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60" r:id="rId1"/>
  </p:sldMasterIdLst>
  <p:notesMasterIdLst>
    <p:notesMasterId r:id="rId50"/>
  </p:notesMasterIdLst>
  <p:handoutMasterIdLst>
    <p:handoutMasterId r:id="rId51"/>
  </p:handoutMasterIdLst>
  <p:sldIdLst>
    <p:sldId id="391" r:id="rId2"/>
    <p:sldId id="330" r:id="rId3"/>
    <p:sldId id="332" r:id="rId4"/>
    <p:sldId id="336" r:id="rId5"/>
    <p:sldId id="333" r:id="rId6"/>
    <p:sldId id="337" r:id="rId7"/>
    <p:sldId id="342" r:id="rId8"/>
    <p:sldId id="338" r:id="rId9"/>
    <p:sldId id="343" r:id="rId10"/>
    <p:sldId id="339" r:id="rId11"/>
    <p:sldId id="340" r:id="rId12"/>
    <p:sldId id="344" r:id="rId13"/>
    <p:sldId id="345" r:id="rId14"/>
    <p:sldId id="346" r:id="rId15"/>
    <p:sldId id="392" r:id="rId16"/>
    <p:sldId id="347" r:id="rId17"/>
    <p:sldId id="393" r:id="rId18"/>
    <p:sldId id="348" r:id="rId19"/>
    <p:sldId id="349" r:id="rId20"/>
    <p:sldId id="394" r:id="rId21"/>
    <p:sldId id="351" r:id="rId22"/>
    <p:sldId id="350" r:id="rId23"/>
    <p:sldId id="361" r:id="rId24"/>
    <p:sldId id="395" r:id="rId25"/>
    <p:sldId id="396" r:id="rId26"/>
    <p:sldId id="397" r:id="rId27"/>
    <p:sldId id="398" r:id="rId28"/>
    <p:sldId id="364" r:id="rId29"/>
    <p:sldId id="362" r:id="rId30"/>
    <p:sldId id="399" r:id="rId31"/>
    <p:sldId id="363" r:id="rId32"/>
    <p:sldId id="377" r:id="rId33"/>
    <p:sldId id="378" r:id="rId34"/>
    <p:sldId id="379" r:id="rId35"/>
    <p:sldId id="380" r:id="rId36"/>
    <p:sldId id="381" r:id="rId37"/>
    <p:sldId id="382" r:id="rId38"/>
    <p:sldId id="400" r:id="rId39"/>
    <p:sldId id="383" r:id="rId40"/>
    <p:sldId id="384" r:id="rId41"/>
    <p:sldId id="355" r:id="rId42"/>
    <p:sldId id="357" r:id="rId43"/>
    <p:sldId id="358" r:id="rId44"/>
    <p:sldId id="401" r:id="rId45"/>
    <p:sldId id="402" r:id="rId46"/>
    <p:sldId id="403" r:id="rId47"/>
    <p:sldId id="359" r:id="rId48"/>
    <p:sldId id="360" r:id="rId49"/>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065" autoAdjust="0"/>
  </p:normalViewPr>
  <p:slideViewPr>
    <p:cSldViewPr snapToGrid="0">
      <p:cViewPr varScale="1">
        <p:scale>
          <a:sx n="77" d="100"/>
          <a:sy n="77" d="100"/>
        </p:scale>
        <p:origin x="912" y="58"/>
      </p:cViewPr>
      <p:guideLst/>
    </p:cSldViewPr>
  </p:slideViewPr>
  <p:notesTextViewPr>
    <p:cViewPr>
      <p:scale>
        <a:sx n="3" d="2"/>
        <a:sy n="3" d="2"/>
      </p:scale>
      <p:origin x="0" y="0"/>
    </p:cViewPr>
  </p:notesTextViewPr>
  <p:notesViewPr>
    <p:cSldViewPr snapToGrid="0">
      <p:cViewPr varScale="1">
        <p:scale>
          <a:sx n="88" d="100"/>
          <a:sy n="88" d="100"/>
        </p:scale>
        <p:origin x="306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AD67AFF-0AE5-4D8B-883A-95F7023E07EC}" type="datetime1">
              <a:rPr lang="es-ES" smtClean="0"/>
              <a:t>14/07/2021</a:t>
            </a:fld>
            <a:endParaRPr lang="es-ES" dirty="0"/>
          </a:p>
        </p:txBody>
      </p:sp>
      <p:sp>
        <p:nvSpPr>
          <p:cNvPr id="4" name="Marcador de posición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2977E94-A6AB-4E02-8E43-E89F9CF4757F}" type="slidenum">
              <a:rPr lang="es-ES"/>
              <a:t>‹Nº›</a:t>
            </a:fld>
            <a:endParaRPr lang="es-ES" dirty="0"/>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7D46D3C-0821-4916-87E8-732AE60A7DD6}" type="datetime1">
              <a:rPr lang="es-ES" noProof="0" smtClean="0"/>
              <a:t>14/07/2021</a:t>
            </a:fld>
            <a:endParaRPr lang="es-ES" noProof="0"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a:t>Haga clic para modificar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ED491D0-8E1B-49C7-849B-A28568D94497}" type="slidenum">
              <a:rPr lang="es-ES" noProof="0"/>
              <a:t>‹Nº›</a:t>
            </a:fld>
            <a:endParaRPr lang="es-ES" noProof="0" dirty="0"/>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B9ED5B9-E208-4A72-9594-F986C92AD25B}" type="slidenum">
              <a:rPr lang="es-EC" smtClean="0"/>
              <a:t>1</a:t>
            </a:fld>
            <a:endParaRPr lang="es-EC" dirty="0"/>
          </a:p>
        </p:txBody>
      </p:sp>
    </p:spTree>
    <p:extLst>
      <p:ext uri="{BB962C8B-B14F-4D97-AF65-F5344CB8AC3E}">
        <p14:creationId xmlns:p14="http://schemas.microsoft.com/office/powerpoint/2010/main" val="2422041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B9ED5B9-E208-4A72-9594-F986C92AD25B}" type="slidenum">
              <a:rPr lang="es-EC" smtClean="0"/>
              <a:t>12</a:t>
            </a:fld>
            <a:endParaRPr lang="es-EC" dirty="0"/>
          </a:p>
        </p:txBody>
      </p:sp>
    </p:spTree>
    <p:extLst>
      <p:ext uri="{BB962C8B-B14F-4D97-AF65-F5344CB8AC3E}">
        <p14:creationId xmlns:p14="http://schemas.microsoft.com/office/powerpoint/2010/main" val="3565092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a:effectLst/>
                <a:latin typeface="Arial" panose="020B0604020202020204" pitchFamily="34" charset="0"/>
                <a:ea typeface="Calibri" panose="020F0502020204030204" pitchFamily="34" charset="0"/>
                <a:cs typeface="Arial" panose="020B0604020202020204" pitchFamily="34" charset="0"/>
              </a:rPr>
              <a:t>Interfaces de gasolina base del poliducto SH-Q operan en un rango de 20 a 24 horas, tomando en cuenta que una tasa de flujo normal sería un valor sobredimensionado para vaciar el tanque SLOP de 111 metros cúbicos.</a:t>
            </a:r>
            <a:endParaRPr lang="es-EC" sz="1800" dirty="0">
              <a:effectLst/>
              <a:latin typeface="Calibri" panose="020F0502020204030204" pitchFamily="34" charset="0"/>
              <a:ea typeface="Calibri" panose="020F0502020204030204" pitchFamily="34" charset="0"/>
              <a:cs typeface="Arial" panose="020B0604020202020204" pitchFamily="34" charset="0"/>
            </a:endParaRPr>
          </a:p>
          <a:p>
            <a:endParaRPr lang="es-EC" dirty="0"/>
          </a:p>
        </p:txBody>
      </p:sp>
      <p:sp>
        <p:nvSpPr>
          <p:cNvPr id="4" name="Marcador de número de diapositiva 3"/>
          <p:cNvSpPr>
            <a:spLocks noGrp="1"/>
          </p:cNvSpPr>
          <p:nvPr>
            <p:ph type="sldNum" sz="quarter" idx="5"/>
          </p:nvPr>
        </p:nvSpPr>
        <p:spPr/>
        <p:txBody>
          <a:bodyPr/>
          <a:lstStyle/>
          <a:p>
            <a:fld id="{0B9ED5B9-E208-4A72-9594-F986C92AD25B}" type="slidenum">
              <a:rPr lang="es-EC" smtClean="0"/>
              <a:t>13</a:t>
            </a:fld>
            <a:endParaRPr lang="es-EC" dirty="0"/>
          </a:p>
        </p:txBody>
      </p:sp>
    </p:spTree>
    <p:extLst>
      <p:ext uri="{BB962C8B-B14F-4D97-AF65-F5344CB8AC3E}">
        <p14:creationId xmlns:p14="http://schemas.microsoft.com/office/powerpoint/2010/main" val="1394582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B9ED5B9-E208-4A72-9594-F986C92AD25B}" type="slidenum">
              <a:rPr lang="es-EC" smtClean="0"/>
              <a:t>14</a:t>
            </a:fld>
            <a:endParaRPr lang="es-EC" dirty="0"/>
          </a:p>
        </p:txBody>
      </p:sp>
    </p:spTree>
    <p:extLst>
      <p:ext uri="{BB962C8B-B14F-4D97-AF65-F5344CB8AC3E}">
        <p14:creationId xmlns:p14="http://schemas.microsoft.com/office/powerpoint/2010/main" val="4001030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B9ED5B9-E208-4A72-9594-F986C92AD25B}" type="slidenum">
              <a:rPr lang="es-EC" smtClean="0"/>
              <a:t>15</a:t>
            </a:fld>
            <a:endParaRPr lang="es-EC" dirty="0"/>
          </a:p>
        </p:txBody>
      </p:sp>
    </p:spTree>
    <p:extLst>
      <p:ext uri="{BB962C8B-B14F-4D97-AF65-F5344CB8AC3E}">
        <p14:creationId xmlns:p14="http://schemas.microsoft.com/office/powerpoint/2010/main" val="18254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B9ED5B9-E208-4A72-9594-F986C92AD25B}" type="slidenum">
              <a:rPr lang="es-EC" smtClean="0"/>
              <a:t>16</a:t>
            </a:fld>
            <a:endParaRPr lang="es-EC" dirty="0"/>
          </a:p>
        </p:txBody>
      </p:sp>
    </p:spTree>
    <p:extLst>
      <p:ext uri="{BB962C8B-B14F-4D97-AF65-F5344CB8AC3E}">
        <p14:creationId xmlns:p14="http://schemas.microsoft.com/office/powerpoint/2010/main" val="3070729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B9ED5B9-E208-4A72-9594-F986C92AD25B}" type="slidenum">
              <a:rPr lang="es-EC" smtClean="0"/>
              <a:t>17</a:t>
            </a:fld>
            <a:endParaRPr lang="es-EC" dirty="0"/>
          </a:p>
        </p:txBody>
      </p:sp>
    </p:spTree>
    <p:extLst>
      <p:ext uri="{BB962C8B-B14F-4D97-AF65-F5344CB8AC3E}">
        <p14:creationId xmlns:p14="http://schemas.microsoft.com/office/powerpoint/2010/main" val="596259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dirty="0">
                <a:effectLst/>
                <a:latin typeface="Arial" panose="020B0604020202020204" pitchFamily="34" charset="0"/>
                <a:ea typeface="Calibri" panose="020F0502020204030204" pitchFamily="34" charset="0"/>
              </a:rPr>
              <a:t>Procedimiento Estándar para la Medición Manual de Petróleo y Productos de Petróleo</a:t>
            </a:r>
          </a:p>
          <a:p>
            <a:r>
              <a:rPr lang="es-419" sz="1800" dirty="0">
                <a:effectLst/>
                <a:latin typeface="Arial" panose="020B0604020202020204" pitchFamily="34" charset="0"/>
                <a:ea typeface="Times New Roman" panose="02020603050405020304" pitchFamily="18" charset="0"/>
              </a:rPr>
              <a:t>Se utiliza el método de aforo (sondeo) el cual es una medición directa al nivel del líquido,</a:t>
            </a:r>
            <a:r>
              <a:rPr lang="es-EC" sz="1800" dirty="0">
                <a:effectLst/>
                <a:latin typeface="Arial" panose="020B0604020202020204" pitchFamily="34" charset="0"/>
                <a:ea typeface="Times New Roman" panose="02020603050405020304" pitchFamily="18" charset="0"/>
              </a:rPr>
              <a:t> escotilla, fondo, altura líquido</a:t>
            </a:r>
            <a:endParaRPr lang="es-EC" dirty="0"/>
          </a:p>
        </p:txBody>
      </p:sp>
      <p:sp>
        <p:nvSpPr>
          <p:cNvPr id="4" name="Marcador de número de diapositiva 3"/>
          <p:cNvSpPr>
            <a:spLocks noGrp="1"/>
          </p:cNvSpPr>
          <p:nvPr>
            <p:ph type="sldNum" sz="quarter" idx="5"/>
          </p:nvPr>
        </p:nvSpPr>
        <p:spPr/>
        <p:txBody>
          <a:bodyPr/>
          <a:lstStyle/>
          <a:p>
            <a:fld id="{0B9ED5B9-E208-4A72-9594-F986C92AD25B}" type="slidenum">
              <a:rPr lang="es-EC" smtClean="0"/>
              <a:t>18</a:t>
            </a:fld>
            <a:endParaRPr lang="es-EC" dirty="0"/>
          </a:p>
        </p:txBody>
      </p:sp>
    </p:spTree>
    <p:extLst>
      <p:ext uri="{BB962C8B-B14F-4D97-AF65-F5344CB8AC3E}">
        <p14:creationId xmlns:p14="http://schemas.microsoft.com/office/powerpoint/2010/main" val="2217617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err="1">
                <a:solidFill>
                  <a:schemeClr val="tx1"/>
                </a:solidFill>
                <a:latin typeface="+mn-lt"/>
                <a:ea typeface="+mn-ea"/>
                <a:cs typeface="+mn-cs"/>
              </a:rPr>
              <a:t>Td</a:t>
            </a:r>
            <a:r>
              <a:rPr lang="es-MX" sz="1200" dirty="0">
                <a:solidFill>
                  <a:schemeClr val="tx1"/>
                </a:solidFill>
                <a:latin typeface="+mn-lt"/>
                <a:ea typeface="+mn-ea"/>
                <a:cs typeface="+mn-cs"/>
              </a:rPr>
              <a:t>: </a:t>
            </a:r>
            <a:r>
              <a:rPr lang="es-419" sz="1800" dirty="0">
                <a:solidFill>
                  <a:schemeClr val="tx1"/>
                </a:solidFill>
                <a:effectLst/>
                <a:latin typeface="Arial" panose="020B0604020202020204" pitchFamily="34" charset="0"/>
                <a:ea typeface="+mn-ea"/>
                <a:cs typeface="Arial" panose="020B0604020202020204" pitchFamily="34" charset="0"/>
              </a:rPr>
              <a:t>Sin calentamiento </a:t>
            </a:r>
            <a:r>
              <a:rPr lang="es-419" sz="1800" dirty="0">
                <a:effectLst/>
                <a:latin typeface="Arial" panose="020B0604020202020204" pitchFamily="34" charset="0"/>
                <a:ea typeface="Times New Roman" panose="02020603050405020304" pitchFamily="18" charset="0"/>
                <a:cs typeface="Arial" panose="020B0604020202020204" pitchFamily="34" charset="0"/>
              </a:rPr>
              <a:t>la temperatura de operación será la máxima temperatura ambiente.</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dirty="0">
                <a:effectLst/>
                <a:latin typeface="Arial" panose="020B0604020202020204" pitchFamily="34" charset="0"/>
                <a:ea typeface="Calibri" panose="020F0502020204030204" pitchFamily="34" charset="0"/>
                <a:cs typeface="Arial" panose="020B0604020202020204" pitchFamily="34" charset="0"/>
              </a:rPr>
              <a:t>Pd: </a:t>
            </a:r>
            <a:r>
              <a:rPr lang="es-419" sz="1800" dirty="0">
                <a:effectLst/>
                <a:latin typeface="Arial" panose="020B0604020202020204" pitchFamily="34" charset="0"/>
                <a:ea typeface="Times New Roman" panose="02020603050405020304" pitchFamily="18" charset="0"/>
                <a:cs typeface="Arial" panose="020B0604020202020204" pitchFamily="34" charset="0"/>
              </a:rPr>
              <a:t>En líneas de drenaje y a presión atmosférica la presión de diseño será 50 </a:t>
            </a:r>
            <a:r>
              <a:rPr lang="es-419" sz="1800" dirty="0" err="1">
                <a:effectLst/>
                <a:latin typeface="Arial" panose="020B0604020202020204" pitchFamily="34" charset="0"/>
                <a:ea typeface="Times New Roman" panose="02020603050405020304" pitchFamily="18" charset="0"/>
                <a:cs typeface="Arial" panose="020B0604020202020204" pitchFamily="34" charset="0"/>
              </a:rPr>
              <a:t>psig</a:t>
            </a:r>
            <a:r>
              <a:rPr lang="es-419" sz="1800" dirty="0">
                <a:effectLst/>
                <a:latin typeface="Arial" panose="020B0604020202020204" pitchFamily="34" charset="0"/>
                <a:ea typeface="Times New Roman" panose="02020603050405020304" pitchFamily="18" charset="0"/>
                <a:cs typeface="Arial" panose="020B0604020202020204" pitchFamily="34" charset="0"/>
              </a:rPr>
              <a:t>.</a:t>
            </a:r>
            <a:endParaRPr lang="es-EC"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800" dirty="0">
              <a:effectLst/>
              <a:latin typeface="Calibri" panose="020F0502020204030204" pitchFamily="34" charset="0"/>
              <a:ea typeface="Calibri" panose="020F0502020204030204" pitchFamily="34" charset="0"/>
              <a:cs typeface="Arial" panose="020B0604020202020204" pitchFamily="34" charset="0"/>
            </a:endParaRPr>
          </a:p>
          <a:p>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19</a:t>
            </a:fld>
            <a:endParaRPr lang="es-EC" dirty="0"/>
          </a:p>
        </p:txBody>
      </p:sp>
    </p:spTree>
    <p:extLst>
      <p:ext uri="{BB962C8B-B14F-4D97-AF65-F5344CB8AC3E}">
        <p14:creationId xmlns:p14="http://schemas.microsoft.com/office/powerpoint/2010/main" val="3985596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a:solidFill>
                  <a:schemeClr val="tx1"/>
                </a:solidFill>
                <a:latin typeface="+mn-lt"/>
                <a:ea typeface="+mn-ea"/>
                <a:cs typeface="+mn-cs"/>
              </a:rPr>
              <a:t>Td: </a:t>
            </a:r>
            <a:r>
              <a:rPr lang="es-419" sz="1800">
                <a:solidFill>
                  <a:schemeClr val="tx1"/>
                </a:solidFill>
                <a:effectLst/>
                <a:latin typeface="Arial" panose="020B0604020202020204" pitchFamily="34" charset="0"/>
                <a:ea typeface="+mn-ea"/>
                <a:cs typeface="Arial" panose="020B0604020202020204" pitchFamily="34" charset="0"/>
              </a:rPr>
              <a:t>Sin calentamiento </a:t>
            </a:r>
            <a:r>
              <a:rPr lang="es-419" sz="1800">
                <a:effectLst/>
                <a:latin typeface="Arial" panose="020B0604020202020204" pitchFamily="34" charset="0"/>
                <a:ea typeface="Times New Roman" panose="02020603050405020304" pitchFamily="18" charset="0"/>
                <a:cs typeface="Arial" panose="020B0604020202020204" pitchFamily="34" charset="0"/>
              </a:rPr>
              <a:t>la temperatura de operación será la máxima temperatura ambiente.</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a:effectLst/>
                <a:latin typeface="Arial" panose="020B0604020202020204" pitchFamily="34" charset="0"/>
                <a:ea typeface="Calibri" panose="020F0502020204030204" pitchFamily="34" charset="0"/>
                <a:cs typeface="Arial" panose="020B0604020202020204" pitchFamily="34" charset="0"/>
              </a:rPr>
              <a:t>Pd: </a:t>
            </a:r>
            <a:r>
              <a:rPr lang="es-419" sz="1800">
                <a:effectLst/>
                <a:latin typeface="Arial" panose="020B0604020202020204" pitchFamily="34" charset="0"/>
                <a:ea typeface="Times New Roman" panose="02020603050405020304" pitchFamily="18" charset="0"/>
                <a:cs typeface="Arial" panose="020B0604020202020204" pitchFamily="34" charset="0"/>
              </a:rPr>
              <a:t>En líneas de drenaje y a presión atmosférica la presión de diseño será 50 psig.</a:t>
            </a:r>
            <a:endParaRPr lang="es-EC"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800" dirty="0">
              <a:effectLst/>
              <a:latin typeface="Calibri" panose="020F0502020204030204" pitchFamily="34" charset="0"/>
              <a:ea typeface="Calibri" panose="020F0502020204030204" pitchFamily="34" charset="0"/>
              <a:cs typeface="Arial" panose="020B0604020202020204" pitchFamily="34" charset="0"/>
            </a:endParaRPr>
          </a:p>
          <a:p>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20</a:t>
            </a:fld>
            <a:endParaRPr lang="es-EC" dirty="0"/>
          </a:p>
        </p:txBody>
      </p:sp>
    </p:spTree>
    <p:extLst>
      <p:ext uri="{BB962C8B-B14F-4D97-AF65-F5344CB8AC3E}">
        <p14:creationId xmlns:p14="http://schemas.microsoft.com/office/powerpoint/2010/main" val="2854174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MX" sz="1200" dirty="0">
                <a:solidFill>
                  <a:schemeClr val="tx1"/>
                </a:solidFill>
                <a:latin typeface="+mn-lt"/>
                <a:ea typeface="+mn-ea"/>
                <a:cs typeface="+mn-cs"/>
              </a:rPr>
              <a:t>Ver anexo 12 y anexo 19</a:t>
            </a:r>
          </a:p>
        </p:txBody>
      </p:sp>
      <p:sp>
        <p:nvSpPr>
          <p:cNvPr id="4" name="Marcador de número de diapositiva 3"/>
          <p:cNvSpPr>
            <a:spLocks noGrp="1"/>
          </p:cNvSpPr>
          <p:nvPr>
            <p:ph type="sldNum" sz="quarter" idx="5"/>
          </p:nvPr>
        </p:nvSpPr>
        <p:spPr/>
        <p:txBody>
          <a:bodyPr/>
          <a:lstStyle/>
          <a:p>
            <a:fld id="{0B9ED5B9-E208-4A72-9594-F986C92AD25B}" type="slidenum">
              <a:rPr lang="es-EC" smtClean="0"/>
              <a:t>21</a:t>
            </a:fld>
            <a:endParaRPr lang="es-EC" dirty="0"/>
          </a:p>
        </p:txBody>
      </p:sp>
    </p:spTree>
    <p:extLst>
      <p:ext uri="{BB962C8B-B14F-4D97-AF65-F5344CB8AC3E}">
        <p14:creationId xmlns:p14="http://schemas.microsoft.com/office/powerpoint/2010/main" val="3623032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Quijos, </a:t>
            </a:r>
            <a:r>
              <a:rPr lang="es-EC" dirty="0" err="1"/>
              <a:t>Osayacu</a:t>
            </a:r>
            <a:r>
              <a:rPr lang="es-EC" dirty="0"/>
              <a:t>, </a:t>
            </a:r>
            <a:r>
              <a:rPr lang="es-EC" dirty="0" err="1"/>
              <a:t>Chalpi</a:t>
            </a:r>
            <a:r>
              <a:rPr lang="es-EC" dirty="0"/>
              <a:t>, Oyambaro, Beaterio</a:t>
            </a:r>
          </a:p>
        </p:txBody>
      </p:sp>
      <p:sp>
        <p:nvSpPr>
          <p:cNvPr id="4" name="Marcador de número de diapositiva 3"/>
          <p:cNvSpPr>
            <a:spLocks noGrp="1"/>
          </p:cNvSpPr>
          <p:nvPr>
            <p:ph type="sldNum" sz="quarter" idx="5"/>
          </p:nvPr>
        </p:nvSpPr>
        <p:spPr/>
        <p:txBody>
          <a:bodyPr/>
          <a:lstStyle/>
          <a:p>
            <a:fld id="{0B9ED5B9-E208-4A72-9594-F986C92AD25B}" type="slidenum">
              <a:rPr lang="es-EC" smtClean="0"/>
              <a:t>2</a:t>
            </a:fld>
            <a:endParaRPr lang="es-EC" dirty="0"/>
          </a:p>
        </p:txBody>
      </p:sp>
    </p:spTree>
    <p:extLst>
      <p:ext uri="{BB962C8B-B14F-4D97-AF65-F5344CB8AC3E}">
        <p14:creationId xmlns:p14="http://schemas.microsoft.com/office/powerpoint/2010/main" val="4120394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Información de la Ingeniería Conceptual</a:t>
            </a:r>
          </a:p>
          <a:p>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22</a:t>
            </a:fld>
            <a:endParaRPr lang="es-EC" dirty="0"/>
          </a:p>
        </p:txBody>
      </p:sp>
    </p:spTree>
    <p:extLst>
      <p:ext uri="{BB962C8B-B14F-4D97-AF65-F5344CB8AC3E}">
        <p14:creationId xmlns:p14="http://schemas.microsoft.com/office/powerpoint/2010/main" val="3226823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23</a:t>
            </a:fld>
            <a:endParaRPr lang="es-EC" dirty="0"/>
          </a:p>
        </p:txBody>
      </p:sp>
    </p:spTree>
    <p:extLst>
      <p:ext uri="{BB962C8B-B14F-4D97-AF65-F5344CB8AC3E}">
        <p14:creationId xmlns:p14="http://schemas.microsoft.com/office/powerpoint/2010/main" val="1404350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24</a:t>
            </a:fld>
            <a:endParaRPr lang="es-EC" dirty="0"/>
          </a:p>
        </p:txBody>
      </p:sp>
    </p:spTree>
    <p:extLst>
      <p:ext uri="{BB962C8B-B14F-4D97-AF65-F5344CB8AC3E}">
        <p14:creationId xmlns:p14="http://schemas.microsoft.com/office/powerpoint/2010/main" val="2645876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25</a:t>
            </a:fld>
            <a:endParaRPr lang="es-EC" dirty="0"/>
          </a:p>
        </p:txBody>
      </p:sp>
    </p:spTree>
    <p:extLst>
      <p:ext uri="{BB962C8B-B14F-4D97-AF65-F5344CB8AC3E}">
        <p14:creationId xmlns:p14="http://schemas.microsoft.com/office/powerpoint/2010/main" val="1607420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26</a:t>
            </a:fld>
            <a:endParaRPr lang="es-EC" dirty="0"/>
          </a:p>
        </p:txBody>
      </p:sp>
    </p:spTree>
    <p:extLst>
      <p:ext uri="{BB962C8B-B14F-4D97-AF65-F5344CB8AC3E}">
        <p14:creationId xmlns:p14="http://schemas.microsoft.com/office/powerpoint/2010/main" val="3255309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27</a:t>
            </a:fld>
            <a:endParaRPr lang="es-EC" dirty="0"/>
          </a:p>
        </p:txBody>
      </p:sp>
    </p:spTree>
    <p:extLst>
      <p:ext uri="{BB962C8B-B14F-4D97-AF65-F5344CB8AC3E}">
        <p14:creationId xmlns:p14="http://schemas.microsoft.com/office/powerpoint/2010/main" val="468497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MX" sz="1200" dirty="0">
                <a:solidFill>
                  <a:schemeClr val="tx1"/>
                </a:solidFill>
                <a:latin typeface="+mn-lt"/>
                <a:ea typeface="+mn-ea"/>
                <a:cs typeface="+mn-cs"/>
              </a:rPr>
              <a:t>Ver anexo 4</a:t>
            </a:r>
          </a:p>
        </p:txBody>
      </p:sp>
      <p:sp>
        <p:nvSpPr>
          <p:cNvPr id="4" name="Marcador de número de diapositiva 3"/>
          <p:cNvSpPr>
            <a:spLocks noGrp="1"/>
          </p:cNvSpPr>
          <p:nvPr>
            <p:ph type="sldNum" sz="quarter" idx="5"/>
          </p:nvPr>
        </p:nvSpPr>
        <p:spPr/>
        <p:txBody>
          <a:bodyPr/>
          <a:lstStyle/>
          <a:p>
            <a:fld id="{0B9ED5B9-E208-4A72-9594-F986C92AD25B}" type="slidenum">
              <a:rPr lang="es-EC" smtClean="0"/>
              <a:t>28</a:t>
            </a:fld>
            <a:endParaRPr lang="es-EC" dirty="0"/>
          </a:p>
        </p:txBody>
      </p:sp>
    </p:spTree>
    <p:extLst>
      <p:ext uri="{BB962C8B-B14F-4D97-AF65-F5344CB8AC3E}">
        <p14:creationId xmlns:p14="http://schemas.microsoft.com/office/powerpoint/2010/main" val="3102074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29</a:t>
            </a:fld>
            <a:endParaRPr lang="es-EC" dirty="0"/>
          </a:p>
        </p:txBody>
      </p:sp>
    </p:spTree>
    <p:extLst>
      <p:ext uri="{BB962C8B-B14F-4D97-AF65-F5344CB8AC3E}">
        <p14:creationId xmlns:p14="http://schemas.microsoft.com/office/powerpoint/2010/main" val="1053489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30</a:t>
            </a:fld>
            <a:endParaRPr lang="es-EC" dirty="0"/>
          </a:p>
        </p:txBody>
      </p:sp>
    </p:spTree>
    <p:extLst>
      <p:ext uri="{BB962C8B-B14F-4D97-AF65-F5344CB8AC3E}">
        <p14:creationId xmlns:p14="http://schemas.microsoft.com/office/powerpoint/2010/main" val="4216374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50215">
              <a:lnSpc>
                <a:spcPct val="200000"/>
              </a:lnSpc>
            </a:pPr>
            <a:r>
              <a:rPr lang="es-EC"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 una presión disponible de descarga de la bomba de 138 bar y una tasa de flujo de 1328 l/h, se efectuará sin problemas la reinyección a la línea 031201-6"-L-EC1-0002 perteneciente al Poliducto Shushufindi - Quito, con destino el Terminal de Productos Limpios El Beaterio.</a:t>
            </a:r>
            <a:endParaRPr lang="es-EC"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31</a:t>
            </a:fld>
            <a:endParaRPr lang="es-EC" dirty="0"/>
          </a:p>
        </p:txBody>
      </p:sp>
    </p:spTree>
    <p:extLst>
      <p:ext uri="{BB962C8B-B14F-4D97-AF65-F5344CB8AC3E}">
        <p14:creationId xmlns:p14="http://schemas.microsoft.com/office/powerpoint/2010/main" val="2521824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(900-1300) PSI, (150) PSI,  (30-80) PSI, ATM </a:t>
            </a:r>
          </a:p>
        </p:txBody>
      </p:sp>
      <p:sp>
        <p:nvSpPr>
          <p:cNvPr id="4" name="Marcador de número de diapositiva 3"/>
          <p:cNvSpPr>
            <a:spLocks noGrp="1"/>
          </p:cNvSpPr>
          <p:nvPr>
            <p:ph type="sldNum" sz="quarter" idx="5"/>
          </p:nvPr>
        </p:nvSpPr>
        <p:spPr/>
        <p:txBody>
          <a:bodyPr/>
          <a:lstStyle/>
          <a:p>
            <a:fld id="{0B9ED5B9-E208-4A72-9594-F986C92AD25B}" type="slidenum">
              <a:rPr lang="es-EC" smtClean="0"/>
              <a:t>3</a:t>
            </a:fld>
            <a:endParaRPr lang="es-EC" dirty="0"/>
          </a:p>
        </p:txBody>
      </p:sp>
    </p:spTree>
    <p:extLst>
      <p:ext uri="{BB962C8B-B14F-4D97-AF65-F5344CB8AC3E}">
        <p14:creationId xmlns:p14="http://schemas.microsoft.com/office/powerpoint/2010/main" val="739022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a:effectLst/>
                <a:latin typeface="Arial" panose="020B0604020202020204" pitchFamily="34" charset="0"/>
                <a:ea typeface="Times New Roman" panose="02020603050405020304" pitchFamily="18" charset="0"/>
              </a:rPr>
              <a:t>En este apartado el cálculo de espesor de pared de las tuberías de 1,2 y 4 NPS, para las líneas de succión y descarga se obtienen según el código ASME B31.3 – 2018, además su comparación de la línea de descarga 1 NPS hacia el poliducto SH-Q con el código ASME B31.4 – 2019, debido a que su alcance sirve en este tramo de tubería, el material utilizado en los cálculos para tubería es ASTM A106-Gr. B</a:t>
            </a:r>
            <a:endParaRPr lang="es-EC" dirty="0"/>
          </a:p>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32</a:t>
            </a:fld>
            <a:endParaRPr lang="es-EC" dirty="0"/>
          </a:p>
        </p:txBody>
      </p:sp>
    </p:spTree>
    <p:extLst>
      <p:ext uri="{BB962C8B-B14F-4D97-AF65-F5344CB8AC3E}">
        <p14:creationId xmlns:p14="http://schemas.microsoft.com/office/powerpoint/2010/main" val="3007395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MX" sz="1200" dirty="0">
                <a:solidFill>
                  <a:schemeClr val="tx1"/>
                </a:solidFill>
                <a:latin typeface="+mn-lt"/>
                <a:ea typeface="+mn-ea"/>
                <a:cs typeface="+mn-cs"/>
              </a:rPr>
              <a:t>Esfuerzo permisible del material</a:t>
            </a:r>
          </a:p>
        </p:txBody>
      </p:sp>
      <p:sp>
        <p:nvSpPr>
          <p:cNvPr id="4" name="Marcador de número de diapositiva 3"/>
          <p:cNvSpPr>
            <a:spLocks noGrp="1"/>
          </p:cNvSpPr>
          <p:nvPr>
            <p:ph type="sldNum" sz="quarter" idx="5"/>
          </p:nvPr>
        </p:nvSpPr>
        <p:spPr/>
        <p:txBody>
          <a:bodyPr/>
          <a:lstStyle/>
          <a:p>
            <a:fld id="{0B9ED5B9-E208-4A72-9594-F986C92AD25B}" type="slidenum">
              <a:rPr lang="es-EC" smtClean="0"/>
              <a:t>33</a:t>
            </a:fld>
            <a:endParaRPr lang="es-EC" dirty="0"/>
          </a:p>
        </p:txBody>
      </p:sp>
    </p:spTree>
    <p:extLst>
      <p:ext uri="{BB962C8B-B14F-4D97-AF65-F5344CB8AC3E}">
        <p14:creationId xmlns:p14="http://schemas.microsoft.com/office/powerpoint/2010/main" val="42456019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MX" sz="1200" dirty="0">
                <a:solidFill>
                  <a:schemeClr val="tx1"/>
                </a:solidFill>
                <a:latin typeface="+mn-lt"/>
                <a:ea typeface="+mn-ea"/>
                <a:cs typeface="+mn-cs"/>
              </a:rPr>
              <a:t>Factor de calidad de la junta y factor de reducción</a:t>
            </a:r>
          </a:p>
        </p:txBody>
      </p:sp>
      <p:sp>
        <p:nvSpPr>
          <p:cNvPr id="4" name="Marcador de número de diapositiva 3"/>
          <p:cNvSpPr>
            <a:spLocks noGrp="1"/>
          </p:cNvSpPr>
          <p:nvPr>
            <p:ph type="sldNum" sz="quarter" idx="5"/>
          </p:nvPr>
        </p:nvSpPr>
        <p:spPr/>
        <p:txBody>
          <a:bodyPr/>
          <a:lstStyle/>
          <a:p>
            <a:fld id="{0B9ED5B9-E208-4A72-9594-F986C92AD25B}" type="slidenum">
              <a:rPr lang="es-EC" smtClean="0"/>
              <a:t>34</a:t>
            </a:fld>
            <a:endParaRPr lang="es-EC" dirty="0"/>
          </a:p>
        </p:txBody>
      </p:sp>
    </p:spTree>
    <p:extLst>
      <p:ext uri="{BB962C8B-B14F-4D97-AF65-F5344CB8AC3E}">
        <p14:creationId xmlns:p14="http://schemas.microsoft.com/office/powerpoint/2010/main" val="1304463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MX" sz="1200" dirty="0">
                <a:solidFill>
                  <a:schemeClr val="tx1"/>
                </a:solidFill>
                <a:latin typeface="+mn-lt"/>
                <a:ea typeface="+mn-ea"/>
                <a:cs typeface="+mn-cs"/>
              </a:rPr>
              <a:t>Cumple condiciones de diseño y se encuentra en el mercado ecuatoriano, </a:t>
            </a:r>
            <a:r>
              <a:rPr lang="es-MX" sz="1200" dirty="0" err="1">
                <a:solidFill>
                  <a:schemeClr val="tx1"/>
                </a:solidFill>
                <a:latin typeface="+mn-lt"/>
                <a:ea typeface="+mn-ea"/>
                <a:cs typeface="+mn-cs"/>
              </a:rPr>
              <a:t>Piping</a:t>
            </a:r>
            <a:r>
              <a:rPr lang="es-MX" sz="1200" dirty="0">
                <a:solidFill>
                  <a:schemeClr val="tx1"/>
                </a:solidFill>
                <a:latin typeface="+mn-lt"/>
                <a:ea typeface="+mn-ea"/>
                <a:cs typeface="+mn-cs"/>
              </a:rPr>
              <a:t> </a:t>
            </a:r>
            <a:r>
              <a:rPr lang="es-MX" sz="1200" dirty="0" err="1">
                <a:solidFill>
                  <a:schemeClr val="tx1"/>
                </a:solidFill>
                <a:latin typeface="+mn-lt"/>
                <a:ea typeface="+mn-ea"/>
                <a:cs typeface="+mn-cs"/>
              </a:rPr>
              <a:t>Class</a:t>
            </a:r>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35</a:t>
            </a:fld>
            <a:endParaRPr lang="es-EC" dirty="0"/>
          </a:p>
        </p:txBody>
      </p:sp>
    </p:spTree>
    <p:extLst>
      <p:ext uri="{BB962C8B-B14F-4D97-AF65-F5344CB8AC3E}">
        <p14:creationId xmlns:p14="http://schemas.microsoft.com/office/powerpoint/2010/main" val="2139759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solidFill>
                  <a:srgbClr val="3C4743"/>
                </a:solidFill>
              </a:rPr>
              <a:pPr/>
              <a:t>36</a:t>
            </a:fld>
            <a:endParaRPr lang="es-EC" dirty="0">
              <a:solidFill>
                <a:srgbClr val="3C4743"/>
              </a:solidFill>
            </a:endParaRPr>
          </a:p>
        </p:txBody>
      </p:sp>
    </p:spTree>
    <p:extLst>
      <p:ext uri="{BB962C8B-B14F-4D97-AF65-F5344CB8AC3E}">
        <p14:creationId xmlns:p14="http://schemas.microsoft.com/office/powerpoint/2010/main" val="2654551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solidFill>
                  <a:srgbClr val="3C4743"/>
                </a:solidFill>
              </a:rPr>
              <a:pPr/>
              <a:t>37</a:t>
            </a:fld>
            <a:endParaRPr lang="es-EC" dirty="0">
              <a:solidFill>
                <a:srgbClr val="3C4743"/>
              </a:solidFill>
            </a:endParaRPr>
          </a:p>
        </p:txBody>
      </p:sp>
    </p:spTree>
    <p:extLst>
      <p:ext uri="{BB962C8B-B14F-4D97-AF65-F5344CB8AC3E}">
        <p14:creationId xmlns:p14="http://schemas.microsoft.com/office/powerpoint/2010/main" val="4011241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solidFill>
                  <a:srgbClr val="3C4743"/>
                </a:solidFill>
              </a:rPr>
              <a:pPr/>
              <a:t>38</a:t>
            </a:fld>
            <a:endParaRPr lang="es-EC" dirty="0">
              <a:solidFill>
                <a:srgbClr val="3C4743"/>
              </a:solidFill>
            </a:endParaRPr>
          </a:p>
        </p:txBody>
      </p:sp>
    </p:spTree>
    <p:extLst>
      <p:ext uri="{BB962C8B-B14F-4D97-AF65-F5344CB8AC3E}">
        <p14:creationId xmlns:p14="http://schemas.microsoft.com/office/powerpoint/2010/main" val="1555845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39</a:t>
            </a:fld>
            <a:endParaRPr lang="es-EC" dirty="0"/>
          </a:p>
        </p:txBody>
      </p:sp>
    </p:spTree>
    <p:extLst>
      <p:ext uri="{BB962C8B-B14F-4D97-AF65-F5344CB8AC3E}">
        <p14:creationId xmlns:p14="http://schemas.microsoft.com/office/powerpoint/2010/main" val="134955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solidFill>
                  <a:srgbClr val="3C4743"/>
                </a:solidFill>
              </a:rPr>
              <a:pPr/>
              <a:t>40</a:t>
            </a:fld>
            <a:endParaRPr lang="es-EC" dirty="0">
              <a:solidFill>
                <a:srgbClr val="3C4743"/>
              </a:solidFill>
            </a:endParaRPr>
          </a:p>
        </p:txBody>
      </p:sp>
    </p:spTree>
    <p:extLst>
      <p:ext uri="{BB962C8B-B14F-4D97-AF65-F5344CB8AC3E}">
        <p14:creationId xmlns:p14="http://schemas.microsoft.com/office/powerpoint/2010/main" val="3936415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41</a:t>
            </a:fld>
            <a:endParaRPr lang="es-EC" dirty="0"/>
          </a:p>
        </p:txBody>
      </p:sp>
    </p:spTree>
    <p:extLst>
      <p:ext uri="{BB962C8B-B14F-4D97-AF65-F5344CB8AC3E}">
        <p14:creationId xmlns:p14="http://schemas.microsoft.com/office/powerpoint/2010/main" val="3675897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0,4069 $/gal</a:t>
            </a:r>
          </a:p>
        </p:txBody>
      </p:sp>
      <p:sp>
        <p:nvSpPr>
          <p:cNvPr id="4" name="Marcador de número de diapositiva 3"/>
          <p:cNvSpPr>
            <a:spLocks noGrp="1"/>
          </p:cNvSpPr>
          <p:nvPr>
            <p:ph type="sldNum" sz="quarter" idx="5"/>
          </p:nvPr>
        </p:nvSpPr>
        <p:spPr/>
        <p:txBody>
          <a:bodyPr/>
          <a:lstStyle/>
          <a:p>
            <a:fld id="{0B9ED5B9-E208-4A72-9594-F986C92AD25B}" type="slidenum">
              <a:rPr lang="es-EC" smtClean="0"/>
              <a:t>4</a:t>
            </a:fld>
            <a:endParaRPr lang="es-EC" dirty="0"/>
          </a:p>
        </p:txBody>
      </p:sp>
    </p:spTree>
    <p:extLst>
      <p:ext uri="{BB962C8B-B14F-4D97-AF65-F5344CB8AC3E}">
        <p14:creationId xmlns:p14="http://schemas.microsoft.com/office/powerpoint/2010/main" val="1619738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tx1"/>
                </a:solidFill>
                <a:latin typeface="+mn-lt"/>
                <a:ea typeface="+mn-ea"/>
                <a:cs typeface="+mn-cs"/>
              </a:rPr>
              <a:t>Valor actual neto (VAN)</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tx1"/>
                </a:solidFill>
                <a:latin typeface="+mn-lt"/>
                <a:ea typeface="+mn-ea"/>
                <a:cs typeface="+mn-cs"/>
              </a:rPr>
              <a:t>Tasa interna de retorno (TIR)</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tx1"/>
                </a:solidFill>
                <a:latin typeface="+mn-lt"/>
                <a:ea typeface="+mn-ea"/>
                <a:cs typeface="+mn-cs"/>
              </a:rPr>
              <a:t>Período de recuperación de la inversión (PRI)</a:t>
            </a:r>
          </a:p>
        </p:txBody>
      </p:sp>
      <p:sp>
        <p:nvSpPr>
          <p:cNvPr id="4" name="Marcador de número de diapositiva 3"/>
          <p:cNvSpPr>
            <a:spLocks noGrp="1"/>
          </p:cNvSpPr>
          <p:nvPr>
            <p:ph type="sldNum" sz="quarter" idx="5"/>
          </p:nvPr>
        </p:nvSpPr>
        <p:spPr/>
        <p:txBody>
          <a:bodyPr/>
          <a:lstStyle/>
          <a:p>
            <a:fld id="{0B9ED5B9-E208-4A72-9594-F986C92AD25B}" type="slidenum">
              <a:rPr lang="es-EC" smtClean="0"/>
              <a:t>42</a:t>
            </a:fld>
            <a:endParaRPr lang="es-EC" dirty="0"/>
          </a:p>
        </p:txBody>
      </p:sp>
    </p:spTree>
    <p:extLst>
      <p:ext uri="{BB962C8B-B14F-4D97-AF65-F5344CB8AC3E}">
        <p14:creationId xmlns:p14="http://schemas.microsoft.com/office/powerpoint/2010/main" val="1868362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43</a:t>
            </a:fld>
            <a:endParaRPr lang="es-EC" dirty="0"/>
          </a:p>
        </p:txBody>
      </p:sp>
    </p:spTree>
    <p:extLst>
      <p:ext uri="{BB962C8B-B14F-4D97-AF65-F5344CB8AC3E}">
        <p14:creationId xmlns:p14="http://schemas.microsoft.com/office/powerpoint/2010/main" val="1207036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44</a:t>
            </a:fld>
            <a:endParaRPr lang="es-EC" dirty="0"/>
          </a:p>
        </p:txBody>
      </p:sp>
    </p:spTree>
    <p:extLst>
      <p:ext uri="{BB962C8B-B14F-4D97-AF65-F5344CB8AC3E}">
        <p14:creationId xmlns:p14="http://schemas.microsoft.com/office/powerpoint/2010/main" val="28650202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45</a:t>
            </a:fld>
            <a:endParaRPr lang="es-EC" dirty="0"/>
          </a:p>
        </p:txBody>
      </p:sp>
    </p:spTree>
    <p:extLst>
      <p:ext uri="{BB962C8B-B14F-4D97-AF65-F5344CB8AC3E}">
        <p14:creationId xmlns:p14="http://schemas.microsoft.com/office/powerpoint/2010/main" val="492886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46</a:t>
            </a:fld>
            <a:endParaRPr lang="es-EC" dirty="0"/>
          </a:p>
        </p:txBody>
      </p:sp>
    </p:spTree>
    <p:extLst>
      <p:ext uri="{BB962C8B-B14F-4D97-AF65-F5344CB8AC3E}">
        <p14:creationId xmlns:p14="http://schemas.microsoft.com/office/powerpoint/2010/main" val="249687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47</a:t>
            </a:fld>
            <a:endParaRPr lang="es-EC" dirty="0"/>
          </a:p>
        </p:txBody>
      </p:sp>
    </p:spTree>
    <p:extLst>
      <p:ext uri="{BB962C8B-B14F-4D97-AF65-F5344CB8AC3E}">
        <p14:creationId xmlns:p14="http://schemas.microsoft.com/office/powerpoint/2010/main" val="7257954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MX" sz="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0B9ED5B9-E208-4A72-9594-F986C92AD25B}" type="slidenum">
              <a:rPr lang="es-EC" smtClean="0"/>
              <a:t>48</a:t>
            </a:fld>
            <a:endParaRPr lang="es-EC" dirty="0"/>
          </a:p>
        </p:txBody>
      </p:sp>
    </p:spTree>
    <p:extLst>
      <p:ext uri="{BB962C8B-B14F-4D97-AF65-F5344CB8AC3E}">
        <p14:creationId xmlns:p14="http://schemas.microsoft.com/office/powerpoint/2010/main" val="3658538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cSt : </a:t>
            </a:r>
            <a:r>
              <a:rPr lang="es-EC" dirty="0" err="1"/>
              <a:t>centistokes</a:t>
            </a:r>
            <a:r>
              <a:rPr lang="es-EC" dirty="0"/>
              <a:t>  ;  10-6 m^2/s =cSt</a:t>
            </a:r>
          </a:p>
        </p:txBody>
      </p:sp>
      <p:sp>
        <p:nvSpPr>
          <p:cNvPr id="4" name="Marcador de número de diapositiva 3"/>
          <p:cNvSpPr>
            <a:spLocks noGrp="1"/>
          </p:cNvSpPr>
          <p:nvPr>
            <p:ph type="sldNum" sz="quarter" idx="5"/>
          </p:nvPr>
        </p:nvSpPr>
        <p:spPr/>
        <p:txBody>
          <a:bodyPr/>
          <a:lstStyle/>
          <a:p>
            <a:fld id="{0B9ED5B9-E208-4A72-9594-F986C92AD25B}" type="slidenum">
              <a:rPr lang="es-EC" smtClean="0"/>
              <a:t>7</a:t>
            </a:fld>
            <a:endParaRPr lang="es-EC" dirty="0"/>
          </a:p>
        </p:txBody>
      </p:sp>
    </p:spTree>
    <p:extLst>
      <p:ext uri="{BB962C8B-B14F-4D97-AF65-F5344CB8AC3E}">
        <p14:creationId xmlns:p14="http://schemas.microsoft.com/office/powerpoint/2010/main" val="2377414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B9ED5B9-E208-4A72-9594-F986C92AD25B}" type="slidenum">
              <a:rPr lang="es-EC" smtClean="0"/>
              <a:t>8</a:t>
            </a:fld>
            <a:endParaRPr lang="es-EC" dirty="0"/>
          </a:p>
        </p:txBody>
      </p:sp>
    </p:spTree>
    <p:extLst>
      <p:ext uri="{BB962C8B-B14F-4D97-AF65-F5344CB8AC3E}">
        <p14:creationId xmlns:p14="http://schemas.microsoft.com/office/powerpoint/2010/main" val="4258296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B9ED5B9-E208-4A72-9594-F986C92AD25B}" type="slidenum">
              <a:rPr lang="es-EC" smtClean="0"/>
              <a:t>9</a:t>
            </a:fld>
            <a:endParaRPr lang="es-EC" dirty="0"/>
          </a:p>
        </p:txBody>
      </p:sp>
    </p:spTree>
    <p:extLst>
      <p:ext uri="{BB962C8B-B14F-4D97-AF65-F5344CB8AC3E}">
        <p14:creationId xmlns:p14="http://schemas.microsoft.com/office/powerpoint/2010/main" val="3833801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 metros, N: Cadencia de la bomba (carreras/min)</a:t>
            </a:r>
          </a:p>
        </p:txBody>
      </p:sp>
      <p:sp>
        <p:nvSpPr>
          <p:cNvPr id="4" name="Marcador de número de diapositiva 3"/>
          <p:cNvSpPr>
            <a:spLocks noGrp="1"/>
          </p:cNvSpPr>
          <p:nvPr>
            <p:ph type="sldNum" sz="quarter" idx="5"/>
          </p:nvPr>
        </p:nvSpPr>
        <p:spPr/>
        <p:txBody>
          <a:bodyPr/>
          <a:lstStyle/>
          <a:p>
            <a:fld id="{0B9ED5B9-E208-4A72-9594-F986C92AD25B}" type="slidenum">
              <a:rPr lang="es-EC" smtClean="0"/>
              <a:t>10</a:t>
            </a:fld>
            <a:endParaRPr lang="es-EC" dirty="0"/>
          </a:p>
        </p:txBody>
      </p:sp>
    </p:spTree>
    <p:extLst>
      <p:ext uri="{BB962C8B-B14F-4D97-AF65-F5344CB8AC3E}">
        <p14:creationId xmlns:p14="http://schemas.microsoft.com/office/powerpoint/2010/main" val="1966079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B9ED5B9-E208-4A72-9594-F986C92AD25B}" type="slidenum">
              <a:rPr lang="es-EC" smtClean="0"/>
              <a:t>11</a:t>
            </a:fld>
            <a:endParaRPr lang="es-EC" dirty="0"/>
          </a:p>
        </p:txBody>
      </p:sp>
    </p:spTree>
    <p:extLst>
      <p:ext uri="{BB962C8B-B14F-4D97-AF65-F5344CB8AC3E}">
        <p14:creationId xmlns:p14="http://schemas.microsoft.com/office/powerpoint/2010/main" val="3381642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C3CB54-8361-4009-A79D-70700786884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846EB7D5-B9DA-4D47-B1FE-351167BE9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52626CBE-6553-48CD-8E76-D1FF37BE77BD}"/>
              </a:ext>
            </a:extLst>
          </p:cNvPr>
          <p:cNvSpPr>
            <a:spLocks noGrp="1"/>
          </p:cNvSpPr>
          <p:nvPr>
            <p:ph type="dt" sz="half" idx="10"/>
          </p:nvPr>
        </p:nvSpPr>
        <p:spPr/>
        <p:txBody>
          <a:bodyPr/>
          <a:lstStyle/>
          <a:p>
            <a:fld id="{85E2AC9C-BE51-48AB-9733-BEED74758139}" type="datetimeFigureOut">
              <a:rPr lang="es-EC" smtClean="0">
                <a:solidFill>
                  <a:prstClr val="black">
                    <a:tint val="75000"/>
                  </a:prstClr>
                </a:solidFill>
              </a:rPr>
              <a:pPr/>
              <a:t>14/7/2021</a:t>
            </a:fld>
            <a:endParaRPr lang="es-EC" dirty="0">
              <a:solidFill>
                <a:prstClr val="black">
                  <a:tint val="75000"/>
                </a:prstClr>
              </a:solidFill>
            </a:endParaRPr>
          </a:p>
        </p:txBody>
      </p:sp>
      <p:sp>
        <p:nvSpPr>
          <p:cNvPr id="5" name="Marcador de pie de página 4">
            <a:extLst>
              <a:ext uri="{FF2B5EF4-FFF2-40B4-BE49-F238E27FC236}">
                <a16:creationId xmlns:a16="http://schemas.microsoft.com/office/drawing/2014/main" id="{A9C6CA27-024A-4FE4-A116-DEF63507FA1B}"/>
              </a:ext>
            </a:extLst>
          </p:cNvPr>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a:extLst>
              <a:ext uri="{FF2B5EF4-FFF2-40B4-BE49-F238E27FC236}">
                <a16:creationId xmlns:a16="http://schemas.microsoft.com/office/drawing/2014/main" id="{4BD2B4EB-36BB-4DAE-BEAB-0DDBEAE8C4D3}"/>
              </a:ext>
            </a:extLst>
          </p:cNvPr>
          <p:cNvSpPr>
            <a:spLocks noGrp="1"/>
          </p:cNvSpPr>
          <p:nvPr>
            <p:ph type="sldNum" sz="quarter" idx="12"/>
          </p:nvPr>
        </p:nvSpPr>
        <p:spPr/>
        <p:txBody>
          <a:bodyPr/>
          <a:lstStyle/>
          <a:p>
            <a:fld id="{155CC048-ECBC-4952-A8E5-9BC1A682A43C}"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574422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9D68DA-9AB6-42CD-B830-AB4B27EC9515}"/>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8FA85FD0-4D86-40A9-ACFE-25C5F47348A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3EEC3C5B-EAD7-4389-A8E9-76AE7B812464}"/>
              </a:ext>
            </a:extLst>
          </p:cNvPr>
          <p:cNvSpPr>
            <a:spLocks noGrp="1"/>
          </p:cNvSpPr>
          <p:nvPr>
            <p:ph type="dt" sz="half" idx="10"/>
          </p:nvPr>
        </p:nvSpPr>
        <p:spPr/>
        <p:txBody>
          <a:bodyPr/>
          <a:lstStyle/>
          <a:p>
            <a:fld id="{85E2AC9C-BE51-48AB-9733-BEED74758139}" type="datetimeFigureOut">
              <a:rPr lang="es-EC" smtClean="0">
                <a:solidFill>
                  <a:prstClr val="black">
                    <a:tint val="75000"/>
                  </a:prstClr>
                </a:solidFill>
              </a:rPr>
              <a:pPr/>
              <a:t>14/7/2021</a:t>
            </a:fld>
            <a:endParaRPr lang="es-EC" dirty="0">
              <a:solidFill>
                <a:prstClr val="black">
                  <a:tint val="75000"/>
                </a:prstClr>
              </a:solidFill>
            </a:endParaRPr>
          </a:p>
        </p:txBody>
      </p:sp>
      <p:sp>
        <p:nvSpPr>
          <p:cNvPr id="5" name="Marcador de pie de página 4">
            <a:extLst>
              <a:ext uri="{FF2B5EF4-FFF2-40B4-BE49-F238E27FC236}">
                <a16:creationId xmlns:a16="http://schemas.microsoft.com/office/drawing/2014/main" id="{E06FF7CB-D931-499B-9068-C54524B64D79}"/>
              </a:ext>
            </a:extLst>
          </p:cNvPr>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a:extLst>
              <a:ext uri="{FF2B5EF4-FFF2-40B4-BE49-F238E27FC236}">
                <a16:creationId xmlns:a16="http://schemas.microsoft.com/office/drawing/2014/main" id="{B126E5B5-30FA-4E54-B39D-1925B04DCA25}"/>
              </a:ext>
            </a:extLst>
          </p:cNvPr>
          <p:cNvSpPr>
            <a:spLocks noGrp="1"/>
          </p:cNvSpPr>
          <p:nvPr>
            <p:ph type="sldNum" sz="quarter" idx="12"/>
          </p:nvPr>
        </p:nvSpPr>
        <p:spPr/>
        <p:txBody>
          <a:bodyPr/>
          <a:lstStyle/>
          <a:p>
            <a:fld id="{155CC048-ECBC-4952-A8E5-9BC1A682A43C}"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624853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C5EC479-C222-4C88-8257-62BA26538E9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150F0F5A-5A7E-499A-B249-95C36AD30C6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6684CD7D-0F57-4EF9-9AAF-E287C025F1E6}"/>
              </a:ext>
            </a:extLst>
          </p:cNvPr>
          <p:cNvSpPr>
            <a:spLocks noGrp="1"/>
          </p:cNvSpPr>
          <p:nvPr>
            <p:ph type="dt" sz="half" idx="10"/>
          </p:nvPr>
        </p:nvSpPr>
        <p:spPr/>
        <p:txBody>
          <a:bodyPr/>
          <a:lstStyle/>
          <a:p>
            <a:fld id="{85E2AC9C-BE51-48AB-9733-BEED74758139}" type="datetimeFigureOut">
              <a:rPr lang="es-EC" smtClean="0">
                <a:solidFill>
                  <a:prstClr val="black">
                    <a:tint val="75000"/>
                  </a:prstClr>
                </a:solidFill>
              </a:rPr>
              <a:pPr/>
              <a:t>14/7/2021</a:t>
            </a:fld>
            <a:endParaRPr lang="es-EC" dirty="0">
              <a:solidFill>
                <a:prstClr val="black">
                  <a:tint val="75000"/>
                </a:prstClr>
              </a:solidFill>
            </a:endParaRPr>
          </a:p>
        </p:txBody>
      </p:sp>
      <p:sp>
        <p:nvSpPr>
          <p:cNvPr id="5" name="Marcador de pie de página 4">
            <a:extLst>
              <a:ext uri="{FF2B5EF4-FFF2-40B4-BE49-F238E27FC236}">
                <a16:creationId xmlns:a16="http://schemas.microsoft.com/office/drawing/2014/main" id="{82A56DA7-8986-419B-8FCA-F23762557602}"/>
              </a:ext>
            </a:extLst>
          </p:cNvPr>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a:extLst>
              <a:ext uri="{FF2B5EF4-FFF2-40B4-BE49-F238E27FC236}">
                <a16:creationId xmlns:a16="http://schemas.microsoft.com/office/drawing/2014/main" id="{C40407C0-EA1D-4AEB-A358-BDFC98259D61}"/>
              </a:ext>
            </a:extLst>
          </p:cNvPr>
          <p:cNvSpPr>
            <a:spLocks noGrp="1"/>
          </p:cNvSpPr>
          <p:nvPr>
            <p:ph type="sldNum" sz="quarter" idx="12"/>
          </p:nvPr>
        </p:nvSpPr>
        <p:spPr/>
        <p:txBody>
          <a:bodyPr/>
          <a:lstStyle/>
          <a:p>
            <a:fld id="{155CC048-ECBC-4952-A8E5-9BC1A682A43C}"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257410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1EFD62-21DE-4416-ADC5-6C84CDB5788A}"/>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A4C55082-63AB-4004-98CC-7019521C7CE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4CE74B3D-C9C0-4AC6-8108-D111778C6A36}"/>
              </a:ext>
            </a:extLst>
          </p:cNvPr>
          <p:cNvSpPr>
            <a:spLocks noGrp="1"/>
          </p:cNvSpPr>
          <p:nvPr>
            <p:ph type="dt" sz="half" idx="10"/>
          </p:nvPr>
        </p:nvSpPr>
        <p:spPr/>
        <p:txBody>
          <a:bodyPr/>
          <a:lstStyle/>
          <a:p>
            <a:fld id="{85E2AC9C-BE51-48AB-9733-BEED74758139}" type="datetimeFigureOut">
              <a:rPr lang="es-EC" smtClean="0">
                <a:solidFill>
                  <a:prstClr val="black">
                    <a:tint val="75000"/>
                  </a:prstClr>
                </a:solidFill>
              </a:rPr>
              <a:pPr/>
              <a:t>14/7/2021</a:t>
            </a:fld>
            <a:endParaRPr lang="es-EC" dirty="0">
              <a:solidFill>
                <a:prstClr val="black">
                  <a:tint val="75000"/>
                </a:prstClr>
              </a:solidFill>
            </a:endParaRPr>
          </a:p>
        </p:txBody>
      </p:sp>
      <p:sp>
        <p:nvSpPr>
          <p:cNvPr id="5" name="Marcador de pie de página 4">
            <a:extLst>
              <a:ext uri="{FF2B5EF4-FFF2-40B4-BE49-F238E27FC236}">
                <a16:creationId xmlns:a16="http://schemas.microsoft.com/office/drawing/2014/main" id="{65AB9B3A-411A-4258-A1A8-32FED8FBEF9B}"/>
              </a:ext>
            </a:extLst>
          </p:cNvPr>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a:extLst>
              <a:ext uri="{FF2B5EF4-FFF2-40B4-BE49-F238E27FC236}">
                <a16:creationId xmlns:a16="http://schemas.microsoft.com/office/drawing/2014/main" id="{73DDCF6D-0C2D-4CCA-8067-FFD3578A3C42}"/>
              </a:ext>
            </a:extLst>
          </p:cNvPr>
          <p:cNvSpPr>
            <a:spLocks noGrp="1"/>
          </p:cNvSpPr>
          <p:nvPr>
            <p:ph type="sldNum" sz="quarter" idx="12"/>
          </p:nvPr>
        </p:nvSpPr>
        <p:spPr/>
        <p:txBody>
          <a:bodyPr/>
          <a:lstStyle/>
          <a:p>
            <a:fld id="{155CC048-ECBC-4952-A8E5-9BC1A682A43C}"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7952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8AA4A7-D3AA-427B-8593-B8E173192A8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545386FF-EC0B-4999-8BFE-811FB6F84F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84553DF-AD3C-4A6C-BF00-11DDFFDF16AD}"/>
              </a:ext>
            </a:extLst>
          </p:cNvPr>
          <p:cNvSpPr>
            <a:spLocks noGrp="1"/>
          </p:cNvSpPr>
          <p:nvPr>
            <p:ph type="dt" sz="half" idx="10"/>
          </p:nvPr>
        </p:nvSpPr>
        <p:spPr/>
        <p:txBody>
          <a:bodyPr/>
          <a:lstStyle/>
          <a:p>
            <a:fld id="{85E2AC9C-BE51-48AB-9733-BEED74758139}" type="datetimeFigureOut">
              <a:rPr lang="es-EC" smtClean="0">
                <a:solidFill>
                  <a:prstClr val="black">
                    <a:tint val="75000"/>
                  </a:prstClr>
                </a:solidFill>
              </a:rPr>
              <a:pPr/>
              <a:t>14/7/2021</a:t>
            </a:fld>
            <a:endParaRPr lang="es-EC" dirty="0">
              <a:solidFill>
                <a:prstClr val="black">
                  <a:tint val="75000"/>
                </a:prstClr>
              </a:solidFill>
            </a:endParaRPr>
          </a:p>
        </p:txBody>
      </p:sp>
      <p:sp>
        <p:nvSpPr>
          <p:cNvPr id="5" name="Marcador de pie de página 4">
            <a:extLst>
              <a:ext uri="{FF2B5EF4-FFF2-40B4-BE49-F238E27FC236}">
                <a16:creationId xmlns:a16="http://schemas.microsoft.com/office/drawing/2014/main" id="{D68865B6-5051-4547-B14D-2D94D5AF211D}"/>
              </a:ext>
            </a:extLst>
          </p:cNvPr>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a:extLst>
              <a:ext uri="{FF2B5EF4-FFF2-40B4-BE49-F238E27FC236}">
                <a16:creationId xmlns:a16="http://schemas.microsoft.com/office/drawing/2014/main" id="{2212B62D-780D-43EF-9753-4598BF4EED3C}"/>
              </a:ext>
            </a:extLst>
          </p:cNvPr>
          <p:cNvSpPr>
            <a:spLocks noGrp="1"/>
          </p:cNvSpPr>
          <p:nvPr>
            <p:ph type="sldNum" sz="quarter" idx="12"/>
          </p:nvPr>
        </p:nvSpPr>
        <p:spPr/>
        <p:txBody>
          <a:bodyPr/>
          <a:lstStyle/>
          <a:p>
            <a:fld id="{155CC048-ECBC-4952-A8E5-9BC1A682A43C}"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529209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344BF7-879E-4B9E-86BC-FF2F5962BAC9}"/>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0BBC1ECB-A4A8-47A2-9FF2-3A79BA97AFB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67D2578F-8870-44C0-8E80-4EA11C4F133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2CB20893-A17B-42C6-AAFA-4980812F932A}"/>
              </a:ext>
            </a:extLst>
          </p:cNvPr>
          <p:cNvSpPr>
            <a:spLocks noGrp="1"/>
          </p:cNvSpPr>
          <p:nvPr>
            <p:ph type="dt" sz="half" idx="10"/>
          </p:nvPr>
        </p:nvSpPr>
        <p:spPr/>
        <p:txBody>
          <a:bodyPr/>
          <a:lstStyle/>
          <a:p>
            <a:fld id="{85E2AC9C-BE51-48AB-9733-BEED74758139}" type="datetimeFigureOut">
              <a:rPr lang="es-EC" smtClean="0">
                <a:solidFill>
                  <a:prstClr val="black">
                    <a:tint val="75000"/>
                  </a:prstClr>
                </a:solidFill>
              </a:rPr>
              <a:pPr/>
              <a:t>14/7/2021</a:t>
            </a:fld>
            <a:endParaRPr lang="es-EC" dirty="0">
              <a:solidFill>
                <a:prstClr val="black">
                  <a:tint val="75000"/>
                </a:prstClr>
              </a:solidFill>
            </a:endParaRPr>
          </a:p>
        </p:txBody>
      </p:sp>
      <p:sp>
        <p:nvSpPr>
          <p:cNvPr id="6" name="Marcador de pie de página 5">
            <a:extLst>
              <a:ext uri="{FF2B5EF4-FFF2-40B4-BE49-F238E27FC236}">
                <a16:creationId xmlns:a16="http://schemas.microsoft.com/office/drawing/2014/main" id="{E4DB1034-26FE-4198-B5A6-E8F36AB6EEF0}"/>
              </a:ext>
            </a:extLst>
          </p:cNvPr>
          <p:cNvSpPr>
            <a:spLocks noGrp="1"/>
          </p:cNvSpPr>
          <p:nvPr>
            <p:ph type="ftr" sz="quarter" idx="11"/>
          </p:nvPr>
        </p:nvSpPr>
        <p:spPr/>
        <p:txBody>
          <a:bodyPr/>
          <a:lstStyle/>
          <a:p>
            <a:endParaRPr lang="es-EC" dirty="0">
              <a:solidFill>
                <a:prstClr val="black">
                  <a:tint val="75000"/>
                </a:prstClr>
              </a:solidFill>
            </a:endParaRPr>
          </a:p>
        </p:txBody>
      </p:sp>
      <p:sp>
        <p:nvSpPr>
          <p:cNvPr id="7" name="Marcador de número de diapositiva 6">
            <a:extLst>
              <a:ext uri="{FF2B5EF4-FFF2-40B4-BE49-F238E27FC236}">
                <a16:creationId xmlns:a16="http://schemas.microsoft.com/office/drawing/2014/main" id="{408B83A5-1258-436B-8BA1-E1E87F24592C}"/>
              </a:ext>
            </a:extLst>
          </p:cNvPr>
          <p:cNvSpPr>
            <a:spLocks noGrp="1"/>
          </p:cNvSpPr>
          <p:nvPr>
            <p:ph type="sldNum" sz="quarter" idx="12"/>
          </p:nvPr>
        </p:nvSpPr>
        <p:spPr/>
        <p:txBody>
          <a:bodyPr/>
          <a:lstStyle/>
          <a:p>
            <a:fld id="{155CC048-ECBC-4952-A8E5-9BC1A682A43C}"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307150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134709-4BA8-4665-9965-9067B60E733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B3FE1662-7AA6-4799-B39A-466534B144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DBBD674-6B03-42A2-A539-8A8D60AC03B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E9BAF750-9E66-48E8-A773-BD2639EC25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15D4284-2D7E-4D35-A726-5ECAC20ADD6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BEAE30CC-8F8E-4F0C-9724-64CFBE6BE776}"/>
              </a:ext>
            </a:extLst>
          </p:cNvPr>
          <p:cNvSpPr>
            <a:spLocks noGrp="1"/>
          </p:cNvSpPr>
          <p:nvPr>
            <p:ph type="dt" sz="half" idx="10"/>
          </p:nvPr>
        </p:nvSpPr>
        <p:spPr/>
        <p:txBody>
          <a:bodyPr/>
          <a:lstStyle/>
          <a:p>
            <a:fld id="{85E2AC9C-BE51-48AB-9733-BEED74758139}" type="datetimeFigureOut">
              <a:rPr lang="es-EC" smtClean="0">
                <a:solidFill>
                  <a:prstClr val="black">
                    <a:tint val="75000"/>
                  </a:prstClr>
                </a:solidFill>
              </a:rPr>
              <a:pPr/>
              <a:t>14/7/2021</a:t>
            </a:fld>
            <a:endParaRPr lang="es-EC" dirty="0">
              <a:solidFill>
                <a:prstClr val="black">
                  <a:tint val="75000"/>
                </a:prstClr>
              </a:solidFill>
            </a:endParaRPr>
          </a:p>
        </p:txBody>
      </p:sp>
      <p:sp>
        <p:nvSpPr>
          <p:cNvPr id="8" name="Marcador de pie de página 7">
            <a:extLst>
              <a:ext uri="{FF2B5EF4-FFF2-40B4-BE49-F238E27FC236}">
                <a16:creationId xmlns:a16="http://schemas.microsoft.com/office/drawing/2014/main" id="{582495A0-755D-49AB-B654-93E50F7AB63D}"/>
              </a:ext>
            </a:extLst>
          </p:cNvPr>
          <p:cNvSpPr>
            <a:spLocks noGrp="1"/>
          </p:cNvSpPr>
          <p:nvPr>
            <p:ph type="ftr" sz="quarter" idx="11"/>
          </p:nvPr>
        </p:nvSpPr>
        <p:spPr/>
        <p:txBody>
          <a:bodyPr/>
          <a:lstStyle/>
          <a:p>
            <a:endParaRPr lang="es-EC" dirty="0">
              <a:solidFill>
                <a:prstClr val="black">
                  <a:tint val="75000"/>
                </a:prstClr>
              </a:solidFill>
            </a:endParaRPr>
          </a:p>
        </p:txBody>
      </p:sp>
      <p:sp>
        <p:nvSpPr>
          <p:cNvPr id="9" name="Marcador de número de diapositiva 8">
            <a:extLst>
              <a:ext uri="{FF2B5EF4-FFF2-40B4-BE49-F238E27FC236}">
                <a16:creationId xmlns:a16="http://schemas.microsoft.com/office/drawing/2014/main" id="{8BFECEA5-7611-4CE4-957D-AF386C4CF7DE}"/>
              </a:ext>
            </a:extLst>
          </p:cNvPr>
          <p:cNvSpPr>
            <a:spLocks noGrp="1"/>
          </p:cNvSpPr>
          <p:nvPr>
            <p:ph type="sldNum" sz="quarter" idx="12"/>
          </p:nvPr>
        </p:nvSpPr>
        <p:spPr/>
        <p:txBody>
          <a:bodyPr/>
          <a:lstStyle/>
          <a:p>
            <a:fld id="{155CC048-ECBC-4952-A8E5-9BC1A682A43C}"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803581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62780D-A234-4650-8ED0-F7022600D0A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F03FC1F8-E752-402E-86DD-3CB78401B89C}"/>
              </a:ext>
            </a:extLst>
          </p:cNvPr>
          <p:cNvSpPr>
            <a:spLocks noGrp="1"/>
          </p:cNvSpPr>
          <p:nvPr>
            <p:ph type="dt" sz="half" idx="10"/>
          </p:nvPr>
        </p:nvSpPr>
        <p:spPr/>
        <p:txBody>
          <a:bodyPr/>
          <a:lstStyle/>
          <a:p>
            <a:fld id="{85E2AC9C-BE51-48AB-9733-BEED74758139}" type="datetimeFigureOut">
              <a:rPr lang="es-EC" smtClean="0">
                <a:solidFill>
                  <a:prstClr val="black">
                    <a:tint val="75000"/>
                  </a:prstClr>
                </a:solidFill>
              </a:rPr>
              <a:pPr/>
              <a:t>14/7/2021</a:t>
            </a:fld>
            <a:endParaRPr lang="es-EC" dirty="0">
              <a:solidFill>
                <a:prstClr val="black">
                  <a:tint val="75000"/>
                </a:prstClr>
              </a:solidFill>
            </a:endParaRPr>
          </a:p>
        </p:txBody>
      </p:sp>
      <p:sp>
        <p:nvSpPr>
          <p:cNvPr id="4" name="Marcador de pie de página 3">
            <a:extLst>
              <a:ext uri="{FF2B5EF4-FFF2-40B4-BE49-F238E27FC236}">
                <a16:creationId xmlns:a16="http://schemas.microsoft.com/office/drawing/2014/main" id="{0E718C2A-3B93-4E4F-9D12-F06884EC2524}"/>
              </a:ext>
            </a:extLst>
          </p:cNvPr>
          <p:cNvSpPr>
            <a:spLocks noGrp="1"/>
          </p:cNvSpPr>
          <p:nvPr>
            <p:ph type="ftr" sz="quarter" idx="11"/>
          </p:nvPr>
        </p:nvSpPr>
        <p:spPr/>
        <p:txBody>
          <a:bodyPr/>
          <a:lstStyle/>
          <a:p>
            <a:endParaRPr lang="es-EC" dirty="0">
              <a:solidFill>
                <a:prstClr val="black">
                  <a:tint val="75000"/>
                </a:prstClr>
              </a:solidFill>
            </a:endParaRPr>
          </a:p>
        </p:txBody>
      </p:sp>
      <p:sp>
        <p:nvSpPr>
          <p:cNvPr id="5" name="Marcador de número de diapositiva 4">
            <a:extLst>
              <a:ext uri="{FF2B5EF4-FFF2-40B4-BE49-F238E27FC236}">
                <a16:creationId xmlns:a16="http://schemas.microsoft.com/office/drawing/2014/main" id="{5E42C393-AF85-4088-A28E-72A514E51420}"/>
              </a:ext>
            </a:extLst>
          </p:cNvPr>
          <p:cNvSpPr>
            <a:spLocks noGrp="1"/>
          </p:cNvSpPr>
          <p:nvPr>
            <p:ph type="sldNum" sz="quarter" idx="12"/>
          </p:nvPr>
        </p:nvSpPr>
        <p:spPr/>
        <p:txBody>
          <a:bodyPr/>
          <a:lstStyle/>
          <a:p>
            <a:fld id="{155CC048-ECBC-4952-A8E5-9BC1A682A43C}"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24170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34D4039-94E8-427A-863D-E773DAF3F23D}"/>
              </a:ext>
            </a:extLst>
          </p:cNvPr>
          <p:cNvSpPr>
            <a:spLocks noGrp="1"/>
          </p:cNvSpPr>
          <p:nvPr>
            <p:ph type="dt" sz="half" idx="10"/>
          </p:nvPr>
        </p:nvSpPr>
        <p:spPr/>
        <p:txBody>
          <a:bodyPr/>
          <a:lstStyle/>
          <a:p>
            <a:fld id="{85E2AC9C-BE51-48AB-9733-BEED74758139}" type="datetimeFigureOut">
              <a:rPr lang="es-EC" smtClean="0">
                <a:solidFill>
                  <a:prstClr val="black">
                    <a:tint val="75000"/>
                  </a:prstClr>
                </a:solidFill>
              </a:rPr>
              <a:pPr/>
              <a:t>14/7/2021</a:t>
            </a:fld>
            <a:endParaRPr lang="es-EC" dirty="0">
              <a:solidFill>
                <a:prstClr val="black">
                  <a:tint val="75000"/>
                </a:prstClr>
              </a:solidFill>
            </a:endParaRPr>
          </a:p>
        </p:txBody>
      </p:sp>
      <p:sp>
        <p:nvSpPr>
          <p:cNvPr id="3" name="Marcador de pie de página 2">
            <a:extLst>
              <a:ext uri="{FF2B5EF4-FFF2-40B4-BE49-F238E27FC236}">
                <a16:creationId xmlns:a16="http://schemas.microsoft.com/office/drawing/2014/main" id="{CEA1B429-BE3F-487A-A9E7-926193F874AD}"/>
              </a:ext>
            </a:extLst>
          </p:cNvPr>
          <p:cNvSpPr>
            <a:spLocks noGrp="1"/>
          </p:cNvSpPr>
          <p:nvPr>
            <p:ph type="ftr" sz="quarter" idx="11"/>
          </p:nvPr>
        </p:nvSpPr>
        <p:spPr/>
        <p:txBody>
          <a:bodyPr/>
          <a:lstStyle/>
          <a:p>
            <a:endParaRPr lang="es-EC" dirty="0">
              <a:solidFill>
                <a:prstClr val="black">
                  <a:tint val="75000"/>
                </a:prstClr>
              </a:solidFill>
            </a:endParaRPr>
          </a:p>
        </p:txBody>
      </p:sp>
      <p:sp>
        <p:nvSpPr>
          <p:cNvPr id="4" name="Marcador de número de diapositiva 3">
            <a:extLst>
              <a:ext uri="{FF2B5EF4-FFF2-40B4-BE49-F238E27FC236}">
                <a16:creationId xmlns:a16="http://schemas.microsoft.com/office/drawing/2014/main" id="{3D60EA43-3FAA-4B55-9A06-490BDCED01A3}"/>
              </a:ext>
            </a:extLst>
          </p:cNvPr>
          <p:cNvSpPr>
            <a:spLocks noGrp="1"/>
          </p:cNvSpPr>
          <p:nvPr>
            <p:ph type="sldNum" sz="quarter" idx="12"/>
          </p:nvPr>
        </p:nvSpPr>
        <p:spPr/>
        <p:txBody>
          <a:bodyPr/>
          <a:lstStyle/>
          <a:p>
            <a:fld id="{155CC048-ECBC-4952-A8E5-9BC1A682A43C}"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4232926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B337A7-3ADE-4AC9-A45E-03B6D55423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1C5590CF-F82D-481F-ADF9-4AFBDCF46B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A3DCDBD2-2715-4A84-846C-EE7031234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88A6EA6-AA44-4441-A1E0-0E84745D8C10}"/>
              </a:ext>
            </a:extLst>
          </p:cNvPr>
          <p:cNvSpPr>
            <a:spLocks noGrp="1"/>
          </p:cNvSpPr>
          <p:nvPr>
            <p:ph type="dt" sz="half" idx="10"/>
          </p:nvPr>
        </p:nvSpPr>
        <p:spPr/>
        <p:txBody>
          <a:bodyPr/>
          <a:lstStyle/>
          <a:p>
            <a:fld id="{85E2AC9C-BE51-48AB-9733-BEED74758139}" type="datetimeFigureOut">
              <a:rPr lang="es-EC" smtClean="0">
                <a:solidFill>
                  <a:prstClr val="black">
                    <a:tint val="75000"/>
                  </a:prstClr>
                </a:solidFill>
              </a:rPr>
              <a:pPr/>
              <a:t>14/7/2021</a:t>
            </a:fld>
            <a:endParaRPr lang="es-EC" dirty="0">
              <a:solidFill>
                <a:prstClr val="black">
                  <a:tint val="75000"/>
                </a:prstClr>
              </a:solidFill>
            </a:endParaRPr>
          </a:p>
        </p:txBody>
      </p:sp>
      <p:sp>
        <p:nvSpPr>
          <p:cNvPr id="6" name="Marcador de pie de página 5">
            <a:extLst>
              <a:ext uri="{FF2B5EF4-FFF2-40B4-BE49-F238E27FC236}">
                <a16:creationId xmlns:a16="http://schemas.microsoft.com/office/drawing/2014/main" id="{EB800078-DA57-4167-82EF-BCC130B2CBDC}"/>
              </a:ext>
            </a:extLst>
          </p:cNvPr>
          <p:cNvSpPr>
            <a:spLocks noGrp="1"/>
          </p:cNvSpPr>
          <p:nvPr>
            <p:ph type="ftr" sz="quarter" idx="11"/>
          </p:nvPr>
        </p:nvSpPr>
        <p:spPr/>
        <p:txBody>
          <a:bodyPr/>
          <a:lstStyle/>
          <a:p>
            <a:endParaRPr lang="es-EC" dirty="0">
              <a:solidFill>
                <a:prstClr val="black">
                  <a:tint val="75000"/>
                </a:prstClr>
              </a:solidFill>
            </a:endParaRPr>
          </a:p>
        </p:txBody>
      </p:sp>
      <p:sp>
        <p:nvSpPr>
          <p:cNvPr id="7" name="Marcador de número de diapositiva 6">
            <a:extLst>
              <a:ext uri="{FF2B5EF4-FFF2-40B4-BE49-F238E27FC236}">
                <a16:creationId xmlns:a16="http://schemas.microsoft.com/office/drawing/2014/main" id="{CDCF7482-0121-4AC8-9F43-0F21A89B53A1}"/>
              </a:ext>
            </a:extLst>
          </p:cNvPr>
          <p:cNvSpPr>
            <a:spLocks noGrp="1"/>
          </p:cNvSpPr>
          <p:nvPr>
            <p:ph type="sldNum" sz="quarter" idx="12"/>
          </p:nvPr>
        </p:nvSpPr>
        <p:spPr/>
        <p:txBody>
          <a:bodyPr/>
          <a:lstStyle/>
          <a:p>
            <a:fld id="{155CC048-ECBC-4952-A8E5-9BC1A682A43C}"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499040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F1CDE-7846-47BA-9553-8F0C88A7D02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AB477663-FCCC-4BE8-9496-9ECE13164B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dirty="0"/>
          </a:p>
        </p:txBody>
      </p:sp>
      <p:sp>
        <p:nvSpPr>
          <p:cNvPr id="4" name="Marcador de texto 3">
            <a:extLst>
              <a:ext uri="{FF2B5EF4-FFF2-40B4-BE49-F238E27FC236}">
                <a16:creationId xmlns:a16="http://schemas.microsoft.com/office/drawing/2014/main" id="{AE06FA00-A1CF-4307-BB22-556511357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DFF5F82-9FD3-401B-8879-1B74D9978F09}"/>
              </a:ext>
            </a:extLst>
          </p:cNvPr>
          <p:cNvSpPr>
            <a:spLocks noGrp="1"/>
          </p:cNvSpPr>
          <p:nvPr>
            <p:ph type="dt" sz="half" idx="10"/>
          </p:nvPr>
        </p:nvSpPr>
        <p:spPr/>
        <p:txBody>
          <a:bodyPr/>
          <a:lstStyle/>
          <a:p>
            <a:fld id="{85E2AC9C-BE51-48AB-9733-BEED74758139}" type="datetimeFigureOut">
              <a:rPr lang="es-EC" smtClean="0">
                <a:solidFill>
                  <a:prstClr val="black">
                    <a:tint val="75000"/>
                  </a:prstClr>
                </a:solidFill>
              </a:rPr>
              <a:pPr/>
              <a:t>14/7/2021</a:t>
            </a:fld>
            <a:endParaRPr lang="es-EC" dirty="0">
              <a:solidFill>
                <a:prstClr val="black">
                  <a:tint val="75000"/>
                </a:prstClr>
              </a:solidFill>
            </a:endParaRPr>
          </a:p>
        </p:txBody>
      </p:sp>
      <p:sp>
        <p:nvSpPr>
          <p:cNvPr id="6" name="Marcador de pie de página 5">
            <a:extLst>
              <a:ext uri="{FF2B5EF4-FFF2-40B4-BE49-F238E27FC236}">
                <a16:creationId xmlns:a16="http://schemas.microsoft.com/office/drawing/2014/main" id="{56D913C6-7F22-4119-93C6-21238FEC82CF}"/>
              </a:ext>
            </a:extLst>
          </p:cNvPr>
          <p:cNvSpPr>
            <a:spLocks noGrp="1"/>
          </p:cNvSpPr>
          <p:nvPr>
            <p:ph type="ftr" sz="quarter" idx="11"/>
          </p:nvPr>
        </p:nvSpPr>
        <p:spPr/>
        <p:txBody>
          <a:bodyPr/>
          <a:lstStyle/>
          <a:p>
            <a:endParaRPr lang="es-EC" dirty="0">
              <a:solidFill>
                <a:prstClr val="black">
                  <a:tint val="75000"/>
                </a:prstClr>
              </a:solidFill>
            </a:endParaRPr>
          </a:p>
        </p:txBody>
      </p:sp>
      <p:sp>
        <p:nvSpPr>
          <p:cNvPr id="7" name="Marcador de número de diapositiva 6">
            <a:extLst>
              <a:ext uri="{FF2B5EF4-FFF2-40B4-BE49-F238E27FC236}">
                <a16:creationId xmlns:a16="http://schemas.microsoft.com/office/drawing/2014/main" id="{6FA4A7AA-2825-40B7-AB1B-7A2B8CFADEC3}"/>
              </a:ext>
            </a:extLst>
          </p:cNvPr>
          <p:cNvSpPr>
            <a:spLocks noGrp="1"/>
          </p:cNvSpPr>
          <p:nvPr>
            <p:ph type="sldNum" sz="quarter" idx="12"/>
          </p:nvPr>
        </p:nvSpPr>
        <p:spPr/>
        <p:txBody>
          <a:bodyPr/>
          <a:lstStyle/>
          <a:p>
            <a:fld id="{155CC048-ECBC-4952-A8E5-9BC1A682A43C}"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665930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75B2459-3107-4355-9D5F-DFDF3CF68B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7F437D35-1F84-4412-A081-709DE77DB9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BD477B98-E321-43EA-ACF5-28059C0F3C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E2AC9C-BE51-48AB-9733-BEED74758139}" type="datetimeFigureOut">
              <a:rPr lang="es-EC" smtClean="0">
                <a:solidFill>
                  <a:prstClr val="black">
                    <a:tint val="75000"/>
                  </a:prstClr>
                </a:solidFill>
              </a:rPr>
              <a:pPr/>
              <a:t>14/7/2021</a:t>
            </a:fld>
            <a:endParaRPr lang="es-EC" dirty="0">
              <a:solidFill>
                <a:prstClr val="black">
                  <a:tint val="75000"/>
                </a:prstClr>
              </a:solidFill>
            </a:endParaRPr>
          </a:p>
        </p:txBody>
      </p:sp>
      <p:sp>
        <p:nvSpPr>
          <p:cNvPr id="5" name="Marcador de pie de página 4">
            <a:extLst>
              <a:ext uri="{FF2B5EF4-FFF2-40B4-BE49-F238E27FC236}">
                <a16:creationId xmlns:a16="http://schemas.microsoft.com/office/drawing/2014/main" id="{255134E0-5F0D-40EF-A353-A3E2771CF1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dirty="0">
              <a:solidFill>
                <a:prstClr val="black">
                  <a:tint val="75000"/>
                </a:prstClr>
              </a:solidFill>
            </a:endParaRPr>
          </a:p>
        </p:txBody>
      </p:sp>
      <p:sp>
        <p:nvSpPr>
          <p:cNvPr id="6" name="Marcador de número de diapositiva 5">
            <a:extLst>
              <a:ext uri="{FF2B5EF4-FFF2-40B4-BE49-F238E27FC236}">
                <a16:creationId xmlns:a16="http://schemas.microsoft.com/office/drawing/2014/main" id="{82870002-8DA1-4C90-B359-AB209CE6E9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CC048-ECBC-4952-A8E5-9BC1A682A43C}"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6801878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7.emf"/><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image" Target="../media/image44.png"/><Relationship Id="rId1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51.emf"/><Relationship Id="rId12"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40.png"/><Relationship Id="rId10" Type="http://schemas.openxmlformats.org/officeDocument/2006/relationships/image" Target="../media/image52.emf"/><Relationship Id="rId4" Type="http://schemas.openxmlformats.org/officeDocument/2006/relationships/image" Target="../media/image2.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63.png"/><Relationship Id="rId5" Type="http://schemas.openxmlformats.org/officeDocument/2006/relationships/image" Target="../media/image58.png"/><Relationship Id="rId15" Type="http://schemas.openxmlformats.org/officeDocument/2006/relationships/image" Target="../media/image55.png"/><Relationship Id="rId10" Type="http://schemas.openxmlformats.org/officeDocument/2006/relationships/image" Target="../media/image62.png"/><Relationship Id="rId4" Type="http://schemas.openxmlformats.org/officeDocument/2006/relationships/image" Target="../media/image2.png"/><Relationship Id="rId9" Type="http://schemas.openxmlformats.org/officeDocument/2006/relationships/image" Target="../media/image61.png"/><Relationship Id="rId1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6.png"/><Relationship Id="rId12"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70.png"/><Relationship Id="rId5" Type="http://schemas.openxmlformats.org/officeDocument/2006/relationships/image" Target="../media/image51.png"/><Relationship Id="rId10" Type="http://schemas.openxmlformats.org/officeDocument/2006/relationships/image" Target="../media/image57.emf"/><Relationship Id="rId4" Type="http://schemas.openxmlformats.org/officeDocument/2006/relationships/image" Target="../media/image2.png"/><Relationship Id="rId9" Type="http://schemas.openxmlformats.org/officeDocument/2006/relationships/image" Target="../media/image56.emf"/></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6.png"/><Relationship Id="rId12"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70.png"/><Relationship Id="rId5" Type="http://schemas.openxmlformats.org/officeDocument/2006/relationships/image" Target="../media/image51.png"/><Relationship Id="rId10" Type="http://schemas.openxmlformats.org/officeDocument/2006/relationships/image" Target="../media/image57.emf"/><Relationship Id="rId4" Type="http://schemas.openxmlformats.org/officeDocument/2006/relationships/image" Target="../media/image2.png"/><Relationship Id="rId9" Type="http://schemas.openxmlformats.org/officeDocument/2006/relationships/image" Target="../media/image56.emf"/></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2.png"/><Relationship Id="rId9"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58.emf"/><Relationship Id="rId10" Type="http://schemas.openxmlformats.org/officeDocument/2006/relationships/hyperlink" Target="file:///C:\Users\PC-MASTER\Desktop\PRO.%20INVESTIGACION\Trabajo%20de%20Titulaci&#243;n\ANEXOS\ANEXOS%20FINALES\ANEXO%2012.pdf" TargetMode="External"/><Relationship Id="rId4" Type="http://schemas.openxmlformats.org/officeDocument/2006/relationships/image" Target="../media/image2.pn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90.png"/><Relationship Id="rId3" Type="http://schemas.openxmlformats.org/officeDocument/2006/relationships/image" Target="../media/image1.png"/><Relationship Id="rId7" Type="http://schemas.openxmlformats.org/officeDocument/2006/relationships/image" Target="../media/image56.png"/><Relationship Id="rId12"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69.emf"/><Relationship Id="rId5" Type="http://schemas.openxmlformats.org/officeDocument/2006/relationships/image" Target="../media/image51.png"/><Relationship Id="rId10" Type="http://schemas.openxmlformats.org/officeDocument/2006/relationships/image" Target="../media/image68.emf"/><Relationship Id="rId4" Type="http://schemas.openxmlformats.org/officeDocument/2006/relationships/image" Target="../media/image2.png"/><Relationship Id="rId9" Type="http://schemas.openxmlformats.org/officeDocument/2006/relationships/image" Target="../media/image86.png"/><Relationship Id="rId14"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png"/><Relationship Id="rId7"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80.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2.png"/><Relationship Id="rId9" Type="http://schemas.openxmlformats.org/officeDocument/2006/relationships/image" Target="../media/image96.png"/></Relationships>
</file>

<file path=ppt/slides/_rels/slide3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png"/><Relationship Id="rId7"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9.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0.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png"/><Relationship Id="rId7"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png"/><Relationship Id="rId7"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04.png"/><Relationship Id="rId4" Type="http://schemas.openxmlformats.org/officeDocument/2006/relationships/image" Target="../media/image2.png"/><Relationship Id="rId9" Type="http://schemas.openxmlformats.org/officeDocument/2006/relationships/image" Target="../media/image114.png"/></Relationships>
</file>

<file path=ppt/slides/_rels/slide3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png"/><Relationship Id="rId7" Type="http://schemas.openxmlformats.org/officeDocument/2006/relationships/image" Target="../media/image11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2.png"/><Relationship Id="rId9" Type="http://schemas.openxmlformats.org/officeDocument/2006/relationships/image" Target="../media/image119.png"/></Relationships>
</file>

<file path=ppt/slides/_rels/slide3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png"/><Relationship Id="rId7" Type="http://schemas.openxmlformats.org/officeDocument/2006/relationships/image" Target="../media/image123.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emf"/><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04D9228A-EC26-4FDB-968A-D9C91F2B3F8F}"/>
              </a:ext>
            </a:extLst>
          </p:cNvPr>
          <p:cNvPicPr>
            <a:picLocks noChangeAspect="1"/>
          </p:cNvPicPr>
          <p:nvPr/>
        </p:nvPicPr>
        <p:blipFill rotWithShape="1">
          <a:blip r:embed="rId3">
            <a:extLst>
              <a:ext uri="{28A0092B-C50C-407E-A947-70E740481C1C}">
                <a14:useLocalDpi xmlns:a14="http://schemas.microsoft.com/office/drawing/2010/main" val="0"/>
              </a:ext>
            </a:extLst>
          </a:blip>
          <a:srcRect r="19736"/>
          <a:stretch/>
        </p:blipFill>
        <p:spPr>
          <a:xfrm>
            <a:off x="20" y="10"/>
            <a:ext cx="8668492" cy="6857990"/>
          </a:xfrm>
          <a:prstGeom prst="rect">
            <a:avLst/>
          </a:prstGeom>
        </p:spPr>
      </p:pic>
      <p:pic>
        <p:nvPicPr>
          <p:cNvPr id="15" name="Imagen 92" descr="Resultado de imagen para espe">
            <a:extLst>
              <a:ext uri="{FF2B5EF4-FFF2-40B4-BE49-F238E27FC236}">
                <a16:creationId xmlns:a16="http://schemas.microsoft.com/office/drawing/2014/main" id="{3732CD38-9E8F-4C5C-B909-C6068170FB8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247775" y="19050"/>
            <a:ext cx="3655780" cy="873540"/>
          </a:xfrm>
          <a:prstGeom prst="rect">
            <a:avLst/>
          </a:prstGeom>
          <a:noFill/>
          <a:ln>
            <a:noFill/>
          </a:ln>
        </p:spPr>
      </p:pic>
      <p:sp>
        <p:nvSpPr>
          <p:cNvPr id="19" name="CuadroTexto 18">
            <a:extLst>
              <a:ext uri="{FF2B5EF4-FFF2-40B4-BE49-F238E27FC236}">
                <a16:creationId xmlns:a16="http://schemas.microsoft.com/office/drawing/2014/main" id="{58E0C7D3-7402-474A-A705-A19CD9F534F2}"/>
              </a:ext>
            </a:extLst>
          </p:cNvPr>
          <p:cNvSpPr txBox="1"/>
          <p:nvPr/>
        </p:nvSpPr>
        <p:spPr>
          <a:xfrm>
            <a:off x="997785" y="1143783"/>
            <a:ext cx="5724533" cy="830997"/>
          </a:xfrm>
          <a:prstGeom prst="rect">
            <a:avLst/>
          </a:prstGeom>
          <a:noFill/>
        </p:spPr>
        <p:txBody>
          <a:bodyPr wrap="square" rtlCol="0">
            <a:spAutoFit/>
          </a:bodyPr>
          <a:lstStyle/>
          <a:p>
            <a:pPr algn="ctr"/>
            <a:r>
              <a:rPr lang="es-EC" sz="2400" b="1" dirty="0">
                <a:solidFill>
                  <a:prstClr val="black"/>
                </a:solidFill>
              </a:rPr>
              <a:t>Trabajo de titulación, previo a la obtención del título de Ingeniero Mecánico</a:t>
            </a:r>
          </a:p>
        </p:txBody>
      </p:sp>
      <p:sp>
        <p:nvSpPr>
          <p:cNvPr id="20" name="Título 1">
            <a:extLst>
              <a:ext uri="{FF2B5EF4-FFF2-40B4-BE49-F238E27FC236}">
                <a16:creationId xmlns:a16="http://schemas.microsoft.com/office/drawing/2014/main" id="{416CCACE-0450-461C-AFE6-AA3DBCEF32E9}"/>
              </a:ext>
            </a:extLst>
          </p:cNvPr>
          <p:cNvSpPr txBox="1">
            <a:spLocks/>
          </p:cNvSpPr>
          <p:nvPr/>
        </p:nvSpPr>
        <p:spPr>
          <a:xfrm>
            <a:off x="1263817" y="2206413"/>
            <a:ext cx="10334625" cy="2249705"/>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s-EC" sz="2400" b="1" dirty="0">
                <a:latin typeface="Arial" panose="020B0604020202020204" pitchFamily="34" charset="0"/>
                <a:cs typeface="Arial" panose="020B0604020202020204" pitchFamily="34" charset="0"/>
              </a:rPr>
              <a:t>“Ingeniería Conceptual, Básica y de Detalle de un sistema de alta presión para la reinyección de las interfaces recuperadas de gasolina base al Poliducto Shushufindi-Quito en el Terminal Oyambaro de EP. Petroecuador” </a:t>
            </a:r>
          </a:p>
        </p:txBody>
      </p:sp>
      <p:pic>
        <p:nvPicPr>
          <p:cNvPr id="21" name="Imagen 20">
            <a:extLst>
              <a:ext uri="{FF2B5EF4-FFF2-40B4-BE49-F238E27FC236}">
                <a16:creationId xmlns:a16="http://schemas.microsoft.com/office/drawing/2014/main" id="{62156AEC-F0BD-4A86-97DB-FED1AAB8262F}"/>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0113986" y="236794"/>
            <a:ext cx="1660478" cy="1440000"/>
          </a:xfrm>
          <a:prstGeom prst="rect">
            <a:avLst/>
          </a:prstGeom>
        </p:spPr>
      </p:pic>
      <p:sp>
        <p:nvSpPr>
          <p:cNvPr id="22" name="Subtítulo 2">
            <a:extLst>
              <a:ext uri="{FF2B5EF4-FFF2-40B4-BE49-F238E27FC236}">
                <a16:creationId xmlns:a16="http://schemas.microsoft.com/office/drawing/2014/main" id="{254CD975-B865-4357-8F69-50CF59509B90}"/>
              </a:ext>
            </a:extLst>
          </p:cNvPr>
          <p:cNvSpPr txBox="1">
            <a:spLocks/>
          </p:cNvSpPr>
          <p:nvPr/>
        </p:nvSpPr>
        <p:spPr>
          <a:xfrm>
            <a:off x="7287672" y="4811750"/>
            <a:ext cx="4587336" cy="8309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a:t>Autor: García Viana David Israel</a:t>
            </a:r>
          </a:p>
          <a:p>
            <a:r>
              <a:rPr lang="es-ES" sz="2000"/>
              <a:t>Director: Ing. Villavicencio Ángelo MSc.</a:t>
            </a:r>
            <a:endParaRPr lang="es-EC" sz="2000" dirty="0"/>
          </a:p>
        </p:txBody>
      </p:sp>
      <p:cxnSp>
        <p:nvCxnSpPr>
          <p:cNvPr id="23" name="Conector recto 22">
            <a:extLst>
              <a:ext uri="{FF2B5EF4-FFF2-40B4-BE49-F238E27FC236}">
                <a16:creationId xmlns:a16="http://schemas.microsoft.com/office/drawing/2014/main" id="{FC365A22-F4F1-43FC-B33A-93E3517607B4}"/>
              </a:ext>
            </a:extLst>
          </p:cNvPr>
          <p:cNvCxnSpPr>
            <a:cxnSpLocks/>
          </p:cNvCxnSpPr>
          <p:nvPr/>
        </p:nvCxnSpPr>
        <p:spPr>
          <a:xfrm>
            <a:off x="6882063" y="4568413"/>
            <a:ext cx="5149516" cy="0"/>
          </a:xfrm>
          <a:prstGeom prst="line">
            <a:avLst/>
          </a:prstGeom>
          <a:ln w="28575"/>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019760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C007C8A-9509-46B2-B6AD-D92600D2B50A}"/>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9" name="CuadroTexto 8">
            <a:extLst>
              <a:ext uri="{FF2B5EF4-FFF2-40B4-BE49-F238E27FC236}">
                <a16:creationId xmlns:a16="http://schemas.microsoft.com/office/drawing/2014/main" id="{1F0B56C4-F667-46EA-8116-60045A7DBD17}"/>
              </a:ext>
            </a:extLst>
          </p:cNvPr>
          <p:cNvSpPr txBox="1"/>
          <p:nvPr/>
        </p:nvSpPr>
        <p:spPr>
          <a:xfrm>
            <a:off x="1247775" y="1546897"/>
            <a:ext cx="1405974" cy="369332"/>
          </a:xfrm>
          <a:prstGeom prst="rect">
            <a:avLst/>
          </a:prstGeom>
          <a:noFill/>
        </p:spPr>
        <p:txBody>
          <a:bodyPr wrap="square" rtlCol="0">
            <a:spAutoFit/>
          </a:bodyPr>
          <a:lstStyle/>
          <a:p>
            <a:r>
              <a:rPr lang="es-ES" b="1" dirty="0" err="1">
                <a:latin typeface="Arial" panose="020B0604020202020204" pitchFamily="34" charset="0"/>
                <a:cs typeface="Arial" panose="020B0604020202020204" pitchFamily="34" charset="0"/>
              </a:rPr>
              <a:t>NPSHd</a:t>
            </a:r>
            <a:endParaRPr lang="es-EC" b="1" dirty="0">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85E187ED-4D17-46FE-A6CC-FDE4F23CD9EB}"/>
              </a:ext>
            </a:extLst>
          </p:cNvPr>
          <p:cNvSpPr txBox="1"/>
          <p:nvPr/>
        </p:nvSpPr>
        <p:spPr>
          <a:xfrm>
            <a:off x="4986333" y="100668"/>
            <a:ext cx="7205647" cy="784830"/>
          </a:xfrm>
          <a:prstGeom prst="rect">
            <a:avLst/>
          </a:prstGeom>
          <a:noFill/>
        </p:spPr>
        <p:txBody>
          <a:bodyPr wrap="square" rtlCol="0">
            <a:spAutoFit/>
          </a:bodyPr>
          <a:lstStyle/>
          <a:p>
            <a:pPr algn="ctr"/>
            <a:r>
              <a:rPr lang="es-EC" sz="1500" b="1" dirty="0">
                <a:latin typeface="Arial" panose="020B0604020202020204" pitchFamily="34" charset="0"/>
                <a:cs typeface="Arial" panose="020B0604020202020204" pitchFamily="34" charset="0"/>
              </a:rPr>
              <a:t>Ingeniería Conceptual, Básica y de Detalle de un sistema de alta presión para la reinyección de las interfaces recuperadas de gasolina base al Poliducto Shushufindi-Quito en el Terminal Oyambaro de EP. Petroecuador</a:t>
            </a:r>
            <a:endParaRPr lang="es-EC" sz="1500" b="1" dirty="0"/>
          </a:p>
        </p:txBody>
      </p:sp>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57D024DA-88B4-40CB-9A55-580DADF5929D}"/>
                  </a:ext>
                </a:extLst>
              </p:cNvPr>
              <p:cNvSpPr txBox="1"/>
              <p:nvPr/>
            </p:nvSpPr>
            <p:spPr>
              <a:xfrm>
                <a:off x="1286291" y="1999785"/>
                <a:ext cx="4809709" cy="7203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𝑁𝑃𝑆</m:t>
                      </m:r>
                      <m:sSub>
                        <m:sSubPr>
                          <m:ctrlPr>
                            <a:rPr lang="es-EC" b="0" i="1" smtClean="0">
                              <a:latin typeface="Cambria Math" panose="02040503050406030204" pitchFamily="18" charset="0"/>
                            </a:rPr>
                          </m:ctrlPr>
                        </m:sSubPr>
                        <m:e>
                          <m:r>
                            <a:rPr lang="es-EC" i="1" smtClean="0">
                              <a:latin typeface="Cambria Math" panose="02040503050406030204" pitchFamily="18" charset="0"/>
                            </a:rPr>
                            <m:t>𝐻</m:t>
                          </m:r>
                        </m:e>
                        <m:sub>
                          <m:r>
                            <a:rPr lang="es-EC" b="0" i="1" smtClean="0">
                              <a:latin typeface="Cambria Math" panose="02040503050406030204" pitchFamily="18" charset="0"/>
                            </a:rPr>
                            <m:t>𝑑</m:t>
                          </m:r>
                        </m:sub>
                      </m:sSub>
                      <m:r>
                        <a:rPr lang="es-EC" i="0">
                          <a:latin typeface="Cambria Math" panose="02040503050406030204" pitchFamily="18" charset="0"/>
                        </a:rPr>
                        <m:t>=</m:t>
                      </m:r>
                      <m:d>
                        <m:dPr>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0">
                                      <a:latin typeface="Cambria Math" panose="02040503050406030204" pitchFamily="18" charset="0"/>
                                    </a:rPr>
                                    <m:t>1</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𝑉</m:t>
                                  </m:r>
                                </m:sub>
                              </m:sSub>
                            </m:num>
                            <m:den>
                              <m:r>
                                <a:rPr lang="es-EC" i="1">
                                  <a:latin typeface="Cambria Math" panose="02040503050406030204" pitchFamily="18" charset="0"/>
                                </a:rPr>
                                <m:t>𝜌</m:t>
                              </m:r>
                              <m:r>
                                <a:rPr lang="es-EC" i="0">
                                  <a:latin typeface="Cambria Math" panose="02040503050406030204" pitchFamily="18" charset="0"/>
                                </a:rPr>
                                <m:t>∗</m:t>
                              </m:r>
                              <m:r>
                                <a:rPr lang="es-EC" i="1">
                                  <a:latin typeface="Cambria Math" panose="02040503050406030204" pitchFamily="18" charset="0"/>
                                </a:rPr>
                                <m:t>𝑔</m:t>
                              </m:r>
                            </m:den>
                          </m:f>
                        </m:e>
                      </m:d>
                      <m:r>
                        <a:rPr lang="es-EC" i="0">
                          <a:latin typeface="Cambria Math" panose="02040503050406030204" pitchFamily="18" charset="0"/>
                        </a:rPr>
                        <m:t>+</m:t>
                      </m:r>
                      <m:d>
                        <m:dPr>
                          <m:ctrlPr>
                            <a:rPr lang="es-EC" i="1">
                              <a:solidFill>
                                <a:srgbClr val="836967"/>
                              </a:solidFill>
                              <a:latin typeface="Cambria Math" panose="02040503050406030204" pitchFamily="18" charset="0"/>
                            </a:rPr>
                          </m:ctrlPr>
                        </m:dPr>
                        <m:e>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𝑍</m:t>
                              </m:r>
                            </m:e>
                            <m:sub>
                              <m:r>
                                <a:rPr lang="es-EC" i="0">
                                  <a:latin typeface="Cambria Math" panose="02040503050406030204" pitchFamily="18" charset="0"/>
                                </a:rPr>
                                <m:t>1</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𝑍</m:t>
                              </m:r>
                            </m:e>
                            <m:sub>
                              <m:r>
                                <a:rPr lang="es-EC" i="0">
                                  <a:latin typeface="Cambria Math" panose="02040503050406030204" pitchFamily="18" charset="0"/>
                                </a:rPr>
                                <m:t>2</m:t>
                              </m:r>
                            </m:sub>
                          </m:sSub>
                        </m:e>
                      </m:d>
                      <m:r>
                        <a:rPr lang="es-EC" i="0">
                          <a:latin typeface="Cambria Math" panose="02040503050406030204" pitchFamily="18" charset="0"/>
                        </a:rPr>
                        <m:t>− </m:t>
                      </m:r>
                      <m:f>
                        <m:fPr>
                          <m:ctrlPr>
                            <a:rPr lang="es-EC" i="1">
                              <a:solidFill>
                                <a:srgbClr val="836967"/>
                              </a:solidFill>
                              <a:latin typeface="Cambria Math" panose="02040503050406030204" pitchFamily="18" charset="0"/>
                            </a:rPr>
                          </m:ctrlPr>
                        </m:fPr>
                        <m:num>
                          <m:sSup>
                            <m:sSupPr>
                              <m:ctrlPr>
                                <a:rPr lang="es-EC" i="1">
                                  <a:solidFill>
                                    <a:srgbClr val="836967"/>
                                  </a:solidFill>
                                  <a:latin typeface="Cambria Math" panose="02040503050406030204" pitchFamily="18" charset="0"/>
                                </a:rPr>
                              </m:ctrlPr>
                            </m:sSupPr>
                            <m:e>
                              <m:d>
                                <m:dPr>
                                  <m:ctrlPr>
                                    <a:rPr lang="es-EC" i="1">
                                      <a:solidFill>
                                        <a:srgbClr val="836967"/>
                                      </a:solidFill>
                                      <a:latin typeface="Cambria Math" panose="02040503050406030204" pitchFamily="18" charset="0"/>
                                    </a:rPr>
                                  </m:ctrlPr>
                                </m:dPr>
                                <m:e>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𝑉</m:t>
                                      </m:r>
                                    </m:e>
                                    <m:sub>
                                      <m:r>
                                        <a:rPr lang="es-EC" i="0">
                                          <a:latin typeface="Cambria Math" panose="02040503050406030204" pitchFamily="18" charset="0"/>
                                        </a:rPr>
                                        <m:t>2</m:t>
                                      </m:r>
                                    </m:sub>
                                  </m:sSub>
                                </m:e>
                              </m:d>
                            </m:e>
                            <m:sup>
                              <m:r>
                                <a:rPr lang="es-EC" i="0">
                                  <a:latin typeface="Cambria Math" panose="02040503050406030204" pitchFamily="18" charset="0"/>
                                </a:rPr>
                                <m:t>2</m:t>
                              </m:r>
                            </m:sup>
                          </m:sSup>
                        </m:num>
                        <m:den>
                          <m:r>
                            <a:rPr lang="es-EC" i="0">
                              <a:latin typeface="Cambria Math" panose="02040503050406030204" pitchFamily="18" charset="0"/>
                            </a:rPr>
                            <m:t>2∗</m:t>
                          </m:r>
                          <m:r>
                            <a:rPr lang="es-EC" i="1">
                              <a:latin typeface="Cambria Math" panose="02040503050406030204" pitchFamily="18" charset="0"/>
                            </a:rPr>
                            <m:t>𝑔</m:t>
                          </m:r>
                        </m:den>
                      </m:f>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h</m:t>
                          </m:r>
                        </m:e>
                        <m:sub>
                          <m:r>
                            <a:rPr lang="es-EC" i="1">
                              <a:latin typeface="Cambria Math" panose="02040503050406030204" pitchFamily="18" charset="0"/>
                            </a:rPr>
                            <m:t>𝑇</m:t>
                          </m:r>
                        </m:sub>
                      </m:sSub>
                    </m:oMath>
                  </m:oMathPara>
                </a14:m>
                <a:endParaRPr lang="es-EC" dirty="0"/>
              </a:p>
            </p:txBody>
          </p:sp>
        </mc:Choice>
        <mc:Fallback xmlns="">
          <p:sp>
            <p:nvSpPr>
              <p:cNvPr id="22" name="CuadroTexto 21">
                <a:extLst>
                  <a:ext uri="{FF2B5EF4-FFF2-40B4-BE49-F238E27FC236}">
                    <a16:creationId xmlns:a16="http://schemas.microsoft.com/office/drawing/2014/main" id="{57D024DA-88B4-40CB-9A55-580DADF5929D}"/>
                  </a:ext>
                </a:extLst>
              </p:cNvPr>
              <p:cNvSpPr txBox="1">
                <a:spLocks noRot="1" noChangeAspect="1" noMove="1" noResize="1" noEditPoints="1" noAdjustHandles="1" noChangeArrowheads="1" noChangeShapeType="1" noTextEdit="1"/>
              </p:cNvSpPr>
              <p:nvPr/>
            </p:nvSpPr>
            <p:spPr>
              <a:xfrm>
                <a:off x="1286291" y="1999785"/>
                <a:ext cx="4809709" cy="720325"/>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83649D41-22B7-4664-89A9-5B46AD7F9896}"/>
                  </a:ext>
                </a:extLst>
              </p:cNvPr>
              <p:cNvSpPr txBox="1"/>
              <p:nvPr/>
            </p:nvSpPr>
            <p:spPr>
              <a:xfrm>
                <a:off x="7690630" y="2107378"/>
                <a:ext cx="3570405" cy="612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𝑁𝑃𝑆</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𝐻</m:t>
                          </m:r>
                        </m:e>
                        <m:sub>
                          <m:r>
                            <a:rPr lang="es-EC" i="1">
                              <a:latin typeface="Cambria Math" panose="02040503050406030204" pitchFamily="18" charset="0"/>
                            </a:rPr>
                            <m:t>𝑟</m:t>
                          </m:r>
                        </m:sub>
                      </m:sSub>
                      <m:r>
                        <a:rPr lang="es-EC" i="0">
                          <a:latin typeface="Cambria Math" panose="02040503050406030204" pitchFamily="18" charset="0"/>
                        </a:rPr>
                        <m:t>=1+0.016∗</m:t>
                      </m:r>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𝐿</m:t>
                          </m:r>
                          <m:r>
                            <a:rPr lang="es-EC" i="0">
                              <a:latin typeface="Cambria Math" panose="02040503050406030204" pitchFamily="18" charset="0"/>
                            </a:rPr>
                            <m:t>∗</m:t>
                          </m:r>
                          <m:r>
                            <a:rPr lang="es-EC" i="1">
                              <a:latin typeface="Cambria Math" panose="02040503050406030204" pitchFamily="18" charset="0"/>
                            </a:rPr>
                            <m:t>𝑄</m:t>
                          </m:r>
                          <m:r>
                            <a:rPr lang="es-EC" i="0">
                              <a:latin typeface="Cambria Math" panose="02040503050406030204" pitchFamily="18" charset="0"/>
                            </a:rPr>
                            <m:t>∗</m:t>
                          </m:r>
                          <m:r>
                            <a:rPr lang="es-EC" i="1">
                              <a:latin typeface="Cambria Math" panose="02040503050406030204" pitchFamily="18" charset="0"/>
                            </a:rPr>
                            <m:t>𝑁</m:t>
                          </m:r>
                        </m:num>
                        <m:den>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2</m:t>
                              </m:r>
                            </m:sup>
                          </m:sSup>
                        </m:den>
                      </m:f>
                    </m:oMath>
                  </m:oMathPara>
                </a14:m>
                <a:endParaRPr lang="es-EC" dirty="0"/>
              </a:p>
            </p:txBody>
          </p:sp>
        </mc:Choice>
        <mc:Fallback xmlns="">
          <p:sp>
            <p:nvSpPr>
              <p:cNvPr id="24" name="CuadroTexto 23">
                <a:extLst>
                  <a:ext uri="{FF2B5EF4-FFF2-40B4-BE49-F238E27FC236}">
                    <a16:creationId xmlns:a16="http://schemas.microsoft.com/office/drawing/2014/main" id="{83649D41-22B7-4664-89A9-5B46AD7F9896}"/>
                  </a:ext>
                </a:extLst>
              </p:cNvPr>
              <p:cNvSpPr txBox="1">
                <a:spLocks noRot="1" noChangeAspect="1" noMove="1" noResize="1" noEditPoints="1" noAdjustHandles="1" noChangeArrowheads="1" noChangeShapeType="1" noTextEdit="1"/>
              </p:cNvSpPr>
              <p:nvPr/>
            </p:nvSpPr>
            <p:spPr>
              <a:xfrm>
                <a:off x="7690630" y="2107378"/>
                <a:ext cx="3570405" cy="612732"/>
              </a:xfrm>
              <a:prstGeom prst="rect">
                <a:avLst/>
              </a:prstGeom>
              <a:blipFill>
                <a:blip r:embed="rId6"/>
                <a:stretch>
                  <a:fillRect/>
                </a:stretch>
              </a:blipFill>
            </p:spPr>
            <p:txBody>
              <a:bodyPr/>
              <a:lstStyle/>
              <a:p>
                <a:r>
                  <a:rPr lang="es-EC">
                    <a:noFill/>
                  </a:rPr>
                  <a:t> </a:t>
                </a:r>
              </a:p>
            </p:txBody>
          </p:sp>
        </mc:Fallback>
      </mc:AlternateContent>
      <p:sp>
        <p:nvSpPr>
          <p:cNvPr id="28" name="CuadroTexto 27">
            <a:extLst>
              <a:ext uri="{FF2B5EF4-FFF2-40B4-BE49-F238E27FC236}">
                <a16:creationId xmlns:a16="http://schemas.microsoft.com/office/drawing/2014/main" id="{243AA7C1-A673-41B5-AC4D-5D911D885F59}"/>
              </a:ext>
            </a:extLst>
          </p:cNvPr>
          <p:cNvSpPr txBox="1"/>
          <p:nvPr/>
        </p:nvSpPr>
        <p:spPr>
          <a:xfrm>
            <a:off x="7840938" y="1546897"/>
            <a:ext cx="3570404" cy="369332"/>
          </a:xfrm>
          <a:prstGeom prst="rect">
            <a:avLst/>
          </a:prstGeom>
          <a:noFill/>
        </p:spPr>
        <p:txBody>
          <a:bodyPr wrap="square" rtlCol="0">
            <a:spAutoFit/>
          </a:bodyPr>
          <a:lstStyle/>
          <a:p>
            <a:r>
              <a:rPr lang="es-ES" b="1" dirty="0" err="1">
                <a:latin typeface="Arial" panose="020B0604020202020204" pitchFamily="34" charset="0"/>
                <a:cs typeface="Arial" panose="020B0604020202020204" pitchFamily="34" charset="0"/>
              </a:rPr>
              <a:t>NPSHr</a:t>
            </a:r>
            <a:r>
              <a:rPr lang="es-ES" b="1" dirty="0">
                <a:latin typeface="Arial" panose="020B0604020202020204" pitchFamily="34" charset="0"/>
                <a:cs typeface="Arial" panose="020B0604020202020204" pitchFamily="34" charset="0"/>
              </a:rPr>
              <a:t> (Bomba Dosificadora)</a:t>
            </a:r>
            <a:endParaRPr lang="es-EC" b="1" dirty="0">
              <a:latin typeface="Arial" panose="020B0604020202020204" pitchFamily="34" charset="0"/>
              <a:cs typeface="Arial" panose="020B0604020202020204" pitchFamily="34" charset="0"/>
            </a:endParaRPr>
          </a:p>
        </p:txBody>
      </p:sp>
      <p:sp>
        <p:nvSpPr>
          <p:cNvPr id="29" name="CuadroTexto 28">
            <a:extLst>
              <a:ext uri="{FF2B5EF4-FFF2-40B4-BE49-F238E27FC236}">
                <a16:creationId xmlns:a16="http://schemas.microsoft.com/office/drawing/2014/main" id="{E9F27D33-11FB-4FE7-A0FC-5E632F00D5DB}"/>
              </a:ext>
            </a:extLst>
          </p:cNvPr>
          <p:cNvSpPr txBox="1"/>
          <p:nvPr/>
        </p:nvSpPr>
        <p:spPr>
          <a:xfrm>
            <a:off x="3977930" y="3428995"/>
            <a:ext cx="4430574"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Factor de Fricción “Cyril F. Colebrook”</a:t>
            </a:r>
            <a:endParaRPr lang="es-EC"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96F575FD-4C10-4E52-A010-4F1CB077661A}"/>
                  </a:ext>
                </a:extLst>
              </p:cNvPr>
              <p:cNvSpPr txBox="1"/>
              <p:nvPr/>
            </p:nvSpPr>
            <p:spPr>
              <a:xfrm>
                <a:off x="4292773" y="4015186"/>
                <a:ext cx="3800888" cy="9840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EC" i="1" smtClean="0">
                              <a:solidFill>
                                <a:srgbClr val="836967"/>
                              </a:solidFill>
                              <a:latin typeface="Cambria Math" panose="02040503050406030204" pitchFamily="18" charset="0"/>
                            </a:rPr>
                          </m:ctrlPr>
                        </m:fPr>
                        <m:num>
                          <m:r>
                            <a:rPr lang="es-EC">
                              <a:latin typeface="Cambria Math" panose="02040503050406030204" pitchFamily="18" charset="0"/>
                            </a:rPr>
                            <m:t>1</m:t>
                          </m:r>
                        </m:num>
                        <m:den>
                          <m:rad>
                            <m:radPr>
                              <m:degHide m:val="on"/>
                              <m:ctrlPr>
                                <a:rPr lang="es-EC" i="1">
                                  <a:solidFill>
                                    <a:srgbClr val="836967"/>
                                  </a:solidFill>
                                  <a:latin typeface="Cambria Math" panose="02040503050406030204" pitchFamily="18" charset="0"/>
                                </a:rPr>
                              </m:ctrlPr>
                            </m:radPr>
                            <m:deg/>
                            <m:e>
                              <m:r>
                                <a:rPr lang="es-EC" i="1">
                                  <a:latin typeface="Cambria Math" panose="02040503050406030204" pitchFamily="18" charset="0"/>
                                </a:rPr>
                                <m:t>𝑓</m:t>
                              </m:r>
                            </m:e>
                          </m:rad>
                        </m:den>
                      </m:f>
                      <m:r>
                        <a:rPr lang="es-EC" i="0">
                          <a:latin typeface="Cambria Math" panose="02040503050406030204" pitchFamily="18" charset="0"/>
                        </a:rPr>
                        <m:t>=−2.0∗</m:t>
                      </m:r>
                      <m:func>
                        <m:funcPr>
                          <m:ctrlPr>
                            <a:rPr lang="es-EC" i="1">
                              <a:latin typeface="Cambria Math" panose="02040503050406030204" pitchFamily="18" charset="0"/>
                            </a:rPr>
                          </m:ctrlPr>
                        </m:funcPr>
                        <m:fName>
                          <m:r>
                            <m:rPr>
                              <m:sty m:val="p"/>
                            </m:rPr>
                            <a:rPr lang="es-EC" i="0">
                              <a:latin typeface="Cambria Math" panose="02040503050406030204" pitchFamily="18" charset="0"/>
                            </a:rPr>
                            <m:t>log</m:t>
                          </m:r>
                        </m:fName>
                        <m:e>
                          <m:d>
                            <m:dPr>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𝜀</m:t>
                                      </m:r>
                                    </m:num>
                                    <m:den>
                                      <m:r>
                                        <a:rPr lang="es-EC" b="0" i="1" smtClean="0">
                                          <a:latin typeface="Cambria Math" panose="02040503050406030204" pitchFamily="18" charset="0"/>
                                        </a:rPr>
                                        <m:t>𝑑</m:t>
                                      </m:r>
                                    </m:den>
                                  </m:f>
                                </m:num>
                                <m:den>
                                  <m:r>
                                    <a:rPr lang="es-EC" i="0">
                                      <a:latin typeface="Cambria Math" panose="02040503050406030204" pitchFamily="18" charset="0"/>
                                    </a:rPr>
                                    <m:t>3.7</m:t>
                                  </m:r>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2.51</m:t>
                                  </m:r>
                                </m:num>
                                <m:den>
                                  <m:r>
                                    <a:rPr lang="es-EC" i="1">
                                      <a:latin typeface="Cambria Math" panose="02040503050406030204" pitchFamily="18" charset="0"/>
                                    </a:rPr>
                                    <m:t>𝑅𝑒</m:t>
                                  </m:r>
                                  <m:rad>
                                    <m:radPr>
                                      <m:degHide m:val="on"/>
                                      <m:ctrlPr>
                                        <a:rPr lang="es-EC" i="1">
                                          <a:solidFill>
                                            <a:srgbClr val="836967"/>
                                          </a:solidFill>
                                          <a:latin typeface="Cambria Math" panose="02040503050406030204" pitchFamily="18" charset="0"/>
                                        </a:rPr>
                                      </m:ctrlPr>
                                    </m:radPr>
                                    <m:deg/>
                                    <m:e>
                                      <m:r>
                                        <a:rPr lang="es-EC" i="1">
                                          <a:latin typeface="Cambria Math" panose="02040503050406030204" pitchFamily="18" charset="0"/>
                                        </a:rPr>
                                        <m:t>𝑓</m:t>
                                      </m:r>
                                    </m:e>
                                  </m:rad>
                                </m:den>
                              </m:f>
                            </m:e>
                          </m:d>
                        </m:e>
                      </m:func>
                    </m:oMath>
                  </m:oMathPara>
                </a14:m>
                <a:endParaRPr lang="es-EC" dirty="0"/>
              </a:p>
            </p:txBody>
          </p:sp>
        </mc:Choice>
        <mc:Fallback xmlns="">
          <p:sp>
            <p:nvSpPr>
              <p:cNvPr id="30" name="CuadroTexto 29">
                <a:extLst>
                  <a:ext uri="{FF2B5EF4-FFF2-40B4-BE49-F238E27FC236}">
                    <a16:creationId xmlns:a16="http://schemas.microsoft.com/office/drawing/2014/main" id="{96F575FD-4C10-4E52-A010-4F1CB077661A}"/>
                  </a:ext>
                </a:extLst>
              </p:cNvPr>
              <p:cNvSpPr txBox="1">
                <a:spLocks noRot="1" noChangeAspect="1" noMove="1" noResize="1" noEditPoints="1" noAdjustHandles="1" noChangeArrowheads="1" noChangeShapeType="1" noTextEdit="1"/>
              </p:cNvSpPr>
              <p:nvPr/>
            </p:nvSpPr>
            <p:spPr>
              <a:xfrm>
                <a:off x="4292773" y="4015186"/>
                <a:ext cx="3800888" cy="984052"/>
              </a:xfrm>
              <a:prstGeom prst="rect">
                <a:avLst/>
              </a:prstGeom>
              <a:blipFill>
                <a:blip r:embed="rId7"/>
                <a:stretch>
                  <a:fillRect/>
                </a:stretch>
              </a:blipFill>
            </p:spPr>
            <p:txBody>
              <a:bodyPr/>
              <a:lstStyle/>
              <a:p>
                <a:r>
                  <a:rPr lang="es-EC">
                    <a:noFill/>
                  </a:rPr>
                  <a:t> </a:t>
                </a:r>
              </a:p>
            </p:txBody>
          </p:sp>
        </mc:Fallback>
      </mc:AlternateContent>
      <p:sp>
        <p:nvSpPr>
          <p:cNvPr id="13" name="CuadroTexto 12">
            <a:extLst>
              <a:ext uri="{FF2B5EF4-FFF2-40B4-BE49-F238E27FC236}">
                <a16:creationId xmlns:a16="http://schemas.microsoft.com/office/drawing/2014/main" id="{642D2EF8-3F5D-4586-9E91-C672511F8D67}"/>
              </a:ext>
            </a:extLst>
          </p:cNvPr>
          <p:cNvSpPr txBox="1"/>
          <p:nvPr/>
        </p:nvSpPr>
        <p:spPr>
          <a:xfrm>
            <a:off x="1247775" y="1085232"/>
            <a:ext cx="229055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Marco Teórico </a:t>
            </a:r>
          </a:p>
        </p:txBody>
      </p:sp>
    </p:spTree>
    <p:extLst>
      <p:ext uri="{BB962C8B-B14F-4D97-AF65-F5344CB8AC3E}">
        <p14:creationId xmlns:p14="http://schemas.microsoft.com/office/powerpoint/2010/main" val="3914225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C007C8A-9509-46B2-B6AD-D92600D2B50A}"/>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9939"/>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9" name="CuadroTexto 8">
            <a:extLst>
              <a:ext uri="{FF2B5EF4-FFF2-40B4-BE49-F238E27FC236}">
                <a16:creationId xmlns:a16="http://schemas.microsoft.com/office/drawing/2014/main" id="{1F0B56C4-F667-46EA-8116-60045A7DBD17}"/>
              </a:ext>
            </a:extLst>
          </p:cNvPr>
          <p:cNvSpPr txBox="1"/>
          <p:nvPr/>
        </p:nvSpPr>
        <p:spPr>
          <a:xfrm>
            <a:off x="1247773" y="1546897"/>
            <a:ext cx="6554443"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Norma ASME B31.3 - 2018 “Dimensionamiento de tubería”</a:t>
            </a:r>
            <a:endParaRPr lang="es-EC"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0381EAC0-2243-47F9-A487-0EE798F7E42B}"/>
                  </a:ext>
                </a:extLst>
              </p:cNvPr>
              <p:cNvSpPr txBox="1"/>
              <p:nvPr/>
            </p:nvSpPr>
            <p:spPr>
              <a:xfrm>
                <a:off x="1822907" y="2137769"/>
                <a:ext cx="3029778" cy="6576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𝑡</m:t>
                      </m:r>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𝑑</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𝑜</m:t>
                              </m:r>
                            </m:sub>
                          </m:sSub>
                        </m:num>
                        <m:den>
                          <m:r>
                            <a:rPr lang="es-EC" i="0">
                              <a:latin typeface="Cambria Math" panose="02040503050406030204" pitchFamily="18" charset="0"/>
                            </a:rPr>
                            <m:t>2∗</m:t>
                          </m:r>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𝑆</m:t>
                              </m:r>
                              <m:r>
                                <a:rPr lang="es-EC" i="0">
                                  <a:latin typeface="Cambria Math" panose="02040503050406030204" pitchFamily="18" charset="0"/>
                                </a:rPr>
                                <m:t>∗</m:t>
                              </m:r>
                              <m:r>
                                <a:rPr lang="es-EC" i="1">
                                  <a:latin typeface="Cambria Math" panose="02040503050406030204" pitchFamily="18" charset="0"/>
                                </a:rPr>
                                <m:t>𝐸</m:t>
                              </m:r>
                              <m:r>
                                <a:rPr lang="es-EC" i="0">
                                  <a:latin typeface="Cambria Math" panose="02040503050406030204" pitchFamily="18" charset="0"/>
                                </a:rPr>
                                <m:t>∗</m:t>
                              </m:r>
                              <m:r>
                                <a:rPr lang="es-EC" i="1">
                                  <a:latin typeface="Cambria Math" panose="02040503050406030204" pitchFamily="18" charset="0"/>
                                </a:rPr>
                                <m:t>𝑊</m:t>
                              </m:r>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𝑑</m:t>
                                  </m:r>
                                </m:sub>
                              </m:sSub>
                              <m:r>
                                <a:rPr lang="es-EC" i="0">
                                  <a:latin typeface="Cambria Math" panose="02040503050406030204" pitchFamily="18" charset="0"/>
                                </a:rPr>
                                <m:t>∗</m:t>
                              </m:r>
                              <m:r>
                                <a:rPr lang="es-EC" i="1">
                                  <a:latin typeface="Cambria Math" panose="02040503050406030204" pitchFamily="18" charset="0"/>
                                </a:rPr>
                                <m:t>𝑌</m:t>
                              </m:r>
                            </m:e>
                          </m:d>
                        </m:den>
                      </m:f>
                      <m:r>
                        <a:rPr lang="es-EC" i="0">
                          <a:latin typeface="Cambria Math" panose="02040503050406030204" pitchFamily="18" charset="0"/>
                        </a:rPr>
                        <m:t> </m:t>
                      </m:r>
                    </m:oMath>
                  </m:oMathPara>
                </a14:m>
                <a:endParaRPr lang="es-EC" dirty="0"/>
              </a:p>
            </p:txBody>
          </p:sp>
        </mc:Choice>
        <mc:Fallback xmlns="">
          <p:sp>
            <p:nvSpPr>
              <p:cNvPr id="16" name="CuadroTexto 15">
                <a:extLst>
                  <a:ext uri="{FF2B5EF4-FFF2-40B4-BE49-F238E27FC236}">
                    <a16:creationId xmlns:a16="http://schemas.microsoft.com/office/drawing/2014/main" id="{0381EAC0-2243-47F9-A487-0EE798F7E42B}"/>
                  </a:ext>
                </a:extLst>
              </p:cNvPr>
              <p:cNvSpPr txBox="1">
                <a:spLocks noRot="1" noChangeAspect="1" noMove="1" noResize="1" noEditPoints="1" noAdjustHandles="1" noChangeArrowheads="1" noChangeShapeType="1" noTextEdit="1"/>
              </p:cNvSpPr>
              <p:nvPr/>
            </p:nvSpPr>
            <p:spPr>
              <a:xfrm>
                <a:off x="1822907" y="2137769"/>
                <a:ext cx="3029778" cy="657681"/>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E8FC2F8D-631C-4F58-B4B8-744F45204417}"/>
                  </a:ext>
                </a:extLst>
              </p:cNvPr>
              <p:cNvSpPr txBox="1"/>
              <p:nvPr/>
            </p:nvSpPr>
            <p:spPr>
              <a:xfrm>
                <a:off x="5284658" y="2281943"/>
                <a:ext cx="184122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𝑡</m:t>
                          </m:r>
                        </m:e>
                        <m:sub>
                          <m:r>
                            <a:rPr lang="es-EC" i="1">
                              <a:latin typeface="Cambria Math" panose="02040503050406030204" pitchFamily="18" charset="0"/>
                            </a:rPr>
                            <m:t>𝑚</m:t>
                          </m:r>
                        </m:sub>
                      </m:sSub>
                      <m:r>
                        <a:rPr lang="es-EC" i="0">
                          <a:latin typeface="Cambria Math" panose="02040503050406030204" pitchFamily="18" charset="0"/>
                        </a:rPr>
                        <m:t>=</m:t>
                      </m:r>
                      <m:r>
                        <a:rPr lang="es-EC" i="1">
                          <a:latin typeface="Cambria Math" panose="02040503050406030204" pitchFamily="18" charset="0"/>
                        </a:rPr>
                        <m:t>𝑡</m:t>
                      </m:r>
                      <m:r>
                        <a:rPr lang="es-EC" i="0">
                          <a:latin typeface="Cambria Math" panose="02040503050406030204" pitchFamily="18" charset="0"/>
                        </a:rPr>
                        <m:t>+</m:t>
                      </m:r>
                      <m:r>
                        <a:rPr lang="es-EC" i="1">
                          <a:latin typeface="Cambria Math" panose="02040503050406030204" pitchFamily="18" charset="0"/>
                        </a:rPr>
                        <m:t>𝐶𝐴</m:t>
                      </m:r>
                    </m:oMath>
                  </m:oMathPara>
                </a14:m>
                <a:endParaRPr lang="es-EC" dirty="0"/>
              </a:p>
            </p:txBody>
          </p:sp>
        </mc:Choice>
        <mc:Fallback xmlns="">
          <p:sp>
            <p:nvSpPr>
              <p:cNvPr id="17" name="CuadroTexto 16">
                <a:extLst>
                  <a:ext uri="{FF2B5EF4-FFF2-40B4-BE49-F238E27FC236}">
                    <a16:creationId xmlns:a16="http://schemas.microsoft.com/office/drawing/2014/main" id="{E8FC2F8D-631C-4F58-B4B8-744F45204417}"/>
                  </a:ext>
                </a:extLst>
              </p:cNvPr>
              <p:cNvSpPr txBox="1">
                <a:spLocks noRot="1" noChangeAspect="1" noMove="1" noResize="1" noEditPoints="1" noAdjustHandles="1" noChangeArrowheads="1" noChangeShapeType="1" noTextEdit="1"/>
              </p:cNvSpPr>
              <p:nvPr/>
            </p:nvSpPr>
            <p:spPr>
              <a:xfrm>
                <a:off x="5284658" y="2281943"/>
                <a:ext cx="1841224" cy="369332"/>
              </a:xfrm>
              <a:prstGeom prst="rect">
                <a:avLst/>
              </a:prstGeom>
              <a:blipFill>
                <a:blip r:embed="rId6"/>
                <a:stretch>
                  <a:fillRect/>
                </a:stretch>
              </a:blipFill>
            </p:spPr>
            <p:txBody>
              <a:bodyPr/>
              <a:lstStyle/>
              <a:p>
                <a:r>
                  <a:rPr lang="es-EC">
                    <a:noFill/>
                  </a:rPr>
                  <a:t> </a:t>
                </a:r>
              </a:p>
            </p:txBody>
          </p:sp>
        </mc:Fallback>
      </mc:AlternateContent>
      <p:sp>
        <p:nvSpPr>
          <p:cNvPr id="19" name="CuadroTexto 18">
            <a:extLst>
              <a:ext uri="{FF2B5EF4-FFF2-40B4-BE49-F238E27FC236}">
                <a16:creationId xmlns:a16="http://schemas.microsoft.com/office/drawing/2014/main" id="{E53B7118-2422-4E8C-A965-5BB44057ED26}"/>
              </a:ext>
            </a:extLst>
          </p:cNvPr>
          <p:cNvSpPr txBox="1"/>
          <p:nvPr/>
        </p:nvSpPr>
        <p:spPr>
          <a:xfrm>
            <a:off x="7602695" y="1854117"/>
            <a:ext cx="4395580" cy="4472635"/>
          </a:xfrm>
          <a:prstGeom prst="rect">
            <a:avLst/>
          </a:prstGeom>
          <a:noFill/>
        </p:spPr>
        <p:txBody>
          <a:bodyPr wrap="square">
            <a:spAutoFit/>
          </a:bodyPr>
          <a:lstStyle/>
          <a:p>
            <a:pPr indent="457200">
              <a:lnSpc>
                <a:spcPct val="200000"/>
              </a:lnSpc>
            </a:pPr>
            <a:r>
              <a:rPr lang="es-EC" sz="1200" b="1" dirty="0">
                <a:effectLst/>
                <a:latin typeface="Arial" panose="020B0604020202020204" pitchFamily="34" charset="0"/>
                <a:ea typeface="Times New Roman" panose="02020603050405020304" pitchFamily="18" charset="0"/>
                <a:cs typeface="Arial" panose="020B0604020202020204" pitchFamily="34" charset="0"/>
              </a:rPr>
              <a:t>Donde:</a:t>
            </a:r>
            <a:endParaRPr lang="es-EC" sz="1200" b="1"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r>
              <a:rPr lang="es-EC" sz="1200" dirty="0">
                <a:effectLst/>
                <a:latin typeface="Arial" panose="020B0604020202020204" pitchFamily="34" charset="0"/>
                <a:ea typeface="Times New Roman" panose="02020603050405020304" pitchFamily="18" charset="0"/>
                <a:cs typeface="Arial" panose="020B0604020202020204" pitchFamily="34" charset="0"/>
              </a:rPr>
              <a:t>Pd, Po: Presión de diseño, presión de operación</a:t>
            </a:r>
            <a:endParaRPr lang="es-EC" sz="12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r>
              <a:rPr lang="es-EC" sz="1200" dirty="0">
                <a:effectLst/>
                <a:latin typeface="Arial" panose="020B0604020202020204" pitchFamily="34" charset="0"/>
                <a:ea typeface="Times New Roman" panose="02020603050405020304" pitchFamily="18" charset="0"/>
                <a:cs typeface="Arial" panose="020B0604020202020204" pitchFamily="34" charset="0"/>
              </a:rPr>
              <a:t>Do: Diámetro externo</a:t>
            </a:r>
            <a:endParaRPr lang="es-EC" sz="12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r>
              <a:rPr lang="es-EC" sz="1200" dirty="0">
                <a:effectLst/>
                <a:latin typeface="Arial" panose="020B0604020202020204" pitchFamily="34" charset="0"/>
                <a:ea typeface="Times New Roman" panose="02020603050405020304" pitchFamily="18" charset="0"/>
                <a:cs typeface="Arial" panose="020B0604020202020204" pitchFamily="34" charset="0"/>
              </a:rPr>
              <a:t>S: Esfuerzo permisible del material</a:t>
            </a:r>
            <a:endParaRPr lang="es-EC" sz="12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r>
              <a:rPr lang="es-EC" sz="1200" dirty="0">
                <a:effectLst/>
                <a:latin typeface="Arial" panose="020B0604020202020204" pitchFamily="34" charset="0"/>
                <a:ea typeface="Times New Roman" panose="02020603050405020304" pitchFamily="18" charset="0"/>
                <a:cs typeface="Arial" panose="020B0604020202020204" pitchFamily="34" charset="0"/>
              </a:rPr>
              <a:t>E: Factor de calidad Tabla A-1A o Tabla A-1B</a:t>
            </a:r>
            <a:endParaRPr lang="es-EC" sz="12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r>
              <a:rPr lang="es-EC" sz="1200" dirty="0">
                <a:effectLst/>
                <a:latin typeface="Arial" panose="020B0604020202020204" pitchFamily="34" charset="0"/>
                <a:ea typeface="Times New Roman" panose="02020603050405020304" pitchFamily="18" charset="0"/>
                <a:cs typeface="Arial" panose="020B0604020202020204" pitchFamily="34" charset="0"/>
              </a:rPr>
              <a:t>W: Factor de reducción de la junta soldada</a:t>
            </a:r>
            <a:endParaRPr lang="es-EC" sz="12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r>
              <a:rPr lang="es-EC" sz="1200" dirty="0">
                <a:effectLst/>
                <a:latin typeface="Arial" panose="020B0604020202020204" pitchFamily="34" charset="0"/>
                <a:ea typeface="Times New Roman" panose="02020603050405020304" pitchFamily="18" charset="0"/>
                <a:cs typeface="Arial" panose="020B0604020202020204" pitchFamily="34" charset="0"/>
              </a:rPr>
              <a:t>Y: Coeficiente según el tipo de material y temperatura</a:t>
            </a:r>
            <a:endParaRPr lang="es-EC" sz="12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r>
              <a:rPr lang="es-EC" sz="1200" dirty="0">
                <a:effectLst/>
                <a:latin typeface="Arial" panose="020B0604020202020204" pitchFamily="34" charset="0"/>
                <a:ea typeface="Times New Roman" panose="02020603050405020304" pitchFamily="18" charset="0"/>
                <a:cs typeface="Arial" panose="020B0604020202020204" pitchFamily="34" charset="0"/>
              </a:rPr>
              <a:t>t: Espesor mínimo requerido (teórico)</a:t>
            </a:r>
            <a:endParaRPr lang="es-EC" sz="12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r>
              <a:rPr lang="es-EC" sz="1200" dirty="0" err="1">
                <a:effectLst/>
                <a:latin typeface="Arial" panose="020B0604020202020204" pitchFamily="34" charset="0"/>
                <a:ea typeface="Times New Roman" panose="02020603050405020304" pitchFamily="18" charset="0"/>
                <a:cs typeface="Arial" panose="020B0604020202020204" pitchFamily="34" charset="0"/>
              </a:rPr>
              <a:t>tm</a:t>
            </a:r>
            <a:r>
              <a:rPr lang="es-EC" sz="1200" dirty="0">
                <a:effectLst/>
                <a:latin typeface="Arial" panose="020B0604020202020204" pitchFamily="34" charset="0"/>
                <a:ea typeface="Times New Roman" panose="02020603050405020304" pitchFamily="18" charset="0"/>
                <a:cs typeface="Arial" panose="020B0604020202020204" pitchFamily="34" charset="0"/>
              </a:rPr>
              <a:t>, </a:t>
            </a:r>
            <a:r>
              <a:rPr lang="es-EC" sz="1200" dirty="0" err="1">
                <a:effectLst/>
                <a:latin typeface="Arial" panose="020B0604020202020204" pitchFamily="34" charset="0"/>
                <a:ea typeface="Times New Roman" panose="02020603050405020304" pitchFamily="18" charset="0"/>
                <a:cs typeface="Arial" panose="020B0604020202020204" pitchFamily="34" charset="0"/>
              </a:rPr>
              <a:t>tf</a:t>
            </a:r>
            <a:r>
              <a:rPr lang="es-EC" sz="1200" dirty="0">
                <a:effectLst/>
                <a:latin typeface="Arial" panose="020B0604020202020204" pitchFamily="34" charset="0"/>
                <a:ea typeface="Times New Roman" panose="02020603050405020304" pitchFamily="18" charset="0"/>
                <a:cs typeface="Arial" panose="020B0604020202020204" pitchFamily="34" charset="0"/>
              </a:rPr>
              <a:t>: Espesor nominal, espesor catálogo</a:t>
            </a:r>
            <a:endParaRPr lang="es-EC" sz="12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r>
              <a:rPr lang="es-EC" sz="1200" dirty="0">
                <a:effectLst/>
                <a:latin typeface="Arial" panose="020B0604020202020204" pitchFamily="34" charset="0"/>
                <a:ea typeface="Times New Roman" panose="02020603050405020304" pitchFamily="18" charset="0"/>
                <a:cs typeface="Arial" panose="020B0604020202020204" pitchFamily="34" charset="0"/>
              </a:rPr>
              <a:t>CA: Corrosión admisible</a:t>
            </a:r>
            <a:endParaRPr lang="es-EC" sz="12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r>
              <a:rPr lang="es-EC" sz="1200" dirty="0" err="1">
                <a:effectLst/>
                <a:latin typeface="Arial" panose="020B0604020202020204" pitchFamily="34" charset="0"/>
                <a:ea typeface="Times New Roman" panose="02020603050405020304" pitchFamily="18" charset="0"/>
                <a:cs typeface="Arial" panose="020B0604020202020204" pitchFamily="34" charset="0"/>
              </a:rPr>
              <a:t>Td</a:t>
            </a:r>
            <a:r>
              <a:rPr lang="es-EC" sz="1200" dirty="0">
                <a:effectLst/>
                <a:latin typeface="Arial" panose="020B0604020202020204" pitchFamily="34" charset="0"/>
                <a:ea typeface="Times New Roman" panose="02020603050405020304" pitchFamily="18" charset="0"/>
                <a:cs typeface="Arial" panose="020B0604020202020204" pitchFamily="34" charset="0"/>
              </a:rPr>
              <a:t>: Temperatura de diseño</a:t>
            </a:r>
          </a:p>
          <a:p>
            <a:pPr indent="457200">
              <a:lnSpc>
                <a:spcPct val="200000"/>
              </a:lnSpc>
            </a:pPr>
            <a:r>
              <a:rPr lang="es-EC" sz="1200" dirty="0">
                <a:latin typeface="Arial" panose="020B0604020202020204" pitchFamily="34" charset="0"/>
                <a:ea typeface="Calibri" panose="020F0502020204030204" pitchFamily="34" charset="0"/>
                <a:cs typeface="Arial" panose="020B0604020202020204" pitchFamily="34" charset="0"/>
              </a:rPr>
              <a:t>PH: Prueba hidrostática</a:t>
            </a:r>
            <a:endParaRPr lang="es-EC" sz="1200" dirty="0">
              <a:effectLst/>
              <a:latin typeface="Calibri" panose="020F050202020403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1A8D0BD5-52D6-4010-AD31-13453B55197F}"/>
                  </a:ext>
                </a:extLst>
              </p:cNvPr>
              <p:cNvSpPr txBox="1"/>
              <p:nvPr/>
            </p:nvSpPr>
            <p:spPr>
              <a:xfrm>
                <a:off x="2078188" y="3127908"/>
                <a:ext cx="213700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𝑑</m:t>
                          </m:r>
                        </m:sub>
                      </m:sSub>
                      <m:r>
                        <a:rPr lang="es-EC" i="0">
                          <a:latin typeface="Cambria Math" panose="02040503050406030204" pitchFamily="18" charset="0"/>
                        </a:rPr>
                        <m:t>=1.10∗</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𝑜</m:t>
                          </m:r>
                        </m:sub>
                      </m:sSub>
                    </m:oMath>
                  </m:oMathPara>
                </a14:m>
                <a:endParaRPr lang="es-EC" dirty="0"/>
              </a:p>
            </p:txBody>
          </p:sp>
        </mc:Choice>
        <mc:Fallback xmlns="">
          <p:sp>
            <p:nvSpPr>
              <p:cNvPr id="21" name="CuadroTexto 20">
                <a:extLst>
                  <a:ext uri="{FF2B5EF4-FFF2-40B4-BE49-F238E27FC236}">
                    <a16:creationId xmlns:a16="http://schemas.microsoft.com/office/drawing/2014/main" id="{1A8D0BD5-52D6-4010-AD31-13453B55197F}"/>
                  </a:ext>
                </a:extLst>
              </p:cNvPr>
              <p:cNvSpPr txBox="1">
                <a:spLocks noRot="1" noChangeAspect="1" noMove="1" noResize="1" noEditPoints="1" noAdjustHandles="1" noChangeArrowheads="1" noChangeShapeType="1" noTextEdit="1"/>
              </p:cNvSpPr>
              <p:nvPr/>
            </p:nvSpPr>
            <p:spPr>
              <a:xfrm>
                <a:off x="2078188" y="3127908"/>
                <a:ext cx="2137001" cy="369332"/>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24E6760D-6E5A-4B96-9D3B-9D55A0C1325E}"/>
                  </a:ext>
                </a:extLst>
              </p:cNvPr>
              <p:cNvSpPr txBox="1"/>
              <p:nvPr/>
            </p:nvSpPr>
            <p:spPr>
              <a:xfrm>
                <a:off x="2011461" y="3784621"/>
                <a:ext cx="2328862" cy="6127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𝐻</m:t>
                          </m:r>
                        </m:sub>
                      </m:sSub>
                      <m:r>
                        <a:rPr lang="es-EC" i="0">
                          <a:latin typeface="Cambria Math" panose="02040503050406030204" pitchFamily="18" charset="0"/>
                        </a:rPr>
                        <m:t>=1.5∗</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𝑑</m:t>
                          </m:r>
                        </m:sub>
                      </m:sSub>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𝑇</m:t>
                              </m:r>
                            </m:sub>
                          </m:sSub>
                        </m:num>
                        <m:den>
                          <m:r>
                            <a:rPr lang="es-EC" i="1">
                              <a:latin typeface="Cambria Math" panose="02040503050406030204" pitchFamily="18" charset="0"/>
                            </a:rPr>
                            <m:t>𝑆</m:t>
                          </m:r>
                        </m:den>
                      </m:f>
                      <m:r>
                        <a:rPr lang="es-EC" i="0">
                          <a:latin typeface="Cambria Math" panose="02040503050406030204" pitchFamily="18" charset="0"/>
                        </a:rPr>
                        <m:t> </m:t>
                      </m:r>
                    </m:oMath>
                  </m:oMathPara>
                </a14:m>
                <a:endParaRPr lang="es-EC" dirty="0"/>
              </a:p>
            </p:txBody>
          </p:sp>
        </mc:Choice>
        <mc:Fallback xmlns="">
          <p:sp>
            <p:nvSpPr>
              <p:cNvPr id="23" name="CuadroTexto 22">
                <a:extLst>
                  <a:ext uri="{FF2B5EF4-FFF2-40B4-BE49-F238E27FC236}">
                    <a16:creationId xmlns:a16="http://schemas.microsoft.com/office/drawing/2014/main" id="{24E6760D-6E5A-4B96-9D3B-9D55A0C1325E}"/>
                  </a:ext>
                </a:extLst>
              </p:cNvPr>
              <p:cNvSpPr txBox="1">
                <a:spLocks noRot="1" noChangeAspect="1" noMove="1" noResize="1" noEditPoints="1" noAdjustHandles="1" noChangeArrowheads="1" noChangeShapeType="1" noTextEdit="1"/>
              </p:cNvSpPr>
              <p:nvPr/>
            </p:nvSpPr>
            <p:spPr>
              <a:xfrm>
                <a:off x="2011461" y="3784621"/>
                <a:ext cx="2328862" cy="612796"/>
              </a:xfrm>
              <a:prstGeom prst="rect">
                <a:avLst/>
              </a:prstGeom>
              <a:blipFill>
                <a:blip r:embed="rId8"/>
                <a:stretch>
                  <a:fillRect/>
                </a:stretch>
              </a:blipFill>
            </p:spPr>
            <p:txBody>
              <a:bodyPr/>
              <a:lstStyle/>
              <a:p>
                <a:r>
                  <a:rPr lang="es-EC">
                    <a:noFill/>
                  </a:rPr>
                  <a:t> </a:t>
                </a:r>
              </a:p>
            </p:txBody>
          </p:sp>
        </mc:Fallback>
      </mc:AlternateContent>
      <p:pic>
        <p:nvPicPr>
          <p:cNvPr id="20" name="Imagen 19">
            <a:extLst>
              <a:ext uri="{FF2B5EF4-FFF2-40B4-BE49-F238E27FC236}">
                <a16:creationId xmlns:a16="http://schemas.microsoft.com/office/drawing/2014/main" id="{C39462DD-690E-45F8-82EF-C4DE1C9C8941}"/>
              </a:ext>
            </a:extLst>
          </p:cNvPr>
          <p:cNvPicPr>
            <a:picLocks noChangeAspect="1"/>
          </p:cNvPicPr>
          <p:nvPr/>
        </p:nvPicPr>
        <p:blipFill>
          <a:blip r:embed="rId9"/>
          <a:stretch>
            <a:fillRect/>
          </a:stretch>
        </p:blipFill>
        <p:spPr>
          <a:xfrm>
            <a:off x="5086350" y="2876807"/>
            <a:ext cx="2263899" cy="3240000"/>
          </a:xfrm>
          <a:prstGeom prst="rect">
            <a:avLst/>
          </a:prstGeom>
        </p:spPr>
      </p:pic>
      <p:sp>
        <p:nvSpPr>
          <p:cNvPr id="26" name="CuadroTexto 25">
            <a:extLst>
              <a:ext uri="{FF2B5EF4-FFF2-40B4-BE49-F238E27FC236}">
                <a16:creationId xmlns:a16="http://schemas.microsoft.com/office/drawing/2014/main" id="{F4AC70C1-D47E-4A9B-95FD-34A25E71D4B4}"/>
              </a:ext>
            </a:extLst>
          </p:cNvPr>
          <p:cNvSpPr txBox="1"/>
          <p:nvPr/>
        </p:nvSpPr>
        <p:spPr>
          <a:xfrm>
            <a:off x="4986333" y="100668"/>
            <a:ext cx="7205647" cy="784830"/>
          </a:xfrm>
          <a:prstGeom prst="rect">
            <a:avLst/>
          </a:prstGeom>
          <a:noFill/>
        </p:spPr>
        <p:txBody>
          <a:bodyPr wrap="square" rtlCol="0">
            <a:spAutoFit/>
          </a:bodyPr>
          <a:lstStyle/>
          <a:p>
            <a:pPr algn="ctr"/>
            <a:r>
              <a:rPr lang="es-EC" sz="1500" b="1" dirty="0">
                <a:latin typeface="Arial" panose="020B0604020202020204" pitchFamily="34" charset="0"/>
                <a:cs typeface="Arial" panose="020B0604020202020204" pitchFamily="34" charset="0"/>
              </a:rPr>
              <a:t>Ingeniería Conceptual, Básica y de Detalle de un sistema de alta presión para la reinyección de las interfaces recuperadas de gasolina base al Poliducto Shushufindi-Quito en el Terminal Oyambaro de EP. Petroecuador</a:t>
            </a:r>
            <a:endParaRPr lang="es-EC" sz="1500" b="1" dirty="0"/>
          </a:p>
        </p:txBody>
      </p:sp>
      <p:sp>
        <p:nvSpPr>
          <p:cNvPr id="14" name="CuadroTexto 13">
            <a:extLst>
              <a:ext uri="{FF2B5EF4-FFF2-40B4-BE49-F238E27FC236}">
                <a16:creationId xmlns:a16="http://schemas.microsoft.com/office/drawing/2014/main" id="{BE197B09-E8F5-4FC1-93A4-E6FA6CC8916F}"/>
              </a:ext>
            </a:extLst>
          </p:cNvPr>
          <p:cNvSpPr txBox="1"/>
          <p:nvPr/>
        </p:nvSpPr>
        <p:spPr>
          <a:xfrm>
            <a:off x="1247775" y="1085232"/>
            <a:ext cx="229055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Marco Teórico </a:t>
            </a:r>
          </a:p>
        </p:txBody>
      </p:sp>
    </p:spTree>
    <p:extLst>
      <p:ext uri="{BB962C8B-B14F-4D97-AF65-F5344CB8AC3E}">
        <p14:creationId xmlns:p14="http://schemas.microsoft.com/office/powerpoint/2010/main" val="713537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C007C8A-9509-46B2-B6AD-D92600D2B50A}"/>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sp>
        <p:nvSpPr>
          <p:cNvPr id="14" name="CuadroTexto 13">
            <a:extLst>
              <a:ext uri="{FF2B5EF4-FFF2-40B4-BE49-F238E27FC236}">
                <a16:creationId xmlns:a16="http://schemas.microsoft.com/office/drawing/2014/main" id="{C182B26D-CDBA-4AA9-A7A5-A4CD00DD0DDD}"/>
              </a:ext>
            </a:extLst>
          </p:cNvPr>
          <p:cNvSpPr txBox="1"/>
          <p:nvPr/>
        </p:nvSpPr>
        <p:spPr>
          <a:xfrm>
            <a:off x="1247774" y="1085232"/>
            <a:ext cx="3562765"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Condiciones de Diseño</a:t>
            </a:r>
          </a:p>
        </p:txBody>
      </p:sp>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9" name="CuadroTexto 8">
            <a:extLst>
              <a:ext uri="{FF2B5EF4-FFF2-40B4-BE49-F238E27FC236}">
                <a16:creationId xmlns:a16="http://schemas.microsoft.com/office/drawing/2014/main" id="{1F0B56C4-F667-46EA-8116-60045A7DBD17}"/>
              </a:ext>
            </a:extLst>
          </p:cNvPr>
          <p:cNvSpPr txBox="1"/>
          <p:nvPr/>
        </p:nvSpPr>
        <p:spPr>
          <a:xfrm>
            <a:off x="1247773" y="1646287"/>
            <a:ext cx="4725644"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Requisitos del cliente para la reinyección</a:t>
            </a:r>
            <a:endParaRPr lang="es-EC" b="1" dirty="0">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20C34F0F-37D3-4096-8BA3-5AA4ADCB4238}"/>
              </a:ext>
            </a:extLst>
          </p:cNvPr>
          <p:cNvPicPr>
            <a:picLocks noChangeAspect="1"/>
          </p:cNvPicPr>
          <p:nvPr/>
        </p:nvPicPr>
        <p:blipFill>
          <a:blip r:embed="rId5"/>
          <a:stretch>
            <a:fillRect/>
          </a:stretch>
        </p:blipFill>
        <p:spPr>
          <a:xfrm>
            <a:off x="5712102" y="2027951"/>
            <a:ext cx="6115050" cy="3971925"/>
          </a:xfrm>
          <a:prstGeom prst="rect">
            <a:avLst/>
          </a:prstGeom>
        </p:spPr>
      </p:pic>
      <p:sp>
        <p:nvSpPr>
          <p:cNvPr id="15" name="CuadroTexto 14">
            <a:extLst>
              <a:ext uri="{FF2B5EF4-FFF2-40B4-BE49-F238E27FC236}">
                <a16:creationId xmlns:a16="http://schemas.microsoft.com/office/drawing/2014/main" id="{9D3E7D99-F8B3-408F-A8CA-9D7B1A8B8AD7}"/>
              </a:ext>
            </a:extLst>
          </p:cNvPr>
          <p:cNvSpPr txBox="1"/>
          <p:nvPr/>
        </p:nvSpPr>
        <p:spPr>
          <a:xfrm>
            <a:off x="2132289" y="2538877"/>
            <a:ext cx="2842290" cy="212686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dirty="0"/>
              <a:t>Transmisores de presión</a:t>
            </a:r>
          </a:p>
          <a:p>
            <a:pPr marL="285750" indent="-285750">
              <a:lnSpc>
                <a:spcPct val="150000"/>
              </a:lnSpc>
              <a:buFont typeface="Arial" panose="020B0604020202020204" pitchFamily="34" charset="0"/>
              <a:buChar char="•"/>
            </a:pPr>
            <a:r>
              <a:rPr lang="es-EC" dirty="0"/>
              <a:t>Puntos monumentados</a:t>
            </a:r>
          </a:p>
          <a:p>
            <a:pPr marL="285750" indent="-285750">
              <a:lnSpc>
                <a:spcPct val="150000"/>
              </a:lnSpc>
              <a:buFont typeface="Arial" panose="020B0604020202020204" pitchFamily="34" charset="0"/>
              <a:buChar char="•"/>
            </a:pPr>
            <a:r>
              <a:rPr lang="es-EC" dirty="0"/>
              <a:t>Balances MOPRO</a:t>
            </a:r>
          </a:p>
          <a:p>
            <a:pPr marL="285750" indent="-285750">
              <a:lnSpc>
                <a:spcPct val="150000"/>
              </a:lnSpc>
              <a:buFont typeface="Arial" panose="020B0604020202020204" pitchFamily="34" charset="0"/>
              <a:buChar char="•"/>
            </a:pPr>
            <a:r>
              <a:rPr lang="es-EC" dirty="0"/>
              <a:t>Ensayos de laboratorio</a:t>
            </a:r>
          </a:p>
          <a:p>
            <a:pPr marL="285750" indent="-285750">
              <a:lnSpc>
                <a:spcPct val="150000"/>
              </a:lnSpc>
              <a:buFont typeface="Arial" panose="020B0604020202020204" pitchFamily="34" charset="0"/>
              <a:buChar char="•"/>
            </a:pPr>
            <a:r>
              <a:rPr lang="es-EC" dirty="0"/>
              <a:t>Informes estadísticos</a:t>
            </a:r>
          </a:p>
        </p:txBody>
      </p:sp>
      <p:sp>
        <p:nvSpPr>
          <p:cNvPr id="16" name="CuadroTexto 15">
            <a:extLst>
              <a:ext uri="{FF2B5EF4-FFF2-40B4-BE49-F238E27FC236}">
                <a16:creationId xmlns:a16="http://schemas.microsoft.com/office/drawing/2014/main" id="{1B78619E-E2AA-4BF1-BE54-7886832DB7A9}"/>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Conceptual</a:t>
            </a:r>
            <a:endParaRPr lang="es-EC" b="1" dirty="0"/>
          </a:p>
        </p:txBody>
      </p:sp>
    </p:spTree>
    <p:extLst>
      <p:ext uri="{BB962C8B-B14F-4D97-AF65-F5344CB8AC3E}">
        <p14:creationId xmlns:p14="http://schemas.microsoft.com/office/powerpoint/2010/main" val="3423417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C007C8A-9509-46B2-B6AD-D92600D2B50A}"/>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838"/>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sp>
        <p:nvSpPr>
          <p:cNvPr id="14" name="CuadroTexto 13">
            <a:extLst>
              <a:ext uri="{FF2B5EF4-FFF2-40B4-BE49-F238E27FC236}">
                <a16:creationId xmlns:a16="http://schemas.microsoft.com/office/drawing/2014/main" id="{C182B26D-CDBA-4AA9-A7A5-A4CD00DD0DDD}"/>
              </a:ext>
            </a:extLst>
          </p:cNvPr>
          <p:cNvSpPr txBox="1"/>
          <p:nvPr/>
        </p:nvSpPr>
        <p:spPr>
          <a:xfrm>
            <a:off x="1247773" y="1085232"/>
            <a:ext cx="4298262"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Selección Bomba Hidráulica</a:t>
            </a:r>
          </a:p>
        </p:txBody>
      </p:sp>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pic>
        <p:nvPicPr>
          <p:cNvPr id="8" name="Imagen 7">
            <a:extLst>
              <a:ext uri="{FF2B5EF4-FFF2-40B4-BE49-F238E27FC236}">
                <a16:creationId xmlns:a16="http://schemas.microsoft.com/office/drawing/2014/main" id="{1A4F68EA-E735-46F6-9BE3-DDD6D226D6BC}"/>
              </a:ext>
            </a:extLst>
          </p:cNvPr>
          <p:cNvPicPr>
            <a:picLocks noChangeAspect="1"/>
          </p:cNvPicPr>
          <p:nvPr/>
        </p:nvPicPr>
        <p:blipFill>
          <a:blip r:embed="rId5"/>
          <a:stretch>
            <a:fillRect/>
          </a:stretch>
        </p:blipFill>
        <p:spPr>
          <a:xfrm>
            <a:off x="2873032" y="1689121"/>
            <a:ext cx="7210425" cy="3295650"/>
          </a:xfrm>
          <a:prstGeom prst="rect">
            <a:avLst/>
          </a:prstGeom>
        </p:spPr>
      </p:pic>
      <p:sp>
        <p:nvSpPr>
          <p:cNvPr id="23" name="CuadroTexto 22">
            <a:extLst>
              <a:ext uri="{FF2B5EF4-FFF2-40B4-BE49-F238E27FC236}">
                <a16:creationId xmlns:a16="http://schemas.microsoft.com/office/drawing/2014/main" id="{5F4C6657-7D74-47F6-9467-DBE492146B64}"/>
              </a:ext>
            </a:extLst>
          </p:cNvPr>
          <p:cNvSpPr txBox="1"/>
          <p:nvPr/>
        </p:nvSpPr>
        <p:spPr>
          <a:xfrm>
            <a:off x="4974579" y="5172603"/>
            <a:ext cx="6966067" cy="1200329"/>
          </a:xfrm>
          <a:prstGeom prst="rect">
            <a:avLst/>
          </a:prstGeom>
          <a:noFill/>
        </p:spPr>
        <p:txBody>
          <a:bodyPr wrap="square">
            <a:spAutoFit/>
          </a:bodyPr>
          <a:lstStyle/>
          <a:p>
            <a:r>
              <a:rPr lang="es-EC" dirty="0">
                <a:latin typeface="Arial" panose="020B0604020202020204" pitchFamily="34" charset="0"/>
                <a:ea typeface="Calibri" panose="020F0502020204030204" pitchFamily="34" charset="0"/>
              </a:rPr>
              <a:t>S</a:t>
            </a:r>
            <a:r>
              <a:rPr lang="es-EC" sz="1800" dirty="0">
                <a:effectLst/>
                <a:latin typeface="Arial" panose="020B0604020202020204" pitchFamily="34" charset="0"/>
                <a:ea typeface="Calibri" panose="020F0502020204030204" pitchFamily="34" charset="0"/>
              </a:rPr>
              <a:t>e seleccionó la bomba dosificadora marca Milton Roy - serie </a:t>
            </a:r>
            <a:r>
              <a:rPr lang="es-EC" sz="1800" dirty="0" err="1">
                <a:effectLst/>
                <a:latin typeface="Arial" panose="020B0604020202020204" pitchFamily="34" charset="0"/>
                <a:ea typeface="Calibri" panose="020F0502020204030204" pitchFamily="34" charset="0"/>
              </a:rPr>
              <a:t>PrimeRoyal</a:t>
            </a:r>
            <a:r>
              <a:rPr lang="es-EC" sz="1800" dirty="0">
                <a:effectLst/>
                <a:latin typeface="Arial" panose="020B0604020202020204" pitchFamily="34" charset="0"/>
                <a:ea typeface="Calibri" panose="020F0502020204030204" pitchFamily="34" charset="0"/>
              </a:rPr>
              <a:t> R de doble diafragma, con un costo de 63700.93 dólares americanos incluido IVA, ya que cumple las condiciones de diseño para aplicar la ingeniería de reinyección</a:t>
            </a:r>
            <a:endParaRPr lang="es-EC" dirty="0"/>
          </a:p>
        </p:txBody>
      </p:sp>
      <p:sp>
        <p:nvSpPr>
          <p:cNvPr id="24" name="CuadroTexto 23">
            <a:extLst>
              <a:ext uri="{FF2B5EF4-FFF2-40B4-BE49-F238E27FC236}">
                <a16:creationId xmlns:a16="http://schemas.microsoft.com/office/drawing/2014/main" id="{9E0E1298-403D-41CB-9AD7-2AE22B777B0F}"/>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Básica</a:t>
            </a:r>
            <a:endParaRPr lang="es-EC" b="1" dirty="0"/>
          </a:p>
        </p:txBody>
      </p:sp>
    </p:spTree>
    <p:extLst>
      <p:ext uri="{BB962C8B-B14F-4D97-AF65-F5344CB8AC3E}">
        <p14:creationId xmlns:p14="http://schemas.microsoft.com/office/powerpoint/2010/main" val="272621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861F3C4A-CE46-477D-BF5E-B4AF40173AD7}"/>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838"/>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sp>
        <p:nvSpPr>
          <p:cNvPr id="14" name="CuadroTexto 13">
            <a:extLst>
              <a:ext uri="{FF2B5EF4-FFF2-40B4-BE49-F238E27FC236}">
                <a16:creationId xmlns:a16="http://schemas.microsoft.com/office/drawing/2014/main" id="{C182B26D-CDBA-4AA9-A7A5-A4CD00DD0DDD}"/>
              </a:ext>
            </a:extLst>
          </p:cNvPr>
          <p:cNvSpPr txBox="1"/>
          <p:nvPr/>
        </p:nvSpPr>
        <p:spPr>
          <a:xfrm>
            <a:off x="1247774" y="1085232"/>
            <a:ext cx="2787513"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Cálculos Básicos </a:t>
            </a:r>
          </a:p>
        </p:txBody>
      </p:sp>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5" name="CuadroTexto 14">
            <a:extLst>
              <a:ext uri="{FF2B5EF4-FFF2-40B4-BE49-F238E27FC236}">
                <a16:creationId xmlns:a16="http://schemas.microsoft.com/office/drawing/2014/main" id="{7725380F-1166-4943-A319-576209477787}"/>
              </a:ext>
            </a:extLst>
          </p:cNvPr>
          <p:cNvSpPr txBox="1"/>
          <p:nvPr/>
        </p:nvSpPr>
        <p:spPr>
          <a:xfrm>
            <a:off x="1247773" y="1646287"/>
            <a:ext cx="4268444"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MOPRO Actual VS MOPRO Ingeniería</a:t>
            </a:r>
            <a:endParaRPr lang="es-EC"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439EF95A-F872-448A-A775-E0DBC39A2F58}"/>
                  </a:ext>
                </a:extLst>
              </p:cNvPr>
              <p:cNvSpPr txBox="1"/>
              <p:nvPr/>
            </p:nvSpPr>
            <p:spPr>
              <a:xfrm>
                <a:off x="6096000" y="2248618"/>
                <a:ext cx="5905500" cy="3601435"/>
              </a:xfrm>
              <a:prstGeom prst="rect">
                <a:avLst/>
              </a:prstGeom>
              <a:noFill/>
            </p:spPr>
            <p:txBody>
              <a:bodyPr wrap="square">
                <a:spAutoFit/>
              </a:bodyPr>
              <a:lstStyle/>
              <a:p>
                <a:pPr indent="457200">
                  <a:lnSpc>
                    <a:spcPct val="200000"/>
                  </a:lnSpc>
                </a:pPr>
                <a:r>
                  <a:rPr lang="es-EC" sz="1600" b="1" dirty="0">
                    <a:effectLst/>
                    <a:latin typeface="Calibri" panose="020F0502020204030204" pitchFamily="34" charset="0"/>
                    <a:ea typeface="Calibri" panose="020F0502020204030204" pitchFamily="34" charset="0"/>
                    <a:cs typeface="Arial" panose="020B0604020202020204" pitchFamily="34" charset="0"/>
                  </a:rPr>
                  <a:t>Datos movimiento de producto ingeniería.</a:t>
                </a:r>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150000"/>
                  </a:lnSpc>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𝑄</m:t>
                          </m:r>
                        </m:e>
                        <m:sub>
                          <m:r>
                            <a:rPr lang="es-EC" sz="1600" i="1">
                              <a:effectLst/>
                              <a:latin typeface="Cambria Math" panose="02040503050406030204" pitchFamily="18" charset="0"/>
                              <a:ea typeface="Calibri" panose="020F0502020204030204" pitchFamily="34" charset="0"/>
                              <a:cs typeface="Arial" panose="020B0604020202020204" pitchFamily="34" charset="0"/>
                            </a:rPr>
                            <m:t>𝑏𝑜𝑚𝑏𝑎</m:t>
                          </m:r>
                        </m:sub>
                      </m:sSub>
                      <m:r>
                        <a:rPr lang="es-EC" sz="1600" i="1">
                          <a:effectLst/>
                          <a:latin typeface="Cambria Math" panose="02040503050406030204" pitchFamily="18" charset="0"/>
                          <a:ea typeface="Calibri" panose="020F0502020204030204" pitchFamily="34" charset="0"/>
                          <a:cs typeface="Arial" panose="020B0604020202020204" pitchFamily="34" charset="0"/>
                        </a:rPr>
                        <m:t>=1.328 </m:t>
                      </m:r>
                      <m:d>
                        <m:dPr>
                          <m:ctrlPr>
                            <a:rPr lang="es-EC" sz="16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s-EC" sz="160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s-EC" sz="1600" i="1">
                                      <a:effectLst/>
                                      <a:latin typeface="Cambria Math" panose="02040503050406030204" pitchFamily="18" charset="0"/>
                                      <a:ea typeface="Calibri" panose="020F0502020204030204" pitchFamily="34" charset="0"/>
                                      <a:cs typeface="Arial" panose="020B0604020202020204" pitchFamily="34" charset="0"/>
                                    </a:rPr>
                                  </m:ctrlPr>
                                </m:sSupPr>
                                <m:e>
                                  <m:r>
                                    <a:rPr lang="es-EC" sz="1600" i="1">
                                      <a:effectLst/>
                                      <a:latin typeface="Cambria Math" panose="02040503050406030204" pitchFamily="18" charset="0"/>
                                      <a:ea typeface="Calibri" panose="020F0502020204030204" pitchFamily="34" charset="0"/>
                                      <a:cs typeface="Arial" panose="020B0604020202020204" pitchFamily="34" charset="0"/>
                                    </a:rPr>
                                    <m:t>𝑚</m:t>
                                  </m:r>
                                </m:e>
                                <m:sup>
                                  <m:r>
                                    <a:rPr lang="es-EC" sz="1600" i="1">
                                      <a:effectLst/>
                                      <a:latin typeface="Cambria Math" panose="02040503050406030204" pitchFamily="18" charset="0"/>
                                      <a:ea typeface="Calibri" panose="020F0502020204030204" pitchFamily="34" charset="0"/>
                                      <a:cs typeface="Arial" panose="020B0604020202020204" pitchFamily="34" charset="0"/>
                                    </a:rPr>
                                    <m:t>3</m:t>
                                  </m:r>
                                </m:sup>
                              </m:sSup>
                            </m:num>
                            <m:den>
                              <m:r>
                                <a:rPr lang="es-EC" sz="1600" i="1">
                                  <a:effectLst/>
                                  <a:latin typeface="Cambria Math" panose="02040503050406030204" pitchFamily="18" charset="0"/>
                                  <a:ea typeface="Calibri" panose="020F0502020204030204" pitchFamily="34" charset="0"/>
                                  <a:cs typeface="Arial" panose="020B0604020202020204" pitchFamily="34" charset="0"/>
                                </a:rPr>
                                <m:t>h</m:t>
                              </m:r>
                            </m:den>
                          </m:f>
                        </m:e>
                      </m:d>
                    </m:oMath>
                  </m:oMathPara>
                </a14:m>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𝑡</m:t>
                          </m:r>
                        </m:e>
                        <m:sub>
                          <m:r>
                            <a:rPr lang="es-EC" sz="1600" i="1">
                              <a:effectLst/>
                              <a:latin typeface="Cambria Math" panose="02040503050406030204" pitchFamily="18" charset="0"/>
                              <a:ea typeface="Calibri" panose="020F0502020204030204" pitchFamily="34" charset="0"/>
                              <a:cs typeface="Arial" panose="020B0604020202020204" pitchFamily="34" charset="0"/>
                            </a:rPr>
                            <m:t>𝑝𝑜𝑙𝑖𝑑𝑢𝑐𝑡𝑜</m:t>
                          </m:r>
                        </m:sub>
                      </m:sSub>
                      <m:r>
                        <a:rPr lang="es-EC" sz="1600" i="1">
                          <a:effectLst/>
                          <a:latin typeface="Cambria Math" panose="02040503050406030204" pitchFamily="18" charset="0"/>
                          <a:ea typeface="Calibri" panose="020F0502020204030204" pitchFamily="34" charset="0"/>
                          <a:cs typeface="Arial" panose="020B0604020202020204" pitchFamily="34" charset="0"/>
                        </a:rPr>
                        <m:t>=20−24 (</m:t>
                      </m:r>
                      <m:r>
                        <a:rPr lang="es-EC" sz="1600" i="1">
                          <a:effectLst/>
                          <a:latin typeface="Cambria Math" panose="02040503050406030204" pitchFamily="18" charset="0"/>
                          <a:ea typeface="Calibri" panose="020F0502020204030204" pitchFamily="34" charset="0"/>
                          <a:cs typeface="Arial" panose="020B0604020202020204" pitchFamily="34" charset="0"/>
                        </a:rPr>
                        <m:t>h</m:t>
                      </m:r>
                      <m:r>
                        <a:rPr lang="es-EC" sz="1600" i="1">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𝑉</m:t>
                          </m:r>
                        </m:e>
                        <m:sub>
                          <m:r>
                            <a:rPr lang="es-EC" sz="1600" i="1">
                              <a:effectLst/>
                              <a:latin typeface="Cambria Math" panose="02040503050406030204" pitchFamily="18" charset="0"/>
                              <a:ea typeface="Calibri" panose="020F0502020204030204" pitchFamily="34" charset="0"/>
                              <a:cs typeface="Arial" panose="020B0604020202020204" pitchFamily="34" charset="0"/>
                            </a:rPr>
                            <m:t>𝑖𝑛𝑔𝑒𝑛𝑖𝑒𝑟</m:t>
                          </m:r>
                          <m:r>
                            <a:rPr lang="es-EC" sz="1600" i="1">
                              <a:effectLst/>
                              <a:latin typeface="Cambria Math" panose="02040503050406030204" pitchFamily="18" charset="0"/>
                              <a:ea typeface="Calibri" panose="020F0502020204030204" pitchFamily="34" charset="0"/>
                              <a:cs typeface="Arial" panose="020B0604020202020204" pitchFamily="34" charset="0"/>
                            </a:rPr>
                            <m:t>í</m:t>
                          </m:r>
                          <m:r>
                            <a:rPr lang="es-EC" sz="1600" i="1">
                              <a:effectLst/>
                              <a:latin typeface="Cambria Math" panose="02040503050406030204" pitchFamily="18" charset="0"/>
                              <a:ea typeface="Calibri" panose="020F0502020204030204" pitchFamily="34" charset="0"/>
                              <a:cs typeface="Arial" panose="020B0604020202020204" pitchFamily="34" charset="0"/>
                            </a:rPr>
                            <m:t>𝑎</m:t>
                          </m:r>
                        </m:sub>
                      </m:sSub>
                      <m:r>
                        <a:rPr lang="es-EC" sz="1600" i="1">
                          <a:effectLst/>
                          <a:latin typeface="Cambria Math" panose="02040503050406030204" pitchFamily="18" charset="0"/>
                          <a:ea typeface="Calibri" panose="020F0502020204030204" pitchFamily="34" charset="0"/>
                          <a:cs typeface="Arial" panose="020B0604020202020204" pitchFamily="34" charset="0"/>
                        </a:rPr>
                        <m:t>=</m:t>
                      </m:r>
                      <m:sSub>
                        <m:sSubPr>
                          <m:ctrlPr>
                            <a:rPr lang="es-EC"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𝑄</m:t>
                          </m:r>
                        </m:e>
                        <m:sub>
                          <m:r>
                            <a:rPr lang="es-EC" sz="1600" i="1">
                              <a:effectLst/>
                              <a:latin typeface="Cambria Math" panose="02040503050406030204" pitchFamily="18" charset="0"/>
                              <a:ea typeface="Calibri" panose="020F0502020204030204" pitchFamily="34" charset="0"/>
                              <a:cs typeface="Arial" panose="020B0604020202020204" pitchFamily="34" charset="0"/>
                            </a:rPr>
                            <m:t>𝑏𝑜𝑚𝑏𝑎</m:t>
                          </m:r>
                        </m:sub>
                      </m:sSub>
                      <m:r>
                        <a:rPr lang="es-EC" sz="1600" i="1">
                          <a:effectLst/>
                          <a:latin typeface="Cambria Math" panose="02040503050406030204" pitchFamily="18" charset="0"/>
                          <a:ea typeface="Calibri" panose="020F0502020204030204" pitchFamily="34" charset="0"/>
                          <a:cs typeface="Arial" panose="020B0604020202020204" pitchFamily="34" charset="0"/>
                        </a:rPr>
                        <m:t>∗</m:t>
                      </m:r>
                      <m:sSub>
                        <m:sSubPr>
                          <m:ctrlPr>
                            <a:rPr lang="es-EC"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𝑡</m:t>
                          </m:r>
                        </m:e>
                        <m:sub>
                          <m:r>
                            <a:rPr lang="es-EC" sz="1600" i="1">
                              <a:effectLst/>
                              <a:latin typeface="Cambria Math" panose="02040503050406030204" pitchFamily="18" charset="0"/>
                              <a:ea typeface="Calibri" panose="020F0502020204030204" pitchFamily="34" charset="0"/>
                              <a:cs typeface="Arial" panose="020B0604020202020204" pitchFamily="34" charset="0"/>
                            </a:rPr>
                            <m:t>𝑝𝑟𝑜𝑚𝑒𝑑𝑖𝑜</m:t>
                          </m:r>
                        </m:sub>
                      </m:sSub>
                      <m:r>
                        <a:rPr lang="es-EC" sz="1600" i="1">
                          <a:effectLst/>
                          <a:latin typeface="Cambria Math" panose="02040503050406030204" pitchFamily="18" charset="0"/>
                          <a:ea typeface="Calibri" panose="020F0502020204030204" pitchFamily="34" charset="0"/>
                          <a:cs typeface="Arial" panose="020B0604020202020204" pitchFamily="34" charset="0"/>
                        </a:rPr>
                        <m:t>∗</m:t>
                      </m:r>
                      <m:r>
                        <a:rPr lang="es-EC" sz="1600" i="1">
                          <a:effectLst/>
                          <a:latin typeface="Cambria Math" panose="02040503050406030204" pitchFamily="18" charset="0"/>
                          <a:ea typeface="Calibri" panose="020F0502020204030204" pitchFamily="34" charset="0"/>
                          <a:cs typeface="Arial" panose="020B0604020202020204" pitchFamily="34" charset="0"/>
                        </a:rPr>
                        <m:t>𝑝𝑎𝑟𝑡𝑖𝑑𝑎𝑠</m:t>
                      </m:r>
                    </m:oMath>
                  </m:oMathPara>
                </a14:m>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𝑉</m:t>
                          </m:r>
                        </m:e>
                        <m:sub>
                          <m:r>
                            <a:rPr lang="es-EC" sz="1600" i="1">
                              <a:effectLst/>
                              <a:latin typeface="Cambria Math" panose="02040503050406030204" pitchFamily="18" charset="0"/>
                              <a:ea typeface="Calibri" panose="020F0502020204030204" pitchFamily="34" charset="0"/>
                              <a:cs typeface="Arial" panose="020B0604020202020204" pitchFamily="34" charset="0"/>
                            </a:rPr>
                            <m:t>𝑖𝑛𝑔𝑒𝑛𝑖𝑒𝑟</m:t>
                          </m:r>
                          <m:r>
                            <a:rPr lang="es-EC" sz="1600">
                              <a:effectLst/>
                              <a:latin typeface="Cambria Math" panose="02040503050406030204" pitchFamily="18" charset="0"/>
                              <a:ea typeface="Calibri" panose="020F0502020204030204" pitchFamily="34" charset="0"/>
                              <a:cs typeface="Arial" panose="020B0604020202020204" pitchFamily="34" charset="0"/>
                            </a:rPr>
                            <m:t>í</m:t>
                          </m:r>
                          <m:r>
                            <a:rPr lang="es-EC" sz="1600" i="1">
                              <a:effectLst/>
                              <a:latin typeface="Cambria Math" panose="02040503050406030204" pitchFamily="18" charset="0"/>
                              <a:ea typeface="Calibri" panose="020F0502020204030204" pitchFamily="34" charset="0"/>
                              <a:cs typeface="Arial" panose="020B0604020202020204" pitchFamily="34" charset="0"/>
                            </a:rPr>
                            <m:t>𝑎</m:t>
                          </m:r>
                        </m:sub>
                      </m:sSub>
                      <m:r>
                        <a:rPr lang="es-EC" sz="1600">
                          <a:effectLst/>
                          <a:latin typeface="Cambria Math" panose="02040503050406030204" pitchFamily="18" charset="0"/>
                          <a:ea typeface="Calibri" panose="020F0502020204030204" pitchFamily="34" charset="0"/>
                          <a:cs typeface="Arial" panose="020B0604020202020204" pitchFamily="34" charset="0"/>
                        </a:rPr>
                        <m:t>=1.328</m:t>
                      </m:r>
                      <m:d>
                        <m:dPr>
                          <m:ctrlPr>
                            <a:rPr lang="es-EC" sz="16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s-EC" sz="160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s-EC" sz="1600" i="1">
                                      <a:effectLst/>
                                      <a:latin typeface="Cambria Math" panose="02040503050406030204" pitchFamily="18" charset="0"/>
                                      <a:ea typeface="Calibri" panose="020F0502020204030204" pitchFamily="34" charset="0"/>
                                      <a:cs typeface="Arial" panose="020B0604020202020204" pitchFamily="34" charset="0"/>
                                    </a:rPr>
                                  </m:ctrlPr>
                                </m:sSupPr>
                                <m:e>
                                  <m:r>
                                    <a:rPr lang="es-EC" sz="1600" i="1">
                                      <a:effectLst/>
                                      <a:latin typeface="Cambria Math" panose="02040503050406030204" pitchFamily="18" charset="0"/>
                                      <a:ea typeface="Calibri" panose="020F0502020204030204" pitchFamily="34" charset="0"/>
                                      <a:cs typeface="Arial" panose="020B0604020202020204" pitchFamily="34" charset="0"/>
                                    </a:rPr>
                                    <m:t>𝑚</m:t>
                                  </m:r>
                                </m:e>
                                <m:sup>
                                  <m:r>
                                    <a:rPr lang="es-EC" sz="1600">
                                      <a:effectLst/>
                                      <a:latin typeface="Cambria Math" panose="02040503050406030204" pitchFamily="18" charset="0"/>
                                      <a:ea typeface="Calibri" panose="020F0502020204030204" pitchFamily="34" charset="0"/>
                                      <a:cs typeface="Arial" panose="020B0604020202020204" pitchFamily="34" charset="0"/>
                                    </a:rPr>
                                    <m:t>3</m:t>
                                  </m:r>
                                </m:sup>
                              </m:sSup>
                            </m:num>
                            <m:den>
                              <m:r>
                                <a:rPr lang="es-EC" sz="1600" i="1">
                                  <a:effectLst/>
                                  <a:latin typeface="Cambria Math" panose="02040503050406030204" pitchFamily="18" charset="0"/>
                                  <a:ea typeface="Calibri" panose="020F0502020204030204" pitchFamily="34" charset="0"/>
                                  <a:cs typeface="Arial" panose="020B0604020202020204" pitchFamily="34" charset="0"/>
                                </a:rPr>
                                <m:t>h</m:t>
                              </m:r>
                            </m:den>
                          </m:f>
                        </m:e>
                      </m:d>
                      <m:r>
                        <a:rPr lang="es-EC" sz="1600" i="1">
                          <a:effectLst/>
                          <a:latin typeface="Cambria Math" panose="02040503050406030204" pitchFamily="18" charset="0"/>
                          <a:ea typeface="Calibri" panose="020F0502020204030204" pitchFamily="34" charset="0"/>
                          <a:cs typeface="Arial" panose="020B0604020202020204" pitchFamily="34" charset="0"/>
                        </a:rPr>
                        <m:t>∗</m:t>
                      </m:r>
                      <m:r>
                        <a:rPr lang="es-EC" sz="1600">
                          <a:effectLst/>
                          <a:latin typeface="Cambria Math" panose="02040503050406030204" pitchFamily="18" charset="0"/>
                          <a:ea typeface="Calibri" panose="020F0502020204030204" pitchFamily="34" charset="0"/>
                          <a:cs typeface="Arial" panose="020B0604020202020204" pitchFamily="34" charset="0"/>
                        </a:rPr>
                        <m:t>22</m:t>
                      </m:r>
                      <m:d>
                        <m:dPr>
                          <m:ctrlPr>
                            <a:rPr lang="es-EC" sz="1600" i="1">
                              <a:effectLst/>
                              <a:latin typeface="Cambria Math" panose="02040503050406030204" pitchFamily="18" charset="0"/>
                              <a:ea typeface="Calibri" panose="020F0502020204030204" pitchFamily="34" charset="0"/>
                              <a:cs typeface="Arial" panose="020B0604020202020204" pitchFamily="34" charset="0"/>
                            </a:rPr>
                          </m:ctrlPr>
                        </m:dPr>
                        <m:e>
                          <m:r>
                            <a:rPr lang="es-EC" sz="1600" i="1">
                              <a:effectLst/>
                              <a:latin typeface="Cambria Math" panose="02040503050406030204" pitchFamily="18" charset="0"/>
                              <a:ea typeface="Calibri" panose="020F0502020204030204" pitchFamily="34" charset="0"/>
                              <a:cs typeface="Arial" panose="020B0604020202020204" pitchFamily="34" charset="0"/>
                            </a:rPr>
                            <m:t>h</m:t>
                          </m:r>
                        </m:e>
                      </m:d>
                      <m:r>
                        <a:rPr lang="es-EC" sz="1600" i="1">
                          <a:effectLst/>
                          <a:latin typeface="Cambria Math" panose="02040503050406030204" pitchFamily="18" charset="0"/>
                          <a:ea typeface="Calibri" panose="020F0502020204030204" pitchFamily="34" charset="0"/>
                          <a:cs typeface="Arial" panose="020B0604020202020204" pitchFamily="34" charset="0"/>
                        </a:rPr>
                        <m:t>∗</m:t>
                      </m:r>
                      <m:r>
                        <a:rPr lang="es-EC" sz="1600">
                          <a:effectLst/>
                          <a:latin typeface="Cambria Math" panose="02040503050406030204" pitchFamily="18" charset="0"/>
                          <a:ea typeface="Calibri" panose="020F0502020204030204" pitchFamily="34" charset="0"/>
                          <a:cs typeface="Arial" panose="020B0604020202020204" pitchFamily="34" charset="0"/>
                        </a:rPr>
                        <m:t>2=58 </m:t>
                      </m:r>
                      <m:d>
                        <m:dPr>
                          <m:ctrlPr>
                            <a:rPr lang="es-EC" sz="16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s-EC" sz="1600" i="1">
                                  <a:effectLst/>
                                  <a:latin typeface="Cambria Math" panose="02040503050406030204" pitchFamily="18" charset="0"/>
                                  <a:ea typeface="Calibri" panose="020F0502020204030204" pitchFamily="34" charset="0"/>
                                  <a:cs typeface="Arial" panose="020B0604020202020204" pitchFamily="34" charset="0"/>
                                </a:rPr>
                              </m:ctrlPr>
                            </m:sSupPr>
                            <m:e>
                              <m:r>
                                <a:rPr lang="es-EC" sz="1600" i="1">
                                  <a:effectLst/>
                                  <a:latin typeface="Cambria Math" panose="02040503050406030204" pitchFamily="18" charset="0"/>
                                  <a:ea typeface="Calibri" panose="020F0502020204030204" pitchFamily="34" charset="0"/>
                                  <a:cs typeface="Arial" panose="020B0604020202020204" pitchFamily="34" charset="0"/>
                                </a:rPr>
                                <m:t>𝑚</m:t>
                              </m:r>
                            </m:e>
                            <m:sup>
                              <m:r>
                                <a:rPr lang="es-EC" sz="1600">
                                  <a:effectLst/>
                                  <a:latin typeface="Cambria Math" panose="02040503050406030204" pitchFamily="18" charset="0"/>
                                  <a:ea typeface="Calibri" panose="020F0502020204030204" pitchFamily="34" charset="0"/>
                                  <a:cs typeface="Arial" panose="020B0604020202020204" pitchFamily="34" charset="0"/>
                                </a:rPr>
                                <m:t>3</m:t>
                              </m:r>
                            </m:sup>
                          </m:sSup>
                        </m:e>
                      </m:d>
                      <m:r>
                        <a:rPr lang="es-EC" sz="1600" b="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𝑒𝑛</m:t>
                      </m:r>
                      <m:r>
                        <a:rPr lang="es-EC" sz="1600">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𝑑𝑜𝑠</m:t>
                      </m:r>
                      <m:r>
                        <a:rPr lang="es-EC" sz="1600">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𝑝𝑎𝑟𝑡𝑖𝑑𝑎𝑠</m:t>
                      </m:r>
                    </m:oMath>
                  </m:oMathPara>
                </a14:m>
                <a:endParaRPr lang="es-EC" sz="1600" dirty="0">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17" name="CuadroTexto 16">
                <a:extLst>
                  <a:ext uri="{FF2B5EF4-FFF2-40B4-BE49-F238E27FC236}">
                    <a16:creationId xmlns:a16="http://schemas.microsoft.com/office/drawing/2014/main" id="{439EF95A-F872-448A-A775-E0DBC39A2F58}"/>
                  </a:ext>
                </a:extLst>
              </p:cNvPr>
              <p:cNvSpPr txBox="1">
                <a:spLocks noRot="1" noChangeAspect="1" noMove="1" noResize="1" noEditPoints="1" noAdjustHandles="1" noChangeArrowheads="1" noChangeShapeType="1" noTextEdit="1"/>
              </p:cNvSpPr>
              <p:nvPr/>
            </p:nvSpPr>
            <p:spPr>
              <a:xfrm>
                <a:off x="6096000" y="2248618"/>
                <a:ext cx="5905500" cy="3601435"/>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2D5FFF1D-EBEA-4E79-BBD8-9126F2494334}"/>
                  </a:ext>
                </a:extLst>
              </p:cNvPr>
              <p:cNvSpPr txBox="1"/>
              <p:nvPr/>
            </p:nvSpPr>
            <p:spPr>
              <a:xfrm>
                <a:off x="1318799" y="2244015"/>
                <a:ext cx="4707005" cy="2193677"/>
              </a:xfrm>
              <a:prstGeom prst="rect">
                <a:avLst/>
              </a:prstGeom>
              <a:noFill/>
            </p:spPr>
            <p:txBody>
              <a:bodyPr wrap="square">
                <a:spAutoFit/>
              </a:bodyPr>
              <a:lstStyle/>
              <a:p>
                <a:pPr indent="457200">
                  <a:lnSpc>
                    <a:spcPct val="200000"/>
                  </a:lnSpc>
                </a:pPr>
                <a:r>
                  <a:rPr lang="es-EC" sz="1600" b="1" dirty="0">
                    <a:effectLst/>
                    <a:latin typeface="Calibri" panose="020F0502020204030204" pitchFamily="34" charset="0"/>
                    <a:ea typeface="Calibri" panose="020F0502020204030204" pitchFamily="34" charset="0"/>
                    <a:cs typeface="Arial" panose="020B0604020202020204" pitchFamily="34" charset="0"/>
                  </a:rPr>
                  <a:t>Datos movimiento de producto actual.</a:t>
                </a:r>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𝑉</m:t>
                          </m:r>
                        </m:e>
                        <m:sub>
                          <m:r>
                            <a:rPr lang="es-EC" sz="1600" i="1">
                              <a:effectLst/>
                              <a:latin typeface="Cambria Math" panose="02040503050406030204" pitchFamily="18" charset="0"/>
                              <a:ea typeface="Calibri" panose="020F0502020204030204" pitchFamily="34" charset="0"/>
                              <a:cs typeface="Arial" panose="020B0604020202020204" pitchFamily="34" charset="0"/>
                            </a:rPr>
                            <m:t>𝑎𝑐𝑡𝑢𝑎𝑙</m:t>
                          </m:r>
                        </m:sub>
                      </m:sSub>
                      <m:r>
                        <a:rPr lang="es-EC" sz="1600" i="1">
                          <a:effectLst/>
                          <a:latin typeface="Cambria Math" panose="02040503050406030204" pitchFamily="18" charset="0"/>
                          <a:ea typeface="Calibri" panose="020F0502020204030204" pitchFamily="34" charset="0"/>
                          <a:cs typeface="Arial" panose="020B0604020202020204" pitchFamily="34" charset="0"/>
                        </a:rPr>
                        <m:t>=57 </m:t>
                      </m:r>
                      <m:d>
                        <m:dPr>
                          <m:ctrlPr>
                            <a:rPr lang="es-EC" sz="16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s-EC" sz="1600" i="1">
                                  <a:effectLst/>
                                  <a:latin typeface="Cambria Math" panose="02040503050406030204" pitchFamily="18" charset="0"/>
                                  <a:ea typeface="Calibri" panose="020F0502020204030204" pitchFamily="34" charset="0"/>
                                  <a:cs typeface="Arial" panose="020B0604020202020204" pitchFamily="34" charset="0"/>
                                </a:rPr>
                              </m:ctrlPr>
                            </m:sSupPr>
                            <m:e>
                              <m:r>
                                <a:rPr lang="es-EC" sz="1600" i="1">
                                  <a:effectLst/>
                                  <a:latin typeface="Cambria Math" panose="02040503050406030204" pitchFamily="18" charset="0"/>
                                  <a:ea typeface="Calibri" panose="020F0502020204030204" pitchFamily="34" charset="0"/>
                                  <a:cs typeface="Arial" panose="020B0604020202020204" pitchFamily="34" charset="0"/>
                                </a:rPr>
                                <m:t>𝑚</m:t>
                              </m:r>
                            </m:e>
                            <m:sup>
                              <m:r>
                                <a:rPr lang="es-EC" sz="1600" i="1">
                                  <a:effectLst/>
                                  <a:latin typeface="Cambria Math" panose="02040503050406030204" pitchFamily="18" charset="0"/>
                                  <a:ea typeface="Calibri" panose="020F0502020204030204" pitchFamily="34" charset="0"/>
                                  <a:cs typeface="Arial" panose="020B0604020202020204" pitchFamily="34" charset="0"/>
                                </a:rPr>
                                <m:t>3</m:t>
                              </m:r>
                            </m:sup>
                          </m:sSup>
                        </m:e>
                      </m:d>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𝑒𝑛</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𝑑𝑜𝑠</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𝑑</m:t>
                      </m:r>
                      <m:r>
                        <a:rPr lang="es-EC" sz="1600" i="1">
                          <a:effectLst/>
                          <a:latin typeface="Cambria Math" panose="02040503050406030204" pitchFamily="18" charset="0"/>
                          <a:ea typeface="Calibri" panose="020F0502020204030204" pitchFamily="34" charset="0"/>
                          <a:cs typeface="Arial" panose="020B0604020202020204" pitchFamily="34" charset="0"/>
                        </a:rPr>
                        <m:t>í</m:t>
                      </m:r>
                      <m:r>
                        <a:rPr lang="es-EC" sz="1600" i="1">
                          <a:effectLst/>
                          <a:latin typeface="Cambria Math" panose="02040503050406030204" pitchFamily="18" charset="0"/>
                          <a:ea typeface="Calibri" panose="020F0502020204030204" pitchFamily="34" charset="0"/>
                          <a:cs typeface="Arial" panose="020B0604020202020204" pitchFamily="34" charset="0"/>
                        </a:rPr>
                        <m:t>𝑎𝑠</m:t>
                      </m:r>
                    </m:oMath>
                  </m:oMathPara>
                </a14:m>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𝑄</m:t>
                          </m:r>
                        </m:e>
                        <m:sub>
                          <m:r>
                            <a:rPr lang="es-EC" sz="1600" i="1">
                              <a:effectLst/>
                              <a:latin typeface="Cambria Math" panose="02040503050406030204" pitchFamily="18" charset="0"/>
                              <a:ea typeface="Calibri" panose="020F0502020204030204" pitchFamily="34" charset="0"/>
                              <a:cs typeface="Arial" panose="020B0604020202020204" pitchFamily="34" charset="0"/>
                            </a:rPr>
                            <m:t>𝑎𝑐𝑡𝑢𝑎𝑙</m:t>
                          </m:r>
                        </m:sub>
                      </m:sSub>
                      <m:r>
                        <a:rPr lang="es-EC" sz="1600" i="1">
                          <a:effectLst/>
                          <a:latin typeface="Cambria Math" panose="02040503050406030204" pitchFamily="18" charset="0"/>
                          <a:ea typeface="Calibri" panose="020F0502020204030204" pitchFamily="34" charset="0"/>
                          <a:cs typeface="Arial" panose="020B0604020202020204" pitchFamily="34" charset="0"/>
                        </a:rPr>
                        <m:t>=</m:t>
                      </m:r>
                      <m:f>
                        <m:fPr>
                          <m:ctrlPr>
                            <a:rPr lang="es-EC" sz="1600"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𝑉</m:t>
                              </m:r>
                            </m:e>
                            <m:sub>
                              <m:r>
                                <a:rPr lang="es-EC" sz="1600" i="1">
                                  <a:effectLst/>
                                  <a:latin typeface="Cambria Math" panose="02040503050406030204" pitchFamily="18" charset="0"/>
                                  <a:ea typeface="Calibri" panose="020F0502020204030204" pitchFamily="34" charset="0"/>
                                  <a:cs typeface="Arial" panose="020B0604020202020204" pitchFamily="34" charset="0"/>
                                </a:rPr>
                                <m:t>𝑎𝑐𝑡𝑢𝑎𝑙</m:t>
                              </m:r>
                            </m:sub>
                          </m:sSub>
                        </m:num>
                        <m:den>
                          <m:r>
                            <a:rPr lang="es-EC" sz="1600" i="1">
                              <a:effectLst/>
                              <a:latin typeface="Cambria Math" panose="02040503050406030204" pitchFamily="18" charset="0"/>
                              <a:ea typeface="Calibri" panose="020F0502020204030204" pitchFamily="34" charset="0"/>
                              <a:cs typeface="Arial" panose="020B0604020202020204" pitchFamily="34" charset="0"/>
                            </a:rPr>
                            <m:t>𝑡𝑖𝑒𝑚𝑝𝑜</m:t>
                          </m:r>
                        </m:den>
                      </m:f>
                      <m:r>
                        <a:rPr lang="es-EC" sz="1600" i="1">
                          <a:effectLst/>
                          <a:latin typeface="Cambria Math" panose="02040503050406030204" pitchFamily="18" charset="0"/>
                          <a:ea typeface="Calibri" panose="020F0502020204030204" pitchFamily="34" charset="0"/>
                          <a:cs typeface="Arial" panose="020B0604020202020204" pitchFamily="34" charset="0"/>
                        </a:rPr>
                        <m:t>=</m:t>
                      </m:r>
                      <m:f>
                        <m:fPr>
                          <m:ctrlPr>
                            <a:rPr lang="es-EC" sz="1600" i="1">
                              <a:effectLst/>
                              <a:latin typeface="Cambria Math" panose="02040503050406030204" pitchFamily="18" charset="0"/>
                              <a:ea typeface="Calibri" panose="020F0502020204030204" pitchFamily="34" charset="0"/>
                              <a:cs typeface="Arial" panose="020B0604020202020204" pitchFamily="34" charset="0"/>
                            </a:rPr>
                          </m:ctrlPr>
                        </m:fPr>
                        <m:num>
                          <m:r>
                            <a:rPr lang="es-EC" sz="1600" i="1">
                              <a:effectLst/>
                              <a:latin typeface="Cambria Math" panose="02040503050406030204" pitchFamily="18" charset="0"/>
                              <a:ea typeface="Calibri" panose="020F0502020204030204" pitchFamily="34" charset="0"/>
                              <a:cs typeface="Arial" panose="020B0604020202020204" pitchFamily="34" charset="0"/>
                            </a:rPr>
                            <m:t>57 </m:t>
                          </m:r>
                          <m:sSup>
                            <m:sSupPr>
                              <m:ctrlPr>
                                <a:rPr lang="es-EC" sz="1600" i="1">
                                  <a:effectLst/>
                                  <a:latin typeface="Cambria Math" panose="02040503050406030204" pitchFamily="18" charset="0"/>
                                  <a:ea typeface="Calibri" panose="020F0502020204030204" pitchFamily="34" charset="0"/>
                                  <a:cs typeface="Arial" panose="020B0604020202020204" pitchFamily="34" charset="0"/>
                                </a:rPr>
                              </m:ctrlPr>
                            </m:sSupPr>
                            <m:e>
                              <m:r>
                                <a:rPr lang="es-EC" sz="1600" i="1">
                                  <a:effectLst/>
                                  <a:latin typeface="Cambria Math" panose="02040503050406030204" pitchFamily="18" charset="0"/>
                                  <a:ea typeface="Calibri" panose="020F0502020204030204" pitchFamily="34" charset="0"/>
                                  <a:cs typeface="Arial" panose="020B0604020202020204" pitchFamily="34" charset="0"/>
                                </a:rPr>
                                <m:t>𝑚</m:t>
                              </m:r>
                            </m:e>
                            <m:sup>
                              <m:r>
                                <a:rPr lang="es-EC" sz="1600" i="1">
                                  <a:effectLst/>
                                  <a:latin typeface="Cambria Math" panose="02040503050406030204" pitchFamily="18" charset="0"/>
                                  <a:ea typeface="Calibri" panose="020F0502020204030204" pitchFamily="34" charset="0"/>
                                  <a:cs typeface="Arial" panose="020B0604020202020204" pitchFamily="34" charset="0"/>
                                </a:rPr>
                                <m:t>3</m:t>
                              </m:r>
                            </m:sup>
                          </m:sSup>
                        </m:num>
                        <m:den>
                          <m:r>
                            <a:rPr lang="es-EC" sz="1600" i="1">
                              <a:effectLst/>
                              <a:latin typeface="Cambria Math" panose="02040503050406030204" pitchFamily="18" charset="0"/>
                              <a:ea typeface="Calibri" panose="020F0502020204030204" pitchFamily="34" charset="0"/>
                              <a:cs typeface="Arial" panose="020B0604020202020204" pitchFamily="34" charset="0"/>
                            </a:rPr>
                            <m:t>48 </m:t>
                          </m:r>
                          <m:r>
                            <a:rPr lang="es-EC" sz="1600" i="1">
                              <a:effectLst/>
                              <a:latin typeface="Cambria Math" panose="02040503050406030204" pitchFamily="18" charset="0"/>
                              <a:ea typeface="Calibri" panose="020F0502020204030204" pitchFamily="34" charset="0"/>
                              <a:cs typeface="Arial" panose="020B0604020202020204" pitchFamily="34" charset="0"/>
                            </a:rPr>
                            <m:t>h</m:t>
                          </m:r>
                        </m:den>
                      </m:f>
                      <m:r>
                        <a:rPr lang="es-EC" sz="1600" i="1">
                          <a:effectLst/>
                          <a:latin typeface="Cambria Math" panose="02040503050406030204" pitchFamily="18" charset="0"/>
                          <a:ea typeface="Calibri" panose="020F0502020204030204" pitchFamily="34" charset="0"/>
                          <a:cs typeface="Arial" panose="020B0604020202020204" pitchFamily="34" charset="0"/>
                        </a:rPr>
                        <m:t>=1.188 </m:t>
                      </m:r>
                      <m:d>
                        <m:dPr>
                          <m:ctrlPr>
                            <a:rPr lang="es-EC" sz="16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s-EC" sz="160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s-EC" sz="1600" i="1">
                                      <a:effectLst/>
                                      <a:latin typeface="Cambria Math" panose="02040503050406030204" pitchFamily="18" charset="0"/>
                                      <a:ea typeface="Calibri" panose="020F0502020204030204" pitchFamily="34" charset="0"/>
                                      <a:cs typeface="Arial" panose="020B0604020202020204" pitchFamily="34" charset="0"/>
                                    </a:rPr>
                                  </m:ctrlPr>
                                </m:sSupPr>
                                <m:e>
                                  <m:r>
                                    <a:rPr lang="es-EC" sz="1600" i="1">
                                      <a:effectLst/>
                                      <a:latin typeface="Cambria Math" panose="02040503050406030204" pitchFamily="18" charset="0"/>
                                      <a:ea typeface="Calibri" panose="020F0502020204030204" pitchFamily="34" charset="0"/>
                                      <a:cs typeface="Arial" panose="020B0604020202020204" pitchFamily="34" charset="0"/>
                                    </a:rPr>
                                    <m:t>𝑚</m:t>
                                  </m:r>
                                </m:e>
                                <m:sup>
                                  <m:r>
                                    <a:rPr lang="es-EC" sz="1600" i="1">
                                      <a:effectLst/>
                                      <a:latin typeface="Cambria Math" panose="02040503050406030204" pitchFamily="18" charset="0"/>
                                      <a:ea typeface="Calibri" panose="020F0502020204030204" pitchFamily="34" charset="0"/>
                                      <a:cs typeface="Arial" panose="020B0604020202020204" pitchFamily="34" charset="0"/>
                                    </a:rPr>
                                    <m:t>3</m:t>
                                  </m:r>
                                </m:sup>
                              </m:sSup>
                            </m:num>
                            <m:den>
                              <m:r>
                                <a:rPr lang="es-EC" sz="1600" i="1">
                                  <a:effectLst/>
                                  <a:latin typeface="Cambria Math" panose="02040503050406030204" pitchFamily="18" charset="0"/>
                                  <a:ea typeface="Calibri" panose="020F0502020204030204" pitchFamily="34" charset="0"/>
                                  <a:cs typeface="Arial" panose="020B0604020202020204" pitchFamily="34" charset="0"/>
                                </a:rPr>
                                <m:t>h</m:t>
                              </m:r>
                            </m:den>
                          </m:f>
                        </m:e>
                      </m:d>
                      <m:r>
                        <a:rPr lang="es-EC" sz="1600" i="1">
                          <a:effectLst/>
                          <a:latin typeface="Cambria Math" panose="02040503050406030204" pitchFamily="18" charset="0"/>
                          <a:ea typeface="Calibri" panose="020F0502020204030204" pitchFamily="34" charset="0"/>
                          <a:cs typeface="Arial" panose="020B0604020202020204" pitchFamily="34" charset="0"/>
                        </a:rPr>
                        <m:t> </m:t>
                      </m:r>
                    </m:oMath>
                  </m:oMathPara>
                </a14:m>
                <a:endParaRPr lang="es-EC" sz="1600" dirty="0">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18" name="CuadroTexto 17">
                <a:extLst>
                  <a:ext uri="{FF2B5EF4-FFF2-40B4-BE49-F238E27FC236}">
                    <a16:creationId xmlns:a16="http://schemas.microsoft.com/office/drawing/2014/main" id="{2D5FFF1D-EBEA-4E79-BBD8-9126F2494334}"/>
                  </a:ext>
                </a:extLst>
              </p:cNvPr>
              <p:cNvSpPr txBox="1">
                <a:spLocks noRot="1" noChangeAspect="1" noMove="1" noResize="1" noEditPoints="1" noAdjustHandles="1" noChangeArrowheads="1" noChangeShapeType="1" noTextEdit="1"/>
              </p:cNvSpPr>
              <p:nvPr/>
            </p:nvSpPr>
            <p:spPr>
              <a:xfrm>
                <a:off x="1318799" y="2244015"/>
                <a:ext cx="4707005" cy="2193677"/>
              </a:xfrm>
              <a:prstGeom prst="rect">
                <a:avLst/>
              </a:prstGeom>
              <a:blipFill>
                <a:blip r:embed="rId6"/>
                <a:stretch>
                  <a:fillRect/>
                </a:stretch>
              </a:blipFill>
            </p:spPr>
            <p:txBody>
              <a:bodyPr/>
              <a:lstStyle/>
              <a:p>
                <a:r>
                  <a:rPr lang="es-EC">
                    <a:noFill/>
                  </a:rPr>
                  <a:t> </a:t>
                </a:r>
              </a:p>
            </p:txBody>
          </p:sp>
        </mc:Fallback>
      </mc:AlternateContent>
      <p:sp>
        <p:nvSpPr>
          <p:cNvPr id="24" name="CuadroTexto 23">
            <a:extLst>
              <a:ext uri="{FF2B5EF4-FFF2-40B4-BE49-F238E27FC236}">
                <a16:creationId xmlns:a16="http://schemas.microsoft.com/office/drawing/2014/main" id="{BA47402A-943F-4DAD-ACBB-59CC29242A4D}"/>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Básica</a:t>
            </a:r>
            <a:endParaRPr lang="es-EC" b="1" dirty="0"/>
          </a:p>
        </p:txBody>
      </p:sp>
    </p:spTree>
    <p:extLst>
      <p:ext uri="{BB962C8B-B14F-4D97-AF65-F5344CB8AC3E}">
        <p14:creationId xmlns:p14="http://schemas.microsoft.com/office/powerpoint/2010/main" val="3020904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4E2A23A-921D-4F71-9F99-DAE97AF82E89}"/>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838"/>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5" name="CuadroTexto 14">
            <a:extLst>
              <a:ext uri="{FF2B5EF4-FFF2-40B4-BE49-F238E27FC236}">
                <a16:creationId xmlns:a16="http://schemas.microsoft.com/office/drawing/2014/main" id="{7725380F-1166-4943-A319-576209477787}"/>
              </a:ext>
            </a:extLst>
          </p:cNvPr>
          <p:cNvSpPr txBox="1"/>
          <p:nvPr/>
        </p:nvSpPr>
        <p:spPr>
          <a:xfrm>
            <a:off x="1247773" y="1646287"/>
            <a:ext cx="4268444"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MOPRO Actual VS MOPRO Ingeniería</a:t>
            </a:r>
            <a:endParaRPr lang="es-EC"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FF10FE58-EC02-4C4D-BA2E-C77750819915}"/>
                  </a:ext>
                </a:extLst>
              </p:cNvPr>
              <p:cNvSpPr txBox="1"/>
              <p:nvPr/>
            </p:nvSpPr>
            <p:spPr>
              <a:xfrm>
                <a:off x="2798895" y="3590086"/>
                <a:ext cx="7448547" cy="2721001"/>
              </a:xfrm>
              <a:prstGeom prst="rect">
                <a:avLst/>
              </a:prstGeom>
              <a:noFill/>
            </p:spPr>
            <p:txBody>
              <a:bodyPr wrap="square">
                <a:spAutoFit/>
              </a:bodyPr>
              <a:lstStyle/>
              <a:p>
                <a:pPr indent="457200">
                  <a:lnSpc>
                    <a:spcPct val="200000"/>
                  </a:lnSpc>
                </a:pPr>
                <a:r>
                  <a:rPr lang="es-EC" sz="1600" b="1" dirty="0">
                    <a:effectLst/>
                    <a:latin typeface="Calibri" panose="020F0502020204030204" pitchFamily="34" charset="0"/>
                    <a:ea typeface="Calibri" panose="020F0502020204030204" pitchFamily="34" charset="0"/>
                    <a:cs typeface="Arial" panose="020B0604020202020204" pitchFamily="34" charset="0"/>
                  </a:rPr>
                  <a:t>Proyección MOPRO 3 partidas de gasolina base en el Poliducto SH-Q.</a:t>
                </a:r>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𝑉</m:t>
                          </m:r>
                        </m:e>
                        <m:sub>
                          <m:r>
                            <a:rPr lang="es-EC" sz="1600" i="1">
                              <a:effectLst/>
                              <a:latin typeface="Cambria Math" panose="02040503050406030204" pitchFamily="18" charset="0"/>
                              <a:ea typeface="Calibri" panose="020F0502020204030204" pitchFamily="34" charset="0"/>
                              <a:cs typeface="Arial" panose="020B0604020202020204" pitchFamily="34" charset="0"/>
                            </a:rPr>
                            <m:t>𝑖𝑛𝑔𝑒𝑛𝑖𝑒𝑟</m:t>
                          </m:r>
                          <m:r>
                            <a:rPr lang="es-EC" sz="1600" i="1">
                              <a:effectLst/>
                              <a:latin typeface="Cambria Math" panose="02040503050406030204" pitchFamily="18" charset="0"/>
                              <a:ea typeface="Calibri" panose="020F0502020204030204" pitchFamily="34" charset="0"/>
                              <a:cs typeface="Arial" panose="020B0604020202020204" pitchFamily="34" charset="0"/>
                            </a:rPr>
                            <m:t>í</m:t>
                          </m:r>
                          <m:r>
                            <a:rPr lang="es-EC" sz="1600" i="1">
                              <a:effectLst/>
                              <a:latin typeface="Cambria Math" panose="02040503050406030204" pitchFamily="18" charset="0"/>
                              <a:ea typeface="Calibri" panose="020F0502020204030204" pitchFamily="34" charset="0"/>
                              <a:cs typeface="Arial" panose="020B0604020202020204" pitchFamily="34" charset="0"/>
                            </a:rPr>
                            <m:t>𝑎</m:t>
                          </m:r>
                        </m:sub>
                      </m:sSub>
                      <m:r>
                        <a:rPr lang="es-EC" sz="1600" i="1">
                          <a:effectLst/>
                          <a:latin typeface="Cambria Math" panose="02040503050406030204" pitchFamily="18" charset="0"/>
                          <a:ea typeface="Calibri" panose="020F0502020204030204" pitchFamily="34" charset="0"/>
                          <a:cs typeface="Arial" panose="020B0604020202020204" pitchFamily="34" charset="0"/>
                        </a:rPr>
                        <m:t>=1.328</m:t>
                      </m:r>
                      <m:d>
                        <m:dPr>
                          <m:ctrlPr>
                            <a:rPr lang="es-EC" sz="16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s-EC" sz="160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s-EC" sz="1600" i="1">
                                      <a:effectLst/>
                                      <a:latin typeface="Cambria Math" panose="02040503050406030204" pitchFamily="18" charset="0"/>
                                      <a:ea typeface="Calibri" panose="020F0502020204030204" pitchFamily="34" charset="0"/>
                                      <a:cs typeface="Arial" panose="020B0604020202020204" pitchFamily="34" charset="0"/>
                                    </a:rPr>
                                  </m:ctrlPr>
                                </m:sSupPr>
                                <m:e>
                                  <m:r>
                                    <a:rPr lang="es-EC" sz="1600" i="1">
                                      <a:effectLst/>
                                      <a:latin typeface="Cambria Math" panose="02040503050406030204" pitchFamily="18" charset="0"/>
                                      <a:ea typeface="Calibri" panose="020F0502020204030204" pitchFamily="34" charset="0"/>
                                      <a:cs typeface="Arial" panose="020B0604020202020204" pitchFamily="34" charset="0"/>
                                    </a:rPr>
                                    <m:t>𝑚</m:t>
                                  </m:r>
                                </m:e>
                                <m:sup>
                                  <m:r>
                                    <a:rPr lang="es-EC" sz="1600" i="1">
                                      <a:effectLst/>
                                      <a:latin typeface="Cambria Math" panose="02040503050406030204" pitchFamily="18" charset="0"/>
                                      <a:ea typeface="Calibri" panose="020F0502020204030204" pitchFamily="34" charset="0"/>
                                      <a:cs typeface="Arial" panose="020B0604020202020204" pitchFamily="34" charset="0"/>
                                    </a:rPr>
                                    <m:t>3</m:t>
                                  </m:r>
                                </m:sup>
                              </m:sSup>
                            </m:num>
                            <m:den>
                              <m:r>
                                <a:rPr lang="es-EC" sz="1600" i="1">
                                  <a:effectLst/>
                                  <a:latin typeface="Cambria Math" panose="02040503050406030204" pitchFamily="18" charset="0"/>
                                  <a:ea typeface="Calibri" panose="020F0502020204030204" pitchFamily="34" charset="0"/>
                                  <a:cs typeface="Arial" panose="020B0604020202020204" pitchFamily="34" charset="0"/>
                                </a:rPr>
                                <m:t>h</m:t>
                              </m:r>
                            </m:den>
                          </m:f>
                        </m:e>
                      </m:d>
                      <m:r>
                        <a:rPr lang="es-EC" sz="1600" i="1">
                          <a:effectLst/>
                          <a:latin typeface="Cambria Math" panose="02040503050406030204" pitchFamily="18" charset="0"/>
                          <a:ea typeface="Calibri" panose="020F0502020204030204" pitchFamily="34" charset="0"/>
                          <a:cs typeface="Arial" panose="020B0604020202020204" pitchFamily="34" charset="0"/>
                        </a:rPr>
                        <m:t>∗22</m:t>
                      </m:r>
                      <m:d>
                        <m:dPr>
                          <m:ctrlPr>
                            <a:rPr lang="es-EC" sz="1600" i="1">
                              <a:effectLst/>
                              <a:latin typeface="Cambria Math" panose="02040503050406030204" pitchFamily="18" charset="0"/>
                              <a:ea typeface="Calibri" panose="020F0502020204030204" pitchFamily="34" charset="0"/>
                              <a:cs typeface="Arial" panose="020B0604020202020204" pitchFamily="34" charset="0"/>
                            </a:rPr>
                          </m:ctrlPr>
                        </m:dPr>
                        <m:e>
                          <m:r>
                            <a:rPr lang="es-EC" sz="1600" i="1">
                              <a:effectLst/>
                              <a:latin typeface="Cambria Math" panose="02040503050406030204" pitchFamily="18" charset="0"/>
                              <a:ea typeface="Calibri" panose="020F0502020204030204" pitchFamily="34" charset="0"/>
                              <a:cs typeface="Arial" panose="020B0604020202020204" pitchFamily="34" charset="0"/>
                            </a:rPr>
                            <m:t>h</m:t>
                          </m:r>
                        </m:e>
                      </m:d>
                      <m:r>
                        <a:rPr lang="es-EC" sz="1600" i="1">
                          <a:effectLst/>
                          <a:latin typeface="Cambria Math" panose="02040503050406030204" pitchFamily="18" charset="0"/>
                          <a:ea typeface="Calibri" panose="020F0502020204030204" pitchFamily="34" charset="0"/>
                          <a:cs typeface="Arial" panose="020B0604020202020204" pitchFamily="34" charset="0"/>
                        </a:rPr>
                        <m:t>∗3=88 </m:t>
                      </m:r>
                      <m:d>
                        <m:dPr>
                          <m:ctrlPr>
                            <a:rPr lang="es-EC" sz="16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s-EC" sz="1600" i="1">
                                  <a:effectLst/>
                                  <a:latin typeface="Cambria Math" panose="02040503050406030204" pitchFamily="18" charset="0"/>
                                  <a:ea typeface="Calibri" panose="020F0502020204030204" pitchFamily="34" charset="0"/>
                                  <a:cs typeface="Arial" panose="020B0604020202020204" pitchFamily="34" charset="0"/>
                                </a:rPr>
                              </m:ctrlPr>
                            </m:sSupPr>
                            <m:e>
                              <m:r>
                                <a:rPr lang="es-EC" sz="1600" i="1">
                                  <a:effectLst/>
                                  <a:latin typeface="Cambria Math" panose="02040503050406030204" pitchFamily="18" charset="0"/>
                                  <a:ea typeface="Calibri" panose="020F0502020204030204" pitchFamily="34" charset="0"/>
                                  <a:cs typeface="Arial" panose="020B0604020202020204" pitchFamily="34" charset="0"/>
                                </a:rPr>
                                <m:t>𝑚</m:t>
                              </m:r>
                            </m:e>
                            <m:sup>
                              <m:r>
                                <a:rPr lang="es-EC" sz="1600" i="1">
                                  <a:effectLst/>
                                  <a:latin typeface="Cambria Math" panose="02040503050406030204" pitchFamily="18" charset="0"/>
                                  <a:ea typeface="Calibri" panose="020F0502020204030204" pitchFamily="34" charset="0"/>
                                  <a:cs typeface="Arial" panose="020B0604020202020204" pitchFamily="34" charset="0"/>
                                </a:rPr>
                                <m:t>3</m:t>
                              </m:r>
                            </m:sup>
                          </m:sSup>
                        </m:e>
                      </m:d>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𝑒𝑛</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𝑡𝑟𝑒𝑠</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𝑝𝑎𝑟𝑡𝑖𝑑𝑎𝑠</m:t>
                      </m:r>
                    </m:oMath>
                  </m:oMathPara>
                </a14:m>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14:m>
                  <m:oMathPara xmlns:m="http://schemas.openxmlformats.org/officeDocument/2006/math">
                    <m:oMathParaPr>
                      <m:jc m:val="centerGroup"/>
                    </m:oMathParaPr>
                    <m:oMath xmlns:m="http://schemas.openxmlformats.org/officeDocument/2006/math">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𝑃𝑟𝑜𝑦𝑒𝑐𝑐𝑖</m:t>
                      </m:r>
                      <m:r>
                        <a:rPr lang="es-EC" sz="1600" i="1">
                          <a:effectLst/>
                          <a:latin typeface="Cambria Math" panose="02040503050406030204" pitchFamily="18" charset="0"/>
                          <a:ea typeface="Calibri" panose="020F0502020204030204" pitchFamily="34" charset="0"/>
                          <a:cs typeface="Arial" panose="020B0604020202020204" pitchFamily="34" charset="0"/>
                        </a:rPr>
                        <m:t>ó</m:t>
                      </m:r>
                      <m:r>
                        <a:rPr lang="es-EC" sz="1600" i="1">
                          <a:effectLst/>
                          <a:latin typeface="Cambria Math" panose="02040503050406030204" pitchFamily="18" charset="0"/>
                          <a:ea typeface="Calibri" panose="020F0502020204030204" pitchFamily="34" charset="0"/>
                          <a:cs typeface="Arial" panose="020B0604020202020204" pitchFamily="34" charset="0"/>
                        </a:rPr>
                        <m:t>𝑛</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𝑀𝑂𝑃𝑅𝑂</m:t>
                      </m:r>
                      <m:r>
                        <a:rPr lang="es-EC" sz="1600" i="1">
                          <a:effectLst/>
                          <a:latin typeface="Cambria Math" panose="02040503050406030204" pitchFamily="18" charset="0"/>
                          <a:ea typeface="Calibri" panose="020F0502020204030204" pitchFamily="34" charset="0"/>
                          <a:cs typeface="Arial" panose="020B0604020202020204" pitchFamily="34" charset="0"/>
                        </a:rPr>
                        <m:t>=</m:t>
                      </m:r>
                      <m:f>
                        <m:fPr>
                          <m:ctrlPr>
                            <a:rPr lang="es-EC" sz="1600"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𝑉</m:t>
                              </m:r>
                            </m:e>
                            <m:sub>
                              <m:r>
                                <a:rPr lang="es-EC" sz="1600" i="1">
                                  <a:effectLst/>
                                  <a:latin typeface="Cambria Math" panose="02040503050406030204" pitchFamily="18" charset="0"/>
                                  <a:ea typeface="Calibri" panose="020F0502020204030204" pitchFamily="34" charset="0"/>
                                  <a:cs typeface="Arial" panose="020B0604020202020204" pitchFamily="34" charset="0"/>
                                </a:rPr>
                                <m:t>𝑖𝑛𝑔𝑒𝑛𝑖𝑒𝑟</m:t>
                              </m:r>
                              <m:r>
                                <a:rPr lang="es-EC" sz="1600" i="1">
                                  <a:effectLst/>
                                  <a:latin typeface="Cambria Math" panose="02040503050406030204" pitchFamily="18" charset="0"/>
                                  <a:ea typeface="Calibri" panose="020F0502020204030204" pitchFamily="34" charset="0"/>
                                  <a:cs typeface="Arial" panose="020B0604020202020204" pitchFamily="34" charset="0"/>
                                </a:rPr>
                                <m:t>í</m:t>
                              </m:r>
                              <m:r>
                                <a:rPr lang="es-EC" sz="1600" i="1">
                                  <a:effectLst/>
                                  <a:latin typeface="Cambria Math" panose="02040503050406030204" pitchFamily="18" charset="0"/>
                                  <a:ea typeface="Calibri" panose="020F0502020204030204" pitchFamily="34" charset="0"/>
                                  <a:cs typeface="Arial" panose="020B0604020202020204" pitchFamily="34" charset="0"/>
                                </a:rPr>
                                <m:t>𝑎</m:t>
                              </m:r>
                            </m:sub>
                          </m:sSub>
                          <m:r>
                            <a:rPr lang="es-EC" sz="1600" i="1">
                              <a:effectLst/>
                              <a:latin typeface="Cambria Math" panose="02040503050406030204" pitchFamily="18" charset="0"/>
                              <a:ea typeface="Calibri" panose="020F0502020204030204" pitchFamily="34" charset="0"/>
                              <a:cs typeface="Arial" panose="020B0604020202020204" pitchFamily="34" charset="0"/>
                            </a:rPr>
                            <m:t>−</m:t>
                          </m:r>
                          <m:sSub>
                            <m:sSubPr>
                              <m:ctrlPr>
                                <a:rPr lang="es-EC"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𝑉</m:t>
                              </m:r>
                            </m:e>
                            <m:sub>
                              <m:r>
                                <a:rPr lang="es-EC" sz="1600" i="1">
                                  <a:effectLst/>
                                  <a:latin typeface="Cambria Math" panose="02040503050406030204" pitchFamily="18" charset="0"/>
                                  <a:ea typeface="Calibri" panose="020F0502020204030204" pitchFamily="34" charset="0"/>
                                  <a:cs typeface="Arial" panose="020B0604020202020204" pitchFamily="34" charset="0"/>
                                </a:rPr>
                                <m:t>𝑎𝑐𝑡𝑢𝑎𝑙</m:t>
                              </m:r>
                            </m:sub>
                          </m:sSub>
                        </m:num>
                        <m:den>
                          <m:sSub>
                            <m:sSubPr>
                              <m:ctrlPr>
                                <a:rPr lang="es-EC"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𝑉</m:t>
                              </m:r>
                            </m:e>
                            <m:sub>
                              <m:r>
                                <a:rPr lang="es-EC" sz="1600" i="1">
                                  <a:effectLst/>
                                  <a:latin typeface="Cambria Math" panose="02040503050406030204" pitchFamily="18" charset="0"/>
                                  <a:ea typeface="Calibri" panose="020F0502020204030204" pitchFamily="34" charset="0"/>
                                  <a:cs typeface="Arial" panose="020B0604020202020204" pitchFamily="34" charset="0"/>
                                </a:rPr>
                                <m:t>𝑎𝑐𝑡𝑢𝑎𝑙</m:t>
                              </m:r>
                            </m:sub>
                          </m:sSub>
                        </m:den>
                      </m:f>
                      <m:r>
                        <a:rPr lang="es-EC" sz="1600" i="1">
                          <a:effectLst/>
                          <a:latin typeface="Cambria Math" panose="02040503050406030204" pitchFamily="18" charset="0"/>
                          <a:ea typeface="Calibri" panose="020F0502020204030204" pitchFamily="34" charset="0"/>
                          <a:cs typeface="Arial" panose="020B0604020202020204" pitchFamily="34" charset="0"/>
                        </a:rPr>
                        <m:t>=</m:t>
                      </m:r>
                      <m:f>
                        <m:fPr>
                          <m:ctrlPr>
                            <a:rPr lang="es-EC" sz="1600" i="1">
                              <a:effectLst/>
                              <a:latin typeface="Cambria Math" panose="02040503050406030204" pitchFamily="18" charset="0"/>
                              <a:ea typeface="Calibri" panose="020F0502020204030204" pitchFamily="34" charset="0"/>
                              <a:cs typeface="Arial" panose="020B0604020202020204" pitchFamily="34" charset="0"/>
                            </a:rPr>
                          </m:ctrlPr>
                        </m:fPr>
                        <m:num>
                          <m:r>
                            <a:rPr lang="es-EC" sz="1600" i="1">
                              <a:effectLst/>
                              <a:latin typeface="Cambria Math" panose="02040503050406030204" pitchFamily="18" charset="0"/>
                              <a:ea typeface="Calibri" panose="020F0502020204030204" pitchFamily="34" charset="0"/>
                              <a:cs typeface="Arial" panose="020B0604020202020204" pitchFamily="34" charset="0"/>
                            </a:rPr>
                            <m:t>88−57</m:t>
                          </m:r>
                        </m:num>
                        <m:den>
                          <m:r>
                            <a:rPr lang="es-EC" sz="1600" i="1">
                              <a:effectLst/>
                              <a:latin typeface="Cambria Math" panose="02040503050406030204" pitchFamily="18" charset="0"/>
                              <a:ea typeface="Calibri" panose="020F0502020204030204" pitchFamily="34" charset="0"/>
                              <a:cs typeface="Arial" panose="020B0604020202020204" pitchFamily="34" charset="0"/>
                            </a:rPr>
                            <m:t>57</m:t>
                          </m:r>
                        </m:den>
                      </m:f>
                      <m:r>
                        <a:rPr lang="es-EC" sz="1600" i="1">
                          <a:effectLst/>
                          <a:latin typeface="Cambria Math" panose="02040503050406030204" pitchFamily="18" charset="0"/>
                          <a:ea typeface="Calibri" panose="020F0502020204030204" pitchFamily="34" charset="0"/>
                          <a:cs typeface="Arial" panose="020B0604020202020204" pitchFamily="34" charset="0"/>
                        </a:rPr>
                        <m:t>∗100%=54.386%</m:t>
                      </m:r>
                    </m:oMath>
                  </m:oMathPara>
                </a14:m>
                <a:endParaRPr lang="es-EC" sz="1600" dirty="0">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11" name="CuadroTexto 10">
                <a:extLst>
                  <a:ext uri="{FF2B5EF4-FFF2-40B4-BE49-F238E27FC236}">
                    <a16:creationId xmlns:a16="http://schemas.microsoft.com/office/drawing/2014/main" id="{FF10FE58-EC02-4C4D-BA2E-C77750819915}"/>
                  </a:ext>
                </a:extLst>
              </p:cNvPr>
              <p:cNvSpPr txBox="1">
                <a:spLocks noRot="1" noChangeAspect="1" noMove="1" noResize="1" noEditPoints="1" noAdjustHandles="1" noChangeArrowheads="1" noChangeShapeType="1" noTextEdit="1"/>
              </p:cNvSpPr>
              <p:nvPr/>
            </p:nvSpPr>
            <p:spPr>
              <a:xfrm>
                <a:off x="2798895" y="3590086"/>
                <a:ext cx="7448547" cy="2721001"/>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E456775C-F13E-4C73-9868-EF87CB9C5157}"/>
                  </a:ext>
                </a:extLst>
              </p:cNvPr>
              <p:cNvSpPr txBox="1"/>
              <p:nvPr/>
            </p:nvSpPr>
            <p:spPr>
              <a:xfrm>
                <a:off x="2808834" y="2006036"/>
                <a:ext cx="7309818" cy="1604542"/>
              </a:xfrm>
              <a:prstGeom prst="rect">
                <a:avLst/>
              </a:prstGeom>
              <a:noFill/>
            </p:spPr>
            <p:txBody>
              <a:bodyPr wrap="square">
                <a:spAutoFit/>
              </a:bodyPr>
              <a:lstStyle/>
              <a:p>
                <a:pPr indent="457200">
                  <a:lnSpc>
                    <a:spcPct val="200000"/>
                  </a:lnSpc>
                </a:pPr>
                <a:r>
                  <a:rPr lang="es-EC" sz="1600" b="1" dirty="0">
                    <a:effectLst/>
                    <a:latin typeface="Calibri" panose="020F0502020204030204" pitchFamily="34" charset="0"/>
                    <a:ea typeface="Calibri" panose="020F0502020204030204" pitchFamily="34" charset="0"/>
                    <a:cs typeface="Arial" panose="020B0604020202020204" pitchFamily="34" charset="0"/>
                  </a:rPr>
                  <a:t>Proyección MOPRO 2 partidas de gasolina base en el Poliducto SH-Q.</a:t>
                </a:r>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14:m>
                  <m:oMathPara xmlns:m="http://schemas.openxmlformats.org/officeDocument/2006/math">
                    <m:oMathParaPr>
                      <m:jc m:val="centerGroup"/>
                    </m:oMathParaPr>
                    <m:oMath xmlns:m="http://schemas.openxmlformats.org/officeDocument/2006/math">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𝑃𝑟𝑜𝑦𝑒𝑐𝑐𝑖</m:t>
                      </m:r>
                      <m:r>
                        <a:rPr lang="es-EC" sz="1600" i="1">
                          <a:effectLst/>
                          <a:latin typeface="Cambria Math" panose="02040503050406030204" pitchFamily="18" charset="0"/>
                          <a:ea typeface="Calibri" panose="020F0502020204030204" pitchFamily="34" charset="0"/>
                          <a:cs typeface="Arial" panose="020B0604020202020204" pitchFamily="34" charset="0"/>
                        </a:rPr>
                        <m:t>ó</m:t>
                      </m:r>
                      <m:r>
                        <a:rPr lang="es-EC" sz="1600" i="1">
                          <a:effectLst/>
                          <a:latin typeface="Cambria Math" panose="02040503050406030204" pitchFamily="18" charset="0"/>
                          <a:ea typeface="Calibri" panose="020F0502020204030204" pitchFamily="34" charset="0"/>
                          <a:cs typeface="Arial" panose="020B0604020202020204" pitchFamily="34" charset="0"/>
                        </a:rPr>
                        <m:t>𝑛</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𝑀𝑂𝑃𝑅𝑂</m:t>
                      </m:r>
                      <m:r>
                        <a:rPr lang="es-EC" sz="1600" i="1">
                          <a:effectLst/>
                          <a:latin typeface="Cambria Math" panose="02040503050406030204" pitchFamily="18" charset="0"/>
                          <a:ea typeface="Calibri" panose="020F0502020204030204" pitchFamily="34" charset="0"/>
                          <a:cs typeface="Arial" panose="020B0604020202020204" pitchFamily="34" charset="0"/>
                        </a:rPr>
                        <m:t>=</m:t>
                      </m:r>
                      <m:f>
                        <m:fPr>
                          <m:ctrlPr>
                            <a:rPr lang="es-EC" sz="1600"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𝑉</m:t>
                              </m:r>
                            </m:e>
                            <m:sub>
                              <m:r>
                                <a:rPr lang="es-EC" sz="1600" i="1">
                                  <a:effectLst/>
                                  <a:latin typeface="Cambria Math" panose="02040503050406030204" pitchFamily="18" charset="0"/>
                                  <a:ea typeface="Calibri" panose="020F0502020204030204" pitchFamily="34" charset="0"/>
                                  <a:cs typeface="Arial" panose="020B0604020202020204" pitchFamily="34" charset="0"/>
                                </a:rPr>
                                <m:t>𝑖𝑛𝑔𝑒𝑛𝑖𝑒𝑟</m:t>
                              </m:r>
                              <m:r>
                                <a:rPr lang="es-EC" sz="1600" i="1">
                                  <a:effectLst/>
                                  <a:latin typeface="Cambria Math" panose="02040503050406030204" pitchFamily="18" charset="0"/>
                                  <a:ea typeface="Calibri" panose="020F0502020204030204" pitchFamily="34" charset="0"/>
                                  <a:cs typeface="Arial" panose="020B0604020202020204" pitchFamily="34" charset="0"/>
                                </a:rPr>
                                <m:t>í</m:t>
                              </m:r>
                              <m:r>
                                <a:rPr lang="es-EC" sz="1600" i="1">
                                  <a:effectLst/>
                                  <a:latin typeface="Cambria Math" panose="02040503050406030204" pitchFamily="18" charset="0"/>
                                  <a:ea typeface="Calibri" panose="020F0502020204030204" pitchFamily="34" charset="0"/>
                                  <a:cs typeface="Arial" panose="020B0604020202020204" pitchFamily="34" charset="0"/>
                                </a:rPr>
                                <m:t>𝑎</m:t>
                              </m:r>
                            </m:sub>
                          </m:sSub>
                          <m:r>
                            <a:rPr lang="es-EC" sz="1600" i="1">
                              <a:effectLst/>
                              <a:latin typeface="Cambria Math" panose="02040503050406030204" pitchFamily="18" charset="0"/>
                              <a:ea typeface="Calibri" panose="020F0502020204030204" pitchFamily="34" charset="0"/>
                              <a:cs typeface="Arial" panose="020B0604020202020204" pitchFamily="34" charset="0"/>
                            </a:rPr>
                            <m:t>−</m:t>
                          </m:r>
                          <m:sSub>
                            <m:sSubPr>
                              <m:ctrlPr>
                                <a:rPr lang="es-EC"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𝑉</m:t>
                              </m:r>
                            </m:e>
                            <m:sub>
                              <m:r>
                                <a:rPr lang="es-EC" sz="1600" i="1">
                                  <a:effectLst/>
                                  <a:latin typeface="Cambria Math" panose="02040503050406030204" pitchFamily="18" charset="0"/>
                                  <a:ea typeface="Calibri" panose="020F0502020204030204" pitchFamily="34" charset="0"/>
                                  <a:cs typeface="Arial" panose="020B0604020202020204" pitchFamily="34" charset="0"/>
                                </a:rPr>
                                <m:t>𝑎𝑐𝑡𝑢𝑎𝑙</m:t>
                              </m:r>
                            </m:sub>
                          </m:sSub>
                        </m:num>
                        <m:den>
                          <m:sSub>
                            <m:sSubPr>
                              <m:ctrlPr>
                                <a:rPr lang="es-EC"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𝑉</m:t>
                              </m:r>
                            </m:e>
                            <m:sub>
                              <m:r>
                                <a:rPr lang="es-EC" sz="1600" i="1">
                                  <a:effectLst/>
                                  <a:latin typeface="Cambria Math" panose="02040503050406030204" pitchFamily="18" charset="0"/>
                                  <a:ea typeface="Calibri" panose="020F0502020204030204" pitchFamily="34" charset="0"/>
                                  <a:cs typeface="Arial" panose="020B0604020202020204" pitchFamily="34" charset="0"/>
                                </a:rPr>
                                <m:t>𝑎𝑐𝑡𝑢𝑎𝑙</m:t>
                              </m:r>
                            </m:sub>
                          </m:sSub>
                        </m:den>
                      </m:f>
                      <m:r>
                        <a:rPr lang="es-EC" sz="1600" i="1">
                          <a:effectLst/>
                          <a:latin typeface="Cambria Math" panose="02040503050406030204" pitchFamily="18" charset="0"/>
                          <a:ea typeface="Calibri" panose="020F0502020204030204" pitchFamily="34" charset="0"/>
                          <a:cs typeface="Arial" panose="020B0604020202020204" pitchFamily="34" charset="0"/>
                        </a:rPr>
                        <m:t>=</m:t>
                      </m:r>
                      <m:f>
                        <m:fPr>
                          <m:ctrlPr>
                            <a:rPr lang="es-EC" sz="1600" i="1">
                              <a:effectLst/>
                              <a:latin typeface="Cambria Math" panose="02040503050406030204" pitchFamily="18" charset="0"/>
                              <a:ea typeface="Calibri" panose="020F0502020204030204" pitchFamily="34" charset="0"/>
                              <a:cs typeface="Arial" panose="020B0604020202020204" pitchFamily="34" charset="0"/>
                            </a:rPr>
                          </m:ctrlPr>
                        </m:fPr>
                        <m:num>
                          <m:r>
                            <a:rPr lang="es-EC" sz="1600" i="1">
                              <a:effectLst/>
                              <a:latin typeface="Cambria Math" panose="02040503050406030204" pitchFamily="18" charset="0"/>
                              <a:ea typeface="Calibri" panose="020F0502020204030204" pitchFamily="34" charset="0"/>
                              <a:cs typeface="Arial" panose="020B0604020202020204" pitchFamily="34" charset="0"/>
                            </a:rPr>
                            <m:t>58−57</m:t>
                          </m:r>
                        </m:num>
                        <m:den>
                          <m:r>
                            <a:rPr lang="es-EC" sz="1600" i="1">
                              <a:effectLst/>
                              <a:latin typeface="Cambria Math" panose="02040503050406030204" pitchFamily="18" charset="0"/>
                              <a:ea typeface="Calibri" panose="020F0502020204030204" pitchFamily="34" charset="0"/>
                              <a:cs typeface="Arial" panose="020B0604020202020204" pitchFamily="34" charset="0"/>
                            </a:rPr>
                            <m:t>57</m:t>
                          </m:r>
                        </m:den>
                      </m:f>
                      <m:r>
                        <a:rPr lang="es-EC" sz="1600" i="1">
                          <a:effectLst/>
                          <a:latin typeface="Cambria Math" panose="02040503050406030204" pitchFamily="18" charset="0"/>
                          <a:ea typeface="Calibri" panose="020F0502020204030204" pitchFamily="34" charset="0"/>
                          <a:cs typeface="Arial" panose="020B0604020202020204" pitchFamily="34" charset="0"/>
                        </a:rPr>
                        <m:t>∗100%=1.754%</m:t>
                      </m:r>
                    </m:oMath>
                  </m:oMathPara>
                </a14:m>
                <a:endParaRPr lang="es-EC" sz="1600" dirty="0">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16" name="CuadroTexto 15">
                <a:extLst>
                  <a:ext uri="{FF2B5EF4-FFF2-40B4-BE49-F238E27FC236}">
                    <a16:creationId xmlns:a16="http://schemas.microsoft.com/office/drawing/2014/main" id="{E456775C-F13E-4C73-9868-EF87CB9C5157}"/>
                  </a:ext>
                </a:extLst>
              </p:cNvPr>
              <p:cNvSpPr txBox="1">
                <a:spLocks noRot="1" noChangeAspect="1" noMove="1" noResize="1" noEditPoints="1" noAdjustHandles="1" noChangeArrowheads="1" noChangeShapeType="1" noTextEdit="1"/>
              </p:cNvSpPr>
              <p:nvPr/>
            </p:nvSpPr>
            <p:spPr>
              <a:xfrm>
                <a:off x="2808834" y="2006036"/>
                <a:ext cx="7309818" cy="1604542"/>
              </a:xfrm>
              <a:prstGeom prst="rect">
                <a:avLst/>
              </a:prstGeom>
              <a:blipFill>
                <a:blip r:embed="rId6"/>
                <a:stretch>
                  <a:fillRect/>
                </a:stretch>
              </a:blipFill>
            </p:spPr>
            <p:txBody>
              <a:bodyPr/>
              <a:lstStyle/>
              <a:p>
                <a:r>
                  <a:rPr lang="es-EC">
                    <a:noFill/>
                  </a:rPr>
                  <a:t> </a:t>
                </a:r>
              </a:p>
            </p:txBody>
          </p:sp>
        </mc:Fallback>
      </mc:AlternateContent>
      <p:sp>
        <p:nvSpPr>
          <p:cNvPr id="19" name="CuadroTexto 18">
            <a:extLst>
              <a:ext uri="{FF2B5EF4-FFF2-40B4-BE49-F238E27FC236}">
                <a16:creationId xmlns:a16="http://schemas.microsoft.com/office/drawing/2014/main" id="{43035443-9868-4E7D-9F8B-6F4DB93FEE47}"/>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Básica</a:t>
            </a:r>
            <a:endParaRPr lang="es-EC" b="1" dirty="0"/>
          </a:p>
        </p:txBody>
      </p:sp>
      <p:sp>
        <p:nvSpPr>
          <p:cNvPr id="13" name="CuadroTexto 12">
            <a:extLst>
              <a:ext uri="{FF2B5EF4-FFF2-40B4-BE49-F238E27FC236}">
                <a16:creationId xmlns:a16="http://schemas.microsoft.com/office/drawing/2014/main" id="{4EE82C95-527A-4F0A-A1A7-FCD1933C1988}"/>
              </a:ext>
            </a:extLst>
          </p:cNvPr>
          <p:cNvSpPr txBox="1"/>
          <p:nvPr/>
        </p:nvSpPr>
        <p:spPr>
          <a:xfrm>
            <a:off x="1247774" y="1085232"/>
            <a:ext cx="2787513"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Cálculos Básicos </a:t>
            </a:r>
          </a:p>
        </p:txBody>
      </p:sp>
    </p:spTree>
    <p:extLst>
      <p:ext uri="{BB962C8B-B14F-4D97-AF65-F5344CB8AC3E}">
        <p14:creationId xmlns:p14="http://schemas.microsoft.com/office/powerpoint/2010/main" val="4099856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B1EFC464-9E61-407F-B1B4-42F23F5F0EA5}"/>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838"/>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sp>
        <p:nvSpPr>
          <p:cNvPr id="14" name="CuadroTexto 13">
            <a:extLst>
              <a:ext uri="{FF2B5EF4-FFF2-40B4-BE49-F238E27FC236}">
                <a16:creationId xmlns:a16="http://schemas.microsoft.com/office/drawing/2014/main" id="{C182B26D-CDBA-4AA9-A7A5-A4CD00DD0DDD}"/>
              </a:ext>
            </a:extLst>
          </p:cNvPr>
          <p:cNvSpPr txBox="1"/>
          <p:nvPr/>
        </p:nvSpPr>
        <p:spPr>
          <a:xfrm>
            <a:off x="1247773" y="1085232"/>
            <a:ext cx="2061957" cy="461665"/>
          </a:xfrm>
          <a:prstGeom prst="rect">
            <a:avLst/>
          </a:prstGeom>
          <a:solidFill>
            <a:srgbClr val="FFCC00"/>
          </a:solidFill>
        </p:spPr>
        <p:txBody>
          <a:bodyPr wrap="square" rtlCol="0">
            <a:spAutoFit/>
          </a:bodyPr>
          <a:lstStyle/>
          <a:p>
            <a:r>
              <a:rPr lang="es-ES" sz="2400" b="1" dirty="0" err="1">
                <a:latin typeface="Arial" panose="020B0604020202020204" pitchFamily="34" charset="0"/>
                <a:cs typeface="Arial" panose="020B0604020202020204" pitchFamily="34" charset="0"/>
              </a:rPr>
              <a:t>Piping</a:t>
            </a:r>
            <a:r>
              <a:rPr lang="es-ES" sz="2400" b="1" dirty="0">
                <a:latin typeface="Arial" panose="020B0604020202020204" pitchFamily="34" charset="0"/>
                <a:cs typeface="Arial" panose="020B0604020202020204" pitchFamily="34" charset="0"/>
              </a:rPr>
              <a:t> </a:t>
            </a:r>
            <a:r>
              <a:rPr lang="es-ES" sz="2400" b="1" dirty="0" err="1">
                <a:latin typeface="Arial" panose="020B0604020202020204" pitchFamily="34" charset="0"/>
                <a:cs typeface="Arial" panose="020B0604020202020204" pitchFamily="34" charset="0"/>
              </a:rPr>
              <a:t>Class</a:t>
            </a:r>
            <a:r>
              <a:rPr lang="es-ES" sz="2400" b="1" dirty="0">
                <a:latin typeface="Arial" panose="020B0604020202020204" pitchFamily="34" charset="0"/>
                <a:cs typeface="Arial" panose="020B0604020202020204" pitchFamily="34" charset="0"/>
              </a:rPr>
              <a:t> </a:t>
            </a:r>
          </a:p>
        </p:txBody>
      </p:sp>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5" name="CuadroTexto 14">
            <a:extLst>
              <a:ext uri="{FF2B5EF4-FFF2-40B4-BE49-F238E27FC236}">
                <a16:creationId xmlns:a16="http://schemas.microsoft.com/office/drawing/2014/main" id="{897DD309-B9CD-4CF6-8E10-6FCBD5D3DE88}"/>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Básica</a:t>
            </a:r>
            <a:endParaRPr lang="es-EC" b="1" dirty="0"/>
          </a:p>
        </p:txBody>
      </p:sp>
      <p:sp>
        <p:nvSpPr>
          <p:cNvPr id="19" name="CuadroTexto 18">
            <a:extLst>
              <a:ext uri="{FF2B5EF4-FFF2-40B4-BE49-F238E27FC236}">
                <a16:creationId xmlns:a16="http://schemas.microsoft.com/office/drawing/2014/main" id="{FD9517DF-7055-4226-BB57-D8ABFCDE7841}"/>
              </a:ext>
            </a:extLst>
          </p:cNvPr>
          <p:cNvSpPr txBox="1"/>
          <p:nvPr/>
        </p:nvSpPr>
        <p:spPr>
          <a:xfrm>
            <a:off x="7382954" y="1809933"/>
            <a:ext cx="2518681" cy="369332"/>
          </a:xfrm>
          <a:prstGeom prst="rect">
            <a:avLst/>
          </a:prstGeom>
          <a:noFill/>
        </p:spPr>
        <p:txBody>
          <a:bodyPr wrap="square" rtlCol="0">
            <a:spAutoFit/>
          </a:bodyPr>
          <a:lstStyle/>
          <a:p>
            <a:r>
              <a:rPr lang="es-EC" b="1" dirty="0">
                <a:latin typeface="Arial" panose="020B0604020202020204" pitchFamily="34" charset="0"/>
                <a:cs typeface="Arial" panose="020B0604020202020204" pitchFamily="34" charset="0"/>
              </a:rPr>
              <a:t>Codificación de línea</a:t>
            </a:r>
          </a:p>
        </p:txBody>
      </p:sp>
      <p:sp>
        <p:nvSpPr>
          <p:cNvPr id="26" name="CuadroTexto 25">
            <a:extLst>
              <a:ext uri="{FF2B5EF4-FFF2-40B4-BE49-F238E27FC236}">
                <a16:creationId xmlns:a16="http://schemas.microsoft.com/office/drawing/2014/main" id="{B37A464B-B353-432E-B6F2-55F4906C0DE6}"/>
              </a:ext>
            </a:extLst>
          </p:cNvPr>
          <p:cNvSpPr txBox="1"/>
          <p:nvPr/>
        </p:nvSpPr>
        <p:spPr>
          <a:xfrm>
            <a:off x="7382954" y="2316460"/>
            <a:ext cx="2792865" cy="307777"/>
          </a:xfrm>
          <a:prstGeom prst="rect">
            <a:avLst/>
          </a:prstGeom>
          <a:noFill/>
        </p:spPr>
        <p:txBody>
          <a:bodyPr wrap="square" rtlCol="0">
            <a:spAutoFit/>
          </a:bodyPr>
          <a:lstStyle/>
          <a:p>
            <a:r>
              <a:rPr lang="es-EC" sz="1400" dirty="0">
                <a:latin typeface="Arial" panose="020B0604020202020204" pitchFamily="34" charset="0"/>
                <a:cs typeface="Arial" panose="020B0604020202020204" pitchFamily="34" charset="0"/>
              </a:rPr>
              <a:t>031601 - 8” – CRO - BC1 - 0001</a:t>
            </a:r>
          </a:p>
        </p:txBody>
      </p:sp>
      <p:sp>
        <p:nvSpPr>
          <p:cNvPr id="27" name="CuadroTexto 26">
            <a:extLst>
              <a:ext uri="{FF2B5EF4-FFF2-40B4-BE49-F238E27FC236}">
                <a16:creationId xmlns:a16="http://schemas.microsoft.com/office/drawing/2014/main" id="{60F9A124-EAD8-413E-9F7E-BBA2794530FB}"/>
              </a:ext>
            </a:extLst>
          </p:cNvPr>
          <p:cNvSpPr txBox="1"/>
          <p:nvPr/>
        </p:nvSpPr>
        <p:spPr>
          <a:xfrm>
            <a:off x="8244152" y="3580758"/>
            <a:ext cx="1070467" cy="307777"/>
          </a:xfrm>
          <a:prstGeom prst="rect">
            <a:avLst/>
          </a:prstGeom>
          <a:noFill/>
        </p:spPr>
        <p:txBody>
          <a:bodyPr wrap="square" rtlCol="0">
            <a:spAutoFit/>
          </a:bodyPr>
          <a:lstStyle/>
          <a:p>
            <a:r>
              <a:rPr lang="es-EC" sz="1400" dirty="0">
                <a:latin typeface="Arial" panose="020B0604020202020204" pitchFamily="34" charset="0"/>
                <a:cs typeface="Arial" panose="020B0604020202020204" pitchFamily="34" charset="0"/>
              </a:rPr>
              <a:t>V - 031601</a:t>
            </a:r>
          </a:p>
        </p:txBody>
      </p:sp>
      <p:sp>
        <p:nvSpPr>
          <p:cNvPr id="28" name="CuadroTexto 27">
            <a:extLst>
              <a:ext uri="{FF2B5EF4-FFF2-40B4-BE49-F238E27FC236}">
                <a16:creationId xmlns:a16="http://schemas.microsoft.com/office/drawing/2014/main" id="{B80A21C4-CE24-432C-86F6-234469E2E36A}"/>
              </a:ext>
            </a:extLst>
          </p:cNvPr>
          <p:cNvSpPr txBox="1"/>
          <p:nvPr/>
        </p:nvSpPr>
        <p:spPr>
          <a:xfrm>
            <a:off x="7382954" y="2970900"/>
            <a:ext cx="2792865" cy="369332"/>
          </a:xfrm>
          <a:prstGeom prst="rect">
            <a:avLst/>
          </a:prstGeom>
          <a:noFill/>
        </p:spPr>
        <p:txBody>
          <a:bodyPr wrap="square" rtlCol="0">
            <a:spAutoFit/>
          </a:bodyPr>
          <a:lstStyle/>
          <a:p>
            <a:r>
              <a:rPr lang="es-EC" b="1" dirty="0">
                <a:latin typeface="Arial" panose="020B0604020202020204" pitchFamily="34" charset="0"/>
                <a:cs typeface="Arial" panose="020B0604020202020204" pitchFamily="34" charset="0"/>
              </a:rPr>
              <a:t>Codificación de equipo</a:t>
            </a:r>
          </a:p>
        </p:txBody>
      </p:sp>
      <p:pic>
        <p:nvPicPr>
          <p:cNvPr id="23" name="Imagen 22">
            <a:extLst>
              <a:ext uri="{FF2B5EF4-FFF2-40B4-BE49-F238E27FC236}">
                <a16:creationId xmlns:a16="http://schemas.microsoft.com/office/drawing/2014/main" id="{74C1C97E-6C47-4C3B-A827-4C59F444C17B}"/>
              </a:ext>
            </a:extLst>
          </p:cNvPr>
          <p:cNvPicPr>
            <a:picLocks noChangeAspect="1"/>
          </p:cNvPicPr>
          <p:nvPr/>
        </p:nvPicPr>
        <p:blipFill>
          <a:blip r:embed="rId5"/>
          <a:stretch>
            <a:fillRect/>
          </a:stretch>
        </p:blipFill>
        <p:spPr>
          <a:xfrm>
            <a:off x="1736654" y="1809933"/>
            <a:ext cx="4782638" cy="4680000"/>
          </a:xfrm>
          <a:prstGeom prst="rect">
            <a:avLst/>
          </a:prstGeom>
        </p:spPr>
      </p:pic>
      <p:pic>
        <p:nvPicPr>
          <p:cNvPr id="32" name="Imagen 31">
            <a:extLst>
              <a:ext uri="{FF2B5EF4-FFF2-40B4-BE49-F238E27FC236}">
                <a16:creationId xmlns:a16="http://schemas.microsoft.com/office/drawing/2014/main" id="{9C3D1884-7DB6-44AA-A682-FD61E8DF95A3}"/>
              </a:ext>
            </a:extLst>
          </p:cNvPr>
          <p:cNvPicPr>
            <a:picLocks noChangeAspect="1"/>
          </p:cNvPicPr>
          <p:nvPr/>
        </p:nvPicPr>
        <p:blipFill>
          <a:blip r:embed="rId6"/>
          <a:stretch>
            <a:fillRect/>
          </a:stretch>
        </p:blipFill>
        <p:spPr>
          <a:xfrm>
            <a:off x="6915151" y="4066814"/>
            <a:ext cx="3997895" cy="2160000"/>
          </a:xfrm>
          <a:prstGeom prst="rect">
            <a:avLst/>
          </a:prstGeom>
        </p:spPr>
      </p:pic>
    </p:spTree>
    <p:extLst>
      <p:ext uri="{BB962C8B-B14F-4D97-AF65-F5344CB8AC3E}">
        <p14:creationId xmlns:p14="http://schemas.microsoft.com/office/powerpoint/2010/main" val="4069397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43C0645C-A67C-46BE-B0BE-7170112B4EAE}"/>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838"/>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sp>
        <p:nvSpPr>
          <p:cNvPr id="14" name="CuadroTexto 13">
            <a:extLst>
              <a:ext uri="{FF2B5EF4-FFF2-40B4-BE49-F238E27FC236}">
                <a16:creationId xmlns:a16="http://schemas.microsoft.com/office/drawing/2014/main" id="{C182B26D-CDBA-4AA9-A7A5-A4CD00DD0DDD}"/>
              </a:ext>
            </a:extLst>
          </p:cNvPr>
          <p:cNvSpPr txBox="1"/>
          <p:nvPr/>
        </p:nvSpPr>
        <p:spPr>
          <a:xfrm>
            <a:off x="1247774" y="1085232"/>
            <a:ext cx="2708000"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Especificaciones</a:t>
            </a:r>
          </a:p>
        </p:txBody>
      </p:sp>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5" name="CuadroTexto 14">
            <a:extLst>
              <a:ext uri="{FF2B5EF4-FFF2-40B4-BE49-F238E27FC236}">
                <a16:creationId xmlns:a16="http://schemas.microsoft.com/office/drawing/2014/main" id="{897DD309-B9CD-4CF6-8E10-6FCBD5D3DE88}"/>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Básica</a:t>
            </a:r>
            <a:endParaRPr lang="es-EC" b="1" dirty="0"/>
          </a:p>
        </p:txBody>
      </p:sp>
      <p:pic>
        <p:nvPicPr>
          <p:cNvPr id="3" name="Imagen 2">
            <a:extLst>
              <a:ext uri="{FF2B5EF4-FFF2-40B4-BE49-F238E27FC236}">
                <a16:creationId xmlns:a16="http://schemas.microsoft.com/office/drawing/2014/main" id="{DF4550A1-56F9-4CA2-A0CB-BA7C8E6AB7C5}"/>
              </a:ext>
            </a:extLst>
          </p:cNvPr>
          <p:cNvPicPr>
            <a:picLocks noChangeAspect="1"/>
          </p:cNvPicPr>
          <p:nvPr/>
        </p:nvPicPr>
        <p:blipFill>
          <a:blip r:embed="rId5"/>
          <a:stretch>
            <a:fillRect/>
          </a:stretch>
        </p:blipFill>
        <p:spPr>
          <a:xfrm>
            <a:off x="6372226" y="912468"/>
            <a:ext cx="5589498" cy="5760000"/>
          </a:xfrm>
          <a:prstGeom prst="rect">
            <a:avLst/>
          </a:prstGeom>
        </p:spPr>
      </p:pic>
      <p:pic>
        <p:nvPicPr>
          <p:cNvPr id="6" name="Imagen 5">
            <a:extLst>
              <a:ext uri="{FF2B5EF4-FFF2-40B4-BE49-F238E27FC236}">
                <a16:creationId xmlns:a16="http://schemas.microsoft.com/office/drawing/2014/main" id="{021AC109-E061-4F20-B0FF-976A08BDBC5C}"/>
              </a:ext>
            </a:extLst>
          </p:cNvPr>
          <p:cNvPicPr>
            <a:picLocks noChangeAspect="1"/>
          </p:cNvPicPr>
          <p:nvPr/>
        </p:nvPicPr>
        <p:blipFill>
          <a:blip r:embed="rId6"/>
          <a:stretch>
            <a:fillRect/>
          </a:stretch>
        </p:blipFill>
        <p:spPr>
          <a:xfrm>
            <a:off x="1451468" y="1708504"/>
            <a:ext cx="4319145" cy="4968000"/>
          </a:xfrm>
          <a:prstGeom prst="rect">
            <a:avLst/>
          </a:prstGeom>
        </p:spPr>
      </p:pic>
    </p:spTree>
    <p:extLst>
      <p:ext uri="{BB962C8B-B14F-4D97-AF65-F5344CB8AC3E}">
        <p14:creationId xmlns:p14="http://schemas.microsoft.com/office/powerpoint/2010/main" val="2632195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5EE8BDB9-4FA4-4C4D-BFE5-A5C57721A759}"/>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838"/>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sp>
        <p:nvSpPr>
          <p:cNvPr id="14" name="CuadroTexto 13">
            <a:extLst>
              <a:ext uri="{FF2B5EF4-FFF2-40B4-BE49-F238E27FC236}">
                <a16:creationId xmlns:a16="http://schemas.microsoft.com/office/drawing/2014/main" id="{C182B26D-CDBA-4AA9-A7A5-A4CD00DD0DDD}"/>
              </a:ext>
            </a:extLst>
          </p:cNvPr>
          <p:cNvSpPr txBox="1"/>
          <p:nvPr/>
        </p:nvSpPr>
        <p:spPr>
          <a:xfrm>
            <a:off x="1247775" y="1085232"/>
            <a:ext cx="5540652"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Selección Transferencia de Custodio </a:t>
            </a:r>
          </a:p>
        </p:txBody>
      </p:sp>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20" name="CuadroTexto 19">
            <a:extLst>
              <a:ext uri="{FF2B5EF4-FFF2-40B4-BE49-F238E27FC236}">
                <a16:creationId xmlns:a16="http://schemas.microsoft.com/office/drawing/2014/main" id="{1F0B56C4-F667-46EA-8116-60045A7DBD17}"/>
              </a:ext>
            </a:extLst>
          </p:cNvPr>
          <p:cNvSpPr txBox="1"/>
          <p:nvPr/>
        </p:nvSpPr>
        <p:spPr>
          <a:xfrm>
            <a:off x="1247774" y="1677222"/>
            <a:ext cx="2287310" cy="369332"/>
          </a:xfrm>
          <a:prstGeom prst="rect">
            <a:avLst/>
          </a:prstGeom>
          <a:noFill/>
        </p:spPr>
        <p:txBody>
          <a:bodyPr wrap="square" rtlCol="0">
            <a:spAutoFit/>
          </a:bodyPr>
          <a:lstStyle/>
          <a:p>
            <a:r>
              <a:rPr lang="es-EC" b="1" dirty="0">
                <a:latin typeface="Arial" panose="020B0604020202020204" pitchFamily="34" charset="0"/>
                <a:cs typeface="Arial" panose="020B0604020202020204" pitchFamily="34" charset="0"/>
              </a:rPr>
              <a:t>MPMS 3.1A</a:t>
            </a:r>
          </a:p>
        </p:txBody>
      </p:sp>
      <p:sp>
        <p:nvSpPr>
          <p:cNvPr id="15" name="CuadroTexto 14">
            <a:extLst>
              <a:ext uri="{FF2B5EF4-FFF2-40B4-BE49-F238E27FC236}">
                <a16:creationId xmlns:a16="http://schemas.microsoft.com/office/drawing/2014/main" id="{854B9E58-4718-4856-8F1C-94701964C2CE}"/>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Básica</a:t>
            </a:r>
            <a:endParaRPr lang="es-EC" b="1" dirty="0"/>
          </a:p>
        </p:txBody>
      </p:sp>
      <p:pic>
        <p:nvPicPr>
          <p:cNvPr id="16" name="Imagen 15">
            <a:extLst>
              <a:ext uri="{FF2B5EF4-FFF2-40B4-BE49-F238E27FC236}">
                <a16:creationId xmlns:a16="http://schemas.microsoft.com/office/drawing/2014/main" id="{F77B03FD-A2FB-4677-9C65-0AEB56D15C42}"/>
              </a:ext>
            </a:extLst>
          </p:cNvPr>
          <p:cNvPicPr/>
          <p:nvPr/>
        </p:nvPicPr>
        <p:blipFill>
          <a:blip r:embed="rId5"/>
          <a:stretch>
            <a:fillRect/>
          </a:stretch>
        </p:blipFill>
        <p:spPr>
          <a:xfrm>
            <a:off x="2351673" y="2176879"/>
            <a:ext cx="3929858" cy="3645523"/>
          </a:xfrm>
          <a:prstGeom prst="rect">
            <a:avLst/>
          </a:prstGeom>
        </p:spPr>
      </p:pic>
      <p:sp>
        <p:nvSpPr>
          <p:cNvPr id="17" name="CuadroTexto 16">
            <a:extLst>
              <a:ext uri="{FF2B5EF4-FFF2-40B4-BE49-F238E27FC236}">
                <a16:creationId xmlns:a16="http://schemas.microsoft.com/office/drawing/2014/main" id="{4D1ACA48-DFA5-49BE-A24D-61930C096FC0}"/>
              </a:ext>
            </a:extLst>
          </p:cNvPr>
          <p:cNvSpPr txBox="1"/>
          <p:nvPr/>
        </p:nvSpPr>
        <p:spPr>
          <a:xfrm>
            <a:off x="7091368" y="5116110"/>
            <a:ext cx="4910132" cy="1477328"/>
          </a:xfrm>
          <a:prstGeom prst="rect">
            <a:avLst/>
          </a:prstGeom>
          <a:noFill/>
        </p:spPr>
        <p:txBody>
          <a:bodyPr wrap="square">
            <a:spAutoFit/>
          </a:bodyPr>
          <a:lstStyle/>
          <a:p>
            <a:r>
              <a:rPr lang="es-EC" sz="1800" dirty="0">
                <a:effectLst/>
                <a:latin typeface="Arial" panose="020B0604020202020204" pitchFamily="34" charset="0"/>
                <a:ea typeface="Calibri" panose="020F0502020204030204" pitchFamily="34" charset="0"/>
              </a:rPr>
              <a:t>La opción de poner un tren de medición fue descartada por tener una tasa de flujo muy pequeña para las aplicaciones de la industria petrolera, al igual que un NPSH ajustado y una presión de descarga de 2002 psi.</a:t>
            </a:r>
            <a:endParaRPr lang="es-EC" dirty="0"/>
          </a:p>
        </p:txBody>
      </p:sp>
      <p:pic>
        <p:nvPicPr>
          <p:cNvPr id="18" name="Imagen 17">
            <a:extLst>
              <a:ext uri="{FF2B5EF4-FFF2-40B4-BE49-F238E27FC236}">
                <a16:creationId xmlns:a16="http://schemas.microsoft.com/office/drawing/2014/main" id="{78A43994-33A9-4941-BC1A-7D856041BC0B}"/>
              </a:ext>
            </a:extLst>
          </p:cNvPr>
          <p:cNvPicPr/>
          <p:nvPr/>
        </p:nvPicPr>
        <p:blipFill>
          <a:blip r:embed="rId6"/>
          <a:stretch>
            <a:fillRect/>
          </a:stretch>
        </p:blipFill>
        <p:spPr>
          <a:xfrm>
            <a:off x="7091368" y="1983956"/>
            <a:ext cx="4662805" cy="3059430"/>
          </a:xfrm>
          <a:prstGeom prst="rect">
            <a:avLst/>
          </a:prstGeom>
        </p:spPr>
      </p:pic>
      <p:sp>
        <p:nvSpPr>
          <p:cNvPr id="19" name="CuadroTexto 18">
            <a:extLst>
              <a:ext uri="{FF2B5EF4-FFF2-40B4-BE49-F238E27FC236}">
                <a16:creationId xmlns:a16="http://schemas.microsoft.com/office/drawing/2014/main" id="{1E166A30-58B8-400D-9209-3E3C5CBCA8FC}"/>
              </a:ext>
            </a:extLst>
          </p:cNvPr>
          <p:cNvSpPr txBox="1"/>
          <p:nvPr/>
        </p:nvSpPr>
        <p:spPr>
          <a:xfrm>
            <a:off x="8542122" y="1614624"/>
            <a:ext cx="2287310" cy="369332"/>
          </a:xfrm>
          <a:prstGeom prst="rect">
            <a:avLst/>
          </a:prstGeom>
          <a:noFill/>
        </p:spPr>
        <p:txBody>
          <a:bodyPr wrap="square" rtlCol="0">
            <a:spAutoFit/>
          </a:bodyPr>
          <a:lstStyle/>
          <a:p>
            <a:r>
              <a:rPr lang="es-EC" b="1" dirty="0">
                <a:latin typeface="Arial" panose="020B0604020202020204" pitchFamily="34" charset="0"/>
                <a:cs typeface="Arial" panose="020B0604020202020204" pitchFamily="34" charset="0"/>
              </a:rPr>
              <a:t>MPMS 2.2A</a:t>
            </a:r>
          </a:p>
        </p:txBody>
      </p:sp>
    </p:spTree>
    <p:extLst>
      <p:ext uri="{BB962C8B-B14F-4D97-AF65-F5344CB8AC3E}">
        <p14:creationId xmlns:p14="http://schemas.microsoft.com/office/powerpoint/2010/main" val="1300539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5CCBD7ED-1D6F-45DE-A740-6993AC0ACC9F}"/>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838"/>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sp>
        <p:nvSpPr>
          <p:cNvPr id="14" name="CuadroTexto 13">
            <a:extLst>
              <a:ext uri="{FF2B5EF4-FFF2-40B4-BE49-F238E27FC236}">
                <a16:creationId xmlns:a16="http://schemas.microsoft.com/office/drawing/2014/main" id="{C182B26D-CDBA-4AA9-A7A5-A4CD00DD0DDD}"/>
              </a:ext>
            </a:extLst>
          </p:cNvPr>
          <p:cNvSpPr txBox="1"/>
          <p:nvPr/>
        </p:nvSpPr>
        <p:spPr>
          <a:xfrm>
            <a:off x="1247775" y="1085232"/>
            <a:ext cx="5789130"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Consideraciones Generales de Diseño</a:t>
            </a:r>
          </a:p>
        </p:txBody>
      </p:sp>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1" name="CuadroTexto 10">
            <a:extLst>
              <a:ext uri="{FF2B5EF4-FFF2-40B4-BE49-F238E27FC236}">
                <a16:creationId xmlns:a16="http://schemas.microsoft.com/office/drawing/2014/main" id="{1F0B56C4-F667-46EA-8116-60045A7DBD17}"/>
              </a:ext>
            </a:extLst>
          </p:cNvPr>
          <p:cNvSpPr txBox="1"/>
          <p:nvPr/>
        </p:nvSpPr>
        <p:spPr>
          <a:xfrm>
            <a:off x="1247774" y="1646771"/>
            <a:ext cx="2894735"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Temperatura de diseño</a:t>
            </a:r>
            <a:endParaRPr lang="es-EC" b="1" dirty="0">
              <a:latin typeface="Arial" panose="020B0604020202020204" pitchFamily="34" charset="0"/>
              <a:cs typeface="Arial" panose="020B0604020202020204" pitchFamily="34" charset="0"/>
            </a:endParaRPr>
          </a:p>
        </p:txBody>
      </p: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p:sp>
        <p:nvSpPr>
          <p:cNvPr id="20" name="CuadroTexto 19">
            <a:extLst>
              <a:ext uri="{FF2B5EF4-FFF2-40B4-BE49-F238E27FC236}">
                <a16:creationId xmlns:a16="http://schemas.microsoft.com/office/drawing/2014/main" id="{2DA9BC45-6C80-4CD2-983D-F6F9CDEFBF8D}"/>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sp>
        <p:nvSpPr>
          <p:cNvPr id="22" name="CuadroTexto 21">
            <a:extLst>
              <a:ext uri="{FF2B5EF4-FFF2-40B4-BE49-F238E27FC236}">
                <a16:creationId xmlns:a16="http://schemas.microsoft.com/office/drawing/2014/main" id="{1CC25AB8-E831-4086-9535-86DBD1B4671F}"/>
              </a:ext>
            </a:extLst>
          </p:cNvPr>
          <p:cNvSpPr txBox="1"/>
          <p:nvPr/>
        </p:nvSpPr>
        <p:spPr>
          <a:xfrm>
            <a:off x="1247774" y="2115977"/>
            <a:ext cx="10639426" cy="646331"/>
          </a:xfrm>
          <a:prstGeom prst="rect">
            <a:avLst/>
          </a:prstGeom>
          <a:noFill/>
        </p:spPr>
        <p:txBody>
          <a:bodyPr wrap="square">
            <a:spAutoFit/>
          </a:bodyPr>
          <a:lstStyle/>
          <a:p>
            <a:r>
              <a:rPr lang="es-419" sz="1800" dirty="0">
                <a:effectLst/>
                <a:latin typeface="Arial" panose="020B0604020202020204" pitchFamily="34" charset="0"/>
                <a:ea typeface="Times New Roman" panose="02020603050405020304" pitchFamily="18" charset="0"/>
              </a:rPr>
              <a:t>Para líneas de proceso, la temperatura de diseño será igual a la temperatura máxima de operación más 50 °F.</a:t>
            </a:r>
            <a:endParaRPr lang="es-EC" dirty="0"/>
          </a:p>
        </p:txBody>
      </p:sp>
      <p:sp>
        <p:nvSpPr>
          <p:cNvPr id="24" name="CuadroTexto 23">
            <a:extLst>
              <a:ext uri="{FF2B5EF4-FFF2-40B4-BE49-F238E27FC236}">
                <a16:creationId xmlns:a16="http://schemas.microsoft.com/office/drawing/2014/main" id="{D5F7F7A8-EF64-443D-BE6C-819AA1F0882F}"/>
              </a:ext>
            </a:extLst>
          </p:cNvPr>
          <p:cNvSpPr txBox="1"/>
          <p:nvPr/>
        </p:nvSpPr>
        <p:spPr>
          <a:xfrm>
            <a:off x="1247774" y="2811491"/>
            <a:ext cx="2894735"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Presión de diseño</a:t>
            </a:r>
            <a:endParaRPr lang="es-EC" b="1" dirty="0">
              <a:latin typeface="Arial" panose="020B0604020202020204" pitchFamily="34" charset="0"/>
              <a:cs typeface="Arial" panose="020B0604020202020204" pitchFamily="34" charset="0"/>
            </a:endParaRPr>
          </a:p>
        </p:txBody>
      </p:sp>
      <p:sp>
        <p:nvSpPr>
          <p:cNvPr id="28" name="CuadroTexto 27">
            <a:extLst>
              <a:ext uri="{FF2B5EF4-FFF2-40B4-BE49-F238E27FC236}">
                <a16:creationId xmlns:a16="http://schemas.microsoft.com/office/drawing/2014/main" id="{5585292B-5B60-4F96-B264-294F857A295A}"/>
              </a:ext>
            </a:extLst>
          </p:cNvPr>
          <p:cNvSpPr txBox="1"/>
          <p:nvPr/>
        </p:nvSpPr>
        <p:spPr>
          <a:xfrm>
            <a:off x="1247774" y="3297162"/>
            <a:ext cx="10182226" cy="369332"/>
          </a:xfrm>
          <a:prstGeom prst="rect">
            <a:avLst/>
          </a:prstGeom>
          <a:noFill/>
        </p:spPr>
        <p:txBody>
          <a:bodyPr wrap="square">
            <a:spAutoFit/>
          </a:bodyPr>
          <a:lstStyle/>
          <a:p>
            <a:r>
              <a:rPr lang="es-419" sz="1800" dirty="0">
                <a:effectLst/>
                <a:latin typeface="Arial" panose="020B0604020202020204" pitchFamily="34" charset="0"/>
                <a:ea typeface="Times New Roman" panose="02020603050405020304" pitchFamily="18" charset="0"/>
              </a:rPr>
              <a:t>La presión de diseño se definirá el 110% de la máxima presión de operación.</a:t>
            </a:r>
            <a:endParaRPr lang="es-EC" dirty="0"/>
          </a:p>
        </p:txBody>
      </p:sp>
      <p:pic>
        <p:nvPicPr>
          <p:cNvPr id="29" name="Imagen 28">
            <a:extLst>
              <a:ext uri="{FF2B5EF4-FFF2-40B4-BE49-F238E27FC236}">
                <a16:creationId xmlns:a16="http://schemas.microsoft.com/office/drawing/2014/main" id="{427ABA3B-D339-4474-AD5C-595376219C5A}"/>
              </a:ext>
            </a:extLst>
          </p:cNvPr>
          <p:cNvPicPr/>
          <p:nvPr/>
        </p:nvPicPr>
        <p:blipFill>
          <a:blip r:embed="rId5"/>
          <a:stretch>
            <a:fillRect/>
          </a:stretch>
        </p:blipFill>
        <p:spPr>
          <a:xfrm>
            <a:off x="6096000" y="3766079"/>
            <a:ext cx="5548143" cy="2714251"/>
          </a:xfrm>
          <a:prstGeom prst="rect">
            <a:avLst/>
          </a:prstGeom>
        </p:spPr>
      </p:pic>
      <p:sp>
        <p:nvSpPr>
          <p:cNvPr id="31" name="CuadroTexto 30">
            <a:extLst>
              <a:ext uri="{FF2B5EF4-FFF2-40B4-BE49-F238E27FC236}">
                <a16:creationId xmlns:a16="http://schemas.microsoft.com/office/drawing/2014/main" id="{7144252A-3994-4B36-8E1B-AAC1EAB34BA5}"/>
              </a:ext>
            </a:extLst>
          </p:cNvPr>
          <p:cNvSpPr txBox="1"/>
          <p:nvPr/>
        </p:nvSpPr>
        <p:spPr>
          <a:xfrm>
            <a:off x="2282894" y="4690497"/>
            <a:ext cx="3392349" cy="646331"/>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Velocidades recomendadas para fluidos en tubería</a:t>
            </a:r>
            <a:endParaRPr lang="es-EC"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2345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C007C8A-9509-46B2-B6AD-D92600D2B50A}"/>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1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sp>
        <p:nvSpPr>
          <p:cNvPr id="14" name="CuadroTexto 13">
            <a:extLst>
              <a:ext uri="{FF2B5EF4-FFF2-40B4-BE49-F238E27FC236}">
                <a16:creationId xmlns:a16="http://schemas.microsoft.com/office/drawing/2014/main" id="{C182B26D-CDBA-4AA9-A7A5-A4CD00DD0DDD}"/>
              </a:ext>
            </a:extLst>
          </p:cNvPr>
          <p:cNvSpPr txBox="1"/>
          <p:nvPr/>
        </p:nvSpPr>
        <p:spPr>
          <a:xfrm>
            <a:off x="1247775" y="1085232"/>
            <a:ext cx="207189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Introducción</a:t>
            </a:r>
          </a:p>
        </p:txBody>
      </p:sp>
      <p:sp>
        <p:nvSpPr>
          <p:cNvPr id="13" name="CuadroTexto 12">
            <a:extLst>
              <a:ext uri="{FF2B5EF4-FFF2-40B4-BE49-F238E27FC236}">
                <a16:creationId xmlns:a16="http://schemas.microsoft.com/office/drawing/2014/main" id="{DFAABDC4-5CF6-48D4-91EB-AF9DB6CC095B}"/>
              </a:ext>
            </a:extLst>
          </p:cNvPr>
          <p:cNvSpPr txBox="1"/>
          <p:nvPr/>
        </p:nvSpPr>
        <p:spPr>
          <a:xfrm>
            <a:off x="4986333" y="100668"/>
            <a:ext cx="7205647" cy="784830"/>
          </a:xfrm>
          <a:prstGeom prst="rect">
            <a:avLst/>
          </a:prstGeom>
          <a:noFill/>
        </p:spPr>
        <p:txBody>
          <a:bodyPr wrap="square" rtlCol="0">
            <a:spAutoFit/>
          </a:bodyPr>
          <a:lstStyle/>
          <a:p>
            <a:pPr algn="ctr"/>
            <a:r>
              <a:rPr lang="es-EC" sz="1500" b="1" dirty="0">
                <a:latin typeface="Arial" panose="020B0604020202020204" pitchFamily="34" charset="0"/>
                <a:cs typeface="Arial" panose="020B0604020202020204" pitchFamily="34" charset="0"/>
              </a:rPr>
              <a:t>Ingeniería Conceptual, Básica y de Detalle de un sistema de alta presión para la reinyección de las interfaces recuperadas de gasolina base al Poliducto Shushufindi-Quito en el Terminal Oyambaro de EP. Petroecuador</a:t>
            </a:r>
            <a:endParaRPr lang="es-EC" sz="1500" b="1" dirty="0"/>
          </a:p>
        </p:txBody>
      </p:sp>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28" name="CuadroTexto 27">
            <a:extLst>
              <a:ext uri="{FF2B5EF4-FFF2-40B4-BE49-F238E27FC236}">
                <a16:creationId xmlns:a16="http://schemas.microsoft.com/office/drawing/2014/main" id="{6C097170-1A2D-4D27-9EA8-FDCF91A1B3C0}"/>
              </a:ext>
            </a:extLst>
          </p:cNvPr>
          <p:cNvSpPr txBox="1"/>
          <p:nvPr/>
        </p:nvSpPr>
        <p:spPr>
          <a:xfrm>
            <a:off x="1261846" y="1908794"/>
            <a:ext cx="3417347" cy="1492716"/>
          </a:xfrm>
          <a:prstGeom prst="rect">
            <a:avLst/>
          </a:prstGeom>
          <a:noFill/>
        </p:spPr>
        <p:txBody>
          <a:bodyPr wrap="square" rtlCol="0">
            <a:spAutoFit/>
          </a:bodyPr>
          <a:lstStyle/>
          <a:p>
            <a:pPr marL="285750" indent="-285750">
              <a:lnSpc>
                <a:spcPct val="150000"/>
              </a:lnSpc>
              <a:spcBef>
                <a:spcPts val="600"/>
              </a:spcBef>
              <a:spcAft>
                <a:spcPts val="200"/>
              </a:spcAft>
              <a:buFont typeface="Arial" panose="020B0604020202020204" pitchFamily="34" charset="0"/>
              <a:buChar char="•"/>
            </a:pPr>
            <a:r>
              <a:rPr lang="es-EC" dirty="0">
                <a:latin typeface="Arial" panose="020B0604020202020204" pitchFamily="34" charset="0"/>
                <a:cs typeface="Arial" panose="020B0604020202020204" pitchFamily="34" charset="0"/>
              </a:rPr>
              <a:t>Sector Hidrocarburífero</a:t>
            </a:r>
          </a:p>
          <a:p>
            <a:pPr marL="285750" indent="-285750">
              <a:lnSpc>
                <a:spcPct val="150000"/>
              </a:lnSpc>
              <a:spcBef>
                <a:spcPts val="600"/>
              </a:spcBef>
              <a:spcAft>
                <a:spcPts val="200"/>
              </a:spcAft>
              <a:buFont typeface="Arial" panose="020B0604020202020204" pitchFamily="34" charset="0"/>
              <a:buChar char="•"/>
            </a:pPr>
            <a:r>
              <a:rPr lang="es-EC" dirty="0">
                <a:latin typeface="Arial" panose="020B0604020202020204" pitchFamily="34" charset="0"/>
                <a:cs typeface="Arial" panose="020B0604020202020204" pitchFamily="34" charset="0"/>
              </a:rPr>
              <a:t>Refinación, Transporte</a:t>
            </a:r>
          </a:p>
          <a:p>
            <a:pPr marL="285750" indent="-285750">
              <a:lnSpc>
                <a:spcPct val="150000"/>
              </a:lnSpc>
              <a:spcBef>
                <a:spcPts val="600"/>
              </a:spcBef>
              <a:spcAft>
                <a:spcPts val="200"/>
              </a:spcAft>
              <a:buFont typeface="Arial" panose="020B0604020202020204" pitchFamily="34" charset="0"/>
              <a:buChar char="•"/>
            </a:pPr>
            <a:r>
              <a:rPr lang="es-EC" dirty="0">
                <a:latin typeface="Arial" panose="020B0604020202020204" pitchFamily="34" charset="0"/>
                <a:cs typeface="Arial" panose="020B0604020202020204" pitchFamily="34" charset="0"/>
              </a:rPr>
              <a:t>Almacenamiento</a:t>
            </a:r>
          </a:p>
        </p:txBody>
      </p:sp>
      <p:sp>
        <p:nvSpPr>
          <p:cNvPr id="2" name="Rectángulo 1">
            <a:extLst>
              <a:ext uri="{FF2B5EF4-FFF2-40B4-BE49-F238E27FC236}">
                <a16:creationId xmlns:a16="http://schemas.microsoft.com/office/drawing/2014/main" id="{19ED7FB4-BB94-4746-861B-27A91A666F66}"/>
              </a:ext>
            </a:extLst>
          </p:cNvPr>
          <p:cNvSpPr/>
          <p:nvPr/>
        </p:nvSpPr>
        <p:spPr>
          <a:xfrm>
            <a:off x="1247774" y="4099460"/>
            <a:ext cx="3349393" cy="1492716"/>
          </a:xfrm>
          <a:prstGeom prst="rect">
            <a:avLst/>
          </a:prstGeom>
        </p:spPr>
        <p:txBody>
          <a:bodyPr wrap="square">
            <a:spAutoFit/>
          </a:bodyPr>
          <a:lstStyle/>
          <a:p>
            <a:pPr marL="285750" indent="-285750">
              <a:lnSpc>
                <a:spcPct val="150000"/>
              </a:lnSpc>
              <a:spcBef>
                <a:spcPts val="600"/>
              </a:spcBef>
              <a:spcAft>
                <a:spcPts val="200"/>
              </a:spcAft>
              <a:buFont typeface="Arial" panose="020B0604020202020204" pitchFamily="34" charset="0"/>
              <a:buChar char="•"/>
            </a:pPr>
            <a:r>
              <a:rPr lang="es-EC" dirty="0">
                <a:latin typeface="Arial" panose="020B0604020202020204" pitchFamily="34" charset="0"/>
                <a:cs typeface="Arial" panose="020B0604020202020204" pitchFamily="34" charset="0"/>
              </a:rPr>
              <a:t>Poliducto SH-Q</a:t>
            </a:r>
          </a:p>
          <a:p>
            <a:pPr marL="285750" indent="-285750">
              <a:lnSpc>
                <a:spcPct val="150000"/>
              </a:lnSpc>
              <a:spcBef>
                <a:spcPts val="600"/>
              </a:spcBef>
              <a:spcAft>
                <a:spcPts val="200"/>
              </a:spcAft>
              <a:buFont typeface="Arial" panose="020B0604020202020204" pitchFamily="34" charset="0"/>
              <a:buChar char="•"/>
            </a:pPr>
            <a:r>
              <a:rPr lang="es-EC" dirty="0">
                <a:latin typeface="Arial" panose="020B0604020202020204" pitchFamily="34" charset="0"/>
                <a:cs typeface="Arial" panose="020B0604020202020204" pitchFamily="34" charset="0"/>
              </a:rPr>
              <a:t>Terminal Oyambaro (GLP)</a:t>
            </a:r>
          </a:p>
          <a:p>
            <a:pPr marL="285750" indent="-285750">
              <a:lnSpc>
                <a:spcPct val="150000"/>
              </a:lnSpc>
              <a:spcBef>
                <a:spcPts val="600"/>
              </a:spcBef>
              <a:spcAft>
                <a:spcPts val="200"/>
              </a:spcAft>
              <a:buFont typeface="Arial" panose="020B0604020202020204" pitchFamily="34" charset="0"/>
              <a:buChar char="•"/>
            </a:pPr>
            <a:r>
              <a:rPr lang="es-EC" dirty="0">
                <a:latin typeface="Arial" panose="020B0604020202020204" pitchFamily="34" charset="0"/>
                <a:cs typeface="Arial" panose="020B0604020202020204" pitchFamily="34" charset="0"/>
              </a:rPr>
              <a:t>Gasolina Base</a:t>
            </a:r>
            <a:endParaRPr lang="es-ES" dirty="0">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0B3F7430-3999-4124-9BC3-5B56286ECBC9}"/>
              </a:ext>
            </a:extLst>
          </p:cNvPr>
          <p:cNvSpPr txBox="1"/>
          <p:nvPr/>
        </p:nvSpPr>
        <p:spPr>
          <a:xfrm>
            <a:off x="1261846" y="3665090"/>
            <a:ext cx="3477645"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Líneas de producto:</a:t>
            </a:r>
            <a:endParaRPr lang="es-EC" b="1" dirty="0">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54017B9E-9C34-46B2-9BAD-F32EF8104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1500" y="1085232"/>
            <a:ext cx="6720000" cy="5040000"/>
          </a:xfrm>
          <a:prstGeom prst="rect">
            <a:avLst/>
          </a:prstGeom>
        </p:spPr>
      </p:pic>
      <p:pic>
        <p:nvPicPr>
          <p:cNvPr id="19" name="Imagen 18">
            <a:extLst>
              <a:ext uri="{FF2B5EF4-FFF2-40B4-BE49-F238E27FC236}">
                <a16:creationId xmlns:a16="http://schemas.microsoft.com/office/drawing/2014/main" id="{D5956709-6101-42CD-8A3D-C4F5C4E559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4921" y="3401510"/>
            <a:ext cx="5733258" cy="4320000"/>
          </a:xfrm>
          <a:prstGeom prst="rect">
            <a:avLst/>
          </a:prstGeom>
        </p:spPr>
      </p:pic>
    </p:spTree>
    <p:extLst>
      <p:ext uri="{BB962C8B-B14F-4D97-AF65-F5344CB8AC3E}">
        <p14:creationId xmlns:p14="http://schemas.microsoft.com/office/powerpoint/2010/main" val="2130910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D7F02733-2440-4C75-8E80-D73C5A9955ED}"/>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838"/>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1" name="CuadroTexto 10">
            <a:extLst>
              <a:ext uri="{FF2B5EF4-FFF2-40B4-BE49-F238E27FC236}">
                <a16:creationId xmlns:a16="http://schemas.microsoft.com/office/drawing/2014/main" id="{1F0B56C4-F667-46EA-8116-60045A7DBD17}"/>
              </a:ext>
            </a:extLst>
          </p:cNvPr>
          <p:cNvSpPr txBox="1"/>
          <p:nvPr/>
        </p:nvSpPr>
        <p:spPr>
          <a:xfrm>
            <a:off x="1247774" y="1646771"/>
            <a:ext cx="3582643"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Criterios generales de tubería</a:t>
            </a:r>
            <a:endParaRPr lang="es-EC" b="1" dirty="0">
              <a:latin typeface="Arial" panose="020B0604020202020204" pitchFamily="34" charset="0"/>
              <a:cs typeface="Arial" panose="020B0604020202020204" pitchFamily="34" charset="0"/>
            </a:endParaRPr>
          </a:p>
        </p:txBody>
      </p: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p:sp>
        <p:nvSpPr>
          <p:cNvPr id="20" name="CuadroTexto 19">
            <a:extLst>
              <a:ext uri="{FF2B5EF4-FFF2-40B4-BE49-F238E27FC236}">
                <a16:creationId xmlns:a16="http://schemas.microsoft.com/office/drawing/2014/main" id="{2DA9BC45-6C80-4CD2-983D-F6F9CDEFBF8D}"/>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sp>
        <p:nvSpPr>
          <p:cNvPr id="16" name="CuadroTexto 15">
            <a:extLst>
              <a:ext uri="{FF2B5EF4-FFF2-40B4-BE49-F238E27FC236}">
                <a16:creationId xmlns:a16="http://schemas.microsoft.com/office/drawing/2014/main" id="{7C7205FE-5257-44C1-BAFE-AD9879BB4942}"/>
              </a:ext>
            </a:extLst>
          </p:cNvPr>
          <p:cNvSpPr txBox="1"/>
          <p:nvPr/>
        </p:nvSpPr>
        <p:spPr>
          <a:xfrm>
            <a:off x="1796421" y="2115977"/>
            <a:ext cx="9882601" cy="397031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s-419" sz="1800" dirty="0">
                <a:effectLst/>
                <a:latin typeface="Arial" panose="020B0604020202020204" pitchFamily="34" charset="0"/>
                <a:ea typeface="Times New Roman" panose="02020603050405020304" pitchFamily="18" charset="0"/>
              </a:rPr>
              <a:t>Los puntos de tie-in se consideran como interconexiones entre tuberías existentes y nuevas.</a:t>
            </a:r>
          </a:p>
          <a:p>
            <a:pPr marL="285750" indent="-285750" algn="just">
              <a:lnSpc>
                <a:spcPct val="150000"/>
              </a:lnSpc>
              <a:buFont typeface="Arial" panose="020B0604020202020204" pitchFamily="34" charset="0"/>
              <a:buChar char="•"/>
            </a:pPr>
            <a:r>
              <a:rPr lang="es-419" dirty="0">
                <a:latin typeface="Arial" panose="020B0604020202020204" pitchFamily="34" charset="0"/>
                <a:ea typeface="Times New Roman" panose="02020603050405020304" pitchFamily="18" charset="0"/>
                <a:cs typeface="Arial" panose="020B0604020202020204" pitchFamily="34" charset="0"/>
              </a:rPr>
              <a:t>P</a:t>
            </a:r>
            <a:r>
              <a:rPr lang="es-419" sz="1800" dirty="0">
                <a:effectLst/>
                <a:latin typeface="Arial" panose="020B0604020202020204" pitchFamily="34" charset="0"/>
                <a:ea typeface="Times New Roman" panose="02020603050405020304" pitchFamily="18" charset="0"/>
                <a:cs typeface="Arial" panose="020B0604020202020204" pitchFamily="34" charset="0"/>
              </a:rPr>
              <a:t>ara tuberías operando con presión interna positiva en tráfico pesado, se requiere una profundidad de 1.20 m, y para tráfico moderado una profundidad de 0.80 m.</a:t>
            </a:r>
            <a:endParaRPr lang="es-EC"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s-419" dirty="0">
                <a:latin typeface="Arial" panose="020B0604020202020204" pitchFamily="34" charset="0"/>
                <a:ea typeface="Times New Roman" panose="02020603050405020304" pitchFamily="18" charset="0"/>
                <a:cs typeface="Arial" panose="020B0604020202020204" pitchFamily="34" charset="0"/>
              </a:rPr>
              <a:t>Para la tubería enterrada de </a:t>
            </a:r>
            <a:r>
              <a:rPr lang="es-419" sz="1800" dirty="0">
                <a:effectLst/>
                <a:latin typeface="Arial" panose="020B0604020202020204" pitchFamily="34" charset="0"/>
                <a:ea typeface="Times New Roman" panose="02020603050405020304" pitchFamily="18" charset="0"/>
                <a:cs typeface="Arial" panose="020B0604020202020204" pitchFamily="34" charset="0"/>
              </a:rPr>
              <a:t>todos los tamaños con </a:t>
            </a:r>
            <a:r>
              <a:rPr lang="es-419" sz="1800" dirty="0" err="1">
                <a:effectLst/>
                <a:latin typeface="Arial" panose="020B0604020202020204" pitchFamily="34" charset="0"/>
                <a:ea typeface="Times New Roman" panose="02020603050405020304" pitchFamily="18" charset="0"/>
                <a:cs typeface="Arial" panose="020B0604020202020204" pitchFamily="34" charset="0"/>
              </a:rPr>
              <a:t>to</a:t>
            </a:r>
            <a:r>
              <a:rPr lang="es-419" sz="1800" dirty="0">
                <a:effectLst/>
                <a:latin typeface="Arial" panose="020B0604020202020204" pitchFamily="34" charset="0"/>
                <a:ea typeface="Times New Roman" panose="02020603050405020304" pitchFamily="18" charset="0"/>
                <a:cs typeface="Arial" panose="020B0604020202020204" pitchFamily="34" charset="0"/>
              </a:rPr>
              <a:t> máxima de 150 °F: Primario # 1027, Capa anticorrosiva #980 y Capa de protección #955.</a:t>
            </a:r>
          </a:p>
          <a:p>
            <a:pPr marL="285750" indent="-285750" algn="just">
              <a:lnSpc>
                <a:spcPct val="150000"/>
              </a:lnSpc>
              <a:buFont typeface="Arial" panose="020B0604020202020204" pitchFamily="34" charset="0"/>
              <a:buChar char="•"/>
            </a:pPr>
            <a:r>
              <a:rPr lang="es-419" sz="1800" dirty="0">
                <a:effectLst/>
                <a:latin typeface="Arial" panose="020B0604020202020204" pitchFamily="34" charset="0"/>
                <a:ea typeface="Times New Roman" panose="02020603050405020304" pitchFamily="18" charset="0"/>
                <a:cs typeface="Arial" panose="020B0604020202020204" pitchFamily="34" charset="0"/>
              </a:rPr>
              <a:t>El diseño de tubería debe estar en concordancia con el código ASME B31.3 </a:t>
            </a:r>
            <a:r>
              <a:rPr lang="es-419" dirty="0">
                <a:latin typeface="Arial" panose="020B0604020202020204" pitchFamily="34" charset="0"/>
                <a:ea typeface="Times New Roman" panose="02020603050405020304" pitchFamily="18" charset="0"/>
                <a:cs typeface="Arial" panose="020B0604020202020204" pitchFamily="34" charset="0"/>
              </a:rPr>
              <a:t>y</a:t>
            </a:r>
            <a:r>
              <a:rPr lang="es-419" sz="1800" dirty="0">
                <a:effectLst/>
                <a:latin typeface="Arial" panose="020B0604020202020204" pitchFamily="34" charset="0"/>
                <a:ea typeface="Times New Roman" panose="02020603050405020304" pitchFamily="18" charset="0"/>
                <a:cs typeface="Arial" panose="020B0604020202020204" pitchFamily="34" charset="0"/>
              </a:rPr>
              <a:t> ASME B31.4 y se utilizará una corrosión admisible de 1/8”.</a:t>
            </a:r>
            <a:endParaRPr lang="es-EC"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s-419" sz="1800" dirty="0">
                <a:effectLst/>
                <a:latin typeface="Arial" panose="020B0604020202020204" pitchFamily="34" charset="0"/>
                <a:ea typeface="Times New Roman" panose="02020603050405020304" pitchFamily="18" charset="0"/>
                <a:cs typeface="Arial" panose="020B0604020202020204" pitchFamily="34" charset="0"/>
              </a:rPr>
              <a:t>La ruta de tuberías será en general la más corta, técnica y económicamente posible.</a:t>
            </a:r>
            <a:endParaRPr lang="es-EC"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s-EC"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s-EC" dirty="0"/>
          </a:p>
        </p:txBody>
      </p:sp>
      <p:sp>
        <p:nvSpPr>
          <p:cNvPr id="13" name="CuadroTexto 12">
            <a:extLst>
              <a:ext uri="{FF2B5EF4-FFF2-40B4-BE49-F238E27FC236}">
                <a16:creationId xmlns:a16="http://schemas.microsoft.com/office/drawing/2014/main" id="{C8C7A510-8A17-48FC-A4D5-B6C67ABC2362}"/>
              </a:ext>
            </a:extLst>
          </p:cNvPr>
          <p:cNvSpPr txBox="1"/>
          <p:nvPr/>
        </p:nvSpPr>
        <p:spPr>
          <a:xfrm>
            <a:off x="1247775" y="1085232"/>
            <a:ext cx="5789130"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Consideraciones Generales de Diseño</a:t>
            </a:r>
          </a:p>
        </p:txBody>
      </p:sp>
    </p:spTree>
    <p:extLst>
      <p:ext uri="{BB962C8B-B14F-4D97-AF65-F5344CB8AC3E}">
        <p14:creationId xmlns:p14="http://schemas.microsoft.com/office/powerpoint/2010/main" val="618071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36C87D5E-66A1-495C-B968-3D2B8EFB3FB0}"/>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838"/>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1" name="CuadroTexto 10">
            <a:extLst>
              <a:ext uri="{FF2B5EF4-FFF2-40B4-BE49-F238E27FC236}">
                <a16:creationId xmlns:a16="http://schemas.microsoft.com/office/drawing/2014/main" id="{1F0B56C4-F667-46EA-8116-60045A7DBD17}"/>
              </a:ext>
            </a:extLst>
          </p:cNvPr>
          <p:cNvSpPr txBox="1"/>
          <p:nvPr/>
        </p:nvSpPr>
        <p:spPr>
          <a:xfrm>
            <a:off x="1318799" y="1615581"/>
            <a:ext cx="3536005"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Ubicación bomba dosificadora</a:t>
            </a:r>
            <a:endParaRPr lang="es-EC" b="1" dirty="0">
              <a:latin typeface="Arial" panose="020B0604020202020204" pitchFamily="34" charset="0"/>
              <a:cs typeface="Arial" panose="020B0604020202020204" pitchFamily="34" charset="0"/>
            </a:endParaRPr>
          </a:p>
        </p:txBody>
      </p: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p:sp>
        <p:nvSpPr>
          <p:cNvPr id="18" name="CuadroTexto 17">
            <a:extLst>
              <a:ext uri="{FF2B5EF4-FFF2-40B4-BE49-F238E27FC236}">
                <a16:creationId xmlns:a16="http://schemas.microsoft.com/office/drawing/2014/main" id="{1E56F0A9-13E6-44BC-B36F-33FCC1E4D476}"/>
              </a:ext>
            </a:extLst>
          </p:cNvPr>
          <p:cNvSpPr txBox="1"/>
          <p:nvPr/>
        </p:nvSpPr>
        <p:spPr>
          <a:xfrm>
            <a:off x="1247775" y="1085232"/>
            <a:ext cx="288116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Diseño Hidráulico</a:t>
            </a:r>
          </a:p>
        </p:txBody>
      </p:sp>
      <p:pic>
        <p:nvPicPr>
          <p:cNvPr id="3" name="Imagen 2">
            <a:extLst>
              <a:ext uri="{FF2B5EF4-FFF2-40B4-BE49-F238E27FC236}">
                <a16:creationId xmlns:a16="http://schemas.microsoft.com/office/drawing/2014/main" id="{367AFF3F-07E5-4534-B2B4-AE32CFFC4B26}"/>
              </a:ext>
            </a:extLst>
          </p:cNvPr>
          <p:cNvPicPr>
            <a:picLocks noChangeAspect="1"/>
          </p:cNvPicPr>
          <p:nvPr/>
        </p:nvPicPr>
        <p:blipFill>
          <a:blip r:embed="rId5"/>
          <a:stretch>
            <a:fillRect/>
          </a:stretch>
        </p:blipFill>
        <p:spPr>
          <a:xfrm>
            <a:off x="2079225" y="2090663"/>
            <a:ext cx="9501831" cy="4320000"/>
          </a:xfrm>
          <a:prstGeom prst="rect">
            <a:avLst/>
          </a:prstGeom>
        </p:spPr>
      </p:pic>
      <p:sp>
        <p:nvSpPr>
          <p:cNvPr id="10" name="CuadroTexto 9">
            <a:extLst>
              <a:ext uri="{FF2B5EF4-FFF2-40B4-BE49-F238E27FC236}">
                <a16:creationId xmlns:a16="http://schemas.microsoft.com/office/drawing/2014/main" id="{E4FE1A4E-6934-46E9-AE2F-929D968F2B87}"/>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spTree>
    <p:extLst>
      <p:ext uri="{BB962C8B-B14F-4D97-AF65-F5344CB8AC3E}">
        <p14:creationId xmlns:p14="http://schemas.microsoft.com/office/powerpoint/2010/main" val="1250846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2F7C22E-1CC5-4B69-9A1B-3C6F30F33DF1}"/>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838"/>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sp>
        <p:nvSpPr>
          <p:cNvPr id="14" name="CuadroTexto 13">
            <a:extLst>
              <a:ext uri="{FF2B5EF4-FFF2-40B4-BE49-F238E27FC236}">
                <a16:creationId xmlns:a16="http://schemas.microsoft.com/office/drawing/2014/main" id="{C182B26D-CDBA-4AA9-A7A5-A4CD00DD0DDD}"/>
              </a:ext>
            </a:extLst>
          </p:cNvPr>
          <p:cNvSpPr txBox="1"/>
          <p:nvPr/>
        </p:nvSpPr>
        <p:spPr>
          <a:xfrm>
            <a:off x="1247775" y="1085232"/>
            <a:ext cx="288116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Diseño Hidráulico</a:t>
            </a:r>
          </a:p>
        </p:txBody>
      </p:sp>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p:sp>
        <p:nvSpPr>
          <p:cNvPr id="16" name="CuadroTexto 15">
            <a:extLst>
              <a:ext uri="{FF2B5EF4-FFF2-40B4-BE49-F238E27FC236}">
                <a16:creationId xmlns:a16="http://schemas.microsoft.com/office/drawing/2014/main" id="{EB853EB6-6137-43AA-B392-3ECE0C1E6F63}"/>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73B2A6E8-CDF4-4BDE-AF3D-AD5C00FE872A}"/>
                  </a:ext>
                </a:extLst>
              </p:cNvPr>
              <p:cNvSpPr txBox="1"/>
              <p:nvPr/>
            </p:nvSpPr>
            <p:spPr>
              <a:xfrm>
                <a:off x="841558" y="2337989"/>
                <a:ext cx="6094428" cy="2645532"/>
              </a:xfrm>
              <a:prstGeom prst="rect">
                <a:avLst/>
              </a:prstGeom>
              <a:noFill/>
            </p:spPr>
            <p:txBody>
              <a:bodyPr wrap="square">
                <a:spAutoFit/>
              </a:bodyPr>
              <a:lstStyle/>
              <a:p>
                <a:pPr indent="457200" algn="just">
                  <a:lnSpc>
                    <a:spcPct val="150000"/>
                  </a:lnSpc>
                </a:pPr>
                <a:r>
                  <a:rPr lang="es-EC" sz="1600" b="1" dirty="0">
                    <a:effectLst/>
                    <a:latin typeface="Arial" panose="020B0604020202020204" pitchFamily="34" charset="0"/>
                    <a:ea typeface="Times New Roman" panose="02020603050405020304" pitchFamily="18" charset="0"/>
                    <a:cs typeface="Arial" panose="020B0604020202020204" pitchFamily="34" charset="0"/>
                  </a:rPr>
                  <a:t>Variables globales</a:t>
                </a:r>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14:m>
                  <m:oMathPara xmlns:m="http://schemas.openxmlformats.org/officeDocument/2006/math">
                    <m:oMathParaPr>
                      <m:jc m:val="centerGroup"/>
                    </m:oMathParaPr>
                    <m:oMath xmlns:m="http://schemas.openxmlformats.org/officeDocument/2006/math">
                      <m:r>
                        <a:rPr lang="es-EC" sz="1600" i="1">
                          <a:effectLst/>
                          <a:latin typeface="Cambria Math" panose="02040503050406030204" pitchFamily="18" charset="0"/>
                          <a:ea typeface="Times New Roman" panose="02020603050405020304" pitchFamily="18" charset="0"/>
                          <a:cs typeface="Arial" panose="020B0604020202020204" pitchFamily="34" charset="0"/>
                        </a:rPr>
                        <m:t>𝜌</m:t>
                      </m:r>
                      <m:r>
                        <a:rPr lang="es-EC" sz="1600" i="1">
                          <a:effectLst/>
                          <a:latin typeface="Cambria Math" panose="02040503050406030204" pitchFamily="18" charset="0"/>
                          <a:ea typeface="Times New Roman" panose="02020603050405020304" pitchFamily="18" charset="0"/>
                          <a:cs typeface="Arial" panose="020B0604020202020204" pitchFamily="34" charset="0"/>
                        </a:rPr>
                        <m:t>=720.5 </m:t>
                      </m:r>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1600" i="1">
                              <a:effectLst/>
                              <a:latin typeface="Cambria Math" panose="02040503050406030204" pitchFamily="18" charset="0"/>
                              <a:ea typeface="Times New Roman" panose="02020603050405020304" pitchFamily="18" charset="0"/>
                              <a:cs typeface="Arial" panose="020B0604020202020204" pitchFamily="34" charset="0"/>
                            </a:rPr>
                            <m:t>𝑘𝑔</m:t>
                          </m:r>
                        </m:num>
                        <m:den>
                          <m:sSup>
                            <m:sSup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sz="1600" i="1">
                                  <a:effectLst/>
                                  <a:latin typeface="Cambria Math" panose="02040503050406030204" pitchFamily="18" charset="0"/>
                                  <a:ea typeface="Times New Roman" panose="02020603050405020304" pitchFamily="18" charset="0"/>
                                  <a:cs typeface="Arial" panose="020B0604020202020204" pitchFamily="34" charset="0"/>
                                </a:rPr>
                                <m:t>𝑚</m:t>
                              </m:r>
                            </m:e>
                            <m:sup>
                              <m:r>
                                <a:rPr lang="es-EC" sz="1600" i="1">
                                  <a:effectLst/>
                                  <a:latin typeface="Cambria Math" panose="02040503050406030204" pitchFamily="18" charset="0"/>
                                  <a:ea typeface="Times New Roman" panose="02020603050405020304" pitchFamily="18" charset="0"/>
                                  <a:cs typeface="Arial" panose="020B0604020202020204" pitchFamily="34" charset="0"/>
                                </a:rPr>
                                <m:t>3</m:t>
                              </m:r>
                            </m:sup>
                          </m:sSup>
                        </m:den>
                      </m:f>
                      <m:r>
                        <a:rPr lang="es-EC" sz="1600" i="1">
                          <a:effectLst/>
                          <a:latin typeface="Cambria Math" panose="02040503050406030204" pitchFamily="18" charset="0"/>
                          <a:ea typeface="Times New Roman" panose="02020603050405020304" pitchFamily="18" charset="0"/>
                          <a:cs typeface="Arial" panose="020B0604020202020204" pitchFamily="34" charset="0"/>
                        </a:rPr>
                        <m:t> ; </m:t>
                      </m:r>
                      <m:r>
                        <a:rPr lang="es-EC" sz="1600" i="1">
                          <a:effectLst/>
                          <a:latin typeface="Cambria Math" panose="02040503050406030204" pitchFamily="18" charset="0"/>
                          <a:ea typeface="Times New Roman" panose="02020603050405020304" pitchFamily="18" charset="0"/>
                          <a:cs typeface="Arial" panose="020B0604020202020204" pitchFamily="34" charset="0"/>
                        </a:rPr>
                        <m:t>𝜈</m:t>
                      </m:r>
                      <m:r>
                        <a:rPr lang="es-EC" sz="1600" i="1">
                          <a:effectLst/>
                          <a:latin typeface="Cambria Math" panose="02040503050406030204" pitchFamily="18" charset="0"/>
                          <a:ea typeface="Times New Roman" panose="02020603050405020304" pitchFamily="18" charset="0"/>
                          <a:cs typeface="Arial" panose="020B0604020202020204" pitchFamily="34" charset="0"/>
                        </a:rPr>
                        <m:t>=0.65∗</m:t>
                      </m:r>
                      <m:sSup>
                        <m:sSup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sz="1600" i="1">
                              <a:effectLst/>
                              <a:latin typeface="Cambria Math" panose="02040503050406030204" pitchFamily="18" charset="0"/>
                              <a:ea typeface="Times New Roman" panose="02020603050405020304" pitchFamily="18" charset="0"/>
                              <a:cs typeface="Arial" panose="020B0604020202020204" pitchFamily="34" charset="0"/>
                            </a:rPr>
                            <m:t>10</m:t>
                          </m:r>
                        </m:e>
                        <m:sup>
                          <m:r>
                            <a:rPr lang="es-EC" sz="1600" i="1">
                              <a:effectLst/>
                              <a:latin typeface="Cambria Math" panose="02040503050406030204" pitchFamily="18" charset="0"/>
                              <a:ea typeface="Times New Roman" panose="02020603050405020304" pitchFamily="18" charset="0"/>
                              <a:cs typeface="Arial" panose="020B0604020202020204" pitchFamily="34" charset="0"/>
                            </a:rPr>
                            <m:t>−6</m:t>
                          </m:r>
                        </m:sup>
                      </m:sSup>
                      <m:r>
                        <a:rPr lang="es-EC" sz="1600" i="1">
                          <a:effectLst/>
                          <a:latin typeface="Cambria Math" panose="02040503050406030204" pitchFamily="18" charset="0"/>
                          <a:ea typeface="Times New Roman" panose="02020603050405020304" pitchFamily="18" charset="0"/>
                          <a:cs typeface="Arial" panose="020B0604020202020204" pitchFamily="34" charset="0"/>
                        </a:rPr>
                        <m:t> </m:t>
                      </m:r>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sz="1600" i="1">
                                  <a:effectLst/>
                                  <a:latin typeface="Cambria Math" panose="02040503050406030204" pitchFamily="18" charset="0"/>
                                  <a:ea typeface="Times New Roman" panose="02020603050405020304" pitchFamily="18" charset="0"/>
                                  <a:cs typeface="Arial" panose="020B0604020202020204" pitchFamily="34" charset="0"/>
                                </a:rPr>
                                <m:t>𝑚</m:t>
                              </m:r>
                            </m:e>
                            <m:sup>
                              <m:r>
                                <a:rPr lang="es-EC" sz="1600" i="1">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s-EC" sz="1600" i="1">
                              <a:effectLst/>
                              <a:latin typeface="Cambria Math" panose="02040503050406030204" pitchFamily="18" charset="0"/>
                              <a:ea typeface="Times New Roman" panose="02020603050405020304" pitchFamily="18" charset="0"/>
                              <a:cs typeface="Arial" panose="020B0604020202020204" pitchFamily="34" charset="0"/>
                            </a:rPr>
                            <m:t>𝑠</m:t>
                          </m:r>
                        </m:den>
                      </m:f>
                      <m:r>
                        <a:rPr lang="es-EC" sz="1600" i="1">
                          <a:effectLst/>
                          <a:latin typeface="Cambria Math" panose="02040503050406030204" pitchFamily="18" charset="0"/>
                          <a:ea typeface="Times New Roman" panose="02020603050405020304" pitchFamily="18" charset="0"/>
                          <a:cs typeface="Arial" panose="020B0604020202020204" pitchFamily="34" charset="0"/>
                        </a:rPr>
                        <m:t> ; </m:t>
                      </m:r>
                      <m:r>
                        <a:rPr lang="es-EC" sz="1600" i="1">
                          <a:effectLst/>
                          <a:latin typeface="Cambria Math" panose="02040503050406030204" pitchFamily="18" charset="0"/>
                          <a:ea typeface="Times New Roman" panose="02020603050405020304" pitchFamily="18" charset="0"/>
                          <a:cs typeface="Arial" panose="020B0604020202020204" pitchFamily="34" charset="0"/>
                        </a:rPr>
                        <m:t>𝑔</m:t>
                      </m:r>
                      <m:r>
                        <a:rPr lang="es-EC" sz="1600" i="1">
                          <a:effectLst/>
                          <a:latin typeface="Cambria Math" panose="02040503050406030204" pitchFamily="18" charset="0"/>
                          <a:ea typeface="Times New Roman" panose="02020603050405020304" pitchFamily="18" charset="0"/>
                          <a:cs typeface="Arial" panose="020B0604020202020204" pitchFamily="34" charset="0"/>
                        </a:rPr>
                        <m:t>=9.8 </m:t>
                      </m:r>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1600" i="1">
                              <a:effectLst/>
                              <a:latin typeface="Cambria Math" panose="02040503050406030204" pitchFamily="18" charset="0"/>
                              <a:ea typeface="Times New Roman" panose="02020603050405020304" pitchFamily="18" charset="0"/>
                              <a:cs typeface="Arial" panose="020B0604020202020204" pitchFamily="34" charset="0"/>
                            </a:rPr>
                            <m:t>𝑚</m:t>
                          </m:r>
                        </m:num>
                        <m:den>
                          <m:sSup>
                            <m:sSup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sz="1600" i="1">
                                  <a:effectLst/>
                                  <a:latin typeface="Cambria Math" panose="02040503050406030204" pitchFamily="18" charset="0"/>
                                  <a:ea typeface="Times New Roman" panose="02020603050405020304" pitchFamily="18" charset="0"/>
                                  <a:cs typeface="Arial" panose="020B0604020202020204" pitchFamily="34" charset="0"/>
                                </a:rPr>
                                <m:t>𝑠</m:t>
                              </m:r>
                            </m:e>
                            <m:sup>
                              <m:r>
                                <a:rPr lang="es-EC" sz="1600" i="1">
                                  <a:effectLst/>
                                  <a:latin typeface="Cambria Math" panose="02040503050406030204" pitchFamily="18" charset="0"/>
                                  <a:ea typeface="Times New Roman" panose="02020603050405020304" pitchFamily="18" charset="0"/>
                                  <a:cs typeface="Arial" panose="020B0604020202020204" pitchFamily="34" charset="0"/>
                                </a:rPr>
                                <m:t>2</m:t>
                              </m:r>
                            </m:sup>
                          </m:sSup>
                        </m:den>
                      </m:f>
                    </m:oMath>
                  </m:oMathPara>
                </a14:m>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14:m>
                  <m:oMathPara xmlns:m="http://schemas.openxmlformats.org/officeDocument/2006/math">
                    <m:oMathParaPr>
                      <m:jc m:val="centerGroup"/>
                    </m:oMathParaPr>
                    <m:oMath xmlns:m="http://schemas.openxmlformats.org/officeDocument/2006/math">
                      <m:r>
                        <a:rPr lang="es-EC" sz="1600" i="1">
                          <a:effectLst/>
                          <a:latin typeface="Cambria Math" panose="02040503050406030204" pitchFamily="18" charset="0"/>
                          <a:ea typeface="Times New Roman" panose="02020603050405020304" pitchFamily="18" charset="0"/>
                          <a:cs typeface="Arial" panose="020B0604020202020204" pitchFamily="34" charset="0"/>
                        </a:rPr>
                        <m:t>𝑄</m:t>
                      </m:r>
                      <m:r>
                        <a:rPr lang="es-EC" sz="1600" i="1">
                          <a:effectLst/>
                          <a:latin typeface="Cambria Math" panose="02040503050406030204" pitchFamily="18" charset="0"/>
                          <a:ea typeface="Times New Roman" panose="02020603050405020304" pitchFamily="18" charset="0"/>
                          <a:cs typeface="Arial" panose="020B0604020202020204" pitchFamily="34" charset="0"/>
                        </a:rPr>
                        <m:t>=1328</m:t>
                      </m:r>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1600" i="1">
                              <a:effectLst/>
                              <a:latin typeface="Cambria Math" panose="02040503050406030204" pitchFamily="18" charset="0"/>
                              <a:ea typeface="Times New Roman" panose="02020603050405020304" pitchFamily="18" charset="0"/>
                              <a:cs typeface="Arial" panose="020B0604020202020204" pitchFamily="34" charset="0"/>
                            </a:rPr>
                            <m:t>𝑙</m:t>
                          </m:r>
                        </m:num>
                        <m:den>
                          <m:r>
                            <a:rPr lang="es-EC" sz="1600" i="1">
                              <a:effectLst/>
                              <a:latin typeface="Cambria Math" panose="02040503050406030204" pitchFamily="18" charset="0"/>
                              <a:ea typeface="Times New Roman" panose="02020603050405020304" pitchFamily="18" charset="0"/>
                              <a:cs typeface="Arial" panose="020B0604020202020204" pitchFamily="34" charset="0"/>
                            </a:rPr>
                            <m:t>h</m:t>
                          </m:r>
                        </m:den>
                      </m:f>
                    </m:oMath>
                  </m:oMathPara>
                </a14:m>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14:m>
                  <m:oMathPara xmlns:m="http://schemas.openxmlformats.org/officeDocument/2006/math">
                    <m:oMathParaPr>
                      <m:jc m:val="centerGroup"/>
                    </m:oMathParaPr>
                    <m:oMath xmlns:m="http://schemas.openxmlformats.org/officeDocument/2006/math">
                      <m:r>
                        <a:rPr lang="es-EC" sz="1600" i="1">
                          <a:effectLst/>
                          <a:latin typeface="Cambria Math" panose="02040503050406030204" pitchFamily="18" charset="0"/>
                          <a:ea typeface="Times New Roman" panose="02020603050405020304" pitchFamily="18" charset="0"/>
                          <a:cs typeface="Arial" panose="020B0604020202020204" pitchFamily="34" charset="0"/>
                        </a:rPr>
                        <m:t>𝑄</m:t>
                      </m:r>
                      <m:r>
                        <a:rPr lang="es-EC" sz="1600" i="1">
                          <a:effectLst/>
                          <a:latin typeface="Cambria Math" panose="02040503050406030204" pitchFamily="18" charset="0"/>
                          <a:ea typeface="Times New Roman" panose="02020603050405020304" pitchFamily="18" charset="0"/>
                          <a:cs typeface="Arial" panose="020B0604020202020204" pitchFamily="34" charset="0"/>
                        </a:rPr>
                        <m:t>=1328</m:t>
                      </m:r>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1600" i="1">
                              <a:effectLst/>
                              <a:latin typeface="Cambria Math" panose="02040503050406030204" pitchFamily="18" charset="0"/>
                              <a:ea typeface="Times New Roman" panose="02020603050405020304" pitchFamily="18" charset="0"/>
                              <a:cs typeface="Arial" panose="020B0604020202020204" pitchFamily="34" charset="0"/>
                            </a:rPr>
                            <m:t>𝑙</m:t>
                          </m:r>
                        </m:num>
                        <m:den>
                          <m:r>
                            <a:rPr lang="es-EC" sz="1600" i="1">
                              <a:effectLst/>
                              <a:latin typeface="Cambria Math" panose="02040503050406030204" pitchFamily="18" charset="0"/>
                              <a:ea typeface="Times New Roman" panose="02020603050405020304" pitchFamily="18" charset="0"/>
                              <a:cs typeface="Arial" panose="020B0604020202020204" pitchFamily="34" charset="0"/>
                            </a:rPr>
                            <m:t>h</m:t>
                          </m:r>
                        </m:den>
                      </m:f>
                      <m:r>
                        <a:rPr lang="es-EC" sz="16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1600" i="1">
                              <a:effectLst/>
                              <a:latin typeface="Cambria Math" panose="02040503050406030204" pitchFamily="18" charset="0"/>
                              <a:ea typeface="Times New Roman" panose="02020603050405020304" pitchFamily="18" charset="0"/>
                              <a:cs typeface="Arial" panose="020B0604020202020204" pitchFamily="34" charset="0"/>
                            </a:rPr>
                            <m:t>1 </m:t>
                          </m:r>
                          <m:r>
                            <a:rPr lang="es-EC" sz="1600" i="1">
                              <a:effectLst/>
                              <a:latin typeface="Cambria Math" panose="02040503050406030204" pitchFamily="18" charset="0"/>
                              <a:ea typeface="Times New Roman" panose="02020603050405020304" pitchFamily="18" charset="0"/>
                              <a:cs typeface="Arial" panose="020B0604020202020204" pitchFamily="34" charset="0"/>
                            </a:rPr>
                            <m:t>h</m:t>
                          </m:r>
                        </m:num>
                        <m:den>
                          <m:r>
                            <a:rPr lang="es-EC" sz="1600" i="1">
                              <a:effectLst/>
                              <a:latin typeface="Cambria Math" panose="02040503050406030204" pitchFamily="18" charset="0"/>
                              <a:ea typeface="Times New Roman" panose="02020603050405020304" pitchFamily="18" charset="0"/>
                              <a:cs typeface="Arial" panose="020B0604020202020204" pitchFamily="34" charset="0"/>
                            </a:rPr>
                            <m:t>3600 </m:t>
                          </m:r>
                          <m:r>
                            <a:rPr lang="es-EC" sz="1600" i="1">
                              <a:effectLst/>
                              <a:latin typeface="Cambria Math" panose="02040503050406030204" pitchFamily="18" charset="0"/>
                              <a:ea typeface="Times New Roman" panose="02020603050405020304" pitchFamily="18" charset="0"/>
                              <a:cs typeface="Arial" panose="020B0604020202020204" pitchFamily="34" charset="0"/>
                            </a:rPr>
                            <m:t>𝑠</m:t>
                          </m:r>
                        </m:den>
                      </m:f>
                      <m:r>
                        <a:rPr lang="es-EC" sz="16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1600" i="1">
                              <a:effectLst/>
                              <a:latin typeface="Cambria Math" panose="02040503050406030204" pitchFamily="18" charset="0"/>
                              <a:ea typeface="Times New Roman" panose="02020603050405020304" pitchFamily="18" charset="0"/>
                              <a:cs typeface="Arial" panose="020B0604020202020204" pitchFamily="34" charset="0"/>
                            </a:rPr>
                            <m:t>0.001 </m:t>
                          </m:r>
                          <m:sSup>
                            <m:sSup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sz="1600" i="1">
                                  <a:effectLst/>
                                  <a:latin typeface="Cambria Math" panose="02040503050406030204" pitchFamily="18" charset="0"/>
                                  <a:ea typeface="Times New Roman" panose="02020603050405020304" pitchFamily="18" charset="0"/>
                                  <a:cs typeface="Arial" panose="020B0604020202020204" pitchFamily="34" charset="0"/>
                                </a:rPr>
                                <m:t>𝑚</m:t>
                              </m:r>
                            </m:e>
                            <m:sup>
                              <m:r>
                                <a:rPr lang="es-EC" sz="1600" i="1">
                                  <a:effectLst/>
                                  <a:latin typeface="Cambria Math" panose="02040503050406030204" pitchFamily="18" charset="0"/>
                                  <a:ea typeface="Times New Roman" panose="02020603050405020304" pitchFamily="18" charset="0"/>
                                  <a:cs typeface="Arial" panose="020B0604020202020204" pitchFamily="34" charset="0"/>
                                </a:rPr>
                                <m:t>3</m:t>
                              </m:r>
                            </m:sup>
                          </m:sSup>
                        </m:num>
                        <m:den>
                          <m:r>
                            <a:rPr lang="es-EC" sz="1600" i="1">
                              <a:effectLst/>
                              <a:latin typeface="Cambria Math" panose="02040503050406030204" pitchFamily="18" charset="0"/>
                              <a:ea typeface="Times New Roman" panose="02020603050405020304" pitchFamily="18" charset="0"/>
                              <a:cs typeface="Arial" panose="020B0604020202020204" pitchFamily="34" charset="0"/>
                            </a:rPr>
                            <m:t>1 </m:t>
                          </m:r>
                          <m:r>
                            <a:rPr lang="es-EC" sz="1600" i="1">
                              <a:effectLst/>
                              <a:latin typeface="Cambria Math" panose="02040503050406030204" pitchFamily="18" charset="0"/>
                              <a:ea typeface="Times New Roman" panose="02020603050405020304" pitchFamily="18" charset="0"/>
                              <a:cs typeface="Arial" panose="020B0604020202020204" pitchFamily="34" charset="0"/>
                            </a:rPr>
                            <m:t>𝑙</m:t>
                          </m:r>
                        </m:den>
                      </m:f>
                      <m:r>
                        <a:rPr lang="es-EC" sz="1600" i="1">
                          <a:effectLst/>
                          <a:latin typeface="Cambria Math" panose="02040503050406030204" pitchFamily="18" charset="0"/>
                          <a:ea typeface="Times New Roman" panose="02020603050405020304" pitchFamily="18" charset="0"/>
                          <a:cs typeface="Arial" panose="020B0604020202020204" pitchFamily="34" charset="0"/>
                        </a:rPr>
                        <m:t>=0.0003689</m:t>
                      </m:r>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sz="1600" i="1">
                                  <a:effectLst/>
                                  <a:latin typeface="Cambria Math" panose="02040503050406030204" pitchFamily="18" charset="0"/>
                                  <a:ea typeface="Times New Roman" panose="02020603050405020304" pitchFamily="18" charset="0"/>
                                  <a:cs typeface="Arial" panose="020B0604020202020204" pitchFamily="34" charset="0"/>
                                </a:rPr>
                                <m:t>𝑚</m:t>
                              </m:r>
                            </m:e>
                            <m:sup>
                              <m:r>
                                <a:rPr lang="es-EC" sz="1600" i="1">
                                  <a:effectLst/>
                                  <a:latin typeface="Cambria Math" panose="02040503050406030204" pitchFamily="18" charset="0"/>
                                  <a:ea typeface="Times New Roman" panose="02020603050405020304" pitchFamily="18" charset="0"/>
                                  <a:cs typeface="Arial" panose="020B0604020202020204" pitchFamily="34" charset="0"/>
                                </a:rPr>
                                <m:t>3</m:t>
                              </m:r>
                            </m:sup>
                          </m:sSup>
                        </m:num>
                        <m:den>
                          <m:r>
                            <a:rPr lang="es-EC" sz="1600" i="1">
                              <a:effectLst/>
                              <a:latin typeface="Cambria Math" panose="02040503050406030204" pitchFamily="18" charset="0"/>
                              <a:ea typeface="Times New Roman" panose="02020603050405020304" pitchFamily="18" charset="0"/>
                              <a:cs typeface="Arial" panose="020B0604020202020204" pitchFamily="34" charset="0"/>
                            </a:rPr>
                            <m:t>𝑠</m:t>
                          </m:r>
                        </m:den>
                      </m:f>
                    </m:oMath>
                  </m:oMathPara>
                </a14:m>
                <a:endParaRPr lang="es-EC" sz="1600" dirty="0">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17" name="CuadroTexto 16">
                <a:extLst>
                  <a:ext uri="{FF2B5EF4-FFF2-40B4-BE49-F238E27FC236}">
                    <a16:creationId xmlns:a16="http://schemas.microsoft.com/office/drawing/2014/main" id="{73B2A6E8-CDF4-4BDE-AF3D-AD5C00FE872A}"/>
                  </a:ext>
                </a:extLst>
              </p:cNvPr>
              <p:cNvSpPr txBox="1">
                <a:spLocks noRot="1" noChangeAspect="1" noMove="1" noResize="1" noEditPoints="1" noAdjustHandles="1" noChangeArrowheads="1" noChangeShapeType="1" noTextEdit="1"/>
              </p:cNvSpPr>
              <p:nvPr/>
            </p:nvSpPr>
            <p:spPr>
              <a:xfrm>
                <a:off x="841558" y="2337989"/>
                <a:ext cx="6094428" cy="2645532"/>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E0965643-8696-4EE5-AE5F-D71C2E48B133}"/>
                  </a:ext>
                </a:extLst>
              </p:cNvPr>
              <p:cNvSpPr txBox="1"/>
              <p:nvPr/>
            </p:nvSpPr>
            <p:spPr>
              <a:xfrm>
                <a:off x="6538353" y="2410042"/>
                <a:ext cx="5653627" cy="1463670"/>
              </a:xfrm>
              <a:prstGeom prst="rect">
                <a:avLst/>
              </a:prstGeom>
              <a:noFill/>
            </p:spPr>
            <p:txBody>
              <a:bodyPr wrap="square">
                <a:spAutoFit/>
              </a:bodyPr>
              <a:lstStyle/>
              <a:p>
                <a:pPr indent="457200" algn="just">
                  <a:lnSpc>
                    <a:spcPct val="150000"/>
                  </a:lnSpc>
                </a:pPr>
                <a:r>
                  <a:rPr lang="es-EC" sz="1600" b="1" dirty="0">
                    <a:effectLst/>
                    <a:latin typeface="Arial" panose="020B0604020202020204" pitchFamily="34" charset="0"/>
                    <a:ea typeface="Times New Roman" panose="02020603050405020304" pitchFamily="18" charset="0"/>
                    <a:cs typeface="Arial" panose="020B0604020202020204" pitchFamily="34" charset="0"/>
                  </a:rPr>
                  <a:t>Condiciones de diseño</a:t>
                </a:r>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600" i="1">
                              <a:effectLst/>
                              <a:latin typeface="Cambria Math" panose="02040503050406030204" pitchFamily="18" charset="0"/>
                              <a:ea typeface="Times New Roman" panose="02020603050405020304" pitchFamily="18" charset="0"/>
                              <a:cs typeface="Arial" panose="020B0604020202020204" pitchFamily="34" charset="0"/>
                            </a:rPr>
                            <m:t>𝑍</m:t>
                          </m:r>
                        </m:e>
                        <m:sub>
                          <m:r>
                            <a:rPr lang="es-EC" sz="1600" i="1">
                              <a:effectLst/>
                              <a:latin typeface="Cambria Math" panose="02040503050406030204" pitchFamily="18" charset="0"/>
                              <a:ea typeface="Times New Roman" panose="02020603050405020304" pitchFamily="18" charset="0"/>
                              <a:cs typeface="Arial" panose="020B0604020202020204" pitchFamily="34" charset="0"/>
                            </a:rPr>
                            <m:t>1</m:t>
                          </m:r>
                        </m:sub>
                      </m:sSub>
                      <m:r>
                        <a:rPr lang="es-EC" sz="1600" i="1">
                          <a:effectLst/>
                          <a:latin typeface="Cambria Math" panose="02040503050406030204" pitchFamily="18" charset="0"/>
                          <a:ea typeface="Times New Roman" panose="02020603050405020304" pitchFamily="18" charset="0"/>
                          <a:cs typeface="Arial" panose="020B0604020202020204" pitchFamily="34" charset="0"/>
                        </a:rPr>
                        <m:t>=2650.93 </m:t>
                      </m:r>
                      <m:r>
                        <a:rPr lang="es-EC" sz="1600" i="1">
                          <a:effectLst/>
                          <a:latin typeface="Cambria Math" panose="02040503050406030204" pitchFamily="18" charset="0"/>
                          <a:ea typeface="Times New Roman" panose="02020603050405020304" pitchFamily="18" charset="0"/>
                          <a:cs typeface="Arial" panose="020B0604020202020204" pitchFamily="34" charset="0"/>
                        </a:rPr>
                        <m:t>𝑚</m:t>
                      </m:r>
                      <m:r>
                        <a:rPr lang="es-EC" sz="1600"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600" i="1">
                              <a:effectLst/>
                              <a:latin typeface="Cambria Math" panose="02040503050406030204" pitchFamily="18" charset="0"/>
                              <a:ea typeface="Times New Roman" panose="02020603050405020304" pitchFamily="18" charset="0"/>
                              <a:cs typeface="Arial" panose="020B0604020202020204" pitchFamily="34" charset="0"/>
                            </a:rPr>
                            <m:t>𝑍</m:t>
                          </m:r>
                        </m:e>
                        <m:sub>
                          <m:r>
                            <a:rPr lang="es-EC" sz="1600" i="1">
                              <a:effectLst/>
                              <a:latin typeface="Cambria Math" panose="02040503050406030204" pitchFamily="18" charset="0"/>
                              <a:ea typeface="Times New Roman" panose="02020603050405020304" pitchFamily="18" charset="0"/>
                              <a:cs typeface="Arial" panose="020B0604020202020204" pitchFamily="34" charset="0"/>
                            </a:rPr>
                            <m:t>2</m:t>
                          </m:r>
                        </m:sub>
                      </m:sSub>
                      <m:r>
                        <a:rPr lang="es-EC" sz="1600" i="1">
                          <a:effectLst/>
                          <a:latin typeface="Cambria Math" panose="02040503050406030204" pitchFamily="18" charset="0"/>
                          <a:ea typeface="Times New Roman" panose="02020603050405020304" pitchFamily="18" charset="0"/>
                          <a:cs typeface="Arial" panose="020B0604020202020204" pitchFamily="34" charset="0"/>
                        </a:rPr>
                        <m:t>=2650.86 </m:t>
                      </m:r>
                      <m:r>
                        <a:rPr lang="es-EC" sz="1600" i="1">
                          <a:effectLst/>
                          <a:latin typeface="Cambria Math" panose="02040503050406030204" pitchFamily="18" charset="0"/>
                          <a:ea typeface="Times New Roman" panose="02020603050405020304" pitchFamily="18" charset="0"/>
                          <a:cs typeface="Arial" panose="020B0604020202020204" pitchFamily="34" charset="0"/>
                        </a:rPr>
                        <m:t>𝑚</m:t>
                      </m:r>
                      <m:r>
                        <a:rPr lang="es-EC" sz="1600" i="1">
                          <a:effectLst/>
                          <a:latin typeface="Cambria Math" panose="02040503050406030204" pitchFamily="18" charset="0"/>
                          <a:ea typeface="Times New Roman" panose="02020603050405020304" pitchFamily="18" charset="0"/>
                          <a:cs typeface="Arial" panose="020B0604020202020204" pitchFamily="34" charset="0"/>
                        </a:rPr>
                        <m:t> ; </m:t>
                      </m:r>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600" i="1">
                              <a:effectLst/>
                              <a:latin typeface="Cambria Math" panose="02040503050406030204" pitchFamily="18" charset="0"/>
                              <a:ea typeface="Times New Roman" panose="02020603050405020304" pitchFamily="18" charset="0"/>
                              <a:cs typeface="Arial" panose="020B0604020202020204" pitchFamily="34" charset="0"/>
                            </a:rPr>
                            <m:t>𝑉</m:t>
                          </m:r>
                        </m:e>
                        <m:sub>
                          <m:r>
                            <a:rPr lang="es-EC" sz="1600" i="1">
                              <a:effectLst/>
                              <a:latin typeface="Cambria Math" panose="02040503050406030204" pitchFamily="18" charset="0"/>
                              <a:ea typeface="Times New Roman" panose="02020603050405020304" pitchFamily="18" charset="0"/>
                              <a:cs typeface="Arial" panose="020B0604020202020204" pitchFamily="34" charset="0"/>
                            </a:rPr>
                            <m:t>1</m:t>
                          </m:r>
                        </m:sub>
                      </m:sSub>
                      <m:r>
                        <a:rPr lang="es-EC" sz="1600" i="1">
                          <a:effectLst/>
                          <a:latin typeface="Cambria Math" panose="02040503050406030204" pitchFamily="18" charset="0"/>
                          <a:ea typeface="Times New Roman" panose="02020603050405020304" pitchFamily="18" charset="0"/>
                          <a:cs typeface="Arial" panose="020B0604020202020204" pitchFamily="34" charset="0"/>
                        </a:rPr>
                        <m:t>=0 </m:t>
                      </m:r>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1600" i="1">
                              <a:effectLst/>
                              <a:latin typeface="Cambria Math" panose="02040503050406030204" pitchFamily="18" charset="0"/>
                              <a:ea typeface="Times New Roman" panose="02020603050405020304" pitchFamily="18" charset="0"/>
                              <a:cs typeface="Arial" panose="020B0604020202020204" pitchFamily="34" charset="0"/>
                            </a:rPr>
                            <m:t>𝑚</m:t>
                          </m:r>
                        </m:num>
                        <m:den>
                          <m:r>
                            <a:rPr lang="es-EC" sz="1600" i="1">
                              <a:effectLst/>
                              <a:latin typeface="Cambria Math" panose="02040503050406030204" pitchFamily="18" charset="0"/>
                              <a:ea typeface="Times New Roman" panose="02020603050405020304" pitchFamily="18" charset="0"/>
                              <a:cs typeface="Arial" panose="020B0604020202020204" pitchFamily="34" charset="0"/>
                            </a:rPr>
                            <m:t>𝑠</m:t>
                          </m:r>
                        </m:den>
                      </m:f>
                      <m:r>
                        <a:rPr lang="es-EC" sz="1600" i="1">
                          <a:effectLst/>
                          <a:latin typeface="Cambria Math" panose="02040503050406030204" pitchFamily="18" charset="0"/>
                          <a:ea typeface="Times New Roman" panose="02020603050405020304" pitchFamily="18" charset="0"/>
                          <a:cs typeface="Arial" panose="020B0604020202020204" pitchFamily="34" charset="0"/>
                        </a:rPr>
                        <m:t> ; </m:t>
                      </m:r>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600" i="1">
                              <a:effectLst/>
                              <a:latin typeface="Cambria Math" panose="02040503050406030204" pitchFamily="18" charset="0"/>
                              <a:ea typeface="Times New Roman" panose="02020603050405020304" pitchFamily="18" charset="0"/>
                              <a:cs typeface="Arial" panose="020B0604020202020204" pitchFamily="34" charset="0"/>
                            </a:rPr>
                            <m:t>𝐻</m:t>
                          </m:r>
                        </m:e>
                        <m:sub>
                          <m:r>
                            <a:rPr lang="es-EC" sz="1600" i="1">
                              <a:effectLst/>
                              <a:latin typeface="Cambria Math" panose="02040503050406030204" pitchFamily="18" charset="0"/>
                              <a:ea typeface="Times New Roman" panose="02020603050405020304" pitchFamily="18" charset="0"/>
                              <a:cs typeface="Arial" panose="020B0604020202020204" pitchFamily="34" charset="0"/>
                            </a:rPr>
                            <m:t>𝑏</m:t>
                          </m:r>
                        </m:sub>
                      </m:sSub>
                      <m:r>
                        <a:rPr lang="es-EC" sz="1600" i="1">
                          <a:effectLst/>
                          <a:latin typeface="Cambria Math" panose="02040503050406030204" pitchFamily="18" charset="0"/>
                          <a:ea typeface="Times New Roman" panose="02020603050405020304" pitchFamily="18" charset="0"/>
                          <a:cs typeface="Arial" panose="020B0604020202020204" pitchFamily="34" charset="0"/>
                        </a:rPr>
                        <m:t>=0 </m:t>
                      </m:r>
                    </m:oMath>
                  </m:oMathPara>
                </a14:m>
                <a:endParaRPr lang="es-EC" sz="1600" i="1" dirty="0">
                  <a:effectLst/>
                  <a:latin typeface="Cambria Math" panose="02040503050406030204" pitchFamily="18" charset="0"/>
                  <a:ea typeface="Times New Roman" panose="02020603050405020304" pitchFamily="18" charset="0"/>
                  <a:cs typeface="Arial" panose="020B0604020202020204" pitchFamily="34" charset="0"/>
                </a:endParaRPr>
              </a:p>
              <a:p>
                <a:pPr indent="457200" algn="just">
                  <a:lnSpc>
                    <a:spcPct val="150000"/>
                  </a:lnSpc>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600" i="1">
                              <a:effectLst/>
                              <a:latin typeface="Cambria Math" panose="02040503050406030204" pitchFamily="18" charset="0"/>
                              <a:ea typeface="Times New Roman" panose="02020603050405020304" pitchFamily="18" charset="0"/>
                              <a:cs typeface="Arial" panose="020B0604020202020204" pitchFamily="34" charset="0"/>
                            </a:rPr>
                            <m:t>𝑃</m:t>
                          </m:r>
                        </m:e>
                        <m:sub>
                          <m:r>
                            <a:rPr lang="es-EC" sz="1600" i="1">
                              <a:effectLst/>
                              <a:latin typeface="Cambria Math" panose="02040503050406030204" pitchFamily="18" charset="0"/>
                              <a:ea typeface="Times New Roman" panose="02020603050405020304" pitchFamily="18" charset="0"/>
                              <a:cs typeface="Arial" panose="020B0604020202020204" pitchFamily="34" charset="0"/>
                            </a:rPr>
                            <m:t>1</m:t>
                          </m:r>
                        </m:sub>
                      </m:sSub>
                      <m:r>
                        <a:rPr lang="es-EC" sz="1600" i="1">
                          <a:effectLst/>
                          <a:latin typeface="Cambria Math" panose="02040503050406030204" pitchFamily="18" charset="0"/>
                          <a:ea typeface="Times New Roman" panose="02020603050405020304" pitchFamily="18" charset="0"/>
                          <a:cs typeface="Arial" panose="020B0604020202020204" pitchFamily="34" charset="0"/>
                        </a:rPr>
                        <m:t>=73084.43 </m:t>
                      </m:r>
                      <m:r>
                        <a:rPr lang="es-EC" sz="1600" i="1">
                          <a:effectLst/>
                          <a:latin typeface="Cambria Math" panose="02040503050406030204" pitchFamily="18" charset="0"/>
                          <a:ea typeface="Times New Roman" panose="02020603050405020304" pitchFamily="18" charset="0"/>
                          <a:cs typeface="Arial" panose="020B0604020202020204" pitchFamily="34" charset="0"/>
                        </a:rPr>
                        <m:t>𝑃𝑎</m:t>
                      </m:r>
                      <m:r>
                        <a:rPr lang="es-EC" sz="1600"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600" i="1">
                              <a:effectLst/>
                              <a:latin typeface="Cambria Math" panose="02040503050406030204" pitchFamily="18" charset="0"/>
                              <a:ea typeface="Times New Roman" panose="02020603050405020304" pitchFamily="18" charset="0"/>
                              <a:cs typeface="Arial" panose="020B0604020202020204" pitchFamily="34" charset="0"/>
                            </a:rPr>
                            <m:t>𝑃</m:t>
                          </m:r>
                        </m:e>
                        <m:sub>
                          <m:r>
                            <a:rPr lang="es-EC" sz="1600" i="1">
                              <a:effectLst/>
                              <a:latin typeface="Cambria Math" panose="02040503050406030204" pitchFamily="18" charset="0"/>
                              <a:ea typeface="Times New Roman" panose="02020603050405020304" pitchFamily="18" charset="0"/>
                              <a:cs typeface="Arial" panose="020B0604020202020204" pitchFamily="34" charset="0"/>
                            </a:rPr>
                            <m:t>𝑣</m:t>
                          </m:r>
                        </m:sub>
                      </m:sSub>
                      <m:r>
                        <a:rPr lang="es-EC" sz="1600" i="1">
                          <a:effectLst/>
                          <a:latin typeface="Cambria Math" panose="02040503050406030204" pitchFamily="18" charset="0"/>
                          <a:ea typeface="Times New Roman" panose="02020603050405020304" pitchFamily="18" charset="0"/>
                          <a:cs typeface="Arial" panose="020B0604020202020204" pitchFamily="34" charset="0"/>
                        </a:rPr>
                        <m:t>=28720 </m:t>
                      </m:r>
                      <m:r>
                        <a:rPr lang="es-EC" sz="1600" i="1">
                          <a:effectLst/>
                          <a:latin typeface="Cambria Math" panose="02040503050406030204" pitchFamily="18" charset="0"/>
                          <a:ea typeface="Times New Roman" panose="02020603050405020304" pitchFamily="18" charset="0"/>
                          <a:cs typeface="Arial" panose="020B0604020202020204" pitchFamily="34" charset="0"/>
                        </a:rPr>
                        <m:t>𝑃𝑎</m:t>
                      </m:r>
                    </m:oMath>
                  </m:oMathPara>
                </a14:m>
                <a:endParaRPr lang="es-EC" sz="1600" dirty="0">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18" name="CuadroTexto 17">
                <a:extLst>
                  <a:ext uri="{FF2B5EF4-FFF2-40B4-BE49-F238E27FC236}">
                    <a16:creationId xmlns:a16="http://schemas.microsoft.com/office/drawing/2014/main" id="{E0965643-8696-4EE5-AE5F-D71C2E48B133}"/>
                  </a:ext>
                </a:extLst>
              </p:cNvPr>
              <p:cNvSpPr txBox="1">
                <a:spLocks noRot="1" noChangeAspect="1" noMove="1" noResize="1" noEditPoints="1" noAdjustHandles="1" noChangeArrowheads="1" noChangeShapeType="1" noTextEdit="1"/>
              </p:cNvSpPr>
              <p:nvPr/>
            </p:nvSpPr>
            <p:spPr>
              <a:xfrm>
                <a:off x="6538353" y="2410042"/>
                <a:ext cx="5653627" cy="1463670"/>
              </a:xfrm>
              <a:prstGeom prst="rect">
                <a:avLst/>
              </a:prstGeom>
              <a:blipFill>
                <a:blip r:embed="rId6"/>
                <a:stretch>
                  <a:fillRect/>
                </a:stretch>
              </a:blipFill>
            </p:spPr>
            <p:txBody>
              <a:bodyPr/>
              <a:lstStyle/>
              <a:p>
                <a:r>
                  <a:rPr lang="es-EC">
                    <a:noFill/>
                  </a:rPr>
                  <a:t> </a:t>
                </a:r>
              </a:p>
            </p:txBody>
          </p:sp>
        </mc:Fallback>
      </mc:AlternateContent>
      <p:sp>
        <p:nvSpPr>
          <p:cNvPr id="23" name="Rectángulo 22">
            <a:extLst>
              <a:ext uri="{FF2B5EF4-FFF2-40B4-BE49-F238E27FC236}">
                <a16:creationId xmlns:a16="http://schemas.microsoft.com/office/drawing/2014/main" id="{2B1EE148-5C94-49DE-BAFC-106103F54414}"/>
              </a:ext>
            </a:extLst>
          </p:cNvPr>
          <p:cNvSpPr/>
          <p:nvPr/>
        </p:nvSpPr>
        <p:spPr>
          <a:xfrm>
            <a:off x="755711" y="1771669"/>
            <a:ext cx="2582758" cy="369332"/>
          </a:xfrm>
          <a:prstGeom prst="rect">
            <a:avLst/>
          </a:prstGeom>
        </p:spPr>
        <p:txBody>
          <a:bodyPr wrap="none">
            <a:spAutoFit/>
          </a:bodyPr>
          <a:lstStyle/>
          <a:p>
            <a:pPr indent="457200" algn="just">
              <a:spcAft>
                <a:spcPts val="0"/>
              </a:spcAft>
            </a:pPr>
            <a:r>
              <a:rPr lang="es-EC" b="1" dirty="0">
                <a:solidFill>
                  <a:srgbClr val="000000"/>
                </a:solidFill>
                <a:latin typeface="Arial" panose="020B0604020202020204" pitchFamily="34" charset="0"/>
                <a:ea typeface="Calibri" panose="020F0502020204030204" pitchFamily="34" charset="0"/>
              </a:rPr>
              <a:t>Cálculo de NPSH</a:t>
            </a:r>
            <a:endParaRPr lang="es-EC"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97729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C193A541-84FE-408D-9432-6E7377278B9F}"/>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838"/>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1" name="CuadroTexto 10">
            <a:extLst>
              <a:ext uri="{FF2B5EF4-FFF2-40B4-BE49-F238E27FC236}">
                <a16:creationId xmlns:a16="http://schemas.microsoft.com/office/drawing/2014/main" id="{1F0B56C4-F667-46EA-8116-60045A7DBD17}"/>
              </a:ext>
            </a:extLst>
          </p:cNvPr>
          <p:cNvSpPr txBox="1"/>
          <p:nvPr/>
        </p:nvSpPr>
        <p:spPr>
          <a:xfrm>
            <a:off x="6003037" y="1085232"/>
            <a:ext cx="4138614"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Diseño para línea de succión</a:t>
            </a:r>
            <a:endParaRPr lang="es-EC" b="1" dirty="0">
              <a:latin typeface="Arial" panose="020B0604020202020204" pitchFamily="34" charset="0"/>
              <a:cs typeface="Arial" panose="020B0604020202020204" pitchFamily="34" charset="0"/>
            </a:endParaRPr>
          </a:p>
        </p:txBody>
      </p: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mc:AlternateContent xmlns:mc="http://schemas.openxmlformats.org/markup-compatibility/2006" xmlns:a14="http://schemas.microsoft.com/office/drawing/2010/main">
        <mc:Choice Requires="a14">
          <p:sp>
            <p:nvSpPr>
              <p:cNvPr id="2" name="Rectángulo 1"/>
              <p:cNvSpPr/>
              <p:nvPr/>
            </p:nvSpPr>
            <p:spPr>
              <a:xfrm>
                <a:off x="729692" y="1771157"/>
                <a:ext cx="5519396" cy="369332"/>
              </a:xfrm>
              <a:prstGeom prst="rect">
                <a:avLst/>
              </a:prstGeom>
            </p:spPr>
            <p:txBody>
              <a:bodyPr wrap="none">
                <a:spAutoFit/>
              </a:bodyPr>
              <a:lstStyle/>
              <a:p>
                <a:pPr indent="457200" algn="just">
                  <a:spcAft>
                    <a:spcPts val="0"/>
                  </a:spcAft>
                </a:pPr>
                <a:r>
                  <a:rPr lang="es-EC" b="1" dirty="0">
                    <a:solidFill>
                      <a:srgbClr val="000000"/>
                    </a:solidFill>
                    <a:latin typeface="Arial" panose="020B0604020202020204" pitchFamily="34" charset="0"/>
                    <a:ea typeface="Times New Roman" panose="02020603050405020304" pitchFamily="18" charset="0"/>
                  </a:rPr>
                  <a:t>Para tubería de 4 in </a:t>
                </a:r>
                <a:r>
                  <a:rPr lang="es-EC" b="1" dirty="0" err="1">
                    <a:solidFill>
                      <a:srgbClr val="000000"/>
                    </a:solidFill>
                    <a:latin typeface="Arial" panose="020B0604020202020204" pitchFamily="34" charset="0"/>
                    <a:ea typeface="Times New Roman" panose="02020603050405020304" pitchFamily="18" charset="0"/>
                  </a:rPr>
                  <a:t>Sch</a:t>
                </a:r>
                <a:r>
                  <a:rPr lang="es-EC" b="1" dirty="0">
                    <a:solidFill>
                      <a:srgbClr val="000000"/>
                    </a:solidFill>
                    <a:latin typeface="Arial" panose="020B0604020202020204" pitchFamily="34" charset="0"/>
                    <a:ea typeface="Times New Roman" panose="02020603050405020304" pitchFamily="18" charset="0"/>
                  </a:rPr>
                  <a:t>. STD de </a:t>
                </a:r>
                <a14:m>
                  <m:oMath xmlns:m="http://schemas.openxmlformats.org/officeDocument/2006/math">
                    <m:sSub>
                      <m:sSubPr>
                        <m:ctrlPr>
                          <a:rPr lang="es-EC" b="1" i="1">
                            <a:solidFill>
                              <a:srgbClr val="000000"/>
                            </a:solidFill>
                            <a:effectLst/>
                            <a:latin typeface="Cambria Math" panose="02040503050406030204" pitchFamily="18" charset="0"/>
                            <a:ea typeface="Calibri" panose="020F0502020204030204" pitchFamily="34" charset="0"/>
                          </a:rPr>
                        </m:ctrlPr>
                      </m:sSubPr>
                      <m:e>
                        <m:r>
                          <m:rPr>
                            <m:sty m:val="p"/>
                          </m:rPr>
                          <a:rPr lang="es-EC" b="1">
                            <a:solidFill>
                              <a:srgbClr val="000000"/>
                            </a:solidFill>
                            <a:effectLst/>
                            <a:latin typeface="Cambria Math" panose="02040503050406030204" pitchFamily="18" charset="0"/>
                            <a:ea typeface="Calibri" panose="020F0502020204030204" pitchFamily="34" charset="0"/>
                          </a:rPr>
                          <m:t>L</m:t>
                        </m:r>
                      </m:e>
                      <m:sub>
                        <m:r>
                          <a:rPr lang="es-EC" b="1" i="0" smtClean="0">
                            <a:solidFill>
                              <a:srgbClr val="000000"/>
                            </a:solidFill>
                            <a:effectLst/>
                            <a:latin typeface="Cambria Math" panose="02040503050406030204" pitchFamily="18" charset="0"/>
                            <a:ea typeface="Calibri" panose="020F0502020204030204" pitchFamily="34" charset="0"/>
                          </a:rPr>
                          <m:t>𝟒</m:t>
                        </m:r>
                      </m:sub>
                    </m:sSub>
                  </m:oMath>
                </a14:m>
                <a:r>
                  <a:rPr lang="es-EC" b="1" dirty="0">
                    <a:solidFill>
                      <a:srgbClr val="000000"/>
                    </a:solidFill>
                    <a:effectLst/>
                    <a:latin typeface="Arial" panose="020B0604020202020204" pitchFamily="34" charset="0"/>
                    <a:ea typeface="Calibri" panose="020F0502020204030204" pitchFamily="34" charset="0"/>
                  </a:rPr>
                  <a:t>= 14.10 m</a:t>
                </a:r>
                <a:endParaRPr lang="es-EC" dirty="0">
                  <a:solidFill>
                    <a:srgbClr val="000000"/>
                  </a:solidFill>
                  <a:effectLst/>
                  <a:latin typeface="Arial" panose="020B0604020202020204" pitchFamily="34" charset="0"/>
                  <a:ea typeface="Calibri" panose="020F0502020204030204" pitchFamily="34"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729692" y="1771157"/>
                <a:ext cx="5519396" cy="369332"/>
              </a:xfrm>
              <a:prstGeom prst="rect">
                <a:avLst/>
              </a:prstGeom>
              <a:blipFill>
                <a:blip r:embed="rId5"/>
                <a:stretch>
                  <a:fillRect t="-10000" r="-331" b="-2666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E34CD81D-480E-4D9F-807D-38785F5970CC}"/>
                  </a:ext>
                </a:extLst>
              </p:cNvPr>
              <p:cNvSpPr txBox="1"/>
              <p:nvPr/>
            </p:nvSpPr>
            <p:spPr>
              <a:xfrm>
                <a:off x="2679010" y="2332696"/>
                <a:ext cx="219628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𝑑</m:t>
                          </m:r>
                        </m:e>
                        <m:sub>
                          <m:r>
                            <a:rPr lang="es-EC" sz="1600" i="0">
                              <a:latin typeface="Cambria Math" panose="02040503050406030204" pitchFamily="18" charset="0"/>
                            </a:rPr>
                            <m:t>4</m:t>
                          </m:r>
                        </m:sub>
                      </m:sSub>
                      <m:r>
                        <a:rPr lang="es-EC" sz="1600" i="0">
                          <a:latin typeface="Cambria Math" panose="02040503050406030204" pitchFamily="18" charset="0"/>
                        </a:rPr>
                        <m:t>=0.10226 </m:t>
                      </m:r>
                      <m:r>
                        <a:rPr lang="es-EC" sz="1600" i="1">
                          <a:latin typeface="Cambria Math" panose="02040503050406030204" pitchFamily="18" charset="0"/>
                        </a:rPr>
                        <m:t>𝑚</m:t>
                      </m:r>
                    </m:oMath>
                  </m:oMathPara>
                </a14:m>
                <a:endParaRPr lang="es-EC" sz="1600" dirty="0"/>
              </a:p>
            </p:txBody>
          </p:sp>
        </mc:Choice>
        <mc:Fallback xmlns="">
          <p:sp>
            <p:nvSpPr>
              <p:cNvPr id="26" name="CuadroTexto 25">
                <a:extLst>
                  <a:ext uri="{FF2B5EF4-FFF2-40B4-BE49-F238E27FC236}">
                    <a16:creationId xmlns:a16="http://schemas.microsoft.com/office/drawing/2014/main" id="{E34CD81D-480E-4D9F-807D-38785F5970CC}"/>
                  </a:ext>
                </a:extLst>
              </p:cNvPr>
              <p:cNvSpPr txBox="1">
                <a:spLocks noRot="1" noChangeAspect="1" noMove="1" noResize="1" noEditPoints="1" noAdjustHandles="1" noChangeArrowheads="1" noChangeShapeType="1" noTextEdit="1"/>
              </p:cNvSpPr>
              <p:nvPr/>
            </p:nvSpPr>
            <p:spPr>
              <a:xfrm>
                <a:off x="2679010" y="2332696"/>
                <a:ext cx="2196283" cy="338554"/>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7" name="CuadroTexto 26">
                <a:extLst>
                  <a:ext uri="{FF2B5EF4-FFF2-40B4-BE49-F238E27FC236}">
                    <a16:creationId xmlns:a16="http://schemas.microsoft.com/office/drawing/2014/main" id="{02A05800-A8DE-4400-9DFC-2E70CE8971EF}"/>
                  </a:ext>
                </a:extLst>
              </p:cNvPr>
              <p:cNvSpPr txBox="1"/>
              <p:nvPr/>
            </p:nvSpPr>
            <p:spPr>
              <a:xfrm>
                <a:off x="2925975" y="2785849"/>
                <a:ext cx="1949321" cy="5107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𝐴</m:t>
                          </m:r>
                        </m:e>
                        <m:sub>
                          <m:r>
                            <a:rPr lang="es-EC" sz="1600" i="0">
                              <a:latin typeface="Cambria Math" panose="02040503050406030204" pitchFamily="18" charset="0"/>
                            </a:rPr>
                            <m:t>4</m:t>
                          </m:r>
                        </m:sub>
                      </m:sSub>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𝜋</m:t>
                          </m:r>
                        </m:num>
                        <m:den>
                          <m:r>
                            <a:rPr lang="es-EC" sz="1600" i="0">
                              <a:latin typeface="Cambria Math" panose="02040503050406030204" pitchFamily="18" charset="0"/>
                            </a:rPr>
                            <m:t>4</m:t>
                          </m:r>
                        </m:den>
                      </m:f>
                      <m:r>
                        <a:rPr lang="es-EC" sz="1600" i="0">
                          <a:latin typeface="Cambria Math" panose="02040503050406030204" pitchFamily="18" charset="0"/>
                        </a:rPr>
                        <m:t>∗</m:t>
                      </m:r>
                      <m:sSup>
                        <m:sSupPr>
                          <m:ctrlPr>
                            <a:rPr lang="es-EC" sz="1600" i="1">
                              <a:solidFill>
                                <a:srgbClr val="836967"/>
                              </a:solidFill>
                              <a:latin typeface="Cambria Math" panose="02040503050406030204" pitchFamily="18" charset="0"/>
                            </a:rPr>
                          </m:ctrlPr>
                        </m:sSupPr>
                        <m:e>
                          <m:d>
                            <m:dPr>
                              <m:ctrlPr>
                                <a:rPr lang="es-EC" sz="1600" i="1">
                                  <a:latin typeface="Cambria Math" panose="02040503050406030204" pitchFamily="18" charset="0"/>
                                </a:rPr>
                              </m:ctrlPr>
                            </m:dPr>
                            <m:e>
                              <m:sSub>
                                <m:sSubPr>
                                  <m:ctrlPr>
                                    <a:rPr lang="es-EC" sz="1600" i="1">
                                      <a:solidFill>
                                        <a:srgbClr val="836967"/>
                                      </a:solidFill>
                                      <a:latin typeface="Cambria Math" panose="02040503050406030204" pitchFamily="18" charset="0"/>
                                    </a:rPr>
                                  </m:ctrlPr>
                                </m:sSubPr>
                                <m:e>
                                  <m:r>
                                    <a:rPr lang="es-EC" sz="1600" i="1">
                                      <a:latin typeface="Cambria Math" panose="02040503050406030204" pitchFamily="18" charset="0"/>
                                    </a:rPr>
                                    <m:t>𝑑</m:t>
                                  </m:r>
                                </m:e>
                                <m:sub>
                                  <m:r>
                                    <a:rPr lang="es-EC" sz="1600" i="0">
                                      <a:latin typeface="Cambria Math" panose="02040503050406030204" pitchFamily="18" charset="0"/>
                                    </a:rPr>
                                    <m:t>4</m:t>
                                  </m:r>
                                </m:sub>
                              </m:sSub>
                            </m:e>
                          </m:d>
                        </m:e>
                        <m:sup>
                          <m:r>
                            <a:rPr lang="es-EC" sz="1600" i="0">
                              <a:latin typeface="Cambria Math" panose="02040503050406030204" pitchFamily="18" charset="0"/>
                            </a:rPr>
                            <m:t>2</m:t>
                          </m:r>
                        </m:sup>
                      </m:sSup>
                    </m:oMath>
                  </m:oMathPara>
                </a14:m>
                <a:endParaRPr lang="es-EC" sz="1600" dirty="0"/>
              </a:p>
            </p:txBody>
          </p:sp>
        </mc:Choice>
        <mc:Fallback xmlns="">
          <p:sp>
            <p:nvSpPr>
              <p:cNvPr id="27" name="CuadroTexto 26">
                <a:extLst>
                  <a:ext uri="{FF2B5EF4-FFF2-40B4-BE49-F238E27FC236}">
                    <a16:creationId xmlns:a16="http://schemas.microsoft.com/office/drawing/2014/main" id="{02A05800-A8DE-4400-9DFC-2E70CE8971EF}"/>
                  </a:ext>
                </a:extLst>
              </p:cNvPr>
              <p:cNvSpPr txBox="1">
                <a:spLocks noRot="1" noChangeAspect="1" noMove="1" noResize="1" noEditPoints="1" noAdjustHandles="1" noChangeArrowheads="1" noChangeShapeType="1" noTextEdit="1"/>
              </p:cNvSpPr>
              <p:nvPr/>
            </p:nvSpPr>
            <p:spPr>
              <a:xfrm>
                <a:off x="2925975" y="2785849"/>
                <a:ext cx="1949321" cy="510781"/>
              </a:xfrm>
              <a:prstGeom prst="rect">
                <a:avLst/>
              </a:prstGeom>
              <a:blipFill>
                <a:blip r:embed="rId7"/>
                <a:stretch>
                  <a:fillRect b="-357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6CFD2E25-A05B-4932-9F61-97ED374EABA0}"/>
                  </a:ext>
                </a:extLst>
              </p:cNvPr>
              <p:cNvSpPr txBox="1"/>
              <p:nvPr/>
            </p:nvSpPr>
            <p:spPr>
              <a:xfrm>
                <a:off x="2082047" y="3440051"/>
                <a:ext cx="3390213" cy="5107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𝐴</m:t>
                          </m:r>
                        </m:e>
                        <m:sub>
                          <m:r>
                            <a:rPr lang="es-EC" sz="1600" i="0">
                              <a:latin typeface="Cambria Math" panose="02040503050406030204" pitchFamily="18" charset="0"/>
                            </a:rPr>
                            <m:t>4</m:t>
                          </m:r>
                        </m:sub>
                      </m:sSub>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𝜋</m:t>
                          </m:r>
                        </m:num>
                        <m:den>
                          <m:r>
                            <a:rPr lang="es-EC" sz="1600" i="0">
                              <a:latin typeface="Cambria Math" panose="02040503050406030204" pitchFamily="18" charset="0"/>
                            </a:rPr>
                            <m:t>4</m:t>
                          </m:r>
                        </m:den>
                      </m:f>
                      <m:r>
                        <a:rPr lang="es-EC" sz="1600" i="0">
                          <a:latin typeface="Cambria Math" panose="02040503050406030204" pitchFamily="18" charset="0"/>
                        </a:rPr>
                        <m:t>∗</m:t>
                      </m:r>
                      <m:sSup>
                        <m:sSupPr>
                          <m:ctrlPr>
                            <a:rPr lang="es-EC" sz="1600" i="1">
                              <a:solidFill>
                                <a:srgbClr val="836967"/>
                              </a:solidFill>
                              <a:latin typeface="Cambria Math" panose="02040503050406030204" pitchFamily="18" charset="0"/>
                            </a:rPr>
                          </m:ctrlPr>
                        </m:sSupPr>
                        <m:e>
                          <m:r>
                            <a:rPr lang="es-EC" sz="1600" i="0">
                              <a:latin typeface="Cambria Math" panose="02040503050406030204" pitchFamily="18" charset="0"/>
                            </a:rPr>
                            <m:t>0.10226</m:t>
                          </m:r>
                        </m:e>
                        <m:sup>
                          <m:r>
                            <a:rPr lang="es-EC" sz="1600" i="0">
                              <a:latin typeface="Cambria Math" panose="02040503050406030204" pitchFamily="18" charset="0"/>
                            </a:rPr>
                            <m:t>2</m:t>
                          </m:r>
                        </m:sup>
                      </m:sSup>
                      <m:r>
                        <a:rPr lang="es-EC" sz="1600" i="0">
                          <a:latin typeface="Cambria Math" panose="02040503050406030204" pitchFamily="18" charset="0"/>
                        </a:rPr>
                        <m:t>=0.0082 </m:t>
                      </m:r>
                      <m:sSup>
                        <m:sSupPr>
                          <m:ctrlPr>
                            <a:rPr lang="es-EC" sz="1600" i="1">
                              <a:solidFill>
                                <a:srgbClr val="836967"/>
                              </a:solidFill>
                              <a:latin typeface="Cambria Math" panose="02040503050406030204" pitchFamily="18" charset="0"/>
                            </a:rPr>
                          </m:ctrlPr>
                        </m:sSupPr>
                        <m:e>
                          <m:r>
                            <a:rPr lang="es-EC" sz="1600" i="1">
                              <a:latin typeface="Cambria Math" panose="02040503050406030204" pitchFamily="18" charset="0"/>
                            </a:rPr>
                            <m:t>𝑚</m:t>
                          </m:r>
                        </m:e>
                        <m:sup>
                          <m:r>
                            <a:rPr lang="es-EC" sz="1600" i="0">
                              <a:latin typeface="Cambria Math" panose="02040503050406030204" pitchFamily="18" charset="0"/>
                            </a:rPr>
                            <m:t>2</m:t>
                          </m:r>
                        </m:sup>
                      </m:sSup>
                    </m:oMath>
                  </m:oMathPara>
                </a14:m>
                <a:endParaRPr lang="es-EC" sz="1600" dirty="0"/>
              </a:p>
            </p:txBody>
          </p:sp>
        </mc:Choice>
        <mc:Fallback xmlns="">
          <p:sp>
            <p:nvSpPr>
              <p:cNvPr id="29" name="CuadroTexto 28">
                <a:extLst>
                  <a:ext uri="{FF2B5EF4-FFF2-40B4-BE49-F238E27FC236}">
                    <a16:creationId xmlns:a16="http://schemas.microsoft.com/office/drawing/2014/main" id="{6CFD2E25-A05B-4932-9F61-97ED374EABA0}"/>
                  </a:ext>
                </a:extLst>
              </p:cNvPr>
              <p:cNvSpPr txBox="1">
                <a:spLocks noRot="1" noChangeAspect="1" noMove="1" noResize="1" noEditPoints="1" noAdjustHandles="1" noChangeArrowheads="1" noChangeShapeType="1" noTextEdit="1"/>
              </p:cNvSpPr>
              <p:nvPr/>
            </p:nvSpPr>
            <p:spPr>
              <a:xfrm>
                <a:off x="2082047" y="3440051"/>
                <a:ext cx="3390213" cy="510781"/>
              </a:xfrm>
              <a:prstGeom prst="rect">
                <a:avLst/>
              </a:prstGeom>
              <a:blipFill>
                <a:blip r:embed="rId8"/>
                <a:stretch>
                  <a:fillRect b="-357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1" name="CuadroTexto 30">
                <a:extLst>
                  <a:ext uri="{FF2B5EF4-FFF2-40B4-BE49-F238E27FC236}">
                    <a16:creationId xmlns:a16="http://schemas.microsoft.com/office/drawing/2014/main" id="{C85C9126-4080-4709-9719-CE0AD0F88E92}"/>
                  </a:ext>
                </a:extLst>
              </p:cNvPr>
              <p:cNvSpPr txBox="1"/>
              <p:nvPr/>
            </p:nvSpPr>
            <p:spPr>
              <a:xfrm>
                <a:off x="2791096" y="3974748"/>
                <a:ext cx="1972113" cy="5952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𝑣</m:t>
                          </m:r>
                        </m:e>
                        <m:sub>
                          <m:r>
                            <a:rPr lang="es-EC" sz="1600" i="0">
                              <a:latin typeface="Cambria Math" panose="02040503050406030204" pitchFamily="18" charset="0"/>
                            </a:rPr>
                            <m:t>1</m:t>
                          </m:r>
                        </m:sub>
                      </m:sSub>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𝑄</m:t>
                          </m:r>
                        </m:num>
                        <m:den>
                          <m:sSub>
                            <m:sSubPr>
                              <m:ctrlPr>
                                <a:rPr lang="es-EC" sz="1600" i="1">
                                  <a:solidFill>
                                    <a:srgbClr val="836967"/>
                                  </a:solidFill>
                                  <a:latin typeface="Cambria Math" panose="02040503050406030204" pitchFamily="18" charset="0"/>
                                </a:rPr>
                              </m:ctrlPr>
                            </m:sSubPr>
                            <m:e>
                              <m:r>
                                <a:rPr lang="es-EC" sz="1600" i="1">
                                  <a:latin typeface="Cambria Math" panose="02040503050406030204" pitchFamily="18" charset="0"/>
                                </a:rPr>
                                <m:t>𝐴</m:t>
                              </m:r>
                            </m:e>
                            <m:sub>
                              <m:r>
                                <a:rPr lang="es-EC" sz="1600" i="0">
                                  <a:latin typeface="Cambria Math" panose="02040503050406030204" pitchFamily="18" charset="0"/>
                                </a:rPr>
                                <m:t>4</m:t>
                              </m:r>
                            </m:sub>
                          </m:sSub>
                        </m:den>
                      </m:f>
                    </m:oMath>
                  </m:oMathPara>
                </a14:m>
                <a:endParaRPr lang="es-EC" sz="1600" dirty="0"/>
              </a:p>
            </p:txBody>
          </p:sp>
        </mc:Choice>
        <mc:Fallback xmlns="">
          <p:sp>
            <p:nvSpPr>
              <p:cNvPr id="31" name="CuadroTexto 30">
                <a:extLst>
                  <a:ext uri="{FF2B5EF4-FFF2-40B4-BE49-F238E27FC236}">
                    <a16:creationId xmlns:a16="http://schemas.microsoft.com/office/drawing/2014/main" id="{C85C9126-4080-4709-9719-CE0AD0F88E92}"/>
                  </a:ext>
                </a:extLst>
              </p:cNvPr>
              <p:cNvSpPr txBox="1">
                <a:spLocks noRot="1" noChangeAspect="1" noMove="1" noResize="1" noEditPoints="1" noAdjustHandles="1" noChangeArrowheads="1" noChangeShapeType="1" noTextEdit="1"/>
              </p:cNvSpPr>
              <p:nvPr/>
            </p:nvSpPr>
            <p:spPr>
              <a:xfrm>
                <a:off x="2791096" y="3974748"/>
                <a:ext cx="1972113" cy="595228"/>
              </a:xfrm>
              <a:prstGeom prst="rect">
                <a:avLst/>
              </a:prstGeom>
              <a:blipFill>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980C917F-610D-406A-AE0B-435A3C6989FB}"/>
                  </a:ext>
                </a:extLst>
              </p:cNvPr>
              <p:cNvSpPr txBox="1"/>
              <p:nvPr/>
            </p:nvSpPr>
            <p:spPr>
              <a:xfrm>
                <a:off x="2280305" y="4661478"/>
                <a:ext cx="3524769" cy="7475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𝑣</m:t>
                          </m:r>
                        </m:e>
                        <m:sub>
                          <m:r>
                            <a:rPr lang="es-EC" sz="1600" i="0">
                              <a:latin typeface="Cambria Math" panose="02040503050406030204" pitchFamily="18" charset="0"/>
                            </a:rPr>
                            <m:t>1</m:t>
                          </m:r>
                        </m:sub>
                      </m:sSub>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r>
                            <a:rPr lang="es-EC" sz="1600" i="0">
                              <a:latin typeface="Cambria Math" panose="02040503050406030204" pitchFamily="18" charset="0"/>
                            </a:rPr>
                            <m:t>0.0003689</m:t>
                          </m:r>
                          <m:f>
                            <m:fPr>
                              <m:ctrlPr>
                                <a:rPr lang="es-EC" sz="1600" i="1">
                                  <a:solidFill>
                                    <a:srgbClr val="836967"/>
                                  </a:solidFill>
                                  <a:latin typeface="Cambria Math" panose="02040503050406030204" pitchFamily="18" charset="0"/>
                                </a:rPr>
                              </m:ctrlPr>
                            </m:fPr>
                            <m:num>
                              <m:sSup>
                                <m:sSupPr>
                                  <m:ctrlPr>
                                    <a:rPr lang="es-EC" sz="1600" i="1">
                                      <a:solidFill>
                                        <a:srgbClr val="836967"/>
                                      </a:solidFill>
                                      <a:latin typeface="Cambria Math" panose="02040503050406030204" pitchFamily="18" charset="0"/>
                                    </a:rPr>
                                  </m:ctrlPr>
                                </m:sSupPr>
                                <m:e>
                                  <m:r>
                                    <a:rPr lang="es-EC" sz="1600" i="1">
                                      <a:latin typeface="Cambria Math" panose="02040503050406030204" pitchFamily="18" charset="0"/>
                                    </a:rPr>
                                    <m:t>𝑚</m:t>
                                  </m:r>
                                </m:e>
                                <m:sup>
                                  <m:r>
                                    <a:rPr lang="es-EC" sz="1600" i="0">
                                      <a:latin typeface="Cambria Math" panose="02040503050406030204" pitchFamily="18" charset="0"/>
                                    </a:rPr>
                                    <m:t>3</m:t>
                                  </m:r>
                                </m:sup>
                              </m:sSup>
                            </m:num>
                            <m:den>
                              <m:r>
                                <a:rPr lang="es-EC" sz="1600" i="1">
                                  <a:latin typeface="Cambria Math" panose="02040503050406030204" pitchFamily="18" charset="0"/>
                                </a:rPr>
                                <m:t>𝑠</m:t>
                              </m:r>
                            </m:den>
                          </m:f>
                        </m:num>
                        <m:den>
                          <m:r>
                            <a:rPr lang="es-EC" sz="1600" i="0">
                              <a:latin typeface="Cambria Math" panose="02040503050406030204" pitchFamily="18" charset="0"/>
                            </a:rPr>
                            <m:t>0.0082 </m:t>
                          </m:r>
                          <m:sSup>
                            <m:sSupPr>
                              <m:ctrlPr>
                                <a:rPr lang="es-EC" sz="1600" i="1">
                                  <a:solidFill>
                                    <a:srgbClr val="836967"/>
                                  </a:solidFill>
                                  <a:latin typeface="Cambria Math" panose="02040503050406030204" pitchFamily="18" charset="0"/>
                                </a:rPr>
                              </m:ctrlPr>
                            </m:sSupPr>
                            <m:e>
                              <m:r>
                                <a:rPr lang="es-EC" sz="1600" i="1">
                                  <a:latin typeface="Cambria Math" panose="02040503050406030204" pitchFamily="18" charset="0"/>
                                </a:rPr>
                                <m:t>𝑚</m:t>
                              </m:r>
                            </m:e>
                            <m:sup>
                              <m:r>
                                <a:rPr lang="es-EC" sz="1600" i="0">
                                  <a:latin typeface="Cambria Math" panose="02040503050406030204" pitchFamily="18" charset="0"/>
                                </a:rPr>
                                <m:t>2</m:t>
                              </m:r>
                            </m:sup>
                          </m:sSup>
                        </m:den>
                      </m:f>
                      <m:r>
                        <a:rPr lang="es-EC" sz="1600" i="0">
                          <a:latin typeface="Cambria Math" panose="02040503050406030204" pitchFamily="18" charset="0"/>
                        </a:rPr>
                        <m:t>=0.045</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𝑚</m:t>
                          </m:r>
                        </m:num>
                        <m:den>
                          <m:r>
                            <a:rPr lang="es-EC" sz="1600" i="1">
                              <a:latin typeface="Cambria Math" panose="02040503050406030204" pitchFamily="18" charset="0"/>
                            </a:rPr>
                            <m:t>𝑠</m:t>
                          </m:r>
                        </m:den>
                      </m:f>
                    </m:oMath>
                  </m:oMathPara>
                </a14:m>
                <a:endParaRPr lang="es-EC" sz="1600" dirty="0"/>
              </a:p>
            </p:txBody>
          </p:sp>
        </mc:Choice>
        <mc:Fallback xmlns="">
          <p:sp>
            <p:nvSpPr>
              <p:cNvPr id="33" name="CuadroTexto 32">
                <a:extLst>
                  <a:ext uri="{FF2B5EF4-FFF2-40B4-BE49-F238E27FC236}">
                    <a16:creationId xmlns:a16="http://schemas.microsoft.com/office/drawing/2014/main" id="{980C917F-610D-406A-AE0B-435A3C6989FB}"/>
                  </a:ext>
                </a:extLst>
              </p:cNvPr>
              <p:cNvSpPr txBox="1">
                <a:spLocks noRot="1" noChangeAspect="1" noMove="1" noResize="1" noEditPoints="1" noAdjustHandles="1" noChangeArrowheads="1" noChangeShapeType="1" noTextEdit="1"/>
              </p:cNvSpPr>
              <p:nvPr/>
            </p:nvSpPr>
            <p:spPr>
              <a:xfrm>
                <a:off x="2280305" y="4661478"/>
                <a:ext cx="3524769" cy="747577"/>
              </a:xfrm>
              <a:prstGeom prst="rect">
                <a:avLst/>
              </a:prstGeom>
              <a:blipFill>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6" name="CuadroTexto 35">
                <a:extLst>
                  <a:ext uri="{FF2B5EF4-FFF2-40B4-BE49-F238E27FC236}">
                    <a16:creationId xmlns:a16="http://schemas.microsoft.com/office/drawing/2014/main" id="{FB80B17F-9032-4D21-A373-7A9C8C940029}"/>
                  </a:ext>
                </a:extLst>
              </p:cNvPr>
              <p:cNvSpPr txBox="1"/>
              <p:nvPr/>
            </p:nvSpPr>
            <p:spPr>
              <a:xfrm>
                <a:off x="2791096" y="5691169"/>
                <a:ext cx="2518643" cy="5591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𝑁</m:t>
                          </m:r>
                        </m:e>
                        <m:sub>
                          <m:r>
                            <a:rPr lang="es-EC" sz="1600" i="1">
                              <a:latin typeface="Cambria Math" panose="02040503050406030204" pitchFamily="18" charset="0"/>
                            </a:rPr>
                            <m:t>𝑅𝑒</m:t>
                          </m:r>
                          <m:r>
                            <a:rPr lang="es-EC" sz="1600" i="0">
                              <a:latin typeface="Cambria Math" panose="02040503050406030204" pitchFamily="18" charset="0"/>
                            </a:rPr>
                            <m:t>1</m:t>
                          </m:r>
                        </m:sub>
                      </m:sSub>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sSub>
                            <m:sSubPr>
                              <m:ctrlPr>
                                <a:rPr lang="es-EC" sz="1600" i="1">
                                  <a:solidFill>
                                    <a:srgbClr val="836967"/>
                                  </a:solidFill>
                                  <a:latin typeface="Cambria Math" panose="02040503050406030204" pitchFamily="18" charset="0"/>
                                </a:rPr>
                              </m:ctrlPr>
                            </m:sSubPr>
                            <m:e>
                              <m:r>
                                <a:rPr lang="es-EC" sz="1600" i="1">
                                  <a:latin typeface="Cambria Math" panose="02040503050406030204" pitchFamily="18" charset="0"/>
                                </a:rPr>
                                <m:t>𝜐</m:t>
                              </m:r>
                            </m:e>
                            <m:sub>
                              <m:r>
                                <a:rPr lang="es-EC" sz="1600" i="0">
                                  <a:latin typeface="Cambria Math" panose="02040503050406030204" pitchFamily="18" charset="0"/>
                                </a:rPr>
                                <m:t>1</m:t>
                              </m:r>
                            </m:sub>
                          </m:sSub>
                          <m:r>
                            <a:rPr lang="es-EC" sz="1600" i="0">
                              <a:latin typeface="Cambria Math" panose="02040503050406030204" pitchFamily="18" charset="0"/>
                            </a:rPr>
                            <m:t>∗</m:t>
                          </m:r>
                          <m:sSub>
                            <m:sSubPr>
                              <m:ctrlPr>
                                <a:rPr lang="es-EC" sz="1600" i="1">
                                  <a:solidFill>
                                    <a:srgbClr val="836967"/>
                                  </a:solidFill>
                                  <a:latin typeface="Cambria Math" panose="02040503050406030204" pitchFamily="18" charset="0"/>
                                </a:rPr>
                              </m:ctrlPr>
                            </m:sSubPr>
                            <m:e>
                              <m:r>
                                <a:rPr lang="es-EC" sz="1600" i="1">
                                  <a:latin typeface="Cambria Math" panose="02040503050406030204" pitchFamily="18" charset="0"/>
                                </a:rPr>
                                <m:t>𝑑</m:t>
                              </m:r>
                            </m:e>
                            <m:sub>
                              <m:r>
                                <a:rPr lang="es-EC" sz="1600" i="0">
                                  <a:latin typeface="Cambria Math" panose="02040503050406030204" pitchFamily="18" charset="0"/>
                                </a:rPr>
                                <m:t>4</m:t>
                              </m:r>
                            </m:sub>
                          </m:sSub>
                        </m:num>
                        <m:den>
                          <m:r>
                            <a:rPr lang="es-EC" sz="1600" i="1">
                              <a:latin typeface="Cambria Math" panose="02040503050406030204" pitchFamily="18" charset="0"/>
                            </a:rPr>
                            <m:t>𝜈</m:t>
                          </m:r>
                        </m:den>
                      </m:f>
                    </m:oMath>
                  </m:oMathPara>
                </a14:m>
                <a:endParaRPr lang="es-EC" sz="1600" dirty="0"/>
              </a:p>
            </p:txBody>
          </p:sp>
        </mc:Choice>
        <mc:Fallback xmlns="">
          <p:sp>
            <p:nvSpPr>
              <p:cNvPr id="36" name="CuadroTexto 35">
                <a:extLst>
                  <a:ext uri="{FF2B5EF4-FFF2-40B4-BE49-F238E27FC236}">
                    <a16:creationId xmlns:a16="http://schemas.microsoft.com/office/drawing/2014/main" id="{FB80B17F-9032-4D21-A373-7A9C8C940029}"/>
                  </a:ext>
                </a:extLst>
              </p:cNvPr>
              <p:cNvSpPr txBox="1">
                <a:spLocks noRot="1" noChangeAspect="1" noMove="1" noResize="1" noEditPoints="1" noAdjustHandles="1" noChangeArrowheads="1" noChangeShapeType="1" noTextEdit="1"/>
              </p:cNvSpPr>
              <p:nvPr/>
            </p:nvSpPr>
            <p:spPr>
              <a:xfrm>
                <a:off x="2791096" y="5691169"/>
                <a:ext cx="2518643" cy="559127"/>
              </a:xfrm>
              <a:prstGeom prst="rect">
                <a:avLst/>
              </a:prstGeom>
              <a:blipFill>
                <a:blip r:embed="rId11"/>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8" name="CuadroTexto 37">
                <a:extLst>
                  <a:ext uri="{FF2B5EF4-FFF2-40B4-BE49-F238E27FC236}">
                    <a16:creationId xmlns:a16="http://schemas.microsoft.com/office/drawing/2014/main" id="{3615D707-AE18-468E-9325-F09C0E82C2CE}"/>
                  </a:ext>
                </a:extLst>
              </p:cNvPr>
              <p:cNvSpPr txBox="1"/>
              <p:nvPr/>
            </p:nvSpPr>
            <p:spPr>
              <a:xfrm>
                <a:off x="6667328" y="1711490"/>
                <a:ext cx="4414573" cy="8917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𝑁</m:t>
                          </m:r>
                        </m:e>
                        <m:sub>
                          <m:r>
                            <a:rPr lang="es-EC" sz="1600" i="1">
                              <a:latin typeface="Cambria Math" panose="02040503050406030204" pitchFamily="18" charset="0"/>
                            </a:rPr>
                            <m:t>𝑅𝑒</m:t>
                          </m:r>
                          <m:r>
                            <a:rPr lang="es-EC" sz="1600" i="0">
                              <a:latin typeface="Cambria Math" panose="02040503050406030204" pitchFamily="18" charset="0"/>
                            </a:rPr>
                            <m:t>4</m:t>
                          </m:r>
                        </m:sub>
                      </m:sSub>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r>
                            <a:rPr lang="es-EC" sz="1600" i="0">
                              <a:latin typeface="Cambria Math" panose="02040503050406030204" pitchFamily="18" charset="0"/>
                            </a:rPr>
                            <m:t>0.045</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𝑚</m:t>
                              </m:r>
                            </m:num>
                            <m:den>
                              <m:r>
                                <a:rPr lang="es-EC" sz="1600" i="1">
                                  <a:latin typeface="Cambria Math" panose="02040503050406030204" pitchFamily="18" charset="0"/>
                                </a:rPr>
                                <m:t>𝑠</m:t>
                              </m:r>
                            </m:den>
                          </m:f>
                          <m:r>
                            <a:rPr lang="es-EC" sz="1600" i="0">
                              <a:latin typeface="Cambria Math" panose="02040503050406030204" pitchFamily="18" charset="0"/>
                            </a:rPr>
                            <m:t>∗0.10226 </m:t>
                          </m:r>
                          <m:r>
                            <a:rPr lang="es-EC" sz="1600" i="1">
                              <a:latin typeface="Cambria Math" panose="02040503050406030204" pitchFamily="18" charset="0"/>
                            </a:rPr>
                            <m:t>𝑚</m:t>
                          </m:r>
                        </m:num>
                        <m:den>
                          <m:r>
                            <a:rPr lang="es-EC" sz="1600" i="0">
                              <a:latin typeface="Cambria Math" panose="02040503050406030204" pitchFamily="18" charset="0"/>
                            </a:rPr>
                            <m:t>0.65∗</m:t>
                          </m:r>
                          <m:sSup>
                            <m:sSupPr>
                              <m:ctrlPr>
                                <a:rPr lang="es-EC" sz="1600" i="1">
                                  <a:solidFill>
                                    <a:srgbClr val="836967"/>
                                  </a:solidFill>
                                  <a:latin typeface="Cambria Math" panose="02040503050406030204" pitchFamily="18" charset="0"/>
                                </a:rPr>
                              </m:ctrlPr>
                            </m:sSupPr>
                            <m:e>
                              <m:r>
                                <a:rPr lang="es-EC" sz="1600" i="0">
                                  <a:latin typeface="Cambria Math" panose="02040503050406030204" pitchFamily="18" charset="0"/>
                                </a:rPr>
                                <m:t>10</m:t>
                              </m:r>
                            </m:e>
                            <m:sup>
                              <m:r>
                                <a:rPr lang="es-EC" sz="1600" i="0">
                                  <a:latin typeface="Cambria Math" panose="02040503050406030204" pitchFamily="18" charset="0"/>
                                </a:rPr>
                                <m:t>−6</m:t>
                              </m:r>
                            </m:sup>
                          </m:sSup>
                          <m:f>
                            <m:fPr>
                              <m:ctrlPr>
                                <a:rPr lang="es-EC" sz="1600" i="1">
                                  <a:solidFill>
                                    <a:srgbClr val="836967"/>
                                  </a:solidFill>
                                  <a:latin typeface="Cambria Math" panose="02040503050406030204" pitchFamily="18" charset="0"/>
                                </a:rPr>
                              </m:ctrlPr>
                            </m:fPr>
                            <m:num>
                              <m:sSup>
                                <m:sSupPr>
                                  <m:ctrlPr>
                                    <a:rPr lang="es-EC" sz="1600" i="1">
                                      <a:solidFill>
                                        <a:srgbClr val="836967"/>
                                      </a:solidFill>
                                      <a:latin typeface="Cambria Math" panose="02040503050406030204" pitchFamily="18" charset="0"/>
                                    </a:rPr>
                                  </m:ctrlPr>
                                </m:sSupPr>
                                <m:e>
                                  <m:r>
                                    <a:rPr lang="es-EC" sz="1600" i="1">
                                      <a:latin typeface="Cambria Math" panose="02040503050406030204" pitchFamily="18" charset="0"/>
                                    </a:rPr>
                                    <m:t>𝑚</m:t>
                                  </m:r>
                                </m:e>
                                <m:sup>
                                  <m:r>
                                    <a:rPr lang="es-EC" sz="1600" i="0">
                                      <a:latin typeface="Cambria Math" panose="02040503050406030204" pitchFamily="18" charset="0"/>
                                    </a:rPr>
                                    <m:t>2</m:t>
                                  </m:r>
                                </m:sup>
                              </m:sSup>
                            </m:num>
                            <m:den>
                              <m:r>
                                <a:rPr lang="es-EC" sz="1600" i="1">
                                  <a:latin typeface="Cambria Math" panose="02040503050406030204" pitchFamily="18" charset="0"/>
                                </a:rPr>
                                <m:t>𝑠</m:t>
                              </m:r>
                            </m:den>
                          </m:f>
                        </m:den>
                      </m:f>
                      <m:r>
                        <a:rPr lang="es-EC" sz="1600" i="0">
                          <a:latin typeface="Cambria Math" panose="02040503050406030204" pitchFamily="18" charset="0"/>
                        </a:rPr>
                        <m:t>=7.08∗</m:t>
                      </m:r>
                      <m:sSup>
                        <m:sSupPr>
                          <m:ctrlPr>
                            <a:rPr lang="es-EC" sz="1600" i="1">
                              <a:solidFill>
                                <a:srgbClr val="836967"/>
                              </a:solidFill>
                              <a:latin typeface="Cambria Math" panose="02040503050406030204" pitchFamily="18" charset="0"/>
                            </a:rPr>
                          </m:ctrlPr>
                        </m:sSupPr>
                        <m:e>
                          <m:r>
                            <a:rPr lang="es-EC" sz="1600" i="0">
                              <a:latin typeface="Cambria Math" panose="02040503050406030204" pitchFamily="18" charset="0"/>
                            </a:rPr>
                            <m:t>10</m:t>
                          </m:r>
                        </m:e>
                        <m:sup>
                          <m:r>
                            <a:rPr lang="es-EC" sz="1600" i="0">
                              <a:latin typeface="Cambria Math" panose="02040503050406030204" pitchFamily="18" charset="0"/>
                            </a:rPr>
                            <m:t>3</m:t>
                          </m:r>
                        </m:sup>
                      </m:sSup>
                    </m:oMath>
                  </m:oMathPara>
                </a14:m>
                <a:endParaRPr lang="es-EC" sz="1600" dirty="0"/>
              </a:p>
            </p:txBody>
          </p:sp>
        </mc:Choice>
        <mc:Fallback xmlns="">
          <p:sp>
            <p:nvSpPr>
              <p:cNvPr id="38" name="CuadroTexto 37">
                <a:extLst>
                  <a:ext uri="{FF2B5EF4-FFF2-40B4-BE49-F238E27FC236}">
                    <a16:creationId xmlns:a16="http://schemas.microsoft.com/office/drawing/2014/main" id="{3615D707-AE18-468E-9325-F09C0E82C2CE}"/>
                  </a:ext>
                </a:extLst>
              </p:cNvPr>
              <p:cNvSpPr txBox="1">
                <a:spLocks noRot="1" noChangeAspect="1" noMove="1" noResize="1" noEditPoints="1" noAdjustHandles="1" noChangeArrowheads="1" noChangeShapeType="1" noTextEdit="1"/>
              </p:cNvSpPr>
              <p:nvPr/>
            </p:nvSpPr>
            <p:spPr>
              <a:xfrm>
                <a:off x="6667328" y="1711490"/>
                <a:ext cx="4414573" cy="891719"/>
              </a:xfrm>
              <a:prstGeom prst="rect">
                <a:avLst/>
              </a:prstGeom>
              <a:blipFill>
                <a:blip r:embed="rId1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86A25A49-4745-46E8-A53F-E35B72D23D2F}"/>
                  </a:ext>
                </a:extLst>
              </p:cNvPr>
              <p:cNvSpPr txBox="1"/>
              <p:nvPr/>
            </p:nvSpPr>
            <p:spPr>
              <a:xfrm>
                <a:off x="6700825" y="2734045"/>
                <a:ext cx="1949321"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600" i="1" smtClean="0">
                          <a:latin typeface="Cambria Math" panose="02040503050406030204" pitchFamily="18" charset="0"/>
                        </a:rPr>
                        <m:t>𝜀</m:t>
                      </m:r>
                      <m:r>
                        <a:rPr lang="es-EC" sz="1600" i="0">
                          <a:latin typeface="Cambria Math" panose="02040503050406030204" pitchFamily="18" charset="0"/>
                        </a:rPr>
                        <m:t>=0.000045 </m:t>
                      </m:r>
                      <m:r>
                        <a:rPr lang="es-EC" sz="1600" i="1">
                          <a:latin typeface="Cambria Math" panose="02040503050406030204" pitchFamily="18" charset="0"/>
                        </a:rPr>
                        <m:t>𝑚</m:t>
                      </m:r>
                    </m:oMath>
                  </m:oMathPara>
                </a14:m>
                <a:endParaRPr lang="es-EC" sz="1600" dirty="0"/>
              </a:p>
            </p:txBody>
          </p:sp>
        </mc:Choice>
        <mc:Fallback xmlns="">
          <p:sp>
            <p:nvSpPr>
              <p:cNvPr id="40" name="CuadroTexto 39">
                <a:extLst>
                  <a:ext uri="{FF2B5EF4-FFF2-40B4-BE49-F238E27FC236}">
                    <a16:creationId xmlns:a16="http://schemas.microsoft.com/office/drawing/2014/main" id="{86A25A49-4745-46E8-A53F-E35B72D23D2F}"/>
                  </a:ext>
                </a:extLst>
              </p:cNvPr>
              <p:cNvSpPr txBox="1">
                <a:spLocks noRot="1" noChangeAspect="1" noMove="1" noResize="1" noEditPoints="1" noAdjustHandles="1" noChangeArrowheads="1" noChangeShapeType="1" noTextEdit="1"/>
              </p:cNvSpPr>
              <p:nvPr/>
            </p:nvSpPr>
            <p:spPr>
              <a:xfrm>
                <a:off x="6700825" y="2734045"/>
                <a:ext cx="1949321" cy="338554"/>
              </a:xfrm>
              <a:prstGeom prst="rect">
                <a:avLst/>
              </a:prstGeom>
              <a:blipFill>
                <a:blip r:embed="rId1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3" name="CuadroTexto 42">
                <a:extLst>
                  <a:ext uri="{FF2B5EF4-FFF2-40B4-BE49-F238E27FC236}">
                    <a16:creationId xmlns:a16="http://schemas.microsoft.com/office/drawing/2014/main" id="{F30B11B7-1DAF-41E2-8DDC-F7706A0F9513}"/>
                  </a:ext>
                </a:extLst>
              </p:cNvPr>
              <p:cNvSpPr txBox="1"/>
              <p:nvPr/>
            </p:nvSpPr>
            <p:spPr>
              <a:xfrm>
                <a:off x="9085201" y="2705520"/>
                <a:ext cx="16820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𝑓</m:t>
                          </m:r>
                        </m:e>
                        <m:sub>
                          <m:r>
                            <a:rPr lang="es-EC" sz="1600" i="1">
                              <a:latin typeface="Cambria Math" panose="02040503050406030204" pitchFamily="18" charset="0"/>
                            </a:rPr>
                            <m:t>𝑠</m:t>
                          </m:r>
                          <m:r>
                            <a:rPr lang="es-EC" sz="1600" i="0">
                              <a:latin typeface="Cambria Math" panose="02040503050406030204" pitchFamily="18" charset="0"/>
                            </a:rPr>
                            <m:t>1</m:t>
                          </m:r>
                        </m:sub>
                      </m:sSub>
                      <m:r>
                        <a:rPr lang="es-EC" sz="1600" i="0">
                          <a:latin typeface="Cambria Math" panose="02040503050406030204" pitchFamily="18" charset="0"/>
                        </a:rPr>
                        <m:t>=0.034</m:t>
                      </m:r>
                    </m:oMath>
                  </m:oMathPara>
                </a14:m>
                <a:endParaRPr lang="es-EC" sz="1600" dirty="0"/>
              </a:p>
            </p:txBody>
          </p:sp>
        </mc:Choice>
        <mc:Fallback xmlns="">
          <p:sp>
            <p:nvSpPr>
              <p:cNvPr id="43" name="CuadroTexto 42">
                <a:extLst>
                  <a:ext uri="{FF2B5EF4-FFF2-40B4-BE49-F238E27FC236}">
                    <a16:creationId xmlns:a16="http://schemas.microsoft.com/office/drawing/2014/main" id="{F30B11B7-1DAF-41E2-8DDC-F7706A0F9513}"/>
                  </a:ext>
                </a:extLst>
              </p:cNvPr>
              <p:cNvSpPr txBox="1">
                <a:spLocks noRot="1" noChangeAspect="1" noMove="1" noResize="1" noEditPoints="1" noAdjustHandles="1" noChangeArrowheads="1" noChangeShapeType="1" noTextEdit="1"/>
              </p:cNvSpPr>
              <p:nvPr/>
            </p:nvSpPr>
            <p:spPr>
              <a:xfrm>
                <a:off x="9085201" y="2705520"/>
                <a:ext cx="1682033" cy="338554"/>
              </a:xfrm>
              <a:prstGeom prst="rect">
                <a:avLst/>
              </a:prstGeom>
              <a:blipFill>
                <a:blip r:embed="rId14"/>
                <a:stretch>
                  <a:fillRect b="-10909"/>
                </a:stretch>
              </a:blipFill>
            </p:spPr>
            <p:txBody>
              <a:bodyPr/>
              <a:lstStyle/>
              <a:p>
                <a:r>
                  <a:rPr lang="es-EC">
                    <a:noFill/>
                  </a:rPr>
                  <a:t> </a:t>
                </a:r>
              </a:p>
            </p:txBody>
          </p:sp>
        </mc:Fallback>
      </mc:AlternateContent>
      <p:sp>
        <p:nvSpPr>
          <p:cNvPr id="44" name="CuadroTexto 43">
            <a:extLst>
              <a:ext uri="{FF2B5EF4-FFF2-40B4-BE49-F238E27FC236}">
                <a16:creationId xmlns:a16="http://schemas.microsoft.com/office/drawing/2014/main" id="{3BC2D03E-226C-419D-A700-25E05E663942}"/>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pic>
        <p:nvPicPr>
          <p:cNvPr id="45" name="Imagen 44">
            <a:extLst>
              <a:ext uri="{FF2B5EF4-FFF2-40B4-BE49-F238E27FC236}">
                <a16:creationId xmlns:a16="http://schemas.microsoft.com/office/drawing/2014/main" id="{ED6EDB0A-3F5F-4DCB-956B-004CCD2EEA2E}"/>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6439292" y="3068079"/>
            <a:ext cx="5372493" cy="3635760"/>
          </a:xfrm>
          <a:prstGeom prst="rect">
            <a:avLst/>
          </a:prstGeom>
          <a:noFill/>
          <a:ln>
            <a:noFill/>
          </a:ln>
        </p:spPr>
      </p:pic>
      <p:sp>
        <p:nvSpPr>
          <p:cNvPr id="46" name="CuadroTexto 45">
            <a:extLst>
              <a:ext uri="{FF2B5EF4-FFF2-40B4-BE49-F238E27FC236}">
                <a16:creationId xmlns:a16="http://schemas.microsoft.com/office/drawing/2014/main" id="{AA6C7DB5-A1AB-4220-A11D-EFA19C0F5D2D}"/>
              </a:ext>
            </a:extLst>
          </p:cNvPr>
          <p:cNvSpPr txBox="1"/>
          <p:nvPr/>
        </p:nvSpPr>
        <p:spPr>
          <a:xfrm>
            <a:off x="1247775" y="1085232"/>
            <a:ext cx="288116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Diseño Hidráulico</a:t>
            </a:r>
          </a:p>
        </p:txBody>
      </p:sp>
    </p:spTree>
    <p:extLst>
      <p:ext uri="{BB962C8B-B14F-4D97-AF65-F5344CB8AC3E}">
        <p14:creationId xmlns:p14="http://schemas.microsoft.com/office/powerpoint/2010/main" val="3709408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86596BB8-DD96-4342-ABE2-AC16966CDCE2}"/>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838"/>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1" name="CuadroTexto 10">
            <a:extLst>
              <a:ext uri="{FF2B5EF4-FFF2-40B4-BE49-F238E27FC236}">
                <a16:creationId xmlns:a16="http://schemas.microsoft.com/office/drawing/2014/main" id="{1F0B56C4-F667-46EA-8116-60045A7DBD17}"/>
              </a:ext>
            </a:extLst>
          </p:cNvPr>
          <p:cNvSpPr txBox="1"/>
          <p:nvPr/>
        </p:nvSpPr>
        <p:spPr>
          <a:xfrm>
            <a:off x="6003037" y="1085232"/>
            <a:ext cx="4138614"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Diseño para línea de succión</a:t>
            </a:r>
            <a:endParaRPr lang="es-EC" b="1" dirty="0">
              <a:latin typeface="Arial" panose="020B0604020202020204" pitchFamily="34" charset="0"/>
              <a:cs typeface="Arial" panose="020B0604020202020204" pitchFamily="34" charset="0"/>
            </a:endParaRPr>
          </a:p>
        </p:txBody>
      </p: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mc:AlternateContent xmlns:mc="http://schemas.openxmlformats.org/markup-compatibility/2006" xmlns:a14="http://schemas.microsoft.com/office/drawing/2010/main">
        <mc:Choice Requires="a14">
          <p:sp>
            <p:nvSpPr>
              <p:cNvPr id="2" name="Rectángulo 1"/>
              <p:cNvSpPr/>
              <p:nvPr/>
            </p:nvSpPr>
            <p:spPr>
              <a:xfrm>
                <a:off x="729692" y="1771157"/>
                <a:ext cx="5519396" cy="369332"/>
              </a:xfrm>
              <a:prstGeom prst="rect">
                <a:avLst/>
              </a:prstGeom>
            </p:spPr>
            <p:txBody>
              <a:bodyPr wrap="none">
                <a:spAutoFit/>
              </a:bodyPr>
              <a:lstStyle/>
              <a:p>
                <a:pPr indent="457200" algn="just">
                  <a:spcAft>
                    <a:spcPts val="0"/>
                  </a:spcAft>
                </a:pPr>
                <a:r>
                  <a:rPr lang="es-EC" b="1" dirty="0">
                    <a:solidFill>
                      <a:srgbClr val="000000"/>
                    </a:solidFill>
                    <a:latin typeface="Arial" panose="020B0604020202020204" pitchFamily="34" charset="0"/>
                    <a:ea typeface="Times New Roman" panose="02020603050405020304" pitchFamily="18" charset="0"/>
                  </a:rPr>
                  <a:t>Para tubería de 4 in </a:t>
                </a:r>
                <a:r>
                  <a:rPr lang="es-EC" b="1" dirty="0" err="1">
                    <a:solidFill>
                      <a:srgbClr val="000000"/>
                    </a:solidFill>
                    <a:latin typeface="Arial" panose="020B0604020202020204" pitchFamily="34" charset="0"/>
                    <a:ea typeface="Times New Roman" panose="02020603050405020304" pitchFamily="18" charset="0"/>
                  </a:rPr>
                  <a:t>Sch</a:t>
                </a:r>
                <a:r>
                  <a:rPr lang="es-EC" b="1" dirty="0">
                    <a:solidFill>
                      <a:srgbClr val="000000"/>
                    </a:solidFill>
                    <a:latin typeface="Arial" panose="020B0604020202020204" pitchFamily="34" charset="0"/>
                    <a:ea typeface="Times New Roman" panose="02020603050405020304" pitchFamily="18" charset="0"/>
                  </a:rPr>
                  <a:t>. STD de </a:t>
                </a:r>
                <a14:m>
                  <m:oMath xmlns:m="http://schemas.openxmlformats.org/officeDocument/2006/math">
                    <m:sSub>
                      <m:sSubPr>
                        <m:ctrlPr>
                          <a:rPr lang="es-EC" b="1" i="1">
                            <a:solidFill>
                              <a:srgbClr val="000000"/>
                            </a:solidFill>
                            <a:effectLst/>
                            <a:latin typeface="Cambria Math" panose="02040503050406030204" pitchFamily="18" charset="0"/>
                            <a:ea typeface="Calibri" panose="020F0502020204030204" pitchFamily="34" charset="0"/>
                          </a:rPr>
                        </m:ctrlPr>
                      </m:sSubPr>
                      <m:e>
                        <m:r>
                          <m:rPr>
                            <m:sty m:val="p"/>
                          </m:rPr>
                          <a:rPr lang="es-EC" b="1">
                            <a:solidFill>
                              <a:srgbClr val="000000"/>
                            </a:solidFill>
                            <a:effectLst/>
                            <a:latin typeface="Cambria Math" panose="02040503050406030204" pitchFamily="18" charset="0"/>
                            <a:ea typeface="Calibri" panose="020F0502020204030204" pitchFamily="34" charset="0"/>
                          </a:rPr>
                          <m:t>L</m:t>
                        </m:r>
                      </m:e>
                      <m:sub>
                        <m:r>
                          <a:rPr lang="es-EC" b="1" i="0" smtClean="0">
                            <a:solidFill>
                              <a:srgbClr val="000000"/>
                            </a:solidFill>
                            <a:effectLst/>
                            <a:latin typeface="Cambria Math" panose="02040503050406030204" pitchFamily="18" charset="0"/>
                            <a:ea typeface="Calibri" panose="020F0502020204030204" pitchFamily="34" charset="0"/>
                          </a:rPr>
                          <m:t>𝟒</m:t>
                        </m:r>
                      </m:sub>
                    </m:sSub>
                  </m:oMath>
                </a14:m>
                <a:r>
                  <a:rPr lang="es-EC" b="1" dirty="0">
                    <a:solidFill>
                      <a:srgbClr val="000000"/>
                    </a:solidFill>
                    <a:effectLst/>
                    <a:latin typeface="Arial" panose="020B0604020202020204" pitchFamily="34" charset="0"/>
                    <a:ea typeface="Calibri" panose="020F0502020204030204" pitchFamily="34" charset="0"/>
                  </a:rPr>
                  <a:t>= 14.10 m</a:t>
                </a:r>
                <a:endParaRPr lang="es-EC" dirty="0">
                  <a:solidFill>
                    <a:srgbClr val="000000"/>
                  </a:solidFill>
                  <a:effectLst/>
                  <a:latin typeface="Arial" panose="020B0604020202020204" pitchFamily="34" charset="0"/>
                  <a:ea typeface="Calibri" panose="020F0502020204030204" pitchFamily="34"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729692" y="1771157"/>
                <a:ext cx="5519396" cy="369332"/>
              </a:xfrm>
              <a:prstGeom prst="rect">
                <a:avLst/>
              </a:prstGeom>
              <a:blipFill>
                <a:blip r:embed="rId5"/>
                <a:stretch>
                  <a:fillRect t="-10000" r="-331" b="-2666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55017594-3245-4F49-9CB7-8DDAD5D1FC64}"/>
                  </a:ext>
                </a:extLst>
              </p:cNvPr>
              <p:cNvSpPr txBox="1"/>
              <p:nvPr/>
            </p:nvSpPr>
            <p:spPr>
              <a:xfrm>
                <a:off x="1364999" y="2309067"/>
                <a:ext cx="3414860" cy="7859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EC" sz="1400" i="1" smtClean="0">
                              <a:solidFill>
                                <a:srgbClr val="836967"/>
                              </a:solidFill>
                              <a:latin typeface="Cambria Math" panose="02040503050406030204" pitchFamily="18" charset="0"/>
                            </a:rPr>
                          </m:ctrlPr>
                        </m:fPr>
                        <m:num>
                          <m:r>
                            <a:rPr lang="es-EC" sz="1400">
                              <a:latin typeface="Cambria Math" panose="02040503050406030204" pitchFamily="18" charset="0"/>
                            </a:rPr>
                            <m:t>1</m:t>
                          </m:r>
                        </m:num>
                        <m:den>
                          <m:rad>
                            <m:radPr>
                              <m:degHide m:val="on"/>
                              <m:ctrlPr>
                                <a:rPr lang="es-EC" sz="1400" i="1">
                                  <a:solidFill>
                                    <a:srgbClr val="836967"/>
                                  </a:solidFill>
                                  <a:latin typeface="Cambria Math" panose="02040503050406030204" pitchFamily="18" charset="0"/>
                                </a:rPr>
                              </m:ctrlPr>
                            </m:radPr>
                            <m:deg/>
                            <m:e>
                              <m:r>
                                <a:rPr lang="es-EC" sz="1400" i="1">
                                  <a:latin typeface="Cambria Math" panose="02040503050406030204" pitchFamily="18" charset="0"/>
                                </a:rPr>
                                <m:t>𝑓</m:t>
                              </m:r>
                            </m:e>
                          </m:rad>
                        </m:den>
                      </m:f>
                      <m:r>
                        <a:rPr lang="es-EC" sz="1400" i="0">
                          <a:latin typeface="Cambria Math" panose="02040503050406030204" pitchFamily="18" charset="0"/>
                        </a:rPr>
                        <m:t>=−2∗</m:t>
                      </m:r>
                      <m:func>
                        <m:funcPr>
                          <m:ctrlPr>
                            <a:rPr lang="es-EC" sz="1400" i="1">
                              <a:latin typeface="Cambria Math" panose="02040503050406030204" pitchFamily="18" charset="0"/>
                            </a:rPr>
                          </m:ctrlPr>
                        </m:funcPr>
                        <m:fName>
                          <m:r>
                            <m:rPr>
                              <m:sty m:val="p"/>
                            </m:rPr>
                            <a:rPr lang="es-EC" sz="1400" i="0">
                              <a:latin typeface="Cambria Math" panose="02040503050406030204" pitchFamily="18" charset="0"/>
                            </a:rPr>
                            <m:t>log</m:t>
                          </m:r>
                        </m:fName>
                        <m:e>
                          <m:d>
                            <m:dPr>
                              <m:ctrlPr>
                                <a:rPr lang="es-EC" sz="1400" i="1">
                                  <a:solidFill>
                                    <a:srgbClr val="836967"/>
                                  </a:solidFill>
                                  <a:latin typeface="Cambria Math" panose="02040503050406030204" pitchFamily="18" charset="0"/>
                                </a:rPr>
                              </m:ctrlPr>
                            </m:dPr>
                            <m:e>
                              <m:f>
                                <m:fPr>
                                  <m:ctrlPr>
                                    <a:rPr lang="es-EC" sz="1400" i="1">
                                      <a:solidFill>
                                        <a:srgbClr val="836967"/>
                                      </a:solidFill>
                                      <a:latin typeface="Cambria Math" panose="02040503050406030204" pitchFamily="18" charset="0"/>
                                    </a:rPr>
                                  </m:ctrlPr>
                                </m:fPr>
                                <m:num>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𝜀</m:t>
                                      </m:r>
                                    </m:num>
                                    <m:den>
                                      <m:r>
                                        <a:rPr lang="es-EC" sz="1400" i="1">
                                          <a:latin typeface="Cambria Math" panose="02040503050406030204" pitchFamily="18" charset="0"/>
                                        </a:rPr>
                                        <m:t>𝑑</m:t>
                                      </m:r>
                                    </m:den>
                                  </m:f>
                                </m:num>
                                <m:den>
                                  <m:r>
                                    <a:rPr lang="es-EC" sz="1400" i="0">
                                      <a:latin typeface="Cambria Math" panose="02040503050406030204" pitchFamily="18" charset="0"/>
                                    </a:rPr>
                                    <m:t>3.7</m:t>
                                  </m:r>
                                </m:den>
                              </m:f>
                              <m:r>
                                <a:rPr lang="es-EC" sz="1400" i="0">
                                  <a:latin typeface="Cambria Math" panose="02040503050406030204" pitchFamily="18" charset="0"/>
                                </a:rPr>
                                <m:t>+</m:t>
                              </m:r>
                              <m:f>
                                <m:fPr>
                                  <m:ctrlPr>
                                    <a:rPr lang="es-EC" sz="1400" i="1">
                                      <a:solidFill>
                                        <a:srgbClr val="836967"/>
                                      </a:solidFill>
                                      <a:latin typeface="Cambria Math" panose="02040503050406030204" pitchFamily="18" charset="0"/>
                                    </a:rPr>
                                  </m:ctrlPr>
                                </m:fPr>
                                <m:num>
                                  <m:r>
                                    <a:rPr lang="es-EC" sz="1400" i="0">
                                      <a:latin typeface="Cambria Math" panose="02040503050406030204" pitchFamily="18" charset="0"/>
                                    </a:rPr>
                                    <m:t>2.51</m:t>
                                  </m:r>
                                </m:num>
                                <m:den>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𝑁</m:t>
                                      </m:r>
                                    </m:e>
                                    <m:sub>
                                      <m:r>
                                        <a:rPr lang="es-EC" sz="1400" i="1">
                                          <a:latin typeface="Cambria Math" panose="02040503050406030204" pitchFamily="18" charset="0"/>
                                        </a:rPr>
                                        <m:t>𝑅𝑒</m:t>
                                      </m:r>
                                    </m:sub>
                                  </m:sSub>
                                  <m:r>
                                    <a:rPr lang="es-EC" sz="1400" i="0">
                                      <a:latin typeface="Cambria Math" panose="02040503050406030204" pitchFamily="18" charset="0"/>
                                    </a:rPr>
                                    <m:t>∗</m:t>
                                  </m:r>
                                  <m:rad>
                                    <m:radPr>
                                      <m:degHide m:val="on"/>
                                      <m:ctrlPr>
                                        <a:rPr lang="es-EC" sz="1400" i="1">
                                          <a:solidFill>
                                            <a:srgbClr val="836967"/>
                                          </a:solidFill>
                                          <a:latin typeface="Cambria Math" panose="02040503050406030204" pitchFamily="18" charset="0"/>
                                        </a:rPr>
                                      </m:ctrlPr>
                                    </m:radPr>
                                    <m:deg/>
                                    <m:e>
                                      <m:r>
                                        <a:rPr lang="es-EC" sz="1400" i="1">
                                          <a:latin typeface="Cambria Math" panose="02040503050406030204" pitchFamily="18" charset="0"/>
                                        </a:rPr>
                                        <m:t>𝑓</m:t>
                                      </m:r>
                                    </m:e>
                                  </m:rad>
                                </m:den>
                              </m:f>
                            </m:e>
                          </m:d>
                        </m:e>
                      </m:func>
                    </m:oMath>
                  </m:oMathPara>
                </a14:m>
                <a:endParaRPr lang="es-EC" sz="1400" dirty="0"/>
              </a:p>
            </p:txBody>
          </p:sp>
        </mc:Choice>
        <mc:Fallback xmlns="">
          <p:sp>
            <p:nvSpPr>
              <p:cNvPr id="22" name="CuadroTexto 21">
                <a:extLst>
                  <a:ext uri="{FF2B5EF4-FFF2-40B4-BE49-F238E27FC236}">
                    <a16:creationId xmlns:a16="http://schemas.microsoft.com/office/drawing/2014/main" id="{55017594-3245-4F49-9CB7-8DDAD5D1FC64}"/>
                  </a:ext>
                </a:extLst>
              </p:cNvPr>
              <p:cNvSpPr txBox="1">
                <a:spLocks noRot="1" noChangeAspect="1" noMove="1" noResize="1" noEditPoints="1" noAdjustHandles="1" noChangeArrowheads="1" noChangeShapeType="1" noTextEdit="1"/>
              </p:cNvSpPr>
              <p:nvPr/>
            </p:nvSpPr>
            <p:spPr>
              <a:xfrm>
                <a:off x="1364999" y="2309067"/>
                <a:ext cx="3414860" cy="785921"/>
              </a:xfrm>
              <a:prstGeom prst="rect">
                <a:avLst/>
              </a:prstGeom>
              <a:blipFill>
                <a:blip r:embed="rId6"/>
                <a:stretch>
                  <a:fillRect/>
                </a:stretch>
              </a:blipFill>
            </p:spPr>
            <p:txBody>
              <a:bodyPr/>
              <a:lstStyle/>
              <a:p>
                <a:r>
                  <a:rPr lang="es-EC">
                    <a:noFill/>
                  </a:rPr>
                  <a:t> </a:t>
                </a:r>
              </a:p>
            </p:txBody>
          </p:sp>
        </mc:Fallback>
      </mc:AlternateContent>
      <p:sp>
        <p:nvSpPr>
          <p:cNvPr id="24" name="CuadroTexto 23">
            <a:extLst>
              <a:ext uri="{FF2B5EF4-FFF2-40B4-BE49-F238E27FC236}">
                <a16:creationId xmlns:a16="http://schemas.microsoft.com/office/drawing/2014/main" id="{7793B687-3E46-44D0-9829-ACB31D99DEAA}"/>
              </a:ext>
            </a:extLst>
          </p:cNvPr>
          <p:cNvSpPr txBox="1"/>
          <p:nvPr/>
        </p:nvSpPr>
        <p:spPr>
          <a:xfrm>
            <a:off x="4674763" y="2555097"/>
            <a:ext cx="2658540" cy="338554"/>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Fórmula Cyril F. Colebrook</a:t>
            </a:r>
            <a:endParaRPr lang="es-EC" sz="1600"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B9355E4F-D135-46D9-8F09-277C53E515B3}"/>
              </a:ext>
            </a:extLst>
          </p:cNvPr>
          <p:cNvPicPr>
            <a:picLocks noChangeAspect="1"/>
          </p:cNvPicPr>
          <p:nvPr/>
        </p:nvPicPr>
        <p:blipFill rotWithShape="1">
          <a:blip r:embed="rId7"/>
          <a:srcRect b="6327"/>
          <a:stretch/>
        </p:blipFill>
        <p:spPr>
          <a:xfrm>
            <a:off x="7721647" y="1689121"/>
            <a:ext cx="3991851" cy="4721106"/>
          </a:xfrm>
          <a:prstGeom prst="rect">
            <a:avLst/>
          </a:prstGeom>
        </p:spPr>
      </p:pic>
      <p:sp>
        <p:nvSpPr>
          <p:cNvPr id="30" name="CuadroTexto 29">
            <a:extLst>
              <a:ext uri="{FF2B5EF4-FFF2-40B4-BE49-F238E27FC236}">
                <a16:creationId xmlns:a16="http://schemas.microsoft.com/office/drawing/2014/main" id="{8A73D84C-0990-4AD3-8E94-A7B23C7A1328}"/>
              </a:ext>
            </a:extLst>
          </p:cNvPr>
          <p:cNvSpPr txBox="1"/>
          <p:nvPr/>
        </p:nvSpPr>
        <p:spPr>
          <a:xfrm>
            <a:off x="1274192" y="3256499"/>
            <a:ext cx="1872497" cy="338554"/>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Pérdidas menores</a:t>
            </a:r>
            <a:endParaRPr lang="es-EC"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B5CC8370-C1CF-487B-BB01-3DD8C3F33B03}"/>
                  </a:ext>
                </a:extLst>
              </p:cNvPr>
              <p:cNvSpPr txBox="1"/>
              <p:nvPr/>
            </p:nvSpPr>
            <p:spPr>
              <a:xfrm>
                <a:off x="1567895" y="3655740"/>
                <a:ext cx="1872497" cy="5623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𝑚</m:t>
                          </m:r>
                        </m:sub>
                      </m:sSub>
                      <m:r>
                        <a:rPr lang="es-EC" sz="1400" i="0">
                          <a:latin typeface="Cambria Math" panose="02040503050406030204" pitchFamily="18" charset="0"/>
                        </a:rPr>
                        <m:t>=</m:t>
                      </m:r>
                      <m:r>
                        <a:rPr lang="es-EC" sz="1400" i="1">
                          <a:latin typeface="Cambria Math" panose="02040503050406030204" pitchFamily="18" charset="0"/>
                        </a:rPr>
                        <m:t>𝐾</m:t>
                      </m:r>
                      <m:r>
                        <a:rPr lang="es-EC" sz="1400" i="0">
                          <a:latin typeface="Cambria Math" panose="02040503050406030204" pitchFamily="18" charset="0"/>
                        </a:rPr>
                        <m:t>∗</m:t>
                      </m:r>
                      <m:f>
                        <m:fPr>
                          <m:ctrlPr>
                            <a:rPr lang="es-EC" sz="1400" i="1">
                              <a:solidFill>
                                <a:srgbClr val="836967"/>
                              </a:solidFill>
                              <a:latin typeface="Cambria Math" panose="02040503050406030204" pitchFamily="18" charset="0"/>
                            </a:rPr>
                          </m:ctrlPr>
                        </m:fPr>
                        <m:num>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𝜐</m:t>
                              </m:r>
                            </m:e>
                            <m:sup>
                              <m:r>
                                <a:rPr lang="es-EC" sz="1400" i="0">
                                  <a:latin typeface="Cambria Math" panose="02040503050406030204" pitchFamily="18" charset="0"/>
                                </a:rPr>
                                <m:t>2</m:t>
                              </m:r>
                            </m:sup>
                          </m:sSup>
                        </m:num>
                        <m:den>
                          <m:r>
                            <a:rPr lang="es-EC" sz="1400" i="0">
                              <a:latin typeface="Cambria Math" panose="02040503050406030204" pitchFamily="18" charset="0"/>
                            </a:rPr>
                            <m:t>2∗</m:t>
                          </m:r>
                          <m:r>
                            <a:rPr lang="es-EC" sz="1400" i="1">
                              <a:latin typeface="Cambria Math" panose="02040503050406030204" pitchFamily="18" charset="0"/>
                            </a:rPr>
                            <m:t>𝑔</m:t>
                          </m:r>
                        </m:den>
                      </m:f>
                    </m:oMath>
                  </m:oMathPara>
                </a14:m>
                <a:endParaRPr lang="es-EC" sz="1400" dirty="0"/>
              </a:p>
            </p:txBody>
          </p:sp>
        </mc:Choice>
        <mc:Fallback xmlns="">
          <p:sp>
            <p:nvSpPr>
              <p:cNvPr id="32" name="CuadroTexto 31">
                <a:extLst>
                  <a:ext uri="{FF2B5EF4-FFF2-40B4-BE49-F238E27FC236}">
                    <a16:creationId xmlns:a16="http://schemas.microsoft.com/office/drawing/2014/main" id="{B5CC8370-C1CF-487B-BB01-3DD8C3F33B03}"/>
                  </a:ext>
                </a:extLst>
              </p:cNvPr>
              <p:cNvSpPr txBox="1">
                <a:spLocks noRot="1" noChangeAspect="1" noMove="1" noResize="1" noEditPoints="1" noAdjustHandles="1" noChangeArrowheads="1" noChangeShapeType="1" noTextEdit="1"/>
              </p:cNvSpPr>
              <p:nvPr/>
            </p:nvSpPr>
            <p:spPr>
              <a:xfrm>
                <a:off x="1567895" y="3655740"/>
                <a:ext cx="1872497" cy="562333"/>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4" name="CuadroTexto 33">
                <a:extLst>
                  <a:ext uri="{FF2B5EF4-FFF2-40B4-BE49-F238E27FC236}">
                    <a16:creationId xmlns:a16="http://schemas.microsoft.com/office/drawing/2014/main" id="{C96406A3-0C01-4AD3-AD85-7E498B1179F5}"/>
                  </a:ext>
                </a:extLst>
              </p:cNvPr>
              <p:cNvSpPr txBox="1"/>
              <p:nvPr/>
            </p:nvSpPr>
            <p:spPr>
              <a:xfrm>
                <a:off x="1467305" y="4383271"/>
                <a:ext cx="2194486"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𝑚</m:t>
                          </m:r>
                          <m:r>
                            <a:rPr lang="es-EC" sz="1400" i="0">
                              <a:latin typeface="Cambria Math" panose="02040503050406030204" pitchFamily="18" charset="0"/>
                            </a:rPr>
                            <m:t>4</m:t>
                          </m:r>
                        </m:sub>
                      </m:sSub>
                      <m:r>
                        <a:rPr lang="es-EC" sz="1400" i="0">
                          <a:latin typeface="Cambria Math" panose="02040503050406030204" pitchFamily="18" charset="0"/>
                        </a:rPr>
                        <m:t>=0.001 </m:t>
                      </m:r>
                      <m:r>
                        <a:rPr lang="es-EC" sz="1400" i="1">
                          <a:latin typeface="Cambria Math" panose="02040503050406030204" pitchFamily="18" charset="0"/>
                        </a:rPr>
                        <m:t>𝑚</m:t>
                      </m:r>
                    </m:oMath>
                  </m:oMathPara>
                </a14:m>
                <a:endParaRPr lang="es-EC" sz="1400" dirty="0"/>
              </a:p>
            </p:txBody>
          </p:sp>
        </mc:Choice>
        <mc:Fallback xmlns="">
          <p:sp>
            <p:nvSpPr>
              <p:cNvPr id="34" name="CuadroTexto 33">
                <a:extLst>
                  <a:ext uri="{FF2B5EF4-FFF2-40B4-BE49-F238E27FC236}">
                    <a16:creationId xmlns:a16="http://schemas.microsoft.com/office/drawing/2014/main" id="{C96406A3-0C01-4AD3-AD85-7E498B1179F5}"/>
                  </a:ext>
                </a:extLst>
              </p:cNvPr>
              <p:cNvSpPr txBox="1">
                <a:spLocks noRot="1" noChangeAspect="1" noMove="1" noResize="1" noEditPoints="1" noAdjustHandles="1" noChangeArrowheads="1" noChangeShapeType="1" noTextEdit="1"/>
              </p:cNvSpPr>
              <p:nvPr/>
            </p:nvSpPr>
            <p:spPr>
              <a:xfrm>
                <a:off x="1467305" y="4383271"/>
                <a:ext cx="2194486" cy="307777"/>
              </a:xfrm>
              <a:prstGeom prst="rect">
                <a:avLst/>
              </a:prstGeom>
              <a:blipFill>
                <a:blip r:embed="rId9"/>
                <a:stretch>
                  <a:fillRect/>
                </a:stretch>
              </a:blipFill>
            </p:spPr>
            <p:txBody>
              <a:bodyPr/>
              <a:lstStyle/>
              <a:p>
                <a:r>
                  <a:rPr lang="es-EC">
                    <a:noFill/>
                  </a:rPr>
                  <a:t> </a:t>
                </a:r>
              </a:p>
            </p:txBody>
          </p:sp>
        </mc:Fallback>
      </mc:AlternateContent>
      <p:pic>
        <p:nvPicPr>
          <p:cNvPr id="17" name="Imagen 16">
            <a:extLst>
              <a:ext uri="{FF2B5EF4-FFF2-40B4-BE49-F238E27FC236}">
                <a16:creationId xmlns:a16="http://schemas.microsoft.com/office/drawing/2014/main" id="{7B7AE7F0-85E5-4B32-971B-B1CB2205BDF3}"/>
              </a:ext>
            </a:extLst>
          </p:cNvPr>
          <p:cNvPicPr>
            <a:picLocks noChangeAspect="1"/>
          </p:cNvPicPr>
          <p:nvPr/>
        </p:nvPicPr>
        <p:blipFill>
          <a:blip r:embed="rId10"/>
          <a:stretch>
            <a:fillRect/>
          </a:stretch>
        </p:blipFill>
        <p:spPr>
          <a:xfrm>
            <a:off x="3484666" y="3345413"/>
            <a:ext cx="4414106" cy="1823466"/>
          </a:xfrm>
          <a:prstGeom prst="rect">
            <a:avLst/>
          </a:prstGeom>
        </p:spPr>
      </p:pic>
      <p:sp>
        <p:nvSpPr>
          <p:cNvPr id="37" name="CuadroTexto 36">
            <a:extLst>
              <a:ext uri="{FF2B5EF4-FFF2-40B4-BE49-F238E27FC236}">
                <a16:creationId xmlns:a16="http://schemas.microsoft.com/office/drawing/2014/main" id="{9D51E99F-EE8B-4033-BA29-BB6B067AE274}"/>
              </a:ext>
            </a:extLst>
          </p:cNvPr>
          <p:cNvSpPr txBox="1"/>
          <p:nvPr/>
        </p:nvSpPr>
        <p:spPr>
          <a:xfrm>
            <a:off x="1364999" y="4837014"/>
            <a:ext cx="1872497" cy="338554"/>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Pérdidas mayores</a:t>
            </a:r>
            <a:endParaRPr lang="es-EC"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CuadroTexto 38">
                <a:extLst>
                  <a:ext uri="{FF2B5EF4-FFF2-40B4-BE49-F238E27FC236}">
                    <a16:creationId xmlns:a16="http://schemas.microsoft.com/office/drawing/2014/main" id="{4896E524-3010-4ED3-81E4-C139F6B7BC83}"/>
                  </a:ext>
                </a:extLst>
              </p:cNvPr>
              <p:cNvSpPr txBox="1"/>
              <p:nvPr/>
            </p:nvSpPr>
            <p:spPr>
              <a:xfrm>
                <a:off x="1692338" y="5168699"/>
                <a:ext cx="1770191" cy="5623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𝑀</m:t>
                          </m:r>
                        </m:sub>
                      </m:sSub>
                      <m:r>
                        <a:rPr lang="es-EC" sz="1400" i="0">
                          <a:latin typeface="Cambria Math" panose="02040503050406030204" pitchFamily="18" charset="0"/>
                        </a:rPr>
                        <m:t>=</m:t>
                      </m:r>
                      <m:r>
                        <a:rPr lang="es-EC" sz="1400" i="1">
                          <a:latin typeface="Cambria Math" panose="02040503050406030204" pitchFamily="18" charset="0"/>
                        </a:rPr>
                        <m:t>𝑓</m:t>
                      </m:r>
                      <m:r>
                        <a:rPr lang="es-EC" sz="1400" i="0">
                          <a:latin typeface="Cambria Math" panose="02040503050406030204" pitchFamily="18" charset="0"/>
                        </a:rPr>
                        <m:t>∗</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𝐿</m:t>
                          </m:r>
                        </m:num>
                        <m:den>
                          <m:r>
                            <a:rPr lang="es-EC" sz="1400" i="1">
                              <a:latin typeface="Cambria Math" panose="02040503050406030204" pitchFamily="18" charset="0"/>
                            </a:rPr>
                            <m:t>𝑑</m:t>
                          </m:r>
                        </m:den>
                      </m:f>
                      <m:r>
                        <a:rPr lang="es-EC" sz="1400" i="0">
                          <a:latin typeface="Cambria Math" panose="02040503050406030204" pitchFamily="18" charset="0"/>
                        </a:rPr>
                        <m:t>∗ </m:t>
                      </m:r>
                      <m:f>
                        <m:fPr>
                          <m:ctrlPr>
                            <a:rPr lang="es-EC" sz="1400" i="1">
                              <a:solidFill>
                                <a:srgbClr val="836967"/>
                              </a:solidFill>
                              <a:latin typeface="Cambria Math" panose="02040503050406030204" pitchFamily="18" charset="0"/>
                            </a:rPr>
                          </m:ctrlPr>
                        </m:fPr>
                        <m:num>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𝜐</m:t>
                              </m:r>
                            </m:e>
                            <m:sup>
                              <m:r>
                                <a:rPr lang="es-EC" sz="1400" i="0">
                                  <a:latin typeface="Cambria Math" panose="02040503050406030204" pitchFamily="18" charset="0"/>
                                </a:rPr>
                                <m:t>2</m:t>
                              </m:r>
                            </m:sup>
                          </m:sSup>
                        </m:num>
                        <m:den>
                          <m:r>
                            <a:rPr lang="es-EC" sz="1400" i="0">
                              <a:latin typeface="Cambria Math" panose="02040503050406030204" pitchFamily="18" charset="0"/>
                            </a:rPr>
                            <m:t>2∗</m:t>
                          </m:r>
                          <m:r>
                            <a:rPr lang="es-EC" sz="1400" i="1">
                              <a:latin typeface="Cambria Math" panose="02040503050406030204" pitchFamily="18" charset="0"/>
                            </a:rPr>
                            <m:t>𝑔</m:t>
                          </m:r>
                        </m:den>
                      </m:f>
                    </m:oMath>
                  </m:oMathPara>
                </a14:m>
                <a:endParaRPr lang="es-EC" sz="1400" dirty="0"/>
              </a:p>
            </p:txBody>
          </p:sp>
        </mc:Choice>
        <mc:Fallback xmlns="">
          <p:sp>
            <p:nvSpPr>
              <p:cNvPr id="39" name="CuadroTexto 38">
                <a:extLst>
                  <a:ext uri="{FF2B5EF4-FFF2-40B4-BE49-F238E27FC236}">
                    <a16:creationId xmlns:a16="http://schemas.microsoft.com/office/drawing/2014/main" id="{4896E524-3010-4ED3-81E4-C139F6B7BC83}"/>
                  </a:ext>
                </a:extLst>
              </p:cNvPr>
              <p:cNvSpPr txBox="1">
                <a:spLocks noRot="1" noChangeAspect="1" noMove="1" noResize="1" noEditPoints="1" noAdjustHandles="1" noChangeArrowheads="1" noChangeShapeType="1" noTextEdit="1"/>
              </p:cNvSpPr>
              <p:nvPr/>
            </p:nvSpPr>
            <p:spPr>
              <a:xfrm>
                <a:off x="1692338" y="5168699"/>
                <a:ext cx="1770191" cy="562333"/>
              </a:xfrm>
              <a:prstGeom prst="rect">
                <a:avLst/>
              </a:prstGeom>
              <a:blipFill>
                <a:blip r:embed="rId11"/>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2" name="CuadroTexto 41">
                <a:extLst>
                  <a:ext uri="{FF2B5EF4-FFF2-40B4-BE49-F238E27FC236}">
                    <a16:creationId xmlns:a16="http://schemas.microsoft.com/office/drawing/2014/main" id="{31D05D87-F3CF-472E-81FE-57BAC7DA44BC}"/>
                  </a:ext>
                </a:extLst>
              </p:cNvPr>
              <p:cNvSpPr txBox="1"/>
              <p:nvPr/>
            </p:nvSpPr>
            <p:spPr>
              <a:xfrm>
                <a:off x="1692338" y="5714810"/>
                <a:ext cx="4939555" cy="8093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𝑀</m:t>
                          </m:r>
                          <m:r>
                            <a:rPr lang="es-EC" sz="1400" i="0">
                              <a:latin typeface="Cambria Math" panose="02040503050406030204" pitchFamily="18" charset="0"/>
                            </a:rPr>
                            <m:t>4</m:t>
                          </m:r>
                        </m:sub>
                      </m:sSub>
                      <m:r>
                        <a:rPr lang="es-EC" sz="1400" i="0">
                          <a:latin typeface="Cambria Math" panose="02040503050406030204" pitchFamily="18" charset="0"/>
                        </a:rPr>
                        <m:t>=0.034476∗</m:t>
                      </m:r>
                      <m:f>
                        <m:fPr>
                          <m:ctrlPr>
                            <a:rPr lang="es-EC" sz="1400" i="1">
                              <a:solidFill>
                                <a:srgbClr val="836967"/>
                              </a:solidFill>
                              <a:latin typeface="Cambria Math" panose="02040503050406030204" pitchFamily="18" charset="0"/>
                            </a:rPr>
                          </m:ctrlPr>
                        </m:fPr>
                        <m:num>
                          <m:r>
                            <a:rPr lang="es-EC" sz="1400" i="0">
                              <a:latin typeface="Cambria Math" panose="02040503050406030204" pitchFamily="18" charset="0"/>
                            </a:rPr>
                            <m:t>14.10 </m:t>
                          </m:r>
                          <m:r>
                            <a:rPr lang="es-EC" sz="1400" i="1">
                              <a:latin typeface="Cambria Math" panose="02040503050406030204" pitchFamily="18" charset="0"/>
                            </a:rPr>
                            <m:t>𝑚</m:t>
                          </m:r>
                        </m:num>
                        <m:den>
                          <m:r>
                            <a:rPr lang="es-EC" sz="1400" i="0">
                              <a:latin typeface="Cambria Math" panose="02040503050406030204" pitchFamily="18" charset="0"/>
                            </a:rPr>
                            <m:t>0.10226 </m:t>
                          </m:r>
                          <m:r>
                            <a:rPr lang="es-EC" sz="1400" i="1">
                              <a:latin typeface="Cambria Math" panose="02040503050406030204" pitchFamily="18" charset="0"/>
                            </a:rPr>
                            <m:t>𝑚</m:t>
                          </m:r>
                        </m:den>
                      </m:f>
                      <m:r>
                        <a:rPr lang="es-EC" sz="1400" i="0">
                          <a:latin typeface="Cambria Math" panose="02040503050406030204" pitchFamily="18" charset="0"/>
                        </a:rPr>
                        <m:t>∗</m:t>
                      </m:r>
                      <m:f>
                        <m:fPr>
                          <m:ctrlPr>
                            <a:rPr lang="es-EC" sz="1400" i="1">
                              <a:solidFill>
                                <a:srgbClr val="836967"/>
                              </a:solidFill>
                              <a:latin typeface="Cambria Math" panose="02040503050406030204" pitchFamily="18" charset="0"/>
                            </a:rPr>
                          </m:ctrlPr>
                        </m:fPr>
                        <m:num>
                          <m:sSup>
                            <m:sSupPr>
                              <m:ctrlPr>
                                <a:rPr lang="es-EC" sz="1400" i="1">
                                  <a:solidFill>
                                    <a:srgbClr val="836967"/>
                                  </a:solidFill>
                                  <a:latin typeface="Cambria Math" panose="02040503050406030204" pitchFamily="18" charset="0"/>
                                </a:rPr>
                              </m:ctrlPr>
                            </m:sSupPr>
                            <m:e>
                              <m:d>
                                <m:dPr>
                                  <m:ctrlPr>
                                    <a:rPr lang="es-EC" sz="1400" i="1">
                                      <a:solidFill>
                                        <a:srgbClr val="836967"/>
                                      </a:solidFill>
                                      <a:latin typeface="Cambria Math" panose="02040503050406030204" pitchFamily="18" charset="0"/>
                                    </a:rPr>
                                  </m:ctrlPr>
                                </m:dPr>
                                <m:e>
                                  <m:r>
                                    <a:rPr lang="es-EC" sz="1400" i="0">
                                      <a:latin typeface="Cambria Math" panose="02040503050406030204" pitchFamily="18" charset="0"/>
                                    </a:rPr>
                                    <m:t>0.045</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𝑚</m:t>
                                      </m:r>
                                    </m:num>
                                    <m:den>
                                      <m:r>
                                        <a:rPr lang="es-EC" sz="1400" i="1">
                                          <a:latin typeface="Cambria Math" panose="02040503050406030204" pitchFamily="18" charset="0"/>
                                        </a:rPr>
                                        <m:t>𝑠</m:t>
                                      </m:r>
                                    </m:den>
                                  </m:f>
                                </m:e>
                              </m:d>
                            </m:e>
                            <m:sup>
                              <m:r>
                                <a:rPr lang="es-EC" sz="1400" i="0">
                                  <a:latin typeface="Cambria Math" panose="02040503050406030204" pitchFamily="18" charset="0"/>
                                </a:rPr>
                                <m:t>2</m:t>
                              </m:r>
                            </m:sup>
                          </m:sSup>
                        </m:num>
                        <m:den>
                          <m:r>
                            <a:rPr lang="es-EC" sz="1400" i="0">
                              <a:latin typeface="Cambria Math" panose="02040503050406030204" pitchFamily="18" charset="0"/>
                            </a:rPr>
                            <m:t>2∗9.8</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𝑚</m:t>
                              </m:r>
                            </m:num>
                            <m:den>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𝑠</m:t>
                                  </m:r>
                                </m:e>
                                <m:sup>
                                  <m:r>
                                    <a:rPr lang="es-EC" sz="1400" i="0">
                                      <a:latin typeface="Cambria Math" panose="02040503050406030204" pitchFamily="18" charset="0"/>
                                    </a:rPr>
                                    <m:t>2</m:t>
                                  </m:r>
                                </m:sup>
                              </m:sSup>
                            </m:den>
                          </m:f>
                        </m:den>
                      </m:f>
                      <m:r>
                        <a:rPr lang="es-EC" sz="1400" i="0">
                          <a:latin typeface="Cambria Math" panose="02040503050406030204" pitchFamily="18" charset="0"/>
                        </a:rPr>
                        <m:t>=4.911∗</m:t>
                      </m:r>
                      <m:sSup>
                        <m:sSupPr>
                          <m:ctrlPr>
                            <a:rPr lang="es-EC" sz="1400" i="1">
                              <a:solidFill>
                                <a:srgbClr val="836967"/>
                              </a:solidFill>
                              <a:latin typeface="Cambria Math" panose="02040503050406030204" pitchFamily="18" charset="0"/>
                            </a:rPr>
                          </m:ctrlPr>
                        </m:sSupPr>
                        <m:e>
                          <m:r>
                            <a:rPr lang="es-EC" sz="1400" i="0">
                              <a:latin typeface="Cambria Math" panose="02040503050406030204" pitchFamily="18" charset="0"/>
                            </a:rPr>
                            <m:t>10</m:t>
                          </m:r>
                        </m:e>
                        <m:sup>
                          <m:r>
                            <a:rPr lang="es-EC" sz="1400" i="0">
                              <a:latin typeface="Cambria Math" panose="02040503050406030204" pitchFamily="18" charset="0"/>
                            </a:rPr>
                            <m:t>−4</m:t>
                          </m:r>
                        </m:sup>
                      </m:sSup>
                      <m:r>
                        <a:rPr lang="es-EC" sz="1400" i="0">
                          <a:latin typeface="Cambria Math" panose="02040503050406030204" pitchFamily="18" charset="0"/>
                        </a:rPr>
                        <m:t> </m:t>
                      </m:r>
                      <m:r>
                        <a:rPr lang="es-EC" sz="1400" i="1">
                          <a:latin typeface="Cambria Math" panose="02040503050406030204" pitchFamily="18" charset="0"/>
                        </a:rPr>
                        <m:t>𝑚</m:t>
                      </m:r>
                    </m:oMath>
                  </m:oMathPara>
                </a14:m>
                <a:endParaRPr lang="es-EC" sz="1400" dirty="0"/>
              </a:p>
            </p:txBody>
          </p:sp>
        </mc:Choice>
        <mc:Fallback xmlns="">
          <p:sp>
            <p:nvSpPr>
              <p:cNvPr id="42" name="CuadroTexto 41">
                <a:extLst>
                  <a:ext uri="{FF2B5EF4-FFF2-40B4-BE49-F238E27FC236}">
                    <a16:creationId xmlns:a16="http://schemas.microsoft.com/office/drawing/2014/main" id="{31D05D87-F3CF-472E-81FE-57BAC7DA44BC}"/>
                  </a:ext>
                </a:extLst>
              </p:cNvPr>
              <p:cNvSpPr txBox="1">
                <a:spLocks noRot="1" noChangeAspect="1" noMove="1" noResize="1" noEditPoints="1" noAdjustHandles="1" noChangeArrowheads="1" noChangeShapeType="1" noTextEdit="1"/>
              </p:cNvSpPr>
              <p:nvPr/>
            </p:nvSpPr>
            <p:spPr>
              <a:xfrm>
                <a:off x="1692338" y="5714810"/>
                <a:ext cx="4939555" cy="809389"/>
              </a:xfrm>
              <a:prstGeom prst="rect">
                <a:avLst/>
              </a:prstGeom>
              <a:blipFill>
                <a:blip r:embed="rId12"/>
                <a:stretch>
                  <a:fillRect/>
                </a:stretch>
              </a:blipFill>
            </p:spPr>
            <p:txBody>
              <a:bodyPr/>
              <a:lstStyle/>
              <a:p>
                <a:r>
                  <a:rPr lang="es-EC">
                    <a:noFill/>
                  </a:rPr>
                  <a:t> </a:t>
                </a:r>
              </a:p>
            </p:txBody>
          </p:sp>
        </mc:Fallback>
      </mc:AlternateContent>
      <p:sp>
        <p:nvSpPr>
          <p:cNvPr id="44" name="CuadroTexto 43">
            <a:extLst>
              <a:ext uri="{FF2B5EF4-FFF2-40B4-BE49-F238E27FC236}">
                <a16:creationId xmlns:a16="http://schemas.microsoft.com/office/drawing/2014/main" id="{3CC94D8B-D182-4C83-8447-8118D43512EE}"/>
              </a:ext>
            </a:extLst>
          </p:cNvPr>
          <p:cNvSpPr txBox="1"/>
          <p:nvPr/>
        </p:nvSpPr>
        <p:spPr>
          <a:xfrm>
            <a:off x="1247775" y="1085232"/>
            <a:ext cx="288116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Diseño Hidráulico</a:t>
            </a:r>
          </a:p>
        </p:txBody>
      </p:sp>
      <p:sp>
        <p:nvSpPr>
          <p:cNvPr id="45" name="CuadroTexto 44">
            <a:extLst>
              <a:ext uri="{FF2B5EF4-FFF2-40B4-BE49-F238E27FC236}">
                <a16:creationId xmlns:a16="http://schemas.microsoft.com/office/drawing/2014/main" id="{2E7B5167-2218-4701-A248-CFDD5218912C}"/>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spTree>
    <p:extLst>
      <p:ext uri="{BB962C8B-B14F-4D97-AF65-F5344CB8AC3E}">
        <p14:creationId xmlns:p14="http://schemas.microsoft.com/office/powerpoint/2010/main" val="1544140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59EF6166-41F7-4706-BDAD-D0BB0E82DA8A}"/>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838"/>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1" name="CuadroTexto 10">
            <a:extLst>
              <a:ext uri="{FF2B5EF4-FFF2-40B4-BE49-F238E27FC236}">
                <a16:creationId xmlns:a16="http://schemas.microsoft.com/office/drawing/2014/main" id="{1F0B56C4-F667-46EA-8116-60045A7DBD17}"/>
              </a:ext>
            </a:extLst>
          </p:cNvPr>
          <p:cNvSpPr txBox="1"/>
          <p:nvPr/>
        </p:nvSpPr>
        <p:spPr>
          <a:xfrm>
            <a:off x="6003037" y="1085232"/>
            <a:ext cx="4138614"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Diseño para línea de succión</a:t>
            </a:r>
            <a:endParaRPr lang="es-EC" b="1" dirty="0">
              <a:latin typeface="Arial" panose="020B0604020202020204" pitchFamily="34" charset="0"/>
              <a:cs typeface="Arial" panose="020B0604020202020204" pitchFamily="34" charset="0"/>
            </a:endParaRPr>
          </a:p>
        </p:txBody>
      </p: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mc:AlternateContent xmlns:mc="http://schemas.openxmlformats.org/markup-compatibility/2006" xmlns:a14="http://schemas.microsoft.com/office/drawing/2010/main">
        <mc:Choice Requires="a14">
          <p:sp>
            <p:nvSpPr>
              <p:cNvPr id="2" name="Rectángulo 1"/>
              <p:cNvSpPr/>
              <p:nvPr/>
            </p:nvSpPr>
            <p:spPr>
              <a:xfrm>
                <a:off x="827475" y="1771157"/>
                <a:ext cx="5323830" cy="369332"/>
              </a:xfrm>
              <a:prstGeom prst="rect">
                <a:avLst/>
              </a:prstGeom>
            </p:spPr>
            <p:txBody>
              <a:bodyPr wrap="none">
                <a:spAutoFit/>
              </a:bodyPr>
              <a:lstStyle/>
              <a:p>
                <a:pPr indent="457200" algn="just">
                  <a:spcAft>
                    <a:spcPts val="0"/>
                  </a:spcAft>
                </a:pPr>
                <a:r>
                  <a:rPr lang="es-EC" b="1" dirty="0">
                    <a:solidFill>
                      <a:srgbClr val="000000"/>
                    </a:solidFill>
                    <a:latin typeface="Arial" panose="020B0604020202020204" pitchFamily="34" charset="0"/>
                    <a:ea typeface="Times New Roman" panose="02020603050405020304" pitchFamily="18" charset="0"/>
                  </a:rPr>
                  <a:t>Para tubería de 2 in </a:t>
                </a:r>
                <a:r>
                  <a:rPr lang="es-EC" b="1" dirty="0" err="1">
                    <a:solidFill>
                      <a:srgbClr val="000000"/>
                    </a:solidFill>
                    <a:latin typeface="Arial" panose="020B0604020202020204" pitchFamily="34" charset="0"/>
                    <a:ea typeface="Times New Roman" panose="02020603050405020304" pitchFamily="18" charset="0"/>
                  </a:rPr>
                  <a:t>Sch</a:t>
                </a:r>
                <a:r>
                  <a:rPr lang="es-EC" b="1" dirty="0">
                    <a:solidFill>
                      <a:srgbClr val="000000"/>
                    </a:solidFill>
                    <a:latin typeface="Arial" panose="020B0604020202020204" pitchFamily="34" charset="0"/>
                    <a:ea typeface="Times New Roman" panose="02020603050405020304" pitchFamily="18" charset="0"/>
                  </a:rPr>
                  <a:t>. 160 de </a:t>
                </a:r>
                <a14:m>
                  <m:oMath xmlns:m="http://schemas.openxmlformats.org/officeDocument/2006/math">
                    <m:sSub>
                      <m:sSubPr>
                        <m:ctrlPr>
                          <a:rPr lang="es-EC" b="1" i="1">
                            <a:solidFill>
                              <a:srgbClr val="000000"/>
                            </a:solidFill>
                            <a:effectLst/>
                            <a:latin typeface="Cambria Math" panose="02040503050406030204" pitchFamily="18" charset="0"/>
                            <a:ea typeface="Calibri" panose="020F0502020204030204" pitchFamily="34" charset="0"/>
                          </a:rPr>
                        </m:ctrlPr>
                      </m:sSubPr>
                      <m:e>
                        <m:r>
                          <m:rPr>
                            <m:sty m:val="p"/>
                          </m:rPr>
                          <a:rPr lang="es-EC" b="1">
                            <a:solidFill>
                              <a:srgbClr val="000000"/>
                            </a:solidFill>
                            <a:effectLst/>
                            <a:latin typeface="Cambria Math" panose="02040503050406030204" pitchFamily="18" charset="0"/>
                            <a:ea typeface="Calibri" panose="020F0502020204030204" pitchFamily="34" charset="0"/>
                          </a:rPr>
                          <m:t>L</m:t>
                        </m:r>
                      </m:e>
                      <m:sub>
                        <m:r>
                          <a:rPr lang="es-EC" b="1" i="1" smtClean="0">
                            <a:solidFill>
                              <a:srgbClr val="000000"/>
                            </a:solidFill>
                            <a:effectLst/>
                            <a:latin typeface="Cambria Math" panose="02040503050406030204" pitchFamily="18" charset="0"/>
                            <a:ea typeface="Calibri" panose="020F0502020204030204" pitchFamily="34" charset="0"/>
                          </a:rPr>
                          <m:t>𝟐</m:t>
                        </m:r>
                      </m:sub>
                    </m:sSub>
                  </m:oMath>
                </a14:m>
                <a:r>
                  <a:rPr lang="es-EC" b="1" dirty="0">
                    <a:solidFill>
                      <a:srgbClr val="000000"/>
                    </a:solidFill>
                    <a:effectLst/>
                    <a:latin typeface="Arial" panose="020B0604020202020204" pitchFamily="34" charset="0"/>
                    <a:ea typeface="Calibri" panose="020F0502020204030204" pitchFamily="34" charset="0"/>
                  </a:rPr>
                  <a:t>= 0.68 m</a:t>
                </a:r>
                <a:endParaRPr lang="es-EC" dirty="0">
                  <a:solidFill>
                    <a:srgbClr val="000000"/>
                  </a:solidFill>
                  <a:effectLst/>
                  <a:latin typeface="Arial" panose="020B0604020202020204" pitchFamily="34" charset="0"/>
                  <a:ea typeface="Calibri" panose="020F0502020204030204" pitchFamily="34"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827475" y="1771157"/>
                <a:ext cx="5323830" cy="369332"/>
              </a:xfrm>
              <a:prstGeom prst="rect">
                <a:avLst/>
              </a:prstGeom>
              <a:blipFill>
                <a:blip r:embed="rId5"/>
                <a:stretch>
                  <a:fillRect t="-10000" r="-229" b="-2666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86A25A49-4745-46E8-A53F-E35B72D23D2F}"/>
                  </a:ext>
                </a:extLst>
              </p:cNvPr>
              <p:cNvSpPr txBox="1"/>
              <p:nvPr/>
            </p:nvSpPr>
            <p:spPr>
              <a:xfrm>
                <a:off x="6700825" y="2734045"/>
                <a:ext cx="1949321"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600" i="1" smtClean="0">
                          <a:latin typeface="Cambria Math" panose="02040503050406030204" pitchFamily="18" charset="0"/>
                        </a:rPr>
                        <m:t>𝜀</m:t>
                      </m:r>
                      <m:r>
                        <a:rPr lang="es-EC" sz="1600" i="0">
                          <a:latin typeface="Cambria Math" panose="02040503050406030204" pitchFamily="18" charset="0"/>
                        </a:rPr>
                        <m:t>=0.000045 </m:t>
                      </m:r>
                      <m:r>
                        <a:rPr lang="es-EC" sz="1600" i="1">
                          <a:latin typeface="Cambria Math" panose="02040503050406030204" pitchFamily="18" charset="0"/>
                        </a:rPr>
                        <m:t>𝑚</m:t>
                      </m:r>
                    </m:oMath>
                  </m:oMathPara>
                </a14:m>
                <a:endParaRPr lang="es-EC" sz="1600" dirty="0"/>
              </a:p>
            </p:txBody>
          </p:sp>
        </mc:Choice>
        <mc:Fallback xmlns="">
          <p:sp>
            <p:nvSpPr>
              <p:cNvPr id="40" name="CuadroTexto 39">
                <a:extLst>
                  <a:ext uri="{FF2B5EF4-FFF2-40B4-BE49-F238E27FC236}">
                    <a16:creationId xmlns:a16="http://schemas.microsoft.com/office/drawing/2014/main" id="{86A25A49-4745-46E8-A53F-E35B72D23D2F}"/>
                  </a:ext>
                </a:extLst>
              </p:cNvPr>
              <p:cNvSpPr txBox="1">
                <a:spLocks noRot="1" noChangeAspect="1" noMove="1" noResize="1" noEditPoints="1" noAdjustHandles="1" noChangeArrowheads="1" noChangeShapeType="1" noTextEdit="1"/>
              </p:cNvSpPr>
              <p:nvPr/>
            </p:nvSpPr>
            <p:spPr>
              <a:xfrm>
                <a:off x="6700825" y="2734045"/>
                <a:ext cx="1949321" cy="338554"/>
              </a:xfrm>
              <a:prstGeom prst="rect">
                <a:avLst/>
              </a:prstGeom>
              <a:blipFill>
                <a:blip r:embed="rId6"/>
                <a:stretch>
                  <a:fillRect/>
                </a:stretch>
              </a:blipFill>
            </p:spPr>
            <p:txBody>
              <a:bodyPr/>
              <a:lstStyle/>
              <a:p>
                <a:r>
                  <a:rPr lang="es-EC">
                    <a:noFill/>
                  </a:rPr>
                  <a:t> </a:t>
                </a:r>
              </a:p>
            </p:txBody>
          </p:sp>
        </mc:Fallback>
      </mc:AlternateContent>
      <p:sp>
        <p:nvSpPr>
          <p:cNvPr id="44" name="CuadroTexto 43">
            <a:extLst>
              <a:ext uri="{FF2B5EF4-FFF2-40B4-BE49-F238E27FC236}">
                <a16:creationId xmlns:a16="http://schemas.microsoft.com/office/drawing/2014/main" id="{3BC2D03E-226C-419D-A700-25E05E663942}"/>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C34E8A53-50DB-4D47-B795-52003566D6B8}"/>
                  </a:ext>
                </a:extLst>
              </p:cNvPr>
              <p:cNvSpPr txBox="1"/>
              <p:nvPr/>
            </p:nvSpPr>
            <p:spPr>
              <a:xfrm>
                <a:off x="2870310" y="2293227"/>
                <a:ext cx="186864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𝑑</m:t>
                          </m:r>
                        </m:e>
                        <m:sub>
                          <m:r>
                            <a:rPr lang="es-EC" sz="1600" i="0">
                              <a:latin typeface="Cambria Math" panose="02040503050406030204" pitchFamily="18" charset="0"/>
                            </a:rPr>
                            <m:t>2</m:t>
                          </m:r>
                        </m:sub>
                      </m:sSub>
                      <m:r>
                        <a:rPr lang="es-EC" sz="1600" i="0">
                          <a:latin typeface="Cambria Math" panose="02040503050406030204" pitchFamily="18" charset="0"/>
                        </a:rPr>
                        <m:t>=0.04282 </m:t>
                      </m:r>
                      <m:r>
                        <a:rPr lang="es-EC" sz="1600" i="1">
                          <a:latin typeface="Cambria Math" panose="02040503050406030204" pitchFamily="18" charset="0"/>
                        </a:rPr>
                        <m:t>𝑚</m:t>
                      </m:r>
                    </m:oMath>
                  </m:oMathPara>
                </a14:m>
                <a:endParaRPr lang="es-EC" sz="1600" dirty="0"/>
              </a:p>
            </p:txBody>
          </p:sp>
        </mc:Choice>
        <mc:Fallback xmlns="">
          <p:sp>
            <p:nvSpPr>
              <p:cNvPr id="21" name="CuadroTexto 20">
                <a:extLst>
                  <a:ext uri="{FF2B5EF4-FFF2-40B4-BE49-F238E27FC236}">
                    <a16:creationId xmlns:a16="http://schemas.microsoft.com/office/drawing/2014/main" id="{C34E8A53-50DB-4D47-B795-52003566D6B8}"/>
                  </a:ext>
                </a:extLst>
              </p:cNvPr>
              <p:cNvSpPr txBox="1">
                <a:spLocks noRot="1" noChangeAspect="1" noMove="1" noResize="1" noEditPoints="1" noAdjustHandles="1" noChangeArrowheads="1" noChangeShapeType="1" noTextEdit="1"/>
              </p:cNvSpPr>
              <p:nvPr/>
            </p:nvSpPr>
            <p:spPr>
              <a:xfrm>
                <a:off x="2870310" y="2293227"/>
                <a:ext cx="1868642" cy="338554"/>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26F8BCC5-121B-4E67-98DD-9AE6B3E6003B}"/>
                  </a:ext>
                </a:extLst>
              </p:cNvPr>
              <p:cNvSpPr txBox="1"/>
              <p:nvPr/>
            </p:nvSpPr>
            <p:spPr>
              <a:xfrm>
                <a:off x="2841113" y="2758645"/>
                <a:ext cx="1763354" cy="5107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𝐴</m:t>
                          </m:r>
                        </m:e>
                        <m:sub>
                          <m:r>
                            <a:rPr lang="es-EC" sz="1600" i="0">
                              <a:latin typeface="Cambria Math" panose="02040503050406030204" pitchFamily="18" charset="0"/>
                            </a:rPr>
                            <m:t>2</m:t>
                          </m:r>
                        </m:sub>
                      </m:sSub>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𝜋</m:t>
                          </m:r>
                        </m:num>
                        <m:den>
                          <m:r>
                            <a:rPr lang="es-EC" sz="1600" i="0">
                              <a:latin typeface="Cambria Math" panose="02040503050406030204" pitchFamily="18" charset="0"/>
                            </a:rPr>
                            <m:t>4</m:t>
                          </m:r>
                        </m:den>
                      </m:f>
                      <m:r>
                        <a:rPr lang="es-EC" sz="1600" i="0">
                          <a:latin typeface="Cambria Math" panose="02040503050406030204" pitchFamily="18" charset="0"/>
                        </a:rPr>
                        <m:t>∗</m:t>
                      </m:r>
                      <m:sSup>
                        <m:sSupPr>
                          <m:ctrlPr>
                            <a:rPr lang="es-EC" sz="1600" i="1">
                              <a:solidFill>
                                <a:srgbClr val="836967"/>
                              </a:solidFill>
                              <a:latin typeface="Cambria Math" panose="02040503050406030204" pitchFamily="18" charset="0"/>
                            </a:rPr>
                          </m:ctrlPr>
                        </m:sSupPr>
                        <m:e>
                          <m:d>
                            <m:dPr>
                              <m:ctrlPr>
                                <a:rPr lang="es-EC" sz="1600" i="1">
                                  <a:solidFill>
                                    <a:srgbClr val="836967"/>
                                  </a:solidFill>
                                  <a:latin typeface="Cambria Math" panose="02040503050406030204" pitchFamily="18" charset="0"/>
                                </a:rPr>
                              </m:ctrlPr>
                            </m:dPr>
                            <m:e>
                              <m:sSub>
                                <m:sSubPr>
                                  <m:ctrlPr>
                                    <a:rPr lang="es-EC" sz="1600" i="1">
                                      <a:solidFill>
                                        <a:srgbClr val="836967"/>
                                      </a:solidFill>
                                      <a:latin typeface="Cambria Math" panose="02040503050406030204" pitchFamily="18" charset="0"/>
                                    </a:rPr>
                                  </m:ctrlPr>
                                </m:sSubPr>
                                <m:e>
                                  <m:r>
                                    <a:rPr lang="es-EC" sz="1600" i="1">
                                      <a:latin typeface="Cambria Math" panose="02040503050406030204" pitchFamily="18" charset="0"/>
                                    </a:rPr>
                                    <m:t>𝑑</m:t>
                                  </m:r>
                                </m:e>
                                <m:sub>
                                  <m:r>
                                    <a:rPr lang="es-EC" sz="1600" i="0">
                                      <a:latin typeface="Cambria Math" panose="02040503050406030204" pitchFamily="18" charset="0"/>
                                    </a:rPr>
                                    <m:t>2</m:t>
                                  </m:r>
                                </m:sub>
                              </m:sSub>
                            </m:e>
                          </m:d>
                        </m:e>
                        <m:sup>
                          <m:r>
                            <a:rPr lang="es-EC" sz="1600" i="0">
                              <a:latin typeface="Cambria Math" panose="02040503050406030204" pitchFamily="18" charset="0"/>
                            </a:rPr>
                            <m:t>2</m:t>
                          </m:r>
                        </m:sup>
                      </m:sSup>
                      <m:r>
                        <a:rPr lang="es-EC" sz="1600" i="0">
                          <a:latin typeface="Cambria Math" panose="02040503050406030204" pitchFamily="18" charset="0"/>
                        </a:rPr>
                        <m:t> </m:t>
                      </m:r>
                    </m:oMath>
                  </m:oMathPara>
                </a14:m>
                <a:endParaRPr lang="es-EC" sz="1600" dirty="0"/>
              </a:p>
            </p:txBody>
          </p:sp>
        </mc:Choice>
        <mc:Fallback xmlns="">
          <p:sp>
            <p:nvSpPr>
              <p:cNvPr id="23" name="CuadroTexto 22">
                <a:extLst>
                  <a:ext uri="{FF2B5EF4-FFF2-40B4-BE49-F238E27FC236}">
                    <a16:creationId xmlns:a16="http://schemas.microsoft.com/office/drawing/2014/main" id="{26F8BCC5-121B-4E67-98DD-9AE6B3E6003B}"/>
                  </a:ext>
                </a:extLst>
              </p:cNvPr>
              <p:cNvSpPr txBox="1">
                <a:spLocks noRot="1" noChangeAspect="1" noMove="1" noResize="1" noEditPoints="1" noAdjustHandles="1" noChangeArrowheads="1" noChangeShapeType="1" noTextEdit="1"/>
              </p:cNvSpPr>
              <p:nvPr/>
            </p:nvSpPr>
            <p:spPr>
              <a:xfrm>
                <a:off x="2841113" y="2758645"/>
                <a:ext cx="1763354" cy="510781"/>
              </a:xfrm>
              <a:prstGeom prst="rect">
                <a:avLst/>
              </a:prstGeom>
              <a:blipFill>
                <a:blip r:embed="rId8"/>
                <a:stretch>
                  <a:fillRect b="-481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7141D4EC-8AB4-48BC-8CF2-7600C75B5CF2}"/>
                  </a:ext>
                </a:extLst>
              </p:cNvPr>
              <p:cNvSpPr txBox="1"/>
              <p:nvPr/>
            </p:nvSpPr>
            <p:spPr>
              <a:xfrm>
                <a:off x="2060181" y="3356890"/>
                <a:ext cx="3524769" cy="5107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𝐴</m:t>
                          </m:r>
                        </m:e>
                        <m:sub>
                          <m:r>
                            <a:rPr lang="es-EC" sz="1600" i="0">
                              <a:latin typeface="Cambria Math" panose="02040503050406030204" pitchFamily="18" charset="0"/>
                            </a:rPr>
                            <m:t>2</m:t>
                          </m:r>
                        </m:sub>
                      </m:sSub>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𝜋</m:t>
                          </m:r>
                        </m:num>
                        <m:den>
                          <m:r>
                            <a:rPr lang="es-EC" sz="1600" i="0">
                              <a:latin typeface="Cambria Math" panose="02040503050406030204" pitchFamily="18" charset="0"/>
                            </a:rPr>
                            <m:t>4</m:t>
                          </m:r>
                        </m:den>
                      </m:f>
                      <m:r>
                        <a:rPr lang="es-EC" sz="1600" i="0">
                          <a:latin typeface="Cambria Math" panose="02040503050406030204" pitchFamily="18" charset="0"/>
                        </a:rPr>
                        <m:t>∗</m:t>
                      </m:r>
                      <m:sSup>
                        <m:sSupPr>
                          <m:ctrlPr>
                            <a:rPr lang="es-EC" sz="1600" i="1">
                              <a:solidFill>
                                <a:srgbClr val="836967"/>
                              </a:solidFill>
                              <a:latin typeface="Cambria Math" panose="02040503050406030204" pitchFamily="18" charset="0"/>
                            </a:rPr>
                          </m:ctrlPr>
                        </m:sSupPr>
                        <m:e>
                          <m:r>
                            <a:rPr lang="es-EC" sz="1600" i="0">
                              <a:latin typeface="Cambria Math" panose="02040503050406030204" pitchFamily="18" charset="0"/>
                            </a:rPr>
                            <m:t>0.04282</m:t>
                          </m:r>
                        </m:e>
                        <m:sup>
                          <m:r>
                            <a:rPr lang="es-EC" sz="1600" i="0">
                              <a:latin typeface="Cambria Math" panose="02040503050406030204" pitchFamily="18" charset="0"/>
                            </a:rPr>
                            <m:t>2</m:t>
                          </m:r>
                        </m:sup>
                      </m:sSup>
                      <m:r>
                        <a:rPr lang="es-EC" sz="1600" i="0">
                          <a:latin typeface="Cambria Math" panose="02040503050406030204" pitchFamily="18" charset="0"/>
                        </a:rPr>
                        <m:t>=0.00144 </m:t>
                      </m:r>
                      <m:sSup>
                        <m:sSupPr>
                          <m:ctrlPr>
                            <a:rPr lang="es-EC" sz="1600" i="1">
                              <a:solidFill>
                                <a:srgbClr val="836967"/>
                              </a:solidFill>
                              <a:latin typeface="Cambria Math" panose="02040503050406030204" pitchFamily="18" charset="0"/>
                            </a:rPr>
                          </m:ctrlPr>
                        </m:sSupPr>
                        <m:e>
                          <m:r>
                            <a:rPr lang="es-EC" sz="1600" i="1">
                              <a:latin typeface="Cambria Math" panose="02040503050406030204" pitchFamily="18" charset="0"/>
                            </a:rPr>
                            <m:t>𝑚</m:t>
                          </m:r>
                        </m:e>
                        <m:sup>
                          <m:r>
                            <a:rPr lang="es-EC" sz="1600" i="0">
                              <a:latin typeface="Cambria Math" panose="02040503050406030204" pitchFamily="18" charset="0"/>
                            </a:rPr>
                            <m:t>2</m:t>
                          </m:r>
                        </m:sup>
                      </m:sSup>
                    </m:oMath>
                  </m:oMathPara>
                </a14:m>
                <a:endParaRPr lang="es-EC" sz="1600" dirty="0"/>
              </a:p>
            </p:txBody>
          </p:sp>
        </mc:Choice>
        <mc:Fallback xmlns="">
          <p:sp>
            <p:nvSpPr>
              <p:cNvPr id="28" name="CuadroTexto 27">
                <a:extLst>
                  <a:ext uri="{FF2B5EF4-FFF2-40B4-BE49-F238E27FC236}">
                    <a16:creationId xmlns:a16="http://schemas.microsoft.com/office/drawing/2014/main" id="{7141D4EC-8AB4-48BC-8CF2-7600C75B5CF2}"/>
                  </a:ext>
                </a:extLst>
              </p:cNvPr>
              <p:cNvSpPr txBox="1">
                <a:spLocks noRot="1" noChangeAspect="1" noMove="1" noResize="1" noEditPoints="1" noAdjustHandles="1" noChangeArrowheads="1" noChangeShapeType="1" noTextEdit="1"/>
              </p:cNvSpPr>
              <p:nvPr/>
            </p:nvSpPr>
            <p:spPr>
              <a:xfrm>
                <a:off x="2060181" y="3356890"/>
                <a:ext cx="3524769" cy="510781"/>
              </a:xfrm>
              <a:prstGeom prst="rect">
                <a:avLst/>
              </a:prstGeom>
              <a:blipFill>
                <a:blip r:embed="rId9"/>
                <a:stretch>
                  <a:fillRect b="-481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35F94E44-380A-4A74-9ED3-18BE1857EC6A}"/>
                  </a:ext>
                </a:extLst>
              </p:cNvPr>
              <p:cNvSpPr txBox="1"/>
              <p:nvPr/>
            </p:nvSpPr>
            <p:spPr>
              <a:xfrm>
                <a:off x="3117611" y="3845016"/>
                <a:ext cx="1106772" cy="5952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𝜐</m:t>
                          </m:r>
                        </m:e>
                        <m:sub>
                          <m:r>
                            <a:rPr lang="es-EC" sz="1600" i="0">
                              <a:latin typeface="Cambria Math" panose="02040503050406030204" pitchFamily="18" charset="0"/>
                            </a:rPr>
                            <m:t>2</m:t>
                          </m:r>
                        </m:sub>
                      </m:sSub>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𝑄</m:t>
                          </m:r>
                        </m:num>
                        <m:den>
                          <m:sSub>
                            <m:sSubPr>
                              <m:ctrlPr>
                                <a:rPr lang="es-EC" sz="1600" i="1">
                                  <a:solidFill>
                                    <a:srgbClr val="836967"/>
                                  </a:solidFill>
                                  <a:latin typeface="Cambria Math" panose="02040503050406030204" pitchFamily="18" charset="0"/>
                                </a:rPr>
                              </m:ctrlPr>
                            </m:sSubPr>
                            <m:e>
                              <m:r>
                                <a:rPr lang="es-EC" sz="1600" i="1">
                                  <a:latin typeface="Cambria Math" panose="02040503050406030204" pitchFamily="18" charset="0"/>
                                </a:rPr>
                                <m:t>𝐴</m:t>
                              </m:r>
                            </m:e>
                            <m:sub>
                              <m:r>
                                <a:rPr lang="es-EC" sz="1600" i="0">
                                  <a:latin typeface="Cambria Math" panose="02040503050406030204" pitchFamily="18" charset="0"/>
                                </a:rPr>
                                <m:t>2</m:t>
                              </m:r>
                            </m:sub>
                          </m:sSub>
                        </m:den>
                      </m:f>
                    </m:oMath>
                  </m:oMathPara>
                </a14:m>
                <a:endParaRPr lang="es-EC" sz="1600" dirty="0"/>
              </a:p>
            </p:txBody>
          </p:sp>
        </mc:Choice>
        <mc:Fallback xmlns="">
          <p:sp>
            <p:nvSpPr>
              <p:cNvPr id="30" name="CuadroTexto 29">
                <a:extLst>
                  <a:ext uri="{FF2B5EF4-FFF2-40B4-BE49-F238E27FC236}">
                    <a16:creationId xmlns:a16="http://schemas.microsoft.com/office/drawing/2014/main" id="{35F94E44-380A-4A74-9ED3-18BE1857EC6A}"/>
                  </a:ext>
                </a:extLst>
              </p:cNvPr>
              <p:cNvSpPr txBox="1">
                <a:spLocks noRot="1" noChangeAspect="1" noMove="1" noResize="1" noEditPoints="1" noAdjustHandles="1" noChangeArrowheads="1" noChangeShapeType="1" noTextEdit="1"/>
              </p:cNvSpPr>
              <p:nvPr/>
            </p:nvSpPr>
            <p:spPr>
              <a:xfrm>
                <a:off x="3117611" y="3845016"/>
                <a:ext cx="1106772" cy="595228"/>
              </a:xfrm>
              <a:prstGeom prst="rect">
                <a:avLst/>
              </a:prstGeom>
              <a:blipFill>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194D7997-D062-4A36-8E1D-BCD6B18116CB}"/>
                  </a:ext>
                </a:extLst>
              </p:cNvPr>
              <p:cNvSpPr txBox="1"/>
              <p:nvPr/>
            </p:nvSpPr>
            <p:spPr>
              <a:xfrm>
                <a:off x="2253749" y="4512170"/>
                <a:ext cx="2938081" cy="7475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𝑣</m:t>
                          </m:r>
                        </m:e>
                        <m:sub>
                          <m:r>
                            <a:rPr lang="es-EC" sz="1600" i="0">
                              <a:latin typeface="Cambria Math" panose="02040503050406030204" pitchFamily="18" charset="0"/>
                            </a:rPr>
                            <m:t>2</m:t>
                          </m:r>
                        </m:sub>
                      </m:sSub>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r>
                            <a:rPr lang="es-EC" sz="1600" i="0">
                              <a:latin typeface="Cambria Math" panose="02040503050406030204" pitchFamily="18" charset="0"/>
                            </a:rPr>
                            <m:t>0.0003689</m:t>
                          </m:r>
                          <m:f>
                            <m:fPr>
                              <m:ctrlPr>
                                <a:rPr lang="es-EC" sz="1600" i="1">
                                  <a:solidFill>
                                    <a:srgbClr val="836967"/>
                                  </a:solidFill>
                                  <a:latin typeface="Cambria Math" panose="02040503050406030204" pitchFamily="18" charset="0"/>
                                </a:rPr>
                              </m:ctrlPr>
                            </m:fPr>
                            <m:num>
                              <m:sSup>
                                <m:sSupPr>
                                  <m:ctrlPr>
                                    <a:rPr lang="es-EC" sz="1600" i="1">
                                      <a:solidFill>
                                        <a:srgbClr val="836967"/>
                                      </a:solidFill>
                                      <a:latin typeface="Cambria Math" panose="02040503050406030204" pitchFamily="18" charset="0"/>
                                    </a:rPr>
                                  </m:ctrlPr>
                                </m:sSupPr>
                                <m:e>
                                  <m:r>
                                    <a:rPr lang="es-EC" sz="1600" i="1">
                                      <a:latin typeface="Cambria Math" panose="02040503050406030204" pitchFamily="18" charset="0"/>
                                    </a:rPr>
                                    <m:t>𝑚</m:t>
                                  </m:r>
                                </m:e>
                                <m:sup>
                                  <m:r>
                                    <a:rPr lang="es-EC" sz="1600" i="0">
                                      <a:latin typeface="Cambria Math" panose="02040503050406030204" pitchFamily="18" charset="0"/>
                                    </a:rPr>
                                    <m:t>3</m:t>
                                  </m:r>
                                </m:sup>
                              </m:sSup>
                            </m:num>
                            <m:den>
                              <m:r>
                                <a:rPr lang="es-EC" sz="1600" i="1">
                                  <a:latin typeface="Cambria Math" panose="02040503050406030204" pitchFamily="18" charset="0"/>
                                </a:rPr>
                                <m:t>𝑠</m:t>
                              </m:r>
                            </m:den>
                          </m:f>
                        </m:num>
                        <m:den>
                          <m:r>
                            <a:rPr lang="es-EC" sz="1600" i="0">
                              <a:latin typeface="Cambria Math" panose="02040503050406030204" pitchFamily="18" charset="0"/>
                            </a:rPr>
                            <m:t>0.00144 </m:t>
                          </m:r>
                          <m:sSup>
                            <m:sSupPr>
                              <m:ctrlPr>
                                <a:rPr lang="es-EC" sz="1600" i="1">
                                  <a:solidFill>
                                    <a:srgbClr val="836967"/>
                                  </a:solidFill>
                                  <a:latin typeface="Cambria Math" panose="02040503050406030204" pitchFamily="18" charset="0"/>
                                </a:rPr>
                              </m:ctrlPr>
                            </m:sSupPr>
                            <m:e>
                              <m:r>
                                <a:rPr lang="es-EC" sz="1600" i="1">
                                  <a:latin typeface="Cambria Math" panose="02040503050406030204" pitchFamily="18" charset="0"/>
                                </a:rPr>
                                <m:t>𝑚</m:t>
                              </m:r>
                            </m:e>
                            <m:sup>
                              <m:r>
                                <a:rPr lang="es-EC" sz="1600" i="0">
                                  <a:latin typeface="Cambria Math" panose="02040503050406030204" pitchFamily="18" charset="0"/>
                                </a:rPr>
                                <m:t>2</m:t>
                              </m:r>
                            </m:sup>
                          </m:sSup>
                        </m:den>
                      </m:f>
                      <m:r>
                        <a:rPr lang="es-EC" sz="1600" i="0">
                          <a:latin typeface="Cambria Math" panose="02040503050406030204" pitchFamily="18" charset="0"/>
                        </a:rPr>
                        <m:t>=0.256</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𝑚</m:t>
                          </m:r>
                        </m:num>
                        <m:den>
                          <m:r>
                            <a:rPr lang="es-EC" sz="1600" i="1">
                              <a:latin typeface="Cambria Math" panose="02040503050406030204" pitchFamily="18" charset="0"/>
                            </a:rPr>
                            <m:t>𝑠</m:t>
                          </m:r>
                        </m:den>
                      </m:f>
                    </m:oMath>
                  </m:oMathPara>
                </a14:m>
                <a:endParaRPr lang="es-EC" sz="1600" dirty="0"/>
              </a:p>
            </p:txBody>
          </p:sp>
        </mc:Choice>
        <mc:Fallback xmlns="">
          <p:sp>
            <p:nvSpPr>
              <p:cNvPr id="32" name="CuadroTexto 31">
                <a:extLst>
                  <a:ext uri="{FF2B5EF4-FFF2-40B4-BE49-F238E27FC236}">
                    <a16:creationId xmlns:a16="http://schemas.microsoft.com/office/drawing/2014/main" id="{194D7997-D062-4A36-8E1D-BCD6B18116CB}"/>
                  </a:ext>
                </a:extLst>
              </p:cNvPr>
              <p:cNvSpPr txBox="1">
                <a:spLocks noRot="1" noChangeAspect="1" noMove="1" noResize="1" noEditPoints="1" noAdjustHandles="1" noChangeArrowheads="1" noChangeShapeType="1" noTextEdit="1"/>
              </p:cNvSpPr>
              <p:nvPr/>
            </p:nvSpPr>
            <p:spPr>
              <a:xfrm>
                <a:off x="2253749" y="4512170"/>
                <a:ext cx="2938081" cy="747577"/>
              </a:xfrm>
              <a:prstGeom prst="rect">
                <a:avLst/>
              </a:prstGeom>
              <a:blipFill>
                <a:blip r:embed="rId11"/>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4" name="CuadroTexto 33">
                <a:extLst>
                  <a:ext uri="{FF2B5EF4-FFF2-40B4-BE49-F238E27FC236}">
                    <a16:creationId xmlns:a16="http://schemas.microsoft.com/office/drawing/2014/main" id="{BEB1048F-C800-485F-AA80-E6EC1B3CD140}"/>
                  </a:ext>
                </a:extLst>
              </p:cNvPr>
              <p:cNvSpPr txBox="1"/>
              <p:nvPr/>
            </p:nvSpPr>
            <p:spPr>
              <a:xfrm>
                <a:off x="2614109" y="5493204"/>
                <a:ext cx="2113775" cy="5591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𝑁</m:t>
                          </m:r>
                        </m:e>
                        <m:sub>
                          <m:r>
                            <a:rPr lang="es-EC" sz="1600" i="1">
                              <a:latin typeface="Cambria Math" panose="02040503050406030204" pitchFamily="18" charset="0"/>
                            </a:rPr>
                            <m:t>𝑅𝑒</m:t>
                          </m:r>
                          <m:r>
                            <a:rPr lang="es-EC" sz="1600" i="0">
                              <a:latin typeface="Cambria Math" panose="02040503050406030204" pitchFamily="18" charset="0"/>
                            </a:rPr>
                            <m:t>2</m:t>
                          </m:r>
                        </m:sub>
                      </m:sSub>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sSub>
                            <m:sSubPr>
                              <m:ctrlPr>
                                <a:rPr lang="es-EC" sz="1600" i="1">
                                  <a:solidFill>
                                    <a:srgbClr val="836967"/>
                                  </a:solidFill>
                                  <a:latin typeface="Cambria Math" panose="02040503050406030204" pitchFamily="18" charset="0"/>
                                </a:rPr>
                              </m:ctrlPr>
                            </m:sSubPr>
                            <m:e>
                              <m:r>
                                <a:rPr lang="es-EC" sz="1600" i="1">
                                  <a:latin typeface="Cambria Math" panose="02040503050406030204" pitchFamily="18" charset="0"/>
                                </a:rPr>
                                <m:t>𝜐</m:t>
                              </m:r>
                            </m:e>
                            <m:sub>
                              <m:r>
                                <a:rPr lang="es-EC" sz="1600" i="0">
                                  <a:latin typeface="Cambria Math" panose="02040503050406030204" pitchFamily="18" charset="0"/>
                                </a:rPr>
                                <m:t>2</m:t>
                              </m:r>
                            </m:sub>
                          </m:sSub>
                          <m:r>
                            <a:rPr lang="es-EC" sz="1600" i="0">
                              <a:latin typeface="Cambria Math" panose="02040503050406030204" pitchFamily="18" charset="0"/>
                            </a:rPr>
                            <m:t>∗</m:t>
                          </m:r>
                          <m:sSub>
                            <m:sSubPr>
                              <m:ctrlPr>
                                <a:rPr lang="es-EC" sz="1600" i="1">
                                  <a:solidFill>
                                    <a:srgbClr val="836967"/>
                                  </a:solidFill>
                                  <a:latin typeface="Cambria Math" panose="02040503050406030204" pitchFamily="18" charset="0"/>
                                </a:rPr>
                              </m:ctrlPr>
                            </m:sSubPr>
                            <m:e>
                              <m:r>
                                <a:rPr lang="es-EC" sz="1600" i="1">
                                  <a:latin typeface="Cambria Math" panose="02040503050406030204" pitchFamily="18" charset="0"/>
                                </a:rPr>
                                <m:t>𝑑</m:t>
                              </m:r>
                            </m:e>
                            <m:sub>
                              <m:r>
                                <a:rPr lang="es-EC" sz="1600" i="0">
                                  <a:latin typeface="Cambria Math" panose="02040503050406030204" pitchFamily="18" charset="0"/>
                                </a:rPr>
                                <m:t>2</m:t>
                              </m:r>
                            </m:sub>
                          </m:sSub>
                        </m:num>
                        <m:den>
                          <m:r>
                            <a:rPr lang="es-EC" sz="1600" i="1">
                              <a:latin typeface="Cambria Math" panose="02040503050406030204" pitchFamily="18" charset="0"/>
                            </a:rPr>
                            <m:t>𝜈</m:t>
                          </m:r>
                        </m:den>
                      </m:f>
                      <m:r>
                        <a:rPr lang="es-EC" sz="1600" i="0">
                          <a:latin typeface="Cambria Math" panose="02040503050406030204" pitchFamily="18" charset="0"/>
                        </a:rPr>
                        <m:t> </m:t>
                      </m:r>
                    </m:oMath>
                  </m:oMathPara>
                </a14:m>
                <a:endParaRPr lang="es-EC" sz="1600" dirty="0"/>
              </a:p>
            </p:txBody>
          </p:sp>
        </mc:Choice>
        <mc:Fallback xmlns="">
          <p:sp>
            <p:nvSpPr>
              <p:cNvPr id="34" name="CuadroTexto 33">
                <a:extLst>
                  <a:ext uri="{FF2B5EF4-FFF2-40B4-BE49-F238E27FC236}">
                    <a16:creationId xmlns:a16="http://schemas.microsoft.com/office/drawing/2014/main" id="{BEB1048F-C800-485F-AA80-E6EC1B3CD140}"/>
                  </a:ext>
                </a:extLst>
              </p:cNvPr>
              <p:cNvSpPr txBox="1">
                <a:spLocks noRot="1" noChangeAspect="1" noMove="1" noResize="1" noEditPoints="1" noAdjustHandles="1" noChangeArrowheads="1" noChangeShapeType="1" noTextEdit="1"/>
              </p:cNvSpPr>
              <p:nvPr/>
            </p:nvSpPr>
            <p:spPr>
              <a:xfrm>
                <a:off x="2614109" y="5493204"/>
                <a:ext cx="2113775" cy="559127"/>
              </a:xfrm>
              <a:prstGeom prst="rect">
                <a:avLst/>
              </a:prstGeom>
              <a:blipFill>
                <a:blip r:embed="rId1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5" name="CuadroTexto 34">
                <a:extLst>
                  <a:ext uri="{FF2B5EF4-FFF2-40B4-BE49-F238E27FC236}">
                    <a16:creationId xmlns:a16="http://schemas.microsoft.com/office/drawing/2014/main" id="{0648D219-ACAA-40B2-82F5-95F0673320D0}"/>
                  </a:ext>
                </a:extLst>
              </p:cNvPr>
              <p:cNvSpPr txBox="1"/>
              <p:nvPr/>
            </p:nvSpPr>
            <p:spPr>
              <a:xfrm>
                <a:off x="6811312" y="1733673"/>
                <a:ext cx="4138614" cy="8917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𝑁</m:t>
                          </m:r>
                        </m:e>
                        <m:sub>
                          <m:r>
                            <a:rPr lang="es-EC" sz="1600" i="1">
                              <a:latin typeface="Cambria Math" panose="02040503050406030204" pitchFamily="18" charset="0"/>
                            </a:rPr>
                            <m:t>𝑅𝑒</m:t>
                          </m:r>
                          <m:r>
                            <a:rPr lang="es-EC" sz="1600" i="0">
                              <a:latin typeface="Cambria Math" panose="02040503050406030204" pitchFamily="18" charset="0"/>
                            </a:rPr>
                            <m:t>2</m:t>
                          </m:r>
                        </m:sub>
                      </m:sSub>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r>
                            <a:rPr lang="es-EC" sz="1600" i="0">
                              <a:latin typeface="Cambria Math" panose="02040503050406030204" pitchFamily="18" charset="0"/>
                            </a:rPr>
                            <m:t>0.256</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𝑚</m:t>
                              </m:r>
                            </m:num>
                            <m:den>
                              <m:r>
                                <a:rPr lang="es-EC" sz="1600" i="1">
                                  <a:latin typeface="Cambria Math" panose="02040503050406030204" pitchFamily="18" charset="0"/>
                                </a:rPr>
                                <m:t>𝑠</m:t>
                              </m:r>
                            </m:den>
                          </m:f>
                          <m:r>
                            <a:rPr lang="es-EC" sz="1600" i="0">
                              <a:latin typeface="Cambria Math" panose="02040503050406030204" pitchFamily="18" charset="0"/>
                            </a:rPr>
                            <m:t>∗0.04282 </m:t>
                          </m:r>
                          <m:r>
                            <a:rPr lang="es-EC" sz="1600" i="1">
                              <a:latin typeface="Cambria Math" panose="02040503050406030204" pitchFamily="18" charset="0"/>
                            </a:rPr>
                            <m:t>𝑚</m:t>
                          </m:r>
                        </m:num>
                        <m:den>
                          <m:r>
                            <a:rPr lang="es-EC" sz="1600" i="0">
                              <a:latin typeface="Cambria Math" panose="02040503050406030204" pitchFamily="18" charset="0"/>
                            </a:rPr>
                            <m:t>0.65∗</m:t>
                          </m:r>
                          <m:sSup>
                            <m:sSupPr>
                              <m:ctrlPr>
                                <a:rPr lang="es-EC" sz="1600" i="1">
                                  <a:solidFill>
                                    <a:srgbClr val="836967"/>
                                  </a:solidFill>
                                  <a:latin typeface="Cambria Math" panose="02040503050406030204" pitchFamily="18" charset="0"/>
                                </a:rPr>
                              </m:ctrlPr>
                            </m:sSupPr>
                            <m:e>
                              <m:r>
                                <a:rPr lang="es-EC" sz="1600" i="0">
                                  <a:latin typeface="Cambria Math" panose="02040503050406030204" pitchFamily="18" charset="0"/>
                                </a:rPr>
                                <m:t>10</m:t>
                              </m:r>
                            </m:e>
                            <m:sup>
                              <m:r>
                                <a:rPr lang="es-EC" sz="1600" i="0">
                                  <a:latin typeface="Cambria Math" panose="02040503050406030204" pitchFamily="18" charset="0"/>
                                </a:rPr>
                                <m:t>−6</m:t>
                              </m:r>
                            </m:sup>
                          </m:sSup>
                          <m:f>
                            <m:fPr>
                              <m:ctrlPr>
                                <a:rPr lang="es-EC" sz="1600" i="1">
                                  <a:solidFill>
                                    <a:srgbClr val="836967"/>
                                  </a:solidFill>
                                  <a:latin typeface="Cambria Math" panose="02040503050406030204" pitchFamily="18" charset="0"/>
                                </a:rPr>
                              </m:ctrlPr>
                            </m:fPr>
                            <m:num>
                              <m:sSup>
                                <m:sSupPr>
                                  <m:ctrlPr>
                                    <a:rPr lang="es-EC" sz="1600" i="1">
                                      <a:solidFill>
                                        <a:srgbClr val="836967"/>
                                      </a:solidFill>
                                      <a:latin typeface="Cambria Math" panose="02040503050406030204" pitchFamily="18" charset="0"/>
                                    </a:rPr>
                                  </m:ctrlPr>
                                </m:sSupPr>
                                <m:e>
                                  <m:r>
                                    <a:rPr lang="es-EC" sz="1600" i="1">
                                      <a:latin typeface="Cambria Math" panose="02040503050406030204" pitchFamily="18" charset="0"/>
                                    </a:rPr>
                                    <m:t>𝑚</m:t>
                                  </m:r>
                                </m:e>
                                <m:sup>
                                  <m:r>
                                    <a:rPr lang="es-EC" sz="1600" i="0">
                                      <a:latin typeface="Cambria Math" panose="02040503050406030204" pitchFamily="18" charset="0"/>
                                    </a:rPr>
                                    <m:t>2</m:t>
                                  </m:r>
                                </m:sup>
                              </m:sSup>
                            </m:num>
                            <m:den>
                              <m:r>
                                <a:rPr lang="es-EC" sz="1600" i="1">
                                  <a:latin typeface="Cambria Math" panose="02040503050406030204" pitchFamily="18" charset="0"/>
                                </a:rPr>
                                <m:t>𝑠</m:t>
                              </m:r>
                            </m:den>
                          </m:f>
                        </m:den>
                      </m:f>
                      <m:r>
                        <a:rPr lang="es-EC" sz="1600" i="0">
                          <a:latin typeface="Cambria Math" panose="02040503050406030204" pitchFamily="18" charset="0"/>
                        </a:rPr>
                        <m:t>=1.686∗</m:t>
                      </m:r>
                      <m:sSup>
                        <m:sSupPr>
                          <m:ctrlPr>
                            <a:rPr lang="es-EC" sz="1600" i="1">
                              <a:solidFill>
                                <a:srgbClr val="836967"/>
                              </a:solidFill>
                              <a:latin typeface="Cambria Math" panose="02040503050406030204" pitchFamily="18" charset="0"/>
                            </a:rPr>
                          </m:ctrlPr>
                        </m:sSupPr>
                        <m:e>
                          <m:r>
                            <a:rPr lang="es-EC" sz="1600" i="0">
                              <a:latin typeface="Cambria Math" panose="02040503050406030204" pitchFamily="18" charset="0"/>
                            </a:rPr>
                            <m:t>10</m:t>
                          </m:r>
                        </m:e>
                        <m:sup>
                          <m:r>
                            <a:rPr lang="es-EC" sz="1600" i="0">
                              <a:latin typeface="Cambria Math" panose="02040503050406030204" pitchFamily="18" charset="0"/>
                            </a:rPr>
                            <m:t>4</m:t>
                          </m:r>
                        </m:sup>
                      </m:sSup>
                    </m:oMath>
                  </m:oMathPara>
                </a14:m>
                <a:endParaRPr lang="es-EC" sz="1600" dirty="0"/>
              </a:p>
            </p:txBody>
          </p:sp>
        </mc:Choice>
        <mc:Fallback xmlns="">
          <p:sp>
            <p:nvSpPr>
              <p:cNvPr id="35" name="CuadroTexto 34">
                <a:extLst>
                  <a:ext uri="{FF2B5EF4-FFF2-40B4-BE49-F238E27FC236}">
                    <a16:creationId xmlns:a16="http://schemas.microsoft.com/office/drawing/2014/main" id="{0648D219-ACAA-40B2-82F5-95F0673320D0}"/>
                  </a:ext>
                </a:extLst>
              </p:cNvPr>
              <p:cNvSpPr txBox="1">
                <a:spLocks noRot="1" noChangeAspect="1" noMove="1" noResize="1" noEditPoints="1" noAdjustHandles="1" noChangeArrowheads="1" noChangeShapeType="1" noTextEdit="1"/>
              </p:cNvSpPr>
              <p:nvPr/>
            </p:nvSpPr>
            <p:spPr>
              <a:xfrm>
                <a:off x="6811312" y="1733673"/>
                <a:ext cx="4138614" cy="891719"/>
              </a:xfrm>
              <a:prstGeom prst="rect">
                <a:avLst/>
              </a:prstGeom>
              <a:blipFill>
                <a:blip r:embed="rId1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7" name="CuadroTexto 36">
                <a:extLst>
                  <a:ext uri="{FF2B5EF4-FFF2-40B4-BE49-F238E27FC236}">
                    <a16:creationId xmlns:a16="http://schemas.microsoft.com/office/drawing/2014/main" id="{151866F3-AC23-4823-BC6E-2C940D586914}"/>
                  </a:ext>
                </a:extLst>
              </p:cNvPr>
              <p:cNvSpPr txBox="1"/>
              <p:nvPr/>
            </p:nvSpPr>
            <p:spPr>
              <a:xfrm>
                <a:off x="8986212" y="2734045"/>
                <a:ext cx="176029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𝑓</m:t>
                          </m:r>
                        </m:e>
                        <m:sub>
                          <m:r>
                            <a:rPr lang="es-EC" sz="1600" i="1">
                              <a:latin typeface="Cambria Math" panose="02040503050406030204" pitchFamily="18" charset="0"/>
                            </a:rPr>
                            <m:t>𝑠</m:t>
                          </m:r>
                          <m:r>
                            <a:rPr lang="es-EC" sz="1600" i="0">
                              <a:latin typeface="Cambria Math" panose="02040503050406030204" pitchFamily="18" charset="0"/>
                            </a:rPr>
                            <m:t>2</m:t>
                          </m:r>
                        </m:sub>
                      </m:sSub>
                      <m:r>
                        <a:rPr lang="es-EC" sz="1600" i="0">
                          <a:latin typeface="Cambria Math" panose="02040503050406030204" pitchFamily="18" charset="0"/>
                        </a:rPr>
                        <m:t>=0.028</m:t>
                      </m:r>
                    </m:oMath>
                  </m:oMathPara>
                </a14:m>
                <a:endParaRPr lang="es-EC" sz="1600" dirty="0"/>
              </a:p>
            </p:txBody>
          </p:sp>
        </mc:Choice>
        <mc:Fallback xmlns="">
          <p:sp>
            <p:nvSpPr>
              <p:cNvPr id="37" name="CuadroTexto 36">
                <a:extLst>
                  <a:ext uri="{FF2B5EF4-FFF2-40B4-BE49-F238E27FC236}">
                    <a16:creationId xmlns:a16="http://schemas.microsoft.com/office/drawing/2014/main" id="{151866F3-AC23-4823-BC6E-2C940D586914}"/>
                  </a:ext>
                </a:extLst>
              </p:cNvPr>
              <p:cNvSpPr txBox="1">
                <a:spLocks noRot="1" noChangeAspect="1" noMove="1" noResize="1" noEditPoints="1" noAdjustHandles="1" noChangeArrowheads="1" noChangeShapeType="1" noTextEdit="1"/>
              </p:cNvSpPr>
              <p:nvPr/>
            </p:nvSpPr>
            <p:spPr>
              <a:xfrm>
                <a:off x="8986212" y="2734045"/>
                <a:ext cx="1760292" cy="338554"/>
              </a:xfrm>
              <a:prstGeom prst="rect">
                <a:avLst/>
              </a:prstGeom>
              <a:blipFill>
                <a:blip r:embed="rId14"/>
                <a:stretch>
                  <a:fillRect b="-8929"/>
                </a:stretch>
              </a:blipFill>
            </p:spPr>
            <p:txBody>
              <a:bodyPr/>
              <a:lstStyle/>
              <a:p>
                <a:r>
                  <a:rPr lang="es-EC">
                    <a:noFill/>
                  </a:rPr>
                  <a:t> </a:t>
                </a:r>
              </a:p>
            </p:txBody>
          </p:sp>
        </mc:Fallback>
      </mc:AlternateContent>
      <p:pic>
        <p:nvPicPr>
          <p:cNvPr id="39" name="Imagen 38">
            <a:extLst>
              <a:ext uri="{FF2B5EF4-FFF2-40B4-BE49-F238E27FC236}">
                <a16:creationId xmlns:a16="http://schemas.microsoft.com/office/drawing/2014/main" id="{E1E5B180-3C07-4A19-B41D-0208F3C902C7}"/>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6278598" y="3073140"/>
            <a:ext cx="5580321" cy="3626687"/>
          </a:xfrm>
          <a:prstGeom prst="rect">
            <a:avLst/>
          </a:prstGeom>
          <a:noFill/>
          <a:ln>
            <a:noFill/>
          </a:ln>
        </p:spPr>
      </p:pic>
      <p:sp>
        <p:nvSpPr>
          <p:cNvPr id="41" name="CuadroTexto 40">
            <a:extLst>
              <a:ext uri="{FF2B5EF4-FFF2-40B4-BE49-F238E27FC236}">
                <a16:creationId xmlns:a16="http://schemas.microsoft.com/office/drawing/2014/main" id="{4D1233D2-3D82-4275-B4D7-FC1EFA9BFA54}"/>
              </a:ext>
            </a:extLst>
          </p:cNvPr>
          <p:cNvSpPr txBox="1"/>
          <p:nvPr/>
        </p:nvSpPr>
        <p:spPr>
          <a:xfrm>
            <a:off x="1247775" y="1085232"/>
            <a:ext cx="288116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Diseño Hidráulico</a:t>
            </a:r>
          </a:p>
        </p:txBody>
      </p:sp>
    </p:spTree>
    <p:extLst>
      <p:ext uri="{BB962C8B-B14F-4D97-AF65-F5344CB8AC3E}">
        <p14:creationId xmlns:p14="http://schemas.microsoft.com/office/powerpoint/2010/main" val="2015422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227F10ED-702A-4CC8-B81A-7C2E721B4D87}"/>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838"/>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1" name="CuadroTexto 10">
            <a:extLst>
              <a:ext uri="{FF2B5EF4-FFF2-40B4-BE49-F238E27FC236}">
                <a16:creationId xmlns:a16="http://schemas.microsoft.com/office/drawing/2014/main" id="{1F0B56C4-F667-46EA-8116-60045A7DBD17}"/>
              </a:ext>
            </a:extLst>
          </p:cNvPr>
          <p:cNvSpPr txBox="1"/>
          <p:nvPr/>
        </p:nvSpPr>
        <p:spPr>
          <a:xfrm>
            <a:off x="6003037" y="1085232"/>
            <a:ext cx="4138614"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Diseño para línea de succión</a:t>
            </a:r>
            <a:endParaRPr lang="es-EC" b="1" dirty="0">
              <a:latin typeface="Arial" panose="020B0604020202020204" pitchFamily="34" charset="0"/>
              <a:cs typeface="Arial" panose="020B0604020202020204" pitchFamily="34" charset="0"/>
            </a:endParaRPr>
          </a:p>
        </p:txBody>
      </p: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55017594-3245-4F49-9CB7-8DDAD5D1FC64}"/>
                  </a:ext>
                </a:extLst>
              </p:cNvPr>
              <p:cNvSpPr txBox="1"/>
              <p:nvPr/>
            </p:nvSpPr>
            <p:spPr>
              <a:xfrm>
                <a:off x="1364999" y="2309067"/>
                <a:ext cx="3414860" cy="7859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EC" sz="1400" i="1" smtClean="0">
                              <a:solidFill>
                                <a:srgbClr val="836967"/>
                              </a:solidFill>
                              <a:latin typeface="Cambria Math" panose="02040503050406030204" pitchFamily="18" charset="0"/>
                            </a:rPr>
                          </m:ctrlPr>
                        </m:fPr>
                        <m:num>
                          <m:r>
                            <a:rPr lang="es-EC" sz="1400">
                              <a:latin typeface="Cambria Math" panose="02040503050406030204" pitchFamily="18" charset="0"/>
                            </a:rPr>
                            <m:t>1</m:t>
                          </m:r>
                        </m:num>
                        <m:den>
                          <m:rad>
                            <m:radPr>
                              <m:degHide m:val="on"/>
                              <m:ctrlPr>
                                <a:rPr lang="es-EC" sz="1400" i="1">
                                  <a:solidFill>
                                    <a:srgbClr val="836967"/>
                                  </a:solidFill>
                                  <a:latin typeface="Cambria Math" panose="02040503050406030204" pitchFamily="18" charset="0"/>
                                </a:rPr>
                              </m:ctrlPr>
                            </m:radPr>
                            <m:deg/>
                            <m:e>
                              <m:r>
                                <a:rPr lang="es-EC" sz="1400" i="1">
                                  <a:latin typeface="Cambria Math" panose="02040503050406030204" pitchFamily="18" charset="0"/>
                                </a:rPr>
                                <m:t>𝑓</m:t>
                              </m:r>
                            </m:e>
                          </m:rad>
                        </m:den>
                      </m:f>
                      <m:r>
                        <a:rPr lang="es-EC" sz="1400" i="0">
                          <a:latin typeface="Cambria Math" panose="02040503050406030204" pitchFamily="18" charset="0"/>
                        </a:rPr>
                        <m:t>=−2∗</m:t>
                      </m:r>
                      <m:func>
                        <m:funcPr>
                          <m:ctrlPr>
                            <a:rPr lang="es-EC" sz="1400" i="1">
                              <a:latin typeface="Cambria Math" panose="02040503050406030204" pitchFamily="18" charset="0"/>
                            </a:rPr>
                          </m:ctrlPr>
                        </m:funcPr>
                        <m:fName>
                          <m:r>
                            <m:rPr>
                              <m:sty m:val="p"/>
                            </m:rPr>
                            <a:rPr lang="es-EC" sz="1400" i="0">
                              <a:latin typeface="Cambria Math" panose="02040503050406030204" pitchFamily="18" charset="0"/>
                            </a:rPr>
                            <m:t>log</m:t>
                          </m:r>
                        </m:fName>
                        <m:e>
                          <m:d>
                            <m:dPr>
                              <m:ctrlPr>
                                <a:rPr lang="es-EC" sz="1400" i="1">
                                  <a:solidFill>
                                    <a:srgbClr val="836967"/>
                                  </a:solidFill>
                                  <a:latin typeface="Cambria Math" panose="02040503050406030204" pitchFamily="18" charset="0"/>
                                </a:rPr>
                              </m:ctrlPr>
                            </m:dPr>
                            <m:e>
                              <m:f>
                                <m:fPr>
                                  <m:ctrlPr>
                                    <a:rPr lang="es-EC" sz="1400" i="1">
                                      <a:solidFill>
                                        <a:srgbClr val="836967"/>
                                      </a:solidFill>
                                      <a:latin typeface="Cambria Math" panose="02040503050406030204" pitchFamily="18" charset="0"/>
                                    </a:rPr>
                                  </m:ctrlPr>
                                </m:fPr>
                                <m:num>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𝜀</m:t>
                                      </m:r>
                                    </m:num>
                                    <m:den>
                                      <m:r>
                                        <a:rPr lang="es-EC" sz="1400" i="1">
                                          <a:latin typeface="Cambria Math" panose="02040503050406030204" pitchFamily="18" charset="0"/>
                                        </a:rPr>
                                        <m:t>𝑑</m:t>
                                      </m:r>
                                    </m:den>
                                  </m:f>
                                </m:num>
                                <m:den>
                                  <m:r>
                                    <a:rPr lang="es-EC" sz="1400" i="0">
                                      <a:latin typeface="Cambria Math" panose="02040503050406030204" pitchFamily="18" charset="0"/>
                                    </a:rPr>
                                    <m:t>3.7</m:t>
                                  </m:r>
                                </m:den>
                              </m:f>
                              <m:r>
                                <a:rPr lang="es-EC" sz="1400" i="0">
                                  <a:latin typeface="Cambria Math" panose="02040503050406030204" pitchFamily="18" charset="0"/>
                                </a:rPr>
                                <m:t>+</m:t>
                              </m:r>
                              <m:f>
                                <m:fPr>
                                  <m:ctrlPr>
                                    <a:rPr lang="es-EC" sz="1400" i="1">
                                      <a:solidFill>
                                        <a:srgbClr val="836967"/>
                                      </a:solidFill>
                                      <a:latin typeface="Cambria Math" panose="02040503050406030204" pitchFamily="18" charset="0"/>
                                    </a:rPr>
                                  </m:ctrlPr>
                                </m:fPr>
                                <m:num>
                                  <m:r>
                                    <a:rPr lang="es-EC" sz="1400" i="0">
                                      <a:latin typeface="Cambria Math" panose="02040503050406030204" pitchFamily="18" charset="0"/>
                                    </a:rPr>
                                    <m:t>2.51</m:t>
                                  </m:r>
                                </m:num>
                                <m:den>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𝑁</m:t>
                                      </m:r>
                                    </m:e>
                                    <m:sub>
                                      <m:r>
                                        <a:rPr lang="es-EC" sz="1400" i="1">
                                          <a:latin typeface="Cambria Math" panose="02040503050406030204" pitchFamily="18" charset="0"/>
                                        </a:rPr>
                                        <m:t>𝑅𝑒</m:t>
                                      </m:r>
                                    </m:sub>
                                  </m:sSub>
                                  <m:r>
                                    <a:rPr lang="es-EC" sz="1400" i="0">
                                      <a:latin typeface="Cambria Math" panose="02040503050406030204" pitchFamily="18" charset="0"/>
                                    </a:rPr>
                                    <m:t>∗</m:t>
                                  </m:r>
                                  <m:rad>
                                    <m:radPr>
                                      <m:degHide m:val="on"/>
                                      <m:ctrlPr>
                                        <a:rPr lang="es-EC" sz="1400" i="1">
                                          <a:solidFill>
                                            <a:srgbClr val="836967"/>
                                          </a:solidFill>
                                          <a:latin typeface="Cambria Math" panose="02040503050406030204" pitchFamily="18" charset="0"/>
                                        </a:rPr>
                                      </m:ctrlPr>
                                    </m:radPr>
                                    <m:deg/>
                                    <m:e>
                                      <m:r>
                                        <a:rPr lang="es-EC" sz="1400" i="1">
                                          <a:latin typeface="Cambria Math" panose="02040503050406030204" pitchFamily="18" charset="0"/>
                                        </a:rPr>
                                        <m:t>𝑓</m:t>
                                      </m:r>
                                    </m:e>
                                  </m:rad>
                                </m:den>
                              </m:f>
                            </m:e>
                          </m:d>
                        </m:e>
                      </m:func>
                    </m:oMath>
                  </m:oMathPara>
                </a14:m>
                <a:endParaRPr lang="es-EC" sz="1400" dirty="0"/>
              </a:p>
            </p:txBody>
          </p:sp>
        </mc:Choice>
        <mc:Fallback xmlns="">
          <p:sp>
            <p:nvSpPr>
              <p:cNvPr id="22" name="CuadroTexto 21">
                <a:extLst>
                  <a:ext uri="{FF2B5EF4-FFF2-40B4-BE49-F238E27FC236}">
                    <a16:creationId xmlns:a16="http://schemas.microsoft.com/office/drawing/2014/main" id="{55017594-3245-4F49-9CB7-8DDAD5D1FC64}"/>
                  </a:ext>
                </a:extLst>
              </p:cNvPr>
              <p:cNvSpPr txBox="1">
                <a:spLocks noRot="1" noChangeAspect="1" noMove="1" noResize="1" noEditPoints="1" noAdjustHandles="1" noChangeArrowheads="1" noChangeShapeType="1" noTextEdit="1"/>
              </p:cNvSpPr>
              <p:nvPr/>
            </p:nvSpPr>
            <p:spPr>
              <a:xfrm>
                <a:off x="1364999" y="2309067"/>
                <a:ext cx="3414860" cy="785921"/>
              </a:xfrm>
              <a:prstGeom prst="rect">
                <a:avLst/>
              </a:prstGeom>
              <a:blipFill>
                <a:blip r:embed="rId5"/>
                <a:stretch>
                  <a:fillRect/>
                </a:stretch>
              </a:blipFill>
            </p:spPr>
            <p:txBody>
              <a:bodyPr/>
              <a:lstStyle/>
              <a:p>
                <a:r>
                  <a:rPr lang="es-EC">
                    <a:noFill/>
                  </a:rPr>
                  <a:t> </a:t>
                </a:r>
              </a:p>
            </p:txBody>
          </p:sp>
        </mc:Fallback>
      </mc:AlternateContent>
      <p:sp>
        <p:nvSpPr>
          <p:cNvPr id="24" name="CuadroTexto 23">
            <a:extLst>
              <a:ext uri="{FF2B5EF4-FFF2-40B4-BE49-F238E27FC236}">
                <a16:creationId xmlns:a16="http://schemas.microsoft.com/office/drawing/2014/main" id="{7793B687-3E46-44D0-9829-ACB31D99DEAA}"/>
              </a:ext>
            </a:extLst>
          </p:cNvPr>
          <p:cNvSpPr txBox="1"/>
          <p:nvPr/>
        </p:nvSpPr>
        <p:spPr>
          <a:xfrm>
            <a:off x="4674763" y="2555097"/>
            <a:ext cx="2658540" cy="338554"/>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Fórmula Cyril F. Colebrook</a:t>
            </a:r>
            <a:endParaRPr lang="es-EC" sz="1600" dirty="0">
              <a:latin typeface="Arial" panose="020B0604020202020204" pitchFamily="34" charset="0"/>
              <a:cs typeface="Arial" panose="020B0604020202020204" pitchFamily="34" charset="0"/>
            </a:endParaRPr>
          </a:p>
        </p:txBody>
      </p:sp>
      <p:sp>
        <p:nvSpPr>
          <p:cNvPr id="30" name="CuadroTexto 29">
            <a:extLst>
              <a:ext uri="{FF2B5EF4-FFF2-40B4-BE49-F238E27FC236}">
                <a16:creationId xmlns:a16="http://schemas.microsoft.com/office/drawing/2014/main" id="{8A73D84C-0990-4AD3-8E94-A7B23C7A1328}"/>
              </a:ext>
            </a:extLst>
          </p:cNvPr>
          <p:cNvSpPr txBox="1"/>
          <p:nvPr/>
        </p:nvSpPr>
        <p:spPr>
          <a:xfrm>
            <a:off x="1274192" y="3256499"/>
            <a:ext cx="1872497" cy="338554"/>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Pérdidas menores</a:t>
            </a:r>
            <a:endParaRPr lang="es-EC"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B5CC8370-C1CF-487B-BB01-3DD8C3F33B03}"/>
                  </a:ext>
                </a:extLst>
              </p:cNvPr>
              <p:cNvSpPr txBox="1"/>
              <p:nvPr/>
            </p:nvSpPr>
            <p:spPr>
              <a:xfrm>
                <a:off x="1567895" y="3655740"/>
                <a:ext cx="1872497" cy="5623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𝑚</m:t>
                          </m:r>
                        </m:sub>
                      </m:sSub>
                      <m:r>
                        <a:rPr lang="es-EC" sz="1400" i="0">
                          <a:latin typeface="Cambria Math" panose="02040503050406030204" pitchFamily="18" charset="0"/>
                        </a:rPr>
                        <m:t>=</m:t>
                      </m:r>
                      <m:r>
                        <a:rPr lang="es-EC" sz="1400" i="1">
                          <a:latin typeface="Cambria Math" panose="02040503050406030204" pitchFamily="18" charset="0"/>
                        </a:rPr>
                        <m:t>𝐾</m:t>
                      </m:r>
                      <m:r>
                        <a:rPr lang="es-EC" sz="1400" i="0">
                          <a:latin typeface="Cambria Math" panose="02040503050406030204" pitchFamily="18" charset="0"/>
                        </a:rPr>
                        <m:t>∗</m:t>
                      </m:r>
                      <m:f>
                        <m:fPr>
                          <m:ctrlPr>
                            <a:rPr lang="es-EC" sz="1400" i="1">
                              <a:solidFill>
                                <a:srgbClr val="836967"/>
                              </a:solidFill>
                              <a:latin typeface="Cambria Math" panose="02040503050406030204" pitchFamily="18" charset="0"/>
                            </a:rPr>
                          </m:ctrlPr>
                        </m:fPr>
                        <m:num>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𝜐</m:t>
                              </m:r>
                            </m:e>
                            <m:sup>
                              <m:r>
                                <a:rPr lang="es-EC" sz="1400" i="0">
                                  <a:latin typeface="Cambria Math" panose="02040503050406030204" pitchFamily="18" charset="0"/>
                                </a:rPr>
                                <m:t>2</m:t>
                              </m:r>
                            </m:sup>
                          </m:sSup>
                        </m:num>
                        <m:den>
                          <m:r>
                            <a:rPr lang="es-EC" sz="1400" i="0">
                              <a:latin typeface="Cambria Math" panose="02040503050406030204" pitchFamily="18" charset="0"/>
                            </a:rPr>
                            <m:t>2∗</m:t>
                          </m:r>
                          <m:r>
                            <a:rPr lang="es-EC" sz="1400" i="1">
                              <a:latin typeface="Cambria Math" panose="02040503050406030204" pitchFamily="18" charset="0"/>
                            </a:rPr>
                            <m:t>𝑔</m:t>
                          </m:r>
                        </m:den>
                      </m:f>
                    </m:oMath>
                  </m:oMathPara>
                </a14:m>
                <a:endParaRPr lang="es-EC" sz="1400" dirty="0"/>
              </a:p>
            </p:txBody>
          </p:sp>
        </mc:Choice>
        <mc:Fallback xmlns="">
          <p:sp>
            <p:nvSpPr>
              <p:cNvPr id="32" name="CuadroTexto 31">
                <a:extLst>
                  <a:ext uri="{FF2B5EF4-FFF2-40B4-BE49-F238E27FC236}">
                    <a16:creationId xmlns:a16="http://schemas.microsoft.com/office/drawing/2014/main" id="{B5CC8370-C1CF-487B-BB01-3DD8C3F33B03}"/>
                  </a:ext>
                </a:extLst>
              </p:cNvPr>
              <p:cNvSpPr txBox="1">
                <a:spLocks noRot="1" noChangeAspect="1" noMove="1" noResize="1" noEditPoints="1" noAdjustHandles="1" noChangeArrowheads="1" noChangeShapeType="1" noTextEdit="1"/>
              </p:cNvSpPr>
              <p:nvPr/>
            </p:nvSpPr>
            <p:spPr>
              <a:xfrm>
                <a:off x="1567895" y="3655740"/>
                <a:ext cx="1872497" cy="562333"/>
              </a:xfrm>
              <a:prstGeom prst="rect">
                <a:avLst/>
              </a:prstGeom>
              <a:blipFill>
                <a:blip r:embed="rId6"/>
                <a:stretch>
                  <a:fillRect/>
                </a:stretch>
              </a:blipFill>
            </p:spPr>
            <p:txBody>
              <a:bodyPr/>
              <a:lstStyle/>
              <a:p>
                <a:r>
                  <a:rPr lang="es-EC">
                    <a:noFill/>
                  </a:rPr>
                  <a:t> </a:t>
                </a:r>
              </a:p>
            </p:txBody>
          </p:sp>
        </mc:Fallback>
      </mc:AlternateContent>
      <p:sp>
        <p:nvSpPr>
          <p:cNvPr id="37" name="CuadroTexto 36">
            <a:extLst>
              <a:ext uri="{FF2B5EF4-FFF2-40B4-BE49-F238E27FC236}">
                <a16:creationId xmlns:a16="http://schemas.microsoft.com/office/drawing/2014/main" id="{9D51E99F-EE8B-4033-BA29-BB6B067AE274}"/>
              </a:ext>
            </a:extLst>
          </p:cNvPr>
          <p:cNvSpPr txBox="1"/>
          <p:nvPr/>
        </p:nvSpPr>
        <p:spPr>
          <a:xfrm>
            <a:off x="1364999" y="4837014"/>
            <a:ext cx="1872497" cy="338554"/>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Pérdidas mayores</a:t>
            </a:r>
            <a:endParaRPr lang="es-EC"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CuadroTexto 38">
                <a:extLst>
                  <a:ext uri="{FF2B5EF4-FFF2-40B4-BE49-F238E27FC236}">
                    <a16:creationId xmlns:a16="http://schemas.microsoft.com/office/drawing/2014/main" id="{4896E524-3010-4ED3-81E4-C139F6B7BC83}"/>
                  </a:ext>
                </a:extLst>
              </p:cNvPr>
              <p:cNvSpPr txBox="1"/>
              <p:nvPr/>
            </p:nvSpPr>
            <p:spPr>
              <a:xfrm>
                <a:off x="1692338" y="5168699"/>
                <a:ext cx="1770191" cy="5623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𝑀</m:t>
                          </m:r>
                        </m:sub>
                      </m:sSub>
                      <m:r>
                        <a:rPr lang="es-EC" sz="1400" i="0">
                          <a:latin typeface="Cambria Math" panose="02040503050406030204" pitchFamily="18" charset="0"/>
                        </a:rPr>
                        <m:t>=</m:t>
                      </m:r>
                      <m:r>
                        <a:rPr lang="es-EC" sz="1400" i="1">
                          <a:latin typeface="Cambria Math" panose="02040503050406030204" pitchFamily="18" charset="0"/>
                        </a:rPr>
                        <m:t>𝑓</m:t>
                      </m:r>
                      <m:r>
                        <a:rPr lang="es-EC" sz="1400" i="0">
                          <a:latin typeface="Cambria Math" panose="02040503050406030204" pitchFamily="18" charset="0"/>
                        </a:rPr>
                        <m:t>∗</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𝐿</m:t>
                          </m:r>
                        </m:num>
                        <m:den>
                          <m:r>
                            <a:rPr lang="es-EC" sz="1400" i="1">
                              <a:latin typeface="Cambria Math" panose="02040503050406030204" pitchFamily="18" charset="0"/>
                            </a:rPr>
                            <m:t>𝑑</m:t>
                          </m:r>
                        </m:den>
                      </m:f>
                      <m:r>
                        <a:rPr lang="es-EC" sz="1400" i="0">
                          <a:latin typeface="Cambria Math" panose="02040503050406030204" pitchFamily="18" charset="0"/>
                        </a:rPr>
                        <m:t>∗ </m:t>
                      </m:r>
                      <m:f>
                        <m:fPr>
                          <m:ctrlPr>
                            <a:rPr lang="es-EC" sz="1400" i="1">
                              <a:solidFill>
                                <a:srgbClr val="836967"/>
                              </a:solidFill>
                              <a:latin typeface="Cambria Math" panose="02040503050406030204" pitchFamily="18" charset="0"/>
                            </a:rPr>
                          </m:ctrlPr>
                        </m:fPr>
                        <m:num>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𝜐</m:t>
                              </m:r>
                            </m:e>
                            <m:sup>
                              <m:r>
                                <a:rPr lang="es-EC" sz="1400" i="0">
                                  <a:latin typeface="Cambria Math" panose="02040503050406030204" pitchFamily="18" charset="0"/>
                                </a:rPr>
                                <m:t>2</m:t>
                              </m:r>
                            </m:sup>
                          </m:sSup>
                        </m:num>
                        <m:den>
                          <m:r>
                            <a:rPr lang="es-EC" sz="1400" i="0">
                              <a:latin typeface="Cambria Math" panose="02040503050406030204" pitchFamily="18" charset="0"/>
                            </a:rPr>
                            <m:t>2∗</m:t>
                          </m:r>
                          <m:r>
                            <a:rPr lang="es-EC" sz="1400" i="1">
                              <a:latin typeface="Cambria Math" panose="02040503050406030204" pitchFamily="18" charset="0"/>
                            </a:rPr>
                            <m:t>𝑔</m:t>
                          </m:r>
                        </m:den>
                      </m:f>
                    </m:oMath>
                  </m:oMathPara>
                </a14:m>
                <a:endParaRPr lang="es-EC" sz="1400" dirty="0"/>
              </a:p>
            </p:txBody>
          </p:sp>
        </mc:Choice>
        <mc:Fallback xmlns="">
          <p:sp>
            <p:nvSpPr>
              <p:cNvPr id="39" name="CuadroTexto 38">
                <a:extLst>
                  <a:ext uri="{FF2B5EF4-FFF2-40B4-BE49-F238E27FC236}">
                    <a16:creationId xmlns:a16="http://schemas.microsoft.com/office/drawing/2014/main" id="{4896E524-3010-4ED3-81E4-C139F6B7BC83}"/>
                  </a:ext>
                </a:extLst>
              </p:cNvPr>
              <p:cNvSpPr txBox="1">
                <a:spLocks noRot="1" noChangeAspect="1" noMove="1" noResize="1" noEditPoints="1" noAdjustHandles="1" noChangeArrowheads="1" noChangeShapeType="1" noTextEdit="1"/>
              </p:cNvSpPr>
              <p:nvPr/>
            </p:nvSpPr>
            <p:spPr>
              <a:xfrm>
                <a:off x="1692338" y="5168699"/>
                <a:ext cx="1770191" cy="562333"/>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Rectángulo 19">
                <a:extLst>
                  <a:ext uri="{FF2B5EF4-FFF2-40B4-BE49-F238E27FC236}">
                    <a16:creationId xmlns:a16="http://schemas.microsoft.com/office/drawing/2014/main" id="{673C95DF-2C21-4454-B91A-F54082682FF0}"/>
                  </a:ext>
                </a:extLst>
              </p:cNvPr>
              <p:cNvSpPr/>
              <p:nvPr/>
            </p:nvSpPr>
            <p:spPr>
              <a:xfrm>
                <a:off x="827475" y="1771157"/>
                <a:ext cx="5323830" cy="369332"/>
              </a:xfrm>
              <a:prstGeom prst="rect">
                <a:avLst/>
              </a:prstGeom>
            </p:spPr>
            <p:txBody>
              <a:bodyPr wrap="none">
                <a:spAutoFit/>
              </a:bodyPr>
              <a:lstStyle/>
              <a:p>
                <a:pPr indent="457200" algn="just">
                  <a:spcAft>
                    <a:spcPts val="0"/>
                  </a:spcAft>
                </a:pPr>
                <a:r>
                  <a:rPr lang="es-EC" b="1" dirty="0">
                    <a:solidFill>
                      <a:srgbClr val="000000"/>
                    </a:solidFill>
                    <a:latin typeface="Arial" panose="020B0604020202020204" pitchFamily="34" charset="0"/>
                    <a:ea typeface="Times New Roman" panose="02020603050405020304" pitchFamily="18" charset="0"/>
                  </a:rPr>
                  <a:t>Para tubería de 2 in </a:t>
                </a:r>
                <a:r>
                  <a:rPr lang="es-EC" b="1" dirty="0" err="1">
                    <a:solidFill>
                      <a:srgbClr val="000000"/>
                    </a:solidFill>
                    <a:latin typeface="Arial" panose="020B0604020202020204" pitchFamily="34" charset="0"/>
                    <a:ea typeface="Times New Roman" panose="02020603050405020304" pitchFamily="18" charset="0"/>
                  </a:rPr>
                  <a:t>Sch</a:t>
                </a:r>
                <a:r>
                  <a:rPr lang="es-EC" b="1" dirty="0">
                    <a:solidFill>
                      <a:srgbClr val="000000"/>
                    </a:solidFill>
                    <a:latin typeface="Arial" panose="020B0604020202020204" pitchFamily="34" charset="0"/>
                    <a:ea typeface="Times New Roman" panose="02020603050405020304" pitchFamily="18" charset="0"/>
                  </a:rPr>
                  <a:t>. 160 de </a:t>
                </a:r>
                <a14:m>
                  <m:oMath xmlns:m="http://schemas.openxmlformats.org/officeDocument/2006/math">
                    <m:sSub>
                      <m:sSubPr>
                        <m:ctrlPr>
                          <a:rPr lang="es-EC" b="1" i="1">
                            <a:solidFill>
                              <a:srgbClr val="000000"/>
                            </a:solidFill>
                            <a:effectLst/>
                            <a:latin typeface="Cambria Math" panose="02040503050406030204" pitchFamily="18" charset="0"/>
                            <a:ea typeface="Calibri" panose="020F0502020204030204" pitchFamily="34" charset="0"/>
                          </a:rPr>
                        </m:ctrlPr>
                      </m:sSubPr>
                      <m:e>
                        <m:r>
                          <m:rPr>
                            <m:sty m:val="p"/>
                          </m:rPr>
                          <a:rPr lang="es-EC" b="1">
                            <a:solidFill>
                              <a:srgbClr val="000000"/>
                            </a:solidFill>
                            <a:effectLst/>
                            <a:latin typeface="Cambria Math" panose="02040503050406030204" pitchFamily="18" charset="0"/>
                            <a:ea typeface="Calibri" panose="020F0502020204030204" pitchFamily="34" charset="0"/>
                          </a:rPr>
                          <m:t>L</m:t>
                        </m:r>
                      </m:e>
                      <m:sub>
                        <m:r>
                          <a:rPr lang="es-EC" b="1" i="1" smtClean="0">
                            <a:solidFill>
                              <a:srgbClr val="000000"/>
                            </a:solidFill>
                            <a:effectLst/>
                            <a:latin typeface="Cambria Math" panose="02040503050406030204" pitchFamily="18" charset="0"/>
                            <a:ea typeface="Calibri" panose="020F0502020204030204" pitchFamily="34" charset="0"/>
                          </a:rPr>
                          <m:t>𝟐</m:t>
                        </m:r>
                      </m:sub>
                    </m:sSub>
                  </m:oMath>
                </a14:m>
                <a:r>
                  <a:rPr lang="es-EC" b="1" dirty="0">
                    <a:solidFill>
                      <a:srgbClr val="000000"/>
                    </a:solidFill>
                    <a:effectLst/>
                    <a:latin typeface="Arial" panose="020B0604020202020204" pitchFamily="34" charset="0"/>
                    <a:ea typeface="Calibri" panose="020F0502020204030204" pitchFamily="34" charset="0"/>
                  </a:rPr>
                  <a:t>= 0.68 m</a:t>
                </a:r>
                <a:endParaRPr lang="es-EC" dirty="0">
                  <a:solidFill>
                    <a:srgbClr val="000000"/>
                  </a:solidFill>
                  <a:effectLst/>
                  <a:latin typeface="Arial" panose="020B0604020202020204" pitchFamily="34" charset="0"/>
                  <a:ea typeface="Calibri" panose="020F0502020204030204" pitchFamily="34" charset="0"/>
                </a:endParaRPr>
              </a:p>
            </p:txBody>
          </p:sp>
        </mc:Choice>
        <mc:Fallback xmlns="">
          <p:sp>
            <p:nvSpPr>
              <p:cNvPr id="20" name="Rectángulo 19">
                <a:extLst>
                  <a:ext uri="{FF2B5EF4-FFF2-40B4-BE49-F238E27FC236}">
                    <a16:creationId xmlns:a16="http://schemas.microsoft.com/office/drawing/2014/main" id="{673C95DF-2C21-4454-B91A-F54082682FF0}"/>
                  </a:ext>
                </a:extLst>
              </p:cNvPr>
              <p:cNvSpPr>
                <a:spLocks noRot="1" noChangeAspect="1" noMove="1" noResize="1" noEditPoints="1" noAdjustHandles="1" noChangeArrowheads="1" noChangeShapeType="1" noTextEdit="1"/>
              </p:cNvSpPr>
              <p:nvPr/>
            </p:nvSpPr>
            <p:spPr>
              <a:xfrm>
                <a:off x="827475" y="1771157"/>
                <a:ext cx="5323830" cy="369332"/>
              </a:xfrm>
              <a:prstGeom prst="rect">
                <a:avLst/>
              </a:prstGeom>
              <a:blipFill>
                <a:blip r:embed="rId8"/>
                <a:stretch>
                  <a:fillRect t="-10000" r="-229" b="-26667"/>
                </a:stretch>
              </a:blipFill>
            </p:spPr>
            <p:txBody>
              <a:bodyPr/>
              <a:lstStyle/>
              <a:p>
                <a:r>
                  <a:rPr lang="es-EC">
                    <a:noFill/>
                  </a:rPr>
                  <a:t> </a:t>
                </a:r>
              </a:p>
            </p:txBody>
          </p:sp>
        </mc:Fallback>
      </mc:AlternateContent>
      <p:pic>
        <p:nvPicPr>
          <p:cNvPr id="5" name="Imagen 4">
            <a:extLst>
              <a:ext uri="{FF2B5EF4-FFF2-40B4-BE49-F238E27FC236}">
                <a16:creationId xmlns:a16="http://schemas.microsoft.com/office/drawing/2014/main" id="{541E6CC0-1B26-4B44-B37F-B6D53546F9BA}"/>
              </a:ext>
            </a:extLst>
          </p:cNvPr>
          <p:cNvPicPr>
            <a:picLocks noChangeAspect="1"/>
          </p:cNvPicPr>
          <p:nvPr/>
        </p:nvPicPr>
        <p:blipFill rotWithShape="1">
          <a:blip r:embed="rId9"/>
          <a:srcRect b="6515"/>
          <a:stretch/>
        </p:blipFill>
        <p:spPr>
          <a:xfrm>
            <a:off x="7713153" y="1792583"/>
            <a:ext cx="4288347" cy="4375119"/>
          </a:xfrm>
          <a:prstGeom prst="rect">
            <a:avLst/>
          </a:prstGeom>
        </p:spPr>
      </p:pic>
      <p:pic>
        <p:nvPicPr>
          <p:cNvPr id="7" name="Imagen 6">
            <a:extLst>
              <a:ext uri="{FF2B5EF4-FFF2-40B4-BE49-F238E27FC236}">
                <a16:creationId xmlns:a16="http://schemas.microsoft.com/office/drawing/2014/main" id="{D21829BA-E043-40C7-A87D-24B13BB34B2B}"/>
              </a:ext>
            </a:extLst>
          </p:cNvPr>
          <p:cNvPicPr>
            <a:picLocks noChangeAspect="1"/>
          </p:cNvPicPr>
          <p:nvPr/>
        </p:nvPicPr>
        <p:blipFill>
          <a:blip r:embed="rId10"/>
          <a:stretch>
            <a:fillRect/>
          </a:stretch>
        </p:blipFill>
        <p:spPr>
          <a:xfrm>
            <a:off x="3716738" y="3256499"/>
            <a:ext cx="4162866" cy="1640586"/>
          </a:xfrm>
          <a:prstGeom prst="rect">
            <a:avLst/>
          </a:prstGeom>
        </p:spPr>
      </p:pic>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2FFB06D5-E62E-4991-92AA-43A78E3B97AC}"/>
                  </a:ext>
                </a:extLst>
              </p:cNvPr>
              <p:cNvSpPr txBox="1"/>
              <p:nvPr/>
            </p:nvSpPr>
            <p:spPr>
              <a:xfrm>
                <a:off x="1592051" y="4306879"/>
                <a:ext cx="1765639"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𝑚</m:t>
                          </m:r>
                          <m:r>
                            <a:rPr lang="es-EC" sz="1400" i="0">
                              <a:latin typeface="Cambria Math" panose="02040503050406030204" pitchFamily="18" charset="0"/>
                            </a:rPr>
                            <m:t>2</m:t>
                          </m:r>
                        </m:sub>
                      </m:sSub>
                      <m:r>
                        <a:rPr lang="es-EC" sz="1400" i="0">
                          <a:latin typeface="Cambria Math" panose="02040503050406030204" pitchFamily="18" charset="0"/>
                        </a:rPr>
                        <m:t>=0.014 </m:t>
                      </m:r>
                      <m:r>
                        <a:rPr lang="es-EC" sz="1400" i="1">
                          <a:latin typeface="Cambria Math" panose="02040503050406030204" pitchFamily="18" charset="0"/>
                        </a:rPr>
                        <m:t>𝑚</m:t>
                      </m:r>
                    </m:oMath>
                  </m:oMathPara>
                </a14:m>
                <a:endParaRPr lang="es-EC" sz="1400" dirty="0"/>
              </a:p>
            </p:txBody>
          </p:sp>
        </mc:Choice>
        <mc:Fallback xmlns="">
          <p:sp>
            <p:nvSpPr>
              <p:cNvPr id="26" name="CuadroTexto 25">
                <a:extLst>
                  <a:ext uri="{FF2B5EF4-FFF2-40B4-BE49-F238E27FC236}">
                    <a16:creationId xmlns:a16="http://schemas.microsoft.com/office/drawing/2014/main" id="{2FFB06D5-E62E-4991-92AA-43A78E3B97AC}"/>
                  </a:ext>
                </a:extLst>
              </p:cNvPr>
              <p:cNvSpPr txBox="1">
                <a:spLocks noRot="1" noChangeAspect="1" noMove="1" noResize="1" noEditPoints="1" noAdjustHandles="1" noChangeArrowheads="1" noChangeShapeType="1" noTextEdit="1"/>
              </p:cNvSpPr>
              <p:nvPr/>
            </p:nvSpPr>
            <p:spPr>
              <a:xfrm>
                <a:off x="1592051" y="4306879"/>
                <a:ext cx="1765639" cy="307777"/>
              </a:xfrm>
              <a:prstGeom prst="rect">
                <a:avLst/>
              </a:prstGeom>
              <a:blipFill>
                <a:blip r:embed="rId11"/>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EE3EE41D-39CA-4190-AA25-17A0367B87C1}"/>
                  </a:ext>
                </a:extLst>
              </p:cNvPr>
              <p:cNvSpPr txBox="1"/>
              <p:nvPr/>
            </p:nvSpPr>
            <p:spPr>
              <a:xfrm>
                <a:off x="1735886" y="5688310"/>
                <a:ext cx="4510620" cy="8093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𝑀</m:t>
                          </m:r>
                          <m:r>
                            <a:rPr lang="es-EC" sz="1400" i="0">
                              <a:latin typeface="Cambria Math" panose="02040503050406030204" pitchFamily="18" charset="0"/>
                            </a:rPr>
                            <m:t>2</m:t>
                          </m:r>
                        </m:sub>
                      </m:sSub>
                      <m:r>
                        <a:rPr lang="es-EC" sz="1400" i="0">
                          <a:latin typeface="Cambria Math" panose="02040503050406030204" pitchFamily="18" charset="0"/>
                        </a:rPr>
                        <m:t>=0.028997∗</m:t>
                      </m:r>
                      <m:f>
                        <m:fPr>
                          <m:ctrlPr>
                            <a:rPr lang="es-EC" sz="1400" i="1">
                              <a:solidFill>
                                <a:srgbClr val="836967"/>
                              </a:solidFill>
                              <a:latin typeface="Cambria Math" panose="02040503050406030204" pitchFamily="18" charset="0"/>
                            </a:rPr>
                          </m:ctrlPr>
                        </m:fPr>
                        <m:num>
                          <m:r>
                            <a:rPr lang="es-EC" sz="1400" i="0">
                              <a:latin typeface="Cambria Math" panose="02040503050406030204" pitchFamily="18" charset="0"/>
                            </a:rPr>
                            <m:t>0.68 </m:t>
                          </m:r>
                          <m:r>
                            <a:rPr lang="es-EC" sz="1400" i="1">
                              <a:latin typeface="Cambria Math" panose="02040503050406030204" pitchFamily="18" charset="0"/>
                            </a:rPr>
                            <m:t>𝑚</m:t>
                          </m:r>
                        </m:num>
                        <m:den>
                          <m:r>
                            <a:rPr lang="es-EC" sz="1400" i="0">
                              <a:latin typeface="Cambria Math" panose="02040503050406030204" pitchFamily="18" charset="0"/>
                            </a:rPr>
                            <m:t>0.04282 </m:t>
                          </m:r>
                          <m:r>
                            <a:rPr lang="es-EC" sz="1400" i="1">
                              <a:latin typeface="Cambria Math" panose="02040503050406030204" pitchFamily="18" charset="0"/>
                            </a:rPr>
                            <m:t>𝑚</m:t>
                          </m:r>
                        </m:den>
                      </m:f>
                      <m:r>
                        <a:rPr lang="es-EC" sz="1400" i="0">
                          <a:latin typeface="Cambria Math" panose="02040503050406030204" pitchFamily="18" charset="0"/>
                        </a:rPr>
                        <m:t> ∗</m:t>
                      </m:r>
                      <m:f>
                        <m:fPr>
                          <m:ctrlPr>
                            <a:rPr lang="es-EC" sz="1400" i="1">
                              <a:solidFill>
                                <a:srgbClr val="836967"/>
                              </a:solidFill>
                              <a:latin typeface="Cambria Math" panose="02040503050406030204" pitchFamily="18" charset="0"/>
                            </a:rPr>
                          </m:ctrlPr>
                        </m:fPr>
                        <m:num>
                          <m:sSup>
                            <m:sSupPr>
                              <m:ctrlPr>
                                <a:rPr lang="es-EC" sz="1400" i="1">
                                  <a:solidFill>
                                    <a:srgbClr val="836967"/>
                                  </a:solidFill>
                                  <a:latin typeface="Cambria Math" panose="02040503050406030204" pitchFamily="18" charset="0"/>
                                </a:rPr>
                              </m:ctrlPr>
                            </m:sSupPr>
                            <m:e>
                              <m:d>
                                <m:dPr>
                                  <m:ctrlPr>
                                    <a:rPr lang="es-EC" sz="1400" i="1">
                                      <a:solidFill>
                                        <a:srgbClr val="836967"/>
                                      </a:solidFill>
                                      <a:latin typeface="Cambria Math" panose="02040503050406030204" pitchFamily="18" charset="0"/>
                                    </a:rPr>
                                  </m:ctrlPr>
                                </m:dPr>
                                <m:e>
                                  <m:r>
                                    <a:rPr lang="es-EC" sz="1400" i="0">
                                      <a:latin typeface="Cambria Math" panose="02040503050406030204" pitchFamily="18" charset="0"/>
                                    </a:rPr>
                                    <m:t>0.256</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𝑚</m:t>
                                      </m:r>
                                    </m:num>
                                    <m:den>
                                      <m:r>
                                        <a:rPr lang="es-EC" sz="1400" i="1">
                                          <a:latin typeface="Cambria Math" panose="02040503050406030204" pitchFamily="18" charset="0"/>
                                        </a:rPr>
                                        <m:t>𝑠</m:t>
                                      </m:r>
                                    </m:den>
                                  </m:f>
                                </m:e>
                              </m:d>
                            </m:e>
                            <m:sup>
                              <m:r>
                                <a:rPr lang="es-EC" sz="1400" i="0">
                                  <a:latin typeface="Cambria Math" panose="02040503050406030204" pitchFamily="18" charset="0"/>
                                </a:rPr>
                                <m:t>2</m:t>
                              </m:r>
                            </m:sup>
                          </m:sSup>
                        </m:num>
                        <m:den>
                          <m:r>
                            <a:rPr lang="es-EC" sz="1400" i="0">
                              <a:latin typeface="Cambria Math" panose="02040503050406030204" pitchFamily="18" charset="0"/>
                            </a:rPr>
                            <m:t>2∗9.8</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𝑚</m:t>
                              </m:r>
                            </m:num>
                            <m:den>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𝑠</m:t>
                                  </m:r>
                                </m:e>
                                <m:sup>
                                  <m:r>
                                    <a:rPr lang="es-EC" sz="1400" i="0">
                                      <a:latin typeface="Cambria Math" panose="02040503050406030204" pitchFamily="18" charset="0"/>
                                    </a:rPr>
                                    <m:t>2</m:t>
                                  </m:r>
                                </m:sup>
                              </m:sSup>
                            </m:den>
                          </m:f>
                        </m:den>
                      </m:f>
                      <m:r>
                        <a:rPr lang="es-EC" sz="1400" i="0">
                          <a:latin typeface="Cambria Math" panose="02040503050406030204" pitchFamily="18" charset="0"/>
                        </a:rPr>
                        <m:t>=0.0015 </m:t>
                      </m:r>
                      <m:r>
                        <a:rPr lang="es-EC" sz="1400" i="1">
                          <a:latin typeface="Cambria Math" panose="02040503050406030204" pitchFamily="18" charset="0"/>
                        </a:rPr>
                        <m:t>𝑚</m:t>
                      </m:r>
                    </m:oMath>
                  </m:oMathPara>
                </a14:m>
                <a:endParaRPr lang="es-EC" sz="1400" dirty="0"/>
              </a:p>
            </p:txBody>
          </p:sp>
        </mc:Choice>
        <mc:Fallback xmlns="">
          <p:sp>
            <p:nvSpPr>
              <p:cNvPr id="28" name="CuadroTexto 27">
                <a:extLst>
                  <a:ext uri="{FF2B5EF4-FFF2-40B4-BE49-F238E27FC236}">
                    <a16:creationId xmlns:a16="http://schemas.microsoft.com/office/drawing/2014/main" id="{EE3EE41D-39CA-4190-AA25-17A0367B87C1}"/>
                  </a:ext>
                </a:extLst>
              </p:cNvPr>
              <p:cNvSpPr txBox="1">
                <a:spLocks noRot="1" noChangeAspect="1" noMove="1" noResize="1" noEditPoints="1" noAdjustHandles="1" noChangeArrowheads="1" noChangeShapeType="1" noTextEdit="1"/>
              </p:cNvSpPr>
              <p:nvPr/>
            </p:nvSpPr>
            <p:spPr>
              <a:xfrm>
                <a:off x="1735886" y="5688310"/>
                <a:ext cx="4510620" cy="809389"/>
              </a:xfrm>
              <a:prstGeom prst="rect">
                <a:avLst/>
              </a:prstGeom>
              <a:blipFill>
                <a:blip r:embed="rId12"/>
                <a:stretch>
                  <a:fillRect/>
                </a:stretch>
              </a:blipFill>
            </p:spPr>
            <p:txBody>
              <a:bodyPr/>
              <a:lstStyle/>
              <a:p>
                <a:r>
                  <a:rPr lang="es-EC">
                    <a:noFill/>
                  </a:rPr>
                  <a:t> </a:t>
                </a:r>
              </a:p>
            </p:txBody>
          </p:sp>
        </mc:Fallback>
      </mc:AlternateContent>
      <p:sp>
        <p:nvSpPr>
          <p:cNvPr id="29" name="CuadroTexto 28">
            <a:extLst>
              <a:ext uri="{FF2B5EF4-FFF2-40B4-BE49-F238E27FC236}">
                <a16:creationId xmlns:a16="http://schemas.microsoft.com/office/drawing/2014/main" id="{66F41350-AE8E-406B-88B9-C9CDFE3EE83B}"/>
              </a:ext>
            </a:extLst>
          </p:cNvPr>
          <p:cNvSpPr txBox="1"/>
          <p:nvPr/>
        </p:nvSpPr>
        <p:spPr>
          <a:xfrm>
            <a:off x="1247775" y="1085232"/>
            <a:ext cx="288116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Diseño Hidráulico</a:t>
            </a:r>
          </a:p>
        </p:txBody>
      </p:sp>
      <p:sp>
        <p:nvSpPr>
          <p:cNvPr id="31" name="CuadroTexto 30">
            <a:extLst>
              <a:ext uri="{FF2B5EF4-FFF2-40B4-BE49-F238E27FC236}">
                <a16:creationId xmlns:a16="http://schemas.microsoft.com/office/drawing/2014/main" id="{1267BD61-7C9E-4F91-BE53-5E16D769D5BD}"/>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spTree>
    <p:extLst>
      <p:ext uri="{BB962C8B-B14F-4D97-AF65-F5344CB8AC3E}">
        <p14:creationId xmlns:p14="http://schemas.microsoft.com/office/powerpoint/2010/main" val="4025120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C007C8A-9509-46B2-B6AD-D92600D2B50A}"/>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1" name="CuadroTexto 10">
            <a:extLst>
              <a:ext uri="{FF2B5EF4-FFF2-40B4-BE49-F238E27FC236}">
                <a16:creationId xmlns:a16="http://schemas.microsoft.com/office/drawing/2014/main" id="{1F0B56C4-F667-46EA-8116-60045A7DBD17}"/>
              </a:ext>
            </a:extLst>
          </p:cNvPr>
          <p:cNvSpPr txBox="1"/>
          <p:nvPr/>
        </p:nvSpPr>
        <p:spPr>
          <a:xfrm>
            <a:off x="6003037" y="1085232"/>
            <a:ext cx="4138614"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Diseño para línea de succión</a:t>
            </a:r>
            <a:endParaRPr lang="es-EC" b="1" dirty="0">
              <a:latin typeface="Arial" panose="020B0604020202020204" pitchFamily="34" charset="0"/>
              <a:cs typeface="Arial" panose="020B0604020202020204" pitchFamily="34" charset="0"/>
            </a:endParaRPr>
          </a:p>
        </p:txBody>
      </p: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55017594-3245-4F49-9CB7-8DDAD5D1FC64}"/>
                  </a:ext>
                </a:extLst>
              </p:cNvPr>
              <p:cNvSpPr txBox="1"/>
              <p:nvPr/>
            </p:nvSpPr>
            <p:spPr>
              <a:xfrm>
                <a:off x="1364999" y="2309067"/>
                <a:ext cx="3414860" cy="7859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EC" sz="1400" i="1" smtClean="0">
                              <a:solidFill>
                                <a:srgbClr val="836967"/>
                              </a:solidFill>
                              <a:latin typeface="Cambria Math" panose="02040503050406030204" pitchFamily="18" charset="0"/>
                            </a:rPr>
                          </m:ctrlPr>
                        </m:fPr>
                        <m:num>
                          <m:r>
                            <a:rPr lang="es-EC" sz="1400">
                              <a:latin typeface="Cambria Math" panose="02040503050406030204" pitchFamily="18" charset="0"/>
                            </a:rPr>
                            <m:t>1</m:t>
                          </m:r>
                        </m:num>
                        <m:den>
                          <m:rad>
                            <m:radPr>
                              <m:degHide m:val="on"/>
                              <m:ctrlPr>
                                <a:rPr lang="es-EC" sz="1400" i="1">
                                  <a:solidFill>
                                    <a:srgbClr val="836967"/>
                                  </a:solidFill>
                                  <a:latin typeface="Cambria Math" panose="02040503050406030204" pitchFamily="18" charset="0"/>
                                </a:rPr>
                              </m:ctrlPr>
                            </m:radPr>
                            <m:deg/>
                            <m:e>
                              <m:r>
                                <a:rPr lang="es-EC" sz="1400" i="1">
                                  <a:latin typeface="Cambria Math" panose="02040503050406030204" pitchFamily="18" charset="0"/>
                                </a:rPr>
                                <m:t>𝑓</m:t>
                              </m:r>
                            </m:e>
                          </m:rad>
                        </m:den>
                      </m:f>
                      <m:r>
                        <a:rPr lang="es-EC" sz="1400" i="0">
                          <a:latin typeface="Cambria Math" panose="02040503050406030204" pitchFamily="18" charset="0"/>
                        </a:rPr>
                        <m:t>=−2∗</m:t>
                      </m:r>
                      <m:func>
                        <m:funcPr>
                          <m:ctrlPr>
                            <a:rPr lang="es-EC" sz="1400" i="1">
                              <a:latin typeface="Cambria Math" panose="02040503050406030204" pitchFamily="18" charset="0"/>
                            </a:rPr>
                          </m:ctrlPr>
                        </m:funcPr>
                        <m:fName>
                          <m:r>
                            <m:rPr>
                              <m:sty m:val="p"/>
                            </m:rPr>
                            <a:rPr lang="es-EC" sz="1400" i="0">
                              <a:latin typeface="Cambria Math" panose="02040503050406030204" pitchFamily="18" charset="0"/>
                            </a:rPr>
                            <m:t>log</m:t>
                          </m:r>
                        </m:fName>
                        <m:e>
                          <m:d>
                            <m:dPr>
                              <m:ctrlPr>
                                <a:rPr lang="es-EC" sz="1400" i="1">
                                  <a:solidFill>
                                    <a:srgbClr val="836967"/>
                                  </a:solidFill>
                                  <a:latin typeface="Cambria Math" panose="02040503050406030204" pitchFamily="18" charset="0"/>
                                </a:rPr>
                              </m:ctrlPr>
                            </m:dPr>
                            <m:e>
                              <m:f>
                                <m:fPr>
                                  <m:ctrlPr>
                                    <a:rPr lang="es-EC" sz="1400" i="1">
                                      <a:solidFill>
                                        <a:srgbClr val="836967"/>
                                      </a:solidFill>
                                      <a:latin typeface="Cambria Math" panose="02040503050406030204" pitchFamily="18" charset="0"/>
                                    </a:rPr>
                                  </m:ctrlPr>
                                </m:fPr>
                                <m:num>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𝜀</m:t>
                                      </m:r>
                                    </m:num>
                                    <m:den>
                                      <m:r>
                                        <a:rPr lang="es-EC" sz="1400" i="1">
                                          <a:latin typeface="Cambria Math" panose="02040503050406030204" pitchFamily="18" charset="0"/>
                                        </a:rPr>
                                        <m:t>𝑑</m:t>
                                      </m:r>
                                    </m:den>
                                  </m:f>
                                </m:num>
                                <m:den>
                                  <m:r>
                                    <a:rPr lang="es-EC" sz="1400" i="0">
                                      <a:latin typeface="Cambria Math" panose="02040503050406030204" pitchFamily="18" charset="0"/>
                                    </a:rPr>
                                    <m:t>3.7</m:t>
                                  </m:r>
                                </m:den>
                              </m:f>
                              <m:r>
                                <a:rPr lang="es-EC" sz="1400" i="0">
                                  <a:latin typeface="Cambria Math" panose="02040503050406030204" pitchFamily="18" charset="0"/>
                                </a:rPr>
                                <m:t>+</m:t>
                              </m:r>
                              <m:f>
                                <m:fPr>
                                  <m:ctrlPr>
                                    <a:rPr lang="es-EC" sz="1400" i="1">
                                      <a:solidFill>
                                        <a:srgbClr val="836967"/>
                                      </a:solidFill>
                                      <a:latin typeface="Cambria Math" panose="02040503050406030204" pitchFamily="18" charset="0"/>
                                    </a:rPr>
                                  </m:ctrlPr>
                                </m:fPr>
                                <m:num>
                                  <m:r>
                                    <a:rPr lang="es-EC" sz="1400" i="0">
                                      <a:latin typeface="Cambria Math" panose="02040503050406030204" pitchFamily="18" charset="0"/>
                                    </a:rPr>
                                    <m:t>2.51</m:t>
                                  </m:r>
                                </m:num>
                                <m:den>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𝑁</m:t>
                                      </m:r>
                                    </m:e>
                                    <m:sub>
                                      <m:r>
                                        <a:rPr lang="es-EC" sz="1400" i="1">
                                          <a:latin typeface="Cambria Math" panose="02040503050406030204" pitchFamily="18" charset="0"/>
                                        </a:rPr>
                                        <m:t>𝑅𝑒</m:t>
                                      </m:r>
                                    </m:sub>
                                  </m:sSub>
                                  <m:r>
                                    <a:rPr lang="es-EC" sz="1400" i="0">
                                      <a:latin typeface="Cambria Math" panose="02040503050406030204" pitchFamily="18" charset="0"/>
                                    </a:rPr>
                                    <m:t>∗</m:t>
                                  </m:r>
                                  <m:rad>
                                    <m:radPr>
                                      <m:degHide m:val="on"/>
                                      <m:ctrlPr>
                                        <a:rPr lang="es-EC" sz="1400" i="1">
                                          <a:solidFill>
                                            <a:srgbClr val="836967"/>
                                          </a:solidFill>
                                          <a:latin typeface="Cambria Math" panose="02040503050406030204" pitchFamily="18" charset="0"/>
                                        </a:rPr>
                                      </m:ctrlPr>
                                    </m:radPr>
                                    <m:deg/>
                                    <m:e>
                                      <m:r>
                                        <a:rPr lang="es-EC" sz="1400" i="1">
                                          <a:latin typeface="Cambria Math" panose="02040503050406030204" pitchFamily="18" charset="0"/>
                                        </a:rPr>
                                        <m:t>𝑓</m:t>
                                      </m:r>
                                    </m:e>
                                  </m:rad>
                                </m:den>
                              </m:f>
                            </m:e>
                          </m:d>
                        </m:e>
                      </m:func>
                    </m:oMath>
                  </m:oMathPara>
                </a14:m>
                <a:endParaRPr lang="es-EC" sz="1400" dirty="0"/>
              </a:p>
            </p:txBody>
          </p:sp>
        </mc:Choice>
        <mc:Fallback xmlns="">
          <p:sp>
            <p:nvSpPr>
              <p:cNvPr id="22" name="CuadroTexto 21">
                <a:extLst>
                  <a:ext uri="{FF2B5EF4-FFF2-40B4-BE49-F238E27FC236}">
                    <a16:creationId xmlns:a16="http://schemas.microsoft.com/office/drawing/2014/main" id="{55017594-3245-4F49-9CB7-8DDAD5D1FC64}"/>
                  </a:ext>
                </a:extLst>
              </p:cNvPr>
              <p:cNvSpPr txBox="1">
                <a:spLocks noRot="1" noChangeAspect="1" noMove="1" noResize="1" noEditPoints="1" noAdjustHandles="1" noChangeArrowheads="1" noChangeShapeType="1" noTextEdit="1"/>
              </p:cNvSpPr>
              <p:nvPr/>
            </p:nvSpPr>
            <p:spPr>
              <a:xfrm>
                <a:off x="1364999" y="2309067"/>
                <a:ext cx="3414860" cy="785921"/>
              </a:xfrm>
              <a:prstGeom prst="rect">
                <a:avLst/>
              </a:prstGeom>
              <a:blipFill>
                <a:blip r:embed="rId5"/>
                <a:stretch>
                  <a:fillRect/>
                </a:stretch>
              </a:blipFill>
            </p:spPr>
            <p:txBody>
              <a:bodyPr/>
              <a:lstStyle/>
              <a:p>
                <a:r>
                  <a:rPr lang="es-EC">
                    <a:noFill/>
                  </a:rPr>
                  <a:t> </a:t>
                </a:r>
              </a:p>
            </p:txBody>
          </p:sp>
        </mc:Fallback>
      </mc:AlternateContent>
      <p:sp>
        <p:nvSpPr>
          <p:cNvPr id="24" name="CuadroTexto 23">
            <a:extLst>
              <a:ext uri="{FF2B5EF4-FFF2-40B4-BE49-F238E27FC236}">
                <a16:creationId xmlns:a16="http://schemas.microsoft.com/office/drawing/2014/main" id="{7793B687-3E46-44D0-9829-ACB31D99DEAA}"/>
              </a:ext>
            </a:extLst>
          </p:cNvPr>
          <p:cNvSpPr txBox="1"/>
          <p:nvPr/>
        </p:nvSpPr>
        <p:spPr>
          <a:xfrm>
            <a:off x="4674763" y="2555097"/>
            <a:ext cx="2658540" cy="338554"/>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Fórmula Cyril F. Colebrook</a:t>
            </a:r>
            <a:endParaRPr lang="es-EC" sz="1600" dirty="0">
              <a:latin typeface="Arial" panose="020B0604020202020204" pitchFamily="34" charset="0"/>
              <a:cs typeface="Arial" panose="020B0604020202020204" pitchFamily="34" charset="0"/>
            </a:endParaRPr>
          </a:p>
        </p:txBody>
      </p:sp>
      <p:sp>
        <p:nvSpPr>
          <p:cNvPr id="30" name="CuadroTexto 29">
            <a:extLst>
              <a:ext uri="{FF2B5EF4-FFF2-40B4-BE49-F238E27FC236}">
                <a16:creationId xmlns:a16="http://schemas.microsoft.com/office/drawing/2014/main" id="{8A73D84C-0990-4AD3-8E94-A7B23C7A1328}"/>
              </a:ext>
            </a:extLst>
          </p:cNvPr>
          <p:cNvSpPr txBox="1"/>
          <p:nvPr/>
        </p:nvSpPr>
        <p:spPr>
          <a:xfrm>
            <a:off x="1274192" y="3256499"/>
            <a:ext cx="1872497" cy="338554"/>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Pérdidas menores</a:t>
            </a:r>
            <a:endParaRPr lang="es-EC"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B5CC8370-C1CF-487B-BB01-3DD8C3F33B03}"/>
                  </a:ext>
                </a:extLst>
              </p:cNvPr>
              <p:cNvSpPr txBox="1"/>
              <p:nvPr/>
            </p:nvSpPr>
            <p:spPr>
              <a:xfrm>
                <a:off x="1567895" y="3655740"/>
                <a:ext cx="1872497" cy="5623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𝑚</m:t>
                          </m:r>
                        </m:sub>
                      </m:sSub>
                      <m:r>
                        <a:rPr lang="es-EC" sz="1400" i="0">
                          <a:latin typeface="Cambria Math" panose="02040503050406030204" pitchFamily="18" charset="0"/>
                        </a:rPr>
                        <m:t>=</m:t>
                      </m:r>
                      <m:r>
                        <a:rPr lang="es-EC" sz="1400" i="1">
                          <a:latin typeface="Cambria Math" panose="02040503050406030204" pitchFamily="18" charset="0"/>
                        </a:rPr>
                        <m:t>𝐾</m:t>
                      </m:r>
                      <m:r>
                        <a:rPr lang="es-EC" sz="1400" i="0">
                          <a:latin typeface="Cambria Math" panose="02040503050406030204" pitchFamily="18" charset="0"/>
                        </a:rPr>
                        <m:t>∗</m:t>
                      </m:r>
                      <m:f>
                        <m:fPr>
                          <m:ctrlPr>
                            <a:rPr lang="es-EC" sz="1400" i="1">
                              <a:solidFill>
                                <a:srgbClr val="836967"/>
                              </a:solidFill>
                              <a:latin typeface="Cambria Math" panose="02040503050406030204" pitchFamily="18" charset="0"/>
                            </a:rPr>
                          </m:ctrlPr>
                        </m:fPr>
                        <m:num>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𝜐</m:t>
                              </m:r>
                            </m:e>
                            <m:sup>
                              <m:r>
                                <a:rPr lang="es-EC" sz="1400" i="0">
                                  <a:latin typeface="Cambria Math" panose="02040503050406030204" pitchFamily="18" charset="0"/>
                                </a:rPr>
                                <m:t>2</m:t>
                              </m:r>
                            </m:sup>
                          </m:sSup>
                        </m:num>
                        <m:den>
                          <m:r>
                            <a:rPr lang="es-EC" sz="1400" i="0">
                              <a:latin typeface="Cambria Math" panose="02040503050406030204" pitchFamily="18" charset="0"/>
                            </a:rPr>
                            <m:t>2∗</m:t>
                          </m:r>
                          <m:r>
                            <a:rPr lang="es-EC" sz="1400" i="1">
                              <a:latin typeface="Cambria Math" panose="02040503050406030204" pitchFamily="18" charset="0"/>
                            </a:rPr>
                            <m:t>𝑔</m:t>
                          </m:r>
                        </m:den>
                      </m:f>
                    </m:oMath>
                  </m:oMathPara>
                </a14:m>
                <a:endParaRPr lang="es-EC" sz="1400" dirty="0"/>
              </a:p>
            </p:txBody>
          </p:sp>
        </mc:Choice>
        <mc:Fallback xmlns="">
          <p:sp>
            <p:nvSpPr>
              <p:cNvPr id="32" name="CuadroTexto 31">
                <a:extLst>
                  <a:ext uri="{FF2B5EF4-FFF2-40B4-BE49-F238E27FC236}">
                    <a16:creationId xmlns:a16="http://schemas.microsoft.com/office/drawing/2014/main" id="{B5CC8370-C1CF-487B-BB01-3DD8C3F33B03}"/>
                  </a:ext>
                </a:extLst>
              </p:cNvPr>
              <p:cNvSpPr txBox="1">
                <a:spLocks noRot="1" noChangeAspect="1" noMove="1" noResize="1" noEditPoints="1" noAdjustHandles="1" noChangeArrowheads="1" noChangeShapeType="1" noTextEdit="1"/>
              </p:cNvSpPr>
              <p:nvPr/>
            </p:nvSpPr>
            <p:spPr>
              <a:xfrm>
                <a:off x="1567895" y="3655740"/>
                <a:ext cx="1872497" cy="562333"/>
              </a:xfrm>
              <a:prstGeom prst="rect">
                <a:avLst/>
              </a:prstGeom>
              <a:blipFill>
                <a:blip r:embed="rId6"/>
                <a:stretch>
                  <a:fillRect/>
                </a:stretch>
              </a:blipFill>
            </p:spPr>
            <p:txBody>
              <a:bodyPr/>
              <a:lstStyle/>
              <a:p>
                <a:r>
                  <a:rPr lang="es-EC">
                    <a:noFill/>
                  </a:rPr>
                  <a:t> </a:t>
                </a:r>
              </a:p>
            </p:txBody>
          </p:sp>
        </mc:Fallback>
      </mc:AlternateContent>
      <p:sp>
        <p:nvSpPr>
          <p:cNvPr id="37" name="CuadroTexto 36">
            <a:extLst>
              <a:ext uri="{FF2B5EF4-FFF2-40B4-BE49-F238E27FC236}">
                <a16:creationId xmlns:a16="http://schemas.microsoft.com/office/drawing/2014/main" id="{9D51E99F-EE8B-4033-BA29-BB6B067AE274}"/>
              </a:ext>
            </a:extLst>
          </p:cNvPr>
          <p:cNvSpPr txBox="1"/>
          <p:nvPr/>
        </p:nvSpPr>
        <p:spPr>
          <a:xfrm>
            <a:off x="1364999" y="4837014"/>
            <a:ext cx="1872497" cy="338554"/>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Pérdidas mayores</a:t>
            </a:r>
            <a:endParaRPr lang="es-EC"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CuadroTexto 38">
                <a:extLst>
                  <a:ext uri="{FF2B5EF4-FFF2-40B4-BE49-F238E27FC236}">
                    <a16:creationId xmlns:a16="http://schemas.microsoft.com/office/drawing/2014/main" id="{4896E524-3010-4ED3-81E4-C139F6B7BC83}"/>
                  </a:ext>
                </a:extLst>
              </p:cNvPr>
              <p:cNvSpPr txBox="1"/>
              <p:nvPr/>
            </p:nvSpPr>
            <p:spPr>
              <a:xfrm>
                <a:off x="1692338" y="5168699"/>
                <a:ext cx="1770191" cy="5623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𝑀</m:t>
                          </m:r>
                        </m:sub>
                      </m:sSub>
                      <m:r>
                        <a:rPr lang="es-EC" sz="1400" i="0">
                          <a:latin typeface="Cambria Math" panose="02040503050406030204" pitchFamily="18" charset="0"/>
                        </a:rPr>
                        <m:t>=</m:t>
                      </m:r>
                      <m:r>
                        <a:rPr lang="es-EC" sz="1400" i="1">
                          <a:latin typeface="Cambria Math" panose="02040503050406030204" pitchFamily="18" charset="0"/>
                        </a:rPr>
                        <m:t>𝑓</m:t>
                      </m:r>
                      <m:r>
                        <a:rPr lang="es-EC" sz="1400" i="0">
                          <a:latin typeface="Cambria Math" panose="02040503050406030204" pitchFamily="18" charset="0"/>
                        </a:rPr>
                        <m:t>∗</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𝐿</m:t>
                          </m:r>
                        </m:num>
                        <m:den>
                          <m:r>
                            <a:rPr lang="es-EC" sz="1400" i="1">
                              <a:latin typeface="Cambria Math" panose="02040503050406030204" pitchFamily="18" charset="0"/>
                            </a:rPr>
                            <m:t>𝑑</m:t>
                          </m:r>
                        </m:den>
                      </m:f>
                      <m:r>
                        <a:rPr lang="es-EC" sz="1400" i="0">
                          <a:latin typeface="Cambria Math" panose="02040503050406030204" pitchFamily="18" charset="0"/>
                        </a:rPr>
                        <m:t>∗ </m:t>
                      </m:r>
                      <m:f>
                        <m:fPr>
                          <m:ctrlPr>
                            <a:rPr lang="es-EC" sz="1400" i="1">
                              <a:solidFill>
                                <a:srgbClr val="836967"/>
                              </a:solidFill>
                              <a:latin typeface="Cambria Math" panose="02040503050406030204" pitchFamily="18" charset="0"/>
                            </a:rPr>
                          </m:ctrlPr>
                        </m:fPr>
                        <m:num>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𝜐</m:t>
                              </m:r>
                            </m:e>
                            <m:sup>
                              <m:r>
                                <a:rPr lang="es-EC" sz="1400" i="0">
                                  <a:latin typeface="Cambria Math" panose="02040503050406030204" pitchFamily="18" charset="0"/>
                                </a:rPr>
                                <m:t>2</m:t>
                              </m:r>
                            </m:sup>
                          </m:sSup>
                        </m:num>
                        <m:den>
                          <m:r>
                            <a:rPr lang="es-EC" sz="1400" i="0">
                              <a:latin typeface="Cambria Math" panose="02040503050406030204" pitchFamily="18" charset="0"/>
                            </a:rPr>
                            <m:t>2∗</m:t>
                          </m:r>
                          <m:r>
                            <a:rPr lang="es-EC" sz="1400" i="1">
                              <a:latin typeface="Cambria Math" panose="02040503050406030204" pitchFamily="18" charset="0"/>
                            </a:rPr>
                            <m:t>𝑔</m:t>
                          </m:r>
                        </m:den>
                      </m:f>
                    </m:oMath>
                  </m:oMathPara>
                </a14:m>
                <a:endParaRPr lang="es-EC" sz="1400" dirty="0"/>
              </a:p>
            </p:txBody>
          </p:sp>
        </mc:Choice>
        <mc:Fallback xmlns="">
          <p:sp>
            <p:nvSpPr>
              <p:cNvPr id="39" name="CuadroTexto 38">
                <a:extLst>
                  <a:ext uri="{FF2B5EF4-FFF2-40B4-BE49-F238E27FC236}">
                    <a16:creationId xmlns:a16="http://schemas.microsoft.com/office/drawing/2014/main" id="{4896E524-3010-4ED3-81E4-C139F6B7BC83}"/>
                  </a:ext>
                </a:extLst>
              </p:cNvPr>
              <p:cNvSpPr txBox="1">
                <a:spLocks noRot="1" noChangeAspect="1" noMove="1" noResize="1" noEditPoints="1" noAdjustHandles="1" noChangeArrowheads="1" noChangeShapeType="1" noTextEdit="1"/>
              </p:cNvSpPr>
              <p:nvPr/>
            </p:nvSpPr>
            <p:spPr>
              <a:xfrm>
                <a:off x="1692338" y="5168699"/>
                <a:ext cx="1770191" cy="562333"/>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Rectángulo 19">
                <a:extLst>
                  <a:ext uri="{FF2B5EF4-FFF2-40B4-BE49-F238E27FC236}">
                    <a16:creationId xmlns:a16="http://schemas.microsoft.com/office/drawing/2014/main" id="{673C95DF-2C21-4454-B91A-F54082682FF0}"/>
                  </a:ext>
                </a:extLst>
              </p:cNvPr>
              <p:cNvSpPr/>
              <p:nvPr/>
            </p:nvSpPr>
            <p:spPr>
              <a:xfrm>
                <a:off x="827475" y="1771157"/>
                <a:ext cx="5323830" cy="369332"/>
              </a:xfrm>
              <a:prstGeom prst="rect">
                <a:avLst/>
              </a:prstGeom>
            </p:spPr>
            <p:txBody>
              <a:bodyPr wrap="none">
                <a:spAutoFit/>
              </a:bodyPr>
              <a:lstStyle/>
              <a:p>
                <a:pPr indent="457200" algn="just">
                  <a:spcAft>
                    <a:spcPts val="0"/>
                  </a:spcAft>
                </a:pPr>
                <a:r>
                  <a:rPr lang="es-EC" b="1" dirty="0">
                    <a:solidFill>
                      <a:srgbClr val="000000"/>
                    </a:solidFill>
                    <a:latin typeface="Arial" panose="020B0604020202020204" pitchFamily="34" charset="0"/>
                    <a:ea typeface="Times New Roman" panose="02020603050405020304" pitchFamily="18" charset="0"/>
                  </a:rPr>
                  <a:t>Para tubería de 2 in </a:t>
                </a:r>
                <a:r>
                  <a:rPr lang="es-EC" b="1" dirty="0" err="1">
                    <a:solidFill>
                      <a:srgbClr val="000000"/>
                    </a:solidFill>
                    <a:latin typeface="Arial" panose="020B0604020202020204" pitchFamily="34" charset="0"/>
                    <a:ea typeface="Times New Roman" panose="02020603050405020304" pitchFamily="18" charset="0"/>
                  </a:rPr>
                  <a:t>Sch</a:t>
                </a:r>
                <a:r>
                  <a:rPr lang="es-EC" b="1" dirty="0">
                    <a:solidFill>
                      <a:srgbClr val="000000"/>
                    </a:solidFill>
                    <a:latin typeface="Arial" panose="020B0604020202020204" pitchFamily="34" charset="0"/>
                    <a:ea typeface="Times New Roman" panose="02020603050405020304" pitchFamily="18" charset="0"/>
                  </a:rPr>
                  <a:t>. 160 de </a:t>
                </a:r>
                <a14:m>
                  <m:oMath xmlns:m="http://schemas.openxmlformats.org/officeDocument/2006/math">
                    <m:sSub>
                      <m:sSubPr>
                        <m:ctrlPr>
                          <a:rPr lang="es-EC" b="1" i="1">
                            <a:solidFill>
                              <a:srgbClr val="000000"/>
                            </a:solidFill>
                            <a:effectLst/>
                            <a:latin typeface="Cambria Math" panose="02040503050406030204" pitchFamily="18" charset="0"/>
                            <a:ea typeface="Calibri" panose="020F0502020204030204" pitchFamily="34" charset="0"/>
                          </a:rPr>
                        </m:ctrlPr>
                      </m:sSubPr>
                      <m:e>
                        <m:r>
                          <m:rPr>
                            <m:sty m:val="p"/>
                          </m:rPr>
                          <a:rPr lang="es-EC" b="1">
                            <a:solidFill>
                              <a:srgbClr val="000000"/>
                            </a:solidFill>
                            <a:effectLst/>
                            <a:latin typeface="Cambria Math" panose="02040503050406030204" pitchFamily="18" charset="0"/>
                            <a:ea typeface="Calibri" panose="020F0502020204030204" pitchFamily="34" charset="0"/>
                          </a:rPr>
                          <m:t>L</m:t>
                        </m:r>
                      </m:e>
                      <m:sub>
                        <m:r>
                          <a:rPr lang="es-EC" b="1" i="1" smtClean="0">
                            <a:solidFill>
                              <a:srgbClr val="000000"/>
                            </a:solidFill>
                            <a:effectLst/>
                            <a:latin typeface="Cambria Math" panose="02040503050406030204" pitchFamily="18" charset="0"/>
                            <a:ea typeface="Calibri" panose="020F0502020204030204" pitchFamily="34" charset="0"/>
                          </a:rPr>
                          <m:t>𝟐</m:t>
                        </m:r>
                      </m:sub>
                    </m:sSub>
                  </m:oMath>
                </a14:m>
                <a:r>
                  <a:rPr lang="es-EC" b="1" dirty="0">
                    <a:solidFill>
                      <a:srgbClr val="000000"/>
                    </a:solidFill>
                    <a:effectLst/>
                    <a:latin typeface="Arial" panose="020B0604020202020204" pitchFamily="34" charset="0"/>
                    <a:ea typeface="Calibri" panose="020F0502020204030204" pitchFamily="34" charset="0"/>
                  </a:rPr>
                  <a:t>= 0.68 m</a:t>
                </a:r>
                <a:endParaRPr lang="es-EC" dirty="0">
                  <a:solidFill>
                    <a:srgbClr val="000000"/>
                  </a:solidFill>
                  <a:effectLst/>
                  <a:latin typeface="Arial" panose="020B0604020202020204" pitchFamily="34" charset="0"/>
                  <a:ea typeface="Calibri" panose="020F0502020204030204" pitchFamily="34" charset="0"/>
                </a:endParaRPr>
              </a:p>
            </p:txBody>
          </p:sp>
        </mc:Choice>
        <mc:Fallback xmlns="">
          <p:sp>
            <p:nvSpPr>
              <p:cNvPr id="20" name="Rectángulo 19">
                <a:extLst>
                  <a:ext uri="{FF2B5EF4-FFF2-40B4-BE49-F238E27FC236}">
                    <a16:creationId xmlns:a16="http://schemas.microsoft.com/office/drawing/2014/main" id="{673C95DF-2C21-4454-B91A-F54082682FF0}"/>
                  </a:ext>
                </a:extLst>
              </p:cNvPr>
              <p:cNvSpPr>
                <a:spLocks noRot="1" noChangeAspect="1" noMove="1" noResize="1" noEditPoints="1" noAdjustHandles="1" noChangeArrowheads="1" noChangeShapeType="1" noTextEdit="1"/>
              </p:cNvSpPr>
              <p:nvPr/>
            </p:nvSpPr>
            <p:spPr>
              <a:xfrm>
                <a:off x="827475" y="1771157"/>
                <a:ext cx="5323830" cy="369332"/>
              </a:xfrm>
              <a:prstGeom prst="rect">
                <a:avLst/>
              </a:prstGeom>
              <a:blipFill>
                <a:blip r:embed="rId8"/>
                <a:stretch>
                  <a:fillRect t="-10000" r="-229" b="-26667"/>
                </a:stretch>
              </a:blipFill>
            </p:spPr>
            <p:txBody>
              <a:bodyPr/>
              <a:lstStyle/>
              <a:p>
                <a:r>
                  <a:rPr lang="es-EC">
                    <a:noFill/>
                  </a:rPr>
                  <a:t> </a:t>
                </a:r>
              </a:p>
            </p:txBody>
          </p:sp>
        </mc:Fallback>
      </mc:AlternateContent>
      <p:pic>
        <p:nvPicPr>
          <p:cNvPr id="5" name="Imagen 4">
            <a:extLst>
              <a:ext uri="{FF2B5EF4-FFF2-40B4-BE49-F238E27FC236}">
                <a16:creationId xmlns:a16="http://schemas.microsoft.com/office/drawing/2014/main" id="{541E6CC0-1B26-4B44-B37F-B6D53546F9BA}"/>
              </a:ext>
            </a:extLst>
          </p:cNvPr>
          <p:cNvPicPr>
            <a:picLocks noChangeAspect="1"/>
          </p:cNvPicPr>
          <p:nvPr/>
        </p:nvPicPr>
        <p:blipFill rotWithShape="1">
          <a:blip r:embed="rId9"/>
          <a:srcRect b="6515"/>
          <a:stretch/>
        </p:blipFill>
        <p:spPr>
          <a:xfrm>
            <a:off x="7713153" y="1792583"/>
            <a:ext cx="4288347" cy="4375119"/>
          </a:xfrm>
          <a:prstGeom prst="rect">
            <a:avLst/>
          </a:prstGeom>
        </p:spPr>
      </p:pic>
      <p:pic>
        <p:nvPicPr>
          <p:cNvPr id="7" name="Imagen 6">
            <a:extLst>
              <a:ext uri="{FF2B5EF4-FFF2-40B4-BE49-F238E27FC236}">
                <a16:creationId xmlns:a16="http://schemas.microsoft.com/office/drawing/2014/main" id="{D21829BA-E043-40C7-A87D-24B13BB34B2B}"/>
              </a:ext>
            </a:extLst>
          </p:cNvPr>
          <p:cNvPicPr>
            <a:picLocks noChangeAspect="1"/>
          </p:cNvPicPr>
          <p:nvPr/>
        </p:nvPicPr>
        <p:blipFill>
          <a:blip r:embed="rId10"/>
          <a:stretch>
            <a:fillRect/>
          </a:stretch>
        </p:blipFill>
        <p:spPr>
          <a:xfrm>
            <a:off x="3716738" y="3256499"/>
            <a:ext cx="4162866" cy="1640586"/>
          </a:xfrm>
          <a:prstGeom prst="rect">
            <a:avLst/>
          </a:prstGeom>
        </p:spPr>
      </p:pic>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2FFB06D5-E62E-4991-92AA-43A78E3B97AC}"/>
                  </a:ext>
                </a:extLst>
              </p:cNvPr>
              <p:cNvSpPr txBox="1"/>
              <p:nvPr/>
            </p:nvSpPr>
            <p:spPr>
              <a:xfrm>
                <a:off x="1592051" y="4306879"/>
                <a:ext cx="1765639"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𝑚</m:t>
                          </m:r>
                          <m:r>
                            <a:rPr lang="es-EC" sz="1400" i="0">
                              <a:latin typeface="Cambria Math" panose="02040503050406030204" pitchFamily="18" charset="0"/>
                            </a:rPr>
                            <m:t>2</m:t>
                          </m:r>
                        </m:sub>
                      </m:sSub>
                      <m:r>
                        <a:rPr lang="es-EC" sz="1400" i="0">
                          <a:latin typeface="Cambria Math" panose="02040503050406030204" pitchFamily="18" charset="0"/>
                        </a:rPr>
                        <m:t>=0.014 </m:t>
                      </m:r>
                      <m:r>
                        <a:rPr lang="es-EC" sz="1400" i="1">
                          <a:latin typeface="Cambria Math" panose="02040503050406030204" pitchFamily="18" charset="0"/>
                        </a:rPr>
                        <m:t>𝑚</m:t>
                      </m:r>
                    </m:oMath>
                  </m:oMathPara>
                </a14:m>
                <a:endParaRPr lang="es-EC" sz="1400" dirty="0"/>
              </a:p>
            </p:txBody>
          </p:sp>
        </mc:Choice>
        <mc:Fallback xmlns="">
          <p:sp>
            <p:nvSpPr>
              <p:cNvPr id="26" name="CuadroTexto 25">
                <a:extLst>
                  <a:ext uri="{FF2B5EF4-FFF2-40B4-BE49-F238E27FC236}">
                    <a16:creationId xmlns:a16="http://schemas.microsoft.com/office/drawing/2014/main" id="{2FFB06D5-E62E-4991-92AA-43A78E3B97AC}"/>
                  </a:ext>
                </a:extLst>
              </p:cNvPr>
              <p:cNvSpPr txBox="1">
                <a:spLocks noRot="1" noChangeAspect="1" noMove="1" noResize="1" noEditPoints="1" noAdjustHandles="1" noChangeArrowheads="1" noChangeShapeType="1" noTextEdit="1"/>
              </p:cNvSpPr>
              <p:nvPr/>
            </p:nvSpPr>
            <p:spPr>
              <a:xfrm>
                <a:off x="1592051" y="4306879"/>
                <a:ext cx="1765639" cy="307777"/>
              </a:xfrm>
              <a:prstGeom prst="rect">
                <a:avLst/>
              </a:prstGeom>
              <a:blipFill>
                <a:blip r:embed="rId11"/>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EE3EE41D-39CA-4190-AA25-17A0367B87C1}"/>
                  </a:ext>
                </a:extLst>
              </p:cNvPr>
              <p:cNvSpPr txBox="1"/>
              <p:nvPr/>
            </p:nvSpPr>
            <p:spPr>
              <a:xfrm>
                <a:off x="1735886" y="5688310"/>
                <a:ext cx="4510620" cy="8093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𝑀</m:t>
                          </m:r>
                          <m:r>
                            <a:rPr lang="es-EC" sz="1400" i="0">
                              <a:latin typeface="Cambria Math" panose="02040503050406030204" pitchFamily="18" charset="0"/>
                            </a:rPr>
                            <m:t>2</m:t>
                          </m:r>
                        </m:sub>
                      </m:sSub>
                      <m:r>
                        <a:rPr lang="es-EC" sz="1400" i="0">
                          <a:latin typeface="Cambria Math" panose="02040503050406030204" pitchFamily="18" charset="0"/>
                        </a:rPr>
                        <m:t>=0.028997∗</m:t>
                      </m:r>
                      <m:f>
                        <m:fPr>
                          <m:ctrlPr>
                            <a:rPr lang="es-EC" sz="1400" i="1">
                              <a:solidFill>
                                <a:srgbClr val="836967"/>
                              </a:solidFill>
                              <a:latin typeface="Cambria Math" panose="02040503050406030204" pitchFamily="18" charset="0"/>
                            </a:rPr>
                          </m:ctrlPr>
                        </m:fPr>
                        <m:num>
                          <m:r>
                            <a:rPr lang="es-EC" sz="1400" i="0">
                              <a:latin typeface="Cambria Math" panose="02040503050406030204" pitchFamily="18" charset="0"/>
                            </a:rPr>
                            <m:t>0.68 </m:t>
                          </m:r>
                          <m:r>
                            <a:rPr lang="es-EC" sz="1400" i="1">
                              <a:latin typeface="Cambria Math" panose="02040503050406030204" pitchFamily="18" charset="0"/>
                            </a:rPr>
                            <m:t>𝑚</m:t>
                          </m:r>
                        </m:num>
                        <m:den>
                          <m:r>
                            <a:rPr lang="es-EC" sz="1400" i="0">
                              <a:latin typeface="Cambria Math" panose="02040503050406030204" pitchFamily="18" charset="0"/>
                            </a:rPr>
                            <m:t>0.04282 </m:t>
                          </m:r>
                          <m:r>
                            <a:rPr lang="es-EC" sz="1400" i="1">
                              <a:latin typeface="Cambria Math" panose="02040503050406030204" pitchFamily="18" charset="0"/>
                            </a:rPr>
                            <m:t>𝑚</m:t>
                          </m:r>
                        </m:den>
                      </m:f>
                      <m:r>
                        <a:rPr lang="es-EC" sz="1400" i="0">
                          <a:latin typeface="Cambria Math" panose="02040503050406030204" pitchFamily="18" charset="0"/>
                        </a:rPr>
                        <m:t> ∗</m:t>
                      </m:r>
                      <m:f>
                        <m:fPr>
                          <m:ctrlPr>
                            <a:rPr lang="es-EC" sz="1400" i="1">
                              <a:solidFill>
                                <a:srgbClr val="836967"/>
                              </a:solidFill>
                              <a:latin typeface="Cambria Math" panose="02040503050406030204" pitchFamily="18" charset="0"/>
                            </a:rPr>
                          </m:ctrlPr>
                        </m:fPr>
                        <m:num>
                          <m:sSup>
                            <m:sSupPr>
                              <m:ctrlPr>
                                <a:rPr lang="es-EC" sz="1400" i="1">
                                  <a:solidFill>
                                    <a:srgbClr val="836967"/>
                                  </a:solidFill>
                                  <a:latin typeface="Cambria Math" panose="02040503050406030204" pitchFamily="18" charset="0"/>
                                </a:rPr>
                              </m:ctrlPr>
                            </m:sSupPr>
                            <m:e>
                              <m:d>
                                <m:dPr>
                                  <m:ctrlPr>
                                    <a:rPr lang="es-EC" sz="1400" i="1">
                                      <a:solidFill>
                                        <a:srgbClr val="836967"/>
                                      </a:solidFill>
                                      <a:latin typeface="Cambria Math" panose="02040503050406030204" pitchFamily="18" charset="0"/>
                                    </a:rPr>
                                  </m:ctrlPr>
                                </m:dPr>
                                <m:e>
                                  <m:r>
                                    <a:rPr lang="es-EC" sz="1400" i="0">
                                      <a:latin typeface="Cambria Math" panose="02040503050406030204" pitchFamily="18" charset="0"/>
                                    </a:rPr>
                                    <m:t>0.256</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𝑚</m:t>
                                      </m:r>
                                    </m:num>
                                    <m:den>
                                      <m:r>
                                        <a:rPr lang="es-EC" sz="1400" i="1">
                                          <a:latin typeface="Cambria Math" panose="02040503050406030204" pitchFamily="18" charset="0"/>
                                        </a:rPr>
                                        <m:t>𝑠</m:t>
                                      </m:r>
                                    </m:den>
                                  </m:f>
                                </m:e>
                              </m:d>
                            </m:e>
                            <m:sup>
                              <m:r>
                                <a:rPr lang="es-EC" sz="1400" i="0">
                                  <a:latin typeface="Cambria Math" panose="02040503050406030204" pitchFamily="18" charset="0"/>
                                </a:rPr>
                                <m:t>2</m:t>
                              </m:r>
                            </m:sup>
                          </m:sSup>
                        </m:num>
                        <m:den>
                          <m:r>
                            <a:rPr lang="es-EC" sz="1400" i="0">
                              <a:latin typeface="Cambria Math" panose="02040503050406030204" pitchFamily="18" charset="0"/>
                            </a:rPr>
                            <m:t>2∗9.8</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𝑚</m:t>
                              </m:r>
                            </m:num>
                            <m:den>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𝑠</m:t>
                                  </m:r>
                                </m:e>
                                <m:sup>
                                  <m:r>
                                    <a:rPr lang="es-EC" sz="1400" i="0">
                                      <a:latin typeface="Cambria Math" panose="02040503050406030204" pitchFamily="18" charset="0"/>
                                    </a:rPr>
                                    <m:t>2</m:t>
                                  </m:r>
                                </m:sup>
                              </m:sSup>
                            </m:den>
                          </m:f>
                        </m:den>
                      </m:f>
                      <m:r>
                        <a:rPr lang="es-EC" sz="1400" i="0">
                          <a:latin typeface="Cambria Math" panose="02040503050406030204" pitchFamily="18" charset="0"/>
                        </a:rPr>
                        <m:t>=0.0015 </m:t>
                      </m:r>
                      <m:r>
                        <a:rPr lang="es-EC" sz="1400" i="1">
                          <a:latin typeface="Cambria Math" panose="02040503050406030204" pitchFamily="18" charset="0"/>
                        </a:rPr>
                        <m:t>𝑚</m:t>
                      </m:r>
                    </m:oMath>
                  </m:oMathPara>
                </a14:m>
                <a:endParaRPr lang="es-EC" sz="1400" dirty="0"/>
              </a:p>
            </p:txBody>
          </p:sp>
        </mc:Choice>
        <mc:Fallback xmlns="">
          <p:sp>
            <p:nvSpPr>
              <p:cNvPr id="28" name="CuadroTexto 27">
                <a:extLst>
                  <a:ext uri="{FF2B5EF4-FFF2-40B4-BE49-F238E27FC236}">
                    <a16:creationId xmlns:a16="http://schemas.microsoft.com/office/drawing/2014/main" id="{EE3EE41D-39CA-4190-AA25-17A0367B87C1}"/>
                  </a:ext>
                </a:extLst>
              </p:cNvPr>
              <p:cNvSpPr txBox="1">
                <a:spLocks noRot="1" noChangeAspect="1" noMove="1" noResize="1" noEditPoints="1" noAdjustHandles="1" noChangeArrowheads="1" noChangeShapeType="1" noTextEdit="1"/>
              </p:cNvSpPr>
              <p:nvPr/>
            </p:nvSpPr>
            <p:spPr>
              <a:xfrm>
                <a:off x="1735886" y="5688310"/>
                <a:ext cx="4510620" cy="809389"/>
              </a:xfrm>
              <a:prstGeom prst="rect">
                <a:avLst/>
              </a:prstGeom>
              <a:blipFill>
                <a:blip r:embed="rId12"/>
                <a:stretch>
                  <a:fillRect/>
                </a:stretch>
              </a:blipFill>
            </p:spPr>
            <p:txBody>
              <a:bodyPr/>
              <a:lstStyle/>
              <a:p>
                <a:r>
                  <a:rPr lang="es-EC">
                    <a:noFill/>
                  </a:rPr>
                  <a:t> </a:t>
                </a:r>
              </a:p>
            </p:txBody>
          </p:sp>
        </mc:Fallback>
      </mc:AlternateContent>
      <p:sp>
        <p:nvSpPr>
          <p:cNvPr id="21" name="CuadroTexto 20">
            <a:extLst>
              <a:ext uri="{FF2B5EF4-FFF2-40B4-BE49-F238E27FC236}">
                <a16:creationId xmlns:a16="http://schemas.microsoft.com/office/drawing/2014/main" id="{8FF6EA68-0B93-4D8A-8C9A-3B0B79E83385}"/>
              </a:ext>
            </a:extLst>
          </p:cNvPr>
          <p:cNvSpPr txBox="1"/>
          <p:nvPr/>
        </p:nvSpPr>
        <p:spPr>
          <a:xfrm>
            <a:off x="1247775" y="1085232"/>
            <a:ext cx="288116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Diseño Hidráulico</a:t>
            </a:r>
          </a:p>
        </p:txBody>
      </p:sp>
      <p:sp>
        <p:nvSpPr>
          <p:cNvPr id="23" name="CuadroTexto 22">
            <a:extLst>
              <a:ext uri="{FF2B5EF4-FFF2-40B4-BE49-F238E27FC236}">
                <a16:creationId xmlns:a16="http://schemas.microsoft.com/office/drawing/2014/main" id="{B538FED8-E8C7-4688-A7FA-4774D8A3034B}"/>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spTree>
    <p:extLst>
      <p:ext uri="{BB962C8B-B14F-4D97-AF65-F5344CB8AC3E}">
        <p14:creationId xmlns:p14="http://schemas.microsoft.com/office/powerpoint/2010/main" val="830142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BD998F56-9FDF-4989-9A3D-44640C11F933}"/>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p:sp>
        <p:nvSpPr>
          <p:cNvPr id="18" name="CuadroTexto 17">
            <a:extLst>
              <a:ext uri="{FF2B5EF4-FFF2-40B4-BE49-F238E27FC236}">
                <a16:creationId xmlns:a16="http://schemas.microsoft.com/office/drawing/2014/main" id="{1F0B56C4-F667-46EA-8116-60045A7DBD17}"/>
              </a:ext>
            </a:extLst>
          </p:cNvPr>
          <p:cNvSpPr txBox="1"/>
          <p:nvPr/>
        </p:nvSpPr>
        <p:spPr>
          <a:xfrm>
            <a:off x="1528349" y="1689121"/>
            <a:ext cx="3446230"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Pérdidas totales</a:t>
            </a:r>
            <a:endParaRPr lang="es-EC" b="1" dirty="0">
              <a:latin typeface="Arial" panose="020B0604020202020204" pitchFamily="34" charset="0"/>
              <a:cs typeface="Arial" panose="020B0604020202020204" pitchFamily="34" charset="0"/>
            </a:endParaRPr>
          </a:p>
        </p:txBody>
      </p:sp>
      <p:sp>
        <p:nvSpPr>
          <p:cNvPr id="23" name="Rectángulo 22"/>
          <p:cNvSpPr/>
          <p:nvPr/>
        </p:nvSpPr>
        <p:spPr>
          <a:xfrm>
            <a:off x="986472" y="3390172"/>
            <a:ext cx="4320433" cy="369332"/>
          </a:xfrm>
          <a:prstGeom prst="rect">
            <a:avLst/>
          </a:prstGeom>
        </p:spPr>
        <p:txBody>
          <a:bodyPr wrap="square">
            <a:spAutoFit/>
          </a:bodyPr>
          <a:lstStyle/>
          <a:p>
            <a:pPr indent="457200" algn="just">
              <a:spcAft>
                <a:spcPts val="0"/>
              </a:spcAft>
            </a:pPr>
            <a:r>
              <a:rPr lang="es-EC" b="1" dirty="0">
                <a:solidFill>
                  <a:srgbClr val="000000"/>
                </a:solidFill>
                <a:effectLst/>
                <a:latin typeface="Arial" panose="020B0604020202020204" pitchFamily="34" charset="0"/>
                <a:ea typeface="Calibri" panose="020F0502020204030204" pitchFamily="34" charset="0"/>
              </a:rPr>
              <a:t>Carga de aspiración </a:t>
            </a:r>
            <a:r>
              <a:rPr lang="es-EC" b="1" dirty="0">
                <a:solidFill>
                  <a:srgbClr val="000000"/>
                </a:solidFill>
                <a:latin typeface="Arial" panose="020B0604020202020204" pitchFamily="34" charset="0"/>
                <a:ea typeface="Calibri" panose="020F0502020204030204" pitchFamily="34" charset="0"/>
              </a:rPr>
              <a:t>neta positiva</a:t>
            </a:r>
            <a:endParaRPr lang="es-EC" dirty="0">
              <a:solidFill>
                <a:srgbClr val="000000"/>
              </a:solidFill>
              <a:effectLst/>
              <a:latin typeface="Arial" panose="020B0604020202020204" pitchFamily="34" charset="0"/>
              <a:ea typeface="Calibri" panose="020F0502020204030204" pitchFamily="34" charset="0"/>
            </a:endParaRPr>
          </a:p>
        </p:txBody>
      </p:sp>
      <p:sp>
        <p:nvSpPr>
          <p:cNvPr id="22" name="CuadroTexto 21">
            <a:extLst>
              <a:ext uri="{FF2B5EF4-FFF2-40B4-BE49-F238E27FC236}">
                <a16:creationId xmlns:a16="http://schemas.microsoft.com/office/drawing/2014/main" id="{DBADF0B6-178B-4BF9-A58F-2115140F40BE}"/>
              </a:ext>
            </a:extLst>
          </p:cNvPr>
          <p:cNvSpPr txBox="1"/>
          <p:nvPr/>
        </p:nvSpPr>
        <p:spPr>
          <a:xfrm>
            <a:off x="1247775" y="1085232"/>
            <a:ext cx="288116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Diseño Hidráulico</a:t>
            </a:r>
          </a:p>
        </p:txBody>
      </p:sp>
      <p:sp>
        <p:nvSpPr>
          <p:cNvPr id="29" name="CuadroTexto 28">
            <a:extLst>
              <a:ext uri="{FF2B5EF4-FFF2-40B4-BE49-F238E27FC236}">
                <a16:creationId xmlns:a16="http://schemas.microsoft.com/office/drawing/2014/main" id="{D4CAB5DC-9656-4A31-B32A-3C656DDBA94F}"/>
              </a:ext>
            </a:extLst>
          </p:cNvPr>
          <p:cNvSpPr txBox="1"/>
          <p:nvPr/>
        </p:nvSpPr>
        <p:spPr>
          <a:xfrm>
            <a:off x="6003037" y="1085232"/>
            <a:ext cx="4138614"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Diseño para línea de succión</a:t>
            </a:r>
            <a:endParaRPr lang="es-EC"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0FA7ACDA-142B-4F9C-B26E-CB67C7CAB0BD}"/>
                  </a:ext>
                </a:extLst>
              </p:cNvPr>
              <p:cNvSpPr txBox="1"/>
              <p:nvPr/>
            </p:nvSpPr>
            <p:spPr>
              <a:xfrm>
                <a:off x="2094926" y="2292461"/>
                <a:ext cx="344623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𝑇</m:t>
                          </m:r>
                        </m:sub>
                      </m:sSub>
                      <m:r>
                        <a:rPr lang="es-EC" sz="1400" i="0">
                          <a:latin typeface="Cambria Math" panose="02040503050406030204" pitchFamily="18" charset="0"/>
                        </a:rPr>
                        <m:t>=</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𝑚</m:t>
                          </m:r>
                          <m:r>
                            <a:rPr lang="es-EC" sz="1400" i="0">
                              <a:latin typeface="Cambria Math" panose="02040503050406030204" pitchFamily="18" charset="0"/>
                            </a:rPr>
                            <m:t>4</m:t>
                          </m:r>
                        </m:sub>
                      </m:sSub>
                      <m:r>
                        <a:rPr lang="es-EC" sz="1400" i="0">
                          <a:latin typeface="Cambria Math" panose="02040503050406030204" pitchFamily="18" charset="0"/>
                        </a:rPr>
                        <m:t>+</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𝑀</m:t>
                          </m:r>
                          <m:r>
                            <a:rPr lang="es-EC" sz="1400" i="0">
                              <a:latin typeface="Cambria Math" panose="02040503050406030204" pitchFamily="18" charset="0"/>
                            </a:rPr>
                            <m:t>4</m:t>
                          </m:r>
                        </m:sub>
                      </m:sSub>
                      <m:r>
                        <a:rPr lang="es-EC" sz="1400" i="0">
                          <a:latin typeface="Cambria Math" panose="02040503050406030204" pitchFamily="18" charset="0"/>
                        </a:rPr>
                        <m:t>+</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𝑚</m:t>
                          </m:r>
                          <m:r>
                            <a:rPr lang="es-EC" sz="1400" i="0">
                              <a:latin typeface="Cambria Math" panose="02040503050406030204" pitchFamily="18" charset="0"/>
                            </a:rPr>
                            <m:t>2</m:t>
                          </m:r>
                        </m:sub>
                      </m:sSub>
                      <m:r>
                        <a:rPr lang="es-EC" sz="1400" i="0">
                          <a:latin typeface="Cambria Math" panose="02040503050406030204" pitchFamily="18" charset="0"/>
                        </a:rPr>
                        <m:t>+</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𝑀</m:t>
                          </m:r>
                          <m:r>
                            <a:rPr lang="es-EC" sz="1400" i="0">
                              <a:latin typeface="Cambria Math" panose="02040503050406030204" pitchFamily="18" charset="0"/>
                            </a:rPr>
                            <m:t>2</m:t>
                          </m:r>
                        </m:sub>
                      </m:sSub>
                    </m:oMath>
                  </m:oMathPara>
                </a14:m>
                <a:endParaRPr lang="es-EC" sz="1400" dirty="0"/>
              </a:p>
            </p:txBody>
          </p:sp>
        </mc:Choice>
        <mc:Fallback xmlns="">
          <p:sp>
            <p:nvSpPr>
              <p:cNvPr id="30" name="CuadroTexto 29">
                <a:extLst>
                  <a:ext uri="{FF2B5EF4-FFF2-40B4-BE49-F238E27FC236}">
                    <a16:creationId xmlns:a16="http://schemas.microsoft.com/office/drawing/2014/main" id="{0FA7ACDA-142B-4F9C-B26E-CB67C7CAB0BD}"/>
                  </a:ext>
                </a:extLst>
              </p:cNvPr>
              <p:cNvSpPr txBox="1">
                <a:spLocks noRot="1" noChangeAspect="1" noMove="1" noResize="1" noEditPoints="1" noAdjustHandles="1" noChangeArrowheads="1" noChangeShapeType="1" noTextEdit="1"/>
              </p:cNvSpPr>
              <p:nvPr/>
            </p:nvSpPr>
            <p:spPr>
              <a:xfrm>
                <a:off x="2094926" y="2292461"/>
                <a:ext cx="3446230" cy="307777"/>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1" name="CuadroTexto 30">
                <a:extLst>
                  <a:ext uri="{FF2B5EF4-FFF2-40B4-BE49-F238E27FC236}">
                    <a16:creationId xmlns:a16="http://schemas.microsoft.com/office/drawing/2014/main" id="{6E8C409F-AD6F-45E4-877A-32D324D25677}"/>
                  </a:ext>
                </a:extLst>
              </p:cNvPr>
              <p:cNvSpPr txBox="1"/>
              <p:nvPr/>
            </p:nvSpPr>
            <p:spPr>
              <a:xfrm>
                <a:off x="1095866" y="2737642"/>
                <a:ext cx="5898822"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𝑇</m:t>
                          </m:r>
                        </m:sub>
                      </m:sSub>
                      <m:r>
                        <a:rPr lang="es-EC" sz="1400" i="0">
                          <a:latin typeface="Cambria Math" panose="02040503050406030204" pitchFamily="18" charset="0"/>
                        </a:rPr>
                        <m:t>=</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𝑁𝑃𝑆𝐻</m:t>
                          </m:r>
                        </m:sub>
                      </m:sSub>
                      <m:r>
                        <a:rPr lang="es-EC" sz="1400" i="0">
                          <a:latin typeface="Cambria Math" panose="02040503050406030204" pitchFamily="18" charset="0"/>
                        </a:rPr>
                        <m:t>=0.001 </m:t>
                      </m:r>
                      <m:r>
                        <a:rPr lang="es-EC" sz="1400" i="1">
                          <a:latin typeface="Cambria Math" panose="02040503050406030204" pitchFamily="18" charset="0"/>
                        </a:rPr>
                        <m:t>𝑚</m:t>
                      </m:r>
                      <m:r>
                        <a:rPr lang="es-EC" sz="1400" i="0">
                          <a:latin typeface="Cambria Math" panose="02040503050406030204" pitchFamily="18" charset="0"/>
                        </a:rPr>
                        <m:t>+4.911∗</m:t>
                      </m:r>
                      <m:sSup>
                        <m:sSupPr>
                          <m:ctrlPr>
                            <a:rPr lang="es-EC" sz="1400" i="1">
                              <a:solidFill>
                                <a:srgbClr val="836967"/>
                              </a:solidFill>
                              <a:latin typeface="Cambria Math" panose="02040503050406030204" pitchFamily="18" charset="0"/>
                            </a:rPr>
                          </m:ctrlPr>
                        </m:sSupPr>
                        <m:e>
                          <m:r>
                            <a:rPr lang="es-EC" sz="1400" i="0">
                              <a:latin typeface="Cambria Math" panose="02040503050406030204" pitchFamily="18" charset="0"/>
                            </a:rPr>
                            <m:t>10</m:t>
                          </m:r>
                        </m:e>
                        <m:sup>
                          <m:r>
                            <a:rPr lang="es-EC" sz="1400" i="0">
                              <a:latin typeface="Cambria Math" panose="02040503050406030204" pitchFamily="18" charset="0"/>
                            </a:rPr>
                            <m:t>−4</m:t>
                          </m:r>
                        </m:sup>
                      </m:sSup>
                      <m:r>
                        <a:rPr lang="es-EC" sz="1400" i="0">
                          <a:latin typeface="Cambria Math" panose="02040503050406030204" pitchFamily="18" charset="0"/>
                        </a:rPr>
                        <m:t> </m:t>
                      </m:r>
                      <m:r>
                        <a:rPr lang="es-EC" sz="1400" i="1">
                          <a:latin typeface="Cambria Math" panose="02040503050406030204" pitchFamily="18" charset="0"/>
                        </a:rPr>
                        <m:t>𝑚</m:t>
                      </m:r>
                      <m:r>
                        <a:rPr lang="es-EC" sz="1400" i="0">
                          <a:latin typeface="Cambria Math" panose="02040503050406030204" pitchFamily="18" charset="0"/>
                        </a:rPr>
                        <m:t>+0.014 </m:t>
                      </m:r>
                      <m:r>
                        <a:rPr lang="es-EC" sz="1400" i="1">
                          <a:latin typeface="Cambria Math" panose="02040503050406030204" pitchFamily="18" charset="0"/>
                        </a:rPr>
                        <m:t>𝑚</m:t>
                      </m:r>
                      <m:r>
                        <a:rPr lang="es-EC" sz="1400" i="0">
                          <a:latin typeface="Cambria Math" panose="02040503050406030204" pitchFamily="18" charset="0"/>
                        </a:rPr>
                        <m:t>+0.0015 </m:t>
                      </m:r>
                      <m:r>
                        <a:rPr lang="es-EC" sz="1400" i="1">
                          <a:latin typeface="Cambria Math" panose="02040503050406030204" pitchFamily="18" charset="0"/>
                        </a:rPr>
                        <m:t>𝑚</m:t>
                      </m:r>
                      <m:r>
                        <a:rPr lang="es-EC" sz="1400" i="0">
                          <a:latin typeface="Cambria Math" panose="02040503050406030204" pitchFamily="18" charset="0"/>
                        </a:rPr>
                        <m:t>=0.017</m:t>
                      </m:r>
                      <m:r>
                        <a:rPr lang="es-EC" sz="1400" i="1">
                          <a:latin typeface="Cambria Math" panose="02040503050406030204" pitchFamily="18" charset="0"/>
                        </a:rPr>
                        <m:t>𝑚</m:t>
                      </m:r>
                    </m:oMath>
                  </m:oMathPara>
                </a14:m>
                <a:endParaRPr lang="es-EC" sz="1400" dirty="0"/>
              </a:p>
            </p:txBody>
          </p:sp>
        </mc:Choice>
        <mc:Fallback xmlns="">
          <p:sp>
            <p:nvSpPr>
              <p:cNvPr id="31" name="CuadroTexto 30">
                <a:extLst>
                  <a:ext uri="{FF2B5EF4-FFF2-40B4-BE49-F238E27FC236}">
                    <a16:creationId xmlns:a16="http://schemas.microsoft.com/office/drawing/2014/main" id="{6E8C409F-AD6F-45E4-877A-32D324D25677}"/>
                  </a:ext>
                </a:extLst>
              </p:cNvPr>
              <p:cNvSpPr txBox="1">
                <a:spLocks noRot="1" noChangeAspect="1" noMove="1" noResize="1" noEditPoints="1" noAdjustHandles="1" noChangeArrowheads="1" noChangeShapeType="1" noTextEdit="1"/>
              </p:cNvSpPr>
              <p:nvPr/>
            </p:nvSpPr>
            <p:spPr>
              <a:xfrm>
                <a:off x="1095866" y="2737642"/>
                <a:ext cx="5898822" cy="307777"/>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E2C01D83-E161-4010-9520-1BD9A4E36C3E}"/>
                  </a:ext>
                </a:extLst>
              </p:cNvPr>
              <p:cNvSpPr txBox="1"/>
              <p:nvPr/>
            </p:nvSpPr>
            <p:spPr>
              <a:xfrm>
                <a:off x="7614044" y="1706430"/>
                <a:ext cx="3797795" cy="5806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400" i="1" smtClean="0">
                          <a:latin typeface="Cambria Math" panose="02040503050406030204" pitchFamily="18" charset="0"/>
                        </a:rPr>
                        <m:t>𝑁𝑃𝑆</m:t>
                      </m:r>
                      <m:sSub>
                        <m:sSubPr>
                          <m:ctrlPr>
                            <a:rPr lang="es-EC" sz="1400" b="0" i="1" smtClean="0">
                              <a:latin typeface="Cambria Math" panose="02040503050406030204" pitchFamily="18" charset="0"/>
                            </a:rPr>
                          </m:ctrlPr>
                        </m:sSubPr>
                        <m:e>
                          <m:r>
                            <a:rPr lang="es-EC" sz="1400" i="1" smtClean="0">
                              <a:latin typeface="Cambria Math" panose="02040503050406030204" pitchFamily="18" charset="0"/>
                            </a:rPr>
                            <m:t>𝐻</m:t>
                          </m:r>
                        </m:e>
                        <m:sub>
                          <m:r>
                            <a:rPr lang="es-EC" sz="1400" b="0" i="1" smtClean="0">
                              <a:latin typeface="Cambria Math" panose="02040503050406030204" pitchFamily="18" charset="0"/>
                            </a:rPr>
                            <m:t>𝑑</m:t>
                          </m:r>
                        </m:sub>
                      </m:sSub>
                      <m:r>
                        <a:rPr lang="es-EC" sz="1400" i="0">
                          <a:latin typeface="Cambria Math" panose="02040503050406030204" pitchFamily="18" charset="0"/>
                        </a:rPr>
                        <m:t>=</m:t>
                      </m:r>
                      <m:d>
                        <m:dPr>
                          <m:ctrlPr>
                            <a:rPr lang="es-EC" sz="1400" i="1">
                              <a:solidFill>
                                <a:srgbClr val="836967"/>
                              </a:solidFill>
                              <a:latin typeface="Cambria Math" panose="02040503050406030204" pitchFamily="18" charset="0"/>
                            </a:rPr>
                          </m:ctrlPr>
                        </m:dPr>
                        <m:e>
                          <m:f>
                            <m:fPr>
                              <m:ctrlPr>
                                <a:rPr lang="es-EC" sz="1400" i="1">
                                  <a:solidFill>
                                    <a:srgbClr val="836967"/>
                                  </a:solidFill>
                                  <a:latin typeface="Cambria Math" panose="02040503050406030204" pitchFamily="18" charset="0"/>
                                </a:rPr>
                              </m:ctrlPr>
                            </m:fPr>
                            <m:num>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𝑃</m:t>
                                  </m:r>
                                </m:e>
                                <m:sub>
                                  <m:r>
                                    <a:rPr lang="es-EC" sz="1400" i="0">
                                      <a:latin typeface="Cambria Math" panose="02040503050406030204" pitchFamily="18" charset="0"/>
                                    </a:rPr>
                                    <m:t>1</m:t>
                                  </m:r>
                                </m:sub>
                              </m:sSub>
                              <m:r>
                                <a:rPr lang="es-EC" sz="1400" i="0">
                                  <a:latin typeface="Cambria Math" panose="02040503050406030204" pitchFamily="18" charset="0"/>
                                </a:rPr>
                                <m:t>−</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𝑃</m:t>
                                  </m:r>
                                </m:e>
                                <m:sub>
                                  <m:r>
                                    <a:rPr lang="es-EC" sz="1400" i="1">
                                      <a:latin typeface="Cambria Math" panose="02040503050406030204" pitchFamily="18" charset="0"/>
                                    </a:rPr>
                                    <m:t>𝑉</m:t>
                                  </m:r>
                                </m:sub>
                              </m:sSub>
                            </m:num>
                            <m:den>
                              <m:r>
                                <a:rPr lang="es-EC" sz="1400" i="1">
                                  <a:latin typeface="Cambria Math" panose="02040503050406030204" pitchFamily="18" charset="0"/>
                                </a:rPr>
                                <m:t>𝜌</m:t>
                              </m:r>
                              <m:r>
                                <a:rPr lang="es-EC" sz="1400" i="0">
                                  <a:latin typeface="Cambria Math" panose="02040503050406030204" pitchFamily="18" charset="0"/>
                                </a:rPr>
                                <m:t>∗</m:t>
                              </m:r>
                              <m:r>
                                <a:rPr lang="es-EC" sz="1400" i="1">
                                  <a:latin typeface="Cambria Math" panose="02040503050406030204" pitchFamily="18" charset="0"/>
                                </a:rPr>
                                <m:t>𝑔</m:t>
                              </m:r>
                            </m:den>
                          </m:f>
                        </m:e>
                      </m:d>
                      <m:r>
                        <a:rPr lang="es-EC" sz="1400" i="0">
                          <a:latin typeface="Cambria Math" panose="02040503050406030204" pitchFamily="18" charset="0"/>
                        </a:rPr>
                        <m:t>+</m:t>
                      </m:r>
                      <m:d>
                        <m:dPr>
                          <m:ctrlPr>
                            <a:rPr lang="es-EC" sz="1400" i="1">
                              <a:solidFill>
                                <a:srgbClr val="836967"/>
                              </a:solidFill>
                              <a:latin typeface="Cambria Math" panose="02040503050406030204" pitchFamily="18" charset="0"/>
                            </a:rPr>
                          </m:ctrlPr>
                        </m:dPr>
                        <m:e>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𝑍</m:t>
                              </m:r>
                            </m:e>
                            <m:sub>
                              <m:r>
                                <a:rPr lang="es-EC" sz="1400" i="0">
                                  <a:latin typeface="Cambria Math" panose="02040503050406030204" pitchFamily="18" charset="0"/>
                                </a:rPr>
                                <m:t>1</m:t>
                              </m:r>
                            </m:sub>
                          </m:sSub>
                          <m:r>
                            <a:rPr lang="es-EC" sz="1400" i="0">
                              <a:latin typeface="Cambria Math" panose="02040503050406030204" pitchFamily="18" charset="0"/>
                            </a:rPr>
                            <m:t>−</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𝑍</m:t>
                              </m:r>
                            </m:e>
                            <m:sub>
                              <m:r>
                                <a:rPr lang="es-EC" sz="1400" i="0">
                                  <a:latin typeface="Cambria Math" panose="02040503050406030204" pitchFamily="18" charset="0"/>
                                </a:rPr>
                                <m:t>2</m:t>
                              </m:r>
                            </m:sub>
                          </m:sSub>
                        </m:e>
                      </m:d>
                      <m:r>
                        <a:rPr lang="es-EC" sz="1400" i="0">
                          <a:latin typeface="Cambria Math" panose="02040503050406030204" pitchFamily="18" charset="0"/>
                        </a:rPr>
                        <m:t>− </m:t>
                      </m:r>
                      <m:f>
                        <m:fPr>
                          <m:ctrlPr>
                            <a:rPr lang="es-EC" sz="1400" i="1">
                              <a:solidFill>
                                <a:srgbClr val="836967"/>
                              </a:solidFill>
                              <a:latin typeface="Cambria Math" panose="02040503050406030204" pitchFamily="18" charset="0"/>
                            </a:rPr>
                          </m:ctrlPr>
                        </m:fPr>
                        <m:num>
                          <m:sSup>
                            <m:sSupPr>
                              <m:ctrlPr>
                                <a:rPr lang="es-EC" sz="1400" i="1">
                                  <a:solidFill>
                                    <a:srgbClr val="836967"/>
                                  </a:solidFill>
                                  <a:latin typeface="Cambria Math" panose="02040503050406030204" pitchFamily="18" charset="0"/>
                                </a:rPr>
                              </m:ctrlPr>
                            </m:sSupPr>
                            <m:e>
                              <m:d>
                                <m:dPr>
                                  <m:ctrlPr>
                                    <a:rPr lang="es-EC" sz="1400" i="1">
                                      <a:solidFill>
                                        <a:srgbClr val="836967"/>
                                      </a:solidFill>
                                      <a:latin typeface="Cambria Math" panose="02040503050406030204" pitchFamily="18" charset="0"/>
                                    </a:rPr>
                                  </m:ctrlPr>
                                </m:dPr>
                                <m:e>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𝑉</m:t>
                                      </m:r>
                                    </m:e>
                                    <m:sub>
                                      <m:r>
                                        <a:rPr lang="es-EC" sz="1400" i="0">
                                          <a:latin typeface="Cambria Math" panose="02040503050406030204" pitchFamily="18" charset="0"/>
                                        </a:rPr>
                                        <m:t>2</m:t>
                                      </m:r>
                                    </m:sub>
                                  </m:sSub>
                                </m:e>
                              </m:d>
                            </m:e>
                            <m:sup>
                              <m:r>
                                <a:rPr lang="es-EC" sz="1400" i="0">
                                  <a:latin typeface="Cambria Math" panose="02040503050406030204" pitchFamily="18" charset="0"/>
                                </a:rPr>
                                <m:t>2</m:t>
                              </m:r>
                            </m:sup>
                          </m:sSup>
                        </m:num>
                        <m:den>
                          <m:r>
                            <a:rPr lang="es-EC" sz="1400" i="0">
                              <a:latin typeface="Cambria Math" panose="02040503050406030204" pitchFamily="18" charset="0"/>
                            </a:rPr>
                            <m:t>2∗</m:t>
                          </m:r>
                          <m:r>
                            <a:rPr lang="es-EC" sz="1400" i="1">
                              <a:latin typeface="Cambria Math" panose="02040503050406030204" pitchFamily="18" charset="0"/>
                            </a:rPr>
                            <m:t>𝑔</m:t>
                          </m:r>
                        </m:den>
                      </m:f>
                      <m:r>
                        <a:rPr lang="es-EC" sz="1400" i="0">
                          <a:latin typeface="Cambria Math" panose="02040503050406030204" pitchFamily="18" charset="0"/>
                        </a:rPr>
                        <m:t>−</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𝑇</m:t>
                          </m:r>
                        </m:sub>
                      </m:sSub>
                    </m:oMath>
                  </m:oMathPara>
                </a14:m>
                <a:endParaRPr lang="es-EC" sz="1400" dirty="0"/>
              </a:p>
            </p:txBody>
          </p:sp>
        </mc:Choice>
        <mc:Fallback xmlns="">
          <p:sp>
            <p:nvSpPr>
              <p:cNvPr id="32" name="CuadroTexto 31">
                <a:extLst>
                  <a:ext uri="{FF2B5EF4-FFF2-40B4-BE49-F238E27FC236}">
                    <a16:creationId xmlns:a16="http://schemas.microsoft.com/office/drawing/2014/main" id="{E2C01D83-E161-4010-9520-1BD9A4E36C3E}"/>
                  </a:ext>
                </a:extLst>
              </p:cNvPr>
              <p:cNvSpPr txBox="1">
                <a:spLocks noRot="1" noChangeAspect="1" noMove="1" noResize="1" noEditPoints="1" noAdjustHandles="1" noChangeArrowheads="1" noChangeShapeType="1" noTextEdit="1"/>
              </p:cNvSpPr>
              <p:nvPr/>
            </p:nvSpPr>
            <p:spPr>
              <a:xfrm>
                <a:off x="7614044" y="1706430"/>
                <a:ext cx="3797795" cy="580672"/>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3621AA70-0ACD-4EF1-A1D3-7468B72CB019}"/>
                  </a:ext>
                </a:extLst>
              </p:cNvPr>
              <p:cNvSpPr txBox="1"/>
              <p:nvPr/>
            </p:nvSpPr>
            <p:spPr>
              <a:xfrm>
                <a:off x="1247774" y="3810053"/>
                <a:ext cx="8312183" cy="852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400" i="1" smtClean="0">
                          <a:latin typeface="Cambria Math" panose="02040503050406030204" pitchFamily="18" charset="0"/>
                        </a:rPr>
                        <m:t>𝑁𝑃𝑆</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𝐻</m:t>
                          </m:r>
                        </m:e>
                        <m:sub>
                          <m:r>
                            <a:rPr lang="es-EC" sz="1400" i="1">
                              <a:latin typeface="Cambria Math" panose="02040503050406030204" pitchFamily="18" charset="0"/>
                            </a:rPr>
                            <m:t>𝑑</m:t>
                          </m:r>
                        </m:sub>
                      </m:sSub>
                      <m:r>
                        <a:rPr lang="es-EC" sz="1400" i="0">
                          <a:latin typeface="Cambria Math" panose="02040503050406030204" pitchFamily="18" charset="0"/>
                        </a:rPr>
                        <m:t>=</m:t>
                      </m:r>
                      <m:d>
                        <m:dPr>
                          <m:ctrlPr>
                            <a:rPr lang="es-EC" sz="1400" i="1">
                              <a:solidFill>
                                <a:srgbClr val="836967"/>
                              </a:solidFill>
                              <a:latin typeface="Cambria Math" panose="02040503050406030204" pitchFamily="18" charset="0"/>
                            </a:rPr>
                          </m:ctrlPr>
                        </m:dPr>
                        <m:e>
                          <m:f>
                            <m:fPr>
                              <m:ctrlPr>
                                <a:rPr lang="es-EC" sz="1400" i="1">
                                  <a:solidFill>
                                    <a:srgbClr val="836967"/>
                                  </a:solidFill>
                                  <a:latin typeface="Cambria Math" panose="02040503050406030204" pitchFamily="18" charset="0"/>
                                </a:rPr>
                              </m:ctrlPr>
                            </m:fPr>
                            <m:num>
                              <m:r>
                                <a:rPr lang="es-EC" sz="1400" i="0">
                                  <a:latin typeface="Cambria Math" panose="02040503050406030204" pitchFamily="18" charset="0"/>
                                </a:rPr>
                                <m:t>73084.43 </m:t>
                              </m:r>
                              <m:r>
                                <a:rPr lang="es-EC" sz="1400" i="1">
                                  <a:latin typeface="Cambria Math" panose="02040503050406030204" pitchFamily="18" charset="0"/>
                                </a:rPr>
                                <m:t>𝑃𝑎</m:t>
                              </m:r>
                              <m:r>
                                <a:rPr lang="es-EC" sz="1400" i="0">
                                  <a:latin typeface="Cambria Math" panose="02040503050406030204" pitchFamily="18" charset="0"/>
                                </a:rPr>
                                <m:t>−28720 </m:t>
                              </m:r>
                              <m:r>
                                <a:rPr lang="es-EC" sz="1400" i="1">
                                  <a:latin typeface="Cambria Math" panose="02040503050406030204" pitchFamily="18" charset="0"/>
                                </a:rPr>
                                <m:t>𝑃𝑎</m:t>
                              </m:r>
                            </m:num>
                            <m:den>
                              <m:r>
                                <a:rPr lang="es-EC" sz="1400" i="0">
                                  <a:latin typeface="Cambria Math" panose="02040503050406030204" pitchFamily="18" charset="0"/>
                                </a:rPr>
                                <m:t>720.5</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𝑘𝑔</m:t>
                                  </m:r>
                                </m:num>
                                <m:den>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𝑚</m:t>
                                      </m:r>
                                    </m:e>
                                    <m:sup>
                                      <m:r>
                                        <a:rPr lang="es-EC" sz="1400" i="0">
                                          <a:latin typeface="Cambria Math" panose="02040503050406030204" pitchFamily="18" charset="0"/>
                                        </a:rPr>
                                        <m:t>3</m:t>
                                      </m:r>
                                    </m:sup>
                                  </m:sSup>
                                </m:den>
                              </m:f>
                              <m:r>
                                <a:rPr lang="es-EC" sz="1400" i="0">
                                  <a:latin typeface="Cambria Math" panose="02040503050406030204" pitchFamily="18" charset="0"/>
                                </a:rPr>
                                <m:t>∗9.8</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𝑚</m:t>
                                  </m:r>
                                </m:num>
                                <m:den>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𝑠</m:t>
                                      </m:r>
                                    </m:e>
                                    <m:sup>
                                      <m:r>
                                        <a:rPr lang="es-EC" sz="1400" i="0">
                                          <a:latin typeface="Cambria Math" panose="02040503050406030204" pitchFamily="18" charset="0"/>
                                        </a:rPr>
                                        <m:t>2</m:t>
                                      </m:r>
                                    </m:sup>
                                  </m:sSup>
                                </m:den>
                              </m:f>
                            </m:den>
                          </m:f>
                        </m:e>
                      </m:d>
                      <m:r>
                        <a:rPr lang="es-EC" sz="1400" i="0">
                          <a:latin typeface="Cambria Math" panose="02040503050406030204" pitchFamily="18" charset="0"/>
                        </a:rPr>
                        <m:t>+</m:t>
                      </m:r>
                      <m:d>
                        <m:dPr>
                          <m:ctrlPr>
                            <a:rPr lang="es-EC" sz="1400" i="1">
                              <a:solidFill>
                                <a:srgbClr val="836967"/>
                              </a:solidFill>
                              <a:latin typeface="Cambria Math" panose="02040503050406030204" pitchFamily="18" charset="0"/>
                            </a:rPr>
                          </m:ctrlPr>
                        </m:dPr>
                        <m:e>
                          <m:r>
                            <a:rPr lang="es-EC" sz="1400" i="0">
                              <a:latin typeface="Cambria Math" panose="02040503050406030204" pitchFamily="18" charset="0"/>
                            </a:rPr>
                            <m:t>2650.93 </m:t>
                          </m:r>
                          <m:r>
                            <a:rPr lang="es-EC" sz="1400" i="1">
                              <a:latin typeface="Cambria Math" panose="02040503050406030204" pitchFamily="18" charset="0"/>
                            </a:rPr>
                            <m:t>𝑚</m:t>
                          </m:r>
                          <m:r>
                            <a:rPr lang="es-EC" sz="1400" i="0">
                              <a:latin typeface="Cambria Math" panose="02040503050406030204" pitchFamily="18" charset="0"/>
                            </a:rPr>
                            <m:t>−2650.86 </m:t>
                          </m:r>
                          <m:r>
                            <a:rPr lang="es-EC" sz="1400" i="1">
                              <a:latin typeface="Cambria Math" panose="02040503050406030204" pitchFamily="18" charset="0"/>
                            </a:rPr>
                            <m:t>𝑚</m:t>
                          </m:r>
                        </m:e>
                      </m:d>
                      <m:r>
                        <a:rPr lang="es-EC" sz="1400" i="0">
                          <a:latin typeface="Cambria Math" panose="02040503050406030204" pitchFamily="18" charset="0"/>
                        </a:rPr>
                        <m:t>−</m:t>
                      </m:r>
                      <m:f>
                        <m:fPr>
                          <m:ctrlPr>
                            <a:rPr lang="es-EC" sz="1400" i="1">
                              <a:solidFill>
                                <a:srgbClr val="836967"/>
                              </a:solidFill>
                              <a:latin typeface="Cambria Math" panose="02040503050406030204" pitchFamily="18" charset="0"/>
                            </a:rPr>
                          </m:ctrlPr>
                        </m:fPr>
                        <m:num>
                          <m:sSup>
                            <m:sSupPr>
                              <m:ctrlPr>
                                <a:rPr lang="es-EC" sz="1400" i="1">
                                  <a:solidFill>
                                    <a:srgbClr val="836967"/>
                                  </a:solidFill>
                                  <a:latin typeface="Cambria Math" panose="02040503050406030204" pitchFamily="18" charset="0"/>
                                </a:rPr>
                              </m:ctrlPr>
                            </m:sSupPr>
                            <m:e>
                              <m:d>
                                <m:dPr>
                                  <m:ctrlPr>
                                    <a:rPr lang="es-EC" sz="1400" i="1">
                                      <a:solidFill>
                                        <a:srgbClr val="836967"/>
                                      </a:solidFill>
                                      <a:latin typeface="Cambria Math" panose="02040503050406030204" pitchFamily="18" charset="0"/>
                                    </a:rPr>
                                  </m:ctrlPr>
                                </m:dPr>
                                <m:e>
                                  <m:r>
                                    <a:rPr lang="es-EC" sz="1400" i="0">
                                      <a:latin typeface="Cambria Math" panose="02040503050406030204" pitchFamily="18" charset="0"/>
                                    </a:rPr>
                                    <m:t>0.256</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𝑚</m:t>
                                      </m:r>
                                    </m:num>
                                    <m:den>
                                      <m:r>
                                        <a:rPr lang="es-EC" sz="1400" i="1">
                                          <a:latin typeface="Cambria Math" panose="02040503050406030204" pitchFamily="18" charset="0"/>
                                        </a:rPr>
                                        <m:t>𝑠</m:t>
                                      </m:r>
                                    </m:den>
                                  </m:f>
                                </m:e>
                              </m:d>
                            </m:e>
                            <m:sup>
                              <m:r>
                                <a:rPr lang="es-EC" sz="1400" i="0">
                                  <a:latin typeface="Cambria Math" panose="02040503050406030204" pitchFamily="18" charset="0"/>
                                </a:rPr>
                                <m:t>2</m:t>
                              </m:r>
                            </m:sup>
                          </m:sSup>
                        </m:num>
                        <m:den>
                          <m:r>
                            <a:rPr lang="es-EC" sz="1400" i="0">
                              <a:latin typeface="Cambria Math" panose="02040503050406030204" pitchFamily="18" charset="0"/>
                            </a:rPr>
                            <m:t>2∗9.8 </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𝑚</m:t>
                              </m:r>
                            </m:num>
                            <m:den>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𝑠</m:t>
                                  </m:r>
                                </m:e>
                                <m:sup>
                                  <m:r>
                                    <a:rPr lang="es-EC" sz="1400" i="0">
                                      <a:latin typeface="Cambria Math" panose="02040503050406030204" pitchFamily="18" charset="0"/>
                                    </a:rPr>
                                    <m:t>2</m:t>
                                  </m:r>
                                </m:sup>
                              </m:sSup>
                            </m:den>
                          </m:f>
                        </m:den>
                      </m:f>
                      <m:r>
                        <a:rPr lang="es-EC" sz="1400" i="0">
                          <a:latin typeface="Cambria Math" panose="02040503050406030204" pitchFamily="18" charset="0"/>
                        </a:rPr>
                        <m:t>−0.017</m:t>
                      </m:r>
                      <m:r>
                        <a:rPr lang="es-EC" sz="1400" b="0" i="0" smtClean="0">
                          <a:latin typeface="Cambria Math" panose="02040503050406030204" pitchFamily="18" charset="0"/>
                        </a:rPr>
                        <m:t>=6.333 </m:t>
                      </m:r>
                      <m:r>
                        <m:rPr>
                          <m:sty m:val="p"/>
                        </m:rPr>
                        <a:rPr lang="es-EC" sz="1400" b="0" i="0" smtClean="0">
                          <a:latin typeface="Cambria Math" panose="02040503050406030204" pitchFamily="18" charset="0"/>
                        </a:rPr>
                        <m:t>m</m:t>
                      </m:r>
                    </m:oMath>
                  </m:oMathPara>
                </a14:m>
                <a:endParaRPr lang="es-EC" sz="1400" dirty="0"/>
              </a:p>
            </p:txBody>
          </p:sp>
        </mc:Choice>
        <mc:Fallback xmlns="">
          <p:sp>
            <p:nvSpPr>
              <p:cNvPr id="33" name="CuadroTexto 32">
                <a:extLst>
                  <a:ext uri="{FF2B5EF4-FFF2-40B4-BE49-F238E27FC236}">
                    <a16:creationId xmlns:a16="http://schemas.microsoft.com/office/drawing/2014/main" id="{3621AA70-0ACD-4EF1-A1D3-7468B72CB019}"/>
                  </a:ext>
                </a:extLst>
              </p:cNvPr>
              <p:cNvSpPr txBox="1">
                <a:spLocks noRot="1" noChangeAspect="1" noMove="1" noResize="1" noEditPoints="1" noAdjustHandles="1" noChangeArrowheads="1" noChangeShapeType="1" noTextEdit="1"/>
              </p:cNvSpPr>
              <p:nvPr/>
            </p:nvSpPr>
            <p:spPr>
              <a:xfrm>
                <a:off x="1247774" y="3810053"/>
                <a:ext cx="8312183" cy="852221"/>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4" name="CuadroTexto 33">
                <a:extLst>
                  <a:ext uri="{FF2B5EF4-FFF2-40B4-BE49-F238E27FC236}">
                    <a16:creationId xmlns:a16="http://schemas.microsoft.com/office/drawing/2014/main" id="{5BA3D9F7-3960-44B9-BA2D-7416357B35FA}"/>
                  </a:ext>
                </a:extLst>
              </p:cNvPr>
              <p:cNvSpPr txBox="1"/>
              <p:nvPr/>
            </p:nvSpPr>
            <p:spPr>
              <a:xfrm>
                <a:off x="8027234" y="2441517"/>
                <a:ext cx="2749578" cy="4970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400" i="1" smtClean="0">
                          <a:latin typeface="Cambria Math" panose="02040503050406030204" pitchFamily="18" charset="0"/>
                        </a:rPr>
                        <m:t>𝑁𝑃𝑆</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𝐻</m:t>
                          </m:r>
                        </m:e>
                        <m:sub>
                          <m:r>
                            <a:rPr lang="es-EC" sz="1400" i="1">
                              <a:latin typeface="Cambria Math" panose="02040503050406030204" pitchFamily="18" charset="0"/>
                            </a:rPr>
                            <m:t>𝑟</m:t>
                          </m:r>
                        </m:sub>
                      </m:sSub>
                      <m:r>
                        <a:rPr lang="es-EC" sz="1400" i="0">
                          <a:latin typeface="Cambria Math" panose="02040503050406030204" pitchFamily="18" charset="0"/>
                        </a:rPr>
                        <m:t>=1+0.016∗</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𝐿</m:t>
                          </m:r>
                          <m:r>
                            <a:rPr lang="es-EC" sz="1400" i="0">
                              <a:latin typeface="Cambria Math" panose="02040503050406030204" pitchFamily="18" charset="0"/>
                            </a:rPr>
                            <m:t>∗</m:t>
                          </m:r>
                          <m:r>
                            <a:rPr lang="es-EC" sz="1400" i="1">
                              <a:latin typeface="Cambria Math" panose="02040503050406030204" pitchFamily="18" charset="0"/>
                            </a:rPr>
                            <m:t>𝑄</m:t>
                          </m:r>
                          <m:r>
                            <a:rPr lang="es-EC" sz="1400" i="0">
                              <a:latin typeface="Cambria Math" panose="02040503050406030204" pitchFamily="18" charset="0"/>
                            </a:rPr>
                            <m:t>∗</m:t>
                          </m:r>
                          <m:r>
                            <a:rPr lang="es-EC" sz="1400" i="1">
                              <a:latin typeface="Cambria Math" panose="02040503050406030204" pitchFamily="18" charset="0"/>
                            </a:rPr>
                            <m:t>𝑁</m:t>
                          </m:r>
                        </m:num>
                        <m:den>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𝑑</m:t>
                              </m:r>
                            </m:e>
                            <m:sup>
                              <m:r>
                                <a:rPr lang="es-EC" sz="1400" i="0">
                                  <a:latin typeface="Cambria Math" panose="02040503050406030204" pitchFamily="18" charset="0"/>
                                </a:rPr>
                                <m:t>2</m:t>
                              </m:r>
                            </m:sup>
                          </m:sSup>
                        </m:den>
                      </m:f>
                    </m:oMath>
                  </m:oMathPara>
                </a14:m>
                <a:endParaRPr lang="es-EC" sz="1400" dirty="0"/>
              </a:p>
            </p:txBody>
          </p:sp>
        </mc:Choice>
        <mc:Fallback xmlns="">
          <p:sp>
            <p:nvSpPr>
              <p:cNvPr id="34" name="CuadroTexto 33">
                <a:extLst>
                  <a:ext uri="{FF2B5EF4-FFF2-40B4-BE49-F238E27FC236}">
                    <a16:creationId xmlns:a16="http://schemas.microsoft.com/office/drawing/2014/main" id="{5BA3D9F7-3960-44B9-BA2D-7416357B35FA}"/>
                  </a:ext>
                </a:extLst>
              </p:cNvPr>
              <p:cNvSpPr txBox="1">
                <a:spLocks noRot="1" noChangeAspect="1" noMove="1" noResize="1" noEditPoints="1" noAdjustHandles="1" noChangeArrowheads="1" noChangeShapeType="1" noTextEdit="1"/>
              </p:cNvSpPr>
              <p:nvPr/>
            </p:nvSpPr>
            <p:spPr>
              <a:xfrm>
                <a:off x="8027234" y="2441517"/>
                <a:ext cx="2749578" cy="497059"/>
              </a:xfrm>
              <a:prstGeom prst="rect">
                <a:avLst/>
              </a:prstGeom>
              <a:blipFill>
                <a:blip r:embed="rId9"/>
                <a:stretch>
                  <a:fillRect b="-246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5" name="CuadroTexto 34">
                <a:extLst>
                  <a:ext uri="{FF2B5EF4-FFF2-40B4-BE49-F238E27FC236}">
                    <a16:creationId xmlns:a16="http://schemas.microsoft.com/office/drawing/2014/main" id="{3E6ADACD-8300-435E-B231-85D90386404C}"/>
                  </a:ext>
                </a:extLst>
              </p:cNvPr>
              <p:cNvSpPr txBox="1"/>
              <p:nvPr/>
            </p:nvSpPr>
            <p:spPr>
              <a:xfrm>
                <a:off x="1024477" y="4794776"/>
                <a:ext cx="7236349" cy="5763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400" i="1" smtClean="0">
                          <a:latin typeface="Cambria Math" panose="02040503050406030204" pitchFamily="18" charset="0"/>
                        </a:rPr>
                        <m:t>𝑁𝑃𝑆</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𝐻</m:t>
                          </m:r>
                        </m:e>
                        <m:sub>
                          <m:r>
                            <a:rPr lang="es-EC" sz="1400" i="1">
                              <a:latin typeface="Cambria Math" panose="02040503050406030204" pitchFamily="18" charset="0"/>
                            </a:rPr>
                            <m:t>𝑟</m:t>
                          </m:r>
                        </m:sub>
                      </m:sSub>
                      <m:r>
                        <a:rPr lang="es-EC" sz="1400" i="0">
                          <a:latin typeface="Cambria Math" panose="02040503050406030204" pitchFamily="18" charset="0"/>
                        </a:rPr>
                        <m:t>=1+0.016∗1404</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𝑙</m:t>
                          </m:r>
                        </m:num>
                        <m:den>
                          <m:r>
                            <a:rPr lang="es-EC" sz="1400" i="1">
                              <a:latin typeface="Cambria Math" panose="02040503050406030204" pitchFamily="18" charset="0"/>
                            </a:rPr>
                            <m:t>h</m:t>
                          </m:r>
                        </m:den>
                      </m:f>
                      <m:r>
                        <a:rPr lang="es-EC" sz="1400" i="0">
                          <a:latin typeface="Cambria Math" panose="02040503050406030204" pitchFamily="18" charset="0"/>
                        </a:rPr>
                        <m:t>∗112∗</m:t>
                      </m:r>
                      <m:d>
                        <m:dPr>
                          <m:ctrlPr>
                            <a:rPr lang="es-EC" sz="1400" i="1">
                              <a:solidFill>
                                <a:srgbClr val="836967"/>
                              </a:solidFill>
                              <a:latin typeface="Cambria Math" panose="02040503050406030204" pitchFamily="18" charset="0"/>
                            </a:rPr>
                          </m:ctrlPr>
                        </m:dPr>
                        <m:e>
                          <m:f>
                            <m:fPr>
                              <m:ctrlPr>
                                <a:rPr lang="es-EC" sz="1400" i="1">
                                  <a:solidFill>
                                    <a:srgbClr val="836967"/>
                                  </a:solidFill>
                                  <a:latin typeface="Cambria Math" panose="02040503050406030204" pitchFamily="18" charset="0"/>
                                </a:rPr>
                              </m:ctrlPr>
                            </m:fPr>
                            <m:num>
                              <m:r>
                                <a:rPr lang="es-EC" sz="1400" i="0">
                                  <a:latin typeface="Cambria Math" panose="02040503050406030204" pitchFamily="18" charset="0"/>
                                </a:rPr>
                                <m:t>14.10 </m:t>
                              </m:r>
                              <m:r>
                                <a:rPr lang="es-EC" sz="1400" i="1">
                                  <a:latin typeface="Cambria Math" panose="02040503050406030204" pitchFamily="18" charset="0"/>
                                </a:rPr>
                                <m:t>𝑚</m:t>
                              </m:r>
                            </m:num>
                            <m:den>
                              <m:sSup>
                                <m:sSupPr>
                                  <m:ctrlPr>
                                    <a:rPr lang="es-EC" sz="1400" i="1">
                                      <a:solidFill>
                                        <a:srgbClr val="836967"/>
                                      </a:solidFill>
                                      <a:latin typeface="Cambria Math" panose="02040503050406030204" pitchFamily="18" charset="0"/>
                                    </a:rPr>
                                  </m:ctrlPr>
                                </m:sSupPr>
                                <m:e>
                                  <m:d>
                                    <m:dPr>
                                      <m:ctrlPr>
                                        <a:rPr lang="es-EC" sz="1400" i="1">
                                          <a:solidFill>
                                            <a:srgbClr val="836967"/>
                                          </a:solidFill>
                                          <a:latin typeface="Cambria Math" panose="02040503050406030204" pitchFamily="18" charset="0"/>
                                        </a:rPr>
                                      </m:ctrlPr>
                                    </m:dPr>
                                    <m:e>
                                      <m:r>
                                        <a:rPr lang="es-EC" sz="1400" i="0">
                                          <a:latin typeface="Cambria Math" panose="02040503050406030204" pitchFamily="18" charset="0"/>
                                        </a:rPr>
                                        <m:t>102.26 </m:t>
                                      </m:r>
                                      <m:r>
                                        <a:rPr lang="es-EC" sz="1400" i="1">
                                          <a:latin typeface="Cambria Math" panose="02040503050406030204" pitchFamily="18" charset="0"/>
                                        </a:rPr>
                                        <m:t>𝑚𝑚</m:t>
                                      </m:r>
                                    </m:e>
                                  </m:d>
                                </m:e>
                                <m:sup>
                                  <m:r>
                                    <a:rPr lang="es-EC" sz="1400" i="0">
                                      <a:latin typeface="Cambria Math" panose="02040503050406030204" pitchFamily="18" charset="0"/>
                                    </a:rPr>
                                    <m:t>2</m:t>
                                  </m:r>
                                </m:sup>
                              </m:sSup>
                            </m:den>
                          </m:f>
                          <m:r>
                            <a:rPr lang="es-EC" sz="1400" i="0">
                              <a:latin typeface="Cambria Math" panose="02040503050406030204" pitchFamily="18" charset="0"/>
                            </a:rPr>
                            <m:t>+</m:t>
                          </m:r>
                          <m:f>
                            <m:fPr>
                              <m:ctrlPr>
                                <a:rPr lang="es-EC" sz="1400" i="1">
                                  <a:solidFill>
                                    <a:srgbClr val="836967"/>
                                  </a:solidFill>
                                  <a:latin typeface="Cambria Math" panose="02040503050406030204" pitchFamily="18" charset="0"/>
                                </a:rPr>
                              </m:ctrlPr>
                            </m:fPr>
                            <m:num>
                              <m:r>
                                <a:rPr lang="es-EC" sz="1400" i="0">
                                  <a:latin typeface="Cambria Math" panose="02040503050406030204" pitchFamily="18" charset="0"/>
                                </a:rPr>
                                <m:t>0.68 </m:t>
                              </m:r>
                              <m:r>
                                <a:rPr lang="es-EC" sz="1400" i="1">
                                  <a:latin typeface="Cambria Math" panose="02040503050406030204" pitchFamily="18" charset="0"/>
                                </a:rPr>
                                <m:t>𝑚</m:t>
                              </m:r>
                            </m:num>
                            <m:den>
                              <m:sSup>
                                <m:sSupPr>
                                  <m:ctrlPr>
                                    <a:rPr lang="es-EC" sz="1400" i="1">
                                      <a:solidFill>
                                        <a:srgbClr val="836967"/>
                                      </a:solidFill>
                                      <a:latin typeface="Cambria Math" panose="02040503050406030204" pitchFamily="18" charset="0"/>
                                    </a:rPr>
                                  </m:ctrlPr>
                                </m:sSupPr>
                                <m:e>
                                  <m:d>
                                    <m:dPr>
                                      <m:ctrlPr>
                                        <a:rPr lang="es-EC" sz="1400" i="1">
                                          <a:solidFill>
                                            <a:srgbClr val="836967"/>
                                          </a:solidFill>
                                          <a:latin typeface="Cambria Math" panose="02040503050406030204" pitchFamily="18" charset="0"/>
                                        </a:rPr>
                                      </m:ctrlPr>
                                    </m:dPr>
                                    <m:e>
                                      <m:r>
                                        <a:rPr lang="es-EC" sz="1400" i="0">
                                          <a:latin typeface="Cambria Math" panose="02040503050406030204" pitchFamily="18" charset="0"/>
                                        </a:rPr>
                                        <m:t>42.82 </m:t>
                                      </m:r>
                                      <m:r>
                                        <a:rPr lang="es-EC" sz="1400" i="1">
                                          <a:latin typeface="Cambria Math" panose="02040503050406030204" pitchFamily="18" charset="0"/>
                                        </a:rPr>
                                        <m:t>𝑚𝑚</m:t>
                                      </m:r>
                                    </m:e>
                                  </m:d>
                                </m:e>
                                <m:sup>
                                  <m:r>
                                    <a:rPr lang="es-EC" sz="1400" i="0">
                                      <a:latin typeface="Cambria Math" panose="02040503050406030204" pitchFamily="18" charset="0"/>
                                    </a:rPr>
                                    <m:t>2</m:t>
                                  </m:r>
                                </m:sup>
                              </m:sSup>
                            </m:den>
                          </m:f>
                        </m:e>
                      </m:d>
                      <m:r>
                        <a:rPr lang="es-EC" sz="1400" b="0" i="1" smtClean="0">
                          <a:latin typeface="Cambria Math" panose="02040503050406030204" pitchFamily="18" charset="0"/>
                        </a:rPr>
                        <m:t>=5.326 </m:t>
                      </m:r>
                      <m:r>
                        <a:rPr lang="es-EC" sz="1400" b="0" i="1" smtClean="0">
                          <a:latin typeface="Cambria Math" panose="02040503050406030204" pitchFamily="18" charset="0"/>
                        </a:rPr>
                        <m:t>𝑚</m:t>
                      </m:r>
                    </m:oMath>
                  </m:oMathPara>
                </a14:m>
                <a:endParaRPr lang="es-EC" sz="1400" dirty="0"/>
              </a:p>
            </p:txBody>
          </p:sp>
        </mc:Choice>
        <mc:Fallback xmlns="">
          <p:sp>
            <p:nvSpPr>
              <p:cNvPr id="35" name="CuadroTexto 34">
                <a:extLst>
                  <a:ext uri="{FF2B5EF4-FFF2-40B4-BE49-F238E27FC236}">
                    <a16:creationId xmlns:a16="http://schemas.microsoft.com/office/drawing/2014/main" id="{3E6ADACD-8300-435E-B231-85D90386404C}"/>
                  </a:ext>
                </a:extLst>
              </p:cNvPr>
              <p:cNvSpPr txBox="1">
                <a:spLocks noRot="1" noChangeAspect="1" noMove="1" noResize="1" noEditPoints="1" noAdjustHandles="1" noChangeArrowheads="1" noChangeShapeType="1" noTextEdit="1"/>
              </p:cNvSpPr>
              <p:nvPr/>
            </p:nvSpPr>
            <p:spPr>
              <a:xfrm>
                <a:off x="1024477" y="4794776"/>
                <a:ext cx="7236349" cy="576376"/>
              </a:xfrm>
              <a:prstGeom prst="rect">
                <a:avLst/>
              </a:prstGeom>
              <a:blipFill>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8" name="CuadroTexto 37">
                <a:extLst>
                  <a:ext uri="{FF2B5EF4-FFF2-40B4-BE49-F238E27FC236}">
                    <a16:creationId xmlns:a16="http://schemas.microsoft.com/office/drawing/2014/main" id="{1A23D643-DE6F-4D21-8354-583B0F5F2C40}"/>
                  </a:ext>
                </a:extLst>
              </p:cNvPr>
              <p:cNvSpPr txBox="1"/>
              <p:nvPr/>
            </p:nvSpPr>
            <p:spPr>
              <a:xfrm>
                <a:off x="5777612" y="5504403"/>
                <a:ext cx="2811544" cy="3243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400" i="1" smtClean="0">
                          <a:latin typeface="Cambria Math" panose="02040503050406030204" pitchFamily="18" charset="0"/>
                        </a:rPr>
                        <m:t>𝑁𝑃𝑆</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𝐻</m:t>
                          </m:r>
                        </m:e>
                        <m:sub>
                          <m:r>
                            <a:rPr lang="es-EC" sz="1400" i="1">
                              <a:latin typeface="Cambria Math" panose="02040503050406030204" pitchFamily="18" charset="0"/>
                            </a:rPr>
                            <m:t>𝑑𝑖𝑠𝑝𝑜𝑛𝑖𝑏𝑙𝑒</m:t>
                          </m:r>
                        </m:sub>
                      </m:sSub>
                      <m:r>
                        <a:rPr lang="es-EC" sz="1400" i="0">
                          <a:latin typeface="Cambria Math" panose="02040503050406030204" pitchFamily="18" charset="0"/>
                        </a:rPr>
                        <m:t>&gt;</m:t>
                      </m:r>
                      <m:r>
                        <a:rPr lang="es-EC" sz="1400" i="1">
                          <a:latin typeface="Cambria Math" panose="02040503050406030204" pitchFamily="18" charset="0"/>
                        </a:rPr>
                        <m:t>𝑁𝑃𝑆</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𝐻</m:t>
                          </m:r>
                        </m:e>
                        <m:sub>
                          <m:r>
                            <a:rPr lang="es-EC" sz="1400" i="1">
                              <a:latin typeface="Cambria Math" panose="02040503050406030204" pitchFamily="18" charset="0"/>
                            </a:rPr>
                            <m:t>𝑟𝑒𝑞𝑢𝑒𝑟𝑖𝑑𝑜</m:t>
                          </m:r>
                        </m:sub>
                      </m:sSub>
                    </m:oMath>
                  </m:oMathPara>
                </a14:m>
                <a:endParaRPr lang="es-EC" sz="1400" dirty="0"/>
              </a:p>
            </p:txBody>
          </p:sp>
        </mc:Choice>
        <mc:Fallback xmlns="">
          <p:sp>
            <p:nvSpPr>
              <p:cNvPr id="38" name="CuadroTexto 37">
                <a:extLst>
                  <a:ext uri="{FF2B5EF4-FFF2-40B4-BE49-F238E27FC236}">
                    <a16:creationId xmlns:a16="http://schemas.microsoft.com/office/drawing/2014/main" id="{1A23D643-DE6F-4D21-8354-583B0F5F2C40}"/>
                  </a:ext>
                </a:extLst>
              </p:cNvPr>
              <p:cNvSpPr txBox="1">
                <a:spLocks noRot="1" noChangeAspect="1" noMove="1" noResize="1" noEditPoints="1" noAdjustHandles="1" noChangeArrowheads="1" noChangeShapeType="1" noTextEdit="1"/>
              </p:cNvSpPr>
              <p:nvPr/>
            </p:nvSpPr>
            <p:spPr>
              <a:xfrm>
                <a:off x="5777612" y="5504403"/>
                <a:ext cx="2811544" cy="324384"/>
              </a:xfrm>
              <a:prstGeom prst="rect">
                <a:avLst/>
              </a:prstGeom>
              <a:blipFill>
                <a:blip r:embed="rId11"/>
                <a:stretch>
                  <a:fillRect b="-377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01A042FD-45D8-477B-8432-527F8A150C7F}"/>
                  </a:ext>
                </a:extLst>
              </p:cNvPr>
              <p:cNvSpPr txBox="1"/>
              <p:nvPr/>
            </p:nvSpPr>
            <p:spPr>
              <a:xfrm>
                <a:off x="5617195" y="5971465"/>
                <a:ext cx="3301739"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400" b="0" i="1" smtClean="0">
                          <a:latin typeface="Cambria Math" panose="02040503050406030204" pitchFamily="18" charset="0"/>
                        </a:rPr>
                        <m:t>6</m:t>
                      </m:r>
                      <m:r>
                        <a:rPr lang="es-EC" sz="1400" b="0" smtClean="0">
                          <a:latin typeface="Cambria Math" panose="02040503050406030204" pitchFamily="18" charset="0"/>
                        </a:rPr>
                        <m:t>.</m:t>
                      </m:r>
                      <m:r>
                        <a:rPr lang="es-EC" sz="1400" b="0" i="1" smtClean="0">
                          <a:latin typeface="Cambria Math" panose="02040503050406030204" pitchFamily="18" charset="0"/>
                        </a:rPr>
                        <m:t>333</m:t>
                      </m:r>
                      <m:r>
                        <a:rPr lang="es-EC" sz="1400" b="0" i="0">
                          <a:latin typeface="Cambria Math" panose="02040503050406030204" pitchFamily="18" charset="0"/>
                        </a:rPr>
                        <m:t>&gt;5.326 ∴</m:t>
                      </m:r>
                      <m:r>
                        <a:rPr lang="es-EC" sz="1400" b="0" i="1">
                          <a:latin typeface="Cambria Math" panose="02040503050406030204" pitchFamily="18" charset="0"/>
                        </a:rPr>
                        <m:t>𝑆𝑖</m:t>
                      </m:r>
                      <m:r>
                        <a:rPr lang="es-EC" sz="1400" b="0" i="0">
                          <a:latin typeface="Cambria Math" panose="02040503050406030204" pitchFamily="18" charset="0"/>
                        </a:rPr>
                        <m:t> </m:t>
                      </m:r>
                      <m:r>
                        <a:rPr lang="es-EC" sz="1400" b="0" i="1">
                          <a:latin typeface="Cambria Math" panose="02040503050406030204" pitchFamily="18" charset="0"/>
                        </a:rPr>
                        <m:t>𝐶𝑢𝑚𝑝𝑙𝑒</m:t>
                      </m:r>
                    </m:oMath>
                  </m:oMathPara>
                </a14:m>
                <a:endParaRPr lang="es-EC" sz="1400" dirty="0"/>
              </a:p>
            </p:txBody>
          </p:sp>
        </mc:Choice>
        <mc:Fallback xmlns="">
          <p:sp>
            <p:nvSpPr>
              <p:cNvPr id="40" name="CuadroTexto 39">
                <a:extLst>
                  <a:ext uri="{FF2B5EF4-FFF2-40B4-BE49-F238E27FC236}">
                    <a16:creationId xmlns:a16="http://schemas.microsoft.com/office/drawing/2014/main" id="{01A042FD-45D8-477B-8432-527F8A150C7F}"/>
                  </a:ext>
                </a:extLst>
              </p:cNvPr>
              <p:cNvSpPr txBox="1">
                <a:spLocks noRot="1" noChangeAspect="1" noMove="1" noResize="1" noEditPoints="1" noAdjustHandles="1" noChangeArrowheads="1" noChangeShapeType="1" noTextEdit="1"/>
              </p:cNvSpPr>
              <p:nvPr/>
            </p:nvSpPr>
            <p:spPr>
              <a:xfrm>
                <a:off x="5617195" y="5971465"/>
                <a:ext cx="3301739" cy="307777"/>
              </a:xfrm>
              <a:prstGeom prst="rect">
                <a:avLst/>
              </a:prstGeom>
              <a:blipFill>
                <a:blip r:embed="rId12"/>
                <a:stretch>
                  <a:fillRect b="-8000"/>
                </a:stretch>
              </a:blipFill>
            </p:spPr>
            <p:txBody>
              <a:bodyPr/>
              <a:lstStyle/>
              <a:p>
                <a:r>
                  <a:rPr lang="es-EC">
                    <a:noFill/>
                  </a:rPr>
                  <a:t> </a:t>
                </a:r>
              </a:p>
            </p:txBody>
          </p:sp>
        </mc:Fallback>
      </mc:AlternateContent>
      <p:sp>
        <p:nvSpPr>
          <p:cNvPr id="41" name="CuadroTexto 40">
            <a:extLst>
              <a:ext uri="{FF2B5EF4-FFF2-40B4-BE49-F238E27FC236}">
                <a16:creationId xmlns:a16="http://schemas.microsoft.com/office/drawing/2014/main" id="{4904711E-E73C-4FD3-B293-09075AF16E00}"/>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spTree>
    <p:extLst>
      <p:ext uri="{BB962C8B-B14F-4D97-AF65-F5344CB8AC3E}">
        <p14:creationId xmlns:p14="http://schemas.microsoft.com/office/powerpoint/2010/main" val="3000730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3AF672CA-3804-4017-8254-DEBEDC6E3ACA}"/>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p:sp>
        <p:nvSpPr>
          <p:cNvPr id="18" name="CuadroTexto 17">
            <a:extLst>
              <a:ext uri="{FF2B5EF4-FFF2-40B4-BE49-F238E27FC236}">
                <a16:creationId xmlns:a16="http://schemas.microsoft.com/office/drawing/2014/main" id="{1F0B56C4-F667-46EA-8116-60045A7DBD17}"/>
              </a:ext>
            </a:extLst>
          </p:cNvPr>
          <p:cNvSpPr txBox="1"/>
          <p:nvPr/>
        </p:nvSpPr>
        <p:spPr>
          <a:xfrm>
            <a:off x="1247775" y="1698812"/>
            <a:ext cx="5136402"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Cálculo para determinar la carga de la bomba</a:t>
            </a:r>
            <a:endParaRPr lang="es-EC" b="1" dirty="0">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C182CC82-7D20-442E-A70F-9EE4348F0C56}"/>
              </a:ext>
            </a:extLst>
          </p:cNvPr>
          <p:cNvSpPr txBox="1"/>
          <p:nvPr/>
        </p:nvSpPr>
        <p:spPr>
          <a:xfrm>
            <a:off x="1247775" y="2221711"/>
            <a:ext cx="9785469" cy="369332"/>
          </a:xfrm>
          <a:prstGeom prst="rect">
            <a:avLst/>
          </a:prstGeom>
          <a:noFill/>
        </p:spPr>
        <p:txBody>
          <a:bodyPr wrap="square">
            <a:spAutoFit/>
          </a:bodyPr>
          <a:lstStyle/>
          <a:p>
            <a:r>
              <a:rPr lang="es-ES" sz="1800" dirty="0">
                <a:solidFill>
                  <a:srgbClr val="000000"/>
                </a:solidFill>
                <a:effectLst/>
                <a:latin typeface="Arial" panose="020B0604020202020204" pitchFamily="34" charset="0"/>
                <a:ea typeface="Times New Roman" panose="02020603050405020304" pitchFamily="18" charset="0"/>
              </a:rPr>
              <a:t>P1 = 0 Pa, V1 = 0 m/s, Z1 = 2650.93 m, y P2 = 8963184 Pa, V2 = 1.046 m/s, Z2 = 2650.88 m</a:t>
            </a:r>
            <a:endParaRPr lang="es-EC" dirty="0"/>
          </a:p>
        </p:txBody>
      </p:sp>
      <p:sp>
        <p:nvSpPr>
          <p:cNvPr id="20" name="CuadroTexto 19">
            <a:extLst>
              <a:ext uri="{FF2B5EF4-FFF2-40B4-BE49-F238E27FC236}">
                <a16:creationId xmlns:a16="http://schemas.microsoft.com/office/drawing/2014/main" id="{45947B93-EDD3-4ED8-A05E-5150BC1A021A}"/>
              </a:ext>
            </a:extLst>
          </p:cNvPr>
          <p:cNvSpPr txBox="1"/>
          <p:nvPr/>
        </p:nvSpPr>
        <p:spPr>
          <a:xfrm>
            <a:off x="1215027" y="2783250"/>
            <a:ext cx="4761567"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Velocidades de tubería según el diámetro</a:t>
            </a:r>
            <a:endParaRPr lang="es-EC" b="1" dirty="0">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6F6D5F2B-7AC8-4E92-89CC-4C206F34DF2F}"/>
              </a:ext>
            </a:extLst>
          </p:cNvPr>
          <p:cNvPicPr>
            <a:picLocks noChangeAspect="1"/>
          </p:cNvPicPr>
          <p:nvPr/>
        </p:nvPicPr>
        <p:blipFill rotWithShape="1">
          <a:blip r:embed="rId5"/>
          <a:srcRect l="19490" r="18196" b="23881"/>
          <a:stretch/>
        </p:blipFill>
        <p:spPr>
          <a:xfrm>
            <a:off x="1387586" y="3394235"/>
            <a:ext cx="3518205" cy="1080000"/>
          </a:xfrm>
          <a:prstGeom prst="rect">
            <a:avLst/>
          </a:prstGeom>
        </p:spPr>
      </p:pic>
      <p:sp>
        <p:nvSpPr>
          <p:cNvPr id="21" name="CuadroTexto 20">
            <a:extLst>
              <a:ext uri="{FF2B5EF4-FFF2-40B4-BE49-F238E27FC236}">
                <a16:creationId xmlns:a16="http://schemas.microsoft.com/office/drawing/2014/main" id="{E1FA9005-06CD-493D-8853-83FD68210423}"/>
              </a:ext>
            </a:extLst>
          </p:cNvPr>
          <p:cNvSpPr txBox="1"/>
          <p:nvPr/>
        </p:nvSpPr>
        <p:spPr>
          <a:xfrm>
            <a:off x="733422" y="4432413"/>
            <a:ext cx="5650755" cy="566950"/>
          </a:xfrm>
          <a:prstGeom prst="rect">
            <a:avLst/>
          </a:prstGeom>
          <a:noFill/>
        </p:spPr>
        <p:txBody>
          <a:bodyPr wrap="square">
            <a:spAutoFit/>
          </a:bodyPr>
          <a:lstStyle/>
          <a:p>
            <a:pPr indent="457200">
              <a:lnSpc>
                <a:spcPct val="200000"/>
              </a:lnSpc>
            </a:pPr>
            <a:r>
              <a:rPr lang="es-ES" dirty="0">
                <a:solidFill>
                  <a:srgbClr val="000000"/>
                </a:solidFill>
                <a:latin typeface="Arial" panose="020B0604020202020204" pitchFamily="34" charset="0"/>
                <a:ea typeface="Times New Roman" panose="02020603050405020304" pitchFamily="18" charset="0"/>
                <a:cs typeface="Arial" panose="020B0604020202020204" pitchFamily="34" charset="0"/>
              </a:rPr>
              <a:t>S</a:t>
            </a:r>
            <a:r>
              <a:rPr lang="es-E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 selecciona </a:t>
            </a:r>
            <a:r>
              <a:rPr lang="es-E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tubería de una pulgada SCH 160</a:t>
            </a:r>
            <a:endParaRPr lang="es-EC" sz="1800" dirty="0">
              <a:effectLst/>
              <a:latin typeface="Calibri" panose="020F050202020403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C71EC7CF-7E1E-49D2-9ABF-9D314927C195}"/>
                  </a:ext>
                </a:extLst>
              </p:cNvPr>
              <p:cNvSpPr txBox="1"/>
              <p:nvPr/>
            </p:nvSpPr>
            <p:spPr>
              <a:xfrm>
                <a:off x="1247775" y="5289159"/>
                <a:ext cx="1567207" cy="5141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𝜐</m:t>
                          </m:r>
                        </m:e>
                        <m:sub>
                          <m:r>
                            <a:rPr lang="es-EC" sz="1600" i="0">
                              <a:latin typeface="Cambria Math" panose="02040503050406030204" pitchFamily="18" charset="0"/>
                            </a:rPr>
                            <m:t>1</m:t>
                          </m:r>
                        </m:sub>
                      </m:sSub>
                      <m:r>
                        <a:rPr lang="es-EC" sz="1600" i="0">
                          <a:latin typeface="Cambria Math" panose="02040503050406030204" pitchFamily="18" charset="0"/>
                        </a:rPr>
                        <m:t>=1.1</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𝑚</m:t>
                          </m:r>
                        </m:num>
                        <m:den>
                          <m:r>
                            <a:rPr lang="es-EC" sz="1600" i="1">
                              <a:latin typeface="Cambria Math" panose="02040503050406030204" pitchFamily="18" charset="0"/>
                            </a:rPr>
                            <m:t>𝑠</m:t>
                          </m:r>
                        </m:den>
                      </m:f>
                    </m:oMath>
                  </m:oMathPara>
                </a14:m>
                <a:endParaRPr lang="es-EC" sz="1600" dirty="0"/>
              </a:p>
            </p:txBody>
          </p:sp>
        </mc:Choice>
        <mc:Fallback xmlns="">
          <p:sp>
            <p:nvSpPr>
              <p:cNvPr id="24" name="CuadroTexto 23">
                <a:extLst>
                  <a:ext uri="{FF2B5EF4-FFF2-40B4-BE49-F238E27FC236}">
                    <a16:creationId xmlns:a16="http://schemas.microsoft.com/office/drawing/2014/main" id="{C71EC7CF-7E1E-49D2-9ABF-9D314927C195}"/>
                  </a:ext>
                </a:extLst>
              </p:cNvPr>
              <p:cNvSpPr txBox="1">
                <a:spLocks noRot="1" noChangeAspect="1" noMove="1" noResize="1" noEditPoints="1" noAdjustHandles="1" noChangeArrowheads="1" noChangeShapeType="1" noTextEdit="1"/>
              </p:cNvSpPr>
              <p:nvPr/>
            </p:nvSpPr>
            <p:spPr>
              <a:xfrm>
                <a:off x="1247775" y="5289159"/>
                <a:ext cx="1567207" cy="514115"/>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0D5F2523-31FC-45B3-B11C-A011CEF0062C}"/>
                  </a:ext>
                </a:extLst>
              </p:cNvPr>
              <p:cNvSpPr txBox="1"/>
              <p:nvPr/>
            </p:nvSpPr>
            <p:spPr>
              <a:xfrm>
                <a:off x="2814982" y="5216471"/>
                <a:ext cx="3659956" cy="8917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𝑁</m:t>
                          </m:r>
                        </m:e>
                        <m:sub>
                          <m:r>
                            <a:rPr lang="es-EC" sz="1600" i="1">
                              <a:latin typeface="Cambria Math" panose="02040503050406030204" pitchFamily="18" charset="0"/>
                            </a:rPr>
                            <m:t>𝑅𝑒</m:t>
                          </m:r>
                        </m:sub>
                      </m:sSub>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r>
                            <a:rPr lang="es-EC" sz="1600" i="0">
                              <a:latin typeface="Cambria Math" panose="02040503050406030204" pitchFamily="18" charset="0"/>
                            </a:rPr>
                            <m:t>1.1</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𝑚</m:t>
                              </m:r>
                            </m:num>
                            <m:den>
                              <m:r>
                                <a:rPr lang="es-EC" sz="1600" i="1">
                                  <a:latin typeface="Cambria Math" panose="02040503050406030204" pitchFamily="18" charset="0"/>
                                </a:rPr>
                                <m:t>𝑠</m:t>
                              </m:r>
                            </m:den>
                          </m:f>
                          <m:r>
                            <a:rPr lang="es-EC" sz="1600" i="0">
                              <a:latin typeface="Cambria Math" panose="02040503050406030204" pitchFamily="18" charset="0"/>
                            </a:rPr>
                            <m:t>∗0.0207 </m:t>
                          </m:r>
                          <m:r>
                            <a:rPr lang="es-EC" sz="1600" i="1">
                              <a:latin typeface="Cambria Math" panose="02040503050406030204" pitchFamily="18" charset="0"/>
                            </a:rPr>
                            <m:t>𝑚</m:t>
                          </m:r>
                        </m:num>
                        <m:den>
                          <m:r>
                            <a:rPr lang="es-EC" sz="1600" i="0">
                              <a:latin typeface="Cambria Math" panose="02040503050406030204" pitchFamily="18" charset="0"/>
                            </a:rPr>
                            <m:t>0.65∗</m:t>
                          </m:r>
                          <m:sSup>
                            <m:sSupPr>
                              <m:ctrlPr>
                                <a:rPr lang="es-EC" sz="1600" i="1">
                                  <a:solidFill>
                                    <a:srgbClr val="836967"/>
                                  </a:solidFill>
                                  <a:latin typeface="Cambria Math" panose="02040503050406030204" pitchFamily="18" charset="0"/>
                                </a:rPr>
                              </m:ctrlPr>
                            </m:sSupPr>
                            <m:e>
                              <m:r>
                                <a:rPr lang="es-EC" sz="1600" i="0">
                                  <a:latin typeface="Cambria Math" panose="02040503050406030204" pitchFamily="18" charset="0"/>
                                </a:rPr>
                                <m:t>10</m:t>
                              </m:r>
                            </m:e>
                            <m:sup>
                              <m:r>
                                <a:rPr lang="es-EC" sz="1600" i="0">
                                  <a:latin typeface="Cambria Math" panose="02040503050406030204" pitchFamily="18" charset="0"/>
                                </a:rPr>
                                <m:t>−6</m:t>
                              </m:r>
                            </m:sup>
                          </m:sSup>
                          <m:f>
                            <m:fPr>
                              <m:ctrlPr>
                                <a:rPr lang="es-EC" sz="1600" i="1">
                                  <a:solidFill>
                                    <a:srgbClr val="836967"/>
                                  </a:solidFill>
                                  <a:latin typeface="Cambria Math" panose="02040503050406030204" pitchFamily="18" charset="0"/>
                                </a:rPr>
                              </m:ctrlPr>
                            </m:fPr>
                            <m:num>
                              <m:sSup>
                                <m:sSupPr>
                                  <m:ctrlPr>
                                    <a:rPr lang="es-EC" sz="1600" i="1">
                                      <a:solidFill>
                                        <a:srgbClr val="836967"/>
                                      </a:solidFill>
                                      <a:latin typeface="Cambria Math" panose="02040503050406030204" pitchFamily="18" charset="0"/>
                                    </a:rPr>
                                  </m:ctrlPr>
                                </m:sSupPr>
                                <m:e>
                                  <m:r>
                                    <a:rPr lang="es-EC" sz="1600" i="1">
                                      <a:latin typeface="Cambria Math" panose="02040503050406030204" pitchFamily="18" charset="0"/>
                                    </a:rPr>
                                    <m:t>𝑚</m:t>
                                  </m:r>
                                </m:e>
                                <m:sup>
                                  <m:r>
                                    <a:rPr lang="es-EC" sz="1600" i="0">
                                      <a:latin typeface="Cambria Math" panose="02040503050406030204" pitchFamily="18" charset="0"/>
                                    </a:rPr>
                                    <m:t>2</m:t>
                                  </m:r>
                                </m:sup>
                              </m:sSup>
                            </m:num>
                            <m:den>
                              <m:r>
                                <a:rPr lang="es-EC" sz="1600" i="1">
                                  <a:latin typeface="Cambria Math" panose="02040503050406030204" pitchFamily="18" charset="0"/>
                                </a:rPr>
                                <m:t>𝑠</m:t>
                              </m:r>
                            </m:den>
                          </m:f>
                        </m:den>
                      </m:f>
                      <m:r>
                        <a:rPr lang="es-EC" sz="1600" i="0">
                          <a:latin typeface="Cambria Math" panose="02040503050406030204" pitchFamily="18" charset="0"/>
                        </a:rPr>
                        <m:t>=3.503∗</m:t>
                      </m:r>
                      <m:sSup>
                        <m:sSupPr>
                          <m:ctrlPr>
                            <a:rPr lang="es-EC" sz="1600" i="1">
                              <a:solidFill>
                                <a:srgbClr val="836967"/>
                              </a:solidFill>
                              <a:latin typeface="Cambria Math" panose="02040503050406030204" pitchFamily="18" charset="0"/>
                            </a:rPr>
                          </m:ctrlPr>
                        </m:sSupPr>
                        <m:e>
                          <m:r>
                            <a:rPr lang="es-EC" sz="1600" i="0">
                              <a:latin typeface="Cambria Math" panose="02040503050406030204" pitchFamily="18" charset="0"/>
                            </a:rPr>
                            <m:t>10</m:t>
                          </m:r>
                        </m:e>
                        <m:sup>
                          <m:r>
                            <a:rPr lang="es-EC" sz="1600" i="0">
                              <a:latin typeface="Cambria Math" panose="02040503050406030204" pitchFamily="18" charset="0"/>
                            </a:rPr>
                            <m:t>4</m:t>
                          </m:r>
                        </m:sup>
                      </m:sSup>
                    </m:oMath>
                  </m:oMathPara>
                </a14:m>
                <a:endParaRPr lang="es-EC" sz="1600" dirty="0"/>
              </a:p>
            </p:txBody>
          </p:sp>
        </mc:Choice>
        <mc:Fallback xmlns="">
          <p:sp>
            <p:nvSpPr>
              <p:cNvPr id="26" name="CuadroTexto 25">
                <a:extLst>
                  <a:ext uri="{FF2B5EF4-FFF2-40B4-BE49-F238E27FC236}">
                    <a16:creationId xmlns:a16="http://schemas.microsoft.com/office/drawing/2014/main" id="{0D5F2523-31FC-45B3-B11C-A011CEF0062C}"/>
                  </a:ext>
                </a:extLst>
              </p:cNvPr>
              <p:cNvSpPr txBox="1">
                <a:spLocks noRot="1" noChangeAspect="1" noMove="1" noResize="1" noEditPoints="1" noAdjustHandles="1" noChangeArrowheads="1" noChangeShapeType="1" noTextEdit="1"/>
              </p:cNvSpPr>
              <p:nvPr/>
            </p:nvSpPr>
            <p:spPr>
              <a:xfrm>
                <a:off x="2814982" y="5216471"/>
                <a:ext cx="3659956" cy="891719"/>
              </a:xfrm>
              <a:prstGeom prst="rect">
                <a:avLst/>
              </a:prstGeom>
              <a:blipFill>
                <a:blip r:embed="rId7"/>
                <a:stretch>
                  <a:fillRect/>
                </a:stretch>
              </a:blipFill>
            </p:spPr>
            <p:txBody>
              <a:bodyPr/>
              <a:lstStyle/>
              <a:p>
                <a:r>
                  <a:rPr lang="es-EC">
                    <a:noFill/>
                  </a:rPr>
                  <a:t> </a:t>
                </a:r>
              </a:p>
            </p:txBody>
          </p:sp>
        </mc:Fallback>
      </mc:AlternateContent>
      <p:sp>
        <p:nvSpPr>
          <p:cNvPr id="27" name="CuadroTexto 26">
            <a:extLst>
              <a:ext uri="{FF2B5EF4-FFF2-40B4-BE49-F238E27FC236}">
                <a16:creationId xmlns:a16="http://schemas.microsoft.com/office/drawing/2014/main" id="{79992AEE-1E13-45C7-ABB3-30CF02CE9270}"/>
              </a:ext>
            </a:extLst>
          </p:cNvPr>
          <p:cNvSpPr txBox="1"/>
          <p:nvPr/>
        </p:nvSpPr>
        <p:spPr>
          <a:xfrm>
            <a:off x="1247775" y="1085232"/>
            <a:ext cx="288116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Diseño Hidráulico</a:t>
            </a:r>
          </a:p>
        </p:txBody>
      </p:sp>
      <p:sp>
        <p:nvSpPr>
          <p:cNvPr id="28" name="CuadroTexto 27">
            <a:extLst>
              <a:ext uri="{FF2B5EF4-FFF2-40B4-BE49-F238E27FC236}">
                <a16:creationId xmlns:a16="http://schemas.microsoft.com/office/drawing/2014/main" id="{CF16FCD7-32A0-4044-8931-427828798C5F}"/>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sp>
        <p:nvSpPr>
          <p:cNvPr id="29" name="CuadroTexto 28">
            <a:extLst>
              <a:ext uri="{FF2B5EF4-FFF2-40B4-BE49-F238E27FC236}">
                <a16:creationId xmlns:a16="http://schemas.microsoft.com/office/drawing/2014/main" id="{6D08CA50-148A-44A8-9727-C8F5C7926AAA}"/>
              </a:ext>
            </a:extLst>
          </p:cNvPr>
          <p:cNvSpPr txBox="1"/>
          <p:nvPr/>
        </p:nvSpPr>
        <p:spPr>
          <a:xfrm>
            <a:off x="6003037" y="1085232"/>
            <a:ext cx="4138614"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Diseño para línea de descarga</a:t>
            </a:r>
            <a:endParaRPr lang="es-EC" b="1" dirty="0">
              <a:latin typeface="Arial" panose="020B0604020202020204" pitchFamily="34" charset="0"/>
              <a:cs typeface="Arial" panose="020B0604020202020204" pitchFamily="34" charset="0"/>
            </a:endParaRPr>
          </a:p>
        </p:txBody>
      </p:sp>
      <p:pic>
        <p:nvPicPr>
          <p:cNvPr id="30" name="Imagen 29">
            <a:extLst>
              <a:ext uri="{FF2B5EF4-FFF2-40B4-BE49-F238E27FC236}">
                <a16:creationId xmlns:a16="http://schemas.microsoft.com/office/drawing/2014/main" id="{E8C443BD-AA7A-4109-905F-DDE3A6622A7B}"/>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603506" y="2938425"/>
            <a:ext cx="5478780" cy="3573780"/>
          </a:xfrm>
          <a:prstGeom prst="rect">
            <a:avLst/>
          </a:prstGeom>
          <a:noFill/>
          <a:ln>
            <a:noFill/>
          </a:ln>
        </p:spPr>
      </p:pic>
      <mc:AlternateContent xmlns:mc="http://schemas.openxmlformats.org/markup-compatibility/2006" xmlns:a14="http://schemas.microsoft.com/office/drawing/2010/main">
        <mc:Choice Requires="a14">
          <p:sp>
            <p:nvSpPr>
              <p:cNvPr id="31" name="CuadroTexto 30">
                <a:extLst>
                  <a:ext uri="{FF2B5EF4-FFF2-40B4-BE49-F238E27FC236}">
                    <a16:creationId xmlns:a16="http://schemas.microsoft.com/office/drawing/2014/main" id="{723BB2FE-01B6-454B-95BC-D4BE6E6EA098}"/>
                  </a:ext>
                </a:extLst>
              </p:cNvPr>
              <p:cNvSpPr txBox="1"/>
              <p:nvPr/>
            </p:nvSpPr>
            <p:spPr>
              <a:xfrm>
                <a:off x="2513446" y="6215895"/>
                <a:ext cx="156720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𝑓</m:t>
                          </m:r>
                        </m:e>
                        <m:sub>
                          <m:r>
                            <a:rPr lang="es-EC" sz="1600" i="1">
                              <a:latin typeface="Cambria Math" panose="02040503050406030204" pitchFamily="18" charset="0"/>
                            </a:rPr>
                            <m:t>𝑠</m:t>
                          </m:r>
                        </m:sub>
                      </m:sSub>
                      <m:r>
                        <a:rPr lang="es-EC" sz="1600" i="0">
                          <a:latin typeface="Cambria Math" panose="02040503050406030204" pitchFamily="18" charset="0"/>
                        </a:rPr>
                        <m:t>=0.022</m:t>
                      </m:r>
                    </m:oMath>
                  </m:oMathPara>
                </a14:m>
                <a:endParaRPr lang="es-EC" sz="1600" dirty="0"/>
              </a:p>
            </p:txBody>
          </p:sp>
        </mc:Choice>
        <mc:Fallback xmlns="">
          <p:sp>
            <p:nvSpPr>
              <p:cNvPr id="31" name="CuadroTexto 30">
                <a:extLst>
                  <a:ext uri="{FF2B5EF4-FFF2-40B4-BE49-F238E27FC236}">
                    <a16:creationId xmlns:a16="http://schemas.microsoft.com/office/drawing/2014/main" id="{723BB2FE-01B6-454B-95BC-D4BE6E6EA098}"/>
                  </a:ext>
                </a:extLst>
              </p:cNvPr>
              <p:cNvSpPr txBox="1">
                <a:spLocks noRot="1" noChangeAspect="1" noMove="1" noResize="1" noEditPoints="1" noAdjustHandles="1" noChangeArrowheads="1" noChangeShapeType="1" noTextEdit="1"/>
              </p:cNvSpPr>
              <p:nvPr/>
            </p:nvSpPr>
            <p:spPr>
              <a:xfrm>
                <a:off x="2513446" y="6215895"/>
                <a:ext cx="1567207" cy="338554"/>
              </a:xfrm>
              <a:prstGeom prst="rect">
                <a:avLst/>
              </a:prstGeom>
              <a:blipFill>
                <a:blip r:embed="rId9"/>
                <a:stretch>
                  <a:fillRect b="-10909"/>
                </a:stretch>
              </a:blipFill>
            </p:spPr>
            <p:txBody>
              <a:bodyPr/>
              <a:lstStyle/>
              <a:p>
                <a:r>
                  <a:rPr lang="es-EC">
                    <a:noFill/>
                  </a:rPr>
                  <a:t> </a:t>
                </a:r>
              </a:p>
            </p:txBody>
          </p:sp>
        </mc:Fallback>
      </mc:AlternateContent>
      <p:sp>
        <p:nvSpPr>
          <p:cNvPr id="32" name="CuadroTexto 31">
            <a:extLst>
              <a:ext uri="{FF2B5EF4-FFF2-40B4-BE49-F238E27FC236}">
                <a16:creationId xmlns:a16="http://schemas.microsoft.com/office/drawing/2014/main" id="{74CC5602-645E-4FCA-AFC1-7E1F4649FD15}"/>
              </a:ext>
            </a:extLst>
          </p:cNvPr>
          <p:cNvSpPr txBox="1"/>
          <p:nvPr/>
        </p:nvSpPr>
        <p:spPr>
          <a:xfrm>
            <a:off x="8059948" y="1713609"/>
            <a:ext cx="1956653"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hlinkClick r:id="rId10" action="ppaction://hlinkfile"/>
              </a:rPr>
              <a:t>Ver anexo 12</a:t>
            </a:r>
            <a:endParaRPr lang="es-EC" b="1" dirty="0"/>
          </a:p>
        </p:txBody>
      </p:sp>
    </p:spTree>
    <p:extLst>
      <p:ext uri="{BB962C8B-B14F-4D97-AF65-F5344CB8AC3E}">
        <p14:creationId xmlns:p14="http://schemas.microsoft.com/office/powerpoint/2010/main" val="754734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C007C8A-9509-46B2-B6AD-D92600D2B50A}"/>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1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sp>
        <p:nvSpPr>
          <p:cNvPr id="14" name="CuadroTexto 13">
            <a:extLst>
              <a:ext uri="{FF2B5EF4-FFF2-40B4-BE49-F238E27FC236}">
                <a16:creationId xmlns:a16="http://schemas.microsoft.com/office/drawing/2014/main" id="{C182B26D-CDBA-4AA9-A7A5-A4CD00DD0DDD}"/>
              </a:ext>
            </a:extLst>
          </p:cNvPr>
          <p:cNvSpPr txBox="1"/>
          <p:nvPr/>
        </p:nvSpPr>
        <p:spPr>
          <a:xfrm>
            <a:off x="1247774" y="1085232"/>
            <a:ext cx="2211043"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Antecedentes</a:t>
            </a:r>
          </a:p>
        </p:txBody>
      </p:sp>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28" name="CuadroTexto 27">
            <a:extLst>
              <a:ext uri="{FF2B5EF4-FFF2-40B4-BE49-F238E27FC236}">
                <a16:creationId xmlns:a16="http://schemas.microsoft.com/office/drawing/2014/main" id="{6C097170-1A2D-4D27-9EA8-FDCF91A1B3C0}"/>
              </a:ext>
            </a:extLst>
          </p:cNvPr>
          <p:cNvSpPr txBox="1"/>
          <p:nvPr/>
        </p:nvSpPr>
        <p:spPr>
          <a:xfrm>
            <a:off x="1247774" y="1937397"/>
            <a:ext cx="4485183" cy="16682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sz="1400" dirty="0">
                <a:latin typeface="Arial" panose="020B0604020202020204" pitchFamily="34" charset="0"/>
                <a:cs typeface="Arial" panose="020B0604020202020204" pitchFamily="34" charset="0"/>
              </a:rPr>
              <a:t>Construido en el año 1979 transporta alrededor de 10800 BPD de derivados de petróleo con una extensión de 304,8 km.</a:t>
            </a:r>
          </a:p>
          <a:p>
            <a:pPr marL="285750" indent="-285750">
              <a:lnSpc>
                <a:spcPct val="150000"/>
              </a:lnSpc>
              <a:buFont typeface="Arial" panose="020B0604020202020204" pitchFamily="34" charset="0"/>
              <a:buChar char="•"/>
            </a:pPr>
            <a:r>
              <a:rPr lang="es-MX" sz="1400" dirty="0">
                <a:latin typeface="Arial" panose="020B0604020202020204" pitchFamily="34" charset="0"/>
                <a:cs typeface="Arial" panose="020B0604020202020204" pitchFamily="34" charset="0"/>
              </a:rPr>
              <a:t>El terminal Oyambaro de GLP se interconecta con el Poliducto SH-Q en el kilómetro 278+500 m.</a:t>
            </a:r>
          </a:p>
        </p:txBody>
      </p:sp>
      <p:sp>
        <p:nvSpPr>
          <p:cNvPr id="9" name="CuadroTexto 8">
            <a:extLst>
              <a:ext uri="{FF2B5EF4-FFF2-40B4-BE49-F238E27FC236}">
                <a16:creationId xmlns:a16="http://schemas.microsoft.com/office/drawing/2014/main" id="{1F0B56C4-F667-46EA-8116-60045A7DBD17}"/>
              </a:ext>
            </a:extLst>
          </p:cNvPr>
          <p:cNvSpPr txBox="1"/>
          <p:nvPr/>
        </p:nvSpPr>
        <p:spPr>
          <a:xfrm>
            <a:off x="1247774" y="1546897"/>
            <a:ext cx="2540683"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Poliducto SH-Q</a:t>
            </a:r>
            <a:endParaRPr lang="es-EC" b="1" dirty="0">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1F0B56C4-F667-46EA-8116-60045A7DBD17}"/>
              </a:ext>
            </a:extLst>
          </p:cNvPr>
          <p:cNvSpPr txBox="1"/>
          <p:nvPr/>
        </p:nvSpPr>
        <p:spPr>
          <a:xfrm>
            <a:off x="6064392" y="1546897"/>
            <a:ext cx="5605670"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Ingreso de producto al Terminal Oyambaro</a:t>
            </a:r>
            <a:endParaRPr lang="es-EC" b="1" dirty="0">
              <a:latin typeface="Arial" panose="020B0604020202020204" pitchFamily="34" charset="0"/>
              <a:cs typeface="Arial" panose="020B0604020202020204" pitchFamily="34" charset="0"/>
            </a:endParaRPr>
          </a:p>
        </p:txBody>
      </p:sp>
      <p:sp>
        <p:nvSpPr>
          <p:cNvPr id="2" name="Rectángulo 1"/>
          <p:cNvSpPr/>
          <p:nvPr/>
        </p:nvSpPr>
        <p:spPr>
          <a:xfrm>
            <a:off x="6064392" y="1937397"/>
            <a:ext cx="5937107" cy="1991379"/>
          </a:xfrm>
          <a:prstGeom prst="rect">
            <a:avLst/>
          </a:prstGeom>
        </p:spPr>
        <p:txBody>
          <a:bodyPr wrap="square">
            <a:spAutoFit/>
          </a:bodyPr>
          <a:lstStyle/>
          <a:p>
            <a:pPr marL="285750" indent="-285750">
              <a:lnSpc>
                <a:spcPct val="150000"/>
              </a:lnSpc>
              <a:spcBef>
                <a:spcPts val="0"/>
              </a:spcBef>
              <a:buFont typeface="Arial" panose="020B0604020202020204" pitchFamily="34" charset="0"/>
              <a:buChar char="•"/>
            </a:pPr>
            <a:r>
              <a:rPr lang="es-MX" sz="1400" dirty="0">
                <a:latin typeface="Arial" panose="020B0604020202020204" pitchFamily="34" charset="0"/>
                <a:cs typeface="Arial" panose="020B0604020202020204" pitchFamily="34" charset="0"/>
              </a:rPr>
              <a:t>Por intermedio de una tubería de 6 pulgadas, se recibe GLP y sus interfaces cuya instalación avanza por:</a:t>
            </a:r>
          </a:p>
          <a:p>
            <a:pPr marL="742950" lvl="1" indent="-285750">
              <a:lnSpc>
                <a:spcPct val="150000"/>
              </a:lnSpc>
              <a:buFont typeface="Wingdings" panose="05000000000000000000" pitchFamily="2" charset="2"/>
              <a:buChar char="Ø"/>
            </a:pPr>
            <a:r>
              <a:rPr lang="es-MX" sz="1400" dirty="0">
                <a:latin typeface="Arial" panose="020B0604020202020204" pitchFamily="34" charset="0"/>
                <a:cs typeface="Arial" panose="020B0604020202020204" pitchFamily="34" charset="0"/>
              </a:rPr>
              <a:t>Tren reductor de presión.</a:t>
            </a:r>
          </a:p>
          <a:p>
            <a:pPr marL="742950" lvl="1" indent="-285750">
              <a:lnSpc>
                <a:spcPct val="150000"/>
              </a:lnSpc>
              <a:buFont typeface="Wingdings" panose="05000000000000000000" pitchFamily="2" charset="2"/>
              <a:buChar char="Ø"/>
            </a:pPr>
            <a:r>
              <a:rPr lang="es-MX" sz="1400" dirty="0">
                <a:latin typeface="Arial" panose="020B0604020202020204" pitchFamily="34" charset="0"/>
                <a:cs typeface="Arial" panose="020B0604020202020204" pitchFamily="34" charset="0"/>
              </a:rPr>
              <a:t>Tren de medición (Coriolis).</a:t>
            </a:r>
          </a:p>
          <a:p>
            <a:pPr marL="742950" lvl="1" indent="-285750">
              <a:lnSpc>
                <a:spcPct val="150000"/>
              </a:lnSpc>
              <a:buFont typeface="Wingdings" panose="05000000000000000000" pitchFamily="2" charset="2"/>
              <a:buChar char="Ø"/>
            </a:pPr>
            <a:r>
              <a:rPr lang="es-MX" sz="1400" dirty="0">
                <a:latin typeface="Arial" panose="020B0604020202020204" pitchFamily="34" charset="0"/>
                <a:cs typeface="Arial" panose="020B0604020202020204" pitchFamily="34" charset="0"/>
              </a:rPr>
              <a:t>Tanque Bullet.</a:t>
            </a:r>
          </a:p>
          <a:p>
            <a:pPr marL="742950" lvl="1" indent="-285750">
              <a:lnSpc>
                <a:spcPct val="150000"/>
              </a:lnSpc>
              <a:buFont typeface="Wingdings" panose="05000000000000000000" pitchFamily="2" charset="2"/>
              <a:buChar char="Ø"/>
            </a:pPr>
            <a:r>
              <a:rPr lang="es-MX" sz="1400" dirty="0">
                <a:latin typeface="Arial" panose="020B0604020202020204" pitchFamily="34" charset="0"/>
                <a:cs typeface="Arial" panose="020B0604020202020204" pitchFamily="34" charset="0"/>
              </a:rPr>
              <a:t>Tanque Slop.</a:t>
            </a:r>
            <a:endParaRPr lang="es-ES" sz="1400" dirty="0">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99674987-EAF1-48CA-800D-7AD43C46807E}"/>
              </a:ext>
            </a:extLst>
          </p:cNvPr>
          <p:cNvSpPr txBox="1"/>
          <p:nvPr/>
        </p:nvSpPr>
        <p:spPr>
          <a:xfrm>
            <a:off x="4986333" y="100668"/>
            <a:ext cx="7205647" cy="784830"/>
          </a:xfrm>
          <a:prstGeom prst="rect">
            <a:avLst/>
          </a:prstGeom>
          <a:noFill/>
        </p:spPr>
        <p:txBody>
          <a:bodyPr wrap="square" rtlCol="0">
            <a:spAutoFit/>
          </a:bodyPr>
          <a:lstStyle/>
          <a:p>
            <a:pPr algn="ctr"/>
            <a:r>
              <a:rPr lang="es-EC" sz="1500" b="1" dirty="0">
                <a:latin typeface="Arial" panose="020B0604020202020204" pitchFamily="34" charset="0"/>
                <a:cs typeface="Arial" panose="020B0604020202020204" pitchFamily="34" charset="0"/>
              </a:rPr>
              <a:t>Ingeniería Conceptual, Básica y de Detalle de un sistema de alta presión para la reinyección de las interfaces recuperadas de gasolina base al Poliducto Shushufindi-Quito en el Terminal Oyambaro de EP. Petroecuador</a:t>
            </a:r>
            <a:endParaRPr lang="es-EC" sz="1500" b="1" dirty="0"/>
          </a:p>
        </p:txBody>
      </p:sp>
      <p:pic>
        <p:nvPicPr>
          <p:cNvPr id="5" name="Imagen 4">
            <a:extLst>
              <a:ext uri="{FF2B5EF4-FFF2-40B4-BE49-F238E27FC236}">
                <a16:creationId xmlns:a16="http://schemas.microsoft.com/office/drawing/2014/main" id="{12B94386-0105-49FD-83AB-4AE3105322D0}"/>
              </a:ext>
            </a:extLst>
          </p:cNvPr>
          <p:cNvPicPr>
            <a:picLocks noChangeAspect="1"/>
          </p:cNvPicPr>
          <p:nvPr/>
        </p:nvPicPr>
        <p:blipFill>
          <a:blip r:embed="rId5"/>
          <a:stretch>
            <a:fillRect/>
          </a:stretch>
        </p:blipFill>
        <p:spPr>
          <a:xfrm>
            <a:off x="4492106" y="3949944"/>
            <a:ext cx="7509393" cy="2592000"/>
          </a:xfrm>
          <a:prstGeom prst="rect">
            <a:avLst/>
          </a:prstGeom>
        </p:spPr>
      </p:pic>
    </p:spTree>
    <p:extLst>
      <p:ext uri="{BB962C8B-B14F-4D97-AF65-F5344CB8AC3E}">
        <p14:creationId xmlns:p14="http://schemas.microsoft.com/office/powerpoint/2010/main" val="3929902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a:extLst>
              <a:ext uri="{FF2B5EF4-FFF2-40B4-BE49-F238E27FC236}">
                <a16:creationId xmlns:a16="http://schemas.microsoft.com/office/drawing/2014/main" id="{ED28291F-7C5A-445F-B60D-9281BF551472}"/>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1" name="CuadroTexto 10">
            <a:extLst>
              <a:ext uri="{FF2B5EF4-FFF2-40B4-BE49-F238E27FC236}">
                <a16:creationId xmlns:a16="http://schemas.microsoft.com/office/drawing/2014/main" id="{1F0B56C4-F667-46EA-8116-60045A7DBD17}"/>
              </a:ext>
            </a:extLst>
          </p:cNvPr>
          <p:cNvSpPr txBox="1"/>
          <p:nvPr/>
        </p:nvSpPr>
        <p:spPr>
          <a:xfrm>
            <a:off x="6003037" y="1085232"/>
            <a:ext cx="4138614"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Diseño para línea de descarga</a:t>
            </a:r>
            <a:endParaRPr lang="es-EC" b="1" dirty="0">
              <a:latin typeface="Arial" panose="020B0604020202020204" pitchFamily="34" charset="0"/>
              <a:cs typeface="Arial" panose="020B0604020202020204" pitchFamily="34" charset="0"/>
            </a:endParaRPr>
          </a:p>
        </p:txBody>
      </p: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55017594-3245-4F49-9CB7-8DDAD5D1FC64}"/>
                  </a:ext>
                </a:extLst>
              </p:cNvPr>
              <p:cNvSpPr txBox="1"/>
              <p:nvPr/>
            </p:nvSpPr>
            <p:spPr>
              <a:xfrm>
                <a:off x="1364999" y="2309067"/>
                <a:ext cx="3414860" cy="7859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EC" sz="1400" i="1" smtClean="0">
                              <a:solidFill>
                                <a:srgbClr val="836967"/>
                              </a:solidFill>
                              <a:latin typeface="Cambria Math" panose="02040503050406030204" pitchFamily="18" charset="0"/>
                            </a:rPr>
                          </m:ctrlPr>
                        </m:fPr>
                        <m:num>
                          <m:r>
                            <a:rPr lang="es-EC" sz="1400">
                              <a:latin typeface="Cambria Math" panose="02040503050406030204" pitchFamily="18" charset="0"/>
                            </a:rPr>
                            <m:t>1</m:t>
                          </m:r>
                        </m:num>
                        <m:den>
                          <m:rad>
                            <m:radPr>
                              <m:degHide m:val="on"/>
                              <m:ctrlPr>
                                <a:rPr lang="es-EC" sz="1400" i="1">
                                  <a:solidFill>
                                    <a:srgbClr val="836967"/>
                                  </a:solidFill>
                                  <a:latin typeface="Cambria Math" panose="02040503050406030204" pitchFamily="18" charset="0"/>
                                </a:rPr>
                              </m:ctrlPr>
                            </m:radPr>
                            <m:deg/>
                            <m:e>
                              <m:r>
                                <a:rPr lang="es-EC" sz="1400" i="1">
                                  <a:latin typeface="Cambria Math" panose="02040503050406030204" pitchFamily="18" charset="0"/>
                                </a:rPr>
                                <m:t>𝑓</m:t>
                              </m:r>
                            </m:e>
                          </m:rad>
                        </m:den>
                      </m:f>
                      <m:r>
                        <a:rPr lang="es-EC" sz="1400" i="0">
                          <a:latin typeface="Cambria Math" panose="02040503050406030204" pitchFamily="18" charset="0"/>
                        </a:rPr>
                        <m:t>=−2∗</m:t>
                      </m:r>
                      <m:func>
                        <m:funcPr>
                          <m:ctrlPr>
                            <a:rPr lang="es-EC" sz="1400" i="1">
                              <a:latin typeface="Cambria Math" panose="02040503050406030204" pitchFamily="18" charset="0"/>
                            </a:rPr>
                          </m:ctrlPr>
                        </m:funcPr>
                        <m:fName>
                          <m:r>
                            <m:rPr>
                              <m:sty m:val="p"/>
                            </m:rPr>
                            <a:rPr lang="es-EC" sz="1400" i="0">
                              <a:latin typeface="Cambria Math" panose="02040503050406030204" pitchFamily="18" charset="0"/>
                            </a:rPr>
                            <m:t>log</m:t>
                          </m:r>
                        </m:fName>
                        <m:e>
                          <m:d>
                            <m:dPr>
                              <m:ctrlPr>
                                <a:rPr lang="es-EC" sz="1400" i="1">
                                  <a:solidFill>
                                    <a:srgbClr val="836967"/>
                                  </a:solidFill>
                                  <a:latin typeface="Cambria Math" panose="02040503050406030204" pitchFamily="18" charset="0"/>
                                </a:rPr>
                              </m:ctrlPr>
                            </m:dPr>
                            <m:e>
                              <m:f>
                                <m:fPr>
                                  <m:ctrlPr>
                                    <a:rPr lang="es-EC" sz="1400" i="1">
                                      <a:solidFill>
                                        <a:srgbClr val="836967"/>
                                      </a:solidFill>
                                      <a:latin typeface="Cambria Math" panose="02040503050406030204" pitchFamily="18" charset="0"/>
                                    </a:rPr>
                                  </m:ctrlPr>
                                </m:fPr>
                                <m:num>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𝜀</m:t>
                                      </m:r>
                                    </m:num>
                                    <m:den>
                                      <m:r>
                                        <a:rPr lang="es-EC" sz="1400" i="1">
                                          <a:latin typeface="Cambria Math" panose="02040503050406030204" pitchFamily="18" charset="0"/>
                                        </a:rPr>
                                        <m:t>𝑑</m:t>
                                      </m:r>
                                    </m:den>
                                  </m:f>
                                </m:num>
                                <m:den>
                                  <m:r>
                                    <a:rPr lang="es-EC" sz="1400" i="0">
                                      <a:latin typeface="Cambria Math" panose="02040503050406030204" pitchFamily="18" charset="0"/>
                                    </a:rPr>
                                    <m:t>3.7</m:t>
                                  </m:r>
                                </m:den>
                              </m:f>
                              <m:r>
                                <a:rPr lang="es-EC" sz="1400" i="0">
                                  <a:latin typeface="Cambria Math" panose="02040503050406030204" pitchFamily="18" charset="0"/>
                                </a:rPr>
                                <m:t>+</m:t>
                              </m:r>
                              <m:f>
                                <m:fPr>
                                  <m:ctrlPr>
                                    <a:rPr lang="es-EC" sz="1400" i="1">
                                      <a:solidFill>
                                        <a:srgbClr val="836967"/>
                                      </a:solidFill>
                                      <a:latin typeface="Cambria Math" panose="02040503050406030204" pitchFamily="18" charset="0"/>
                                    </a:rPr>
                                  </m:ctrlPr>
                                </m:fPr>
                                <m:num>
                                  <m:r>
                                    <a:rPr lang="es-EC" sz="1400" i="0">
                                      <a:latin typeface="Cambria Math" panose="02040503050406030204" pitchFamily="18" charset="0"/>
                                    </a:rPr>
                                    <m:t>2.51</m:t>
                                  </m:r>
                                </m:num>
                                <m:den>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𝑁</m:t>
                                      </m:r>
                                    </m:e>
                                    <m:sub>
                                      <m:r>
                                        <a:rPr lang="es-EC" sz="1400" i="1">
                                          <a:latin typeface="Cambria Math" panose="02040503050406030204" pitchFamily="18" charset="0"/>
                                        </a:rPr>
                                        <m:t>𝑅𝑒</m:t>
                                      </m:r>
                                    </m:sub>
                                  </m:sSub>
                                  <m:r>
                                    <a:rPr lang="es-EC" sz="1400" i="0">
                                      <a:latin typeface="Cambria Math" panose="02040503050406030204" pitchFamily="18" charset="0"/>
                                    </a:rPr>
                                    <m:t>∗</m:t>
                                  </m:r>
                                  <m:rad>
                                    <m:radPr>
                                      <m:degHide m:val="on"/>
                                      <m:ctrlPr>
                                        <a:rPr lang="es-EC" sz="1400" i="1">
                                          <a:solidFill>
                                            <a:srgbClr val="836967"/>
                                          </a:solidFill>
                                          <a:latin typeface="Cambria Math" panose="02040503050406030204" pitchFamily="18" charset="0"/>
                                        </a:rPr>
                                      </m:ctrlPr>
                                    </m:radPr>
                                    <m:deg/>
                                    <m:e>
                                      <m:r>
                                        <a:rPr lang="es-EC" sz="1400" i="1">
                                          <a:latin typeface="Cambria Math" panose="02040503050406030204" pitchFamily="18" charset="0"/>
                                        </a:rPr>
                                        <m:t>𝑓</m:t>
                                      </m:r>
                                    </m:e>
                                  </m:rad>
                                </m:den>
                              </m:f>
                            </m:e>
                          </m:d>
                        </m:e>
                      </m:func>
                    </m:oMath>
                  </m:oMathPara>
                </a14:m>
                <a:endParaRPr lang="es-EC" sz="1400" dirty="0"/>
              </a:p>
            </p:txBody>
          </p:sp>
        </mc:Choice>
        <mc:Fallback xmlns="">
          <p:sp>
            <p:nvSpPr>
              <p:cNvPr id="22" name="CuadroTexto 21">
                <a:extLst>
                  <a:ext uri="{FF2B5EF4-FFF2-40B4-BE49-F238E27FC236}">
                    <a16:creationId xmlns:a16="http://schemas.microsoft.com/office/drawing/2014/main" id="{55017594-3245-4F49-9CB7-8DDAD5D1FC64}"/>
                  </a:ext>
                </a:extLst>
              </p:cNvPr>
              <p:cNvSpPr txBox="1">
                <a:spLocks noRot="1" noChangeAspect="1" noMove="1" noResize="1" noEditPoints="1" noAdjustHandles="1" noChangeArrowheads="1" noChangeShapeType="1" noTextEdit="1"/>
              </p:cNvSpPr>
              <p:nvPr/>
            </p:nvSpPr>
            <p:spPr>
              <a:xfrm>
                <a:off x="1364999" y="2309067"/>
                <a:ext cx="3414860" cy="785921"/>
              </a:xfrm>
              <a:prstGeom prst="rect">
                <a:avLst/>
              </a:prstGeom>
              <a:blipFill>
                <a:blip r:embed="rId5"/>
                <a:stretch>
                  <a:fillRect/>
                </a:stretch>
              </a:blipFill>
            </p:spPr>
            <p:txBody>
              <a:bodyPr/>
              <a:lstStyle/>
              <a:p>
                <a:r>
                  <a:rPr lang="es-EC">
                    <a:noFill/>
                  </a:rPr>
                  <a:t> </a:t>
                </a:r>
              </a:p>
            </p:txBody>
          </p:sp>
        </mc:Fallback>
      </mc:AlternateContent>
      <p:sp>
        <p:nvSpPr>
          <p:cNvPr id="24" name="CuadroTexto 23">
            <a:extLst>
              <a:ext uri="{FF2B5EF4-FFF2-40B4-BE49-F238E27FC236}">
                <a16:creationId xmlns:a16="http://schemas.microsoft.com/office/drawing/2014/main" id="{7793B687-3E46-44D0-9829-ACB31D99DEAA}"/>
              </a:ext>
            </a:extLst>
          </p:cNvPr>
          <p:cNvSpPr txBox="1"/>
          <p:nvPr/>
        </p:nvSpPr>
        <p:spPr>
          <a:xfrm>
            <a:off x="4674763" y="2555097"/>
            <a:ext cx="2658540" cy="338554"/>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Fórmula Cyril F. Colebrook</a:t>
            </a:r>
            <a:endParaRPr lang="es-EC" sz="1600" dirty="0">
              <a:latin typeface="Arial" panose="020B0604020202020204" pitchFamily="34" charset="0"/>
              <a:cs typeface="Arial" panose="020B0604020202020204" pitchFamily="34" charset="0"/>
            </a:endParaRPr>
          </a:p>
        </p:txBody>
      </p:sp>
      <p:sp>
        <p:nvSpPr>
          <p:cNvPr id="30" name="CuadroTexto 29">
            <a:extLst>
              <a:ext uri="{FF2B5EF4-FFF2-40B4-BE49-F238E27FC236}">
                <a16:creationId xmlns:a16="http://schemas.microsoft.com/office/drawing/2014/main" id="{8A73D84C-0990-4AD3-8E94-A7B23C7A1328}"/>
              </a:ext>
            </a:extLst>
          </p:cNvPr>
          <p:cNvSpPr txBox="1"/>
          <p:nvPr/>
        </p:nvSpPr>
        <p:spPr>
          <a:xfrm>
            <a:off x="1274192" y="3256499"/>
            <a:ext cx="1872497" cy="338554"/>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Pérdidas menores</a:t>
            </a:r>
            <a:endParaRPr lang="es-EC"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B5CC8370-C1CF-487B-BB01-3DD8C3F33B03}"/>
                  </a:ext>
                </a:extLst>
              </p:cNvPr>
              <p:cNvSpPr txBox="1"/>
              <p:nvPr/>
            </p:nvSpPr>
            <p:spPr>
              <a:xfrm>
                <a:off x="1567895" y="3655740"/>
                <a:ext cx="1872497" cy="5623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𝑚</m:t>
                          </m:r>
                        </m:sub>
                      </m:sSub>
                      <m:r>
                        <a:rPr lang="es-EC" sz="1400" i="0">
                          <a:latin typeface="Cambria Math" panose="02040503050406030204" pitchFamily="18" charset="0"/>
                        </a:rPr>
                        <m:t>=</m:t>
                      </m:r>
                      <m:r>
                        <a:rPr lang="es-EC" sz="1400" i="1">
                          <a:latin typeface="Cambria Math" panose="02040503050406030204" pitchFamily="18" charset="0"/>
                        </a:rPr>
                        <m:t>𝐾</m:t>
                      </m:r>
                      <m:r>
                        <a:rPr lang="es-EC" sz="1400" i="0">
                          <a:latin typeface="Cambria Math" panose="02040503050406030204" pitchFamily="18" charset="0"/>
                        </a:rPr>
                        <m:t>∗</m:t>
                      </m:r>
                      <m:f>
                        <m:fPr>
                          <m:ctrlPr>
                            <a:rPr lang="es-EC" sz="1400" i="1">
                              <a:solidFill>
                                <a:srgbClr val="836967"/>
                              </a:solidFill>
                              <a:latin typeface="Cambria Math" panose="02040503050406030204" pitchFamily="18" charset="0"/>
                            </a:rPr>
                          </m:ctrlPr>
                        </m:fPr>
                        <m:num>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𝜐</m:t>
                              </m:r>
                            </m:e>
                            <m:sup>
                              <m:r>
                                <a:rPr lang="es-EC" sz="1400" i="0">
                                  <a:latin typeface="Cambria Math" panose="02040503050406030204" pitchFamily="18" charset="0"/>
                                </a:rPr>
                                <m:t>2</m:t>
                              </m:r>
                            </m:sup>
                          </m:sSup>
                        </m:num>
                        <m:den>
                          <m:r>
                            <a:rPr lang="es-EC" sz="1400" i="0">
                              <a:latin typeface="Cambria Math" panose="02040503050406030204" pitchFamily="18" charset="0"/>
                            </a:rPr>
                            <m:t>2∗</m:t>
                          </m:r>
                          <m:r>
                            <a:rPr lang="es-EC" sz="1400" i="1">
                              <a:latin typeface="Cambria Math" panose="02040503050406030204" pitchFamily="18" charset="0"/>
                            </a:rPr>
                            <m:t>𝑔</m:t>
                          </m:r>
                        </m:den>
                      </m:f>
                    </m:oMath>
                  </m:oMathPara>
                </a14:m>
                <a:endParaRPr lang="es-EC" sz="1400" dirty="0"/>
              </a:p>
            </p:txBody>
          </p:sp>
        </mc:Choice>
        <mc:Fallback xmlns="">
          <p:sp>
            <p:nvSpPr>
              <p:cNvPr id="32" name="CuadroTexto 31">
                <a:extLst>
                  <a:ext uri="{FF2B5EF4-FFF2-40B4-BE49-F238E27FC236}">
                    <a16:creationId xmlns:a16="http://schemas.microsoft.com/office/drawing/2014/main" id="{B5CC8370-C1CF-487B-BB01-3DD8C3F33B03}"/>
                  </a:ext>
                </a:extLst>
              </p:cNvPr>
              <p:cNvSpPr txBox="1">
                <a:spLocks noRot="1" noChangeAspect="1" noMove="1" noResize="1" noEditPoints="1" noAdjustHandles="1" noChangeArrowheads="1" noChangeShapeType="1" noTextEdit="1"/>
              </p:cNvSpPr>
              <p:nvPr/>
            </p:nvSpPr>
            <p:spPr>
              <a:xfrm>
                <a:off x="1567895" y="3655740"/>
                <a:ext cx="1872497" cy="562333"/>
              </a:xfrm>
              <a:prstGeom prst="rect">
                <a:avLst/>
              </a:prstGeom>
              <a:blipFill>
                <a:blip r:embed="rId6"/>
                <a:stretch>
                  <a:fillRect/>
                </a:stretch>
              </a:blipFill>
            </p:spPr>
            <p:txBody>
              <a:bodyPr/>
              <a:lstStyle/>
              <a:p>
                <a:r>
                  <a:rPr lang="es-EC">
                    <a:noFill/>
                  </a:rPr>
                  <a:t> </a:t>
                </a:r>
              </a:p>
            </p:txBody>
          </p:sp>
        </mc:Fallback>
      </mc:AlternateContent>
      <p:sp>
        <p:nvSpPr>
          <p:cNvPr id="37" name="CuadroTexto 36">
            <a:extLst>
              <a:ext uri="{FF2B5EF4-FFF2-40B4-BE49-F238E27FC236}">
                <a16:creationId xmlns:a16="http://schemas.microsoft.com/office/drawing/2014/main" id="{9D51E99F-EE8B-4033-BA29-BB6B067AE274}"/>
              </a:ext>
            </a:extLst>
          </p:cNvPr>
          <p:cNvSpPr txBox="1"/>
          <p:nvPr/>
        </p:nvSpPr>
        <p:spPr>
          <a:xfrm>
            <a:off x="1364999" y="4837014"/>
            <a:ext cx="1872497" cy="338554"/>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Pérdidas mayores</a:t>
            </a:r>
            <a:endParaRPr lang="es-EC"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CuadroTexto 38">
                <a:extLst>
                  <a:ext uri="{FF2B5EF4-FFF2-40B4-BE49-F238E27FC236}">
                    <a16:creationId xmlns:a16="http://schemas.microsoft.com/office/drawing/2014/main" id="{4896E524-3010-4ED3-81E4-C139F6B7BC83}"/>
                  </a:ext>
                </a:extLst>
              </p:cNvPr>
              <p:cNvSpPr txBox="1"/>
              <p:nvPr/>
            </p:nvSpPr>
            <p:spPr>
              <a:xfrm>
                <a:off x="1692338" y="5168699"/>
                <a:ext cx="1770191" cy="5623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𝑀</m:t>
                          </m:r>
                        </m:sub>
                      </m:sSub>
                      <m:r>
                        <a:rPr lang="es-EC" sz="1400" i="0">
                          <a:latin typeface="Cambria Math" panose="02040503050406030204" pitchFamily="18" charset="0"/>
                        </a:rPr>
                        <m:t>=</m:t>
                      </m:r>
                      <m:r>
                        <a:rPr lang="es-EC" sz="1400" i="1">
                          <a:latin typeface="Cambria Math" panose="02040503050406030204" pitchFamily="18" charset="0"/>
                        </a:rPr>
                        <m:t>𝑓</m:t>
                      </m:r>
                      <m:r>
                        <a:rPr lang="es-EC" sz="1400" i="0">
                          <a:latin typeface="Cambria Math" panose="02040503050406030204" pitchFamily="18" charset="0"/>
                        </a:rPr>
                        <m:t>∗</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𝐿</m:t>
                          </m:r>
                        </m:num>
                        <m:den>
                          <m:r>
                            <a:rPr lang="es-EC" sz="1400" i="1">
                              <a:latin typeface="Cambria Math" panose="02040503050406030204" pitchFamily="18" charset="0"/>
                            </a:rPr>
                            <m:t>𝑑</m:t>
                          </m:r>
                        </m:den>
                      </m:f>
                      <m:r>
                        <a:rPr lang="es-EC" sz="1400" i="0">
                          <a:latin typeface="Cambria Math" panose="02040503050406030204" pitchFamily="18" charset="0"/>
                        </a:rPr>
                        <m:t>∗ </m:t>
                      </m:r>
                      <m:f>
                        <m:fPr>
                          <m:ctrlPr>
                            <a:rPr lang="es-EC" sz="1400" i="1">
                              <a:solidFill>
                                <a:srgbClr val="836967"/>
                              </a:solidFill>
                              <a:latin typeface="Cambria Math" panose="02040503050406030204" pitchFamily="18" charset="0"/>
                            </a:rPr>
                          </m:ctrlPr>
                        </m:fPr>
                        <m:num>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𝜐</m:t>
                              </m:r>
                            </m:e>
                            <m:sup>
                              <m:r>
                                <a:rPr lang="es-EC" sz="1400" i="0">
                                  <a:latin typeface="Cambria Math" panose="02040503050406030204" pitchFamily="18" charset="0"/>
                                </a:rPr>
                                <m:t>2</m:t>
                              </m:r>
                            </m:sup>
                          </m:sSup>
                        </m:num>
                        <m:den>
                          <m:r>
                            <a:rPr lang="es-EC" sz="1400" i="0">
                              <a:latin typeface="Cambria Math" panose="02040503050406030204" pitchFamily="18" charset="0"/>
                            </a:rPr>
                            <m:t>2∗</m:t>
                          </m:r>
                          <m:r>
                            <a:rPr lang="es-EC" sz="1400" i="1">
                              <a:latin typeface="Cambria Math" panose="02040503050406030204" pitchFamily="18" charset="0"/>
                            </a:rPr>
                            <m:t>𝑔</m:t>
                          </m:r>
                        </m:den>
                      </m:f>
                    </m:oMath>
                  </m:oMathPara>
                </a14:m>
                <a:endParaRPr lang="es-EC" sz="1400" dirty="0"/>
              </a:p>
            </p:txBody>
          </p:sp>
        </mc:Choice>
        <mc:Fallback xmlns="">
          <p:sp>
            <p:nvSpPr>
              <p:cNvPr id="39" name="CuadroTexto 38">
                <a:extLst>
                  <a:ext uri="{FF2B5EF4-FFF2-40B4-BE49-F238E27FC236}">
                    <a16:creationId xmlns:a16="http://schemas.microsoft.com/office/drawing/2014/main" id="{4896E524-3010-4ED3-81E4-C139F6B7BC83}"/>
                  </a:ext>
                </a:extLst>
              </p:cNvPr>
              <p:cNvSpPr txBox="1">
                <a:spLocks noRot="1" noChangeAspect="1" noMove="1" noResize="1" noEditPoints="1" noAdjustHandles="1" noChangeArrowheads="1" noChangeShapeType="1" noTextEdit="1"/>
              </p:cNvSpPr>
              <p:nvPr/>
            </p:nvSpPr>
            <p:spPr>
              <a:xfrm>
                <a:off x="1692338" y="5168699"/>
                <a:ext cx="1770191" cy="562333"/>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Rectángulo 19">
                <a:extLst>
                  <a:ext uri="{FF2B5EF4-FFF2-40B4-BE49-F238E27FC236}">
                    <a16:creationId xmlns:a16="http://schemas.microsoft.com/office/drawing/2014/main" id="{673C95DF-2C21-4454-B91A-F54082682FF0}"/>
                  </a:ext>
                </a:extLst>
              </p:cNvPr>
              <p:cNvSpPr/>
              <p:nvPr/>
            </p:nvSpPr>
            <p:spPr>
              <a:xfrm>
                <a:off x="800224" y="1771157"/>
                <a:ext cx="5378332" cy="369332"/>
              </a:xfrm>
              <a:prstGeom prst="rect">
                <a:avLst/>
              </a:prstGeom>
            </p:spPr>
            <p:txBody>
              <a:bodyPr wrap="none">
                <a:spAutoFit/>
              </a:bodyPr>
              <a:lstStyle/>
              <a:p>
                <a:pPr indent="457200" algn="just">
                  <a:spcAft>
                    <a:spcPts val="0"/>
                  </a:spcAft>
                </a:pPr>
                <a:r>
                  <a:rPr lang="es-EC" b="1" dirty="0">
                    <a:solidFill>
                      <a:srgbClr val="000000"/>
                    </a:solidFill>
                    <a:latin typeface="Arial" panose="020B0604020202020204" pitchFamily="34" charset="0"/>
                    <a:ea typeface="Times New Roman" panose="02020603050405020304" pitchFamily="18" charset="0"/>
                  </a:rPr>
                  <a:t>Para tubería de 1 in </a:t>
                </a:r>
                <a:r>
                  <a:rPr lang="es-EC" b="1" dirty="0" err="1">
                    <a:solidFill>
                      <a:srgbClr val="000000"/>
                    </a:solidFill>
                    <a:latin typeface="Arial" panose="020B0604020202020204" pitchFamily="34" charset="0"/>
                    <a:ea typeface="Times New Roman" panose="02020603050405020304" pitchFamily="18" charset="0"/>
                  </a:rPr>
                  <a:t>Sch</a:t>
                </a:r>
                <a:r>
                  <a:rPr lang="es-EC" b="1" dirty="0">
                    <a:solidFill>
                      <a:srgbClr val="000000"/>
                    </a:solidFill>
                    <a:latin typeface="Arial" panose="020B0604020202020204" pitchFamily="34" charset="0"/>
                    <a:ea typeface="Times New Roman" panose="02020603050405020304" pitchFamily="18" charset="0"/>
                  </a:rPr>
                  <a:t>. 160 de </a:t>
                </a:r>
                <a14:m>
                  <m:oMath xmlns:m="http://schemas.openxmlformats.org/officeDocument/2006/math">
                    <m:sSub>
                      <m:sSubPr>
                        <m:ctrlPr>
                          <a:rPr lang="es-EC" b="1" i="1">
                            <a:solidFill>
                              <a:srgbClr val="000000"/>
                            </a:solidFill>
                            <a:effectLst/>
                            <a:latin typeface="Cambria Math" panose="02040503050406030204" pitchFamily="18" charset="0"/>
                            <a:ea typeface="Calibri" panose="020F0502020204030204" pitchFamily="34" charset="0"/>
                          </a:rPr>
                        </m:ctrlPr>
                      </m:sSubPr>
                      <m:e>
                        <m:r>
                          <m:rPr>
                            <m:sty m:val="p"/>
                          </m:rPr>
                          <a:rPr lang="es-EC" b="1">
                            <a:solidFill>
                              <a:srgbClr val="000000"/>
                            </a:solidFill>
                            <a:effectLst/>
                            <a:latin typeface="Cambria Math" panose="02040503050406030204" pitchFamily="18" charset="0"/>
                            <a:ea typeface="Calibri" panose="020F0502020204030204" pitchFamily="34" charset="0"/>
                          </a:rPr>
                          <m:t>L</m:t>
                        </m:r>
                      </m:e>
                      <m:sub>
                        <m:r>
                          <a:rPr lang="es-EC" b="1" i="1" smtClean="0">
                            <a:solidFill>
                              <a:srgbClr val="000000"/>
                            </a:solidFill>
                            <a:effectLst/>
                            <a:latin typeface="Cambria Math" panose="02040503050406030204" pitchFamily="18" charset="0"/>
                            <a:ea typeface="Calibri" panose="020F0502020204030204" pitchFamily="34" charset="0"/>
                          </a:rPr>
                          <m:t>𝟏</m:t>
                        </m:r>
                      </m:sub>
                    </m:sSub>
                  </m:oMath>
                </a14:m>
                <a:r>
                  <a:rPr lang="es-EC" b="1" dirty="0">
                    <a:solidFill>
                      <a:srgbClr val="000000"/>
                    </a:solidFill>
                    <a:effectLst/>
                    <a:latin typeface="Arial" panose="020B0604020202020204" pitchFamily="34" charset="0"/>
                    <a:ea typeface="Calibri" panose="020F0502020204030204" pitchFamily="34" charset="0"/>
                  </a:rPr>
                  <a:t>= 88.5 m</a:t>
                </a:r>
                <a:endParaRPr lang="es-EC" dirty="0">
                  <a:solidFill>
                    <a:srgbClr val="000000"/>
                  </a:solidFill>
                  <a:effectLst/>
                  <a:latin typeface="Arial" panose="020B0604020202020204" pitchFamily="34" charset="0"/>
                  <a:ea typeface="Calibri" panose="020F0502020204030204" pitchFamily="34" charset="0"/>
                </a:endParaRPr>
              </a:p>
            </p:txBody>
          </p:sp>
        </mc:Choice>
        <mc:Fallback xmlns="">
          <p:sp>
            <p:nvSpPr>
              <p:cNvPr id="20" name="Rectángulo 19">
                <a:extLst>
                  <a:ext uri="{FF2B5EF4-FFF2-40B4-BE49-F238E27FC236}">
                    <a16:creationId xmlns:a16="http://schemas.microsoft.com/office/drawing/2014/main" id="{673C95DF-2C21-4454-B91A-F54082682FF0}"/>
                  </a:ext>
                </a:extLst>
              </p:cNvPr>
              <p:cNvSpPr>
                <a:spLocks noRot="1" noChangeAspect="1" noMove="1" noResize="1" noEditPoints="1" noAdjustHandles="1" noChangeArrowheads="1" noChangeShapeType="1" noTextEdit="1"/>
              </p:cNvSpPr>
              <p:nvPr/>
            </p:nvSpPr>
            <p:spPr>
              <a:xfrm>
                <a:off x="800224" y="1771157"/>
                <a:ext cx="5378332" cy="369332"/>
              </a:xfrm>
              <a:prstGeom prst="rect">
                <a:avLst/>
              </a:prstGeom>
              <a:blipFill>
                <a:blip r:embed="rId8"/>
                <a:stretch>
                  <a:fillRect t="-10000" b="-2666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2FFB06D5-E62E-4991-92AA-43A78E3B97AC}"/>
                  </a:ext>
                </a:extLst>
              </p:cNvPr>
              <p:cNvSpPr txBox="1"/>
              <p:nvPr/>
            </p:nvSpPr>
            <p:spPr>
              <a:xfrm>
                <a:off x="1592051" y="4306879"/>
                <a:ext cx="1765639"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𝑚</m:t>
                          </m:r>
                        </m:sub>
                      </m:sSub>
                      <m:r>
                        <a:rPr lang="es-EC" sz="1400" i="0">
                          <a:latin typeface="Cambria Math" panose="02040503050406030204" pitchFamily="18" charset="0"/>
                        </a:rPr>
                        <m:t>=</m:t>
                      </m:r>
                      <m:r>
                        <a:rPr lang="es-EC" sz="1400" b="0" i="0" smtClean="0">
                          <a:latin typeface="Cambria Math" panose="02040503050406030204" pitchFamily="18" charset="0"/>
                        </a:rPr>
                        <m:t>1.595</m:t>
                      </m:r>
                      <m:r>
                        <a:rPr lang="es-EC" sz="1400" i="0">
                          <a:latin typeface="Cambria Math" panose="02040503050406030204" pitchFamily="18" charset="0"/>
                        </a:rPr>
                        <m:t> </m:t>
                      </m:r>
                      <m:r>
                        <a:rPr lang="es-EC" sz="1400" i="1">
                          <a:latin typeface="Cambria Math" panose="02040503050406030204" pitchFamily="18" charset="0"/>
                        </a:rPr>
                        <m:t>𝑚</m:t>
                      </m:r>
                    </m:oMath>
                  </m:oMathPara>
                </a14:m>
                <a:endParaRPr lang="es-EC" sz="1400" dirty="0"/>
              </a:p>
            </p:txBody>
          </p:sp>
        </mc:Choice>
        <mc:Fallback xmlns="">
          <p:sp>
            <p:nvSpPr>
              <p:cNvPr id="26" name="CuadroTexto 25">
                <a:extLst>
                  <a:ext uri="{FF2B5EF4-FFF2-40B4-BE49-F238E27FC236}">
                    <a16:creationId xmlns:a16="http://schemas.microsoft.com/office/drawing/2014/main" id="{2FFB06D5-E62E-4991-92AA-43A78E3B97AC}"/>
                  </a:ext>
                </a:extLst>
              </p:cNvPr>
              <p:cNvSpPr txBox="1">
                <a:spLocks noRot="1" noChangeAspect="1" noMove="1" noResize="1" noEditPoints="1" noAdjustHandles="1" noChangeArrowheads="1" noChangeShapeType="1" noTextEdit="1"/>
              </p:cNvSpPr>
              <p:nvPr/>
            </p:nvSpPr>
            <p:spPr>
              <a:xfrm>
                <a:off x="1592051" y="4306879"/>
                <a:ext cx="1765639" cy="307777"/>
              </a:xfrm>
              <a:prstGeom prst="rect">
                <a:avLst/>
              </a:prstGeom>
              <a:blipFill>
                <a:blip r:embed="rId9"/>
                <a:stretch>
                  <a:fillRect/>
                </a:stretch>
              </a:blipFill>
            </p:spPr>
            <p:txBody>
              <a:bodyPr/>
              <a:lstStyle/>
              <a:p>
                <a:r>
                  <a:rPr lang="es-EC">
                    <a:noFill/>
                  </a:rPr>
                  <a:t> </a:t>
                </a:r>
              </a:p>
            </p:txBody>
          </p:sp>
        </mc:Fallback>
      </mc:AlternateContent>
      <p:sp>
        <p:nvSpPr>
          <p:cNvPr id="21" name="CuadroTexto 20">
            <a:extLst>
              <a:ext uri="{FF2B5EF4-FFF2-40B4-BE49-F238E27FC236}">
                <a16:creationId xmlns:a16="http://schemas.microsoft.com/office/drawing/2014/main" id="{8FF6EA68-0B93-4D8A-8C9A-3B0B79E83385}"/>
              </a:ext>
            </a:extLst>
          </p:cNvPr>
          <p:cNvSpPr txBox="1"/>
          <p:nvPr/>
        </p:nvSpPr>
        <p:spPr>
          <a:xfrm>
            <a:off x="1247775" y="1085232"/>
            <a:ext cx="288116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Diseño Hidráulico</a:t>
            </a:r>
          </a:p>
        </p:txBody>
      </p:sp>
      <p:sp>
        <p:nvSpPr>
          <p:cNvPr id="23" name="CuadroTexto 22">
            <a:extLst>
              <a:ext uri="{FF2B5EF4-FFF2-40B4-BE49-F238E27FC236}">
                <a16:creationId xmlns:a16="http://schemas.microsoft.com/office/drawing/2014/main" id="{C31F71A9-9BA4-459E-A791-2A7B57250314}"/>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pic>
        <p:nvPicPr>
          <p:cNvPr id="3" name="Imagen 2">
            <a:extLst>
              <a:ext uri="{FF2B5EF4-FFF2-40B4-BE49-F238E27FC236}">
                <a16:creationId xmlns:a16="http://schemas.microsoft.com/office/drawing/2014/main" id="{84FE9F17-0146-4D45-BBCB-CD610402F812}"/>
              </a:ext>
            </a:extLst>
          </p:cNvPr>
          <p:cNvPicPr>
            <a:picLocks noChangeAspect="1"/>
          </p:cNvPicPr>
          <p:nvPr/>
        </p:nvPicPr>
        <p:blipFill rotWithShape="1">
          <a:blip r:embed="rId10"/>
          <a:srcRect l="3715" r="12092" b="8374"/>
          <a:stretch/>
        </p:blipFill>
        <p:spPr>
          <a:xfrm>
            <a:off x="7699563" y="1656831"/>
            <a:ext cx="3952382" cy="3958240"/>
          </a:xfrm>
          <a:prstGeom prst="rect">
            <a:avLst/>
          </a:prstGeom>
        </p:spPr>
      </p:pic>
      <p:pic>
        <p:nvPicPr>
          <p:cNvPr id="8" name="Imagen 7">
            <a:extLst>
              <a:ext uri="{FF2B5EF4-FFF2-40B4-BE49-F238E27FC236}">
                <a16:creationId xmlns:a16="http://schemas.microsoft.com/office/drawing/2014/main" id="{D8DCC950-1D0D-460E-88D0-CC629D87AD2C}"/>
              </a:ext>
            </a:extLst>
          </p:cNvPr>
          <p:cNvPicPr>
            <a:picLocks noChangeAspect="1"/>
          </p:cNvPicPr>
          <p:nvPr/>
        </p:nvPicPr>
        <p:blipFill rotWithShape="1">
          <a:blip r:embed="rId11"/>
          <a:srcRect l="18274" r="18094" b="9228"/>
          <a:stretch/>
        </p:blipFill>
        <p:spPr>
          <a:xfrm>
            <a:off x="4091853" y="3296658"/>
            <a:ext cx="3355347" cy="2153207"/>
          </a:xfrm>
          <a:prstGeom prst="rect">
            <a:avLst/>
          </a:prstGeom>
        </p:spPr>
      </p:pic>
      <mc:AlternateContent xmlns:mc="http://schemas.openxmlformats.org/markup-compatibility/2006" xmlns:a14="http://schemas.microsoft.com/office/drawing/2010/main">
        <mc:Choice Requires="a14">
          <p:sp>
            <p:nvSpPr>
              <p:cNvPr id="27" name="CuadroTexto 26">
                <a:extLst>
                  <a:ext uri="{FF2B5EF4-FFF2-40B4-BE49-F238E27FC236}">
                    <a16:creationId xmlns:a16="http://schemas.microsoft.com/office/drawing/2014/main" id="{1D7AFF07-B490-4C15-BD00-70F50C25E96C}"/>
                  </a:ext>
                </a:extLst>
              </p:cNvPr>
              <p:cNvSpPr txBox="1"/>
              <p:nvPr/>
            </p:nvSpPr>
            <p:spPr>
              <a:xfrm>
                <a:off x="1692338" y="5729611"/>
                <a:ext cx="4122783" cy="8093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𝑀</m:t>
                          </m:r>
                        </m:sub>
                      </m:sSub>
                      <m:r>
                        <a:rPr lang="es-EC" sz="1400" i="0">
                          <a:latin typeface="Cambria Math" panose="02040503050406030204" pitchFamily="18" charset="0"/>
                        </a:rPr>
                        <m:t>=0.027909∗</m:t>
                      </m:r>
                      <m:f>
                        <m:fPr>
                          <m:ctrlPr>
                            <a:rPr lang="es-EC" sz="1400" i="1">
                              <a:solidFill>
                                <a:srgbClr val="836967"/>
                              </a:solidFill>
                              <a:latin typeface="Cambria Math" panose="02040503050406030204" pitchFamily="18" charset="0"/>
                            </a:rPr>
                          </m:ctrlPr>
                        </m:fPr>
                        <m:num>
                          <m:r>
                            <a:rPr lang="es-EC" sz="1400" i="0">
                              <a:latin typeface="Cambria Math" panose="02040503050406030204" pitchFamily="18" charset="0"/>
                            </a:rPr>
                            <m:t>88.5 </m:t>
                          </m:r>
                          <m:r>
                            <a:rPr lang="es-EC" sz="1400" i="1">
                              <a:latin typeface="Cambria Math" panose="02040503050406030204" pitchFamily="18" charset="0"/>
                            </a:rPr>
                            <m:t>𝑚</m:t>
                          </m:r>
                        </m:num>
                        <m:den>
                          <m:r>
                            <a:rPr lang="es-EC" sz="1400" i="0">
                              <a:latin typeface="Cambria Math" panose="02040503050406030204" pitchFamily="18" charset="0"/>
                            </a:rPr>
                            <m:t>0.0207 </m:t>
                          </m:r>
                          <m:r>
                            <a:rPr lang="es-EC" sz="1400" i="1">
                              <a:latin typeface="Cambria Math" panose="02040503050406030204" pitchFamily="18" charset="0"/>
                            </a:rPr>
                            <m:t>𝑚</m:t>
                          </m:r>
                        </m:den>
                      </m:f>
                      <m:r>
                        <a:rPr lang="es-EC" sz="1400" i="0">
                          <a:latin typeface="Cambria Math" panose="02040503050406030204" pitchFamily="18" charset="0"/>
                        </a:rPr>
                        <m:t> ∗</m:t>
                      </m:r>
                      <m:f>
                        <m:fPr>
                          <m:ctrlPr>
                            <a:rPr lang="es-EC" sz="1400" i="1">
                              <a:solidFill>
                                <a:srgbClr val="836967"/>
                              </a:solidFill>
                              <a:latin typeface="Cambria Math" panose="02040503050406030204" pitchFamily="18" charset="0"/>
                            </a:rPr>
                          </m:ctrlPr>
                        </m:fPr>
                        <m:num>
                          <m:sSup>
                            <m:sSupPr>
                              <m:ctrlPr>
                                <a:rPr lang="es-EC" sz="1400" i="1">
                                  <a:solidFill>
                                    <a:srgbClr val="836967"/>
                                  </a:solidFill>
                                  <a:latin typeface="Cambria Math" panose="02040503050406030204" pitchFamily="18" charset="0"/>
                                </a:rPr>
                              </m:ctrlPr>
                            </m:sSupPr>
                            <m:e>
                              <m:d>
                                <m:dPr>
                                  <m:ctrlPr>
                                    <a:rPr lang="es-EC" sz="1400" i="1">
                                      <a:solidFill>
                                        <a:srgbClr val="836967"/>
                                      </a:solidFill>
                                      <a:latin typeface="Cambria Math" panose="02040503050406030204" pitchFamily="18" charset="0"/>
                                    </a:rPr>
                                  </m:ctrlPr>
                                </m:dPr>
                                <m:e>
                                  <m:r>
                                    <a:rPr lang="es-EC" sz="1400" i="0">
                                      <a:latin typeface="Cambria Math" panose="02040503050406030204" pitchFamily="18" charset="0"/>
                                    </a:rPr>
                                    <m:t>1.1</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𝑚</m:t>
                                      </m:r>
                                    </m:num>
                                    <m:den>
                                      <m:r>
                                        <a:rPr lang="es-EC" sz="1400" i="1">
                                          <a:latin typeface="Cambria Math" panose="02040503050406030204" pitchFamily="18" charset="0"/>
                                        </a:rPr>
                                        <m:t>𝑠</m:t>
                                      </m:r>
                                    </m:den>
                                  </m:f>
                                </m:e>
                              </m:d>
                            </m:e>
                            <m:sup>
                              <m:r>
                                <a:rPr lang="es-EC" sz="1400" i="0">
                                  <a:latin typeface="Cambria Math" panose="02040503050406030204" pitchFamily="18" charset="0"/>
                                </a:rPr>
                                <m:t>2</m:t>
                              </m:r>
                            </m:sup>
                          </m:sSup>
                        </m:num>
                        <m:den>
                          <m:r>
                            <a:rPr lang="es-EC" sz="1400" i="0">
                              <a:latin typeface="Cambria Math" panose="02040503050406030204" pitchFamily="18" charset="0"/>
                            </a:rPr>
                            <m:t>2∗9.8</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𝑚</m:t>
                              </m:r>
                            </m:num>
                            <m:den>
                              <m:sSup>
                                <m:sSupPr>
                                  <m:ctrlPr>
                                    <a:rPr lang="es-EC" sz="1400" i="1">
                                      <a:solidFill>
                                        <a:srgbClr val="836967"/>
                                      </a:solidFill>
                                      <a:latin typeface="Cambria Math" panose="02040503050406030204" pitchFamily="18" charset="0"/>
                                    </a:rPr>
                                  </m:ctrlPr>
                                </m:sSupPr>
                                <m:e>
                                  <m:r>
                                    <a:rPr lang="es-EC" sz="1400" i="1">
                                      <a:latin typeface="Cambria Math" panose="02040503050406030204" pitchFamily="18" charset="0"/>
                                    </a:rPr>
                                    <m:t>𝑠</m:t>
                                  </m:r>
                                </m:e>
                                <m:sup>
                                  <m:r>
                                    <a:rPr lang="es-EC" sz="1400" i="0">
                                      <a:latin typeface="Cambria Math" panose="02040503050406030204" pitchFamily="18" charset="0"/>
                                    </a:rPr>
                                    <m:t>2</m:t>
                                  </m:r>
                                </m:sup>
                              </m:sSup>
                            </m:den>
                          </m:f>
                        </m:den>
                      </m:f>
                      <m:r>
                        <a:rPr lang="es-EC" sz="1400" i="0">
                          <a:latin typeface="Cambria Math" panose="02040503050406030204" pitchFamily="18" charset="0"/>
                        </a:rPr>
                        <m:t>=7.366 </m:t>
                      </m:r>
                      <m:r>
                        <a:rPr lang="es-EC" sz="1400" i="1">
                          <a:latin typeface="Cambria Math" panose="02040503050406030204" pitchFamily="18" charset="0"/>
                        </a:rPr>
                        <m:t>𝑚</m:t>
                      </m:r>
                    </m:oMath>
                  </m:oMathPara>
                </a14:m>
                <a:endParaRPr lang="es-EC" sz="1400" dirty="0"/>
              </a:p>
            </p:txBody>
          </p:sp>
        </mc:Choice>
        <mc:Fallback xmlns="">
          <p:sp>
            <p:nvSpPr>
              <p:cNvPr id="27" name="CuadroTexto 26">
                <a:extLst>
                  <a:ext uri="{FF2B5EF4-FFF2-40B4-BE49-F238E27FC236}">
                    <a16:creationId xmlns:a16="http://schemas.microsoft.com/office/drawing/2014/main" id="{1D7AFF07-B490-4C15-BD00-70F50C25E96C}"/>
                  </a:ext>
                </a:extLst>
              </p:cNvPr>
              <p:cNvSpPr txBox="1">
                <a:spLocks noRot="1" noChangeAspect="1" noMove="1" noResize="1" noEditPoints="1" noAdjustHandles="1" noChangeArrowheads="1" noChangeShapeType="1" noTextEdit="1"/>
              </p:cNvSpPr>
              <p:nvPr/>
            </p:nvSpPr>
            <p:spPr>
              <a:xfrm>
                <a:off x="1692338" y="5729611"/>
                <a:ext cx="4122783" cy="809389"/>
              </a:xfrm>
              <a:prstGeom prst="rect">
                <a:avLst/>
              </a:prstGeom>
              <a:blipFill>
                <a:blip r:embed="rId1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77971F17-D286-4022-BB3B-9C4038FEC6EE}"/>
                  </a:ext>
                </a:extLst>
              </p:cNvPr>
              <p:cNvSpPr txBox="1"/>
              <p:nvPr/>
            </p:nvSpPr>
            <p:spPr>
              <a:xfrm>
                <a:off x="7935471" y="5729611"/>
                <a:ext cx="213399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𝑇</m:t>
                          </m:r>
                        </m:sub>
                      </m:sSub>
                      <m:r>
                        <a:rPr lang="es-EC" sz="1400" i="0">
                          <a:latin typeface="Cambria Math" panose="02040503050406030204" pitchFamily="18" charset="0"/>
                        </a:rPr>
                        <m:t>=</m:t>
                      </m:r>
                      <m:sSub>
                        <m:sSubPr>
                          <m:ctrlPr>
                            <a:rPr lang="es-EC" sz="1400" i="1">
                              <a:solidFill>
                                <a:srgbClr val="836967"/>
                              </a:solidFill>
                              <a:latin typeface="Cambria Math" panose="02040503050406030204" pitchFamily="18" charset="0"/>
                            </a:rPr>
                          </m:ctrlPr>
                        </m:sSubPr>
                        <m:e>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𝑁𝑃𝑆𝐻</m:t>
                              </m:r>
                            </m:sub>
                          </m:sSub>
                          <m:r>
                            <a:rPr lang="es-EC" sz="1400" i="0">
                              <a:latin typeface="Cambria Math" panose="02040503050406030204" pitchFamily="18" charset="0"/>
                            </a:rPr>
                            <m:t>+</m:t>
                          </m:r>
                          <m:r>
                            <a:rPr lang="es-EC" sz="1400" i="1">
                              <a:latin typeface="Cambria Math" panose="02040503050406030204" pitchFamily="18" charset="0"/>
                            </a:rPr>
                            <m:t>h</m:t>
                          </m:r>
                        </m:e>
                        <m:sub>
                          <m:r>
                            <a:rPr lang="es-EC" sz="1400" i="1">
                              <a:latin typeface="Cambria Math" panose="02040503050406030204" pitchFamily="18" charset="0"/>
                            </a:rPr>
                            <m:t>𝑚</m:t>
                          </m:r>
                        </m:sub>
                      </m:sSub>
                      <m:r>
                        <a:rPr lang="es-EC" sz="1400" i="0">
                          <a:latin typeface="Cambria Math" panose="02040503050406030204" pitchFamily="18" charset="0"/>
                        </a:rPr>
                        <m:t>+</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𝑀</m:t>
                          </m:r>
                        </m:sub>
                      </m:sSub>
                    </m:oMath>
                  </m:oMathPara>
                </a14:m>
                <a:endParaRPr lang="es-EC" sz="1400" dirty="0"/>
              </a:p>
            </p:txBody>
          </p:sp>
        </mc:Choice>
        <mc:Fallback xmlns="">
          <p:sp>
            <p:nvSpPr>
              <p:cNvPr id="29" name="CuadroTexto 28">
                <a:extLst>
                  <a:ext uri="{FF2B5EF4-FFF2-40B4-BE49-F238E27FC236}">
                    <a16:creationId xmlns:a16="http://schemas.microsoft.com/office/drawing/2014/main" id="{77971F17-D286-4022-BB3B-9C4038FEC6EE}"/>
                  </a:ext>
                </a:extLst>
              </p:cNvPr>
              <p:cNvSpPr txBox="1">
                <a:spLocks noRot="1" noChangeAspect="1" noMove="1" noResize="1" noEditPoints="1" noAdjustHandles="1" noChangeArrowheads="1" noChangeShapeType="1" noTextEdit="1"/>
              </p:cNvSpPr>
              <p:nvPr/>
            </p:nvSpPr>
            <p:spPr>
              <a:xfrm>
                <a:off x="7935471" y="5729611"/>
                <a:ext cx="2133991" cy="307777"/>
              </a:xfrm>
              <a:prstGeom prst="rect">
                <a:avLst/>
              </a:prstGeom>
              <a:blipFill>
                <a:blip r:embed="rId1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1" name="CuadroTexto 30">
                <a:extLst>
                  <a:ext uri="{FF2B5EF4-FFF2-40B4-BE49-F238E27FC236}">
                    <a16:creationId xmlns:a16="http://schemas.microsoft.com/office/drawing/2014/main" id="{3EE3268A-EC79-4BE6-B286-5BC932324ED9}"/>
                  </a:ext>
                </a:extLst>
              </p:cNvPr>
              <p:cNvSpPr txBox="1"/>
              <p:nvPr/>
            </p:nvSpPr>
            <p:spPr>
              <a:xfrm>
                <a:off x="7289586" y="6139911"/>
                <a:ext cx="3425759"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h</m:t>
                          </m:r>
                        </m:e>
                        <m:sub>
                          <m:r>
                            <a:rPr lang="es-EC" sz="1400" i="1">
                              <a:latin typeface="Cambria Math" panose="02040503050406030204" pitchFamily="18" charset="0"/>
                            </a:rPr>
                            <m:t>𝑇</m:t>
                          </m:r>
                        </m:sub>
                      </m:sSub>
                      <m:r>
                        <a:rPr lang="es-EC" sz="1400" i="0">
                          <a:latin typeface="Cambria Math" panose="02040503050406030204" pitchFamily="18" charset="0"/>
                        </a:rPr>
                        <m:t>=0.017+1.595+7.366=8.978 </m:t>
                      </m:r>
                      <m:r>
                        <a:rPr lang="es-EC" sz="1400" i="1">
                          <a:latin typeface="Cambria Math" panose="02040503050406030204" pitchFamily="18" charset="0"/>
                        </a:rPr>
                        <m:t>𝑚</m:t>
                      </m:r>
                    </m:oMath>
                  </m:oMathPara>
                </a14:m>
                <a:endParaRPr lang="es-EC" sz="1400" dirty="0"/>
              </a:p>
            </p:txBody>
          </p:sp>
        </mc:Choice>
        <mc:Fallback xmlns="">
          <p:sp>
            <p:nvSpPr>
              <p:cNvPr id="31" name="CuadroTexto 30">
                <a:extLst>
                  <a:ext uri="{FF2B5EF4-FFF2-40B4-BE49-F238E27FC236}">
                    <a16:creationId xmlns:a16="http://schemas.microsoft.com/office/drawing/2014/main" id="{3EE3268A-EC79-4BE6-B286-5BC932324ED9}"/>
                  </a:ext>
                </a:extLst>
              </p:cNvPr>
              <p:cNvSpPr txBox="1">
                <a:spLocks noRot="1" noChangeAspect="1" noMove="1" noResize="1" noEditPoints="1" noAdjustHandles="1" noChangeArrowheads="1" noChangeShapeType="1" noTextEdit="1"/>
              </p:cNvSpPr>
              <p:nvPr/>
            </p:nvSpPr>
            <p:spPr>
              <a:xfrm>
                <a:off x="7289586" y="6139911"/>
                <a:ext cx="3425759" cy="307777"/>
              </a:xfrm>
              <a:prstGeom prst="rect">
                <a:avLst/>
              </a:prstGeom>
              <a:blipFill>
                <a:blip r:embed="rId1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949083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4381BDE5-112F-45BF-95A1-570030C4921E}"/>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5" name="Título 1"/>
          <p:cNvSpPr txBox="1">
            <a:spLocks/>
          </p:cNvSpPr>
          <p:nvPr/>
        </p:nvSpPr>
        <p:spPr bwMode="black">
          <a:xfrm>
            <a:off x="2896558" y="32734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p:sp>
        <p:nvSpPr>
          <p:cNvPr id="22" name="CuadroTexto 21">
            <a:extLst>
              <a:ext uri="{FF2B5EF4-FFF2-40B4-BE49-F238E27FC236}">
                <a16:creationId xmlns:a16="http://schemas.microsoft.com/office/drawing/2014/main" id="{F301D42F-8120-4E34-90F2-9F7282C4AD5D}"/>
              </a:ext>
            </a:extLst>
          </p:cNvPr>
          <p:cNvSpPr txBox="1"/>
          <p:nvPr/>
        </p:nvSpPr>
        <p:spPr>
          <a:xfrm>
            <a:off x="1247775" y="1085232"/>
            <a:ext cx="288116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Diseño Hidráulico</a:t>
            </a:r>
          </a:p>
        </p:txBody>
      </p:sp>
      <p:sp>
        <p:nvSpPr>
          <p:cNvPr id="23" name="Rectángulo 22">
            <a:extLst>
              <a:ext uri="{FF2B5EF4-FFF2-40B4-BE49-F238E27FC236}">
                <a16:creationId xmlns:a16="http://schemas.microsoft.com/office/drawing/2014/main" id="{749278C0-2F18-49B1-AB5B-A280FD03DBA0}"/>
              </a:ext>
            </a:extLst>
          </p:cNvPr>
          <p:cNvSpPr/>
          <p:nvPr/>
        </p:nvSpPr>
        <p:spPr>
          <a:xfrm>
            <a:off x="684531" y="1641903"/>
            <a:ext cx="4685898" cy="369332"/>
          </a:xfrm>
          <a:prstGeom prst="rect">
            <a:avLst/>
          </a:prstGeom>
        </p:spPr>
        <p:txBody>
          <a:bodyPr wrap="none">
            <a:spAutoFit/>
          </a:bodyPr>
          <a:lstStyle/>
          <a:p>
            <a:pPr indent="457200" algn="just">
              <a:spcAft>
                <a:spcPts val="0"/>
              </a:spcAft>
            </a:pPr>
            <a:r>
              <a:rPr lang="es-EC" b="1" dirty="0">
                <a:solidFill>
                  <a:srgbClr val="000000"/>
                </a:solidFill>
                <a:latin typeface="Arial" panose="020B0604020202020204" pitchFamily="34" charset="0"/>
                <a:ea typeface="Times New Roman" panose="02020603050405020304" pitchFamily="18" charset="0"/>
              </a:rPr>
              <a:t>Carga que la bomba agrega al fluido</a:t>
            </a:r>
            <a:endParaRPr lang="es-EC" dirty="0">
              <a:solidFill>
                <a:srgbClr val="000000"/>
              </a:solidFill>
              <a:effectLst/>
              <a:latin typeface="Arial" panose="020B0604020202020204" pitchFamily="34"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72531B6E-F3B4-4762-AB75-3A2A05E016D5}"/>
                  </a:ext>
                </a:extLst>
              </p:cNvPr>
              <p:cNvSpPr txBox="1"/>
              <p:nvPr/>
            </p:nvSpPr>
            <p:spPr>
              <a:xfrm>
                <a:off x="1247775" y="2174746"/>
                <a:ext cx="4988643" cy="6505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𝐻</m:t>
                          </m:r>
                        </m:e>
                        <m:sub>
                          <m:r>
                            <a:rPr lang="es-EC" sz="1600" i="1">
                              <a:latin typeface="Cambria Math" panose="02040503050406030204" pitchFamily="18" charset="0"/>
                            </a:rPr>
                            <m:t>𝑏</m:t>
                          </m:r>
                        </m:sub>
                      </m:sSub>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sSub>
                            <m:sSubPr>
                              <m:ctrlPr>
                                <a:rPr lang="es-EC" sz="1600" i="1">
                                  <a:solidFill>
                                    <a:srgbClr val="836967"/>
                                  </a:solidFill>
                                  <a:latin typeface="Cambria Math" panose="02040503050406030204" pitchFamily="18" charset="0"/>
                                </a:rPr>
                              </m:ctrlPr>
                            </m:sSubPr>
                            <m:e>
                              <m:r>
                                <a:rPr lang="es-EC" sz="1600" i="1">
                                  <a:latin typeface="Cambria Math" panose="02040503050406030204" pitchFamily="18" charset="0"/>
                                </a:rPr>
                                <m:t>𝑃</m:t>
                              </m:r>
                            </m:e>
                            <m:sub>
                              <m:r>
                                <a:rPr lang="es-EC" sz="1600" i="0">
                                  <a:latin typeface="Cambria Math" panose="02040503050406030204" pitchFamily="18" charset="0"/>
                                </a:rPr>
                                <m:t>2</m:t>
                              </m:r>
                            </m:sub>
                          </m:sSub>
                        </m:num>
                        <m:den>
                          <m:r>
                            <a:rPr lang="es-EC" sz="1600" i="1">
                              <a:latin typeface="Cambria Math" panose="02040503050406030204" pitchFamily="18" charset="0"/>
                            </a:rPr>
                            <m:t>𝜌</m:t>
                          </m:r>
                          <m:r>
                            <a:rPr lang="es-EC" sz="1600" i="0">
                              <a:latin typeface="Cambria Math" panose="02040503050406030204" pitchFamily="18" charset="0"/>
                            </a:rPr>
                            <m:t>∗</m:t>
                          </m:r>
                          <m:r>
                            <a:rPr lang="es-EC" sz="1600" i="1">
                              <a:latin typeface="Cambria Math" panose="02040503050406030204" pitchFamily="18" charset="0"/>
                            </a:rPr>
                            <m:t>𝑔</m:t>
                          </m:r>
                        </m:den>
                      </m:f>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sSup>
                            <m:sSupPr>
                              <m:ctrlPr>
                                <a:rPr lang="es-EC" sz="1600" i="1">
                                  <a:solidFill>
                                    <a:srgbClr val="836967"/>
                                  </a:solidFill>
                                  <a:latin typeface="Cambria Math" panose="02040503050406030204" pitchFamily="18" charset="0"/>
                                </a:rPr>
                              </m:ctrlPr>
                            </m:sSupPr>
                            <m:e>
                              <m:d>
                                <m:dPr>
                                  <m:ctrlPr>
                                    <a:rPr lang="es-EC" sz="1600" i="1">
                                      <a:solidFill>
                                        <a:srgbClr val="836967"/>
                                      </a:solidFill>
                                      <a:latin typeface="Cambria Math" panose="02040503050406030204" pitchFamily="18" charset="0"/>
                                    </a:rPr>
                                  </m:ctrlPr>
                                </m:dPr>
                                <m:e>
                                  <m:sSub>
                                    <m:sSubPr>
                                      <m:ctrlPr>
                                        <a:rPr lang="es-EC" sz="1600" i="1">
                                          <a:solidFill>
                                            <a:srgbClr val="836967"/>
                                          </a:solidFill>
                                          <a:latin typeface="Cambria Math" panose="02040503050406030204" pitchFamily="18" charset="0"/>
                                        </a:rPr>
                                      </m:ctrlPr>
                                    </m:sSubPr>
                                    <m:e>
                                      <m:r>
                                        <a:rPr lang="es-EC" sz="1600" i="1">
                                          <a:latin typeface="Cambria Math" panose="02040503050406030204" pitchFamily="18" charset="0"/>
                                        </a:rPr>
                                        <m:t>𝑉</m:t>
                                      </m:r>
                                    </m:e>
                                    <m:sub>
                                      <m:r>
                                        <a:rPr lang="es-EC" sz="1600" i="0">
                                          <a:latin typeface="Cambria Math" panose="02040503050406030204" pitchFamily="18" charset="0"/>
                                        </a:rPr>
                                        <m:t>2</m:t>
                                      </m:r>
                                    </m:sub>
                                  </m:sSub>
                                </m:e>
                              </m:d>
                            </m:e>
                            <m:sup>
                              <m:r>
                                <a:rPr lang="es-EC" sz="1600" i="0">
                                  <a:latin typeface="Cambria Math" panose="02040503050406030204" pitchFamily="18" charset="0"/>
                                </a:rPr>
                                <m:t>2</m:t>
                              </m:r>
                            </m:sup>
                          </m:sSup>
                        </m:num>
                        <m:den>
                          <m:r>
                            <a:rPr lang="es-EC" sz="1600" i="0">
                              <a:latin typeface="Cambria Math" panose="02040503050406030204" pitchFamily="18" charset="0"/>
                            </a:rPr>
                            <m:t>2∗</m:t>
                          </m:r>
                          <m:r>
                            <a:rPr lang="es-EC" sz="1600" i="1">
                              <a:latin typeface="Cambria Math" panose="02040503050406030204" pitchFamily="18" charset="0"/>
                            </a:rPr>
                            <m:t>𝑔</m:t>
                          </m:r>
                        </m:den>
                      </m:f>
                      <m:r>
                        <a:rPr lang="es-EC" sz="1600" i="0">
                          <a:latin typeface="Cambria Math" panose="02040503050406030204" pitchFamily="18" charset="0"/>
                        </a:rPr>
                        <m:t>+</m:t>
                      </m:r>
                      <m:sSub>
                        <m:sSubPr>
                          <m:ctrlPr>
                            <a:rPr lang="es-EC" sz="1600" i="1">
                              <a:solidFill>
                                <a:srgbClr val="836967"/>
                              </a:solidFill>
                              <a:latin typeface="Cambria Math" panose="02040503050406030204" pitchFamily="18" charset="0"/>
                            </a:rPr>
                          </m:ctrlPr>
                        </m:sSubPr>
                        <m:e>
                          <m:r>
                            <a:rPr lang="es-EC" sz="1600" i="1">
                              <a:latin typeface="Cambria Math" panose="02040503050406030204" pitchFamily="18" charset="0"/>
                            </a:rPr>
                            <m:t>𝑍</m:t>
                          </m:r>
                        </m:e>
                        <m:sub>
                          <m:r>
                            <a:rPr lang="es-EC" sz="1600" i="0">
                              <a:latin typeface="Cambria Math" panose="02040503050406030204" pitchFamily="18" charset="0"/>
                            </a:rPr>
                            <m:t>2</m:t>
                          </m:r>
                        </m:sub>
                      </m:sSub>
                      <m:r>
                        <a:rPr lang="es-EC" sz="1600" i="0">
                          <a:latin typeface="Cambria Math" panose="02040503050406030204" pitchFamily="18" charset="0"/>
                        </a:rPr>
                        <m:t>+</m:t>
                      </m:r>
                      <m:sSub>
                        <m:sSubPr>
                          <m:ctrlPr>
                            <a:rPr lang="es-EC" sz="1600" i="1">
                              <a:solidFill>
                                <a:srgbClr val="836967"/>
                              </a:solidFill>
                              <a:latin typeface="Cambria Math" panose="02040503050406030204" pitchFamily="18" charset="0"/>
                            </a:rPr>
                          </m:ctrlPr>
                        </m:sSubPr>
                        <m:e>
                          <m:r>
                            <a:rPr lang="es-EC" sz="1600" i="1">
                              <a:latin typeface="Cambria Math" panose="02040503050406030204" pitchFamily="18" charset="0"/>
                            </a:rPr>
                            <m:t>h</m:t>
                          </m:r>
                        </m:e>
                        <m:sub>
                          <m:r>
                            <a:rPr lang="es-EC" sz="1600" i="1">
                              <a:latin typeface="Cambria Math" panose="02040503050406030204" pitchFamily="18" charset="0"/>
                            </a:rPr>
                            <m:t>𝑇</m:t>
                          </m:r>
                        </m:sub>
                      </m:sSub>
                      <m:r>
                        <a:rPr lang="es-EC" sz="1600" i="0">
                          <a:latin typeface="Cambria Math" panose="02040503050406030204" pitchFamily="18" charset="0"/>
                        </a:rPr>
                        <m:t>−</m:t>
                      </m:r>
                      <m:d>
                        <m:dPr>
                          <m:ctrlPr>
                            <a:rPr lang="es-EC" sz="1600" i="1">
                              <a:solidFill>
                                <a:srgbClr val="836967"/>
                              </a:solidFill>
                              <a:latin typeface="Cambria Math" panose="02040503050406030204" pitchFamily="18" charset="0"/>
                            </a:rPr>
                          </m:ctrlPr>
                        </m:dPr>
                        <m:e>
                          <m:f>
                            <m:fPr>
                              <m:ctrlPr>
                                <a:rPr lang="es-EC" sz="1600" i="1">
                                  <a:solidFill>
                                    <a:srgbClr val="836967"/>
                                  </a:solidFill>
                                  <a:latin typeface="Cambria Math" panose="02040503050406030204" pitchFamily="18" charset="0"/>
                                </a:rPr>
                              </m:ctrlPr>
                            </m:fPr>
                            <m:num>
                              <m:sSub>
                                <m:sSubPr>
                                  <m:ctrlPr>
                                    <a:rPr lang="es-EC" sz="1600" i="1">
                                      <a:solidFill>
                                        <a:srgbClr val="836967"/>
                                      </a:solidFill>
                                      <a:latin typeface="Cambria Math" panose="02040503050406030204" pitchFamily="18" charset="0"/>
                                    </a:rPr>
                                  </m:ctrlPr>
                                </m:sSubPr>
                                <m:e>
                                  <m:r>
                                    <a:rPr lang="es-EC" sz="1600" i="1">
                                      <a:latin typeface="Cambria Math" panose="02040503050406030204" pitchFamily="18" charset="0"/>
                                    </a:rPr>
                                    <m:t>𝑃</m:t>
                                  </m:r>
                                </m:e>
                                <m:sub>
                                  <m:r>
                                    <a:rPr lang="es-EC" sz="1600" i="0">
                                      <a:latin typeface="Cambria Math" panose="02040503050406030204" pitchFamily="18" charset="0"/>
                                    </a:rPr>
                                    <m:t>1</m:t>
                                  </m:r>
                                </m:sub>
                              </m:sSub>
                            </m:num>
                            <m:den>
                              <m:r>
                                <a:rPr lang="es-EC" sz="1600" i="1">
                                  <a:latin typeface="Cambria Math" panose="02040503050406030204" pitchFamily="18" charset="0"/>
                                </a:rPr>
                                <m:t>𝜌</m:t>
                              </m:r>
                              <m:r>
                                <a:rPr lang="es-EC" sz="1600" i="0">
                                  <a:latin typeface="Cambria Math" panose="02040503050406030204" pitchFamily="18" charset="0"/>
                                </a:rPr>
                                <m:t>∗</m:t>
                              </m:r>
                              <m:r>
                                <a:rPr lang="es-EC" sz="1600" i="1">
                                  <a:latin typeface="Cambria Math" panose="02040503050406030204" pitchFamily="18" charset="0"/>
                                </a:rPr>
                                <m:t>𝑔</m:t>
                              </m:r>
                            </m:den>
                          </m:f>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sSup>
                                <m:sSupPr>
                                  <m:ctrlPr>
                                    <a:rPr lang="es-EC" sz="1600" i="1">
                                      <a:solidFill>
                                        <a:srgbClr val="836967"/>
                                      </a:solidFill>
                                      <a:latin typeface="Cambria Math" panose="02040503050406030204" pitchFamily="18" charset="0"/>
                                    </a:rPr>
                                  </m:ctrlPr>
                                </m:sSupPr>
                                <m:e>
                                  <m:d>
                                    <m:dPr>
                                      <m:ctrlPr>
                                        <a:rPr lang="es-EC" sz="1600" i="1">
                                          <a:solidFill>
                                            <a:srgbClr val="836967"/>
                                          </a:solidFill>
                                          <a:latin typeface="Cambria Math" panose="02040503050406030204" pitchFamily="18" charset="0"/>
                                        </a:rPr>
                                      </m:ctrlPr>
                                    </m:dPr>
                                    <m:e>
                                      <m:sSub>
                                        <m:sSubPr>
                                          <m:ctrlPr>
                                            <a:rPr lang="es-EC" sz="1600" i="1">
                                              <a:solidFill>
                                                <a:srgbClr val="836967"/>
                                              </a:solidFill>
                                              <a:latin typeface="Cambria Math" panose="02040503050406030204" pitchFamily="18" charset="0"/>
                                            </a:rPr>
                                          </m:ctrlPr>
                                        </m:sSubPr>
                                        <m:e>
                                          <m:r>
                                            <a:rPr lang="es-EC" sz="1600" i="1">
                                              <a:latin typeface="Cambria Math" panose="02040503050406030204" pitchFamily="18" charset="0"/>
                                            </a:rPr>
                                            <m:t>𝑉</m:t>
                                          </m:r>
                                        </m:e>
                                        <m:sub>
                                          <m:r>
                                            <a:rPr lang="es-EC" sz="1600" i="0">
                                              <a:latin typeface="Cambria Math" panose="02040503050406030204" pitchFamily="18" charset="0"/>
                                            </a:rPr>
                                            <m:t>1</m:t>
                                          </m:r>
                                        </m:sub>
                                      </m:sSub>
                                    </m:e>
                                  </m:d>
                                </m:e>
                                <m:sup>
                                  <m:r>
                                    <a:rPr lang="es-EC" sz="1600" i="0">
                                      <a:latin typeface="Cambria Math" panose="02040503050406030204" pitchFamily="18" charset="0"/>
                                    </a:rPr>
                                    <m:t>2</m:t>
                                  </m:r>
                                </m:sup>
                              </m:sSup>
                            </m:num>
                            <m:den>
                              <m:r>
                                <a:rPr lang="es-EC" sz="1600" i="0">
                                  <a:latin typeface="Cambria Math" panose="02040503050406030204" pitchFamily="18" charset="0"/>
                                </a:rPr>
                                <m:t>2∗</m:t>
                              </m:r>
                              <m:r>
                                <a:rPr lang="es-EC" sz="1600" i="1">
                                  <a:latin typeface="Cambria Math" panose="02040503050406030204" pitchFamily="18" charset="0"/>
                                </a:rPr>
                                <m:t>𝑔</m:t>
                              </m:r>
                            </m:den>
                          </m:f>
                          <m:r>
                            <a:rPr lang="es-EC" sz="1600" i="0">
                              <a:latin typeface="Cambria Math" panose="02040503050406030204" pitchFamily="18" charset="0"/>
                            </a:rPr>
                            <m:t>+</m:t>
                          </m:r>
                          <m:sSub>
                            <m:sSubPr>
                              <m:ctrlPr>
                                <a:rPr lang="es-EC" sz="1600" i="1">
                                  <a:solidFill>
                                    <a:srgbClr val="836967"/>
                                  </a:solidFill>
                                  <a:latin typeface="Cambria Math" panose="02040503050406030204" pitchFamily="18" charset="0"/>
                                </a:rPr>
                              </m:ctrlPr>
                            </m:sSubPr>
                            <m:e>
                              <m:r>
                                <a:rPr lang="es-EC" sz="1600" i="1">
                                  <a:latin typeface="Cambria Math" panose="02040503050406030204" pitchFamily="18" charset="0"/>
                                </a:rPr>
                                <m:t>𝑍</m:t>
                              </m:r>
                            </m:e>
                            <m:sub>
                              <m:r>
                                <a:rPr lang="es-EC" sz="1600" i="0">
                                  <a:latin typeface="Cambria Math" panose="02040503050406030204" pitchFamily="18" charset="0"/>
                                </a:rPr>
                                <m:t>1</m:t>
                              </m:r>
                            </m:sub>
                          </m:sSub>
                        </m:e>
                      </m:d>
                    </m:oMath>
                  </m:oMathPara>
                </a14:m>
                <a:endParaRPr lang="es-EC" sz="1600" dirty="0"/>
              </a:p>
            </p:txBody>
          </p:sp>
        </mc:Choice>
        <mc:Fallback xmlns="">
          <p:sp>
            <p:nvSpPr>
              <p:cNvPr id="26" name="CuadroTexto 25">
                <a:extLst>
                  <a:ext uri="{FF2B5EF4-FFF2-40B4-BE49-F238E27FC236}">
                    <a16:creationId xmlns:a16="http://schemas.microsoft.com/office/drawing/2014/main" id="{72531B6E-F3B4-4762-AB75-3A2A05E016D5}"/>
                  </a:ext>
                </a:extLst>
              </p:cNvPr>
              <p:cNvSpPr txBox="1">
                <a:spLocks noRot="1" noChangeAspect="1" noMove="1" noResize="1" noEditPoints="1" noAdjustHandles="1" noChangeArrowheads="1" noChangeShapeType="1" noTextEdit="1"/>
              </p:cNvSpPr>
              <p:nvPr/>
            </p:nvSpPr>
            <p:spPr>
              <a:xfrm>
                <a:off x="1247775" y="2174746"/>
                <a:ext cx="4988643" cy="650563"/>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CB1DAFE9-BB0F-4E0B-B1E6-D155B7DA7676}"/>
                  </a:ext>
                </a:extLst>
              </p:cNvPr>
              <p:cNvSpPr txBox="1"/>
              <p:nvPr/>
            </p:nvSpPr>
            <p:spPr>
              <a:xfrm>
                <a:off x="1318799" y="2847515"/>
                <a:ext cx="10303990" cy="10120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𝐻</m:t>
                          </m:r>
                        </m:e>
                        <m:sub>
                          <m:r>
                            <a:rPr lang="es-EC" sz="1600" i="1">
                              <a:latin typeface="Cambria Math" panose="02040503050406030204" pitchFamily="18" charset="0"/>
                            </a:rPr>
                            <m:t>𝑏</m:t>
                          </m:r>
                        </m:sub>
                      </m:sSub>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r>
                            <a:rPr lang="es-EC" sz="1600" i="0">
                              <a:latin typeface="Cambria Math" panose="02040503050406030204" pitchFamily="18" charset="0"/>
                            </a:rPr>
                            <m:t>8963184 </m:t>
                          </m:r>
                          <m:r>
                            <a:rPr lang="es-EC" sz="1600" i="1">
                              <a:latin typeface="Cambria Math" panose="02040503050406030204" pitchFamily="18" charset="0"/>
                            </a:rPr>
                            <m:t>𝑃𝑎</m:t>
                          </m:r>
                        </m:num>
                        <m:den>
                          <m:r>
                            <a:rPr lang="es-EC" sz="1600" i="0">
                              <a:latin typeface="Cambria Math" panose="02040503050406030204" pitchFamily="18" charset="0"/>
                            </a:rPr>
                            <m:t>720.5</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𝑘𝑔</m:t>
                              </m:r>
                            </m:num>
                            <m:den>
                              <m:sSup>
                                <m:sSupPr>
                                  <m:ctrlPr>
                                    <a:rPr lang="es-EC" sz="1600" i="1">
                                      <a:solidFill>
                                        <a:srgbClr val="836967"/>
                                      </a:solidFill>
                                      <a:latin typeface="Cambria Math" panose="02040503050406030204" pitchFamily="18" charset="0"/>
                                    </a:rPr>
                                  </m:ctrlPr>
                                </m:sSupPr>
                                <m:e>
                                  <m:r>
                                    <a:rPr lang="es-EC" sz="1600" i="1">
                                      <a:latin typeface="Cambria Math" panose="02040503050406030204" pitchFamily="18" charset="0"/>
                                    </a:rPr>
                                    <m:t>𝑚</m:t>
                                  </m:r>
                                </m:e>
                                <m:sup>
                                  <m:r>
                                    <a:rPr lang="es-EC" sz="1600" i="0">
                                      <a:latin typeface="Cambria Math" panose="02040503050406030204" pitchFamily="18" charset="0"/>
                                    </a:rPr>
                                    <m:t>3</m:t>
                                  </m:r>
                                </m:sup>
                              </m:sSup>
                            </m:den>
                          </m:f>
                          <m:r>
                            <a:rPr lang="es-EC" sz="1600" i="0">
                              <a:latin typeface="Cambria Math" panose="02040503050406030204" pitchFamily="18" charset="0"/>
                            </a:rPr>
                            <m:t>∗9.8 </m:t>
                          </m:r>
                          <m:f>
                            <m:fPr>
                              <m:type m:val="lin"/>
                              <m:ctrlPr>
                                <a:rPr lang="es-EC" sz="1600" i="1">
                                  <a:latin typeface="Cambria Math" panose="02040503050406030204" pitchFamily="18" charset="0"/>
                                </a:rPr>
                              </m:ctrlPr>
                            </m:fPr>
                            <m:num>
                              <m:r>
                                <a:rPr lang="es-EC" sz="1600" i="1">
                                  <a:latin typeface="Cambria Math" panose="02040503050406030204" pitchFamily="18" charset="0"/>
                                </a:rPr>
                                <m:t>𝑚</m:t>
                              </m:r>
                            </m:num>
                            <m:den>
                              <m:sSup>
                                <m:sSupPr>
                                  <m:ctrlPr>
                                    <a:rPr lang="es-EC" sz="1600" i="1">
                                      <a:solidFill>
                                        <a:srgbClr val="836967"/>
                                      </a:solidFill>
                                      <a:latin typeface="Cambria Math" panose="02040503050406030204" pitchFamily="18" charset="0"/>
                                    </a:rPr>
                                  </m:ctrlPr>
                                </m:sSupPr>
                                <m:e>
                                  <m:r>
                                    <a:rPr lang="es-EC" sz="1600" i="1">
                                      <a:latin typeface="Cambria Math" panose="02040503050406030204" pitchFamily="18" charset="0"/>
                                    </a:rPr>
                                    <m:t>𝑠</m:t>
                                  </m:r>
                                </m:e>
                                <m:sup>
                                  <m:r>
                                    <a:rPr lang="es-EC" sz="1600" i="0">
                                      <a:latin typeface="Cambria Math" panose="02040503050406030204" pitchFamily="18" charset="0"/>
                                    </a:rPr>
                                    <m:t>2</m:t>
                                  </m:r>
                                </m:sup>
                              </m:sSup>
                            </m:den>
                          </m:f>
                        </m:den>
                      </m:f>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sSup>
                            <m:sSupPr>
                              <m:ctrlPr>
                                <a:rPr lang="es-EC" sz="1600" i="1">
                                  <a:solidFill>
                                    <a:srgbClr val="836967"/>
                                  </a:solidFill>
                                  <a:latin typeface="Cambria Math" panose="02040503050406030204" pitchFamily="18" charset="0"/>
                                </a:rPr>
                              </m:ctrlPr>
                            </m:sSupPr>
                            <m:e>
                              <m:d>
                                <m:dPr>
                                  <m:ctrlPr>
                                    <a:rPr lang="es-EC" sz="1600" i="1">
                                      <a:solidFill>
                                        <a:srgbClr val="836967"/>
                                      </a:solidFill>
                                      <a:latin typeface="Cambria Math" panose="02040503050406030204" pitchFamily="18" charset="0"/>
                                    </a:rPr>
                                  </m:ctrlPr>
                                </m:dPr>
                                <m:e>
                                  <m:r>
                                    <a:rPr lang="es-EC" sz="1600" i="0">
                                      <a:latin typeface="Cambria Math" panose="02040503050406030204" pitchFamily="18" charset="0"/>
                                    </a:rPr>
                                    <m:t>1.046</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𝑚</m:t>
                                      </m:r>
                                    </m:num>
                                    <m:den>
                                      <m:r>
                                        <a:rPr lang="es-EC" sz="1600" i="1">
                                          <a:latin typeface="Cambria Math" panose="02040503050406030204" pitchFamily="18" charset="0"/>
                                        </a:rPr>
                                        <m:t>𝑠</m:t>
                                      </m:r>
                                    </m:den>
                                  </m:f>
                                </m:e>
                              </m:d>
                            </m:e>
                            <m:sup>
                              <m:r>
                                <a:rPr lang="es-EC" sz="1600" i="0">
                                  <a:latin typeface="Cambria Math" panose="02040503050406030204" pitchFamily="18" charset="0"/>
                                </a:rPr>
                                <m:t>2</m:t>
                              </m:r>
                            </m:sup>
                          </m:sSup>
                        </m:num>
                        <m:den>
                          <m:r>
                            <a:rPr lang="es-EC" sz="1600" i="0">
                              <a:latin typeface="Cambria Math" panose="02040503050406030204" pitchFamily="18" charset="0"/>
                            </a:rPr>
                            <m:t>2∗9.8 </m:t>
                          </m:r>
                          <m:f>
                            <m:fPr>
                              <m:type m:val="lin"/>
                              <m:ctrlPr>
                                <a:rPr lang="es-EC" sz="1600" i="1">
                                  <a:latin typeface="Cambria Math" panose="02040503050406030204" pitchFamily="18" charset="0"/>
                                </a:rPr>
                              </m:ctrlPr>
                            </m:fPr>
                            <m:num>
                              <m:r>
                                <a:rPr lang="es-EC" sz="1600" i="1">
                                  <a:latin typeface="Cambria Math" panose="02040503050406030204" pitchFamily="18" charset="0"/>
                                </a:rPr>
                                <m:t>𝑚</m:t>
                              </m:r>
                            </m:num>
                            <m:den>
                              <m:sSup>
                                <m:sSupPr>
                                  <m:ctrlPr>
                                    <a:rPr lang="es-EC" sz="1600" i="1">
                                      <a:solidFill>
                                        <a:srgbClr val="836967"/>
                                      </a:solidFill>
                                      <a:latin typeface="Cambria Math" panose="02040503050406030204" pitchFamily="18" charset="0"/>
                                    </a:rPr>
                                  </m:ctrlPr>
                                </m:sSupPr>
                                <m:e>
                                  <m:r>
                                    <a:rPr lang="es-EC" sz="1600" i="1">
                                      <a:latin typeface="Cambria Math" panose="02040503050406030204" pitchFamily="18" charset="0"/>
                                    </a:rPr>
                                    <m:t>𝑠</m:t>
                                  </m:r>
                                </m:e>
                                <m:sup>
                                  <m:r>
                                    <a:rPr lang="es-EC" sz="1600" i="0">
                                      <a:latin typeface="Cambria Math" panose="02040503050406030204" pitchFamily="18" charset="0"/>
                                    </a:rPr>
                                    <m:t>2</m:t>
                                  </m:r>
                                </m:sup>
                              </m:sSup>
                            </m:den>
                          </m:f>
                        </m:den>
                      </m:f>
                      <m:r>
                        <a:rPr lang="es-EC" sz="1600" i="0">
                          <a:latin typeface="Cambria Math" panose="02040503050406030204" pitchFamily="18" charset="0"/>
                        </a:rPr>
                        <m:t>+2650.88 </m:t>
                      </m:r>
                      <m:r>
                        <a:rPr lang="es-EC" sz="1600" i="1">
                          <a:latin typeface="Cambria Math" panose="02040503050406030204" pitchFamily="18" charset="0"/>
                        </a:rPr>
                        <m:t>𝑚</m:t>
                      </m:r>
                      <m:r>
                        <a:rPr lang="es-EC" sz="1600" i="0">
                          <a:latin typeface="Cambria Math" panose="02040503050406030204" pitchFamily="18" charset="0"/>
                        </a:rPr>
                        <m:t>+8.978 </m:t>
                      </m:r>
                      <m:r>
                        <a:rPr lang="es-EC" sz="1600" i="1">
                          <a:latin typeface="Cambria Math" panose="02040503050406030204" pitchFamily="18" charset="0"/>
                        </a:rPr>
                        <m:t>𝑚</m:t>
                      </m:r>
                      <m:r>
                        <a:rPr lang="es-EC" sz="1600" i="0">
                          <a:latin typeface="Cambria Math" panose="02040503050406030204" pitchFamily="18" charset="0"/>
                        </a:rPr>
                        <m:t>−</m:t>
                      </m:r>
                      <m:d>
                        <m:dPr>
                          <m:ctrlPr>
                            <a:rPr lang="es-EC" sz="1600" i="1">
                              <a:solidFill>
                                <a:srgbClr val="836967"/>
                              </a:solidFill>
                              <a:latin typeface="Cambria Math" panose="02040503050406030204" pitchFamily="18" charset="0"/>
                            </a:rPr>
                          </m:ctrlPr>
                        </m:dPr>
                        <m:e>
                          <m:f>
                            <m:fPr>
                              <m:ctrlPr>
                                <a:rPr lang="es-EC" sz="1600" i="1">
                                  <a:solidFill>
                                    <a:srgbClr val="836967"/>
                                  </a:solidFill>
                                  <a:latin typeface="Cambria Math" panose="02040503050406030204" pitchFamily="18" charset="0"/>
                                </a:rPr>
                              </m:ctrlPr>
                            </m:fPr>
                            <m:num>
                              <m:r>
                                <a:rPr lang="es-EC" sz="1600" i="0">
                                  <a:latin typeface="Cambria Math" panose="02040503050406030204" pitchFamily="18" charset="0"/>
                                </a:rPr>
                                <m:t>0 </m:t>
                              </m:r>
                              <m:r>
                                <a:rPr lang="es-EC" sz="1600" i="1">
                                  <a:latin typeface="Cambria Math" panose="02040503050406030204" pitchFamily="18" charset="0"/>
                                </a:rPr>
                                <m:t>𝑃𝑎</m:t>
                              </m:r>
                            </m:num>
                            <m:den>
                              <m:r>
                                <a:rPr lang="es-EC" sz="1600" i="0">
                                  <a:latin typeface="Cambria Math" panose="02040503050406030204" pitchFamily="18" charset="0"/>
                                </a:rPr>
                                <m:t>720.5</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𝑘𝑔</m:t>
                                  </m:r>
                                </m:num>
                                <m:den>
                                  <m:sSup>
                                    <m:sSupPr>
                                      <m:ctrlPr>
                                        <a:rPr lang="es-EC" sz="1600" i="1">
                                          <a:solidFill>
                                            <a:srgbClr val="836967"/>
                                          </a:solidFill>
                                          <a:latin typeface="Cambria Math" panose="02040503050406030204" pitchFamily="18" charset="0"/>
                                        </a:rPr>
                                      </m:ctrlPr>
                                    </m:sSupPr>
                                    <m:e>
                                      <m:r>
                                        <a:rPr lang="es-EC" sz="1600" i="1">
                                          <a:latin typeface="Cambria Math" panose="02040503050406030204" pitchFamily="18" charset="0"/>
                                        </a:rPr>
                                        <m:t>𝑚</m:t>
                                      </m:r>
                                    </m:e>
                                    <m:sup>
                                      <m:r>
                                        <a:rPr lang="es-EC" sz="1600" i="0">
                                          <a:latin typeface="Cambria Math" panose="02040503050406030204" pitchFamily="18" charset="0"/>
                                        </a:rPr>
                                        <m:t>3</m:t>
                                      </m:r>
                                    </m:sup>
                                  </m:sSup>
                                </m:den>
                              </m:f>
                              <m:r>
                                <a:rPr lang="es-EC" sz="1600" i="0">
                                  <a:latin typeface="Cambria Math" panose="02040503050406030204" pitchFamily="18" charset="0"/>
                                </a:rPr>
                                <m:t>∗9.8</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𝑚</m:t>
                                  </m:r>
                                </m:num>
                                <m:den>
                                  <m:sSup>
                                    <m:sSupPr>
                                      <m:ctrlPr>
                                        <a:rPr lang="es-EC" sz="1600" i="1">
                                          <a:solidFill>
                                            <a:srgbClr val="836967"/>
                                          </a:solidFill>
                                          <a:latin typeface="Cambria Math" panose="02040503050406030204" pitchFamily="18" charset="0"/>
                                        </a:rPr>
                                      </m:ctrlPr>
                                    </m:sSupPr>
                                    <m:e>
                                      <m:r>
                                        <a:rPr lang="es-EC" sz="1600" i="1">
                                          <a:latin typeface="Cambria Math" panose="02040503050406030204" pitchFamily="18" charset="0"/>
                                        </a:rPr>
                                        <m:t>𝑠</m:t>
                                      </m:r>
                                    </m:e>
                                    <m:sup>
                                      <m:r>
                                        <a:rPr lang="es-EC" sz="1600" i="0">
                                          <a:latin typeface="Cambria Math" panose="02040503050406030204" pitchFamily="18" charset="0"/>
                                        </a:rPr>
                                        <m:t>2</m:t>
                                      </m:r>
                                    </m:sup>
                                  </m:sSup>
                                </m:den>
                              </m:f>
                            </m:den>
                          </m:f>
                          <m:r>
                            <a:rPr lang="es-EC" sz="1600" i="0">
                              <a:latin typeface="Cambria Math" panose="02040503050406030204" pitchFamily="18" charset="0"/>
                            </a:rPr>
                            <m:t>+</m:t>
                          </m:r>
                          <m:f>
                            <m:fPr>
                              <m:ctrlPr>
                                <a:rPr lang="es-EC" sz="1600" i="1">
                                  <a:solidFill>
                                    <a:srgbClr val="836967"/>
                                  </a:solidFill>
                                  <a:latin typeface="Cambria Math" panose="02040503050406030204" pitchFamily="18" charset="0"/>
                                </a:rPr>
                              </m:ctrlPr>
                            </m:fPr>
                            <m:num>
                              <m:sSup>
                                <m:sSupPr>
                                  <m:ctrlPr>
                                    <a:rPr lang="es-EC" sz="1600" i="1">
                                      <a:solidFill>
                                        <a:srgbClr val="836967"/>
                                      </a:solidFill>
                                      <a:latin typeface="Cambria Math" panose="02040503050406030204" pitchFamily="18" charset="0"/>
                                    </a:rPr>
                                  </m:ctrlPr>
                                </m:sSupPr>
                                <m:e>
                                  <m:d>
                                    <m:dPr>
                                      <m:ctrlPr>
                                        <a:rPr lang="es-EC" sz="1600" i="1">
                                          <a:solidFill>
                                            <a:srgbClr val="836967"/>
                                          </a:solidFill>
                                          <a:latin typeface="Cambria Math" panose="02040503050406030204" pitchFamily="18" charset="0"/>
                                        </a:rPr>
                                      </m:ctrlPr>
                                    </m:dPr>
                                    <m:e>
                                      <m:r>
                                        <a:rPr lang="es-EC" sz="1600" i="0">
                                          <a:latin typeface="Cambria Math" panose="02040503050406030204" pitchFamily="18" charset="0"/>
                                        </a:rPr>
                                        <m:t>0</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𝑚</m:t>
                                          </m:r>
                                        </m:num>
                                        <m:den>
                                          <m:r>
                                            <a:rPr lang="es-EC" sz="1600" i="1">
                                              <a:latin typeface="Cambria Math" panose="02040503050406030204" pitchFamily="18" charset="0"/>
                                            </a:rPr>
                                            <m:t>𝑠</m:t>
                                          </m:r>
                                        </m:den>
                                      </m:f>
                                    </m:e>
                                  </m:d>
                                </m:e>
                                <m:sup>
                                  <m:r>
                                    <a:rPr lang="es-EC" sz="1600" i="0">
                                      <a:latin typeface="Cambria Math" panose="02040503050406030204" pitchFamily="18" charset="0"/>
                                    </a:rPr>
                                    <m:t>2</m:t>
                                  </m:r>
                                </m:sup>
                              </m:sSup>
                            </m:num>
                            <m:den>
                              <m:r>
                                <a:rPr lang="es-EC" sz="1600" i="0">
                                  <a:latin typeface="Cambria Math" panose="02040503050406030204" pitchFamily="18" charset="0"/>
                                </a:rPr>
                                <m:t>2∗9.8</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𝑚</m:t>
                                  </m:r>
                                </m:num>
                                <m:den>
                                  <m:sSup>
                                    <m:sSupPr>
                                      <m:ctrlPr>
                                        <a:rPr lang="es-EC" sz="1600" i="1">
                                          <a:solidFill>
                                            <a:srgbClr val="836967"/>
                                          </a:solidFill>
                                          <a:latin typeface="Cambria Math" panose="02040503050406030204" pitchFamily="18" charset="0"/>
                                        </a:rPr>
                                      </m:ctrlPr>
                                    </m:sSupPr>
                                    <m:e>
                                      <m:r>
                                        <a:rPr lang="es-EC" sz="1600" i="1">
                                          <a:latin typeface="Cambria Math" panose="02040503050406030204" pitchFamily="18" charset="0"/>
                                        </a:rPr>
                                        <m:t>𝑠</m:t>
                                      </m:r>
                                    </m:e>
                                    <m:sup>
                                      <m:r>
                                        <a:rPr lang="es-EC" sz="1600" i="0">
                                          <a:latin typeface="Cambria Math" panose="02040503050406030204" pitchFamily="18" charset="0"/>
                                        </a:rPr>
                                        <m:t>2</m:t>
                                      </m:r>
                                    </m:sup>
                                  </m:sSup>
                                </m:den>
                              </m:f>
                            </m:den>
                          </m:f>
                          <m:r>
                            <a:rPr lang="es-EC" sz="1600" i="0">
                              <a:latin typeface="Cambria Math" panose="02040503050406030204" pitchFamily="18" charset="0"/>
                            </a:rPr>
                            <m:t>+2650.93 </m:t>
                          </m:r>
                          <m:r>
                            <a:rPr lang="es-EC" sz="1600" i="1">
                              <a:latin typeface="Cambria Math" panose="02040503050406030204" pitchFamily="18" charset="0"/>
                            </a:rPr>
                            <m:t>𝑚</m:t>
                          </m:r>
                        </m:e>
                      </m:d>
                    </m:oMath>
                  </m:oMathPara>
                </a14:m>
                <a:endParaRPr lang="es-EC" sz="1600" dirty="0"/>
              </a:p>
            </p:txBody>
          </p:sp>
        </mc:Choice>
        <mc:Fallback xmlns="">
          <p:sp>
            <p:nvSpPr>
              <p:cNvPr id="29" name="CuadroTexto 28">
                <a:extLst>
                  <a:ext uri="{FF2B5EF4-FFF2-40B4-BE49-F238E27FC236}">
                    <a16:creationId xmlns:a16="http://schemas.microsoft.com/office/drawing/2014/main" id="{CB1DAFE9-BB0F-4E0B-B1E6-D155B7DA7676}"/>
                  </a:ext>
                </a:extLst>
              </p:cNvPr>
              <p:cNvSpPr txBox="1">
                <a:spLocks noRot="1" noChangeAspect="1" noMove="1" noResize="1" noEditPoints="1" noAdjustHandles="1" noChangeArrowheads="1" noChangeShapeType="1" noTextEdit="1"/>
              </p:cNvSpPr>
              <p:nvPr/>
            </p:nvSpPr>
            <p:spPr>
              <a:xfrm>
                <a:off x="1318799" y="2847515"/>
                <a:ext cx="10303990" cy="1012072"/>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647D53AD-5308-4C49-99F7-9A637244139C}"/>
                  </a:ext>
                </a:extLst>
              </p:cNvPr>
              <p:cNvSpPr txBox="1"/>
              <p:nvPr/>
            </p:nvSpPr>
            <p:spPr>
              <a:xfrm>
                <a:off x="1283571" y="3918660"/>
                <a:ext cx="1648215"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𝐻</m:t>
                          </m:r>
                        </m:e>
                        <m:sub>
                          <m:r>
                            <a:rPr lang="es-EC" sz="1600" i="1">
                              <a:latin typeface="Cambria Math" panose="02040503050406030204" pitchFamily="18" charset="0"/>
                            </a:rPr>
                            <m:t>𝑏</m:t>
                          </m:r>
                        </m:sub>
                      </m:sSub>
                      <m:r>
                        <a:rPr lang="es-EC" sz="1600" i="0">
                          <a:latin typeface="Cambria Math" panose="02040503050406030204" pitchFamily="18" charset="0"/>
                        </a:rPr>
                        <m:t>=</m:t>
                      </m:r>
                      <m:r>
                        <a:rPr lang="es-EC" sz="1600" b="0" i="0" smtClean="0">
                          <a:latin typeface="Cambria Math" panose="02040503050406030204" pitchFamily="18" charset="0"/>
                        </a:rPr>
                        <m:t>1278.4 </m:t>
                      </m:r>
                      <m:r>
                        <m:rPr>
                          <m:sty m:val="p"/>
                        </m:rPr>
                        <a:rPr lang="es-EC" sz="1600" b="0" i="0" smtClean="0">
                          <a:latin typeface="Cambria Math" panose="02040503050406030204" pitchFamily="18" charset="0"/>
                        </a:rPr>
                        <m:t>m</m:t>
                      </m:r>
                    </m:oMath>
                  </m:oMathPara>
                </a14:m>
                <a:endParaRPr lang="es-EC" sz="1600" dirty="0"/>
              </a:p>
            </p:txBody>
          </p:sp>
        </mc:Choice>
        <mc:Fallback xmlns="">
          <p:sp>
            <p:nvSpPr>
              <p:cNvPr id="30" name="CuadroTexto 29">
                <a:extLst>
                  <a:ext uri="{FF2B5EF4-FFF2-40B4-BE49-F238E27FC236}">
                    <a16:creationId xmlns:a16="http://schemas.microsoft.com/office/drawing/2014/main" id="{647D53AD-5308-4C49-99F7-9A637244139C}"/>
                  </a:ext>
                </a:extLst>
              </p:cNvPr>
              <p:cNvSpPr txBox="1">
                <a:spLocks noRot="1" noChangeAspect="1" noMove="1" noResize="1" noEditPoints="1" noAdjustHandles="1" noChangeArrowheads="1" noChangeShapeType="1" noTextEdit="1"/>
              </p:cNvSpPr>
              <p:nvPr/>
            </p:nvSpPr>
            <p:spPr>
              <a:xfrm>
                <a:off x="1283571" y="3918660"/>
                <a:ext cx="1648215" cy="338554"/>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1" name="CuadroTexto 30">
                <a:extLst>
                  <a:ext uri="{FF2B5EF4-FFF2-40B4-BE49-F238E27FC236}">
                    <a16:creationId xmlns:a16="http://schemas.microsoft.com/office/drawing/2014/main" id="{265A366B-D8CC-4BF3-915C-48B082419628}"/>
                  </a:ext>
                </a:extLst>
              </p:cNvPr>
              <p:cNvSpPr txBox="1"/>
              <p:nvPr/>
            </p:nvSpPr>
            <p:spPr>
              <a:xfrm>
                <a:off x="1087819" y="4384449"/>
                <a:ext cx="205887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𝐶</m:t>
                          </m:r>
                        </m:e>
                        <m:sub>
                          <m:r>
                            <a:rPr lang="es-EC" sz="1600" i="1">
                              <a:latin typeface="Cambria Math" panose="02040503050406030204" pitchFamily="18" charset="0"/>
                            </a:rPr>
                            <m:t>𝑏</m:t>
                          </m:r>
                        </m:sub>
                      </m:sSub>
                      <m:r>
                        <a:rPr lang="es-EC" sz="1600" i="0">
                          <a:latin typeface="Cambria Math" panose="02040503050406030204" pitchFamily="18" charset="0"/>
                        </a:rPr>
                        <m:t>=</m:t>
                      </m:r>
                      <m:sSub>
                        <m:sSubPr>
                          <m:ctrlPr>
                            <a:rPr lang="es-EC" sz="1600" i="1">
                              <a:solidFill>
                                <a:srgbClr val="836967"/>
                              </a:solidFill>
                              <a:latin typeface="Cambria Math" panose="02040503050406030204" pitchFamily="18" charset="0"/>
                            </a:rPr>
                          </m:ctrlPr>
                        </m:sSubPr>
                        <m:e>
                          <m:r>
                            <a:rPr lang="es-EC" sz="1600" i="1">
                              <a:latin typeface="Cambria Math" panose="02040503050406030204" pitchFamily="18" charset="0"/>
                            </a:rPr>
                            <m:t>𝐻</m:t>
                          </m:r>
                        </m:e>
                        <m:sub>
                          <m:r>
                            <a:rPr lang="es-EC" sz="1600" i="1">
                              <a:latin typeface="Cambria Math" panose="02040503050406030204" pitchFamily="18" charset="0"/>
                            </a:rPr>
                            <m:t>𝑏</m:t>
                          </m:r>
                        </m:sub>
                      </m:sSub>
                      <m:r>
                        <a:rPr lang="es-EC" sz="1600" i="0">
                          <a:latin typeface="Cambria Math" panose="02040503050406030204" pitchFamily="18" charset="0"/>
                        </a:rPr>
                        <m:t>∗</m:t>
                      </m:r>
                      <m:r>
                        <a:rPr lang="es-EC" sz="1600" i="1">
                          <a:latin typeface="Cambria Math" panose="02040503050406030204" pitchFamily="18" charset="0"/>
                        </a:rPr>
                        <m:t>𝑔</m:t>
                      </m:r>
                      <m:r>
                        <a:rPr lang="es-EC" sz="1600" i="0">
                          <a:latin typeface="Cambria Math" panose="02040503050406030204" pitchFamily="18" charset="0"/>
                        </a:rPr>
                        <m:t>∗</m:t>
                      </m:r>
                      <m:r>
                        <a:rPr lang="es-EC" sz="1600" i="1">
                          <a:latin typeface="Cambria Math" panose="02040503050406030204" pitchFamily="18" charset="0"/>
                        </a:rPr>
                        <m:t>𝜌</m:t>
                      </m:r>
                    </m:oMath>
                  </m:oMathPara>
                </a14:m>
                <a:endParaRPr lang="es-EC" sz="1600" dirty="0"/>
              </a:p>
            </p:txBody>
          </p:sp>
        </mc:Choice>
        <mc:Fallback xmlns="">
          <p:sp>
            <p:nvSpPr>
              <p:cNvPr id="31" name="CuadroTexto 30">
                <a:extLst>
                  <a:ext uri="{FF2B5EF4-FFF2-40B4-BE49-F238E27FC236}">
                    <a16:creationId xmlns:a16="http://schemas.microsoft.com/office/drawing/2014/main" id="{265A366B-D8CC-4BF3-915C-48B082419628}"/>
                  </a:ext>
                </a:extLst>
              </p:cNvPr>
              <p:cNvSpPr txBox="1">
                <a:spLocks noRot="1" noChangeAspect="1" noMove="1" noResize="1" noEditPoints="1" noAdjustHandles="1" noChangeArrowheads="1" noChangeShapeType="1" noTextEdit="1"/>
              </p:cNvSpPr>
              <p:nvPr/>
            </p:nvSpPr>
            <p:spPr>
              <a:xfrm>
                <a:off x="1087819" y="4384449"/>
                <a:ext cx="2058870" cy="338554"/>
              </a:xfrm>
              <a:prstGeom prst="rect">
                <a:avLst/>
              </a:prstGeom>
              <a:blipFill>
                <a:blip r:embed="rId8"/>
                <a:stretch>
                  <a:fillRect b="-357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68C111A7-9FAF-4248-97ED-AB53C5D0DFAB}"/>
                  </a:ext>
                </a:extLst>
              </p:cNvPr>
              <p:cNvSpPr txBox="1"/>
              <p:nvPr/>
            </p:nvSpPr>
            <p:spPr>
              <a:xfrm>
                <a:off x="1283571" y="4752092"/>
                <a:ext cx="4894868" cy="5598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𝐶</m:t>
                          </m:r>
                        </m:e>
                        <m:sub>
                          <m:r>
                            <a:rPr lang="es-EC" sz="1600" i="1">
                              <a:latin typeface="Cambria Math" panose="02040503050406030204" pitchFamily="18" charset="0"/>
                            </a:rPr>
                            <m:t>𝑏</m:t>
                          </m:r>
                        </m:sub>
                      </m:sSub>
                      <m:r>
                        <a:rPr lang="es-EC" sz="1600" i="0">
                          <a:latin typeface="Cambria Math" panose="02040503050406030204" pitchFamily="18" charset="0"/>
                        </a:rPr>
                        <m:t>=1278.4 </m:t>
                      </m:r>
                      <m:r>
                        <a:rPr lang="es-EC" sz="1600" i="1">
                          <a:latin typeface="Cambria Math" panose="02040503050406030204" pitchFamily="18" charset="0"/>
                        </a:rPr>
                        <m:t>𝑚</m:t>
                      </m:r>
                      <m:r>
                        <a:rPr lang="es-EC" sz="1600" i="0">
                          <a:latin typeface="Cambria Math" panose="02040503050406030204" pitchFamily="18" charset="0"/>
                        </a:rPr>
                        <m:t>∗9.8</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𝑚</m:t>
                          </m:r>
                        </m:num>
                        <m:den>
                          <m:sSup>
                            <m:sSupPr>
                              <m:ctrlPr>
                                <a:rPr lang="es-EC" sz="1600" i="1">
                                  <a:solidFill>
                                    <a:srgbClr val="836967"/>
                                  </a:solidFill>
                                  <a:latin typeface="Cambria Math" panose="02040503050406030204" pitchFamily="18" charset="0"/>
                                </a:rPr>
                              </m:ctrlPr>
                            </m:sSupPr>
                            <m:e>
                              <m:r>
                                <a:rPr lang="es-EC" sz="1600" i="1">
                                  <a:latin typeface="Cambria Math" panose="02040503050406030204" pitchFamily="18" charset="0"/>
                                </a:rPr>
                                <m:t>𝑠</m:t>
                              </m:r>
                            </m:e>
                            <m:sup>
                              <m:r>
                                <a:rPr lang="es-EC" sz="1600" i="0">
                                  <a:latin typeface="Cambria Math" panose="02040503050406030204" pitchFamily="18" charset="0"/>
                                </a:rPr>
                                <m:t>2</m:t>
                              </m:r>
                            </m:sup>
                          </m:sSup>
                        </m:den>
                      </m:f>
                      <m:r>
                        <a:rPr lang="es-EC" sz="1600" i="0">
                          <a:latin typeface="Cambria Math" panose="02040503050406030204" pitchFamily="18" charset="0"/>
                        </a:rPr>
                        <m:t>∗720.5</m:t>
                      </m:r>
                      <m:f>
                        <m:fPr>
                          <m:ctrlPr>
                            <a:rPr lang="es-EC" sz="1600" i="1">
                              <a:solidFill>
                                <a:srgbClr val="836967"/>
                              </a:solidFill>
                              <a:latin typeface="Cambria Math" panose="02040503050406030204" pitchFamily="18" charset="0"/>
                            </a:rPr>
                          </m:ctrlPr>
                        </m:fPr>
                        <m:num>
                          <m:r>
                            <a:rPr lang="es-EC" sz="1600" i="1">
                              <a:latin typeface="Cambria Math" panose="02040503050406030204" pitchFamily="18" charset="0"/>
                            </a:rPr>
                            <m:t>𝑘𝑔</m:t>
                          </m:r>
                        </m:num>
                        <m:den>
                          <m:sSup>
                            <m:sSupPr>
                              <m:ctrlPr>
                                <a:rPr lang="es-EC" sz="1600" i="1">
                                  <a:solidFill>
                                    <a:srgbClr val="836967"/>
                                  </a:solidFill>
                                  <a:latin typeface="Cambria Math" panose="02040503050406030204" pitchFamily="18" charset="0"/>
                                </a:rPr>
                              </m:ctrlPr>
                            </m:sSupPr>
                            <m:e>
                              <m:r>
                                <a:rPr lang="es-EC" sz="1600" i="1">
                                  <a:latin typeface="Cambria Math" panose="02040503050406030204" pitchFamily="18" charset="0"/>
                                </a:rPr>
                                <m:t>𝑚</m:t>
                              </m:r>
                            </m:e>
                            <m:sup>
                              <m:r>
                                <a:rPr lang="es-EC" sz="1600" i="0">
                                  <a:latin typeface="Cambria Math" panose="02040503050406030204" pitchFamily="18" charset="0"/>
                                </a:rPr>
                                <m:t>3</m:t>
                              </m:r>
                            </m:sup>
                          </m:sSup>
                        </m:den>
                      </m:f>
                      <m:r>
                        <a:rPr lang="es-EC" sz="1600" i="0">
                          <a:latin typeface="Cambria Math" panose="02040503050406030204" pitchFamily="18" charset="0"/>
                        </a:rPr>
                        <m:t>=9.027∗</m:t>
                      </m:r>
                      <m:sSup>
                        <m:sSupPr>
                          <m:ctrlPr>
                            <a:rPr lang="es-EC" sz="1600" i="1">
                              <a:solidFill>
                                <a:srgbClr val="836967"/>
                              </a:solidFill>
                              <a:latin typeface="Cambria Math" panose="02040503050406030204" pitchFamily="18" charset="0"/>
                            </a:rPr>
                          </m:ctrlPr>
                        </m:sSupPr>
                        <m:e>
                          <m:r>
                            <a:rPr lang="es-EC" sz="1600" i="0">
                              <a:latin typeface="Cambria Math" panose="02040503050406030204" pitchFamily="18" charset="0"/>
                            </a:rPr>
                            <m:t>10</m:t>
                          </m:r>
                        </m:e>
                        <m:sup>
                          <m:r>
                            <a:rPr lang="es-EC" sz="1600" i="0">
                              <a:latin typeface="Cambria Math" panose="02040503050406030204" pitchFamily="18" charset="0"/>
                            </a:rPr>
                            <m:t>6</m:t>
                          </m:r>
                        </m:sup>
                      </m:sSup>
                      <m:r>
                        <a:rPr lang="es-EC" sz="1600" i="0">
                          <a:latin typeface="Cambria Math" panose="02040503050406030204" pitchFamily="18" charset="0"/>
                        </a:rPr>
                        <m:t> </m:t>
                      </m:r>
                      <m:r>
                        <a:rPr lang="es-EC" sz="1600" i="1">
                          <a:latin typeface="Cambria Math" panose="02040503050406030204" pitchFamily="18" charset="0"/>
                        </a:rPr>
                        <m:t>𝑃𝑎</m:t>
                      </m:r>
                    </m:oMath>
                  </m:oMathPara>
                </a14:m>
                <a:endParaRPr lang="es-EC" sz="1600" dirty="0"/>
              </a:p>
            </p:txBody>
          </p:sp>
        </mc:Choice>
        <mc:Fallback xmlns="">
          <p:sp>
            <p:nvSpPr>
              <p:cNvPr id="32" name="CuadroTexto 31">
                <a:extLst>
                  <a:ext uri="{FF2B5EF4-FFF2-40B4-BE49-F238E27FC236}">
                    <a16:creationId xmlns:a16="http://schemas.microsoft.com/office/drawing/2014/main" id="{68C111A7-9FAF-4248-97ED-AB53C5D0DFAB}"/>
                  </a:ext>
                </a:extLst>
              </p:cNvPr>
              <p:cNvSpPr txBox="1">
                <a:spLocks noRot="1" noChangeAspect="1" noMove="1" noResize="1" noEditPoints="1" noAdjustHandles="1" noChangeArrowheads="1" noChangeShapeType="1" noTextEdit="1"/>
              </p:cNvSpPr>
              <p:nvPr/>
            </p:nvSpPr>
            <p:spPr>
              <a:xfrm>
                <a:off x="1283571" y="4752092"/>
                <a:ext cx="4894868" cy="559897"/>
              </a:xfrm>
              <a:prstGeom prst="rect">
                <a:avLst/>
              </a:prstGeom>
              <a:blipFill>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4" name="CuadroTexto 33">
                <a:extLst>
                  <a:ext uri="{FF2B5EF4-FFF2-40B4-BE49-F238E27FC236}">
                    <a16:creationId xmlns:a16="http://schemas.microsoft.com/office/drawing/2014/main" id="{59E4C552-C10A-4090-A66D-6B7EA9F92E47}"/>
                  </a:ext>
                </a:extLst>
              </p:cNvPr>
              <p:cNvSpPr txBox="1"/>
              <p:nvPr/>
            </p:nvSpPr>
            <p:spPr>
              <a:xfrm>
                <a:off x="1134142" y="5433002"/>
                <a:ext cx="3786675"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600" i="1" smtClean="0">
                              <a:solidFill>
                                <a:srgbClr val="836967"/>
                              </a:solidFill>
                              <a:latin typeface="Cambria Math" panose="02040503050406030204" pitchFamily="18" charset="0"/>
                            </a:rPr>
                          </m:ctrlPr>
                        </m:sSubPr>
                        <m:e>
                          <m:r>
                            <a:rPr lang="es-EC" sz="1600" i="1">
                              <a:latin typeface="Cambria Math" panose="02040503050406030204" pitchFamily="18" charset="0"/>
                            </a:rPr>
                            <m:t>𝐶</m:t>
                          </m:r>
                        </m:e>
                        <m:sub>
                          <m:r>
                            <a:rPr lang="es-EC" sz="1600" i="1">
                              <a:latin typeface="Cambria Math" panose="02040503050406030204" pitchFamily="18" charset="0"/>
                            </a:rPr>
                            <m:t>𝑏</m:t>
                          </m:r>
                        </m:sub>
                      </m:sSub>
                      <m:r>
                        <a:rPr lang="es-EC" sz="1600" i="0">
                          <a:latin typeface="Cambria Math" panose="02040503050406030204" pitchFamily="18" charset="0"/>
                        </a:rPr>
                        <m:t>=1.309∗</m:t>
                      </m:r>
                      <m:sSup>
                        <m:sSupPr>
                          <m:ctrlPr>
                            <a:rPr lang="es-EC" sz="1600" i="1">
                              <a:solidFill>
                                <a:srgbClr val="836967"/>
                              </a:solidFill>
                              <a:latin typeface="Cambria Math" panose="02040503050406030204" pitchFamily="18" charset="0"/>
                            </a:rPr>
                          </m:ctrlPr>
                        </m:sSupPr>
                        <m:e>
                          <m:r>
                            <a:rPr lang="es-EC" sz="1600" i="0">
                              <a:latin typeface="Cambria Math" panose="02040503050406030204" pitchFamily="18" charset="0"/>
                            </a:rPr>
                            <m:t>10</m:t>
                          </m:r>
                        </m:e>
                        <m:sup>
                          <m:r>
                            <a:rPr lang="es-EC" sz="1600" i="0">
                              <a:latin typeface="Cambria Math" panose="02040503050406030204" pitchFamily="18" charset="0"/>
                            </a:rPr>
                            <m:t>3</m:t>
                          </m:r>
                        </m:sup>
                      </m:sSup>
                      <m:r>
                        <a:rPr lang="es-EC" sz="1600" i="0">
                          <a:latin typeface="Cambria Math" panose="02040503050406030204" pitchFamily="18" charset="0"/>
                        </a:rPr>
                        <m:t> </m:t>
                      </m:r>
                      <m:r>
                        <a:rPr lang="es-EC" sz="1600" i="1">
                          <a:latin typeface="Cambria Math" panose="02040503050406030204" pitchFamily="18" charset="0"/>
                        </a:rPr>
                        <m:t>𝑝𝑠𝑖</m:t>
                      </m:r>
                      <m:r>
                        <a:rPr lang="es-EC" sz="1600" i="0">
                          <a:latin typeface="Cambria Math" panose="02040503050406030204" pitchFamily="18" charset="0"/>
                        </a:rPr>
                        <m:t>=90.266 </m:t>
                      </m:r>
                      <m:r>
                        <a:rPr lang="es-EC" sz="1600" i="1">
                          <a:latin typeface="Cambria Math" panose="02040503050406030204" pitchFamily="18" charset="0"/>
                        </a:rPr>
                        <m:t>𝐵𝑎𝑟</m:t>
                      </m:r>
                    </m:oMath>
                  </m:oMathPara>
                </a14:m>
                <a:endParaRPr lang="es-EC" sz="1600" dirty="0"/>
              </a:p>
            </p:txBody>
          </p:sp>
        </mc:Choice>
        <mc:Fallback xmlns="">
          <p:sp>
            <p:nvSpPr>
              <p:cNvPr id="34" name="CuadroTexto 33">
                <a:extLst>
                  <a:ext uri="{FF2B5EF4-FFF2-40B4-BE49-F238E27FC236}">
                    <a16:creationId xmlns:a16="http://schemas.microsoft.com/office/drawing/2014/main" id="{59E4C552-C10A-4090-A66D-6B7EA9F92E47}"/>
                  </a:ext>
                </a:extLst>
              </p:cNvPr>
              <p:cNvSpPr txBox="1">
                <a:spLocks noRot="1" noChangeAspect="1" noMove="1" noResize="1" noEditPoints="1" noAdjustHandles="1" noChangeArrowheads="1" noChangeShapeType="1" noTextEdit="1"/>
              </p:cNvSpPr>
              <p:nvPr/>
            </p:nvSpPr>
            <p:spPr>
              <a:xfrm>
                <a:off x="1134142" y="5433002"/>
                <a:ext cx="3786675" cy="338554"/>
              </a:xfrm>
              <a:prstGeom prst="rect">
                <a:avLst/>
              </a:prstGeom>
              <a:blipFill>
                <a:blip r:embed="rId10"/>
                <a:stretch>
                  <a:fillRect b="-8929"/>
                </a:stretch>
              </a:blipFill>
            </p:spPr>
            <p:txBody>
              <a:bodyPr/>
              <a:lstStyle/>
              <a:p>
                <a:r>
                  <a:rPr lang="es-EC">
                    <a:noFill/>
                  </a:rPr>
                  <a:t> </a:t>
                </a:r>
              </a:p>
            </p:txBody>
          </p:sp>
        </mc:Fallback>
      </mc:AlternateContent>
      <p:pic>
        <p:nvPicPr>
          <p:cNvPr id="35" name="Imagen 34">
            <a:extLst>
              <a:ext uri="{FF2B5EF4-FFF2-40B4-BE49-F238E27FC236}">
                <a16:creationId xmlns:a16="http://schemas.microsoft.com/office/drawing/2014/main" id="{35C885F7-384E-40E4-80D5-6EBF58AF5D04}"/>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6992721" y="4251902"/>
            <a:ext cx="4838700" cy="2362200"/>
          </a:xfrm>
          <a:prstGeom prst="rect">
            <a:avLst/>
          </a:prstGeom>
          <a:noFill/>
          <a:ln>
            <a:noFill/>
          </a:ln>
        </p:spPr>
      </p:pic>
      <p:sp>
        <p:nvSpPr>
          <p:cNvPr id="16" name="CuadroTexto 15">
            <a:extLst>
              <a:ext uri="{FF2B5EF4-FFF2-40B4-BE49-F238E27FC236}">
                <a16:creationId xmlns:a16="http://schemas.microsoft.com/office/drawing/2014/main" id="{7E6AC84F-3273-4143-BFB9-D7734E5B4047}"/>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spTree>
    <p:extLst>
      <p:ext uri="{BB962C8B-B14F-4D97-AF65-F5344CB8AC3E}">
        <p14:creationId xmlns:p14="http://schemas.microsoft.com/office/powerpoint/2010/main" val="2467626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1B4EE2CC-737D-44E3-A916-16A0794CB989}"/>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8" name="CuadroTexto 17">
            <a:extLst>
              <a:ext uri="{FF2B5EF4-FFF2-40B4-BE49-F238E27FC236}">
                <a16:creationId xmlns:a16="http://schemas.microsoft.com/office/drawing/2014/main" id="{1F0B56C4-F667-46EA-8116-60045A7DBD17}"/>
              </a:ext>
            </a:extLst>
          </p:cNvPr>
          <p:cNvSpPr txBox="1"/>
          <p:nvPr/>
        </p:nvSpPr>
        <p:spPr>
          <a:xfrm>
            <a:off x="4233030" y="1126516"/>
            <a:ext cx="2572165"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Parámetros de diseño</a:t>
            </a:r>
            <a:endParaRPr lang="es-EC" b="1"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2B83C316-FFD3-499C-8F59-A5418141E7D7}"/>
              </a:ext>
            </a:extLst>
          </p:cNvPr>
          <p:cNvSpPr txBox="1"/>
          <p:nvPr/>
        </p:nvSpPr>
        <p:spPr>
          <a:xfrm>
            <a:off x="1247775" y="1085232"/>
            <a:ext cx="288116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Diseño Mecánico</a:t>
            </a:r>
          </a:p>
        </p:txBody>
      </p:sp>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A9DC9CDF-D7B8-42D2-8376-18F130C730F4}"/>
                  </a:ext>
                </a:extLst>
              </p:cNvPr>
              <p:cNvSpPr txBox="1"/>
              <p:nvPr/>
            </p:nvSpPr>
            <p:spPr>
              <a:xfrm>
                <a:off x="901007" y="1780324"/>
                <a:ext cx="6541454"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𝑃</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𝑎𝑡𝑚</m:t>
                          </m:r>
                        </m:sub>
                      </m:sSub>
                      <m:r>
                        <a:rPr lang="es-EC" i="0">
                          <a:latin typeface="Cambria Math" panose="02040503050406030204" pitchFamily="18" charset="0"/>
                        </a:rPr>
                        <m:t>=50 </m:t>
                      </m:r>
                      <m:r>
                        <a:rPr lang="es-EC" i="1">
                          <a:latin typeface="Cambria Math" panose="02040503050406030204" pitchFamily="18" charset="0"/>
                        </a:rPr>
                        <m:t>𝑝𝑠𝑖</m:t>
                      </m:r>
                      <m:r>
                        <a:rPr lang="es-EC" i="0">
                          <a:latin typeface="Cambria Math" panose="02040503050406030204" pitchFamily="18" charset="0"/>
                        </a:rPr>
                        <m:t> ;</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𝑜</m:t>
                          </m:r>
                        </m:sub>
                      </m:sSub>
                      <m:r>
                        <a:rPr lang="es-EC" i="0">
                          <a:latin typeface="Cambria Math" panose="02040503050406030204" pitchFamily="18" charset="0"/>
                        </a:rPr>
                        <m:t>=2002 </m:t>
                      </m:r>
                      <m:r>
                        <a:rPr lang="es-EC" i="1">
                          <a:latin typeface="Cambria Math" panose="02040503050406030204" pitchFamily="18" charset="0"/>
                        </a:rPr>
                        <m:t>𝑝𝑠𝑖</m:t>
                      </m:r>
                      <m:r>
                        <a:rPr lang="es-EC" i="0">
                          <a:latin typeface="Cambria Math" panose="02040503050406030204" pitchFamily="18" charset="0"/>
                        </a:rPr>
                        <m:t> ;</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𝐷</m:t>
                          </m:r>
                        </m:e>
                        <m:sub>
                          <m:r>
                            <a:rPr lang="es-EC" i="0">
                              <a:latin typeface="Cambria Math" panose="02040503050406030204" pitchFamily="18" charset="0"/>
                            </a:rPr>
                            <m:t>4</m:t>
                          </m:r>
                          <m:r>
                            <a:rPr lang="es-EC" i="1">
                              <a:latin typeface="Cambria Math" panose="02040503050406030204" pitchFamily="18" charset="0"/>
                            </a:rPr>
                            <m:t>𝑜</m:t>
                          </m:r>
                        </m:sub>
                      </m:sSub>
                      <m:r>
                        <a:rPr lang="es-EC" i="0">
                          <a:latin typeface="Cambria Math" panose="02040503050406030204" pitchFamily="18" charset="0"/>
                        </a:rPr>
                        <m:t>=4.5 </m:t>
                      </m:r>
                      <m:r>
                        <a:rPr lang="es-EC" i="1">
                          <a:latin typeface="Cambria Math" panose="02040503050406030204" pitchFamily="18" charset="0"/>
                        </a:rPr>
                        <m:t>𝑖𝑛</m:t>
                      </m:r>
                      <m:r>
                        <a:rPr lang="es-EC" i="0">
                          <a:latin typeface="Cambria Math" panose="02040503050406030204" pitchFamily="18" charset="0"/>
                        </a:rPr>
                        <m:t> ;</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𝐷</m:t>
                          </m:r>
                        </m:e>
                        <m:sub>
                          <m:r>
                            <a:rPr lang="es-EC" i="0">
                              <a:latin typeface="Cambria Math" panose="02040503050406030204" pitchFamily="18" charset="0"/>
                            </a:rPr>
                            <m:t>2</m:t>
                          </m:r>
                          <m:r>
                            <a:rPr lang="es-EC" i="1">
                              <a:latin typeface="Cambria Math" panose="02040503050406030204" pitchFamily="18" charset="0"/>
                            </a:rPr>
                            <m:t>𝑜</m:t>
                          </m:r>
                        </m:sub>
                      </m:sSub>
                      <m:r>
                        <a:rPr lang="es-EC" i="0">
                          <a:latin typeface="Cambria Math" panose="02040503050406030204" pitchFamily="18" charset="0"/>
                        </a:rPr>
                        <m:t>=2.375 </m:t>
                      </m:r>
                      <m:r>
                        <a:rPr lang="es-EC" i="1">
                          <a:latin typeface="Cambria Math" panose="02040503050406030204" pitchFamily="18" charset="0"/>
                        </a:rPr>
                        <m:t>𝑖𝑛</m:t>
                      </m:r>
                      <m:r>
                        <a:rPr lang="es-EC" i="0">
                          <a:latin typeface="Cambria Math" panose="02040503050406030204" pitchFamily="18" charset="0"/>
                        </a:rPr>
                        <m:t> </m:t>
                      </m:r>
                    </m:oMath>
                  </m:oMathPara>
                </a14:m>
                <a:endParaRPr lang="es-EC"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𝐷</m:t>
                          </m:r>
                        </m:e>
                        <m:sub>
                          <m:r>
                            <a:rPr lang="es-EC" i="0">
                              <a:latin typeface="Cambria Math" panose="02040503050406030204" pitchFamily="18" charset="0"/>
                            </a:rPr>
                            <m:t>1</m:t>
                          </m:r>
                          <m:r>
                            <a:rPr lang="es-EC" i="1">
                              <a:latin typeface="Cambria Math" panose="02040503050406030204" pitchFamily="18" charset="0"/>
                            </a:rPr>
                            <m:t>𝑜</m:t>
                          </m:r>
                        </m:sub>
                      </m:sSub>
                      <m:r>
                        <a:rPr lang="es-EC" i="0">
                          <a:latin typeface="Cambria Math" panose="02040503050406030204" pitchFamily="18" charset="0"/>
                        </a:rPr>
                        <m:t>=1.315 </m:t>
                      </m:r>
                      <m:r>
                        <a:rPr lang="es-EC" i="1">
                          <a:latin typeface="Cambria Math" panose="02040503050406030204" pitchFamily="18" charset="0"/>
                        </a:rPr>
                        <m:t>𝑖𝑛</m:t>
                      </m:r>
                    </m:oMath>
                  </m:oMathPara>
                </a14:m>
                <a:endParaRPr lang="es-EC" dirty="0"/>
              </a:p>
            </p:txBody>
          </p:sp>
        </mc:Choice>
        <mc:Fallback xmlns="">
          <p:sp>
            <p:nvSpPr>
              <p:cNvPr id="16" name="CuadroTexto 15">
                <a:extLst>
                  <a:ext uri="{FF2B5EF4-FFF2-40B4-BE49-F238E27FC236}">
                    <a16:creationId xmlns:a16="http://schemas.microsoft.com/office/drawing/2014/main" id="{A9DC9CDF-D7B8-42D2-8376-18F130C730F4}"/>
                  </a:ext>
                </a:extLst>
              </p:cNvPr>
              <p:cNvSpPr txBox="1">
                <a:spLocks noRot="1" noChangeAspect="1" noMove="1" noResize="1" noEditPoints="1" noAdjustHandles="1" noChangeArrowheads="1" noChangeShapeType="1" noTextEdit="1"/>
              </p:cNvSpPr>
              <p:nvPr/>
            </p:nvSpPr>
            <p:spPr>
              <a:xfrm>
                <a:off x="901007" y="1780324"/>
                <a:ext cx="6541454" cy="646331"/>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84334D6E-B56E-4B29-810B-D39077DCEE1D}"/>
                  </a:ext>
                </a:extLst>
              </p:cNvPr>
              <p:cNvSpPr txBox="1"/>
              <p:nvPr/>
            </p:nvSpPr>
            <p:spPr>
              <a:xfrm>
                <a:off x="801774" y="2353716"/>
                <a:ext cx="6131059" cy="612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 </m:t>
                      </m:r>
                      <m:r>
                        <a:rPr lang="es-EC" i="1">
                          <a:latin typeface="Cambria Math" panose="02040503050406030204" pitchFamily="18" charset="0"/>
                        </a:rPr>
                        <m:t>𝐶𝐴</m:t>
                      </m:r>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8</m:t>
                          </m:r>
                        </m:den>
                      </m:f>
                      <m:r>
                        <a:rPr lang="es-EC" i="0">
                          <a:latin typeface="Cambria Math" panose="02040503050406030204" pitchFamily="18" charset="0"/>
                        </a:rPr>
                        <m:t> </m:t>
                      </m:r>
                      <m:r>
                        <a:rPr lang="es-EC" i="1">
                          <a:latin typeface="Cambria Math" panose="02040503050406030204" pitchFamily="18" charset="0"/>
                        </a:rPr>
                        <m:t>𝑖𝑛</m:t>
                      </m:r>
                      <m:r>
                        <a:rPr lang="es-EC" i="0">
                          <a:latin typeface="Cambria Math" panose="02040503050406030204" pitchFamily="18" charset="0"/>
                        </a:rPr>
                        <m:t> ;</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𝑑</m:t>
                          </m:r>
                        </m:sub>
                      </m:sSub>
                      <m:r>
                        <a:rPr lang="es-EC" i="0">
                          <a:latin typeface="Cambria Math" panose="02040503050406030204" pitchFamily="18" charset="0"/>
                        </a:rPr>
                        <m:t>=117.64 °</m:t>
                      </m:r>
                      <m:r>
                        <a:rPr lang="es-EC" i="1">
                          <a:latin typeface="Cambria Math" panose="02040503050406030204" pitchFamily="18" charset="0"/>
                        </a:rPr>
                        <m:t>𝐹</m:t>
                      </m:r>
                      <m:r>
                        <a:rPr lang="es-EC" b="0" i="1" smtClean="0">
                          <a:latin typeface="Cambria Math" panose="02040503050406030204" pitchFamily="18" charset="0"/>
                        </a:rPr>
                        <m:t>;</m:t>
                      </m:r>
                      <m:r>
                        <a:rPr lang="es-EC" b="0" i="1" smtClean="0">
                          <a:latin typeface="Cambria Math" panose="02040503050406030204" pitchFamily="18" charset="0"/>
                        </a:rPr>
                        <m:t>𝑀𝑎𝑡𝑒𝑟𝑖𝑎𝑙</m:t>
                      </m:r>
                      <m:r>
                        <a:rPr lang="es-EC" b="0" i="1" smtClean="0">
                          <a:latin typeface="Cambria Math" panose="02040503050406030204" pitchFamily="18" charset="0"/>
                        </a:rPr>
                        <m:t>=</m:t>
                      </m:r>
                      <m:r>
                        <a:rPr lang="es-EC" b="0" i="1" smtClean="0">
                          <a:latin typeface="Cambria Math" panose="02040503050406030204" pitchFamily="18" charset="0"/>
                        </a:rPr>
                        <m:t>𝐴𝑆𝑇𝑀</m:t>
                      </m:r>
                      <m:r>
                        <a:rPr lang="es-EC" b="0" i="1" smtClean="0">
                          <a:latin typeface="Cambria Math" panose="02040503050406030204" pitchFamily="18" charset="0"/>
                        </a:rPr>
                        <m:t> 106 </m:t>
                      </m:r>
                      <m:r>
                        <a:rPr lang="es-EC" b="0" i="1" smtClean="0">
                          <a:latin typeface="Cambria Math" panose="02040503050406030204" pitchFamily="18" charset="0"/>
                        </a:rPr>
                        <m:t>𝐺𝑟</m:t>
                      </m:r>
                      <m:r>
                        <a:rPr lang="es-EC" b="0" i="1" smtClean="0">
                          <a:latin typeface="Cambria Math" panose="02040503050406030204" pitchFamily="18" charset="0"/>
                        </a:rPr>
                        <m:t> </m:t>
                      </m:r>
                      <m:r>
                        <a:rPr lang="es-EC" b="0" i="1" smtClean="0">
                          <a:latin typeface="Cambria Math" panose="02040503050406030204" pitchFamily="18" charset="0"/>
                        </a:rPr>
                        <m:t>𝐵</m:t>
                      </m:r>
                    </m:oMath>
                  </m:oMathPara>
                </a14:m>
                <a:endParaRPr lang="es-EC" dirty="0"/>
              </a:p>
            </p:txBody>
          </p:sp>
        </mc:Choice>
        <mc:Fallback xmlns="">
          <p:sp>
            <p:nvSpPr>
              <p:cNvPr id="17" name="CuadroTexto 16">
                <a:extLst>
                  <a:ext uri="{FF2B5EF4-FFF2-40B4-BE49-F238E27FC236}">
                    <a16:creationId xmlns:a16="http://schemas.microsoft.com/office/drawing/2014/main" id="{84334D6E-B56E-4B29-810B-D39077DCEE1D}"/>
                  </a:ext>
                </a:extLst>
              </p:cNvPr>
              <p:cNvSpPr txBox="1">
                <a:spLocks noRot="1" noChangeAspect="1" noMove="1" noResize="1" noEditPoints="1" noAdjustHandles="1" noChangeArrowheads="1" noChangeShapeType="1" noTextEdit="1"/>
              </p:cNvSpPr>
              <p:nvPr/>
            </p:nvSpPr>
            <p:spPr>
              <a:xfrm>
                <a:off x="801774" y="2353716"/>
                <a:ext cx="6131059" cy="612732"/>
              </a:xfrm>
              <a:prstGeom prst="rect">
                <a:avLst/>
              </a:prstGeom>
              <a:blipFill>
                <a:blip r:embed="rId6"/>
                <a:stretch>
                  <a:fillRect/>
                </a:stretch>
              </a:blipFill>
            </p:spPr>
            <p:txBody>
              <a:bodyPr/>
              <a:lstStyle/>
              <a:p>
                <a:r>
                  <a:rPr lang="es-EC">
                    <a:noFill/>
                  </a:rPr>
                  <a:t> </a:t>
                </a:r>
              </a:p>
            </p:txBody>
          </p:sp>
        </mc:Fallback>
      </mc:AlternateContent>
      <p:sp>
        <p:nvSpPr>
          <p:cNvPr id="20" name="CuadroTexto 19">
            <a:extLst>
              <a:ext uri="{FF2B5EF4-FFF2-40B4-BE49-F238E27FC236}">
                <a16:creationId xmlns:a16="http://schemas.microsoft.com/office/drawing/2014/main" id="{70CB6E1F-CD99-496C-8AFA-D77686F934FC}"/>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pic>
        <p:nvPicPr>
          <p:cNvPr id="9" name="Imagen 8">
            <a:extLst>
              <a:ext uri="{FF2B5EF4-FFF2-40B4-BE49-F238E27FC236}">
                <a16:creationId xmlns:a16="http://schemas.microsoft.com/office/drawing/2014/main" id="{B61A1E06-6408-4F31-A1D5-A12A630D2D83}"/>
              </a:ext>
            </a:extLst>
          </p:cNvPr>
          <p:cNvPicPr>
            <a:picLocks noChangeAspect="1"/>
          </p:cNvPicPr>
          <p:nvPr/>
        </p:nvPicPr>
        <p:blipFill>
          <a:blip r:embed="rId7"/>
          <a:stretch>
            <a:fillRect/>
          </a:stretch>
        </p:blipFill>
        <p:spPr>
          <a:xfrm>
            <a:off x="2046414" y="2915579"/>
            <a:ext cx="4457700" cy="3781425"/>
          </a:xfrm>
          <a:prstGeom prst="rect">
            <a:avLst/>
          </a:prstGeom>
        </p:spPr>
      </p:pic>
      <p:pic>
        <p:nvPicPr>
          <p:cNvPr id="23" name="Imagen 22">
            <a:extLst>
              <a:ext uri="{FF2B5EF4-FFF2-40B4-BE49-F238E27FC236}">
                <a16:creationId xmlns:a16="http://schemas.microsoft.com/office/drawing/2014/main" id="{8F2FD1D8-2F8C-4F1B-8C78-C1BA0A027424}"/>
              </a:ext>
            </a:extLst>
          </p:cNvPr>
          <p:cNvPicPr>
            <a:picLocks noChangeAspect="1"/>
          </p:cNvPicPr>
          <p:nvPr/>
        </p:nvPicPr>
        <p:blipFill>
          <a:blip r:embed="rId8"/>
          <a:stretch>
            <a:fillRect/>
          </a:stretch>
        </p:blipFill>
        <p:spPr>
          <a:xfrm>
            <a:off x="7234613" y="1160867"/>
            <a:ext cx="4857750" cy="5419725"/>
          </a:xfrm>
          <a:prstGeom prst="rect">
            <a:avLst/>
          </a:prstGeom>
        </p:spPr>
      </p:pic>
      <p:sp>
        <p:nvSpPr>
          <p:cNvPr id="26" name="CuadroTexto 25">
            <a:extLst>
              <a:ext uri="{FF2B5EF4-FFF2-40B4-BE49-F238E27FC236}">
                <a16:creationId xmlns:a16="http://schemas.microsoft.com/office/drawing/2014/main" id="{BAC1C15D-BB78-4FA7-828B-1D50F5C17EE2}"/>
              </a:ext>
            </a:extLst>
          </p:cNvPr>
          <p:cNvSpPr txBox="1"/>
          <p:nvPr/>
        </p:nvSpPr>
        <p:spPr>
          <a:xfrm>
            <a:off x="4662448" y="6239540"/>
            <a:ext cx="1658141" cy="375443"/>
          </a:xfrm>
          <a:prstGeom prst="rect">
            <a:avLst/>
          </a:prstGeom>
          <a:noFill/>
        </p:spPr>
        <p:txBody>
          <a:bodyPr wrap="square" rtlCol="0">
            <a:spAutoFit/>
          </a:bodyPr>
          <a:lstStyle/>
          <a:p>
            <a:r>
              <a:rPr lang="es-ES" dirty="0">
                <a:latin typeface="Arial" panose="020B0604020202020204" pitchFamily="34" charset="0"/>
                <a:cs typeface="Arial" panose="020B0604020202020204" pitchFamily="34" charset="0"/>
              </a:rPr>
              <a:t>Alcance B31.3</a:t>
            </a:r>
            <a:endParaRPr lang="es-EC" dirty="0">
              <a:latin typeface="Arial" panose="020B0604020202020204" pitchFamily="34" charset="0"/>
              <a:cs typeface="Arial" panose="020B0604020202020204" pitchFamily="34" charset="0"/>
            </a:endParaRPr>
          </a:p>
        </p:txBody>
      </p:sp>
      <p:sp>
        <p:nvSpPr>
          <p:cNvPr id="27" name="CuadroTexto 26">
            <a:extLst>
              <a:ext uri="{FF2B5EF4-FFF2-40B4-BE49-F238E27FC236}">
                <a16:creationId xmlns:a16="http://schemas.microsoft.com/office/drawing/2014/main" id="{0CEB4F42-0782-4053-9D6D-590C707112FC}"/>
              </a:ext>
            </a:extLst>
          </p:cNvPr>
          <p:cNvSpPr txBox="1"/>
          <p:nvPr/>
        </p:nvSpPr>
        <p:spPr>
          <a:xfrm>
            <a:off x="10115154" y="1308126"/>
            <a:ext cx="1658141" cy="375443"/>
          </a:xfrm>
          <a:prstGeom prst="rect">
            <a:avLst/>
          </a:prstGeom>
          <a:noFill/>
        </p:spPr>
        <p:txBody>
          <a:bodyPr wrap="square" rtlCol="0">
            <a:spAutoFit/>
          </a:bodyPr>
          <a:lstStyle/>
          <a:p>
            <a:r>
              <a:rPr lang="es-ES" dirty="0">
                <a:latin typeface="Arial" panose="020B0604020202020204" pitchFamily="34" charset="0"/>
                <a:cs typeface="Arial" panose="020B0604020202020204" pitchFamily="34" charset="0"/>
              </a:rPr>
              <a:t>Alcance B31.4</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8362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CB18B541-0A9D-4383-809A-536C968679A0}"/>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2" name="Rectángulo 1"/>
          <p:cNvSpPr/>
          <p:nvPr/>
        </p:nvSpPr>
        <p:spPr>
          <a:xfrm>
            <a:off x="1247775" y="1689121"/>
            <a:ext cx="4878259" cy="369332"/>
          </a:xfrm>
          <a:prstGeom prst="rect">
            <a:avLst/>
          </a:prstGeom>
        </p:spPr>
        <p:txBody>
          <a:bodyPr wrap="none">
            <a:spAutoFit/>
          </a:bodyPr>
          <a:lstStyle/>
          <a:p>
            <a:r>
              <a:rPr lang="es-EC" b="1" dirty="0">
                <a:latin typeface="Arial" panose="020B0604020202020204" pitchFamily="34" charset="0"/>
                <a:ea typeface="Calibri" panose="020F0502020204030204" pitchFamily="34" charset="0"/>
              </a:rPr>
              <a:t>Dimensionamiento de tubería y accesorios</a:t>
            </a:r>
            <a:endParaRPr lang="es-EC" b="1" dirty="0"/>
          </a:p>
        </p:txBody>
      </p:sp>
      <p:sp>
        <p:nvSpPr>
          <p:cNvPr id="16" name="CuadroTexto 15">
            <a:extLst>
              <a:ext uri="{FF2B5EF4-FFF2-40B4-BE49-F238E27FC236}">
                <a16:creationId xmlns:a16="http://schemas.microsoft.com/office/drawing/2014/main" id="{E7108970-A522-40F3-9ABF-C13366162ABF}"/>
              </a:ext>
            </a:extLst>
          </p:cNvPr>
          <p:cNvSpPr txBox="1"/>
          <p:nvPr/>
        </p:nvSpPr>
        <p:spPr>
          <a:xfrm>
            <a:off x="1247775" y="1085232"/>
            <a:ext cx="288116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Diseño Mecánico</a:t>
            </a:r>
          </a:p>
        </p:txBody>
      </p:sp>
      <p:sp>
        <p:nvSpPr>
          <p:cNvPr id="17" name="CuadroTexto 16">
            <a:extLst>
              <a:ext uri="{FF2B5EF4-FFF2-40B4-BE49-F238E27FC236}">
                <a16:creationId xmlns:a16="http://schemas.microsoft.com/office/drawing/2014/main" id="{ADCE3F05-A68F-459F-BD04-B21C9B81398B}"/>
              </a:ext>
            </a:extLst>
          </p:cNvPr>
          <p:cNvSpPr txBox="1"/>
          <p:nvPr/>
        </p:nvSpPr>
        <p:spPr>
          <a:xfrm>
            <a:off x="5099305" y="1126516"/>
            <a:ext cx="2572165"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Variables de diseño</a:t>
            </a:r>
            <a:endParaRPr lang="es-EC"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1DED55CB-B343-4FB6-B9C4-E32E5206286C}"/>
                  </a:ext>
                </a:extLst>
              </p:cNvPr>
              <p:cNvSpPr txBox="1"/>
              <p:nvPr/>
            </p:nvSpPr>
            <p:spPr>
              <a:xfrm>
                <a:off x="4501958" y="2126571"/>
                <a:ext cx="3248152" cy="6576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𝑡</m:t>
                      </m:r>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𝑑</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𝑜</m:t>
                              </m:r>
                            </m:sub>
                          </m:sSub>
                        </m:num>
                        <m:den>
                          <m:r>
                            <a:rPr lang="es-EC" i="0">
                              <a:latin typeface="Cambria Math" panose="02040503050406030204" pitchFamily="18" charset="0"/>
                            </a:rPr>
                            <m:t>2∗</m:t>
                          </m:r>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𝑆</m:t>
                              </m:r>
                              <m:r>
                                <a:rPr lang="es-EC" i="0">
                                  <a:latin typeface="Cambria Math" panose="02040503050406030204" pitchFamily="18" charset="0"/>
                                </a:rPr>
                                <m:t>∗</m:t>
                              </m:r>
                              <m:r>
                                <a:rPr lang="es-EC" i="1">
                                  <a:latin typeface="Cambria Math" panose="02040503050406030204" pitchFamily="18" charset="0"/>
                                </a:rPr>
                                <m:t>𝐸</m:t>
                              </m:r>
                              <m:r>
                                <a:rPr lang="es-EC" i="0">
                                  <a:latin typeface="Cambria Math" panose="02040503050406030204" pitchFamily="18" charset="0"/>
                                </a:rPr>
                                <m:t>∗</m:t>
                              </m:r>
                              <m:r>
                                <a:rPr lang="es-EC" i="1">
                                  <a:latin typeface="Cambria Math" panose="02040503050406030204" pitchFamily="18" charset="0"/>
                                </a:rPr>
                                <m:t>𝑊</m:t>
                              </m:r>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𝑑</m:t>
                                  </m:r>
                                </m:sub>
                              </m:sSub>
                              <m:r>
                                <a:rPr lang="es-EC" i="0">
                                  <a:latin typeface="Cambria Math" panose="02040503050406030204" pitchFamily="18" charset="0"/>
                                </a:rPr>
                                <m:t>∗</m:t>
                              </m:r>
                              <m:r>
                                <a:rPr lang="es-EC" i="1">
                                  <a:latin typeface="Cambria Math" panose="02040503050406030204" pitchFamily="18" charset="0"/>
                                </a:rPr>
                                <m:t>𝑌</m:t>
                              </m:r>
                            </m:e>
                          </m:d>
                        </m:den>
                      </m:f>
                    </m:oMath>
                  </m:oMathPara>
                </a14:m>
                <a:endParaRPr lang="es-EC" dirty="0"/>
              </a:p>
            </p:txBody>
          </p:sp>
        </mc:Choice>
        <mc:Fallback xmlns="">
          <p:sp>
            <p:nvSpPr>
              <p:cNvPr id="18" name="CuadroTexto 17">
                <a:extLst>
                  <a:ext uri="{FF2B5EF4-FFF2-40B4-BE49-F238E27FC236}">
                    <a16:creationId xmlns:a16="http://schemas.microsoft.com/office/drawing/2014/main" id="{1DED55CB-B343-4FB6-B9C4-E32E5206286C}"/>
                  </a:ext>
                </a:extLst>
              </p:cNvPr>
              <p:cNvSpPr txBox="1">
                <a:spLocks noRot="1" noChangeAspect="1" noMove="1" noResize="1" noEditPoints="1" noAdjustHandles="1" noChangeArrowheads="1" noChangeShapeType="1" noTextEdit="1"/>
              </p:cNvSpPr>
              <p:nvPr/>
            </p:nvSpPr>
            <p:spPr>
              <a:xfrm>
                <a:off x="4501958" y="2126571"/>
                <a:ext cx="3248152" cy="657681"/>
              </a:xfrm>
              <a:prstGeom prst="rect">
                <a:avLst/>
              </a:prstGeom>
              <a:blipFill>
                <a:blip r:embed="rId5"/>
                <a:stretch>
                  <a:fillRect/>
                </a:stretch>
              </a:blipFill>
            </p:spPr>
            <p:txBody>
              <a:bodyPr/>
              <a:lstStyle/>
              <a:p>
                <a:r>
                  <a:rPr lang="es-EC">
                    <a:noFill/>
                  </a:rPr>
                  <a:t> </a:t>
                </a:r>
              </a:p>
            </p:txBody>
          </p:sp>
        </mc:Fallback>
      </mc:AlternateContent>
      <p:sp>
        <p:nvSpPr>
          <p:cNvPr id="20" name="CuadroTexto 19">
            <a:extLst>
              <a:ext uri="{FF2B5EF4-FFF2-40B4-BE49-F238E27FC236}">
                <a16:creationId xmlns:a16="http://schemas.microsoft.com/office/drawing/2014/main" id="{5E8501F5-C868-4311-A536-325217CFA63A}"/>
              </a:ext>
            </a:extLst>
          </p:cNvPr>
          <p:cNvSpPr txBox="1"/>
          <p:nvPr/>
        </p:nvSpPr>
        <p:spPr>
          <a:xfrm>
            <a:off x="1318799" y="2977169"/>
            <a:ext cx="10488190" cy="646331"/>
          </a:xfrm>
          <a:prstGeom prst="rect">
            <a:avLst/>
          </a:prstGeom>
          <a:noFill/>
        </p:spPr>
        <p:txBody>
          <a:bodyPr wrap="square">
            <a:spAutoFit/>
          </a:bodyPr>
          <a:lstStyle/>
          <a:p>
            <a:r>
              <a:rPr lang="es-EC" dirty="0">
                <a:latin typeface="Arial" panose="020B0604020202020204" pitchFamily="34" charset="0"/>
              </a:rPr>
              <a:t>Las datos para remplazar en la ecuación se obtienen de ASME B31.3 (2018) y se representan en las imágenes a continuación:</a:t>
            </a:r>
            <a:endParaRPr lang="es-EC" dirty="0"/>
          </a:p>
        </p:txBody>
      </p:sp>
      <p:pic>
        <p:nvPicPr>
          <p:cNvPr id="21" name="Imagen 20">
            <a:extLst>
              <a:ext uri="{FF2B5EF4-FFF2-40B4-BE49-F238E27FC236}">
                <a16:creationId xmlns:a16="http://schemas.microsoft.com/office/drawing/2014/main" id="{53E36A86-EE17-4236-A72E-39E637E726E4}"/>
              </a:ext>
            </a:extLst>
          </p:cNvPr>
          <p:cNvPicPr/>
          <p:nvPr/>
        </p:nvPicPr>
        <p:blipFill>
          <a:blip r:embed="rId6"/>
          <a:stretch>
            <a:fillRect/>
          </a:stretch>
        </p:blipFill>
        <p:spPr>
          <a:xfrm>
            <a:off x="3927535" y="3840241"/>
            <a:ext cx="5727700" cy="2159635"/>
          </a:xfrm>
          <a:prstGeom prst="rect">
            <a:avLst/>
          </a:prstGeom>
        </p:spPr>
      </p:pic>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A85D6F6E-5E39-4A27-8E6F-3473A85EAC43}"/>
                  </a:ext>
                </a:extLst>
              </p:cNvPr>
              <p:cNvSpPr txBox="1"/>
              <p:nvPr/>
            </p:nvSpPr>
            <p:spPr>
              <a:xfrm>
                <a:off x="5504365" y="6216617"/>
                <a:ext cx="210088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𝐵</m:t>
                          </m:r>
                          <m:r>
                            <a:rPr lang="es-EC" i="0">
                              <a:latin typeface="Cambria Math" panose="02040503050406030204" pitchFamily="18" charset="0"/>
                            </a:rPr>
                            <m:t>31.3</m:t>
                          </m:r>
                        </m:sub>
                      </m:sSub>
                      <m:r>
                        <a:rPr lang="es-EC" i="0">
                          <a:latin typeface="Cambria Math" panose="02040503050406030204" pitchFamily="18" charset="0"/>
                        </a:rPr>
                        <m:t>=20000 </m:t>
                      </m:r>
                      <m:r>
                        <a:rPr lang="es-EC" i="1">
                          <a:latin typeface="Cambria Math" panose="02040503050406030204" pitchFamily="18" charset="0"/>
                        </a:rPr>
                        <m:t>𝑝𝑠𝑖</m:t>
                      </m:r>
                    </m:oMath>
                  </m:oMathPara>
                </a14:m>
                <a:endParaRPr lang="es-EC" dirty="0"/>
              </a:p>
            </p:txBody>
          </p:sp>
        </mc:Choice>
        <mc:Fallback xmlns="">
          <p:sp>
            <p:nvSpPr>
              <p:cNvPr id="23" name="CuadroTexto 22">
                <a:extLst>
                  <a:ext uri="{FF2B5EF4-FFF2-40B4-BE49-F238E27FC236}">
                    <a16:creationId xmlns:a16="http://schemas.microsoft.com/office/drawing/2014/main" id="{A85D6F6E-5E39-4A27-8E6F-3473A85EAC43}"/>
                  </a:ext>
                </a:extLst>
              </p:cNvPr>
              <p:cNvSpPr txBox="1">
                <a:spLocks noRot="1" noChangeAspect="1" noMove="1" noResize="1" noEditPoints="1" noAdjustHandles="1" noChangeArrowheads="1" noChangeShapeType="1" noTextEdit="1"/>
              </p:cNvSpPr>
              <p:nvPr/>
            </p:nvSpPr>
            <p:spPr>
              <a:xfrm>
                <a:off x="5504365" y="6216617"/>
                <a:ext cx="2100886" cy="369332"/>
              </a:xfrm>
              <a:prstGeom prst="rect">
                <a:avLst/>
              </a:prstGeom>
              <a:blipFill>
                <a:blip r:embed="rId7"/>
                <a:stretch>
                  <a:fillRect b="-13333"/>
                </a:stretch>
              </a:blipFill>
            </p:spPr>
            <p:txBody>
              <a:bodyPr/>
              <a:lstStyle/>
              <a:p>
                <a:r>
                  <a:rPr lang="es-EC">
                    <a:noFill/>
                  </a:rPr>
                  <a:t> </a:t>
                </a:r>
              </a:p>
            </p:txBody>
          </p:sp>
        </mc:Fallback>
      </mc:AlternateContent>
      <p:sp>
        <p:nvSpPr>
          <p:cNvPr id="24" name="CuadroTexto 23">
            <a:extLst>
              <a:ext uri="{FF2B5EF4-FFF2-40B4-BE49-F238E27FC236}">
                <a16:creationId xmlns:a16="http://schemas.microsoft.com/office/drawing/2014/main" id="{7764EE79-275B-4425-A68E-AD7B4F46F5E0}"/>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spTree>
    <p:extLst>
      <p:ext uri="{BB962C8B-B14F-4D97-AF65-F5344CB8AC3E}">
        <p14:creationId xmlns:p14="http://schemas.microsoft.com/office/powerpoint/2010/main" val="173008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145126F-C234-4F37-923D-A84FA628927B}"/>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pic>
        <p:nvPicPr>
          <p:cNvPr id="18" name="Imagen 17">
            <a:extLst>
              <a:ext uri="{FF2B5EF4-FFF2-40B4-BE49-F238E27FC236}">
                <a16:creationId xmlns:a16="http://schemas.microsoft.com/office/drawing/2014/main" id="{35B368BC-2668-443D-930D-0FD9C7207355}"/>
              </a:ext>
            </a:extLst>
          </p:cNvPr>
          <p:cNvPicPr/>
          <p:nvPr/>
        </p:nvPicPr>
        <p:blipFill>
          <a:blip r:embed="rId5"/>
          <a:stretch>
            <a:fillRect/>
          </a:stretch>
        </p:blipFill>
        <p:spPr>
          <a:xfrm>
            <a:off x="3706176" y="1389751"/>
            <a:ext cx="5580000" cy="2736000"/>
          </a:xfrm>
          <a:prstGeom prst="rect">
            <a:avLst/>
          </a:prstGeom>
        </p:spPr>
      </p:pic>
      <p:pic>
        <p:nvPicPr>
          <p:cNvPr id="22" name="Imagen 21">
            <a:extLst>
              <a:ext uri="{FF2B5EF4-FFF2-40B4-BE49-F238E27FC236}">
                <a16:creationId xmlns:a16="http://schemas.microsoft.com/office/drawing/2014/main" id="{11C38098-DF7C-4D67-8CFD-AFE21B984A4B}"/>
              </a:ext>
            </a:extLst>
          </p:cNvPr>
          <p:cNvPicPr/>
          <p:nvPr/>
        </p:nvPicPr>
        <p:blipFill>
          <a:blip r:embed="rId6"/>
          <a:stretch>
            <a:fillRect/>
          </a:stretch>
        </p:blipFill>
        <p:spPr>
          <a:xfrm>
            <a:off x="3457572" y="4143063"/>
            <a:ext cx="6048000" cy="2448000"/>
          </a:xfrm>
          <a:prstGeom prst="rect">
            <a:avLst/>
          </a:prstGeom>
        </p:spPr>
      </p:pic>
      <p:sp>
        <p:nvSpPr>
          <p:cNvPr id="24" name="CuadroTexto 23">
            <a:extLst>
              <a:ext uri="{FF2B5EF4-FFF2-40B4-BE49-F238E27FC236}">
                <a16:creationId xmlns:a16="http://schemas.microsoft.com/office/drawing/2014/main" id="{05C060CC-916F-4297-A3A3-C71A484DC845}"/>
              </a:ext>
            </a:extLst>
          </p:cNvPr>
          <p:cNvSpPr txBox="1"/>
          <p:nvPr/>
        </p:nvSpPr>
        <p:spPr>
          <a:xfrm>
            <a:off x="1247775" y="1085232"/>
            <a:ext cx="288116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Diseño Mecánico</a:t>
            </a:r>
          </a:p>
        </p:txBody>
      </p:sp>
      <p:sp>
        <p:nvSpPr>
          <p:cNvPr id="26" name="CuadroTexto 25">
            <a:extLst>
              <a:ext uri="{FF2B5EF4-FFF2-40B4-BE49-F238E27FC236}">
                <a16:creationId xmlns:a16="http://schemas.microsoft.com/office/drawing/2014/main" id="{D2E3C657-AC2A-447C-9BA7-0E2692378228}"/>
              </a:ext>
            </a:extLst>
          </p:cNvPr>
          <p:cNvSpPr txBox="1"/>
          <p:nvPr/>
        </p:nvSpPr>
        <p:spPr>
          <a:xfrm>
            <a:off x="5099305" y="1126516"/>
            <a:ext cx="2572165"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Variables de diseño</a:t>
            </a:r>
            <a:endParaRPr lang="es-EC" b="1" dirty="0">
              <a:latin typeface="Arial" panose="020B0604020202020204" pitchFamily="34" charset="0"/>
              <a:cs typeface="Arial" panose="020B0604020202020204" pitchFamily="34" charset="0"/>
            </a:endParaRPr>
          </a:p>
        </p:txBody>
      </p:sp>
      <p:sp>
        <p:nvSpPr>
          <p:cNvPr id="27" name="CuadroTexto 26">
            <a:extLst>
              <a:ext uri="{FF2B5EF4-FFF2-40B4-BE49-F238E27FC236}">
                <a16:creationId xmlns:a16="http://schemas.microsoft.com/office/drawing/2014/main" id="{1557C381-5EE6-4801-80F0-D350026F3184}"/>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spTree>
    <p:extLst>
      <p:ext uri="{BB962C8B-B14F-4D97-AF65-F5344CB8AC3E}">
        <p14:creationId xmlns:p14="http://schemas.microsoft.com/office/powerpoint/2010/main" val="2880901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6E316A6C-C39B-431A-9AD2-E86AF3CE82B8}"/>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5" name="CuadroTexto 14">
            <a:extLst>
              <a:ext uri="{FF2B5EF4-FFF2-40B4-BE49-F238E27FC236}">
                <a16:creationId xmlns:a16="http://schemas.microsoft.com/office/drawing/2014/main" id="{35D29B9A-977A-42BB-BFC9-334BD8FA5427}"/>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sp>
        <p:nvSpPr>
          <p:cNvPr id="16" name="CuadroTexto 15">
            <a:extLst>
              <a:ext uri="{FF2B5EF4-FFF2-40B4-BE49-F238E27FC236}">
                <a16:creationId xmlns:a16="http://schemas.microsoft.com/office/drawing/2014/main" id="{7C1E5FF6-0D89-4DF9-829E-A73C39E7DFD2}"/>
              </a:ext>
            </a:extLst>
          </p:cNvPr>
          <p:cNvSpPr txBox="1"/>
          <p:nvPr/>
        </p:nvSpPr>
        <p:spPr>
          <a:xfrm>
            <a:off x="1247775" y="1085232"/>
            <a:ext cx="288116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Diseño Mecánico</a:t>
            </a:r>
          </a:p>
        </p:txBody>
      </p:sp>
      <p:sp>
        <p:nvSpPr>
          <p:cNvPr id="17" name="CuadroTexto 16">
            <a:extLst>
              <a:ext uri="{FF2B5EF4-FFF2-40B4-BE49-F238E27FC236}">
                <a16:creationId xmlns:a16="http://schemas.microsoft.com/office/drawing/2014/main" id="{DDBE559C-F144-4BD7-A72C-DAA3D4F50424}"/>
              </a:ext>
            </a:extLst>
          </p:cNvPr>
          <p:cNvSpPr txBox="1"/>
          <p:nvPr/>
        </p:nvSpPr>
        <p:spPr>
          <a:xfrm>
            <a:off x="5099305" y="1126516"/>
            <a:ext cx="4910969"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Variables de diseño y tubería de succión</a:t>
            </a:r>
            <a:endParaRPr lang="es-EC" b="1" dirty="0">
              <a:latin typeface="Arial" panose="020B0604020202020204" pitchFamily="34" charset="0"/>
              <a:cs typeface="Arial" panose="020B0604020202020204" pitchFamily="34" charset="0"/>
            </a:endParaRPr>
          </a:p>
        </p:txBody>
      </p:sp>
      <p:pic>
        <p:nvPicPr>
          <p:cNvPr id="18" name="Imagen 17">
            <a:extLst>
              <a:ext uri="{FF2B5EF4-FFF2-40B4-BE49-F238E27FC236}">
                <a16:creationId xmlns:a16="http://schemas.microsoft.com/office/drawing/2014/main" id="{D32D2DD2-8546-4D9A-AFD3-38E0E8C1B4F8}"/>
              </a:ext>
            </a:extLst>
          </p:cNvPr>
          <p:cNvPicPr/>
          <p:nvPr/>
        </p:nvPicPr>
        <p:blipFill rotWithShape="1">
          <a:blip r:embed="rId5"/>
          <a:srcRect t="8989"/>
          <a:stretch/>
        </p:blipFill>
        <p:spPr>
          <a:xfrm>
            <a:off x="3301318" y="1580777"/>
            <a:ext cx="5616000" cy="1965838"/>
          </a:xfrm>
          <a:prstGeom prst="rect">
            <a:avLst/>
          </a:prstGeom>
        </p:spPr>
      </p:pic>
      <p:sp>
        <p:nvSpPr>
          <p:cNvPr id="19" name="Rectángulo 18">
            <a:extLst>
              <a:ext uri="{FF2B5EF4-FFF2-40B4-BE49-F238E27FC236}">
                <a16:creationId xmlns:a16="http://schemas.microsoft.com/office/drawing/2014/main" id="{DCF38F2C-43DE-4D0E-937C-C819D760971D}"/>
              </a:ext>
            </a:extLst>
          </p:cNvPr>
          <p:cNvSpPr/>
          <p:nvPr/>
        </p:nvSpPr>
        <p:spPr>
          <a:xfrm>
            <a:off x="786061" y="3568601"/>
            <a:ext cx="4507834" cy="369332"/>
          </a:xfrm>
          <a:prstGeom prst="rect">
            <a:avLst/>
          </a:prstGeom>
        </p:spPr>
        <p:txBody>
          <a:bodyPr wrap="square">
            <a:spAutoFit/>
          </a:bodyPr>
          <a:lstStyle/>
          <a:p>
            <a:pPr indent="457200" algn="just">
              <a:spcAft>
                <a:spcPts val="0"/>
              </a:spcAft>
            </a:pPr>
            <a:r>
              <a:rPr lang="es-EC" b="1" dirty="0">
                <a:solidFill>
                  <a:srgbClr val="000000"/>
                </a:solidFill>
                <a:latin typeface="Arial" panose="020B0604020202020204" pitchFamily="34" charset="0"/>
                <a:ea typeface="Times New Roman" panose="02020603050405020304" pitchFamily="18" charset="0"/>
              </a:rPr>
              <a:t>Tubería normal NPS 4 pulgadas </a:t>
            </a:r>
            <a:endParaRPr lang="es-EC" dirty="0">
              <a:solidFill>
                <a:srgbClr val="000000"/>
              </a:solidFill>
              <a:effectLst/>
              <a:latin typeface="Arial" panose="020B0604020202020204" pitchFamily="34"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E7B5C0B5-1748-4D59-9188-EDDFB4144360}"/>
                  </a:ext>
                </a:extLst>
              </p:cNvPr>
              <p:cNvSpPr txBox="1"/>
              <p:nvPr/>
            </p:nvSpPr>
            <p:spPr>
              <a:xfrm>
                <a:off x="3043816" y="3976472"/>
                <a:ext cx="5873502" cy="6649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𝑡</m:t>
                          </m:r>
                        </m:e>
                        <m:sub>
                          <m:r>
                            <a:rPr lang="es-EC" i="0">
                              <a:latin typeface="Cambria Math" panose="02040503050406030204" pitchFamily="18" charset="0"/>
                            </a:rPr>
                            <m:t>4</m:t>
                          </m:r>
                        </m:sub>
                      </m:sSub>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50 </m:t>
                          </m:r>
                          <m:r>
                            <a:rPr lang="es-EC" i="1">
                              <a:latin typeface="Cambria Math" panose="02040503050406030204" pitchFamily="18" charset="0"/>
                            </a:rPr>
                            <m:t>𝑝𝑠𝑖</m:t>
                          </m:r>
                          <m:r>
                            <a:rPr lang="es-EC" i="0">
                              <a:latin typeface="Cambria Math" panose="02040503050406030204" pitchFamily="18" charset="0"/>
                            </a:rPr>
                            <m:t>∗4.5 </m:t>
                          </m:r>
                          <m:r>
                            <a:rPr lang="es-EC" i="1">
                              <a:latin typeface="Cambria Math" panose="02040503050406030204" pitchFamily="18" charset="0"/>
                            </a:rPr>
                            <m:t>𝑖𝑛</m:t>
                          </m:r>
                        </m:num>
                        <m:den>
                          <m:r>
                            <a:rPr lang="es-EC" i="0">
                              <a:latin typeface="Cambria Math" panose="02040503050406030204" pitchFamily="18" charset="0"/>
                            </a:rPr>
                            <m:t>2∗</m:t>
                          </m:r>
                          <m:d>
                            <m:dPr>
                              <m:ctrlPr>
                                <a:rPr lang="es-EC" i="1">
                                  <a:solidFill>
                                    <a:srgbClr val="836967"/>
                                  </a:solidFill>
                                  <a:latin typeface="Cambria Math" panose="02040503050406030204" pitchFamily="18" charset="0"/>
                                </a:rPr>
                              </m:ctrlPr>
                            </m:dPr>
                            <m:e>
                              <m:r>
                                <a:rPr lang="es-EC" i="0">
                                  <a:latin typeface="Cambria Math" panose="02040503050406030204" pitchFamily="18" charset="0"/>
                                </a:rPr>
                                <m:t>20000 </m:t>
                              </m:r>
                              <m:r>
                                <a:rPr lang="es-EC" i="1">
                                  <a:latin typeface="Cambria Math" panose="02040503050406030204" pitchFamily="18" charset="0"/>
                                </a:rPr>
                                <m:t>𝑝𝑠𝑖</m:t>
                              </m:r>
                              <m:r>
                                <a:rPr lang="es-EC" i="0">
                                  <a:latin typeface="Cambria Math" panose="02040503050406030204" pitchFamily="18" charset="0"/>
                                </a:rPr>
                                <m:t>∗1∗1+50 </m:t>
                              </m:r>
                              <m:r>
                                <a:rPr lang="es-EC" i="1">
                                  <a:latin typeface="Cambria Math" panose="02040503050406030204" pitchFamily="18" charset="0"/>
                                </a:rPr>
                                <m:t>𝑝𝑠𝑖</m:t>
                              </m:r>
                              <m:r>
                                <a:rPr lang="es-EC" i="0">
                                  <a:latin typeface="Cambria Math" panose="02040503050406030204" pitchFamily="18" charset="0"/>
                                </a:rPr>
                                <m:t>∗0.4</m:t>
                              </m:r>
                            </m:e>
                          </m:d>
                        </m:den>
                      </m:f>
                      <m:r>
                        <a:rPr lang="es-EC" i="0">
                          <a:latin typeface="Cambria Math" panose="02040503050406030204" pitchFamily="18" charset="0"/>
                        </a:rPr>
                        <m:t>=0.006 </m:t>
                      </m:r>
                      <m:r>
                        <a:rPr lang="es-EC" i="1">
                          <a:latin typeface="Cambria Math" panose="02040503050406030204" pitchFamily="18" charset="0"/>
                        </a:rPr>
                        <m:t>𝑖𝑛</m:t>
                      </m:r>
                    </m:oMath>
                  </m:oMathPara>
                </a14:m>
                <a:endParaRPr lang="es-EC" dirty="0"/>
              </a:p>
            </p:txBody>
          </p:sp>
        </mc:Choice>
        <mc:Fallback xmlns="">
          <p:sp>
            <p:nvSpPr>
              <p:cNvPr id="20" name="CuadroTexto 19">
                <a:extLst>
                  <a:ext uri="{FF2B5EF4-FFF2-40B4-BE49-F238E27FC236}">
                    <a16:creationId xmlns:a16="http://schemas.microsoft.com/office/drawing/2014/main" id="{E7B5C0B5-1748-4D59-9188-EDDFB4144360}"/>
                  </a:ext>
                </a:extLst>
              </p:cNvPr>
              <p:cNvSpPr txBox="1">
                <a:spLocks noRot="1" noChangeAspect="1" noMove="1" noResize="1" noEditPoints="1" noAdjustHandles="1" noChangeArrowheads="1" noChangeShapeType="1" noTextEdit="1"/>
              </p:cNvSpPr>
              <p:nvPr/>
            </p:nvSpPr>
            <p:spPr>
              <a:xfrm>
                <a:off x="3043816" y="3976472"/>
                <a:ext cx="5873502" cy="664990"/>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F0769AEC-2D0C-4FE1-AE84-4DCBC57960B3}"/>
                  </a:ext>
                </a:extLst>
              </p:cNvPr>
              <p:cNvSpPr txBox="1"/>
              <p:nvPr/>
            </p:nvSpPr>
            <p:spPr>
              <a:xfrm>
                <a:off x="2868399" y="4771286"/>
                <a:ext cx="6224336" cy="612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𝑡</m:t>
                          </m:r>
                        </m:e>
                        <m:sub>
                          <m:r>
                            <a:rPr lang="es-EC" i="0">
                              <a:latin typeface="Cambria Math" panose="02040503050406030204" pitchFamily="18" charset="0"/>
                            </a:rPr>
                            <m:t>4</m:t>
                          </m:r>
                          <m:r>
                            <a:rPr lang="es-EC" i="1">
                              <a:latin typeface="Cambria Math" panose="02040503050406030204" pitchFamily="18" charset="0"/>
                            </a:rPr>
                            <m:t>𝑚</m:t>
                          </m:r>
                        </m:sub>
                      </m:sSub>
                      <m:r>
                        <a:rPr lang="es-EC" i="0">
                          <a:latin typeface="Cambria Math" panose="02040503050406030204" pitchFamily="18" charset="0"/>
                        </a:rPr>
                        <m:t>=0.006 </m:t>
                      </m:r>
                      <m:r>
                        <a:rPr lang="es-EC" i="1">
                          <a:latin typeface="Cambria Math" panose="02040503050406030204" pitchFamily="18" charset="0"/>
                        </a:rPr>
                        <m:t>𝑖𝑛</m:t>
                      </m:r>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8</m:t>
                          </m:r>
                        </m:den>
                      </m:f>
                      <m:r>
                        <a:rPr lang="es-EC" i="1">
                          <a:latin typeface="Cambria Math" panose="02040503050406030204" pitchFamily="18" charset="0"/>
                        </a:rPr>
                        <m:t>𝑖𝑛</m:t>
                      </m:r>
                      <m:r>
                        <a:rPr lang="es-EC" i="0">
                          <a:latin typeface="Cambria Math" panose="02040503050406030204" pitchFamily="18" charset="0"/>
                        </a:rPr>
                        <m:t>=0.131 </m:t>
                      </m:r>
                      <m:r>
                        <a:rPr lang="es-EC" i="1">
                          <a:latin typeface="Cambria Math" panose="02040503050406030204" pitchFamily="18" charset="0"/>
                        </a:rPr>
                        <m:t>𝑖𝑛</m:t>
                      </m:r>
                      <m:r>
                        <a:rPr lang="es-EC" i="0">
                          <a:latin typeface="Cambria Math" panose="02040503050406030204" pitchFamily="18" charset="0"/>
                        </a:rPr>
                        <m:t>=0.131 </m:t>
                      </m:r>
                      <m:r>
                        <a:rPr lang="es-EC" i="1">
                          <a:latin typeface="Cambria Math" panose="02040503050406030204" pitchFamily="18" charset="0"/>
                        </a:rPr>
                        <m:t>𝑖𝑛</m:t>
                      </m:r>
                      <m:r>
                        <a:rPr lang="es-EC" i="0">
                          <a:latin typeface="Cambria Math" panose="02040503050406030204" pitchFamily="18" charset="0"/>
                        </a:rPr>
                        <m:t>∗1.125=0.147</m:t>
                      </m:r>
                    </m:oMath>
                  </m:oMathPara>
                </a14:m>
                <a:endParaRPr lang="es-EC" dirty="0"/>
              </a:p>
            </p:txBody>
          </p:sp>
        </mc:Choice>
        <mc:Fallback xmlns="">
          <p:sp>
            <p:nvSpPr>
              <p:cNvPr id="22" name="CuadroTexto 21">
                <a:extLst>
                  <a:ext uri="{FF2B5EF4-FFF2-40B4-BE49-F238E27FC236}">
                    <a16:creationId xmlns:a16="http://schemas.microsoft.com/office/drawing/2014/main" id="{F0769AEC-2D0C-4FE1-AE84-4DCBC57960B3}"/>
                  </a:ext>
                </a:extLst>
              </p:cNvPr>
              <p:cNvSpPr txBox="1">
                <a:spLocks noRot="1" noChangeAspect="1" noMove="1" noResize="1" noEditPoints="1" noAdjustHandles="1" noChangeArrowheads="1" noChangeShapeType="1" noTextEdit="1"/>
              </p:cNvSpPr>
              <p:nvPr/>
            </p:nvSpPr>
            <p:spPr>
              <a:xfrm>
                <a:off x="2868399" y="4771286"/>
                <a:ext cx="6224336" cy="612732"/>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3F9BABB4-EF0F-44F0-884F-2A51CBD0D0EF}"/>
                  </a:ext>
                </a:extLst>
              </p:cNvPr>
              <p:cNvSpPr txBox="1"/>
              <p:nvPr/>
            </p:nvSpPr>
            <p:spPr>
              <a:xfrm>
                <a:off x="4927477" y="5384018"/>
                <a:ext cx="2106180" cy="3915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𝑡</m:t>
                          </m:r>
                        </m:e>
                        <m:sub>
                          <m:r>
                            <a:rPr lang="es-EC" i="0">
                              <a:latin typeface="Cambria Math" panose="02040503050406030204" pitchFamily="18" charset="0"/>
                            </a:rPr>
                            <m:t>4</m:t>
                          </m:r>
                          <m:r>
                            <a:rPr lang="es-EC" i="1">
                              <a:latin typeface="Cambria Math" panose="02040503050406030204" pitchFamily="18" charset="0"/>
                            </a:rPr>
                            <m:t>𝑓</m:t>
                          </m:r>
                        </m:sub>
                      </m:sSub>
                      <m:r>
                        <a:rPr lang="es-EC" i="0">
                          <a:latin typeface="Cambria Math" panose="02040503050406030204" pitchFamily="18" charset="0"/>
                        </a:rPr>
                        <m:t>=0.237 </m:t>
                      </m:r>
                      <m:r>
                        <a:rPr lang="es-EC" i="1">
                          <a:latin typeface="Cambria Math" panose="02040503050406030204" pitchFamily="18" charset="0"/>
                        </a:rPr>
                        <m:t>𝑖𝑛</m:t>
                      </m:r>
                    </m:oMath>
                  </m:oMathPara>
                </a14:m>
                <a:endParaRPr lang="es-EC" dirty="0"/>
              </a:p>
            </p:txBody>
          </p:sp>
        </mc:Choice>
        <mc:Fallback xmlns="">
          <p:sp>
            <p:nvSpPr>
              <p:cNvPr id="24" name="CuadroTexto 23">
                <a:extLst>
                  <a:ext uri="{FF2B5EF4-FFF2-40B4-BE49-F238E27FC236}">
                    <a16:creationId xmlns:a16="http://schemas.microsoft.com/office/drawing/2014/main" id="{3F9BABB4-EF0F-44F0-884F-2A51CBD0D0EF}"/>
                  </a:ext>
                </a:extLst>
              </p:cNvPr>
              <p:cNvSpPr txBox="1">
                <a:spLocks noRot="1" noChangeAspect="1" noMove="1" noResize="1" noEditPoints="1" noAdjustHandles="1" noChangeArrowheads="1" noChangeShapeType="1" noTextEdit="1"/>
              </p:cNvSpPr>
              <p:nvPr/>
            </p:nvSpPr>
            <p:spPr>
              <a:xfrm>
                <a:off x="4927477" y="5384018"/>
                <a:ext cx="2106180" cy="391582"/>
              </a:xfrm>
              <a:prstGeom prst="rect">
                <a:avLst/>
              </a:prstGeom>
              <a:blipFill>
                <a:blip r:embed="rId8"/>
                <a:stretch>
                  <a:fillRect b="-10938"/>
                </a:stretch>
              </a:blipFill>
            </p:spPr>
            <p:txBody>
              <a:bodyPr/>
              <a:lstStyle/>
              <a:p>
                <a:r>
                  <a:rPr lang="es-EC">
                    <a:noFill/>
                  </a:rPr>
                  <a:t> </a:t>
                </a:r>
              </a:p>
            </p:txBody>
          </p:sp>
        </mc:Fallback>
      </mc:AlternateContent>
      <p:sp>
        <p:nvSpPr>
          <p:cNvPr id="26" name="CuadroTexto 25">
            <a:extLst>
              <a:ext uri="{FF2B5EF4-FFF2-40B4-BE49-F238E27FC236}">
                <a16:creationId xmlns:a16="http://schemas.microsoft.com/office/drawing/2014/main" id="{440DB072-4219-421A-9699-C60F961C73F6}"/>
              </a:ext>
            </a:extLst>
          </p:cNvPr>
          <p:cNvSpPr txBox="1"/>
          <p:nvPr/>
        </p:nvSpPr>
        <p:spPr>
          <a:xfrm>
            <a:off x="3695854" y="5889199"/>
            <a:ext cx="5221464" cy="369332"/>
          </a:xfrm>
          <a:prstGeom prst="rect">
            <a:avLst/>
          </a:prstGeom>
          <a:noFill/>
        </p:spPr>
        <p:txBody>
          <a:bodyPr wrap="square">
            <a:spAutoFit/>
          </a:bodyPr>
          <a:lstStyle/>
          <a:p>
            <a:r>
              <a:rPr lang="es-EC" sz="1800" b="1" i="1" dirty="0">
                <a:effectLst/>
                <a:latin typeface="Arial" panose="020B0604020202020204" pitchFamily="34" charset="0"/>
                <a:ea typeface="Times New Roman" panose="02020603050405020304" pitchFamily="18" charset="0"/>
              </a:rPr>
              <a:t>NPS 4"; t=0.237”, </a:t>
            </a:r>
            <a:r>
              <a:rPr lang="es-EC" sz="1800" b="1" i="1" dirty="0" err="1">
                <a:effectLst/>
                <a:latin typeface="Arial" panose="020B0604020202020204" pitchFamily="34" charset="0"/>
                <a:ea typeface="Times New Roman" panose="02020603050405020304" pitchFamily="18" charset="0"/>
              </a:rPr>
              <a:t>Sch</a:t>
            </a:r>
            <a:r>
              <a:rPr lang="es-EC" sz="1800" b="1" i="1" dirty="0">
                <a:effectLst/>
                <a:latin typeface="Arial" panose="020B0604020202020204" pitchFamily="34" charset="0"/>
                <a:ea typeface="Times New Roman" panose="02020603050405020304" pitchFamily="18" charset="0"/>
              </a:rPr>
              <a:t>. STD; ASTM 106 </a:t>
            </a:r>
            <a:r>
              <a:rPr lang="es-EC" sz="1800" b="1" i="1" dirty="0" err="1">
                <a:effectLst/>
                <a:latin typeface="Arial" panose="020B0604020202020204" pitchFamily="34" charset="0"/>
                <a:ea typeface="Times New Roman" panose="02020603050405020304" pitchFamily="18" charset="0"/>
              </a:rPr>
              <a:t>Gr.B</a:t>
            </a:r>
            <a:endParaRPr lang="es-EC" b="1" i="1" dirty="0"/>
          </a:p>
        </p:txBody>
      </p:sp>
      <p:sp>
        <p:nvSpPr>
          <p:cNvPr id="28" name="CuadroTexto 27">
            <a:extLst>
              <a:ext uri="{FF2B5EF4-FFF2-40B4-BE49-F238E27FC236}">
                <a16:creationId xmlns:a16="http://schemas.microsoft.com/office/drawing/2014/main" id="{E7E10924-8C96-42C4-A0E7-593AEB286779}"/>
              </a:ext>
            </a:extLst>
          </p:cNvPr>
          <p:cNvSpPr txBox="1"/>
          <p:nvPr/>
        </p:nvSpPr>
        <p:spPr>
          <a:xfrm>
            <a:off x="9318368" y="5803832"/>
            <a:ext cx="2793419" cy="830997"/>
          </a:xfrm>
          <a:prstGeom prst="rect">
            <a:avLst/>
          </a:prstGeom>
          <a:noFill/>
        </p:spPr>
        <p:txBody>
          <a:bodyPr wrap="square">
            <a:spAutoFit/>
          </a:bodyPr>
          <a:lstStyle/>
          <a:p>
            <a:r>
              <a:rPr lang="es-EC" sz="1600" dirty="0">
                <a:latin typeface="Arial" panose="020B0604020202020204" pitchFamily="34" charset="0"/>
                <a:ea typeface="Times New Roman" panose="02020603050405020304" pitchFamily="18" charset="0"/>
              </a:rPr>
              <a:t>Se aplica el</a:t>
            </a:r>
            <a:r>
              <a:rPr lang="es-EC" sz="1600" dirty="0">
                <a:effectLst/>
                <a:latin typeface="Arial" panose="020B0604020202020204" pitchFamily="34" charset="0"/>
                <a:ea typeface="Times New Roman" panose="02020603050405020304" pitchFamily="18" charset="0"/>
              </a:rPr>
              <a:t> 12.5% que es la tolerancia de fabricación. (Megyesy,2008)</a:t>
            </a:r>
            <a:endParaRPr lang="es-EC" sz="1600" dirty="0"/>
          </a:p>
        </p:txBody>
      </p:sp>
    </p:spTree>
    <p:extLst>
      <p:ext uri="{BB962C8B-B14F-4D97-AF65-F5344CB8AC3E}">
        <p14:creationId xmlns:p14="http://schemas.microsoft.com/office/powerpoint/2010/main" val="3412079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4C79C9D9-D587-4D75-9631-014CC5591233}"/>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2" name="Rectángulo 1"/>
          <p:cNvSpPr/>
          <p:nvPr/>
        </p:nvSpPr>
        <p:spPr>
          <a:xfrm>
            <a:off x="1247775" y="1689121"/>
            <a:ext cx="3719801" cy="369332"/>
          </a:xfrm>
          <a:prstGeom prst="rect">
            <a:avLst/>
          </a:prstGeom>
        </p:spPr>
        <p:txBody>
          <a:bodyPr wrap="none">
            <a:spAutoFit/>
          </a:bodyPr>
          <a:lstStyle/>
          <a:p>
            <a:r>
              <a:rPr lang="es-EC" b="1" dirty="0">
                <a:solidFill>
                  <a:prstClr val="black"/>
                </a:solidFill>
                <a:latin typeface="Arial" panose="020B0604020202020204" pitchFamily="34" charset="0"/>
                <a:ea typeface="Calibri" panose="020F0502020204030204" pitchFamily="34" charset="0"/>
              </a:rPr>
              <a:t>Tubería normal NPS 2 pulgadas:</a:t>
            </a:r>
            <a:endParaRPr lang="es-EC" b="1" dirty="0">
              <a:solidFill>
                <a:prstClr val="black"/>
              </a:solidFill>
            </a:endParaRPr>
          </a:p>
        </p:txBody>
      </p:sp>
      <p:sp>
        <p:nvSpPr>
          <p:cNvPr id="20" name="CuadroTexto 19">
            <a:extLst>
              <a:ext uri="{FF2B5EF4-FFF2-40B4-BE49-F238E27FC236}">
                <a16:creationId xmlns:a16="http://schemas.microsoft.com/office/drawing/2014/main" id="{5A876380-43A2-4B1B-9CBC-969CE29052CE}"/>
              </a:ext>
            </a:extLst>
          </p:cNvPr>
          <p:cNvSpPr txBox="1"/>
          <p:nvPr/>
        </p:nvSpPr>
        <p:spPr>
          <a:xfrm>
            <a:off x="5099305" y="1126515"/>
            <a:ext cx="2488611"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Tubería de succión</a:t>
            </a:r>
            <a:endParaRPr lang="es-EC"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86EE6007-E5FC-4DC4-9085-342062A3255C}"/>
                  </a:ext>
                </a:extLst>
              </p:cNvPr>
              <p:cNvSpPr txBox="1"/>
              <p:nvPr/>
            </p:nvSpPr>
            <p:spPr>
              <a:xfrm>
                <a:off x="3048000" y="2281873"/>
                <a:ext cx="6096000" cy="6649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𝑡</m:t>
                          </m:r>
                        </m:e>
                        <m:sub>
                          <m:r>
                            <a:rPr lang="es-EC" i="0">
                              <a:latin typeface="Cambria Math" panose="02040503050406030204" pitchFamily="18" charset="0"/>
                            </a:rPr>
                            <m:t>2</m:t>
                          </m:r>
                        </m:sub>
                      </m:sSub>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50 </m:t>
                          </m:r>
                          <m:r>
                            <a:rPr lang="es-EC" i="1">
                              <a:latin typeface="Cambria Math" panose="02040503050406030204" pitchFamily="18" charset="0"/>
                            </a:rPr>
                            <m:t>𝑝𝑠𝑖</m:t>
                          </m:r>
                          <m:r>
                            <a:rPr lang="es-EC" i="0">
                              <a:latin typeface="Cambria Math" panose="02040503050406030204" pitchFamily="18" charset="0"/>
                            </a:rPr>
                            <m:t>∗2.375 </m:t>
                          </m:r>
                          <m:r>
                            <a:rPr lang="es-EC" i="1">
                              <a:latin typeface="Cambria Math" panose="02040503050406030204" pitchFamily="18" charset="0"/>
                            </a:rPr>
                            <m:t>𝑖𝑛</m:t>
                          </m:r>
                        </m:num>
                        <m:den>
                          <m:r>
                            <a:rPr lang="es-EC" i="0">
                              <a:latin typeface="Cambria Math" panose="02040503050406030204" pitchFamily="18" charset="0"/>
                            </a:rPr>
                            <m:t>2∗</m:t>
                          </m:r>
                          <m:d>
                            <m:dPr>
                              <m:ctrlPr>
                                <a:rPr lang="es-EC" i="1">
                                  <a:solidFill>
                                    <a:srgbClr val="836967"/>
                                  </a:solidFill>
                                  <a:latin typeface="Cambria Math" panose="02040503050406030204" pitchFamily="18" charset="0"/>
                                </a:rPr>
                              </m:ctrlPr>
                            </m:dPr>
                            <m:e>
                              <m:r>
                                <a:rPr lang="es-EC" i="0">
                                  <a:latin typeface="Cambria Math" panose="02040503050406030204" pitchFamily="18" charset="0"/>
                                </a:rPr>
                                <m:t>20000 </m:t>
                              </m:r>
                              <m:r>
                                <a:rPr lang="es-EC" i="1">
                                  <a:latin typeface="Cambria Math" panose="02040503050406030204" pitchFamily="18" charset="0"/>
                                </a:rPr>
                                <m:t>𝑝𝑠𝑖</m:t>
                              </m:r>
                              <m:r>
                                <a:rPr lang="es-EC" i="0">
                                  <a:latin typeface="Cambria Math" panose="02040503050406030204" pitchFamily="18" charset="0"/>
                                </a:rPr>
                                <m:t>∗1∗1+50 </m:t>
                              </m:r>
                              <m:r>
                                <a:rPr lang="es-EC" i="1">
                                  <a:latin typeface="Cambria Math" panose="02040503050406030204" pitchFamily="18" charset="0"/>
                                </a:rPr>
                                <m:t>𝑝𝑠𝑖</m:t>
                              </m:r>
                              <m:r>
                                <a:rPr lang="es-EC" i="0">
                                  <a:latin typeface="Cambria Math" panose="02040503050406030204" pitchFamily="18" charset="0"/>
                                </a:rPr>
                                <m:t>∗0.4</m:t>
                              </m:r>
                            </m:e>
                          </m:d>
                        </m:den>
                      </m:f>
                      <m:r>
                        <a:rPr lang="es-EC" i="0">
                          <a:latin typeface="Cambria Math" panose="02040503050406030204" pitchFamily="18" charset="0"/>
                        </a:rPr>
                        <m:t>=0.003 </m:t>
                      </m:r>
                      <m:r>
                        <a:rPr lang="es-EC" i="1">
                          <a:latin typeface="Cambria Math" panose="02040503050406030204" pitchFamily="18" charset="0"/>
                        </a:rPr>
                        <m:t>𝑖𝑛</m:t>
                      </m:r>
                    </m:oMath>
                  </m:oMathPara>
                </a14:m>
                <a:endParaRPr lang="es-EC" dirty="0"/>
              </a:p>
            </p:txBody>
          </p:sp>
        </mc:Choice>
        <mc:Fallback xmlns="">
          <p:sp>
            <p:nvSpPr>
              <p:cNvPr id="22" name="CuadroTexto 21">
                <a:extLst>
                  <a:ext uri="{FF2B5EF4-FFF2-40B4-BE49-F238E27FC236}">
                    <a16:creationId xmlns:a16="http://schemas.microsoft.com/office/drawing/2014/main" id="{86EE6007-E5FC-4DC4-9085-342062A3255C}"/>
                  </a:ext>
                </a:extLst>
              </p:cNvPr>
              <p:cNvSpPr txBox="1">
                <a:spLocks noRot="1" noChangeAspect="1" noMove="1" noResize="1" noEditPoints="1" noAdjustHandles="1" noChangeArrowheads="1" noChangeShapeType="1" noTextEdit="1"/>
              </p:cNvSpPr>
              <p:nvPr/>
            </p:nvSpPr>
            <p:spPr>
              <a:xfrm>
                <a:off x="3048000" y="2281873"/>
                <a:ext cx="6096000" cy="664990"/>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97409338-8AB4-4800-81B6-76979707E6C1}"/>
                  </a:ext>
                </a:extLst>
              </p:cNvPr>
              <p:cNvSpPr txBox="1"/>
              <p:nvPr/>
            </p:nvSpPr>
            <p:spPr>
              <a:xfrm>
                <a:off x="2807367" y="3170283"/>
                <a:ext cx="6915149" cy="612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𝑡</m:t>
                          </m:r>
                        </m:e>
                        <m:sub>
                          <m:r>
                            <a:rPr lang="es-EC" i="0">
                              <a:latin typeface="Cambria Math" panose="02040503050406030204" pitchFamily="18" charset="0"/>
                            </a:rPr>
                            <m:t>2</m:t>
                          </m:r>
                          <m:r>
                            <a:rPr lang="es-EC" i="1">
                              <a:latin typeface="Cambria Math" panose="02040503050406030204" pitchFamily="18" charset="0"/>
                            </a:rPr>
                            <m:t>𝑚</m:t>
                          </m:r>
                        </m:sub>
                      </m:sSub>
                      <m:r>
                        <a:rPr lang="es-EC" i="0">
                          <a:latin typeface="Cambria Math" panose="02040503050406030204" pitchFamily="18" charset="0"/>
                        </a:rPr>
                        <m:t>=0.003 </m:t>
                      </m:r>
                      <m:r>
                        <a:rPr lang="es-EC" i="1">
                          <a:latin typeface="Cambria Math" panose="02040503050406030204" pitchFamily="18" charset="0"/>
                        </a:rPr>
                        <m:t>𝑖𝑛</m:t>
                      </m:r>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8</m:t>
                          </m:r>
                        </m:den>
                      </m:f>
                      <m:r>
                        <a:rPr lang="es-EC" i="1">
                          <a:latin typeface="Cambria Math" panose="02040503050406030204" pitchFamily="18" charset="0"/>
                        </a:rPr>
                        <m:t>𝑖𝑛</m:t>
                      </m:r>
                      <m:r>
                        <a:rPr lang="es-EC" i="0">
                          <a:latin typeface="Cambria Math" panose="02040503050406030204" pitchFamily="18" charset="0"/>
                        </a:rPr>
                        <m:t>=0.128 </m:t>
                      </m:r>
                      <m:r>
                        <a:rPr lang="es-EC" i="1">
                          <a:latin typeface="Cambria Math" panose="02040503050406030204" pitchFamily="18" charset="0"/>
                        </a:rPr>
                        <m:t>𝑖𝑛</m:t>
                      </m:r>
                      <m:r>
                        <a:rPr lang="es-EC" i="0">
                          <a:latin typeface="Cambria Math" panose="02040503050406030204" pitchFamily="18" charset="0"/>
                        </a:rPr>
                        <m:t>=0.128 </m:t>
                      </m:r>
                      <m:r>
                        <a:rPr lang="es-EC" i="1">
                          <a:latin typeface="Cambria Math" panose="02040503050406030204" pitchFamily="18" charset="0"/>
                        </a:rPr>
                        <m:t>𝑖𝑛</m:t>
                      </m:r>
                      <m:r>
                        <a:rPr lang="es-EC" i="0">
                          <a:latin typeface="Cambria Math" panose="02040503050406030204" pitchFamily="18" charset="0"/>
                        </a:rPr>
                        <m:t>∗1.125=0.144 </m:t>
                      </m:r>
                      <m:r>
                        <a:rPr lang="es-EC" i="1">
                          <a:latin typeface="Cambria Math" panose="02040503050406030204" pitchFamily="18" charset="0"/>
                        </a:rPr>
                        <m:t>𝑖𝑛</m:t>
                      </m:r>
                    </m:oMath>
                  </m:oMathPara>
                </a14:m>
                <a:endParaRPr lang="es-EC" dirty="0"/>
              </a:p>
            </p:txBody>
          </p:sp>
        </mc:Choice>
        <mc:Fallback xmlns="">
          <p:sp>
            <p:nvSpPr>
              <p:cNvPr id="23" name="CuadroTexto 22">
                <a:extLst>
                  <a:ext uri="{FF2B5EF4-FFF2-40B4-BE49-F238E27FC236}">
                    <a16:creationId xmlns:a16="http://schemas.microsoft.com/office/drawing/2014/main" id="{97409338-8AB4-4800-81B6-76979707E6C1}"/>
                  </a:ext>
                </a:extLst>
              </p:cNvPr>
              <p:cNvSpPr txBox="1">
                <a:spLocks noRot="1" noChangeAspect="1" noMove="1" noResize="1" noEditPoints="1" noAdjustHandles="1" noChangeArrowheads="1" noChangeShapeType="1" noTextEdit="1"/>
              </p:cNvSpPr>
              <p:nvPr/>
            </p:nvSpPr>
            <p:spPr>
              <a:xfrm>
                <a:off x="2807367" y="3170283"/>
                <a:ext cx="6915149" cy="612732"/>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642CEC58-0A01-4132-A633-DDDE9FDAB36C}"/>
                  </a:ext>
                </a:extLst>
              </p:cNvPr>
              <p:cNvSpPr txBox="1"/>
              <p:nvPr/>
            </p:nvSpPr>
            <p:spPr>
              <a:xfrm>
                <a:off x="5100185" y="3862902"/>
                <a:ext cx="1991630" cy="3915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𝑡</m:t>
                          </m:r>
                        </m:e>
                        <m:sub>
                          <m:r>
                            <a:rPr lang="es-EC" i="0">
                              <a:latin typeface="Cambria Math" panose="02040503050406030204" pitchFamily="18" charset="0"/>
                            </a:rPr>
                            <m:t>2</m:t>
                          </m:r>
                          <m:r>
                            <a:rPr lang="es-EC" i="1">
                              <a:latin typeface="Cambria Math" panose="02040503050406030204" pitchFamily="18" charset="0"/>
                            </a:rPr>
                            <m:t>𝑓</m:t>
                          </m:r>
                        </m:sub>
                      </m:sSub>
                      <m:r>
                        <a:rPr lang="es-EC" i="0">
                          <a:latin typeface="Cambria Math" panose="02040503050406030204" pitchFamily="18" charset="0"/>
                        </a:rPr>
                        <m:t>=0.218 </m:t>
                      </m:r>
                      <m:r>
                        <a:rPr lang="es-EC" i="1">
                          <a:latin typeface="Cambria Math" panose="02040503050406030204" pitchFamily="18" charset="0"/>
                        </a:rPr>
                        <m:t>𝑖𝑛</m:t>
                      </m:r>
                    </m:oMath>
                  </m:oMathPara>
                </a14:m>
                <a:endParaRPr lang="es-EC" dirty="0"/>
              </a:p>
            </p:txBody>
          </p:sp>
        </mc:Choice>
        <mc:Fallback xmlns="">
          <p:sp>
            <p:nvSpPr>
              <p:cNvPr id="24" name="CuadroTexto 23">
                <a:extLst>
                  <a:ext uri="{FF2B5EF4-FFF2-40B4-BE49-F238E27FC236}">
                    <a16:creationId xmlns:a16="http://schemas.microsoft.com/office/drawing/2014/main" id="{642CEC58-0A01-4132-A633-DDDE9FDAB36C}"/>
                  </a:ext>
                </a:extLst>
              </p:cNvPr>
              <p:cNvSpPr txBox="1">
                <a:spLocks noRot="1" noChangeAspect="1" noMove="1" noResize="1" noEditPoints="1" noAdjustHandles="1" noChangeArrowheads="1" noChangeShapeType="1" noTextEdit="1"/>
              </p:cNvSpPr>
              <p:nvPr/>
            </p:nvSpPr>
            <p:spPr>
              <a:xfrm>
                <a:off x="5100185" y="3862902"/>
                <a:ext cx="1991630" cy="391582"/>
              </a:xfrm>
              <a:prstGeom prst="rect">
                <a:avLst/>
              </a:prstGeom>
              <a:blipFill>
                <a:blip r:embed="rId7"/>
                <a:stretch>
                  <a:fillRect b="-9375"/>
                </a:stretch>
              </a:blipFill>
            </p:spPr>
            <p:txBody>
              <a:bodyPr/>
              <a:lstStyle/>
              <a:p>
                <a:r>
                  <a:rPr lang="es-EC">
                    <a:noFill/>
                  </a:rPr>
                  <a:t> </a:t>
                </a:r>
              </a:p>
            </p:txBody>
          </p:sp>
        </mc:Fallback>
      </mc:AlternateContent>
      <p:sp>
        <p:nvSpPr>
          <p:cNvPr id="26" name="CuadroTexto 25">
            <a:extLst>
              <a:ext uri="{FF2B5EF4-FFF2-40B4-BE49-F238E27FC236}">
                <a16:creationId xmlns:a16="http://schemas.microsoft.com/office/drawing/2014/main" id="{8886A037-E55D-492D-8574-9987409F0093}"/>
              </a:ext>
            </a:extLst>
          </p:cNvPr>
          <p:cNvSpPr txBox="1"/>
          <p:nvPr/>
        </p:nvSpPr>
        <p:spPr>
          <a:xfrm>
            <a:off x="2562244" y="4404698"/>
            <a:ext cx="6096000" cy="566950"/>
          </a:xfrm>
          <a:prstGeom prst="rect">
            <a:avLst/>
          </a:prstGeom>
          <a:noFill/>
        </p:spPr>
        <p:txBody>
          <a:bodyPr wrap="square">
            <a:spAutoFit/>
          </a:bodyPr>
          <a:lstStyle/>
          <a:p>
            <a:pPr indent="449580">
              <a:lnSpc>
                <a:spcPct val="200000"/>
              </a:lnSpc>
            </a:pPr>
            <a:r>
              <a:rPr lang="es-EC" sz="1800" dirty="0">
                <a:effectLst/>
                <a:latin typeface="Arial" panose="020B0604020202020204" pitchFamily="34" charset="0"/>
                <a:ea typeface="Times New Roman" panose="02020603050405020304" pitchFamily="18" charset="0"/>
                <a:cs typeface="Arial" panose="020B0604020202020204" pitchFamily="34" charset="0"/>
              </a:rPr>
              <a:t>NPS 2"; t=0.154”, </a:t>
            </a:r>
            <a:r>
              <a:rPr lang="es-EC" sz="1800" dirty="0" err="1">
                <a:effectLst/>
                <a:latin typeface="Arial" panose="020B0604020202020204" pitchFamily="34" charset="0"/>
                <a:ea typeface="Times New Roman" panose="02020603050405020304" pitchFamily="18" charset="0"/>
                <a:cs typeface="Arial" panose="020B0604020202020204" pitchFamily="34" charset="0"/>
              </a:rPr>
              <a:t>Sch</a:t>
            </a:r>
            <a:r>
              <a:rPr lang="es-EC" sz="1800" dirty="0">
                <a:effectLst/>
                <a:latin typeface="Arial" panose="020B0604020202020204" pitchFamily="34" charset="0"/>
                <a:ea typeface="Times New Roman" panose="02020603050405020304" pitchFamily="18" charset="0"/>
                <a:cs typeface="Arial" panose="020B0604020202020204" pitchFamily="34" charset="0"/>
              </a:rPr>
              <a:t>. STD; ASTM 106 </a:t>
            </a:r>
            <a:r>
              <a:rPr lang="es-EC" sz="1800" dirty="0" err="1">
                <a:effectLst/>
                <a:latin typeface="Arial" panose="020B0604020202020204" pitchFamily="34" charset="0"/>
                <a:ea typeface="Times New Roman" panose="02020603050405020304" pitchFamily="18" charset="0"/>
                <a:cs typeface="Arial" panose="020B0604020202020204" pitchFamily="34" charset="0"/>
              </a:rPr>
              <a:t>Gr.B</a:t>
            </a:r>
            <a:endParaRPr lang="es-EC"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27DF9ECD-FE8C-456F-98C1-7EF4E2DA011A}"/>
              </a:ext>
            </a:extLst>
          </p:cNvPr>
          <p:cNvSpPr txBox="1"/>
          <p:nvPr/>
        </p:nvSpPr>
        <p:spPr>
          <a:xfrm>
            <a:off x="3048000" y="5228736"/>
            <a:ext cx="4860758" cy="369332"/>
          </a:xfrm>
          <a:prstGeom prst="rect">
            <a:avLst/>
          </a:prstGeom>
          <a:noFill/>
        </p:spPr>
        <p:txBody>
          <a:bodyPr wrap="square">
            <a:spAutoFit/>
          </a:bodyPr>
          <a:lstStyle/>
          <a:p>
            <a:r>
              <a:rPr lang="es-EC" sz="1800" b="1" i="1" dirty="0">
                <a:effectLst/>
                <a:latin typeface="Arial" panose="020B0604020202020204" pitchFamily="34" charset="0"/>
                <a:ea typeface="Times New Roman" panose="02020603050405020304" pitchFamily="18" charset="0"/>
              </a:rPr>
              <a:t>NPS 2"; t=0.218”, </a:t>
            </a:r>
            <a:r>
              <a:rPr lang="es-EC" sz="1800" b="1" i="1" dirty="0" err="1">
                <a:effectLst/>
                <a:latin typeface="Arial" panose="020B0604020202020204" pitchFamily="34" charset="0"/>
                <a:ea typeface="Times New Roman" panose="02020603050405020304" pitchFamily="18" charset="0"/>
              </a:rPr>
              <a:t>Sch</a:t>
            </a:r>
            <a:r>
              <a:rPr lang="es-EC" sz="1800" b="1" i="1" dirty="0">
                <a:effectLst/>
                <a:latin typeface="Arial" panose="020B0604020202020204" pitchFamily="34" charset="0"/>
                <a:ea typeface="Times New Roman" panose="02020603050405020304" pitchFamily="18" charset="0"/>
              </a:rPr>
              <a:t>. 80; ASTM 106 </a:t>
            </a:r>
            <a:r>
              <a:rPr lang="es-EC" sz="1800" b="1" i="1" dirty="0" err="1">
                <a:effectLst/>
                <a:latin typeface="Arial" panose="020B0604020202020204" pitchFamily="34" charset="0"/>
                <a:ea typeface="Times New Roman" panose="02020603050405020304" pitchFamily="18" charset="0"/>
              </a:rPr>
              <a:t>Gr.B</a:t>
            </a:r>
            <a:endParaRPr lang="es-EC" b="1" i="1" dirty="0"/>
          </a:p>
        </p:txBody>
      </p:sp>
      <p:sp>
        <p:nvSpPr>
          <p:cNvPr id="15" name="CuadroTexto 14">
            <a:extLst>
              <a:ext uri="{FF2B5EF4-FFF2-40B4-BE49-F238E27FC236}">
                <a16:creationId xmlns:a16="http://schemas.microsoft.com/office/drawing/2014/main" id="{5B21ABF2-8534-478F-9A21-64700942D22D}"/>
              </a:ext>
            </a:extLst>
          </p:cNvPr>
          <p:cNvSpPr txBox="1"/>
          <p:nvPr/>
        </p:nvSpPr>
        <p:spPr>
          <a:xfrm>
            <a:off x="9318368" y="5803832"/>
            <a:ext cx="2793419" cy="830997"/>
          </a:xfrm>
          <a:prstGeom prst="rect">
            <a:avLst/>
          </a:prstGeom>
          <a:noFill/>
        </p:spPr>
        <p:txBody>
          <a:bodyPr wrap="square">
            <a:spAutoFit/>
          </a:bodyPr>
          <a:lstStyle/>
          <a:p>
            <a:r>
              <a:rPr lang="es-EC" sz="1600" dirty="0">
                <a:latin typeface="Arial" panose="020B0604020202020204" pitchFamily="34" charset="0"/>
                <a:ea typeface="Times New Roman" panose="02020603050405020304" pitchFamily="18" charset="0"/>
              </a:rPr>
              <a:t>Se aplica el</a:t>
            </a:r>
            <a:r>
              <a:rPr lang="es-EC" sz="1600" dirty="0">
                <a:effectLst/>
                <a:latin typeface="Arial" panose="020B0604020202020204" pitchFamily="34" charset="0"/>
                <a:ea typeface="Times New Roman" panose="02020603050405020304" pitchFamily="18" charset="0"/>
              </a:rPr>
              <a:t> 12.5% que es la tolerancia de fabricación. (Megyesy,2008)</a:t>
            </a:r>
            <a:endParaRPr lang="es-EC" sz="1600" dirty="0"/>
          </a:p>
        </p:txBody>
      </p:sp>
      <p:sp>
        <p:nvSpPr>
          <p:cNvPr id="16" name="CuadroTexto 15">
            <a:extLst>
              <a:ext uri="{FF2B5EF4-FFF2-40B4-BE49-F238E27FC236}">
                <a16:creationId xmlns:a16="http://schemas.microsoft.com/office/drawing/2014/main" id="{1BB1E965-3109-421E-9DDA-B0DD7D518652}"/>
              </a:ext>
            </a:extLst>
          </p:cNvPr>
          <p:cNvSpPr txBox="1"/>
          <p:nvPr/>
        </p:nvSpPr>
        <p:spPr>
          <a:xfrm>
            <a:off x="3108202" y="5896164"/>
            <a:ext cx="5550041"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Debe cumplir con </a:t>
            </a:r>
            <a:r>
              <a:rPr lang="es-ES" b="1" dirty="0" err="1">
                <a:latin typeface="Arial" panose="020B0604020202020204" pitchFamily="34" charset="0"/>
                <a:cs typeface="Arial" panose="020B0604020202020204" pitchFamily="34" charset="0"/>
              </a:rPr>
              <a:t>Piping</a:t>
            </a:r>
            <a:r>
              <a:rPr lang="es-ES" b="1" dirty="0">
                <a:latin typeface="Arial" panose="020B0604020202020204" pitchFamily="34" charset="0"/>
                <a:cs typeface="Arial" panose="020B0604020202020204" pitchFamily="34" charset="0"/>
              </a:rPr>
              <a:t> </a:t>
            </a:r>
            <a:r>
              <a:rPr lang="es-ES" b="1" dirty="0" err="1">
                <a:latin typeface="Arial" panose="020B0604020202020204" pitchFamily="34" charset="0"/>
                <a:cs typeface="Arial" panose="020B0604020202020204" pitchFamily="34" charset="0"/>
              </a:rPr>
              <a:t>Class</a:t>
            </a:r>
            <a:r>
              <a:rPr lang="es-ES" b="1" dirty="0">
                <a:latin typeface="Arial" panose="020B0604020202020204" pitchFamily="34" charset="0"/>
                <a:cs typeface="Arial" panose="020B0604020202020204" pitchFamily="34" charset="0"/>
              </a:rPr>
              <a:t> Ep. Petroecuador</a:t>
            </a:r>
            <a:endParaRPr lang="es-EC" b="1" dirty="0">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4BC77AC1-3BA7-4A06-AD8B-304339BF2EB7}"/>
              </a:ext>
            </a:extLst>
          </p:cNvPr>
          <p:cNvSpPr txBox="1"/>
          <p:nvPr/>
        </p:nvSpPr>
        <p:spPr>
          <a:xfrm>
            <a:off x="1247775" y="1085232"/>
            <a:ext cx="288116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Diseño Mecánico</a:t>
            </a:r>
          </a:p>
        </p:txBody>
      </p:sp>
      <p:sp>
        <p:nvSpPr>
          <p:cNvPr id="18" name="CuadroTexto 17">
            <a:extLst>
              <a:ext uri="{FF2B5EF4-FFF2-40B4-BE49-F238E27FC236}">
                <a16:creationId xmlns:a16="http://schemas.microsoft.com/office/drawing/2014/main" id="{5DB5FF81-A4D2-48E4-8BFF-176666964009}"/>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spTree>
    <p:extLst>
      <p:ext uri="{BB962C8B-B14F-4D97-AF65-F5344CB8AC3E}">
        <p14:creationId xmlns:p14="http://schemas.microsoft.com/office/powerpoint/2010/main" val="106220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E5C46D20-BAD2-4B25-B709-1E4AB6EC994D}"/>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2" name="Rectángulo 1"/>
          <p:cNvSpPr/>
          <p:nvPr/>
        </p:nvSpPr>
        <p:spPr>
          <a:xfrm>
            <a:off x="1247775" y="1689121"/>
            <a:ext cx="2172390" cy="369332"/>
          </a:xfrm>
          <a:prstGeom prst="rect">
            <a:avLst/>
          </a:prstGeom>
        </p:spPr>
        <p:txBody>
          <a:bodyPr wrap="none">
            <a:spAutoFit/>
          </a:bodyPr>
          <a:lstStyle/>
          <a:p>
            <a:r>
              <a:rPr lang="es-EC" b="1" dirty="0">
                <a:solidFill>
                  <a:prstClr val="black"/>
                </a:solidFill>
                <a:latin typeface="Arial" panose="020B0604020202020204" pitchFamily="34" charset="0"/>
              </a:rPr>
              <a:t>Presión de diseño</a:t>
            </a:r>
            <a:endParaRPr lang="es-EC" b="1" dirty="0">
              <a:solidFill>
                <a:prstClr val="black"/>
              </a:solidFill>
            </a:endParaRPr>
          </a:p>
        </p:txBody>
      </p:sp>
      <p:sp>
        <p:nvSpPr>
          <p:cNvPr id="18" name="CuadroTexto 17">
            <a:extLst>
              <a:ext uri="{FF2B5EF4-FFF2-40B4-BE49-F238E27FC236}">
                <a16:creationId xmlns:a16="http://schemas.microsoft.com/office/drawing/2014/main" id="{36EA50EC-B041-4D3F-956A-6AFA12EA96D3}"/>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sp>
        <p:nvSpPr>
          <p:cNvPr id="19" name="CuadroTexto 18">
            <a:extLst>
              <a:ext uri="{FF2B5EF4-FFF2-40B4-BE49-F238E27FC236}">
                <a16:creationId xmlns:a16="http://schemas.microsoft.com/office/drawing/2014/main" id="{A359C266-1830-4088-A320-5FECAF73251A}"/>
              </a:ext>
            </a:extLst>
          </p:cNvPr>
          <p:cNvSpPr txBox="1"/>
          <p:nvPr/>
        </p:nvSpPr>
        <p:spPr>
          <a:xfrm>
            <a:off x="1247775" y="1085232"/>
            <a:ext cx="288116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Diseño Mecánico</a:t>
            </a:r>
          </a:p>
        </p:txBody>
      </p:sp>
      <p:sp>
        <p:nvSpPr>
          <p:cNvPr id="20" name="CuadroTexto 19">
            <a:extLst>
              <a:ext uri="{FF2B5EF4-FFF2-40B4-BE49-F238E27FC236}">
                <a16:creationId xmlns:a16="http://schemas.microsoft.com/office/drawing/2014/main" id="{BE763F19-2BE6-45C1-BCDB-11F3EAEBB445}"/>
              </a:ext>
            </a:extLst>
          </p:cNvPr>
          <p:cNvSpPr txBox="1"/>
          <p:nvPr/>
        </p:nvSpPr>
        <p:spPr>
          <a:xfrm>
            <a:off x="5099305" y="1126515"/>
            <a:ext cx="4910969"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Parámetros de diseño y tubería de succión</a:t>
            </a:r>
            <a:endParaRPr lang="es-EC"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B2707222-29FC-4A4C-B577-3DCC4FBE1041}"/>
                  </a:ext>
                </a:extLst>
              </p:cNvPr>
              <p:cNvSpPr txBox="1"/>
              <p:nvPr/>
            </p:nvSpPr>
            <p:spPr>
              <a:xfrm>
                <a:off x="4940958" y="2205607"/>
                <a:ext cx="2310063" cy="3693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𝑑</m:t>
                          </m:r>
                        </m:sub>
                      </m:sSub>
                      <m:r>
                        <a:rPr lang="es-EC" i="0">
                          <a:latin typeface="Cambria Math" panose="02040503050406030204" pitchFamily="18" charset="0"/>
                        </a:rPr>
                        <m:t>=1.10∗</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𝑜</m:t>
                          </m:r>
                        </m:sub>
                      </m:sSub>
                    </m:oMath>
                  </m:oMathPara>
                </a14:m>
                <a:endParaRPr lang="es-EC" dirty="0"/>
              </a:p>
            </p:txBody>
          </p:sp>
        </mc:Choice>
        <mc:Fallback xmlns="">
          <p:sp>
            <p:nvSpPr>
              <p:cNvPr id="21" name="CuadroTexto 20">
                <a:extLst>
                  <a:ext uri="{FF2B5EF4-FFF2-40B4-BE49-F238E27FC236}">
                    <a16:creationId xmlns:a16="http://schemas.microsoft.com/office/drawing/2014/main" id="{B2707222-29FC-4A4C-B577-3DCC4FBE1041}"/>
                  </a:ext>
                </a:extLst>
              </p:cNvPr>
              <p:cNvSpPr txBox="1">
                <a:spLocks noRot="1" noChangeAspect="1" noMove="1" noResize="1" noEditPoints="1" noAdjustHandles="1" noChangeArrowheads="1" noChangeShapeType="1" noTextEdit="1"/>
              </p:cNvSpPr>
              <p:nvPr/>
            </p:nvSpPr>
            <p:spPr>
              <a:xfrm>
                <a:off x="4940958" y="2205607"/>
                <a:ext cx="2310063" cy="369318"/>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2DB61A28-F411-4FCB-BE47-15757BC794EA}"/>
                  </a:ext>
                </a:extLst>
              </p:cNvPr>
              <p:cNvSpPr txBox="1"/>
              <p:nvPr/>
            </p:nvSpPr>
            <p:spPr>
              <a:xfrm>
                <a:off x="4128941" y="2770838"/>
                <a:ext cx="3801979" cy="3693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𝑑</m:t>
                          </m:r>
                        </m:sub>
                      </m:sSub>
                      <m:r>
                        <a:rPr lang="es-EC" i="0">
                          <a:latin typeface="Cambria Math" panose="02040503050406030204" pitchFamily="18" charset="0"/>
                        </a:rPr>
                        <m:t>=1.10∗2002 </m:t>
                      </m:r>
                      <m:r>
                        <a:rPr lang="es-EC" i="1">
                          <a:latin typeface="Cambria Math" panose="02040503050406030204" pitchFamily="18" charset="0"/>
                        </a:rPr>
                        <m:t>𝑝𝑠𝑖</m:t>
                      </m:r>
                      <m:r>
                        <a:rPr lang="es-EC" i="0">
                          <a:latin typeface="Cambria Math" panose="02040503050406030204" pitchFamily="18" charset="0"/>
                        </a:rPr>
                        <m:t>=2202.2 </m:t>
                      </m:r>
                      <m:r>
                        <a:rPr lang="es-EC" i="1">
                          <a:latin typeface="Cambria Math" panose="02040503050406030204" pitchFamily="18" charset="0"/>
                        </a:rPr>
                        <m:t>𝑝𝑠𝑖</m:t>
                      </m:r>
                    </m:oMath>
                  </m:oMathPara>
                </a14:m>
                <a:endParaRPr lang="es-EC" dirty="0"/>
              </a:p>
            </p:txBody>
          </p:sp>
        </mc:Choice>
        <mc:Fallback xmlns="">
          <p:sp>
            <p:nvSpPr>
              <p:cNvPr id="22" name="CuadroTexto 21">
                <a:extLst>
                  <a:ext uri="{FF2B5EF4-FFF2-40B4-BE49-F238E27FC236}">
                    <a16:creationId xmlns:a16="http://schemas.microsoft.com/office/drawing/2014/main" id="{2DB61A28-F411-4FCB-BE47-15757BC794EA}"/>
                  </a:ext>
                </a:extLst>
              </p:cNvPr>
              <p:cNvSpPr txBox="1">
                <a:spLocks noRot="1" noChangeAspect="1" noMove="1" noResize="1" noEditPoints="1" noAdjustHandles="1" noChangeArrowheads="1" noChangeShapeType="1" noTextEdit="1"/>
              </p:cNvSpPr>
              <p:nvPr/>
            </p:nvSpPr>
            <p:spPr>
              <a:xfrm>
                <a:off x="4128941" y="2770838"/>
                <a:ext cx="3801979" cy="369318"/>
              </a:xfrm>
              <a:prstGeom prst="rect">
                <a:avLst/>
              </a:prstGeom>
              <a:blipFill>
                <a:blip r:embed="rId6"/>
                <a:stretch>
                  <a:fillRect b="-13333"/>
                </a:stretch>
              </a:blipFill>
            </p:spPr>
            <p:txBody>
              <a:bodyPr/>
              <a:lstStyle/>
              <a:p>
                <a:r>
                  <a:rPr lang="es-EC">
                    <a:noFill/>
                  </a:rPr>
                  <a:t> </a:t>
                </a:r>
              </a:p>
            </p:txBody>
          </p:sp>
        </mc:Fallback>
      </mc:AlternateContent>
      <p:sp>
        <p:nvSpPr>
          <p:cNvPr id="23" name="Rectángulo 22">
            <a:extLst>
              <a:ext uri="{FF2B5EF4-FFF2-40B4-BE49-F238E27FC236}">
                <a16:creationId xmlns:a16="http://schemas.microsoft.com/office/drawing/2014/main" id="{1B99ED4C-DFCA-4023-8A61-D4930C8CB2E5}"/>
              </a:ext>
            </a:extLst>
          </p:cNvPr>
          <p:cNvSpPr/>
          <p:nvPr/>
        </p:nvSpPr>
        <p:spPr>
          <a:xfrm>
            <a:off x="1221157" y="3287458"/>
            <a:ext cx="4284058" cy="369332"/>
          </a:xfrm>
          <a:prstGeom prst="rect">
            <a:avLst/>
          </a:prstGeom>
        </p:spPr>
        <p:txBody>
          <a:bodyPr wrap="none">
            <a:spAutoFit/>
          </a:bodyPr>
          <a:lstStyle/>
          <a:p>
            <a:r>
              <a:rPr lang="es-EC" b="1" dirty="0">
                <a:solidFill>
                  <a:prstClr val="black"/>
                </a:solidFill>
                <a:latin typeface="Arial" panose="020B0604020202020204" pitchFamily="34" charset="0"/>
                <a:ea typeface="Calibri" panose="020F0502020204030204" pitchFamily="34" charset="0"/>
              </a:rPr>
              <a:t>Tubería paquetizada NPS 2 pulgadas:</a:t>
            </a:r>
            <a:endParaRPr lang="es-EC" b="1" dirty="0">
              <a:solidFill>
                <a:prstClr val="black"/>
              </a:solidFill>
            </a:endParaRPr>
          </a:p>
        </p:txBody>
      </p:sp>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A35ABBC1-8D1B-4A66-BB22-5983EED59D75}"/>
                  </a:ext>
                </a:extLst>
              </p:cNvPr>
              <p:cNvSpPr txBox="1"/>
              <p:nvPr/>
            </p:nvSpPr>
            <p:spPr>
              <a:xfrm>
                <a:off x="3146689" y="3823632"/>
                <a:ext cx="6096000" cy="6649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𝑡</m:t>
                          </m:r>
                        </m:e>
                        <m:sub>
                          <m:r>
                            <a:rPr lang="es-EC" i="0">
                              <a:latin typeface="Cambria Math" panose="02040503050406030204" pitchFamily="18" charset="0"/>
                            </a:rPr>
                            <m:t>2</m:t>
                          </m:r>
                          <m:r>
                            <a:rPr lang="es-EC" i="1">
                              <a:latin typeface="Cambria Math" panose="02040503050406030204" pitchFamily="18" charset="0"/>
                            </a:rPr>
                            <m:t>𝑝</m:t>
                          </m:r>
                        </m:sub>
                      </m:sSub>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2202.2 </m:t>
                          </m:r>
                          <m:r>
                            <a:rPr lang="es-EC" i="1">
                              <a:latin typeface="Cambria Math" panose="02040503050406030204" pitchFamily="18" charset="0"/>
                            </a:rPr>
                            <m:t>𝑝𝑠𝑖</m:t>
                          </m:r>
                          <m:r>
                            <a:rPr lang="es-EC" i="0">
                              <a:latin typeface="Cambria Math" panose="02040503050406030204" pitchFamily="18" charset="0"/>
                            </a:rPr>
                            <m:t>∗2.375 </m:t>
                          </m:r>
                          <m:r>
                            <a:rPr lang="es-EC" i="1">
                              <a:latin typeface="Cambria Math" panose="02040503050406030204" pitchFamily="18" charset="0"/>
                            </a:rPr>
                            <m:t>𝑖𝑛</m:t>
                          </m:r>
                        </m:num>
                        <m:den>
                          <m:r>
                            <a:rPr lang="es-EC" i="0">
                              <a:latin typeface="Cambria Math" panose="02040503050406030204" pitchFamily="18" charset="0"/>
                            </a:rPr>
                            <m:t>2∗</m:t>
                          </m:r>
                          <m:d>
                            <m:dPr>
                              <m:ctrlPr>
                                <a:rPr lang="es-EC" i="1">
                                  <a:solidFill>
                                    <a:srgbClr val="836967"/>
                                  </a:solidFill>
                                  <a:latin typeface="Cambria Math" panose="02040503050406030204" pitchFamily="18" charset="0"/>
                                </a:rPr>
                              </m:ctrlPr>
                            </m:dPr>
                            <m:e>
                              <m:r>
                                <a:rPr lang="es-EC" i="0">
                                  <a:latin typeface="Cambria Math" panose="02040503050406030204" pitchFamily="18" charset="0"/>
                                </a:rPr>
                                <m:t>20000 </m:t>
                              </m:r>
                              <m:r>
                                <a:rPr lang="es-EC" i="1">
                                  <a:latin typeface="Cambria Math" panose="02040503050406030204" pitchFamily="18" charset="0"/>
                                </a:rPr>
                                <m:t>𝑝𝑠𝑖</m:t>
                              </m:r>
                              <m:r>
                                <a:rPr lang="es-EC" i="0">
                                  <a:latin typeface="Cambria Math" panose="02040503050406030204" pitchFamily="18" charset="0"/>
                                </a:rPr>
                                <m:t>∗1∗1+2202.2 </m:t>
                              </m:r>
                              <m:r>
                                <a:rPr lang="es-EC" i="1">
                                  <a:latin typeface="Cambria Math" panose="02040503050406030204" pitchFamily="18" charset="0"/>
                                </a:rPr>
                                <m:t>𝑝𝑠𝑖</m:t>
                              </m:r>
                              <m:r>
                                <a:rPr lang="es-EC" i="0">
                                  <a:latin typeface="Cambria Math" panose="02040503050406030204" pitchFamily="18" charset="0"/>
                                </a:rPr>
                                <m:t>∗0.4</m:t>
                              </m:r>
                            </m:e>
                          </m:d>
                        </m:den>
                      </m:f>
                      <m:r>
                        <a:rPr lang="es-EC" i="0">
                          <a:latin typeface="Cambria Math" panose="02040503050406030204" pitchFamily="18" charset="0"/>
                        </a:rPr>
                        <m:t>=0.125 </m:t>
                      </m:r>
                      <m:r>
                        <a:rPr lang="es-EC" i="1">
                          <a:latin typeface="Cambria Math" panose="02040503050406030204" pitchFamily="18" charset="0"/>
                        </a:rPr>
                        <m:t>𝑖𝑛</m:t>
                      </m:r>
                    </m:oMath>
                  </m:oMathPara>
                </a14:m>
                <a:endParaRPr lang="es-EC" dirty="0"/>
              </a:p>
            </p:txBody>
          </p:sp>
        </mc:Choice>
        <mc:Fallback xmlns="">
          <p:sp>
            <p:nvSpPr>
              <p:cNvPr id="26" name="CuadroTexto 25">
                <a:extLst>
                  <a:ext uri="{FF2B5EF4-FFF2-40B4-BE49-F238E27FC236}">
                    <a16:creationId xmlns:a16="http://schemas.microsoft.com/office/drawing/2014/main" id="{A35ABBC1-8D1B-4A66-BB22-5983EED59D75}"/>
                  </a:ext>
                </a:extLst>
              </p:cNvPr>
              <p:cNvSpPr txBox="1">
                <a:spLocks noRot="1" noChangeAspect="1" noMove="1" noResize="1" noEditPoints="1" noAdjustHandles="1" noChangeArrowheads="1" noChangeShapeType="1" noTextEdit="1"/>
              </p:cNvSpPr>
              <p:nvPr/>
            </p:nvSpPr>
            <p:spPr>
              <a:xfrm>
                <a:off x="3146689" y="3823632"/>
                <a:ext cx="6096000" cy="664990"/>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7" name="CuadroTexto 26">
                <a:extLst>
                  <a:ext uri="{FF2B5EF4-FFF2-40B4-BE49-F238E27FC236}">
                    <a16:creationId xmlns:a16="http://schemas.microsoft.com/office/drawing/2014/main" id="{7088054B-ABA3-4B30-B414-9DCABA59D8D6}"/>
                  </a:ext>
                </a:extLst>
              </p:cNvPr>
              <p:cNvSpPr txBox="1"/>
              <p:nvPr/>
            </p:nvSpPr>
            <p:spPr>
              <a:xfrm>
                <a:off x="2983821" y="4651420"/>
                <a:ext cx="6224336" cy="612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𝑡</m:t>
                          </m:r>
                        </m:e>
                        <m:sub>
                          <m:r>
                            <a:rPr lang="es-EC" i="0">
                              <a:latin typeface="Cambria Math" panose="02040503050406030204" pitchFamily="18" charset="0"/>
                            </a:rPr>
                            <m:t>2</m:t>
                          </m:r>
                          <m:r>
                            <a:rPr lang="es-EC" i="1">
                              <a:latin typeface="Cambria Math" panose="02040503050406030204" pitchFamily="18" charset="0"/>
                            </a:rPr>
                            <m:t>𝑚𝑝</m:t>
                          </m:r>
                        </m:sub>
                      </m:sSub>
                      <m:r>
                        <a:rPr lang="es-EC" i="0">
                          <a:latin typeface="Cambria Math" panose="02040503050406030204" pitchFamily="18" charset="0"/>
                        </a:rPr>
                        <m:t>=0.125 </m:t>
                      </m:r>
                      <m:r>
                        <a:rPr lang="es-EC" i="1">
                          <a:latin typeface="Cambria Math" panose="02040503050406030204" pitchFamily="18" charset="0"/>
                        </a:rPr>
                        <m:t>𝑖𝑛</m:t>
                      </m:r>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8</m:t>
                          </m:r>
                        </m:den>
                      </m:f>
                      <m:r>
                        <a:rPr lang="es-EC" i="1">
                          <a:latin typeface="Cambria Math" panose="02040503050406030204" pitchFamily="18" charset="0"/>
                        </a:rPr>
                        <m:t>𝑖𝑛</m:t>
                      </m:r>
                      <m:r>
                        <a:rPr lang="es-EC" i="0">
                          <a:latin typeface="Cambria Math" panose="02040503050406030204" pitchFamily="18" charset="0"/>
                        </a:rPr>
                        <m:t>=0.25 </m:t>
                      </m:r>
                      <m:r>
                        <a:rPr lang="es-EC" i="1">
                          <a:latin typeface="Cambria Math" panose="02040503050406030204" pitchFamily="18" charset="0"/>
                        </a:rPr>
                        <m:t>𝑖𝑛</m:t>
                      </m:r>
                      <m:r>
                        <a:rPr lang="es-EC" i="0">
                          <a:latin typeface="Cambria Math" panose="02040503050406030204" pitchFamily="18" charset="0"/>
                        </a:rPr>
                        <m:t>=0.25 </m:t>
                      </m:r>
                      <m:r>
                        <a:rPr lang="es-EC" i="1">
                          <a:latin typeface="Cambria Math" panose="02040503050406030204" pitchFamily="18" charset="0"/>
                        </a:rPr>
                        <m:t>𝑖𝑛</m:t>
                      </m:r>
                      <m:r>
                        <a:rPr lang="es-EC" i="0">
                          <a:latin typeface="Cambria Math" panose="02040503050406030204" pitchFamily="18" charset="0"/>
                        </a:rPr>
                        <m:t>∗1.125=0.281</m:t>
                      </m:r>
                    </m:oMath>
                  </m:oMathPara>
                </a14:m>
                <a:endParaRPr lang="es-EC" dirty="0"/>
              </a:p>
            </p:txBody>
          </p:sp>
        </mc:Choice>
        <mc:Fallback xmlns="">
          <p:sp>
            <p:nvSpPr>
              <p:cNvPr id="27" name="CuadroTexto 26">
                <a:extLst>
                  <a:ext uri="{FF2B5EF4-FFF2-40B4-BE49-F238E27FC236}">
                    <a16:creationId xmlns:a16="http://schemas.microsoft.com/office/drawing/2014/main" id="{7088054B-ABA3-4B30-B414-9DCABA59D8D6}"/>
                  </a:ext>
                </a:extLst>
              </p:cNvPr>
              <p:cNvSpPr txBox="1">
                <a:spLocks noRot="1" noChangeAspect="1" noMove="1" noResize="1" noEditPoints="1" noAdjustHandles="1" noChangeArrowheads="1" noChangeShapeType="1" noTextEdit="1"/>
              </p:cNvSpPr>
              <p:nvPr/>
            </p:nvSpPr>
            <p:spPr>
              <a:xfrm>
                <a:off x="2983821" y="4651420"/>
                <a:ext cx="6224336" cy="612732"/>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7C6E51EA-736A-4794-AD0E-50211AF49A44}"/>
                  </a:ext>
                </a:extLst>
              </p:cNvPr>
              <p:cNvSpPr txBox="1"/>
              <p:nvPr/>
            </p:nvSpPr>
            <p:spPr>
              <a:xfrm>
                <a:off x="4940958" y="5394961"/>
                <a:ext cx="2243819" cy="3915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𝑡</m:t>
                          </m:r>
                        </m:e>
                        <m:sub>
                          <m:r>
                            <a:rPr lang="es-EC" i="0">
                              <a:latin typeface="Cambria Math" panose="02040503050406030204" pitchFamily="18" charset="0"/>
                            </a:rPr>
                            <m:t>2</m:t>
                          </m:r>
                          <m:r>
                            <a:rPr lang="es-EC" i="1">
                              <a:latin typeface="Cambria Math" panose="02040503050406030204" pitchFamily="18" charset="0"/>
                            </a:rPr>
                            <m:t>𝑓𝑝</m:t>
                          </m:r>
                        </m:sub>
                      </m:sSub>
                      <m:r>
                        <a:rPr lang="es-EC" i="0">
                          <a:latin typeface="Cambria Math" panose="02040503050406030204" pitchFamily="18" charset="0"/>
                        </a:rPr>
                        <m:t>=0.344 </m:t>
                      </m:r>
                      <m:r>
                        <a:rPr lang="es-EC" i="1">
                          <a:latin typeface="Cambria Math" panose="02040503050406030204" pitchFamily="18" charset="0"/>
                        </a:rPr>
                        <m:t>𝑖𝑛</m:t>
                      </m:r>
                    </m:oMath>
                  </m:oMathPara>
                </a14:m>
                <a:endParaRPr lang="es-EC" dirty="0"/>
              </a:p>
            </p:txBody>
          </p:sp>
        </mc:Choice>
        <mc:Fallback xmlns="">
          <p:sp>
            <p:nvSpPr>
              <p:cNvPr id="29" name="CuadroTexto 28">
                <a:extLst>
                  <a:ext uri="{FF2B5EF4-FFF2-40B4-BE49-F238E27FC236}">
                    <a16:creationId xmlns:a16="http://schemas.microsoft.com/office/drawing/2014/main" id="{7C6E51EA-736A-4794-AD0E-50211AF49A44}"/>
                  </a:ext>
                </a:extLst>
              </p:cNvPr>
              <p:cNvSpPr txBox="1">
                <a:spLocks noRot="1" noChangeAspect="1" noMove="1" noResize="1" noEditPoints="1" noAdjustHandles="1" noChangeArrowheads="1" noChangeShapeType="1" noTextEdit="1"/>
              </p:cNvSpPr>
              <p:nvPr/>
            </p:nvSpPr>
            <p:spPr>
              <a:xfrm>
                <a:off x="4940958" y="5394961"/>
                <a:ext cx="2243819" cy="391582"/>
              </a:xfrm>
              <a:prstGeom prst="rect">
                <a:avLst/>
              </a:prstGeom>
              <a:blipFill>
                <a:blip r:embed="rId9"/>
                <a:stretch>
                  <a:fillRect b="-9375"/>
                </a:stretch>
              </a:blipFill>
            </p:spPr>
            <p:txBody>
              <a:bodyPr/>
              <a:lstStyle/>
              <a:p>
                <a:r>
                  <a:rPr lang="es-EC">
                    <a:noFill/>
                  </a:rPr>
                  <a:t> </a:t>
                </a:r>
              </a:p>
            </p:txBody>
          </p:sp>
        </mc:Fallback>
      </mc:AlternateContent>
      <p:sp>
        <p:nvSpPr>
          <p:cNvPr id="31" name="CuadroTexto 30">
            <a:extLst>
              <a:ext uri="{FF2B5EF4-FFF2-40B4-BE49-F238E27FC236}">
                <a16:creationId xmlns:a16="http://schemas.microsoft.com/office/drawing/2014/main" id="{A851A8DA-CC11-4139-857C-A899B64DEEAD}"/>
              </a:ext>
            </a:extLst>
          </p:cNvPr>
          <p:cNvSpPr txBox="1"/>
          <p:nvPr/>
        </p:nvSpPr>
        <p:spPr>
          <a:xfrm>
            <a:off x="3684954" y="5954735"/>
            <a:ext cx="4913614" cy="369332"/>
          </a:xfrm>
          <a:prstGeom prst="rect">
            <a:avLst/>
          </a:prstGeom>
          <a:noFill/>
        </p:spPr>
        <p:txBody>
          <a:bodyPr wrap="square">
            <a:spAutoFit/>
          </a:bodyPr>
          <a:lstStyle/>
          <a:p>
            <a:r>
              <a:rPr lang="es-EC" sz="1800" b="1" i="1" dirty="0">
                <a:effectLst/>
                <a:latin typeface="Arial" panose="020B0604020202020204" pitchFamily="34" charset="0"/>
                <a:ea typeface="Times New Roman" panose="02020603050405020304" pitchFamily="18" charset="0"/>
              </a:rPr>
              <a:t>NPS 2"; t=0.344”, </a:t>
            </a:r>
            <a:r>
              <a:rPr lang="es-EC" sz="1800" b="1" i="1" dirty="0" err="1">
                <a:effectLst/>
                <a:latin typeface="Arial" panose="020B0604020202020204" pitchFamily="34" charset="0"/>
                <a:ea typeface="Times New Roman" panose="02020603050405020304" pitchFamily="18" charset="0"/>
              </a:rPr>
              <a:t>Sch</a:t>
            </a:r>
            <a:r>
              <a:rPr lang="es-EC" sz="1800" b="1" i="1" dirty="0">
                <a:effectLst/>
                <a:latin typeface="Arial" panose="020B0604020202020204" pitchFamily="34" charset="0"/>
                <a:ea typeface="Times New Roman" panose="02020603050405020304" pitchFamily="18" charset="0"/>
              </a:rPr>
              <a:t>. 160; ASTM 106 </a:t>
            </a:r>
            <a:r>
              <a:rPr lang="es-EC" sz="1800" b="1" i="1" dirty="0" err="1">
                <a:effectLst/>
                <a:latin typeface="Arial" panose="020B0604020202020204" pitchFamily="34" charset="0"/>
                <a:ea typeface="Times New Roman" panose="02020603050405020304" pitchFamily="18" charset="0"/>
              </a:rPr>
              <a:t>Gr.B</a:t>
            </a:r>
            <a:endParaRPr lang="es-EC" b="1" i="1" dirty="0"/>
          </a:p>
        </p:txBody>
      </p:sp>
      <p:sp>
        <p:nvSpPr>
          <p:cNvPr id="32" name="CuadroTexto 31">
            <a:extLst>
              <a:ext uri="{FF2B5EF4-FFF2-40B4-BE49-F238E27FC236}">
                <a16:creationId xmlns:a16="http://schemas.microsoft.com/office/drawing/2014/main" id="{B5F52F8F-4729-49A9-8E4C-C34CD3FEEE83}"/>
              </a:ext>
            </a:extLst>
          </p:cNvPr>
          <p:cNvSpPr txBox="1"/>
          <p:nvPr/>
        </p:nvSpPr>
        <p:spPr>
          <a:xfrm>
            <a:off x="9318368" y="5803832"/>
            <a:ext cx="2793419" cy="830997"/>
          </a:xfrm>
          <a:prstGeom prst="rect">
            <a:avLst/>
          </a:prstGeom>
          <a:noFill/>
        </p:spPr>
        <p:txBody>
          <a:bodyPr wrap="square">
            <a:spAutoFit/>
          </a:bodyPr>
          <a:lstStyle/>
          <a:p>
            <a:r>
              <a:rPr lang="es-EC" sz="1600" dirty="0">
                <a:latin typeface="Arial" panose="020B0604020202020204" pitchFamily="34" charset="0"/>
                <a:ea typeface="Times New Roman" panose="02020603050405020304" pitchFamily="18" charset="0"/>
              </a:rPr>
              <a:t>Se aplica el</a:t>
            </a:r>
            <a:r>
              <a:rPr lang="es-EC" sz="1600" dirty="0">
                <a:effectLst/>
                <a:latin typeface="Arial" panose="020B0604020202020204" pitchFamily="34" charset="0"/>
                <a:ea typeface="Times New Roman" panose="02020603050405020304" pitchFamily="18" charset="0"/>
              </a:rPr>
              <a:t> 12.5% que es la tolerancia de fabricación. (Megyesy,2008)</a:t>
            </a:r>
            <a:endParaRPr lang="es-EC" sz="1600" dirty="0"/>
          </a:p>
        </p:txBody>
      </p:sp>
    </p:spTree>
    <p:extLst>
      <p:ext uri="{BB962C8B-B14F-4D97-AF65-F5344CB8AC3E}">
        <p14:creationId xmlns:p14="http://schemas.microsoft.com/office/powerpoint/2010/main" val="384322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B86ADC79-AC93-4B1E-BBD9-0C4BD07891C6}"/>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2" name="Rectángulo 1"/>
          <p:cNvSpPr/>
          <p:nvPr/>
        </p:nvSpPr>
        <p:spPr>
          <a:xfrm>
            <a:off x="1247775" y="1689121"/>
            <a:ext cx="2757999" cy="369332"/>
          </a:xfrm>
          <a:prstGeom prst="rect">
            <a:avLst/>
          </a:prstGeom>
        </p:spPr>
        <p:txBody>
          <a:bodyPr wrap="none">
            <a:spAutoFit/>
          </a:bodyPr>
          <a:lstStyle/>
          <a:p>
            <a:r>
              <a:rPr lang="es-EC" b="1" dirty="0">
                <a:solidFill>
                  <a:prstClr val="black"/>
                </a:solidFill>
                <a:latin typeface="Arial" panose="020B0604020202020204" pitchFamily="34" charset="0"/>
                <a:ea typeface="Calibri" panose="020F0502020204030204" pitchFamily="34" charset="0"/>
              </a:rPr>
              <a:t>Tubería NPS 1 pulgada:</a:t>
            </a:r>
            <a:endParaRPr lang="es-EC" b="1" dirty="0">
              <a:solidFill>
                <a:prstClr val="black"/>
              </a:solidFill>
            </a:endParaRPr>
          </a:p>
        </p:txBody>
      </p:sp>
      <p:sp>
        <p:nvSpPr>
          <p:cNvPr id="20" name="CuadroTexto 19">
            <a:extLst>
              <a:ext uri="{FF2B5EF4-FFF2-40B4-BE49-F238E27FC236}">
                <a16:creationId xmlns:a16="http://schemas.microsoft.com/office/drawing/2014/main" id="{5A876380-43A2-4B1B-9CBC-969CE29052CE}"/>
              </a:ext>
            </a:extLst>
          </p:cNvPr>
          <p:cNvSpPr txBox="1"/>
          <p:nvPr/>
        </p:nvSpPr>
        <p:spPr>
          <a:xfrm>
            <a:off x="5099305" y="1126515"/>
            <a:ext cx="2488611"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Tubería de descarga</a:t>
            </a:r>
            <a:endParaRPr lang="es-EC" b="1" dirty="0">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4BC77AC1-3BA7-4A06-AD8B-304339BF2EB7}"/>
              </a:ext>
            </a:extLst>
          </p:cNvPr>
          <p:cNvSpPr txBox="1"/>
          <p:nvPr/>
        </p:nvSpPr>
        <p:spPr>
          <a:xfrm>
            <a:off x="1247775" y="1085232"/>
            <a:ext cx="288116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Diseño Mecánico</a:t>
            </a:r>
          </a:p>
        </p:txBody>
      </p:sp>
      <p:sp>
        <p:nvSpPr>
          <p:cNvPr id="18" name="CuadroTexto 17">
            <a:extLst>
              <a:ext uri="{FF2B5EF4-FFF2-40B4-BE49-F238E27FC236}">
                <a16:creationId xmlns:a16="http://schemas.microsoft.com/office/drawing/2014/main" id="{5DB5FF81-A4D2-48E4-8BFF-176666964009}"/>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D1FD2B44-BA8C-46EA-A736-CBFECC3F8627}"/>
                  </a:ext>
                </a:extLst>
              </p:cNvPr>
              <p:cNvSpPr txBox="1"/>
              <p:nvPr/>
            </p:nvSpPr>
            <p:spPr>
              <a:xfrm>
                <a:off x="3108202" y="2059272"/>
                <a:ext cx="6096000" cy="6649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𝑡</m:t>
                          </m:r>
                        </m:e>
                        <m:sub>
                          <m:r>
                            <a:rPr lang="es-EC" i="0">
                              <a:latin typeface="Cambria Math" panose="02040503050406030204" pitchFamily="18" charset="0"/>
                            </a:rPr>
                            <m:t>1</m:t>
                          </m:r>
                        </m:sub>
                      </m:sSub>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2202.2 </m:t>
                          </m:r>
                          <m:r>
                            <a:rPr lang="es-EC" i="1">
                              <a:latin typeface="Cambria Math" panose="02040503050406030204" pitchFamily="18" charset="0"/>
                            </a:rPr>
                            <m:t>𝑝𝑠𝑖</m:t>
                          </m:r>
                          <m:r>
                            <a:rPr lang="es-EC" i="0">
                              <a:latin typeface="Cambria Math" panose="02040503050406030204" pitchFamily="18" charset="0"/>
                            </a:rPr>
                            <m:t>∗1.315 </m:t>
                          </m:r>
                          <m:r>
                            <a:rPr lang="es-EC" i="1">
                              <a:latin typeface="Cambria Math" panose="02040503050406030204" pitchFamily="18" charset="0"/>
                            </a:rPr>
                            <m:t>𝑖𝑛</m:t>
                          </m:r>
                        </m:num>
                        <m:den>
                          <m:r>
                            <a:rPr lang="es-EC" i="0">
                              <a:latin typeface="Cambria Math" panose="02040503050406030204" pitchFamily="18" charset="0"/>
                            </a:rPr>
                            <m:t>2∗</m:t>
                          </m:r>
                          <m:d>
                            <m:dPr>
                              <m:ctrlPr>
                                <a:rPr lang="es-EC" i="1">
                                  <a:solidFill>
                                    <a:srgbClr val="836967"/>
                                  </a:solidFill>
                                  <a:latin typeface="Cambria Math" panose="02040503050406030204" pitchFamily="18" charset="0"/>
                                </a:rPr>
                              </m:ctrlPr>
                            </m:dPr>
                            <m:e>
                              <m:r>
                                <a:rPr lang="es-EC" i="0">
                                  <a:latin typeface="Cambria Math" panose="02040503050406030204" pitchFamily="18" charset="0"/>
                                </a:rPr>
                                <m:t>20000 </m:t>
                              </m:r>
                              <m:r>
                                <a:rPr lang="es-EC" i="1">
                                  <a:latin typeface="Cambria Math" panose="02040503050406030204" pitchFamily="18" charset="0"/>
                                </a:rPr>
                                <m:t>𝑝𝑠𝑖</m:t>
                              </m:r>
                              <m:r>
                                <a:rPr lang="es-EC" i="0">
                                  <a:latin typeface="Cambria Math" panose="02040503050406030204" pitchFamily="18" charset="0"/>
                                </a:rPr>
                                <m:t>∗1∗1+2202.2 </m:t>
                              </m:r>
                              <m:r>
                                <a:rPr lang="es-EC" i="1">
                                  <a:latin typeface="Cambria Math" panose="02040503050406030204" pitchFamily="18" charset="0"/>
                                </a:rPr>
                                <m:t>𝑝𝑠𝑖</m:t>
                              </m:r>
                              <m:r>
                                <a:rPr lang="es-EC" i="0">
                                  <a:latin typeface="Cambria Math" panose="02040503050406030204" pitchFamily="18" charset="0"/>
                                </a:rPr>
                                <m:t>∗0.4</m:t>
                              </m:r>
                            </m:e>
                          </m:d>
                        </m:den>
                      </m:f>
                      <m:r>
                        <a:rPr lang="es-EC" i="0">
                          <a:latin typeface="Cambria Math" panose="02040503050406030204" pitchFamily="18" charset="0"/>
                        </a:rPr>
                        <m:t>=0.069 </m:t>
                      </m:r>
                      <m:r>
                        <a:rPr lang="es-EC" i="1">
                          <a:latin typeface="Cambria Math" panose="02040503050406030204" pitchFamily="18" charset="0"/>
                        </a:rPr>
                        <m:t>𝑖𝑛</m:t>
                      </m:r>
                    </m:oMath>
                  </m:oMathPara>
                </a14:m>
                <a:endParaRPr lang="es-EC" dirty="0"/>
              </a:p>
            </p:txBody>
          </p:sp>
        </mc:Choice>
        <mc:Fallback xmlns="">
          <p:sp>
            <p:nvSpPr>
              <p:cNvPr id="19" name="CuadroTexto 18">
                <a:extLst>
                  <a:ext uri="{FF2B5EF4-FFF2-40B4-BE49-F238E27FC236}">
                    <a16:creationId xmlns:a16="http://schemas.microsoft.com/office/drawing/2014/main" id="{D1FD2B44-BA8C-46EA-A736-CBFECC3F8627}"/>
                  </a:ext>
                </a:extLst>
              </p:cNvPr>
              <p:cNvSpPr txBox="1">
                <a:spLocks noRot="1" noChangeAspect="1" noMove="1" noResize="1" noEditPoints="1" noAdjustHandles="1" noChangeArrowheads="1" noChangeShapeType="1" noTextEdit="1"/>
              </p:cNvSpPr>
              <p:nvPr/>
            </p:nvSpPr>
            <p:spPr>
              <a:xfrm>
                <a:off x="3108202" y="2059272"/>
                <a:ext cx="6096000" cy="664990"/>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62CE0C04-5EEF-4BF7-85D7-802683BD1C43}"/>
                  </a:ext>
                </a:extLst>
              </p:cNvPr>
              <p:cNvSpPr txBox="1"/>
              <p:nvPr/>
            </p:nvSpPr>
            <p:spPr>
              <a:xfrm>
                <a:off x="2562244" y="2840267"/>
                <a:ext cx="6915150" cy="612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𝑡</m:t>
                          </m:r>
                        </m:e>
                        <m:sub>
                          <m:r>
                            <a:rPr lang="es-EC" i="0">
                              <a:latin typeface="Cambria Math" panose="02040503050406030204" pitchFamily="18" charset="0"/>
                            </a:rPr>
                            <m:t>1</m:t>
                          </m:r>
                          <m:r>
                            <a:rPr lang="es-EC" i="1">
                              <a:latin typeface="Cambria Math" panose="02040503050406030204" pitchFamily="18" charset="0"/>
                            </a:rPr>
                            <m:t>𝑚</m:t>
                          </m:r>
                        </m:sub>
                      </m:sSub>
                      <m:r>
                        <a:rPr lang="es-EC" i="0">
                          <a:latin typeface="Cambria Math" panose="02040503050406030204" pitchFamily="18" charset="0"/>
                        </a:rPr>
                        <m:t>=0.069 </m:t>
                      </m:r>
                      <m:r>
                        <a:rPr lang="es-EC" i="1">
                          <a:latin typeface="Cambria Math" panose="02040503050406030204" pitchFamily="18" charset="0"/>
                        </a:rPr>
                        <m:t>𝑖𝑛</m:t>
                      </m:r>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8</m:t>
                          </m:r>
                        </m:den>
                      </m:f>
                      <m:r>
                        <a:rPr lang="es-EC" i="1">
                          <a:latin typeface="Cambria Math" panose="02040503050406030204" pitchFamily="18" charset="0"/>
                        </a:rPr>
                        <m:t>𝑖𝑛</m:t>
                      </m:r>
                      <m:r>
                        <a:rPr lang="es-EC" i="0">
                          <a:latin typeface="Cambria Math" panose="02040503050406030204" pitchFamily="18" charset="0"/>
                        </a:rPr>
                        <m:t>=0.194 </m:t>
                      </m:r>
                      <m:r>
                        <a:rPr lang="es-EC" i="1">
                          <a:latin typeface="Cambria Math" panose="02040503050406030204" pitchFamily="18" charset="0"/>
                        </a:rPr>
                        <m:t>𝑖𝑛</m:t>
                      </m:r>
                      <m:r>
                        <a:rPr lang="es-EC" i="0">
                          <a:latin typeface="Cambria Math" panose="02040503050406030204" pitchFamily="18" charset="0"/>
                        </a:rPr>
                        <m:t>=0.194 </m:t>
                      </m:r>
                      <m:r>
                        <a:rPr lang="es-EC" i="1">
                          <a:latin typeface="Cambria Math" panose="02040503050406030204" pitchFamily="18" charset="0"/>
                        </a:rPr>
                        <m:t>𝑖𝑛</m:t>
                      </m:r>
                      <m:r>
                        <a:rPr lang="es-EC" i="0">
                          <a:latin typeface="Cambria Math" panose="02040503050406030204" pitchFamily="18" charset="0"/>
                        </a:rPr>
                        <m:t>∗1.125=0.218 </m:t>
                      </m:r>
                      <m:r>
                        <a:rPr lang="es-EC" i="1">
                          <a:latin typeface="Cambria Math" panose="02040503050406030204" pitchFamily="18" charset="0"/>
                        </a:rPr>
                        <m:t>𝑖𝑛</m:t>
                      </m:r>
                    </m:oMath>
                  </m:oMathPara>
                </a14:m>
                <a:endParaRPr lang="es-EC" dirty="0"/>
              </a:p>
            </p:txBody>
          </p:sp>
        </mc:Choice>
        <mc:Fallback xmlns="">
          <p:sp>
            <p:nvSpPr>
              <p:cNvPr id="21" name="CuadroTexto 20">
                <a:extLst>
                  <a:ext uri="{FF2B5EF4-FFF2-40B4-BE49-F238E27FC236}">
                    <a16:creationId xmlns:a16="http://schemas.microsoft.com/office/drawing/2014/main" id="{62CE0C04-5EEF-4BF7-85D7-802683BD1C43}"/>
                  </a:ext>
                </a:extLst>
              </p:cNvPr>
              <p:cNvSpPr txBox="1">
                <a:spLocks noRot="1" noChangeAspect="1" noMove="1" noResize="1" noEditPoints="1" noAdjustHandles="1" noChangeArrowheads="1" noChangeShapeType="1" noTextEdit="1"/>
              </p:cNvSpPr>
              <p:nvPr/>
            </p:nvSpPr>
            <p:spPr>
              <a:xfrm>
                <a:off x="2562244" y="2840267"/>
                <a:ext cx="6915150" cy="612732"/>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742C56F6-EB66-4E24-BC70-A7DAAC0255DD}"/>
                  </a:ext>
                </a:extLst>
              </p:cNvPr>
              <p:cNvSpPr txBox="1"/>
              <p:nvPr/>
            </p:nvSpPr>
            <p:spPr>
              <a:xfrm>
                <a:off x="3048000" y="3477833"/>
                <a:ext cx="6096000" cy="3915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𝑡</m:t>
                          </m:r>
                        </m:e>
                        <m:sub>
                          <m:r>
                            <a:rPr lang="es-EC" i="0">
                              <a:latin typeface="Cambria Math" panose="02040503050406030204" pitchFamily="18" charset="0"/>
                            </a:rPr>
                            <m:t>1</m:t>
                          </m:r>
                          <m:r>
                            <a:rPr lang="es-EC" i="1">
                              <a:latin typeface="Cambria Math" panose="02040503050406030204" pitchFamily="18" charset="0"/>
                            </a:rPr>
                            <m:t>𝑓</m:t>
                          </m:r>
                        </m:sub>
                      </m:sSub>
                      <m:r>
                        <a:rPr lang="es-EC" i="0">
                          <a:latin typeface="Cambria Math" panose="02040503050406030204" pitchFamily="18" charset="0"/>
                        </a:rPr>
                        <m:t>=0.250 </m:t>
                      </m:r>
                      <m:r>
                        <a:rPr lang="es-EC" i="1">
                          <a:latin typeface="Cambria Math" panose="02040503050406030204" pitchFamily="18" charset="0"/>
                        </a:rPr>
                        <m:t>𝑖𝑛</m:t>
                      </m:r>
                    </m:oMath>
                  </m:oMathPara>
                </a14:m>
                <a:endParaRPr lang="es-EC" dirty="0"/>
              </a:p>
            </p:txBody>
          </p:sp>
        </mc:Choice>
        <mc:Fallback xmlns="">
          <p:sp>
            <p:nvSpPr>
              <p:cNvPr id="28" name="CuadroTexto 27">
                <a:extLst>
                  <a:ext uri="{FF2B5EF4-FFF2-40B4-BE49-F238E27FC236}">
                    <a16:creationId xmlns:a16="http://schemas.microsoft.com/office/drawing/2014/main" id="{742C56F6-EB66-4E24-BC70-A7DAAC0255DD}"/>
                  </a:ext>
                </a:extLst>
              </p:cNvPr>
              <p:cNvSpPr txBox="1">
                <a:spLocks noRot="1" noChangeAspect="1" noMove="1" noResize="1" noEditPoints="1" noAdjustHandles="1" noChangeArrowheads="1" noChangeShapeType="1" noTextEdit="1"/>
              </p:cNvSpPr>
              <p:nvPr/>
            </p:nvSpPr>
            <p:spPr>
              <a:xfrm>
                <a:off x="3048000" y="3477833"/>
                <a:ext cx="6096000" cy="391582"/>
              </a:xfrm>
              <a:prstGeom prst="rect">
                <a:avLst/>
              </a:prstGeom>
              <a:blipFill>
                <a:blip r:embed="rId7"/>
                <a:stretch>
                  <a:fillRect b="-9375"/>
                </a:stretch>
              </a:blipFill>
            </p:spPr>
            <p:txBody>
              <a:bodyPr/>
              <a:lstStyle/>
              <a:p>
                <a:r>
                  <a:rPr lang="es-EC">
                    <a:noFill/>
                  </a:rPr>
                  <a:t> </a:t>
                </a:r>
              </a:p>
            </p:txBody>
          </p:sp>
        </mc:Fallback>
      </mc:AlternateContent>
      <p:sp>
        <p:nvSpPr>
          <p:cNvPr id="29" name="CuadroTexto 28">
            <a:extLst>
              <a:ext uri="{FF2B5EF4-FFF2-40B4-BE49-F238E27FC236}">
                <a16:creationId xmlns:a16="http://schemas.microsoft.com/office/drawing/2014/main" id="{7A27B1B0-C111-46A0-AFE2-356C456CC739}"/>
              </a:ext>
            </a:extLst>
          </p:cNvPr>
          <p:cNvSpPr txBox="1"/>
          <p:nvPr/>
        </p:nvSpPr>
        <p:spPr>
          <a:xfrm>
            <a:off x="3310479" y="3721543"/>
            <a:ext cx="5550040" cy="566950"/>
          </a:xfrm>
          <a:prstGeom prst="rect">
            <a:avLst/>
          </a:prstGeom>
          <a:noFill/>
        </p:spPr>
        <p:txBody>
          <a:bodyPr wrap="square">
            <a:spAutoFit/>
          </a:bodyPr>
          <a:lstStyle/>
          <a:p>
            <a:pPr indent="457200">
              <a:lnSpc>
                <a:spcPct val="200000"/>
              </a:lnSpc>
            </a:pPr>
            <a:r>
              <a:rPr lang="es-EC" sz="1800" b="1" i="1" dirty="0">
                <a:effectLst/>
                <a:latin typeface="Arial" panose="020B0604020202020204" pitchFamily="34" charset="0"/>
                <a:ea typeface="Times New Roman" panose="02020603050405020304" pitchFamily="18" charset="0"/>
                <a:cs typeface="Arial" panose="020B0604020202020204" pitchFamily="34" charset="0"/>
              </a:rPr>
              <a:t>NPS 1"; t=0.250, </a:t>
            </a:r>
            <a:r>
              <a:rPr lang="es-EC" sz="1800" b="1" i="1" dirty="0" err="1">
                <a:effectLst/>
                <a:latin typeface="Arial" panose="020B0604020202020204" pitchFamily="34" charset="0"/>
                <a:ea typeface="Times New Roman" panose="02020603050405020304" pitchFamily="18" charset="0"/>
                <a:cs typeface="Arial" panose="020B0604020202020204" pitchFamily="34" charset="0"/>
              </a:rPr>
              <a:t>Sch</a:t>
            </a:r>
            <a:r>
              <a:rPr lang="es-EC" sz="1800" b="1" i="1" dirty="0">
                <a:effectLst/>
                <a:latin typeface="Arial" panose="020B0604020202020204" pitchFamily="34" charset="0"/>
                <a:ea typeface="Times New Roman" panose="02020603050405020304" pitchFamily="18" charset="0"/>
                <a:cs typeface="Arial" panose="020B0604020202020204" pitchFamily="34" charset="0"/>
              </a:rPr>
              <a:t>. 160; ASTM 106 </a:t>
            </a:r>
            <a:r>
              <a:rPr lang="es-EC" sz="1800" b="1" i="1" dirty="0" err="1">
                <a:effectLst/>
                <a:latin typeface="Arial" panose="020B0604020202020204" pitchFamily="34" charset="0"/>
                <a:ea typeface="Times New Roman" panose="02020603050405020304" pitchFamily="18" charset="0"/>
                <a:cs typeface="Arial" panose="020B0604020202020204" pitchFamily="34" charset="0"/>
              </a:rPr>
              <a:t>Gr.B</a:t>
            </a:r>
            <a:r>
              <a:rPr lang="es-EC" sz="1800" b="1" i="1" dirty="0">
                <a:effectLst/>
                <a:latin typeface="Arial" panose="020B0604020202020204" pitchFamily="34" charset="0"/>
                <a:ea typeface="Times New Roman" panose="02020603050405020304" pitchFamily="18" charset="0"/>
                <a:cs typeface="Arial" panose="020B0604020202020204" pitchFamily="34" charset="0"/>
              </a:rPr>
              <a:t> </a:t>
            </a:r>
            <a:endParaRPr lang="es-EC" sz="1800" b="1"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0" name="Rectángulo 29">
            <a:extLst>
              <a:ext uri="{FF2B5EF4-FFF2-40B4-BE49-F238E27FC236}">
                <a16:creationId xmlns:a16="http://schemas.microsoft.com/office/drawing/2014/main" id="{C59CF21C-8989-48CF-8017-6D44E6C82BBE}"/>
              </a:ext>
            </a:extLst>
          </p:cNvPr>
          <p:cNvSpPr/>
          <p:nvPr/>
        </p:nvSpPr>
        <p:spPr>
          <a:xfrm>
            <a:off x="1318799" y="4347537"/>
            <a:ext cx="2416046" cy="369332"/>
          </a:xfrm>
          <a:prstGeom prst="rect">
            <a:avLst/>
          </a:prstGeom>
        </p:spPr>
        <p:txBody>
          <a:bodyPr wrap="none">
            <a:spAutoFit/>
          </a:bodyPr>
          <a:lstStyle/>
          <a:p>
            <a:r>
              <a:rPr lang="es-EC" b="1" dirty="0">
                <a:solidFill>
                  <a:prstClr val="black"/>
                </a:solidFill>
                <a:latin typeface="Arial" panose="020B0604020202020204" pitchFamily="34" charset="0"/>
                <a:ea typeface="Calibri" panose="020F0502020204030204" pitchFamily="34" charset="0"/>
              </a:rPr>
              <a:t>Prueba hidrostática:</a:t>
            </a:r>
            <a:endParaRPr lang="es-EC" b="1" dirty="0">
              <a:solidFill>
                <a:prstClr val="black"/>
              </a:solidFill>
            </a:endParaRPr>
          </a:p>
        </p:txBody>
      </p:sp>
      <mc:AlternateContent xmlns:mc="http://schemas.openxmlformats.org/markup-compatibility/2006" xmlns:a14="http://schemas.microsoft.com/office/drawing/2010/main">
        <mc:Choice Requires="a14">
          <p:sp>
            <p:nvSpPr>
              <p:cNvPr id="31" name="CuadroTexto 30">
                <a:extLst>
                  <a:ext uri="{FF2B5EF4-FFF2-40B4-BE49-F238E27FC236}">
                    <a16:creationId xmlns:a16="http://schemas.microsoft.com/office/drawing/2014/main" id="{6352EF37-80A5-459D-A944-2AF9857D9EDF}"/>
                  </a:ext>
                </a:extLst>
              </p:cNvPr>
              <p:cNvSpPr txBox="1"/>
              <p:nvPr/>
            </p:nvSpPr>
            <p:spPr>
              <a:xfrm>
                <a:off x="4814646" y="4706404"/>
                <a:ext cx="2562707" cy="6127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𝐻</m:t>
                          </m:r>
                        </m:sub>
                      </m:sSub>
                      <m:r>
                        <a:rPr lang="es-EC" i="0">
                          <a:latin typeface="Cambria Math" panose="02040503050406030204" pitchFamily="18" charset="0"/>
                        </a:rPr>
                        <m:t>=1.5∗</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𝑑</m:t>
                          </m:r>
                        </m:sub>
                      </m:sSub>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𝑇</m:t>
                              </m:r>
                            </m:sub>
                          </m:sSub>
                        </m:num>
                        <m:den>
                          <m:r>
                            <a:rPr lang="es-EC" i="1">
                              <a:latin typeface="Cambria Math" panose="02040503050406030204" pitchFamily="18" charset="0"/>
                            </a:rPr>
                            <m:t>𝑆</m:t>
                          </m:r>
                        </m:den>
                      </m:f>
                      <m:r>
                        <a:rPr lang="es-EC" i="0">
                          <a:latin typeface="Cambria Math" panose="02040503050406030204" pitchFamily="18" charset="0"/>
                        </a:rPr>
                        <m:t> </m:t>
                      </m:r>
                    </m:oMath>
                  </m:oMathPara>
                </a14:m>
                <a:endParaRPr lang="es-EC" dirty="0"/>
              </a:p>
            </p:txBody>
          </p:sp>
        </mc:Choice>
        <mc:Fallback xmlns="">
          <p:sp>
            <p:nvSpPr>
              <p:cNvPr id="31" name="CuadroTexto 30">
                <a:extLst>
                  <a:ext uri="{FF2B5EF4-FFF2-40B4-BE49-F238E27FC236}">
                    <a16:creationId xmlns:a16="http://schemas.microsoft.com/office/drawing/2014/main" id="{6352EF37-80A5-459D-A944-2AF9857D9EDF}"/>
                  </a:ext>
                </a:extLst>
              </p:cNvPr>
              <p:cNvSpPr txBox="1">
                <a:spLocks noRot="1" noChangeAspect="1" noMove="1" noResize="1" noEditPoints="1" noAdjustHandles="1" noChangeArrowheads="1" noChangeShapeType="1" noTextEdit="1"/>
              </p:cNvSpPr>
              <p:nvPr/>
            </p:nvSpPr>
            <p:spPr>
              <a:xfrm>
                <a:off x="4814646" y="4706404"/>
                <a:ext cx="2562707" cy="612796"/>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BE19B449-15A7-4C8A-9F99-A1DA0385B557}"/>
                  </a:ext>
                </a:extLst>
              </p:cNvPr>
              <p:cNvSpPr txBox="1"/>
              <p:nvPr/>
            </p:nvSpPr>
            <p:spPr>
              <a:xfrm>
                <a:off x="4128941" y="5340465"/>
                <a:ext cx="4668252" cy="6594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𝐻</m:t>
                          </m:r>
                        </m:sub>
                      </m:sSub>
                      <m:r>
                        <a:rPr lang="es-EC" i="0">
                          <a:latin typeface="Cambria Math" panose="02040503050406030204" pitchFamily="18" charset="0"/>
                        </a:rPr>
                        <m:t>=1.5∗2202.2 </m:t>
                      </m:r>
                      <m:r>
                        <a:rPr lang="es-EC" i="1">
                          <a:latin typeface="Cambria Math" panose="02040503050406030204" pitchFamily="18" charset="0"/>
                        </a:rPr>
                        <m:t>𝑝𝑠𝑖</m:t>
                      </m:r>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20000 </m:t>
                          </m:r>
                          <m:r>
                            <a:rPr lang="es-EC" i="1">
                              <a:latin typeface="Cambria Math" panose="02040503050406030204" pitchFamily="18" charset="0"/>
                            </a:rPr>
                            <m:t>𝑝𝑠𝑖</m:t>
                          </m:r>
                        </m:num>
                        <m:den>
                          <m:r>
                            <a:rPr lang="es-EC" i="0">
                              <a:latin typeface="Cambria Math" panose="02040503050406030204" pitchFamily="18" charset="0"/>
                            </a:rPr>
                            <m:t>20000 </m:t>
                          </m:r>
                          <m:r>
                            <a:rPr lang="es-EC" i="1">
                              <a:latin typeface="Cambria Math" panose="02040503050406030204" pitchFamily="18" charset="0"/>
                            </a:rPr>
                            <m:t>𝑝𝑠𝑖</m:t>
                          </m:r>
                        </m:den>
                      </m:f>
                    </m:oMath>
                  </m:oMathPara>
                </a14:m>
                <a:endParaRPr lang="es-EC" dirty="0"/>
              </a:p>
            </p:txBody>
          </p:sp>
        </mc:Choice>
        <mc:Fallback xmlns="">
          <p:sp>
            <p:nvSpPr>
              <p:cNvPr id="32" name="CuadroTexto 31">
                <a:extLst>
                  <a:ext uri="{FF2B5EF4-FFF2-40B4-BE49-F238E27FC236}">
                    <a16:creationId xmlns:a16="http://schemas.microsoft.com/office/drawing/2014/main" id="{BE19B449-15A7-4C8A-9F99-A1DA0385B557}"/>
                  </a:ext>
                </a:extLst>
              </p:cNvPr>
              <p:cNvSpPr txBox="1">
                <a:spLocks noRot="1" noChangeAspect="1" noMove="1" noResize="1" noEditPoints="1" noAdjustHandles="1" noChangeArrowheads="1" noChangeShapeType="1" noTextEdit="1"/>
              </p:cNvSpPr>
              <p:nvPr/>
            </p:nvSpPr>
            <p:spPr>
              <a:xfrm>
                <a:off x="4128941" y="5340465"/>
                <a:ext cx="4668252" cy="659411"/>
              </a:xfrm>
              <a:prstGeom prst="rect">
                <a:avLst/>
              </a:prstGeom>
              <a:blipFill>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E44913D4-717B-4F41-A141-509751E26B33}"/>
                  </a:ext>
                </a:extLst>
              </p:cNvPr>
              <p:cNvSpPr txBox="1"/>
              <p:nvPr/>
            </p:nvSpPr>
            <p:spPr>
              <a:xfrm>
                <a:off x="4887976" y="6059601"/>
                <a:ext cx="24160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𝐻</m:t>
                          </m:r>
                        </m:sub>
                      </m:sSub>
                      <m:r>
                        <a:rPr lang="es-EC" i="0">
                          <a:latin typeface="Cambria Math" panose="02040503050406030204" pitchFamily="18" charset="0"/>
                        </a:rPr>
                        <m:t>=3303.3 </m:t>
                      </m:r>
                      <m:r>
                        <a:rPr lang="es-EC" i="1">
                          <a:latin typeface="Cambria Math" panose="02040503050406030204" pitchFamily="18" charset="0"/>
                        </a:rPr>
                        <m:t>𝑝𝑠𝑖</m:t>
                      </m:r>
                    </m:oMath>
                  </m:oMathPara>
                </a14:m>
                <a:endParaRPr lang="es-EC" dirty="0"/>
              </a:p>
            </p:txBody>
          </p:sp>
        </mc:Choice>
        <mc:Fallback xmlns="">
          <p:sp>
            <p:nvSpPr>
              <p:cNvPr id="33" name="CuadroTexto 32">
                <a:extLst>
                  <a:ext uri="{FF2B5EF4-FFF2-40B4-BE49-F238E27FC236}">
                    <a16:creationId xmlns:a16="http://schemas.microsoft.com/office/drawing/2014/main" id="{E44913D4-717B-4F41-A141-509751E26B33}"/>
                  </a:ext>
                </a:extLst>
              </p:cNvPr>
              <p:cNvSpPr txBox="1">
                <a:spLocks noRot="1" noChangeAspect="1" noMove="1" noResize="1" noEditPoints="1" noAdjustHandles="1" noChangeArrowheads="1" noChangeShapeType="1" noTextEdit="1"/>
              </p:cNvSpPr>
              <p:nvPr/>
            </p:nvSpPr>
            <p:spPr>
              <a:xfrm>
                <a:off x="4887976" y="6059601"/>
                <a:ext cx="2416046" cy="369332"/>
              </a:xfrm>
              <a:prstGeom prst="rect">
                <a:avLst/>
              </a:prstGeom>
              <a:blipFill>
                <a:blip r:embed="rId10"/>
                <a:stretch>
                  <a:fillRect b="-13115"/>
                </a:stretch>
              </a:blipFill>
            </p:spPr>
            <p:txBody>
              <a:bodyPr/>
              <a:lstStyle/>
              <a:p>
                <a:r>
                  <a:rPr lang="es-EC">
                    <a:noFill/>
                  </a:rPr>
                  <a:t> </a:t>
                </a:r>
              </a:p>
            </p:txBody>
          </p:sp>
        </mc:Fallback>
      </mc:AlternateContent>
      <p:sp>
        <p:nvSpPr>
          <p:cNvPr id="34" name="CuadroTexto 33">
            <a:extLst>
              <a:ext uri="{FF2B5EF4-FFF2-40B4-BE49-F238E27FC236}">
                <a16:creationId xmlns:a16="http://schemas.microsoft.com/office/drawing/2014/main" id="{3C3F2FA4-DEA9-4139-931D-952922D239D7}"/>
              </a:ext>
            </a:extLst>
          </p:cNvPr>
          <p:cNvSpPr txBox="1"/>
          <p:nvPr/>
        </p:nvSpPr>
        <p:spPr>
          <a:xfrm>
            <a:off x="8779676" y="5774285"/>
            <a:ext cx="3412324" cy="861774"/>
          </a:xfrm>
          <a:prstGeom prst="rect">
            <a:avLst/>
          </a:prstGeom>
          <a:noFill/>
        </p:spPr>
        <p:txBody>
          <a:bodyPr wrap="square">
            <a:spAutoFit/>
          </a:bodyPr>
          <a:lstStyle/>
          <a:p>
            <a:r>
              <a:rPr lang="es-EC" sz="1600" dirty="0">
                <a:effectLst/>
                <a:latin typeface="Arial" panose="020B0604020202020204" pitchFamily="34" charset="0"/>
                <a:ea typeface="Times New Roman" panose="02020603050405020304" pitchFamily="18" charset="0"/>
              </a:rPr>
              <a:t>La correlación de los accesorios y el alcance esta bajo la norma ASME B16.11</a:t>
            </a:r>
            <a:endParaRPr lang="es-EC" sz="1600" dirty="0"/>
          </a:p>
        </p:txBody>
      </p:sp>
    </p:spTree>
    <p:extLst>
      <p:ext uri="{BB962C8B-B14F-4D97-AF65-F5344CB8AC3E}">
        <p14:creationId xmlns:p14="http://schemas.microsoft.com/office/powerpoint/2010/main" val="2630982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63959ED-7AAA-4DC8-B08A-A2F0979FE41D}"/>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5" name="CuadroTexto 14">
            <a:extLst>
              <a:ext uri="{FF2B5EF4-FFF2-40B4-BE49-F238E27FC236}">
                <a16:creationId xmlns:a16="http://schemas.microsoft.com/office/drawing/2014/main" id="{6EF11A46-ABCB-4C87-A7FE-753B0A97DBCE}"/>
              </a:ext>
            </a:extLst>
          </p:cNvPr>
          <p:cNvSpPr txBox="1"/>
          <p:nvPr/>
        </p:nvSpPr>
        <p:spPr>
          <a:xfrm>
            <a:off x="1247774" y="1085233"/>
            <a:ext cx="7366837" cy="461664"/>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Software de Modelado 3D y Planos de Ingeniería</a:t>
            </a:r>
          </a:p>
        </p:txBody>
      </p:sp>
      <p:sp>
        <p:nvSpPr>
          <p:cNvPr id="17" name="CuadroTexto 16">
            <a:extLst>
              <a:ext uri="{FF2B5EF4-FFF2-40B4-BE49-F238E27FC236}">
                <a16:creationId xmlns:a16="http://schemas.microsoft.com/office/drawing/2014/main" id="{D145A70A-F88A-44F6-AA69-EAB991D2631D}"/>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pic>
        <p:nvPicPr>
          <p:cNvPr id="19" name="Imagen 18">
            <a:extLst>
              <a:ext uri="{FF2B5EF4-FFF2-40B4-BE49-F238E27FC236}">
                <a16:creationId xmlns:a16="http://schemas.microsoft.com/office/drawing/2014/main" id="{8DE73C5A-BAC3-4174-937F-895B8B2E62AE}"/>
              </a:ext>
            </a:extLst>
          </p:cNvPr>
          <p:cNvPicPr/>
          <p:nvPr/>
        </p:nvPicPr>
        <p:blipFill>
          <a:blip r:embed="rId5"/>
          <a:stretch>
            <a:fillRect/>
          </a:stretch>
        </p:blipFill>
        <p:spPr>
          <a:xfrm>
            <a:off x="1063938" y="1944365"/>
            <a:ext cx="5486400" cy="2969260"/>
          </a:xfrm>
          <a:prstGeom prst="rect">
            <a:avLst/>
          </a:prstGeom>
        </p:spPr>
      </p:pic>
      <p:pic>
        <p:nvPicPr>
          <p:cNvPr id="20" name="Imagen 19">
            <a:extLst>
              <a:ext uri="{FF2B5EF4-FFF2-40B4-BE49-F238E27FC236}">
                <a16:creationId xmlns:a16="http://schemas.microsoft.com/office/drawing/2014/main" id="{68DFE12C-E4C0-41D6-AA4F-D076CB05CBB1}"/>
              </a:ext>
            </a:extLst>
          </p:cNvPr>
          <p:cNvPicPr/>
          <p:nvPr/>
        </p:nvPicPr>
        <p:blipFill>
          <a:blip r:embed="rId6"/>
          <a:stretch>
            <a:fillRect/>
          </a:stretch>
        </p:blipFill>
        <p:spPr>
          <a:xfrm>
            <a:off x="6627969" y="1941825"/>
            <a:ext cx="5486400" cy="2971800"/>
          </a:xfrm>
          <a:prstGeom prst="rect">
            <a:avLst/>
          </a:prstGeom>
        </p:spPr>
      </p:pic>
      <p:pic>
        <p:nvPicPr>
          <p:cNvPr id="1026" name="Picture 2" descr="Autodesk Recap Pro review - Photogrammetry 3D capture software">
            <a:extLst>
              <a:ext uri="{FF2B5EF4-FFF2-40B4-BE49-F238E27FC236}">
                <a16:creationId xmlns:a16="http://schemas.microsoft.com/office/drawing/2014/main" id="{87C917F8-AC87-4244-959B-B71229A3354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0926" b="25665"/>
          <a:stretch/>
        </p:blipFill>
        <p:spPr bwMode="auto">
          <a:xfrm>
            <a:off x="3550466" y="5070461"/>
            <a:ext cx="2224324"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nt Design Services – EPD Engineering Services">
            <a:extLst>
              <a:ext uri="{FF2B5EF4-FFF2-40B4-BE49-F238E27FC236}">
                <a16:creationId xmlns:a16="http://schemas.microsoft.com/office/drawing/2014/main" id="{FE41CFBC-DC49-4ECA-AB12-DF48EB9EBF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4347" y="5277325"/>
            <a:ext cx="4126567"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734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C007C8A-9509-46B2-B6AD-D92600D2B50A}"/>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1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sp>
        <p:nvSpPr>
          <p:cNvPr id="14" name="CuadroTexto 13">
            <a:extLst>
              <a:ext uri="{FF2B5EF4-FFF2-40B4-BE49-F238E27FC236}">
                <a16:creationId xmlns:a16="http://schemas.microsoft.com/office/drawing/2014/main" id="{C182B26D-CDBA-4AA9-A7A5-A4CD00DD0DDD}"/>
              </a:ext>
            </a:extLst>
          </p:cNvPr>
          <p:cNvSpPr txBox="1"/>
          <p:nvPr/>
        </p:nvSpPr>
        <p:spPr>
          <a:xfrm>
            <a:off x="1247774" y="1085232"/>
            <a:ext cx="3655780"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Definición del Problema</a:t>
            </a:r>
          </a:p>
        </p:txBody>
      </p:sp>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21" name="Marcador de número de diapositiva 2"/>
          <p:cNvSpPr>
            <a:spLocks noGrp="1"/>
          </p:cNvSpPr>
          <p:nvPr>
            <p:ph type="sldNum" sz="quarter" idx="12"/>
          </p:nvPr>
        </p:nvSpPr>
        <p:spPr>
          <a:xfrm>
            <a:off x="9099651" y="5689200"/>
            <a:ext cx="1968898" cy="365125"/>
          </a:xfrm>
        </p:spPr>
        <p:txBody>
          <a:bodyPr/>
          <a:lstStyle/>
          <a:p>
            <a:pPr rtl="0"/>
            <a:fld id="{BD266BE7-899D-4075-917F-DBDE33B6B692}" type="slidenum">
              <a:rPr lang="es-ES" noProof="0" smtClean="0"/>
              <a:t>4</a:t>
            </a:fld>
            <a:endParaRPr lang="es-ES" noProof="0" dirty="0"/>
          </a:p>
        </p:txBody>
      </p:sp>
      <p:sp>
        <p:nvSpPr>
          <p:cNvPr id="15" name="CuadroTexto 14">
            <a:extLst>
              <a:ext uri="{FF2B5EF4-FFF2-40B4-BE49-F238E27FC236}">
                <a16:creationId xmlns:a16="http://schemas.microsoft.com/office/drawing/2014/main" id="{6C097170-1A2D-4D27-9EA8-FDCF91A1B3C0}"/>
              </a:ext>
            </a:extLst>
          </p:cNvPr>
          <p:cNvSpPr txBox="1"/>
          <p:nvPr/>
        </p:nvSpPr>
        <p:spPr>
          <a:xfrm>
            <a:off x="1318799" y="1943347"/>
            <a:ext cx="4919002" cy="29495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dirty="0">
                <a:latin typeface="Arial" panose="020B0604020202020204" pitchFamily="34" charset="0"/>
                <a:cs typeface="Arial" panose="020B0604020202020204" pitchFamily="34" charset="0"/>
              </a:rPr>
              <a:t>Impide aumento de producción.</a:t>
            </a:r>
          </a:p>
          <a:p>
            <a:pPr marL="285750" indent="-285750">
              <a:lnSpc>
                <a:spcPct val="150000"/>
              </a:lnSpc>
              <a:buFont typeface="Arial" panose="020B0604020202020204" pitchFamily="34" charset="0"/>
              <a:buChar char="•"/>
            </a:pPr>
            <a:r>
              <a:rPr lang="es-EC" dirty="0">
                <a:latin typeface="Arial" panose="020B0604020202020204" pitchFamily="34" charset="0"/>
                <a:cs typeface="Arial" panose="020B0604020202020204" pitchFamily="34" charset="0"/>
              </a:rPr>
              <a:t>Servicio de autotanques (2 mensualmente, 8000 gal c/u).</a:t>
            </a:r>
          </a:p>
          <a:p>
            <a:pPr marL="285750" indent="-285750">
              <a:lnSpc>
                <a:spcPct val="150000"/>
              </a:lnSpc>
              <a:buFont typeface="Arial" panose="020B0604020202020204" pitchFamily="34" charset="0"/>
              <a:buChar char="•"/>
            </a:pPr>
            <a:r>
              <a:rPr lang="es-EC" dirty="0">
                <a:latin typeface="Arial" panose="020B0604020202020204" pitchFamily="34" charset="0"/>
                <a:cs typeface="Arial" panose="020B0604020202020204" pitchFamily="34" charset="0"/>
              </a:rPr>
              <a:t>Inconvenientes operativos (Carga atmosférica).</a:t>
            </a:r>
          </a:p>
          <a:p>
            <a:pPr marL="285750" indent="-285750">
              <a:lnSpc>
                <a:spcPct val="150000"/>
              </a:lnSpc>
              <a:buFont typeface="Arial" panose="020B0604020202020204" pitchFamily="34" charset="0"/>
              <a:buChar char="•"/>
            </a:pPr>
            <a:r>
              <a:rPr lang="es-EC" dirty="0">
                <a:latin typeface="Arial" panose="020B0604020202020204" pitchFamily="34" charset="0"/>
                <a:cs typeface="Arial" panose="020B0604020202020204" pitchFamily="34" charset="0"/>
              </a:rPr>
              <a:t>Problema de naturaleza social.</a:t>
            </a:r>
          </a:p>
          <a:p>
            <a:pPr marL="285750" indent="-285750">
              <a:lnSpc>
                <a:spcPct val="150000"/>
              </a:lnSpc>
              <a:buFont typeface="Arial" panose="020B0604020202020204" pitchFamily="34" charset="0"/>
              <a:buChar char="•"/>
            </a:pPr>
            <a:r>
              <a:rPr lang="es-EC" dirty="0">
                <a:latin typeface="Arial" panose="020B0604020202020204" pitchFamily="34" charset="0"/>
                <a:cs typeface="Arial" panose="020B0604020202020204" pitchFamily="34" charset="0"/>
              </a:rPr>
              <a:t>Póliza de seguro y custodia militar.</a:t>
            </a:r>
          </a:p>
        </p:txBody>
      </p:sp>
      <p:sp>
        <p:nvSpPr>
          <p:cNvPr id="9" name="CuadroTexto 8">
            <a:extLst>
              <a:ext uri="{FF2B5EF4-FFF2-40B4-BE49-F238E27FC236}">
                <a16:creationId xmlns:a16="http://schemas.microsoft.com/office/drawing/2014/main" id="{96A4E7F4-743D-4358-8D62-9D6947D9CD7B}"/>
              </a:ext>
            </a:extLst>
          </p:cNvPr>
          <p:cNvSpPr txBox="1"/>
          <p:nvPr/>
        </p:nvSpPr>
        <p:spPr>
          <a:xfrm>
            <a:off x="4986333" y="100668"/>
            <a:ext cx="7205647" cy="784830"/>
          </a:xfrm>
          <a:prstGeom prst="rect">
            <a:avLst/>
          </a:prstGeom>
          <a:noFill/>
        </p:spPr>
        <p:txBody>
          <a:bodyPr wrap="square" rtlCol="0">
            <a:spAutoFit/>
          </a:bodyPr>
          <a:lstStyle/>
          <a:p>
            <a:pPr algn="ctr"/>
            <a:r>
              <a:rPr lang="es-EC" sz="1500" b="1" dirty="0">
                <a:latin typeface="Arial" panose="020B0604020202020204" pitchFamily="34" charset="0"/>
                <a:cs typeface="Arial" panose="020B0604020202020204" pitchFamily="34" charset="0"/>
              </a:rPr>
              <a:t>Ingeniería Conceptual, Básica y de Detalle de un sistema de alta presión para la reinyección de las interfaces recuperadas de gasolina base al Poliducto Shushufindi-Quito en el Terminal Oyambaro de EP. Petroecuador</a:t>
            </a:r>
            <a:endParaRPr lang="es-EC" sz="1500" b="1" dirty="0"/>
          </a:p>
        </p:txBody>
      </p:sp>
      <p:sp>
        <p:nvSpPr>
          <p:cNvPr id="10" name="CuadroTexto 9">
            <a:extLst>
              <a:ext uri="{FF2B5EF4-FFF2-40B4-BE49-F238E27FC236}">
                <a16:creationId xmlns:a16="http://schemas.microsoft.com/office/drawing/2014/main" id="{B513BBCB-6985-4425-ABF2-93BF4BE9E999}"/>
              </a:ext>
            </a:extLst>
          </p:cNvPr>
          <p:cNvSpPr txBox="1"/>
          <p:nvPr/>
        </p:nvSpPr>
        <p:spPr>
          <a:xfrm>
            <a:off x="6577264" y="1097087"/>
            <a:ext cx="4137120"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Justificación e Importancia</a:t>
            </a:r>
          </a:p>
        </p:txBody>
      </p:sp>
      <p:sp>
        <p:nvSpPr>
          <p:cNvPr id="11" name="CuadroTexto 10">
            <a:extLst>
              <a:ext uri="{FF2B5EF4-FFF2-40B4-BE49-F238E27FC236}">
                <a16:creationId xmlns:a16="http://schemas.microsoft.com/office/drawing/2014/main" id="{E3726E08-E92F-40DC-9949-A585C1CD17F9}"/>
              </a:ext>
            </a:extLst>
          </p:cNvPr>
          <p:cNvSpPr txBox="1"/>
          <p:nvPr/>
        </p:nvSpPr>
        <p:spPr>
          <a:xfrm>
            <a:off x="6708890" y="1982942"/>
            <a:ext cx="4919002" cy="33650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dirty="0">
                <a:latin typeface="Arial" panose="020B0604020202020204" pitchFamily="34" charset="0"/>
                <a:cs typeface="Arial" panose="020B0604020202020204" pitchFamily="34" charset="0"/>
              </a:rPr>
              <a:t>Eliminar el actual movimiento de producto (gasolina base), a través de autotanques.</a:t>
            </a:r>
          </a:p>
          <a:p>
            <a:pPr marL="285750" indent="-285750">
              <a:lnSpc>
                <a:spcPct val="150000"/>
              </a:lnSpc>
              <a:buFont typeface="Arial" panose="020B0604020202020204" pitchFamily="34" charset="0"/>
              <a:buChar char="•"/>
            </a:pPr>
            <a:r>
              <a:rPr lang="es-EC" dirty="0">
                <a:latin typeface="Arial" panose="020B0604020202020204" pitchFamily="34" charset="0"/>
                <a:cs typeface="Arial" panose="020B0604020202020204" pitchFamily="34" charset="0"/>
              </a:rPr>
              <a:t>Optimizando:</a:t>
            </a:r>
          </a:p>
          <a:p>
            <a:pPr marL="742950" lvl="1" indent="-285750">
              <a:lnSpc>
                <a:spcPct val="150000"/>
              </a:lnSpc>
              <a:buFont typeface="Wingdings" panose="05000000000000000000" pitchFamily="2" charset="2"/>
              <a:buChar char="Ø"/>
            </a:pPr>
            <a:r>
              <a:rPr lang="es-EC" dirty="0">
                <a:latin typeface="Arial" panose="020B0604020202020204" pitchFamily="34" charset="0"/>
                <a:cs typeface="Arial" panose="020B0604020202020204" pitchFamily="34" charset="0"/>
              </a:rPr>
              <a:t>Recursos</a:t>
            </a:r>
          </a:p>
          <a:p>
            <a:pPr marL="742950" lvl="1" indent="-285750">
              <a:lnSpc>
                <a:spcPct val="150000"/>
              </a:lnSpc>
              <a:buFont typeface="Wingdings" panose="05000000000000000000" pitchFamily="2" charset="2"/>
              <a:buChar char="Ø"/>
            </a:pPr>
            <a:r>
              <a:rPr lang="es-EC" dirty="0">
                <a:latin typeface="Arial" panose="020B0604020202020204" pitchFamily="34" charset="0"/>
                <a:cs typeface="Arial" panose="020B0604020202020204" pitchFamily="34" charset="0"/>
              </a:rPr>
              <a:t>Costos</a:t>
            </a:r>
          </a:p>
          <a:p>
            <a:pPr marL="742950" lvl="1" indent="-285750">
              <a:lnSpc>
                <a:spcPct val="150000"/>
              </a:lnSpc>
              <a:buFont typeface="Wingdings" panose="05000000000000000000" pitchFamily="2" charset="2"/>
              <a:buChar char="Ø"/>
            </a:pPr>
            <a:r>
              <a:rPr lang="es-EC" dirty="0">
                <a:latin typeface="Arial" panose="020B0604020202020204" pitchFamily="34" charset="0"/>
                <a:cs typeface="Arial" panose="020B0604020202020204" pitchFamily="34" charset="0"/>
              </a:rPr>
              <a:t>Tiempos</a:t>
            </a:r>
          </a:p>
          <a:p>
            <a:pPr marL="742950" lvl="1" indent="-285750">
              <a:lnSpc>
                <a:spcPct val="150000"/>
              </a:lnSpc>
              <a:buFont typeface="Wingdings" panose="05000000000000000000" pitchFamily="2" charset="2"/>
              <a:buChar char="Ø"/>
            </a:pPr>
            <a:r>
              <a:rPr lang="es-EC" dirty="0">
                <a:latin typeface="Arial" panose="020B0604020202020204" pitchFamily="34" charset="0"/>
                <a:cs typeface="Arial" panose="020B0604020202020204" pitchFamily="34" charset="0"/>
              </a:rPr>
              <a:t>Actividades intrínsecas de proceso</a:t>
            </a:r>
          </a:p>
          <a:p>
            <a:pPr marL="742950" lvl="1" indent="-285750">
              <a:lnSpc>
                <a:spcPct val="150000"/>
              </a:lnSpc>
              <a:buFont typeface="Wingdings" panose="05000000000000000000" pitchFamily="2" charset="2"/>
              <a:buChar char="Ø"/>
            </a:pPr>
            <a:r>
              <a:rPr lang="es-EC" dirty="0">
                <a:latin typeface="Arial" panose="020B0604020202020204" pitchFamily="34" charset="0"/>
                <a:cs typeface="Arial" panose="020B0604020202020204" pitchFamily="34" charset="0"/>
              </a:rPr>
              <a:t>Riesgos laborales</a:t>
            </a:r>
          </a:p>
        </p:txBody>
      </p:sp>
    </p:spTree>
    <p:extLst>
      <p:ext uri="{BB962C8B-B14F-4D97-AF65-F5344CB8AC3E}">
        <p14:creationId xmlns:p14="http://schemas.microsoft.com/office/powerpoint/2010/main" val="1352973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D1EE27A9-8491-4966-B302-E5F3A26CC7B4}"/>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29" name="CuadroTexto 28">
            <a:extLst>
              <a:ext uri="{FF2B5EF4-FFF2-40B4-BE49-F238E27FC236}">
                <a16:creationId xmlns:a16="http://schemas.microsoft.com/office/drawing/2014/main" id="{944636FA-6DCD-449B-897E-1D74232E608B}"/>
              </a:ext>
            </a:extLst>
          </p:cNvPr>
          <p:cNvSpPr txBox="1"/>
          <p:nvPr/>
        </p:nvSpPr>
        <p:spPr>
          <a:xfrm>
            <a:off x="1247774" y="1085233"/>
            <a:ext cx="7366837" cy="461664"/>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Software de Modelado 3D y Planos de Ingeniería</a:t>
            </a:r>
          </a:p>
        </p:txBody>
      </p:sp>
      <p:sp>
        <p:nvSpPr>
          <p:cNvPr id="31" name="CuadroTexto 30">
            <a:extLst>
              <a:ext uri="{FF2B5EF4-FFF2-40B4-BE49-F238E27FC236}">
                <a16:creationId xmlns:a16="http://schemas.microsoft.com/office/drawing/2014/main" id="{25A570A7-FD96-4B9F-B49C-5D6420012EB0}"/>
              </a:ext>
            </a:extLst>
          </p:cNvPr>
          <p:cNvSpPr txBox="1"/>
          <p:nvPr/>
        </p:nvSpPr>
        <p:spPr>
          <a:xfrm>
            <a:off x="1247773" y="1749816"/>
            <a:ext cx="10238373" cy="646331"/>
          </a:xfrm>
          <a:prstGeom prst="rect">
            <a:avLst/>
          </a:prstGeom>
          <a:noFill/>
        </p:spPr>
        <p:txBody>
          <a:bodyPr wrap="square">
            <a:spAutoFit/>
          </a:bodyPr>
          <a:lstStyle/>
          <a:p>
            <a:r>
              <a:rPr lang="es-EC" dirty="0">
                <a:latin typeface="Arial" panose="020B0604020202020204" pitchFamily="34" charset="0"/>
              </a:rPr>
              <a:t>Toda la información para la construcción de sistemas de tubería, está contenida en dibujos, aparte de las especificaciones, modelo CAD y fotografías.</a:t>
            </a:r>
            <a:endParaRPr lang="es-EC" sz="1600" dirty="0"/>
          </a:p>
        </p:txBody>
      </p:sp>
      <p:sp>
        <p:nvSpPr>
          <p:cNvPr id="32" name="Rectángulo 31">
            <a:extLst>
              <a:ext uri="{FF2B5EF4-FFF2-40B4-BE49-F238E27FC236}">
                <a16:creationId xmlns:a16="http://schemas.microsoft.com/office/drawing/2014/main" id="{92A2A630-C1FF-470C-B513-8C97C287FAE0}"/>
              </a:ext>
            </a:extLst>
          </p:cNvPr>
          <p:cNvSpPr/>
          <p:nvPr/>
        </p:nvSpPr>
        <p:spPr>
          <a:xfrm>
            <a:off x="1679342" y="2537429"/>
            <a:ext cx="1864613" cy="369332"/>
          </a:xfrm>
          <a:prstGeom prst="rect">
            <a:avLst/>
          </a:prstGeom>
        </p:spPr>
        <p:txBody>
          <a:bodyPr wrap="none">
            <a:spAutoFit/>
          </a:bodyPr>
          <a:lstStyle/>
          <a:p>
            <a:r>
              <a:rPr lang="es-EC" b="1" dirty="0">
                <a:solidFill>
                  <a:prstClr val="black"/>
                </a:solidFill>
                <a:latin typeface="Arial" panose="020B0604020202020204" pitchFamily="34" charset="0"/>
                <a:ea typeface="Calibri" panose="020F0502020204030204" pitchFamily="34" charset="0"/>
              </a:rPr>
              <a:t>Plano </a:t>
            </a:r>
            <a:r>
              <a:rPr lang="es-EC" b="1" dirty="0" err="1">
                <a:solidFill>
                  <a:prstClr val="black"/>
                </a:solidFill>
                <a:latin typeface="Arial" panose="020B0604020202020204" pitchFamily="34" charset="0"/>
                <a:ea typeface="Calibri" panose="020F0502020204030204" pitchFamily="34" charset="0"/>
              </a:rPr>
              <a:t>Plot</a:t>
            </a:r>
            <a:r>
              <a:rPr lang="es-EC" b="1" dirty="0">
                <a:solidFill>
                  <a:prstClr val="black"/>
                </a:solidFill>
                <a:latin typeface="Arial" panose="020B0604020202020204" pitchFamily="34" charset="0"/>
                <a:ea typeface="Calibri" panose="020F0502020204030204" pitchFamily="34" charset="0"/>
              </a:rPr>
              <a:t> Plan</a:t>
            </a:r>
            <a:endParaRPr lang="es-EC" b="1" dirty="0">
              <a:solidFill>
                <a:prstClr val="black"/>
              </a:solidFill>
            </a:endParaRPr>
          </a:p>
        </p:txBody>
      </p:sp>
      <p:sp>
        <p:nvSpPr>
          <p:cNvPr id="33" name="Rectángulo 32">
            <a:extLst>
              <a:ext uri="{FF2B5EF4-FFF2-40B4-BE49-F238E27FC236}">
                <a16:creationId xmlns:a16="http://schemas.microsoft.com/office/drawing/2014/main" id="{51A6568C-B50A-4098-9857-0796C19403D7}"/>
              </a:ext>
            </a:extLst>
          </p:cNvPr>
          <p:cNvSpPr/>
          <p:nvPr/>
        </p:nvSpPr>
        <p:spPr>
          <a:xfrm>
            <a:off x="1686396" y="2997548"/>
            <a:ext cx="3993401" cy="369332"/>
          </a:xfrm>
          <a:prstGeom prst="rect">
            <a:avLst/>
          </a:prstGeom>
        </p:spPr>
        <p:txBody>
          <a:bodyPr wrap="none">
            <a:spAutoFit/>
          </a:bodyPr>
          <a:lstStyle/>
          <a:p>
            <a:r>
              <a:rPr lang="es-EC" b="1" dirty="0">
                <a:solidFill>
                  <a:prstClr val="black"/>
                </a:solidFill>
                <a:latin typeface="Arial" panose="020B0604020202020204" pitchFamily="34" charset="0"/>
                <a:ea typeface="Calibri" panose="020F0502020204030204" pitchFamily="34" charset="0"/>
              </a:rPr>
              <a:t>Plano de Implantación de equipos</a:t>
            </a:r>
            <a:endParaRPr lang="es-EC" b="1" dirty="0">
              <a:solidFill>
                <a:prstClr val="black"/>
              </a:solidFill>
            </a:endParaRPr>
          </a:p>
        </p:txBody>
      </p:sp>
      <p:sp>
        <p:nvSpPr>
          <p:cNvPr id="34" name="Rectángulo 33">
            <a:extLst>
              <a:ext uri="{FF2B5EF4-FFF2-40B4-BE49-F238E27FC236}">
                <a16:creationId xmlns:a16="http://schemas.microsoft.com/office/drawing/2014/main" id="{67D6AD01-536D-4194-B64B-1E229D0C9498}"/>
              </a:ext>
            </a:extLst>
          </p:cNvPr>
          <p:cNvSpPr/>
          <p:nvPr/>
        </p:nvSpPr>
        <p:spPr>
          <a:xfrm>
            <a:off x="1673893" y="3561806"/>
            <a:ext cx="2133918" cy="369332"/>
          </a:xfrm>
          <a:prstGeom prst="rect">
            <a:avLst/>
          </a:prstGeom>
        </p:spPr>
        <p:txBody>
          <a:bodyPr wrap="none">
            <a:spAutoFit/>
          </a:bodyPr>
          <a:lstStyle/>
          <a:p>
            <a:r>
              <a:rPr lang="es-EC" b="1" dirty="0">
                <a:solidFill>
                  <a:prstClr val="black"/>
                </a:solidFill>
                <a:latin typeface="Arial" panose="020B0604020202020204" pitchFamily="34" charset="0"/>
                <a:ea typeface="Calibri" panose="020F0502020204030204" pitchFamily="34" charset="0"/>
              </a:rPr>
              <a:t>Plano modelo 3D</a:t>
            </a:r>
            <a:endParaRPr lang="es-EC" b="1" dirty="0">
              <a:solidFill>
                <a:prstClr val="black"/>
              </a:solidFill>
            </a:endParaRPr>
          </a:p>
        </p:txBody>
      </p:sp>
      <p:sp>
        <p:nvSpPr>
          <p:cNvPr id="35" name="Rectángulo 34">
            <a:extLst>
              <a:ext uri="{FF2B5EF4-FFF2-40B4-BE49-F238E27FC236}">
                <a16:creationId xmlns:a16="http://schemas.microsoft.com/office/drawing/2014/main" id="{2CB71491-E5F6-4F19-A8D1-D46D7B9A36DE}"/>
              </a:ext>
            </a:extLst>
          </p:cNvPr>
          <p:cNvSpPr/>
          <p:nvPr/>
        </p:nvSpPr>
        <p:spPr>
          <a:xfrm>
            <a:off x="1686396" y="4664949"/>
            <a:ext cx="1646605" cy="369332"/>
          </a:xfrm>
          <a:prstGeom prst="rect">
            <a:avLst/>
          </a:prstGeom>
        </p:spPr>
        <p:txBody>
          <a:bodyPr wrap="none">
            <a:spAutoFit/>
          </a:bodyPr>
          <a:lstStyle/>
          <a:p>
            <a:r>
              <a:rPr lang="es-EC" b="1" dirty="0">
                <a:solidFill>
                  <a:prstClr val="black"/>
                </a:solidFill>
                <a:latin typeface="Arial" panose="020B0604020202020204" pitchFamily="34" charset="0"/>
                <a:ea typeface="Calibri" panose="020F0502020204030204" pitchFamily="34" charset="0"/>
              </a:rPr>
              <a:t>Plano de ruta</a:t>
            </a:r>
            <a:endParaRPr lang="es-EC" b="1" dirty="0">
              <a:solidFill>
                <a:prstClr val="black"/>
              </a:solidFill>
            </a:endParaRPr>
          </a:p>
        </p:txBody>
      </p:sp>
      <p:sp>
        <p:nvSpPr>
          <p:cNvPr id="36" name="Rectángulo 35">
            <a:extLst>
              <a:ext uri="{FF2B5EF4-FFF2-40B4-BE49-F238E27FC236}">
                <a16:creationId xmlns:a16="http://schemas.microsoft.com/office/drawing/2014/main" id="{2F3D343A-0A10-4762-8DBC-52C53A73E904}"/>
              </a:ext>
            </a:extLst>
          </p:cNvPr>
          <p:cNvSpPr/>
          <p:nvPr/>
        </p:nvSpPr>
        <p:spPr>
          <a:xfrm>
            <a:off x="1670112" y="5211462"/>
            <a:ext cx="3159839" cy="369332"/>
          </a:xfrm>
          <a:prstGeom prst="rect">
            <a:avLst/>
          </a:prstGeom>
        </p:spPr>
        <p:txBody>
          <a:bodyPr wrap="none">
            <a:spAutoFit/>
          </a:bodyPr>
          <a:lstStyle/>
          <a:p>
            <a:r>
              <a:rPr lang="es-EC" b="1" dirty="0">
                <a:solidFill>
                  <a:prstClr val="black"/>
                </a:solidFill>
                <a:latin typeface="Arial" panose="020B0604020202020204" pitchFamily="34" charset="0"/>
                <a:ea typeface="Calibri" panose="020F0502020204030204" pitchFamily="34" charset="0"/>
              </a:rPr>
              <a:t>Plano de elevación y corte</a:t>
            </a:r>
            <a:endParaRPr lang="es-EC" b="1" dirty="0">
              <a:solidFill>
                <a:prstClr val="black"/>
              </a:solidFill>
            </a:endParaRPr>
          </a:p>
        </p:txBody>
      </p:sp>
      <p:sp>
        <p:nvSpPr>
          <p:cNvPr id="37" name="Rectángulo 36">
            <a:extLst>
              <a:ext uri="{FF2B5EF4-FFF2-40B4-BE49-F238E27FC236}">
                <a16:creationId xmlns:a16="http://schemas.microsoft.com/office/drawing/2014/main" id="{2F0BE3F0-4680-4D1F-A499-EB532061D771}"/>
              </a:ext>
            </a:extLst>
          </p:cNvPr>
          <p:cNvSpPr/>
          <p:nvPr/>
        </p:nvSpPr>
        <p:spPr>
          <a:xfrm>
            <a:off x="1670112" y="5837455"/>
            <a:ext cx="4211409" cy="369332"/>
          </a:xfrm>
          <a:prstGeom prst="rect">
            <a:avLst/>
          </a:prstGeom>
        </p:spPr>
        <p:txBody>
          <a:bodyPr wrap="none">
            <a:spAutoFit/>
          </a:bodyPr>
          <a:lstStyle/>
          <a:p>
            <a:r>
              <a:rPr lang="es-EC" b="1" dirty="0">
                <a:solidFill>
                  <a:prstClr val="black"/>
                </a:solidFill>
                <a:latin typeface="Arial" panose="020B0604020202020204" pitchFamily="34" charset="0"/>
                <a:ea typeface="Calibri" panose="020F0502020204030204" pitchFamily="34" charset="0"/>
              </a:rPr>
              <a:t>Planos de isométricos constructivos</a:t>
            </a:r>
            <a:endParaRPr lang="es-EC" b="1" dirty="0">
              <a:solidFill>
                <a:prstClr val="black"/>
              </a:solidFill>
            </a:endParaRPr>
          </a:p>
        </p:txBody>
      </p:sp>
      <p:sp>
        <p:nvSpPr>
          <p:cNvPr id="38" name="Rectángulo 37">
            <a:extLst>
              <a:ext uri="{FF2B5EF4-FFF2-40B4-BE49-F238E27FC236}">
                <a16:creationId xmlns:a16="http://schemas.microsoft.com/office/drawing/2014/main" id="{9397CFFD-A81D-4ECC-A8A0-B58C6CDE012A}"/>
              </a:ext>
            </a:extLst>
          </p:cNvPr>
          <p:cNvSpPr/>
          <p:nvPr/>
        </p:nvSpPr>
        <p:spPr>
          <a:xfrm>
            <a:off x="1673893" y="4145557"/>
            <a:ext cx="1851789" cy="369332"/>
          </a:xfrm>
          <a:prstGeom prst="rect">
            <a:avLst/>
          </a:prstGeom>
        </p:spPr>
        <p:txBody>
          <a:bodyPr wrap="none">
            <a:spAutoFit/>
          </a:bodyPr>
          <a:lstStyle/>
          <a:p>
            <a:r>
              <a:rPr lang="es-EC" b="1" dirty="0">
                <a:solidFill>
                  <a:prstClr val="black"/>
                </a:solidFill>
                <a:latin typeface="Arial" panose="020B0604020202020204" pitchFamily="34" charset="0"/>
                <a:ea typeface="Calibri" panose="020F0502020204030204" pitchFamily="34" charset="0"/>
              </a:rPr>
              <a:t>Plano Key Plan</a:t>
            </a:r>
            <a:endParaRPr lang="es-EC" b="1" dirty="0">
              <a:solidFill>
                <a:prstClr val="black"/>
              </a:solidFill>
            </a:endParaRPr>
          </a:p>
        </p:txBody>
      </p:sp>
      <p:sp>
        <p:nvSpPr>
          <p:cNvPr id="39" name="CuadroTexto 38">
            <a:extLst>
              <a:ext uri="{FF2B5EF4-FFF2-40B4-BE49-F238E27FC236}">
                <a16:creationId xmlns:a16="http://schemas.microsoft.com/office/drawing/2014/main" id="{7081C645-5024-41FE-B854-4F511E8EB61D}"/>
              </a:ext>
            </a:extLst>
          </p:cNvPr>
          <p:cNvSpPr txBox="1"/>
          <p:nvPr/>
        </p:nvSpPr>
        <p:spPr>
          <a:xfrm>
            <a:off x="8779676" y="5774285"/>
            <a:ext cx="3412324" cy="584775"/>
          </a:xfrm>
          <a:prstGeom prst="rect">
            <a:avLst/>
          </a:prstGeom>
          <a:noFill/>
        </p:spPr>
        <p:txBody>
          <a:bodyPr wrap="square">
            <a:spAutoFit/>
          </a:bodyPr>
          <a:lstStyle/>
          <a:p>
            <a:r>
              <a:rPr lang="es-EC" sz="1600" dirty="0">
                <a:effectLst/>
                <a:latin typeface="Arial" panose="020B0604020202020204" pitchFamily="34" charset="0"/>
                <a:ea typeface="Times New Roman" panose="02020603050405020304" pitchFamily="18" charset="0"/>
              </a:rPr>
              <a:t>Todo esto se encuentra en los Anexos 10 al 26.</a:t>
            </a:r>
            <a:endParaRPr lang="es-EC" sz="1600" dirty="0"/>
          </a:p>
        </p:txBody>
      </p:sp>
      <p:pic>
        <p:nvPicPr>
          <p:cNvPr id="40" name="Imagen 39">
            <a:extLst>
              <a:ext uri="{FF2B5EF4-FFF2-40B4-BE49-F238E27FC236}">
                <a16:creationId xmlns:a16="http://schemas.microsoft.com/office/drawing/2014/main" id="{23A14BC6-5F6E-46A8-99C0-019030C41B47}"/>
              </a:ext>
            </a:extLst>
          </p:cNvPr>
          <p:cNvPicPr/>
          <p:nvPr/>
        </p:nvPicPr>
        <p:blipFill>
          <a:blip r:embed="rId5"/>
          <a:stretch>
            <a:fillRect/>
          </a:stretch>
        </p:blipFill>
        <p:spPr>
          <a:xfrm>
            <a:off x="6251713" y="2517073"/>
            <a:ext cx="5486400" cy="2974975"/>
          </a:xfrm>
          <a:prstGeom prst="rect">
            <a:avLst/>
          </a:prstGeom>
        </p:spPr>
      </p:pic>
      <p:sp>
        <p:nvSpPr>
          <p:cNvPr id="42" name="CuadroTexto 41">
            <a:extLst>
              <a:ext uri="{FF2B5EF4-FFF2-40B4-BE49-F238E27FC236}">
                <a16:creationId xmlns:a16="http://schemas.microsoft.com/office/drawing/2014/main" id="{70C860F4-C35F-44FE-A3D1-DA4FA0F618BE}"/>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spTree>
    <p:extLst>
      <p:ext uri="{BB962C8B-B14F-4D97-AF65-F5344CB8AC3E}">
        <p14:creationId xmlns:p14="http://schemas.microsoft.com/office/powerpoint/2010/main" val="1978975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90C99A52-3373-44D6-9C57-7A16CBD04435}"/>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p:sp>
        <p:nvSpPr>
          <p:cNvPr id="17" name="CuadroTexto 16">
            <a:extLst>
              <a:ext uri="{FF2B5EF4-FFF2-40B4-BE49-F238E27FC236}">
                <a16:creationId xmlns:a16="http://schemas.microsoft.com/office/drawing/2014/main" id="{ED7B2A58-C8CA-4BC3-883B-88F9D78A1866}"/>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sp>
        <p:nvSpPr>
          <p:cNvPr id="18" name="Rectángulo 17">
            <a:extLst>
              <a:ext uri="{FF2B5EF4-FFF2-40B4-BE49-F238E27FC236}">
                <a16:creationId xmlns:a16="http://schemas.microsoft.com/office/drawing/2014/main" id="{96BF358C-D370-4D23-8DAA-F5B15E912368}"/>
              </a:ext>
            </a:extLst>
          </p:cNvPr>
          <p:cNvSpPr/>
          <p:nvPr/>
        </p:nvSpPr>
        <p:spPr>
          <a:xfrm>
            <a:off x="1688822" y="1942985"/>
            <a:ext cx="4416594" cy="369332"/>
          </a:xfrm>
          <a:prstGeom prst="rect">
            <a:avLst/>
          </a:prstGeom>
        </p:spPr>
        <p:txBody>
          <a:bodyPr wrap="none">
            <a:spAutoFit/>
          </a:bodyPr>
          <a:lstStyle/>
          <a:p>
            <a:r>
              <a:rPr lang="es-EC" b="1" dirty="0">
                <a:solidFill>
                  <a:prstClr val="black"/>
                </a:solidFill>
                <a:latin typeface="Arial" panose="020B0604020202020204" pitchFamily="34" charset="0"/>
              </a:rPr>
              <a:t>1: Personal, ingeniería y construcción.</a:t>
            </a:r>
            <a:endParaRPr lang="es-EC" b="1" dirty="0">
              <a:solidFill>
                <a:prstClr val="black"/>
              </a:solidFill>
            </a:endParaRPr>
          </a:p>
        </p:txBody>
      </p:sp>
      <p:sp>
        <p:nvSpPr>
          <p:cNvPr id="19" name="Rectángulo 18">
            <a:extLst>
              <a:ext uri="{FF2B5EF4-FFF2-40B4-BE49-F238E27FC236}">
                <a16:creationId xmlns:a16="http://schemas.microsoft.com/office/drawing/2014/main" id="{C2FA647E-7040-4C2B-9904-77D98CAEE9E1}"/>
              </a:ext>
            </a:extLst>
          </p:cNvPr>
          <p:cNvSpPr/>
          <p:nvPr/>
        </p:nvSpPr>
        <p:spPr>
          <a:xfrm>
            <a:off x="1688822" y="2418834"/>
            <a:ext cx="1646605" cy="369332"/>
          </a:xfrm>
          <a:prstGeom prst="rect">
            <a:avLst/>
          </a:prstGeom>
        </p:spPr>
        <p:txBody>
          <a:bodyPr wrap="none">
            <a:spAutoFit/>
          </a:bodyPr>
          <a:lstStyle/>
          <a:p>
            <a:r>
              <a:rPr lang="es-EC" b="1" dirty="0">
                <a:solidFill>
                  <a:prstClr val="black"/>
                </a:solidFill>
                <a:latin typeface="Arial" panose="020B0604020202020204" pitchFamily="34" charset="0"/>
              </a:rPr>
              <a:t>2: Materiales.</a:t>
            </a:r>
            <a:endParaRPr lang="es-EC" b="1" dirty="0">
              <a:solidFill>
                <a:prstClr val="black"/>
              </a:solidFill>
            </a:endParaRPr>
          </a:p>
        </p:txBody>
      </p:sp>
      <p:sp>
        <p:nvSpPr>
          <p:cNvPr id="20" name="Rectángulo 19">
            <a:extLst>
              <a:ext uri="{FF2B5EF4-FFF2-40B4-BE49-F238E27FC236}">
                <a16:creationId xmlns:a16="http://schemas.microsoft.com/office/drawing/2014/main" id="{4B25DBF4-18AB-4735-A3BE-CBF6665154B4}"/>
              </a:ext>
            </a:extLst>
          </p:cNvPr>
          <p:cNvSpPr/>
          <p:nvPr/>
        </p:nvSpPr>
        <p:spPr>
          <a:xfrm>
            <a:off x="1679406" y="2886793"/>
            <a:ext cx="3903633" cy="369332"/>
          </a:xfrm>
          <a:prstGeom prst="rect">
            <a:avLst/>
          </a:prstGeom>
        </p:spPr>
        <p:txBody>
          <a:bodyPr wrap="none">
            <a:spAutoFit/>
          </a:bodyPr>
          <a:lstStyle/>
          <a:p>
            <a:r>
              <a:rPr lang="es-EC" b="1" dirty="0">
                <a:solidFill>
                  <a:prstClr val="black"/>
                </a:solidFill>
                <a:latin typeface="Arial" panose="020B0604020202020204" pitchFamily="34" charset="0"/>
              </a:rPr>
              <a:t>3: Equipo de protección personal.</a:t>
            </a:r>
            <a:endParaRPr lang="es-EC" b="1" dirty="0">
              <a:solidFill>
                <a:prstClr val="black"/>
              </a:solidFill>
            </a:endParaRPr>
          </a:p>
        </p:txBody>
      </p:sp>
      <p:sp>
        <p:nvSpPr>
          <p:cNvPr id="22" name="Rectángulo 21">
            <a:extLst>
              <a:ext uri="{FF2B5EF4-FFF2-40B4-BE49-F238E27FC236}">
                <a16:creationId xmlns:a16="http://schemas.microsoft.com/office/drawing/2014/main" id="{1767F91B-F59A-44A4-B1A4-2607B3017BB6}"/>
              </a:ext>
            </a:extLst>
          </p:cNvPr>
          <p:cNvSpPr/>
          <p:nvPr/>
        </p:nvSpPr>
        <p:spPr>
          <a:xfrm>
            <a:off x="1687428" y="3372239"/>
            <a:ext cx="3672800" cy="369332"/>
          </a:xfrm>
          <a:prstGeom prst="rect">
            <a:avLst/>
          </a:prstGeom>
        </p:spPr>
        <p:txBody>
          <a:bodyPr wrap="none">
            <a:spAutoFit/>
          </a:bodyPr>
          <a:lstStyle/>
          <a:p>
            <a:r>
              <a:rPr lang="es-EC" b="1" dirty="0">
                <a:solidFill>
                  <a:prstClr val="black"/>
                </a:solidFill>
                <a:latin typeface="Arial" panose="020B0604020202020204" pitchFamily="34" charset="0"/>
              </a:rPr>
              <a:t>4: Equipo industrial y ofimática.</a:t>
            </a:r>
            <a:endParaRPr lang="es-EC" b="1" dirty="0">
              <a:solidFill>
                <a:prstClr val="black"/>
              </a:solidFill>
            </a:endParaRPr>
          </a:p>
        </p:txBody>
      </p:sp>
      <p:sp>
        <p:nvSpPr>
          <p:cNvPr id="23" name="Rectángulo 22">
            <a:extLst>
              <a:ext uri="{FF2B5EF4-FFF2-40B4-BE49-F238E27FC236}">
                <a16:creationId xmlns:a16="http://schemas.microsoft.com/office/drawing/2014/main" id="{61A8348F-7274-460D-B651-088C696FA34E}"/>
              </a:ext>
            </a:extLst>
          </p:cNvPr>
          <p:cNvSpPr/>
          <p:nvPr/>
        </p:nvSpPr>
        <p:spPr>
          <a:xfrm>
            <a:off x="1687428" y="3843947"/>
            <a:ext cx="3172663" cy="369332"/>
          </a:xfrm>
          <a:prstGeom prst="rect">
            <a:avLst/>
          </a:prstGeom>
        </p:spPr>
        <p:txBody>
          <a:bodyPr wrap="none">
            <a:spAutoFit/>
          </a:bodyPr>
          <a:lstStyle/>
          <a:p>
            <a:r>
              <a:rPr lang="es-EC" b="1" dirty="0">
                <a:solidFill>
                  <a:prstClr val="black"/>
                </a:solidFill>
                <a:latin typeface="Arial" panose="020B0604020202020204" pitchFamily="34" charset="0"/>
              </a:rPr>
              <a:t>5: Consumibles y software.</a:t>
            </a:r>
            <a:endParaRPr lang="es-EC" b="1" dirty="0">
              <a:solidFill>
                <a:prstClr val="black"/>
              </a:solidFill>
            </a:endParaRPr>
          </a:p>
        </p:txBody>
      </p:sp>
      <p:sp>
        <p:nvSpPr>
          <p:cNvPr id="24" name="Rectángulo 23">
            <a:extLst>
              <a:ext uri="{FF2B5EF4-FFF2-40B4-BE49-F238E27FC236}">
                <a16:creationId xmlns:a16="http://schemas.microsoft.com/office/drawing/2014/main" id="{5044B872-B5F9-4DF8-93FF-CE393FC0D210}"/>
              </a:ext>
            </a:extLst>
          </p:cNvPr>
          <p:cNvSpPr/>
          <p:nvPr/>
        </p:nvSpPr>
        <p:spPr>
          <a:xfrm>
            <a:off x="1695448" y="4305716"/>
            <a:ext cx="3134191" cy="369332"/>
          </a:xfrm>
          <a:prstGeom prst="rect">
            <a:avLst/>
          </a:prstGeom>
        </p:spPr>
        <p:txBody>
          <a:bodyPr wrap="none">
            <a:spAutoFit/>
          </a:bodyPr>
          <a:lstStyle/>
          <a:p>
            <a:r>
              <a:rPr lang="es-EC" b="1" dirty="0">
                <a:solidFill>
                  <a:prstClr val="black"/>
                </a:solidFill>
                <a:latin typeface="Arial" panose="020B0604020202020204" pitchFamily="34" charset="0"/>
              </a:rPr>
              <a:t>6: Personal administrativo.</a:t>
            </a:r>
            <a:endParaRPr lang="es-EC" b="1" dirty="0">
              <a:solidFill>
                <a:prstClr val="black"/>
              </a:solidFill>
            </a:endParaRPr>
          </a:p>
        </p:txBody>
      </p:sp>
      <p:sp>
        <p:nvSpPr>
          <p:cNvPr id="26" name="Rectángulo 25">
            <a:extLst>
              <a:ext uri="{FF2B5EF4-FFF2-40B4-BE49-F238E27FC236}">
                <a16:creationId xmlns:a16="http://schemas.microsoft.com/office/drawing/2014/main" id="{1B6E42FC-C0E8-413F-82A7-EF61650D1827}"/>
              </a:ext>
            </a:extLst>
          </p:cNvPr>
          <p:cNvSpPr/>
          <p:nvPr/>
        </p:nvSpPr>
        <p:spPr>
          <a:xfrm>
            <a:off x="1716837" y="4775691"/>
            <a:ext cx="4626010" cy="369332"/>
          </a:xfrm>
          <a:prstGeom prst="rect">
            <a:avLst/>
          </a:prstGeom>
        </p:spPr>
        <p:txBody>
          <a:bodyPr wrap="none">
            <a:spAutoFit/>
          </a:bodyPr>
          <a:lstStyle/>
          <a:p>
            <a:r>
              <a:rPr lang="es-EC" b="1" dirty="0">
                <a:solidFill>
                  <a:prstClr val="black"/>
                </a:solidFill>
                <a:latin typeface="Arial" panose="020B0604020202020204" pitchFamily="34" charset="0"/>
              </a:rPr>
              <a:t>7: Alimentación, transporte y hospedaje.</a:t>
            </a:r>
            <a:endParaRPr lang="es-EC" b="1" dirty="0">
              <a:solidFill>
                <a:prstClr val="black"/>
              </a:solidFill>
            </a:endParaRPr>
          </a:p>
        </p:txBody>
      </p:sp>
      <p:sp>
        <p:nvSpPr>
          <p:cNvPr id="27" name="Rectángulo 26">
            <a:extLst>
              <a:ext uri="{FF2B5EF4-FFF2-40B4-BE49-F238E27FC236}">
                <a16:creationId xmlns:a16="http://schemas.microsoft.com/office/drawing/2014/main" id="{21333FAF-9272-4BD7-BD4F-53304C841E28}"/>
              </a:ext>
            </a:extLst>
          </p:cNvPr>
          <p:cNvSpPr/>
          <p:nvPr/>
        </p:nvSpPr>
        <p:spPr>
          <a:xfrm>
            <a:off x="1730361" y="5226974"/>
            <a:ext cx="1890261" cy="369332"/>
          </a:xfrm>
          <a:prstGeom prst="rect">
            <a:avLst/>
          </a:prstGeom>
        </p:spPr>
        <p:txBody>
          <a:bodyPr wrap="none">
            <a:spAutoFit/>
          </a:bodyPr>
          <a:lstStyle/>
          <a:p>
            <a:r>
              <a:rPr lang="es-EC" b="1" dirty="0">
                <a:solidFill>
                  <a:prstClr val="black"/>
                </a:solidFill>
                <a:latin typeface="Arial" panose="020B0604020202020204" pitchFamily="34" charset="0"/>
              </a:rPr>
              <a:t>8: Misceláneos.</a:t>
            </a:r>
            <a:endParaRPr lang="es-EC" b="1" dirty="0">
              <a:solidFill>
                <a:prstClr val="black"/>
              </a:solidFill>
            </a:endParaRPr>
          </a:p>
        </p:txBody>
      </p:sp>
      <p:sp>
        <p:nvSpPr>
          <p:cNvPr id="28" name="Rectángulo 27">
            <a:extLst>
              <a:ext uri="{FF2B5EF4-FFF2-40B4-BE49-F238E27FC236}">
                <a16:creationId xmlns:a16="http://schemas.microsoft.com/office/drawing/2014/main" id="{2DF9BCCA-701B-4F5E-B404-02869C483E4E}"/>
              </a:ext>
            </a:extLst>
          </p:cNvPr>
          <p:cNvSpPr/>
          <p:nvPr/>
        </p:nvSpPr>
        <p:spPr>
          <a:xfrm>
            <a:off x="7868293" y="1108112"/>
            <a:ext cx="2886239" cy="369332"/>
          </a:xfrm>
          <a:prstGeom prst="rect">
            <a:avLst/>
          </a:prstGeom>
        </p:spPr>
        <p:txBody>
          <a:bodyPr wrap="none">
            <a:spAutoFit/>
          </a:bodyPr>
          <a:lstStyle/>
          <a:p>
            <a:r>
              <a:rPr lang="es-EC" b="1" dirty="0">
                <a:solidFill>
                  <a:prstClr val="black"/>
                </a:solidFill>
                <a:latin typeface="Arial" panose="020B0604020202020204" pitchFamily="34" charset="0"/>
                <a:ea typeface="Calibri" panose="020F0502020204030204" pitchFamily="34" charset="0"/>
              </a:rPr>
              <a:t>Costo Total del Proyecto</a:t>
            </a:r>
            <a:endParaRPr lang="es-EC" b="1" dirty="0">
              <a:solidFill>
                <a:prstClr val="black"/>
              </a:solidFill>
            </a:endParaRPr>
          </a:p>
        </p:txBody>
      </p:sp>
      <p:sp>
        <p:nvSpPr>
          <p:cNvPr id="29" name="CuadroTexto 28">
            <a:extLst>
              <a:ext uri="{FF2B5EF4-FFF2-40B4-BE49-F238E27FC236}">
                <a16:creationId xmlns:a16="http://schemas.microsoft.com/office/drawing/2014/main" id="{E8DF2780-1759-4164-B0C2-1FD40749F440}"/>
              </a:ext>
            </a:extLst>
          </p:cNvPr>
          <p:cNvSpPr txBox="1"/>
          <p:nvPr/>
        </p:nvSpPr>
        <p:spPr>
          <a:xfrm>
            <a:off x="1247775" y="1085232"/>
            <a:ext cx="308568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Análisis Económico</a:t>
            </a:r>
          </a:p>
        </p:txBody>
      </p:sp>
      <p:pic>
        <p:nvPicPr>
          <p:cNvPr id="5" name="Imagen 4">
            <a:extLst>
              <a:ext uri="{FF2B5EF4-FFF2-40B4-BE49-F238E27FC236}">
                <a16:creationId xmlns:a16="http://schemas.microsoft.com/office/drawing/2014/main" id="{9D3E8DB8-F4FD-4AC7-8F48-6DDD3D470569}"/>
              </a:ext>
            </a:extLst>
          </p:cNvPr>
          <p:cNvPicPr>
            <a:picLocks noChangeAspect="1"/>
          </p:cNvPicPr>
          <p:nvPr/>
        </p:nvPicPr>
        <p:blipFill rotWithShape="1">
          <a:blip r:embed="rId5"/>
          <a:srcRect l="9094" r="6374"/>
          <a:stretch/>
        </p:blipFill>
        <p:spPr>
          <a:xfrm>
            <a:off x="6821835" y="1583380"/>
            <a:ext cx="5000087" cy="4791075"/>
          </a:xfrm>
          <a:prstGeom prst="rect">
            <a:avLst/>
          </a:prstGeom>
        </p:spPr>
      </p:pic>
    </p:spTree>
    <p:extLst>
      <p:ext uri="{BB962C8B-B14F-4D97-AF65-F5344CB8AC3E}">
        <p14:creationId xmlns:p14="http://schemas.microsoft.com/office/powerpoint/2010/main" val="2459405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BB6F55B-A196-452E-B02C-FC3DE7761AA5}"/>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p:pic>
        <p:nvPicPr>
          <p:cNvPr id="6" name="Imagen 5">
            <a:extLst>
              <a:ext uri="{FF2B5EF4-FFF2-40B4-BE49-F238E27FC236}">
                <a16:creationId xmlns:a16="http://schemas.microsoft.com/office/drawing/2014/main" id="{8481E037-3D9F-4C17-B8F3-B91610E49C43}"/>
              </a:ext>
            </a:extLst>
          </p:cNvPr>
          <p:cNvPicPr>
            <a:picLocks noChangeAspect="1"/>
          </p:cNvPicPr>
          <p:nvPr/>
        </p:nvPicPr>
        <p:blipFill rotWithShape="1">
          <a:blip r:embed="rId5"/>
          <a:srcRect l="9638" r="9931" b="18034"/>
          <a:stretch/>
        </p:blipFill>
        <p:spPr>
          <a:xfrm>
            <a:off x="1443788" y="1830347"/>
            <a:ext cx="4411579" cy="1074277"/>
          </a:xfrm>
          <a:prstGeom prst="rect">
            <a:avLst/>
          </a:prstGeom>
        </p:spPr>
      </p:pic>
      <p:sp>
        <p:nvSpPr>
          <p:cNvPr id="17" name="CuadroTexto 16">
            <a:extLst>
              <a:ext uri="{FF2B5EF4-FFF2-40B4-BE49-F238E27FC236}">
                <a16:creationId xmlns:a16="http://schemas.microsoft.com/office/drawing/2014/main" id="{D5B16600-77EB-40E8-9F1E-BBC026FEE744}"/>
              </a:ext>
            </a:extLst>
          </p:cNvPr>
          <p:cNvSpPr txBox="1"/>
          <p:nvPr/>
        </p:nvSpPr>
        <p:spPr>
          <a:xfrm>
            <a:off x="1392904" y="3410826"/>
            <a:ext cx="4991852" cy="1323439"/>
          </a:xfrm>
          <a:prstGeom prst="rect">
            <a:avLst/>
          </a:prstGeom>
          <a:noFill/>
        </p:spPr>
        <p:txBody>
          <a:bodyPr wrap="square">
            <a:spAutoFit/>
          </a:bodyPr>
          <a:lstStyle/>
          <a:p>
            <a:r>
              <a:rPr lang="es-EC" sz="1600" dirty="0">
                <a:effectLst/>
                <a:latin typeface="Arial" panose="020B0604020202020204" pitchFamily="34" charset="0"/>
                <a:ea typeface="Times New Roman" panose="02020603050405020304" pitchFamily="18" charset="0"/>
              </a:rPr>
              <a:t>Con una inversión inicial de 180.715,28 dólares americanos incluido IVA, se obtienen los flujos para el proyecto, considerando que la tasa de descuento para las empresas públicas del Ecuador es del 10 % y se realiza una proyección a 10 años.</a:t>
            </a:r>
            <a:endParaRPr lang="es-EC" sz="1600" dirty="0"/>
          </a:p>
        </p:txBody>
      </p:sp>
      <p:sp>
        <p:nvSpPr>
          <p:cNvPr id="18" name="CuadroTexto 17">
            <a:extLst>
              <a:ext uri="{FF2B5EF4-FFF2-40B4-BE49-F238E27FC236}">
                <a16:creationId xmlns:a16="http://schemas.microsoft.com/office/drawing/2014/main" id="{5CC54565-3307-426A-8419-FA54D5BB2660}"/>
              </a:ext>
            </a:extLst>
          </p:cNvPr>
          <p:cNvSpPr txBox="1"/>
          <p:nvPr/>
        </p:nvSpPr>
        <p:spPr>
          <a:xfrm>
            <a:off x="4986353" y="243016"/>
            <a:ext cx="7205647" cy="369332"/>
          </a:xfrm>
          <a:prstGeom prst="rect">
            <a:avLst/>
          </a:prstGeom>
          <a:noFill/>
        </p:spPr>
        <p:txBody>
          <a:bodyPr wrap="square" rtlCol="0">
            <a:spAutoFit/>
          </a:bodyPr>
          <a:lstStyle/>
          <a:p>
            <a:pPr algn="ctr"/>
            <a:r>
              <a:rPr lang="es-EC" b="1" dirty="0">
                <a:latin typeface="Arial" panose="020B0604020202020204" pitchFamily="34" charset="0"/>
                <a:cs typeface="Arial" panose="020B0604020202020204" pitchFamily="34" charset="0"/>
              </a:rPr>
              <a:t>Ingeniería de Detalle</a:t>
            </a:r>
            <a:endParaRPr lang="es-EC" b="1" dirty="0"/>
          </a:p>
        </p:txBody>
      </p:sp>
      <p:pic>
        <p:nvPicPr>
          <p:cNvPr id="19" name="Imagen 18">
            <a:extLst>
              <a:ext uri="{FF2B5EF4-FFF2-40B4-BE49-F238E27FC236}">
                <a16:creationId xmlns:a16="http://schemas.microsoft.com/office/drawing/2014/main" id="{6BC007F7-70B2-4CB6-BC34-7537B4721512}"/>
              </a:ext>
            </a:extLst>
          </p:cNvPr>
          <p:cNvPicPr>
            <a:picLocks noChangeAspect="1"/>
          </p:cNvPicPr>
          <p:nvPr/>
        </p:nvPicPr>
        <p:blipFill>
          <a:blip r:embed="rId6"/>
          <a:stretch>
            <a:fillRect/>
          </a:stretch>
        </p:blipFill>
        <p:spPr>
          <a:xfrm>
            <a:off x="6477551" y="1526990"/>
            <a:ext cx="5523949" cy="3960000"/>
          </a:xfrm>
          <a:prstGeom prst="rect">
            <a:avLst/>
          </a:prstGeom>
        </p:spPr>
      </p:pic>
      <p:sp>
        <p:nvSpPr>
          <p:cNvPr id="13" name="CuadroTexto 12">
            <a:extLst>
              <a:ext uri="{FF2B5EF4-FFF2-40B4-BE49-F238E27FC236}">
                <a16:creationId xmlns:a16="http://schemas.microsoft.com/office/drawing/2014/main" id="{42A0C690-5805-40A3-A070-F8CE269701FB}"/>
              </a:ext>
            </a:extLst>
          </p:cNvPr>
          <p:cNvSpPr txBox="1"/>
          <p:nvPr/>
        </p:nvSpPr>
        <p:spPr>
          <a:xfrm>
            <a:off x="1247775" y="1085232"/>
            <a:ext cx="308568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Análisis Económico</a:t>
            </a:r>
          </a:p>
        </p:txBody>
      </p:sp>
    </p:spTree>
    <p:extLst>
      <p:ext uri="{BB962C8B-B14F-4D97-AF65-F5344CB8AC3E}">
        <p14:creationId xmlns:p14="http://schemas.microsoft.com/office/powerpoint/2010/main" val="288889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FD10F21-2800-48D5-BEF7-9D92AD5EC9F1}"/>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p:sp>
        <p:nvSpPr>
          <p:cNvPr id="10" name="CuadroTexto 9">
            <a:extLst>
              <a:ext uri="{FF2B5EF4-FFF2-40B4-BE49-F238E27FC236}">
                <a16:creationId xmlns:a16="http://schemas.microsoft.com/office/drawing/2014/main" id="{A843790A-1405-4142-871D-7DAAF47BB6AC}"/>
              </a:ext>
            </a:extLst>
          </p:cNvPr>
          <p:cNvSpPr txBox="1"/>
          <p:nvPr/>
        </p:nvSpPr>
        <p:spPr>
          <a:xfrm>
            <a:off x="4986333" y="100668"/>
            <a:ext cx="7205647" cy="784830"/>
          </a:xfrm>
          <a:prstGeom prst="rect">
            <a:avLst/>
          </a:prstGeom>
          <a:noFill/>
        </p:spPr>
        <p:txBody>
          <a:bodyPr wrap="square" rtlCol="0">
            <a:spAutoFit/>
          </a:bodyPr>
          <a:lstStyle/>
          <a:p>
            <a:pPr algn="ctr"/>
            <a:r>
              <a:rPr lang="es-EC" sz="1500" b="1" dirty="0">
                <a:latin typeface="Arial" panose="020B0604020202020204" pitchFamily="34" charset="0"/>
                <a:cs typeface="Arial" panose="020B0604020202020204" pitchFamily="34" charset="0"/>
              </a:rPr>
              <a:t>Ingeniería Conceptual, Básica y de Detalle de un sistema de alta presión para la reinyección de las interfaces recuperadas de gasolina base al Poliducto Shushufindi-Quito en el Terminal Oyambaro de EP. Petroecuador</a:t>
            </a:r>
            <a:endParaRPr lang="es-EC" sz="1500" b="1" dirty="0"/>
          </a:p>
        </p:txBody>
      </p:sp>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166B7A7F-6D19-4214-9FF0-87C383E36E37}"/>
                  </a:ext>
                </a:extLst>
              </p:cNvPr>
              <p:cNvSpPr txBox="1"/>
              <p:nvPr/>
            </p:nvSpPr>
            <p:spPr>
              <a:xfrm>
                <a:off x="1128849" y="1485342"/>
                <a:ext cx="10662099" cy="5223161"/>
              </a:xfrm>
              <a:prstGeom prst="rect">
                <a:avLst/>
              </a:prstGeom>
              <a:noFill/>
            </p:spPr>
            <p:txBody>
              <a:bodyPr wrap="square">
                <a:spAutoFit/>
              </a:bodyPr>
              <a:lstStyle/>
              <a:p>
                <a:pPr marL="342900" lvl="0" indent="-342900" algn="just">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La ingeniería desarrollada en este proyecto permite eliminar el uso de autotanques para el transporte y su custodia militar, mediante un sistema de alta presión para la reinyección de las interfaces recuperadas de gasolina base al poliducto Shushufindi – Quito en el Terminal Oyambaro de EP. Petroecuador.</a:t>
                </a:r>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Se identificaron y validaron las restricciones de diseño por parte de EP. Petroecuador en la Ingeniería Conceptual, mediante la toma de datos con transmisores de presión, movimiento de producto con ayuda del departamento TICs, ubicación geográfica actualizada mediante puntos monumentados y propiedades de la gasolina base resultantes del informe de laboratorio de ensayos, siendo necesario una tasa de flujo mayor a 1250 l/h, temperatura de diseño de 117.64 °F, presión a vencer en el Poliducto SH-Q de 1300 psi, caudal del Poliducto SH-Q de 10800 Bls/día, tiempo de partida promedio en el Poliducto SH-Q de 22 horas y un MOPRO de 57 </a:t>
                </a:r>
                <a14:m>
                  <m:oMath xmlns:m="http://schemas.openxmlformats.org/officeDocument/2006/math">
                    <m:sSup>
                      <m:sSupPr>
                        <m:ctrlPr>
                          <a:rPr lang="es-EC" sz="1600" i="1">
                            <a:effectLst/>
                            <a:latin typeface="Cambria Math" panose="02040503050406030204" pitchFamily="18" charset="0"/>
                            <a:ea typeface="Calibri" panose="020F0502020204030204" pitchFamily="34" charset="0"/>
                            <a:cs typeface="Arial" panose="020B0604020202020204" pitchFamily="34" charset="0"/>
                          </a:rPr>
                        </m:ctrlPr>
                      </m:sSupPr>
                      <m:e>
                        <m:r>
                          <a:rPr lang="es-EC" sz="1600" i="1">
                            <a:effectLst/>
                            <a:latin typeface="Cambria Math" panose="02040503050406030204" pitchFamily="18" charset="0"/>
                            <a:ea typeface="Calibri" panose="020F0502020204030204" pitchFamily="34" charset="0"/>
                            <a:cs typeface="Arial" panose="020B0604020202020204" pitchFamily="34" charset="0"/>
                          </a:rPr>
                          <m:t>𝑚</m:t>
                        </m:r>
                      </m:e>
                      <m:sup>
                        <m:r>
                          <a:rPr lang="es-EC" sz="16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s-EC" sz="1600" dirty="0">
                    <a:effectLst/>
                    <a:latin typeface="Arial" panose="020B0604020202020204" pitchFamily="34" charset="0"/>
                    <a:ea typeface="Calibri" panose="020F0502020204030204" pitchFamily="34" charset="0"/>
                    <a:cs typeface="Arial" panose="020B0604020202020204" pitchFamily="34" charset="0"/>
                  </a:rPr>
                  <a:t> mensuales.</a:t>
                </a:r>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Se elaboró el </a:t>
                </a:r>
                <a:r>
                  <a:rPr lang="es-EC" sz="1600" dirty="0" err="1">
                    <a:effectLst/>
                    <a:latin typeface="Arial" panose="020B0604020202020204" pitchFamily="34" charset="0"/>
                    <a:ea typeface="Calibri" panose="020F0502020204030204" pitchFamily="34" charset="0"/>
                    <a:cs typeface="Arial" panose="020B0604020202020204" pitchFamily="34" charset="0"/>
                  </a:rPr>
                  <a:t>Piping</a:t>
                </a:r>
                <a:r>
                  <a:rPr lang="es-EC" sz="1600" dirty="0">
                    <a:effectLst/>
                    <a:latin typeface="Arial" panose="020B0604020202020204" pitchFamily="34" charset="0"/>
                    <a:ea typeface="Calibri" panose="020F0502020204030204" pitchFamily="34" charset="0"/>
                    <a:cs typeface="Arial" panose="020B0604020202020204" pitchFamily="34" charset="0"/>
                  </a:rPr>
                  <a:t> </a:t>
                </a:r>
                <a:r>
                  <a:rPr lang="es-EC" sz="1600" dirty="0" err="1">
                    <a:effectLst/>
                    <a:latin typeface="Arial" panose="020B0604020202020204" pitchFamily="34" charset="0"/>
                    <a:ea typeface="Calibri" panose="020F0502020204030204" pitchFamily="34" charset="0"/>
                    <a:cs typeface="Arial" panose="020B0604020202020204" pitchFamily="34" charset="0"/>
                  </a:rPr>
                  <a:t>Class</a:t>
                </a:r>
                <a:r>
                  <a:rPr lang="es-EC" sz="1600" dirty="0">
                    <a:effectLst/>
                    <a:latin typeface="Arial" panose="020B0604020202020204" pitchFamily="34" charset="0"/>
                    <a:ea typeface="Calibri" panose="020F0502020204030204" pitchFamily="34" charset="0"/>
                    <a:cs typeface="Arial" panose="020B0604020202020204" pitchFamily="34" charset="0"/>
                  </a:rPr>
                  <a:t> (Documento de Clases y Especificaciones de Tubería) para el Terminal Oyambaro, que contiene la nomenclatura de equipos, válvulas y líneas de proceso, actualizando los códigos del fluido y la clasificación de presión nominal, de esta manera se garantiza la óptima procura y construcción de materiales en la ingeniería.</a:t>
                </a:r>
                <a:endParaRPr lang="es-EC" sz="1600" dirty="0">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11" name="CuadroTexto 10">
                <a:extLst>
                  <a:ext uri="{FF2B5EF4-FFF2-40B4-BE49-F238E27FC236}">
                    <a16:creationId xmlns:a16="http://schemas.microsoft.com/office/drawing/2014/main" id="{166B7A7F-6D19-4214-9FF0-87C383E36E37}"/>
                  </a:ext>
                </a:extLst>
              </p:cNvPr>
              <p:cNvSpPr txBox="1">
                <a:spLocks noRot="1" noChangeAspect="1" noMove="1" noResize="1" noEditPoints="1" noAdjustHandles="1" noChangeArrowheads="1" noChangeShapeType="1" noTextEdit="1"/>
              </p:cNvSpPr>
              <p:nvPr/>
            </p:nvSpPr>
            <p:spPr>
              <a:xfrm>
                <a:off x="1128849" y="1485342"/>
                <a:ext cx="10662099" cy="5223161"/>
              </a:xfrm>
              <a:prstGeom prst="rect">
                <a:avLst/>
              </a:prstGeom>
              <a:blipFill>
                <a:blip r:embed="rId5"/>
                <a:stretch>
                  <a:fillRect l="-286" r="-343" b="-584"/>
                </a:stretch>
              </a:blipFill>
            </p:spPr>
            <p:txBody>
              <a:bodyPr/>
              <a:lstStyle/>
              <a:p>
                <a:r>
                  <a:rPr lang="es-EC">
                    <a:noFill/>
                  </a:rPr>
                  <a:t> </a:t>
                </a:r>
              </a:p>
            </p:txBody>
          </p:sp>
        </mc:Fallback>
      </mc:AlternateContent>
      <p:sp>
        <p:nvSpPr>
          <p:cNvPr id="13" name="CuadroTexto 12">
            <a:extLst>
              <a:ext uri="{FF2B5EF4-FFF2-40B4-BE49-F238E27FC236}">
                <a16:creationId xmlns:a16="http://schemas.microsoft.com/office/drawing/2014/main" id="{2B0B01E5-7B39-4A28-8F44-D57E1FAD20F0}"/>
              </a:ext>
            </a:extLst>
          </p:cNvPr>
          <p:cNvSpPr txBox="1"/>
          <p:nvPr/>
        </p:nvSpPr>
        <p:spPr>
          <a:xfrm>
            <a:off x="1247775" y="1085232"/>
            <a:ext cx="2211042"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Conclusiones</a:t>
            </a:r>
          </a:p>
        </p:txBody>
      </p:sp>
    </p:spTree>
    <p:extLst>
      <p:ext uri="{BB962C8B-B14F-4D97-AF65-F5344CB8AC3E}">
        <p14:creationId xmlns:p14="http://schemas.microsoft.com/office/powerpoint/2010/main" val="4126826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22473C3-109F-4D3D-B247-05E7CA12FC4B}"/>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p:sp>
        <p:nvSpPr>
          <p:cNvPr id="8" name="CuadroTexto 7">
            <a:extLst>
              <a:ext uri="{FF2B5EF4-FFF2-40B4-BE49-F238E27FC236}">
                <a16:creationId xmlns:a16="http://schemas.microsoft.com/office/drawing/2014/main" id="{E0A6A911-911F-4993-8C1D-2EB6C8CF332E}"/>
              </a:ext>
            </a:extLst>
          </p:cNvPr>
          <p:cNvSpPr txBox="1"/>
          <p:nvPr/>
        </p:nvSpPr>
        <p:spPr>
          <a:xfrm>
            <a:off x="4986333" y="100668"/>
            <a:ext cx="7205647" cy="784830"/>
          </a:xfrm>
          <a:prstGeom prst="rect">
            <a:avLst/>
          </a:prstGeom>
          <a:noFill/>
        </p:spPr>
        <p:txBody>
          <a:bodyPr wrap="square" rtlCol="0">
            <a:spAutoFit/>
          </a:bodyPr>
          <a:lstStyle/>
          <a:p>
            <a:pPr algn="ctr"/>
            <a:r>
              <a:rPr lang="es-EC" sz="1500" b="1" dirty="0">
                <a:latin typeface="Arial" panose="020B0604020202020204" pitchFamily="34" charset="0"/>
                <a:cs typeface="Arial" panose="020B0604020202020204" pitchFamily="34" charset="0"/>
              </a:rPr>
              <a:t>Ingeniería Conceptual, Básica y de Detalle de un sistema de alta presión para la reinyección de las interfaces recuperadas de gasolina base al Poliducto Shushufindi-Quito en el Terminal Oyambaro de EP. Petroecuador</a:t>
            </a:r>
            <a:endParaRPr lang="es-EC" sz="1500" b="1" dirty="0"/>
          </a:p>
        </p:txBody>
      </p:sp>
      <p:sp>
        <p:nvSpPr>
          <p:cNvPr id="10" name="CuadroTexto 9">
            <a:extLst>
              <a:ext uri="{FF2B5EF4-FFF2-40B4-BE49-F238E27FC236}">
                <a16:creationId xmlns:a16="http://schemas.microsoft.com/office/drawing/2014/main" id="{030A6F1B-82F3-4863-9437-2B892F0218CA}"/>
              </a:ext>
            </a:extLst>
          </p:cNvPr>
          <p:cNvSpPr txBox="1"/>
          <p:nvPr/>
        </p:nvSpPr>
        <p:spPr>
          <a:xfrm>
            <a:off x="1215690" y="1549510"/>
            <a:ext cx="10753726" cy="4899996"/>
          </a:xfrm>
          <a:prstGeom prst="rect">
            <a:avLst/>
          </a:prstGeom>
          <a:noFill/>
        </p:spPr>
        <p:txBody>
          <a:bodyPr wrap="square">
            <a:spAutoFit/>
          </a:bodyPr>
          <a:lstStyle/>
          <a:p>
            <a:pPr marL="342900" lvl="0" indent="-342900" algn="just">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Una vez realizada la identificación de los criterios del cliente, mediante la matriz de selección bomba hidráulica (Tabla 24), se escogió la bomba dosificadora marca Milton Roy – Serie </a:t>
            </a:r>
            <a:r>
              <a:rPr lang="es-EC" sz="1600" dirty="0" err="1">
                <a:effectLst/>
                <a:latin typeface="Arial" panose="020B0604020202020204" pitchFamily="34" charset="0"/>
                <a:ea typeface="Calibri" panose="020F0502020204030204" pitchFamily="34" charset="0"/>
                <a:cs typeface="Arial" panose="020B0604020202020204" pitchFamily="34" charset="0"/>
              </a:rPr>
              <a:t>PrimeRoyal</a:t>
            </a:r>
            <a:r>
              <a:rPr lang="es-EC" sz="1600" dirty="0">
                <a:effectLst/>
                <a:latin typeface="Arial" panose="020B0604020202020204" pitchFamily="34" charset="0"/>
                <a:ea typeface="Calibri" panose="020F0502020204030204" pitchFamily="34" charset="0"/>
                <a:cs typeface="Arial" panose="020B0604020202020204" pitchFamily="34" charset="0"/>
              </a:rPr>
              <a:t> R, para cumplir las condiciones de alta presión, menor costo y una tasa de flujo pequeña con valores de 2002 psi, $63.700,93 y 1328 l/h respectivamente; la cual permite transferir la gasolina base del Tanque Slop hacia el Terminal de Productos Limpios El Beaterio a través del Poliducto SH-Q.</a:t>
            </a:r>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En la Ingeniería Básica después de analizar los parámetros de diseño del sistema de alta presión, para efectuar la adecuada transferencia de custodio entre el Terminal Oyambaro y el Terminal de Productos Limpios El Beaterio, se utilizará el “Procedimiento Estándar para la Medición Manual de Petróleo y productos de Petróleo” MPMS 3.1A, por el método de aforo (sondeo).</a:t>
            </a:r>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Se generó una nube de puntos texturizada debido a la emergencia sanitaria a causa del “Covid-19”, ocupando la tecnología escáner láser Focus3D de la marca FARO, estación total (RTK) y vuelo de drone, el cual permitió obtener una realidad aumentada y un levantamiento en campo del Terminal Oyambaro con una precisión de ±1 mm para efectuar el modelado 3D y generación de maqueta inteligente.</a:t>
            </a:r>
            <a:endParaRPr lang="es-EC"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A4E9F18B-7FB6-4A58-BFFE-B9F9747B86B5}"/>
              </a:ext>
            </a:extLst>
          </p:cNvPr>
          <p:cNvSpPr txBox="1"/>
          <p:nvPr/>
        </p:nvSpPr>
        <p:spPr>
          <a:xfrm>
            <a:off x="1247775" y="1085232"/>
            <a:ext cx="2211042"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Conclusiones</a:t>
            </a:r>
          </a:p>
        </p:txBody>
      </p:sp>
    </p:spTree>
    <p:extLst>
      <p:ext uri="{BB962C8B-B14F-4D97-AF65-F5344CB8AC3E}">
        <p14:creationId xmlns:p14="http://schemas.microsoft.com/office/powerpoint/2010/main" val="3571535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E2DEE04-4845-49E1-BB88-2DF0B56EC030}"/>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p:sp>
        <p:nvSpPr>
          <p:cNvPr id="8" name="CuadroTexto 7">
            <a:extLst>
              <a:ext uri="{FF2B5EF4-FFF2-40B4-BE49-F238E27FC236}">
                <a16:creationId xmlns:a16="http://schemas.microsoft.com/office/drawing/2014/main" id="{E0A6A911-911F-4993-8C1D-2EB6C8CF332E}"/>
              </a:ext>
            </a:extLst>
          </p:cNvPr>
          <p:cNvSpPr txBox="1"/>
          <p:nvPr/>
        </p:nvSpPr>
        <p:spPr>
          <a:xfrm>
            <a:off x="4986333" y="100668"/>
            <a:ext cx="7205647" cy="784830"/>
          </a:xfrm>
          <a:prstGeom prst="rect">
            <a:avLst/>
          </a:prstGeom>
          <a:noFill/>
        </p:spPr>
        <p:txBody>
          <a:bodyPr wrap="square" rtlCol="0">
            <a:spAutoFit/>
          </a:bodyPr>
          <a:lstStyle/>
          <a:p>
            <a:pPr algn="ctr"/>
            <a:r>
              <a:rPr lang="es-EC" sz="1500" b="1" dirty="0">
                <a:latin typeface="Arial" panose="020B0604020202020204" pitchFamily="34" charset="0"/>
                <a:cs typeface="Arial" panose="020B0604020202020204" pitchFamily="34" charset="0"/>
              </a:rPr>
              <a:t>Ingeniería Conceptual, Básica y de Detalle de un sistema de alta presión para la reinyección de las interfaces recuperadas de gasolina base al Poliducto Shushufindi-Quito en el Terminal Oyambaro de EP. Petroecuador</a:t>
            </a:r>
            <a:endParaRPr lang="es-EC" sz="1500" b="1" dirty="0"/>
          </a:p>
        </p:txBody>
      </p:sp>
      <p:sp>
        <p:nvSpPr>
          <p:cNvPr id="11" name="CuadroTexto 10">
            <a:extLst>
              <a:ext uri="{FF2B5EF4-FFF2-40B4-BE49-F238E27FC236}">
                <a16:creationId xmlns:a16="http://schemas.microsoft.com/office/drawing/2014/main" id="{A818337A-1C03-491C-A8C0-ED30B0E53B79}"/>
              </a:ext>
            </a:extLst>
          </p:cNvPr>
          <p:cNvSpPr txBox="1"/>
          <p:nvPr/>
        </p:nvSpPr>
        <p:spPr>
          <a:xfrm>
            <a:off x="1556447" y="1851953"/>
            <a:ext cx="9818063" cy="3745834"/>
          </a:xfrm>
          <a:prstGeom prst="rect">
            <a:avLst/>
          </a:prstGeom>
          <a:noFill/>
        </p:spPr>
        <p:txBody>
          <a:bodyPr wrap="square">
            <a:spAutoFit/>
          </a:bodyPr>
          <a:lstStyle/>
          <a:p>
            <a:pPr marL="342900" lvl="0" indent="-342900" algn="just">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La línea de succión 030004-4”-GB-BC1-0002, se diseñó con diámetros mixtos de cuatro y dos pulgadas para evitar que la bomba dosificadora cavite, con una velocidad de ingreso de 0.256 m/s para el diámetro de 2 pulgadas cédula 160, de esta manera el NPSH disponible es mayor que el NPSH requerido con valores de 6.333 m y 5.326 m respectivamente, los resultados se determinaron mediante las ecuaciones (18, 28 y 34).</a:t>
            </a:r>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La línea de descarga 030110-1”-GB-EC1-0001, con una velocidad de 1.1 m/s, presión de diseño de 2202.2 psi y temperatura de diseño de 117.64°F, en una distancia de 88.5 metros desde la bomba dosificadora hasta el Poliducto SH-Q ti-en 03, se diseñó bajo ASME B31.3 obteniendo una tubería de NPS 1”, espesor 0.25”, Sch.160 y material ASTM 106 Gr. B la cual cumple con el </a:t>
            </a:r>
            <a:r>
              <a:rPr lang="es-EC" sz="1600" dirty="0" err="1">
                <a:effectLst/>
                <a:latin typeface="Arial" panose="020B0604020202020204" pitchFamily="34" charset="0"/>
                <a:ea typeface="Calibri" panose="020F0502020204030204" pitchFamily="34" charset="0"/>
                <a:cs typeface="Arial" panose="020B0604020202020204" pitchFamily="34" charset="0"/>
              </a:rPr>
              <a:t>Piping</a:t>
            </a:r>
            <a:r>
              <a:rPr lang="es-EC" sz="1600" dirty="0">
                <a:effectLst/>
                <a:latin typeface="Arial" panose="020B0604020202020204" pitchFamily="34" charset="0"/>
                <a:ea typeface="Calibri" panose="020F0502020204030204" pitchFamily="34" charset="0"/>
                <a:cs typeface="Arial" panose="020B0604020202020204" pitchFamily="34" charset="0"/>
              </a:rPr>
              <a:t> </a:t>
            </a:r>
            <a:r>
              <a:rPr lang="es-EC" sz="1600" dirty="0" err="1">
                <a:effectLst/>
                <a:latin typeface="Arial" panose="020B0604020202020204" pitchFamily="34" charset="0"/>
                <a:ea typeface="Calibri" panose="020F0502020204030204" pitchFamily="34" charset="0"/>
                <a:cs typeface="Arial" panose="020B0604020202020204" pitchFamily="34" charset="0"/>
              </a:rPr>
              <a:t>Class</a:t>
            </a:r>
            <a:r>
              <a:rPr lang="es-EC" sz="1600" dirty="0">
                <a:effectLst/>
                <a:latin typeface="Arial" panose="020B0604020202020204" pitchFamily="34" charset="0"/>
                <a:ea typeface="Calibri" panose="020F0502020204030204" pitchFamily="34" charset="0"/>
                <a:cs typeface="Arial" panose="020B0604020202020204" pitchFamily="34" charset="0"/>
              </a:rPr>
              <a:t> de EP. Petroecuador (Terminal Oyambaro) y se encuentra disponible en el mercado ecuatoriano.</a:t>
            </a:r>
            <a:endParaRPr lang="es-EC"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68F753A5-DFCA-4533-9C13-9F109D2C10B0}"/>
              </a:ext>
            </a:extLst>
          </p:cNvPr>
          <p:cNvSpPr txBox="1"/>
          <p:nvPr/>
        </p:nvSpPr>
        <p:spPr>
          <a:xfrm>
            <a:off x="1247775" y="1085232"/>
            <a:ext cx="2211042"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Conclusiones</a:t>
            </a:r>
          </a:p>
        </p:txBody>
      </p:sp>
    </p:spTree>
    <p:extLst>
      <p:ext uri="{BB962C8B-B14F-4D97-AF65-F5344CB8AC3E}">
        <p14:creationId xmlns:p14="http://schemas.microsoft.com/office/powerpoint/2010/main" val="25344054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B61E401-E0C6-4498-9A82-A38FCBB3A539}"/>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p:sp>
        <p:nvSpPr>
          <p:cNvPr id="8" name="CuadroTexto 7">
            <a:extLst>
              <a:ext uri="{FF2B5EF4-FFF2-40B4-BE49-F238E27FC236}">
                <a16:creationId xmlns:a16="http://schemas.microsoft.com/office/drawing/2014/main" id="{E0A6A911-911F-4993-8C1D-2EB6C8CF332E}"/>
              </a:ext>
            </a:extLst>
          </p:cNvPr>
          <p:cNvSpPr txBox="1"/>
          <p:nvPr/>
        </p:nvSpPr>
        <p:spPr>
          <a:xfrm>
            <a:off x="4986333" y="100668"/>
            <a:ext cx="7205647" cy="784830"/>
          </a:xfrm>
          <a:prstGeom prst="rect">
            <a:avLst/>
          </a:prstGeom>
          <a:noFill/>
        </p:spPr>
        <p:txBody>
          <a:bodyPr wrap="square" rtlCol="0">
            <a:spAutoFit/>
          </a:bodyPr>
          <a:lstStyle/>
          <a:p>
            <a:pPr algn="ctr"/>
            <a:r>
              <a:rPr lang="es-EC" sz="1500" b="1" dirty="0">
                <a:latin typeface="Arial" panose="020B0604020202020204" pitchFamily="34" charset="0"/>
                <a:cs typeface="Arial" panose="020B0604020202020204" pitchFamily="34" charset="0"/>
              </a:rPr>
              <a:t>Ingeniería Conceptual, Básica y de Detalle de un sistema de alta presión para la reinyección de las interfaces recuperadas de gasolina base al Poliducto Shushufindi-Quito en el Terminal Oyambaro de EP. Petroecuador</a:t>
            </a:r>
            <a:endParaRPr lang="es-EC" sz="1500" b="1" dirty="0"/>
          </a:p>
        </p:txBody>
      </p:sp>
      <p:sp>
        <p:nvSpPr>
          <p:cNvPr id="10" name="CuadroTexto 9">
            <a:extLst>
              <a:ext uri="{FF2B5EF4-FFF2-40B4-BE49-F238E27FC236}">
                <a16:creationId xmlns:a16="http://schemas.microsoft.com/office/drawing/2014/main" id="{9BC44282-70FC-4DDE-A7C2-7C95F978EC96}"/>
              </a:ext>
            </a:extLst>
          </p:cNvPr>
          <p:cNvSpPr txBox="1"/>
          <p:nvPr/>
        </p:nvSpPr>
        <p:spPr>
          <a:xfrm>
            <a:off x="1796421" y="1977822"/>
            <a:ext cx="9636542" cy="3745834"/>
          </a:xfrm>
          <a:prstGeom prst="rect">
            <a:avLst/>
          </a:prstGeom>
          <a:noFill/>
        </p:spPr>
        <p:txBody>
          <a:bodyPr wrap="square">
            <a:spAutoFit/>
          </a:bodyPr>
          <a:lstStyle/>
          <a:p>
            <a:pPr marL="342900" lvl="0" indent="-342900" algn="just">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En la Ingeniería de Detalle se contemplan las Bases y Criterios de Diseño, cálculos hidráulicos y mecánicos, donde se obtiene el espesor de la pared en tuberías, dimensionamiento de accesorios y cédula para el material, todos los planos de ingeniería (entregables) fueron desarrollados y aprobados para construcción, también se determinó la cantidad de personal utilizado, lista de materiales, equipos, consumibles y programas.</a:t>
            </a:r>
            <a:endParaRPr lang="es-EC"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Para realizar el proyecto se obtuvo una inversión inicial de $180.715,28, con un período de 10 años se obtiene un VAN positivo de $</a:t>
            </a:r>
            <a:r>
              <a:rPr lang="es-EC"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107.712,42, un TIR del 22.82% que indica que es altamente rentable, por consecuencia se supera el requisito de las empresas públicas del Ecuador con una tasa mayor al 10%, donde el período de recuperación de la inversión se completa a los 1436 días de la puesta en marcha.</a:t>
            </a:r>
            <a:endParaRPr lang="es-EC"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2E168427-4F38-4FE8-A7DC-D974535BCAAE}"/>
              </a:ext>
            </a:extLst>
          </p:cNvPr>
          <p:cNvSpPr txBox="1"/>
          <p:nvPr/>
        </p:nvSpPr>
        <p:spPr>
          <a:xfrm>
            <a:off x="1247775" y="1085232"/>
            <a:ext cx="2211042"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Conclusiones</a:t>
            </a:r>
          </a:p>
        </p:txBody>
      </p:sp>
    </p:spTree>
    <p:extLst>
      <p:ext uri="{BB962C8B-B14F-4D97-AF65-F5344CB8AC3E}">
        <p14:creationId xmlns:p14="http://schemas.microsoft.com/office/powerpoint/2010/main" val="3049011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039134ED-2174-4E10-8E11-70ABD57DBCBA}"/>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p:sp>
        <p:nvSpPr>
          <p:cNvPr id="9" name="CuadroTexto 8">
            <a:extLst>
              <a:ext uri="{FF2B5EF4-FFF2-40B4-BE49-F238E27FC236}">
                <a16:creationId xmlns:a16="http://schemas.microsoft.com/office/drawing/2014/main" id="{A711E309-1558-4D78-8FDB-07613F1F920C}"/>
              </a:ext>
            </a:extLst>
          </p:cNvPr>
          <p:cNvSpPr txBox="1"/>
          <p:nvPr/>
        </p:nvSpPr>
        <p:spPr>
          <a:xfrm>
            <a:off x="4986333" y="100668"/>
            <a:ext cx="7205647" cy="784830"/>
          </a:xfrm>
          <a:prstGeom prst="rect">
            <a:avLst/>
          </a:prstGeom>
          <a:noFill/>
        </p:spPr>
        <p:txBody>
          <a:bodyPr wrap="square" rtlCol="0">
            <a:spAutoFit/>
          </a:bodyPr>
          <a:lstStyle/>
          <a:p>
            <a:pPr algn="ctr"/>
            <a:r>
              <a:rPr lang="es-EC" sz="1500" b="1" dirty="0">
                <a:latin typeface="Arial" panose="020B0604020202020204" pitchFamily="34" charset="0"/>
                <a:cs typeface="Arial" panose="020B0604020202020204" pitchFamily="34" charset="0"/>
              </a:rPr>
              <a:t>Ingeniería Conceptual, Básica y de Detalle de un sistema de alta presión para la reinyección de las interfaces recuperadas de gasolina base al Poliducto Shushufindi-Quito en el Terminal Oyambaro de EP. Petroecuador</a:t>
            </a:r>
            <a:endParaRPr lang="es-EC" sz="1500" b="1" dirty="0"/>
          </a:p>
        </p:txBody>
      </p:sp>
      <p:sp>
        <p:nvSpPr>
          <p:cNvPr id="11" name="CuadroTexto 10">
            <a:extLst>
              <a:ext uri="{FF2B5EF4-FFF2-40B4-BE49-F238E27FC236}">
                <a16:creationId xmlns:a16="http://schemas.microsoft.com/office/drawing/2014/main" id="{F742845E-9428-464E-8C66-F6159F131DCA}"/>
              </a:ext>
            </a:extLst>
          </p:cNvPr>
          <p:cNvSpPr txBox="1"/>
          <p:nvPr/>
        </p:nvSpPr>
        <p:spPr>
          <a:xfrm>
            <a:off x="1010653" y="1685076"/>
            <a:ext cx="10990847" cy="4556312"/>
          </a:xfrm>
          <a:prstGeom prst="rect">
            <a:avLst/>
          </a:prstGeom>
          <a:noFill/>
        </p:spPr>
        <p:txBody>
          <a:bodyPr wrap="square">
            <a:spAutoFit/>
          </a:bodyPr>
          <a:lstStyle/>
          <a:p>
            <a:pPr marL="342900" lvl="0" indent="-342900" algn="just">
              <a:lnSpc>
                <a:spcPct val="150000"/>
              </a:lnSpc>
              <a:buFont typeface="Symbol" panose="05050102010706020507" pitchFamily="18" charset="2"/>
              <a:buChar char=""/>
            </a:pPr>
            <a:r>
              <a:rPr lang="es-EC" sz="1500" dirty="0">
                <a:effectLst/>
                <a:latin typeface="Arial" panose="020B0604020202020204" pitchFamily="34" charset="0"/>
                <a:ea typeface="Calibri" panose="020F0502020204030204" pitchFamily="34" charset="0"/>
                <a:cs typeface="Arial" panose="020B0604020202020204" pitchFamily="34" charset="0"/>
              </a:rPr>
              <a:t>Se debe validar el </a:t>
            </a:r>
            <a:r>
              <a:rPr lang="es-EC" sz="1500" dirty="0" err="1">
                <a:effectLst/>
                <a:latin typeface="Arial" panose="020B0604020202020204" pitchFamily="34" charset="0"/>
                <a:ea typeface="Calibri" panose="020F0502020204030204" pitchFamily="34" charset="0"/>
                <a:cs typeface="Arial" panose="020B0604020202020204" pitchFamily="34" charset="0"/>
              </a:rPr>
              <a:t>Piping</a:t>
            </a:r>
            <a:r>
              <a:rPr lang="es-EC" sz="1500" dirty="0">
                <a:effectLst/>
                <a:latin typeface="Arial" panose="020B0604020202020204" pitchFamily="34" charset="0"/>
                <a:ea typeface="Calibri" panose="020F0502020204030204" pitchFamily="34" charset="0"/>
                <a:cs typeface="Arial" panose="020B0604020202020204" pitchFamily="34" charset="0"/>
              </a:rPr>
              <a:t> </a:t>
            </a:r>
            <a:r>
              <a:rPr lang="es-EC" sz="1500" dirty="0" err="1">
                <a:effectLst/>
                <a:latin typeface="Arial" panose="020B0604020202020204" pitchFamily="34" charset="0"/>
                <a:ea typeface="Calibri" panose="020F0502020204030204" pitchFamily="34" charset="0"/>
                <a:cs typeface="Arial" panose="020B0604020202020204" pitchFamily="34" charset="0"/>
              </a:rPr>
              <a:t>Class</a:t>
            </a:r>
            <a:r>
              <a:rPr lang="es-EC" sz="1500" dirty="0">
                <a:effectLst/>
                <a:latin typeface="Arial" panose="020B0604020202020204" pitchFamily="34" charset="0"/>
                <a:ea typeface="Calibri" panose="020F0502020204030204" pitchFamily="34" charset="0"/>
                <a:cs typeface="Arial" panose="020B0604020202020204" pitchFamily="34" charset="0"/>
              </a:rPr>
              <a:t> con los resultados obtenidos por las normas ASME B31 “Diseño de Sistemas de Tuberías”, que manejen temperaturas y presiones de diseño que se encuentren en el límite para un cambio de SPEC (Clasificación de presión nominal).</a:t>
            </a:r>
            <a:endParaRPr lang="es-EC" sz="15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Symbol" panose="05050102010706020507" pitchFamily="18" charset="2"/>
              <a:buChar char=""/>
            </a:pPr>
            <a:r>
              <a:rPr lang="es-EC" sz="1500" dirty="0">
                <a:effectLst/>
                <a:latin typeface="Arial" panose="020B0604020202020204" pitchFamily="34" charset="0"/>
                <a:ea typeface="Calibri" panose="020F0502020204030204" pitchFamily="34" charset="0"/>
                <a:cs typeface="Arial" panose="020B0604020202020204" pitchFamily="34" charset="0"/>
              </a:rPr>
              <a:t>Para obtener el NPSH requerido en una bomba dosificadora, se debe solicitar al fabricante la ecuación de la misma ya que involucran variables como longitud de tubería (succión) y cadencia (pulsaciones), a diferencia de una bomba centrífuga donde toda esta información se encuentra en la gráfica de rendimientos.</a:t>
            </a:r>
            <a:endParaRPr lang="es-EC" sz="15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Symbol" panose="05050102010706020507" pitchFamily="18" charset="2"/>
              <a:buChar char=""/>
            </a:pPr>
            <a:r>
              <a:rPr lang="es-EC" sz="1500" dirty="0">
                <a:effectLst/>
                <a:latin typeface="Arial" panose="020B0604020202020204" pitchFamily="34" charset="0"/>
                <a:ea typeface="Calibri" panose="020F0502020204030204" pitchFamily="34" charset="0"/>
                <a:cs typeface="Arial" panose="020B0604020202020204" pitchFamily="34" charset="0"/>
              </a:rPr>
              <a:t>Las pruebas, END y especificación de soldadura, deben ser realizadas de acuerdo a los procedimientos vigentes por parte de EP. Petroecuador, además de normas que rigen el proyecto y fiscalizada por una compañía terciaria.</a:t>
            </a:r>
            <a:endParaRPr lang="es-EC" sz="15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Symbol" panose="05050102010706020507" pitchFamily="18" charset="2"/>
              <a:buChar char=""/>
            </a:pPr>
            <a:r>
              <a:rPr lang="es-EC" sz="1500" dirty="0">
                <a:effectLst/>
                <a:latin typeface="Arial" panose="020B0604020202020204" pitchFamily="34" charset="0"/>
                <a:ea typeface="Calibri" panose="020F0502020204030204" pitchFamily="34" charset="0"/>
                <a:cs typeface="Arial" panose="020B0604020202020204" pitchFamily="34" charset="0"/>
              </a:rPr>
              <a:t>Todos los planos de ingeniería deben estar georreferenciados y sus entregables (.</a:t>
            </a:r>
            <a:r>
              <a:rPr lang="es-EC" sz="1500" dirty="0" err="1">
                <a:effectLst/>
                <a:latin typeface="Arial" panose="020B0604020202020204" pitchFamily="34" charset="0"/>
                <a:ea typeface="Calibri" panose="020F0502020204030204" pitchFamily="34" charset="0"/>
                <a:cs typeface="Arial" panose="020B0604020202020204" pitchFamily="34" charset="0"/>
              </a:rPr>
              <a:t>dwg</a:t>
            </a:r>
            <a:r>
              <a:rPr lang="es-EC" sz="1500" dirty="0">
                <a:effectLst/>
                <a:latin typeface="Arial" panose="020B0604020202020204" pitchFamily="34" charset="0"/>
                <a:ea typeface="Calibri" panose="020F0502020204030204" pitchFamily="34" charset="0"/>
                <a:cs typeface="Arial" panose="020B0604020202020204" pitchFamily="34" charset="0"/>
              </a:rPr>
              <a:t>) salvados en versiones anteriores, con el fin de utilizarlos en adecuaciones futuras para la mejora continua de las empresas públicas y privadas.</a:t>
            </a:r>
            <a:endParaRPr lang="es-EC" sz="15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Symbol" panose="05050102010706020507" pitchFamily="18" charset="2"/>
              <a:buChar char=""/>
            </a:pPr>
            <a:r>
              <a:rPr lang="es-EC" sz="1500" dirty="0">
                <a:effectLst/>
                <a:latin typeface="Arial" panose="020B0604020202020204" pitchFamily="34" charset="0"/>
                <a:ea typeface="Calibri" panose="020F0502020204030204" pitchFamily="34" charset="0"/>
                <a:cs typeface="Arial" panose="020B0604020202020204" pitchFamily="34" charset="0"/>
              </a:rPr>
              <a:t>Todos los proyectos que se realicen a futuro en Ecuador, deben optar por el uso de una metodología BIM, incitando una cultura colaborativa de personas y softwares, que mejore el proceso de diseño (modelado), para aumentar rendimientos y reducir costos mediante la comprobación rápida de interferencias y generación automática de la documentación (planos).</a:t>
            </a:r>
            <a:endParaRPr lang="es-EC" sz="15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5AC5E679-3891-40E3-B926-0A676F93DC44}"/>
              </a:ext>
            </a:extLst>
          </p:cNvPr>
          <p:cNvSpPr txBox="1"/>
          <p:nvPr/>
        </p:nvSpPr>
        <p:spPr>
          <a:xfrm>
            <a:off x="1247775" y="1085232"/>
            <a:ext cx="2926660"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Recomendaciones</a:t>
            </a:r>
          </a:p>
        </p:txBody>
      </p:sp>
    </p:spTree>
    <p:extLst>
      <p:ext uri="{BB962C8B-B14F-4D97-AF65-F5344CB8AC3E}">
        <p14:creationId xmlns:p14="http://schemas.microsoft.com/office/powerpoint/2010/main" val="3349164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7A03B262-916A-4BE3-BBCB-6A0BB6C4AF6C}"/>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167"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5" name="Título 1"/>
          <p:cNvSpPr txBox="1">
            <a:spLocks/>
          </p:cNvSpPr>
          <p:nvPr/>
        </p:nvSpPr>
        <p:spPr bwMode="black">
          <a:xfrm>
            <a:off x="1796421" y="2016103"/>
            <a:ext cx="7357104" cy="1416542"/>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endParaRPr lang="es-MX" sz="1800" dirty="0">
              <a:solidFill>
                <a:schemeClr val="tx1"/>
              </a:solidFill>
              <a:latin typeface="+mn-lt"/>
              <a:ea typeface="+mn-ea"/>
              <a:cs typeface="+mn-cs"/>
            </a:endParaRPr>
          </a:p>
        </p:txBody>
      </p:sp>
      <p:pic>
        <p:nvPicPr>
          <p:cNvPr id="11" name="Picture 2" descr="Repositorio de la Universidad de Fuerzas Armadas ESPE: Carrera de  Ingeniería Mecánica">
            <a:extLst>
              <a:ext uri="{FF2B5EF4-FFF2-40B4-BE49-F238E27FC236}">
                <a16:creationId xmlns:a16="http://schemas.microsoft.com/office/drawing/2014/main" id="{338BB80A-2986-4946-A42E-B83B437108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8525" y="1250628"/>
            <a:ext cx="1188000" cy="118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4592965" y="4548246"/>
            <a:ext cx="3708793" cy="1323439"/>
          </a:xfrm>
          <a:prstGeom prst="rect">
            <a:avLst/>
          </a:prstGeom>
          <a:noFill/>
        </p:spPr>
        <p:txBody>
          <a:bodyPr wrap="square" rtlCol="0">
            <a:spAutoFit/>
          </a:bodyPr>
          <a:lstStyle/>
          <a:p>
            <a:pPr algn="ctr"/>
            <a:r>
              <a:rPr lang="es-EC" sz="8000" dirty="0">
                <a:latin typeface="Freestyle Script" panose="030804020302050B0404" pitchFamily="66" charset="0"/>
              </a:rPr>
              <a:t>GRACIAS</a:t>
            </a:r>
          </a:p>
        </p:txBody>
      </p:sp>
      <p:sp>
        <p:nvSpPr>
          <p:cNvPr id="17" name="CuadroTexto 16">
            <a:extLst>
              <a:ext uri="{FF2B5EF4-FFF2-40B4-BE49-F238E27FC236}">
                <a16:creationId xmlns:a16="http://schemas.microsoft.com/office/drawing/2014/main" id="{745D70C8-D4EB-46BC-BBC3-B61E2A63BCE3}"/>
              </a:ext>
            </a:extLst>
          </p:cNvPr>
          <p:cNvSpPr txBox="1"/>
          <p:nvPr/>
        </p:nvSpPr>
        <p:spPr>
          <a:xfrm>
            <a:off x="4986333" y="100668"/>
            <a:ext cx="7205647" cy="784830"/>
          </a:xfrm>
          <a:prstGeom prst="rect">
            <a:avLst/>
          </a:prstGeom>
          <a:noFill/>
        </p:spPr>
        <p:txBody>
          <a:bodyPr wrap="square" rtlCol="0">
            <a:spAutoFit/>
          </a:bodyPr>
          <a:lstStyle/>
          <a:p>
            <a:pPr algn="ctr"/>
            <a:r>
              <a:rPr lang="es-EC" sz="1500" b="1" dirty="0">
                <a:latin typeface="Arial" panose="020B0604020202020204" pitchFamily="34" charset="0"/>
                <a:cs typeface="Arial" panose="020B0604020202020204" pitchFamily="34" charset="0"/>
              </a:rPr>
              <a:t>Ingeniería Conceptual, Básica y de Detalle de un sistema de alta presión para la reinyección de las interfaces recuperadas de gasolina base al Poliducto Shushufindi-Quito en el Terminal Oyambaro de EP. Petroecuador</a:t>
            </a:r>
            <a:endParaRPr lang="es-EC" sz="1500" b="1" dirty="0"/>
          </a:p>
        </p:txBody>
      </p:sp>
      <p:pic>
        <p:nvPicPr>
          <p:cNvPr id="6" name="Imagen 5">
            <a:extLst>
              <a:ext uri="{FF2B5EF4-FFF2-40B4-BE49-F238E27FC236}">
                <a16:creationId xmlns:a16="http://schemas.microsoft.com/office/drawing/2014/main" id="{BB0C7A1B-6074-4DE4-B0F1-81625BAC53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4923" y="1231207"/>
            <a:ext cx="2360656" cy="1080000"/>
          </a:xfrm>
          <a:prstGeom prst="rect">
            <a:avLst/>
          </a:prstGeom>
        </p:spPr>
      </p:pic>
      <p:sp>
        <p:nvSpPr>
          <p:cNvPr id="18" name="CuadroTexto 17">
            <a:extLst>
              <a:ext uri="{FF2B5EF4-FFF2-40B4-BE49-F238E27FC236}">
                <a16:creationId xmlns:a16="http://schemas.microsoft.com/office/drawing/2014/main" id="{B0E0A2AF-45B2-419C-A1EC-77309C091215}"/>
              </a:ext>
            </a:extLst>
          </p:cNvPr>
          <p:cNvSpPr txBox="1"/>
          <p:nvPr/>
        </p:nvSpPr>
        <p:spPr>
          <a:xfrm>
            <a:off x="2594079" y="2724374"/>
            <a:ext cx="8078683" cy="1569660"/>
          </a:xfrm>
          <a:prstGeom prst="rect">
            <a:avLst/>
          </a:prstGeom>
          <a:noFill/>
        </p:spPr>
        <p:txBody>
          <a:bodyPr wrap="square" rtlCol="0">
            <a:spAutoFit/>
          </a:bodyPr>
          <a:lstStyle/>
          <a:p>
            <a:pPr algn="ctr"/>
            <a:r>
              <a:rPr lang="es-EC" sz="4800" dirty="0">
                <a:latin typeface="Freestyle Script" panose="030804020302050B0404" pitchFamily="66" charset="0"/>
              </a:rPr>
              <a:t>“Estudia para que seas </a:t>
            </a:r>
            <a:r>
              <a:rPr lang="es-EC" sz="4800" u="sng" dirty="0">
                <a:latin typeface="Freestyle Script" panose="030804020302050B0404" pitchFamily="66" charset="0"/>
              </a:rPr>
              <a:t>amable</a:t>
            </a:r>
            <a:r>
              <a:rPr lang="es-EC" sz="4800" dirty="0">
                <a:latin typeface="Freestyle Script" panose="030804020302050B0404" pitchFamily="66" charset="0"/>
              </a:rPr>
              <a:t> y </a:t>
            </a:r>
            <a:r>
              <a:rPr lang="es-EC" sz="4800" u="sng" dirty="0">
                <a:latin typeface="Freestyle Script" panose="030804020302050B0404" pitchFamily="66" charset="0"/>
              </a:rPr>
              <a:t>buena</a:t>
            </a:r>
            <a:r>
              <a:rPr lang="es-EC" sz="4800" dirty="0">
                <a:latin typeface="Freestyle Script" panose="030804020302050B0404" pitchFamily="66" charset="0"/>
              </a:rPr>
              <a:t> persona.</a:t>
            </a:r>
          </a:p>
          <a:p>
            <a:pPr algn="ctr"/>
            <a:r>
              <a:rPr lang="es-EC" sz="4800" dirty="0">
                <a:latin typeface="Freestyle Script" panose="030804020302050B0404" pitchFamily="66" charset="0"/>
              </a:rPr>
              <a:t> No para que te sientas </a:t>
            </a:r>
            <a:r>
              <a:rPr lang="es-EC" sz="4800" u="sng" dirty="0">
                <a:latin typeface="Freestyle Script" panose="030804020302050B0404" pitchFamily="66" charset="0"/>
              </a:rPr>
              <a:t>superior</a:t>
            </a:r>
            <a:r>
              <a:rPr lang="es-EC" sz="4800" dirty="0">
                <a:latin typeface="Freestyle Script" panose="030804020302050B0404" pitchFamily="66" charset="0"/>
              </a:rPr>
              <a:t> a los demás.”</a:t>
            </a:r>
          </a:p>
        </p:txBody>
      </p:sp>
    </p:spTree>
    <p:extLst>
      <p:ext uri="{BB962C8B-B14F-4D97-AF65-F5344CB8AC3E}">
        <p14:creationId xmlns:p14="http://schemas.microsoft.com/office/powerpoint/2010/main" val="641828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C007C8A-9509-46B2-B6AD-D92600D2B50A}"/>
              </a:ext>
            </a:extLst>
          </p:cNvPr>
          <p:cNvPicPr>
            <a:picLocks noChangeAspect="1"/>
          </p:cNvPicPr>
          <p:nvPr/>
        </p:nvPicPr>
        <p:blipFill rotWithShape="1">
          <a:blip r:embed="rId2">
            <a:extLst>
              <a:ext uri="{28A0092B-C50C-407E-A947-70E740481C1C}">
                <a14:useLocalDpi xmlns:a14="http://schemas.microsoft.com/office/drawing/2010/main" val="0"/>
              </a:ext>
            </a:extLst>
          </a:blip>
          <a:srcRect r="-38"/>
          <a:stretch/>
        </p:blipFill>
        <p:spPr>
          <a:xfrm>
            <a:off x="20" y="1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3"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sp>
        <p:nvSpPr>
          <p:cNvPr id="14" name="CuadroTexto 13">
            <a:extLst>
              <a:ext uri="{FF2B5EF4-FFF2-40B4-BE49-F238E27FC236}">
                <a16:creationId xmlns:a16="http://schemas.microsoft.com/office/drawing/2014/main" id="{C182B26D-CDBA-4AA9-A7A5-A4CD00DD0DDD}"/>
              </a:ext>
            </a:extLst>
          </p:cNvPr>
          <p:cNvSpPr txBox="1"/>
          <p:nvPr/>
        </p:nvSpPr>
        <p:spPr>
          <a:xfrm>
            <a:off x="1247774" y="1085232"/>
            <a:ext cx="160475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Objetivos</a:t>
            </a:r>
          </a:p>
        </p:txBody>
      </p:sp>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3" name="CuadroTexto 2">
            <a:extLst>
              <a:ext uri="{FF2B5EF4-FFF2-40B4-BE49-F238E27FC236}">
                <a16:creationId xmlns:a16="http://schemas.microsoft.com/office/drawing/2014/main" id="{566D67AF-27D4-4BF2-A3A0-277F4112789B}"/>
              </a:ext>
            </a:extLst>
          </p:cNvPr>
          <p:cNvSpPr txBox="1"/>
          <p:nvPr/>
        </p:nvSpPr>
        <p:spPr>
          <a:xfrm>
            <a:off x="1735075" y="1595161"/>
            <a:ext cx="10067904" cy="5021888"/>
          </a:xfrm>
          <a:prstGeom prst="rect">
            <a:avLst/>
          </a:prstGeom>
          <a:noFill/>
        </p:spPr>
        <p:txBody>
          <a:bodyPr wrap="square" rtlCol="0">
            <a:spAutoFit/>
          </a:bodyPr>
          <a:lstStyle/>
          <a:p>
            <a:pPr marL="285750" indent="-285750">
              <a:lnSpc>
                <a:spcPct val="150000"/>
              </a:lnSpc>
              <a:spcBef>
                <a:spcPts val="600"/>
              </a:spcBef>
              <a:spcAft>
                <a:spcPts val="200"/>
              </a:spcAft>
              <a:buFont typeface="Arial" panose="020B0604020202020204" pitchFamily="34" charset="0"/>
              <a:buChar char="•"/>
            </a:pPr>
            <a:r>
              <a:rPr lang="es-EC" dirty="0">
                <a:latin typeface="Arial" panose="020B0604020202020204" pitchFamily="34" charset="0"/>
                <a:cs typeface="Arial" panose="020B0604020202020204" pitchFamily="34" charset="0"/>
              </a:rPr>
              <a:t>Desarrollar la Ingeniería Conceptual, Básica y de Detalle de un sistema de alta presión para la reinyección de las interfaces recuperadas de gasolina base al Poliducto Shushufindi-Quito en el Terminal Oyambaro de EP. Petroecuador.</a:t>
            </a:r>
          </a:p>
          <a:p>
            <a:pPr marL="285750" lvl="0" indent="-285750">
              <a:lnSpc>
                <a:spcPct val="150000"/>
              </a:lnSpc>
              <a:spcBef>
                <a:spcPts val="600"/>
              </a:spcBef>
              <a:spcAft>
                <a:spcPts val="200"/>
              </a:spcAft>
              <a:buFont typeface="Arial" panose="020B0604020202020204" pitchFamily="34" charset="0"/>
              <a:buChar char="•"/>
            </a:pPr>
            <a:r>
              <a:rPr lang="es-EC" dirty="0">
                <a:latin typeface="Arial" panose="020B0604020202020204" pitchFamily="34" charset="0"/>
                <a:cs typeface="Arial" panose="020B0604020202020204" pitchFamily="34" charset="0"/>
              </a:rPr>
              <a:t>Determinar las restricciones de diseño, a través de la medición de puntos de presión, análisis de tiempos operativos, movimiento de producto y costos.</a:t>
            </a:r>
          </a:p>
          <a:p>
            <a:pPr marL="285750" lvl="0" indent="-285750">
              <a:lnSpc>
                <a:spcPct val="150000"/>
              </a:lnSpc>
              <a:spcBef>
                <a:spcPts val="600"/>
              </a:spcBef>
              <a:spcAft>
                <a:spcPts val="200"/>
              </a:spcAft>
              <a:buFont typeface="Arial" panose="020B0604020202020204" pitchFamily="34" charset="0"/>
              <a:buChar char="•"/>
            </a:pPr>
            <a:r>
              <a:rPr lang="es-EC" dirty="0">
                <a:latin typeface="Arial" panose="020B0604020202020204" pitchFamily="34" charset="0"/>
                <a:cs typeface="Arial" panose="020B0604020202020204" pitchFamily="34" charset="0"/>
              </a:rPr>
              <a:t>Analizar alternativas de medición para transferencia de custodio entre las Terminales El </a:t>
            </a:r>
            <a:r>
              <a:rPr lang="es-EC">
                <a:latin typeface="Arial" panose="020B0604020202020204" pitchFamily="34" charset="0"/>
                <a:cs typeface="Arial" panose="020B0604020202020204" pitchFamily="34" charset="0"/>
              </a:rPr>
              <a:t>Beaterio y </a:t>
            </a:r>
            <a:r>
              <a:rPr lang="es-EC" dirty="0">
                <a:latin typeface="Arial" panose="020B0604020202020204" pitchFamily="34" charset="0"/>
                <a:cs typeface="Arial" panose="020B0604020202020204" pitchFamily="34" charset="0"/>
              </a:rPr>
              <a:t>Oyambaro.</a:t>
            </a:r>
          </a:p>
          <a:p>
            <a:pPr marL="285750" lvl="0" indent="-285750">
              <a:lnSpc>
                <a:spcPct val="150000"/>
              </a:lnSpc>
              <a:spcBef>
                <a:spcPts val="600"/>
              </a:spcBef>
              <a:spcAft>
                <a:spcPts val="200"/>
              </a:spcAft>
              <a:buFont typeface="Arial" panose="020B0604020202020204" pitchFamily="34" charset="0"/>
              <a:buChar char="•"/>
            </a:pPr>
            <a:r>
              <a:rPr lang="es-EC" dirty="0">
                <a:latin typeface="Arial" panose="020B0604020202020204" pitchFamily="34" charset="0"/>
                <a:cs typeface="Arial" panose="020B0604020202020204" pitchFamily="34" charset="0"/>
              </a:rPr>
              <a:t>Desarrollar todos los aspectos técnicos necesarios para la construcción del sistema de alta presión que reinyecte la gasolina base al Poliducto Shushufindi-Quito de la Ingeniería de Detalle.</a:t>
            </a:r>
          </a:p>
          <a:p>
            <a:pPr marL="285750" lvl="0" indent="-285750">
              <a:lnSpc>
                <a:spcPct val="150000"/>
              </a:lnSpc>
              <a:spcBef>
                <a:spcPts val="600"/>
              </a:spcBef>
              <a:spcAft>
                <a:spcPts val="200"/>
              </a:spcAft>
              <a:buFont typeface="Arial" panose="020B0604020202020204" pitchFamily="34" charset="0"/>
              <a:buChar char="•"/>
            </a:pPr>
            <a:r>
              <a:rPr lang="es-EC" dirty="0">
                <a:latin typeface="Arial" panose="020B0604020202020204" pitchFamily="34" charset="0"/>
                <a:cs typeface="Arial" panose="020B0604020202020204" pitchFamily="34" charset="0"/>
              </a:rPr>
              <a:t>Establecer la factibilidad técnica-económica del sistema de reinyección del proyecto.</a:t>
            </a:r>
          </a:p>
        </p:txBody>
      </p:sp>
      <p:sp>
        <p:nvSpPr>
          <p:cNvPr id="8" name="CuadroTexto 7">
            <a:extLst>
              <a:ext uri="{FF2B5EF4-FFF2-40B4-BE49-F238E27FC236}">
                <a16:creationId xmlns:a16="http://schemas.microsoft.com/office/drawing/2014/main" id="{A27FECEA-98EF-46EF-96DC-88599ADF81A0}"/>
              </a:ext>
            </a:extLst>
          </p:cNvPr>
          <p:cNvSpPr txBox="1"/>
          <p:nvPr/>
        </p:nvSpPr>
        <p:spPr>
          <a:xfrm>
            <a:off x="4986333" y="100668"/>
            <a:ext cx="7205647" cy="784830"/>
          </a:xfrm>
          <a:prstGeom prst="rect">
            <a:avLst/>
          </a:prstGeom>
          <a:noFill/>
        </p:spPr>
        <p:txBody>
          <a:bodyPr wrap="square" rtlCol="0">
            <a:spAutoFit/>
          </a:bodyPr>
          <a:lstStyle/>
          <a:p>
            <a:pPr algn="ctr"/>
            <a:r>
              <a:rPr lang="es-EC" sz="1500" b="1" dirty="0">
                <a:latin typeface="Arial" panose="020B0604020202020204" pitchFamily="34" charset="0"/>
                <a:cs typeface="Arial" panose="020B0604020202020204" pitchFamily="34" charset="0"/>
              </a:rPr>
              <a:t>Ingeniería Conceptual, Básica y de Detalle de un sistema de alta presión para la reinyección de las interfaces recuperadas de gasolina base al Poliducto Shushufindi-Quito en el Terminal Oyambaro de EP. Petroecuador</a:t>
            </a:r>
            <a:endParaRPr lang="es-EC" sz="1500" b="1" dirty="0"/>
          </a:p>
        </p:txBody>
      </p:sp>
    </p:spTree>
    <p:extLst>
      <p:ext uri="{BB962C8B-B14F-4D97-AF65-F5344CB8AC3E}">
        <p14:creationId xmlns:p14="http://schemas.microsoft.com/office/powerpoint/2010/main" val="2990520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C007C8A-9509-46B2-B6AD-D92600D2B50A}"/>
              </a:ext>
            </a:extLst>
          </p:cNvPr>
          <p:cNvPicPr>
            <a:picLocks noChangeAspect="1"/>
          </p:cNvPicPr>
          <p:nvPr/>
        </p:nvPicPr>
        <p:blipFill rotWithShape="1">
          <a:blip r:embed="rId2">
            <a:extLst>
              <a:ext uri="{28A0092B-C50C-407E-A947-70E740481C1C}">
                <a14:useLocalDpi xmlns:a14="http://schemas.microsoft.com/office/drawing/2010/main" val="0"/>
              </a:ext>
            </a:extLst>
          </a:blip>
          <a:srcRect r="-38"/>
          <a:stretch/>
        </p:blipFill>
        <p:spPr>
          <a:xfrm>
            <a:off x="20" y="1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3"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sp>
        <p:nvSpPr>
          <p:cNvPr id="14" name="CuadroTexto 13">
            <a:extLst>
              <a:ext uri="{FF2B5EF4-FFF2-40B4-BE49-F238E27FC236}">
                <a16:creationId xmlns:a16="http://schemas.microsoft.com/office/drawing/2014/main" id="{C182B26D-CDBA-4AA9-A7A5-A4CD00DD0DDD}"/>
              </a:ext>
            </a:extLst>
          </p:cNvPr>
          <p:cNvSpPr txBox="1"/>
          <p:nvPr/>
        </p:nvSpPr>
        <p:spPr>
          <a:xfrm>
            <a:off x="1247774" y="1085232"/>
            <a:ext cx="3284469"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Alcance del Proyecto</a:t>
            </a:r>
          </a:p>
        </p:txBody>
      </p:sp>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3" name="CuadroTexto 2">
            <a:extLst>
              <a:ext uri="{FF2B5EF4-FFF2-40B4-BE49-F238E27FC236}">
                <a16:creationId xmlns:a16="http://schemas.microsoft.com/office/drawing/2014/main" id="{566D67AF-27D4-4BF2-A3A0-277F4112789B}"/>
              </a:ext>
            </a:extLst>
          </p:cNvPr>
          <p:cNvSpPr txBox="1"/>
          <p:nvPr/>
        </p:nvSpPr>
        <p:spPr>
          <a:xfrm>
            <a:off x="1485507" y="1546897"/>
            <a:ext cx="9038114" cy="5283754"/>
          </a:xfrm>
          <a:prstGeom prst="rect">
            <a:avLst/>
          </a:prstGeom>
          <a:noFill/>
        </p:spPr>
        <p:txBody>
          <a:bodyPr wrap="square" rtlCol="0">
            <a:spAutoFit/>
          </a:bodyPr>
          <a:lstStyle/>
          <a:p>
            <a:pPr marL="285750" lvl="0" indent="-285750">
              <a:lnSpc>
                <a:spcPct val="150000"/>
              </a:lnSpc>
              <a:spcBef>
                <a:spcPts val="600"/>
              </a:spcBef>
              <a:spcAft>
                <a:spcPts val="200"/>
              </a:spcAft>
              <a:buFont typeface="Arial" panose="020B0604020202020204" pitchFamily="34" charset="0"/>
              <a:buChar char="•"/>
            </a:pPr>
            <a:r>
              <a:rPr lang="es-MX" sz="1700" dirty="0">
                <a:latin typeface="Arial" panose="020B0604020202020204" pitchFamily="34" charset="0"/>
                <a:cs typeface="Arial" panose="020B0604020202020204" pitchFamily="34" charset="0"/>
              </a:rPr>
              <a:t>Definir las condiciones y parámetros de diseño (Criterios del cliente).</a:t>
            </a:r>
          </a:p>
          <a:p>
            <a:pPr marL="285750" lvl="0" indent="-285750">
              <a:lnSpc>
                <a:spcPct val="150000"/>
              </a:lnSpc>
              <a:spcBef>
                <a:spcPts val="600"/>
              </a:spcBef>
              <a:spcAft>
                <a:spcPts val="200"/>
              </a:spcAft>
              <a:buFont typeface="Arial" panose="020B0604020202020204" pitchFamily="34" charset="0"/>
              <a:buChar char="•"/>
            </a:pPr>
            <a:r>
              <a:rPr lang="es-MX" sz="1700" dirty="0">
                <a:latin typeface="Arial" panose="020B0604020202020204" pitchFamily="34" charset="0"/>
                <a:cs typeface="Arial" panose="020B0604020202020204" pitchFamily="34" charset="0"/>
              </a:rPr>
              <a:t>Elegibilidad de bombas hidráulicas de alta presión y bajo caudal.</a:t>
            </a:r>
          </a:p>
          <a:p>
            <a:pPr marL="285750" lvl="0" indent="-285750">
              <a:lnSpc>
                <a:spcPct val="150000"/>
              </a:lnSpc>
              <a:spcBef>
                <a:spcPts val="600"/>
              </a:spcBef>
              <a:spcAft>
                <a:spcPts val="200"/>
              </a:spcAft>
              <a:buFont typeface="Arial" panose="020B0604020202020204" pitchFamily="34" charset="0"/>
              <a:buChar char="•"/>
            </a:pPr>
            <a:r>
              <a:rPr lang="es-MX" sz="1700" dirty="0">
                <a:latin typeface="Arial" panose="020B0604020202020204" pitchFamily="34" charset="0"/>
                <a:cs typeface="Arial" panose="020B0604020202020204" pitchFamily="34" charset="0"/>
              </a:rPr>
              <a:t>Levantamiento en campo ocupando tecnología Escáner Laser 3D marca FARO, debido a la emergencia sanitaria a causa del “Covid-19”. </a:t>
            </a:r>
          </a:p>
          <a:p>
            <a:pPr marL="285750" lvl="0" indent="-285750">
              <a:lnSpc>
                <a:spcPct val="150000"/>
              </a:lnSpc>
              <a:spcBef>
                <a:spcPts val="600"/>
              </a:spcBef>
              <a:spcAft>
                <a:spcPts val="200"/>
              </a:spcAft>
              <a:buFont typeface="Arial" panose="020B0604020202020204" pitchFamily="34" charset="0"/>
              <a:buChar char="•"/>
            </a:pPr>
            <a:r>
              <a:rPr lang="es-MX" sz="1700" dirty="0">
                <a:latin typeface="Arial" panose="020B0604020202020204" pitchFamily="34" charset="0"/>
                <a:cs typeface="Arial" panose="020B0604020202020204" pitchFamily="34" charset="0"/>
              </a:rPr>
              <a:t>Desarrollar el </a:t>
            </a:r>
            <a:r>
              <a:rPr lang="es-MX" sz="1700" dirty="0" err="1">
                <a:latin typeface="Arial" panose="020B0604020202020204" pitchFamily="34" charset="0"/>
                <a:cs typeface="Arial" panose="020B0604020202020204" pitchFamily="34" charset="0"/>
              </a:rPr>
              <a:t>Piping</a:t>
            </a:r>
            <a:r>
              <a:rPr lang="es-MX" sz="1700" dirty="0">
                <a:latin typeface="Arial" panose="020B0604020202020204" pitchFamily="34" charset="0"/>
                <a:cs typeface="Arial" panose="020B0604020202020204" pitchFamily="34" charset="0"/>
              </a:rPr>
              <a:t> </a:t>
            </a:r>
            <a:r>
              <a:rPr lang="es-MX" sz="1700" dirty="0" err="1">
                <a:latin typeface="Arial" panose="020B0604020202020204" pitchFamily="34" charset="0"/>
                <a:cs typeface="Arial" panose="020B0604020202020204" pitchFamily="34" charset="0"/>
              </a:rPr>
              <a:t>Class</a:t>
            </a:r>
            <a:r>
              <a:rPr lang="es-MX" sz="1700" dirty="0">
                <a:latin typeface="Arial" panose="020B0604020202020204" pitchFamily="34" charset="0"/>
                <a:cs typeface="Arial" panose="020B0604020202020204" pitchFamily="34" charset="0"/>
              </a:rPr>
              <a:t> del Terminal Oyambaro.</a:t>
            </a:r>
          </a:p>
          <a:p>
            <a:pPr marL="285750" lvl="0" indent="-285750">
              <a:lnSpc>
                <a:spcPct val="150000"/>
              </a:lnSpc>
              <a:spcBef>
                <a:spcPts val="600"/>
              </a:spcBef>
              <a:spcAft>
                <a:spcPts val="200"/>
              </a:spcAft>
              <a:buFont typeface="Arial" panose="020B0604020202020204" pitchFamily="34" charset="0"/>
              <a:buChar char="•"/>
            </a:pPr>
            <a:r>
              <a:rPr lang="es-MX" sz="1700" dirty="0">
                <a:latin typeface="Arial" panose="020B0604020202020204" pitchFamily="34" charset="0"/>
                <a:cs typeface="Arial" panose="020B0604020202020204" pitchFamily="34" charset="0"/>
              </a:rPr>
              <a:t>Selección de transferencia de custodio.</a:t>
            </a:r>
          </a:p>
          <a:p>
            <a:pPr marL="285750" lvl="0" indent="-285750">
              <a:lnSpc>
                <a:spcPct val="150000"/>
              </a:lnSpc>
              <a:spcBef>
                <a:spcPts val="600"/>
              </a:spcBef>
              <a:spcAft>
                <a:spcPts val="200"/>
              </a:spcAft>
              <a:buFont typeface="Arial" panose="020B0604020202020204" pitchFamily="34" charset="0"/>
              <a:buChar char="•"/>
            </a:pPr>
            <a:r>
              <a:rPr lang="es-MX" sz="1700" dirty="0">
                <a:latin typeface="Arial" panose="020B0604020202020204" pitchFamily="34" charset="0"/>
                <a:cs typeface="Arial" panose="020B0604020202020204" pitchFamily="34" charset="0"/>
              </a:rPr>
              <a:t>Memorias de cálculo hidráulicas y mecánicas (Tubería).</a:t>
            </a:r>
          </a:p>
          <a:p>
            <a:pPr marL="285750" lvl="0" indent="-285750">
              <a:lnSpc>
                <a:spcPct val="150000"/>
              </a:lnSpc>
              <a:spcBef>
                <a:spcPts val="600"/>
              </a:spcBef>
              <a:spcAft>
                <a:spcPts val="200"/>
              </a:spcAft>
              <a:buFont typeface="Arial" panose="020B0604020202020204" pitchFamily="34" charset="0"/>
              <a:buChar char="•"/>
            </a:pPr>
            <a:r>
              <a:rPr lang="es-MX" sz="1700" dirty="0">
                <a:latin typeface="Arial" panose="020B0604020202020204" pitchFamily="34" charset="0"/>
                <a:cs typeface="Arial" panose="020B0604020202020204" pitchFamily="34" charset="0"/>
              </a:rPr>
              <a:t>Modelado de la tubería en el programa AutoCAD Plant 3D.</a:t>
            </a:r>
          </a:p>
          <a:p>
            <a:pPr marL="285750" lvl="0" indent="-285750">
              <a:lnSpc>
                <a:spcPct val="150000"/>
              </a:lnSpc>
              <a:spcBef>
                <a:spcPts val="600"/>
              </a:spcBef>
              <a:spcAft>
                <a:spcPts val="200"/>
              </a:spcAft>
              <a:buFont typeface="Arial" panose="020B0604020202020204" pitchFamily="34" charset="0"/>
              <a:buChar char="•"/>
            </a:pPr>
            <a:r>
              <a:rPr lang="es-MX" sz="1700" dirty="0">
                <a:latin typeface="Arial" panose="020B0604020202020204" pitchFamily="34" charset="0"/>
                <a:cs typeface="Arial" panose="020B0604020202020204" pitchFamily="34" charset="0"/>
              </a:rPr>
              <a:t>Planos de Ingeniería aprobados para construcción.</a:t>
            </a:r>
          </a:p>
          <a:p>
            <a:pPr marL="285750" lvl="0" indent="-285750">
              <a:lnSpc>
                <a:spcPct val="150000"/>
              </a:lnSpc>
              <a:spcBef>
                <a:spcPts val="600"/>
              </a:spcBef>
              <a:spcAft>
                <a:spcPts val="200"/>
              </a:spcAft>
              <a:buFont typeface="Arial" panose="020B0604020202020204" pitchFamily="34" charset="0"/>
              <a:buChar char="•"/>
            </a:pPr>
            <a:r>
              <a:rPr lang="es-MX" sz="1700" dirty="0">
                <a:latin typeface="Arial" panose="020B0604020202020204" pitchFamily="34" charset="0"/>
                <a:cs typeface="Arial" panose="020B0604020202020204" pitchFamily="34" charset="0"/>
              </a:rPr>
              <a:t>Análisis económico del proyecto.</a:t>
            </a:r>
          </a:p>
          <a:p>
            <a:pPr marL="285750" lvl="0" indent="-285750">
              <a:lnSpc>
                <a:spcPct val="150000"/>
              </a:lnSpc>
              <a:spcBef>
                <a:spcPts val="600"/>
              </a:spcBef>
              <a:spcAft>
                <a:spcPts val="200"/>
              </a:spcAft>
              <a:buFont typeface="Arial" panose="020B0604020202020204" pitchFamily="34" charset="0"/>
              <a:buChar char="•"/>
            </a:pPr>
            <a:r>
              <a:rPr lang="es-MX" sz="1700" dirty="0">
                <a:latin typeface="Arial" panose="020B0604020202020204" pitchFamily="34" charset="0"/>
                <a:cs typeface="Arial" panose="020B0604020202020204" pitchFamily="34" charset="0"/>
              </a:rPr>
              <a:t>Presentación de conclusiones y recomendaciones. </a:t>
            </a:r>
            <a:endParaRPr lang="es-EC" sz="1700"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0EAEAF54-54EB-4184-A463-DBEA3FFD65B6}"/>
              </a:ext>
            </a:extLst>
          </p:cNvPr>
          <p:cNvSpPr txBox="1"/>
          <p:nvPr/>
        </p:nvSpPr>
        <p:spPr>
          <a:xfrm>
            <a:off x="4986333" y="100668"/>
            <a:ext cx="7205647" cy="784830"/>
          </a:xfrm>
          <a:prstGeom prst="rect">
            <a:avLst/>
          </a:prstGeom>
          <a:noFill/>
        </p:spPr>
        <p:txBody>
          <a:bodyPr wrap="square" rtlCol="0">
            <a:spAutoFit/>
          </a:bodyPr>
          <a:lstStyle/>
          <a:p>
            <a:pPr algn="ctr"/>
            <a:r>
              <a:rPr lang="es-EC" sz="1500" b="1" dirty="0">
                <a:latin typeface="Arial" panose="020B0604020202020204" pitchFamily="34" charset="0"/>
                <a:cs typeface="Arial" panose="020B0604020202020204" pitchFamily="34" charset="0"/>
              </a:rPr>
              <a:t>Ingeniería Conceptual, Básica y de Detalle de un sistema de alta presión para la reinyección de las interfaces recuperadas de gasolina base al Poliducto Shushufindi-Quito en el Terminal Oyambaro de EP. Petroecuador</a:t>
            </a:r>
            <a:endParaRPr lang="es-EC" sz="1500" b="1" dirty="0"/>
          </a:p>
        </p:txBody>
      </p:sp>
    </p:spTree>
    <p:extLst>
      <p:ext uri="{BB962C8B-B14F-4D97-AF65-F5344CB8AC3E}">
        <p14:creationId xmlns:p14="http://schemas.microsoft.com/office/powerpoint/2010/main" val="164378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C007C8A-9509-46B2-B6AD-D92600D2B50A}"/>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838"/>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sp>
        <p:nvSpPr>
          <p:cNvPr id="14" name="CuadroTexto 13">
            <a:extLst>
              <a:ext uri="{FF2B5EF4-FFF2-40B4-BE49-F238E27FC236}">
                <a16:creationId xmlns:a16="http://schemas.microsoft.com/office/drawing/2014/main" id="{C182B26D-CDBA-4AA9-A7A5-A4CD00DD0DDD}"/>
              </a:ext>
            </a:extLst>
          </p:cNvPr>
          <p:cNvSpPr txBox="1"/>
          <p:nvPr/>
        </p:nvSpPr>
        <p:spPr>
          <a:xfrm>
            <a:off x="1247774" y="1085232"/>
            <a:ext cx="2260739"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Marco Teórico </a:t>
            </a:r>
          </a:p>
        </p:txBody>
      </p:sp>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9" name="CuadroTexto 8">
            <a:extLst>
              <a:ext uri="{FF2B5EF4-FFF2-40B4-BE49-F238E27FC236}">
                <a16:creationId xmlns:a16="http://schemas.microsoft.com/office/drawing/2014/main" id="{1F0B56C4-F667-46EA-8116-60045A7DBD17}"/>
              </a:ext>
            </a:extLst>
          </p:cNvPr>
          <p:cNvSpPr txBox="1"/>
          <p:nvPr/>
        </p:nvSpPr>
        <p:spPr>
          <a:xfrm>
            <a:off x="1247773" y="1546897"/>
            <a:ext cx="3726805" cy="646331"/>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Propiedades de los fluidos que transporta el Poliducto SH-Q</a:t>
            </a:r>
            <a:endParaRPr lang="es-EC" b="1"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10426867-9A4A-45F8-9A8D-76D120D1D142}"/>
              </a:ext>
            </a:extLst>
          </p:cNvPr>
          <p:cNvPicPr>
            <a:picLocks noChangeAspect="1"/>
          </p:cNvPicPr>
          <p:nvPr/>
        </p:nvPicPr>
        <p:blipFill>
          <a:blip r:embed="rId5"/>
          <a:stretch>
            <a:fillRect/>
          </a:stretch>
        </p:blipFill>
        <p:spPr>
          <a:xfrm>
            <a:off x="5776409" y="1870062"/>
            <a:ext cx="6128155" cy="3600000"/>
          </a:xfrm>
          <a:prstGeom prst="rect">
            <a:avLst/>
          </a:prstGeom>
        </p:spPr>
      </p:pic>
      <p:sp>
        <p:nvSpPr>
          <p:cNvPr id="19" name="CuadroTexto 18">
            <a:extLst>
              <a:ext uri="{FF2B5EF4-FFF2-40B4-BE49-F238E27FC236}">
                <a16:creationId xmlns:a16="http://schemas.microsoft.com/office/drawing/2014/main" id="{090D8348-44F7-4180-B534-E3578C73535B}"/>
              </a:ext>
            </a:extLst>
          </p:cNvPr>
          <p:cNvSpPr txBox="1"/>
          <p:nvPr/>
        </p:nvSpPr>
        <p:spPr>
          <a:xfrm>
            <a:off x="1023295" y="2662869"/>
            <a:ext cx="1864919"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(ASTM D1298)</a:t>
            </a:r>
            <a:endParaRPr lang="es-EC" b="1" dirty="0">
              <a:latin typeface="Arial" panose="020B0604020202020204" pitchFamily="34" charset="0"/>
              <a:cs typeface="Arial" panose="020B0604020202020204" pitchFamily="34" charset="0"/>
            </a:endParaRPr>
          </a:p>
        </p:txBody>
      </p:sp>
      <p:sp>
        <p:nvSpPr>
          <p:cNvPr id="21" name="CuadroTexto 20">
            <a:extLst>
              <a:ext uri="{FF2B5EF4-FFF2-40B4-BE49-F238E27FC236}">
                <a16:creationId xmlns:a16="http://schemas.microsoft.com/office/drawing/2014/main" id="{D2E15E85-A3C8-44E1-B418-AB58B393363B}"/>
              </a:ext>
            </a:extLst>
          </p:cNvPr>
          <p:cNvSpPr txBox="1"/>
          <p:nvPr/>
        </p:nvSpPr>
        <p:spPr>
          <a:xfrm>
            <a:off x="1076494" y="3614864"/>
            <a:ext cx="2033166"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(ASTM D445-15)</a:t>
            </a:r>
            <a:endParaRPr lang="es-EC" b="1" dirty="0">
              <a:latin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E63731C2-8F70-40D6-AD10-0CFB53ED5BA6}"/>
              </a:ext>
            </a:extLst>
          </p:cNvPr>
          <p:cNvSpPr txBox="1"/>
          <p:nvPr/>
        </p:nvSpPr>
        <p:spPr>
          <a:xfrm>
            <a:off x="4986333" y="100668"/>
            <a:ext cx="7205647" cy="784830"/>
          </a:xfrm>
          <a:prstGeom prst="rect">
            <a:avLst/>
          </a:prstGeom>
          <a:noFill/>
        </p:spPr>
        <p:txBody>
          <a:bodyPr wrap="square" rtlCol="0">
            <a:spAutoFit/>
          </a:bodyPr>
          <a:lstStyle/>
          <a:p>
            <a:pPr algn="ctr"/>
            <a:r>
              <a:rPr lang="es-EC" sz="1500" b="1" dirty="0">
                <a:latin typeface="Arial" panose="020B0604020202020204" pitchFamily="34" charset="0"/>
                <a:cs typeface="Arial" panose="020B0604020202020204" pitchFamily="34" charset="0"/>
              </a:rPr>
              <a:t>Ingeniería Conceptual, Básica y de Detalle de un sistema de alta presión para la reinyección de las interfaces recuperadas de gasolina base al Poliducto Shushufindi-Quito en el Terminal Oyambaro de EP. Petroecuador</a:t>
            </a:r>
            <a:endParaRPr lang="es-EC" sz="1500" b="1" dirty="0"/>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31C6535E-41AF-481A-BE55-479A9DCDC3AD}"/>
                  </a:ext>
                </a:extLst>
              </p:cNvPr>
              <p:cNvSpPr txBox="1"/>
              <p:nvPr/>
            </p:nvSpPr>
            <p:spPr>
              <a:xfrm>
                <a:off x="2827580" y="2592118"/>
                <a:ext cx="2945719" cy="6669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m:t>
                      </m:r>
                      <m:r>
                        <a:rPr lang="es-EC" i="1">
                          <a:latin typeface="Cambria Math" panose="02040503050406030204" pitchFamily="18" charset="0"/>
                        </a:rPr>
                        <m:t>𝐴𝑃𝐼</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141,5</m:t>
                          </m:r>
                        </m:num>
                        <m:den>
                          <m:r>
                            <a:rPr lang="es-EC" i="1">
                              <a:latin typeface="Cambria Math" panose="02040503050406030204" pitchFamily="18" charset="0"/>
                            </a:rPr>
                            <m:t>𝑠𝑝</m:t>
                          </m:r>
                          <m:r>
                            <a:rPr lang="es-EC" i="1">
                              <a:latin typeface="Cambria Math" panose="02040503050406030204" pitchFamily="18" charset="0"/>
                            </a:rPr>
                            <m:t> </m:t>
                          </m:r>
                          <m:r>
                            <a:rPr lang="es-EC" i="1">
                              <a:latin typeface="Cambria Math" panose="02040503050406030204" pitchFamily="18" charset="0"/>
                            </a:rPr>
                            <m:t>𝑔𝑟</m:t>
                          </m:r>
                          <m:r>
                            <a:rPr lang="es-EC" i="1">
                              <a:latin typeface="Cambria Math" panose="02040503050406030204" pitchFamily="18" charset="0"/>
                            </a:rPr>
                            <m:t> 60°</m:t>
                          </m:r>
                          <m:r>
                            <a:rPr lang="es-EC" i="1">
                              <a:latin typeface="Cambria Math" panose="02040503050406030204" pitchFamily="18" charset="0"/>
                            </a:rPr>
                            <m:t>𝐹</m:t>
                          </m:r>
                        </m:den>
                      </m:f>
                      <m:r>
                        <a:rPr lang="es-EC" i="1">
                          <a:latin typeface="Cambria Math" panose="02040503050406030204" pitchFamily="18" charset="0"/>
                        </a:rPr>
                        <m:t>−131,5</m:t>
                      </m:r>
                    </m:oMath>
                  </m:oMathPara>
                </a14:m>
                <a:endParaRPr lang="es-EC" dirty="0"/>
              </a:p>
            </p:txBody>
          </p:sp>
        </mc:Choice>
        <mc:Fallback xmlns="">
          <p:sp>
            <p:nvSpPr>
              <p:cNvPr id="20" name="CuadroTexto 19">
                <a:extLst>
                  <a:ext uri="{FF2B5EF4-FFF2-40B4-BE49-F238E27FC236}">
                    <a16:creationId xmlns:a16="http://schemas.microsoft.com/office/drawing/2014/main" id="{31C6535E-41AF-481A-BE55-479A9DCDC3AD}"/>
                  </a:ext>
                </a:extLst>
              </p:cNvPr>
              <p:cNvSpPr txBox="1">
                <a:spLocks noRot="1" noChangeAspect="1" noMove="1" noResize="1" noEditPoints="1" noAdjustHandles="1" noChangeArrowheads="1" noChangeShapeType="1" noTextEdit="1"/>
              </p:cNvSpPr>
              <p:nvPr/>
            </p:nvSpPr>
            <p:spPr>
              <a:xfrm>
                <a:off x="2827580" y="2592118"/>
                <a:ext cx="2945719" cy="666914"/>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7A987440-4019-4C7F-B6DB-08859DD668E1}"/>
                  </a:ext>
                </a:extLst>
              </p:cNvPr>
              <p:cNvSpPr txBox="1"/>
              <p:nvPr/>
            </p:nvSpPr>
            <p:spPr>
              <a:xfrm>
                <a:off x="3632731" y="3542474"/>
                <a:ext cx="816677" cy="6135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𝜈</m:t>
                      </m:r>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𝜂</m:t>
                          </m:r>
                        </m:num>
                        <m:den>
                          <m:r>
                            <a:rPr lang="es-EC" i="1">
                              <a:latin typeface="Cambria Math" panose="02040503050406030204" pitchFamily="18" charset="0"/>
                            </a:rPr>
                            <m:t>𝜌</m:t>
                          </m:r>
                        </m:den>
                      </m:f>
                    </m:oMath>
                  </m:oMathPara>
                </a14:m>
                <a:endParaRPr lang="es-EC" dirty="0"/>
              </a:p>
            </p:txBody>
          </p:sp>
        </mc:Choice>
        <mc:Fallback xmlns="">
          <p:sp>
            <p:nvSpPr>
              <p:cNvPr id="23" name="CuadroTexto 22">
                <a:extLst>
                  <a:ext uri="{FF2B5EF4-FFF2-40B4-BE49-F238E27FC236}">
                    <a16:creationId xmlns:a16="http://schemas.microsoft.com/office/drawing/2014/main" id="{7A987440-4019-4C7F-B6DB-08859DD668E1}"/>
                  </a:ext>
                </a:extLst>
              </p:cNvPr>
              <p:cNvSpPr txBox="1">
                <a:spLocks noRot="1" noChangeAspect="1" noMove="1" noResize="1" noEditPoints="1" noAdjustHandles="1" noChangeArrowheads="1" noChangeShapeType="1" noTextEdit="1"/>
              </p:cNvSpPr>
              <p:nvPr/>
            </p:nvSpPr>
            <p:spPr>
              <a:xfrm>
                <a:off x="3632731" y="3542474"/>
                <a:ext cx="816677" cy="613501"/>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051E96F4-D3A3-4FA6-B945-80A381987D76}"/>
                  </a:ext>
                </a:extLst>
              </p:cNvPr>
              <p:cNvSpPr txBox="1"/>
              <p:nvPr/>
            </p:nvSpPr>
            <p:spPr>
              <a:xfrm>
                <a:off x="3174433" y="4552363"/>
                <a:ext cx="1811900" cy="6135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𝐺𝐸</m:t>
                      </m:r>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𝜌</m:t>
                          </m:r>
                        </m:num>
                        <m:den>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𝜌</m:t>
                              </m:r>
                            </m:e>
                            <m:sub>
                              <m:r>
                                <a:rPr lang="es-EC" i="1">
                                  <a:latin typeface="Cambria Math" panose="02040503050406030204" pitchFamily="18" charset="0"/>
                                </a:rPr>
                                <m:t>𝑒𝑠𝑡𝑎𝑛𝑑𝑎𝑟</m:t>
                              </m:r>
                            </m:sub>
                          </m:sSub>
                        </m:den>
                      </m:f>
                    </m:oMath>
                  </m:oMathPara>
                </a14:m>
                <a:endParaRPr lang="es-EC" dirty="0"/>
              </a:p>
            </p:txBody>
          </p:sp>
        </mc:Choice>
        <mc:Fallback xmlns="">
          <p:sp>
            <p:nvSpPr>
              <p:cNvPr id="24" name="CuadroTexto 23">
                <a:extLst>
                  <a:ext uri="{FF2B5EF4-FFF2-40B4-BE49-F238E27FC236}">
                    <a16:creationId xmlns:a16="http://schemas.microsoft.com/office/drawing/2014/main" id="{051E96F4-D3A3-4FA6-B945-80A381987D76}"/>
                  </a:ext>
                </a:extLst>
              </p:cNvPr>
              <p:cNvSpPr txBox="1">
                <a:spLocks noRot="1" noChangeAspect="1" noMove="1" noResize="1" noEditPoints="1" noAdjustHandles="1" noChangeArrowheads="1" noChangeShapeType="1" noTextEdit="1"/>
              </p:cNvSpPr>
              <p:nvPr/>
            </p:nvSpPr>
            <p:spPr>
              <a:xfrm>
                <a:off x="3174433" y="4552363"/>
                <a:ext cx="1811900" cy="613501"/>
              </a:xfrm>
              <a:prstGeom prst="rect">
                <a:avLst/>
              </a:prstGeom>
              <a:blipFill>
                <a:blip r:embed="rId8"/>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4108296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C007C8A-9509-46B2-B6AD-D92600D2B50A}"/>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838"/>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9" name="CuadroTexto 8">
            <a:extLst>
              <a:ext uri="{FF2B5EF4-FFF2-40B4-BE49-F238E27FC236}">
                <a16:creationId xmlns:a16="http://schemas.microsoft.com/office/drawing/2014/main" id="{1F0B56C4-F667-46EA-8116-60045A7DBD17}"/>
              </a:ext>
            </a:extLst>
          </p:cNvPr>
          <p:cNvSpPr txBox="1"/>
          <p:nvPr/>
        </p:nvSpPr>
        <p:spPr>
          <a:xfrm>
            <a:off x="1247774" y="1546897"/>
            <a:ext cx="2746710"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Número de Reynolds</a:t>
            </a:r>
            <a:endParaRPr lang="es-EC" b="1" dirty="0">
              <a:latin typeface="Arial" panose="020B060402020202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90190531-764D-4EC1-81B3-024C281AA3AE}"/>
              </a:ext>
            </a:extLst>
          </p:cNvPr>
          <p:cNvPicPr>
            <a:picLocks noChangeAspect="1"/>
          </p:cNvPicPr>
          <p:nvPr/>
        </p:nvPicPr>
        <p:blipFill>
          <a:blip r:embed="rId5"/>
          <a:stretch>
            <a:fillRect/>
          </a:stretch>
        </p:blipFill>
        <p:spPr>
          <a:xfrm>
            <a:off x="5473262" y="1916229"/>
            <a:ext cx="6583514" cy="4320000"/>
          </a:xfrm>
          <a:prstGeom prst="rect">
            <a:avLst/>
          </a:prstGeom>
        </p:spPr>
      </p:pic>
      <p:sp>
        <p:nvSpPr>
          <p:cNvPr id="20" name="CuadroTexto 19">
            <a:extLst>
              <a:ext uri="{FF2B5EF4-FFF2-40B4-BE49-F238E27FC236}">
                <a16:creationId xmlns:a16="http://schemas.microsoft.com/office/drawing/2014/main" id="{6DC2A1AB-A1E9-450C-AEA6-2D62045B9F1A}"/>
              </a:ext>
            </a:extLst>
          </p:cNvPr>
          <p:cNvSpPr txBox="1"/>
          <p:nvPr/>
        </p:nvSpPr>
        <p:spPr>
          <a:xfrm>
            <a:off x="7391664" y="1504455"/>
            <a:ext cx="2746710"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Diagrama de </a:t>
            </a:r>
            <a:r>
              <a:rPr lang="es-ES" b="1" dirty="0" err="1">
                <a:latin typeface="Arial" panose="020B0604020202020204" pitchFamily="34" charset="0"/>
                <a:cs typeface="Arial" panose="020B0604020202020204" pitchFamily="34" charset="0"/>
              </a:rPr>
              <a:t>Moody</a:t>
            </a:r>
            <a:endParaRPr lang="es-EC" b="1" dirty="0">
              <a:latin typeface="Arial" panose="020B0604020202020204" pitchFamily="34" charset="0"/>
              <a:cs typeface="Arial" panose="020B0604020202020204" pitchFamily="34" charset="0"/>
            </a:endParaRPr>
          </a:p>
        </p:txBody>
      </p:sp>
      <p:sp>
        <p:nvSpPr>
          <p:cNvPr id="21" name="CuadroTexto 20">
            <a:extLst>
              <a:ext uri="{FF2B5EF4-FFF2-40B4-BE49-F238E27FC236}">
                <a16:creationId xmlns:a16="http://schemas.microsoft.com/office/drawing/2014/main" id="{59D31BE0-6D49-47A6-A5C1-FD82717434D7}"/>
              </a:ext>
            </a:extLst>
          </p:cNvPr>
          <p:cNvSpPr txBox="1"/>
          <p:nvPr/>
        </p:nvSpPr>
        <p:spPr>
          <a:xfrm>
            <a:off x="4986333" y="100668"/>
            <a:ext cx="7205647" cy="784830"/>
          </a:xfrm>
          <a:prstGeom prst="rect">
            <a:avLst/>
          </a:prstGeom>
          <a:noFill/>
        </p:spPr>
        <p:txBody>
          <a:bodyPr wrap="square" rtlCol="0">
            <a:spAutoFit/>
          </a:bodyPr>
          <a:lstStyle/>
          <a:p>
            <a:pPr algn="ctr"/>
            <a:r>
              <a:rPr lang="es-EC" sz="1500" b="1" dirty="0">
                <a:latin typeface="Arial" panose="020B0604020202020204" pitchFamily="34" charset="0"/>
                <a:cs typeface="Arial" panose="020B0604020202020204" pitchFamily="34" charset="0"/>
              </a:rPr>
              <a:t>Ingeniería Conceptual, Básica y de Detalle de un sistema de alta presión para la reinyección de las interfaces recuperadas de gasolina base al Poliducto Shushufindi-Quito en el Terminal Oyambaro de EP. Petroecuador</a:t>
            </a:r>
            <a:endParaRPr lang="es-EC" sz="1500" b="1" dirty="0"/>
          </a:p>
        </p:txBody>
      </p:sp>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A7C7CAA8-1D06-4997-8326-B180B5EEFC9B}"/>
                  </a:ext>
                </a:extLst>
              </p:cNvPr>
              <p:cNvSpPr txBox="1"/>
              <p:nvPr/>
            </p:nvSpPr>
            <p:spPr>
              <a:xfrm>
                <a:off x="1550217" y="2447652"/>
                <a:ext cx="2815256" cy="6651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𝑁</m:t>
                          </m:r>
                        </m:e>
                        <m:sub>
                          <m:r>
                            <a:rPr lang="es-EC" i="1">
                              <a:latin typeface="Cambria Math" panose="02040503050406030204" pitchFamily="18" charset="0"/>
                            </a:rPr>
                            <m:t>𝑅</m:t>
                          </m:r>
                        </m:sub>
                      </m:sSub>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𝑉</m:t>
                          </m:r>
                          <m:r>
                            <a:rPr lang="es-EC" i="0">
                              <a:latin typeface="Cambria Math" panose="02040503050406030204" pitchFamily="18" charset="0"/>
                            </a:rPr>
                            <m:t>∗</m:t>
                          </m:r>
                          <m:r>
                            <m:rPr>
                              <m:sty m:val="p"/>
                            </m:rPr>
                            <a:rPr lang="es-EC" b="0" i="0" smtClean="0">
                              <a:latin typeface="Cambria Math" panose="02040503050406030204" pitchFamily="18" charset="0"/>
                            </a:rPr>
                            <m:t>d</m:t>
                          </m:r>
                          <m:r>
                            <a:rPr lang="es-EC" i="0">
                              <a:latin typeface="Cambria Math" panose="02040503050406030204" pitchFamily="18" charset="0"/>
                            </a:rPr>
                            <m:t>∗</m:t>
                          </m:r>
                          <m:r>
                            <a:rPr lang="es-EC" i="1">
                              <a:latin typeface="Cambria Math" panose="02040503050406030204" pitchFamily="18" charset="0"/>
                            </a:rPr>
                            <m:t>𝜌</m:t>
                          </m:r>
                        </m:num>
                        <m:den>
                          <m:r>
                            <a:rPr lang="es-EC" i="1">
                              <a:latin typeface="Cambria Math" panose="02040503050406030204" pitchFamily="18" charset="0"/>
                            </a:rPr>
                            <m:t>𝜂</m:t>
                          </m:r>
                        </m:den>
                      </m:f>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𝑉</m:t>
                          </m:r>
                          <m:r>
                            <a:rPr lang="es-EC" i="0">
                              <a:latin typeface="Cambria Math" panose="02040503050406030204" pitchFamily="18" charset="0"/>
                            </a:rPr>
                            <m:t>∗</m:t>
                          </m:r>
                          <m:r>
                            <a:rPr lang="es-EC" b="0" i="1" smtClean="0">
                              <a:latin typeface="Cambria Math" panose="02040503050406030204" pitchFamily="18" charset="0"/>
                            </a:rPr>
                            <m:t>𝑑</m:t>
                          </m:r>
                        </m:num>
                        <m:den>
                          <m:r>
                            <a:rPr lang="es-EC" i="1">
                              <a:latin typeface="Cambria Math" panose="02040503050406030204" pitchFamily="18" charset="0"/>
                            </a:rPr>
                            <m:t>𝜈</m:t>
                          </m:r>
                        </m:den>
                      </m:f>
                    </m:oMath>
                  </m:oMathPara>
                </a14:m>
                <a:endParaRPr lang="es-EC" dirty="0"/>
              </a:p>
            </p:txBody>
          </p:sp>
        </mc:Choice>
        <mc:Fallback xmlns="">
          <p:sp>
            <p:nvSpPr>
              <p:cNvPr id="13" name="CuadroTexto 12">
                <a:extLst>
                  <a:ext uri="{FF2B5EF4-FFF2-40B4-BE49-F238E27FC236}">
                    <a16:creationId xmlns:a16="http://schemas.microsoft.com/office/drawing/2014/main" id="{A7C7CAA8-1D06-4997-8326-B180B5EEFC9B}"/>
                  </a:ext>
                </a:extLst>
              </p:cNvPr>
              <p:cNvSpPr txBox="1">
                <a:spLocks noRot="1" noChangeAspect="1" noMove="1" noResize="1" noEditPoints="1" noAdjustHandles="1" noChangeArrowheads="1" noChangeShapeType="1" noTextEdit="1"/>
              </p:cNvSpPr>
              <p:nvPr/>
            </p:nvSpPr>
            <p:spPr>
              <a:xfrm>
                <a:off x="1550217" y="2447652"/>
                <a:ext cx="2815256" cy="665182"/>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E67FA08D-C33A-400D-8E94-F9346969CAAE}"/>
                  </a:ext>
                </a:extLst>
              </p:cNvPr>
              <p:cNvSpPr txBox="1"/>
              <p:nvPr/>
            </p:nvSpPr>
            <p:spPr>
              <a:xfrm>
                <a:off x="994742" y="3482166"/>
                <a:ext cx="4638260" cy="1200329"/>
              </a:xfrm>
              <a:prstGeom prst="rect">
                <a:avLst/>
              </a:prstGeom>
              <a:noFill/>
            </p:spPr>
            <p:txBody>
              <a:bodyPr wrap="square">
                <a:spAutoFit/>
              </a:bodyPr>
              <a:lstStyle/>
              <a:p>
                <a:pPr indent="457200">
                  <a:lnSpc>
                    <a:spcPct val="200000"/>
                  </a:lnSpc>
                </a:pPr>
                <a14:m>
                  <m:oMathPara xmlns:m="http://schemas.openxmlformats.org/officeDocument/2006/math">
                    <m:oMathParaPr>
                      <m:jc m:val="centerGroup"/>
                    </m:oMathParaPr>
                    <m:oMath xmlns:m="http://schemas.openxmlformats.org/officeDocument/2006/math">
                      <m:r>
                        <a:rPr lang="es-EC" sz="1800" i="1" smtClean="0">
                          <a:effectLst/>
                          <a:latin typeface="Cambria Math" panose="02040503050406030204" pitchFamily="18" charset="0"/>
                          <a:ea typeface="Calibri" panose="020F0502020204030204" pitchFamily="34" charset="0"/>
                          <a:cs typeface="Arial" panose="020B0604020202020204" pitchFamily="34" charset="0"/>
                        </a:rPr>
                        <m:t>𝑠𝑖</m:t>
                      </m:r>
                      <m:r>
                        <a:rPr lang="es-EC" sz="1800" i="1" smtClean="0">
                          <a:effectLst/>
                          <a:latin typeface="Cambria Math" panose="02040503050406030204" pitchFamily="18" charset="0"/>
                          <a:ea typeface="Calibri" panose="020F0502020204030204" pitchFamily="34" charset="0"/>
                          <a:cs typeface="Arial" panose="020B0604020202020204" pitchFamily="34" charset="0"/>
                        </a:rPr>
                        <m:t> </m:t>
                      </m:r>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𝑁</m:t>
                          </m:r>
                        </m:e>
                        <m:sub>
                          <m:r>
                            <a:rPr lang="es-EC" sz="1800" i="1">
                              <a:effectLst/>
                              <a:latin typeface="Cambria Math" panose="02040503050406030204" pitchFamily="18" charset="0"/>
                              <a:ea typeface="Calibri" panose="020F0502020204030204" pitchFamily="34" charset="0"/>
                              <a:cs typeface="Arial" panose="020B0604020202020204" pitchFamily="34" charset="0"/>
                            </a:rPr>
                            <m:t>𝑅</m:t>
                          </m:r>
                        </m:sub>
                      </m:sSub>
                      <m:r>
                        <a:rPr lang="es-EC" sz="1800" i="1">
                          <a:effectLst/>
                          <a:latin typeface="Cambria Math" panose="02040503050406030204" pitchFamily="18" charset="0"/>
                          <a:ea typeface="Calibri" panose="020F0502020204030204" pitchFamily="34" charset="0"/>
                          <a:cs typeface="Arial" panose="020B0604020202020204" pitchFamily="34" charset="0"/>
                        </a:rPr>
                        <m:t>&lt;2000, </m:t>
                      </m:r>
                      <m:r>
                        <a:rPr lang="es-EC" sz="1800" i="1">
                          <a:effectLst/>
                          <a:latin typeface="Cambria Math" panose="02040503050406030204" pitchFamily="18" charset="0"/>
                          <a:ea typeface="Calibri" panose="020F0502020204030204" pitchFamily="34" charset="0"/>
                          <a:cs typeface="Arial" panose="020B0604020202020204" pitchFamily="34" charset="0"/>
                        </a:rPr>
                        <m:t>𝑒𝑙</m:t>
                      </m:r>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𝑓𝑙𝑢𝑗𝑜</m:t>
                      </m:r>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𝑒𝑠</m:t>
                      </m:r>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𝑙𝑎𝑚𝑖𝑛𝑎𝑟</m:t>
                      </m:r>
                      <m:r>
                        <a:rPr lang="es-EC" sz="1800" i="1">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C" sz="1800" dirty="0">
                  <a:effectLst/>
                  <a:latin typeface="Calibri" panose="020F0502020204030204" pitchFamily="34" charset="0"/>
                  <a:ea typeface="Calibri" panose="020F0502020204030204" pitchFamily="34" charset="0"/>
                  <a:cs typeface="Arial" panose="020B0604020202020204" pitchFamily="34" charset="0"/>
                </a:endParaRPr>
              </a:p>
              <a:p>
                <a:pPr indent="457200">
                  <a:lnSpc>
                    <a:spcPct val="200000"/>
                  </a:lnSpc>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Calibri" panose="020F0502020204030204" pitchFamily="34" charset="0"/>
                          <a:cs typeface="Arial" panose="020B0604020202020204" pitchFamily="34" charset="0"/>
                        </a:rPr>
                        <m:t>𝑠𝑖</m:t>
                      </m:r>
                      <m:r>
                        <a:rPr lang="es-EC" sz="1800" i="1">
                          <a:effectLst/>
                          <a:latin typeface="Cambria Math" panose="02040503050406030204" pitchFamily="18" charset="0"/>
                          <a:ea typeface="Calibri" panose="020F0502020204030204" pitchFamily="34" charset="0"/>
                          <a:cs typeface="Arial" panose="020B0604020202020204" pitchFamily="34" charset="0"/>
                        </a:rPr>
                        <m:t> </m:t>
                      </m:r>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𝑁</m:t>
                          </m:r>
                        </m:e>
                        <m:sub>
                          <m:r>
                            <a:rPr lang="es-EC" sz="1800" i="1">
                              <a:effectLst/>
                              <a:latin typeface="Cambria Math" panose="02040503050406030204" pitchFamily="18" charset="0"/>
                              <a:ea typeface="Calibri" panose="020F0502020204030204" pitchFamily="34" charset="0"/>
                              <a:cs typeface="Arial" panose="020B0604020202020204" pitchFamily="34" charset="0"/>
                            </a:rPr>
                            <m:t>𝑅</m:t>
                          </m:r>
                        </m:sub>
                      </m:sSub>
                      <m:r>
                        <a:rPr lang="es-EC" sz="1800" i="1">
                          <a:effectLst/>
                          <a:latin typeface="Cambria Math" panose="02040503050406030204" pitchFamily="18" charset="0"/>
                          <a:ea typeface="Calibri" panose="020F0502020204030204" pitchFamily="34" charset="0"/>
                          <a:cs typeface="Arial" panose="020B0604020202020204" pitchFamily="34" charset="0"/>
                        </a:rPr>
                        <m:t>&gt;4000, </m:t>
                      </m:r>
                      <m:r>
                        <a:rPr lang="es-EC" sz="1800" i="1">
                          <a:effectLst/>
                          <a:latin typeface="Cambria Math" panose="02040503050406030204" pitchFamily="18" charset="0"/>
                          <a:ea typeface="Calibri" panose="020F0502020204030204" pitchFamily="34" charset="0"/>
                          <a:cs typeface="Arial" panose="020B0604020202020204" pitchFamily="34" charset="0"/>
                        </a:rPr>
                        <m:t>𝑒𝑙</m:t>
                      </m:r>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𝑓𝑙𝑢𝑗𝑜</m:t>
                      </m:r>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𝑒𝑠</m:t>
                      </m:r>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𝑡𝑢𝑟𝑏𝑢𝑙𝑒𝑛𝑡𝑜</m:t>
                      </m:r>
                      <m:r>
                        <a:rPr lang="es-EC" sz="1800" i="1">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C" sz="1800" dirty="0">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15" name="CuadroTexto 14">
                <a:extLst>
                  <a:ext uri="{FF2B5EF4-FFF2-40B4-BE49-F238E27FC236}">
                    <a16:creationId xmlns:a16="http://schemas.microsoft.com/office/drawing/2014/main" id="{E67FA08D-C33A-400D-8E94-F9346969CAAE}"/>
                  </a:ext>
                </a:extLst>
              </p:cNvPr>
              <p:cNvSpPr txBox="1">
                <a:spLocks noRot="1" noChangeAspect="1" noMove="1" noResize="1" noEditPoints="1" noAdjustHandles="1" noChangeArrowheads="1" noChangeShapeType="1" noTextEdit="1"/>
              </p:cNvSpPr>
              <p:nvPr/>
            </p:nvSpPr>
            <p:spPr>
              <a:xfrm>
                <a:off x="994742" y="3482166"/>
                <a:ext cx="4638260" cy="1200329"/>
              </a:xfrm>
              <a:prstGeom prst="rect">
                <a:avLst/>
              </a:prstGeom>
              <a:blipFill>
                <a:blip r:embed="rId7"/>
                <a:stretch>
                  <a:fillRect/>
                </a:stretch>
              </a:blipFill>
            </p:spPr>
            <p:txBody>
              <a:bodyPr/>
              <a:lstStyle/>
              <a:p>
                <a:r>
                  <a:rPr lang="es-EC">
                    <a:noFill/>
                  </a:rPr>
                  <a:t> </a:t>
                </a:r>
              </a:p>
            </p:txBody>
          </p:sp>
        </mc:Fallback>
      </mc:AlternateContent>
      <p:sp>
        <p:nvSpPr>
          <p:cNvPr id="16" name="CuadroTexto 15">
            <a:extLst>
              <a:ext uri="{FF2B5EF4-FFF2-40B4-BE49-F238E27FC236}">
                <a16:creationId xmlns:a16="http://schemas.microsoft.com/office/drawing/2014/main" id="{2B12F1E5-4312-473F-BCA6-3283296676D0}"/>
              </a:ext>
            </a:extLst>
          </p:cNvPr>
          <p:cNvSpPr txBox="1"/>
          <p:nvPr/>
        </p:nvSpPr>
        <p:spPr>
          <a:xfrm>
            <a:off x="1247775" y="1085232"/>
            <a:ext cx="229055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Marco Teórico </a:t>
            </a:r>
          </a:p>
        </p:txBody>
      </p:sp>
    </p:spTree>
    <p:extLst>
      <p:ext uri="{BB962C8B-B14F-4D97-AF65-F5344CB8AC3E}">
        <p14:creationId xmlns:p14="http://schemas.microsoft.com/office/powerpoint/2010/main" val="1097154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C007C8A-9509-46B2-B6AD-D92600D2B50A}"/>
              </a:ext>
            </a:extLst>
          </p:cNvPr>
          <p:cNvPicPr>
            <a:picLocks noChangeAspect="1"/>
          </p:cNvPicPr>
          <p:nvPr/>
        </p:nvPicPr>
        <p:blipFill rotWithShape="1">
          <a:blip r:embed="rId3">
            <a:extLst>
              <a:ext uri="{28A0092B-C50C-407E-A947-70E740481C1C}">
                <a14:useLocalDpi xmlns:a14="http://schemas.microsoft.com/office/drawing/2010/main" val="0"/>
              </a:ext>
            </a:extLst>
          </a:blip>
          <a:srcRect r="-38"/>
          <a:stretch/>
        </p:blipFill>
        <p:spPr>
          <a:xfrm>
            <a:off x="20" y="0"/>
            <a:ext cx="12191980" cy="6857990"/>
          </a:xfrm>
          <a:prstGeom prst="rect">
            <a:avLst/>
          </a:prstGeom>
        </p:spPr>
      </p:pic>
      <p:pic>
        <p:nvPicPr>
          <p:cNvPr id="12" name="Imagen 92" descr="Resultado de imagen para espe">
            <a:extLst>
              <a:ext uri="{FF2B5EF4-FFF2-40B4-BE49-F238E27FC236}">
                <a16:creationId xmlns:a16="http://schemas.microsoft.com/office/drawing/2014/main" id="{55781B4B-DC81-4447-94B1-A6F872DBDE34}"/>
              </a:ext>
            </a:extLst>
          </p:cNvPr>
          <p:cNvPicPr/>
          <p:nvPr/>
        </p:nvPicPr>
        <p:blipFill rotWithShape="1">
          <a:blip r:embed="rId4" cstate="print">
            <a:extLst>
              <a:ext uri="{28A0092B-C50C-407E-A947-70E740481C1C}">
                <a14:useLocalDpi xmlns:a14="http://schemas.microsoft.com/office/drawing/2010/main" val="0"/>
              </a:ext>
            </a:extLst>
          </a:blip>
          <a:srcRect l="25390"/>
          <a:stretch/>
        </p:blipFill>
        <p:spPr bwMode="auto">
          <a:xfrm>
            <a:off x="1318799" y="19050"/>
            <a:ext cx="3655780" cy="873540"/>
          </a:xfrm>
          <a:prstGeom prst="rect">
            <a:avLst/>
          </a:prstGeom>
          <a:noFill/>
          <a:ln>
            <a:noFill/>
          </a:ln>
        </p:spPr>
      </p:pic>
      <p:cxnSp>
        <p:nvCxnSpPr>
          <p:cNvPr id="25" name="Conector recto 24">
            <a:extLst>
              <a:ext uri="{FF2B5EF4-FFF2-40B4-BE49-F238E27FC236}">
                <a16:creationId xmlns:a16="http://schemas.microsoft.com/office/drawing/2014/main" id="{F6E66225-FAC4-4518-8439-372D80147EB6}"/>
              </a:ext>
            </a:extLst>
          </p:cNvPr>
          <p:cNvCxnSpPr/>
          <p:nvPr/>
        </p:nvCxnSpPr>
        <p:spPr>
          <a:xfrm>
            <a:off x="5086350" y="858124"/>
            <a:ext cx="6915150" cy="0"/>
          </a:xfrm>
          <a:prstGeom prst="line">
            <a:avLst/>
          </a:prstGeom>
          <a:ln w="28575"/>
          <a:effectLst>
            <a:outerShdw blurRad="50800" dist="38100" dir="10800000" algn="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9" name="CuadroTexto 8">
            <a:extLst>
              <a:ext uri="{FF2B5EF4-FFF2-40B4-BE49-F238E27FC236}">
                <a16:creationId xmlns:a16="http://schemas.microsoft.com/office/drawing/2014/main" id="{1F0B56C4-F667-46EA-8116-60045A7DBD17}"/>
              </a:ext>
            </a:extLst>
          </p:cNvPr>
          <p:cNvSpPr txBox="1"/>
          <p:nvPr/>
        </p:nvSpPr>
        <p:spPr>
          <a:xfrm>
            <a:off x="1231731" y="1643148"/>
            <a:ext cx="3726806"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Ecuación general de la energía</a:t>
            </a:r>
            <a:endParaRPr lang="es-EC"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ángulo 2"/>
              <p:cNvSpPr/>
              <p:nvPr/>
            </p:nvSpPr>
            <p:spPr>
              <a:xfrm>
                <a:off x="4853004" y="1632482"/>
                <a:ext cx="7338996" cy="6967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smtClean="0">
                              <a:latin typeface="Cambria Math" panose="02040503050406030204" pitchFamily="18" charset="0"/>
                            </a:rPr>
                          </m:ctrlPr>
                        </m:fPr>
                        <m:num>
                          <m:sSub>
                            <m:sSubPr>
                              <m:ctrlPr>
                                <a:rPr lang="es-EC" i="1">
                                  <a:latin typeface="Cambria Math" panose="02040503050406030204" pitchFamily="18" charset="0"/>
                                </a:rPr>
                              </m:ctrlPr>
                            </m:sSubPr>
                            <m:e>
                              <m:r>
                                <m:rPr>
                                  <m:nor/>
                                </m:rPr>
                                <a:rPr lang="es-EC" i="1">
                                  <a:latin typeface="Cambria Math" panose="02040503050406030204" pitchFamily="18" charset="0"/>
                                </a:rPr>
                                <m:t> </m:t>
                              </m:r>
                              <m:r>
                                <a:rPr lang="es-EC" b="0" i="1" smtClean="0">
                                  <a:latin typeface="Cambria Math" panose="02040503050406030204" pitchFamily="18" charset="0"/>
                                </a:rPr>
                                <m:t>𝑃</m:t>
                              </m:r>
                            </m:e>
                            <m:sub>
                              <m:r>
                                <a:rPr lang="es-EC" i="1">
                                  <a:latin typeface="Cambria Math" panose="02040503050406030204" pitchFamily="18" charset="0"/>
                                </a:rPr>
                                <m:t>1</m:t>
                              </m:r>
                            </m:sub>
                          </m:sSub>
                        </m:num>
                        <m:den>
                          <m:r>
                            <m:rPr>
                              <m:nor/>
                            </m:rPr>
                            <a:rPr lang="es-EC" i="1">
                              <a:latin typeface="Cambria Math" panose="02040503050406030204" pitchFamily="18" charset="0"/>
                            </a:rPr>
                            <m:t>γ</m:t>
                          </m:r>
                        </m:den>
                      </m:f>
                      <m:r>
                        <m:rPr>
                          <m:nor/>
                        </m:rPr>
                        <a:rPr lang="es-EC" i="1">
                          <a:latin typeface="Cambria Math" panose="02040503050406030204" pitchFamily="18" charset="0"/>
                        </a:rPr>
                        <m:t>+</m:t>
                      </m:r>
                      <m:sSub>
                        <m:sSubPr>
                          <m:ctrlPr>
                            <a:rPr lang="es-EC" i="1">
                              <a:latin typeface="Cambria Math" panose="02040503050406030204" pitchFamily="18" charset="0"/>
                            </a:rPr>
                          </m:ctrlPr>
                        </m:sSubPr>
                        <m:e>
                          <m:r>
                            <m:rPr>
                              <m:nor/>
                            </m:rPr>
                            <a:rPr lang="es-EC" i="1">
                              <a:latin typeface="Cambria Math" panose="02040503050406030204" pitchFamily="18" charset="0"/>
                            </a:rPr>
                            <m:t> </m:t>
                          </m:r>
                          <m:r>
                            <a:rPr lang="es-EC" b="0" i="1" smtClean="0">
                              <a:latin typeface="Cambria Math" panose="02040503050406030204" pitchFamily="18" charset="0"/>
                            </a:rPr>
                            <m:t>𝑍</m:t>
                          </m:r>
                        </m:e>
                        <m:sub>
                          <m:r>
                            <a:rPr lang="es-EC" b="0" i="1" smtClean="0">
                              <a:latin typeface="Cambria Math" panose="02040503050406030204" pitchFamily="18" charset="0"/>
                            </a:rPr>
                            <m:t>1</m:t>
                          </m:r>
                        </m:sub>
                      </m:sSub>
                      <m:r>
                        <m:rPr>
                          <m:nor/>
                        </m:rPr>
                        <a:rPr lang="es-EC" i="1">
                          <a:latin typeface="Cambria Math" panose="02040503050406030204" pitchFamily="18" charset="0"/>
                        </a:rPr>
                        <m:t>+</m:t>
                      </m:r>
                      <m:f>
                        <m:fPr>
                          <m:ctrlPr>
                            <a:rPr lang="es-EC" i="1">
                              <a:latin typeface="Cambria Math" panose="02040503050406030204" pitchFamily="18" charset="0"/>
                            </a:rPr>
                          </m:ctrlPr>
                        </m:fPr>
                        <m:num>
                          <m:sSup>
                            <m:sSupPr>
                              <m:ctrlPr>
                                <a:rPr lang="es-EC" b="0" i="1" smtClean="0">
                                  <a:latin typeface="Cambria Math" panose="02040503050406030204" pitchFamily="18" charset="0"/>
                                </a:rPr>
                              </m:ctrlPr>
                            </m:sSupPr>
                            <m:e>
                              <m:d>
                                <m:dPr>
                                  <m:ctrlPr>
                                    <a:rPr lang="es-EC" b="0" i="1" smtClean="0">
                                      <a:latin typeface="Cambria Math" panose="02040503050406030204" pitchFamily="18" charset="0"/>
                                    </a:rPr>
                                  </m:ctrlPr>
                                </m:dPr>
                                <m:e>
                                  <m:sSub>
                                    <m:sSubPr>
                                      <m:ctrlPr>
                                        <a:rPr lang="es-EC" b="0" i="1" smtClean="0">
                                          <a:latin typeface="Cambria Math" panose="02040503050406030204" pitchFamily="18" charset="0"/>
                                        </a:rPr>
                                      </m:ctrlPr>
                                    </m:sSubPr>
                                    <m:e>
                                      <m:r>
                                        <a:rPr lang="es-EC" b="0" i="1" smtClean="0">
                                          <a:latin typeface="Cambria Math" panose="02040503050406030204" pitchFamily="18" charset="0"/>
                                        </a:rPr>
                                        <m:t>𝑉</m:t>
                                      </m:r>
                                    </m:e>
                                    <m:sub>
                                      <m:r>
                                        <a:rPr lang="es-EC" b="0" i="1" smtClean="0">
                                          <a:latin typeface="Cambria Math" panose="02040503050406030204" pitchFamily="18" charset="0"/>
                                        </a:rPr>
                                        <m:t>1</m:t>
                                      </m:r>
                                    </m:sub>
                                  </m:sSub>
                                </m:e>
                              </m:d>
                            </m:e>
                            <m:sup>
                              <m:r>
                                <a:rPr lang="es-EC" b="0" i="1" smtClean="0">
                                  <a:latin typeface="Cambria Math" panose="02040503050406030204" pitchFamily="18" charset="0"/>
                                </a:rPr>
                                <m:t>2</m:t>
                              </m:r>
                            </m:sup>
                          </m:sSup>
                        </m:num>
                        <m:den>
                          <m:r>
                            <m:rPr>
                              <m:nor/>
                            </m:rPr>
                            <a:rPr lang="es-EC" i="1">
                              <a:latin typeface="Cambria Math" panose="02040503050406030204" pitchFamily="18" charset="0"/>
                            </a:rPr>
                            <m:t>2</m:t>
                          </m:r>
                          <m:r>
                            <m:rPr>
                              <m:nor/>
                            </m:rPr>
                            <a:rPr lang="es-EC" i="1">
                              <a:latin typeface="Cambria Math" panose="02040503050406030204" pitchFamily="18" charset="0"/>
                            </a:rPr>
                            <m:t>g</m:t>
                          </m:r>
                        </m:den>
                      </m:f>
                      <m:r>
                        <m:rPr>
                          <m:nor/>
                        </m:rPr>
                        <a:rPr lang="es-EC" i="1">
                          <a:latin typeface="Cambria Math" panose="02040503050406030204" pitchFamily="18" charset="0"/>
                        </a:rPr>
                        <m:t>+</m:t>
                      </m:r>
                      <m:sSub>
                        <m:sSubPr>
                          <m:ctrlPr>
                            <a:rPr lang="es-EC" i="1">
                              <a:latin typeface="Cambria Math" panose="02040503050406030204" pitchFamily="18" charset="0"/>
                            </a:rPr>
                          </m:ctrlPr>
                        </m:sSubPr>
                        <m:e>
                          <m:r>
                            <m:rPr>
                              <m:nor/>
                            </m:rPr>
                            <a:rPr lang="es-EC" i="1">
                              <a:latin typeface="Cambria Math" panose="02040503050406030204" pitchFamily="18" charset="0"/>
                            </a:rPr>
                            <m:t> </m:t>
                          </m:r>
                          <m:r>
                            <m:rPr>
                              <m:nor/>
                            </m:rPr>
                            <a:rPr lang="es-EC" i="1">
                              <a:latin typeface="Cambria Math" panose="02040503050406030204" pitchFamily="18" charset="0"/>
                            </a:rPr>
                            <m:t>h</m:t>
                          </m:r>
                        </m:e>
                        <m:sub>
                          <m:r>
                            <a:rPr lang="es-EC" b="0" i="1" smtClean="0">
                              <a:latin typeface="Cambria Math" panose="02040503050406030204" pitchFamily="18" charset="0"/>
                            </a:rPr>
                            <m:t>𝑏𝑜𝑚𝑏𝑎</m:t>
                          </m:r>
                          <m:r>
                            <a:rPr lang="es-EC" b="0" i="1" smtClean="0">
                              <a:latin typeface="Cambria Math" panose="02040503050406030204" pitchFamily="18" charset="0"/>
                            </a:rPr>
                            <m:t>,</m:t>
                          </m:r>
                          <m:r>
                            <a:rPr lang="es-EC" b="0" i="1" smtClean="0">
                              <a:latin typeface="Cambria Math" panose="02040503050406030204" pitchFamily="18" charset="0"/>
                            </a:rPr>
                            <m:t>𝐴</m:t>
                          </m:r>
                        </m:sub>
                      </m:sSub>
                      <m:r>
                        <m:rPr>
                          <m:nor/>
                        </m:rPr>
                        <a:rPr lang="es-EC" i="1">
                          <a:latin typeface="Cambria Math" panose="02040503050406030204" pitchFamily="18" charset="0"/>
                        </a:rPr>
                        <m:t>−</m:t>
                      </m:r>
                      <m:sSub>
                        <m:sSubPr>
                          <m:ctrlPr>
                            <a:rPr lang="es-EC" i="1">
                              <a:latin typeface="Cambria Math" panose="02040503050406030204" pitchFamily="18" charset="0"/>
                            </a:rPr>
                          </m:ctrlPr>
                        </m:sSubPr>
                        <m:e>
                          <m:r>
                            <m:rPr>
                              <m:nor/>
                            </m:rPr>
                            <a:rPr lang="es-EC" i="1">
                              <a:latin typeface="Cambria Math" panose="02040503050406030204" pitchFamily="18" charset="0"/>
                            </a:rPr>
                            <m:t> </m:t>
                          </m:r>
                          <m:r>
                            <m:rPr>
                              <m:nor/>
                            </m:rPr>
                            <a:rPr lang="es-EC" i="1">
                              <a:latin typeface="Cambria Math" panose="02040503050406030204" pitchFamily="18" charset="0"/>
                            </a:rPr>
                            <m:t>h</m:t>
                          </m:r>
                        </m:e>
                        <m:sub>
                          <m:r>
                            <m:rPr>
                              <m:nor/>
                            </m:rPr>
                            <a:rPr lang="es-EC" b="0" i="1" smtClean="0">
                              <a:latin typeface="Cambria Math" panose="02040503050406030204" pitchFamily="18" charset="0"/>
                            </a:rPr>
                            <m:t>t</m:t>
                          </m:r>
                          <m:r>
                            <a:rPr lang="es-EC" b="0" i="1" smtClean="0">
                              <a:latin typeface="Cambria Math" panose="02040503050406030204" pitchFamily="18" charset="0"/>
                            </a:rPr>
                            <m:t>𝑢𝑟𝑏𝑖𝑛𝑎</m:t>
                          </m:r>
                          <m:r>
                            <a:rPr lang="es-EC" b="0" i="1" smtClean="0">
                              <a:latin typeface="Cambria Math" panose="02040503050406030204" pitchFamily="18" charset="0"/>
                            </a:rPr>
                            <m:t>,</m:t>
                          </m:r>
                          <m:r>
                            <a:rPr lang="es-EC" b="0" i="1" smtClean="0">
                              <a:latin typeface="Cambria Math" panose="02040503050406030204" pitchFamily="18" charset="0"/>
                            </a:rPr>
                            <m:t>𝑅</m:t>
                          </m:r>
                        </m:sub>
                      </m:sSub>
                      <m:r>
                        <m:rPr>
                          <m:nor/>
                        </m:rPr>
                        <a:rPr lang="es-EC" i="1">
                          <a:latin typeface="Cambria Math" panose="02040503050406030204" pitchFamily="18" charset="0"/>
                        </a:rPr>
                        <m:t>−</m:t>
                      </m:r>
                      <m:sSub>
                        <m:sSubPr>
                          <m:ctrlPr>
                            <a:rPr lang="es-EC" i="1">
                              <a:latin typeface="Cambria Math" panose="02040503050406030204" pitchFamily="18" charset="0"/>
                            </a:rPr>
                          </m:ctrlPr>
                        </m:sSubPr>
                        <m:e>
                          <m:r>
                            <m:rPr>
                              <m:nor/>
                            </m:rPr>
                            <a:rPr lang="es-EC" i="1">
                              <a:latin typeface="Cambria Math" panose="02040503050406030204" pitchFamily="18" charset="0"/>
                            </a:rPr>
                            <m:t> </m:t>
                          </m:r>
                          <m:r>
                            <a:rPr lang="es-EC" b="0" i="1" smtClean="0">
                              <a:latin typeface="Cambria Math" panose="02040503050406030204" pitchFamily="18" charset="0"/>
                            </a:rPr>
                            <m:t>h</m:t>
                          </m:r>
                        </m:e>
                        <m:sub>
                          <m:r>
                            <a:rPr lang="es-EC" b="0" i="1" smtClean="0">
                              <a:latin typeface="Cambria Math" panose="02040503050406030204" pitchFamily="18" charset="0"/>
                            </a:rPr>
                            <m:t>𝑝𝑒𝑟𝑑𝑖𝑑𝑎𝑑</m:t>
                          </m:r>
                          <m:r>
                            <a:rPr lang="es-EC" b="0" i="1" smtClean="0">
                              <a:latin typeface="Cambria Math" panose="02040503050406030204" pitchFamily="18" charset="0"/>
                            </a:rPr>
                            <m:t>,</m:t>
                          </m:r>
                          <m:r>
                            <a:rPr lang="es-EC" b="0" i="1" smtClean="0">
                              <a:latin typeface="Cambria Math" panose="02040503050406030204" pitchFamily="18" charset="0"/>
                            </a:rPr>
                            <m:t>𝑀</m:t>
                          </m:r>
                          <m:r>
                            <a:rPr lang="es-EC" b="0" i="1" smtClean="0">
                              <a:latin typeface="Cambria Math" panose="02040503050406030204" pitchFamily="18" charset="0"/>
                            </a:rPr>
                            <m:t>,</m:t>
                          </m:r>
                          <m:r>
                            <a:rPr lang="es-EC" b="0" i="1" smtClean="0">
                              <a:latin typeface="Cambria Math" panose="02040503050406030204" pitchFamily="18" charset="0"/>
                            </a:rPr>
                            <m:t>𝑚</m:t>
                          </m:r>
                        </m:sub>
                      </m:sSub>
                      <m:r>
                        <m:rPr>
                          <m:nor/>
                        </m:rP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m:rPr>
                                  <m:nor/>
                                </m:rPr>
                                <a:rPr lang="es-EC" i="1">
                                  <a:latin typeface="Cambria Math" panose="02040503050406030204" pitchFamily="18" charset="0"/>
                                </a:rPr>
                                <m:t> </m:t>
                              </m:r>
                              <m:r>
                                <a:rPr lang="es-EC" i="1">
                                  <a:latin typeface="Cambria Math" panose="02040503050406030204" pitchFamily="18" charset="0"/>
                                </a:rPr>
                                <m:t>𝑃</m:t>
                              </m:r>
                            </m:e>
                            <m:sub>
                              <m:r>
                                <a:rPr lang="es-EC" b="0" i="1" smtClean="0">
                                  <a:latin typeface="Cambria Math" panose="02040503050406030204" pitchFamily="18" charset="0"/>
                                </a:rPr>
                                <m:t>2</m:t>
                              </m:r>
                            </m:sub>
                          </m:sSub>
                        </m:num>
                        <m:den>
                          <m:r>
                            <m:rPr>
                              <m:nor/>
                            </m:rPr>
                            <a:rPr lang="es-EC" i="1">
                              <a:latin typeface="Cambria Math" panose="02040503050406030204" pitchFamily="18" charset="0"/>
                            </a:rPr>
                            <m:t>γ</m:t>
                          </m:r>
                        </m:den>
                      </m:f>
                      <m:r>
                        <m:rPr>
                          <m:nor/>
                        </m:rPr>
                        <a:rPr lang="es-EC" i="1">
                          <a:latin typeface="Cambria Math" panose="02040503050406030204" pitchFamily="18" charset="0"/>
                        </a:rPr>
                        <m:t>+</m:t>
                      </m:r>
                      <m:sSub>
                        <m:sSubPr>
                          <m:ctrlPr>
                            <a:rPr lang="es-EC" i="1">
                              <a:latin typeface="Cambria Math" panose="02040503050406030204" pitchFamily="18" charset="0"/>
                            </a:rPr>
                          </m:ctrlPr>
                        </m:sSubPr>
                        <m:e>
                          <m:r>
                            <m:rPr>
                              <m:nor/>
                            </m:rPr>
                            <a:rPr lang="es-EC" i="1">
                              <a:latin typeface="Cambria Math" panose="02040503050406030204" pitchFamily="18" charset="0"/>
                            </a:rPr>
                            <m:t> </m:t>
                          </m:r>
                          <m:r>
                            <a:rPr lang="es-EC" i="1">
                              <a:latin typeface="Cambria Math" panose="02040503050406030204" pitchFamily="18" charset="0"/>
                            </a:rPr>
                            <m:t>𝑍</m:t>
                          </m:r>
                        </m:e>
                        <m:sub>
                          <m:r>
                            <a:rPr lang="es-EC" b="0" i="1" smtClean="0">
                              <a:latin typeface="Cambria Math" panose="02040503050406030204" pitchFamily="18" charset="0"/>
                            </a:rPr>
                            <m:t>2</m:t>
                          </m:r>
                        </m:sub>
                      </m:sSub>
                      <m:r>
                        <m:rPr>
                          <m:nor/>
                        </m:rPr>
                        <a:rPr lang="es-EC" i="1">
                          <a:latin typeface="Cambria Math" panose="02040503050406030204" pitchFamily="18" charset="0"/>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b="0" i="1" smtClean="0">
                                          <a:latin typeface="Cambria Math" panose="02040503050406030204" pitchFamily="18" charset="0"/>
                                        </a:rPr>
                                        <m:t>2</m:t>
                                      </m:r>
                                    </m:sub>
                                  </m:sSub>
                                </m:e>
                              </m:d>
                            </m:e>
                            <m:sup>
                              <m:r>
                                <a:rPr lang="es-EC" i="1">
                                  <a:latin typeface="Cambria Math" panose="02040503050406030204" pitchFamily="18" charset="0"/>
                                </a:rPr>
                                <m:t>2</m:t>
                              </m:r>
                            </m:sup>
                          </m:sSup>
                        </m:num>
                        <m:den>
                          <m:r>
                            <m:rPr>
                              <m:nor/>
                            </m:rPr>
                            <a:rPr lang="es-EC" i="1">
                              <a:latin typeface="Cambria Math" panose="02040503050406030204" pitchFamily="18" charset="0"/>
                            </a:rPr>
                            <m:t>2</m:t>
                          </m:r>
                          <m:r>
                            <m:rPr>
                              <m:nor/>
                            </m:rPr>
                            <a:rPr lang="es-EC" i="1">
                              <a:latin typeface="Cambria Math" panose="02040503050406030204" pitchFamily="18" charset="0"/>
                            </a:rPr>
                            <m:t>g</m:t>
                          </m:r>
                        </m:den>
                      </m:f>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4853004" y="1632482"/>
                <a:ext cx="7338996" cy="696729"/>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7241783" y="3069237"/>
                <a:ext cx="4821382" cy="2383922"/>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14:m>
                  <m:oMath xmlns:m="http://schemas.openxmlformats.org/officeDocument/2006/math">
                    <m:sSub>
                      <m:sSubPr>
                        <m:ctrlPr>
                          <a:rPr lang="es-EC" sz="1400" i="1">
                            <a:latin typeface="Cambria Math" panose="02040503050406030204" pitchFamily="18" charset="0"/>
                            <a:cs typeface="Arial" panose="020B0604020202020204" pitchFamily="34" charset="0"/>
                          </a:rPr>
                        </m:ctrlPr>
                      </m:sSubPr>
                      <m:e>
                        <m:r>
                          <m:rPr>
                            <m:nor/>
                          </m:rPr>
                          <a:rPr lang="es-EC" sz="1400">
                            <a:latin typeface="Arial" panose="020B0604020202020204" pitchFamily="34" charset="0"/>
                            <a:cs typeface="Arial" panose="020B0604020202020204" pitchFamily="34" charset="0"/>
                          </a:rPr>
                          <m:t>h</m:t>
                        </m:r>
                      </m:e>
                      <m:sub>
                        <m:r>
                          <m:rPr>
                            <m:nor/>
                          </m:rPr>
                          <a:rPr lang="es-EC" sz="1400">
                            <a:latin typeface="Arial" panose="020B0604020202020204" pitchFamily="34" charset="0"/>
                            <a:cs typeface="Arial" panose="020B0604020202020204" pitchFamily="34" charset="0"/>
                          </a:rPr>
                          <m:t>A</m:t>
                        </m:r>
                      </m:sub>
                    </m:sSub>
                  </m:oMath>
                </a14:m>
                <a:r>
                  <a:rPr lang="es-EC" sz="1400" dirty="0">
                    <a:latin typeface="Arial" panose="020B0604020202020204" pitchFamily="34" charset="0"/>
                    <a:cs typeface="Arial" panose="020B0604020202020204" pitchFamily="34" charset="0"/>
                  </a:rPr>
                  <a:t>= Energía que se agrega al fluido con un dispositivo mecánico, como una bomba.</a:t>
                </a:r>
              </a:p>
              <a:p>
                <a:pPr marL="285750" indent="-285750" algn="just">
                  <a:lnSpc>
                    <a:spcPct val="150000"/>
                  </a:lnSpc>
                  <a:spcAft>
                    <a:spcPts val="0"/>
                  </a:spcAft>
                  <a:buFont typeface="Arial" panose="020B0604020202020204" pitchFamily="34" charset="0"/>
                  <a:buChar char="•"/>
                </a:pPr>
                <a14:m>
                  <m:oMath xmlns:m="http://schemas.openxmlformats.org/officeDocument/2006/math">
                    <m:sSub>
                      <m:sSubPr>
                        <m:ctrlPr>
                          <a:rPr lang="es-EC" sz="1400" i="1">
                            <a:latin typeface="Cambria Math" panose="02040503050406030204" pitchFamily="18" charset="0"/>
                            <a:cs typeface="Arial" panose="020B0604020202020204" pitchFamily="34" charset="0"/>
                          </a:rPr>
                        </m:ctrlPr>
                      </m:sSubPr>
                      <m:e>
                        <m:r>
                          <m:rPr>
                            <m:nor/>
                          </m:rPr>
                          <a:rPr lang="es-EC" sz="1400">
                            <a:latin typeface="Arial" panose="020B0604020202020204" pitchFamily="34" charset="0"/>
                            <a:cs typeface="Arial" panose="020B0604020202020204" pitchFamily="34" charset="0"/>
                          </a:rPr>
                          <m:t> </m:t>
                        </m:r>
                        <m:r>
                          <m:rPr>
                            <m:nor/>
                          </m:rPr>
                          <a:rPr lang="es-EC" sz="1400">
                            <a:latin typeface="Arial" panose="020B0604020202020204" pitchFamily="34" charset="0"/>
                            <a:cs typeface="Arial" panose="020B0604020202020204" pitchFamily="34" charset="0"/>
                          </a:rPr>
                          <m:t>h</m:t>
                        </m:r>
                      </m:e>
                      <m:sub>
                        <m:r>
                          <m:rPr>
                            <m:nor/>
                          </m:rPr>
                          <a:rPr lang="es-EC" sz="1400">
                            <a:latin typeface="Arial" panose="020B0604020202020204" pitchFamily="34" charset="0"/>
                            <a:cs typeface="Arial" panose="020B0604020202020204" pitchFamily="34" charset="0"/>
                          </a:rPr>
                          <m:t>R</m:t>
                        </m:r>
                      </m:sub>
                    </m:sSub>
                  </m:oMath>
                </a14:m>
                <a:r>
                  <a:rPr lang="es-EC" sz="1400" dirty="0">
                    <a:latin typeface="Arial" panose="020B0604020202020204" pitchFamily="34" charset="0"/>
                    <a:cs typeface="Arial" panose="020B0604020202020204" pitchFamily="34" charset="0"/>
                  </a:rPr>
                  <a:t>= Energía que se remueve del fluido por medio de un dispositivo mecánico.</a:t>
                </a:r>
              </a:p>
              <a:p>
                <a:pPr marL="285750" indent="-285750" algn="just">
                  <a:lnSpc>
                    <a:spcPct val="150000"/>
                  </a:lnSpc>
                  <a:spcAft>
                    <a:spcPts val="0"/>
                  </a:spcAft>
                  <a:buFont typeface="Arial" panose="020B0604020202020204" pitchFamily="34" charset="0"/>
                  <a:buChar char="•"/>
                </a:pPr>
                <a14:m>
                  <m:oMath xmlns:m="http://schemas.openxmlformats.org/officeDocument/2006/math">
                    <m:sSub>
                      <m:sSubPr>
                        <m:ctrlPr>
                          <a:rPr lang="es-EC" sz="1400" i="1">
                            <a:latin typeface="Cambria Math" panose="02040503050406030204" pitchFamily="18" charset="0"/>
                            <a:cs typeface="Arial" panose="020B0604020202020204" pitchFamily="34" charset="0"/>
                          </a:rPr>
                        </m:ctrlPr>
                      </m:sSubPr>
                      <m:e>
                        <m:r>
                          <m:rPr>
                            <m:nor/>
                          </m:rPr>
                          <a:rPr lang="es-EC" sz="1400">
                            <a:latin typeface="Arial" panose="020B0604020202020204" pitchFamily="34" charset="0"/>
                            <a:cs typeface="Arial" panose="020B0604020202020204" pitchFamily="34" charset="0"/>
                          </a:rPr>
                          <m:t>h</m:t>
                        </m:r>
                      </m:e>
                      <m:sub>
                        <m:r>
                          <m:rPr>
                            <m:nor/>
                          </m:rPr>
                          <a:rPr lang="es-EC" sz="1400" b="0" i="0" smtClean="0">
                            <a:latin typeface="Cambria Math" panose="02040503050406030204" pitchFamily="18" charset="0"/>
                            <a:cs typeface="Arial" panose="020B0604020202020204" pitchFamily="34" charset="0"/>
                          </a:rPr>
                          <m:t>M</m:t>
                        </m:r>
                        <m:r>
                          <m:rPr>
                            <m:nor/>
                          </m:rPr>
                          <a:rPr lang="es-EC" sz="1400" b="0" i="0" smtClean="0">
                            <a:latin typeface="Cambria Math" panose="02040503050406030204" pitchFamily="18" charset="0"/>
                            <a:cs typeface="Arial" panose="020B0604020202020204" pitchFamily="34" charset="0"/>
                          </a:rPr>
                          <m:t>,</m:t>
                        </m:r>
                        <m:r>
                          <m:rPr>
                            <m:nor/>
                          </m:rPr>
                          <a:rPr lang="es-EC" sz="1400" b="0" i="0" smtClean="0">
                            <a:latin typeface="Cambria Math" panose="02040503050406030204" pitchFamily="18" charset="0"/>
                            <a:cs typeface="Arial" panose="020B0604020202020204" pitchFamily="34" charset="0"/>
                          </a:rPr>
                          <m:t>n</m:t>
                        </m:r>
                      </m:sub>
                    </m:sSub>
                    <m:r>
                      <m:rPr>
                        <m:nor/>
                      </m:rPr>
                      <a:rPr lang="es-EC" sz="1400">
                        <a:latin typeface="Arial" panose="020B0604020202020204" pitchFamily="34" charset="0"/>
                        <a:cs typeface="Arial" panose="020B0604020202020204" pitchFamily="34" charset="0"/>
                      </a:rPr>
                      <m:t>=</m:t>
                    </m:r>
                    <m:r>
                      <m:rPr>
                        <m:nor/>
                      </m:rPr>
                      <a:rPr lang="es-EC" sz="1400" b="0" i="0" smtClean="0">
                        <a:latin typeface="Arial" panose="020B0604020202020204" pitchFamily="34" charset="0"/>
                        <a:cs typeface="Arial" panose="020B0604020202020204" pitchFamily="34" charset="0"/>
                      </a:rPr>
                      <m:t> </m:t>
                    </m:r>
                    <m:r>
                      <m:rPr>
                        <m:nor/>
                      </m:rPr>
                      <a:rPr lang="es-EC" sz="1400">
                        <a:latin typeface="Arial" panose="020B0604020202020204" pitchFamily="34" charset="0"/>
                        <a:cs typeface="Arial" panose="020B0604020202020204" pitchFamily="34" charset="0"/>
                      </a:rPr>
                      <m:t>P</m:t>
                    </m:r>
                    <m:r>
                      <m:rPr>
                        <m:nor/>
                      </m:rPr>
                      <a:rPr lang="es-EC" sz="1400" b="0" i="0" smtClean="0">
                        <a:latin typeface="Arial" panose="020B0604020202020204" pitchFamily="34" charset="0"/>
                        <a:cs typeface="Arial" panose="020B0604020202020204" pitchFamily="34" charset="0"/>
                      </a:rPr>
                      <m:t>é</m:t>
                    </m:r>
                    <m:r>
                      <m:rPr>
                        <m:nor/>
                      </m:rPr>
                      <a:rPr lang="es-EC" sz="1400">
                        <a:latin typeface="Arial" panose="020B0604020202020204" pitchFamily="34" charset="0"/>
                        <a:cs typeface="Arial" panose="020B0604020202020204" pitchFamily="34" charset="0"/>
                      </a:rPr>
                      <m:t>rdidas</m:t>
                    </m:r>
                    <m:r>
                      <m:rPr>
                        <m:nor/>
                      </m:rPr>
                      <a:rPr lang="es-EC" sz="1400">
                        <a:latin typeface="Arial" panose="020B0604020202020204" pitchFamily="34" charset="0"/>
                        <a:cs typeface="Arial" panose="020B0604020202020204" pitchFamily="34" charset="0"/>
                      </a:rPr>
                      <m:t> </m:t>
                    </m:r>
                    <m:r>
                      <m:rPr>
                        <m:nor/>
                      </m:rPr>
                      <a:rPr lang="es-EC" sz="1400">
                        <a:latin typeface="Arial" panose="020B0604020202020204" pitchFamily="34" charset="0"/>
                        <a:cs typeface="Arial" panose="020B0604020202020204" pitchFamily="34" charset="0"/>
                      </a:rPr>
                      <m:t>de</m:t>
                    </m:r>
                    <m:r>
                      <m:rPr>
                        <m:nor/>
                      </m:rPr>
                      <a:rPr lang="es-EC" sz="1400">
                        <a:latin typeface="Arial" panose="020B0604020202020204" pitchFamily="34" charset="0"/>
                        <a:cs typeface="Arial" panose="020B0604020202020204" pitchFamily="34" charset="0"/>
                      </a:rPr>
                      <m:t> </m:t>
                    </m:r>
                    <m:r>
                      <m:rPr>
                        <m:nor/>
                      </m:rPr>
                      <a:rPr lang="es-EC" sz="1400">
                        <a:latin typeface="Arial" panose="020B0604020202020204" pitchFamily="34" charset="0"/>
                        <a:cs typeface="Arial" panose="020B0604020202020204" pitchFamily="34" charset="0"/>
                      </a:rPr>
                      <m:t>energ</m:t>
                    </m:r>
                    <m:r>
                      <m:rPr>
                        <m:nor/>
                      </m:rPr>
                      <a:rPr lang="es-EC" sz="1400">
                        <a:latin typeface="Arial" panose="020B0604020202020204" pitchFamily="34" charset="0"/>
                        <a:cs typeface="Arial" panose="020B0604020202020204" pitchFamily="34" charset="0"/>
                      </a:rPr>
                      <m:t>í</m:t>
                    </m:r>
                    <m:r>
                      <m:rPr>
                        <m:nor/>
                      </m:rPr>
                      <a:rPr lang="es-EC" sz="1400">
                        <a:latin typeface="Arial" panose="020B0604020202020204" pitchFamily="34" charset="0"/>
                        <a:cs typeface="Arial" panose="020B0604020202020204" pitchFamily="34" charset="0"/>
                      </a:rPr>
                      <m:t>a</m:t>
                    </m:r>
                    <m:r>
                      <m:rPr>
                        <m:nor/>
                      </m:rPr>
                      <a:rPr lang="es-EC" sz="1400">
                        <a:latin typeface="Arial" panose="020B0604020202020204" pitchFamily="34" charset="0"/>
                        <a:cs typeface="Arial" panose="020B0604020202020204" pitchFamily="34" charset="0"/>
                      </a:rPr>
                      <m:t> </m:t>
                    </m:r>
                    <m:r>
                      <m:rPr>
                        <m:nor/>
                      </m:rPr>
                      <a:rPr lang="es-EC" sz="1400">
                        <a:latin typeface="Arial" panose="020B0604020202020204" pitchFamily="34" charset="0"/>
                        <a:cs typeface="Arial" panose="020B0604020202020204" pitchFamily="34" charset="0"/>
                      </a:rPr>
                      <m:t>del</m:t>
                    </m:r>
                    <m:r>
                      <m:rPr>
                        <m:nor/>
                      </m:rPr>
                      <a:rPr lang="es-EC" sz="1400">
                        <a:latin typeface="Arial" panose="020B0604020202020204" pitchFamily="34" charset="0"/>
                        <a:cs typeface="Arial" panose="020B0604020202020204" pitchFamily="34" charset="0"/>
                      </a:rPr>
                      <m:t> </m:t>
                    </m:r>
                    <m:r>
                      <m:rPr>
                        <m:nor/>
                      </m:rPr>
                      <a:rPr lang="es-EC" sz="1400">
                        <a:latin typeface="Arial" panose="020B0604020202020204" pitchFamily="34" charset="0"/>
                        <a:cs typeface="Arial" panose="020B0604020202020204" pitchFamily="34" charset="0"/>
                      </a:rPr>
                      <m:t>sistema</m:t>
                    </m:r>
                    <m:r>
                      <m:rPr>
                        <m:nor/>
                      </m:rPr>
                      <a:rPr lang="es-EC" sz="1400">
                        <a:latin typeface="Arial" panose="020B0604020202020204" pitchFamily="34" charset="0"/>
                        <a:cs typeface="Arial" panose="020B0604020202020204" pitchFamily="34" charset="0"/>
                      </a:rPr>
                      <m:t> </m:t>
                    </m:r>
                    <m:r>
                      <m:rPr>
                        <m:nor/>
                      </m:rPr>
                      <a:rPr lang="es-EC" sz="1400">
                        <a:latin typeface="Arial" panose="020B0604020202020204" pitchFamily="34" charset="0"/>
                        <a:cs typeface="Arial" panose="020B0604020202020204" pitchFamily="34" charset="0"/>
                      </a:rPr>
                      <m:t>por</m:t>
                    </m:r>
                    <m:r>
                      <m:rPr>
                        <m:nor/>
                      </m:rPr>
                      <a:rPr lang="es-EC" sz="1400">
                        <a:latin typeface="Arial" panose="020B0604020202020204" pitchFamily="34" charset="0"/>
                        <a:cs typeface="Arial" panose="020B0604020202020204" pitchFamily="34" charset="0"/>
                      </a:rPr>
                      <m:t> </m:t>
                    </m:r>
                    <m:r>
                      <m:rPr>
                        <m:nor/>
                      </m:rPr>
                      <a:rPr lang="es-EC" sz="1400" b="0" i="0" smtClean="0">
                        <a:latin typeface="Arial" panose="020B0604020202020204" pitchFamily="34" charset="0"/>
                        <a:cs typeface="Arial" panose="020B0604020202020204" pitchFamily="34" charset="0"/>
                      </a:rPr>
                      <m:t>la</m:t>
                    </m:r>
                    <m:r>
                      <m:rPr>
                        <m:nor/>
                      </m:rPr>
                      <a:rPr lang="es-EC" sz="1400" b="0" i="0" smtClean="0">
                        <a:latin typeface="Arial" panose="020B0604020202020204" pitchFamily="34" charset="0"/>
                        <a:cs typeface="Arial" panose="020B0604020202020204" pitchFamily="34" charset="0"/>
                      </a:rPr>
                      <m:t> </m:t>
                    </m:r>
                    <m:r>
                      <m:rPr>
                        <m:nor/>
                      </m:rPr>
                      <a:rPr lang="es-EC" sz="1400" b="0" i="0" smtClean="0">
                        <a:latin typeface="Arial" panose="020B0604020202020204" pitchFamily="34" charset="0"/>
                        <a:cs typeface="Arial" panose="020B0604020202020204" pitchFamily="34" charset="0"/>
                      </a:rPr>
                      <m:t>fricci</m:t>
                    </m:r>
                    <m:r>
                      <m:rPr>
                        <m:nor/>
                      </m:rPr>
                      <a:rPr lang="es-EC" sz="1400" b="0" i="0" smtClean="0">
                        <a:latin typeface="Arial" panose="020B0604020202020204" pitchFamily="34" charset="0"/>
                        <a:cs typeface="Arial" panose="020B0604020202020204" pitchFamily="34" charset="0"/>
                      </a:rPr>
                      <m:t>ó</m:t>
                    </m:r>
                    <m:r>
                      <m:rPr>
                        <m:nor/>
                      </m:rPr>
                      <a:rPr lang="es-EC" sz="1400" b="0" i="0" smtClean="0">
                        <a:latin typeface="Arial" panose="020B0604020202020204" pitchFamily="34" charset="0"/>
                        <a:cs typeface="Arial" panose="020B0604020202020204" pitchFamily="34" charset="0"/>
                      </a:rPr>
                      <m:t>n</m:t>
                    </m:r>
                    <m:r>
                      <m:rPr>
                        <m:nor/>
                      </m:rPr>
                      <a:rPr lang="es-EC" sz="1400" b="0" i="0" smtClean="0">
                        <a:latin typeface="Arial" panose="020B0604020202020204" pitchFamily="34" charset="0"/>
                        <a:cs typeface="Arial" panose="020B0604020202020204" pitchFamily="34" charset="0"/>
                      </a:rPr>
                      <m:t> </m:t>
                    </m:r>
                    <m:r>
                      <m:rPr>
                        <m:nor/>
                      </m:rPr>
                      <a:rPr lang="es-EC" sz="1400" b="0" i="0" smtClean="0">
                        <a:latin typeface="Arial" panose="020B0604020202020204" pitchFamily="34" charset="0"/>
                        <a:cs typeface="Arial" panose="020B0604020202020204" pitchFamily="34" charset="0"/>
                      </a:rPr>
                      <m:t>en</m:t>
                    </m:r>
                    <m:r>
                      <m:rPr>
                        <m:nor/>
                      </m:rPr>
                      <a:rPr lang="es-EC" sz="1400" b="0" i="0" smtClean="0">
                        <a:latin typeface="Arial" panose="020B0604020202020204" pitchFamily="34" charset="0"/>
                        <a:cs typeface="Arial" panose="020B0604020202020204" pitchFamily="34" charset="0"/>
                      </a:rPr>
                      <m:t> </m:t>
                    </m:r>
                    <m:r>
                      <m:rPr>
                        <m:nor/>
                      </m:rPr>
                      <a:rPr lang="es-EC" sz="1400" b="0" i="0" smtClean="0">
                        <a:latin typeface="Arial" panose="020B0604020202020204" pitchFamily="34" charset="0"/>
                        <a:cs typeface="Arial" panose="020B0604020202020204" pitchFamily="34" charset="0"/>
                      </a:rPr>
                      <m:t>tuber</m:t>
                    </m:r>
                    <m:r>
                      <m:rPr>
                        <m:nor/>
                      </m:rPr>
                      <a:rPr lang="es-EC" sz="1400" b="0" i="0" smtClean="0">
                        <a:latin typeface="Arial" panose="020B0604020202020204" pitchFamily="34" charset="0"/>
                        <a:cs typeface="Arial" panose="020B0604020202020204" pitchFamily="34" charset="0"/>
                      </a:rPr>
                      <m:t>í</m:t>
                    </m:r>
                    <m:r>
                      <m:rPr>
                        <m:nor/>
                      </m:rPr>
                      <a:rPr lang="es-EC" sz="1400" b="0" i="0" smtClean="0">
                        <a:latin typeface="Arial" panose="020B0604020202020204" pitchFamily="34" charset="0"/>
                        <a:cs typeface="Arial" panose="020B0604020202020204" pitchFamily="34" charset="0"/>
                      </a:rPr>
                      <m:t>as</m:t>
                    </m:r>
                    <m:r>
                      <m:rPr>
                        <m:nor/>
                      </m:rPr>
                      <a:rPr lang="es-EC" sz="1400" b="0" i="0" smtClean="0">
                        <a:latin typeface="Arial" panose="020B0604020202020204" pitchFamily="34" charset="0"/>
                        <a:cs typeface="Arial" panose="020B0604020202020204" pitchFamily="34" charset="0"/>
                      </a:rPr>
                      <m:t>, </m:t>
                    </m:r>
                    <m:r>
                      <m:rPr>
                        <m:nor/>
                      </m:rPr>
                      <a:rPr lang="es-EC" sz="1400" b="0" i="0" smtClean="0">
                        <a:latin typeface="Arial" panose="020B0604020202020204" pitchFamily="34" charset="0"/>
                        <a:cs typeface="Arial" panose="020B0604020202020204" pitchFamily="34" charset="0"/>
                      </a:rPr>
                      <m:t>o</m:t>
                    </m:r>
                    <m:r>
                      <m:rPr>
                        <m:nor/>
                      </m:rPr>
                      <a:rPr lang="es-EC" sz="1400" b="0" i="0" smtClean="0">
                        <a:latin typeface="Arial" panose="020B0604020202020204" pitchFamily="34" charset="0"/>
                        <a:cs typeface="Arial" panose="020B0604020202020204" pitchFamily="34" charset="0"/>
                      </a:rPr>
                      <m:t> </m:t>
                    </m:r>
                    <m:r>
                      <m:rPr>
                        <m:nor/>
                      </m:rPr>
                      <a:rPr lang="es-EC" sz="1400" b="0" i="0" smtClean="0">
                        <a:latin typeface="Arial" panose="020B0604020202020204" pitchFamily="34" charset="0"/>
                        <a:cs typeface="Arial" panose="020B0604020202020204" pitchFamily="34" charset="0"/>
                      </a:rPr>
                      <m:t>p</m:t>
                    </m:r>
                    <m:r>
                      <m:rPr>
                        <m:nor/>
                      </m:rPr>
                      <a:rPr lang="es-EC" sz="1400" b="0" i="0" smtClean="0">
                        <a:latin typeface="Arial" panose="020B0604020202020204" pitchFamily="34" charset="0"/>
                        <a:cs typeface="Arial" panose="020B0604020202020204" pitchFamily="34" charset="0"/>
                      </a:rPr>
                      <m:t>é</m:t>
                    </m:r>
                    <m:r>
                      <m:rPr>
                        <m:nor/>
                      </m:rPr>
                      <a:rPr lang="es-EC" sz="1400" b="0" i="0" smtClean="0">
                        <a:latin typeface="Arial" panose="020B0604020202020204" pitchFamily="34" charset="0"/>
                        <a:cs typeface="Arial" panose="020B0604020202020204" pitchFamily="34" charset="0"/>
                      </a:rPr>
                      <m:t>rdidas</m:t>
                    </m:r>
                    <m:r>
                      <m:rPr>
                        <m:nor/>
                      </m:rPr>
                      <a:rPr lang="es-EC" sz="1400" b="0" i="0" smtClean="0">
                        <a:latin typeface="Arial" panose="020B0604020202020204" pitchFamily="34" charset="0"/>
                        <a:cs typeface="Arial" panose="020B0604020202020204" pitchFamily="34" charset="0"/>
                      </a:rPr>
                      <m:t> </m:t>
                    </m:r>
                    <m:r>
                      <m:rPr>
                        <m:nor/>
                      </m:rPr>
                      <a:rPr lang="es-EC" sz="1400" b="0" i="0" smtClean="0">
                        <a:latin typeface="Arial" panose="020B0604020202020204" pitchFamily="34" charset="0"/>
                        <a:cs typeface="Arial" panose="020B0604020202020204" pitchFamily="34" charset="0"/>
                      </a:rPr>
                      <m:t>menores</m:t>
                    </m:r>
                    <m:r>
                      <m:rPr>
                        <m:nor/>
                      </m:rPr>
                      <a:rPr lang="es-EC" sz="1400" b="0" i="0" smtClean="0">
                        <a:latin typeface="Arial" panose="020B0604020202020204" pitchFamily="34" charset="0"/>
                        <a:cs typeface="Arial" panose="020B0604020202020204" pitchFamily="34" charset="0"/>
                      </a:rPr>
                      <m:t> </m:t>
                    </m:r>
                    <m:r>
                      <m:rPr>
                        <m:nor/>
                      </m:rPr>
                      <a:rPr lang="es-EC" sz="1400" b="0" i="0" smtClean="0">
                        <a:latin typeface="Arial" panose="020B0604020202020204" pitchFamily="34" charset="0"/>
                        <a:cs typeface="Arial" panose="020B0604020202020204" pitchFamily="34" charset="0"/>
                      </a:rPr>
                      <m:t>por</m:t>
                    </m:r>
                    <m:r>
                      <m:rPr>
                        <m:nor/>
                      </m:rPr>
                      <a:rPr lang="es-EC" sz="1400" b="0" i="0" smtClean="0">
                        <a:latin typeface="Arial" panose="020B0604020202020204" pitchFamily="34" charset="0"/>
                        <a:cs typeface="Arial" panose="020B0604020202020204" pitchFamily="34" charset="0"/>
                      </a:rPr>
                      <m:t> </m:t>
                    </m:r>
                    <m:r>
                      <m:rPr>
                        <m:nor/>
                      </m:rPr>
                      <a:rPr lang="es-EC" sz="1400" b="0" i="0" smtClean="0">
                        <a:latin typeface="Arial" panose="020B0604020202020204" pitchFamily="34" charset="0"/>
                        <a:cs typeface="Arial" panose="020B0604020202020204" pitchFamily="34" charset="0"/>
                      </a:rPr>
                      <m:t>v</m:t>
                    </m:r>
                    <m:r>
                      <m:rPr>
                        <m:nor/>
                      </m:rPr>
                      <a:rPr lang="es-EC" sz="1400" b="0" i="0" smtClean="0">
                        <a:latin typeface="Arial" panose="020B0604020202020204" pitchFamily="34" charset="0"/>
                        <a:cs typeface="Arial" panose="020B0604020202020204" pitchFamily="34" charset="0"/>
                      </a:rPr>
                      <m:t>á</m:t>
                    </m:r>
                    <m:r>
                      <m:rPr>
                        <m:nor/>
                      </m:rPr>
                      <a:rPr lang="es-EC" sz="1400" b="0" i="0" smtClean="0">
                        <a:latin typeface="Arial" panose="020B0604020202020204" pitchFamily="34" charset="0"/>
                        <a:cs typeface="Arial" panose="020B0604020202020204" pitchFamily="34" charset="0"/>
                      </a:rPr>
                      <m:t>lvulas</m:t>
                    </m:r>
                    <m:r>
                      <m:rPr>
                        <m:nor/>
                      </m:rPr>
                      <a:rPr lang="es-EC" sz="1400" b="0" i="0" smtClean="0">
                        <a:latin typeface="Arial" panose="020B0604020202020204" pitchFamily="34" charset="0"/>
                        <a:cs typeface="Arial" panose="020B0604020202020204" pitchFamily="34" charset="0"/>
                      </a:rPr>
                      <m:t> </m:t>
                    </m:r>
                    <m:r>
                      <m:rPr>
                        <m:nor/>
                      </m:rPr>
                      <a:rPr lang="es-EC" sz="1400" b="0" i="0" smtClean="0">
                        <a:latin typeface="Arial" panose="020B0604020202020204" pitchFamily="34" charset="0"/>
                        <a:cs typeface="Arial" panose="020B0604020202020204" pitchFamily="34" charset="0"/>
                      </a:rPr>
                      <m:t>y</m:t>
                    </m:r>
                    <m:r>
                      <m:rPr>
                        <m:nor/>
                      </m:rPr>
                      <a:rPr lang="es-EC" sz="1400" b="0" i="0" smtClean="0">
                        <a:latin typeface="Arial" panose="020B0604020202020204" pitchFamily="34" charset="0"/>
                        <a:cs typeface="Arial" panose="020B0604020202020204" pitchFamily="34" charset="0"/>
                      </a:rPr>
                      <m:t> </m:t>
                    </m:r>
                    <m:r>
                      <m:rPr>
                        <m:nor/>
                      </m:rPr>
                      <a:rPr lang="es-EC" sz="1400" b="0" i="0" smtClean="0">
                        <a:latin typeface="Arial" panose="020B0604020202020204" pitchFamily="34" charset="0"/>
                        <a:cs typeface="Arial" panose="020B0604020202020204" pitchFamily="34" charset="0"/>
                      </a:rPr>
                      <m:t>otros</m:t>
                    </m:r>
                    <m:r>
                      <m:rPr>
                        <m:nor/>
                      </m:rPr>
                      <a:rPr lang="es-EC" sz="1400" b="0" i="0" smtClean="0">
                        <a:latin typeface="Arial" panose="020B0604020202020204" pitchFamily="34" charset="0"/>
                        <a:cs typeface="Arial" panose="020B0604020202020204" pitchFamily="34" charset="0"/>
                      </a:rPr>
                      <m:t> </m:t>
                    </m:r>
                    <m:r>
                      <m:rPr>
                        <m:nor/>
                      </m:rPr>
                      <a:rPr lang="es-EC" sz="1400" b="0" i="0" smtClean="0">
                        <a:latin typeface="Arial" panose="020B0604020202020204" pitchFamily="34" charset="0"/>
                        <a:cs typeface="Arial" panose="020B0604020202020204" pitchFamily="34" charset="0"/>
                      </a:rPr>
                      <m:t>accesorios</m:t>
                    </m:r>
                    <m:r>
                      <m:rPr>
                        <m:nor/>
                      </m:rPr>
                      <a:rPr lang="es-EC" sz="1400" b="0" i="0" smtClean="0">
                        <a:latin typeface="Arial" panose="020B0604020202020204" pitchFamily="34" charset="0"/>
                        <a:cs typeface="Arial" panose="020B0604020202020204" pitchFamily="34" charset="0"/>
                      </a:rPr>
                      <m:t>.</m:t>
                    </m:r>
                  </m:oMath>
                </a14:m>
                <a:endParaRPr lang="es-EC" sz="1400" dirty="0">
                  <a:latin typeface="Arial" panose="020B0604020202020204" pitchFamily="34" charset="0"/>
                  <a:cs typeface="Arial" panose="020B0604020202020204" pitchFamily="34"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7241783" y="3069237"/>
                <a:ext cx="4821382" cy="2383922"/>
              </a:xfrm>
              <a:prstGeom prst="rect">
                <a:avLst/>
              </a:prstGeom>
              <a:blipFill>
                <a:blip r:embed="rId6"/>
                <a:stretch>
                  <a:fillRect l="-253" r="-379"/>
                </a:stretch>
              </a:blipFill>
            </p:spPr>
            <p:txBody>
              <a:bodyPr/>
              <a:lstStyle/>
              <a:p>
                <a:r>
                  <a:rPr lang="es-EC">
                    <a:noFill/>
                  </a:rPr>
                  <a:t> </a:t>
                </a:r>
              </a:p>
            </p:txBody>
          </p:sp>
        </mc:Fallback>
      </mc:AlternateContent>
      <p:pic>
        <p:nvPicPr>
          <p:cNvPr id="5" name="Imagen 4">
            <a:extLst>
              <a:ext uri="{FF2B5EF4-FFF2-40B4-BE49-F238E27FC236}">
                <a16:creationId xmlns:a16="http://schemas.microsoft.com/office/drawing/2014/main" id="{8836F8B1-F85C-405F-8200-C260A24AF882}"/>
              </a:ext>
            </a:extLst>
          </p:cNvPr>
          <p:cNvPicPr>
            <a:picLocks noChangeAspect="1"/>
          </p:cNvPicPr>
          <p:nvPr/>
        </p:nvPicPr>
        <p:blipFill>
          <a:blip r:embed="rId7"/>
          <a:stretch>
            <a:fillRect/>
          </a:stretch>
        </p:blipFill>
        <p:spPr>
          <a:xfrm>
            <a:off x="1631948" y="2340852"/>
            <a:ext cx="5481000" cy="3024000"/>
          </a:xfrm>
          <a:prstGeom prst="rect">
            <a:avLst/>
          </a:prstGeom>
        </p:spPr>
      </p:pic>
      <p:sp>
        <p:nvSpPr>
          <p:cNvPr id="11" name="CuadroTexto 10">
            <a:extLst>
              <a:ext uri="{FF2B5EF4-FFF2-40B4-BE49-F238E27FC236}">
                <a16:creationId xmlns:a16="http://schemas.microsoft.com/office/drawing/2014/main" id="{3BBB95DB-8FB7-4AB7-98CC-286B981C9272}"/>
              </a:ext>
            </a:extLst>
          </p:cNvPr>
          <p:cNvSpPr txBox="1"/>
          <p:nvPr/>
        </p:nvSpPr>
        <p:spPr>
          <a:xfrm>
            <a:off x="4986333" y="100668"/>
            <a:ext cx="7205647" cy="784830"/>
          </a:xfrm>
          <a:prstGeom prst="rect">
            <a:avLst/>
          </a:prstGeom>
          <a:noFill/>
        </p:spPr>
        <p:txBody>
          <a:bodyPr wrap="square" rtlCol="0">
            <a:spAutoFit/>
          </a:bodyPr>
          <a:lstStyle/>
          <a:p>
            <a:pPr algn="ctr"/>
            <a:r>
              <a:rPr lang="es-EC" sz="1500" b="1" dirty="0">
                <a:latin typeface="Arial" panose="020B0604020202020204" pitchFamily="34" charset="0"/>
                <a:cs typeface="Arial" panose="020B0604020202020204" pitchFamily="34" charset="0"/>
              </a:rPr>
              <a:t>Ingeniería Conceptual, Básica y de Detalle de un sistema de alta presión para la reinyección de las interfaces recuperadas de gasolina base al Poliducto Shushufindi-Quito en el Terminal Oyambaro de EP. Petroecuador</a:t>
            </a:r>
            <a:endParaRPr lang="es-EC" sz="1500" b="1" dirty="0"/>
          </a:p>
        </p:txBody>
      </p:sp>
      <p:sp>
        <p:nvSpPr>
          <p:cNvPr id="13" name="CuadroTexto 12">
            <a:extLst>
              <a:ext uri="{FF2B5EF4-FFF2-40B4-BE49-F238E27FC236}">
                <a16:creationId xmlns:a16="http://schemas.microsoft.com/office/drawing/2014/main" id="{E07EF858-1213-4F4B-BC50-BA07782EAEB5}"/>
              </a:ext>
            </a:extLst>
          </p:cNvPr>
          <p:cNvSpPr txBox="1"/>
          <p:nvPr/>
        </p:nvSpPr>
        <p:spPr>
          <a:xfrm>
            <a:off x="1247775" y="1085232"/>
            <a:ext cx="2290556" cy="461665"/>
          </a:xfrm>
          <a:prstGeom prst="rect">
            <a:avLst/>
          </a:prstGeom>
          <a:solidFill>
            <a:srgbClr val="FFCC00"/>
          </a:solidFill>
        </p:spPr>
        <p:txBody>
          <a:bodyPr wrap="square" rtlCol="0">
            <a:spAutoFit/>
          </a:bodyPr>
          <a:lstStyle/>
          <a:p>
            <a:r>
              <a:rPr lang="es-ES" sz="2400" b="1" dirty="0">
                <a:latin typeface="Arial" panose="020B0604020202020204" pitchFamily="34" charset="0"/>
                <a:cs typeface="Arial" panose="020B0604020202020204" pitchFamily="34" charset="0"/>
              </a:rPr>
              <a:t>Marco Teórico </a:t>
            </a:r>
          </a:p>
        </p:txBody>
      </p:sp>
    </p:spTree>
    <p:extLst>
      <p:ext uri="{BB962C8B-B14F-4D97-AF65-F5344CB8AC3E}">
        <p14:creationId xmlns:p14="http://schemas.microsoft.com/office/powerpoint/2010/main" val="239619648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Presentación de temas educativos, diseño con ilustraciones en una pizarra (pantalla panorámica)</Template>
  <TotalTime>3798</TotalTime>
  <Words>4640</Words>
  <Application>Microsoft Office PowerPoint</Application>
  <PresentationFormat>Panorámica</PresentationFormat>
  <Paragraphs>476</Paragraphs>
  <Slides>48</Slides>
  <Notes>46</Notes>
  <HiddenSlides>2</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48</vt:i4>
      </vt:variant>
    </vt:vector>
  </HeadingPairs>
  <TitlesOfParts>
    <vt:vector size="56" baseType="lpstr">
      <vt:lpstr>Arial</vt:lpstr>
      <vt:lpstr>Calibri</vt:lpstr>
      <vt:lpstr>Calibri Light</vt:lpstr>
      <vt:lpstr>Cambria Math</vt:lpstr>
      <vt:lpstr>Freestyle Script</vt:lpstr>
      <vt:lpstr>Symbol</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Garcia</dc:creator>
  <cp:lastModifiedBy>David Garcia</cp:lastModifiedBy>
  <cp:revision>305</cp:revision>
  <dcterms:created xsi:type="dcterms:W3CDTF">2020-07-24T01:24:20Z</dcterms:created>
  <dcterms:modified xsi:type="dcterms:W3CDTF">2021-07-14T17:27:06Z</dcterms:modified>
</cp:coreProperties>
</file>