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Lst>
  <p:sldIdLst>
    <p:sldId id="256" r:id="rId2"/>
    <p:sldId id="257" r:id="rId3"/>
    <p:sldId id="259" r:id="rId4"/>
    <p:sldId id="293" r:id="rId5"/>
    <p:sldId id="268" r:id="rId6"/>
    <p:sldId id="270" r:id="rId7"/>
    <p:sldId id="269" r:id="rId8"/>
    <p:sldId id="274" r:id="rId9"/>
    <p:sldId id="275" r:id="rId10"/>
    <p:sldId id="294" r:id="rId11"/>
    <p:sldId id="295" r:id="rId12"/>
    <p:sldId id="296" r:id="rId13"/>
    <p:sldId id="298" r:id="rId14"/>
    <p:sldId id="297" r:id="rId15"/>
    <p:sldId id="299" r:id="rId16"/>
    <p:sldId id="316" r:id="rId17"/>
    <p:sldId id="300" r:id="rId18"/>
    <p:sldId id="278"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7" r:id="rId35"/>
    <p:sldId id="318" r:id="rId36"/>
    <p:sldId id="320" r:id="rId37"/>
    <p:sldId id="319"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289" r:id="rId52"/>
    <p:sldId id="290" r:id="rId53"/>
    <p:sldId id="291" r:id="rId54"/>
    <p:sldId id="334" r:id="rId55"/>
    <p:sldId id="29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6600"/>
    <a:srgbClr val="FF9933"/>
    <a:srgbClr val="FA0A93"/>
    <a:srgbClr val="339933"/>
    <a:srgbClr val="1FE553"/>
    <a:srgbClr val="B94BAC"/>
    <a:srgbClr val="F9C60B"/>
    <a:srgbClr val="FACE2E"/>
    <a:srgbClr val="EBB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maestria\ELABORACION_TESIS\RESUMEN_CONCURSOS_QSM.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maestria\ELABORACION_TESIS\POSTULACION_QSM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cuments\maestria\ELABORACION_TESIS\POSTULACION_QSM6.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maestria\ELABORACION_TESIS\RESUMEN_CONCURSOS_QS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maestria\ELABORACION_TESIS\RESUMEN_CONCURSOS_QS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maestria\ELABORACION_TESIS\POSTULACION_QSM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maestria\ELABORACION_TESIS\POSTULACION_QSM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smtClean="0"/>
              <a:t>VACANTES</a:t>
            </a:r>
            <a:r>
              <a:rPr lang="en-US" baseline="0" dirty="0" smtClean="0"/>
              <a:t> Y ASPIRANTES POR CONCURSO EJECUTADO</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'OTRO QUERY'!$A$4</c:f>
              <c:strCache>
                <c:ptCount val="1"/>
                <c:pt idx="0">
                  <c:v>QSM3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2"/>
                <c:pt idx="0">
                  <c:v>TOTAL PARTIDAS DISPONIBLES</c:v>
                </c:pt>
                <c:pt idx="1">
                  <c:v>TOTAL INSCRITOS</c:v>
                </c:pt>
              </c:strCache>
            </c:strRef>
          </c:cat>
          <c:val>
            <c:numRef>
              <c:f>('OTRO QUERY'!$B$4:$C$4,'OTRO QUERY'!$E$4:$H$4)</c:f>
              <c:numCache>
                <c:formatCode>General</c:formatCode>
                <c:ptCount val="2"/>
                <c:pt idx="0">
                  <c:v>38870</c:v>
                </c:pt>
                <c:pt idx="1">
                  <c:v>22180</c:v>
                </c:pt>
              </c:numCache>
            </c:numRef>
          </c:val>
        </c:ser>
        <c:ser>
          <c:idx val="1"/>
          <c:order val="1"/>
          <c:tx>
            <c:strRef>
              <c:f>'OTRO QUERY'!$A$5</c:f>
              <c:strCache>
                <c:ptCount val="1"/>
                <c:pt idx="0">
                  <c:v>QSM4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2"/>
                <c:pt idx="0">
                  <c:v>TOTAL PARTIDAS DISPONIBLES</c:v>
                </c:pt>
                <c:pt idx="1">
                  <c:v>TOTAL INSCRITOS</c:v>
                </c:pt>
              </c:strCache>
            </c:strRef>
          </c:cat>
          <c:val>
            <c:numRef>
              <c:f>('OTRO QUERY'!$B$5:$C$5,'OTRO QUERY'!$E$5:$H$5)</c:f>
              <c:numCache>
                <c:formatCode>General</c:formatCode>
                <c:ptCount val="2"/>
                <c:pt idx="0">
                  <c:v>9104</c:v>
                </c:pt>
                <c:pt idx="1">
                  <c:v>13584</c:v>
                </c:pt>
              </c:numCache>
            </c:numRef>
          </c:val>
        </c:ser>
        <c:ser>
          <c:idx val="2"/>
          <c:order val="2"/>
          <c:tx>
            <c:strRef>
              <c:f>'OTRO QUERY'!$A$6</c:f>
              <c:strCache>
                <c:ptCount val="1"/>
                <c:pt idx="0">
                  <c:v>QSM5</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2"/>
                <c:pt idx="0">
                  <c:v>TOTAL PARTIDAS DISPONIBLES</c:v>
                </c:pt>
                <c:pt idx="1">
                  <c:v>TOTAL INSCRITOS</c:v>
                </c:pt>
              </c:strCache>
            </c:strRef>
          </c:cat>
          <c:val>
            <c:numRef>
              <c:f>('OTRO QUERY'!$B$6:$C$6,'OTRO QUERY'!$E$6:$H$6)</c:f>
              <c:numCache>
                <c:formatCode>General</c:formatCode>
                <c:ptCount val="2"/>
                <c:pt idx="0">
                  <c:v>4123</c:v>
                </c:pt>
                <c:pt idx="1">
                  <c:v>7855</c:v>
                </c:pt>
              </c:numCache>
            </c:numRef>
          </c:val>
        </c:ser>
        <c:ser>
          <c:idx val="3"/>
          <c:order val="3"/>
          <c:tx>
            <c:strRef>
              <c:f>'OTRO QUERY'!$A$7</c:f>
              <c:strCache>
                <c:ptCount val="1"/>
                <c:pt idx="0">
                  <c:v>QSM-GALAPAGOS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2"/>
                <c:pt idx="0">
                  <c:v>TOTAL PARTIDAS DISPONIBLES</c:v>
                </c:pt>
                <c:pt idx="1">
                  <c:v>TOTAL INSCRITOS</c:v>
                </c:pt>
              </c:strCache>
            </c:strRef>
          </c:cat>
          <c:val>
            <c:numRef>
              <c:f>('OTRO QUERY'!$B$7:$C$7,'OTRO QUERY'!$E$7:$H$7)</c:f>
              <c:numCache>
                <c:formatCode>General</c:formatCode>
                <c:ptCount val="2"/>
                <c:pt idx="0">
                  <c:v>39</c:v>
                </c:pt>
                <c:pt idx="1">
                  <c:v>39</c:v>
                </c:pt>
              </c:numCache>
            </c:numRef>
          </c:val>
        </c:ser>
        <c:dLbls>
          <c:dLblPos val="outEnd"/>
          <c:showLegendKey val="0"/>
          <c:showVal val="1"/>
          <c:showCatName val="0"/>
          <c:showSerName val="0"/>
          <c:showPercent val="0"/>
          <c:showBubbleSize val="0"/>
        </c:dLbls>
        <c:gapWidth val="444"/>
        <c:overlap val="-90"/>
        <c:axId val="-769406864"/>
        <c:axId val="-769409040"/>
        <c:extLst>
          <c:ext xmlns:c15="http://schemas.microsoft.com/office/drawing/2012/chart" uri="{02D57815-91ED-43cb-92C2-25804820EDAC}">
            <c15:filteredBarSeries>
              <c15:ser>
                <c:idx val="4"/>
                <c:order val="4"/>
                <c:tx>
                  <c:strRef>
                    <c:extLst>
                      <c:ext uri="{02D57815-91ED-43cb-92C2-25804820EDAC}">
                        <c15:formulaRef>
                          <c15:sqref>'OTRO QUERY'!$A$8</c15:sqref>
                        </c15:formulaRef>
                      </c:ext>
                    </c:extLst>
                    <c:strCache>
                      <c:ptCount val="1"/>
                      <c:pt idx="0">
                        <c:v>QSM6</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('OTRO QUERY'!$B$3:$C$3,'OTRO QUERY'!$E$3:$H$3)</c15:sqref>
                        </c15:formulaRef>
                      </c:ext>
                    </c:extLst>
                    <c:strCache>
                      <c:ptCount val="2"/>
                      <c:pt idx="0">
                        <c:v>TOTAL PARTIDAS DISPONIBLES</c:v>
                      </c:pt>
                      <c:pt idx="1">
                        <c:v>TOTAL INSCRITOS</c:v>
                      </c:pt>
                    </c:strCache>
                  </c:strRef>
                </c:cat>
                <c:val>
                  <c:numRef>
                    <c:extLst>
                      <c:ext uri="{02D57815-91ED-43cb-92C2-25804820EDAC}">
                        <c15:formulaRef>
                          <c15:sqref>('OTRO QUERY'!$B$8:$C$8,'OTRO QUERY'!$E$8:$H$8)</c15:sqref>
                        </c15:formulaRef>
                      </c:ext>
                    </c:extLst>
                    <c:numCache>
                      <c:formatCode>General</c:formatCode>
                      <c:ptCount val="2"/>
                      <c:pt idx="0">
                        <c:v>15718</c:v>
                      </c:pt>
                      <c:pt idx="1">
                        <c:v>29804</c:v>
                      </c:pt>
                    </c:numCache>
                  </c:numRef>
                </c:val>
              </c15:ser>
            </c15:filteredBarSeries>
          </c:ext>
        </c:extLst>
      </c:barChart>
      <c:catAx>
        <c:axId val="-769406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769409040"/>
        <c:crosses val="autoZero"/>
        <c:auto val="1"/>
        <c:lblAlgn val="ctr"/>
        <c:lblOffset val="100"/>
        <c:noMultiLvlLbl val="0"/>
      </c:catAx>
      <c:valAx>
        <c:axId val="-76940904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Aspirantes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76940686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DISTRIBUCIÓN DE POSTULACIONES QSM5</a:t>
            </a:r>
            <a:endParaRPr lang="en-US" sz="1200" b="1">
              <a:effectLst/>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Hoja2!$B$1</c:f>
              <c:strCache>
                <c:ptCount val="1"/>
                <c:pt idx="0">
                  <c:v>FRECUENCIAS VACANTE (CUÁNTAS VECES SE REPITE LA POSTULACIÓN POR NUMERO DE POSTULACIONES POR VACANTE VACANTE)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Hoja2!$A$2:$A$24</c:f>
              <c:str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50+</c:v>
                </c:pt>
                <c:pt idx="21">
                  <c:v>100+</c:v>
                </c:pt>
                <c:pt idx="22">
                  <c:v>200+</c:v>
                </c:pt>
              </c:strCache>
            </c:strRef>
          </c:cat>
          <c:val>
            <c:numRef>
              <c:f>Hoja2!$B$2:$B$24</c:f>
              <c:numCache>
                <c:formatCode>General</c:formatCode>
                <c:ptCount val="23"/>
                <c:pt idx="0">
                  <c:v>13</c:v>
                </c:pt>
                <c:pt idx="1">
                  <c:v>13</c:v>
                </c:pt>
                <c:pt idx="2">
                  <c:v>16</c:v>
                </c:pt>
                <c:pt idx="3">
                  <c:v>16</c:v>
                </c:pt>
                <c:pt idx="4">
                  <c:v>16</c:v>
                </c:pt>
                <c:pt idx="5">
                  <c:v>15</c:v>
                </c:pt>
                <c:pt idx="6">
                  <c:v>16</c:v>
                </c:pt>
                <c:pt idx="7">
                  <c:v>11</c:v>
                </c:pt>
                <c:pt idx="8">
                  <c:v>15</c:v>
                </c:pt>
                <c:pt idx="9">
                  <c:v>13</c:v>
                </c:pt>
                <c:pt idx="10">
                  <c:v>8</c:v>
                </c:pt>
                <c:pt idx="11">
                  <c:v>8</c:v>
                </c:pt>
                <c:pt idx="12">
                  <c:v>17</c:v>
                </c:pt>
                <c:pt idx="13">
                  <c:v>10</c:v>
                </c:pt>
                <c:pt idx="14">
                  <c:v>5</c:v>
                </c:pt>
                <c:pt idx="15">
                  <c:v>8</c:v>
                </c:pt>
                <c:pt idx="16">
                  <c:v>6</c:v>
                </c:pt>
                <c:pt idx="17">
                  <c:v>13</c:v>
                </c:pt>
                <c:pt idx="18">
                  <c:v>15</c:v>
                </c:pt>
                <c:pt idx="19">
                  <c:v>134</c:v>
                </c:pt>
                <c:pt idx="20">
                  <c:v>78</c:v>
                </c:pt>
                <c:pt idx="21">
                  <c:v>56</c:v>
                </c:pt>
                <c:pt idx="22">
                  <c:v>69</c:v>
                </c:pt>
              </c:numCache>
            </c:numRef>
          </c:val>
        </c:ser>
        <c:dLbls>
          <c:dLblPos val="outEnd"/>
          <c:showLegendKey val="0"/>
          <c:showVal val="1"/>
          <c:showCatName val="0"/>
          <c:showSerName val="0"/>
          <c:showPercent val="0"/>
          <c:showBubbleSize val="0"/>
        </c:dLbls>
        <c:gapWidth val="219"/>
        <c:overlap val="-27"/>
        <c:axId val="-689479712"/>
        <c:axId val="-689477536"/>
      </c:barChart>
      <c:catAx>
        <c:axId val="-689479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Número de postulaciones por vacantes</a:t>
                </a:r>
                <a:endParaRPr lang="en-US" sz="10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7536"/>
        <c:crosses val="autoZero"/>
        <c:auto val="1"/>
        <c:lblAlgn val="ctr"/>
        <c:lblOffset val="100"/>
        <c:noMultiLvlLbl val="0"/>
      </c:catAx>
      <c:valAx>
        <c:axId val="-68947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Frecuencias de # de postlaciones</a:t>
                </a:r>
                <a:endParaRPr lang="en-US"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POSTULACIONES EN CIRCUITOS MÁS DEMANDADOS</a:t>
            </a:r>
            <a:endParaRPr lang="en-US" sz="1200" b="1">
              <a:effectLst/>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3"/>
          <c:order val="0"/>
          <c:tx>
            <c:strRef>
              <c:f>Hoja5!$G$1</c:f>
              <c:strCache>
                <c:ptCount val="1"/>
                <c:pt idx="0">
                  <c:v>TOTAL POSTULANTES OTROS DISTRITOS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Hoja5!$G$2:$G$4</c:f>
              <c:numCache>
                <c:formatCode>General</c:formatCode>
                <c:ptCount val="3"/>
                <c:pt idx="0">
                  <c:v>749</c:v>
                </c:pt>
                <c:pt idx="1">
                  <c:v>480</c:v>
                </c:pt>
                <c:pt idx="2">
                  <c:v>423</c:v>
                </c:pt>
              </c:numCache>
            </c:numRef>
          </c:val>
        </c:ser>
        <c:ser>
          <c:idx val="2"/>
          <c:order val="1"/>
          <c:tx>
            <c:strRef>
              <c:f>Hoja5!$F$1</c:f>
              <c:strCache>
                <c:ptCount val="1"/>
                <c:pt idx="0">
                  <c:v>TOTAL POSTULANTES MISMO CIRCUITO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Hoja5!$F$2:$F$4</c:f>
              <c:numCache>
                <c:formatCode>General</c:formatCode>
                <c:ptCount val="3"/>
                <c:pt idx="0">
                  <c:v>28</c:v>
                </c:pt>
                <c:pt idx="1">
                  <c:v>100</c:v>
                </c:pt>
                <c:pt idx="2">
                  <c:v>6</c:v>
                </c:pt>
              </c:numCache>
            </c:numRef>
          </c:val>
        </c:ser>
        <c:ser>
          <c:idx val="0"/>
          <c:order val="2"/>
          <c:tx>
            <c:strRef>
              <c:f>Hoja5!$C$1</c:f>
              <c:strCache>
                <c:ptCount val="1"/>
                <c:pt idx="0">
                  <c:v>TOTAL POSTULACIONES SOBRE VACANTES DEL CIRCUITO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Hoja5!$C$2:$C$4</c:f>
              <c:numCache>
                <c:formatCode>General</c:formatCode>
                <c:ptCount val="3"/>
                <c:pt idx="0">
                  <c:v>777</c:v>
                </c:pt>
                <c:pt idx="1">
                  <c:v>580</c:v>
                </c:pt>
                <c:pt idx="2">
                  <c:v>429</c:v>
                </c:pt>
              </c:numCache>
            </c:numRef>
          </c:val>
        </c:ser>
        <c:ser>
          <c:idx val="1"/>
          <c:order val="3"/>
          <c:tx>
            <c:strRef>
              <c:f>Hoja5!$D$1</c:f>
              <c:strCache>
                <c:ptCount val="1"/>
                <c:pt idx="0">
                  <c:v>TOTAL VACANTES OFERTADAS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Hoja5!$D$2:$D$4</c:f>
              <c:numCache>
                <c:formatCode>General</c:formatCode>
                <c:ptCount val="3"/>
                <c:pt idx="0">
                  <c:v>101</c:v>
                </c:pt>
                <c:pt idx="1">
                  <c:v>25</c:v>
                </c:pt>
                <c:pt idx="2">
                  <c:v>37</c:v>
                </c:pt>
              </c:numCache>
            </c:numRef>
          </c:val>
        </c:ser>
        <c:dLbls>
          <c:dLblPos val="outEnd"/>
          <c:showLegendKey val="0"/>
          <c:showVal val="1"/>
          <c:showCatName val="0"/>
          <c:showSerName val="0"/>
          <c:showPercent val="0"/>
          <c:showBubbleSize val="0"/>
        </c:dLbls>
        <c:gapWidth val="182"/>
        <c:axId val="-689480800"/>
        <c:axId val="-689476992"/>
      </c:barChart>
      <c:catAx>
        <c:axId val="-68948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6992"/>
        <c:crosses val="autoZero"/>
        <c:auto val="1"/>
        <c:lblAlgn val="ctr"/>
        <c:lblOffset val="100"/>
        <c:noMultiLvlLbl val="0"/>
      </c:catAx>
      <c:valAx>
        <c:axId val="-68947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0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INSTITUCIONES EDUCATIVAS EN CIRCUITOS MÁS DEMANDADOS</a:t>
            </a:r>
            <a:endParaRPr lang="en-US" sz="1200" b="1">
              <a:effectLst/>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percentStacked"/>
        <c:varyColors val="0"/>
        <c:ser>
          <c:idx val="0"/>
          <c:order val="0"/>
          <c:tx>
            <c:strRef>
              <c:f>Hoja5!$I$1</c:f>
              <c:strCache>
                <c:ptCount val="1"/>
                <c:pt idx="0">
                  <c:v>IE's DE ALTA DEMANDA (IE's CON TODOS LOS NIVELES EDUCATIVOS)</c:v>
                </c:pt>
              </c:strCache>
            </c:strRef>
          </c:tx>
          <c:spPr>
            <a:solidFill>
              <a:schemeClr val="accent1"/>
            </a:solidFill>
            <a:ln>
              <a:noFill/>
            </a:ln>
            <a:effectLst/>
          </c:spPr>
          <c:invertIfNegative val="0"/>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Hoja5!$I$2:$I$4</c:f>
              <c:numCache>
                <c:formatCode>General</c:formatCode>
                <c:ptCount val="3"/>
                <c:pt idx="0">
                  <c:v>12</c:v>
                </c:pt>
                <c:pt idx="1">
                  <c:v>11</c:v>
                </c:pt>
                <c:pt idx="2">
                  <c:v>4</c:v>
                </c:pt>
              </c:numCache>
            </c:numRef>
          </c:val>
        </c:ser>
        <c:ser>
          <c:idx val="1"/>
          <c:order val="1"/>
          <c:tx>
            <c:strRef>
              <c:f>Hoja5!$J$1</c:f>
              <c:strCache>
                <c:ptCount val="1"/>
                <c:pt idx="0">
                  <c:v>IE's GENERALES</c:v>
                </c:pt>
              </c:strCache>
            </c:strRef>
          </c:tx>
          <c:spPr>
            <a:solidFill>
              <a:schemeClr val="accent2"/>
            </a:solidFill>
            <a:ln>
              <a:noFill/>
            </a:ln>
            <a:effectLst/>
          </c:spPr>
          <c:invertIfNegative val="0"/>
          <c:cat>
            <c:multiLvlStrRef>
              <c:f>Hoja5!$A$2:$B$4</c:f>
              <c:multiLvlStrCache>
                <c:ptCount val="3"/>
                <c:lvl>
                  <c:pt idx="0">
                    <c:v>13D02C05_06_07_12</c:v>
                  </c:pt>
                  <c:pt idx="1">
                    <c:v>01D01C05_06_11_12</c:v>
                  </c:pt>
                  <c:pt idx="2">
                    <c:v>03D03C03</c:v>
                  </c:pt>
                </c:lvl>
                <c:lvl>
                  <c:pt idx="0">
                    <c:v>QSM3</c:v>
                  </c:pt>
                  <c:pt idx="1">
                    <c:v>QSM4</c:v>
                  </c:pt>
                  <c:pt idx="2">
                    <c:v>QSM5</c:v>
                  </c:pt>
                </c:lvl>
              </c:multiLvlStrCache>
            </c:multiLvlStrRef>
          </c:cat>
          <c:val>
            <c:numRef>
              <c:f>Hoja5!$J$2:$J$4</c:f>
              <c:numCache>
                <c:formatCode>General</c:formatCode>
                <c:ptCount val="3"/>
                <c:pt idx="0">
                  <c:v>8</c:v>
                </c:pt>
                <c:pt idx="1">
                  <c:v>4</c:v>
                </c:pt>
                <c:pt idx="2">
                  <c:v>6</c:v>
                </c:pt>
              </c:numCache>
            </c:numRef>
          </c:val>
        </c:ser>
        <c:dLbls>
          <c:showLegendKey val="0"/>
          <c:showVal val="0"/>
          <c:showCatName val="0"/>
          <c:showSerName val="0"/>
          <c:showPercent val="0"/>
          <c:showBubbleSize val="0"/>
        </c:dLbls>
        <c:gapWidth val="150"/>
        <c:overlap val="100"/>
        <c:axId val="-689476448"/>
        <c:axId val="-689474272"/>
      </c:barChart>
      <c:catAx>
        <c:axId val="-6894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4272"/>
        <c:crosses val="autoZero"/>
        <c:auto val="1"/>
        <c:lblAlgn val="ctr"/>
        <c:lblOffset val="100"/>
        <c:noMultiLvlLbl val="0"/>
      </c:catAx>
      <c:valAx>
        <c:axId val="-68947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6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COSTOS VARIABLES</a:t>
            </a:r>
            <a:r>
              <a:rPr lang="en-US" sz="1200" b="1" baseline="0"/>
              <a:t> DE EVALUACIÓN PRÁCTICA</a:t>
            </a:r>
            <a:endParaRPr lang="en-US" sz="1200" b="1"/>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'VALORES DE CLASE DEMOSTRATIVA'!$C$2</c:f>
              <c:strCache>
                <c:ptCount val="1"/>
                <c:pt idx="0">
                  <c:v>No. ASPIRANTES INSCRITOS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'VALORES DE CLASE DEMOSTRATIVA'!$B$3:$B$6</c:f>
              <c:strCache>
                <c:ptCount val="4"/>
                <c:pt idx="0">
                  <c:v>QSM3</c:v>
                </c:pt>
                <c:pt idx="1">
                  <c:v>QSM4</c:v>
                </c:pt>
                <c:pt idx="2">
                  <c:v>QSM5</c:v>
                </c:pt>
                <c:pt idx="3">
                  <c:v>QSM - GALAPAGOS</c:v>
                </c:pt>
              </c:strCache>
            </c:strRef>
          </c:cat>
          <c:val>
            <c:numRef>
              <c:f>'VALORES DE CLASE DEMOSTRATIVA'!$C$3:$C$6</c:f>
              <c:numCache>
                <c:formatCode>General</c:formatCode>
                <c:ptCount val="4"/>
                <c:pt idx="0">
                  <c:v>23000</c:v>
                </c:pt>
                <c:pt idx="1">
                  <c:v>13692</c:v>
                </c:pt>
                <c:pt idx="2">
                  <c:v>7916</c:v>
                </c:pt>
                <c:pt idx="3">
                  <c:v>38</c:v>
                </c:pt>
              </c:numCache>
            </c:numRef>
          </c:val>
        </c:ser>
        <c:dLbls>
          <c:showLegendKey val="0"/>
          <c:showVal val="1"/>
          <c:showCatName val="0"/>
          <c:showSerName val="0"/>
          <c:showPercent val="0"/>
          <c:showBubbleSize val="0"/>
        </c:dLbls>
        <c:gapWidth val="219"/>
        <c:overlap val="-27"/>
        <c:axId val="-689469920"/>
        <c:axId val="-689472096"/>
      </c:barChart>
      <c:lineChart>
        <c:grouping val="standard"/>
        <c:varyColors val="0"/>
        <c:ser>
          <c:idx val="1"/>
          <c:order val="1"/>
          <c:tx>
            <c:strRef>
              <c:f>'VALORES DE CLASE DEMOSTRATIVA'!$F$2</c:f>
              <c:strCache>
                <c:ptCount val="1"/>
                <c:pt idx="0">
                  <c:v>TOTAL COSTOS ESTIMADOS PARA EVALUACIÓN PRÁCTICA DE ASPIRANTES</c:v>
                </c:pt>
              </c:strCache>
            </c:strRef>
          </c:tx>
          <c:spPr>
            <a:ln w="28575" cap="rnd">
              <a:solidFill>
                <a:schemeClr val="accent3"/>
              </a:solidFill>
              <a:round/>
            </a:ln>
            <a:effectLst/>
          </c:spPr>
          <c:marker>
            <c:symbol val="none"/>
          </c:marker>
          <c:dLbls>
            <c:dLbl>
              <c:idx val="0"/>
              <c:layout>
                <c:manualLayout>
                  <c:x val="2.079722703639510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66204506065857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797227036395149E-2"/>
                  <c:y val="-7.0852643662024309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'VALORES DE CLASE DEMOSTRATIVA'!$B$3:$B$6</c:f>
              <c:strCache>
                <c:ptCount val="4"/>
                <c:pt idx="0">
                  <c:v>QSM3</c:v>
                </c:pt>
                <c:pt idx="1">
                  <c:v>QSM4</c:v>
                </c:pt>
                <c:pt idx="2">
                  <c:v>QSM5</c:v>
                </c:pt>
                <c:pt idx="3">
                  <c:v>QSM - GALAPAGOS</c:v>
                </c:pt>
              </c:strCache>
            </c:strRef>
          </c:cat>
          <c:val>
            <c:numRef>
              <c:f>'VALORES DE CLASE DEMOSTRATIVA'!$F$3:$F$6</c:f>
              <c:numCache>
                <c:formatCode>_("$"* #,##0.00_);_("$"* \(#,##0.00\);_("$"* "-"??_);_(@_)</c:formatCode>
                <c:ptCount val="4"/>
                <c:pt idx="0">
                  <c:v>50906.666666666664</c:v>
                </c:pt>
                <c:pt idx="1">
                  <c:v>30304.959999999999</c:v>
                </c:pt>
                <c:pt idx="2">
                  <c:v>17520.746666666666</c:v>
                </c:pt>
                <c:pt idx="3">
                  <c:v>84.106666666666669</c:v>
                </c:pt>
              </c:numCache>
            </c:numRef>
          </c:val>
          <c:smooth val="0"/>
        </c:ser>
        <c:dLbls>
          <c:showLegendKey val="0"/>
          <c:showVal val="1"/>
          <c:showCatName val="0"/>
          <c:showSerName val="0"/>
          <c:showPercent val="0"/>
          <c:showBubbleSize val="0"/>
        </c:dLbls>
        <c:marker val="1"/>
        <c:smooth val="0"/>
        <c:axId val="-689469376"/>
        <c:axId val="-689471008"/>
      </c:lineChart>
      <c:catAx>
        <c:axId val="-689469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Concursos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2096"/>
        <c:crosses val="autoZero"/>
        <c:auto val="1"/>
        <c:lblAlgn val="ctr"/>
        <c:lblOffset val="100"/>
        <c:noMultiLvlLbl val="0"/>
      </c:catAx>
      <c:valAx>
        <c:axId val="-68947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inscritos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69920"/>
        <c:crosses val="autoZero"/>
        <c:crossBetween val="between"/>
      </c:valAx>
      <c:valAx>
        <c:axId val="-6894710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costo</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69376"/>
        <c:crosses val="max"/>
        <c:crossBetween val="between"/>
      </c:valAx>
      <c:catAx>
        <c:axId val="-689469376"/>
        <c:scaling>
          <c:orientation val="minMax"/>
        </c:scaling>
        <c:delete val="1"/>
        <c:axPos val="b"/>
        <c:numFmt formatCode="General" sourceLinked="1"/>
        <c:majorTickMark val="out"/>
        <c:minorTickMark val="none"/>
        <c:tickLblPos val="nextTo"/>
        <c:crossAx val="-6894710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DISTRIBUCIÓN DE POSTULACIONES QSM6</a:t>
            </a:r>
            <a:endParaRPr lang="en-US" sz="1200" b="1">
              <a:effectLst/>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resultados!$B$1</c:f>
              <c:strCache>
                <c:ptCount val="1"/>
                <c:pt idx="0">
                  <c:v>FRECUENCIAS VACANTE (CUÁNTAS VECES SE REPITE LA POSTULACIÓN POR NUMERO DE POSTULACIONES POR VACANTE VACANTE)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resultados!$A$2:$A$26</c:f>
              <c:strCach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100+</c:v>
                </c:pt>
                <c:pt idx="24">
                  <c:v>200+</c:v>
                </c:pt>
              </c:strCache>
            </c:strRef>
          </c:cat>
          <c:val>
            <c:numRef>
              <c:f>resultados!$B$2:$B$26</c:f>
              <c:numCache>
                <c:formatCode>General</c:formatCode>
                <c:ptCount val="25"/>
                <c:pt idx="0">
                  <c:v>497</c:v>
                </c:pt>
                <c:pt idx="1">
                  <c:v>520</c:v>
                </c:pt>
                <c:pt idx="2">
                  <c:v>517</c:v>
                </c:pt>
                <c:pt idx="3">
                  <c:v>593</c:v>
                </c:pt>
                <c:pt idx="4">
                  <c:v>585</c:v>
                </c:pt>
                <c:pt idx="5">
                  <c:v>602</c:v>
                </c:pt>
                <c:pt idx="6">
                  <c:v>579</c:v>
                </c:pt>
                <c:pt idx="7">
                  <c:v>462</c:v>
                </c:pt>
                <c:pt idx="8">
                  <c:v>442</c:v>
                </c:pt>
                <c:pt idx="9">
                  <c:v>400</c:v>
                </c:pt>
                <c:pt idx="10">
                  <c:v>378</c:v>
                </c:pt>
                <c:pt idx="11">
                  <c:v>343</c:v>
                </c:pt>
                <c:pt idx="12">
                  <c:v>322</c:v>
                </c:pt>
                <c:pt idx="13">
                  <c:v>253</c:v>
                </c:pt>
                <c:pt idx="14">
                  <c:v>238</c:v>
                </c:pt>
                <c:pt idx="15">
                  <c:v>248</c:v>
                </c:pt>
                <c:pt idx="16">
                  <c:v>221</c:v>
                </c:pt>
                <c:pt idx="17">
                  <c:v>203</c:v>
                </c:pt>
                <c:pt idx="18">
                  <c:v>168</c:v>
                </c:pt>
                <c:pt idx="19">
                  <c:v>618</c:v>
                </c:pt>
                <c:pt idx="20">
                  <c:v>579</c:v>
                </c:pt>
                <c:pt idx="21">
                  <c:v>331</c:v>
                </c:pt>
                <c:pt idx="22">
                  <c:v>438</c:v>
                </c:pt>
                <c:pt idx="23">
                  <c:v>68</c:v>
                </c:pt>
                <c:pt idx="24">
                  <c:v>17</c:v>
                </c:pt>
              </c:numCache>
            </c:numRef>
          </c:val>
        </c:ser>
        <c:dLbls>
          <c:dLblPos val="outEnd"/>
          <c:showLegendKey val="0"/>
          <c:showVal val="1"/>
          <c:showCatName val="0"/>
          <c:showSerName val="0"/>
          <c:showPercent val="0"/>
          <c:showBubbleSize val="0"/>
        </c:dLbls>
        <c:gapWidth val="219"/>
        <c:overlap val="-27"/>
        <c:axId val="-689484608"/>
        <c:axId val="-689484064"/>
      </c:barChart>
      <c:catAx>
        <c:axId val="-689484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Número de postulaciones por vacantes</a:t>
                </a:r>
                <a:endParaRPr lang="en-US" sz="10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4064"/>
        <c:crosses val="autoZero"/>
        <c:auto val="1"/>
        <c:lblAlgn val="ctr"/>
        <c:lblOffset val="100"/>
        <c:noMultiLvlLbl val="0"/>
      </c:catAx>
      <c:valAx>
        <c:axId val="-68948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Frecuencias de # de postlaciones</a:t>
                </a:r>
                <a:endParaRPr lang="en-US"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smtClean="0"/>
              <a:t>RESULTADOS</a:t>
            </a:r>
            <a:r>
              <a:rPr lang="en-US" sz="1200" b="1" baseline="0" dirty="0" smtClean="0"/>
              <a:t> DE CONCURSOS EJECUTADOS</a:t>
            </a:r>
            <a:endParaRPr lang="en-US" sz="12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Hoja3!$B$46</c:f>
              <c:strCache>
                <c:ptCount val="1"/>
                <c:pt idx="0">
                  <c:v>QSM3</c:v>
                </c:pt>
              </c:strCache>
            </c:strRef>
          </c:tx>
          <c:spPr>
            <a:solidFill>
              <a:schemeClr val="accent1"/>
            </a:solidFill>
            <a:ln>
              <a:noFill/>
            </a:ln>
            <a:effectLst/>
          </c:spPr>
          <c:invertIfNegative val="0"/>
          <c:dLbls>
            <c:dLbl>
              <c:idx val="2"/>
              <c:layout>
                <c:manualLayout>
                  <c:x val="0"/>
                  <c:y val="-2.68336314847943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Hoja3!$C$46:$E$46</c:f>
              <c:numCache>
                <c:formatCode>0.00%</c:formatCode>
                <c:ptCount val="3"/>
                <c:pt idx="0">
                  <c:v>0.30854129148443532</c:v>
                </c:pt>
                <c:pt idx="1">
                  <c:v>0.28636480576279905</c:v>
                </c:pt>
                <c:pt idx="2">
                  <c:v>0.32447919455898894</c:v>
                </c:pt>
              </c:numCache>
            </c:numRef>
          </c:val>
        </c:ser>
        <c:ser>
          <c:idx val="1"/>
          <c:order val="1"/>
          <c:tx>
            <c:strRef>
              <c:f>Hoja3!$B$47</c:f>
              <c:strCache>
                <c:ptCount val="1"/>
                <c:pt idx="0">
                  <c:v>QSM4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Hoja3!$C$47:$E$47</c:f>
              <c:numCache>
                <c:formatCode>0.00%</c:formatCode>
                <c:ptCount val="3"/>
                <c:pt idx="0">
                  <c:v>0.49367518465064947</c:v>
                </c:pt>
                <c:pt idx="1">
                  <c:v>0.15247474318702775</c:v>
                </c:pt>
                <c:pt idx="2">
                  <c:v>0.32211495881675672</c:v>
                </c:pt>
              </c:numCache>
            </c:numRef>
          </c:val>
        </c:ser>
        <c:ser>
          <c:idx val="2"/>
          <c:order val="2"/>
          <c:tx>
            <c:strRef>
              <c:f>Hoja3!$B$48</c:f>
              <c:strCache>
                <c:ptCount val="1"/>
                <c:pt idx="0">
                  <c:v>QSM5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Hoja3!$C$48:$E$48</c:f>
              <c:numCache>
                <c:formatCode>0.00%</c:formatCode>
                <c:ptCount val="3"/>
                <c:pt idx="0">
                  <c:v>0.69585253456221197</c:v>
                </c:pt>
                <c:pt idx="1">
                  <c:v>7.2277467863206407E-2</c:v>
                </c:pt>
                <c:pt idx="2">
                  <c:v>0.27063044592516661</c:v>
                </c:pt>
              </c:numCache>
            </c:numRef>
          </c:val>
        </c:ser>
        <c:ser>
          <c:idx val="3"/>
          <c:order val="3"/>
          <c:tx>
            <c:strRef>
              <c:f>Hoja3!$B$49</c:f>
              <c:strCache>
                <c:ptCount val="1"/>
                <c:pt idx="0">
                  <c:v>QSM - GALAPAGOS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Hoja3!$C$49:$E$49</c:f>
              <c:numCache>
                <c:formatCode>0.00%</c:formatCode>
                <c:ptCount val="3"/>
                <c:pt idx="0">
                  <c:v>0.79487179487179482</c:v>
                </c:pt>
                <c:pt idx="1">
                  <c:v>5.128205128205128E-2</c:v>
                </c:pt>
                <c:pt idx="2">
                  <c:v>0.88571428571428568</c:v>
                </c:pt>
              </c:numCache>
            </c:numRef>
          </c:val>
        </c:ser>
        <c:dLbls>
          <c:dLblPos val="outEnd"/>
          <c:showLegendKey val="0"/>
          <c:showVal val="1"/>
          <c:showCatName val="0"/>
          <c:showSerName val="0"/>
          <c:showPercent val="0"/>
          <c:showBubbleSize val="0"/>
        </c:dLbls>
        <c:gapWidth val="219"/>
        <c:overlap val="-27"/>
        <c:axId val="-960943632"/>
        <c:axId val="-689482432"/>
      </c:barChart>
      <c:catAx>
        <c:axId val="-96094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2432"/>
        <c:crosses val="autoZero"/>
        <c:auto val="1"/>
        <c:lblAlgn val="ctr"/>
        <c:lblOffset val="100"/>
        <c:noMultiLvlLbl val="0"/>
      </c:catAx>
      <c:valAx>
        <c:axId val="-689482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0943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en-US" sz="1200"/>
              <a:t>RESULTADOS DE CONCURSOS DE MÉRITOS Y OPOSICIÓN POR FASES</a:t>
            </a:r>
          </a:p>
        </c:rich>
      </c:tx>
      <c:layout/>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'OTRO QUERY'!$A$4</c:f>
              <c:strCache>
                <c:ptCount val="1"/>
                <c:pt idx="0">
                  <c:v>QSM3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6"/>
                <c:pt idx="0">
                  <c:v>TOTAL PARTIDAS DISPONIBLES</c:v>
                </c:pt>
                <c:pt idx="1">
                  <c:v>TOTAL INSCRITOS</c:v>
                </c:pt>
                <c:pt idx="2">
                  <c:v>TOTAL POSTULARON MINIMO 1 OPCIÓN</c:v>
                </c:pt>
                <c:pt idx="3">
                  <c:v>TOTAL APROBADOS CLASE DEMOSTRATIVA</c:v>
                </c:pt>
                <c:pt idx="4">
                  <c:v>TOTAL ASIGNADOS</c:v>
                </c:pt>
                <c:pt idx="5">
                  <c:v>TOTAL GANADORES</c:v>
                </c:pt>
              </c:strCache>
            </c:strRef>
          </c:cat>
          <c:val>
            <c:numRef>
              <c:f>('OTRO QUERY'!$B$4:$C$4,'OTRO QUERY'!$E$4:$H$4)</c:f>
              <c:numCache>
                <c:formatCode>General</c:formatCode>
                <c:ptCount val="6"/>
                <c:pt idx="0">
                  <c:v>38870</c:v>
                </c:pt>
                <c:pt idx="1">
                  <c:v>22180</c:v>
                </c:pt>
                <c:pt idx="2">
                  <c:v>18244</c:v>
                </c:pt>
                <c:pt idx="3">
                  <c:v>17465</c:v>
                </c:pt>
                <c:pt idx="4">
                  <c:v>13019</c:v>
                </c:pt>
                <c:pt idx="5">
                  <c:v>11978</c:v>
                </c:pt>
              </c:numCache>
            </c:numRef>
          </c:val>
        </c:ser>
        <c:ser>
          <c:idx val="1"/>
          <c:order val="1"/>
          <c:tx>
            <c:strRef>
              <c:f>'OTRO QUERY'!$A$5</c:f>
              <c:strCache>
                <c:ptCount val="1"/>
                <c:pt idx="0">
                  <c:v>QSM4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6"/>
                <c:pt idx="0">
                  <c:v>TOTAL PARTIDAS DISPONIBLES</c:v>
                </c:pt>
                <c:pt idx="1">
                  <c:v>TOTAL INSCRITOS</c:v>
                </c:pt>
                <c:pt idx="2">
                  <c:v>TOTAL POSTULARON MINIMO 1 OPCIÓN</c:v>
                </c:pt>
                <c:pt idx="3">
                  <c:v>TOTAL APROBADOS CLASE DEMOSTRATIVA</c:v>
                </c:pt>
                <c:pt idx="4">
                  <c:v>TOTAL ASIGNADOS</c:v>
                </c:pt>
                <c:pt idx="5">
                  <c:v>TOTAL GANADORES</c:v>
                </c:pt>
              </c:strCache>
            </c:strRef>
          </c:cat>
          <c:val>
            <c:numRef>
              <c:f>('OTRO QUERY'!$B$5:$C$5,'OTRO QUERY'!$E$5:$H$5)</c:f>
              <c:numCache>
                <c:formatCode>General</c:formatCode>
                <c:ptCount val="6"/>
                <c:pt idx="0">
                  <c:v>9104</c:v>
                </c:pt>
                <c:pt idx="1">
                  <c:v>13584</c:v>
                </c:pt>
                <c:pt idx="2">
                  <c:v>11204</c:v>
                </c:pt>
                <c:pt idx="3">
                  <c:v>10321</c:v>
                </c:pt>
                <c:pt idx="4">
                  <c:v>5429</c:v>
                </c:pt>
                <c:pt idx="5">
                  <c:v>4558</c:v>
                </c:pt>
              </c:numCache>
            </c:numRef>
          </c:val>
        </c:ser>
        <c:ser>
          <c:idx val="2"/>
          <c:order val="2"/>
          <c:tx>
            <c:strRef>
              <c:f>'OTRO QUERY'!$A$6</c:f>
              <c:strCache>
                <c:ptCount val="1"/>
                <c:pt idx="0">
                  <c:v>QSM5</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6"/>
                <c:pt idx="0">
                  <c:v>TOTAL PARTIDAS DISPONIBLES</c:v>
                </c:pt>
                <c:pt idx="1">
                  <c:v>TOTAL INSCRITOS</c:v>
                </c:pt>
                <c:pt idx="2">
                  <c:v>TOTAL POSTULARON MINIMO 1 OPCIÓN</c:v>
                </c:pt>
                <c:pt idx="3">
                  <c:v>TOTAL APROBADOS CLASE DEMOSTRATIVA</c:v>
                </c:pt>
                <c:pt idx="4">
                  <c:v>TOTAL ASIGNADOS</c:v>
                </c:pt>
                <c:pt idx="5">
                  <c:v>TOTAL GANADORES</c:v>
                </c:pt>
              </c:strCache>
            </c:strRef>
          </c:cat>
          <c:val>
            <c:numRef>
              <c:f>('OTRO QUERY'!$B$6:$C$6,'OTRO QUERY'!$E$6:$H$6)</c:f>
              <c:numCache>
                <c:formatCode>General</c:formatCode>
                <c:ptCount val="6"/>
                <c:pt idx="0">
                  <c:v>4123</c:v>
                </c:pt>
                <c:pt idx="1">
                  <c:v>7855</c:v>
                </c:pt>
                <c:pt idx="2">
                  <c:v>5816</c:v>
                </c:pt>
                <c:pt idx="3">
                  <c:v>7430</c:v>
                </c:pt>
                <c:pt idx="4">
                  <c:v>3317</c:v>
                </c:pt>
                <c:pt idx="5">
                  <c:v>2869</c:v>
                </c:pt>
              </c:numCache>
            </c:numRef>
          </c:val>
        </c:ser>
        <c:ser>
          <c:idx val="3"/>
          <c:order val="3"/>
          <c:tx>
            <c:strRef>
              <c:f>'OTRO QUERY'!$A$7</c:f>
              <c:strCache>
                <c:ptCount val="1"/>
                <c:pt idx="0">
                  <c:v>QSM-GALAPAGOS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('OTRO QUERY'!$B$3:$C$3,'OTRO QUERY'!$E$3:$H$3)</c:f>
              <c:strCache>
                <c:ptCount val="6"/>
                <c:pt idx="0">
                  <c:v>TOTAL PARTIDAS DISPONIBLES</c:v>
                </c:pt>
                <c:pt idx="1">
                  <c:v>TOTAL INSCRITOS</c:v>
                </c:pt>
                <c:pt idx="2">
                  <c:v>TOTAL POSTULARON MINIMO 1 OPCIÓN</c:v>
                </c:pt>
                <c:pt idx="3">
                  <c:v>TOTAL APROBADOS CLASE DEMOSTRATIVA</c:v>
                </c:pt>
                <c:pt idx="4">
                  <c:v>TOTAL ASIGNADOS</c:v>
                </c:pt>
                <c:pt idx="5">
                  <c:v>TOTAL GANADORES</c:v>
                </c:pt>
              </c:strCache>
            </c:strRef>
          </c:cat>
          <c:val>
            <c:numRef>
              <c:f>('OTRO QUERY'!$B$7:$C$7,'OTRO QUERY'!$E$7:$H$7)</c:f>
              <c:numCache>
                <c:formatCode>General</c:formatCode>
                <c:ptCount val="6"/>
                <c:pt idx="0">
                  <c:v>39</c:v>
                </c:pt>
                <c:pt idx="1">
                  <c:v>39</c:v>
                </c:pt>
                <c:pt idx="2">
                  <c:v>35</c:v>
                </c:pt>
                <c:pt idx="3">
                  <c:v>39</c:v>
                </c:pt>
                <c:pt idx="4">
                  <c:v>34</c:v>
                </c:pt>
                <c:pt idx="5">
                  <c:v>31</c:v>
                </c:pt>
              </c:numCache>
            </c:numRef>
          </c:val>
        </c:ser>
        <c:dLbls>
          <c:dLblPos val="outEnd"/>
          <c:showLegendKey val="0"/>
          <c:showVal val="1"/>
          <c:showCatName val="0"/>
          <c:showSerName val="0"/>
          <c:showPercent val="0"/>
          <c:showBubbleSize val="0"/>
        </c:dLbls>
        <c:gapWidth val="444"/>
        <c:overlap val="-90"/>
        <c:axId val="-689478080"/>
        <c:axId val="-689479168"/>
        <c:extLst>
          <c:ext xmlns:c15="http://schemas.microsoft.com/office/drawing/2012/chart" uri="{02D57815-91ED-43cb-92C2-25804820EDAC}">
            <c15:filteredBarSeries>
              <c15:ser>
                <c:idx val="4"/>
                <c:order val="4"/>
                <c:tx>
                  <c:strRef>
                    <c:extLst>
                      <c:ext uri="{02D57815-91ED-43cb-92C2-25804820EDAC}">
                        <c15:formulaRef>
                          <c15:sqref>'OTRO QUERY'!$A$8</c15:sqref>
                        </c15:formulaRef>
                      </c:ext>
                    </c:extLst>
                    <c:strCache>
                      <c:ptCount val="1"/>
                      <c:pt idx="0">
                        <c:v>QSM6</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('OTRO QUERY'!$B$3:$C$3,'OTRO QUERY'!$E$3:$H$3)</c15:sqref>
                        </c15:formulaRef>
                      </c:ext>
                    </c:extLst>
                    <c:strCache>
                      <c:ptCount val="6"/>
                      <c:pt idx="0">
                        <c:v>TOTAL PARTIDAS DISPONIBLES</c:v>
                      </c:pt>
                      <c:pt idx="1">
                        <c:v>TOTAL INSCRITOS</c:v>
                      </c:pt>
                      <c:pt idx="2">
                        <c:v>TOTAL POSTULARON MINIMO 1 OPCIÓN</c:v>
                      </c:pt>
                      <c:pt idx="3">
                        <c:v>TOTAL APROBADOS CLASE DEMOSTRATIVA</c:v>
                      </c:pt>
                      <c:pt idx="4">
                        <c:v>TOTAL ASIGNADOS</c:v>
                      </c:pt>
                      <c:pt idx="5">
                        <c:v>TOTAL GANADORES</c:v>
                      </c:pt>
                    </c:strCache>
                  </c:strRef>
                </c:cat>
                <c:val>
                  <c:numRef>
                    <c:extLst>
                      <c:ext uri="{02D57815-91ED-43cb-92C2-25804820EDAC}">
                        <c15:formulaRef>
                          <c15:sqref>('OTRO QUERY'!$B$8:$C$8,'OTRO QUERY'!$E$8:$H$8)</c15:sqref>
                        </c15:formulaRef>
                      </c:ext>
                    </c:extLst>
                    <c:numCache>
                      <c:formatCode>General</c:formatCode>
                      <c:ptCount val="6"/>
                      <c:pt idx="0">
                        <c:v>15718</c:v>
                      </c:pt>
                      <c:pt idx="1">
                        <c:v>29804</c:v>
                      </c:pt>
                      <c:pt idx="2">
                        <c:v>27158</c:v>
                      </c:pt>
                      <c:pt idx="3">
                        <c:v>27920</c:v>
                      </c:pt>
                      <c:pt idx="4">
                        <c:v>11843</c:v>
                      </c:pt>
                      <c:pt idx="5">
                        <c:v>11485</c:v>
                      </c:pt>
                    </c:numCache>
                  </c:numRef>
                </c:val>
              </c15:ser>
            </c15:filteredBarSeries>
          </c:ext>
        </c:extLst>
      </c:barChart>
      <c:catAx>
        <c:axId val="-689478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689479168"/>
        <c:crosses val="autoZero"/>
        <c:auto val="1"/>
        <c:lblAlgn val="ctr"/>
        <c:lblOffset val="100"/>
        <c:noMultiLvlLbl val="0"/>
      </c:catAx>
      <c:valAx>
        <c:axId val="-689479168"/>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Aspirantes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68947808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smtClean="0"/>
              <a:t>INDICADORES</a:t>
            </a:r>
            <a:r>
              <a:rPr lang="en-US" sz="1200" b="1" baseline="0" dirty="0" smtClean="0"/>
              <a:t> </a:t>
            </a:r>
            <a:r>
              <a:rPr lang="en-US" sz="1200" b="1" baseline="0" dirty="0"/>
              <a:t>DE EFICACIA</a:t>
            </a:r>
            <a:endParaRPr lang="en-US" sz="1200" b="1"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2876159230096237"/>
          <c:y val="0.17403474903474905"/>
          <c:w val="0.84068285214348204"/>
          <c:h val="0.68309746754628642"/>
        </c:manualLayout>
      </c:layout>
      <c:barChart>
        <c:barDir val="col"/>
        <c:grouping val="clustered"/>
        <c:varyColors val="0"/>
        <c:ser>
          <c:idx val="0"/>
          <c:order val="0"/>
          <c:tx>
            <c:strRef>
              <c:f>Hoja3!$C$14</c:f>
              <c:strCache>
                <c:ptCount val="1"/>
                <c:pt idx="0">
                  <c:v>Aspirantes asignados a una vacante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Hoja3!$B$15:$B$18</c:f>
              <c:strCache>
                <c:ptCount val="4"/>
                <c:pt idx="0">
                  <c:v>QSM3</c:v>
                </c:pt>
                <c:pt idx="1">
                  <c:v>QSM4</c:v>
                </c:pt>
                <c:pt idx="2">
                  <c:v>QSM5</c:v>
                </c:pt>
                <c:pt idx="3">
                  <c:v>QSM - GALAPAGOS</c:v>
                </c:pt>
              </c:strCache>
            </c:strRef>
          </c:cat>
          <c:val>
            <c:numRef>
              <c:f>Hoja3!$C$15:$C$18</c:f>
              <c:numCache>
                <c:formatCode>0.00%</c:formatCode>
                <c:ptCount val="4"/>
                <c:pt idx="0">
                  <c:v>0.64226423177850367</c:v>
                </c:pt>
                <c:pt idx="1">
                  <c:v>0.5150119564254716</c:v>
                </c:pt>
                <c:pt idx="2">
                  <c:v>0.49017597813087305</c:v>
                </c:pt>
                <c:pt idx="3">
                  <c:v>0.88571428571428568</c:v>
                </c:pt>
              </c:numCache>
            </c:numRef>
          </c:val>
        </c:ser>
        <c:dLbls>
          <c:dLblPos val="outEnd"/>
          <c:showLegendKey val="0"/>
          <c:showVal val="1"/>
          <c:showCatName val="0"/>
          <c:showSerName val="0"/>
          <c:showPercent val="0"/>
          <c:showBubbleSize val="0"/>
        </c:dLbls>
        <c:gapWidth val="219"/>
        <c:overlap val="-27"/>
        <c:axId val="-689470464"/>
        <c:axId val="-689478624"/>
      </c:barChart>
      <c:catAx>
        <c:axId val="-689470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ECA01 -</a:t>
                </a:r>
                <a:r>
                  <a:rPr lang="en-US" baseline="0"/>
                  <a:t> </a:t>
                </a:r>
                <a:r>
                  <a:rPr lang="en-US"/>
                  <a:t>Aspirantes asignados a una vacante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8624"/>
        <c:crosses val="autoZero"/>
        <c:auto val="1"/>
        <c:lblAlgn val="ctr"/>
        <c:lblOffset val="100"/>
        <c:noMultiLvlLbl val="0"/>
      </c:catAx>
      <c:valAx>
        <c:axId val="-689478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INDICADORES DE EFICIENCIA</a:t>
            </a:r>
          </a:p>
        </c:rich>
      </c:tx>
      <c:layout>
        <c:manualLayout>
          <c:xMode val="edge"/>
          <c:yMode val="edge"/>
          <c:x val="0.316869573995558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9.9047378693047985E-2"/>
          <c:y val="0.22188925081433225"/>
          <c:w val="0.87744834780267855"/>
          <c:h val="0.59151319565855609"/>
        </c:manualLayout>
      </c:layout>
      <c:barChart>
        <c:barDir val="col"/>
        <c:grouping val="clustered"/>
        <c:varyColors val="0"/>
        <c:ser>
          <c:idx val="0"/>
          <c:order val="0"/>
          <c:tx>
            <c:strRef>
              <c:f>Hoja3!$B$27</c:f>
              <c:strCache>
                <c:ptCount val="1"/>
                <c:pt idx="0">
                  <c:v>QSM3</c:v>
                </c:pt>
              </c:strCache>
            </c:strRef>
          </c:tx>
          <c:spPr>
            <a:solidFill>
              <a:schemeClr val="accent2">
                <a:shade val="58000"/>
              </a:schemeClr>
            </a:solidFill>
            <a:ln>
              <a:noFill/>
            </a:ln>
            <a:effectLst/>
          </c:spPr>
          <c:invertIfNegative val="0"/>
          <c:dLbls>
            <c:dLbl>
              <c:idx val="0"/>
              <c:layout>
                <c:manualLayout>
                  <c:x val="0"/>
                  <c:y val="-1.378359751895244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669334656024605E-16"/>
                  <c:y val="-2.756719503790489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Hoja3!$C$26:$E$26</c:f>
              <c:strCache>
                <c:ptCount val="3"/>
                <c:pt idx="0">
                  <c:v>Aspirantes aceptaron vacantes asignadas</c:v>
                </c:pt>
                <c:pt idx="1">
                  <c:v>Aspirantes que han seleccionado el máximo de vacantes permitidas</c:v>
                </c:pt>
                <c:pt idx="2">
                  <c:v>Aspirantes finalizaron evaluación práctica</c:v>
                </c:pt>
              </c:strCache>
            </c:strRef>
          </c:cat>
          <c:val>
            <c:numRef>
              <c:f>Hoja3!$C$27:$E$27</c:f>
              <c:numCache>
                <c:formatCode>0.00%</c:formatCode>
                <c:ptCount val="3"/>
                <c:pt idx="0">
                  <c:v>0.99874927040773787</c:v>
                </c:pt>
                <c:pt idx="1">
                  <c:v>0.73110908798800411</c:v>
                </c:pt>
                <c:pt idx="2">
                  <c:v>0.81239130434782614</c:v>
                </c:pt>
              </c:numCache>
            </c:numRef>
          </c:val>
        </c:ser>
        <c:ser>
          <c:idx val="1"/>
          <c:order val="1"/>
          <c:tx>
            <c:strRef>
              <c:f>Hoja3!$B$28</c:f>
              <c:strCache>
                <c:ptCount val="1"/>
                <c:pt idx="0">
                  <c:v>QSM4</c:v>
                </c:pt>
              </c:strCache>
            </c:strRef>
          </c:tx>
          <c:spPr>
            <a:solidFill>
              <a:schemeClr val="accent2">
                <a:shade val="86000"/>
              </a:schemeClr>
            </a:solidFill>
            <a:ln>
              <a:noFill/>
            </a:ln>
            <a:effectLst/>
          </c:spPr>
          <c:invertIfNegative val="0"/>
          <c:dLbls>
            <c:dLbl>
              <c:idx val="0"/>
              <c:layout>
                <c:manualLayout>
                  <c:x val="-2.136752136752137E-3"/>
                  <c:y val="1.740784071440151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78359751895244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Hoja3!$C$26:$E$26</c:f>
              <c:strCache>
                <c:ptCount val="3"/>
                <c:pt idx="0">
                  <c:v>Aspirantes aceptaron vacantes asignadas</c:v>
                </c:pt>
                <c:pt idx="1">
                  <c:v>Aspirantes que han seleccionado el máximo de vacantes permitidas</c:v>
                </c:pt>
                <c:pt idx="2">
                  <c:v>Aspirantes finalizaron evaluación práctica</c:v>
                </c:pt>
              </c:strCache>
            </c:strRef>
          </c:cat>
          <c:val>
            <c:numRef>
              <c:f>Hoja3!$C$28:$E$28</c:f>
              <c:numCache>
                <c:formatCode>0.00%</c:formatCode>
                <c:ptCount val="3"/>
                <c:pt idx="0">
                  <c:v>0.99828030954428204</c:v>
                </c:pt>
                <c:pt idx="1">
                  <c:v>0.57355415817908073</c:v>
                </c:pt>
                <c:pt idx="2">
                  <c:v>0.81054630441133513</c:v>
                </c:pt>
              </c:numCache>
            </c:numRef>
          </c:val>
        </c:ser>
        <c:ser>
          <c:idx val="2"/>
          <c:order val="2"/>
          <c:tx>
            <c:strRef>
              <c:f>Hoja3!$B$29</c:f>
              <c:strCache>
                <c:ptCount val="1"/>
                <c:pt idx="0">
                  <c:v>QSM5</c:v>
                </c:pt>
              </c:strCache>
            </c:strRef>
          </c:tx>
          <c:spPr>
            <a:solidFill>
              <a:schemeClr val="accent2">
                <a:tint val="86000"/>
              </a:schemeClr>
            </a:solidFill>
            <a:ln>
              <a:noFill/>
            </a:ln>
            <a:effectLst/>
          </c:spPr>
          <c:invertIfNegative val="0"/>
          <c:dLbls>
            <c:dLbl>
              <c:idx val="0"/>
              <c:layout>
                <c:manualLayout>
                  <c:x val="0"/>
                  <c:y val="-2.297266253158742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Hoja3!$C$26:$E$26</c:f>
              <c:strCache>
                <c:ptCount val="3"/>
                <c:pt idx="0">
                  <c:v>Aspirantes aceptaron vacantes asignadas</c:v>
                </c:pt>
                <c:pt idx="1">
                  <c:v>Aspirantes que han seleccionado el máximo de vacantes permitidas</c:v>
                </c:pt>
                <c:pt idx="2">
                  <c:v>Aspirantes finalizaron evaluación práctica</c:v>
                </c:pt>
              </c:strCache>
            </c:strRef>
          </c:cat>
          <c:val>
            <c:numRef>
              <c:f>Hoja3!$C$29:$E$29</c:f>
              <c:numCache>
                <c:formatCode>0.00%</c:formatCode>
                <c:ptCount val="3"/>
                <c:pt idx="0">
                  <c:v>1</c:v>
                </c:pt>
                <c:pt idx="1">
                  <c:v>0.49940201606014012</c:v>
                </c:pt>
                <c:pt idx="2">
                  <c:v>0.97107124810510359</c:v>
                </c:pt>
              </c:numCache>
            </c:numRef>
          </c:val>
        </c:ser>
        <c:ser>
          <c:idx val="3"/>
          <c:order val="3"/>
          <c:tx>
            <c:strRef>
              <c:f>Hoja3!$B$30</c:f>
              <c:strCache>
                <c:ptCount val="1"/>
                <c:pt idx="0">
                  <c:v>QSM - GALAPAGOS</c:v>
                </c:pt>
              </c:strCache>
            </c:strRef>
          </c:tx>
          <c:spPr>
            <a:solidFill>
              <a:schemeClr val="accent2">
                <a:tint val="58000"/>
              </a:schemeClr>
            </a:solidFill>
            <a:ln>
              <a:noFill/>
            </a:ln>
            <a:effectLst/>
          </c:spPr>
          <c:invertIfNegative val="0"/>
          <c:dLbls>
            <c:dLbl>
              <c:idx val="0"/>
              <c:layout>
                <c:manualLayout>
                  <c:x val="8.547008547008508E-3"/>
                  <c:y val="1.527764997655757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37813002526993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Hoja3!$C$26:$E$26</c:f>
              <c:strCache>
                <c:ptCount val="3"/>
                <c:pt idx="0">
                  <c:v>Aspirantes aceptaron vacantes asignadas</c:v>
                </c:pt>
                <c:pt idx="1">
                  <c:v>Aspirantes que han seleccionado el máximo de vacantes permitidas</c:v>
                </c:pt>
                <c:pt idx="2">
                  <c:v>Aspirantes finalizaron evaluación práctica</c:v>
                </c:pt>
              </c:strCache>
            </c:strRef>
          </c:cat>
          <c:val>
            <c:numRef>
              <c:f>Hoja3!$C$30:$E$30</c:f>
              <c:numCache>
                <c:formatCode>0.00%</c:formatCode>
                <c:ptCount val="3"/>
                <c:pt idx="0">
                  <c:v>1</c:v>
                </c:pt>
                <c:pt idx="1">
                  <c:v>0</c:v>
                </c:pt>
                <c:pt idx="2">
                  <c:v>1</c:v>
                </c:pt>
              </c:numCache>
            </c:numRef>
          </c:val>
        </c:ser>
        <c:dLbls>
          <c:dLblPos val="outEnd"/>
          <c:showLegendKey val="0"/>
          <c:showVal val="1"/>
          <c:showCatName val="0"/>
          <c:showSerName val="0"/>
          <c:showPercent val="0"/>
          <c:showBubbleSize val="0"/>
        </c:dLbls>
        <c:gapWidth val="219"/>
        <c:overlap val="-27"/>
        <c:axId val="-689480256"/>
        <c:axId val="-689481888"/>
      </c:barChart>
      <c:catAx>
        <c:axId val="-68948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1888"/>
        <c:crosses val="autoZero"/>
        <c:auto val="1"/>
        <c:lblAlgn val="ctr"/>
        <c:lblOffset val="100"/>
        <c:noMultiLvlLbl val="0"/>
      </c:catAx>
      <c:valAx>
        <c:axId val="-6894818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0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INDICADORES DE EFECTIVIDAD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Hoja3!$B$46</c:f>
              <c:strCache>
                <c:ptCount val="1"/>
                <c:pt idx="0">
                  <c:v>QSM3</c:v>
                </c:pt>
              </c:strCache>
            </c:strRef>
          </c:tx>
          <c:spPr>
            <a:solidFill>
              <a:schemeClr val="accent1"/>
            </a:solidFill>
            <a:ln>
              <a:noFill/>
            </a:ln>
            <a:effectLst/>
          </c:spPr>
          <c:invertIfNegative val="0"/>
          <c:dLbls>
            <c:dLbl>
              <c:idx val="2"/>
              <c:layout>
                <c:manualLayout>
                  <c:x val="0"/>
                  <c:y val="-2.68336314847943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Hoja3!$C$46:$E$46</c:f>
              <c:numCache>
                <c:formatCode>0.00%</c:formatCode>
                <c:ptCount val="3"/>
                <c:pt idx="0">
                  <c:v>0.30854129148443532</c:v>
                </c:pt>
                <c:pt idx="1">
                  <c:v>0.28636480576279905</c:v>
                </c:pt>
                <c:pt idx="2">
                  <c:v>0.32447919455898894</c:v>
                </c:pt>
              </c:numCache>
            </c:numRef>
          </c:val>
        </c:ser>
        <c:ser>
          <c:idx val="1"/>
          <c:order val="1"/>
          <c:tx>
            <c:strRef>
              <c:f>Hoja3!$B$47</c:f>
              <c:strCache>
                <c:ptCount val="1"/>
                <c:pt idx="0">
                  <c:v>QSM4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Hoja3!$C$47:$E$47</c:f>
              <c:numCache>
                <c:formatCode>0.00%</c:formatCode>
                <c:ptCount val="3"/>
                <c:pt idx="0">
                  <c:v>0.49367518465064947</c:v>
                </c:pt>
                <c:pt idx="1">
                  <c:v>0.15247474318702775</c:v>
                </c:pt>
                <c:pt idx="2">
                  <c:v>0.32211495881675672</c:v>
                </c:pt>
              </c:numCache>
            </c:numRef>
          </c:val>
        </c:ser>
        <c:ser>
          <c:idx val="2"/>
          <c:order val="2"/>
          <c:tx>
            <c:strRef>
              <c:f>Hoja3!$B$48</c:f>
              <c:strCache>
                <c:ptCount val="1"/>
                <c:pt idx="0">
                  <c:v>QSM5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Hoja3!$C$48:$E$48</c:f>
              <c:numCache>
                <c:formatCode>0.00%</c:formatCode>
                <c:ptCount val="3"/>
                <c:pt idx="0">
                  <c:v>0.69585253456221197</c:v>
                </c:pt>
                <c:pt idx="1">
                  <c:v>7.2277467863206407E-2</c:v>
                </c:pt>
                <c:pt idx="2">
                  <c:v>0.27063044592516661</c:v>
                </c:pt>
              </c:numCache>
            </c:numRef>
          </c:val>
        </c:ser>
        <c:ser>
          <c:idx val="3"/>
          <c:order val="3"/>
          <c:tx>
            <c:strRef>
              <c:f>Hoja3!$B$49</c:f>
              <c:strCache>
                <c:ptCount val="1"/>
                <c:pt idx="0">
                  <c:v>QSM - GALAPAGOS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Hoja3!$C$44:$E$45</c:f>
              <c:multiLvlStrCache>
                <c:ptCount val="3"/>
                <c:lvl>
                  <c:pt idx="0">
                    <c:v>Plazas con un ganador</c:v>
                  </c:pt>
                  <c:pt idx="1">
                    <c:v>Plazas sin postulación de aspirantes</c:v>
                  </c:pt>
                  <c:pt idx="2">
                    <c:v>Aspirantes asignados en su primera prioridad siendo los mejores puntuados</c:v>
                  </c:pt>
                </c:lvl>
                <c:lvl>
                  <c:pt idx="0">
                    <c:v>COBERTURA</c:v>
                  </c:pt>
                  <c:pt idx="2">
                    <c:v>CALIDAD</c:v>
                  </c:pt>
                </c:lvl>
              </c:multiLvlStrCache>
            </c:multiLvlStrRef>
          </c:cat>
          <c:val>
            <c:numRef>
              <c:f>Hoja3!$C$49:$E$49</c:f>
              <c:numCache>
                <c:formatCode>0.00%</c:formatCode>
                <c:ptCount val="3"/>
                <c:pt idx="0">
                  <c:v>0.79487179487179482</c:v>
                </c:pt>
                <c:pt idx="1">
                  <c:v>5.128205128205128E-2</c:v>
                </c:pt>
                <c:pt idx="2">
                  <c:v>0.88571428571428568</c:v>
                </c:pt>
              </c:numCache>
            </c:numRef>
          </c:val>
        </c:ser>
        <c:dLbls>
          <c:dLblPos val="outEnd"/>
          <c:showLegendKey val="0"/>
          <c:showVal val="1"/>
          <c:showCatName val="0"/>
          <c:showSerName val="0"/>
          <c:showPercent val="0"/>
          <c:showBubbleSize val="0"/>
        </c:dLbls>
        <c:gapWidth val="219"/>
        <c:overlap val="-27"/>
        <c:axId val="-689482976"/>
        <c:axId val="-689481344"/>
      </c:barChart>
      <c:catAx>
        <c:axId val="-6894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1344"/>
        <c:crosses val="autoZero"/>
        <c:auto val="1"/>
        <c:lblAlgn val="ctr"/>
        <c:lblOffset val="100"/>
        <c:noMultiLvlLbl val="0"/>
      </c:catAx>
      <c:valAx>
        <c:axId val="-689481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82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smtClean="0"/>
              <a:t>INDICADORES </a:t>
            </a:r>
            <a:r>
              <a:rPr lang="en-US" sz="1200" b="1" dirty="0"/>
              <a:t>DE IMPACTO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Hoja3!$C$60:$C$61</c:f>
              <c:strCache>
                <c:ptCount val="2"/>
                <c:pt idx="0">
                  <c:v>INDICADOR DE IMPACTO</c:v>
                </c:pt>
                <c:pt idx="1">
                  <c:v>Asignaciones de aspirantes a plazas rurales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Hoja3!$B$62:$B$65</c:f>
              <c:strCache>
                <c:ptCount val="4"/>
                <c:pt idx="0">
                  <c:v>QSM3</c:v>
                </c:pt>
                <c:pt idx="1">
                  <c:v>QSM4</c:v>
                </c:pt>
                <c:pt idx="2">
                  <c:v>QSM5</c:v>
                </c:pt>
                <c:pt idx="3">
                  <c:v>QSM - GALAPAGOS</c:v>
                </c:pt>
              </c:strCache>
            </c:strRef>
          </c:cat>
          <c:val>
            <c:numRef>
              <c:f>Hoja3!$C$62:$C$65</c:f>
              <c:numCache>
                <c:formatCode>0.00%</c:formatCode>
                <c:ptCount val="4"/>
                <c:pt idx="0">
                  <c:v>0.1953559510567297</c:v>
                </c:pt>
                <c:pt idx="1">
                  <c:v>0</c:v>
                </c:pt>
                <c:pt idx="2">
                  <c:v>0.34009942004971</c:v>
                </c:pt>
                <c:pt idx="3">
                  <c:v>0.79487179487179482</c:v>
                </c:pt>
              </c:numCache>
            </c:numRef>
          </c:val>
        </c:ser>
        <c:dLbls>
          <c:dLblPos val="outEnd"/>
          <c:showLegendKey val="0"/>
          <c:showVal val="1"/>
          <c:showCatName val="0"/>
          <c:showSerName val="0"/>
          <c:showPercent val="0"/>
          <c:showBubbleSize val="0"/>
        </c:dLbls>
        <c:gapWidth val="219"/>
        <c:overlap val="-27"/>
        <c:axId val="-689471552"/>
        <c:axId val="-689473184"/>
      </c:barChart>
      <c:catAx>
        <c:axId val="-689471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Asignaciones de aspirantes a plazas rurales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3184"/>
        <c:crosses val="autoZero"/>
        <c:auto val="1"/>
        <c:lblAlgn val="ctr"/>
        <c:lblOffset val="100"/>
        <c:noMultiLvlLbl val="0"/>
      </c:catAx>
      <c:valAx>
        <c:axId val="-689473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DISTRIBUCIÓN DE POSTULACIONES QSM3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DIAGRAMA_FRECUENCIAS!$B$1</c:f>
              <c:strCache>
                <c:ptCount val="1"/>
                <c:pt idx="0">
                  <c:v>FRECUENCIAS VACANTE (CUÁNTAS VECES SE REPITE LA POSTULACIÓN POR NUMERO DE POSTULACIONES POR VACANTE VACANTE)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DIAGRAMA_FRECUENCIAS!$A$2:$A$24</c:f>
              <c:str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50+</c:v>
                </c:pt>
                <c:pt idx="21">
                  <c:v>100+</c:v>
                </c:pt>
                <c:pt idx="22">
                  <c:v>200+</c:v>
                </c:pt>
              </c:strCache>
            </c:strRef>
          </c:cat>
          <c:val>
            <c:numRef>
              <c:f>DIAGRAMA_FRECUENCIAS!$B$2:$B$24</c:f>
              <c:numCache>
                <c:formatCode>General</c:formatCode>
                <c:ptCount val="23"/>
                <c:pt idx="0">
                  <c:v>35</c:v>
                </c:pt>
                <c:pt idx="1">
                  <c:v>25</c:v>
                </c:pt>
                <c:pt idx="2">
                  <c:v>23</c:v>
                </c:pt>
                <c:pt idx="3">
                  <c:v>25</c:v>
                </c:pt>
                <c:pt idx="4">
                  <c:v>22</c:v>
                </c:pt>
                <c:pt idx="5">
                  <c:v>12</c:v>
                </c:pt>
                <c:pt idx="6">
                  <c:v>7</c:v>
                </c:pt>
                <c:pt idx="7">
                  <c:v>15</c:v>
                </c:pt>
                <c:pt idx="8">
                  <c:v>16</c:v>
                </c:pt>
                <c:pt idx="9">
                  <c:v>13</c:v>
                </c:pt>
                <c:pt idx="10">
                  <c:v>14</c:v>
                </c:pt>
                <c:pt idx="11">
                  <c:v>12</c:v>
                </c:pt>
                <c:pt idx="12">
                  <c:v>15</c:v>
                </c:pt>
                <c:pt idx="13">
                  <c:v>6</c:v>
                </c:pt>
                <c:pt idx="14">
                  <c:v>9</c:v>
                </c:pt>
                <c:pt idx="15">
                  <c:v>14</c:v>
                </c:pt>
                <c:pt idx="16">
                  <c:v>11</c:v>
                </c:pt>
                <c:pt idx="17">
                  <c:v>20</c:v>
                </c:pt>
                <c:pt idx="18">
                  <c:v>9</c:v>
                </c:pt>
                <c:pt idx="19">
                  <c:v>223</c:v>
                </c:pt>
                <c:pt idx="20">
                  <c:v>158</c:v>
                </c:pt>
                <c:pt idx="21">
                  <c:v>111</c:v>
                </c:pt>
                <c:pt idx="22">
                  <c:v>229</c:v>
                </c:pt>
              </c:numCache>
            </c:numRef>
          </c:val>
        </c:ser>
        <c:dLbls>
          <c:dLblPos val="outEnd"/>
          <c:showLegendKey val="0"/>
          <c:showVal val="1"/>
          <c:showCatName val="0"/>
          <c:showSerName val="0"/>
          <c:showPercent val="0"/>
          <c:showBubbleSize val="0"/>
        </c:dLbls>
        <c:gapWidth val="219"/>
        <c:overlap val="-27"/>
        <c:axId val="-689474816"/>
        <c:axId val="-689475904"/>
      </c:barChart>
      <c:catAx>
        <c:axId val="-689474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postulaciones por vacantes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5904"/>
        <c:crosses val="autoZero"/>
        <c:auto val="1"/>
        <c:lblAlgn val="ctr"/>
        <c:lblOffset val="100"/>
        <c:noMultiLvlLbl val="0"/>
      </c:catAx>
      <c:valAx>
        <c:axId val="-68947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Frecuencias</a:t>
                </a:r>
                <a:r>
                  <a:rPr lang="en-US" baseline="0"/>
                  <a:t> de # de postlaciones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DISTRIBUCIÓN DE POSTULACIONES QSM4</a:t>
            </a:r>
            <a:endParaRPr lang="en-US" sz="1200" b="1">
              <a:effectLst/>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Hoja2!$B$1</c:f>
              <c:strCache>
                <c:ptCount val="1"/>
                <c:pt idx="0">
                  <c:v>FRECUENCIAS VACANTE (CUÁNTAS VECES SE REPITE LA POSTULACIÓN POR NUMERO DE POSTULACIONES POR VACANTE VACANTE)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Hoja2!$A$2:$A$24</c:f>
              <c:str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50+</c:v>
                </c:pt>
                <c:pt idx="21">
                  <c:v>100+</c:v>
                </c:pt>
                <c:pt idx="22">
                  <c:v>200+</c:v>
                </c:pt>
              </c:strCache>
            </c:strRef>
          </c:cat>
          <c:val>
            <c:numRef>
              <c:f>Hoja2!$B$2:$B$24</c:f>
              <c:numCache>
                <c:formatCode>General</c:formatCode>
                <c:ptCount val="23"/>
                <c:pt idx="0">
                  <c:v>58</c:v>
                </c:pt>
                <c:pt idx="1">
                  <c:v>63</c:v>
                </c:pt>
                <c:pt idx="2">
                  <c:v>60</c:v>
                </c:pt>
                <c:pt idx="3">
                  <c:v>41</c:v>
                </c:pt>
                <c:pt idx="4">
                  <c:v>51</c:v>
                </c:pt>
                <c:pt idx="5">
                  <c:v>29</c:v>
                </c:pt>
                <c:pt idx="6">
                  <c:v>38</c:v>
                </c:pt>
                <c:pt idx="7">
                  <c:v>44</c:v>
                </c:pt>
                <c:pt idx="8">
                  <c:v>35</c:v>
                </c:pt>
                <c:pt idx="9">
                  <c:v>28</c:v>
                </c:pt>
                <c:pt idx="10">
                  <c:v>27</c:v>
                </c:pt>
                <c:pt idx="11">
                  <c:v>31</c:v>
                </c:pt>
                <c:pt idx="12">
                  <c:v>22</c:v>
                </c:pt>
                <c:pt idx="13">
                  <c:v>25</c:v>
                </c:pt>
                <c:pt idx="14">
                  <c:v>29</c:v>
                </c:pt>
                <c:pt idx="15">
                  <c:v>21</c:v>
                </c:pt>
                <c:pt idx="16">
                  <c:v>22</c:v>
                </c:pt>
                <c:pt idx="17">
                  <c:v>19</c:v>
                </c:pt>
                <c:pt idx="18">
                  <c:v>14</c:v>
                </c:pt>
                <c:pt idx="19">
                  <c:v>286</c:v>
                </c:pt>
                <c:pt idx="20">
                  <c:v>147</c:v>
                </c:pt>
                <c:pt idx="21">
                  <c:v>91</c:v>
                </c:pt>
                <c:pt idx="22">
                  <c:v>120</c:v>
                </c:pt>
              </c:numCache>
            </c:numRef>
          </c:val>
        </c:ser>
        <c:dLbls>
          <c:dLblPos val="outEnd"/>
          <c:showLegendKey val="0"/>
          <c:showVal val="1"/>
          <c:showCatName val="0"/>
          <c:showSerName val="0"/>
          <c:showPercent val="0"/>
          <c:showBubbleSize val="0"/>
        </c:dLbls>
        <c:gapWidth val="219"/>
        <c:overlap val="-27"/>
        <c:axId val="-689472640"/>
        <c:axId val="-689475360"/>
      </c:barChart>
      <c:catAx>
        <c:axId val="-689472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Número de postulaciones por vacantes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5360"/>
        <c:crosses val="autoZero"/>
        <c:auto val="1"/>
        <c:lblAlgn val="ctr"/>
        <c:lblOffset val="100"/>
        <c:noMultiLvlLbl val="0"/>
      </c:catAx>
      <c:valAx>
        <c:axId val="-68947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Frecuencias de # de postlaciones</a:t>
                </a:r>
                <a:endParaRPr lang="en-US"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947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pt>
    <dgm:pt modelId="{5404A65A-CC2F-4F34-85E8-CFF41AF13B08}" type="pres">
      <dgm:prSet presAssocID="{2F4BAE15-AE4C-410A-829A-57F9190B41CF}" presName="cycle" presStyleCnt="0"/>
      <dgm:spPr/>
    </dgm:pt>
    <dgm:pt modelId="{E9D1D28D-D646-4DC5-929B-2DBF9140ACCD}" type="pres">
      <dgm:prSet presAssocID="{2F4BAE15-AE4C-410A-829A-57F9190B41CF}" presName="srcNode" presStyleLbl="node1" presStyleIdx="0" presStyleCnt="5"/>
      <dgm:spPr/>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pt>
    <dgm:pt modelId="{5ED4C0EC-DC7D-4E93-AFEE-FB97B6148531}" type="pres">
      <dgm:prSet presAssocID="{2F4BAE15-AE4C-410A-829A-57F9190B41CF}" presName="dstNode" presStyleLbl="node1" presStyleIdx="0" presStyleCnt="5"/>
      <dgm:spPr/>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pt>
    <dgm:pt modelId="{E3FE4208-773C-4A56-8389-42F64A97D05B}" type="pres">
      <dgm:prSet presAssocID="{0096D703-6A27-49C2-8981-4C3401211A9B}" presName="accentRepeatNode" presStyleLbl="solidFgAcc1" presStyleIdx="0" presStyleCnt="5"/>
      <dgm:spPr/>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pt>
    <dgm:pt modelId="{4BFE832C-12DF-464D-8C81-102E68907C40}" type="pres">
      <dgm:prSet presAssocID="{8D4CC6D9-DBEA-4444-B3A6-8128E4366CB7}" presName="accentRepeatNode" presStyleLbl="solidFgAcc1" presStyleIdx="1" presStyleCnt="5"/>
      <dgm:spPr/>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pt>
    <dgm:pt modelId="{FE0638BD-9099-41F4-A98D-1C23D20E3D37}" type="pres">
      <dgm:prSet presAssocID="{52CE39D2-56EE-49D8-876D-2102BAB65558}" presName="accentRepeatNode" presStyleLbl="solidFgAcc1" presStyleIdx="2" presStyleCnt="5"/>
      <dgm:spPr/>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pt>
    <dgm:pt modelId="{96A26120-1001-4B49-A170-7A57525B3F08}" type="pres">
      <dgm:prSet presAssocID="{C371A321-68DA-4C6A-BBEB-A4683406088F}" presName="accentRepeatNode" presStyleLbl="solidFgAcc1" presStyleIdx="3" presStyleCnt="5"/>
      <dgm:spPr/>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pt>
    <dgm:pt modelId="{6BC84451-F50E-4EBD-83E7-8E28C7BCF7B1}" type="pres">
      <dgm:prSet presAssocID="{219D5C1E-692C-4F08-84B7-1832D0710257}" presName="accentRepeatNode" presStyleLbl="solidFgAcc1" presStyleIdx="4" presStyleCnt="5"/>
      <dgm:spPr/>
    </dgm:pt>
  </dgm:ptLst>
  <dgm:cxnLst>
    <dgm:cxn modelId="{65F14294-EBCE-4505-9E75-A392BAE7A83A}" srcId="{2F4BAE15-AE4C-410A-829A-57F9190B41CF}" destId="{C371A321-68DA-4C6A-BBEB-A4683406088F}" srcOrd="3" destOrd="0" parTransId="{B19BF118-5852-4BFA-AE95-284D0C9A6FB4}" sibTransId="{22975E8D-2CE1-41D9-A784-3BAF42936456}"/>
    <dgm:cxn modelId="{3BC6681C-1874-43F6-BA20-ABF7792CDC88}" srcId="{2F4BAE15-AE4C-410A-829A-57F9190B41CF}" destId="{8D4CC6D9-DBEA-4444-B3A6-8128E4366CB7}" srcOrd="1" destOrd="0" parTransId="{39B9554B-EE32-418D-BA80-747B76197398}" sibTransId="{2BC53FA8-B1DA-4277-8307-8614AA82389F}"/>
    <dgm:cxn modelId="{5236C2C3-3210-4D33-B684-2FE0EB7C208A}" type="presOf" srcId="{52CE39D2-56EE-49D8-876D-2102BAB65558}" destId="{044181D1-862F-4B87-A2C8-618A426BB042}" srcOrd="0" destOrd="0" presId="urn:microsoft.com/office/officeart/2008/layout/VerticalCurvedList"/>
    <dgm:cxn modelId="{12D1A047-02D4-4B3B-9C01-89866DB546A4}" type="presOf" srcId="{830A37B4-5889-4ED7-BB34-405BA6D1E5EE}" destId="{073696A5-1030-4BF8-9333-960B229D7D80}" srcOrd="0" destOrd="0" presId="urn:microsoft.com/office/officeart/2008/layout/VerticalCurvedList"/>
    <dgm:cxn modelId="{52C962C6-3570-4E59-8A4E-FDC8ED0FCB25}" srcId="{2F4BAE15-AE4C-410A-829A-57F9190B41CF}" destId="{0096D703-6A27-49C2-8981-4C3401211A9B}" srcOrd="0" destOrd="0" parTransId="{46002B85-40A3-4EE5-BF71-E31C8306EC14}" sibTransId="{830A37B4-5889-4ED7-BB34-405BA6D1E5EE}"/>
    <dgm:cxn modelId="{703FD798-75BF-40DB-B823-0FA3BB24299A}" type="presOf" srcId="{8D4CC6D9-DBEA-4444-B3A6-8128E4366CB7}" destId="{EB039BAA-52DA-4582-B438-14622780EB74}" srcOrd="0" destOrd="0" presId="urn:microsoft.com/office/officeart/2008/layout/VerticalCurvedList"/>
    <dgm:cxn modelId="{DB14016B-36C1-4E38-B083-19AD6972A159}" type="presOf" srcId="{2F4BAE15-AE4C-410A-829A-57F9190B41CF}" destId="{FC7CF7DE-F555-4B5A-A845-8FB8E56A4C8A}" srcOrd="0" destOrd="0" presId="urn:microsoft.com/office/officeart/2008/layout/VerticalCurvedList"/>
    <dgm:cxn modelId="{22C143DC-E884-4034-84CD-D2E1E34B30E6}" type="presOf" srcId="{0096D703-6A27-49C2-8981-4C3401211A9B}" destId="{28ACFCD2-652A-4F26-A366-AC4998EE3AB2}" srcOrd="0" destOrd="0" presId="urn:microsoft.com/office/officeart/2008/layout/VerticalCurvedList"/>
    <dgm:cxn modelId="{E34ACC96-FBF7-4242-8B9A-96B8C33DD16D}" type="presOf" srcId="{219D5C1E-692C-4F08-84B7-1832D0710257}" destId="{645A985B-1195-4BA1-B992-FD5F70DAE2E3}" srcOrd="0" destOrd="0" presId="urn:microsoft.com/office/officeart/2008/layout/VerticalCurvedList"/>
    <dgm:cxn modelId="{6173EF0C-3EE5-4399-B62B-07E055496E38}" type="presOf" srcId="{C371A321-68DA-4C6A-BBEB-A4683406088F}" destId="{012199AB-F77A-4ABD-8BBD-9D17D16EC2BC}"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4FDBC843-09E1-4F91-934E-F3F23A9F41D7}" srcId="{2F4BAE15-AE4C-410A-829A-57F9190B41CF}" destId="{219D5C1E-692C-4F08-84B7-1832D0710257}" srcOrd="4" destOrd="0" parTransId="{10CEE756-EB7F-4FA5-8EE7-AF705F94F048}" sibTransId="{8940CCF2-0F90-432D-AE99-F11CDE9A72BE}"/>
    <dgm:cxn modelId="{B3C3A6CA-0994-4230-B82B-84F02C9FDB96}" type="presParOf" srcId="{FC7CF7DE-F555-4B5A-A845-8FB8E56A4C8A}" destId="{8A53B798-C92F-4024-AF14-21FCF040FC25}" srcOrd="0" destOrd="0" presId="urn:microsoft.com/office/officeart/2008/layout/VerticalCurvedList"/>
    <dgm:cxn modelId="{B99B8C99-2EF5-4A83-BA0F-EF65916132DC}" type="presParOf" srcId="{8A53B798-C92F-4024-AF14-21FCF040FC25}" destId="{5404A65A-CC2F-4F34-85E8-CFF41AF13B08}" srcOrd="0" destOrd="0" presId="urn:microsoft.com/office/officeart/2008/layout/VerticalCurvedList"/>
    <dgm:cxn modelId="{1C0DCA21-A9D0-497C-972E-709E36B1D81B}" type="presParOf" srcId="{5404A65A-CC2F-4F34-85E8-CFF41AF13B08}" destId="{E9D1D28D-D646-4DC5-929B-2DBF9140ACCD}" srcOrd="0" destOrd="0" presId="urn:microsoft.com/office/officeart/2008/layout/VerticalCurvedList"/>
    <dgm:cxn modelId="{DAF68748-E086-4E6D-A84B-2F1D53116A2E}" type="presParOf" srcId="{5404A65A-CC2F-4F34-85E8-CFF41AF13B08}" destId="{073696A5-1030-4BF8-9333-960B229D7D80}" srcOrd="1" destOrd="0" presId="urn:microsoft.com/office/officeart/2008/layout/VerticalCurvedList"/>
    <dgm:cxn modelId="{87B48287-BAD4-4B6E-8FBA-F70BED4555D6}" type="presParOf" srcId="{5404A65A-CC2F-4F34-85E8-CFF41AF13B08}" destId="{44789DAB-3821-49DB-A6C9-036689E149FE}" srcOrd="2" destOrd="0" presId="urn:microsoft.com/office/officeart/2008/layout/VerticalCurvedList"/>
    <dgm:cxn modelId="{0B63E8A8-FC09-4C91-AE27-AAC0D72068CB}" type="presParOf" srcId="{5404A65A-CC2F-4F34-85E8-CFF41AF13B08}" destId="{5ED4C0EC-DC7D-4E93-AFEE-FB97B6148531}" srcOrd="3" destOrd="0" presId="urn:microsoft.com/office/officeart/2008/layout/VerticalCurvedList"/>
    <dgm:cxn modelId="{A017C832-0530-4B05-8617-C8C085F4CD3E}" type="presParOf" srcId="{8A53B798-C92F-4024-AF14-21FCF040FC25}" destId="{28ACFCD2-652A-4F26-A366-AC4998EE3AB2}" srcOrd="1" destOrd="0" presId="urn:microsoft.com/office/officeart/2008/layout/VerticalCurvedList"/>
    <dgm:cxn modelId="{3425686D-C048-4157-B041-EFCE753F5835}" type="presParOf" srcId="{8A53B798-C92F-4024-AF14-21FCF040FC25}" destId="{BDBC8EF5-0AC2-4FD0-99C5-781B148CD347}" srcOrd="2" destOrd="0" presId="urn:microsoft.com/office/officeart/2008/layout/VerticalCurvedList"/>
    <dgm:cxn modelId="{A6B1FD98-D3B1-4B8A-8BD0-033785A790EF}" type="presParOf" srcId="{BDBC8EF5-0AC2-4FD0-99C5-781B148CD347}" destId="{E3FE4208-773C-4A56-8389-42F64A97D05B}" srcOrd="0" destOrd="0" presId="urn:microsoft.com/office/officeart/2008/layout/VerticalCurvedList"/>
    <dgm:cxn modelId="{01ADDC1E-5ACE-4C43-B06F-B81AC471457B}" type="presParOf" srcId="{8A53B798-C92F-4024-AF14-21FCF040FC25}" destId="{EB039BAA-52DA-4582-B438-14622780EB74}" srcOrd="3" destOrd="0" presId="urn:microsoft.com/office/officeart/2008/layout/VerticalCurvedList"/>
    <dgm:cxn modelId="{C9B82632-3644-4218-88C0-6D05EB71D4E4}" type="presParOf" srcId="{8A53B798-C92F-4024-AF14-21FCF040FC25}" destId="{1027BBF9-135C-4E30-A062-5294E22A5DC9}" srcOrd="4" destOrd="0" presId="urn:microsoft.com/office/officeart/2008/layout/VerticalCurvedList"/>
    <dgm:cxn modelId="{777F8CE9-B0EF-424C-82A5-4925EEEC8D37}" type="presParOf" srcId="{1027BBF9-135C-4E30-A062-5294E22A5DC9}" destId="{4BFE832C-12DF-464D-8C81-102E68907C40}" srcOrd="0" destOrd="0" presId="urn:microsoft.com/office/officeart/2008/layout/VerticalCurvedList"/>
    <dgm:cxn modelId="{44475FBC-AD96-4185-A2F4-8639B4EC3BFE}" type="presParOf" srcId="{8A53B798-C92F-4024-AF14-21FCF040FC25}" destId="{044181D1-862F-4B87-A2C8-618A426BB042}" srcOrd="5" destOrd="0" presId="urn:microsoft.com/office/officeart/2008/layout/VerticalCurvedList"/>
    <dgm:cxn modelId="{EC9E08D3-111F-4740-8B3A-D76229D58105}" type="presParOf" srcId="{8A53B798-C92F-4024-AF14-21FCF040FC25}" destId="{7DD74D89-FFE5-4CE7-9E82-5DA6428B8394}" srcOrd="6" destOrd="0" presId="urn:microsoft.com/office/officeart/2008/layout/VerticalCurvedList"/>
    <dgm:cxn modelId="{E74C6B65-B935-4FD9-BFDB-1A4E49F911C6}" type="presParOf" srcId="{7DD74D89-FFE5-4CE7-9E82-5DA6428B8394}" destId="{FE0638BD-9099-41F4-A98D-1C23D20E3D37}" srcOrd="0" destOrd="0" presId="urn:microsoft.com/office/officeart/2008/layout/VerticalCurvedList"/>
    <dgm:cxn modelId="{941C0F55-B000-49C8-8CA3-E20F8F963491}" type="presParOf" srcId="{8A53B798-C92F-4024-AF14-21FCF040FC25}" destId="{012199AB-F77A-4ABD-8BBD-9D17D16EC2BC}" srcOrd="7" destOrd="0" presId="urn:microsoft.com/office/officeart/2008/layout/VerticalCurvedList"/>
    <dgm:cxn modelId="{4B7AE784-DC41-4D9A-94F8-D036A0326D8C}" type="presParOf" srcId="{8A53B798-C92F-4024-AF14-21FCF040FC25}" destId="{BB997DDC-F677-49ED-9F75-CEEE8B8A621F}" srcOrd="8" destOrd="0" presId="urn:microsoft.com/office/officeart/2008/layout/VerticalCurvedList"/>
    <dgm:cxn modelId="{08EA69E9-96F6-4476-956E-CEA78A207D64}" type="presParOf" srcId="{BB997DDC-F677-49ED-9F75-CEEE8B8A621F}" destId="{96A26120-1001-4B49-A170-7A57525B3F08}" srcOrd="0" destOrd="0" presId="urn:microsoft.com/office/officeart/2008/layout/VerticalCurvedList"/>
    <dgm:cxn modelId="{C2DD22F3-C683-4CDE-A2D3-BBEABC76FAD4}" type="presParOf" srcId="{8A53B798-C92F-4024-AF14-21FCF040FC25}" destId="{645A985B-1195-4BA1-B992-FD5F70DAE2E3}" srcOrd="9" destOrd="0" presId="urn:microsoft.com/office/officeart/2008/layout/VerticalCurvedList"/>
    <dgm:cxn modelId="{C271167A-0988-4ED8-BAFC-AD61002B6751}" type="presParOf" srcId="{8A53B798-C92F-4024-AF14-21FCF040FC25}" destId="{C3A3B2EE-25DA-48A6-9AD4-F024D77BEEF3}" srcOrd="10" destOrd="0" presId="urn:microsoft.com/office/officeart/2008/layout/VerticalCurvedList"/>
    <dgm:cxn modelId="{35B77114-81C7-4037-9076-016F44C560D4}"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375C80-A955-44B0-9EE3-1C76A81B7B08}" type="doc">
      <dgm:prSet loTypeId="urn:microsoft.com/office/officeart/2005/8/layout/pList2" loCatId="list" qsTypeId="urn:microsoft.com/office/officeart/2005/8/quickstyle/simple3" qsCatId="simple" csTypeId="urn:microsoft.com/office/officeart/2005/8/colors/colorful4" csCatId="colorful" phldr="1"/>
      <dgm:spPr/>
      <dgm:t>
        <a:bodyPr/>
        <a:lstStyle/>
        <a:p>
          <a:endParaRPr lang="es-EC"/>
        </a:p>
      </dgm:t>
    </dgm:pt>
    <dgm:pt modelId="{B243A2A0-6517-46C9-A8B3-CDC0AF392194}">
      <dgm:prSet custT="1"/>
      <dgm:spPr>
        <a:xfrm rot="10800000">
          <a:off x="307843" y="1727057"/>
          <a:ext cx="1766117" cy="2110848"/>
        </a:xfrm>
        <a:prstGeom prst="round2SameRect">
          <a:avLst>
            <a:gd name="adj1" fmla="val 10500"/>
            <a:gd name="adj2" fmla="val 0"/>
          </a:avLst>
        </a:prstGeom>
        <a:scene3d>
          <a:camera prst="orthographicFront"/>
          <a:lightRig rig="flat" dir="t"/>
        </a:scene3d>
        <a:sp3d prstMaterial="dkEdge">
          <a:bevelT w="8200" h="38100"/>
        </a:sp3d>
      </dgm:spPr>
      <dgm:t>
        <a:bodyPr/>
        <a:lstStyle/>
        <a:p>
          <a:r>
            <a:rPr lang="es-EC" sz="1400" i="1" smtClean="0">
              <a:latin typeface="Calibri" panose="020F0502020204030204"/>
              <a:ea typeface="+mn-ea"/>
              <a:cs typeface="+mn-cs"/>
            </a:rPr>
            <a:t>Mostrar el puntaje acumulado por cada aspirante hasta la fase en ejecución</a:t>
          </a:r>
          <a:endParaRPr lang="es-EC" sz="1400" dirty="0">
            <a:latin typeface="Calibri" panose="020F0502020204030204"/>
            <a:ea typeface="+mn-ea"/>
            <a:cs typeface="+mn-cs"/>
          </a:endParaRPr>
        </a:p>
      </dgm:t>
    </dgm:pt>
    <dgm:pt modelId="{1DA145AA-40F2-47DF-A7AF-9D7798B365A4}" type="parTrans" cxnId="{6949936F-E7F8-4FF4-8C32-B543F1048C45}">
      <dgm:prSet/>
      <dgm:spPr/>
      <dgm:t>
        <a:bodyPr/>
        <a:lstStyle/>
        <a:p>
          <a:endParaRPr lang="es-EC" sz="1400"/>
        </a:p>
      </dgm:t>
    </dgm:pt>
    <dgm:pt modelId="{6D87AE53-F745-4058-B5B4-3FEC1900FE52}" type="sibTrans" cxnId="{6949936F-E7F8-4FF4-8C32-B543F1048C45}">
      <dgm:prSet/>
      <dgm:spPr/>
      <dgm:t>
        <a:bodyPr/>
        <a:lstStyle/>
        <a:p>
          <a:endParaRPr lang="es-EC" sz="1400"/>
        </a:p>
      </dgm:t>
    </dgm:pt>
    <dgm:pt modelId="{FD464CD7-63C4-4A85-A384-E246699879AE}">
      <dgm:prSet phldrT="[Texto]" custT="1"/>
      <dgm:spPr>
        <a:xfrm rot="10800000">
          <a:off x="2250573" y="1727057"/>
          <a:ext cx="1766117" cy="2110848"/>
        </a:xfrm>
        <a:prstGeom prst="round2SameRect">
          <a:avLst>
            <a:gd name="adj1" fmla="val 10500"/>
            <a:gd name="adj2" fmla="val 0"/>
          </a:avLst>
        </a:prstGeom>
        <a:scene3d>
          <a:camera prst="orthographicFront"/>
          <a:lightRig rig="flat" dir="t"/>
        </a:scene3d>
        <a:sp3d prstMaterial="dkEdge">
          <a:bevelT w="8200" h="38100"/>
        </a:sp3d>
      </dgm:spPr>
      <dgm:t>
        <a:bodyPr/>
        <a:lstStyle/>
        <a:p>
          <a:r>
            <a:rPr lang="es-EC" sz="1400" i="1" dirty="0" smtClean="0">
              <a:latin typeface="Calibri" panose="020F0502020204030204"/>
              <a:ea typeface="+mn-ea"/>
              <a:cs typeface="+mn-cs"/>
            </a:rPr>
            <a:t>Mostrar el tiempo restante para la finalización de la fase de selección de vacantes</a:t>
          </a:r>
          <a:endParaRPr lang="es-EC" sz="1400" dirty="0">
            <a:latin typeface="Calibri" panose="020F0502020204030204"/>
            <a:ea typeface="+mn-ea"/>
            <a:cs typeface="+mn-cs"/>
          </a:endParaRPr>
        </a:p>
      </dgm:t>
    </dgm:pt>
    <dgm:pt modelId="{CCB2CAF0-6EA2-44C3-A92C-7ECD0C530C4C}" type="parTrans" cxnId="{E80A4F6A-3126-4E44-8326-4251DDAAEE04}">
      <dgm:prSet/>
      <dgm:spPr/>
      <dgm:t>
        <a:bodyPr/>
        <a:lstStyle/>
        <a:p>
          <a:endParaRPr lang="es-EC" sz="1400"/>
        </a:p>
      </dgm:t>
    </dgm:pt>
    <dgm:pt modelId="{A1BADD17-05E6-4866-B1E4-D65D62657C7D}" type="sibTrans" cxnId="{E80A4F6A-3126-4E44-8326-4251DDAAEE04}">
      <dgm:prSet/>
      <dgm:spPr/>
      <dgm:t>
        <a:bodyPr/>
        <a:lstStyle/>
        <a:p>
          <a:endParaRPr lang="es-EC" sz="1400"/>
        </a:p>
      </dgm:t>
    </dgm:pt>
    <dgm:pt modelId="{A793F58F-1DB6-498C-9A88-50D6B62671EC}">
      <dgm:prSet phldrT="[Texto]" custT="1"/>
      <dgm:spPr>
        <a:xfrm rot="10800000">
          <a:off x="4193303" y="1727057"/>
          <a:ext cx="1766117" cy="2110848"/>
        </a:xfrm>
        <a:prstGeom prst="round2SameRect">
          <a:avLst>
            <a:gd name="adj1" fmla="val 10500"/>
            <a:gd name="adj2" fmla="val 0"/>
          </a:avLst>
        </a:prstGeom>
        <a:scene3d>
          <a:camera prst="orthographicFront"/>
          <a:lightRig rig="flat" dir="t"/>
        </a:scene3d>
        <a:sp3d prstMaterial="dkEdge">
          <a:bevelT w="8200" h="38100"/>
        </a:sp3d>
      </dgm:spPr>
      <dgm:t>
        <a:bodyPr/>
        <a:lstStyle/>
        <a:p>
          <a:r>
            <a:rPr lang="es-EC" sz="1400" i="1" dirty="0" smtClean="0">
              <a:latin typeface="Calibri" panose="020F0502020204030204"/>
              <a:ea typeface="+mn-ea"/>
              <a:cs typeface="+mn-cs"/>
            </a:rPr>
            <a:t>Mostrar la cantidad de aspirantes que han postulado en las vacantes presentadas hasta la fecha de consulta</a:t>
          </a:r>
          <a:endParaRPr lang="es-EC" sz="1400" dirty="0">
            <a:latin typeface="Calibri" panose="020F0502020204030204"/>
            <a:ea typeface="+mn-ea"/>
            <a:cs typeface="+mn-cs"/>
          </a:endParaRPr>
        </a:p>
      </dgm:t>
    </dgm:pt>
    <dgm:pt modelId="{0C8B4C7D-8B9E-41BA-884E-C4812C12F848}" type="parTrans" cxnId="{19349233-7D43-43E1-9761-C8C979CF4338}">
      <dgm:prSet/>
      <dgm:spPr/>
      <dgm:t>
        <a:bodyPr/>
        <a:lstStyle/>
        <a:p>
          <a:endParaRPr lang="es-EC" sz="1400"/>
        </a:p>
      </dgm:t>
    </dgm:pt>
    <dgm:pt modelId="{22C40750-66DB-42A5-9281-6646C9E51849}" type="sibTrans" cxnId="{19349233-7D43-43E1-9761-C8C979CF4338}">
      <dgm:prSet/>
      <dgm:spPr/>
      <dgm:t>
        <a:bodyPr/>
        <a:lstStyle/>
        <a:p>
          <a:endParaRPr lang="es-EC" sz="1400"/>
        </a:p>
      </dgm:t>
    </dgm:pt>
    <dgm:pt modelId="{7834D904-D2C8-4F5F-9B4C-E351212393EC}">
      <dgm:prSet phldrT="[Texto]" custT="1"/>
      <dgm:spPr>
        <a:xfrm rot="10800000">
          <a:off x="6136032" y="1727057"/>
          <a:ext cx="1766117" cy="2110848"/>
        </a:xfrm>
        <a:prstGeom prst="round2SameRect">
          <a:avLst>
            <a:gd name="adj1" fmla="val 10500"/>
            <a:gd name="adj2" fmla="val 0"/>
          </a:avLst>
        </a:prstGeom>
        <a:scene3d>
          <a:camera prst="orthographicFront"/>
          <a:lightRig rig="flat" dir="t"/>
        </a:scene3d>
        <a:sp3d prstMaterial="dkEdge">
          <a:bevelT w="8200" h="38100"/>
        </a:sp3d>
      </dgm:spPr>
      <dgm:t>
        <a:bodyPr/>
        <a:lstStyle/>
        <a:p>
          <a:r>
            <a:rPr lang="es-EC" sz="1400" i="1" dirty="0" smtClean="0">
              <a:latin typeface="Calibri" panose="020F0502020204030204"/>
              <a:ea typeface="+mn-ea"/>
              <a:cs typeface="+mn-cs"/>
            </a:rPr>
            <a:t>Mostrar un mensaje de alerta para los aspirantes que seleccionan una o dos vacantes</a:t>
          </a:r>
          <a:endParaRPr lang="es-EC" sz="1400" dirty="0">
            <a:latin typeface="Calibri" panose="020F0502020204030204"/>
            <a:ea typeface="+mn-ea"/>
            <a:cs typeface="+mn-cs"/>
          </a:endParaRPr>
        </a:p>
      </dgm:t>
    </dgm:pt>
    <dgm:pt modelId="{A3864636-5BC3-4CE7-8B1A-17FCC4688D6C}" type="parTrans" cxnId="{5AA9408E-AA14-43E9-9E56-EE61C66C67E8}">
      <dgm:prSet/>
      <dgm:spPr/>
      <dgm:t>
        <a:bodyPr/>
        <a:lstStyle/>
        <a:p>
          <a:endParaRPr lang="es-EC" sz="1400"/>
        </a:p>
      </dgm:t>
    </dgm:pt>
    <dgm:pt modelId="{75CA6D94-E70C-4392-8DF3-B13BE084E96C}" type="sibTrans" cxnId="{5AA9408E-AA14-43E9-9E56-EE61C66C67E8}">
      <dgm:prSet/>
      <dgm:spPr/>
      <dgm:t>
        <a:bodyPr/>
        <a:lstStyle/>
        <a:p>
          <a:endParaRPr lang="es-EC" sz="1400"/>
        </a:p>
      </dgm:t>
    </dgm:pt>
    <dgm:pt modelId="{07617D87-5033-4726-AFE7-018EDBC40A8B}">
      <dgm:prSet phldrT="[Texto]" custT="1"/>
      <dgm:spPr>
        <a:xfrm rot="10800000">
          <a:off x="8078762" y="1727057"/>
          <a:ext cx="1766117" cy="2110848"/>
        </a:xfrm>
        <a:prstGeom prst="round2SameRect">
          <a:avLst>
            <a:gd name="adj1" fmla="val 10500"/>
            <a:gd name="adj2" fmla="val 0"/>
          </a:avLst>
        </a:prstGeom>
        <a:scene3d>
          <a:camera prst="orthographicFront"/>
          <a:lightRig rig="flat" dir="t"/>
        </a:scene3d>
        <a:sp3d prstMaterial="dkEdge">
          <a:bevelT w="8200" h="38100"/>
        </a:sp3d>
      </dgm:spPr>
      <dgm:t>
        <a:bodyPr/>
        <a:lstStyle/>
        <a:p>
          <a:r>
            <a:rPr lang="es-EC" sz="1400" i="1" smtClean="0">
              <a:latin typeface="Calibri" panose="020F0502020204030204"/>
              <a:ea typeface="+mn-ea"/>
              <a:cs typeface="+mn-cs"/>
            </a:rPr>
            <a:t>Publicar un video instructivo que explique cómo funciona el módulo de postulación, enfatizando el sinnúmero de cambios ejecutados</a:t>
          </a:r>
          <a:endParaRPr lang="es-EC" sz="1400" dirty="0">
            <a:latin typeface="Calibri" panose="020F0502020204030204"/>
            <a:ea typeface="+mn-ea"/>
            <a:cs typeface="+mn-cs"/>
          </a:endParaRPr>
        </a:p>
      </dgm:t>
    </dgm:pt>
    <dgm:pt modelId="{27CC3FA6-14D4-492E-9503-CCDC7A7AC1F9}" type="parTrans" cxnId="{06F111CA-05A2-46E1-9958-C99E860619A0}">
      <dgm:prSet/>
      <dgm:spPr/>
      <dgm:t>
        <a:bodyPr/>
        <a:lstStyle/>
        <a:p>
          <a:endParaRPr lang="es-EC" sz="1400"/>
        </a:p>
      </dgm:t>
    </dgm:pt>
    <dgm:pt modelId="{06E91D40-6EAE-4049-B230-44415AB4247D}" type="sibTrans" cxnId="{06F111CA-05A2-46E1-9958-C99E860619A0}">
      <dgm:prSet/>
      <dgm:spPr/>
      <dgm:t>
        <a:bodyPr/>
        <a:lstStyle/>
        <a:p>
          <a:endParaRPr lang="es-EC" sz="1400"/>
        </a:p>
      </dgm:t>
    </dgm:pt>
    <dgm:pt modelId="{82A54386-C194-4DB0-8FBE-372A8774F8C3}" type="pres">
      <dgm:prSet presAssocID="{ED375C80-A955-44B0-9EE3-1C76A81B7B08}" presName="Name0" presStyleCnt="0">
        <dgm:presLayoutVars>
          <dgm:dir/>
          <dgm:resizeHandles val="exact"/>
        </dgm:presLayoutVars>
      </dgm:prSet>
      <dgm:spPr/>
      <dgm:t>
        <a:bodyPr/>
        <a:lstStyle/>
        <a:p>
          <a:endParaRPr lang="es-EC"/>
        </a:p>
      </dgm:t>
    </dgm:pt>
    <dgm:pt modelId="{CF45DB92-5131-47EF-AB8E-2853A5611A7C}" type="pres">
      <dgm:prSet presAssocID="{ED375C80-A955-44B0-9EE3-1C76A81B7B08}" presName="bkgdShp" presStyleLbl="alignAccFollowNode1" presStyleIdx="0" presStyleCnt="1" custLinFactNeighborX="-6542" custLinFactNeighborY="-547"/>
      <dgm:spPr>
        <a:xfrm>
          <a:off x="0" y="0"/>
          <a:ext cx="10152724" cy="1727057"/>
        </a:xfrm>
        <a:prstGeom prst="roundRect">
          <a:avLst>
            <a:gd name="adj" fmla="val 10000"/>
          </a:avLst>
        </a:prstGeom>
      </dgm:spPr>
    </dgm:pt>
    <dgm:pt modelId="{20DC7E38-D585-4A12-94E6-292462EB1F23}" type="pres">
      <dgm:prSet presAssocID="{ED375C80-A955-44B0-9EE3-1C76A81B7B08}" presName="linComp" presStyleCnt="0"/>
      <dgm:spPr/>
    </dgm:pt>
    <dgm:pt modelId="{B107FA4B-71D2-4EE1-B364-83460235F768}" type="pres">
      <dgm:prSet presAssocID="{B243A2A0-6517-46C9-A8B3-CDC0AF392194}" presName="compNode" presStyleCnt="0"/>
      <dgm:spPr/>
    </dgm:pt>
    <dgm:pt modelId="{12307B0F-5AA5-4909-9F7E-F06FF5FF514D}" type="pres">
      <dgm:prSet presAssocID="{B243A2A0-6517-46C9-A8B3-CDC0AF392194}" presName="node" presStyleLbl="node1" presStyleIdx="0" presStyleCnt="5">
        <dgm:presLayoutVars>
          <dgm:bulletEnabled val="1"/>
        </dgm:presLayoutVars>
      </dgm:prSet>
      <dgm:spPr/>
      <dgm:t>
        <a:bodyPr/>
        <a:lstStyle/>
        <a:p>
          <a:endParaRPr lang="es-EC"/>
        </a:p>
      </dgm:t>
    </dgm:pt>
    <dgm:pt modelId="{41609A7B-8BC4-42B9-AD62-E9006C24F3C2}" type="pres">
      <dgm:prSet presAssocID="{B243A2A0-6517-46C9-A8B3-CDC0AF392194}" presName="invisiNode" presStyleLbl="node1" presStyleIdx="0" presStyleCnt="5"/>
      <dgm:spPr/>
    </dgm:pt>
    <dgm:pt modelId="{C24E5667-CDA8-46A8-8C0C-0DE4C5C37B37}" type="pres">
      <dgm:prSet presAssocID="{B243A2A0-6517-46C9-A8B3-CDC0AF392194}" presName="imagNode" presStyleLbl="fgImgPlace1" presStyleIdx="0" presStyleCnt="5"/>
      <dgm:spPr>
        <a:xfrm>
          <a:off x="307843" y="230274"/>
          <a:ext cx="1766117" cy="1266508"/>
        </a:xfrm>
        <a:prstGeom prst="roundRect">
          <a:avLst>
            <a:gd name="adj" fmla="val 10000"/>
          </a:avLst>
        </a:prstGeom>
        <a:blipFill rotWithShape="1">
          <a:blip xmlns:r="http://schemas.openxmlformats.org/officeDocument/2006/relationships" r:embed="rId1"/>
          <a:stretch>
            <a:fillRect/>
          </a:stretch>
        </a:blipFill>
      </dgm:spPr>
    </dgm:pt>
    <dgm:pt modelId="{567C1ECE-789A-463F-958C-62618D16C1BB}" type="pres">
      <dgm:prSet presAssocID="{6D87AE53-F745-4058-B5B4-3FEC1900FE52}" presName="sibTrans" presStyleLbl="sibTrans2D1" presStyleIdx="0" presStyleCnt="0"/>
      <dgm:spPr/>
      <dgm:t>
        <a:bodyPr/>
        <a:lstStyle/>
        <a:p>
          <a:endParaRPr lang="es-EC"/>
        </a:p>
      </dgm:t>
    </dgm:pt>
    <dgm:pt modelId="{398ECAE5-20DA-40FA-B26C-37895D7B9728}" type="pres">
      <dgm:prSet presAssocID="{FD464CD7-63C4-4A85-A384-E246699879AE}" presName="compNode" presStyleCnt="0"/>
      <dgm:spPr/>
    </dgm:pt>
    <dgm:pt modelId="{835BBC66-FC0C-471F-AA91-AA70B5B82B1C}" type="pres">
      <dgm:prSet presAssocID="{FD464CD7-63C4-4A85-A384-E246699879AE}" presName="node" presStyleLbl="node1" presStyleIdx="1" presStyleCnt="5">
        <dgm:presLayoutVars>
          <dgm:bulletEnabled val="1"/>
        </dgm:presLayoutVars>
      </dgm:prSet>
      <dgm:spPr/>
      <dgm:t>
        <a:bodyPr/>
        <a:lstStyle/>
        <a:p>
          <a:endParaRPr lang="es-EC"/>
        </a:p>
      </dgm:t>
    </dgm:pt>
    <dgm:pt modelId="{A83CD726-3BB4-44AF-9D83-D3683556CF67}" type="pres">
      <dgm:prSet presAssocID="{FD464CD7-63C4-4A85-A384-E246699879AE}" presName="invisiNode" presStyleLbl="node1" presStyleIdx="1" presStyleCnt="5"/>
      <dgm:spPr/>
    </dgm:pt>
    <dgm:pt modelId="{0F7963C7-09D9-4F8A-AECB-B8DCD7D59507}" type="pres">
      <dgm:prSet presAssocID="{FD464CD7-63C4-4A85-A384-E246699879AE}" presName="imagNode" presStyleLbl="fgImgPlace1" presStyleIdx="1" presStyleCnt="5"/>
      <dgm:spPr>
        <a:xfrm>
          <a:off x="2250573" y="230274"/>
          <a:ext cx="1766117" cy="1266508"/>
        </a:xfrm>
        <a:prstGeom prst="roundRect">
          <a:avLst>
            <a:gd name="adj" fmla="val 10000"/>
          </a:avLst>
        </a:prstGeom>
        <a:blipFill rotWithShape="1">
          <a:blip xmlns:r="http://schemas.openxmlformats.org/officeDocument/2006/relationships" r:embed="rId2"/>
          <a:stretch>
            <a:fillRect/>
          </a:stretch>
        </a:blipFill>
      </dgm:spPr>
    </dgm:pt>
    <dgm:pt modelId="{FC2FB8CE-A4A0-47ED-AF40-DA07422B06A6}" type="pres">
      <dgm:prSet presAssocID="{A1BADD17-05E6-4866-B1E4-D65D62657C7D}" presName="sibTrans" presStyleLbl="sibTrans2D1" presStyleIdx="0" presStyleCnt="0"/>
      <dgm:spPr/>
      <dgm:t>
        <a:bodyPr/>
        <a:lstStyle/>
        <a:p>
          <a:endParaRPr lang="es-EC"/>
        </a:p>
      </dgm:t>
    </dgm:pt>
    <dgm:pt modelId="{0AD06158-79C2-41A2-82D3-D0C00EE7DA89}" type="pres">
      <dgm:prSet presAssocID="{A793F58F-1DB6-498C-9A88-50D6B62671EC}" presName="compNode" presStyleCnt="0"/>
      <dgm:spPr/>
    </dgm:pt>
    <dgm:pt modelId="{26C2F7B4-5B1B-41FA-BABF-A779A7E1D79F}" type="pres">
      <dgm:prSet presAssocID="{A793F58F-1DB6-498C-9A88-50D6B62671EC}" presName="node" presStyleLbl="node1" presStyleIdx="2" presStyleCnt="5">
        <dgm:presLayoutVars>
          <dgm:bulletEnabled val="1"/>
        </dgm:presLayoutVars>
      </dgm:prSet>
      <dgm:spPr/>
      <dgm:t>
        <a:bodyPr/>
        <a:lstStyle/>
        <a:p>
          <a:endParaRPr lang="es-EC"/>
        </a:p>
      </dgm:t>
    </dgm:pt>
    <dgm:pt modelId="{DDB2C100-1273-4A9D-A35A-79BE11BA4885}" type="pres">
      <dgm:prSet presAssocID="{A793F58F-1DB6-498C-9A88-50D6B62671EC}" presName="invisiNode" presStyleLbl="node1" presStyleIdx="2" presStyleCnt="5"/>
      <dgm:spPr/>
    </dgm:pt>
    <dgm:pt modelId="{8DA4CD23-A117-4598-8A90-5C8D7E8231A7}" type="pres">
      <dgm:prSet presAssocID="{A793F58F-1DB6-498C-9A88-50D6B62671EC}" presName="imagNode" presStyleLbl="fgImgPlace1" presStyleIdx="2" presStyleCnt="5"/>
      <dgm:spPr>
        <a:xfrm>
          <a:off x="4193303" y="230274"/>
          <a:ext cx="1766117" cy="1266508"/>
        </a:xfrm>
        <a:prstGeom prst="roundRect">
          <a:avLst>
            <a:gd name="adj" fmla="val 10000"/>
          </a:avLst>
        </a:prstGeom>
        <a:blipFill rotWithShape="1">
          <a:blip xmlns:r="http://schemas.openxmlformats.org/officeDocument/2006/relationships" r:embed="rId3"/>
          <a:stretch>
            <a:fillRect/>
          </a:stretch>
        </a:blipFill>
      </dgm:spPr>
    </dgm:pt>
    <dgm:pt modelId="{EFBDC2DA-9FF4-4BE1-9E20-BFDB9817B618}" type="pres">
      <dgm:prSet presAssocID="{22C40750-66DB-42A5-9281-6646C9E51849}" presName="sibTrans" presStyleLbl="sibTrans2D1" presStyleIdx="0" presStyleCnt="0"/>
      <dgm:spPr/>
      <dgm:t>
        <a:bodyPr/>
        <a:lstStyle/>
        <a:p>
          <a:endParaRPr lang="es-EC"/>
        </a:p>
      </dgm:t>
    </dgm:pt>
    <dgm:pt modelId="{4D5A2754-181F-48C8-B6D4-60FD62EDCD65}" type="pres">
      <dgm:prSet presAssocID="{7834D904-D2C8-4F5F-9B4C-E351212393EC}" presName="compNode" presStyleCnt="0"/>
      <dgm:spPr/>
    </dgm:pt>
    <dgm:pt modelId="{269A6A7E-49B4-4F1C-8E72-88AC00F8558D}" type="pres">
      <dgm:prSet presAssocID="{7834D904-D2C8-4F5F-9B4C-E351212393EC}" presName="node" presStyleLbl="node1" presStyleIdx="3" presStyleCnt="5">
        <dgm:presLayoutVars>
          <dgm:bulletEnabled val="1"/>
        </dgm:presLayoutVars>
      </dgm:prSet>
      <dgm:spPr/>
      <dgm:t>
        <a:bodyPr/>
        <a:lstStyle/>
        <a:p>
          <a:endParaRPr lang="es-EC"/>
        </a:p>
      </dgm:t>
    </dgm:pt>
    <dgm:pt modelId="{FA5F0934-874D-4F26-B571-069917F7262E}" type="pres">
      <dgm:prSet presAssocID="{7834D904-D2C8-4F5F-9B4C-E351212393EC}" presName="invisiNode" presStyleLbl="node1" presStyleIdx="3" presStyleCnt="5"/>
      <dgm:spPr/>
    </dgm:pt>
    <dgm:pt modelId="{8AA5C95B-31F7-4D19-A0AC-1D88FC63792E}" type="pres">
      <dgm:prSet presAssocID="{7834D904-D2C8-4F5F-9B4C-E351212393EC}" presName="imagNode" presStyleLbl="fgImgPlace1" presStyleIdx="3" presStyleCnt="5"/>
      <dgm:spPr>
        <a:xfrm>
          <a:off x="6136032" y="230274"/>
          <a:ext cx="1766117" cy="1266508"/>
        </a:xfrm>
        <a:prstGeom prst="roundRect">
          <a:avLst>
            <a:gd name="adj" fmla="val 10000"/>
          </a:avLst>
        </a:prstGeom>
        <a:blipFill rotWithShape="1">
          <a:blip xmlns:r="http://schemas.openxmlformats.org/officeDocument/2006/relationships" r:embed="rId4"/>
          <a:stretch>
            <a:fillRect/>
          </a:stretch>
        </a:blipFill>
      </dgm:spPr>
    </dgm:pt>
    <dgm:pt modelId="{1E6ADD21-5D2E-4F20-B350-5F7BD2B731AF}" type="pres">
      <dgm:prSet presAssocID="{75CA6D94-E70C-4392-8DF3-B13BE084E96C}" presName="sibTrans" presStyleLbl="sibTrans2D1" presStyleIdx="0" presStyleCnt="0"/>
      <dgm:spPr/>
      <dgm:t>
        <a:bodyPr/>
        <a:lstStyle/>
        <a:p>
          <a:endParaRPr lang="es-EC"/>
        </a:p>
      </dgm:t>
    </dgm:pt>
    <dgm:pt modelId="{D4D8AE74-72C0-4CD3-82B3-CCB16C31F672}" type="pres">
      <dgm:prSet presAssocID="{07617D87-5033-4726-AFE7-018EDBC40A8B}" presName="compNode" presStyleCnt="0"/>
      <dgm:spPr/>
    </dgm:pt>
    <dgm:pt modelId="{37EF5CE3-24EC-43E4-A62C-C0AF82715387}" type="pres">
      <dgm:prSet presAssocID="{07617D87-5033-4726-AFE7-018EDBC40A8B}" presName="node" presStyleLbl="node1" presStyleIdx="4" presStyleCnt="5">
        <dgm:presLayoutVars>
          <dgm:bulletEnabled val="1"/>
        </dgm:presLayoutVars>
      </dgm:prSet>
      <dgm:spPr/>
      <dgm:t>
        <a:bodyPr/>
        <a:lstStyle/>
        <a:p>
          <a:endParaRPr lang="es-EC"/>
        </a:p>
      </dgm:t>
    </dgm:pt>
    <dgm:pt modelId="{4EC21CEF-E58C-4E4A-AC88-C4200ADCD139}" type="pres">
      <dgm:prSet presAssocID="{07617D87-5033-4726-AFE7-018EDBC40A8B}" presName="invisiNode" presStyleLbl="node1" presStyleIdx="4" presStyleCnt="5"/>
      <dgm:spPr/>
    </dgm:pt>
    <dgm:pt modelId="{BB6BDD29-9143-4F6F-99F4-093761E23DBE}" type="pres">
      <dgm:prSet presAssocID="{07617D87-5033-4726-AFE7-018EDBC40A8B}" presName="imagNode" presStyleLbl="fgImgPlace1" presStyleIdx="4" presStyleCnt="5"/>
      <dgm:spPr>
        <a:xfrm>
          <a:off x="8078762" y="230274"/>
          <a:ext cx="1766117" cy="1266508"/>
        </a:xfrm>
        <a:prstGeom prst="roundRect">
          <a:avLst>
            <a:gd name="adj" fmla="val 10000"/>
          </a:avLst>
        </a:prstGeom>
        <a:blipFill rotWithShape="1">
          <a:blip xmlns:r="http://schemas.openxmlformats.org/officeDocument/2006/relationships" r:embed="rId5"/>
          <a:stretch>
            <a:fillRect/>
          </a:stretch>
        </a:blipFill>
      </dgm:spPr>
    </dgm:pt>
  </dgm:ptLst>
  <dgm:cxnLst>
    <dgm:cxn modelId="{6949936F-E7F8-4FF4-8C32-B543F1048C45}" srcId="{ED375C80-A955-44B0-9EE3-1C76A81B7B08}" destId="{B243A2A0-6517-46C9-A8B3-CDC0AF392194}" srcOrd="0" destOrd="0" parTransId="{1DA145AA-40F2-47DF-A7AF-9D7798B365A4}" sibTransId="{6D87AE53-F745-4058-B5B4-3FEC1900FE52}"/>
    <dgm:cxn modelId="{E58C9FB1-1F12-45F2-A416-EA2BA57AA88F}" type="presOf" srcId="{07617D87-5033-4726-AFE7-018EDBC40A8B}" destId="{37EF5CE3-24EC-43E4-A62C-C0AF82715387}" srcOrd="0" destOrd="0" presId="urn:microsoft.com/office/officeart/2005/8/layout/pList2"/>
    <dgm:cxn modelId="{C9892BA6-382F-4FF9-9533-359566BD17D6}" type="presOf" srcId="{FD464CD7-63C4-4A85-A384-E246699879AE}" destId="{835BBC66-FC0C-471F-AA91-AA70B5B82B1C}" srcOrd="0" destOrd="0" presId="urn:microsoft.com/office/officeart/2005/8/layout/pList2"/>
    <dgm:cxn modelId="{06F111CA-05A2-46E1-9958-C99E860619A0}" srcId="{ED375C80-A955-44B0-9EE3-1C76A81B7B08}" destId="{07617D87-5033-4726-AFE7-018EDBC40A8B}" srcOrd="4" destOrd="0" parTransId="{27CC3FA6-14D4-492E-9503-CCDC7A7AC1F9}" sibTransId="{06E91D40-6EAE-4049-B230-44415AB4247D}"/>
    <dgm:cxn modelId="{1B91289C-CDD9-4461-9B8E-28D9E8C7EE3D}" type="presOf" srcId="{B243A2A0-6517-46C9-A8B3-CDC0AF392194}" destId="{12307B0F-5AA5-4909-9F7E-F06FF5FF514D}" srcOrd="0" destOrd="0" presId="urn:microsoft.com/office/officeart/2005/8/layout/pList2"/>
    <dgm:cxn modelId="{9F593077-E0C9-4656-9C72-ADCDA38520A2}" type="presOf" srcId="{6D87AE53-F745-4058-B5B4-3FEC1900FE52}" destId="{567C1ECE-789A-463F-958C-62618D16C1BB}" srcOrd="0" destOrd="0" presId="urn:microsoft.com/office/officeart/2005/8/layout/pList2"/>
    <dgm:cxn modelId="{9CEDB7CE-440E-4EFE-A72B-A5B84C954FBC}" type="presOf" srcId="{7834D904-D2C8-4F5F-9B4C-E351212393EC}" destId="{269A6A7E-49B4-4F1C-8E72-88AC00F8558D}" srcOrd="0" destOrd="0" presId="urn:microsoft.com/office/officeart/2005/8/layout/pList2"/>
    <dgm:cxn modelId="{5AA9408E-AA14-43E9-9E56-EE61C66C67E8}" srcId="{ED375C80-A955-44B0-9EE3-1C76A81B7B08}" destId="{7834D904-D2C8-4F5F-9B4C-E351212393EC}" srcOrd="3" destOrd="0" parTransId="{A3864636-5BC3-4CE7-8B1A-17FCC4688D6C}" sibTransId="{75CA6D94-E70C-4392-8DF3-B13BE084E96C}"/>
    <dgm:cxn modelId="{21243241-6682-4765-8263-23DFF01F2C97}" type="presOf" srcId="{A1BADD17-05E6-4866-B1E4-D65D62657C7D}" destId="{FC2FB8CE-A4A0-47ED-AF40-DA07422B06A6}" srcOrd="0" destOrd="0" presId="urn:microsoft.com/office/officeart/2005/8/layout/pList2"/>
    <dgm:cxn modelId="{E35FA6C3-8E48-437A-B106-12370AE9AB5F}" type="presOf" srcId="{22C40750-66DB-42A5-9281-6646C9E51849}" destId="{EFBDC2DA-9FF4-4BE1-9E20-BFDB9817B618}" srcOrd="0" destOrd="0" presId="urn:microsoft.com/office/officeart/2005/8/layout/pList2"/>
    <dgm:cxn modelId="{A91B902E-A7CD-4240-B093-D83F088B3EAE}" type="presOf" srcId="{75CA6D94-E70C-4392-8DF3-B13BE084E96C}" destId="{1E6ADD21-5D2E-4F20-B350-5F7BD2B731AF}" srcOrd="0" destOrd="0" presId="urn:microsoft.com/office/officeart/2005/8/layout/pList2"/>
    <dgm:cxn modelId="{20FF02F9-0813-40B9-BAFE-926B1D9CA328}" type="presOf" srcId="{A793F58F-1DB6-498C-9A88-50D6B62671EC}" destId="{26C2F7B4-5B1B-41FA-BABF-A779A7E1D79F}" srcOrd="0" destOrd="0" presId="urn:microsoft.com/office/officeart/2005/8/layout/pList2"/>
    <dgm:cxn modelId="{E80A4F6A-3126-4E44-8326-4251DDAAEE04}" srcId="{ED375C80-A955-44B0-9EE3-1C76A81B7B08}" destId="{FD464CD7-63C4-4A85-A384-E246699879AE}" srcOrd="1" destOrd="0" parTransId="{CCB2CAF0-6EA2-44C3-A92C-7ECD0C530C4C}" sibTransId="{A1BADD17-05E6-4866-B1E4-D65D62657C7D}"/>
    <dgm:cxn modelId="{19349233-7D43-43E1-9761-C8C979CF4338}" srcId="{ED375C80-A955-44B0-9EE3-1C76A81B7B08}" destId="{A793F58F-1DB6-498C-9A88-50D6B62671EC}" srcOrd="2" destOrd="0" parTransId="{0C8B4C7D-8B9E-41BA-884E-C4812C12F848}" sibTransId="{22C40750-66DB-42A5-9281-6646C9E51849}"/>
    <dgm:cxn modelId="{EA0B20AB-5A33-41AD-BC81-C2DECCFBBD2B}" type="presOf" srcId="{ED375C80-A955-44B0-9EE3-1C76A81B7B08}" destId="{82A54386-C194-4DB0-8FBE-372A8774F8C3}" srcOrd="0" destOrd="0" presId="urn:microsoft.com/office/officeart/2005/8/layout/pList2"/>
    <dgm:cxn modelId="{2EFC47C7-445C-40B8-89C6-6EC515102AF3}" type="presParOf" srcId="{82A54386-C194-4DB0-8FBE-372A8774F8C3}" destId="{CF45DB92-5131-47EF-AB8E-2853A5611A7C}" srcOrd="0" destOrd="0" presId="urn:microsoft.com/office/officeart/2005/8/layout/pList2"/>
    <dgm:cxn modelId="{7F5AC0DA-5E37-44E4-8155-F033C6A0E939}" type="presParOf" srcId="{82A54386-C194-4DB0-8FBE-372A8774F8C3}" destId="{20DC7E38-D585-4A12-94E6-292462EB1F23}" srcOrd="1" destOrd="0" presId="urn:microsoft.com/office/officeart/2005/8/layout/pList2"/>
    <dgm:cxn modelId="{FE485335-1712-464D-B1E6-0B1E22021B56}" type="presParOf" srcId="{20DC7E38-D585-4A12-94E6-292462EB1F23}" destId="{B107FA4B-71D2-4EE1-B364-83460235F768}" srcOrd="0" destOrd="0" presId="urn:microsoft.com/office/officeart/2005/8/layout/pList2"/>
    <dgm:cxn modelId="{E132E265-7F43-4F70-B524-02BC89AC7801}" type="presParOf" srcId="{B107FA4B-71D2-4EE1-B364-83460235F768}" destId="{12307B0F-5AA5-4909-9F7E-F06FF5FF514D}" srcOrd="0" destOrd="0" presId="urn:microsoft.com/office/officeart/2005/8/layout/pList2"/>
    <dgm:cxn modelId="{56801051-3314-4DAB-AECF-7B78BD740095}" type="presParOf" srcId="{B107FA4B-71D2-4EE1-B364-83460235F768}" destId="{41609A7B-8BC4-42B9-AD62-E9006C24F3C2}" srcOrd="1" destOrd="0" presId="urn:microsoft.com/office/officeart/2005/8/layout/pList2"/>
    <dgm:cxn modelId="{AF843273-4F44-431B-83D5-5E05B9519D3D}" type="presParOf" srcId="{B107FA4B-71D2-4EE1-B364-83460235F768}" destId="{C24E5667-CDA8-46A8-8C0C-0DE4C5C37B37}" srcOrd="2" destOrd="0" presId="urn:microsoft.com/office/officeart/2005/8/layout/pList2"/>
    <dgm:cxn modelId="{2504F026-8990-43E5-B85A-3775831812E7}" type="presParOf" srcId="{20DC7E38-D585-4A12-94E6-292462EB1F23}" destId="{567C1ECE-789A-463F-958C-62618D16C1BB}" srcOrd="1" destOrd="0" presId="urn:microsoft.com/office/officeart/2005/8/layout/pList2"/>
    <dgm:cxn modelId="{4419B4F4-3109-4F15-8D96-D9FA13442FB2}" type="presParOf" srcId="{20DC7E38-D585-4A12-94E6-292462EB1F23}" destId="{398ECAE5-20DA-40FA-B26C-37895D7B9728}" srcOrd="2" destOrd="0" presId="urn:microsoft.com/office/officeart/2005/8/layout/pList2"/>
    <dgm:cxn modelId="{2BE735EE-6E15-4531-8AB0-969BFDAD3440}" type="presParOf" srcId="{398ECAE5-20DA-40FA-B26C-37895D7B9728}" destId="{835BBC66-FC0C-471F-AA91-AA70B5B82B1C}" srcOrd="0" destOrd="0" presId="urn:microsoft.com/office/officeart/2005/8/layout/pList2"/>
    <dgm:cxn modelId="{F310C4CC-01E5-4C57-87B6-42D48A50B29A}" type="presParOf" srcId="{398ECAE5-20DA-40FA-B26C-37895D7B9728}" destId="{A83CD726-3BB4-44AF-9D83-D3683556CF67}" srcOrd="1" destOrd="0" presId="urn:microsoft.com/office/officeart/2005/8/layout/pList2"/>
    <dgm:cxn modelId="{688C2464-DD3F-4461-ABEA-08D5982B1A49}" type="presParOf" srcId="{398ECAE5-20DA-40FA-B26C-37895D7B9728}" destId="{0F7963C7-09D9-4F8A-AECB-B8DCD7D59507}" srcOrd="2" destOrd="0" presId="urn:microsoft.com/office/officeart/2005/8/layout/pList2"/>
    <dgm:cxn modelId="{9A948E66-82C8-4289-BFBC-7A05C35D3821}" type="presParOf" srcId="{20DC7E38-D585-4A12-94E6-292462EB1F23}" destId="{FC2FB8CE-A4A0-47ED-AF40-DA07422B06A6}" srcOrd="3" destOrd="0" presId="urn:microsoft.com/office/officeart/2005/8/layout/pList2"/>
    <dgm:cxn modelId="{91F48D13-B031-4CBD-A437-1D120AD791F5}" type="presParOf" srcId="{20DC7E38-D585-4A12-94E6-292462EB1F23}" destId="{0AD06158-79C2-41A2-82D3-D0C00EE7DA89}" srcOrd="4" destOrd="0" presId="urn:microsoft.com/office/officeart/2005/8/layout/pList2"/>
    <dgm:cxn modelId="{C3176BB3-E98D-4C64-B721-DCD04EDEEC06}" type="presParOf" srcId="{0AD06158-79C2-41A2-82D3-D0C00EE7DA89}" destId="{26C2F7B4-5B1B-41FA-BABF-A779A7E1D79F}" srcOrd="0" destOrd="0" presId="urn:microsoft.com/office/officeart/2005/8/layout/pList2"/>
    <dgm:cxn modelId="{0E4B51FD-8ABC-4D60-AE6B-E5A056BC0543}" type="presParOf" srcId="{0AD06158-79C2-41A2-82D3-D0C00EE7DA89}" destId="{DDB2C100-1273-4A9D-A35A-79BE11BA4885}" srcOrd="1" destOrd="0" presId="urn:microsoft.com/office/officeart/2005/8/layout/pList2"/>
    <dgm:cxn modelId="{961CFCFA-DB88-4D83-91DB-7F6ADE8F09E7}" type="presParOf" srcId="{0AD06158-79C2-41A2-82D3-D0C00EE7DA89}" destId="{8DA4CD23-A117-4598-8A90-5C8D7E8231A7}" srcOrd="2" destOrd="0" presId="urn:microsoft.com/office/officeart/2005/8/layout/pList2"/>
    <dgm:cxn modelId="{B7702280-BCE6-4195-A6B8-039F3B29F45B}" type="presParOf" srcId="{20DC7E38-D585-4A12-94E6-292462EB1F23}" destId="{EFBDC2DA-9FF4-4BE1-9E20-BFDB9817B618}" srcOrd="5" destOrd="0" presId="urn:microsoft.com/office/officeart/2005/8/layout/pList2"/>
    <dgm:cxn modelId="{574FE8D3-FF71-440F-84FB-BEAA53036CA8}" type="presParOf" srcId="{20DC7E38-D585-4A12-94E6-292462EB1F23}" destId="{4D5A2754-181F-48C8-B6D4-60FD62EDCD65}" srcOrd="6" destOrd="0" presId="urn:microsoft.com/office/officeart/2005/8/layout/pList2"/>
    <dgm:cxn modelId="{6DE4E56D-85B4-4C41-BC9E-0ED6217E7DD9}" type="presParOf" srcId="{4D5A2754-181F-48C8-B6D4-60FD62EDCD65}" destId="{269A6A7E-49B4-4F1C-8E72-88AC00F8558D}" srcOrd="0" destOrd="0" presId="urn:microsoft.com/office/officeart/2005/8/layout/pList2"/>
    <dgm:cxn modelId="{3F2357F4-AB6D-4D74-A00B-272BFFE74B39}" type="presParOf" srcId="{4D5A2754-181F-48C8-B6D4-60FD62EDCD65}" destId="{FA5F0934-874D-4F26-B571-069917F7262E}" srcOrd="1" destOrd="0" presId="urn:microsoft.com/office/officeart/2005/8/layout/pList2"/>
    <dgm:cxn modelId="{604029C3-66E2-43AD-945B-4FFBC3D24EBB}" type="presParOf" srcId="{4D5A2754-181F-48C8-B6D4-60FD62EDCD65}" destId="{8AA5C95B-31F7-4D19-A0AC-1D88FC63792E}" srcOrd="2" destOrd="0" presId="urn:microsoft.com/office/officeart/2005/8/layout/pList2"/>
    <dgm:cxn modelId="{D302F68A-5EBA-49A6-9C06-571AE081C4EC}" type="presParOf" srcId="{20DC7E38-D585-4A12-94E6-292462EB1F23}" destId="{1E6ADD21-5D2E-4F20-B350-5F7BD2B731AF}" srcOrd="7" destOrd="0" presId="urn:microsoft.com/office/officeart/2005/8/layout/pList2"/>
    <dgm:cxn modelId="{C79AA84B-44AD-4FD5-91B2-3108FC66C953}" type="presParOf" srcId="{20DC7E38-D585-4A12-94E6-292462EB1F23}" destId="{D4D8AE74-72C0-4CD3-82B3-CCB16C31F672}" srcOrd="8" destOrd="0" presId="urn:microsoft.com/office/officeart/2005/8/layout/pList2"/>
    <dgm:cxn modelId="{8017D849-2566-476E-A02C-C054A8ED8ED6}" type="presParOf" srcId="{D4D8AE74-72C0-4CD3-82B3-CCB16C31F672}" destId="{37EF5CE3-24EC-43E4-A62C-C0AF82715387}" srcOrd="0" destOrd="0" presId="urn:microsoft.com/office/officeart/2005/8/layout/pList2"/>
    <dgm:cxn modelId="{FDAAD847-6A56-4A9C-8C44-D223E076316E}" type="presParOf" srcId="{D4D8AE74-72C0-4CD3-82B3-CCB16C31F672}" destId="{4EC21CEF-E58C-4E4A-AC88-C4200ADCD139}" srcOrd="1" destOrd="0" presId="urn:microsoft.com/office/officeart/2005/8/layout/pList2"/>
    <dgm:cxn modelId="{72CCC1AD-036F-4817-88E7-881689ACFB8B}" type="presParOf" srcId="{D4D8AE74-72C0-4CD3-82B3-CCB16C31F672}" destId="{BB6BDD29-9143-4F6F-99F4-093761E23DB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375C80-A955-44B0-9EE3-1C76A81B7B08}" type="doc">
      <dgm:prSet loTypeId="urn:microsoft.com/office/officeart/2005/8/layout/pList2" loCatId="list" qsTypeId="urn:microsoft.com/office/officeart/2005/8/quickstyle/simple3" qsCatId="simple" csTypeId="urn:microsoft.com/office/officeart/2005/8/colors/colorful4" csCatId="colorful" phldr="1"/>
      <dgm:spPr/>
      <dgm:t>
        <a:bodyPr/>
        <a:lstStyle/>
        <a:p>
          <a:endParaRPr lang="es-EC"/>
        </a:p>
      </dgm:t>
    </dgm:pt>
    <dgm:pt modelId="{B243A2A0-6517-46C9-A8B3-CDC0AF392194}">
      <dgm:prSet custT="1"/>
      <dgm:spPr>
        <a:xfrm rot="10800000">
          <a:off x="307843" y="1727057"/>
          <a:ext cx="1766117" cy="2110848"/>
        </a:xfrm>
        <a:scene3d>
          <a:camera prst="orthographicFront"/>
          <a:lightRig rig="flat" dir="t"/>
        </a:scene3d>
        <a:sp3d prstMaterial="dkEdge">
          <a:bevelT w="8200" h="38100"/>
        </a:sp3d>
      </dgm:spPr>
      <dgm:t>
        <a:bodyPr/>
        <a:lstStyle/>
        <a:p>
          <a:r>
            <a:rPr lang="es-EC" sz="1400" i="1" dirty="0" smtClean="0"/>
            <a:t>Cambiar los filtros de búsqueda de vacantes por referencia geográfica de división política</a:t>
          </a:r>
          <a:endParaRPr lang="es-EC" sz="1400" dirty="0">
            <a:latin typeface="Calibri" panose="020F0502020204030204"/>
            <a:ea typeface="+mn-ea"/>
            <a:cs typeface="+mn-cs"/>
          </a:endParaRPr>
        </a:p>
      </dgm:t>
    </dgm:pt>
    <dgm:pt modelId="{1DA145AA-40F2-47DF-A7AF-9D7798B365A4}" type="parTrans" cxnId="{6949936F-E7F8-4FF4-8C32-B543F1048C45}">
      <dgm:prSet/>
      <dgm:spPr/>
      <dgm:t>
        <a:bodyPr/>
        <a:lstStyle/>
        <a:p>
          <a:endParaRPr lang="es-EC" sz="1400"/>
        </a:p>
      </dgm:t>
    </dgm:pt>
    <dgm:pt modelId="{6D87AE53-F745-4058-B5B4-3FEC1900FE52}" type="sibTrans" cxnId="{6949936F-E7F8-4FF4-8C32-B543F1048C45}">
      <dgm:prSet/>
      <dgm:spPr/>
      <dgm:t>
        <a:bodyPr/>
        <a:lstStyle/>
        <a:p>
          <a:endParaRPr lang="es-EC" sz="1400"/>
        </a:p>
      </dgm:t>
    </dgm:pt>
    <dgm:pt modelId="{FD464CD7-63C4-4A85-A384-E246699879AE}">
      <dgm:prSet phldrT="[Texto]" custT="1"/>
      <dgm:spPr>
        <a:xfrm rot="10800000">
          <a:off x="2250573" y="1727057"/>
          <a:ext cx="1766117" cy="2110848"/>
        </a:xfrm>
        <a:scene3d>
          <a:camera prst="orthographicFront"/>
          <a:lightRig rig="flat" dir="t"/>
        </a:scene3d>
        <a:sp3d prstMaterial="dkEdge">
          <a:bevelT w="8200" h="38100"/>
        </a:sp3d>
      </dgm:spPr>
      <dgm:t>
        <a:bodyPr/>
        <a:lstStyle/>
        <a:p>
          <a:r>
            <a:rPr lang="es-EC" sz="1400" i="1" dirty="0" smtClean="0"/>
            <a:t>Mostrar las vacantes a nivel de institución educativa</a:t>
          </a:r>
          <a:endParaRPr lang="es-EC" sz="1400" dirty="0">
            <a:latin typeface="Calibri" panose="020F0502020204030204"/>
            <a:ea typeface="+mn-ea"/>
            <a:cs typeface="+mn-cs"/>
          </a:endParaRPr>
        </a:p>
      </dgm:t>
    </dgm:pt>
    <dgm:pt modelId="{CCB2CAF0-6EA2-44C3-A92C-7ECD0C530C4C}" type="parTrans" cxnId="{E80A4F6A-3126-4E44-8326-4251DDAAEE04}">
      <dgm:prSet/>
      <dgm:spPr/>
      <dgm:t>
        <a:bodyPr/>
        <a:lstStyle/>
        <a:p>
          <a:endParaRPr lang="es-EC" sz="1400"/>
        </a:p>
      </dgm:t>
    </dgm:pt>
    <dgm:pt modelId="{A1BADD17-05E6-4866-B1E4-D65D62657C7D}" type="sibTrans" cxnId="{E80A4F6A-3126-4E44-8326-4251DDAAEE04}">
      <dgm:prSet/>
      <dgm:spPr/>
      <dgm:t>
        <a:bodyPr/>
        <a:lstStyle/>
        <a:p>
          <a:endParaRPr lang="es-EC" sz="1400"/>
        </a:p>
      </dgm:t>
    </dgm:pt>
    <dgm:pt modelId="{A793F58F-1DB6-498C-9A88-50D6B62671EC}">
      <dgm:prSet phldrT="[Texto]" custT="1"/>
      <dgm:spPr>
        <a:xfrm rot="10800000">
          <a:off x="4193303" y="1727057"/>
          <a:ext cx="1766117" cy="2110848"/>
        </a:xfrm>
        <a:scene3d>
          <a:camera prst="orthographicFront"/>
          <a:lightRig rig="flat" dir="t"/>
        </a:scene3d>
        <a:sp3d prstMaterial="dkEdge">
          <a:bevelT w="8200" h="38100"/>
        </a:sp3d>
      </dgm:spPr>
      <dgm:t>
        <a:bodyPr/>
        <a:lstStyle/>
        <a:p>
          <a:r>
            <a:rPr lang="es-EC" sz="1400" i="1" dirty="0" smtClean="0"/>
            <a:t>Emitir un certificado de postulación para cada aspirante que ha finalizado el proceso</a:t>
          </a:r>
          <a:endParaRPr lang="es-EC" sz="1400" dirty="0">
            <a:latin typeface="Calibri" panose="020F0502020204030204"/>
            <a:ea typeface="+mn-ea"/>
            <a:cs typeface="+mn-cs"/>
          </a:endParaRPr>
        </a:p>
      </dgm:t>
    </dgm:pt>
    <dgm:pt modelId="{0C8B4C7D-8B9E-41BA-884E-C4812C12F848}" type="parTrans" cxnId="{19349233-7D43-43E1-9761-C8C979CF4338}">
      <dgm:prSet/>
      <dgm:spPr/>
      <dgm:t>
        <a:bodyPr/>
        <a:lstStyle/>
        <a:p>
          <a:endParaRPr lang="es-EC" sz="1400"/>
        </a:p>
      </dgm:t>
    </dgm:pt>
    <dgm:pt modelId="{22C40750-66DB-42A5-9281-6646C9E51849}" type="sibTrans" cxnId="{19349233-7D43-43E1-9761-C8C979CF4338}">
      <dgm:prSet/>
      <dgm:spPr/>
      <dgm:t>
        <a:bodyPr/>
        <a:lstStyle/>
        <a:p>
          <a:endParaRPr lang="es-EC" sz="1400"/>
        </a:p>
      </dgm:t>
    </dgm:pt>
    <dgm:pt modelId="{7834D904-D2C8-4F5F-9B4C-E351212393EC}">
      <dgm:prSet phldrT="[Texto]" custT="1"/>
      <dgm:spPr>
        <a:xfrm rot="10800000">
          <a:off x="6136032" y="1727057"/>
          <a:ext cx="1766117" cy="2110848"/>
        </a:xfrm>
        <a:scene3d>
          <a:camera prst="orthographicFront"/>
          <a:lightRig rig="flat" dir="t"/>
        </a:scene3d>
        <a:sp3d prstMaterial="dkEdge">
          <a:bevelT w="8200" h="38100"/>
        </a:sp3d>
      </dgm:spPr>
      <dgm:t>
        <a:bodyPr/>
        <a:lstStyle/>
        <a:p>
          <a:r>
            <a:rPr lang="es-EC" sz="1400" i="1" dirty="0" smtClean="0"/>
            <a:t>Validar la postulación establecida por cada aspirante</a:t>
          </a:r>
          <a:endParaRPr lang="es-EC" sz="1400" dirty="0">
            <a:latin typeface="Calibri" panose="020F0502020204030204"/>
            <a:ea typeface="+mn-ea"/>
            <a:cs typeface="+mn-cs"/>
          </a:endParaRPr>
        </a:p>
      </dgm:t>
    </dgm:pt>
    <dgm:pt modelId="{A3864636-5BC3-4CE7-8B1A-17FCC4688D6C}" type="parTrans" cxnId="{5AA9408E-AA14-43E9-9E56-EE61C66C67E8}">
      <dgm:prSet/>
      <dgm:spPr/>
      <dgm:t>
        <a:bodyPr/>
        <a:lstStyle/>
        <a:p>
          <a:endParaRPr lang="es-EC" sz="1400"/>
        </a:p>
      </dgm:t>
    </dgm:pt>
    <dgm:pt modelId="{75CA6D94-E70C-4392-8DF3-B13BE084E96C}" type="sibTrans" cxnId="{5AA9408E-AA14-43E9-9E56-EE61C66C67E8}">
      <dgm:prSet/>
      <dgm:spPr/>
      <dgm:t>
        <a:bodyPr/>
        <a:lstStyle/>
        <a:p>
          <a:endParaRPr lang="es-EC" sz="1400"/>
        </a:p>
      </dgm:t>
    </dgm:pt>
    <dgm:pt modelId="{82A54386-C194-4DB0-8FBE-372A8774F8C3}" type="pres">
      <dgm:prSet presAssocID="{ED375C80-A955-44B0-9EE3-1C76A81B7B08}" presName="Name0" presStyleCnt="0">
        <dgm:presLayoutVars>
          <dgm:dir/>
          <dgm:resizeHandles val="exact"/>
        </dgm:presLayoutVars>
      </dgm:prSet>
      <dgm:spPr/>
      <dgm:t>
        <a:bodyPr/>
        <a:lstStyle/>
        <a:p>
          <a:endParaRPr lang="es-EC"/>
        </a:p>
      </dgm:t>
    </dgm:pt>
    <dgm:pt modelId="{CF45DB92-5131-47EF-AB8E-2853A5611A7C}" type="pres">
      <dgm:prSet presAssocID="{ED375C80-A955-44B0-9EE3-1C76A81B7B08}" presName="bkgdShp" presStyleLbl="alignAccFollowNode1" presStyleIdx="0" presStyleCnt="1" custLinFactNeighborX="-6542" custLinFactNeighborY="-547"/>
      <dgm:spPr>
        <a:xfrm>
          <a:off x="0" y="0"/>
          <a:ext cx="10152724" cy="1727057"/>
        </a:xfrm>
        <a:prstGeom prst="roundRect">
          <a:avLst>
            <a:gd name="adj" fmla="val 10000"/>
          </a:avLst>
        </a:prstGeom>
      </dgm:spPr>
    </dgm:pt>
    <dgm:pt modelId="{20DC7E38-D585-4A12-94E6-292462EB1F23}" type="pres">
      <dgm:prSet presAssocID="{ED375C80-A955-44B0-9EE3-1C76A81B7B08}" presName="linComp" presStyleCnt="0"/>
      <dgm:spPr/>
    </dgm:pt>
    <dgm:pt modelId="{B107FA4B-71D2-4EE1-B364-83460235F768}" type="pres">
      <dgm:prSet presAssocID="{B243A2A0-6517-46C9-A8B3-CDC0AF392194}" presName="compNode" presStyleCnt="0"/>
      <dgm:spPr/>
    </dgm:pt>
    <dgm:pt modelId="{12307B0F-5AA5-4909-9F7E-F06FF5FF514D}" type="pres">
      <dgm:prSet presAssocID="{B243A2A0-6517-46C9-A8B3-CDC0AF392194}" presName="node" presStyleLbl="node1" presStyleIdx="0" presStyleCnt="4">
        <dgm:presLayoutVars>
          <dgm:bulletEnabled val="1"/>
        </dgm:presLayoutVars>
      </dgm:prSet>
      <dgm:spPr>
        <a:prstGeom prst="round2SameRect">
          <a:avLst>
            <a:gd name="adj1" fmla="val 10500"/>
            <a:gd name="adj2" fmla="val 0"/>
          </a:avLst>
        </a:prstGeom>
      </dgm:spPr>
      <dgm:t>
        <a:bodyPr/>
        <a:lstStyle/>
        <a:p>
          <a:endParaRPr lang="es-EC"/>
        </a:p>
      </dgm:t>
    </dgm:pt>
    <dgm:pt modelId="{41609A7B-8BC4-42B9-AD62-E9006C24F3C2}" type="pres">
      <dgm:prSet presAssocID="{B243A2A0-6517-46C9-A8B3-CDC0AF392194}" presName="invisiNode" presStyleLbl="node1" presStyleIdx="0" presStyleCnt="4"/>
      <dgm:spPr/>
    </dgm:pt>
    <dgm:pt modelId="{C24E5667-CDA8-46A8-8C0C-0DE4C5C37B37}" type="pres">
      <dgm:prSet presAssocID="{B243A2A0-6517-46C9-A8B3-CDC0AF392194}" presName="imagNode" presStyleLbl="fgImgPlace1" presStyleIdx="0" presStyleCnt="4"/>
      <dgm:spPr>
        <a:xfrm>
          <a:off x="307843" y="230274"/>
          <a:ext cx="1766117" cy="1266508"/>
        </a:xfrm>
        <a:prstGeom prst="roundRect">
          <a:avLst>
            <a:gd name="adj" fmla="val 10000"/>
          </a:avLst>
        </a:prstGeom>
        <a:blipFill rotWithShape="1">
          <a:blip xmlns:r="http://schemas.openxmlformats.org/officeDocument/2006/relationships" r:embed="rId1"/>
          <a:stretch>
            <a:fillRect/>
          </a:stretch>
        </a:blipFill>
      </dgm:spPr>
    </dgm:pt>
    <dgm:pt modelId="{567C1ECE-789A-463F-958C-62618D16C1BB}" type="pres">
      <dgm:prSet presAssocID="{6D87AE53-F745-4058-B5B4-3FEC1900FE52}" presName="sibTrans" presStyleLbl="sibTrans2D1" presStyleIdx="0" presStyleCnt="0"/>
      <dgm:spPr/>
      <dgm:t>
        <a:bodyPr/>
        <a:lstStyle/>
        <a:p>
          <a:endParaRPr lang="es-EC"/>
        </a:p>
      </dgm:t>
    </dgm:pt>
    <dgm:pt modelId="{398ECAE5-20DA-40FA-B26C-37895D7B9728}" type="pres">
      <dgm:prSet presAssocID="{FD464CD7-63C4-4A85-A384-E246699879AE}" presName="compNode" presStyleCnt="0"/>
      <dgm:spPr/>
    </dgm:pt>
    <dgm:pt modelId="{835BBC66-FC0C-471F-AA91-AA70B5B82B1C}" type="pres">
      <dgm:prSet presAssocID="{FD464CD7-63C4-4A85-A384-E246699879AE}" presName="node" presStyleLbl="node1" presStyleIdx="1" presStyleCnt="4">
        <dgm:presLayoutVars>
          <dgm:bulletEnabled val="1"/>
        </dgm:presLayoutVars>
      </dgm:prSet>
      <dgm:spPr>
        <a:prstGeom prst="round2SameRect">
          <a:avLst>
            <a:gd name="adj1" fmla="val 10500"/>
            <a:gd name="adj2" fmla="val 0"/>
          </a:avLst>
        </a:prstGeom>
      </dgm:spPr>
      <dgm:t>
        <a:bodyPr/>
        <a:lstStyle/>
        <a:p>
          <a:endParaRPr lang="es-EC"/>
        </a:p>
      </dgm:t>
    </dgm:pt>
    <dgm:pt modelId="{A83CD726-3BB4-44AF-9D83-D3683556CF67}" type="pres">
      <dgm:prSet presAssocID="{FD464CD7-63C4-4A85-A384-E246699879AE}" presName="invisiNode" presStyleLbl="node1" presStyleIdx="1" presStyleCnt="4"/>
      <dgm:spPr/>
    </dgm:pt>
    <dgm:pt modelId="{0F7963C7-09D9-4F8A-AECB-B8DCD7D59507}" type="pres">
      <dgm:prSet presAssocID="{FD464CD7-63C4-4A85-A384-E246699879AE}" presName="imagNode" presStyleLbl="fgImgPlace1" presStyleIdx="1" presStyleCnt="4"/>
      <dgm:spPr>
        <a:xfrm>
          <a:off x="2250573" y="230274"/>
          <a:ext cx="1766117" cy="1266508"/>
        </a:xfrm>
        <a:prstGeom prst="roundRect">
          <a:avLst>
            <a:gd name="adj" fmla="val 10000"/>
          </a:avLst>
        </a:prstGeom>
        <a:blipFill rotWithShape="1">
          <a:blip xmlns:r="http://schemas.openxmlformats.org/officeDocument/2006/relationships" r:embed="rId2"/>
          <a:stretch>
            <a:fillRect/>
          </a:stretch>
        </a:blipFill>
      </dgm:spPr>
    </dgm:pt>
    <dgm:pt modelId="{FC2FB8CE-A4A0-47ED-AF40-DA07422B06A6}" type="pres">
      <dgm:prSet presAssocID="{A1BADD17-05E6-4866-B1E4-D65D62657C7D}" presName="sibTrans" presStyleLbl="sibTrans2D1" presStyleIdx="0" presStyleCnt="0"/>
      <dgm:spPr/>
      <dgm:t>
        <a:bodyPr/>
        <a:lstStyle/>
        <a:p>
          <a:endParaRPr lang="es-EC"/>
        </a:p>
      </dgm:t>
    </dgm:pt>
    <dgm:pt modelId="{0AD06158-79C2-41A2-82D3-D0C00EE7DA89}" type="pres">
      <dgm:prSet presAssocID="{A793F58F-1DB6-498C-9A88-50D6B62671EC}" presName="compNode" presStyleCnt="0"/>
      <dgm:spPr/>
    </dgm:pt>
    <dgm:pt modelId="{26C2F7B4-5B1B-41FA-BABF-A779A7E1D79F}" type="pres">
      <dgm:prSet presAssocID="{A793F58F-1DB6-498C-9A88-50D6B62671EC}" presName="node" presStyleLbl="node1" presStyleIdx="2" presStyleCnt="4">
        <dgm:presLayoutVars>
          <dgm:bulletEnabled val="1"/>
        </dgm:presLayoutVars>
      </dgm:prSet>
      <dgm:spPr>
        <a:prstGeom prst="round2SameRect">
          <a:avLst>
            <a:gd name="adj1" fmla="val 10500"/>
            <a:gd name="adj2" fmla="val 0"/>
          </a:avLst>
        </a:prstGeom>
      </dgm:spPr>
      <dgm:t>
        <a:bodyPr/>
        <a:lstStyle/>
        <a:p>
          <a:endParaRPr lang="es-EC"/>
        </a:p>
      </dgm:t>
    </dgm:pt>
    <dgm:pt modelId="{DDB2C100-1273-4A9D-A35A-79BE11BA4885}" type="pres">
      <dgm:prSet presAssocID="{A793F58F-1DB6-498C-9A88-50D6B62671EC}" presName="invisiNode" presStyleLbl="node1" presStyleIdx="2" presStyleCnt="4"/>
      <dgm:spPr/>
    </dgm:pt>
    <dgm:pt modelId="{8DA4CD23-A117-4598-8A90-5C8D7E8231A7}" type="pres">
      <dgm:prSet presAssocID="{A793F58F-1DB6-498C-9A88-50D6B62671EC}" presName="imagNode" presStyleLbl="fgImgPlace1" presStyleIdx="2" presStyleCnt="4"/>
      <dgm:spPr>
        <a:xfrm>
          <a:off x="4193303" y="230274"/>
          <a:ext cx="1766117" cy="1266508"/>
        </a:xfrm>
        <a:prstGeom prst="roundRect">
          <a:avLst>
            <a:gd name="adj" fmla="val 10000"/>
          </a:avLst>
        </a:prstGeom>
        <a:blipFill rotWithShape="1">
          <a:blip xmlns:r="http://schemas.openxmlformats.org/officeDocument/2006/relationships" r:embed="rId3"/>
          <a:stretch>
            <a:fillRect/>
          </a:stretch>
        </a:blipFill>
      </dgm:spPr>
    </dgm:pt>
    <dgm:pt modelId="{EFBDC2DA-9FF4-4BE1-9E20-BFDB9817B618}" type="pres">
      <dgm:prSet presAssocID="{22C40750-66DB-42A5-9281-6646C9E51849}" presName="sibTrans" presStyleLbl="sibTrans2D1" presStyleIdx="0" presStyleCnt="0"/>
      <dgm:spPr/>
      <dgm:t>
        <a:bodyPr/>
        <a:lstStyle/>
        <a:p>
          <a:endParaRPr lang="es-EC"/>
        </a:p>
      </dgm:t>
    </dgm:pt>
    <dgm:pt modelId="{4D5A2754-181F-48C8-B6D4-60FD62EDCD65}" type="pres">
      <dgm:prSet presAssocID="{7834D904-D2C8-4F5F-9B4C-E351212393EC}" presName="compNode" presStyleCnt="0"/>
      <dgm:spPr/>
    </dgm:pt>
    <dgm:pt modelId="{269A6A7E-49B4-4F1C-8E72-88AC00F8558D}" type="pres">
      <dgm:prSet presAssocID="{7834D904-D2C8-4F5F-9B4C-E351212393EC}" presName="node" presStyleLbl="node1" presStyleIdx="3" presStyleCnt="4">
        <dgm:presLayoutVars>
          <dgm:bulletEnabled val="1"/>
        </dgm:presLayoutVars>
      </dgm:prSet>
      <dgm:spPr>
        <a:prstGeom prst="round2SameRect">
          <a:avLst>
            <a:gd name="adj1" fmla="val 10500"/>
            <a:gd name="adj2" fmla="val 0"/>
          </a:avLst>
        </a:prstGeom>
      </dgm:spPr>
      <dgm:t>
        <a:bodyPr/>
        <a:lstStyle/>
        <a:p>
          <a:endParaRPr lang="es-EC"/>
        </a:p>
      </dgm:t>
    </dgm:pt>
    <dgm:pt modelId="{FA5F0934-874D-4F26-B571-069917F7262E}" type="pres">
      <dgm:prSet presAssocID="{7834D904-D2C8-4F5F-9B4C-E351212393EC}" presName="invisiNode" presStyleLbl="node1" presStyleIdx="3" presStyleCnt="4"/>
      <dgm:spPr/>
    </dgm:pt>
    <dgm:pt modelId="{8AA5C95B-31F7-4D19-A0AC-1D88FC63792E}" type="pres">
      <dgm:prSet presAssocID="{7834D904-D2C8-4F5F-9B4C-E351212393EC}" presName="imagNode" presStyleLbl="fgImgPlace1" presStyleIdx="3" presStyleCnt="4"/>
      <dgm:spPr>
        <a:xfrm>
          <a:off x="6136032" y="230274"/>
          <a:ext cx="1766117" cy="1266508"/>
        </a:xfrm>
        <a:prstGeom prst="roundRect">
          <a:avLst>
            <a:gd name="adj" fmla="val 10000"/>
          </a:avLst>
        </a:prstGeom>
        <a:blipFill rotWithShape="1">
          <a:blip xmlns:r="http://schemas.openxmlformats.org/officeDocument/2006/relationships" r:embed="rId4"/>
          <a:stretch>
            <a:fillRect/>
          </a:stretch>
        </a:blipFill>
      </dgm:spPr>
    </dgm:pt>
  </dgm:ptLst>
  <dgm:cxnLst>
    <dgm:cxn modelId="{6949936F-E7F8-4FF4-8C32-B543F1048C45}" srcId="{ED375C80-A955-44B0-9EE3-1C76A81B7B08}" destId="{B243A2A0-6517-46C9-A8B3-CDC0AF392194}" srcOrd="0" destOrd="0" parTransId="{1DA145AA-40F2-47DF-A7AF-9D7798B365A4}" sibTransId="{6D87AE53-F745-4058-B5B4-3FEC1900FE52}"/>
    <dgm:cxn modelId="{D98D196D-3FC4-4630-BB90-606366F3B3F9}" type="presOf" srcId="{FD464CD7-63C4-4A85-A384-E246699879AE}" destId="{835BBC66-FC0C-471F-AA91-AA70B5B82B1C}" srcOrd="0" destOrd="0" presId="urn:microsoft.com/office/officeart/2005/8/layout/pList2"/>
    <dgm:cxn modelId="{7CF9F946-9275-40EE-8CC9-C5C925DB5787}" type="presOf" srcId="{ED375C80-A955-44B0-9EE3-1C76A81B7B08}" destId="{82A54386-C194-4DB0-8FBE-372A8774F8C3}" srcOrd="0" destOrd="0" presId="urn:microsoft.com/office/officeart/2005/8/layout/pList2"/>
    <dgm:cxn modelId="{A97215D7-966A-49DB-AFB6-B81C407FE5E7}" type="presOf" srcId="{7834D904-D2C8-4F5F-9B4C-E351212393EC}" destId="{269A6A7E-49B4-4F1C-8E72-88AC00F8558D}" srcOrd="0" destOrd="0" presId="urn:microsoft.com/office/officeart/2005/8/layout/pList2"/>
    <dgm:cxn modelId="{5AA9408E-AA14-43E9-9E56-EE61C66C67E8}" srcId="{ED375C80-A955-44B0-9EE3-1C76A81B7B08}" destId="{7834D904-D2C8-4F5F-9B4C-E351212393EC}" srcOrd="3" destOrd="0" parTransId="{A3864636-5BC3-4CE7-8B1A-17FCC4688D6C}" sibTransId="{75CA6D94-E70C-4392-8DF3-B13BE084E96C}"/>
    <dgm:cxn modelId="{F90CD20E-EF17-47B5-8566-398F37D4F514}" type="presOf" srcId="{A793F58F-1DB6-498C-9A88-50D6B62671EC}" destId="{26C2F7B4-5B1B-41FA-BABF-A779A7E1D79F}" srcOrd="0" destOrd="0" presId="urn:microsoft.com/office/officeart/2005/8/layout/pList2"/>
    <dgm:cxn modelId="{EEF3A4CC-A088-4527-8156-876EC6FC54DA}" type="presOf" srcId="{B243A2A0-6517-46C9-A8B3-CDC0AF392194}" destId="{12307B0F-5AA5-4909-9F7E-F06FF5FF514D}" srcOrd="0" destOrd="0" presId="urn:microsoft.com/office/officeart/2005/8/layout/pList2"/>
    <dgm:cxn modelId="{B14F22CB-AE02-403A-B7AF-47A6305E1BFB}" type="presOf" srcId="{22C40750-66DB-42A5-9281-6646C9E51849}" destId="{EFBDC2DA-9FF4-4BE1-9E20-BFDB9817B618}" srcOrd="0" destOrd="0" presId="urn:microsoft.com/office/officeart/2005/8/layout/pList2"/>
    <dgm:cxn modelId="{E80A4F6A-3126-4E44-8326-4251DDAAEE04}" srcId="{ED375C80-A955-44B0-9EE3-1C76A81B7B08}" destId="{FD464CD7-63C4-4A85-A384-E246699879AE}" srcOrd="1" destOrd="0" parTransId="{CCB2CAF0-6EA2-44C3-A92C-7ECD0C530C4C}" sibTransId="{A1BADD17-05E6-4866-B1E4-D65D62657C7D}"/>
    <dgm:cxn modelId="{19349233-7D43-43E1-9761-C8C979CF4338}" srcId="{ED375C80-A955-44B0-9EE3-1C76A81B7B08}" destId="{A793F58F-1DB6-498C-9A88-50D6B62671EC}" srcOrd="2" destOrd="0" parTransId="{0C8B4C7D-8B9E-41BA-884E-C4812C12F848}" sibTransId="{22C40750-66DB-42A5-9281-6646C9E51849}"/>
    <dgm:cxn modelId="{B94BEA2E-8831-4043-A28F-88E924886297}" type="presOf" srcId="{6D87AE53-F745-4058-B5B4-3FEC1900FE52}" destId="{567C1ECE-789A-463F-958C-62618D16C1BB}" srcOrd="0" destOrd="0" presId="urn:microsoft.com/office/officeart/2005/8/layout/pList2"/>
    <dgm:cxn modelId="{ED8148E4-A9C5-4A70-933E-F3424204160D}" type="presOf" srcId="{A1BADD17-05E6-4866-B1E4-D65D62657C7D}" destId="{FC2FB8CE-A4A0-47ED-AF40-DA07422B06A6}" srcOrd="0" destOrd="0" presId="urn:microsoft.com/office/officeart/2005/8/layout/pList2"/>
    <dgm:cxn modelId="{26E31316-79F5-4A69-88C9-A126DB0EE5C0}" type="presParOf" srcId="{82A54386-C194-4DB0-8FBE-372A8774F8C3}" destId="{CF45DB92-5131-47EF-AB8E-2853A5611A7C}" srcOrd="0" destOrd="0" presId="urn:microsoft.com/office/officeart/2005/8/layout/pList2"/>
    <dgm:cxn modelId="{78191BD5-4204-48BC-A827-BD824240814B}" type="presParOf" srcId="{82A54386-C194-4DB0-8FBE-372A8774F8C3}" destId="{20DC7E38-D585-4A12-94E6-292462EB1F23}" srcOrd="1" destOrd="0" presId="urn:microsoft.com/office/officeart/2005/8/layout/pList2"/>
    <dgm:cxn modelId="{A7429F3D-6059-47E0-AA7A-7561AD2EEF3E}" type="presParOf" srcId="{20DC7E38-D585-4A12-94E6-292462EB1F23}" destId="{B107FA4B-71D2-4EE1-B364-83460235F768}" srcOrd="0" destOrd="0" presId="urn:microsoft.com/office/officeart/2005/8/layout/pList2"/>
    <dgm:cxn modelId="{1820408C-562C-4822-99DB-A92F2DBF573F}" type="presParOf" srcId="{B107FA4B-71D2-4EE1-B364-83460235F768}" destId="{12307B0F-5AA5-4909-9F7E-F06FF5FF514D}" srcOrd="0" destOrd="0" presId="urn:microsoft.com/office/officeart/2005/8/layout/pList2"/>
    <dgm:cxn modelId="{60BE5907-7113-4B15-86D7-B8E16E16331B}" type="presParOf" srcId="{B107FA4B-71D2-4EE1-B364-83460235F768}" destId="{41609A7B-8BC4-42B9-AD62-E9006C24F3C2}" srcOrd="1" destOrd="0" presId="urn:microsoft.com/office/officeart/2005/8/layout/pList2"/>
    <dgm:cxn modelId="{CAE19D29-2C2B-4211-9488-873233A7F373}" type="presParOf" srcId="{B107FA4B-71D2-4EE1-B364-83460235F768}" destId="{C24E5667-CDA8-46A8-8C0C-0DE4C5C37B37}" srcOrd="2" destOrd="0" presId="urn:microsoft.com/office/officeart/2005/8/layout/pList2"/>
    <dgm:cxn modelId="{EBA8DB05-7686-4CB9-8992-9D8FB02D22C6}" type="presParOf" srcId="{20DC7E38-D585-4A12-94E6-292462EB1F23}" destId="{567C1ECE-789A-463F-958C-62618D16C1BB}" srcOrd="1" destOrd="0" presId="urn:microsoft.com/office/officeart/2005/8/layout/pList2"/>
    <dgm:cxn modelId="{A8187ABF-89B6-45ED-A890-701FC3187D08}" type="presParOf" srcId="{20DC7E38-D585-4A12-94E6-292462EB1F23}" destId="{398ECAE5-20DA-40FA-B26C-37895D7B9728}" srcOrd="2" destOrd="0" presId="urn:microsoft.com/office/officeart/2005/8/layout/pList2"/>
    <dgm:cxn modelId="{CB080045-EA99-4904-9154-DF4BBB1D4836}" type="presParOf" srcId="{398ECAE5-20DA-40FA-B26C-37895D7B9728}" destId="{835BBC66-FC0C-471F-AA91-AA70B5B82B1C}" srcOrd="0" destOrd="0" presId="urn:microsoft.com/office/officeart/2005/8/layout/pList2"/>
    <dgm:cxn modelId="{4156428C-84F2-49AB-9504-7F7FED5EBAF2}" type="presParOf" srcId="{398ECAE5-20DA-40FA-B26C-37895D7B9728}" destId="{A83CD726-3BB4-44AF-9D83-D3683556CF67}" srcOrd="1" destOrd="0" presId="urn:microsoft.com/office/officeart/2005/8/layout/pList2"/>
    <dgm:cxn modelId="{6F1926DA-1237-4E71-843A-A26D14428C1C}" type="presParOf" srcId="{398ECAE5-20DA-40FA-B26C-37895D7B9728}" destId="{0F7963C7-09D9-4F8A-AECB-B8DCD7D59507}" srcOrd="2" destOrd="0" presId="urn:microsoft.com/office/officeart/2005/8/layout/pList2"/>
    <dgm:cxn modelId="{5908A0A0-A970-4F00-88B5-A54813F07154}" type="presParOf" srcId="{20DC7E38-D585-4A12-94E6-292462EB1F23}" destId="{FC2FB8CE-A4A0-47ED-AF40-DA07422B06A6}" srcOrd="3" destOrd="0" presId="urn:microsoft.com/office/officeart/2005/8/layout/pList2"/>
    <dgm:cxn modelId="{9017EF7B-720D-4CA2-9DE4-526BD8BDB3C0}" type="presParOf" srcId="{20DC7E38-D585-4A12-94E6-292462EB1F23}" destId="{0AD06158-79C2-41A2-82D3-D0C00EE7DA89}" srcOrd="4" destOrd="0" presId="urn:microsoft.com/office/officeart/2005/8/layout/pList2"/>
    <dgm:cxn modelId="{1B04E600-2FB8-4E8D-95A5-35A04548434B}" type="presParOf" srcId="{0AD06158-79C2-41A2-82D3-D0C00EE7DA89}" destId="{26C2F7B4-5B1B-41FA-BABF-A779A7E1D79F}" srcOrd="0" destOrd="0" presId="urn:microsoft.com/office/officeart/2005/8/layout/pList2"/>
    <dgm:cxn modelId="{E9A68886-CC74-4982-A201-82CBE1562B34}" type="presParOf" srcId="{0AD06158-79C2-41A2-82D3-D0C00EE7DA89}" destId="{DDB2C100-1273-4A9D-A35A-79BE11BA4885}" srcOrd="1" destOrd="0" presId="urn:microsoft.com/office/officeart/2005/8/layout/pList2"/>
    <dgm:cxn modelId="{EC5B671B-448F-48C7-A7E7-193E9DA29AD7}" type="presParOf" srcId="{0AD06158-79C2-41A2-82D3-D0C00EE7DA89}" destId="{8DA4CD23-A117-4598-8A90-5C8D7E8231A7}" srcOrd="2" destOrd="0" presId="urn:microsoft.com/office/officeart/2005/8/layout/pList2"/>
    <dgm:cxn modelId="{942445E4-0EC5-44FA-A576-96F3EB9B3177}" type="presParOf" srcId="{20DC7E38-D585-4A12-94E6-292462EB1F23}" destId="{EFBDC2DA-9FF4-4BE1-9E20-BFDB9817B618}" srcOrd="5" destOrd="0" presId="urn:microsoft.com/office/officeart/2005/8/layout/pList2"/>
    <dgm:cxn modelId="{215278C6-E571-40C3-AE20-220F61CFFA25}" type="presParOf" srcId="{20DC7E38-D585-4A12-94E6-292462EB1F23}" destId="{4D5A2754-181F-48C8-B6D4-60FD62EDCD65}" srcOrd="6" destOrd="0" presId="urn:microsoft.com/office/officeart/2005/8/layout/pList2"/>
    <dgm:cxn modelId="{7D402299-F3A0-41E7-84C7-4D9D0CD06B13}" type="presParOf" srcId="{4D5A2754-181F-48C8-B6D4-60FD62EDCD65}" destId="{269A6A7E-49B4-4F1C-8E72-88AC00F8558D}" srcOrd="0" destOrd="0" presId="urn:microsoft.com/office/officeart/2005/8/layout/pList2"/>
    <dgm:cxn modelId="{D5EB9E8C-5B9A-4DDC-BBA4-C199B495D64A}" type="presParOf" srcId="{4D5A2754-181F-48C8-B6D4-60FD62EDCD65}" destId="{FA5F0934-874D-4F26-B571-069917F7262E}" srcOrd="1" destOrd="0" presId="urn:microsoft.com/office/officeart/2005/8/layout/pList2"/>
    <dgm:cxn modelId="{C4353BF8-D045-48E1-A925-67E7C9ECFA4D}" type="presParOf" srcId="{4D5A2754-181F-48C8-B6D4-60FD62EDCD65}" destId="{8AA5C95B-31F7-4D19-A0AC-1D88FC63792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942888-5C19-4F7B-89A0-3102F06A186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021DDCE-A362-42DA-91BB-4BA9E48F4742}">
      <dgm:prSet phldrT="[Texto]" custT="1"/>
      <dgm:spPr>
        <a:solidFill>
          <a:schemeClr val="accent1">
            <a:lumMod val="40000"/>
            <a:lumOff val="60000"/>
          </a:schemeClr>
        </a:solidFill>
      </dgm:spPr>
      <dgm:t>
        <a:bodyPr/>
        <a:lstStyle/>
        <a:p>
          <a:r>
            <a:rPr lang="es-ES" sz="1600" dirty="0" smtClean="0"/>
            <a:t>Identificar las fases críticas del proceso de Concursos de Méritos y Oposición para Docentes del Magisterio Nacional, que afecten la efectividad de asignación de vacantes.</a:t>
          </a:r>
          <a:endParaRPr lang="es-EC" sz="1600" dirty="0"/>
        </a:p>
      </dgm:t>
    </dgm:pt>
    <dgm:pt modelId="{C1AF6A50-2734-4836-A57B-0663D83F356E}" type="parTrans" cxnId="{AA01E765-F62A-47F5-813F-826FB04BB4D2}">
      <dgm:prSet/>
      <dgm:spPr/>
      <dgm:t>
        <a:bodyPr/>
        <a:lstStyle/>
        <a:p>
          <a:endParaRPr lang="es-EC" sz="1600"/>
        </a:p>
      </dgm:t>
    </dgm:pt>
    <dgm:pt modelId="{0DC546C9-F146-4605-9687-BBFEEE2F4C54}" type="sibTrans" cxnId="{AA01E765-F62A-47F5-813F-826FB04BB4D2}">
      <dgm:prSet/>
      <dgm:spPr/>
      <dgm:t>
        <a:bodyPr/>
        <a:lstStyle/>
        <a:p>
          <a:endParaRPr lang="es-EC" sz="1600"/>
        </a:p>
      </dgm:t>
    </dgm:pt>
    <dgm:pt modelId="{1D9D1325-2D0E-471E-A87D-B9B6132CE072}">
      <dgm:prSet phldrT="[Texto]" custT="1"/>
      <dgm:spPr>
        <a:solidFill>
          <a:schemeClr val="accent1">
            <a:lumMod val="40000"/>
            <a:lumOff val="60000"/>
          </a:schemeClr>
        </a:solidFill>
      </dgm:spPr>
      <dgm:t>
        <a:bodyPr/>
        <a:lstStyle/>
        <a:p>
          <a:r>
            <a:rPr lang="es-ES" sz="1600" dirty="0" smtClean="0"/>
            <a:t>Evaluar los resultados obtenidos del proceso de Concursos de Méritos y Oposición para Docentes, para establecer una línea base que determine su situación actual.</a:t>
          </a:r>
          <a:endParaRPr lang="es-EC" sz="1600" dirty="0"/>
        </a:p>
      </dgm:t>
    </dgm:pt>
    <dgm:pt modelId="{8B30E255-6D68-4B02-8AE8-3D109261078B}" type="parTrans" cxnId="{37279D0C-AB22-4658-8473-6DBE3738E769}">
      <dgm:prSet/>
      <dgm:spPr/>
      <dgm:t>
        <a:bodyPr/>
        <a:lstStyle/>
        <a:p>
          <a:endParaRPr lang="es-EC" sz="1600"/>
        </a:p>
      </dgm:t>
    </dgm:pt>
    <dgm:pt modelId="{2282EF4F-EA48-4270-B240-C5A117273C24}" type="sibTrans" cxnId="{37279D0C-AB22-4658-8473-6DBE3738E769}">
      <dgm:prSet/>
      <dgm:spPr/>
      <dgm:t>
        <a:bodyPr/>
        <a:lstStyle/>
        <a:p>
          <a:endParaRPr lang="es-EC" sz="1600"/>
        </a:p>
      </dgm:t>
    </dgm:pt>
    <dgm:pt modelId="{2B1E05A4-0934-4FC3-AEDD-FF03353F0C6E}">
      <dgm:prSet phldrT="[Texto]" custT="1"/>
      <dgm:spPr>
        <a:solidFill>
          <a:schemeClr val="accent1">
            <a:lumMod val="40000"/>
            <a:lumOff val="60000"/>
          </a:schemeClr>
        </a:solidFill>
      </dgm:spPr>
      <dgm:t>
        <a:bodyPr/>
        <a:lstStyle/>
        <a:p>
          <a:r>
            <a:rPr lang="es-ES" sz="16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dirty="0"/>
        </a:p>
      </dgm:t>
    </dgm:pt>
    <dgm:pt modelId="{7FC74F86-7445-4E4F-9072-6FB852E1AE77}" type="parTrans" cxnId="{ECE94B50-AB23-4D30-8A04-9E84B43726DE}">
      <dgm:prSet/>
      <dgm:spPr/>
      <dgm:t>
        <a:bodyPr/>
        <a:lstStyle/>
        <a:p>
          <a:endParaRPr lang="es-EC" sz="1600"/>
        </a:p>
      </dgm:t>
    </dgm:pt>
    <dgm:pt modelId="{F9DC79B9-A103-4AC8-89FE-160E408DBBF1}" type="sibTrans" cxnId="{ECE94B50-AB23-4D30-8A04-9E84B43726DE}">
      <dgm:prSet/>
      <dgm:spPr/>
      <dgm:t>
        <a:bodyPr/>
        <a:lstStyle/>
        <a:p>
          <a:endParaRPr lang="es-EC" sz="1600"/>
        </a:p>
      </dgm:t>
    </dgm:pt>
    <dgm:pt modelId="{A73C54D3-4BC3-4E18-93EE-9EB092544D77}">
      <dgm:prSet phldrT="[Texto]" custT="1"/>
      <dgm:spPr/>
      <dgm:t>
        <a:bodyPr/>
        <a:lstStyle/>
        <a:p>
          <a:r>
            <a:rPr lang="es-EC" sz="1600" dirty="0" smtClean="0"/>
            <a:t>Realizar un análisis comparativo entre los resultados de la situación actual del proceso y los resultados obtenidos posteriores a la implementación, para medir la efectividad de la propuesta.</a:t>
          </a:r>
          <a:endParaRPr lang="es-EC" sz="1600" dirty="0"/>
        </a:p>
      </dgm:t>
    </dgm:pt>
    <dgm:pt modelId="{6C04105F-7E05-4838-BF3E-826FCDC7F4D1}" type="parTrans" cxnId="{01B72C23-FF84-4F29-9AAD-D0F06E10AECD}">
      <dgm:prSet/>
      <dgm:spPr/>
      <dgm:t>
        <a:bodyPr/>
        <a:lstStyle/>
        <a:p>
          <a:endParaRPr lang="es-EC" sz="1600"/>
        </a:p>
      </dgm:t>
    </dgm:pt>
    <dgm:pt modelId="{C809A9A5-A2DA-424E-BE58-EA5FE7045723}" type="sibTrans" cxnId="{01B72C23-FF84-4F29-9AAD-D0F06E10AECD}">
      <dgm:prSet/>
      <dgm:spPr/>
      <dgm:t>
        <a:bodyPr/>
        <a:lstStyle/>
        <a:p>
          <a:endParaRPr lang="es-EC" sz="1600"/>
        </a:p>
      </dgm:t>
    </dgm:pt>
    <dgm:pt modelId="{80213B15-127C-41FB-90FB-139CC668A2DF}" type="pres">
      <dgm:prSet presAssocID="{24942888-5C19-4F7B-89A0-3102F06A186E}" presName="linear" presStyleCnt="0">
        <dgm:presLayoutVars>
          <dgm:dir/>
          <dgm:animLvl val="lvl"/>
          <dgm:resizeHandles val="exact"/>
        </dgm:presLayoutVars>
      </dgm:prSet>
      <dgm:spPr/>
      <dgm:t>
        <a:bodyPr/>
        <a:lstStyle/>
        <a:p>
          <a:endParaRPr lang="es-EC"/>
        </a:p>
      </dgm:t>
    </dgm:pt>
    <dgm:pt modelId="{E68A2C10-C028-4FEE-92AE-B52A08F877DE}" type="pres">
      <dgm:prSet presAssocID="{1021DDCE-A362-42DA-91BB-4BA9E48F4742}" presName="parentLin" presStyleCnt="0"/>
      <dgm:spPr/>
    </dgm:pt>
    <dgm:pt modelId="{5E409864-8749-409D-80A3-9F4193CA5249}" type="pres">
      <dgm:prSet presAssocID="{1021DDCE-A362-42DA-91BB-4BA9E48F4742}" presName="parentLeftMargin" presStyleLbl="node1" presStyleIdx="0" presStyleCnt="4"/>
      <dgm:spPr/>
      <dgm:t>
        <a:bodyPr/>
        <a:lstStyle/>
        <a:p>
          <a:endParaRPr lang="es-EC"/>
        </a:p>
      </dgm:t>
    </dgm:pt>
    <dgm:pt modelId="{8AE6197A-B622-41A2-8BEA-79437ED0E5F0}" type="pres">
      <dgm:prSet presAssocID="{1021DDCE-A362-42DA-91BB-4BA9E48F4742}" presName="parentText" presStyleLbl="node1" presStyleIdx="0" presStyleCnt="4" custScaleX="131028">
        <dgm:presLayoutVars>
          <dgm:chMax val="0"/>
          <dgm:bulletEnabled val="1"/>
        </dgm:presLayoutVars>
      </dgm:prSet>
      <dgm:spPr/>
      <dgm:t>
        <a:bodyPr/>
        <a:lstStyle/>
        <a:p>
          <a:endParaRPr lang="es-EC"/>
        </a:p>
      </dgm:t>
    </dgm:pt>
    <dgm:pt modelId="{A0B75D32-220B-4EE4-A2F0-C32922807AC5}" type="pres">
      <dgm:prSet presAssocID="{1021DDCE-A362-42DA-91BB-4BA9E48F4742}" presName="negativeSpace" presStyleCnt="0"/>
      <dgm:spPr/>
    </dgm:pt>
    <dgm:pt modelId="{BB7C1B94-B866-4971-937B-DB67C5612B71}" type="pres">
      <dgm:prSet presAssocID="{1021DDCE-A362-42DA-91BB-4BA9E48F4742}" presName="childText" presStyleLbl="conFgAcc1" presStyleIdx="0" presStyleCnt="4">
        <dgm:presLayoutVars>
          <dgm:bulletEnabled val="1"/>
        </dgm:presLayoutVars>
      </dgm:prSet>
      <dgm:spPr/>
    </dgm:pt>
    <dgm:pt modelId="{E5001EA8-55B2-4B3B-967C-2A141EC0B196}" type="pres">
      <dgm:prSet presAssocID="{0DC546C9-F146-4605-9687-BBFEEE2F4C54}" presName="spaceBetweenRectangles" presStyleCnt="0"/>
      <dgm:spPr/>
    </dgm:pt>
    <dgm:pt modelId="{0416FEBF-3244-4673-AD99-1D76E40B7E08}" type="pres">
      <dgm:prSet presAssocID="{1D9D1325-2D0E-471E-A87D-B9B6132CE072}" presName="parentLin" presStyleCnt="0"/>
      <dgm:spPr/>
    </dgm:pt>
    <dgm:pt modelId="{C26A3B0B-61B8-4541-9B7F-5B3C537F39F1}" type="pres">
      <dgm:prSet presAssocID="{1D9D1325-2D0E-471E-A87D-B9B6132CE072}" presName="parentLeftMargin" presStyleLbl="node1" presStyleIdx="0" presStyleCnt="4"/>
      <dgm:spPr/>
      <dgm:t>
        <a:bodyPr/>
        <a:lstStyle/>
        <a:p>
          <a:endParaRPr lang="es-EC"/>
        </a:p>
      </dgm:t>
    </dgm:pt>
    <dgm:pt modelId="{7671A995-4037-4A05-BC9B-789E2A099D6F}" type="pres">
      <dgm:prSet presAssocID="{1D9D1325-2D0E-471E-A87D-B9B6132CE072}" presName="parentText" presStyleLbl="node1" presStyleIdx="1" presStyleCnt="4" custScaleX="131302">
        <dgm:presLayoutVars>
          <dgm:chMax val="0"/>
          <dgm:bulletEnabled val="1"/>
        </dgm:presLayoutVars>
      </dgm:prSet>
      <dgm:spPr/>
      <dgm:t>
        <a:bodyPr/>
        <a:lstStyle/>
        <a:p>
          <a:endParaRPr lang="es-EC"/>
        </a:p>
      </dgm:t>
    </dgm:pt>
    <dgm:pt modelId="{C4961C7B-C4C9-4A4E-B105-BECE5A0A53F9}" type="pres">
      <dgm:prSet presAssocID="{1D9D1325-2D0E-471E-A87D-B9B6132CE072}" presName="negativeSpace" presStyleCnt="0"/>
      <dgm:spPr/>
    </dgm:pt>
    <dgm:pt modelId="{40A8C241-82CA-45B4-9E74-57B8F52886C3}" type="pres">
      <dgm:prSet presAssocID="{1D9D1325-2D0E-471E-A87D-B9B6132CE072}" presName="childText" presStyleLbl="conFgAcc1" presStyleIdx="1" presStyleCnt="4">
        <dgm:presLayoutVars>
          <dgm:bulletEnabled val="1"/>
        </dgm:presLayoutVars>
      </dgm:prSet>
      <dgm:spPr/>
    </dgm:pt>
    <dgm:pt modelId="{E175E4B5-12C5-453D-8B1B-528BA49EB83E}" type="pres">
      <dgm:prSet presAssocID="{2282EF4F-EA48-4270-B240-C5A117273C24}" presName="spaceBetweenRectangles" presStyleCnt="0"/>
      <dgm:spPr/>
    </dgm:pt>
    <dgm:pt modelId="{01B33C38-3E10-46E5-9E3F-8278DF1BF085}" type="pres">
      <dgm:prSet presAssocID="{2B1E05A4-0934-4FC3-AEDD-FF03353F0C6E}" presName="parentLin" presStyleCnt="0"/>
      <dgm:spPr/>
    </dgm:pt>
    <dgm:pt modelId="{063B077A-157D-41DF-8191-184E0B98D0B5}" type="pres">
      <dgm:prSet presAssocID="{2B1E05A4-0934-4FC3-AEDD-FF03353F0C6E}" presName="parentLeftMargin" presStyleLbl="node1" presStyleIdx="1" presStyleCnt="4"/>
      <dgm:spPr/>
      <dgm:t>
        <a:bodyPr/>
        <a:lstStyle/>
        <a:p>
          <a:endParaRPr lang="es-EC"/>
        </a:p>
      </dgm:t>
    </dgm:pt>
    <dgm:pt modelId="{156B314E-E29B-4518-9290-A29C9C2018D5}" type="pres">
      <dgm:prSet presAssocID="{2B1E05A4-0934-4FC3-AEDD-FF03353F0C6E}" presName="parentText" presStyleLbl="node1" presStyleIdx="2" presStyleCnt="4" custScaleX="130664" custScaleY="110331">
        <dgm:presLayoutVars>
          <dgm:chMax val="0"/>
          <dgm:bulletEnabled val="1"/>
        </dgm:presLayoutVars>
      </dgm:prSet>
      <dgm:spPr/>
      <dgm:t>
        <a:bodyPr/>
        <a:lstStyle/>
        <a:p>
          <a:endParaRPr lang="es-EC"/>
        </a:p>
      </dgm:t>
    </dgm:pt>
    <dgm:pt modelId="{84E1437C-B93C-48DA-8E87-5D4E1A778689}" type="pres">
      <dgm:prSet presAssocID="{2B1E05A4-0934-4FC3-AEDD-FF03353F0C6E}" presName="negativeSpace" presStyleCnt="0"/>
      <dgm:spPr/>
    </dgm:pt>
    <dgm:pt modelId="{7543FAF2-C431-4507-BCCB-E2FD1F01BB68}" type="pres">
      <dgm:prSet presAssocID="{2B1E05A4-0934-4FC3-AEDD-FF03353F0C6E}" presName="childText" presStyleLbl="conFgAcc1" presStyleIdx="2" presStyleCnt="4">
        <dgm:presLayoutVars>
          <dgm:bulletEnabled val="1"/>
        </dgm:presLayoutVars>
      </dgm:prSet>
      <dgm:spPr/>
    </dgm:pt>
    <dgm:pt modelId="{B884158E-2458-43BB-A363-C1A47DE9A5C9}" type="pres">
      <dgm:prSet presAssocID="{F9DC79B9-A103-4AC8-89FE-160E408DBBF1}" presName="spaceBetweenRectangles" presStyleCnt="0"/>
      <dgm:spPr/>
    </dgm:pt>
    <dgm:pt modelId="{458F4BA2-BE15-4B94-B774-3870785B4AF7}" type="pres">
      <dgm:prSet presAssocID="{A73C54D3-4BC3-4E18-93EE-9EB092544D77}" presName="parentLin" presStyleCnt="0"/>
      <dgm:spPr/>
    </dgm:pt>
    <dgm:pt modelId="{B26C0128-EEF3-4897-9057-3379C80C26C6}" type="pres">
      <dgm:prSet presAssocID="{A73C54D3-4BC3-4E18-93EE-9EB092544D77}" presName="parentLeftMargin" presStyleLbl="node1" presStyleIdx="2" presStyleCnt="4"/>
      <dgm:spPr/>
      <dgm:t>
        <a:bodyPr/>
        <a:lstStyle/>
        <a:p>
          <a:endParaRPr lang="es-EC"/>
        </a:p>
      </dgm:t>
    </dgm:pt>
    <dgm:pt modelId="{98481F41-BC06-47A1-AEAC-167AD02D63F4}" type="pres">
      <dgm:prSet presAssocID="{A73C54D3-4BC3-4E18-93EE-9EB092544D77}" presName="parentText" presStyleLbl="node1" presStyleIdx="3" presStyleCnt="4" custScaleX="130702">
        <dgm:presLayoutVars>
          <dgm:chMax val="0"/>
          <dgm:bulletEnabled val="1"/>
        </dgm:presLayoutVars>
      </dgm:prSet>
      <dgm:spPr/>
      <dgm:t>
        <a:bodyPr/>
        <a:lstStyle/>
        <a:p>
          <a:endParaRPr lang="es-EC"/>
        </a:p>
      </dgm:t>
    </dgm:pt>
    <dgm:pt modelId="{293413F3-BDD9-44F2-B855-B41400CABA66}" type="pres">
      <dgm:prSet presAssocID="{A73C54D3-4BC3-4E18-93EE-9EB092544D77}" presName="negativeSpace" presStyleCnt="0"/>
      <dgm:spPr/>
    </dgm:pt>
    <dgm:pt modelId="{4A45815B-33ED-4E92-B3C1-497635C210A6}" type="pres">
      <dgm:prSet presAssocID="{A73C54D3-4BC3-4E18-93EE-9EB092544D77}" presName="childText" presStyleLbl="conFgAcc1" presStyleIdx="3" presStyleCnt="4" custLinFactNeighborY="11382">
        <dgm:presLayoutVars>
          <dgm:bulletEnabled val="1"/>
        </dgm:presLayoutVars>
      </dgm:prSet>
      <dgm:spPr/>
    </dgm:pt>
  </dgm:ptLst>
  <dgm:cxnLst>
    <dgm:cxn modelId="{642B97F3-9A34-44F7-BF48-A9EBE71F4278}" type="presOf" srcId="{2B1E05A4-0934-4FC3-AEDD-FF03353F0C6E}" destId="{156B314E-E29B-4518-9290-A29C9C2018D5}" srcOrd="1" destOrd="0" presId="urn:microsoft.com/office/officeart/2005/8/layout/list1"/>
    <dgm:cxn modelId="{AA01E765-F62A-47F5-813F-826FB04BB4D2}" srcId="{24942888-5C19-4F7B-89A0-3102F06A186E}" destId="{1021DDCE-A362-42DA-91BB-4BA9E48F4742}" srcOrd="0" destOrd="0" parTransId="{C1AF6A50-2734-4836-A57B-0663D83F356E}" sibTransId="{0DC546C9-F146-4605-9687-BBFEEE2F4C54}"/>
    <dgm:cxn modelId="{ECE94B50-AB23-4D30-8A04-9E84B43726DE}" srcId="{24942888-5C19-4F7B-89A0-3102F06A186E}" destId="{2B1E05A4-0934-4FC3-AEDD-FF03353F0C6E}" srcOrd="2" destOrd="0" parTransId="{7FC74F86-7445-4E4F-9072-6FB852E1AE77}" sibTransId="{F9DC79B9-A103-4AC8-89FE-160E408DBBF1}"/>
    <dgm:cxn modelId="{C098B45A-7B85-46C7-9C0D-A677C554A1EC}" type="presOf" srcId="{1021DDCE-A362-42DA-91BB-4BA9E48F4742}" destId="{5E409864-8749-409D-80A3-9F4193CA5249}" srcOrd="0" destOrd="0" presId="urn:microsoft.com/office/officeart/2005/8/layout/list1"/>
    <dgm:cxn modelId="{A0763B21-89B2-4E70-900C-2F5D71846FDD}" type="presOf" srcId="{2B1E05A4-0934-4FC3-AEDD-FF03353F0C6E}" destId="{063B077A-157D-41DF-8191-184E0B98D0B5}" srcOrd="0" destOrd="0" presId="urn:microsoft.com/office/officeart/2005/8/layout/list1"/>
    <dgm:cxn modelId="{A8B52CF7-6D22-4294-A38A-AD9B86A516F1}" type="presOf" srcId="{1D9D1325-2D0E-471E-A87D-B9B6132CE072}" destId="{C26A3B0B-61B8-4541-9B7F-5B3C537F39F1}" srcOrd="0" destOrd="0" presId="urn:microsoft.com/office/officeart/2005/8/layout/list1"/>
    <dgm:cxn modelId="{37279D0C-AB22-4658-8473-6DBE3738E769}" srcId="{24942888-5C19-4F7B-89A0-3102F06A186E}" destId="{1D9D1325-2D0E-471E-A87D-B9B6132CE072}" srcOrd="1" destOrd="0" parTransId="{8B30E255-6D68-4B02-8AE8-3D109261078B}" sibTransId="{2282EF4F-EA48-4270-B240-C5A117273C24}"/>
    <dgm:cxn modelId="{CEFEF18E-53A3-428B-B1D7-1DFDD725266D}" type="presOf" srcId="{24942888-5C19-4F7B-89A0-3102F06A186E}" destId="{80213B15-127C-41FB-90FB-139CC668A2DF}" srcOrd="0" destOrd="0" presId="urn:microsoft.com/office/officeart/2005/8/layout/list1"/>
    <dgm:cxn modelId="{01B72C23-FF84-4F29-9AAD-D0F06E10AECD}" srcId="{24942888-5C19-4F7B-89A0-3102F06A186E}" destId="{A73C54D3-4BC3-4E18-93EE-9EB092544D77}" srcOrd="3" destOrd="0" parTransId="{6C04105F-7E05-4838-BF3E-826FCDC7F4D1}" sibTransId="{C809A9A5-A2DA-424E-BE58-EA5FE7045723}"/>
    <dgm:cxn modelId="{CAEB9B42-2DAB-44A1-B6D2-6F3DB0AE91A1}" type="presOf" srcId="{1021DDCE-A362-42DA-91BB-4BA9E48F4742}" destId="{8AE6197A-B622-41A2-8BEA-79437ED0E5F0}" srcOrd="1" destOrd="0" presId="urn:microsoft.com/office/officeart/2005/8/layout/list1"/>
    <dgm:cxn modelId="{41405EB2-6CA9-4A4E-B527-7F561AF48A8C}" type="presOf" srcId="{A73C54D3-4BC3-4E18-93EE-9EB092544D77}" destId="{98481F41-BC06-47A1-AEAC-167AD02D63F4}" srcOrd="1" destOrd="0" presId="urn:microsoft.com/office/officeart/2005/8/layout/list1"/>
    <dgm:cxn modelId="{EE4CD659-6BFC-4800-B608-5C9E06C5D7E2}" type="presOf" srcId="{1D9D1325-2D0E-471E-A87D-B9B6132CE072}" destId="{7671A995-4037-4A05-BC9B-789E2A099D6F}" srcOrd="1" destOrd="0" presId="urn:microsoft.com/office/officeart/2005/8/layout/list1"/>
    <dgm:cxn modelId="{40432EF9-8A73-4F09-829E-FD9A97EDF33D}" type="presOf" srcId="{A73C54D3-4BC3-4E18-93EE-9EB092544D77}" destId="{B26C0128-EEF3-4897-9057-3379C80C26C6}" srcOrd="0" destOrd="0" presId="urn:microsoft.com/office/officeart/2005/8/layout/list1"/>
    <dgm:cxn modelId="{B67F8F89-6251-4372-BFA0-EA27BA9F78FB}" type="presParOf" srcId="{80213B15-127C-41FB-90FB-139CC668A2DF}" destId="{E68A2C10-C028-4FEE-92AE-B52A08F877DE}" srcOrd="0" destOrd="0" presId="urn:microsoft.com/office/officeart/2005/8/layout/list1"/>
    <dgm:cxn modelId="{0D1C97E0-8352-478E-907C-089D4E97FDD3}" type="presParOf" srcId="{E68A2C10-C028-4FEE-92AE-B52A08F877DE}" destId="{5E409864-8749-409D-80A3-9F4193CA5249}" srcOrd="0" destOrd="0" presId="urn:microsoft.com/office/officeart/2005/8/layout/list1"/>
    <dgm:cxn modelId="{21B21D48-5D42-42B1-930F-971EAFE14D05}" type="presParOf" srcId="{E68A2C10-C028-4FEE-92AE-B52A08F877DE}" destId="{8AE6197A-B622-41A2-8BEA-79437ED0E5F0}" srcOrd="1" destOrd="0" presId="urn:microsoft.com/office/officeart/2005/8/layout/list1"/>
    <dgm:cxn modelId="{985B7E34-6562-439A-9A59-3C37E27C8022}" type="presParOf" srcId="{80213B15-127C-41FB-90FB-139CC668A2DF}" destId="{A0B75D32-220B-4EE4-A2F0-C32922807AC5}" srcOrd="1" destOrd="0" presId="urn:microsoft.com/office/officeart/2005/8/layout/list1"/>
    <dgm:cxn modelId="{677E3EE8-58A6-46D4-A162-659C5CF9A2C0}" type="presParOf" srcId="{80213B15-127C-41FB-90FB-139CC668A2DF}" destId="{BB7C1B94-B866-4971-937B-DB67C5612B71}" srcOrd="2" destOrd="0" presId="urn:microsoft.com/office/officeart/2005/8/layout/list1"/>
    <dgm:cxn modelId="{ECBD1803-F94C-4884-AEA1-01957353503D}" type="presParOf" srcId="{80213B15-127C-41FB-90FB-139CC668A2DF}" destId="{E5001EA8-55B2-4B3B-967C-2A141EC0B196}" srcOrd="3" destOrd="0" presId="urn:microsoft.com/office/officeart/2005/8/layout/list1"/>
    <dgm:cxn modelId="{41FE1CEA-F95F-4BAB-AED2-D101AEB2814B}" type="presParOf" srcId="{80213B15-127C-41FB-90FB-139CC668A2DF}" destId="{0416FEBF-3244-4673-AD99-1D76E40B7E08}" srcOrd="4" destOrd="0" presId="urn:microsoft.com/office/officeart/2005/8/layout/list1"/>
    <dgm:cxn modelId="{485EB26A-640A-4151-8F97-00BF44B78313}" type="presParOf" srcId="{0416FEBF-3244-4673-AD99-1D76E40B7E08}" destId="{C26A3B0B-61B8-4541-9B7F-5B3C537F39F1}" srcOrd="0" destOrd="0" presId="urn:microsoft.com/office/officeart/2005/8/layout/list1"/>
    <dgm:cxn modelId="{AD1AC85F-95DA-403F-946D-0F5952494AEE}" type="presParOf" srcId="{0416FEBF-3244-4673-AD99-1D76E40B7E08}" destId="{7671A995-4037-4A05-BC9B-789E2A099D6F}" srcOrd="1" destOrd="0" presId="urn:microsoft.com/office/officeart/2005/8/layout/list1"/>
    <dgm:cxn modelId="{DD20D5F4-5D57-46A6-9200-C37D027F5BEF}" type="presParOf" srcId="{80213B15-127C-41FB-90FB-139CC668A2DF}" destId="{C4961C7B-C4C9-4A4E-B105-BECE5A0A53F9}" srcOrd="5" destOrd="0" presId="urn:microsoft.com/office/officeart/2005/8/layout/list1"/>
    <dgm:cxn modelId="{80970463-4B30-40CB-9C75-49FF155BC6D2}" type="presParOf" srcId="{80213B15-127C-41FB-90FB-139CC668A2DF}" destId="{40A8C241-82CA-45B4-9E74-57B8F52886C3}" srcOrd="6" destOrd="0" presId="urn:microsoft.com/office/officeart/2005/8/layout/list1"/>
    <dgm:cxn modelId="{938238CC-D695-4286-B2FB-4058FEB517D4}" type="presParOf" srcId="{80213B15-127C-41FB-90FB-139CC668A2DF}" destId="{E175E4B5-12C5-453D-8B1B-528BA49EB83E}" srcOrd="7" destOrd="0" presId="urn:microsoft.com/office/officeart/2005/8/layout/list1"/>
    <dgm:cxn modelId="{CAB9955F-0537-49C8-9159-1F8A538EA3E4}" type="presParOf" srcId="{80213B15-127C-41FB-90FB-139CC668A2DF}" destId="{01B33C38-3E10-46E5-9E3F-8278DF1BF085}" srcOrd="8" destOrd="0" presId="urn:microsoft.com/office/officeart/2005/8/layout/list1"/>
    <dgm:cxn modelId="{6457BFC6-3E3F-4762-BDFE-9FD6E94FB77A}" type="presParOf" srcId="{01B33C38-3E10-46E5-9E3F-8278DF1BF085}" destId="{063B077A-157D-41DF-8191-184E0B98D0B5}" srcOrd="0" destOrd="0" presId="urn:microsoft.com/office/officeart/2005/8/layout/list1"/>
    <dgm:cxn modelId="{F2C4DB00-BCB3-42DE-9E05-F5561D5A1DFD}" type="presParOf" srcId="{01B33C38-3E10-46E5-9E3F-8278DF1BF085}" destId="{156B314E-E29B-4518-9290-A29C9C2018D5}" srcOrd="1" destOrd="0" presId="urn:microsoft.com/office/officeart/2005/8/layout/list1"/>
    <dgm:cxn modelId="{B2A37CCC-092C-4021-B460-451E052092DC}" type="presParOf" srcId="{80213B15-127C-41FB-90FB-139CC668A2DF}" destId="{84E1437C-B93C-48DA-8E87-5D4E1A778689}" srcOrd="9" destOrd="0" presId="urn:microsoft.com/office/officeart/2005/8/layout/list1"/>
    <dgm:cxn modelId="{3B7E2CB0-0AA2-4E7D-A18E-968B790F6C20}" type="presParOf" srcId="{80213B15-127C-41FB-90FB-139CC668A2DF}" destId="{7543FAF2-C431-4507-BCCB-E2FD1F01BB68}" srcOrd="10" destOrd="0" presId="urn:microsoft.com/office/officeart/2005/8/layout/list1"/>
    <dgm:cxn modelId="{084D6F22-3040-4C26-BADE-1C63FFC4ED8E}" type="presParOf" srcId="{80213B15-127C-41FB-90FB-139CC668A2DF}" destId="{B884158E-2458-43BB-A363-C1A47DE9A5C9}" srcOrd="11" destOrd="0" presId="urn:microsoft.com/office/officeart/2005/8/layout/list1"/>
    <dgm:cxn modelId="{00774EFB-FE93-4764-99CF-7F47F32164BA}" type="presParOf" srcId="{80213B15-127C-41FB-90FB-139CC668A2DF}" destId="{458F4BA2-BE15-4B94-B774-3870785B4AF7}" srcOrd="12" destOrd="0" presId="urn:microsoft.com/office/officeart/2005/8/layout/list1"/>
    <dgm:cxn modelId="{5C793107-9098-4671-B1E5-E8D42E1A0013}" type="presParOf" srcId="{458F4BA2-BE15-4B94-B774-3870785B4AF7}" destId="{B26C0128-EEF3-4897-9057-3379C80C26C6}" srcOrd="0" destOrd="0" presId="urn:microsoft.com/office/officeart/2005/8/layout/list1"/>
    <dgm:cxn modelId="{D6A7CB07-0F55-4C3E-B597-BA39C327BB68}" type="presParOf" srcId="{458F4BA2-BE15-4B94-B774-3870785B4AF7}" destId="{98481F41-BC06-47A1-AEAC-167AD02D63F4}" srcOrd="1" destOrd="0" presId="urn:microsoft.com/office/officeart/2005/8/layout/list1"/>
    <dgm:cxn modelId="{C642AD6F-5761-4EB1-8207-8A435D91068E}" type="presParOf" srcId="{80213B15-127C-41FB-90FB-139CC668A2DF}" destId="{293413F3-BDD9-44F2-B855-B41400CABA66}" srcOrd="13" destOrd="0" presId="urn:microsoft.com/office/officeart/2005/8/layout/list1"/>
    <dgm:cxn modelId="{79DD87D2-3301-46D0-BA22-4CC0067D8E3D}" type="presParOf" srcId="{80213B15-127C-41FB-90FB-139CC668A2DF}" destId="{4A45815B-33ED-4E92-B3C1-497635C210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942888-5C19-4F7B-89A0-3102F06A186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021DDCE-A362-42DA-91BB-4BA9E48F4742}">
      <dgm:prSet phldrT="[Texto]" custT="1"/>
      <dgm:spPr>
        <a:solidFill>
          <a:schemeClr val="accent1">
            <a:lumMod val="40000"/>
            <a:lumOff val="60000"/>
          </a:schemeClr>
        </a:solidFill>
      </dgm:spPr>
      <dgm:t>
        <a:bodyPr/>
        <a:lstStyle/>
        <a:p>
          <a:r>
            <a:rPr lang="es-ES" sz="1600" dirty="0" smtClean="0"/>
            <a:t>Identificar las fases críticas del proceso de Concursos de Méritos y Oposición para Docentes del Magisterio Nacional, que afecten la efectividad de asignación de vacantes.</a:t>
          </a:r>
          <a:endParaRPr lang="es-EC" sz="1600" dirty="0"/>
        </a:p>
      </dgm:t>
    </dgm:pt>
    <dgm:pt modelId="{C1AF6A50-2734-4836-A57B-0663D83F356E}" type="parTrans" cxnId="{AA01E765-F62A-47F5-813F-826FB04BB4D2}">
      <dgm:prSet/>
      <dgm:spPr/>
      <dgm:t>
        <a:bodyPr/>
        <a:lstStyle/>
        <a:p>
          <a:endParaRPr lang="es-EC" sz="1600"/>
        </a:p>
      </dgm:t>
    </dgm:pt>
    <dgm:pt modelId="{0DC546C9-F146-4605-9687-BBFEEE2F4C54}" type="sibTrans" cxnId="{AA01E765-F62A-47F5-813F-826FB04BB4D2}">
      <dgm:prSet/>
      <dgm:spPr/>
      <dgm:t>
        <a:bodyPr/>
        <a:lstStyle/>
        <a:p>
          <a:endParaRPr lang="es-EC" sz="1600"/>
        </a:p>
      </dgm:t>
    </dgm:pt>
    <dgm:pt modelId="{1D9D1325-2D0E-471E-A87D-B9B6132CE072}">
      <dgm:prSet phldrT="[Texto]" custT="1"/>
      <dgm:spPr>
        <a:solidFill>
          <a:schemeClr val="accent1">
            <a:lumMod val="40000"/>
            <a:lumOff val="60000"/>
          </a:schemeClr>
        </a:solidFill>
      </dgm:spPr>
      <dgm:t>
        <a:bodyPr/>
        <a:lstStyle/>
        <a:p>
          <a:r>
            <a:rPr lang="es-ES" sz="1600" dirty="0" smtClean="0"/>
            <a:t>Evaluar los resultados obtenidos del proceso de Concursos de Méritos y Oposición para Docentes, para establecer una línea base que determine su situación actual.</a:t>
          </a:r>
          <a:endParaRPr lang="es-EC" sz="1600" dirty="0"/>
        </a:p>
      </dgm:t>
    </dgm:pt>
    <dgm:pt modelId="{8B30E255-6D68-4B02-8AE8-3D109261078B}" type="parTrans" cxnId="{37279D0C-AB22-4658-8473-6DBE3738E769}">
      <dgm:prSet/>
      <dgm:spPr/>
      <dgm:t>
        <a:bodyPr/>
        <a:lstStyle/>
        <a:p>
          <a:endParaRPr lang="es-EC" sz="1600"/>
        </a:p>
      </dgm:t>
    </dgm:pt>
    <dgm:pt modelId="{2282EF4F-EA48-4270-B240-C5A117273C24}" type="sibTrans" cxnId="{37279D0C-AB22-4658-8473-6DBE3738E769}">
      <dgm:prSet/>
      <dgm:spPr/>
      <dgm:t>
        <a:bodyPr/>
        <a:lstStyle/>
        <a:p>
          <a:endParaRPr lang="es-EC" sz="1600"/>
        </a:p>
      </dgm:t>
    </dgm:pt>
    <dgm:pt modelId="{2B1E05A4-0934-4FC3-AEDD-FF03353F0C6E}">
      <dgm:prSet phldrT="[Texto]" custT="1"/>
      <dgm:spPr>
        <a:solidFill>
          <a:schemeClr val="accent1">
            <a:lumMod val="40000"/>
            <a:lumOff val="60000"/>
          </a:schemeClr>
        </a:solidFill>
      </dgm:spPr>
      <dgm:t>
        <a:bodyPr/>
        <a:lstStyle/>
        <a:p>
          <a:r>
            <a:rPr lang="es-ES" sz="16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dirty="0"/>
        </a:p>
      </dgm:t>
    </dgm:pt>
    <dgm:pt modelId="{7FC74F86-7445-4E4F-9072-6FB852E1AE77}" type="parTrans" cxnId="{ECE94B50-AB23-4D30-8A04-9E84B43726DE}">
      <dgm:prSet/>
      <dgm:spPr/>
      <dgm:t>
        <a:bodyPr/>
        <a:lstStyle/>
        <a:p>
          <a:endParaRPr lang="es-EC" sz="1600"/>
        </a:p>
      </dgm:t>
    </dgm:pt>
    <dgm:pt modelId="{F9DC79B9-A103-4AC8-89FE-160E408DBBF1}" type="sibTrans" cxnId="{ECE94B50-AB23-4D30-8A04-9E84B43726DE}">
      <dgm:prSet/>
      <dgm:spPr/>
      <dgm:t>
        <a:bodyPr/>
        <a:lstStyle/>
        <a:p>
          <a:endParaRPr lang="es-EC" sz="1600"/>
        </a:p>
      </dgm:t>
    </dgm:pt>
    <dgm:pt modelId="{A73C54D3-4BC3-4E18-93EE-9EB092544D77}">
      <dgm:prSet phldrT="[Texto]" custT="1"/>
      <dgm:spPr>
        <a:solidFill>
          <a:schemeClr val="accent1">
            <a:lumMod val="40000"/>
            <a:lumOff val="60000"/>
          </a:schemeClr>
        </a:solidFill>
      </dgm:spPr>
      <dgm:t>
        <a:bodyPr/>
        <a:lstStyle/>
        <a:p>
          <a:r>
            <a:rPr lang="es-EC" sz="1600" dirty="0" smtClean="0"/>
            <a:t>Realizar un análisis comparativo entre los resultados de la situación actual del proceso y los resultados obtenidos posteriores a la implementación, para medir la efectividad de la propuesta.</a:t>
          </a:r>
          <a:endParaRPr lang="es-EC" sz="1600" dirty="0"/>
        </a:p>
      </dgm:t>
    </dgm:pt>
    <dgm:pt modelId="{6C04105F-7E05-4838-BF3E-826FCDC7F4D1}" type="parTrans" cxnId="{01B72C23-FF84-4F29-9AAD-D0F06E10AECD}">
      <dgm:prSet/>
      <dgm:spPr/>
      <dgm:t>
        <a:bodyPr/>
        <a:lstStyle/>
        <a:p>
          <a:endParaRPr lang="es-EC" sz="1600"/>
        </a:p>
      </dgm:t>
    </dgm:pt>
    <dgm:pt modelId="{C809A9A5-A2DA-424E-BE58-EA5FE7045723}" type="sibTrans" cxnId="{01B72C23-FF84-4F29-9AAD-D0F06E10AECD}">
      <dgm:prSet/>
      <dgm:spPr/>
      <dgm:t>
        <a:bodyPr/>
        <a:lstStyle/>
        <a:p>
          <a:endParaRPr lang="es-EC" sz="1600"/>
        </a:p>
      </dgm:t>
    </dgm:pt>
    <dgm:pt modelId="{80213B15-127C-41FB-90FB-139CC668A2DF}" type="pres">
      <dgm:prSet presAssocID="{24942888-5C19-4F7B-89A0-3102F06A186E}" presName="linear" presStyleCnt="0">
        <dgm:presLayoutVars>
          <dgm:dir/>
          <dgm:animLvl val="lvl"/>
          <dgm:resizeHandles val="exact"/>
        </dgm:presLayoutVars>
      </dgm:prSet>
      <dgm:spPr/>
      <dgm:t>
        <a:bodyPr/>
        <a:lstStyle/>
        <a:p>
          <a:endParaRPr lang="es-EC"/>
        </a:p>
      </dgm:t>
    </dgm:pt>
    <dgm:pt modelId="{E68A2C10-C028-4FEE-92AE-B52A08F877DE}" type="pres">
      <dgm:prSet presAssocID="{1021DDCE-A362-42DA-91BB-4BA9E48F4742}" presName="parentLin" presStyleCnt="0"/>
      <dgm:spPr/>
    </dgm:pt>
    <dgm:pt modelId="{5E409864-8749-409D-80A3-9F4193CA5249}" type="pres">
      <dgm:prSet presAssocID="{1021DDCE-A362-42DA-91BB-4BA9E48F4742}" presName="parentLeftMargin" presStyleLbl="node1" presStyleIdx="0" presStyleCnt="4"/>
      <dgm:spPr/>
      <dgm:t>
        <a:bodyPr/>
        <a:lstStyle/>
        <a:p>
          <a:endParaRPr lang="es-EC"/>
        </a:p>
      </dgm:t>
    </dgm:pt>
    <dgm:pt modelId="{8AE6197A-B622-41A2-8BEA-79437ED0E5F0}" type="pres">
      <dgm:prSet presAssocID="{1021DDCE-A362-42DA-91BB-4BA9E48F4742}" presName="parentText" presStyleLbl="node1" presStyleIdx="0" presStyleCnt="4" custScaleX="131028">
        <dgm:presLayoutVars>
          <dgm:chMax val="0"/>
          <dgm:bulletEnabled val="1"/>
        </dgm:presLayoutVars>
      </dgm:prSet>
      <dgm:spPr/>
      <dgm:t>
        <a:bodyPr/>
        <a:lstStyle/>
        <a:p>
          <a:endParaRPr lang="es-EC"/>
        </a:p>
      </dgm:t>
    </dgm:pt>
    <dgm:pt modelId="{A0B75D32-220B-4EE4-A2F0-C32922807AC5}" type="pres">
      <dgm:prSet presAssocID="{1021DDCE-A362-42DA-91BB-4BA9E48F4742}" presName="negativeSpace" presStyleCnt="0"/>
      <dgm:spPr/>
    </dgm:pt>
    <dgm:pt modelId="{BB7C1B94-B866-4971-937B-DB67C5612B71}" type="pres">
      <dgm:prSet presAssocID="{1021DDCE-A362-42DA-91BB-4BA9E48F4742}" presName="childText" presStyleLbl="conFgAcc1" presStyleIdx="0" presStyleCnt="4">
        <dgm:presLayoutVars>
          <dgm:bulletEnabled val="1"/>
        </dgm:presLayoutVars>
      </dgm:prSet>
      <dgm:spPr/>
    </dgm:pt>
    <dgm:pt modelId="{E5001EA8-55B2-4B3B-967C-2A141EC0B196}" type="pres">
      <dgm:prSet presAssocID="{0DC546C9-F146-4605-9687-BBFEEE2F4C54}" presName="spaceBetweenRectangles" presStyleCnt="0"/>
      <dgm:spPr/>
    </dgm:pt>
    <dgm:pt modelId="{0416FEBF-3244-4673-AD99-1D76E40B7E08}" type="pres">
      <dgm:prSet presAssocID="{1D9D1325-2D0E-471E-A87D-B9B6132CE072}" presName="parentLin" presStyleCnt="0"/>
      <dgm:spPr/>
    </dgm:pt>
    <dgm:pt modelId="{C26A3B0B-61B8-4541-9B7F-5B3C537F39F1}" type="pres">
      <dgm:prSet presAssocID="{1D9D1325-2D0E-471E-A87D-B9B6132CE072}" presName="parentLeftMargin" presStyleLbl="node1" presStyleIdx="0" presStyleCnt="4"/>
      <dgm:spPr/>
      <dgm:t>
        <a:bodyPr/>
        <a:lstStyle/>
        <a:p>
          <a:endParaRPr lang="es-EC"/>
        </a:p>
      </dgm:t>
    </dgm:pt>
    <dgm:pt modelId="{7671A995-4037-4A05-BC9B-789E2A099D6F}" type="pres">
      <dgm:prSet presAssocID="{1D9D1325-2D0E-471E-A87D-B9B6132CE072}" presName="parentText" presStyleLbl="node1" presStyleIdx="1" presStyleCnt="4" custScaleX="131302">
        <dgm:presLayoutVars>
          <dgm:chMax val="0"/>
          <dgm:bulletEnabled val="1"/>
        </dgm:presLayoutVars>
      </dgm:prSet>
      <dgm:spPr/>
      <dgm:t>
        <a:bodyPr/>
        <a:lstStyle/>
        <a:p>
          <a:endParaRPr lang="es-EC"/>
        </a:p>
      </dgm:t>
    </dgm:pt>
    <dgm:pt modelId="{C4961C7B-C4C9-4A4E-B105-BECE5A0A53F9}" type="pres">
      <dgm:prSet presAssocID="{1D9D1325-2D0E-471E-A87D-B9B6132CE072}" presName="negativeSpace" presStyleCnt="0"/>
      <dgm:spPr/>
    </dgm:pt>
    <dgm:pt modelId="{40A8C241-82CA-45B4-9E74-57B8F52886C3}" type="pres">
      <dgm:prSet presAssocID="{1D9D1325-2D0E-471E-A87D-B9B6132CE072}" presName="childText" presStyleLbl="conFgAcc1" presStyleIdx="1" presStyleCnt="4">
        <dgm:presLayoutVars>
          <dgm:bulletEnabled val="1"/>
        </dgm:presLayoutVars>
      </dgm:prSet>
      <dgm:spPr/>
    </dgm:pt>
    <dgm:pt modelId="{E175E4B5-12C5-453D-8B1B-528BA49EB83E}" type="pres">
      <dgm:prSet presAssocID="{2282EF4F-EA48-4270-B240-C5A117273C24}" presName="spaceBetweenRectangles" presStyleCnt="0"/>
      <dgm:spPr/>
    </dgm:pt>
    <dgm:pt modelId="{01B33C38-3E10-46E5-9E3F-8278DF1BF085}" type="pres">
      <dgm:prSet presAssocID="{2B1E05A4-0934-4FC3-AEDD-FF03353F0C6E}" presName="parentLin" presStyleCnt="0"/>
      <dgm:spPr/>
    </dgm:pt>
    <dgm:pt modelId="{063B077A-157D-41DF-8191-184E0B98D0B5}" type="pres">
      <dgm:prSet presAssocID="{2B1E05A4-0934-4FC3-AEDD-FF03353F0C6E}" presName="parentLeftMargin" presStyleLbl="node1" presStyleIdx="1" presStyleCnt="4"/>
      <dgm:spPr/>
      <dgm:t>
        <a:bodyPr/>
        <a:lstStyle/>
        <a:p>
          <a:endParaRPr lang="es-EC"/>
        </a:p>
      </dgm:t>
    </dgm:pt>
    <dgm:pt modelId="{156B314E-E29B-4518-9290-A29C9C2018D5}" type="pres">
      <dgm:prSet presAssocID="{2B1E05A4-0934-4FC3-AEDD-FF03353F0C6E}" presName="parentText" presStyleLbl="node1" presStyleIdx="2" presStyleCnt="4" custScaleX="130664" custScaleY="110331">
        <dgm:presLayoutVars>
          <dgm:chMax val="0"/>
          <dgm:bulletEnabled val="1"/>
        </dgm:presLayoutVars>
      </dgm:prSet>
      <dgm:spPr/>
      <dgm:t>
        <a:bodyPr/>
        <a:lstStyle/>
        <a:p>
          <a:endParaRPr lang="es-EC"/>
        </a:p>
      </dgm:t>
    </dgm:pt>
    <dgm:pt modelId="{84E1437C-B93C-48DA-8E87-5D4E1A778689}" type="pres">
      <dgm:prSet presAssocID="{2B1E05A4-0934-4FC3-AEDD-FF03353F0C6E}" presName="negativeSpace" presStyleCnt="0"/>
      <dgm:spPr/>
    </dgm:pt>
    <dgm:pt modelId="{7543FAF2-C431-4507-BCCB-E2FD1F01BB68}" type="pres">
      <dgm:prSet presAssocID="{2B1E05A4-0934-4FC3-AEDD-FF03353F0C6E}" presName="childText" presStyleLbl="conFgAcc1" presStyleIdx="2" presStyleCnt="4">
        <dgm:presLayoutVars>
          <dgm:bulletEnabled val="1"/>
        </dgm:presLayoutVars>
      </dgm:prSet>
      <dgm:spPr/>
    </dgm:pt>
    <dgm:pt modelId="{B884158E-2458-43BB-A363-C1A47DE9A5C9}" type="pres">
      <dgm:prSet presAssocID="{F9DC79B9-A103-4AC8-89FE-160E408DBBF1}" presName="spaceBetweenRectangles" presStyleCnt="0"/>
      <dgm:spPr/>
    </dgm:pt>
    <dgm:pt modelId="{458F4BA2-BE15-4B94-B774-3870785B4AF7}" type="pres">
      <dgm:prSet presAssocID="{A73C54D3-4BC3-4E18-93EE-9EB092544D77}" presName="parentLin" presStyleCnt="0"/>
      <dgm:spPr/>
    </dgm:pt>
    <dgm:pt modelId="{B26C0128-EEF3-4897-9057-3379C80C26C6}" type="pres">
      <dgm:prSet presAssocID="{A73C54D3-4BC3-4E18-93EE-9EB092544D77}" presName="parentLeftMargin" presStyleLbl="node1" presStyleIdx="2" presStyleCnt="4"/>
      <dgm:spPr/>
      <dgm:t>
        <a:bodyPr/>
        <a:lstStyle/>
        <a:p>
          <a:endParaRPr lang="es-EC"/>
        </a:p>
      </dgm:t>
    </dgm:pt>
    <dgm:pt modelId="{98481F41-BC06-47A1-AEAC-167AD02D63F4}" type="pres">
      <dgm:prSet presAssocID="{A73C54D3-4BC3-4E18-93EE-9EB092544D77}" presName="parentText" presStyleLbl="node1" presStyleIdx="3" presStyleCnt="4" custScaleX="130702">
        <dgm:presLayoutVars>
          <dgm:chMax val="0"/>
          <dgm:bulletEnabled val="1"/>
        </dgm:presLayoutVars>
      </dgm:prSet>
      <dgm:spPr/>
      <dgm:t>
        <a:bodyPr/>
        <a:lstStyle/>
        <a:p>
          <a:endParaRPr lang="es-EC"/>
        </a:p>
      </dgm:t>
    </dgm:pt>
    <dgm:pt modelId="{293413F3-BDD9-44F2-B855-B41400CABA66}" type="pres">
      <dgm:prSet presAssocID="{A73C54D3-4BC3-4E18-93EE-9EB092544D77}" presName="negativeSpace" presStyleCnt="0"/>
      <dgm:spPr/>
    </dgm:pt>
    <dgm:pt modelId="{4A45815B-33ED-4E92-B3C1-497635C210A6}" type="pres">
      <dgm:prSet presAssocID="{A73C54D3-4BC3-4E18-93EE-9EB092544D77}" presName="childText" presStyleLbl="conFgAcc1" presStyleIdx="3" presStyleCnt="4" custLinFactNeighborY="11382">
        <dgm:presLayoutVars>
          <dgm:bulletEnabled val="1"/>
        </dgm:presLayoutVars>
      </dgm:prSet>
      <dgm:spPr/>
    </dgm:pt>
  </dgm:ptLst>
  <dgm:cxnLst>
    <dgm:cxn modelId="{AA01E765-F62A-47F5-813F-826FB04BB4D2}" srcId="{24942888-5C19-4F7B-89A0-3102F06A186E}" destId="{1021DDCE-A362-42DA-91BB-4BA9E48F4742}" srcOrd="0" destOrd="0" parTransId="{C1AF6A50-2734-4836-A57B-0663D83F356E}" sibTransId="{0DC546C9-F146-4605-9687-BBFEEE2F4C54}"/>
    <dgm:cxn modelId="{4B450D60-FC94-473C-9495-881EE0D76378}" type="presOf" srcId="{2B1E05A4-0934-4FC3-AEDD-FF03353F0C6E}" destId="{156B314E-E29B-4518-9290-A29C9C2018D5}" srcOrd="1" destOrd="0" presId="urn:microsoft.com/office/officeart/2005/8/layout/list1"/>
    <dgm:cxn modelId="{ECE94B50-AB23-4D30-8A04-9E84B43726DE}" srcId="{24942888-5C19-4F7B-89A0-3102F06A186E}" destId="{2B1E05A4-0934-4FC3-AEDD-FF03353F0C6E}" srcOrd="2" destOrd="0" parTransId="{7FC74F86-7445-4E4F-9072-6FB852E1AE77}" sibTransId="{F9DC79B9-A103-4AC8-89FE-160E408DBBF1}"/>
    <dgm:cxn modelId="{ED081542-2FBE-4914-B818-C6F17F0D3230}" type="presOf" srcId="{A73C54D3-4BC3-4E18-93EE-9EB092544D77}" destId="{98481F41-BC06-47A1-AEAC-167AD02D63F4}" srcOrd="1" destOrd="0" presId="urn:microsoft.com/office/officeart/2005/8/layout/list1"/>
    <dgm:cxn modelId="{D387674B-CD3F-452D-9B5F-A59197420DD7}" type="presOf" srcId="{2B1E05A4-0934-4FC3-AEDD-FF03353F0C6E}" destId="{063B077A-157D-41DF-8191-184E0B98D0B5}" srcOrd="0" destOrd="0" presId="urn:microsoft.com/office/officeart/2005/8/layout/list1"/>
    <dgm:cxn modelId="{15CE4C43-3A10-46BC-8AA5-16032F8303BF}" type="presOf" srcId="{1D9D1325-2D0E-471E-A87D-B9B6132CE072}" destId="{7671A995-4037-4A05-BC9B-789E2A099D6F}" srcOrd="1" destOrd="0" presId="urn:microsoft.com/office/officeart/2005/8/layout/list1"/>
    <dgm:cxn modelId="{37279D0C-AB22-4658-8473-6DBE3738E769}" srcId="{24942888-5C19-4F7B-89A0-3102F06A186E}" destId="{1D9D1325-2D0E-471E-A87D-B9B6132CE072}" srcOrd="1" destOrd="0" parTransId="{8B30E255-6D68-4B02-8AE8-3D109261078B}" sibTransId="{2282EF4F-EA48-4270-B240-C5A117273C24}"/>
    <dgm:cxn modelId="{2332D636-8648-4642-B8C4-640C0DF3BD81}" type="presOf" srcId="{1021DDCE-A362-42DA-91BB-4BA9E48F4742}" destId="{8AE6197A-B622-41A2-8BEA-79437ED0E5F0}" srcOrd="1" destOrd="0" presId="urn:microsoft.com/office/officeart/2005/8/layout/list1"/>
    <dgm:cxn modelId="{7B49F2D4-0BDA-47FB-8B98-A78FA73F854A}" type="presOf" srcId="{24942888-5C19-4F7B-89A0-3102F06A186E}" destId="{80213B15-127C-41FB-90FB-139CC668A2DF}" srcOrd="0" destOrd="0" presId="urn:microsoft.com/office/officeart/2005/8/layout/list1"/>
    <dgm:cxn modelId="{01B72C23-FF84-4F29-9AAD-D0F06E10AECD}" srcId="{24942888-5C19-4F7B-89A0-3102F06A186E}" destId="{A73C54D3-4BC3-4E18-93EE-9EB092544D77}" srcOrd="3" destOrd="0" parTransId="{6C04105F-7E05-4838-BF3E-826FCDC7F4D1}" sibTransId="{C809A9A5-A2DA-424E-BE58-EA5FE7045723}"/>
    <dgm:cxn modelId="{6985368E-7212-427D-8FD3-DE6E2FA47BF1}" type="presOf" srcId="{1021DDCE-A362-42DA-91BB-4BA9E48F4742}" destId="{5E409864-8749-409D-80A3-9F4193CA5249}" srcOrd="0" destOrd="0" presId="urn:microsoft.com/office/officeart/2005/8/layout/list1"/>
    <dgm:cxn modelId="{45D2313A-0932-460D-AA90-F0959EC61628}" type="presOf" srcId="{1D9D1325-2D0E-471E-A87D-B9B6132CE072}" destId="{C26A3B0B-61B8-4541-9B7F-5B3C537F39F1}" srcOrd="0" destOrd="0" presId="urn:microsoft.com/office/officeart/2005/8/layout/list1"/>
    <dgm:cxn modelId="{0E50F261-624C-4DF2-9D77-41D71015F4CA}" type="presOf" srcId="{A73C54D3-4BC3-4E18-93EE-9EB092544D77}" destId="{B26C0128-EEF3-4897-9057-3379C80C26C6}" srcOrd="0" destOrd="0" presId="urn:microsoft.com/office/officeart/2005/8/layout/list1"/>
    <dgm:cxn modelId="{4BD1CC2F-718E-4E40-B720-8F96E52551B7}" type="presParOf" srcId="{80213B15-127C-41FB-90FB-139CC668A2DF}" destId="{E68A2C10-C028-4FEE-92AE-B52A08F877DE}" srcOrd="0" destOrd="0" presId="urn:microsoft.com/office/officeart/2005/8/layout/list1"/>
    <dgm:cxn modelId="{ADBADB66-B8F7-401F-B1E7-BCF52CA1583D}" type="presParOf" srcId="{E68A2C10-C028-4FEE-92AE-B52A08F877DE}" destId="{5E409864-8749-409D-80A3-9F4193CA5249}" srcOrd="0" destOrd="0" presId="urn:microsoft.com/office/officeart/2005/8/layout/list1"/>
    <dgm:cxn modelId="{1906409C-6B43-41D6-AEA2-2B3B0C4C1089}" type="presParOf" srcId="{E68A2C10-C028-4FEE-92AE-B52A08F877DE}" destId="{8AE6197A-B622-41A2-8BEA-79437ED0E5F0}" srcOrd="1" destOrd="0" presId="urn:microsoft.com/office/officeart/2005/8/layout/list1"/>
    <dgm:cxn modelId="{38AF18C8-2916-4C75-8228-E6D5036BC242}" type="presParOf" srcId="{80213B15-127C-41FB-90FB-139CC668A2DF}" destId="{A0B75D32-220B-4EE4-A2F0-C32922807AC5}" srcOrd="1" destOrd="0" presId="urn:microsoft.com/office/officeart/2005/8/layout/list1"/>
    <dgm:cxn modelId="{44CDFAA8-896C-4C1C-882A-9CB1A851D87C}" type="presParOf" srcId="{80213B15-127C-41FB-90FB-139CC668A2DF}" destId="{BB7C1B94-B866-4971-937B-DB67C5612B71}" srcOrd="2" destOrd="0" presId="urn:microsoft.com/office/officeart/2005/8/layout/list1"/>
    <dgm:cxn modelId="{6803EB4D-C0D4-421D-BAD3-171B37356D59}" type="presParOf" srcId="{80213B15-127C-41FB-90FB-139CC668A2DF}" destId="{E5001EA8-55B2-4B3B-967C-2A141EC0B196}" srcOrd="3" destOrd="0" presId="urn:microsoft.com/office/officeart/2005/8/layout/list1"/>
    <dgm:cxn modelId="{08EB8F0A-BD9D-40F7-A0A7-35816A5315FE}" type="presParOf" srcId="{80213B15-127C-41FB-90FB-139CC668A2DF}" destId="{0416FEBF-3244-4673-AD99-1D76E40B7E08}" srcOrd="4" destOrd="0" presId="urn:microsoft.com/office/officeart/2005/8/layout/list1"/>
    <dgm:cxn modelId="{A03FEC79-6685-4CEA-BAE0-A9A28AE17BF3}" type="presParOf" srcId="{0416FEBF-3244-4673-AD99-1D76E40B7E08}" destId="{C26A3B0B-61B8-4541-9B7F-5B3C537F39F1}" srcOrd="0" destOrd="0" presId="urn:microsoft.com/office/officeart/2005/8/layout/list1"/>
    <dgm:cxn modelId="{BD197D70-471B-4332-8A4C-E16BC389DFEC}" type="presParOf" srcId="{0416FEBF-3244-4673-AD99-1D76E40B7E08}" destId="{7671A995-4037-4A05-BC9B-789E2A099D6F}" srcOrd="1" destOrd="0" presId="urn:microsoft.com/office/officeart/2005/8/layout/list1"/>
    <dgm:cxn modelId="{4414F26D-4438-479E-ABF4-3BE00F1E2021}" type="presParOf" srcId="{80213B15-127C-41FB-90FB-139CC668A2DF}" destId="{C4961C7B-C4C9-4A4E-B105-BECE5A0A53F9}" srcOrd="5" destOrd="0" presId="urn:microsoft.com/office/officeart/2005/8/layout/list1"/>
    <dgm:cxn modelId="{02B11A81-0722-41B1-9288-F5A54CB7C21F}" type="presParOf" srcId="{80213B15-127C-41FB-90FB-139CC668A2DF}" destId="{40A8C241-82CA-45B4-9E74-57B8F52886C3}" srcOrd="6" destOrd="0" presId="urn:microsoft.com/office/officeart/2005/8/layout/list1"/>
    <dgm:cxn modelId="{02E8303D-8EC9-42E8-AEBE-E5F69DCB8476}" type="presParOf" srcId="{80213B15-127C-41FB-90FB-139CC668A2DF}" destId="{E175E4B5-12C5-453D-8B1B-528BA49EB83E}" srcOrd="7" destOrd="0" presId="urn:microsoft.com/office/officeart/2005/8/layout/list1"/>
    <dgm:cxn modelId="{ACE267DC-CAEA-4917-953F-7D7E338D4C34}" type="presParOf" srcId="{80213B15-127C-41FB-90FB-139CC668A2DF}" destId="{01B33C38-3E10-46E5-9E3F-8278DF1BF085}" srcOrd="8" destOrd="0" presId="urn:microsoft.com/office/officeart/2005/8/layout/list1"/>
    <dgm:cxn modelId="{A06C5F62-1785-495D-A5F1-B5BACE793214}" type="presParOf" srcId="{01B33C38-3E10-46E5-9E3F-8278DF1BF085}" destId="{063B077A-157D-41DF-8191-184E0B98D0B5}" srcOrd="0" destOrd="0" presId="urn:microsoft.com/office/officeart/2005/8/layout/list1"/>
    <dgm:cxn modelId="{70F6A466-C6C9-4DC8-B48E-DBC38317F6FD}" type="presParOf" srcId="{01B33C38-3E10-46E5-9E3F-8278DF1BF085}" destId="{156B314E-E29B-4518-9290-A29C9C2018D5}" srcOrd="1" destOrd="0" presId="urn:microsoft.com/office/officeart/2005/8/layout/list1"/>
    <dgm:cxn modelId="{354C2176-49FD-4A6E-B238-0388F8CB2245}" type="presParOf" srcId="{80213B15-127C-41FB-90FB-139CC668A2DF}" destId="{84E1437C-B93C-48DA-8E87-5D4E1A778689}" srcOrd="9" destOrd="0" presId="urn:microsoft.com/office/officeart/2005/8/layout/list1"/>
    <dgm:cxn modelId="{9CBBB65C-DFB7-42A0-99E8-E4F44C5AFAAA}" type="presParOf" srcId="{80213B15-127C-41FB-90FB-139CC668A2DF}" destId="{7543FAF2-C431-4507-BCCB-E2FD1F01BB68}" srcOrd="10" destOrd="0" presId="urn:microsoft.com/office/officeart/2005/8/layout/list1"/>
    <dgm:cxn modelId="{86F80681-C6DD-4D87-B7C1-F1F829B19489}" type="presParOf" srcId="{80213B15-127C-41FB-90FB-139CC668A2DF}" destId="{B884158E-2458-43BB-A363-C1A47DE9A5C9}" srcOrd="11" destOrd="0" presId="urn:microsoft.com/office/officeart/2005/8/layout/list1"/>
    <dgm:cxn modelId="{65E11267-0EB5-4F52-B0A4-9E912A0AF6F7}" type="presParOf" srcId="{80213B15-127C-41FB-90FB-139CC668A2DF}" destId="{458F4BA2-BE15-4B94-B774-3870785B4AF7}" srcOrd="12" destOrd="0" presId="urn:microsoft.com/office/officeart/2005/8/layout/list1"/>
    <dgm:cxn modelId="{AE2D9EDF-EB13-4318-BE71-B2444EBCFA7D}" type="presParOf" srcId="{458F4BA2-BE15-4B94-B774-3870785B4AF7}" destId="{B26C0128-EEF3-4897-9057-3379C80C26C6}" srcOrd="0" destOrd="0" presId="urn:microsoft.com/office/officeart/2005/8/layout/list1"/>
    <dgm:cxn modelId="{8065E3B1-71C3-4475-80F9-99DFA6DAE4FE}" type="presParOf" srcId="{458F4BA2-BE15-4B94-B774-3870785B4AF7}" destId="{98481F41-BC06-47A1-AEAC-167AD02D63F4}" srcOrd="1" destOrd="0" presId="urn:microsoft.com/office/officeart/2005/8/layout/list1"/>
    <dgm:cxn modelId="{5EEDACD2-410E-4420-8A0D-3D297A1490D3}" type="presParOf" srcId="{80213B15-127C-41FB-90FB-139CC668A2DF}" destId="{293413F3-BDD9-44F2-B855-B41400CABA66}" srcOrd="13" destOrd="0" presId="urn:microsoft.com/office/officeart/2005/8/layout/list1"/>
    <dgm:cxn modelId="{85014BC7-0531-45B4-89DE-FE541B0A964B}" type="presParOf" srcId="{80213B15-127C-41FB-90FB-139CC668A2DF}" destId="{4A45815B-33ED-4E92-B3C1-497635C210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t>
        <a:bodyPr/>
        <a:lstStyle/>
        <a:p>
          <a:endParaRPr lang="es-EC"/>
        </a:p>
      </dgm:t>
    </dgm:pt>
    <dgm:pt modelId="{5404A65A-CC2F-4F34-85E8-CFF41AF13B08}" type="pres">
      <dgm:prSet presAssocID="{2F4BAE15-AE4C-410A-829A-57F9190B41CF}" presName="cycle" presStyleCnt="0"/>
      <dgm:spPr/>
      <dgm:t>
        <a:bodyPr/>
        <a:lstStyle/>
        <a:p>
          <a:endParaRPr lang="es-EC"/>
        </a:p>
      </dgm:t>
    </dgm:pt>
    <dgm:pt modelId="{E9D1D28D-D646-4DC5-929B-2DBF9140ACCD}" type="pres">
      <dgm:prSet presAssocID="{2F4BAE15-AE4C-410A-829A-57F9190B41CF}" presName="srcNode" presStyleLbl="node1" presStyleIdx="0" presStyleCnt="5"/>
      <dgm:spPr/>
      <dgm:t>
        <a:bodyPr/>
        <a:lstStyle/>
        <a:p>
          <a:endParaRPr lang="es-EC"/>
        </a:p>
      </dgm:t>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t>
        <a:bodyPr/>
        <a:lstStyle/>
        <a:p>
          <a:endParaRPr lang="es-EC"/>
        </a:p>
      </dgm:t>
    </dgm:pt>
    <dgm:pt modelId="{5ED4C0EC-DC7D-4E93-AFEE-FB97B6148531}" type="pres">
      <dgm:prSet presAssocID="{2F4BAE15-AE4C-410A-829A-57F9190B41CF}" presName="dstNode" presStyleLbl="node1" presStyleIdx="0" presStyleCnt="5"/>
      <dgm:spPr/>
      <dgm:t>
        <a:bodyPr/>
        <a:lstStyle/>
        <a:p>
          <a:endParaRPr lang="es-EC"/>
        </a:p>
      </dgm:t>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t>
        <a:bodyPr/>
        <a:lstStyle/>
        <a:p>
          <a:endParaRPr lang="es-EC"/>
        </a:p>
      </dgm:t>
    </dgm:pt>
    <dgm:pt modelId="{E3FE4208-773C-4A56-8389-42F64A97D05B}" type="pres">
      <dgm:prSet presAssocID="{0096D703-6A27-49C2-8981-4C3401211A9B}" presName="accentRepeatNode" presStyleLbl="solidFgAcc1" presStyleIdx="0" presStyleCnt="5"/>
      <dgm:spPr/>
      <dgm:t>
        <a:bodyPr/>
        <a:lstStyle/>
        <a:p>
          <a:endParaRPr lang="es-EC"/>
        </a:p>
      </dgm:t>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t>
        <a:bodyPr/>
        <a:lstStyle/>
        <a:p>
          <a:endParaRPr lang="es-EC"/>
        </a:p>
      </dgm:t>
    </dgm:pt>
    <dgm:pt modelId="{4BFE832C-12DF-464D-8C81-102E68907C40}" type="pres">
      <dgm:prSet presAssocID="{8D4CC6D9-DBEA-4444-B3A6-8128E4366CB7}" presName="accentRepeatNode" presStyleLbl="solidFgAcc1" presStyleIdx="1" presStyleCnt="5"/>
      <dgm:spPr/>
      <dgm:t>
        <a:bodyPr/>
        <a:lstStyle/>
        <a:p>
          <a:endParaRPr lang="es-EC"/>
        </a:p>
      </dgm:t>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t>
        <a:bodyPr/>
        <a:lstStyle/>
        <a:p>
          <a:endParaRPr lang="es-EC"/>
        </a:p>
      </dgm:t>
    </dgm:pt>
    <dgm:pt modelId="{FE0638BD-9099-41F4-A98D-1C23D20E3D37}" type="pres">
      <dgm:prSet presAssocID="{52CE39D2-56EE-49D8-876D-2102BAB65558}" presName="accentRepeatNode" presStyleLbl="solidFgAcc1" presStyleIdx="2" presStyleCnt="5"/>
      <dgm:spPr/>
      <dgm:t>
        <a:bodyPr/>
        <a:lstStyle/>
        <a:p>
          <a:endParaRPr lang="es-EC"/>
        </a:p>
      </dgm:t>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t>
        <a:bodyPr/>
        <a:lstStyle/>
        <a:p>
          <a:endParaRPr lang="es-EC"/>
        </a:p>
      </dgm:t>
    </dgm:pt>
    <dgm:pt modelId="{96A26120-1001-4B49-A170-7A57525B3F08}" type="pres">
      <dgm:prSet presAssocID="{C371A321-68DA-4C6A-BBEB-A4683406088F}" presName="accentRepeatNode" presStyleLbl="solidFgAcc1" presStyleIdx="3" presStyleCnt="5"/>
      <dgm:spPr/>
      <dgm:t>
        <a:bodyPr/>
        <a:lstStyle/>
        <a:p>
          <a:endParaRPr lang="es-EC"/>
        </a:p>
      </dgm:t>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t>
        <a:bodyPr/>
        <a:lstStyle/>
        <a:p>
          <a:endParaRPr lang="es-EC"/>
        </a:p>
      </dgm:t>
    </dgm:pt>
    <dgm:pt modelId="{6BC84451-F50E-4EBD-83E7-8E28C7BCF7B1}" type="pres">
      <dgm:prSet presAssocID="{219D5C1E-692C-4F08-84B7-1832D0710257}" presName="accentRepeatNode" presStyleLbl="solidFgAcc1" presStyleIdx="4" presStyleCnt="5"/>
      <dgm:spPr/>
      <dgm:t>
        <a:bodyPr/>
        <a:lstStyle/>
        <a:p>
          <a:endParaRPr lang="es-EC"/>
        </a:p>
      </dgm:t>
    </dgm:pt>
  </dgm:ptLst>
  <dgm:cxnLst>
    <dgm:cxn modelId="{65F14294-EBCE-4505-9E75-A392BAE7A83A}" srcId="{2F4BAE15-AE4C-410A-829A-57F9190B41CF}" destId="{C371A321-68DA-4C6A-BBEB-A4683406088F}" srcOrd="3" destOrd="0" parTransId="{B19BF118-5852-4BFA-AE95-284D0C9A6FB4}" sibTransId="{22975E8D-2CE1-41D9-A784-3BAF42936456}"/>
    <dgm:cxn modelId="{507C0ACF-50EF-4A57-B98E-9E4CF16BE0FC}" type="presOf" srcId="{830A37B4-5889-4ED7-BB34-405BA6D1E5EE}" destId="{073696A5-1030-4BF8-9333-960B229D7D80}" srcOrd="0" destOrd="0" presId="urn:microsoft.com/office/officeart/2008/layout/VerticalCurvedList"/>
    <dgm:cxn modelId="{3BC6681C-1874-43F6-BA20-ABF7792CDC88}" srcId="{2F4BAE15-AE4C-410A-829A-57F9190B41CF}" destId="{8D4CC6D9-DBEA-4444-B3A6-8128E4366CB7}" srcOrd="1" destOrd="0" parTransId="{39B9554B-EE32-418D-BA80-747B76197398}" sibTransId="{2BC53FA8-B1DA-4277-8307-8614AA82389F}"/>
    <dgm:cxn modelId="{C757899B-83CD-4BE3-B173-A00178B90275}" type="presOf" srcId="{0096D703-6A27-49C2-8981-4C3401211A9B}" destId="{28ACFCD2-652A-4F26-A366-AC4998EE3AB2}" srcOrd="0" destOrd="0" presId="urn:microsoft.com/office/officeart/2008/layout/VerticalCurvedList"/>
    <dgm:cxn modelId="{9059A51D-E4C9-4D6E-B41E-7903B3956197}" type="presOf" srcId="{219D5C1E-692C-4F08-84B7-1832D0710257}" destId="{645A985B-1195-4BA1-B992-FD5F70DAE2E3}" srcOrd="0" destOrd="0" presId="urn:microsoft.com/office/officeart/2008/layout/VerticalCurvedList"/>
    <dgm:cxn modelId="{52C962C6-3570-4E59-8A4E-FDC8ED0FCB25}" srcId="{2F4BAE15-AE4C-410A-829A-57F9190B41CF}" destId="{0096D703-6A27-49C2-8981-4C3401211A9B}" srcOrd="0" destOrd="0" parTransId="{46002B85-40A3-4EE5-BF71-E31C8306EC14}" sibTransId="{830A37B4-5889-4ED7-BB34-405BA6D1E5EE}"/>
    <dgm:cxn modelId="{CC6E4A25-790C-4398-A3B6-F836601C74BF}" type="presOf" srcId="{52CE39D2-56EE-49D8-876D-2102BAB65558}" destId="{044181D1-862F-4B87-A2C8-618A426BB042}" srcOrd="0" destOrd="0" presId="urn:microsoft.com/office/officeart/2008/layout/VerticalCurvedList"/>
    <dgm:cxn modelId="{4E00AFE7-A59A-4D5A-8847-070542C2FFF1}" type="presOf" srcId="{8D4CC6D9-DBEA-4444-B3A6-8128E4366CB7}" destId="{EB039BAA-52DA-4582-B438-14622780EB74}" srcOrd="0" destOrd="0" presId="urn:microsoft.com/office/officeart/2008/layout/VerticalCurvedList"/>
    <dgm:cxn modelId="{86F753C6-7063-4013-AC9C-FAD516AF3B13}" type="presOf" srcId="{C371A321-68DA-4C6A-BBEB-A4683406088F}" destId="{012199AB-F77A-4ABD-8BBD-9D17D16EC2BC}"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4FDBC843-09E1-4F91-934E-F3F23A9F41D7}" srcId="{2F4BAE15-AE4C-410A-829A-57F9190B41CF}" destId="{219D5C1E-692C-4F08-84B7-1832D0710257}" srcOrd="4" destOrd="0" parTransId="{10CEE756-EB7F-4FA5-8EE7-AF705F94F048}" sibTransId="{8940CCF2-0F90-432D-AE99-F11CDE9A72BE}"/>
    <dgm:cxn modelId="{C72A41AF-6DFE-4D22-A1AD-A7AD8898A97F}" type="presOf" srcId="{2F4BAE15-AE4C-410A-829A-57F9190B41CF}" destId="{FC7CF7DE-F555-4B5A-A845-8FB8E56A4C8A}" srcOrd="0" destOrd="0" presId="urn:microsoft.com/office/officeart/2008/layout/VerticalCurvedList"/>
    <dgm:cxn modelId="{70DFC501-B364-4C2D-9C48-4C8735036A23}" type="presParOf" srcId="{FC7CF7DE-F555-4B5A-A845-8FB8E56A4C8A}" destId="{8A53B798-C92F-4024-AF14-21FCF040FC25}" srcOrd="0" destOrd="0" presId="urn:microsoft.com/office/officeart/2008/layout/VerticalCurvedList"/>
    <dgm:cxn modelId="{22A60FFA-6AAE-4626-B0A3-F39CCDF2F364}" type="presParOf" srcId="{8A53B798-C92F-4024-AF14-21FCF040FC25}" destId="{5404A65A-CC2F-4F34-85E8-CFF41AF13B08}" srcOrd="0" destOrd="0" presId="urn:microsoft.com/office/officeart/2008/layout/VerticalCurvedList"/>
    <dgm:cxn modelId="{A3B973EE-9C58-4F62-A18E-699AC8945B3F}" type="presParOf" srcId="{5404A65A-CC2F-4F34-85E8-CFF41AF13B08}" destId="{E9D1D28D-D646-4DC5-929B-2DBF9140ACCD}" srcOrd="0" destOrd="0" presId="urn:microsoft.com/office/officeart/2008/layout/VerticalCurvedList"/>
    <dgm:cxn modelId="{18FDAB42-8F3B-497D-9725-22498D2B1678}" type="presParOf" srcId="{5404A65A-CC2F-4F34-85E8-CFF41AF13B08}" destId="{073696A5-1030-4BF8-9333-960B229D7D80}" srcOrd="1" destOrd="0" presId="urn:microsoft.com/office/officeart/2008/layout/VerticalCurvedList"/>
    <dgm:cxn modelId="{48CACB9B-7258-4A7C-BA4D-A4BEE4F00A7B}" type="presParOf" srcId="{5404A65A-CC2F-4F34-85E8-CFF41AF13B08}" destId="{44789DAB-3821-49DB-A6C9-036689E149FE}" srcOrd="2" destOrd="0" presId="urn:microsoft.com/office/officeart/2008/layout/VerticalCurvedList"/>
    <dgm:cxn modelId="{C742E16D-9944-40F4-A446-DFCFEA17A61E}" type="presParOf" srcId="{5404A65A-CC2F-4F34-85E8-CFF41AF13B08}" destId="{5ED4C0EC-DC7D-4E93-AFEE-FB97B6148531}" srcOrd="3" destOrd="0" presId="urn:microsoft.com/office/officeart/2008/layout/VerticalCurvedList"/>
    <dgm:cxn modelId="{7217801D-1192-48F9-AB9A-B568AE65F15F}" type="presParOf" srcId="{8A53B798-C92F-4024-AF14-21FCF040FC25}" destId="{28ACFCD2-652A-4F26-A366-AC4998EE3AB2}" srcOrd="1" destOrd="0" presId="urn:microsoft.com/office/officeart/2008/layout/VerticalCurvedList"/>
    <dgm:cxn modelId="{1D1464CB-7618-40F8-B4C7-1C30340ED5E2}" type="presParOf" srcId="{8A53B798-C92F-4024-AF14-21FCF040FC25}" destId="{BDBC8EF5-0AC2-4FD0-99C5-781B148CD347}" srcOrd="2" destOrd="0" presId="urn:microsoft.com/office/officeart/2008/layout/VerticalCurvedList"/>
    <dgm:cxn modelId="{D641F819-E3E6-49BF-9446-BCE9D261C645}" type="presParOf" srcId="{BDBC8EF5-0AC2-4FD0-99C5-781B148CD347}" destId="{E3FE4208-773C-4A56-8389-42F64A97D05B}" srcOrd="0" destOrd="0" presId="urn:microsoft.com/office/officeart/2008/layout/VerticalCurvedList"/>
    <dgm:cxn modelId="{32AE4C5B-8232-4202-A9C8-94FA41396C08}" type="presParOf" srcId="{8A53B798-C92F-4024-AF14-21FCF040FC25}" destId="{EB039BAA-52DA-4582-B438-14622780EB74}" srcOrd="3" destOrd="0" presId="urn:microsoft.com/office/officeart/2008/layout/VerticalCurvedList"/>
    <dgm:cxn modelId="{E548E42B-7300-4C88-BB3A-ABAFEC3821DD}" type="presParOf" srcId="{8A53B798-C92F-4024-AF14-21FCF040FC25}" destId="{1027BBF9-135C-4E30-A062-5294E22A5DC9}" srcOrd="4" destOrd="0" presId="urn:microsoft.com/office/officeart/2008/layout/VerticalCurvedList"/>
    <dgm:cxn modelId="{2F867E9F-F4F1-44F4-8987-AEA30E494F3F}" type="presParOf" srcId="{1027BBF9-135C-4E30-A062-5294E22A5DC9}" destId="{4BFE832C-12DF-464D-8C81-102E68907C40}" srcOrd="0" destOrd="0" presId="urn:microsoft.com/office/officeart/2008/layout/VerticalCurvedList"/>
    <dgm:cxn modelId="{4A37E16B-E764-4B68-88E0-D764807C1703}" type="presParOf" srcId="{8A53B798-C92F-4024-AF14-21FCF040FC25}" destId="{044181D1-862F-4B87-A2C8-618A426BB042}" srcOrd="5" destOrd="0" presId="urn:microsoft.com/office/officeart/2008/layout/VerticalCurvedList"/>
    <dgm:cxn modelId="{0790A351-15E2-44E7-B9FF-A7739BCBA796}" type="presParOf" srcId="{8A53B798-C92F-4024-AF14-21FCF040FC25}" destId="{7DD74D89-FFE5-4CE7-9E82-5DA6428B8394}" srcOrd="6" destOrd="0" presId="urn:microsoft.com/office/officeart/2008/layout/VerticalCurvedList"/>
    <dgm:cxn modelId="{890AB6F5-9101-48BF-B005-36BAB3DE6231}" type="presParOf" srcId="{7DD74D89-FFE5-4CE7-9E82-5DA6428B8394}" destId="{FE0638BD-9099-41F4-A98D-1C23D20E3D37}" srcOrd="0" destOrd="0" presId="urn:microsoft.com/office/officeart/2008/layout/VerticalCurvedList"/>
    <dgm:cxn modelId="{5A14A7BF-63F0-4CC1-B9F5-1998D61688E6}" type="presParOf" srcId="{8A53B798-C92F-4024-AF14-21FCF040FC25}" destId="{012199AB-F77A-4ABD-8BBD-9D17D16EC2BC}" srcOrd="7" destOrd="0" presId="urn:microsoft.com/office/officeart/2008/layout/VerticalCurvedList"/>
    <dgm:cxn modelId="{3E500109-C340-42E3-9358-142415662955}" type="presParOf" srcId="{8A53B798-C92F-4024-AF14-21FCF040FC25}" destId="{BB997DDC-F677-49ED-9F75-CEEE8B8A621F}" srcOrd="8" destOrd="0" presId="urn:microsoft.com/office/officeart/2008/layout/VerticalCurvedList"/>
    <dgm:cxn modelId="{CD223691-F01D-4DE6-8B36-39EB652D62F9}" type="presParOf" srcId="{BB997DDC-F677-49ED-9F75-CEEE8B8A621F}" destId="{96A26120-1001-4B49-A170-7A57525B3F08}" srcOrd="0" destOrd="0" presId="urn:microsoft.com/office/officeart/2008/layout/VerticalCurvedList"/>
    <dgm:cxn modelId="{E7B7EC49-FF06-4512-B23C-B9267A1BEE4C}" type="presParOf" srcId="{8A53B798-C92F-4024-AF14-21FCF040FC25}" destId="{645A985B-1195-4BA1-B992-FD5F70DAE2E3}" srcOrd="9" destOrd="0" presId="urn:microsoft.com/office/officeart/2008/layout/VerticalCurvedList"/>
    <dgm:cxn modelId="{A4F4BA1C-BBAB-4337-92E4-B4609DD6C837}" type="presParOf" srcId="{8A53B798-C92F-4024-AF14-21FCF040FC25}" destId="{C3A3B2EE-25DA-48A6-9AD4-F024D77BEEF3}" srcOrd="10" destOrd="0" presId="urn:microsoft.com/office/officeart/2008/layout/VerticalCurvedList"/>
    <dgm:cxn modelId="{FAB27BC1-6920-4D38-BEF7-7465C83F1F70}"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t>
        <a:bodyPr/>
        <a:lstStyle/>
        <a:p>
          <a:endParaRPr lang="es-EC"/>
        </a:p>
      </dgm:t>
    </dgm:pt>
    <dgm:pt modelId="{5404A65A-CC2F-4F34-85E8-CFF41AF13B08}" type="pres">
      <dgm:prSet presAssocID="{2F4BAE15-AE4C-410A-829A-57F9190B41CF}" presName="cycle" presStyleCnt="0"/>
      <dgm:spPr/>
      <dgm:t>
        <a:bodyPr/>
        <a:lstStyle/>
        <a:p>
          <a:endParaRPr lang="es-EC"/>
        </a:p>
      </dgm:t>
    </dgm:pt>
    <dgm:pt modelId="{E9D1D28D-D646-4DC5-929B-2DBF9140ACCD}" type="pres">
      <dgm:prSet presAssocID="{2F4BAE15-AE4C-410A-829A-57F9190B41CF}" presName="srcNode" presStyleLbl="node1" presStyleIdx="0" presStyleCnt="5"/>
      <dgm:spPr/>
      <dgm:t>
        <a:bodyPr/>
        <a:lstStyle/>
        <a:p>
          <a:endParaRPr lang="es-EC"/>
        </a:p>
      </dgm:t>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t>
        <a:bodyPr/>
        <a:lstStyle/>
        <a:p>
          <a:endParaRPr lang="es-EC"/>
        </a:p>
      </dgm:t>
    </dgm:pt>
    <dgm:pt modelId="{5ED4C0EC-DC7D-4E93-AFEE-FB97B6148531}" type="pres">
      <dgm:prSet presAssocID="{2F4BAE15-AE4C-410A-829A-57F9190B41CF}" presName="dstNode" presStyleLbl="node1" presStyleIdx="0" presStyleCnt="5"/>
      <dgm:spPr/>
      <dgm:t>
        <a:bodyPr/>
        <a:lstStyle/>
        <a:p>
          <a:endParaRPr lang="es-EC"/>
        </a:p>
      </dgm:t>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t>
        <a:bodyPr/>
        <a:lstStyle/>
        <a:p>
          <a:endParaRPr lang="es-EC"/>
        </a:p>
      </dgm:t>
    </dgm:pt>
    <dgm:pt modelId="{E3FE4208-773C-4A56-8389-42F64A97D05B}" type="pres">
      <dgm:prSet presAssocID="{0096D703-6A27-49C2-8981-4C3401211A9B}" presName="accentRepeatNode" presStyleLbl="solidFgAcc1" presStyleIdx="0" presStyleCnt="5"/>
      <dgm:spPr/>
      <dgm:t>
        <a:bodyPr/>
        <a:lstStyle/>
        <a:p>
          <a:endParaRPr lang="es-EC"/>
        </a:p>
      </dgm:t>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t>
        <a:bodyPr/>
        <a:lstStyle/>
        <a:p>
          <a:endParaRPr lang="es-EC"/>
        </a:p>
      </dgm:t>
    </dgm:pt>
    <dgm:pt modelId="{4BFE832C-12DF-464D-8C81-102E68907C40}" type="pres">
      <dgm:prSet presAssocID="{8D4CC6D9-DBEA-4444-B3A6-8128E4366CB7}" presName="accentRepeatNode" presStyleLbl="solidFgAcc1" presStyleIdx="1" presStyleCnt="5"/>
      <dgm:spPr/>
      <dgm:t>
        <a:bodyPr/>
        <a:lstStyle/>
        <a:p>
          <a:endParaRPr lang="es-EC"/>
        </a:p>
      </dgm:t>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t>
        <a:bodyPr/>
        <a:lstStyle/>
        <a:p>
          <a:endParaRPr lang="es-EC"/>
        </a:p>
      </dgm:t>
    </dgm:pt>
    <dgm:pt modelId="{FE0638BD-9099-41F4-A98D-1C23D20E3D37}" type="pres">
      <dgm:prSet presAssocID="{52CE39D2-56EE-49D8-876D-2102BAB65558}" presName="accentRepeatNode" presStyleLbl="solidFgAcc1" presStyleIdx="2" presStyleCnt="5"/>
      <dgm:spPr/>
      <dgm:t>
        <a:bodyPr/>
        <a:lstStyle/>
        <a:p>
          <a:endParaRPr lang="es-EC"/>
        </a:p>
      </dgm:t>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t>
        <a:bodyPr/>
        <a:lstStyle/>
        <a:p>
          <a:endParaRPr lang="es-EC"/>
        </a:p>
      </dgm:t>
    </dgm:pt>
    <dgm:pt modelId="{96A26120-1001-4B49-A170-7A57525B3F08}" type="pres">
      <dgm:prSet presAssocID="{C371A321-68DA-4C6A-BBEB-A4683406088F}" presName="accentRepeatNode" presStyleLbl="solidFgAcc1" presStyleIdx="3" presStyleCnt="5"/>
      <dgm:spPr/>
      <dgm:t>
        <a:bodyPr/>
        <a:lstStyle/>
        <a:p>
          <a:endParaRPr lang="es-EC"/>
        </a:p>
      </dgm:t>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t>
        <a:bodyPr/>
        <a:lstStyle/>
        <a:p>
          <a:endParaRPr lang="es-EC"/>
        </a:p>
      </dgm:t>
    </dgm:pt>
    <dgm:pt modelId="{6BC84451-F50E-4EBD-83E7-8E28C7BCF7B1}" type="pres">
      <dgm:prSet presAssocID="{219D5C1E-692C-4F08-84B7-1832D0710257}" presName="accentRepeatNode" presStyleLbl="solidFgAcc1" presStyleIdx="4" presStyleCnt="5"/>
      <dgm:spPr/>
      <dgm:t>
        <a:bodyPr/>
        <a:lstStyle/>
        <a:p>
          <a:endParaRPr lang="es-EC"/>
        </a:p>
      </dgm:t>
    </dgm:pt>
  </dgm:ptLst>
  <dgm:cxnLst>
    <dgm:cxn modelId="{52C962C6-3570-4E59-8A4E-FDC8ED0FCB25}" srcId="{2F4BAE15-AE4C-410A-829A-57F9190B41CF}" destId="{0096D703-6A27-49C2-8981-4C3401211A9B}" srcOrd="0" destOrd="0" parTransId="{46002B85-40A3-4EE5-BF71-E31C8306EC14}" sibTransId="{830A37B4-5889-4ED7-BB34-405BA6D1E5EE}"/>
    <dgm:cxn modelId="{65F14294-EBCE-4505-9E75-A392BAE7A83A}" srcId="{2F4BAE15-AE4C-410A-829A-57F9190B41CF}" destId="{C371A321-68DA-4C6A-BBEB-A4683406088F}" srcOrd="3" destOrd="0" parTransId="{B19BF118-5852-4BFA-AE95-284D0C9A6FB4}" sibTransId="{22975E8D-2CE1-41D9-A784-3BAF42936456}"/>
    <dgm:cxn modelId="{8FEED763-7456-428B-9DB7-6B662E04D99D}" type="presOf" srcId="{219D5C1E-692C-4F08-84B7-1832D0710257}" destId="{645A985B-1195-4BA1-B992-FD5F70DAE2E3}" srcOrd="0" destOrd="0" presId="urn:microsoft.com/office/officeart/2008/layout/VerticalCurvedList"/>
    <dgm:cxn modelId="{D3063AB7-5BE9-47F9-8C85-3A1C8DC90546}" type="presOf" srcId="{830A37B4-5889-4ED7-BB34-405BA6D1E5EE}" destId="{073696A5-1030-4BF8-9333-960B229D7D80}" srcOrd="0" destOrd="0" presId="urn:microsoft.com/office/officeart/2008/layout/VerticalCurvedList"/>
    <dgm:cxn modelId="{5E439D54-0C1D-4232-B534-822CD2462A25}" type="presOf" srcId="{2F4BAE15-AE4C-410A-829A-57F9190B41CF}" destId="{FC7CF7DE-F555-4B5A-A845-8FB8E56A4C8A}" srcOrd="0" destOrd="0" presId="urn:microsoft.com/office/officeart/2008/layout/VerticalCurvedList"/>
    <dgm:cxn modelId="{9DEA0498-C357-44A6-876F-AFB4D386DE10}" type="presOf" srcId="{C371A321-68DA-4C6A-BBEB-A4683406088F}" destId="{012199AB-F77A-4ABD-8BBD-9D17D16EC2BC}"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9CE8C941-1644-40B1-A774-B65D7A498E5B}" type="presOf" srcId="{8D4CC6D9-DBEA-4444-B3A6-8128E4366CB7}" destId="{EB039BAA-52DA-4582-B438-14622780EB74}" srcOrd="0" destOrd="0" presId="urn:microsoft.com/office/officeart/2008/layout/VerticalCurvedList"/>
    <dgm:cxn modelId="{4FDBC843-09E1-4F91-934E-F3F23A9F41D7}" srcId="{2F4BAE15-AE4C-410A-829A-57F9190B41CF}" destId="{219D5C1E-692C-4F08-84B7-1832D0710257}" srcOrd="4" destOrd="0" parTransId="{10CEE756-EB7F-4FA5-8EE7-AF705F94F048}" sibTransId="{8940CCF2-0F90-432D-AE99-F11CDE9A72BE}"/>
    <dgm:cxn modelId="{3BC6681C-1874-43F6-BA20-ABF7792CDC88}" srcId="{2F4BAE15-AE4C-410A-829A-57F9190B41CF}" destId="{8D4CC6D9-DBEA-4444-B3A6-8128E4366CB7}" srcOrd="1" destOrd="0" parTransId="{39B9554B-EE32-418D-BA80-747B76197398}" sibTransId="{2BC53FA8-B1DA-4277-8307-8614AA82389F}"/>
    <dgm:cxn modelId="{88AF3924-DED0-4AB8-8F09-A94059265CD0}" type="presOf" srcId="{52CE39D2-56EE-49D8-876D-2102BAB65558}" destId="{044181D1-862F-4B87-A2C8-618A426BB042}" srcOrd="0" destOrd="0" presId="urn:microsoft.com/office/officeart/2008/layout/VerticalCurvedList"/>
    <dgm:cxn modelId="{D1BEA465-F6E6-4515-B8EF-C84BE9BAD039}" type="presOf" srcId="{0096D703-6A27-49C2-8981-4C3401211A9B}" destId="{28ACFCD2-652A-4F26-A366-AC4998EE3AB2}" srcOrd="0" destOrd="0" presId="urn:microsoft.com/office/officeart/2008/layout/VerticalCurvedList"/>
    <dgm:cxn modelId="{D8BDB760-4A52-4355-BB39-402AD224D999}" type="presParOf" srcId="{FC7CF7DE-F555-4B5A-A845-8FB8E56A4C8A}" destId="{8A53B798-C92F-4024-AF14-21FCF040FC25}" srcOrd="0" destOrd="0" presId="urn:microsoft.com/office/officeart/2008/layout/VerticalCurvedList"/>
    <dgm:cxn modelId="{DFFBE370-7E9D-40AE-B96F-4F5D7BE907C0}" type="presParOf" srcId="{8A53B798-C92F-4024-AF14-21FCF040FC25}" destId="{5404A65A-CC2F-4F34-85E8-CFF41AF13B08}" srcOrd="0" destOrd="0" presId="urn:microsoft.com/office/officeart/2008/layout/VerticalCurvedList"/>
    <dgm:cxn modelId="{6EAD81CF-D011-4BFF-AE1A-6057DE85F796}" type="presParOf" srcId="{5404A65A-CC2F-4F34-85E8-CFF41AF13B08}" destId="{E9D1D28D-D646-4DC5-929B-2DBF9140ACCD}" srcOrd="0" destOrd="0" presId="urn:microsoft.com/office/officeart/2008/layout/VerticalCurvedList"/>
    <dgm:cxn modelId="{163A2EC6-139D-4735-8843-40C4F017752B}" type="presParOf" srcId="{5404A65A-CC2F-4F34-85E8-CFF41AF13B08}" destId="{073696A5-1030-4BF8-9333-960B229D7D80}" srcOrd="1" destOrd="0" presId="urn:microsoft.com/office/officeart/2008/layout/VerticalCurvedList"/>
    <dgm:cxn modelId="{8ECF256D-341E-4E16-9D30-02635F2860EB}" type="presParOf" srcId="{5404A65A-CC2F-4F34-85E8-CFF41AF13B08}" destId="{44789DAB-3821-49DB-A6C9-036689E149FE}" srcOrd="2" destOrd="0" presId="urn:microsoft.com/office/officeart/2008/layout/VerticalCurvedList"/>
    <dgm:cxn modelId="{AD4F86EB-DAD4-41F0-8387-FD293DF746C9}" type="presParOf" srcId="{5404A65A-CC2F-4F34-85E8-CFF41AF13B08}" destId="{5ED4C0EC-DC7D-4E93-AFEE-FB97B6148531}" srcOrd="3" destOrd="0" presId="urn:microsoft.com/office/officeart/2008/layout/VerticalCurvedList"/>
    <dgm:cxn modelId="{D29A0E95-6A17-4E06-988D-380CDAF46290}" type="presParOf" srcId="{8A53B798-C92F-4024-AF14-21FCF040FC25}" destId="{28ACFCD2-652A-4F26-A366-AC4998EE3AB2}" srcOrd="1" destOrd="0" presId="urn:microsoft.com/office/officeart/2008/layout/VerticalCurvedList"/>
    <dgm:cxn modelId="{864D0983-750A-4895-9B49-1B5DF0DEEE5F}" type="presParOf" srcId="{8A53B798-C92F-4024-AF14-21FCF040FC25}" destId="{BDBC8EF5-0AC2-4FD0-99C5-781B148CD347}" srcOrd="2" destOrd="0" presId="urn:microsoft.com/office/officeart/2008/layout/VerticalCurvedList"/>
    <dgm:cxn modelId="{5975797B-97B1-43DC-9AB6-8082605520C9}" type="presParOf" srcId="{BDBC8EF5-0AC2-4FD0-99C5-781B148CD347}" destId="{E3FE4208-773C-4A56-8389-42F64A97D05B}" srcOrd="0" destOrd="0" presId="urn:microsoft.com/office/officeart/2008/layout/VerticalCurvedList"/>
    <dgm:cxn modelId="{37CD900B-A199-4B3C-A39B-1DC335CA93C8}" type="presParOf" srcId="{8A53B798-C92F-4024-AF14-21FCF040FC25}" destId="{EB039BAA-52DA-4582-B438-14622780EB74}" srcOrd="3" destOrd="0" presId="urn:microsoft.com/office/officeart/2008/layout/VerticalCurvedList"/>
    <dgm:cxn modelId="{9B7BAC36-E3B8-4487-8EDD-A157B87C6DA8}" type="presParOf" srcId="{8A53B798-C92F-4024-AF14-21FCF040FC25}" destId="{1027BBF9-135C-4E30-A062-5294E22A5DC9}" srcOrd="4" destOrd="0" presId="urn:microsoft.com/office/officeart/2008/layout/VerticalCurvedList"/>
    <dgm:cxn modelId="{B3847D75-74D8-41ED-B7A5-944323568F2A}" type="presParOf" srcId="{1027BBF9-135C-4E30-A062-5294E22A5DC9}" destId="{4BFE832C-12DF-464D-8C81-102E68907C40}" srcOrd="0" destOrd="0" presId="urn:microsoft.com/office/officeart/2008/layout/VerticalCurvedList"/>
    <dgm:cxn modelId="{53FC1B29-4D6A-4B6D-A61A-B808B67FBAEF}" type="presParOf" srcId="{8A53B798-C92F-4024-AF14-21FCF040FC25}" destId="{044181D1-862F-4B87-A2C8-618A426BB042}" srcOrd="5" destOrd="0" presId="urn:microsoft.com/office/officeart/2008/layout/VerticalCurvedList"/>
    <dgm:cxn modelId="{195CD082-0AE1-401F-865E-FAB445A8BFD7}" type="presParOf" srcId="{8A53B798-C92F-4024-AF14-21FCF040FC25}" destId="{7DD74D89-FFE5-4CE7-9E82-5DA6428B8394}" srcOrd="6" destOrd="0" presId="urn:microsoft.com/office/officeart/2008/layout/VerticalCurvedList"/>
    <dgm:cxn modelId="{F18DE943-BF75-47C5-A6B1-881BF70D9840}" type="presParOf" srcId="{7DD74D89-FFE5-4CE7-9E82-5DA6428B8394}" destId="{FE0638BD-9099-41F4-A98D-1C23D20E3D37}" srcOrd="0" destOrd="0" presId="urn:microsoft.com/office/officeart/2008/layout/VerticalCurvedList"/>
    <dgm:cxn modelId="{61C24F9D-9E4C-4E12-874F-115FC1E041FC}" type="presParOf" srcId="{8A53B798-C92F-4024-AF14-21FCF040FC25}" destId="{012199AB-F77A-4ABD-8BBD-9D17D16EC2BC}" srcOrd="7" destOrd="0" presId="urn:microsoft.com/office/officeart/2008/layout/VerticalCurvedList"/>
    <dgm:cxn modelId="{1ECB8209-B33B-490C-BD9F-EFCF6C63AD87}" type="presParOf" srcId="{8A53B798-C92F-4024-AF14-21FCF040FC25}" destId="{BB997DDC-F677-49ED-9F75-CEEE8B8A621F}" srcOrd="8" destOrd="0" presId="urn:microsoft.com/office/officeart/2008/layout/VerticalCurvedList"/>
    <dgm:cxn modelId="{64908383-0302-4C82-8AA5-21386E11AF94}" type="presParOf" srcId="{BB997DDC-F677-49ED-9F75-CEEE8B8A621F}" destId="{96A26120-1001-4B49-A170-7A57525B3F08}" srcOrd="0" destOrd="0" presId="urn:microsoft.com/office/officeart/2008/layout/VerticalCurvedList"/>
    <dgm:cxn modelId="{69700645-F7D3-4721-8924-C90FF1E6094F}" type="presParOf" srcId="{8A53B798-C92F-4024-AF14-21FCF040FC25}" destId="{645A985B-1195-4BA1-B992-FD5F70DAE2E3}" srcOrd="9" destOrd="0" presId="urn:microsoft.com/office/officeart/2008/layout/VerticalCurvedList"/>
    <dgm:cxn modelId="{E492A422-91BE-4D7C-9DE4-B539B6372C30}" type="presParOf" srcId="{8A53B798-C92F-4024-AF14-21FCF040FC25}" destId="{C3A3B2EE-25DA-48A6-9AD4-F024D77BEEF3}" srcOrd="10" destOrd="0" presId="urn:microsoft.com/office/officeart/2008/layout/VerticalCurvedList"/>
    <dgm:cxn modelId="{74D0D124-6368-4E09-9B20-FA88D34D12D3}"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514A5D-B3DF-4072-89C0-3B90954D8DC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8704E0CD-555B-42F1-9811-05E684BA9A31}">
      <dgm:prSet phldrT="[Texto]" custT="1"/>
      <dgm:spPr/>
      <dgm:t>
        <a:bodyPr/>
        <a:lstStyle/>
        <a:p>
          <a:r>
            <a:rPr lang="es-EC" sz="1600" smtClean="0"/>
            <a:t>Durante la investigación se pudo notar cómo el énfasis en la comunicación, ya sea con una correcta información del proceso y una adecuada presentación de datos en el sistema informático, ayudan a que los aspirantes eviten generarse percepciones erróneas, entonces, se recomienda poner énfasis en la educación de los aspirantes por medio de instructivos digitales, publicación de cronogramas, entre otros.</a:t>
          </a:r>
          <a:endParaRPr lang="es-EC" sz="1600"/>
        </a:p>
      </dgm:t>
    </dgm:pt>
    <dgm:pt modelId="{769656CB-CA72-40F2-B359-61E3BAD2D91C}" type="parTrans" cxnId="{6DD07A6A-D632-4CB0-A239-7605E1F25DB0}">
      <dgm:prSet/>
      <dgm:spPr/>
      <dgm:t>
        <a:bodyPr/>
        <a:lstStyle/>
        <a:p>
          <a:endParaRPr lang="es-EC" sz="1600"/>
        </a:p>
      </dgm:t>
    </dgm:pt>
    <dgm:pt modelId="{A5BB2FCC-CB37-4DF3-845F-453777778732}" type="sibTrans" cxnId="{6DD07A6A-D632-4CB0-A239-7605E1F25DB0}">
      <dgm:prSet/>
      <dgm:spPr/>
      <dgm:t>
        <a:bodyPr/>
        <a:lstStyle/>
        <a:p>
          <a:endParaRPr lang="es-EC" sz="1600"/>
        </a:p>
      </dgm:t>
    </dgm:pt>
    <dgm:pt modelId="{3EEFA06C-9A40-4AC4-9DB5-EFEE998418A4}">
      <dgm:prSet phldrT="[Texto]" custT="1"/>
      <dgm:spPr/>
      <dgm:t>
        <a:bodyPr/>
        <a:lstStyle/>
        <a:p>
          <a:r>
            <a:rPr lang="es-EC" sz="1600" dirty="0" smtClean="0"/>
            <a:t>Como pudimos notar, el estudio contempló tres fases críticas de alto impacto en el proceso, sin embargo, es recomendable abarcar con el resto de etapas para lograr resultados aún más óptimos.</a:t>
          </a:r>
          <a:endParaRPr lang="es-EC" sz="1600" dirty="0"/>
        </a:p>
      </dgm:t>
    </dgm:pt>
    <dgm:pt modelId="{58E18480-B67F-4EA3-ABF2-2A764AD9D20C}" type="parTrans" cxnId="{5695CCB5-8EC9-4F17-938A-6C49FC405876}">
      <dgm:prSet/>
      <dgm:spPr/>
      <dgm:t>
        <a:bodyPr/>
        <a:lstStyle/>
        <a:p>
          <a:endParaRPr lang="es-EC" sz="1600"/>
        </a:p>
      </dgm:t>
    </dgm:pt>
    <dgm:pt modelId="{A430974B-2FE6-4919-8994-00D0D5A868EB}" type="sibTrans" cxnId="{5695CCB5-8EC9-4F17-938A-6C49FC405876}">
      <dgm:prSet/>
      <dgm:spPr/>
      <dgm:t>
        <a:bodyPr/>
        <a:lstStyle/>
        <a:p>
          <a:endParaRPr lang="es-EC" sz="1600"/>
        </a:p>
      </dgm:t>
    </dgm:pt>
    <dgm:pt modelId="{86157032-256A-4B6F-9634-74FD18A7603D}">
      <dgm:prSet phldrT="[Texto]" custT="1"/>
      <dgm:spPr/>
      <dgm:t>
        <a:bodyPr/>
        <a:lstStyle/>
        <a:p>
          <a:r>
            <a:rPr lang="es-EC" sz="1600" dirty="0" smtClean="0"/>
            <a:t>Finalmente, se recomienda continuar con la estrategia de motivación en los futuros procesos, pues las motivaciones intrínsecas y la identidad son importantes y son parte de las razones por las que las personas eligen una carrera (</a:t>
          </a:r>
          <a:r>
            <a:rPr lang="es-EC" sz="1600" dirty="0" err="1" smtClean="0"/>
            <a:t>Perryman</a:t>
          </a:r>
          <a:r>
            <a:rPr lang="es-EC" sz="1600" dirty="0" smtClean="0"/>
            <a:t> &amp; Calvert, 2020).</a:t>
          </a:r>
          <a:endParaRPr lang="es-EC" sz="1600" dirty="0"/>
        </a:p>
      </dgm:t>
    </dgm:pt>
    <dgm:pt modelId="{2D13DF7B-E695-4A94-9E1A-D4DC73F57905}" type="parTrans" cxnId="{D4F8D4E4-3298-4FEF-ABF1-2FA0D898EB84}">
      <dgm:prSet/>
      <dgm:spPr/>
      <dgm:t>
        <a:bodyPr/>
        <a:lstStyle/>
        <a:p>
          <a:endParaRPr lang="es-EC" sz="1600"/>
        </a:p>
      </dgm:t>
    </dgm:pt>
    <dgm:pt modelId="{1415EF14-8B27-4955-AFA2-B005035DFC45}" type="sibTrans" cxnId="{D4F8D4E4-3298-4FEF-ABF1-2FA0D898EB84}">
      <dgm:prSet/>
      <dgm:spPr/>
      <dgm:t>
        <a:bodyPr/>
        <a:lstStyle/>
        <a:p>
          <a:endParaRPr lang="es-EC" sz="1600"/>
        </a:p>
      </dgm:t>
    </dgm:pt>
    <dgm:pt modelId="{9215013B-1209-46DE-878B-B21EC281F5D4}" type="pres">
      <dgm:prSet presAssocID="{90514A5D-B3DF-4072-89C0-3B90954D8DCB}" presName="linear" presStyleCnt="0">
        <dgm:presLayoutVars>
          <dgm:dir/>
          <dgm:animLvl val="lvl"/>
          <dgm:resizeHandles val="exact"/>
        </dgm:presLayoutVars>
      </dgm:prSet>
      <dgm:spPr/>
      <dgm:t>
        <a:bodyPr/>
        <a:lstStyle/>
        <a:p>
          <a:endParaRPr lang="es-EC"/>
        </a:p>
      </dgm:t>
    </dgm:pt>
    <dgm:pt modelId="{82F7106F-1016-49A7-9D65-E742A8438EC5}" type="pres">
      <dgm:prSet presAssocID="{8704E0CD-555B-42F1-9811-05E684BA9A31}" presName="parentLin" presStyleCnt="0"/>
      <dgm:spPr/>
    </dgm:pt>
    <dgm:pt modelId="{2F42AD3D-74B6-4577-ADE9-5247A2E6B1E6}" type="pres">
      <dgm:prSet presAssocID="{8704E0CD-555B-42F1-9811-05E684BA9A31}" presName="parentLeftMargin" presStyleLbl="node1" presStyleIdx="0" presStyleCnt="3"/>
      <dgm:spPr/>
      <dgm:t>
        <a:bodyPr/>
        <a:lstStyle/>
        <a:p>
          <a:endParaRPr lang="es-EC"/>
        </a:p>
      </dgm:t>
    </dgm:pt>
    <dgm:pt modelId="{3FF18CCE-C909-4BFC-887C-6A254E980657}" type="pres">
      <dgm:prSet presAssocID="{8704E0CD-555B-42F1-9811-05E684BA9A31}" presName="parentText" presStyleLbl="node1" presStyleIdx="0" presStyleCnt="3" custScaleX="131463">
        <dgm:presLayoutVars>
          <dgm:chMax val="0"/>
          <dgm:bulletEnabled val="1"/>
        </dgm:presLayoutVars>
      </dgm:prSet>
      <dgm:spPr/>
      <dgm:t>
        <a:bodyPr/>
        <a:lstStyle/>
        <a:p>
          <a:endParaRPr lang="es-EC"/>
        </a:p>
      </dgm:t>
    </dgm:pt>
    <dgm:pt modelId="{B0D77BBC-86CD-4B4B-9C9D-867B9AB1686D}" type="pres">
      <dgm:prSet presAssocID="{8704E0CD-555B-42F1-9811-05E684BA9A31}" presName="negativeSpace" presStyleCnt="0"/>
      <dgm:spPr/>
    </dgm:pt>
    <dgm:pt modelId="{F3A7429D-6082-492F-9392-7C50E8D49B02}" type="pres">
      <dgm:prSet presAssocID="{8704E0CD-555B-42F1-9811-05E684BA9A31}" presName="childText" presStyleLbl="conFgAcc1" presStyleIdx="0" presStyleCnt="3">
        <dgm:presLayoutVars>
          <dgm:bulletEnabled val="1"/>
        </dgm:presLayoutVars>
      </dgm:prSet>
      <dgm:spPr/>
    </dgm:pt>
    <dgm:pt modelId="{A425DE3B-3466-47EF-9B84-BEC7E3133E6F}" type="pres">
      <dgm:prSet presAssocID="{A5BB2FCC-CB37-4DF3-845F-453777778732}" presName="spaceBetweenRectangles" presStyleCnt="0"/>
      <dgm:spPr/>
    </dgm:pt>
    <dgm:pt modelId="{CEC69B57-5F79-479B-9884-2C626AFF1CFD}" type="pres">
      <dgm:prSet presAssocID="{3EEFA06C-9A40-4AC4-9DB5-EFEE998418A4}" presName="parentLin" presStyleCnt="0"/>
      <dgm:spPr/>
    </dgm:pt>
    <dgm:pt modelId="{1B99933F-F311-4079-8C97-A63E9AE4E12E}" type="pres">
      <dgm:prSet presAssocID="{3EEFA06C-9A40-4AC4-9DB5-EFEE998418A4}" presName="parentLeftMargin" presStyleLbl="node1" presStyleIdx="0" presStyleCnt="3"/>
      <dgm:spPr/>
      <dgm:t>
        <a:bodyPr/>
        <a:lstStyle/>
        <a:p>
          <a:endParaRPr lang="es-EC"/>
        </a:p>
      </dgm:t>
    </dgm:pt>
    <dgm:pt modelId="{1ECE6C01-6327-4AF7-870F-FEFEA1E0DC84}" type="pres">
      <dgm:prSet presAssocID="{3EEFA06C-9A40-4AC4-9DB5-EFEE998418A4}" presName="parentText" presStyleLbl="node1" presStyleIdx="1" presStyleCnt="3" custScaleX="131384">
        <dgm:presLayoutVars>
          <dgm:chMax val="0"/>
          <dgm:bulletEnabled val="1"/>
        </dgm:presLayoutVars>
      </dgm:prSet>
      <dgm:spPr/>
      <dgm:t>
        <a:bodyPr/>
        <a:lstStyle/>
        <a:p>
          <a:endParaRPr lang="es-EC"/>
        </a:p>
      </dgm:t>
    </dgm:pt>
    <dgm:pt modelId="{74762BDB-DD5F-4D1A-B19B-226A0A4982BE}" type="pres">
      <dgm:prSet presAssocID="{3EEFA06C-9A40-4AC4-9DB5-EFEE998418A4}" presName="negativeSpace" presStyleCnt="0"/>
      <dgm:spPr/>
    </dgm:pt>
    <dgm:pt modelId="{B996AE58-8033-4EEC-8EA0-E61BCD315952}" type="pres">
      <dgm:prSet presAssocID="{3EEFA06C-9A40-4AC4-9DB5-EFEE998418A4}" presName="childText" presStyleLbl="conFgAcc1" presStyleIdx="1" presStyleCnt="3">
        <dgm:presLayoutVars>
          <dgm:bulletEnabled val="1"/>
        </dgm:presLayoutVars>
      </dgm:prSet>
      <dgm:spPr/>
    </dgm:pt>
    <dgm:pt modelId="{014E30E4-8787-49D6-8CC2-C928DD7504B4}" type="pres">
      <dgm:prSet presAssocID="{A430974B-2FE6-4919-8994-00D0D5A868EB}" presName="spaceBetweenRectangles" presStyleCnt="0"/>
      <dgm:spPr/>
    </dgm:pt>
    <dgm:pt modelId="{5B448D94-35DE-4B76-B001-65EC155D411F}" type="pres">
      <dgm:prSet presAssocID="{86157032-256A-4B6F-9634-74FD18A7603D}" presName="parentLin" presStyleCnt="0"/>
      <dgm:spPr/>
    </dgm:pt>
    <dgm:pt modelId="{27D387E0-23A8-404B-9E5F-A4C96DDC5EAE}" type="pres">
      <dgm:prSet presAssocID="{86157032-256A-4B6F-9634-74FD18A7603D}" presName="parentLeftMargin" presStyleLbl="node1" presStyleIdx="1" presStyleCnt="3"/>
      <dgm:spPr/>
      <dgm:t>
        <a:bodyPr/>
        <a:lstStyle/>
        <a:p>
          <a:endParaRPr lang="es-EC"/>
        </a:p>
      </dgm:t>
    </dgm:pt>
    <dgm:pt modelId="{52864927-30AB-4F9B-823C-3848907F110E}" type="pres">
      <dgm:prSet presAssocID="{86157032-256A-4B6F-9634-74FD18A7603D}" presName="parentText" presStyleLbl="node1" presStyleIdx="2" presStyleCnt="3" custScaleX="131790">
        <dgm:presLayoutVars>
          <dgm:chMax val="0"/>
          <dgm:bulletEnabled val="1"/>
        </dgm:presLayoutVars>
      </dgm:prSet>
      <dgm:spPr/>
      <dgm:t>
        <a:bodyPr/>
        <a:lstStyle/>
        <a:p>
          <a:endParaRPr lang="es-EC"/>
        </a:p>
      </dgm:t>
    </dgm:pt>
    <dgm:pt modelId="{2F5442B8-2F2A-47AF-A24F-563CD082CCD0}" type="pres">
      <dgm:prSet presAssocID="{86157032-256A-4B6F-9634-74FD18A7603D}" presName="negativeSpace" presStyleCnt="0"/>
      <dgm:spPr/>
    </dgm:pt>
    <dgm:pt modelId="{10460874-BB4F-41D0-B398-698184BD5FA9}" type="pres">
      <dgm:prSet presAssocID="{86157032-256A-4B6F-9634-74FD18A7603D}" presName="childText" presStyleLbl="conFgAcc1" presStyleIdx="2" presStyleCnt="3">
        <dgm:presLayoutVars>
          <dgm:bulletEnabled val="1"/>
        </dgm:presLayoutVars>
      </dgm:prSet>
      <dgm:spPr/>
    </dgm:pt>
  </dgm:ptLst>
  <dgm:cxnLst>
    <dgm:cxn modelId="{0D37DFF6-E56D-496D-A16E-620E87D97EB6}" type="presOf" srcId="{3EEFA06C-9A40-4AC4-9DB5-EFEE998418A4}" destId="{1B99933F-F311-4079-8C97-A63E9AE4E12E}" srcOrd="0" destOrd="0" presId="urn:microsoft.com/office/officeart/2005/8/layout/list1"/>
    <dgm:cxn modelId="{D4F8D4E4-3298-4FEF-ABF1-2FA0D898EB84}" srcId="{90514A5D-B3DF-4072-89C0-3B90954D8DCB}" destId="{86157032-256A-4B6F-9634-74FD18A7603D}" srcOrd="2" destOrd="0" parTransId="{2D13DF7B-E695-4A94-9E1A-D4DC73F57905}" sibTransId="{1415EF14-8B27-4955-AFA2-B005035DFC45}"/>
    <dgm:cxn modelId="{C52997D5-F11D-4B4A-86FD-3B0287604A5C}" type="presOf" srcId="{8704E0CD-555B-42F1-9811-05E684BA9A31}" destId="{3FF18CCE-C909-4BFC-887C-6A254E980657}" srcOrd="1" destOrd="0" presId="urn:microsoft.com/office/officeart/2005/8/layout/list1"/>
    <dgm:cxn modelId="{338825C8-ED36-431B-8463-76BE5BD6228B}" type="presOf" srcId="{8704E0CD-555B-42F1-9811-05E684BA9A31}" destId="{2F42AD3D-74B6-4577-ADE9-5247A2E6B1E6}" srcOrd="0" destOrd="0" presId="urn:microsoft.com/office/officeart/2005/8/layout/list1"/>
    <dgm:cxn modelId="{B318DC67-7AD4-4ED4-93BF-79594D2C5845}" type="presOf" srcId="{3EEFA06C-9A40-4AC4-9DB5-EFEE998418A4}" destId="{1ECE6C01-6327-4AF7-870F-FEFEA1E0DC84}" srcOrd="1" destOrd="0" presId="urn:microsoft.com/office/officeart/2005/8/layout/list1"/>
    <dgm:cxn modelId="{B4019A4B-42CC-471E-B36C-D5C7AB325D18}" type="presOf" srcId="{90514A5D-B3DF-4072-89C0-3B90954D8DCB}" destId="{9215013B-1209-46DE-878B-B21EC281F5D4}" srcOrd="0" destOrd="0" presId="urn:microsoft.com/office/officeart/2005/8/layout/list1"/>
    <dgm:cxn modelId="{BF359F6C-F4CA-4CEF-99AF-A9CDAA302616}" type="presOf" srcId="{86157032-256A-4B6F-9634-74FD18A7603D}" destId="{27D387E0-23A8-404B-9E5F-A4C96DDC5EAE}" srcOrd="0" destOrd="0" presId="urn:microsoft.com/office/officeart/2005/8/layout/list1"/>
    <dgm:cxn modelId="{5695CCB5-8EC9-4F17-938A-6C49FC405876}" srcId="{90514A5D-B3DF-4072-89C0-3B90954D8DCB}" destId="{3EEFA06C-9A40-4AC4-9DB5-EFEE998418A4}" srcOrd="1" destOrd="0" parTransId="{58E18480-B67F-4EA3-ABF2-2A764AD9D20C}" sibTransId="{A430974B-2FE6-4919-8994-00D0D5A868EB}"/>
    <dgm:cxn modelId="{6DD07A6A-D632-4CB0-A239-7605E1F25DB0}" srcId="{90514A5D-B3DF-4072-89C0-3B90954D8DCB}" destId="{8704E0CD-555B-42F1-9811-05E684BA9A31}" srcOrd="0" destOrd="0" parTransId="{769656CB-CA72-40F2-B359-61E3BAD2D91C}" sibTransId="{A5BB2FCC-CB37-4DF3-845F-453777778732}"/>
    <dgm:cxn modelId="{0634E5D3-B3A6-4733-8548-957A1E62EB96}" type="presOf" srcId="{86157032-256A-4B6F-9634-74FD18A7603D}" destId="{52864927-30AB-4F9B-823C-3848907F110E}" srcOrd="1" destOrd="0" presId="urn:microsoft.com/office/officeart/2005/8/layout/list1"/>
    <dgm:cxn modelId="{EDADF184-F91B-4234-932A-A6DB8A9695DE}" type="presParOf" srcId="{9215013B-1209-46DE-878B-B21EC281F5D4}" destId="{82F7106F-1016-49A7-9D65-E742A8438EC5}" srcOrd="0" destOrd="0" presId="urn:microsoft.com/office/officeart/2005/8/layout/list1"/>
    <dgm:cxn modelId="{F3B9AF23-492B-426C-8F84-F188DB2239E5}" type="presParOf" srcId="{82F7106F-1016-49A7-9D65-E742A8438EC5}" destId="{2F42AD3D-74B6-4577-ADE9-5247A2E6B1E6}" srcOrd="0" destOrd="0" presId="urn:microsoft.com/office/officeart/2005/8/layout/list1"/>
    <dgm:cxn modelId="{9B2367CF-455A-4B96-AD61-E4770888DD09}" type="presParOf" srcId="{82F7106F-1016-49A7-9D65-E742A8438EC5}" destId="{3FF18CCE-C909-4BFC-887C-6A254E980657}" srcOrd="1" destOrd="0" presId="urn:microsoft.com/office/officeart/2005/8/layout/list1"/>
    <dgm:cxn modelId="{60A440B4-A4A5-4F22-8881-5F659C7FD9DC}" type="presParOf" srcId="{9215013B-1209-46DE-878B-B21EC281F5D4}" destId="{B0D77BBC-86CD-4B4B-9C9D-867B9AB1686D}" srcOrd="1" destOrd="0" presId="urn:microsoft.com/office/officeart/2005/8/layout/list1"/>
    <dgm:cxn modelId="{ADAF0248-305F-4BA3-8BE2-573A9BCE2AAC}" type="presParOf" srcId="{9215013B-1209-46DE-878B-B21EC281F5D4}" destId="{F3A7429D-6082-492F-9392-7C50E8D49B02}" srcOrd="2" destOrd="0" presId="urn:microsoft.com/office/officeart/2005/8/layout/list1"/>
    <dgm:cxn modelId="{EDF9344B-7BF7-425F-8E5C-912E613C9C1D}" type="presParOf" srcId="{9215013B-1209-46DE-878B-B21EC281F5D4}" destId="{A425DE3B-3466-47EF-9B84-BEC7E3133E6F}" srcOrd="3" destOrd="0" presId="urn:microsoft.com/office/officeart/2005/8/layout/list1"/>
    <dgm:cxn modelId="{52D1CF53-78B7-457B-B576-05C3CD3F5C74}" type="presParOf" srcId="{9215013B-1209-46DE-878B-B21EC281F5D4}" destId="{CEC69B57-5F79-479B-9884-2C626AFF1CFD}" srcOrd="4" destOrd="0" presId="urn:microsoft.com/office/officeart/2005/8/layout/list1"/>
    <dgm:cxn modelId="{2CDF246F-9530-459B-8FEA-75FDDEF6CFA2}" type="presParOf" srcId="{CEC69B57-5F79-479B-9884-2C626AFF1CFD}" destId="{1B99933F-F311-4079-8C97-A63E9AE4E12E}" srcOrd="0" destOrd="0" presId="urn:microsoft.com/office/officeart/2005/8/layout/list1"/>
    <dgm:cxn modelId="{2A3A2C76-9AF6-43B7-AF80-B4DC71B46F4C}" type="presParOf" srcId="{CEC69B57-5F79-479B-9884-2C626AFF1CFD}" destId="{1ECE6C01-6327-4AF7-870F-FEFEA1E0DC84}" srcOrd="1" destOrd="0" presId="urn:microsoft.com/office/officeart/2005/8/layout/list1"/>
    <dgm:cxn modelId="{598ED988-8852-433C-8544-082EED27DAB2}" type="presParOf" srcId="{9215013B-1209-46DE-878B-B21EC281F5D4}" destId="{74762BDB-DD5F-4D1A-B19B-226A0A4982BE}" srcOrd="5" destOrd="0" presId="urn:microsoft.com/office/officeart/2005/8/layout/list1"/>
    <dgm:cxn modelId="{FBA29DD8-DADD-4188-AD04-42E435118B2C}" type="presParOf" srcId="{9215013B-1209-46DE-878B-B21EC281F5D4}" destId="{B996AE58-8033-4EEC-8EA0-E61BCD315952}" srcOrd="6" destOrd="0" presId="urn:microsoft.com/office/officeart/2005/8/layout/list1"/>
    <dgm:cxn modelId="{D68E2178-281B-4D43-B06F-E9746586ED8C}" type="presParOf" srcId="{9215013B-1209-46DE-878B-B21EC281F5D4}" destId="{014E30E4-8787-49D6-8CC2-C928DD7504B4}" srcOrd="7" destOrd="0" presId="urn:microsoft.com/office/officeart/2005/8/layout/list1"/>
    <dgm:cxn modelId="{01914C23-F79B-46F3-A53D-EF634D9A8550}" type="presParOf" srcId="{9215013B-1209-46DE-878B-B21EC281F5D4}" destId="{5B448D94-35DE-4B76-B001-65EC155D411F}" srcOrd="8" destOrd="0" presId="urn:microsoft.com/office/officeart/2005/8/layout/list1"/>
    <dgm:cxn modelId="{F6740EBD-2059-45E0-A841-E47582966F16}" type="presParOf" srcId="{5B448D94-35DE-4B76-B001-65EC155D411F}" destId="{27D387E0-23A8-404B-9E5F-A4C96DDC5EAE}" srcOrd="0" destOrd="0" presId="urn:microsoft.com/office/officeart/2005/8/layout/list1"/>
    <dgm:cxn modelId="{458AF550-5132-42ED-88F7-3B0E6A7B8982}" type="presParOf" srcId="{5B448D94-35DE-4B76-B001-65EC155D411F}" destId="{52864927-30AB-4F9B-823C-3848907F110E}" srcOrd="1" destOrd="0" presId="urn:microsoft.com/office/officeart/2005/8/layout/list1"/>
    <dgm:cxn modelId="{2A02EA9E-7914-4BE1-A5CC-2FBF70F8AC3C}" type="presParOf" srcId="{9215013B-1209-46DE-878B-B21EC281F5D4}" destId="{2F5442B8-2F2A-47AF-A24F-563CD082CCD0}" srcOrd="9" destOrd="0" presId="urn:microsoft.com/office/officeart/2005/8/layout/list1"/>
    <dgm:cxn modelId="{2FBFA8F5-A1DC-4057-8C23-88017146BC01}" type="presParOf" srcId="{9215013B-1209-46DE-878B-B21EC281F5D4}" destId="{10460874-BB4F-41D0-B398-698184BD5FA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pt>
    <dgm:pt modelId="{5404A65A-CC2F-4F34-85E8-CFF41AF13B08}" type="pres">
      <dgm:prSet presAssocID="{2F4BAE15-AE4C-410A-829A-57F9190B41CF}" presName="cycle" presStyleCnt="0"/>
      <dgm:spPr/>
    </dgm:pt>
    <dgm:pt modelId="{E9D1D28D-D646-4DC5-929B-2DBF9140ACCD}" type="pres">
      <dgm:prSet presAssocID="{2F4BAE15-AE4C-410A-829A-57F9190B41CF}" presName="srcNode" presStyleLbl="node1" presStyleIdx="0" presStyleCnt="5"/>
      <dgm:spPr/>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pt>
    <dgm:pt modelId="{5ED4C0EC-DC7D-4E93-AFEE-FB97B6148531}" type="pres">
      <dgm:prSet presAssocID="{2F4BAE15-AE4C-410A-829A-57F9190B41CF}" presName="dstNode" presStyleLbl="node1" presStyleIdx="0" presStyleCnt="5"/>
      <dgm:spPr/>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pt>
    <dgm:pt modelId="{E3FE4208-773C-4A56-8389-42F64A97D05B}" type="pres">
      <dgm:prSet presAssocID="{0096D703-6A27-49C2-8981-4C3401211A9B}" presName="accentRepeatNode" presStyleLbl="solidFgAcc1" presStyleIdx="0" presStyleCnt="5"/>
      <dgm:spPr/>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pt>
    <dgm:pt modelId="{4BFE832C-12DF-464D-8C81-102E68907C40}" type="pres">
      <dgm:prSet presAssocID="{8D4CC6D9-DBEA-4444-B3A6-8128E4366CB7}" presName="accentRepeatNode" presStyleLbl="solidFgAcc1" presStyleIdx="1" presStyleCnt="5"/>
      <dgm:spPr/>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pt>
    <dgm:pt modelId="{FE0638BD-9099-41F4-A98D-1C23D20E3D37}" type="pres">
      <dgm:prSet presAssocID="{52CE39D2-56EE-49D8-876D-2102BAB65558}" presName="accentRepeatNode" presStyleLbl="solidFgAcc1" presStyleIdx="2" presStyleCnt="5"/>
      <dgm:spPr/>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pt>
    <dgm:pt modelId="{96A26120-1001-4B49-A170-7A57525B3F08}" type="pres">
      <dgm:prSet presAssocID="{C371A321-68DA-4C6A-BBEB-A4683406088F}" presName="accentRepeatNode" presStyleLbl="solidFgAcc1" presStyleIdx="3" presStyleCnt="5"/>
      <dgm:spPr/>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pt>
    <dgm:pt modelId="{6BC84451-F50E-4EBD-83E7-8E28C7BCF7B1}" type="pres">
      <dgm:prSet presAssocID="{219D5C1E-692C-4F08-84B7-1832D0710257}" presName="accentRepeatNode" presStyleLbl="solidFgAcc1" presStyleIdx="4" presStyleCnt="5"/>
      <dgm:spPr/>
    </dgm:pt>
  </dgm:ptLst>
  <dgm:cxnLst>
    <dgm:cxn modelId="{65F14294-EBCE-4505-9E75-A392BAE7A83A}" srcId="{2F4BAE15-AE4C-410A-829A-57F9190B41CF}" destId="{C371A321-68DA-4C6A-BBEB-A4683406088F}" srcOrd="3" destOrd="0" parTransId="{B19BF118-5852-4BFA-AE95-284D0C9A6FB4}" sibTransId="{22975E8D-2CE1-41D9-A784-3BAF42936456}"/>
    <dgm:cxn modelId="{2FFFEF34-6643-475F-9255-81AD5A9E125E}" type="presOf" srcId="{8D4CC6D9-DBEA-4444-B3A6-8128E4366CB7}" destId="{EB039BAA-52DA-4582-B438-14622780EB74}" srcOrd="0" destOrd="0" presId="urn:microsoft.com/office/officeart/2008/layout/VerticalCurvedList"/>
    <dgm:cxn modelId="{3B8D5B63-F325-4411-898E-3A567A1A8295}" type="presOf" srcId="{C371A321-68DA-4C6A-BBEB-A4683406088F}" destId="{012199AB-F77A-4ABD-8BBD-9D17D16EC2BC}" srcOrd="0" destOrd="0" presId="urn:microsoft.com/office/officeart/2008/layout/VerticalCurvedList"/>
    <dgm:cxn modelId="{3BC6681C-1874-43F6-BA20-ABF7792CDC88}" srcId="{2F4BAE15-AE4C-410A-829A-57F9190B41CF}" destId="{8D4CC6D9-DBEA-4444-B3A6-8128E4366CB7}" srcOrd="1" destOrd="0" parTransId="{39B9554B-EE32-418D-BA80-747B76197398}" sibTransId="{2BC53FA8-B1DA-4277-8307-8614AA82389F}"/>
    <dgm:cxn modelId="{52C962C6-3570-4E59-8A4E-FDC8ED0FCB25}" srcId="{2F4BAE15-AE4C-410A-829A-57F9190B41CF}" destId="{0096D703-6A27-49C2-8981-4C3401211A9B}" srcOrd="0" destOrd="0" parTransId="{46002B85-40A3-4EE5-BF71-E31C8306EC14}" sibTransId="{830A37B4-5889-4ED7-BB34-405BA6D1E5EE}"/>
    <dgm:cxn modelId="{570E38D6-4C7C-4343-B873-9A8A49D78A8E}" type="presOf" srcId="{0096D703-6A27-49C2-8981-4C3401211A9B}" destId="{28ACFCD2-652A-4F26-A366-AC4998EE3AB2}" srcOrd="0" destOrd="0" presId="urn:microsoft.com/office/officeart/2008/layout/VerticalCurvedList"/>
    <dgm:cxn modelId="{0AC41053-9348-411D-92F1-A21B834816B8}" type="presOf" srcId="{830A37B4-5889-4ED7-BB34-405BA6D1E5EE}" destId="{073696A5-1030-4BF8-9333-960B229D7D80}" srcOrd="0" destOrd="0" presId="urn:microsoft.com/office/officeart/2008/layout/VerticalCurvedList"/>
    <dgm:cxn modelId="{F24DCBD5-99F6-425E-9B50-2A77DE86CAC3}" type="presOf" srcId="{219D5C1E-692C-4F08-84B7-1832D0710257}" destId="{645A985B-1195-4BA1-B992-FD5F70DAE2E3}" srcOrd="0" destOrd="0" presId="urn:microsoft.com/office/officeart/2008/layout/VerticalCurvedList"/>
    <dgm:cxn modelId="{A070458F-D8A0-42D7-8997-BD21997315A5}" type="presOf" srcId="{2F4BAE15-AE4C-410A-829A-57F9190B41CF}" destId="{FC7CF7DE-F555-4B5A-A845-8FB8E56A4C8A}"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4FDBC843-09E1-4F91-934E-F3F23A9F41D7}" srcId="{2F4BAE15-AE4C-410A-829A-57F9190B41CF}" destId="{219D5C1E-692C-4F08-84B7-1832D0710257}" srcOrd="4" destOrd="0" parTransId="{10CEE756-EB7F-4FA5-8EE7-AF705F94F048}" sibTransId="{8940CCF2-0F90-432D-AE99-F11CDE9A72BE}"/>
    <dgm:cxn modelId="{AD48B7A9-586D-41D2-83F2-97162993D049}" type="presOf" srcId="{52CE39D2-56EE-49D8-876D-2102BAB65558}" destId="{044181D1-862F-4B87-A2C8-618A426BB042}" srcOrd="0" destOrd="0" presId="urn:microsoft.com/office/officeart/2008/layout/VerticalCurvedList"/>
    <dgm:cxn modelId="{5DFFE6C7-9510-42C7-B38C-E0EF7D616FEE}" type="presParOf" srcId="{FC7CF7DE-F555-4B5A-A845-8FB8E56A4C8A}" destId="{8A53B798-C92F-4024-AF14-21FCF040FC25}" srcOrd="0" destOrd="0" presId="urn:microsoft.com/office/officeart/2008/layout/VerticalCurvedList"/>
    <dgm:cxn modelId="{D87C5589-1B0F-44F8-90C2-AAD4FADAF079}" type="presParOf" srcId="{8A53B798-C92F-4024-AF14-21FCF040FC25}" destId="{5404A65A-CC2F-4F34-85E8-CFF41AF13B08}" srcOrd="0" destOrd="0" presId="urn:microsoft.com/office/officeart/2008/layout/VerticalCurvedList"/>
    <dgm:cxn modelId="{1FA8DA08-8438-4351-A544-3477F214682A}" type="presParOf" srcId="{5404A65A-CC2F-4F34-85E8-CFF41AF13B08}" destId="{E9D1D28D-D646-4DC5-929B-2DBF9140ACCD}" srcOrd="0" destOrd="0" presId="urn:microsoft.com/office/officeart/2008/layout/VerticalCurvedList"/>
    <dgm:cxn modelId="{0BEE22A4-CF21-4226-B4E2-F9FAC3825ACA}" type="presParOf" srcId="{5404A65A-CC2F-4F34-85E8-CFF41AF13B08}" destId="{073696A5-1030-4BF8-9333-960B229D7D80}" srcOrd="1" destOrd="0" presId="urn:microsoft.com/office/officeart/2008/layout/VerticalCurvedList"/>
    <dgm:cxn modelId="{97833954-3C5E-47CF-BE08-ED2AB2372111}" type="presParOf" srcId="{5404A65A-CC2F-4F34-85E8-CFF41AF13B08}" destId="{44789DAB-3821-49DB-A6C9-036689E149FE}" srcOrd="2" destOrd="0" presId="urn:microsoft.com/office/officeart/2008/layout/VerticalCurvedList"/>
    <dgm:cxn modelId="{DA42B651-1042-4BDC-96CF-B4E82E6A3727}" type="presParOf" srcId="{5404A65A-CC2F-4F34-85E8-CFF41AF13B08}" destId="{5ED4C0EC-DC7D-4E93-AFEE-FB97B6148531}" srcOrd="3" destOrd="0" presId="urn:microsoft.com/office/officeart/2008/layout/VerticalCurvedList"/>
    <dgm:cxn modelId="{959FD1C5-F587-4FE5-86A2-7B10D4EBA540}" type="presParOf" srcId="{8A53B798-C92F-4024-AF14-21FCF040FC25}" destId="{28ACFCD2-652A-4F26-A366-AC4998EE3AB2}" srcOrd="1" destOrd="0" presId="urn:microsoft.com/office/officeart/2008/layout/VerticalCurvedList"/>
    <dgm:cxn modelId="{19EE67F0-5816-41D6-A24B-64EC87E98540}" type="presParOf" srcId="{8A53B798-C92F-4024-AF14-21FCF040FC25}" destId="{BDBC8EF5-0AC2-4FD0-99C5-781B148CD347}" srcOrd="2" destOrd="0" presId="urn:microsoft.com/office/officeart/2008/layout/VerticalCurvedList"/>
    <dgm:cxn modelId="{4A2B49A1-1902-4FA7-BD95-13C8AB08E63A}" type="presParOf" srcId="{BDBC8EF5-0AC2-4FD0-99C5-781B148CD347}" destId="{E3FE4208-773C-4A56-8389-42F64A97D05B}" srcOrd="0" destOrd="0" presId="urn:microsoft.com/office/officeart/2008/layout/VerticalCurvedList"/>
    <dgm:cxn modelId="{E1149BF6-D936-4C55-B2C4-D7746003A2E6}" type="presParOf" srcId="{8A53B798-C92F-4024-AF14-21FCF040FC25}" destId="{EB039BAA-52DA-4582-B438-14622780EB74}" srcOrd="3" destOrd="0" presId="urn:microsoft.com/office/officeart/2008/layout/VerticalCurvedList"/>
    <dgm:cxn modelId="{85977D1C-E5E5-4175-A2A8-76432CA28136}" type="presParOf" srcId="{8A53B798-C92F-4024-AF14-21FCF040FC25}" destId="{1027BBF9-135C-4E30-A062-5294E22A5DC9}" srcOrd="4" destOrd="0" presId="urn:microsoft.com/office/officeart/2008/layout/VerticalCurvedList"/>
    <dgm:cxn modelId="{6B7C4EF2-1E17-47A4-A4D5-B6D1878956F6}" type="presParOf" srcId="{1027BBF9-135C-4E30-A062-5294E22A5DC9}" destId="{4BFE832C-12DF-464D-8C81-102E68907C40}" srcOrd="0" destOrd="0" presId="urn:microsoft.com/office/officeart/2008/layout/VerticalCurvedList"/>
    <dgm:cxn modelId="{5E8BED08-3746-4695-A53D-7915FC428AFB}" type="presParOf" srcId="{8A53B798-C92F-4024-AF14-21FCF040FC25}" destId="{044181D1-862F-4B87-A2C8-618A426BB042}" srcOrd="5" destOrd="0" presId="urn:microsoft.com/office/officeart/2008/layout/VerticalCurvedList"/>
    <dgm:cxn modelId="{679B1185-8FF2-4C2D-91CD-CA21B2CFB569}" type="presParOf" srcId="{8A53B798-C92F-4024-AF14-21FCF040FC25}" destId="{7DD74D89-FFE5-4CE7-9E82-5DA6428B8394}" srcOrd="6" destOrd="0" presId="urn:microsoft.com/office/officeart/2008/layout/VerticalCurvedList"/>
    <dgm:cxn modelId="{A7235AA5-9362-431A-A02B-F7D6A584F8F5}" type="presParOf" srcId="{7DD74D89-FFE5-4CE7-9E82-5DA6428B8394}" destId="{FE0638BD-9099-41F4-A98D-1C23D20E3D37}" srcOrd="0" destOrd="0" presId="urn:microsoft.com/office/officeart/2008/layout/VerticalCurvedList"/>
    <dgm:cxn modelId="{8C957CFB-8EF8-437D-8D92-7E2D2486085F}" type="presParOf" srcId="{8A53B798-C92F-4024-AF14-21FCF040FC25}" destId="{012199AB-F77A-4ABD-8BBD-9D17D16EC2BC}" srcOrd="7" destOrd="0" presId="urn:microsoft.com/office/officeart/2008/layout/VerticalCurvedList"/>
    <dgm:cxn modelId="{0C91F976-0DE2-4C36-8EF4-DD7DFC4AD159}" type="presParOf" srcId="{8A53B798-C92F-4024-AF14-21FCF040FC25}" destId="{BB997DDC-F677-49ED-9F75-CEEE8B8A621F}" srcOrd="8" destOrd="0" presId="urn:microsoft.com/office/officeart/2008/layout/VerticalCurvedList"/>
    <dgm:cxn modelId="{220CE898-D1F4-45DF-95E4-D0279BB5562D}" type="presParOf" srcId="{BB997DDC-F677-49ED-9F75-CEEE8B8A621F}" destId="{96A26120-1001-4B49-A170-7A57525B3F08}" srcOrd="0" destOrd="0" presId="urn:microsoft.com/office/officeart/2008/layout/VerticalCurvedList"/>
    <dgm:cxn modelId="{2F060E41-9C31-44A0-BDF0-F316D6822D06}" type="presParOf" srcId="{8A53B798-C92F-4024-AF14-21FCF040FC25}" destId="{645A985B-1195-4BA1-B992-FD5F70DAE2E3}" srcOrd="9" destOrd="0" presId="urn:microsoft.com/office/officeart/2008/layout/VerticalCurvedList"/>
    <dgm:cxn modelId="{70B8610A-BF4E-495C-AEE2-45EBE4A0D12D}" type="presParOf" srcId="{8A53B798-C92F-4024-AF14-21FCF040FC25}" destId="{C3A3B2EE-25DA-48A6-9AD4-F024D77BEEF3}" srcOrd="10" destOrd="0" presId="urn:microsoft.com/office/officeart/2008/layout/VerticalCurvedList"/>
    <dgm:cxn modelId="{318026C8-495A-4B95-8553-7883769CAAE7}"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0AC52-2975-4B78-9C78-89D47B05BC37}" type="doc">
      <dgm:prSet loTypeId="urn:microsoft.com/office/officeart/2005/8/layout/hChevron3" loCatId="process" qsTypeId="urn:microsoft.com/office/officeart/2005/8/quickstyle/simple3" qsCatId="simple" csTypeId="urn:microsoft.com/office/officeart/2005/8/colors/colorful4" csCatId="colorful" phldr="1"/>
      <dgm:spPr/>
    </dgm:pt>
    <dgm:pt modelId="{4FC9D862-9755-492C-B8BB-58FE106888FB}">
      <dgm:prSet phldrT="[Texto]" custT="1"/>
      <dgm:spPr>
        <a:solidFill>
          <a:schemeClr val="accent1">
            <a:lumMod val="60000"/>
            <a:lumOff val="40000"/>
          </a:schemeClr>
        </a:solidFill>
      </dgm:spPr>
      <dgm:t>
        <a:bodyPr/>
        <a:lstStyle/>
        <a:p>
          <a:r>
            <a:rPr lang="es-EC" sz="2400" b="1" dirty="0" smtClean="0"/>
            <a:t>2017</a:t>
          </a:r>
          <a:endParaRPr lang="es-EC" sz="2400" b="1" dirty="0"/>
        </a:p>
      </dgm:t>
    </dgm:pt>
    <dgm:pt modelId="{99826B2C-4F31-4FB8-9D6D-89CDEC10173B}" type="parTrans" cxnId="{E3ED1300-3C71-415C-B583-95616A5979AC}">
      <dgm:prSet/>
      <dgm:spPr/>
      <dgm:t>
        <a:bodyPr/>
        <a:lstStyle/>
        <a:p>
          <a:endParaRPr lang="es-EC" sz="2400"/>
        </a:p>
      </dgm:t>
    </dgm:pt>
    <dgm:pt modelId="{66C7F2C3-7D44-4A50-957A-959059E8638B}" type="sibTrans" cxnId="{E3ED1300-3C71-415C-B583-95616A5979AC}">
      <dgm:prSet/>
      <dgm:spPr/>
      <dgm:t>
        <a:bodyPr/>
        <a:lstStyle/>
        <a:p>
          <a:endParaRPr lang="es-EC" sz="2400"/>
        </a:p>
      </dgm:t>
    </dgm:pt>
    <dgm:pt modelId="{DC207244-FF90-485A-8E58-94F4A503B498}">
      <dgm:prSet phldrT="[Texto]" custT="1"/>
      <dgm:spPr>
        <a:solidFill>
          <a:schemeClr val="accent1">
            <a:lumMod val="40000"/>
            <a:lumOff val="60000"/>
          </a:schemeClr>
        </a:solidFill>
      </dgm:spPr>
      <dgm:t>
        <a:bodyPr/>
        <a:lstStyle/>
        <a:p>
          <a:r>
            <a:rPr lang="es-EC" sz="2400" b="1" dirty="0" smtClean="0"/>
            <a:t>2017 – 2018 </a:t>
          </a:r>
          <a:endParaRPr lang="es-EC" sz="2400" b="1" dirty="0"/>
        </a:p>
      </dgm:t>
    </dgm:pt>
    <dgm:pt modelId="{B6D502E8-BE01-4053-87FA-63049D785EB2}" type="parTrans" cxnId="{DD265AA5-6096-4084-95FF-3BCA273DA106}">
      <dgm:prSet/>
      <dgm:spPr/>
      <dgm:t>
        <a:bodyPr/>
        <a:lstStyle/>
        <a:p>
          <a:endParaRPr lang="es-EC" sz="2400"/>
        </a:p>
      </dgm:t>
    </dgm:pt>
    <dgm:pt modelId="{96BAD115-317C-4A9D-B961-08EE952C1410}" type="sibTrans" cxnId="{DD265AA5-6096-4084-95FF-3BCA273DA106}">
      <dgm:prSet/>
      <dgm:spPr/>
      <dgm:t>
        <a:bodyPr/>
        <a:lstStyle/>
        <a:p>
          <a:endParaRPr lang="es-EC" sz="2400"/>
        </a:p>
      </dgm:t>
    </dgm:pt>
    <dgm:pt modelId="{44EE55C1-7DFA-4DF9-ADE6-592D0AEDDAA5}">
      <dgm:prSet phldrT="[Texto]" custT="1"/>
      <dgm:spPr>
        <a:solidFill>
          <a:schemeClr val="accent2">
            <a:lumMod val="60000"/>
            <a:lumOff val="40000"/>
          </a:schemeClr>
        </a:solidFill>
      </dgm:spPr>
      <dgm:t>
        <a:bodyPr/>
        <a:lstStyle/>
        <a:p>
          <a:r>
            <a:rPr lang="es-EC" sz="2400" b="1" dirty="0" smtClean="0"/>
            <a:t>2019</a:t>
          </a:r>
          <a:endParaRPr lang="es-EC" sz="2400" b="1" dirty="0"/>
        </a:p>
      </dgm:t>
    </dgm:pt>
    <dgm:pt modelId="{38958EAA-F0EB-4B70-B827-22822EDE3270}" type="parTrans" cxnId="{9F5E9C3A-B4B5-4BFF-A99E-DAD4D632A7C7}">
      <dgm:prSet/>
      <dgm:spPr/>
      <dgm:t>
        <a:bodyPr/>
        <a:lstStyle/>
        <a:p>
          <a:endParaRPr lang="es-EC" sz="2400"/>
        </a:p>
      </dgm:t>
    </dgm:pt>
    <dgm:pt modelId="{22A13930-93C4-41C7-841B-80ABE4FDBA2C}" type="sibTrans" cxnId="{9F5E9C3A-B4B5-4BFF-A99E-DAD4D632A7C7}">
      <dgm:prSet/>
      <dgm:spPr/>
      <dgm:t>
        <a:bodyPr/>
        <a:lstStyle/>
        <a:p>
          <a:endParaRPr lang="es-EC" sz="2400"/>
        </a:p>
      </dgm:t>
    </dgm:pt>
    <dgm:pt modelId="{3967CEAD-4072-4027-9B7D-46A97DD5AFB0}" type="pres">
      <dgm:prSet presAssocID="{A250AC52-2975-4B78-9C78-89D47B05BC37}" presName="Name0" presStyleCnt="0">
        <dgm:presLayoutVars>
          <dgm:dir/>
          <dgm:resizeHandles val="exact"/>
        </dgm:presLayoutVars>
      </dgm:prSet>
      <dgm:spPr/>
    </dgm:pt>
    <dgm:pt modelId="{A8FF2CE1-ECE8-4321-8C23-5C2A679701BB}" type="pres">
      <dgm:prSet presAssocID="{4FC9D862-9755-492C-B8BB-58FE106888FB}" presName="parTxOnly" presStyleLbl="node1" presStyleIdx="0" presStyleCnt="3" custScaleX="123724">
        <dgm:presLayoutVars>
          <dgm:bulletEnabled val="1"/>
        </dgm:presLayoutVars>
      </dgm:prSet>
      <dgm:spPr/>
      <dgm:t>
        <a:bodyPr/>
        <a:lstStyle/>
        <a:p>
          <a:endParaRPr lang="es-EC"/>
        </a:p>
      </dgm:t>
    </dgm:pt>
    <dgm:pt modelId="{674D21A0-E821-41E6-86FA-6EB7C4112847}" type="pres">
      <dgm:prSet presAssocID="{66C7F2C3-7D44-4A50-957A-959059E8638B}" presName="parSpace" presStyleCnt="0"/>
      <dgm:spPr/>
    </dgm:pt>
    <dgm:pt modelId="{2F6FB73E-A187-4285-BF07-A67C7FEB32B7}" type="pres">
      <dgm:prSet presAssocID="{DC207244-FF90-485A-8E58-94F4A503B498}" presName="parTxOnly" presStyleLbl="node1" presStyleIdx="1" presStyleCnt="3" custScaleX="147901" custLinFactNeighborY="-1220">
        <dgm:presLayoutVars>
          <dgm:bulletEnabled val="1"/>
        </dgm:presLayoutVars>
      </dgm:prSet>
      <dgm:spPr/>
      <dgm:t>
        <a:bodyPr/>
        <a:lstStyle/>
        <a:p>
          <a:endParaRPr lang="es-EC"/>
        </a:p>
      </dgm:t>
    </dgm:pt>
    <dgm:pt modelId="{B7ADD7F0-1DB5-47AB-A78E-C94ED7D1400D}" type="pres">
      <dgm:prSet presAssocID="{96BAD115-317C-4A9D-B961-08EE952C1410}" presName="parSpace" presStyleCnt="0"/>
      <dgm:spPr/>
    </dgm:pt>
    <dgm:pt modelId="{B631BC1A-7B8C-4FA8-905A-B6E8CD50223B}" type="pres">
      <dgm:prSet presAssocID="{44EE55C1-7DFA-4DF9-ADE6-592D0AEDDAA5}" presName="parTxOnly" presStyleLbl="node1" presStyleIdx="2" presStyleCnt="3" custScaleX="118948">
        <dgm:presLayoutVars>
          <dgm:bulletEnabled val="1"/>
        </dgm:presLayoutVars>
      </dgm:prSet>
      <dgm:spPr/>
      <dgm:t>
        <a:bodyPr/>
        <a:lstStyle/>
        <a:p>
          <a:endParaRPr lang="es-EC"/>
        </a:p>
      </dgm:t>
    </dgm:pt>
  </dgm:ptLst>
  <dgm:cxnLst>
    <dgm:cxn modelId="{50F98937-6007-4BD7-A530-D565F095096A}" type="presOf" srcId="{44EE55C1-7DFA-4DF9-ADE6-592D0AEDDAA5}" destId="{B631BC1A-7B8C-4FA8-905A-B6E8CD50223B}" srcOrd="0" destOrd="0" presId="urn:microsoft.com/office/officeart/2005/8/layout/hChevron3"/>
    <dgm:cxn modelId="{55AD9493-AB82-432C-9849-250B29F35E04}" type="presOf" srcId="{DC207244-FF90-485A-8E58-94F4A503B498}" destId="{2F6FB73E-A187-4285-BF07-A67C7FEB32B7}" srcOrd="0" destOrd="0" presId="urn:microsoft.com/office/officeart/2005/8/layout/hChevron3"/>
    <dgm:cxn modelId="{DD265AA5-6096-4084-95FF-3BCA273DA106}" srcId="{A250AC52-2975-4B78-9C78-89D47B05BC37}" destId="{DC207244-FF90-485A-8E58-94F4A503B498}" srcOrd="1" destOrd="0" parTransId="{B6D502E8-BE01-4053-87FA-63049D785EB2}" sibTransId="{96BAD115-317C-4A9D-B961-08EE952C1410}"/>
    <dgm:cxn modelId="{E3ED1300-3C71-415C-B583-95616A5979AC}" srcId="{A250AC52-2975-4B78-9C78-89D47B05BC37}" destId="{4FC9D862-9755-492C-B8BB-58FE106888FB}" srcOrd="0" destOrd="0" parTransId="{99826B2C-4F31-4FB8-9D6D-89CDEC10173B}" sibTransId="{66C7F2C3-7D44-4A50-957A-959059E8638B}"/>
    <dgm:cxn modelId="{942EB69A-7A40-43D9-886F-87C47C99B5DD}" type="presOf" srcId="{A250AC52-2975-4B78-9C78-89D47B05BC37}" destId="{3967CEAD-4072-4027-9B7D-46A97DD5AFB0}" srcOrd="0" destOrd="0" presId="urn:microsoft.com/office/officeart/2005/8/layout/hChevron3"/>
    <dgm:cxn modelId="{AF2EC6A1-7EF0-495C-B336-E9F96C60B402}" type="presOf" srcId="{4FC9D862-9755-492C-B8BB-58FE106888FB}" destId="{A8FF2CE1-ECE8-4321-8C23-5C2A679701BB}" srcOrd="0" destOrd="0" presId="urn:microsoft.com/office/officeart/2005/8/layout/hChevron3"/>
    <dgm:cxn modelId="{9F5E9C3A-B4B5-4BFF-A99E-DAD4D632A7C7}" srcId="{A250AC52-2975-4B78-9C78-89D47B05BC37}" destId="{44EE55C1-7DFA-4DF9-ADE6-592D0AEDDAA5}" srcOrd="2" destOrd="0" parTransId="{38958EAA-F0EB-4B70-B827-22822EDE3270}" sibTransId="{22A13930-93C4-41C7-841B-80ABE4FDBA2C}"/>
    <dgm:cxn modelId="{EE446D51-21E1-403F-A58B-A5F31A6C9E03}" type="presParOf" srcId="{3967CEAD-4072-4027-9B7D-46A97DD5AFB0}" destId="{A8FF2CE1-ECE8-4321-8C23-5C2A679701BB}" srcOrd="0" destOrd="0" presId="urn:microsoft.com/office/officeart/2005/8/layout/hChevron3"/>
    <dgm:cxn modelId="{96C0CF19-F8F4-4945-A92F-6892E95AAAF5}" type="presParOf" srcId="{3967CEAD-4072-4027-9B7D-46A97DD5AFB0}" destId="{674D21A0-E821-41E6-86FA-6EB7C4112847}" srcOrd="1" destOrd="0" presId="urn:microsoft.com/office/officeart/2005/8/layout/hChevron3"/>
    <dgm:cxn modelId="{F4C07182-C959-4D06-A515-E8F4F6DB3725}" type="presParOf" srcId="{3967CEAD-4072-4027-9B7D-46A97DD5AFB0}" destId="{2F6FB73E-A187-4285-BF07-A67C7FEB32B7}" srcOrd="2" destOrd="0" presId="urn:microsoft.com/office/officeart/2005/8/layout/hChevron3"/>
    <dgm:cxn modelId="{4703F1CC-7FD6-438B-8C5A-CDD626D12467}" type="presParOf" srcId="{3967CEAD-4072-4027-9B7D-46A97DD5AFB0}" destId="{B7ADD7F0-1DB5-47AB-A78E-C94ED7D1400D}" srcOrd="3" destOrd="0" presId="urn:microsoft.com/office/officeart/2005/8/layout/hChevron3"/>
    <dgm:cxn modelId="{AC25E4B5-D3A6-436E-8229-964DBBB4FE94}" type="presParOf" srcId="{3967CEAD-4072-4027-9B7D-46A97DD5AFB0}" destId="{B631BC1A-7B8C-4FA8-905A-B6E8CD50223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942888-5C19-4F7B-89A0-3102F06A186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021DDCE-A362-42DA-91BB-4BA9E48F4742}">
      <dgm:prSet phldrT="[Texto]" custT="1"/>
      <dgm:spPr/>
      <dgm:t>
        <a:bodyPr/>
        <a:lstStyle/>
        <a:p>
          <a:r>
            <a:rPr lang="es-ES" sz="1600" dirty="0" smtClean="0"/>
            <a:t>Identificar las fases críticas del proceso de Concursos de Méritos y Oposición para Docentes del Magisterio Nacional, que afecten la efectividad de asignación de vacantes.</a:t>
          </a:r>
          <a:endParaRPr lang="es-EC" sz="1600" dirty="0"/>
        </a:p>
      </dgm:t>
    </dgm:pt>
    <dgm:pt modelId="{C1AF6A50-2734-4836-A57B-0663D83F356E}" type="parTrans" cxnId="{AA01E765-F62A-47F5-813F-826FB04BB4D2}">
      <dgm:prSet/>
      <dgm:spPr/>
      <dgm:t>
        <a:bodyPr/>
        <a:lstStyle/>
        <a:p>
          <a:endParaRPr lang="es-EC" sz="1600"/>
        </a:p>
      </dgm:t>
    </dgm:pt>
    <dgm:pt modelId="{0DC546C9-F146-4605-9687-BBFEEE2F4C54}" type="sibTrans" cxnId="{AA01E765-F62A-47F5-813F-826FB04BB4D2}">
      <dgm:prSet/>
      <dgm:spPr/>
      <dgm:t>
        <a:bodyPr/>
        <a:lstStyle/>
        <a:p>
          <a:endParaRPr lang="es-EC" sz="1600"/>
        </a:p>
      </dgm:t>
    </dgm:pt>
    <dgm:pt modelId="{1D9D1325-2D0E-471E-A87D-B9B6132CE072}">
      <dgm:prSet phldrT="[Texto]" custT="1"/>
      <dgm:spPr/>
      <dgm:t>
        <a:bodyPr/>
        <a:lstStyle/>
        <a:p>
          <a:r>
            <a:rPr lang="es-ES" sz="1600" dirty="0" smtClean="0"/>
            <a:t>Evaluar los resultados obtenidos del proceso de Concursos de Méritos y Oposición para Docentes, para establecer una línea base que determine su situación actual.</a:t>
          </a:r>
          <a:endParaRPr lang="es-EC" sz="1600" dirty="0"/>
        </a:p>
      </dgm:t>
    </dgm:pt>
    <dgm:pt modelId="{8B30E255-6D68-4B02-8AE8-3D109261078B}" type="parTrans" cxnId="{37279D0C-AB22-4658-8473-6DBE3738E769}">
      <dgm:prSet/>
      <dgm:spPr/>
      <dgm:t>
        <a:bodyPr/>
        <a:lstStyle/>
        <a:p>
          <a:endParaRPr lang="es-EC" sz="1600"/>
        </a:p>
      </dgm:t>
    </dgm:pt>
    <dgm:pt modelId="{2282EF4F-EA48-4270-B240-C5A117273C24}" type="sibTrans" cxnId="{37279D0C-AB22-4658-8473-6DBE3738E769}">
      <dgm:prSet/>
      <dgm:spPr/>
      <dgm:t>
        <a:bodyPr/>
        <a:lstStyle/>
        <a:p>
          <a:endParaRPr lang="es-EC" sz="1600"/>
        </a:p>
      </dgm:t>
    </dgm:pt>
    <dgm:pt modelId="{2B1E05A4-0934-4FC3-AEDD-FF03353F0C6E}">
      <dgm:prSet phldrT="[Texto]" custT="1"/>
      <dgm:spPr/>
      <dgm:t>
        <a:bodyPr/>
        <a:lstStyle/>
        <a:p>
          <a:r>
            <a:rPr lang="es-ES" sz="16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dirty="0"/>
        </a:p>
      </dgm:t>
    </dgm:pt>
    <dgm:pt modelId="{7FC74F86-7445-4E4F-9072-6FB852E1AE77}" type="parTrans" cxnId="{ECE94B50-AB23-4D30-8A04-9E84B43726DE}">
      <dgm:prSet/>
      <dgm:spPr/>
      <dgm:t>
        <a:bodyPr/>
        <a:lstStyle/>
        <a:p>
          <a:endParaRPr lang="es-EC" sz="1600"/>
        </a:p>
      </dgm:t>
    </dgm:pt>
    <dgm:pt modelId="{F9DC79B9-A103-4AC8-89FE-160E408DBBF1}" type="sibTrans" cxnId="{ECE94B50-AB23-4D30-8A04-9E84B43726DE}">
      <dgm:prSet/>
      <dgm:spPr/>
      <dgm:t>
        <a:bodyPr/>
        <a:lstStyle/>
        <a:p>
          <a:endParaRPr lang="es-EC" sz="1600"/>
        </a:p>
      </dgm:t>
    </dgm:pt>
    <dgm:pt modelId="{A73C54D3-4BC3-4E18-93EE-9EB092544D77}">
      <dgm:prSet phldrT="[Texto]" custT="1"/>
      <dgm:spPr/>
      <dgm:t>
        <a:bodyPr/>
        <a:lstStyle/>
        <a:p>
          <a:r>
            <a:rPr lang="es-EC" sz="1600" dirty="0" smtClean="0"/>
            <a:t>Realizar un análisis comparativo entre los resultados de la situación actual del proceso y los resultados obtenidos posteriores a la implementación, para medir la efectividad de la propuesta.</a:t>
          </a:r>
          <a:endParaRPr lang="es-EC" sz="1600" dirty="0"/>
        </a:p>
      </dgm:t>
    </dgm:pt>
    <dgm:pt modelId="{6C04105F-7E05-4838-BF3E-826FCDC7F4D1}" type="parTrans" cxnId="{01B72C23-FF84-4F29-9AAD-D0F06E10AECD}">
      <dgm:prSet/>
      <dgm:spPr/>
      <dgm:t>
        <a:bodyPr/>
        <a:lstStyle/>
        <a:p>
          <a:endParaRPr lang="es-EC" sz="1600"/>
        </a:p>
      </dgm:t>
    </dgm:pt>
    <dgm:pt modelId="{C809A9A5-A2DA-424E-BE58-EA5FE7045723}" type="sibTrans" cxnId="{01B72C23-FF84-4F29-9AAD-D0F06E10AECD}">
      <dgm:prSet/>
      <dgm:spPr/>
      <dgm:t>
        <a:bodyPr/>
        <a:lstStyle/>
        <a:p>
          <a:endParaRPr lang="es-EC" sz="1600"/>
        </a:p>
      </dgm:t>
    </dgm:pt>
    <dgm:pt modelId="{80213B15-127C-41FB-90FB-139CC668A2DF}" type="pres">
      <dgm:prSet presAssocID="{24942888-5C19-4F7B-89A0-3102F06A186E}" presName="linear" presStyleCnt="0">
        <dgm:presLayoutVars>
          <dgm:dir/>
          <dgm:animLvl val="lvl"/>
          <dgm:resizeHandles val="exact"/>
        </dgm:presLayoutVars>
      </dgm:prSet>
      <dgm:spPr/>
      <dgm:t>
        <a:bodyPr/>
        <a:lstStyle/>
        <a:p>
          <a:endParaRPr lang="es-EC"/>
        </a:p>
      </dgm:t>
    </dgm:pt>
    <dgm:pt modelId="{E68A2C10-C028-4FEE-92AE-B52A08F877DE}" type="pres">
      <dgm:prSet presAssocID="{1021DDCE-A362-42DA-91BB-4BA9E48F4742}" presName="parentLin" presStyleCnt="0"/>
      <dgm:spPr/>
    </dgm:pt>
    <dgm:pt modelId="{5E409864-8749-409D-80A3-9F4193CA5249}" type="pres">
      <dgm:prSet presAssocID="{1021DDCE-A362-42DA-91BB-4BA9E48F4742}" presName="parentLeftMargin" presStyleLbl="node1" presStyleIdx="0" presStyleCnt="4"/>
      <dgm:spPr/>
      <dgm:t>
        <a:bodyPr/>
        <a:lstStyle/>
        <a:p>
          <a:endParaRPr lang="es-EC"/>
        </a:p>
      </dgm:t>
    </dgm:pt>
    <dgm:pt modelId="{8AE6197A-B622-41A2-8BEA-79437ED0E5F0}" type="pres">
      <dgm:prSet presAssocID="{1021DDCE-A362-42DA-91BB-4BA9E48F4742}" presName="parentText" presStyleLbl="node1" presStyleIdx="0" presStyleCnt="4" custScaleX="131028">
        <dgm:presLayoutVars>
          <dgm:chMax val="0"/>
          <dgm:bulletEnabled val="1"/>
        </dgm:presLayoutVars>
      </dgm:prSet>
      <dgm:spPr/>
      <dgm:t>
        <a:bodyPr/>
        <a:lstStyle/>
        <a:p>
          <a:endParaRPr lang="es-EC"/>
        </a:p>
      </dgm:t>
    </dgm:pt>
    <dgm:pt modelId="{A0B75D32-220B-4EE4-A2F0-C32922807AC5}" type="pres">
      <dgm:prSet presAssocID="{1021DDCE-A362-42DA-91BB-4BA9E48F4742}" presName="negativeSpace" presStyleCnt="0"/>
      <dgm:spPr/>
    </dgm:pt>
    <dgm:pt modelId="{BB7C1B94-B866-4971-937B-DB67C5612B71}" type="pres">
      <dgm:prSet presAssocID="{1021DDCE-A362-42DA-91BB-4BA9E48F4742}" presName="childText" presStyleLbl="conFgAcc1" presStyleIdx="0" presStyleCnt="4">
        <dgm:presLayoutVars>
          <dgm:bulletEnabled val="1"/>
        </dgm:presLayoutVars>
      </dgm:prSet>
      <dgm:spPr/>
    </dgm:pt>
    <dgm:pt modelId="{E5001EA8-55B2-4B3B-967C-2A141EC0B196}" type="pres">
      <dgm:prSet presAssocID="{0DC546C9-F146-4605-9687-BBFEEE2F4C54}" presName="spaceBetweenRectangles" presStyleCnt="0"/>
      <dgm:spPr/>
    </dgm:pt>
    <dgm:pt modelId="{0416FEBF-3244-4673-AD99-1D76E40B7E08}" type="pres">
      <dgm:prSet presAssocID="{1D9D1325-2D0E-471E-A87D-B9B6132CE072}" presName="parentLin" presStyleCnt="0"/>
      <dgm:spPr/>
    </dgm:pt>
    <dgm:pt modelId="{C26A3B0B-61B8-4541-9B7F-5B3C537F39F1}" type="pres">
      <dgm:prSet presAssocID="{1D9D1325-2D0E-471E-A87D-B9B6132CE072}" presName="parentLeftMargin" presStyleLbl="node1" presStyleIdx="0" presStyleCnt="4"/>
      <dgm:spPr/>
      <dgm:t>
        <a:bodyPr/>
        <a:lstStyle/>
        <a:p>
          <a:endParaRPr lang="es-EC"/>
        </a:p>
      </dgm:t>
    </dgm:pt>
    <dgm:pt modelId="{7671A995-4037-4A05-BC9B-789E2A099D6F}" type="pres">
      <dgm:prSet presAssocID="{1D9D1325-2D0E-471E-A87D-B9B6132CE072}" presName="parentText" presStyleLbl="node1" presStyleIdx="1" presStyleCnt="4" custScaleX="131302">
        <dgm:presLayoutVars>
          <dgm:chMax val="0"/>
          <dgm:bulletEnabled val="1"/>
        </dgm:presLayoutVars>
      </dgm:prSet>
      <dgm:spPr/>
      <dgm:t>
        <a:bodyPr/>
        <a:lstStyle/>
        <a:p>
          <a:endParaRPr lang="es-EC"/>
        </a:p>
      </dgm:t>
    </dgm:pt>
    <dgm:pt modelId="{C4961C7B-C4C9-4A4E-B105-BECE5A0A53F9}" type="pres">
      <dgm:prSet presAssocID="{1D9D1325-2D0E-471E-A87D-B9B6132CE072}" presName="negativeSpace" presStyleCnt="0"/>
      <dgm:spPr/>
    </dgm:pt>
    <dgm:pt modelId="{40A8C241-82CA-45B4-9E74-57B8F52886C3}" type="pres">
      <dgm:prSet presAssocID="{1D9D1325-2D0E-471E-A87D-B9B6132CE072}" presName="childText" presStyleLbl="conFgAcc1" presStyleIdx="1" presStyleCnt="4">
        <dgm:presLayoutVars>
          <dgm:bulletEnabled val="1"/>
        </dgm:presLayoutVars>
      </dgm:prSet>
      <dgm:spPr/>
    </dgm:pt>
    <dgm:pt modelId="{E175E4B5-12C5-453D-8B1B-528BA49EB83E}" type="pres">
      <dgm:prSet presAssocID="{2282EF4F-EA48-4270-B240-C5A117273C24}" presName="spaceBetweenRectangles" presStyleCnt="0"/>
      <dgm:spPr/>
    </dgm:pt>
    <dgm:pt modelId="{01B33C38-3E10-46E5-9E3F-8278DF1BF085}" type="pres">
      <dgm:prSet presAssocID="{2B1E05A4-0934-4FC3-AEDD-FF03353F0C6E}" presName="parentLin" presStyleCnt="0"/>
      <dgm:spPr/>
    </dgm:pt>
    <dgm:pt modelId="{063B077A-157D-41DF-8191-184E0B98D0B5}" type="pres">
      <dgm:prSet presAssocID="{2B1E05A4-0934-4FC3-AEDD-FF03353F0C6E}" presName="parentLeftMargin" presStyleLbl="node1" presStyleIdx="1" presStyleCnt="4"/>
      <dgm:spPr/>
      <dgm:t>
        <a:bodyPr/>
        <a:lstStyle/>
        <a:p>
          <a:endParaRPr lang="es-EC"/>
        </a:p>
      </dgm:t>
    </dgm:pt>
    <dgm:pt modelId="{156B314E-E29B-4518-9290-A29C9C2018D5}" type="pres">
      <dgm:prSet presAssocID="{2B1E05A4-0934-4FC3-AEDD-FF03353F0C6E}" presName="parentText" presStyleLbl="node1" presStyleIdx="2" presStyleCnt="4" custScaleX="130664" custScaleY="110331">
        <dgm:presLayoutVars>
          <dgm:chMax val="0"/>
          <dgm:bulletEnabled val="1"/>
        </dgm:presLayoutVars>
      </dgm:prSet>
      <dgm:spPr/>
      <dgm:t>
        <a:bodyPr/>
        <a:lstStyle/>
        <a:p>
          <a:endParaRPr lang="es-EC"/>
        </a:p>
      </dgm:t>
    </dgm:pt>
    <dgm:pt modelId="{84E1437C-B93C-48DA-8E87-5D4E1A778689}" type="pres">
      <dgm:prSet presAssocID="{2B1E05A4-0934-4FC3-AEDD-FF03353F0C6E}" presName="negativeSpace" presStyleCnt="0"/>
      <dgm:spPr/>
    </dgm:pt>
    <dgm:pt modelId="{7543FAF2-C431-4507-BCCB-E2FD1F01BB68}" type="pres">
      <dgm:prSet presAssocID="{2B1E05A4-0934-4FC3-AEDD-FF03353F0C6E}" presName="childText" presStyleLbl="conFgAcc1" presStyleIdx="2" presStyleCnt="4">
        <dgm:presLayoutVars>
          <dgm:bulletEnabled val="1"/>
        </dgm:presLayoutVars>
      </dgm:prSet>
      <dgm:spPr/>
    </dgm:pt>
    <dgm:pt modelId="{B884158E-2458-43BB-A363-C1A47DE9A5C9}" type="pres">
      <dgm:prSet presAssocID="{F9DC79B9-A103-4AC8-89FE-160E408DBBF1}" presName="spaceBetweenRectangles" presStyleCnt="0"/>
      <dgm:spPr/>
    </dgm:pt>
    <dgm:pt modelId="{458F4BA2-BE15-4B94-B774-3870785B4AF7}" type="pres">
      <dgm:prSet presAssocID="{A73C54D3-4BC3-4E18-93EE-9EB092544D77}" presName="parentLin" presStyleCnt="0"/>
      <dgm:spPr/>
    </dgm:pt>
    <dgm:pt modelId="{B26C0128-EEF3-4897-9057-3379C80C26C6}" type="pres">
      <dgm:prSet presAssocID="{A73C54D3-4BC3-4E18-93EE-9EB092544D77}" presName="parentLeftMargin" presStyleLbl="node1" presStyleIdx="2" presStyleCnt="4"/>
      <dgm:spPr/>
      <dgm:t>
        <a:bodyPr/>
        <a:lstStyle/>
        <a:p>
          <a:endParaRPr lang="es-EC"/>
        </a:p>
      </dgm:t>
    </dgm:pt>
    <dgm:pt modelId="{98481F41-BC06-47A1-AEAC-167AD02D63F4}" type="pres">
      <dgm:prSet presAssocID="{A73C54D3-4BC3-4E18-93EE-9EB092544D77}" presName="parentText" presStyleLbl="node1" presStyleIdx="3" presStyleCnt="4" custScaleX="130702">
        <dgm:presLayoutVars>
          <dgm:chMax val="0"/>
          <dgm:bulletEnabled val="1"/>
        </dgm:presLayoutVars>
      </dgm:prSet>
      <dgm:spPr/>
      <dgm:t>
        <a:bodyPr/>
        <a:lstStyle/>
        <a:p>
          <a:endParaRPr lang="es-EC"/>
        </a:p>
      </dgm:t>
    </dgm:pt>
    <dgm:pt modelId="{293413F3-BDD9-44F2-B855-B41400CABA66}" type="pres">
      <dgm:prSet presAssocID="{A73C54D3-4BC3-4E18-93EE-9EB092544D77}" presName="negativeSpace" presStyleCnt="0"/>
      <dgm:spPr/>
    </dgm:pt>
    <dgm:pt modelId="{4A45815B-33ED-4E92-B3C1-497635C210A6}" type="pres">
      <dgm:prSet presAssocID="{A73C54D3-4BC3-4E18-93EE-9EB092544D77}" presName="childText" presStyleLbl="conFgAcc1" presStyleIdx="3" presStyleCnt="4" custLinFactNeighborY="11382">
        <dgm:presLayoutVars>
          <dgm:bulletEnabled val="1"/>
        </dgm:presLayoutVars>
      </dgm:prSet>
      <dgm:spPr/>
    </dgm:pt>
  </dgm:ptLst>
  <dgm:cxnLst>
    <dgm:cxn modelId="{AA01E765-F62A-47F5-813F-826FB04BB4D2}" srcId="{24942888-5C19-4F7B-89A0-3102F06A186E}" destId="{1021DDCE-A362-42DA-91BB-4BA9E48F4742}" srcOrd="0" destOrd="0" parTransId="{C1AF6A50-2734-4836-A57B-0663D83F356E}" sibTransId="{0DC546C9-F146-4605-9687-BBFEEE2F4C54}"/>
    <dgm:cxn modelId="{8EEDD2B6-2532-4A09-B031-16AB5FFAB669}" type="presOf" srcId="{1D9D1325-2D0E-471E-A87D-B9B6132CE072}" destId="{7671A995-4037-4A05-BC9B-789E2A099D6F}" srcOrd="1" destOrd="0" presId="urn:microsoft.com/office/officeart/2005/8/layout/list1"/>
    <dgm:cxn modelId="{AB0658EB-31A1-4180-86E3-C69C5E79F6BC}" type="presOf" srcId="{1021DDCE-A362-42DA-91BB-4BA9E48F4742}" destId="{5E409864-8749-409D-80A3-9F4193CA5249}" srcOrd="0" destOrd="0" presId="urn:microsoft.com/office/officeart/2005/8/layout/list1"/>
    <dgm:cxn modelId="{D80E1500-DC6F-40B2-9C71-42A333C1C38B}" type="presOf" srcId="{1D9D1325-2D0E-471E-A87D-B9B6132CE072}" destId="{C26A3B0B-61B8-4541-9B7F-5B3C537F39F1}" srcOrd="0" destOrd="0" presId="urn:microsoft.com/office/officeart/2005/8/layout/list1"/>
    <dgm:cxn modelId="{ECE94B50-AB23-4D30-8A04-9E84B43726DE}" srcId="{24942888-5C19-4F7B-89A0-3102F06A186E}" destId="{2B1E05A4-0934-4FC3-AEDD-FF03353F0C6E}" srcOrd="2" destOrd="0" parTransId="{7FC74F86-7445-4E4F-9072-6FB852E1AE77}" sibTransId="{F9DC79B9-A103-4AC8-89FE-160E408DBBF1}"/>
    <dgm:cxn modelId="{906C54D4-3914-4789-98B9-D04FCBB2B979}" type="presOf" srcId="{1021DDCE-A362-42DA-91BB-4BA9E48F4742}" destId="{8AE6197A-B622-41A2-8BEA-79437ED0E5F0}" srcOrd="1" destOrd="0" presId="urn:microsoft.com/office/officeart/2005/8/layout/list1"/>
    <dgm:cxn modelId="{37279D0C-AB22-4658-8473-6DBE3738E769}" srcId="{24942888-5C19-4F7B-89A0-3102F06A186E}" destId="{1D9D1325-2D0E-471E-A87D-B9B6132CE072}" srcOrd="1" destOrd="0" parTransId="{8B30E255-6D68-4B02-8AE8-3D109261078B}" sibTransId="{2282EF4F-EA48-4270-B240-C5A117273C24}"/>
    <dgm:cxn modelId="{2D4ABA9B-156B-48F4-AA58-ED2D3BC135E6}" type="presOf" srcId="{2B1E05A4-0934-4FC3-AEDD-FF03353F0C6E}" destId="{063B077A-157D-41DF-8191-184E0B98D0B5}" srcOrd="0" destOrd="0" presId="urn:microsoft.com/office/officeart/2005/8/layout/list1"/>
    <dgm:cxn modelId="{14B0CAB8-DFDB-40E8-9C0D-DC16CE4ACE05}" type="presOf" srcId="{A73C54D3-4BC3-4E18-93EE-9EB092544D77}" destId="{98481F41-BC06-47A1-AEAC-167AD02D63F4}" srcOrd="1" destOrd="0" presId="urn:microsoft.com/office/officeart/2005/8/layout/list1"/>
    <dgm:cxn modelId="{01B72C23-FF84-4F29-9AAD-D0F06E10AECD}" srcId="{24942888-5C19-4F7B-89A0-3102F06A186E}" destId="{A73C54D3-4BC3-4E18-93EE-9EB092544D77}" srcOrd="3" destOrd="0" parTransId="{6C04105F-7E05-4838-BF3E-826FCDC7F4D1}" sibTransId="{C809A9A5-A2DA-424E-BE58-EA5FE7045723}"/>
    <dgm:cxn modelId="{3BFF7A9E-0CC6-43A3-873E-1C9A81E89AEE}" type="presOf" srcId="{A73C54D3-4BC3-4E18-93EE-9EB092544D77}" destId="{B26C0128-EEF3-4897-9057-3379C80C26C6}" srcOrd="0" destOrd="0" presId="urn:microsoft.com/office/officeart/2005/8/layout/list1"/>
    <dgm:cxn modelId="{09F0107F-A2E6-48EA-BB53-CD65B9B177CA}" type="presOf" srcId="{2B1E05A4-0934-4FC3-AEDD-FF03353F0C6E}" destId="{156B314E-E29B-4518-9290-A29C9C2018D5}" srcOrd="1" destOrd="0" presId="urn:microsoft.com/office/officeart/2005/8/layout/list1"/>
    <dgm:cxn modelId="{519F0F26-9E28-4FFF-A60C-5277B17A7FE7}" type="presOf" srcId="{24942888-5C19-4F7B-89A0-3102F06A186E}" destId="{80213B15-127C-41FB-90FB-139CC668A2DF}" srcOrd="0" destOrd="0" presId="urn:microsoft.com/office/officeart/2005/8/layout/list1"/>
    <dgm:cxn modelId="{2A4E0591-7610-4F7C-80FF-6EB553EAF6F1}" type="presParOf" srcId="{80213B15-127C-41FB-90FB-139CC668A2DF}" destId="{E68A2C10-C028-4FEE-92AE-B52A08F877DE}" srcOrd="0" destOrd="0" presId="urn:microsoft.com/office/officeart/2005/8/layout/list1"/>
    <dgm:cxn modelId="{11E3AF4B-0911-4D88-88AE-DDBB836EFDA6}" type="presParOf" srcId="{E68A2C10-C028-4FEE-92AE-B52A08F877DE}" destId="{5E409864-8749-409D-80A3-9F4193CA5249}" srcOrd="0" destOrd="0" presId="urn:microsoft.com/office/officeart/2005/8/layout/list1"/>
    <dgm:cxn modelId="{C242FAF4-AF1C-47EF-BAF0-B4875ED6114C}" type="presParOf" srcId="{E68A2C10-C028-4FEE-92AE-B52A08F877DE}" destId="{8AE6197A-B622-41A2-8BEA-79437ED0E5F0}" srcOrd="1" destOrd="0" presId="urn:microsoft.com/office/officeart/2005/8/layout/list1"/>
    <dgm:cxn modelId="{697BC2D2-1CC6-476F-A6EF-79E66B440907}" type="presParOf" srcId="{80213B15-127C-41FB-90FB-139CC668A2DF}" destId="{A0B75D32-220B-4EE4-A2F0-C32922807AC5}" srcOrd="1" destOrd="0" presId="urn:microsoft.com/office/officeart/2005/8/layout/list1"/>
    <dgm:cxn modelId="{CEA4B669-2F0E-4614-B829-F7110A2E83F5}" type="presParOf" srcId="{80213B15-127C-41FB-90FB-139CC668A2DF}" destId="{BB7C1B94-B866-4971-937B-DB67C5612B71}" srcOrd="2" destOrd="0" presId="urn:microsoft.com/office/officeart/2005/8/layout/list1"/>
    <dgm:cxn modelId="{8F070032-CDE4-4268-9455-0280E5CECE70}" type="presParOf" srcId="{80213B15-127C-41FB-90FB-139CC668A2DF}" destId="{E5001EA8-55B2-4B3B-967C-2A141EC0B196}" srcOrd="3" destOrd="0" presId="urn:microsoft.com/office/officeart/2005/8/layout/list1"/>
    <dgm:cxn modelId="{499D096A-9331-489B-B029-F80B30BC1B91}" type="presParOf" srcId="{80213B15-127C-41FB-90FB-139CC668A2DF}" destId="{0416FEBF-3244-4673-AD99-1D76E40B7E08}" srcOrd="4" destOrd="0" presId="urn:microsoft.com/office/officeart/2005/8/layout/list1"/>
    <dgm:cxn modelId="{AE411271-7C41-4980-ACCE-4D26BBD3E1D8}" type="presParOf" srcId="{0416FEBF-3244-4673-AD99-1D76E40B7E08}" destId="{C26A3B0B-61B8-4541-9B7F-5B3C537F39F1}" srcOrd="0" destOrd="0" presId="urn:microsoft.com/office/officeart/2005/8/layout/list1"/>
    <dgm:cxn modelId="{C83A5806-959A-4912-922E-33DD2ED58B7C}" type="presParOf" srcId="{0416FEBF-3244-4673-AD99-1D76E40B7E08}" destId="{7671A995-4037-4A05-BC9B-789E2A099D6F}" srcOrd="1" destOrd="0" presId="urn:microsoft.com/office/officeart/2005/8/layout/list1"/>
    <dgm:cxn modelId="{72315CF6-B88F-4C2C-B0E7-0A51B792F197}" type="presParOf" srcId="{80213B15-127C-41FB-90FB-139CC668A2DF}" destId="{C4961C7B-C4C9-4A4E-B105-BECE5A0A53F9}" srcOrd="5" destOrd="0" presId="urn:microsoft.com/office/officeart/2005/8/layout/list1"/>
    <dgm:cxn modelId="{D719B688-725B-4326-B071-3B9628D2D061}" type="presParOf" srcId="{80213B15-127C-41FB-90FB-139CC668A2DF}" destId="{40A8C241-82CA-45B4-9E74-57B8F52886C3}" srcOrd="6" destOrd="0" presId="urn:microsoft.com/office/officeart/2005/8/layout/list1"/>
    <dgm:cxn modelId="{4AABCAFE-CE40-4793-8B6B-525D5222B171}" type="presParOf" srcId="{80213B15-127C-41FB-90FB-139CC668A2DF}" destId="{E175E4B5-12C5-453D-8B1B-528BA49EB83E}" srcOrd="7" destOrd="0" presId="urn:microsoft.com/office/officeart/2005/8/layout/list1"/>
    <dgm:cxn modelId="{97FBC3FD-EF12-4DDC-A1C9-CAE9CF92593C}" type="presParOf" srcId="{80213B15-127C-41FB-90FB-139CC668A2DF}" destId="{01B33C38-3E10-46E5-9E3F-8278DF1BF085}" srcOrd="8" destOrd="0" presId="urn:microsoft.com/office/officeart/2005/8/layout/list1"/>
    <dgm:cxn modelId="{C40265F5-2504-4AD3-97F8-53C0D7E314CF}" type="presParOf" srcId="{01B33C38-3E10-46E5-9E3F-8278DF1BF085}" destId="{063B077A-157D-41DF-8191-184E0B98D0B5}" srcOrd="0" destOrd="0" presId="urn:microsoft.com/office/officeart/2005/8/layout/list1"/>
    <dgm:cxn modelId="{E8165875-674A-4FE6-979E-BCD6F6CB6BB5}" type="presParOf" srcId="{01B33C38-3E10-46E5-9E3F-8278DF1BF085}" destId="{156B314E-E29B-4518-9290-A29C9C2018D5}" srcOrd="1" destOrd="0" presId="urn:microsoft.com/office/officeart/2005/8/layout/list1"/>
    <dgm:cxn modelId="{ED2C0C6C-4AE3-4040-A252-B20F25907DD1}" type="presParOf" srcId="{80213B15-127C-41FB-90FB-139CC668A2DF}" destId="{84E1437C-B93C-48DA-8E87-5D4E1A778689}" srcOrd="9" destOrd="0" presId="urn:microsoft.com/office/officeart/2005/8/layout/list1"/>
    <dgm:cxn modelId="{39C64D4C-AA2D-45ED-8E92-A389BA901545}" type="presParOf" srcId="{80213B15-127C-41FB-90FB-139CC668A2DF}" destId="{7543FAF2-C431-4507-BCCB-E2FD1F01BB68}" srcOrd="10" destOrd="0" presId="urn:microsoft.com/office/officeart/2005/8/layout/list1"/>
    <dgm:cxn modelId="{9053BDD6-EE6E-4D05-80C5-457C1CE0A938}" type="presParOf" srcId="{80213B15-127C-41FB-90FB-139CC668A2DF}" destId="{B884158E-2458-43BB-A363-C1A47DE9A5C9}" srcOrd="11" destOrd="0" presId="urn:microsoft.com/office/officeart/2005/8/layout/list1"/>
    <dgm:cxn modelId="{9C381521-92A4-41AB-8DD4-BD23F688B996}" type="presParOf" srcId="{80213B15-127C-41FB-90FB-139CC668A2DF}" destId="{458F4BA2-BE15-4B94-B774-3870785B4AF7}" srcOrd="12" destOrd="0" presId="urn:microsoft.com/office/officeart/2005/8/layout/list1"/>
    <dgm:cxn modelId="{8E5713D8-1017-4687-9479-92D0F783A7DA}" type="presParOf" srcId="{458F4BA2-BE15-4B94-B774-3870785B4AF7}" destId="{B26C0128-EEF3-4897-9057-3379C80C26C6}" srcOrd="0" destOrd="0" presId="urn:microsoft.com/office/officeart/2005/8/layout/list1"/>
    <dgm:cxn modelId="{89DC0FCA-3048-4CF7-942F-AB491010F54E}" type="presParOf" srcId="{458F4BA2-BE15-4B94-B774-3870785B4AF7}" destId="{98481F41-BC06-47A1-AEAC-167AD02D63F4}" srcOrd="1" destOrd="0" presId="urn:microsoft.com/office/officeart/2005/8/layout/list1"/>
    <dgm:cxn modelId="{8D83504B-683B-4A85-A885-D62B45033F66}" type="presParOf" srcId="{80213B15-127C-41FB-90FB-139CC668A2DF}" destId="{293413F3-BDD9-44F2-B855-B41400CABA66}" srcOrd="13" destOrd="0" presId="urn:microsoft.com/office/officeart/2005/8/layout/list1"/>
    <dgm:cxn modelId="{41F09E90-932E-4755-9DFC-94EE312C92C8}" type="presParOf" srcId="{80213B15-127C-41FB-90FB-139CC668A2DF}" destId="{4A45815B-33ED-4E92-B3C1-497635C210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t>
        <a:bodyPr/>
        <a:lstStyle/>
        <a:p>
          <a:endParaRPr lang="es-EC"/>
        </a:p>
      </dgm:t>
    </dgm:pt>
    <dgm:pt modelId="{5404A65A-CC2F-4F34-85E8-CFF41AF13B08}" type="pres">
      <dgm:prSet presAssocID="{2F4BAE15-AE4C-410A-829A-57F9190B41CF}" presName="cycle" presStyleCnt="0"/>
      <dgm:spPr/>
      <dgm:t>
        <a:bodyPr/>
        <a:lstStyle/>
        <a:p>
          <a:endParaRPr lang="es-EC"/>
        </a:p>
      </dgm:t>
    </dgm:pt>
    <dgm:pt modelId="{E9D1D28D-D646-4DC5-929B-2DBF9140ACCD}" type="pres">
      <dgm:prSet presAssocID="{2F4BAE15-AE4C-410A-829A-57F9190B41CF}" presName="srcNode" presStyleLbl="node1" presStyleIdx="0" presStyleCnt="5"/>
      <dgm:spPr/>
      <dgm:t>
        <a:bodyPr/>
        <a:lstStyle/>
        <a:p>
          <a:endParaRPr lang="es-EC"/>
        </a:p>
      </dgm:t>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t>
        <a:bodyPr/>
        <a:lstStyle/>
        <a:p>
          <a:endParaRPr lang="es-EC"/>
        </a:p>
      </dgm:t>
    </dgm:pt>
    <dgm:pt modelId="{5ED4C0EC-DC7D-4E93-AFEE-FB97B6148531}" type="pres">
      <dgm:prSet presAssocID="{2F4BAE15-AE4C-410A-829A-57F9190B41CF}" presName="dstNode" presStyleLbl="node1" presStyleIdx="0" presStyleCnt="5"/>
      <dgm:spPr/>
      <dgm:t>
        <a:bodyPr/>
        <a:lstStyle/>
        <a:p>
          <a:endParaRPr lang="es-EC"/>
        </a:p>
      </dgm:t>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t>
        <a:bodyPr/>
        <a:lstStyle/>
        <a:p>
          <a:endParaRPr lang="es-EC"/>
        </a:p>
      </dgm:t>
    </dgm:pt>
    <dgm:pt modelId="{E3FE4208-773C-4A56-8389-42F64A97D05B}" type="pres">
      <dgm:prSet presAssocID="{0096D703-6A27-49C2-8981-4C3401211A9B}" presName="accentRepeatNode" presStyleLbl="solidFgAcc1" presStyleIdx="0" presStyleCnt="5"/>
      <dgm:spPr/>
      <dgm:t>
        <a:bodyPr/>
        <a:lstStyle/>
        <a:p>
          <a:endParaRPr lang="es-EC"/>
        </a:p>
      </dgm:t>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t>
        <a:bodyPr/>
        <a:lstStyle/>
        <a:p>
          <a:endParaRPr lang="es-EC"/>
        </a:p>
      </dgm:t>
    </dgm:pt>
    <dgm:pt modelId="{4BFE832C-12DF-464D-8C81-102E68907C40}" type="pres">
      <dgm:prSet presAssocID="{8D4CC6D9-DBEA-4444-B3A6-8128E4366CB7}" presName="accentRepeatNode" presStyleLbl="solidFgAcc1" presStyleIdx="1" presStyleCnt="5"/>
      <dgm:spPr/>
      <dgm:t>
        <a:bodyPr/>
        <a:lstStyle/>
        <a:p>
          <a:endParaRPr lang="es-EC"/>
        </a:p>
      </dgm:t>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t>
        <a:bodyPr/>
        <a:lstStyle/>
        <a:p>
          <a:endParaRPr lang="es-EC"/>
        </a:p>
      </dgm:t>
    </dgm:pt>
    <dgm:pt modelId="{FE0638BD-9099-41F4-A98D-1C23D20E3D37}" type="pres">
      <dgm:prSet presAssocID="{52CE39D2-56EE-49D8-876D-2102BAB65558}" presName="accentRepeatNode" presStyleLbl="solidFgAcc1" presStyleIdx="2" presStyleCnt="5"/>
      <dgm:spPr/>
      <dgm:t>
        <a:bodyPr/>
        <a:lstStyle/>
        <a:p>
          <a:endParaRPr lang="es-EC"/>
        </a:p>
      </dgm:t>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t>
        <a:bodyPr/>
        <a:lstStyle/>
        <a:p>
          <a:endParaRPr lang="es-EC"/>
        </a:p>
      </dgm:t>
    </dgm:pt>
    <dgm:pt modelId="{96A26120-1001-4B49-A170-7A57525B3F08}" type="pres">
      <dgm:prSet presAssocID="{C371A321-68DA-4C6A-BBEB-A4683406088F}" presName="accentRepeatNode" presStyleLbl="solidFgAcc1" presStyleIdx="3" presStyleCnt="5"/>
      <dgm:spPr/>
      <dgm:t>
        <a:bodyPr/>
        <a:lstStyle/>
        <a:p>
          <a:endParaRPr lang="es-EC"/>
        </a:p>
      </dgm:t>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t>
        <a:bodyPr/>
        <a:lstStyle/>
        <a:p>
          <a:endParaRPr lang="es-EC"/>
        </a:p>
      </dgm:t>
    </dgm:pt>
    <dgm:pt modelId="{6BC84451-F50E-4EBD-83E7-8E28C7BCF7B1}" type="pres">
      <dgm:prSet presAssocID="{219D5C1E-692C-4F08-84B7-1832D0710257}" presName="accentRepeatNode" presStyleLbl="solidFgAcc1" presStyleIdx="4" presStyleCnt="5"/>
      <dgm:spPr/>
      <dgm:t>
        <a:bodyPr/>
        <a:lstStyle/>
        <a:p>
          <a:endParaRPr lang="es-EC"/>
        </a:p>
      </dgm:t>
    </dgm:pt>
  </dgm:ptLst>
  <dgm:cxnLst>
    <dgm:cxn modelId="{65F14294-EBCE-4505-9E75-A392BAE7A83A}" srcId="{2F4BAE15-AE4C-410A-829A-57F9190B41CF}" destId="{C371A321-68DA-4C6A-BBEB-A4683406088F}" srcOrd="3" destOrd="0" parTransId="{B19BF118-5852-4BFA-AE95-284D0C9A6FB4}" sibTransId="{22975E8D-2CE1-41D9-A784-3BAF42936456}"/>
    <dgm:cxn modelId="{765263D8-C880-4D15-8D0A-1E64FC274D28}" type="presOf" srcId="{52CE39D2-56EE-49D8-876D-2102BAB65558}" destId="{044181D1-862F-4B87-A2C8-618A426BB042}" srcOrd="0" destOrd="0" presId="urn:microsoft.com/office/officeart/2008/layout/VerticalCurvedList"/>
    <dgm:cxn modelId="{3BC6681C-1874-43F6-BA20-ABF7792CDC88}" srcId="{2F4BAE15-AE4C-410A-829A-57F9190B41CF}" destId="{8D4CC6D9-DBEA-4444-B3A6-8128E4366CB7}" srcOrd="1" destOrd="0" parTransId="{39B9554B-EE32-418D-BA80-747B76197398}" sibTransId="{2BC53FA8-B1DA-4277-8307-8614AA82389F}"/>
    <dgm:cxn modelId="{07A50A23-28DD-4CA6-A59A-8E71E4EE2AF6}" type="presOf" srcId="{8D4CC6D9-DBEA-4444-B3A6-8128E4366CB7}" destId="{EB039BAA-52DA-4582-B438-14622780EB74}" srcOrd="0" destOrd="0" presId="urn:microsoft.com/office/officeart/2008/layout/VerticalCurvedList"/>
    <dgm:cxn modelId="{E3E74DA3-2AD2-4A2C-AD5C-19F4CF61B77D}" type="presOf" srcId="{830A37B4-5889-4ED7-BB34-405BA6D1E5EE}" destId="{073696A5-1030-4BF8-9333-960B229D7D80}" srcOrd="0" destOrd="0" presId="urn:microsoft.com/office/officeart/2008/layout/VerticalCurvedList"/>
    <dgm:cxn modelId="{0D90F882-22E1-4375-822F-AD216AA46074}" type="presOf" srcId="{0096D703-6A27-49C2-8981-4C3401211A9B}" destId="{28ACFCD2-652A-4F26-A366-AC4998EE3AB2}" srcOrd="0" destOrd="0" presId="urn:microsoft.com/office/officeart/2008/layout/VerticalCurvedList"/>
    <dgm:cxn modelId="{7E2D9FB2-F4B4-4256-98E9-624042F27C75}" type="presOf" srcId="{219D5C1E-692C-4F08-84B7-1832D0710257}" destId="{645A985B-1195-4BA1-B992-FD5F70DAE2E3}" srcOrd="0" destOrd="0" presId="urn:microsoft.com/office/officeart/2008/layout/VerticalCurvedList"/>
    <dgm:cxn modelId="{52C962C6-3570-4E59-8A4E-FDC8ED0FCB25}" srcId="{2F4BAE15-AE4C-410A-829A-57F9190B41CF}" destId="{0096D703-6A27-49C2-8981-4C3401211A9B}" srcOrd="0" destOrd="0" parTransId="{46002B85-40A3-4EE5-BF71-E31C8306EC14}" sibTransId="{830A37B4-5889-4ED7-BB34-405BA6D1E5EE}"/>
    <dgm:cxn modelId="{C5C79673-86A7-4E41-B949-EDCA30D3FE2E}" type="presOf" srcId="{C371A321-68DA-4C6A-BBEB-A4683406088F}" destId="{012199AB-F77A-4ABD-8BBD-9D17D16EC2BC}" srcOrd="0" destOrd="0" presId="urn:microsoft.com/office/officeart/2008/layout/VerticalCurvedList"/>
    <dgm:cxn modelId="{DA10F60E-E760-461C-93F8-C52B9FD16296}" type="presOf" srcId="{2F4BAE15-AE4C-410A-829A-57F9190B41CF}" destId="{FC7CF7DE-F555-4B5A-A845-8FB8E56A4C8A}"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4FDBC843-09E1-4F91-934E-F3F23A9F41D7}" srcId="{2F4BAE15-AE4C-410A-829A-57F9190B41CF}" destId="{219D5C1E-692C-4F08-84B7-1832D0710257}" srcOrd="4" destOrd="0" parTransId="{10CEE756-EB7F-4FA5-8EE7-AF705F94F048}" sibTransId="{8940CCF2-0F90-432D-AE99-F11CDE9A72BE}"/>
    <dgm:cxn modelId="{17B528CB-3B97-4C1B-A5F7-7B5B990FDEA1}" type="presParOf" srcId="{FC7CF7DE-F555-4B5A-A845-8FB8E56A4C8A}" destId="{8A53B798-C92F-4024-AF14-21FCF040FC25}" srcOrd="0" destOrd="0" presId="urn:microsoft.com/office/officeart/2008/layout/VerticalCurvedList"/>
    <dgm:cxn modelId="{5A158324-29B7-4402-BE10-447C7203EDEC}" type="presParOf" srcId="{8A53B798-C92F-4024-AF14-21FCF040FC25}" destId="{5404A65A-CC2F-4F34-85E8-CFF41AF13B08}" srcOrd="0" destOrd="0" presId="urn:microsoft.com/office/officeart/2008/layout/VerticalCurvedList"/>
    <dgm:cxn modelId="{51C3ED30-2309-410C-ADB8-63D075DB0569}" type="presParOf" srcId="{5404A65A-CC2F-4F34-85E8-CFF41AF13B08}" destId="{E9D1D28D-D646-4DC5-929B-2DBF9140ACCD}" srcOrd="0" destOrd="0" presId="urn:microsoft.com/office/officeart/2008/layout/VerticalCurvedList"/>
    <dgm:cxn modelId="{FC0B4A6E-BB98-4520-BC05-1D68B58B490E}" type="presParOf" srcId="{5404A65A-CC2F-4F34-85E8-CFF41AF13B08}" destId="{073696A5-1030-4BF8-9333-960B229D7D80}" srcOrd="1" destOrd="0" presId="urn:microsoft.com/office/officeart/2008/layout/VerticalCurvedList"/>
    <dgm:cxn modelId="{9EF46225-4315-4C3B-B91A-067BCB93B80A}" type="presParOf" srcId="{5404A65A-CC2F-4F34-85E8-CFF41AF13B08}" destId="{44789DAB-3821-49DB-A6C9-036689E149FE}" srcOrd="2" destOrd="0" presId="urn:microsoft.com/office/officeart/2008/layout/VerticalCurvedList"/>
    <dgm:cxn modelId="{6626F2C2-A9EB-4464-B619-823BDA0376B9}" type="presParOf" srcId="{5404A65A-CC2F-4F34-85E8-CFF41AF13B08}" destId="{5ED4C0EC-DC7D-4E93-AFEE-FB97B6148531}" srcOrd="3" destOrd="0" presId="urn:microsoft.com/office/officeart/2008/layout/VerticalCurvedList"/>
    <dgm:cxn modelId="{1F564AF0-5E89-494D-92EC-077FEFA71D48}" type="presParOf" srcId="{8A53B798-C92F-4024-AF14-21FCF040FC25}" destId="{28ACFCD2-652A-4F26-A366-AC4998EE3AB2}" srcOrd="1" destOrd="0" presId="urn:microsoft.com/office/officeart/2008/layout/VerticalCurvedList"/>
    <dgm:cxn modelId="{9B1E32E8-D6BD-494F-8EF2-E16EAF46E491}" type="presParOf" srcId="{8A53B798-C92F-4024-AF14-21FCF040FC25}" destId="{BDBC8EF5-0AC2-4FD0-99C5-781B148CD347}" srcOrd="2" destOrd="0" presId="urn:microsoft.com/office/officeart/2008/layout/VerticalCurvedList"/>
    <dgm:cxn modelId="{AE9C59BE-1C84-4E7B-BEFA-BD0644892EEC}" type="presParOf" srcId="{BDBC8EF5-0AC2-4FD0-99C5-781B148CD347}" destId="{E3FE4208-773C-4A56-8389-42F64A97D05B}" srcOrd="0" destOrd="0" presId="urn:microsoft.com/office/officeart/2008/layout/VerticalCurvedList"/>
    <dgm:cxn modelId="{98AC155D-77E7-4916-BC39-59DE6D6EEB0A}" type="presParOf" srcId="{8A53B798-C92F-4024-AF14-21FCF040FC25}" destId="{EB039BAA-52DA-4582-B438-14622780EB74}" srcOrd="3" destOrd="0" presId="urn:microsoft.com/office/officeart/2008/layout/VerticalCurvedList"/>
    <dgm:cxn modelId="{31F393EF-75C8-4B69-A9DA-7BD3B679203C}" type="presParOf" srcId="{8A53B798-C92F-4024-AF14-21FCF040FC25}" destId="{1027BBF9-135C-4E30-A062-5294E22A5DC9}" srcOrd="4" destOrd="0" presId="urn:microsoft.com/office/officeart/2008/layout/VerticalCurvedList"/>
    <dgm:cxn modelId="{26169F2D-7ACE-4ECD-8E76-7541A26376A3}" type="presParOf" srcId="{1027BBF9-135C-4E30-A062-5294E22A5DC9}" destId="{4BFE832C-12DF-464D-8C81-102E68907C40}" srcOrd="0" destOrd="0" presId="urn:microsoft.com/office/officeart/2008/layout/VerticalCurvedList"/>
    <dgm:cxn modelId="{07B7170A-329C-4ADA-BD1A-32D5B911F9DD}" type="presParOf" srcId="{8A53B798-C92F-4024-AF14-21FCF040FC25}" destId="{044181D1-862F-4B87-A2C8-618A426BB042}" srcOrd="5" destOrd="0" presId="urn:microsoft.com/office/officeart/2008/layout/VerticalCurvedList"/>
    <dgm:cxn modelId="{5DC6375A-7E1C-4412-9B02-AF8539EB77C9}" type="presParOf" srcId="{8A53B798-C92F-4024-AF14-21FCF040FC25}" destId="{7DD74D89-FFE5-4CE7-9E82-5DA6428B8394}" srcOrd="6" destOrd="0" presId="urn:microsoft.com/office/officeart/2008/layout/VerticalCurvedList"/>
    <dgm:cxn modelId="{C8752E22-4408-44C7-9BAC-3CF348D6E283}" type="presParOf" srcId="{7DD74D89-FFE5-4CE7-9E82-5DA6428B8394}" destId="{FE0638BD-9099-41F4-A98D-1C23D20E3D37}" srcOrd="0" destOrd="0" presId="urn:microsoft.com/office/officeart/2008/layout/VerticalCurvedList"/>
    <dgm:cxn modelId="{9893EDC5-300F-4C97-BC4A-E4E59C36D98A}" type="presParOf" srcId="{8A53B798-C92F-4024-AF14-21FCF040FC25}" destId="{012199AB-F77A-4ABD-8BBD-9D17D16EC2BC}" srcOrd="7" destOrd="0" presId="urn:microsoft.com/office/officeart/2008/layout/VerticalCurvedList"/>
    <dgm:cxn modelId="{8190E38E-6E51-4FDF-A784-093CD75C0056}" type="presParOf" srcId="{8A53B798-C92F-4024-AF14-21FCF040FC25}" destId="{BB997DDC-F677-49ED-9F75-CEEE8B8A621F}" srcOrd="8" destOrd="0" presId="urn:microsoft.com/office/officeart/2008/layout/VerticalCurvedList"/>
    <dgm:cxn modelId="{86DBAC61-B8D1-44ED-B194-ED277A5CBC1D}" type="presParOf" srcId="{BB997DDC-F677-49ED-9F75-CEEE8B8A621F}" destId="{96A26120-1001-4B49-A170-7A57525B3F08}" srcOrd="0" destOrd="0" presId="urn:microsoft.com/office/officeart/2008/layout/VerticalCurvedList"/>
    <dgm:cxn modelId="{A1209C10-B903-4979-A3D3-5A47CC7320C3}" type="presParOf" srcId="{8A53B798-C92F-4024-AF14-21FCF040FC25}" destId="{645A985B-1195-4BA1-B992-FD5F70DAE2E3}" srcOrd="9" destOrd="0" presId="urn:microsoft.com/office/officeart/2008/layout/VerticalCurvedList"/>
    <dgm:cxn modelId="{70CEAC91-D387-48D2-8AA4-4A169C36EAAF}" type="presParOf" srcId="{8A53B798-C92F-4024-AF14-21FCF040FC25}" destId="{C3A3B2EE-25DA-48A6-9AD4-F024D77BEEF3}" srcOrd="10" destOrd="0" presId="urn:microsoft.com/office/officeart/2008/layout/VerticalCurvedList"/>
    <dgm:cxn modelId="{05A39BC4-35B5-4883-AE38-192348BAADEE}"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C6BAF8-BB57-4F0E-A19D-78FF7E0DC564}"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s-EC"/>
        </a:p>
      </dgm:t>
    </dgm:pt>
    <dgm:pt modelId="{5B34190B-40A4-4A6B-B3D9-A95D9A0F510D}">
      <dgm:prSet custT="1"/>
      <dgm:spPr/>
      <dgm:t>
        <a:bodyPr/>
        <a:lstStyle/>
        <a:p>
          <a:r>
            <a:rPr lang="es-EC" sz="1600" dirty="0" smtClean="0"/>
            <a:t>Efectividad (si las personas pueden realmente completar sus tareas y lograr su metas)</a:t>
          </a:r>
          <a:endParaRPr lang="es-EC" sz="1600" dirty="0"/>
        </a:p>
      </dgm:t>
    </dgm:pt>
    <dgm:pt modelId="{4BDB7039-7727-494B-8A42-19027D64530A}" type="parTrans" cxnId="{49BDE8FB-EFE1-4F48-B5F3-1F3924089EA5}">
      <dgm:prSet/>
      <dgm:spPr/>
      <dgm:t>
        <a:bodyPr/>
        <a:lstStyle/>
        <a:p>
          <a:endParaRPr lang="es-EC" sz="1600"/>
        </a:p>
      </dgm:t>
    </dgm:pt>
    <dgm:pt modelId="{9F267FE5-119C-4ECC-88B8-0167A99C1FDF}" type="sibTrans" cxnId="{49BDE8FB-EFE1-4F48-B5F3-1F3924089EA5}">
      <dgm:prSet/>
      <dgm:spPr/>
      <dgm:t>
        <a:bodyPr/>
        <a:lstStyle/>
        <a:p>
          <a:endParaRPr lang="es-EC" sz="1600"/>
        </a:p>
      </dgm:t>
    </dgm:pt>
    <dgm:pt modelId="{7A0225C9-3023-4AEA-BE0C-ABA43D834342}">
      <dgm:prSet phldrT="[Texto]" custT="1"/>
      <dgm:spPr/>
      <dgm:t>
        <a:bodyPr/>
        <a:lstStyle/>
        <a:p>
          <a:r>
            <a:rPr lang="es-EC" sz="1600" dirty="0" smtClean="0"/>
            <a:t>Eficiencia (la medida en que gastan recursos para lograr sus objetivos)</a:t>
          </a:r>
          <a:endParaRPr lang="es-EC" sz="1600" dirty="0"/>
        </a:p>
      </dgm:t>
    </dgm:pt>
    <dgm:pt modelId="{257C94BB-D7B2-444B-8806-1FF023CAB27F}" type="parTrans" cxnId="{0C43CAC1-BB78-440F-8973-E3BF4BED4DE5}">
      <dgm:prSet/>
      <dgm:spPr/>
      <dgm:t>
        <a:bodyPr/>
        <a:lstStyle/>
        <a:p>
          <a:endParaRPr lang="es-EC" sz="1600"/>
        </a:p>
      </dgm:t>
    </dgm:pt>
    <dgm:pt modelId="{33D47470-BB3B-4AC6-826A-B0A4074908E0}" type="sibTrans" cxnId="{0C43CAC1-BB78-440F-8973-E3BF4BED4DE5}">
      <dgm:prSet/>
      <dgm:spPr/>
      <dgm:t>
        <a:bodyPr/>
        <a:lstStyle/>
        <a:p>
          <a:endParaRPr lang="es-EC" sz="1600"/>
        </a:p>
      </dgm:t>
    </dgm:pt>
    <dgm:pt modelId="{750C5C1A-4BA5-4505-9A63-5265DCB8E139}">
      <dgm:prSet phldrT="[Texto]" custT="1"/>
      <dgm:spPr/>
      <dgm:t>
        <a:bodyPr/>
        <a:lstStyle/>
        <a:p>
          <a:r>
            <a:rPr lang="es-EC" sz="1600" dirty="0" smtClean="0"/>
            <a:t>Satisfacción (el nivel de comodidad que experimentan al lograr esos objetivos)</a:t>
          </a:r>
          <a:endParaRPr lang="es-EC" sz="1600" dirty="0"/>
        </a:p>
      </dgm:t>
    </dgm:pt>
    <dgm:pt modelId="{C2C3764B-057F-4DA3-BE21-B5818CA3D07E}" type="parTrans" cxnId="{65C20CD9-D4C9-47C4-8F30-E3BB6FEF5D36}">
      <dgm:prSet/>
      <dgm:spPr/>
      <dgm:t>
        <a:bodyPr/>
        <a:lstStyle/>
        <a:p>
          <a:endParaRPr lang="es-EC" sz="1600"/>
        </a:p>
      </dgm:t>
    </dgm:pt>
    <dgm:pt modelId="{C93A9876-A8D0-45A3-9D6B-B6511FB97047}" type="sibTrans" cxnId="{65C20CD9-D4C9-47C4-8F30-E3BB6FEF5D36}">
      <dgm:prSet/>
      <dgm:spPr/>
      <dgm:t>
        <a:bodyPr/>
        <a:lstStyle/>
        <a:p>
          <a:endParaRPr lang="es-EC" sz="1600"/>
        </a:p>
      </dgm:t>
    </dgm:pt>
    <dgm:pt modelId="{AF1368C0-9EBF-4681-8816-2E530F1DE86B}" type="pres">
      <dgm:prSet presAssocID="{4FC6BAF8-BB57-4F0E-A19D-78FF7E0DC564}" presName="linear" presStyleCnt="0">
        <dgm:presLayoutVars>
          <dgm:dir/>
          <dgm:animLvl val="lvl"/>
          <dgm:resizeHandles val="exact"/>
        </dgm:presLayoutVars>
      </dgm:prSet>
      <dgm:spPr/>
      <dgm:t>
        <a:bodyPr/>
        <a:lstStyle/>
        <a:p>
          <a:endParaRPr lang="es-EC"/>
        </a:p>
      </dgm:t>
    </dgm:pt>
    <dgm:pt modelId="{E6C72B4B-C694-420F-BB9A-955C1E528B9A}" type="pres">
      <dgm:prSet presAssocID="{5B34190B-40A4-4A6B-B3D9-A95D9A0F510D}" presName="parentLin" presStyleCnt="0"/>
      <dgm:spPr/>
    </dgm:pt>
    <dgm:pt modelId="{E3D28907-7311-4596-87B5-C71B1D2E8A8A}" type="pres">
      <dgm:prSet presAssocID="{5B34190B-40A4-4A6B-B3D9-A95D9A0F510D}" presName="parentLeftMargin" presStyleLbl="node1" presStyleIdx="0" presStyleCnt="3"/>
      <dgm:spPr/>
      <dgm:t>
        <a:bodyPr/>
        <a:lstStyle/>
        <a:p>
          <a:endParaRPr lang="es-EC"/>
        </a:p>
      </dgm:t>
    </dgm:pt>
    <dgm:pt modelId="{A6C7B73A-F435-44E2-88D6-8677222385DB}" type="pres">
      <dgm:prSet presAssocID="{5B34190B-40A4-4A6B-B3D9-A95D9A0F510D}" presName="parentText" presStyleLbl="node1" presStyleIdx="0" presStyleCnt="3" custScaleX="133954">
        <dgm:presLayoutVars>
          <dgm:chMax val="0"/>
          <dgm:bulletEnabled val="1"/>
        </dgm:presLayoutVars>
      </dgm:prSet>
      <dgm:spPr/>
      <dgm:t>
        <a:bodyPr/>
        <a:lstStyle/>
        <a:p>
          <a:endParaRPr lang="es-EC"/>
        </a:p>
      </dgm:t>
    </dgm:pt>
    <dgm:pt modelId="{A8CD3172-85D0-4249-9522-313A94E0FEF8}" type="pres">
      <dgm:prSet presAssocID="{5B34190B-40A4-4A6B-B3D9-A95D9A0F510D}" presName="negativeSpace" presStyleCnt="0"/>
      <dgm:spPr/>
    </dgm:pt>
    <dgm:pt modelId="{3FFFCEAD-0DF8-4855-8EB9-6E90FC235B9B}" type="pres">
      <dgm:prSet presAssocID="{5B34190B-40A4-4A6B-B3D9-A95D9A0F510D}" presName="childText" presStyleLbl="conFgAcc1" presStyleIdx="0" presStyleCnt="3">
        <dgm:presLayoutVars>
          <dgm:bulletEnabled val="1"/>
        </dgm:presLayoutVars>
      </dgm:prSet>
      <dgm:spPr/>
    </dgm:pt>
    <dgm:pt modelId="{E022952E-2145-4BA7-AF8D-440F5F8D1BCD}" type="pres">
      <dgm:prSet presAssocID="{9F267FE5-119C-4ECC-88B8-0167A99C1FDF}" presName="spaceBetweenRectangles" presStyleCnt="0"/>
      <dgm:spPr/>
    </dgm:pt>
    <dgm:pt modelId="{32C1CE0D-45D4-42F8-A146-58EB4106D921}" type="pres">
      <dgm:prSet presAssocID="{7A0225C9-3023-4AEA-BE0C-ABA43D834342}" presName="parentLin" presStyleCnt="0"/>
      <dgm:spPr/>
    </dgm:pt>
    <dgm:pt modelId="{A2C94298-94FA-44DC-820A-E763F1FEDEF9}" type="pres">
      <dgm:prSet presAssocID="{7A0225C9-3023-4AEA-BE0C-ABA43D834342}" presName="parentLeftMargin" presStyleLbl="node1" presStyleIdx="0" presStyleCnt="3"/>
      <dgm:spPr/>
      <dgm:t>
        <a:bodyPr/>
        <a:lstStyle/>
        <a:p>
          <a:endParaRPr lang="es-EC"/>
        </a:p>
      </dgm:t>
    </dgm:pt>
    <dgm:pt modelId="{11FF64AC-3CB9-431D-B856-D44600E53FBC}" type="pres">
      <dgm:prSet presAssocID="{7A0225C9-3023-4AEA-BE0C-ABA43D834342}" presName="parentText" presStyleLbl="node1" presStyleIdx="1" presStyleCnt="3" custScaleX="133953">
        <dgm:presLayoutVars>
          <dgm:chMax val="0"/>
          <dgm:bulletEnabled val="1"/>
        </dgm:presLayoutVars>
      </dgm:prSet>
      <dgm:spPr/>
      <dgm:t>
        <a:bodyPr/>
        <a:lstStyle/>
        <a:p>
          <a:endParaRPr lang="es-EC"/>
        </a:p>
      </dgm:t>
    </dgm:pt>
    <dgm:pt modelId="{FBE14656-6551-4505-AB2A-44168E5FF864}" type="pres">
      <dgm:prSet presAssocID="{7A0225C9-3023-4AEA-BE0C-ABA43D834342}" presName="negativeSpace" presStyleCnt="0"/>
      <dgm:spPr/>
    </dgm:pt>
    <dgm:pt modelId="{CA6A35E5-780F-4B63-8688-A01AE1C63B54}" type="pres">
      <dgm:prSet presAssocID="{7A0225C9-3023-4AEA-BE0C-ABA43D834342}" presName="childText" presStyleLbl="conFgAcc1" presStyleIdx="1" presStyleCnt="3">
        <dgm:presLayoutVars>
          <dgm:bulletEnabled val="1"/>
        </dgm:presLayoutVars>
      </dgm:prSet>
      <dgm:spPr/>
    </dgm:pt>
    <dgm:pt modelId="{C36C5859-D105-4C4B-B7AE-4F5A51197B57}" type="pres">
      <dgm:prSet presAssocID="{33D47470-BB3B-4AC6-826A-B0A4074908E0}" presName="spaceBetweenRectangles" presStyleCnt="0"/>
      <dgm:spPr/>
    </dgm:pt>
    <dgm:pt modelId="{F1213FCC-61FA-41B8-8EE8-94C0FBDE3290}" type="pres">
      <dgm:prSet presAssocID="{750C5C1A-4BA5-4505-9A63-5265DCB8E139}" presName="parentLin" presStyleCnt="0"/>
      <dgm:spPr/>
    </dgm:pt>
    <dgm:pt modelId="{1CF5A29D-B2AD-4DE1-8589-9B92126CB5D5}" type="pres">
      <dgm:prSet presAssocID="{750C5C1A-4BA5-4505-9A63-5265DCB8E139}" presName="parentLeftMargin" presStyleLbl="node1" presStyleIdx="1" presStyleCnt="3"/>
      <dgm:spPr/>
      <dgm:t>
        <a:bodyPr/>
        <a:lstStyle/>
        <a:p>
          <a:endParaRPr lang="es-EC"/>
        </a:p>
      </dgm:t>
    </dgm:pt>
    <dgm:pt modelId="{F795E3CF-1DE0-4587-A3F8-629404229C3E}" type="pres">
      <dgm:prSet presAssocID="{750C5C1A-4BA5-4505-9A63-5265DCB8E139}" presName="parentText" presStyleLbl="node1" presStyleIdx="2" presStyleCnt="3" custScaleX="134312">
        <dgm:presLayoutVars>
          <dgm:chMax val="0"/>
          <dgm:bulletEnabled val="1"/>
        </dgm:presLayoutVars>
      </dgm:prSet>
      <dgm:spPr/>
      <dgm:t>
        <a:bodyPr/>
        <a:lstStyle/>
        <a:p>
          <a:endParaRPr lang="es-EC"/>
        </a:p>
      </dgm:t>
    </dgm:pt>
    <dgm:pt modelId="{A1A145CF-AA69-4774-9B3F-AEFE1A8C1199}" type="pres">
      <dgm:prSet presAssocID="{750C5C1A-4BA5-4505-9A63-5265DCB8E139}" presName="negativeSpace" presStyleCnt="0"/>
      <dgm:spPr/>
    </dgm:pt>
    <dgm:pt modelId="{9A89521D-B87F-46E2-80B6-6ACF57C524F1}" type="pres">
      <dgm:prSet presAssocID="{750C5C1A-4BA5-4505-9A63-5265DCB8E139}" presName="childText" presStyleLbl="conFgAcc1" presStyleIdx="2" presStyleCnt="3">
        <dgm:presLayoutVars>
          <dgm:bulletEnabled val="1"/>
        </dgm:presLayoutVars>
      </dgm:prSet>
      <dgm:spPr/>
    </dgm:pt>
  </dgm:ptLst>
  <dgm:cxnLst>
    <dgm:cxn modelId="{49BDE8FB-EFE1-4F48-B5F3-1F3924089EA5}" srcId="{4FC6BAF8-BB57-4F0E-A19D-78FF7E0DC564}" destId="{5B34190B-40A4-4A6B-B3D9-A95D9A0F510D}" srcOrd="0" destOrd="0" parTransId="{4BDB7039-7727-494B-8A42-19027D64530A}" sibTransId="{9F267FE5-119C-4ECC-88B8-0167A99C1FDF}"/>
    <dgm:cxn modelId="{E08EE58A-FC17-474C-B2E2-48A35A4C9055}" type="presOf" srcId="{5B34190B-40A4-4A6B-B3D9-A95D9A0F510D}" destId="{E3D28907-7311-4596-87B5-C71B1D2E8A8A}" srcOrd="0" destOrd="0" presId="urn:microsoft.com/office/officeart/2005/8/layout/list1"/>
    <dgm:cxn modelId="{0C43CAC1-BB78-440F-8973-E3BF4BED4DE5}" srcId="{4FC6BAF8-BB57-4F0E-A19D-78FF7E0DC564}" destId="{7A0225C9-3023-4AEA-BE0C-ABA43D834342}" srcOrd="1" destOrd="0" parTransId="{257C94BB-D7B2-444B-8806-1FF023CAB27F}" sibTransId="{33D47470-BB3B-4AC6-826A-B0A4074908E0}"/>
    <dgm:cxn modelId="{E040D504-7C94-4A0C-BEA3-90B11CBA84CF}" type="presOf" srcId="{7A0225C9-3023-4AEA-BE0C-ABA43D834342}" destId="{A2C94298-94FA-44DC-820A-E763F1FEDEF9}" srcOrd="0" destOrd="0" presId="urn:microsoft.com/office/officeart/2005/8/layout/list1"/>
    <dgm:cxn modelId="{D8D7D9CE-AA3C-4E30-930D-E68C02DE8C5B}" type="presOf" srcId="{7A0225C9-3023-4AEA-BE0C-ABA43D834342}" destId="{11FF64AC-3CB9-431D-B856-D44600E53FBC}" srcOrd="1" destOrd="0" presId="urn:microsoft.com/office/officeart/2005/8/layout/list1"/>
    <dgm:cxn modelId="{121E292B-C91C-4366-8511-C5270DD1D359}" type="presOf" srcId="{750C5C1A-4BA5-4505-9A63-5265DCB8E139}" destId="{1CF5A29D-B2AD-4DE1-8589-9B92126CB5D5}" srcOrd="0" destOrd="0" presId="urn:microsoft.com/office/officeart/2005/8/layout/list1"/>
    <dgm:cxn modelId="{D5C1D83C-F3EE-4A94-BD05-4AB72C8EC791}" type="presOf" srcId="{750C5C1A-4BA5-4505-9A63-5265DCB8E139}" destId="{F795E3CF-1DE0-4587-A3F8-629404229C3E}" srcOrd="1" destOrd="0" presId="urn:microsoft.com/office/officeart/2005/8/layout/list1"/>
    <dgm:cxn modelId="{65C20CD9-D4C9-47C4-8F30-E3BB6FEF5D36}" srcId="{4FC6BAF8-BB57-4F0E-A19D-78FF7E0DC564}" destId="{750C5C1A-4BA5-4505-9A63-5265DCB8E139}" srcOrd="2" destOrd="0" parTransId="{C2C3764B-057F-4DA3-BE21-B5818CA3D07E}" sibTransId="{C93A9876-A8D0-45A3-9D6B-B6511FB97047}"/>
    <dgm:cxn modelId="{FA8F66F7-81CC-4CFE-A8B4-D5A3A127F4BE}" type="presOf" srcId="{4FC6BAF8-BB57-4F0E-A19D-78FF7E0DC564}" destId="{AF1368C0-9EBF-4681-8816-2E530F1DE86B}" srcOrd="0" destOrd="0" presId="urn:microsoft.com/office/officeart/2005/8/layout/list1"/>
    <dgm:cxn modelId="{3D9AAF2B-1EE7-4609-9BEE-8D23CAE85373}" type="presOf" srcId="{5B34190B-40A4-4A6B-B3D9-A95D9A0F510D}" destId="{A6C7B73A-F435-44E2-88D6-8677222385DB}" srcOrd="1" destOrd="0" presId="urn:microsoft.com/office/officeart/2005/8/layout/list1"/>
    <dgm:cxn modelId="{5990FFF8-E0D9-4529-A72D-67146DC6B130}" type="presParOf" srcId="{AF1368C0-9EBF-4681-8816-2E530F1DE86B}" destId="{E6C72B4B-C694-420F-BB9A-955C1E528B9A}" srcOrd="0" destOrd="0" presId="urn:microsoft.com/office/officeart/2005/8/layout/list1"/>
    <dgm:cxn modelId="{44BB45AA-5813-4145-B3A2-D6C9A996F505}" type="presParOf" srcId="{E6C72B4B-C694-420F-BB9A-955C1E528B9A}" destId="{E3D28907-7311-4596-87B5-C71B1D2E8A8A}" srcOrd="0" destOrd="0" presId="urn:microsoft.com/office/officeart/2005/8/layout/list1"/>
    <dgm:cxn modelId="{19F2094C-BE3C-4E94-9CD4-6EEF85109478}" type="presParOf" srcId="{E6C72B4B-C694-420F-BB9A-955C1E528B9A}" destId="{A6C7B73A-F435-44E2-88D6-8677222385DB}" srcOrd="1" destOrd="0" presId="urn:microsoft.com/office/officeart/2005/8/layout/list1"/>
    <dgm:cxn modelId="{AFC382BD-456C-4285-9D54-9BBD1197E48D}" type="presParOf" srcId="{AF1368C0-9EBF-4681-8816-2E530F1DE86B}" destId="{A8CD3172-85D0-4249-9522-313A94E0FEF8}" srcOrd="1" destOrd="0" presId="urn:microsoft.com/office/officeart/2005/8/layout/list1"/>
    <dgm:cxn modelId="{62229605-CD50-4340-A0DA-01483C81FB0B}" type="presParOf" srcId="{AF1368C0-9EBF-4681-8816-2E530F1DE86B}" destId="{3FFFCEAD-0DF8-4855-8EB9-6E90FC235B9B}" srcOrd="2" destOrd="0" presId="urn:microsoft.com/office/officeart/2005/8/layout/list1"/>
    <dgm:cxn modelId="{595E5D81-E04A-4047-B378-3F35FDD30F8D}" type="presParOf" srcId="{AF1368C0-9EBF-4681-8816-2E530F1DE86B}" destId="{E022952E-2145-4BA7-AF8D-440F5F8D1BCD}" srcOrd="3" destOrd="0" presId="urn:microsoft.com/office/officeart/2005/8/layout/list1"/>
    <dgm:cxn modelId="{96E0E055-276A-4C6D-AEE4-EC534C856F4D}" type="presParOf" srcId="{AF1368C0-9EBF-4681-8816-2E530F1DE86B}" destId="{32C1CE0D-45D4-42F8-A146-58EB4106D921}" srcOrd="4" destOrd="0" presId="urn:microsoft.com/office/officeart/2005/8/layout/list1"/>
    <dgm:cxn modelId="{D8814BFA-C722-43FC-B4E9-BF6F5C5CF92B}" type="presParOf" srcId="{32C1CE0D-45D4-42F8-A146-58EB4106D921}" destId="{A2C94298-94FA-44DC-820A-E763F1FEDEF9}" srcOrd="0" destOrd="0" presId="urn:microsoft.com/office/officeart/2005/8/layout/list1"/>
    <dgm:cxn modelId="{DDF3638E-EDFF-4E2B-AF89-D8A69616DD2B}" type="presParOf" srcId="{32C1CE0D-45D4-42F8-A146-58EB4106D921}" destId="{11FF64AC-3CB9-431D-B856-D44600E53FBC}" srcOrd="1" destOrd="0" presId="urn:microsoft.com/office/officeart/2005/8/layout/list1"/>
    <dgm:cxn modelId="{C200416E-B973-42F2-A60F-89D3B2E49E09}" type="presParOf" srcId="{AF1368C0-9EBF-4681-8816-2E530F1DE86B}" destId="{FBE14656-6551-4505-AB2A-44168E5FF864}" srcOrd="5" destOrd="0" presId="urn:microsoft.com/office/officeart/2005/8/layout/list1"/>
    <dgm:cxn modelId="{032D83C8-E08B-4133-8D77-C75711E942CF}" type="presParOf" srcId="{AF1368C0-9EBF-4681-8816-2E530F1DE86B}" destId="{CA6A35E5-780F-4B63-8688-A01AE1C63B54}" srcOrd="6" destOrd="0" presId="urn:microsoft.com/office/officeart/2005/8/layout/list1"/>
    <dgm:cxn modelId="{D92CA564-6134-4D89-98FF-737450D231DB}" type="presParOf" srcId="{AF1368C0-9EBF-4681-8816-2E530F1DE86B}" destId="{C36C5859-D105-4C4B-B7AE-4F5A51197B57}" srcOrd="7" destOrd="0" presId="urn:microsoft.com/office/officeart/2005/8/layout/list1"/>
    <dgm:cxn modelId="{F6FF3EFD-8BB4-4116-89BF-C72C772EE5A4}" type="presParOf" srcId="{AF1368C0-9EBF-4681-8816-2E530F1DE86B}" destId="{F1213FCC-61FA-41B8-8EE8-94C0FBDE3290}" srcOrd="8" destOrd="0" presId="urn:microsoft.com/office/officeart/2005/8/layout/list1"/>
    <dgm:cxn modelId="{BA068042-EE40-4880-B35F-BF9A99C31B3B}" type="presParOf" srcId="{F1213FCC-61FA-41B8-8EE8-94C0FBDE3290}" destId="{1CF5A29D-B2AD-4DE1-8589-9B92126CB5D5}" srcOrd="0" destOrd="0" presId="urn:microsoft.com/office/officeart/2005/8/layout/list1"/>
    <dgm:cxn modelId="{C6D1EB7B-A4A2-444E-95B7-6D10E64353F5}" type="presParOf" srcId="{F1213FCC-61FA-41B8-8EE8-94C0FBDE3290}" destId="{F795E3CF-1DE0-4587-A3F8-629404229C3E}" srcOrd="1" destOrd="0" presId="urn:microsoft.com/office/officeart/2005/8/layout/list1"/>
    <dgm:cxn modelId="{7E036452-4F38-4318-BF61-3F16FAB1C79D}" type="presParOf" srcId="{AF1368C0-9EBF-4681-8816-2E530F1DE86B}" destId="{A1A145CF-AA69-4774-9B3F-AEFE1A8C1199}" srcOrd="9" destOrd="0" presId="urn:microsoft.com/office/officeart/2005/8/layout/list1"/>
    <dgm:cxn modelId="{070BB495-AF64-478A-91BB-E943CEF253CC}" type="presParOf" srcId="{AF1368C0-9EBF-4681-8816-2E530F1DE86B}" destId="{9A89521D-B87F-46E2-80B6-6ACF57C524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BAE15-AE4C-410A-829A-57F9190B41C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096D703-6A27-49C2-8981-4C3401211A9B}">
      <dgm:prSet phldrT="[Texto]"/>
      <dgm:spPr/>
      <dgm:t>
        <a:bodyPr/>
        <a:lstStyle/>
        <a:p>
          <a:r>
            <a:rPr lang="es-EC" dirty="0" smtClean="0"/>
            <a:t>DISEÑO DE LA INVESTIGACIÓN</a:t>
          </a:r>
          <a:endParaRPr lang="es-EC" dirty="0"/>
        </a:p>
      </dgm:t>
    </dgm:pt>
    <dgm:pt modelId="{46002B85-40A3-4EE5-BF71-E31C8306EC14}" type="parTrans" cxnId="{52C962C6-3570-4E59-8A4E-FDC8ED0FCB25}">
      <dgm:prSet/>
      <dgm:spPr/>
      <dgm:t>
        <a:bodyPr/>
        <a:lstStyle/>
        <a:p>
          <a:endParaRPr lang="es-EC"/>
        </a:p>
      </dgm:t>
    </dgm:pt>
    <dgm:pt modelId="{830A37B4-5889-4ED7-BB34-405BA6D1E5EE}" type="sibTrans" cxnId="{52C962C6-3570-4E59-8A4E-FDC8ED0FCB25}">
      <dgm:prSet/>
      <dgm:spPr/>
      <dgm:t>
        <a:bodyPr/>
        <a:lstStyle/>
        <a:p>
          <a:endParaRPr lang="es-EC"/>
        </a:p>
      </dgm:t>
    </dgm:pt>
    <dgm:pt modelId="{8D4CC6D9-DBEA-4444-B3A6-8128E4366CB7}">
      <dgm:prSet phldrT="[Texto]"/>
      <dgm:spPr/>
      <dgm:t>
        <a:bodyPr/>
        <a:lstStyle/>
        <a:p>
          <a:r>
            <a:rPr lang="es-EC" dirty="0" smtClean="0"/>
            <a:t>MARCO TEÓRICO</a:t>
          </a:r>
          <a:endParaRPr lang="es-EC" dirty="0"/>
        </a:p>
      </dgm:t>
    </dgm:pt>
    <dgm:pt modelId="{39B9554B-EE32-418D-BA80-747B76197398}" type="parTrans" cxnId="{3BC6681C-1874-43F6-BA20-ABF7792CDC88}">
      <dgm:prSet/>
      <dgm:spPr/>
      <dgm:t>
        <a:bodyPr/>
        <a:lstStyle/>
        <a:p>
          <a:endParaRPr lang="es-EC"/>
        </a:p>
      </dgm:t>
    </dgm:pt>
    <dgm:pt modelId="{2BC53FA8-B1DA-4277-8307-8614AA82389F}" type="sibTrans" cxnId="{3BC6681C-1874-43F6-BA20-ABF7792CDC88}">
      <dgm:prSet/>
      <dgm:spPr/>
      <dgm:t>
        <a:bodyPr/>
        <a:lstStyle/>
        <a:p>
          <a:endParaRPr lang="es-EC"/>
        </a:p>
      </dgm:t>
    </dgm:pt>
    <dgm:pt modelId="{52CE39D2-56EE-49D8-876D-2102BAB65558}">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dirty="0" smtClean="0"/>
            <a:t>DESARROLLO DE LA INVESTIGACIÓN</a:t>
          </a:r>
          <a:endParaRPr lang="es-EC" dirty="0"/>
        </a:p>
      </dgm:t>
    </dgm:pt>
    <dgm:pt modelId="{0752387E-B66B-4624-9B55-40065CCBC693}" type="parTrans" cxnId="{F2D4A551-B37D-4BA1-94C3-035539563267}">
      <dgm:prSet/>
      <dgm:spPr/>
      <dgm:t>
        <a:bodyPr/>
        <a:lstStyle/>
        <a:p>
          <a:endParaRPr lang="es-EC"/>
        </a:p>
      </dgm:t>
    </dgm:pt>
    <dgm:pt modelId="{32B9EA07-C175-4175-BF0A-AD264122C675}" type="sibTrans" cxnId="{F2D4A551-B37D-4BA1-94C3-035539563267}">
      <dgm:prSet/>
      <dgm:spPr/>
      <dgm:t>
        <a:bodyPr/>
        <a:lstStyle/>
        <a:p>
          <a:endParaRPr lang="es-EC"/>
        </a:p>
      </dgm:t>
    </dgm:pt>
    <dgm:pt modelId="{C371A321-68DA-4C6A-BBEB-A4683406088F}">
      <dgm:prSet phldrT="[Texto]"/>
      <dgm:spPr/>
      <dgm:t>
        <a:bodyPr/>
        <a:lstStyle/>
        <a:p>
          <a:r>
            <a:rPr lang="es-EC" dirty="0" smtClean="0"/>
            <a:t>CONCLUSIONES</a:t>
          </a:r>
          <a:endParaRPr lang="es-EC" dirty="0"/>
        </a:p>
      </dgm:t>
    </dgm:pt>
    <dgm:pt modelId="{B19BF118-5852-4BFA-AE95-284D0C9A6FB4}" type="parTrans" cxnId="{65F14294-EBCE-4505-9E75-A392BAE7A83A}">
      <dgm:prSet/>
      <dgm:spPr/>
      <dgm:t>
        <a:bodyPr/>
        <a:lstStyle/>
        <a:p>
          <a:endParaRPr lang="es-EC"/>
        </a:p>
      </dgm:t>
    </dgm:pt>
    <dgm:pt modelId="{22975E8D-2CE1-41D9-A784-3BAF42936456}" type="sibTrans" cxnId="{65F14294-EBCE-4505-9E75-A392BAE7A83A}">
      <dgm:prSet/>
      <dgm:spPr/>
      <dgm:t>
        <a:bodyPr/>
        <a:lstStyle/>
        <a:p>
          <a:endParaRPr lang="es-EC"/>
        </a:p>
      </dgm:t>
    </dgm:pt>
    <dgm:pt modelId="{219D5C1E-692C-4F08-84B7-1832D0710257}">
      <dgm:prSet phldrT="[Texto]"/>
      <dgm:spPr/>
      <dgm:t>
        <a:bodyPr/>
        <a:lstStyle/>
        <a:p>
          <a:r>
            <a:rPr lang="es-EC" dirty="0" smtClean="0"/>
            <a:t>RECOMENDACIONES</a:t>
          </a:r>
          <a:endParaRPr lang="es-EC" dirty="0"/>
        </a:p>
      </dgm:t>
    </dgm:pt>
    <dgm:pt modelId="{10CEE756-EB7F-4FA5-8EE7-AF705F94F048}" type="parTrans" cxnId="{4FDBC843-09E1-4F91-934E-F3F23A9F41D7}">
      <dgm:prSet/>
      <dgm:spPr/>
      <dgm:t>
        <a:bodyPr/>
        <a:lstStyle/>
        <a:p>
          <a:endParaRPr lang="es-EC"/>
        </a:p>
      </dgm:t>
    </dgm:pt>
    <dgm:pt modelId="{8940CCF2-0F90-432D-AE99-F11CDE9A72BE}" type="sibTrans" cxnId="{4FDBC843-09E1-4F91-934E-F3F23A9F41D7}">
      <dgm:prSet/>
      <dgm:spPr/>
      <dgm:t>
        <a:bodyPr/>
        <a:lstStyle/>
        <a:p>
          <a:endParaRPr lang="es-EC"/>
        </a:p>
      </dgm:t>
    </dgm:pt>
    <dgm:pt modelId="{FC7CF7DE-F555-4B5A-A845-8FB8E56A4C8A}" type="pres">
      <dgm:prSet presAssocID="{2F4BAE15-AE4C-410A-829A-57F9190B41CF}" presName="Name0" presStyleCnt="0">
        <dgm:presLayoutVars>
          <dgm:chMax val="7"/>
          <dgm:chPref val="7"/>
          <dgm:dir/>
        </dgm:presLayoutVars>
      </dgm:prSet>
      <dgm:spPr/>
      <dgm:t>
        <a:bodyPr/>
        <a:lstStyle/>
        <a:p>
          <a:endParaRPr lang="es-EC"/>
        </a:p>
      </dgm:t>
    </dgm:pt>
    <dgm:pt modelId="{8A53B798-C92F-4024-AF14-21FCF040FC25}" type="pres">
      <dgm:prSet presAssocID="{2F4BAE15-AE4C-410A-829A-57F9190B41CF}" presName="Name1" presStyleCnt="0"/>
      <dgm:spPr/>
      <dgm:t>
        <a:bodyPr/>
        <a:lstStyle/>
        <a:p>
          <a:endParaRPr lang="es-EC"/>
        </a:p>
      </dgm:t>
    </dgm:pt>
    <dgm:pt modelId="{5404A65A-CC2F-4F34-85E8-CFF41AF13B08}" type="pres">
      <dgm:prSet presAssocID="{2F4BAE15-AE4C-410A-829A-57F9190B41CF}" presName="cycle" presStyleCnt="0"/>
      <dgm:spPr/>
      <dgm:t>
        <a:bodyPr/>
        <a:lstStyle/>
        <a:p>
          <a:endParaRPr lang="es-EC"/>
        </a:p>
      </dgm:t>
    </dgm:pt>
    <dgm:pt modelId="{E9D1D28D-D646-4DC5-929B-2DBF9140ACCD}" type="pres">
      <dgm:prSet presAssocID="{2F4BAE15-AE4C-410A-829A-57F9190B41CF}" presName="srcNode" presStyleLbl="node1" presStyleIdx="0" presStyleCnt="5"/>
      <dgm:spPr/>
      <dgm:t>
        <a:bodyPr/>
        <a:lstStyle/>
        <a:p>
          <a:endParaRPr lang="es-EC"/>
        </a:p>
      </dgm:t>
    </dgm:pt>
    <dgm:pt modelId="{073696A5-1030-4BF8-9333-960B229D7D80}" type="pres">
      <dgm:prSet presAssocID="{2F4BAE15-AE4C-410A-829A-57F9190B41CF}" presName="conn" presStyleLbl="parChTrans1D2" presStyleIdx="0" presStyleCnt="1"/>
      <dgm:spPr/>
      <dgm:t>
        <a:bodyPr/>
        <a:lstStyle/>
        <a:p>
          <a:endParaRPr lang="es-EC"/>
        </a:p>
      </dgm:t>
    </dgm:pt>
    <dgm:pt modelId="{44789DAB-3821-49DB-A6C9-036689E149FE}" type="pres">
      <dgm:prSet presAssocID="{2F4BAE15-AE4C-410A-829A-57F9190B41CF}" presName="extraNode" presStyleLbl="node1" presStyleIdx="0" presStyleCnt="5"/>
      <dgm:spPr/>
      <dgm:t>
        <a:bodyPr/>
        <a:lstStyle/>
        <a:p>
          <a:endParaRPr lang="es-EC"/>
        </a:p>
      </dgm:t>
    </dgm:pt>
    <dgm:pt modelId="{5ED4C0EC-DC7D-4E93-AFEE-FB97B6148531}" type="pres">
      <dgm:prSet presAssocID="{2F4BAE15-AE4C-410A-829A-57F9190B41CF}" presName="dstNode" presStyleLbl="node1" presStyleIdx="0" presStyleCnt="5"/>
      <dgm:spPr/>
      <dgm:t>
        <a:bodyPr/>
        <a:lstStyle/>
        <a:p>
          <a:endParaRPr lang="es-EC"/>
        </a:p>
      </dgm:t>
    </dgm:pt>
    <dgm:pt modelId="{28ACFCD2-652A-4F26-A366-AC4998EE3AB2}" type="pres">
      <dgm:prSet presAssocID="{0096D703-6A27-49C2-8981-4C3401211A9B}" presName="text_1" presStyleLbl="node1" presStyleIdx="0" presStyleCnt="5">
        <dgm:presLayoutVars>
          <dgm:bulletEnabled val="1"/>
        </dgm:presLayoutVars>
      </dgm:prSet>
      <dgm:spPr/>
      <dgm:t>
        <a:bodyPr/>
        <a:lstStyle/>
        <a:p>
          <a:endParaRPr lang="es-EC"/>
        </a:p>
      </dgm:t>
    </dgm:pt>
    <dgm:pt modelId="{BDBC8EF5-0AC2-4FD0-99C5-781B148CD347}" type="pres">
      <dgm:prSet presAssocID="{0096D703-6A27-49C2-8981-4C3401211A9B}" presName="accent_1" presStyleCnt="0"/>
      <dgm:spPr/>
      <dgm:t>
        <a:bodyPr/>
        <a:lstStyle/>
        <a:p>
          <a:endParaRPr lang="es-EC"/>
        </a:p>
      </dgm:t>
    </dgm:pt>
    <dgm:pt modelId="{E3FE4208-773C-4A56-8389-42F64A97D05B}" type="pres">
      <dgm:prSet presAssocID="{0096D703-6A27-49C2-8981-4C3401211A9B}" presName="accentRepeatNode" presStyleLbl="solidFgAcc1" presStyleIdx="0" presStyleCnt="5"/>
      <dgm:spPr/>
      <dgm:t>
        <a:bodyPr/>
        <a:lstStyle/>
        <a:p>
          <a:endParaRPr lang="es-EC"/>
        </a:p>
      </dgm:t>
    </dgm:pt>
    <dgm:pt modelId="{EB039BAA-52DA-4582-B438-14622780EB74}" type="pres">
      <dgm:prSet presAssocID="{8D4CC6D9-DBEA-4444-B3A6-8128E4366CB7}" presName="text_2" presStyleLbl="node1" presStyleIdx="1" presStyleCnt="5">
        <dgm:presLayoutVars>
          <dgm:bulletEnabled val="1"/>
        </dgm:presLayoutVars>
      </dgm:prSet>
      <dgm:spPr/>
      <dgm:t>
        <a:bodyPr/>
        <a:lstStyle/>
        <a:p>
          <a:endParaRPr lang="es-EC"/>
        </a:p>
      </dgm:t>
    </dgm:pt>
    <dgm:pt modelId="{1027BBF9-135C-4E30-A062-5294E22A5DC9}" type="pres">
      <dgm:prSet presAssocID="{8D4CC6D9-DBEA-4444-B3A6-8128E4366CB7}" presName="accent_2" presStyleCnt="0"/>
      <dgm:spPr/>
      <dgm:t>
        <a:bodyPr/>
        <a:lstStyle/>
        <a:p>
          <a:endParaRPr lang="es-EC"/>
        </a:p>
      </dgm:t>
    </dgm:pt>
    <dgm:pt modelId="{4BFE832C-12DF-464D-8C81-102E68907C40}" type="pres">
      <dgm:prSet presAssocID="{8D4CC6D9-DBEA-4444-B3A6-8128E4366CB7}" presName="accentRepeatNode" presStyleLbl="solidFgAcc1" presStyleIdx="1" presStyleCnt="5"/>
      <dgm:spPr/>
      <dgm:t>
        <a:bodyPr/>
        <a:lstStyle/>
        <a:p>
          <a:endParaRPr lang="es-EC"/>
        </a:p>
      </dgm:t>
    </dgm:pt>
    <dgm:pt modelId="{044181D1-862F-4B87-A2C8-618A426BB042}" type="pres">
      <dgm:prSet presAssocID="{52CE39D2-56EE-49D8-876D-2102BAB65558}" presName="text_3" presStyleLbl="node1" presStyleIdx="2" presStyleCnt="5">
        <dgm:presLayoutVars>
          <dgm:bulletEnabled val="1"/>
        </dgm:presLayoutVars>
      </dgm:prSet>
      <dgm:spPr/>
      <dgm:t>
        <a:bodyPr/>
        <a:lstStyle/>
        <a:p>
          <a:endParaRPr lang="es-EC"/>
        </a:p>
      </dgm:t>
    </dgm:pt>
    <dgm:pt modelId="{7DD74D89-FFE5-4CE7-9E82-5DA6428B8394}" type="pres">
      <dgm:prSet presAssocID="{52CE39D2-56EE-49D8-876D-2102BAB65558}" presName="accent_3" presStyleCnt="0"/>
      <dgm:spPr/>
      <dgm:t>
        <a:bodyPr/>
        <a:lstStyle/>
        <a:p>
          <a:endParaRPr lang="es-EC"/>
        </a:p>
      </dgm:t>
    </dgm:pt>
    <dgm:pt modelId="{FE0638BD-9099-41F4-A98D-1C23D20E3D37}" type="pres">
      <dgm:prSet presAssocID="{52CE39D2-56EE-49D8-876D-2102BAB65558}" presName="accentRepeatNode" presStyleLbl="solidFgAcc1" presStyleIdx="2" presStyleCnt="5"/>
      <dgm:spPr/>
      <dgm:t>
        <a:bodyPr/>
        <a:lstStyle/>
        <a:p>
          <a:endParaRPr lang="es-EC"/>
        </a:p>
      </dgm:t>
    </dgm:pt>
    <dgm:pt modelId="{012199AB-F77A-4ABD-8BBD-9D17D16EC2BC}" type="pres">
      <dgm:prSet presAssocID="{C371A321-68DA-4C6A-BBEB-A4683406088F}" presName="text_4" presStyleLbl="node1" presStyleIdx="3" presStyleCnt="5">
        <dgm:presLayoutVars>
          <dgm:bulletEnabled val="1"/>
        </dgm:presLayoutVars>
      </dgm:prSet>
      <dgm:spPr/>
      <dgm:t>
        <a:bodyPr/>
        <a:lstStyle/>
        <a:p>
          <a:endParaRPr lang="es-EC"/>
        </a:p>
      </dgm:t>
    </dgm:pt>
    <dgm:pt modelId="{BB997DDC-F677-49ED-9F75-CEEE8B8A621F}" type="pres">
      <dgm:prSet presAssocID="{C371A321-68DA-4C6A-BBEB-A4683406088F}" presName="accent_4" presStyleCnt="0"/>
      <dgm:spPr/>
      <dgm:t>
        <a:bodyPr/>
        <a:lstStyle/>
        <a:p>
          <a:endParaRPr lang="es-EC"/>
        </a:p>
      </dgm:t>
    </dgm:pt>
    <dgm:pt modelId="{96A26120-1001-4B49-A170-7A57525B3F08}" type="pres">
      <dgm:prSet presAssocID="{C371A321-68DA-4C6A-BBEB-A4683406088F}" presName="accentRepeatNode" presStyleLbl="solidFgAcc1" presStyleIdx="3" presStyleCnt="5"/>
      <dgm:spPr/>
      <dgm:t>
        <a:bodyPr/>
        <a:lstStyle/>
        <a:p>
          <a:endParaRPr lang="es-EC"/>
        </a:p>
      </dgm:t>
    </dgm:pt>
    <dgm:pt modelId="{645A985B-1195-4BA1-B992-FD5F70DAE2E3}" type="pres">
      <dgm:prSet presAssocID="{219D5C1E-692C-4F08-84B7-1832D0710257}" presName="text_5" presStyleLbl="node1" presStyleIdx="4" presStyleCnt="5">
        <dgm:presLayoutVars>
          <dgm:bulletEnabled val="1"/>
        </dgm:presLayoutVars>
      </dgm:prSet>
      <dgm:spPr/>
      <dgm:t>
        <a:bodyPr/>
        <a:lstStyle/>
        <a:p>
          <a:endParaRPr lang="es-EC"/>
        </a:p>
      </dgm:t>
    </dgm:pt>
    <dgm:pt modelId="{C3A3B2EE-25DA-48A6-9AD4-F024D77BEEF3}" type="pres">
      <dgm:prSet presAssocID="{219D5C1E-692C-4F08-84B7-1832D0710257}" presName="accent_5" presStyleCnt="0"/>
      <dgm:spPr/>
      <dgm:t>
        <a:bodyPr/>
        <a:lstStyle/>
        <a:p>
          <a:endParaRPr lang="es-EC"/>
        </a:p>
      </dgm:t>
    </dgm:pt>
    <dgm:pt modelId="{6BC84451-F50E-4EBD-83E7-8E28C7BCF7B1}" type="pres">
      <dgm:prSet presAssocID="{219D5C1E-692C-4F08-84B7-1832D0710257}" presName="accentRepeatNode" presStyleLbl="solidFgAcc1" presStyleIdx="4" presStyleCnt="5"/>
      <dgm:spPr/>
      <dgm:t>
        <a:bodyPr/>
        <a:lstStyle/>
        <a:p>
          <a:endParaRPr lang="es-EC"/>
        </a:p>
      </dgm:t>
    </dgm:pt>
  </dgm:ptLst>
  <dgm:cxnLst>
    <dgm:cxn modelId="{65F14294-EBCE-4505-9E75-A392BAE7A83A}" srcId="{2F4BAE15-AE4C-410A-829A-57F9190B41CF}" destId="{C371A321-68DA-4C6A-BBEB-A4683406088F}" srcOrd="3" destOrd="0" parTransId="{B19BF118-5852-4BFA-AE95-284D0C9A6FB4}" sibTransId="{22975E8D-2CE1-41D9-A784-3BAF42936456}"/>
    <dgm:cxn modelId="{718A0512-C5EF-41BD-8F8C-2054850C97AD}" type="presOf" srcId="{52CE39D2-56EE-49D8-876D-2102BAB65558}" destId="{044181D1-862F-4B87-A2C8-618A426BB042}" srcOrd="0" destOrd="0" presId="urn:microsoft.com/office/officeart/2008/layout/VerticalCurvedList"/>
    <dgm:cxn modelId="{389AEE07-96AC-47B0-94CF-1FC4DBA7EC72}" type="presOf" srcId="{0096D703-6A27-49C2-8981-4C3401211A9B}" destId="{28ACFCD2-652A-4F26-A366-AC4998EE3AB2}" srcOrd="0" destOrd="0" presId="urn:microsoft.com/office/officeart/2008/layout/VerticalCurvedList"/>
    <dgm:cxn modelId="{6205E91F-40A1-43FE-B41C-804B1A94E91E}" type="presOf" srcId="{2F4BAE15-AE4C-410A-829A-57F9190B41CF}" destId="{FC7CF7DE-F555-4B5A-A845-8FB8E56A4C8A}" srcOrd="0" destOrd="0" presId="urn:microsoft.com/office/officeart/2008/layout/VerticalCurvedList"/>
    <dgm:cxn modelId="{3BC6681C-1874-43F6-BA20-ABF7792CDC88}" srcId="{2F4BAE15-AE4C-410A-829A-57F9190B41CF}" destId="{8D4CC6D9-DBEA-4444-B3A6-8128E4366CB7}" srcOrd="1" destOrd="0" parTransId="{39B9554B-EE32-418D-BA80-747B76197398}" sibTransId="{2BC53FA8-B1DA-4277-8307-8614AA82389F}"/>
    <dgm:cxn modelId="{35F4E3DA-D993-4456-872F-0E2E16238809}" type="presOf" srcId="{830A37B4-5889-4ED7-BB34-405BA6D1E5EE}" destId="{073696A5-1030-4BF8-9333-960B229D7D80}" srcOrd="0" destOrd="0" presId="urn:microsoft.com/office/officeart/2008/layout/VerticalCurvedList"/>
    <dgm:cxn modelId="{52C962C6-3570-4E59-8A4E-FDC8ED0FCB25}" srcId="{2F4BAE15-AE4C-410A-829A-57F9190B41CF}" destId="{0096D703-6A27-49C2-8981-4C3401211A9B}" srcOrd="0" destOrd="0" parTransId="{46002B85-40A3-4EE5-BF71-E31C8306EC14}" sibTransId="{830A37B4-5889-4ED7-BB34-405BA6D1E5EE}"/>
    <dgm:cxn modelId="{2D2169F5-E5AE-42B0-9E40-4A0814E4E068}" type="presOf" srcId="{8D4CC6D9-DBEA-4444-B3A6-8128E4366CB7}" destId="{EB039BAA-52DA-4582-B438-14622780EB74}" srcOrd="0" destOrd="0" presId="urn:microsoft.com/office/officeart/2008/layout/VerticalCurvedList"/>
    <dgm:cxn modelId="{939C66B5-F27E-4FFE-B299-99F94B4D4284}" type="presOf" srcId="{219D5C1E-692C-4F08-84B7-1832D0710257}" destId="{645A985B-1195-4BA1-B992-FD5F70DAE2E3}" srcOrd="0" destOrd="0" presId="urn:microsoft.com/office/officeart/2008/layout/VerticalCurvedList"/>
    <dgm:cxn modelId="{F2D4A551-B37D-4BA1-94C3-035539563267}" srcId="{2F4BAE15-AE4C-410A-829A-57F9190B41CF}" destId="{52CE39D2-56EE-49D8-876D-2102BAB65558}" srcOrd="2" destOrd="0" parTransId="{0752387E-B66B-4624-9B55-40065CCBC693}" sibTransId="{32B9EA07-C175-4175-BF0A-AD264122C675}"/>
    <dgm:cxn modelId="{2E168A24-2534-4EB6-A2F0-79EA69AF8962}" type="presOf" srcId="{C371A321-68DA-4C6A-BBEB-A4683406088F}" destId="{012199AB-F77A-4ABD-8BBD-9D17D16EC2BC}" srcOrd="0" destOrd="0" presId="urn:microsoft.com/office/officeart/2008/layout/VerticalCurvedList"/>
    <dgm:cxn modelId="{4FDBC843-09E1-4F91-934E-F3F23A9F41D7}" srcId="{2F4BAE15-AE4C-410A-829A-57F9190B41CF}" destId="{219D5C1E-692C-4F08-84B7-1832D0710257}" srcOrd="4" destOrd="0" parTransId="{10CEE756-EB7F-4FA5-8EE7-AF705F94F048}" sibTransId="{8940CCF2-0F90-432D-AE99-F11CDE9A72BE}"/>
    <dgm:cxn modelId="{3801F4B9-E18C-4E55-8859-A41A3DB72D94}" type="presParOf" srcId="{FC7CF7DE-F555-4B5A-A845-8FB8E56A4C8A}" destId="{8A53B798-C92F-4024-AF14-21FCF040FC25}" srcOrd="0" destOrd="0" presId="urn:microsoft.com/office/officeart/2008/layout/VerticalCurvedList"/>
    <dgm:cxn modelId="{BFAE8FA2-A7B3-42B1-BE50-145C1E76205D}" type="presParOf" srcId="{8A53B798-C92F-4024-AF14-21FCF040FC25}" destId="{5404A65A-CC2F-4F34-85E8-CFF41AF13B08}" srcOrd="0" destOrd="0" presId="urn:microsoft.com/office/officeart/2008/layout/VerticalCurvedList"/>
    <dgm:cxn modelId="{25208887-7342-400E-9734-ADA6775B9AFB}" type="presParOf" srcId="{5404A65A-CC2F-4F34-85E8-CFF41AF13B08}" destId="{E9D1D28D-D646-4DC5-929B-2DBF9140ACCD}" srcOrd="0" destOrd="0" presId="urn:microsoft.com/office/officeart/2008/layout/VerticalCurvedList"/>
    <dgm:cxn modelId="{85E41B3A-B815-4668-B63E-A0CFCE6E7C2C}" type="presParOf" srcId="{5404A65A-CC2F-4F34-85E8-CFF41AF13B08}" destId="{073696A5-1030-4BF8-9333-960B229D7D80}" srcOrd="1" destOrd="0" presId="urn:microsoft.com/office/officeart/2008/layout/VerticalCurvedList"/>
    <dgm:cxn modelId="{D37C4509-FE1A-4608-976B-9BAF080EEFE9}" type="presParOf" srcId="{5404A65A-CC2F-4F34-85E8-CFF41AF13B08}" destId="{44789DAB-3821-49DB-A6C9-036689E149FE}" srcOrd="2" destOrd="0" presId="urn:microsoft.com/office/officeart/2008/layout/VerticalCurvedList"/>
    <dgm:cxn modelId="{9CB44923-06E9-45BC-844F-FF06FE0E25AC}" type="presParOf" srcId="{5404A65A-CC2F-4F34-85E8-CFF41AF13B08}" destId="{5ED4C0EC-DC7D-4E93-AFEE-FB97B6148531}" srcOrd="3" destOrd="0" presId="urn:microsoft.com/office/officeart/2008/layout/VerticalCurvedList"/>
    <dgm:cxn modelId="{E4966569-27CC-4328-99CA-8038456FF19E}" type="presParOf" srcId="{8A53B798-C92F-4024-AF14-21FCF040FC25}" destId="{28ACFCD2-652A-4F26-A366-AC4998EE3AB2}" srcOrd="1" destOrd="0" presId="urn:microsoft.com/office/officeart/2008/layout/VerticalCurvedList"/>
    <dgm:cxn modelId="{D3E6260D-E970-4148-B3A9-CFB5D3F048CD}" type="presParOf" srcId="{8A53B798-C92F-4024-AF14-21FCF040FC25}" destId="{BDBC8EF5-0AC2-4FD0-99C5-781B148CD347}" srcOrd="2" destOrd="0" presId="urn:microsoft.com/office/officeart/2008/layout/VerticalCurvedList"/>
    <dgm:cxn modelId="{794D417E-9C8B-435F-AE85-17FFE8A6B6F6}" type="presParOf" srcId="{BDBC8EF5-0AC2-4FD0-99C5-781B148CD347}" destId="{E3FE4208-773C-4A56-8389-42F64A97D05B}" srcOrd="0" destOrd="0" presId="urn:microsoft.com/office/officeart/2008/layout/VerticalCurvedList"/>
    <dgm:cxn modelId="{007BAC1B-44CE-4EB6-9BDA-DBA234285816}" type="presParOf" srcId="{8A53B798-C92F-4024-AF14-21FCF040FC25}" destId="{EB039BAA-52DA-4582-B438-14622780EB74}" srcOrd="3" destOrd="0" presId="urn:microsoft.com/office/officeart/2008/layout/VerticalCurvedList"/>
    <dgm:cxn modelId="{BF4845D8-76CF-4B42-B58B-620D48649C32}" type="presParOf" srcId="{8A53B798-C92F-4024-AF14-21FCF040FC25}" destId="{1027BBF9-135C-4E30-A062-5294E22A5DC9}" srcOrd="4" destOrd="0" presId="urn:microsoft.com/office/officeart/2008/layout/VerticalCurvedList"/>
    <dgm:cxn modelId="{2BE08246-0E04-4BD9-837E-6F8DDAE700FA}" type="presParOf" srcId="{1027BBF9-135C-4E30-A062-5294E22A5DC9}" destId="{4BFE832C-12DF-464D-8C81-102E68907C40}" srcOrd="0" destOrd="0" presId="urn:microsoft.com/office/officeart/2008/layout/VerticalCurvedList"/>
    <dgm:cxn modelId="{F5794F84-A59C-42B8-AEB1-7AAACAEC46E1}" type="presParOf" srcId="{8A53B798-C92F-4024-AF14-21FCF040FC25}" destId="{044181D1-862F-4B87-A2C8-618A426BB042}" srcOrd="5" destOrd="0" presId="urn:microsoft.com/office/officeart/2008/layout/VerticalCurvedList"/>
    <dgm:cxn modelId="{E3DFC15C-8ECF-4A96-B290-FDF623731A19}" type="presParOf" srcId="{8A53B798-C92F-4024-AF14-21FCF040FC25}" destId="{7DD74D89-FFE5-4CE7-9E82-5DA6428B8394}" srcOrd="6" destOrd="0" presId="urn:microsoft.com/office/officeart/2008/layout/VerticalCurvedList"/>
    <dgm:cxn modelId="{ACB9552D-59CC-47B2-8728-BA722B66AD66}" type="presParOf" srcId="{7DD74D89-FFE5-4CE7-9E82-5DA6428B8394}" destId="{FE0638BD-9099-41F4-A98D-1C23D20E3D37}" srcOrd="0" destOrd="0" presId="urn:microsoft.com/office/officeart/2008/layout/VerticalCurvedList"/>
    <dgm:cxn modelId="{9077E7D9-74BE-4521-8CEB-FECA61DE9E37}" type="presParOf" srcId="{8A53B798-C92F-4024-AF14-21FCF040FC25}" destId="{012199AB-F77A-4ABD-8BBD-9D17D16EC2BC}" srcOrd="7" destOrd="0" presId="urn:microsoft.com/office/officeart/2008/layout/VerticalCurvedList"/>
    <dgm:cxn modelId="{62FDCCE5-ADC7-4DA5-BD0F-C7E4E8746730}" type="presParOf" srcId="{8A53B798-C92F-4024-AF14-21FCF040FC25}" destId="{BB997DDC-F677-49ED-9F75-CEEE8B8A621F}" srcOrd="8" destOrd="0" presId="urn:microsoft.com/office/officeart/2008/layout/VerticalCurvedList"/>
    <dgm:cxn modelId="{C652C5B4-3E0F-4127-A595-2261CD48BC83}" type="presParOf" srcId="{BB997DDC-F677-49ED-9F75-CEEE8B8A621F}" destId="{96A26120-1001-4B49-A170-7A57525B3F08}" srcOrd="0" destOrd="0" presId="urn:microsoft.com/office/officeart/2008/layout/VerticalCurvedList"/>
    <dgm:cxn modelId="{9D1A73C1-1DD6-4C3F-9554-624762ED4672}" type="presParOf" srcId="{8A53B798-C92F-4024-AF14-21FCF040FC25}" destId="{645A985B-1195-4BA1-B992-FD5F70DAE2E3}" srcOrd="9" destOrd="0" presId="urn:microsoft.com/office/officeart/2008/layout/VerticalCurvedList"/>
    <dgm:cxn modelId="{EAED2906-E062-46B6-8777-ED8D56A88F74}" type="presParOf" srcId="{8A53B798-C92F-4024-AF14-21FCF040FC25}" destId="{C3A3B2EE-25DA-48A6-9AD4-F024D77BEEF3}" srcOrd="10" destOrd="0" presId="urn:microsoft.com/office/officeart/2008/layout/VerticalCurvedList"/>
    <dgm:cxn modelId="{D5B7AA8F-98DB-4BB6-9195-EDDB462B8F14}" type="presParOf" srcId="{C3A3B2EE-25DA-48A6-9AD4-F024D77BEEF3}" destId="{6BC84451-F50E-4EBD-83E7-8E28C7BCF7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942888-5C19-4F7B-89A0-3102F06A186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021DDCE-A362-42DA-91BB-4BA9E48F4742}">
      <dgm:prSet phldrT="[Texto]" custT="1"/>
      <dgm:spPr>
        <a:solidFill>
          <a:schemeClr val="accent1">
            <a:lumMod val="40000"/>
            <a:lumOff val="60000"/>
          </a:schemeClr>
        </a:solidFill>
      </dgm:spPr>
      <dgm:t>
        <a:bodyPr/>
        <a:lstStyle/>
        <a:p>
          <a:r>
            <a:rPr lang="es-ES" sz="1600" dirty="0" smtClean="0"/>
            <a:t>Identificar las fases críticas del proceso de Concursos de Méritos y Oposición para Docentes del Magisterio Nacional, que afecten la efectividad de asignación de vacantes.</a:t>
          </a:r>
          <a:endParaRPr lang="es-EC" sz="1600" dirty="0"/>
        </a:p>
      </dgm:t>
    </dgm:pt>
    <dgm:pt modelId="{C1AF6A50-2734-4836-A57B-0663D83F356E}" type="parTrans" cxnId="{AA01E765-F62A-47F5-813F-826FB04BB4D2}">
      <dgm:prSet/>
      <dgm:spPr/>
      <dgm:t>
        <a:bodyPr/>
        <a:lstStyle/>
        <a:p>
          <a:endParaRPr lang="es-EC" sz="1600"/>
        </a:p>
      </dgm:t>
    </dgm:pt>
    <dgm:pt modelId="{0DC546C9-F146-4605-9687-BBFEEE2F4C54}" type="sibTrans" cxnId="{AA01E765-F62A-47F5-813F-826FB04BB4D2}">
      <dgm:prSet/>
      <dgm:spPr/>
      <dgm:t>
        <a:bodyPr/>
        <a:lstStyle/>
        <a:p>
          <a:endParaRPr lang="es-EC" sz="1600"/>
        </a:p>
      </dgm:t>
    </dgm:pt>
    <dgm:pt modelId="{1D9D1325-2D0E-471E-A87D-B9B6132CE072}">
      <dgm:prSet phldrT="[Texto]" custT="1"/>
      <dgm:spPr/>
      <dgm:t>
        <a:bodyPr/>
        <a:lstStyle/>
        <a:p>
          <a:r>
            <a:rPr lang="es-ES" sz="1600" dirty="0" smtClean="0"/>
            <a:t>Evaluar los resultados obtenidos del proceso de Concursos de Méritos y Oposición para Docentes, para establecer una línea base que determine su situación actual.</a:t>
          </a:r>
          <a:endParaRPr lang="es-EC" sz="1600" dirty="0"/>
        </a:p>
      </dgm:t>
    </dgm:pt>
    <dgm:pt modelId="{8B30E255-6D68-4B02-8AE8-3D109261078B}" type="parTrans" cxnId="{37279D0C-AB22-4658-8473-6DBE3738E769}">
      <dgm:prSet/>
      <dgm:spPr/>
      <dgm:t>
        <a:bodyPr/>
        <a:lstStyle/>
        <a:p>
          <a:endParaRPr lang="es-EC" sz="1600"/>
        </a:p>
      </dgm:t>
    </dgm:pt>
    <dgm:pt modelId="{2282EF4F-EA48-4270-B240-C5A117273C24}" type="sibTrans" cxnId="{37279D0C-AB22-4658-8473-6DBE3738E769}">
      <dgm:prSet/>
      <dgm:spPr/>
      <dgm:t>
        <a:bodyPr/>
        <a:lstStyle/>
        <a:p>
          <a:endParaRPr lang="es-EC" sz="1600"/>
        </a:p>
      </dgm:t>
    </dgm:pt>
    <dgm:pt modelId="{2B1E05A4-0934-4FC3-AEDD-FF03353F0C6E}">
      <dgm:prSet phldrT="[Texto]" custT="1"/>
      <dgm:spPr/>
      <dgm:t>
        <a:bodyPr/>
        <a:lstStyle/>
        <a:p>
          <a:r>
            <a:rPr lang="es-ES" sz="16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dirty="0"/>
        </a:p>
      </dgm:t>
    </dgm:pt>
    <dgm:pt modelId="{7FC74F86-7445-4E4F-9072-6FB852E1AE77}" type="parTrans" cxnId="{ECE94B50-AB23-4D30-8A04-9E84B43726DE}">
      <dgm:prSet/>
      <dgm:spPr/>
      <dgm:t>
        <a:bodyPr/>
        <a:lstStyle/>
        <a:p>
          <a:endParaRPr lang="es-EC" sz="1600"/>
        </a:p>
      </dgm:t>
    </dgm:pt>
    <dgm:pt modelId="{F9DC79B9-A103-4AC8-89FE-160E408DBBF1}" type="sibTrans" cxnId="{ECE94B50-AB23-4D30-8A04-9E84B43726DE}">
      <dgm:prSet/>
      <dgm:spPr/>
      <dgm:t>
        <a:bodyPr/>
        <a:lstStyle/>
        <a:p>
          <a:endParaRPr lang="es-EC" sz="1600"/>
        </a:p>
      </dgm:t>
    </dgm:pt>
    <dgm:pt modelId="{A73C54D3-4BC3-4E18-93EE-9EB092544D77}">
      <dgm:prSet phldrT="[Texto]" custT="1"/>
      <dgm:spPr/>
      <dgm:t>
        <a:bodyPr/>
        <a:lstStyle/>
        <a:p>
          <a:r>
            <a:rPr lang="es-EC" sz="1600" dirty="0" smtClean="0"/>
            <a:t>Realizar un análisis comparativo entre los resultados de la situación actual del proceso y los resultados obtenidos posteriores a la implementación, para medir la efectividad de la propuesta.</a:t>
          </a:r>
          <a:endParaRPr lang="es-EC" sz="1600" dirty="0"/>
        </a:p>
      </dgm:t>
    </dgm:pt>
    <dgm:pt modelId="{6C04105F-7E05-4838-BF3E-826FCDC7F4D1}" type="parTrans" cxnId="{01B72C23-FF84-4F29-9AAD-D0F06E10AECD}">
      <dgm:prSet/>
      <dgm:spPr/>
      <dgm:t>
        <a:bodyPr/>
        <a:lstStyle/>
        <a:p>
          <a:endParaRPr lang="es-EC" sz="1600"/>
        </a:p>
      </dgm:t>
    </dgm:pt>
    <dgm:pt modelId="{C809A9A5-A2DA-424E-BE58-EA5FE7045723}" type="sibTrans" cxnId="{01B72C23-FF84-4F29-9AAD-D0F06E10AECD}">
      <dgm:prSet/>
      <dgm:spPr/>
      <dgm:t>
        <a:bodyPr/>
        <a:lstStyle/>
        <a:p>
          <a:endParaRPr lang="es-EC" sz="1600"/>
        </a:p>
      </dgm:t>
    </dgm:pt>
    <dgm:pt modelId="{80213B15-127C-41FB-90FB-139CC668A2DF}" type="pres">
      <dgm:prSet presAssocID="{24942888-5C19-4F7B-89A0-3102F06A186E}" presName="linear" presStyleCnt="0">
        <dgm:presLayoutVars>
          <dgm:dir/>
          <dgm:animLvl val="lvl"/>
          <dgm:resizeHandles val="exact"/>
        </dgm:presLayoutVars>
      </dgm:prSet>
      <dgm:spPr/>
      <dgm:t>
        <a:bodyPr/>
        <a:lstStyle/>
        <a:p>
          <a:endParaRPr lang="es-EC"/>
        </a:p>
      </dgm:t>
    </dgm:pt>
    <dgm:pt modelId="{E68A2C10-C028-4FEE-92AE-B52A08F877DE}" type="pres">
      <dgm:prSet presAssocID="{1021DDCE-A362-42DA-91BB-4BA9E48F4742}" presName="parentLin" presStyleCnt="0"/>
      <dgm:spPr/>
    </dgm:pt>
    <dgm:pt modelId="{5E409864-8749-409D-80A3-9F4193CA5249}" type="pres">
      <dgm:prSet presAssocID="{1021DDCE-A362-42DA-91BB-4BA9E48F4742}" presName="parentLeftMargin" presStyleLbl="node1" presStyleIdx="0" presStyleCnt="4"/>
      <dgm:spPr/>
      <dgm:t>
        <a:bodyPr/>
        <a:lstStyle/>
        <a:p>
          <a:endParaRPr lang="es-EC"/>
        </a:p>
      </dgm:t>
    </dgm:pt>
    <dgm:pt modelId="{8AE6197A-B622-41A2-8BEA-79437ED0E5F0}" type="pres">
      <dgm:prSet presAssocID="{1021DDCE-A362-42DA-91BB-4BA9E48F4742}" presName="parentText" presStyleLbl="node1" presStyleIdx="0" presStyleCnt="4" custScaleX="131028">
        <dgm:presLayoutVars>
          <dgm:chMax val="0"/>
          <dgm:bulletEnabled val="1"/>
        </dgm:presLayoutVars>
      </dgm:prSet>
      <dgm:spPr/>
      <dgm:t>
        <a:bodyPr/>
        <a:lstStyle/>
        <a:p>
          <a:endParaRPr lang="es-EC"/>
        </a:p>
      </dgm:t>
    </dgm:pt>
    <dgm:pt modelId="{A0B75D32-220B-4EE4-A2F0-C32922807AC5}" type="pres">
      <dgm:prSet presAssocID="{1021DDCE-A362-42DA-91BB-4BA9E48F4742}" presName="negativeSpace" presStyleCnt="0"/>
      <dgm:spPr/>
    </dgm:pt>
    <dgm:pt modelId="{BB7C1B94-B866-4971-937B-DB67C5612B71}" type="pres">
      <dgm:prSet presAssocID="{1021DDCE-A362-42DA-91BB-4BA9E48F4742}" presName="childText" presStyleLbl="conFgAcc1" presStyleIdx="0" presStyleCnt="4">
        <dgm:presLayoutVars>
          <dgm:bulletEnabled val="1"/>
        </dgm:presLayoutVars>
      </dgm:prSet>
      <dgm:spPr/>
    </dgm:pt>
    <dgm:pt modelId="{E5001EA8-55B2-4B3B-967C-2A141EC0B196}" type="pres">
      <dgm:prSet presAssocID="{0DC546C9-F146-4605-9687-BBFEEE2F4C54}" presName="spaceBetweenRectangles" presStyleCnt="0"/>
      <dgm:spPr/>
    </dgm:pt>
    <dgm:pt modelId="{0416FEBF-3244-4673-AD99-1D76E40B7E08}" type="pres">
      <dgm:prSet presAssocID="{1D9D1325-2D0E-471E-A87D-B9B6132CE072}" presName="parentLin" presStyleCnt="0"/>
      <dgm:spPr/>
    </dgm:pt>
    <dgm:pt modelId="{C26A3B0B-61B8-4541-9B7F-5B3C537F39F1}" type="pres">
      <dgm:prSet presAssocID="{1D9D1325-2D0E-471E-A87D-B9B6132CE072}" presName="parentLeftMargin" presStyleLbl="node1" presStyleIdx="0" presStyleCnt="4"/>
      <dgm:spPr/>
      <dgm:t>
        <a:bodyPr/>
        <a:lstStyle/>
        <a:p>
          <a:endParaRPr lang="es-EC"/>
        </a:p>
      </dgm:t>
    </dgm:pt>
    <dgm:pt modelId="{7671A995-4037-4A05-BC9B-789E2A099D6F}" type="pres">
      <dgm:prSet presAssocID="{1D9D1325-2D0E-471E-A87D-B9B6132CE072}" presName="parentText" presStyleLbl="node1" presStyleIdx="1" presStyleCnt="4" custScaleX="131302">
        <dgm:presLayoutVars>
          <dgm:chMax val="0"/>
          <dgm:bulletEnabled val="1"/>
        </dgm:presLayoutVars>
      </dgm:prSet>
      <dgm:spPr/>
      <dgm:t>
        <a:bodyPr/>
        <a:lstStyle/>
        <a:p>
          <a:endParaRPr lang="es-EC"/>
        </a:p>
      </dgm:t>
    </dgm:pt>
    <dgm:pt modelId="{C4961C7B-C4C9-4A4E-B105-BECE5A0A53F9}" type="pres">
      <dgm:prSet presAssocID="{1D9D1325-2D0E-471E-A87D-B9B6132CE072}" presName="negativeSpace" presStyleCnt="0"/>
      <dgm:spPr/>
    </dgm:pt>
    <dgm:pt modelId="{40A8C241-82CA-45B4-9E74-57B8F52886C3}" type="pres">
      <dgm:prSet presAssocID="{1D9D1325-2D0E-471E-A87D-B9B6132CE072}" presName="childText" presStyleLbl="conFgAcc1" presStyleIdx="1" presStyleCnt="4">
        <dgm:presLayoutVars>
          <dgm:bulletEnabled val="1"/>
        </dgm:presLayoutVars>
      </dgm:prSet>
      <dgm:spPr/>
    </dgm:pt>
    <dgm:pt modelId="{E175E4B5-12C5-453D-8B1B-528BA49EB83E}" type="pres">
      <dgm:prSet presAssocID="{2282EF4F-EA48-4270-B240-C5A117273C24}" presName="spaceBetweenRectangles" presStyleCnt="0"/>
      <dgm:spPr/>
    </dgm:pt>
    <dgm:pt modelId="{01B33C38-3E10-46E5-9E3F-8278DF1BF085}" type="pres">
      <dgm:prSet presAssocID="{2B1E05A4-0934-4FC3-AEDD-FF03353F0C6E}" presName="parentLin" presStyleCnt="0"/>
      <dgm:spPr/>
    </dgm:pt>
    <dgm:pt modelId="{063B077A-157D-41DF-8191-184E0B98D0B5}" type="pres">
      <dgm:prSet presAssocID="{2B1E05A4-0934-4FC3-AEDD-FF03353F0C6E}" presName="parentLeftMargin" presStyleLbl="node1" presStyleIdx="1" presStyleCnt="4"/>
      <dgm:spPr/>
      <dgm:t>
        <a:bodyPr/>
        <a:lstStyle/>
        <a:p>
          <a:endParaRPr lang="es-EC"/>
        </a:p>
      </dgm:t>
    </dgm:pt>
    <dgm:pt modelId="{156B314E-E29B-4518-9290-A29C9C2018D5}" type="pres">
      <dgm:prSet presAssocID="{2B1E05A4-0934-4FC3-AEDD-FF03353F0C6E}" presName="parentText" presStyleLbl="node1" presStyleIdx="2" presStyleCnt="4" custScaleX="130664" custScaleY="110331">
        <dgm:presLayoutVars>
          <dgm:chMax val="0"/>
          <dgm:bulletEnabled val="1"/>
        </dgm:presLayoutVars>
      </dgm:prSet>
      <dgm:spPr/>
      <dgm:t>
        <a:bodyPr/>
        <a:lstStyle/>
        <a:p>
          <a:endParaRPr lang="es-EC"/>
        </a:p>
      </dgm:t>
    </dgm:pt>
    <dgm:pt modelId="{84E1437C-B93C-48DA-8E87-5D4E1A778689}" type="pres">
      <dgm:prSet presAssocID="{2B1E05A4-0934-4FC3-AEDD-FF03353F0C6E}" presName="negativeSpace" presStyleCnt="0"/>
      <dgm:spPr/>
    </dgm:pt>
    <dgm:pt modelId="{7543FAF2-C431-4507-BCCB-E2FD1F01BB68}" type="pres">
      <dgm:prSet presAssocID="{2B1E05A4-0934-4FC3-AEDD-FF03353F0C6E}" presName="childText" presStyleLbl="conFgAcc1" presStyleIdx="2" presStyleCnt="4">
        <dgm:presLayoutVars>
          <dgm:bulletEnabled val="1"/>
        </dgm:presLayoutVars>
      </dgm:prSet>
      <dgm:spPr/>
    </dgm:pt>
    <dgm:pt modelId="{B884158E-2458-43BB-A363-C1A47DE9A5C9}" type="pres">
      <dgm:prSet presAssocID="{F9DC79B9-A103-4AC8-89FE-160E408DBBF1}" presName="spaceBetweenRectangles" presStyleCnt="0"/>
      <dgm:spPr/>
    </dgm:pt>
    <dgm:pt modelId="{458F4BA2-BE15-4B94-B774-3870785B4AF7}" type="pres">
      <dgm:prSet presAssocID="{A73C54D3-4BC3-4E18-93EE-9EB092544D77}" presName="parentLin" presStyleCnt="0"/>
      <dgm:spPr/>
    </dgm:pt>
    <dgm:pt modelId="{B26C0128-EEF3-4897-9057-3379C80C26C6}" type="pres">
      <dgm:prSet presAssocID="{A73C54D3-4BC3-4E18-93EE-9EB092544D77}" presName="parentLeftMargin" presStyleLbl="node1" presStyleIdx="2" presStyleCnt="4"/>
      <dgm:spPr/>
      <dgm:t>
        <a:bodyPr/>
        <a:lstStyle/>
        <a:p>
          <a:endParaRPr lang="es-EC"/>
        </a:p>
      </dgm:t>
    </dgm:pt>
    <dgm:pt modelId="{98481F41-BC06-47A1-AEAC-167AD02D63F4}" type="pres">
      <dgm:prSet presAssocID="{A73C54D3-4BC3-4E18-93EE-9EB092544D77}" presName="parentText" presStyleLbl="node1" presStyleIdx="3" presStyleCnt="4" custScaleX="130702">
        <dgm:presLayoutVars>
          <dgm:chMax val="0"/>
          <dgm:bulletEnabled val="1"/>
        </dgm:presLayoutVars>
      </dgm:prSet>
      <dgm:spPr/>
      <dgm:t>
        <a:bodyPr/>
        <a:lstStyle/>
        <a:p>
          <a:endParaRPr lang="es-EC"/>
        </a:p>
      </dgm:t>
    </dgm:pt>
    <dgm:pt modelId="{293413F3-BDD9-44F2-B855-B41400CABA66}" type="pres">
      <dgm:prSet presAssocID="{A73C54D3-4BC3-4E18-93EE-9EB092544D77}" presName="negativeSpace" presStyleCnt="0"/>
      <dgm:spPr/>
    </dgm:pt>
    <dgm:pt modelId="{4A45815B-33ED-4E92-B3C1-497635C210A6}" type="pres">
      <dgm:prSet presAssocID="{A73C54D3-4BC3-4E18-93EE-9EB092544D77}" presName="childText" presStyleLbl="conFgAcc1" presStyleIdx="3" presStyleCnt="4" custLinFactNeighborY="11382">
        <dgm:presLayoutVars>
          <dgm:bulletEnabled val="1"/>
        </dgm:presLayoutVars>
      </dgm:prSet>
      <dgm:spPr/>
    </dgm:pt>
  </dgm:ptLst>
  <dgm:cxnLst>
    <dgm:cxn modelId="{FD261EAB-25F5-414D-AA7E-96DB4850160D}" type="presOf" srcId="{24942888-5C19-4F7B-89A0-3102F06A186E}" destId="{80213B15-127C-41FB-90FB-139CC668A2DF}" srcOrd="0" destOrd="0" presId="urn:microsoft.com/office/officeart/2005/8/layout/list1"/>
    <dgm:cxn modelId="{AA01E765-F62A-47F5-813F-826FB04BB4D2}" srcId="{24942888-5C19-4F7B-89A0-3102F06A186E}" destId="{1021DDCE-A362-42DA-91BB-4BA9E48F4742}" srcOrd="0" destOrd="0" parTransId="{C1AF6A50-2734-4836-A57B-0663D83F356E}" sibTransId="{0DC546C9-F146-4605-9687-BBFEEE2F4C54}"/>
    <dgm:cxn modelId="{5C1CE6B9-7D4F-47C5-9005-C950D33D7D29}" type="presOf" srcId="{2B1E05A4-0934-4FC3-AEDD-FF03353F0C6E}" destId="{063B077A-157D-41DF-8191-184E0B98D0B5}" srcOrd="0" destOrd="0" presId="urn:microsoft.com/office/officeart/2005/8/layout/list1"/>
    <dgm:cxn modelId="{ECE94B50-AB23-4D30-8A04-9E84B43726DE}" srcId="{24942888-5C19-4F7B-89A0-3102F06A186E}" destId="{2B1E05A4-0934-4FC3-AEDD-FF03353F0C6E}" srcOrd="2" destOrd="0" parTransId="{7FC74F86-7445-4E4F-9072-6FB852E1AE77}" sibTransId="{F9DC79B9-A103-4AC8-89FE-160E408DBBF1}"/>
    <dgm:cxn modelId="{2C538172-3436-4A24-A8CD-189A2E9E0032}" type="presOf" srcId="{1D9D1325-2D0E-471E-A87D-B9B6132CE072}" destId="{7671A995-4037-4A05-BC9B-789E2A099D6F}" srcOrd="1" destOrd="0" presId="urn:microsoft.com/office/officeart/2005/8/layout/list1"/>
    <dgm:cxn modelId="{0A3A312F-C257-4084-B362-2A8781720218}" type="presOf" srcId="{2B1E05A4-0934-4FC3-AEDD-FF03353F0C6E}" destId="{156B314E-E29B-4518-9290-A29C9C2018D5}" srcOrd="1" destOrd="0" presId="urn:microsoft.com/office/officeart/2005/8/layout/list1"/>
    <dgm:cxn modelId="{37279D0C-AB22-4658-8473-6DBE3738E769}" srcId="{24942888-5C19-4F7B-89A0-3102F06A186E}" destId="{1D9D1325-2D0E-471E-A87D-B9B6132CE072}" srcOrd="1" destOrd="0" parTransId="{8B30E255-6D68-4B02-8AE8-3D109261078B}" sibTransId="{2282EF4F-EA48-4270-B240-C5A117273C24}"/>
    <dgm:cxn modelId="{7C7279C4-9A85-43C8-AC63-DC8B7E512618}" type="presOf" srcId="{1021DDCE-A362-42DA-91BB-4BA9E48F4742}" destId="{5E409864-8749-409D-80A3-9F4193CA5249}" srcOrd="0" destOrd="0" presId="urn:microsoft.com/office/officeart/2005/8/layout/list1"/>
    <dgm:cxn modelId="{01B72C23-FF84-4F29-9AAD-D0F06E10AECD}" srcId="{24942888-5C19-4F7B-89A0-3102F06A186E}" destId="{A73C54D3-4BC3-4E18-93EE-9EB092544D77}" srcOrd="3" destOrd="0" parTransId="{6C04105F-7E05-4838-BF3E-826FCDC7F4D1}" sibTransId="{C809A9A5-A2DA-424E-BE58-EA5FE7045723}"/>
    <dgm:cxn modelId="{756887DB-A855-419C-AAB0-9C530F594A67}" type="presOf" srcId="{A73C54D3-4BC3-4E18-93EE-9EB092544D77}" destId="{B26C0128-EEF3-4897-9057-3379C80C26C6}" srcOrd="0" destOrd="0" presId="urn:microsoft.com/office/officeart/2005/8/layout/list1"/>
    <dgm:cxn modelId="{65E72EBB-4260-4778-87C7-B52DD6E239CE}" type="presOf" srcId="{A73C54D3-4BC3-4E18-93EE-9EB092544D77}" destId="{98481F41-BC06-47A1-AEAC-167AD02D63F4}" srcOrd="1" destOrd="0" presId="urn:microsoft.com/office/officeart/2005/8/layout/list1"/>
    <dgm:cxn modelId="{F3F738CC-BAE7-4CE7-A4A1-DB2C99AD9095}" type="presOf" srcId="{1021DDCE-A362-42DA-91BB-4BA9E48F4742}" destId="{8AE6197A-B622-41A2-8BEA-79437ED0E5F0}" srcOrd="1" destOrd="0" presId="urn:microsoft.com/office/officeart/2005/8/layout/list1"/>
    <dgm:cxn modelId="{135A8207-CF41-4C85-80D4-BFCF3903AF2A}" type="presOf" srcId="{1D9D1325-2D0E-471E-A87D-B9B6132CE072}" destId="{C26A3B0B-61B8-4541-9B7F-5B3C537F39F1}" srcOrd="0" destOrd="0" presId="urn:microsoft.com/office/officeart/2005/8/layout/list1"/>
    <dgm:cxn modelId="{1FE1D20F-A62E-4394-8703-5B59918706D0}" type="presParOf" srcId="{80213B15-127C-41FB-90FB-139CC668A2DF}" destId="{E68A2C10-C028-4FEE-92AE-B52A08F877DE}" srcOrd="0" destOrd="0" presId="urn:microsoft.com/office/officeart/2005/8/layout/list1"/>
    <dgm:cxn modelId="{725F5202-E54D-451F-8E82-FB5B2A6BDA79}" type="presParOf" srcId="{E68A2C10-C028-4FEE-92AE-B52A08F877DE}" destId="{5E409864-8749-409D-80A3-9F4193CA5249}" srcOrd="0" destOrd="0" presId="urn:microsoft.com/office/officeart/2005/8/layout/list1"/>
    <dgm:cxn modelId="{29598D95-46A8-4071-98C0-458BD07FA44B}" type="presParOf" srcId="{E68A2C10-C028-4FEE-92AE-B52A08F877DE}" destId="{8AE6197A-B622-41A2-8BEA-79437ED0E5F0}" srcOrd="1" destOrd="0" presId="urn:microsoft.com/office/officeart/2005/8/layout/list1"/>
    <dgm:cxn modelId="{9C38E303-B6B0-4DBD-96F7-0734154D2E5E}" type="presParOf" srcId="{80213B15-127C-41FB-90FB-139CC668A2DF}" destId="{A0B75D32-220B-4EE4-A2F0-C32922807AC5}" srcOrd="1" destOrd="0" presId="urn:microsoft.com/office/officeart/2005/8/layout/list1"/>
    <dgm:cxn modelId="{7258FFA3-DFFF-4D60-928D-D6AF20FD3F58}" type="presParOf" srcId="{80213B15-127C-41FB-90FB-139CC668A2DF}" destId="{BB7C1B94-B866-4971-937B-DB67C5612B71}" srcOrd="2" destOrd="0" presId="urn:microsoft.com/office/officeart/2005/8/layout/list1"/>
    <dgm:cxn modelId="{8EF2894F-590F-41B9-9DB6-484955953FD0}" type="presParOf" srcId="{80213B15-127C-41FB-90FB-139CC668A2DF}" destId="{E5001EA8-55B2-4B3B-967C-2A141EC0B196}" srcOrd="3" destOrd="0" presId="urn:microsoft.com/office/officeart/2005/8/layout/list1"/>
    <dgm:cxn modelId="{F5EAF7D6-FE6B-4F2A-B6D0-D8AADCDC4BDF}" type="presParOf" srcId="{80213B15-127C-41FB-90FB-139CC668A2DF}" destId="{0416FEBF-3244-4673-AD99-1D76E40B7E08}" srcOrd="4" destOrd="0" presId="urn:microsoft.com/office/officeart/2005/8/layout/list1"/>
    <dgm:cxn modelId="{243D2272-07E3-4F87-9DDC-086A574E3482}" type="presParOf" srcId="{0416FEBF-3244-4673-AD99-1D76E40B7E08}" destId="{C26A3B0B-61B8-4541-9B7F-5B3C537F39F1}" srcOrd="0" destOrd="0" presId="urn:microsoft.com/office/officeart/2005/8/layout/list1"/>
    <dgm:cxn modelId="{DF1F487E-0260-4DC1-B4DC-8AD4BB6E7839}" type="presParOf" srcId="{0416FEBF-3244-4673-AD99-1D76E40B7E08}" destId="{7671A995-4037-4A05-BC9B-789E2A099D6F}" srcOrd="1" destOrd="0" presId="urn:microsoft.com/office/officeart/2005/8/layout/list1"/>
    <dgm:cxn modelId="{4475961E-9700-42EE-AC0B-B3BB49B88246}" type="presParOf" srcId="{80213B15-127C-41FB-90FB-139CC668A2DF}" destId="{C4961C7B-C4C9-4A4E-B105-BECE5A0A53F9}" srcOrd="5" destOrd="0" presId="urn:microsoft.com/office/officeart/2005/8/layout/list1"/>
    <dgm:cxn modelId="{0BEB0BFC-6413-4486-8EB8-AAC3B3EF6548}" type="presParOf" srcId="{80213B15-127C-41FB-90FB-139CC668A2DF}" destId="{40A8C241-82CA-45B4-9E74-57B8F52886C3}" srcOrd="6" destOrd="0" presId="urn:microsoft.com/office/officeart/2005/8/layout/list1"/>
    <dgm:cxn modelId="{422BF29A-8850-45B7-8958-C5CFC2AA0DB8}" type="presParOf" srcId="{80213B15-127C-41FB-90FB-139CC668A2DF}" destId="{E175E4B5-12C5-453D-8B1B-528BA49EB83E}" srcOrd="7" destOrd="0" presId="urn:microsoft.com/office/officeart/2005/8/layout/list1"/>
    <dgm:cxn modelId="{F463E786-7032-4D77-AB24-9C648A4F2AFF}" type="presParOf" srcId="{80213B15-127C-41FB-90FB-139CC668A2DF}" destId="{01B33C38-3E10-46E5-9E3F-8278DF1BF085}" srcOrd="8" destOrd="0" presId="urn:microsoft.com/office/officeart/2005/8/layout/list1"/>
    <dgm:cxn modelId="{0561E9F1-A3E6-4CA5-8C49-B5C51FF1ABA4}" type="presParOf" srcId="{01B33C38-3E10-46E5-9E3F-8278DF1BF085}" destId="{063B077A-157D-41DF-8191-184E0B98D0B5}" srcOrd="0" destOrd="0" presId="urn:microsoft.com/office/officeart/2005/8/layout/list1"/>
    <dgm:cxn modelId="{41140E08-ED2E-48ED-879A-DCB48CEA8A0C}" type="presParOf" srcId="{01B33C38-3E10-46E5-9E3F-8278DF1BF085}" destId="{156B314E-E29B-4518-9290-A29C9C2018D5}" srcOrd="1" destOrd="0" presId="urn:microsoft.com/office/officeart/2005/8/layout/list1"/>
    <dgm:cxn modelId="{71C874F9-09B8-4700-BB4B-AAC751285C1E}" type="presParOf" srcId="{80213B15-127C-41FB-90FB-139CC668A2DF}" destId="{84E1437C-B93C-48DA-8E87-5D4E1A778689}" srcOrd="9" destOrd="0" presId="urn:microsoft.com/office/officeart/2005/8/layout/list1"/>
    <dgm:cxn modelId="{FB45508E-339E-4C4C-863D-B2D7441A7BA8}" type="presParOf" srcId="{80213B15-127C-41FB-90FB-139CC668A2DF}" destId="{7543FAF2-C431-4507-BCCB-E2FD1F01BB68}" srcOrd="10" destOrd="0" presId="urn:microsoft.com/office/officeart/2005/8/layout/list1"/>
    <dgm:cxn modelId="{7BB0E3F0-A44A-4A11-ABF9-4FC1347E602C}" type="presParOf" srcId="{80213B15-127C-41FB-90FB-139CC668A2DF}" destId="{B884158E-2458-43BB-A363-C1A47DE9A5C9}" srcOrd="11" destOrd="0" presId="urn:microsoft.com/office/officeart/2005/8/layout/list1"/>
    <dgm:cxn modelId="{BF083847-E891-4E09-A476-1CA52C03F8D2}" type="presParOf" srcId="{80213B15-127C-41FB-90FB-139CC668A2DF}" destId="{458F4BA2-BE15-4B94-B774-3870785B4AF7}" srcOrd="12" destOrd="0" presId="urn:microsoft.com/office/officeart/2005/8/layout/list1"/>
    <dgm:cxn modelId="{A826F799-A24A-4D04-ABDA-C0815C6FF3E9}" type="presParOf" srcId="{458F4BA2-BE15-4B94-B774-3870785B4AF7}" destId="{B26C0128-EEF3-4897-9057-3379C80C26C6}" srcOrd="0" destOrd="0" presId="urn:microsoft.com/office/officeart/2005/8/layout/list1"/>
    <dgm:cxn modelId="{54419014-89DD-40C1-9467-64468E9315AD}" type="presParOf" srcId="{458F4BA2-BE15-4B94-B774-3870785B4AF7}" destId="{98481F41-BC06-47A1-AEAC-167AD02D63F4}" srcOrd="1" destOrd="0" presId="urn:microsoft.com/office/officeart/2005/8/layout/list1"/>
    <dgm:cxn modelId="{260F708D-0858-4B97-912F-5ED54B383C87}" type="presParOf" srcId="{80213B15-127C-41FB-90FB-139CC668A2DF}" destId="{293413F3-BDD9-44F2-B855-B41400CABA66}" srcOrd="13" destOrd="0" presId="urn:microsoft.com/office/officeart/2005/8/layout/list1"/>
    <dgm:cxn modelId="{4E6AEB9C-7C3F-4CD8-8379-DDCD39AC4344}" type="presParOf" srcId="{80213B15-127C-41FB-90FB-139CC668A2DF}" destId="{4A45815B-33ED-4E92-B3C1-497635C210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942888-5C19-4F7B-89A0-3102F06A186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021DDCE-A362-42DA-91BB-4BA9E48F4742}">
      <dgm:prSet phldrT="[Texto]" custT="1"/>
      <dgm:spPr>
        <a:solidFill>
          <a:schemeClr val="accent1">
            <a:lumMod val="40000"/>
            <a:lumOff val="60000"/>
          </a:schemeClr>
        </a:solidFill>
      </dgm:spPr>
      <dgm:t>
        <a:bodyPr/>
        <a:lstStyle/>
        <a:p>
          <a:r>
            <a:rPr lang="es-ES" sz="1600" dirty="0" smtClean="0"/>
            <a:t>Identificar las fases críticas del proceso de Concursos de Méritos y Oposición para Docentes del Magisterio Nacional, que afecten la efectividad de asignación de vacantes.</a:t>
          </a:r>
          <a:endParaRPr lang="es-EC" sz="1600" dirty="0"/>
        </a:p>
      </dgm:t>
    </dgm:pt>
    <dgm:pt modelId="{C1AF6A50-2734-4836-A57B-0663D83F356E}" type="parTrans" cxnId="{AA01E765-F62A-47F5-813F-826FB04BB4D2}">
      <dgm:prSet/>
      <dgm:spPr/>
      <dgm:t>
        <a:bodyPr/>
        <a:lstStyle/>
        <a:p>
          <a:endParaRPr lang="es-EC" sz="1600"/>
        </a:p>
      </dgm:t>
    </dgm:pt>
    <dgm:pt modelId="{0DC546C9-F146-4605-9687-BBFEEE2F4C54}" type="sibTrans" cxnId="{AA01E765-F62A-47F5-813F-826FB04BB4D2}">
      <dgm:prSet/>
      <dgm:spPr/>
      <dgm:t>
        <a:bodyPr/>
        <a:lstStyle/>
        <a:p>
          <a:endParaRPr lang="es-EC" sz="1600"/>
        </a:p>
      </dgm:t>
    </dgm:pt>
    <dgm:pt modelId="{1D9D1325-2D0E-471E-A87D-B9B6132CE072}">
      <dgm:prSet phldrT="[Texto]" custT="1"/>
      <dgm:spPr>
        <a:solidFill>
          <a:schemeClr val="accent1">
            <a:lumMod val="40000"/>
            <a:lumOff val="60000"/>
          </a:schemeClr>
        </a:solidFill>
      </dgm:spPr>
      <dgm:t>
        <a:bodyPr/>
        <a:lstStyle/>
        <a:p>
          <a:r>
            <a:rPr lang="es-ES" sz="1600" dirty="0" smtClean="0"/>
            <a:t>Evaluar los resultados obtenidos del proceso de Concursos de Méritos y Oposición para Docentes, para establecer una línea base que determine su situación actual.</a:t>
          </a:r>
          <a:endParaRPr lang="es-EC" sz="1600" dirty="0"/>
        </a:p>
      </dgm:t>
    </dgm:pt>
    <dgm:pt modelId="{8B30E255-6D68-4B02-8AE8-3D109261078B}" type="parTrans" cxnId="{37279D0C-AB22-4658-8473-6DBE3738E769}">
      <dgm:prSet/>
      <dgm:spPr/>
      <dgm:t>
        <a:bodyPr/>
        <a:lstStyle/>
        <a:p>
          <a:endParaRPr lang="es-EC" sz="1600"/>
        </a:p>
      </dgm:t>
    </dgm:pt>
    <dgm:pt modelId="{2282EF4F-EA48-4270-B240-C5A117273C24}" type="sibTrans" cxnId="{37279D0C-AB22-4658-8473-6DBE3738E769}">
      <dgm:prSet/>
      <dgm:spPr/>
      <dgm:t>
        <a:bodyPr/>
        <a:lstStyle/>
        <a:p>
          <a:endParaRPr lang="es-EC" sz="1600"/>
        </a:p>
      </dgm:t>
    </dgm:pt>
    <dgm:pt modelId="{2B1E05A4-0934-4FC3-AEDD-FF03353F0C6E}">
      <dgm:prSet phldrT="[Texto]" custT="1"/>
      <dgm:spPr/>
      <dgm:t>
        <a:bodyPr/>
        <a:lstStyle/>
        <a:p>
          <a:r>
            <a:rPr lang="es-ES" sz="16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dirty="0"/>
        </a:p>
      </dgm:t>
    </dgm:pt>
    <dgm:pt modelId="{7FC74F86-7445-4E4F-9072-6FB852E1AE77}" type="parTrans" cxnId="{ECE94B50-AB23-4D30-8A04-9E84B43726DE}">
      <dgm:prSet/>
      <dgm:spPr/>
      <dgm:t>
        <a:bodyPr/>
        <a:lstStyle/>
        <a:p>
          <a:endParaRPr lang="es-EC" sz="1600"/>
        </a:p>
      </dgm:t>
    </dgm:pt>
    <dgm:pt modelId="{F9DC79B9-A103-4AC8-89FE-160E408DBBF1}" type="sibTrans" cxnId="{ECE94B50-AB23-4D30-8A04-9E84B43726DE}">
      <dgm:prSet/>
      <dgm:spPr/>
      <dgm:t>
        <a:bodyPr/>
        <a:lstStyle/>
        <a:p>
          <a:endParaRPr lang="es-EC" sz="1600"/>
        </a:p>
      </dgm:t>
    </dgm:pt>
    <dgm:pt modelId="{A73C54D3-4BC3-4E18-93EE-9EB092544D77}">
      <dgm:prSet phldrT="[Texto]" custT="1"/>
      <dgm:spPr/>
      <dgm:t>
        <a:bodyPr/>
        <a:lstStyle/>
        <a:p>
          <a:r>
            <a:rPr lang="es-EC" sz="1600" dirty="0" smtClean="0"/>
            <a:t>Realizar un análisis comparativo entre los resultados de la situación actual del proceso y los resultados obtenidos posteriores a la implementación, para medir la efectividad de la propuesta.</a:t>
          </a:r>
          <a:endParaRPr lang="es-EC" sz="1600" dirty="0"/>
        </a:p>
      </dgm:t>
    </dgm:pt>
    <dgm:pt modelId="{6C04105F-7E05-4838-BF3E-826FCDC7F4D1}" type="parTrans" cxnId="{01B72C23-FF84-4F29-9AAD-D0F06E10AECD}">
      <dgm:prSet/>
      <dgm:spPr/>
      <dgm:t>
        <a:bodyPr/>
        <a:lstStyle/>
        <a:p>
          <a:endParaRPr lang="es-EC" sz="1600"/>
        </a:p>
      </dgm:t>
    </dgm:pt>
    <dgm:pt modelId="{C809A9A5-A2DA-424E-BE58-EA5FE7045723}" type="sibTrans" cxnId="{01B72C23-FF84-4F29-9AAD-D0F06E10AECD}">
      <dgm:prSet/>
      <dgm:spPr/>
      <dgm:t>
        <a:bodyPr/>
        <a:lstStyle/>
        <a:p>
          <a:endParaRPr lang="es-EC" sz="1600"/>
        </a:p>
      </dgm:t>
    </dgm:pt>
    <dgm:pt modelId="{80213B15-127C-41FB-90FB-139CC668A2DF}" type="pres">
      <dgm:prSet presAssocID="{24942888-5C19-4F7B-89A0-3102F06A186E}" presName="linear" presStyleCnt="0">
        <dgm:presLayoutVars>
          <dgm:dir/>
          <dgm:animLvl val="lvl"/>
          <dgm:resizeHandles val="exact"/>
        </dgm:presLayoutVars>
      </dgm:prSet>
      <dgm:spPr/>
      <dgm:t>
        <a:bodyPr/>
        <a:lstStyle/>
        <a:p>
          <a:endParaRPr lang="es-EC"/>
        </a:p>
      </dgm:t>
    </dgm:pt>
    <dgm:pt modelId="{E68A2C10-C028-4FEE-92AE-B52A08F877DE}" type="pres">
      <dgm:prSet presAssocID="{1021DDCE-A362-42DA-91BB-4BA9E48F4742}" presName="parentLin" presStyleCnt="0"/>
      <dgm:spPr/>
    </dgm:pt>
    <dgm:pt modelId="{5E409864-8749-409D-80A3-9F4193CA5249}" type="pres">
      <dgm:prSet presAssocID="{1021DDCE-A362-42DA-91BB-4BA9E48F4742}" presName="parentLeftMargin" presStyleLbl="node1" presStyleIdx="0" presStyleCnt="4"/>
      <dgm:spPr/>
      <dgm:t>
        <a:bodyPr/>
        <a:lstStyle/>
        <a:p>
          <a:endParaRPr lang="es-EC"/>
        </a:p>
      </dgm:t>
    </dgm:pt>
    <dgm:pt modelId="{8AE6197A-B622-41A2-8BEA-79437ED0E5F0}" type="pres">
      <dgm:prSet presAssocID="{1021DDCE-A362-42DA-91BB-4BA9E48F4742}" presName="parentText" presStyleLbl="node1" presStyleIdx="0" presStyleCnt="4" custScaleX="131028">
        <dgm:presLayoutVars>
          <dgm:chMax val="0"/>
          <dgm:bulletEnabled val="1"/>
        </dgm:presLayoutVars>
      </dgm:prSet>
      <dgm:spPr/>
      <dgm:t>
        <a:bodyPr/>
        <a:lstStyle/>
        <a:p>
          <a:endParaRPr lang="es-EC"/>
        </a:p>
      </dgm:t>
    </dgm:pt>
    <dgm:pt modelId="{A0B75D32-220B-4EE4-A2F0-C32922807AC5}" type="pres">
      <dgm:prSet presAssocID="{1021DDCE-A362-42DA-91BB-4BA9E48F4742}" presName="negativeSpace" presStyleCnt="0"/>
      <dgm:spPr/>
    </dgm:pt>
    <dgm:pt modelId="{BB7C1B94-B866-4971-937B-DB67C5612B71}" type="pres">
      <dgm:prSet presAssocID="{1021DDCE-A362-42DA-91BB-4BA9E48F4742}" presName="childText" presStyleLbl="conFgAcc1" presStyleIdx="0" presStyleCnt="4">
        <dgm:presLayoutVars>
          <dgm:bulletEnabled val="1"/>
        </dgm:presLayoutVars>
      </dgm:prSet>
      <dgm:spPr/>
    </dgm:pt>
    <dgm:pt modelId="{E5001EA8-55B2-4B3B-967C-2A141EC0B196}" type="pres">
      <dgm:prSet presAssocID="{0DC546C9-F146-4605-9687-BBFEEE2F4C54}" presName="spaceBetweenRectangles" presStyleCnt="0"/>
      <dgm:spPr/>
    </dgm:pt>
    <dgm:pt modelId="{0416FEBF-3244-4673-AD99-1D76E40B7E08}" type="pres">
      <dgm:prSet presAssocID="{1D9D1325-2D0E-471E-A87D-B9B6132CE072}" presName="parentLin" presStyleCnt="0"/>
      <dgm:spPr/>
    </dgm:pt>
    <dgm:pt modelId="{C26A3B0B-61B8-4541-9B7F-5B3C537F39F1}" type="pres">
      <dgm:prSet presAssocID="{1D9D1325-2D0E-471E-A87D-B9B6132CE072}" presName="parentLeftMargin" presStyleLbl="node1" presStyleIdx="0" presStyleCnt="4"/>
      <dgm:spPr/>
      <dgm:t>
        <a:bodyPr/>
        <a:lstStyle/>
        <a:p>
          <a:endParaRPr lang="es-EC"/>
        </a:p>
      </dgm:t>
    </dgm:pt>
    <dgm:pt modelId="{7671A995-4037-4A05-BC9B-789E2A099D6F}" type="pres">
      <dgm:prSet presAssocID="{1D9D1325-2D0E-471E-A87D-B9B6132CE072}" presName="parentText" presStyleLbl="node1" presStyleIdx="1" presStyleCnt="4" custScaleX="131302">
        <dgm:presLayoutVars>
          <dgm:chMax val="0"/>
          <dgm:bulletEnabled val="1"/>
        </dgm:presLayoutVars>
      </dgm:prSet>
      <dgm:spPr/>
      <dgm:t>
        <a:bodyPr/>
        <a:lstStyle/>
        <a:p>
          <a:endParaRPr lang="es-EC"/>
        </a:p>
      </dgm:t>
    </dgm:pt>
    <dgm:pt modelId="{C4961C7B-C4C9-4A4E-B105-BECE5A0A53F9}" type="pres">
      <dgm:prSet presAssocID="{1D9D1325-2D0E-471E-A87D-B9B6132CE072}" presName="negativeSpace" presStyleCnt="0"/>
      <dgm:spPr/>
    </dgm:pt>
    <dgm:pt modelId="{40A8C241-82CA-45B4-9E74-57B8F52886C3}" type="pres">
      <dgm:prSet presAssocID="{1D9D1325-2D0E-471E-A87D-B9B6132CE072}" presName="childText" presStyleLbl="conFgAcc1" presStyleIdx="1" presStyleCnt="4">
        <dgm:presLayoutVars>
          <dgm:bulletEnabled val="1"/>
        </dgm:presLayoutVars>
      </dgm:prSet>
      <dgm:spPr/>
    </dgm:pt>
    <dgm:pt modelId="{E175E4B5-12C5-453D-8B1B-528BA49EB83E}" type="pres">
      <dgm:prSet presAssocID="{2282EF4F-EA48-4270-B240-C5A117273C24}" presName="spaceBetweenRectangles" presStyleCnt="0"/>
      <dgm:spPr/>
    </dgm:pt>
    <dgm:pt modelId="{01B33C38-3E10-46E5-9E3F-8278DF1BF085}" type="pres">
      <dgm:prSet presAssocID="{2B1E05A4-0934-4FC3-AEDD-FF03353F0C6E}" presName="parentLin" presStyleCnt="0"/>
      <dgm:spPr/>
    </dgm:pt>
    <dgm:pt modelId="{063B077A-157D-41DF-8191-184E0B98D0B5}" type="pres">
      <dgm:prSet presAssocID="{2B1E05A4-0934-4FC3-AEDD-FF03353F0C6E}" presName="parentLeftMargin" presStyleLbl="node1" presStyleIdx="1" presStyleCnt="4"/>
      <dgm:spPr/>
      <dgm:t>
        <a:bodyPr/>
        <a:lstStyle/>
        <a:p>
          <a:endParaRPr lang="es-EC"/>
        </a:p>
      </dgm:t>
    </dgm:pt>
    <dgm:pt modelId="{156B314E-E29B-4518-9290-A29C9C2018D5}" type="pres">
      <dgm:prSet presAssocID="{2B1E05A4-0934-4FC3-AEDD-FF03353F0C6E}" presName="parentText" presStyleLbl="node1" presStyleIdx="2" presStyleCnt="4" custScaleX="130664" custScaleY="110331">
        <dgm:presLayoutVars>
          <dgm:chMax val="0"/>
          <dgm:bulletEnabled val="1"/>
        </dgm:presLayoutVars>
      </dgm:prSet>
      <dgm:spPr/>
      <dgm:t>
        <a:bodyPr/>
        <a:lstStyle/>
        <a:p>
          <a:endParaRPr lang="es-EC"/>
        </a:p>
      </dgm:t>
    </dgm:pt>
    <dgm:pt modelId="{84E1437C-B93C-48DA-8E87-5D4E1A778689}" type="pres">
      <dgm:prSet presAssocID="{2B1E05A4-0934-4FC3-AEDD-FF03353F0C6E}" presName="negativeSpace" presStyleCnt="0"/>
      <dgm:spPr/>
    </dgm:pt>
    <dgm:pt modelId="{7543FAF2-C431-4507-BCCB-E2FD1F01BB68}" type="pres">
      <dgm:prSet presAssocID="{2B1E05A4-0934-4FC3-AEDD-FF03353F0C6E}" presName="childText" presStyleLbl="conFgAcc1" presStyleIdx="2" presStyleCnt="4">
        <dgm:presLayoutVars>
          <dgm:bulletEnabled val="1"/>
        </dgm:presLayoutVars>
      </dgm:prSet>
      <dgm:spPr/>
    </dgm:pt>
    <dgm:pt modelId="{B884158E-2458-43BB-A363-C1A47DE9A5C9}" type="pres">
      <dgm:prSet presAssocID="{F9DC79B9-A103-4AC8-89FE-160E408DBBF1}" presName="spaceBetweenRectangles" presStyleCnt="0"/>
      <dgm:spPr/>
    </dgm:pt>
    <dgm:pt modelId="{458F4BA2-BE15-4B94-B774-3870785B4AF7}" type="pres">
      <dgm:prSet presAssocID="{A73C54D3-4BC3-4E18-93EE-9EB092544D77}" presName="parentLin" presStyleCnt="0"/>
      <dgm:spPr/>
    </dgm:pt>
    <dgm:pt modelId="{B26C0128-EEF3-4897-9057-3379C80C26C6}" type="pres">
      <dgm:prSet presAssocID="{A73C54D3-4BC3-4E18-93EE-9EB092544D77}" presName="parentLeftMargin" presStyleLbl="node1" presStyleIdx="2" presStyleCnt="4"/>
      <dgm:spPr/>
      <dgm:t>
        <a:bodyPr/>
        <a:lstStyle/>
        <a:p>
          <a:endParaRPr lang="es-EC"/>
        </a:p>
      </dgm:t>
    </dgm:pt>
    <dgm:pt modelId="{98481F41-BC06-47A1-AEAC-167AD02D63F4}" type="pres">
      <dgm:prSet presAssocID="{A73C54D3-4BC3-4E18-93EE-9EB092544D77}" presName="parentText" presStyleLbl="node1" presStyleIdx="3" presStyleCnt="4" custScaleX="130702">
        <dgm:presLayoutVars>
          <dgm:chMax val="0"/>
          <dgm:bulletEnabled val="1"/>
        </dgm:presLayoutVars>
      </dgm:prSet>
      <dgm:spPr/>
      <dgm:t>
        <a:bodyPr/>
        <a:lstStyle/>
        <a:p>
          <a:endParaRPr lang="es-EC"/>
        </a:p>
      </dgm:t>
    </dgm:pt>
    <dgm:pt modelId="{293413F3-BDD9-44F2-B855-B41400CABA66}" type="pres">
      <dgm:prSet presAssocID="{A73C54D3-4BC3-4E18-93EE-9EB092544D77}" presName="negativeSpace" presStyleCnt="0"/>
      <dgm:spPr/>
    </dgm:pt>
    <dgm:pt modelId="{4A45815B-33ED-4E92-B3C1-497635C210A6}" type="pres">
      <dgm:prSet presAssocID="{A73C54D3-4BC3-4E18-93EE-9EB092544D77}" presName="childText" presStyleLbl="conFgAcc1" presStyleIdx="3" presStyleCnt="4" custLinFactNeighborY="11382">
        <dgm:presLayoutVars>
          <dgm:bulletEnabled val="1"/>
        </dgm:presLayoutVars>
      </dgm:prSet>
      <dgm:spPr/>
    </dgm:pt>
  </dgm:ptLst>
  <dgm:cxnLst>
    <dgm:cxn modelId="{05520DD3-DBB8-4E32-9B35-47F2442DE5C4}" type="presOf" srcId="{24942888-5C19-4F7B-89A0-3102F06A186E}" destId="{80213B15-127C-41FB-90FB-139CC668A2DF}" srcOrd="0" destOrd="0" presId="urn:microsoft.com/office/officeart/2005/8/layout/list1"/>
    <dgm:cxn modelId="{BB9FC9E6-3DD4-4FC7-BB81-A10E23704929}" type="presOf" srcId="{A73C54D3-4BC3-4E18-93EE-9EB092544D77}" destId="{98481F41-BC06-47A1-AEAC-167AD02D63F4}" srcOrd="1" destOrd="0" presId="urn:microsoft.com/office/officeart/2005/8/layout/list1"/>
    <dgm:cxn modelId="{180F1228-C6DB-450F-A3FD-65398D3512E3}" type="presOf" srcId="{1021DDCE-A362-42DA-91BB-4BA9E48F4742}" destId="{8AE6197A-B622-41A2-8BEA-79437ED0E5F0}" srcOrd="1" destOrd="0" presId="urn:microsoft.com/office/officeart/2005/8/layout/list1"/>
    <dgm:cxn modelId="{AA01E765-F62A-47F5-813F-826FB04BB4D2}" srcId="{24942888-5C19-4F7B-89A0-3102F06A186E}" destId="{1021DDCE-A362-42DA-91BB-4BA9E48F4742}" srcOrd="0" destOrd="0" parTransId="{C1AF6A50-2734-4836-A57B-0663D83F356E}" sibTransId="{0DC546C9-F146-4605-9687-BBFEEE2F4C54}"/>
    <dgm:cxn modelId="{365B6464-5E00-4AB5-BA1B-AD19110B6A05}" type="presOf" srcId="{1D9D1325-2D0E-471E-A87D-B9B6132CE072}" destId="{7671A995-4037-4A05-BC9B-789E2A099D6F}" srcOrd="1" destOrd="0" presId="urn:microsoft.com/office/officeart/2005/8/layout/list1"/>
    <dgm:cxn modelId="{6C25D216-E159-4C50-BC6C-12FC35C79AF0}" type="presOf" srcId="{2B1E05A4-0934-4FC3-AEDD-FF03353F0C6E}" destId="{156B314E-E29B-4518-9290-A29C9C2018D5}" srcOrd="1" destOrd="0" presId="urn:microsoft.com/office/officeart/2005/8/layout/list1"/>
    <dgm:cxn modelId="{ECE94B50-AB23-4D30-8A04-9E84B43726DE}" srcId="{24942888-5C19-4F7B-89A0-3102F06A186E}" destId="{2B1E05A4-0934-4FC3-AEDD-FF03353F0C6E}" srcOrd="2" destOrd="0" parTransId="{7FC74F86-7445-4E4F-9072-6FB852E1AE77}" sibTransId="{F9DC79B9-A103-4AC8-89FE-160E408DBBF1}"/>
    <dgm:cxn modelId="{6671434A-0465-476A-B622-0D0FC472D012}" type="presOf" srcId="{2B1E05A4-0934-4FC3-AEDD-FF03353F0C6E}" destId="{063B077A-157D-41DF-8191-184E0B98D0B5}" srcOrd="0" destOrd="0" presId="urn:microsoft.com/office/officeart/2005/8/layout/list1"/>
    <dgm:cxn modelId="{37279D0C-AB22-4658-8473-6DBE3738E769}" srcId="{24942888-5C19-4F7B-89A0-3102F06A186E}" destId="{1D9D1325-2D0E-471E-A87D-B9B6132CE072}" srcOrd="1" destOrd="0" parTransId="{8B30E255-6D68-4B02-8AE8-3D109261078B}" sibTransId="{2282EF4F-EA48-4270-B240-C5A117273C24}"/>
    <dgm:cxn modelId="{4A63E87C-BC2B-4DB8-B769-8BB7E7447C9A}" type="presOf" srcId="{1D9D1325-2D0E-471E-A87D-B9B6132CE072}" destId="{C26A3B0B-61B8-4541-9B7F-5B3C537F39F1}" srcOrd="0" destOrd="0" presId="urn:microsoft.com/office/officeart/2005/8/layout/list1"/>
    <dgm:cxn modelId="{01B72C23-FF84-4F29-9AAD-D0F06E10AECD}" srcId="{24942888-5C19-4F7B-89A0-3102F06A186E}" destId="{A73C54D3-4BC3-4E18-93EE-9EB092544D77}" srcOrd="3" destOrd="0" parTransId="{6C04105F-7E05-4838-BF3E-826FCDC7F4D1}" sibTransId="{C809A9A5-A2DA-424E-BE58-EA5FE7045723}"/>
    <dgm:cxn modelId="{0128B2EA-1C0B-4821-9F83-0A35B6A159F3}" type="presOf" srcId="{A73C54D3-4BC3-4E18-93EE-9EB092544D77}" destId="{B26C0128-EEF3-4897-9057-3379C80C26C6}" srcOrd="0" destOrd="0" presId="urn:microsoft.com/office/officeart/2005/8/layout/list1"/>
    <dgm:cxn modelId="{821758DA-F0E3-42DD-B497-575BF4EE5AE8}" type="presOf" srcId="{1021DDCE-A362-42DA-91BB-4BA9E48F4742}" destId="{5E409864-8749-409D-80A3-9F4193CA5249}" srcOrd="0" destOrd="0" presId="urn:microsoft.com/office/officeart/2005/8/layout/list1"/>
    <dgm:cxn modelId="{9103A2A0-A8EB-429A-B0DA-C69343E5EA2F}" type="presParOf" srcId="{80213B15-127C-41FB-90FB-139CC668A2DF}" destId="{E68A2C10-C028-4FEE-92AE-B52A08F877DE}" srcOrd="0" destOrd="0" presId="urn:microsoft.com/office/officeart/2005/8/layout/list1"/>
    <dgm:cxn modelId="{2BA0630C-66DB-425F-862E-C0FA13144C21}" type="presParOf" srcId="{E68A2C10-C028-4FEE-92AE-B52A08F877DE}" destId="{5E409864-8749-409D-80A3-9F4193CA5249}" srcOrd="0" destOrd="0" presId="urn:microsoft.com/office/officeart/2005/8/layout/list1"/>
    <dgm:cxn modelId="{0F700E04-B205-4EF8-84E9-C804EB94B15C}" type="presParOf" srcId="{E68A2C10-C028-4FEE-92AE-B52A08F877DE}" destId="{8AE6197A-B622-41A2-8BEA-79437ED0E5F0}" srcOrd="1" destOrd="0" presId="urn:microsoft.com/office/officeart/2005/8/layout/list1"/>
    <dgm:cxn modelId="{358195C0-0C1B-492C-B5DF-C69419B72BFC}" type="presParOf" srcId="{80213B15-127C-41FB-90FB-139CC668A2DF}" destId="{A0B75D32-220B-4EE4-A2F0-C32922807AC5}" srcOrd="1" destOrd="0" presId="urn:microsoft.com/office/officeart/2005/8/layout/list1"/>
    <dgm:cxn modelId="{51D3816A-5679-4A23-8825-C7ABCF6A7D13}" type="presParOf" srcId="{80213B15-127C-41FB-90FB-139CC668A2DF}" destId="{BB7C1B94-B866-4971-937B-DB67C5612B71}" srcOrd="2" destOrd="0" presId="urn:microsoft.com/office/officeart/2005/8/layout/list1"/>
    <dgm:cxn modelId="{28681A26-1321-43C0-AAA8-0EAF7DEA5A47}" type="presParOf" srcId="{80213B15-127C-41FB-90FB-139CC668A2DF}" destId="{E5001EA8-55B2-4B3B-967C-2A141EC0B196}" srcOrd="3" destOrd="0" presId="urn:microsoft.com/office/officeart/2005/8/layout/list1"/>
    <dgm:cxn modelId="{502F4397-85A1-415F-A5A7-73ADC1835C85}" type="presParOf" srcId="{80213B15-127C-41FB-90FB-139CC668A2DF}" destId="{0416FEBF-3244-4673-AD99-1D76E40B7E08}" srcOrd="4" destOrd="0" presId="urn:microsoft.com/office/officeart/2005/8/layout/list1"/>
    <dgm:cxn modelId="{639143BF-7E66-4A40-B608-9644FD9810BF}" type="presParOf" srcId="{0416FEBF-3244-4673-AD99-1D76E40B7E08}" destId="{C26A3B0B-61B8-4541-9B7F-5B3C537F39F1}" srcOrd="0" destOrd="0" presId="urn:microsoft.com/office/officeart/2005/8/layout/list1"/>
    <dgm:cxn modelId="{C40135AF-033E-4B35-8691-4216B5657381}" type="presParOf" srcId="{0416FEBF-3244-4673-AD99-1D76E40B7E08}" destId="{7671A995-4037-4A05-BC9B-789E2A099D6F}" srcOrd="1" destOrd="0" presId="urn:microsoft.com/office/officeart/2005/8/layout/list1"/>
    <dgm:cxn modelId="{0FFF8A64-179D-463C-AB09-9F86605E8027}" type="presParOf" srcId="{80213B15-127C-41FB-90FB-139CC668A2DF}" destId="{C4961C7B-C4C9-4A4E-B105-BECE5A0A53F9}" srcOrd="5" destOrd="0" presId="urn:microsoft.com/office/officeart/2005/8/layout/list1"/>
    <dgm:cxn modelId="{76F6DDC6-74DC-464B-81F9-00746C2DA33B}" type="presParOf" srcId="{80213B15-127C-41FB-90FB-139CC668A2DF}" destId="{40A8C241-82CA-45B4-9E74-57B8F52886C3}" srcOrd="6" destOrd="0" presId="urn:microsoft.com/office/officeart/2005/8/layout/list1"/>
    <dgm:cxn modelId="{7852AD03-B9C8-48A9-9B96-B6AD141FC484}" type="presParOf" srcId="{80213B15-127C-41FB-90FB-139CC668A2DF}" destId="{E175E4B5-12C5-453D-8B1B-528BA49EB83E}" srcOrd="7" destOrd="0" presId="urn:microsoft.com/office/officeart/2005/8/layout/list1"/>
    <dgm:cxn modelId="{3A1ED2F9-2D82-4D8D-9703-B06E158E5B33}" type="presParOf" srcId="{80213B15-127C-41FB-90FB-139CC668A2DF}" destId="{01B33C38-3E10-46E5-9E3F-8278DF1BF085}" srcOrd="8" destOrd="0" presId="urn:microsoft.com/office/officeart/2005/8/layout/list1"/>
    <dgm:cxn modelId="{11335C07-7563-4977-8272-596E2EB8C800}" type="presParOf" srcId="{01B33C38-3E10-46E5-9E3F-8278DF1BF085}" destId="{063B077A-157D-41DF-8191-184E0B98D0B5}" srcOrd="0" destOrd="0" presId="urn:microsoft.com/office/officeart/2005/8/layout/list1"/>
    <dgm:cxn modelId="{E8B08BEB-92B5-47EF-9721-2470AF9DE54F}" type="presParOf" srcId="{01B33C38-3E10-46E5-9E3F-8278DF1BF085}" destId="{156B314E-E29B-4518-9290-A29C9C2018D5}" srcOrd="1" destOrd="0" presId="urn:microsoft.com/office/officeart/2005/8/layout/list1"/>
    <dgm:cxn modelId="{4FE1B3EE-B8A7-4E5B-B80B-141320328774}" type="presParOf" srcId="{80213B15-127C-41FB-90FB-139CC668A2DF}" destId="{84E1437C-B93C-48DA-8E87-5D4E1A778689}" srcOrd="9" destOrd="0" presId="urn:microsoft.com/office/officeart/2005/8/layout/list1"/>
    <dgm:cxn modelId="{3A38D90F-5452-4680-9AF8-6CFB7EE00280}" type="presParOf" srcId="{80213B15-127C-41FB-90FB-139CC668A2DF}" destId="{7543FAF2-C431-4507-BCCB-E2FD1F01BB68}" srcOrd="10" destOrd="0" presId="urn:microsoft.com/office/officeart/2005/8/layout/list1"/>
    <dgm:cxn modelId="{6047E3DC-E062-4650-ADBB-B494EBADF88B}" type="presParOf" srcId="{80213B15-127C-41FB-90FB-139CC668A2DF}" destId="{B884158E-2458-43BB-A363-C1A47DE9A5C9}" srcOrd="11" destOrd="0" presId="urn:microsoft.com/office/officeart/2005/8/layout/list1"/>
    <dgm:cxn modelId="{F1C521A1-5198-4BF1-BA39-60FE5EC19B9D}" type="presParOf" srcId="{80213B15-127C-41FB-90FB-139CC668A2DF}" destId="{458F4BA2-BE15-4B94-B774-3870785B4AF7}" srcOrd="12" destOrd="0" presId="urn:microsoft.com/office/officeart/2005/8/layout/list1"/>
    <dgm:cxn modelId="{26F3E5A7-124A-4932-BD1E-A077204F8284}" type="presParOf" srcId="{458F4BA2-BE15-4B94-B774-3870785B4AF7}" destId="{B26C0128-EEF3-4897-9057-3379C80C26C6}" srcOrd="0" destOrd="0" presId="urn:microsoft.com/office/officeart/2005/8/layout/list1"/>
    <dgm:cxn modelId="{C7DCC739-7205-4046-AD7D-5563AEB7FCAE}" type="presParOf" srcId="{458F4BA2-BE15-4B94-B774-3870785B4AF7}" destId="{98481F41-BC06-47A1-AEAC-167AD02D63F4}" srcOrd="1" destOrd="0" presId="urn:microsoft.com/office/officeart/2005/8/layout/list1"/>
    <dgm:cxn modelId="{20E98062-DF60-412A-924E-7760293424DD}" type="presParOf" srcId="{80213B15-127C-41FB-90FB-139CC668A2DF}" destId="{293413F3-BDD9-44F2-B855-B41400CABA66}" srcOrd="13" destOrd="0" presId="urn:microsoft.com/office/officeart/2005/8/layout/list1"/>
    <dgm:cxn modelId="{002FA92D-0E8D-4845-BFA2-E3EC73E19158}" type="presParOf" srcId="{80213B15-127C-41FB-90FB-139CC668A2DF}" destId="{4A45815B-33ED-4E92-B3C1-497635C210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5DB92-5131-47EF-AB8E-2853A5611A7C}">
      <dsp:nvSpPr>
        <dsp:cNvPr id="0" name=""/>
        <dsp:cNvSpPr/>
      </dsp:nvSpPr>
      <dsp:spPr>
        <a:xfrm>
          <a:off x="0" y="0"/>
          <a:ext cx="10152724" cy="1727057"/>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E5667-CDA8-46A8-8C0C-0DE4C5C37B37}">
      <dsp:nvSpPr>
        <dsp:cNvPr id="0" name=""/>
        <dsp:cNvSpPr/>
      </dsp:nvSpPr>
      <dsp:spPr>
        <a:xfrm>
          <a:off x="307843" y="230274"/>
          <a:ext cx="1766117" cy="126650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2307B0F-5AA5-4909-9F7E-F06FF5FF514D}">
      <dsp:nvSpPr>
        <dsp:cNvPr id="0" name=""/>
        <dsp:cNvSpPr/>
      </dsp:nvSpPr>
      <dsp:spPr>
        <a:xfrm rot="10800000">
          <a:off x="307843" y="1727057"/>
          <a:ext cx="1766117" cy="2110848"/>
        </a:xfrm>
        <a:prstGeom prst="round2SameRect">
          <a:avLst>
            <a:gd name="adj1" fmla="val 10500"/>
            <a:gd name="adj2" fmla="val 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smtClean="0">
              <a:latin typeface="Calibri" panose="020F0502020204030204"/>
              <a:ea typeface="+mn-ea"/>
              <a:cs typeface="+mn-cs"/>
            </a:rPr>
            <a:t>Mostrar el puntaje acumulado por cada aspirante hasta la fase en ejecución</a:t>
          </a:r>
          <a:endParaRPr lang="es-EC" sz="1400" kern="1200" dirty="0">
            <a:latin typeface="Calibri" panose="020F0502020204030204"/>
            <a:ea typeface="+mn-ea"/>
            <a:cs typeface="+mn-cs"/>
          </a:endParaRPr>
        </a:p>
      </dsp:txBody>
      <dsp:txXfrm rot="10800000">
        <a:off x="362157" y="1727057"/>
        <a:ext cx="1657489" cy="2056534"/>
      </dsp:txXfrm>
    </dsp:sp>
    <dsp:sp modelId="{0F7963C7-09D9-4F8A-AECB-B8DCD7D59507}">
      <dsp:nvSpPr>
        <dsp:cNvPr id="0" name=""/>
        <dsp:cNvSpPr/>
      </dsp:nvSpPr>
      <dsp:spPr>
        <a:xfrm>
          <a:off x="2250573" y="230274"/>
          <a:ext cx="1766117" cy="126650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35BBC66-FC0C-471F-AA91-AA70B5B82B1C}">
      <dsp:nvSpPr>
        <dsp:cNvPr id="0" name=""/>
        <dsp:cNvSpPr/>
      </dsp:nvSpPr>
      <dsp:spPr>
        <a:xfrm rot="10800000">
          <a:off x="2250573" y="1727057"/>
          <a:ext cx="1766117" cy="2110848"/>
        </a:xfrm>
        <a:prstGeom prst="round2SameRect">
          <a:avLst>
            <a:gd name="adj1" fmla="val 10500"/>
            <a:gd name="adj2" fmla="val 0"/>
          </a:avLst>
        </a:prstGeom>
        <a:gradFill rotWithShape="0">
          <a:gsLst>
            <a:gs pos="0">
              <a:schemeClr val="accent4">
                <a:hueOff val="5105758"/>
                <a:satOff val="-5996"/>
                <a:lumOff val="2304"/>
                <a:alphaOff val="0"/>
                <a:tint val="65000"/>
                <a:shade val="92000"/>
                <a:satMod val="130000"/>
              </a:schemeClr>
            </a:gs>
            <a:gs pos="45000">
              <a:schemeClr val="accent4">
                <a:hueOff val="5105758"/>
                <a:satOff val="-5996"/>
                <a:lumOff val="2304"/>
                <a:alphaOff val="0"/>
                <a:tint val="60000"/>
                <a:shade val="99000"/>
                <a:satMod val="120000"/>
              </a:schemeClr>
            </a:gs>
            <a:gs pos="100000">
              <a:schemeClr val="accent4">
                <a:hueOff val="5105758"/>
                <a:satOff val="-5996"/>
                <a:lumOff val="230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latin typeface="Calibri" panose="020F0502020204030204"/>
              <a:ea typeface="+mn-ea"/>
              <a:cs typeface="+mn-cs"/>
            </a:rPr>
            <a:t>Mostrar el tiempo restante para la finalización de la fase de selección de vacantes</a:t>
          </a:r>
          <a:endParaRPr lang="es-EC" sz="1400" kern="1200" dirty="0">
            <a:latin typeface="Calibri" panose="020F0502020204030204"/>
            <a:ea typeface="+mn-ea"/>
            <a:cs typeface="+mn-cs"/>
          </a:endParaRPr>
        </a:p>
      </dsp:txBody>
      <dsp:txXfrm rot="10800000">
        <a:off x="2304887" y="1727057"/>
        <a:ext cx="1657489" cy="2056534"/>
      </dsp:txXfrm>
    </dsp:sp>
    <dsp:sp modelId="{8DA4CD23-A117-4598-8A90-5C8D7E8231A7}">
      <dsp:nvSpPr>
        <dsp:cNvPr id="0" name=""/>
        <dsp:cNvSpPr/>
      </dsp:nvSpPr>
      <dsp:spPr>
        <a:xfrm>
          <a:off x="4193303" y="230274"/>
          <a:ext cx="1766117" cy="126650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6C2F7B4-5B1B-41FA-BABF-A779A7E1D79F}">
      <dsp:nvSpPr>
        <dsp:cNvPr id="0" name=""/>
        <dsp:cNvSpPr/>
      </dsp:nvSpPr>
      <dsp:spPr>
        <a:xfrm rot="10800000">
          <a:off x="4193303" y="1727057"/>
          <a:ext cx="1766117" cy="2110848"/>
        </a:xfrm>
        <a:prstGeom prst="round2SameRect">
          <a:avLst>
            <a:gd name="adj1" fmla="val 10500"/>
            <a:gd name="adj2" fmla="val 0"/>
          </a:avLst>
        </a:prstGeom>
        <a:gradFill rotWithShape="0">
          <a:gsLst>
            <a:gs pos="0">
              <a:schemeClr val="accent4">
                <a:hueOff val="10211516"/>
                <a:satOff val="-11993"/>
                <a:lumOff val="4608"/>
                <a:alphaOff val="0"/>
                <a:tint val="65000"/>
                <a:shade val="92000"/>
                <a:satMod val="130000"/>
              </a:schemeClr>
            </a:gs>
            <a:gs pos="45000">
              <a:schemeClr val="accent4">
                <a:hueOff val="10211516"/>
                <a:satOff val="-11993"/>
                <a:lumOff val="4608"/>
                <a:alphaOff val="0"/>
                <a:tint val="60000"/>
                <a:shade val="99000"/>
                <a:satMod val="120000"/>
              </a:schemeClr>
            </a:gs>
            <a:gs pos="100000">
              <a:schemeClr val="accent4">
                <a:hueOff val="10211516"/>
                <a:satOff val="-11993"/>
                <a:lumOff val="460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latin typeface="Calibri" panose="020F0502020204030204"/>
              <a:ea typeface="+mn-ea"/>
              <a:cs typeface="+mn-cs"/>
            </a:rPr>
            <a:t>Mostrar la cantidad de aspirantes que han postulado en las vacantes presentadas hasta la fecha de consulta</a:t>
          </a:r>
          <a:endParaRPr lang="es-EC" sz="1400" kern="1200" dirty="0">
            <a:latin typeface="Calibri" panose="020F0502020204030204"/>
            <a:ea typeface="+mn-ea"/>
            <a:cs typeface="+mn-cs"/>
          </a:endParaRPr>
        </a:p>
      </dsp:txBody>
      <dsp:txXfrm rot="10800000">
        <a:off x="4247617" y="1727057"/>
        <a:ext cx="1657489" cy="2056534"/>
      </dsp:txXfrm>
    </dsp:sp>
    <dsp:sp modelId="{8AA5C95B-31F7-4D19-A0AC-1D88FC63792E}">
      <dsp:nvSpPr>
        <dsp:cNvPr id="0" name=""/>
        <dsp:cNvSpPr/>
      </dsp:nvSpPr>
      <dsp:spPr>
        <a:xfrm>
          <a:off x="6136032" y="230274"/>
          <a:ext cx="1766117" cy="1266508"/>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69A6A7E-49B4-4F1C-8E72-88AC00F8558D}">
      <dsp:nvSpPr>
        <dsp:cNvPr id="0" name=""/>
        <dsp:cNvSpPr/>
      </dsp:nvSpPr>
      <dsp:spPr>
        <a:xfrm rot="10800000">
          <a:off x="6136032" y="1727057"/>
          <a:ext cx="1766117" cy="2110848"/>
        </a:xfrm>
        <a:prstGeom prst="round2SameRect">
          <a:avLst>
            <a:gd name="adj1" fmla="val 10500"/>
            <a:gd name="adj2" fmla="val 0"/>
          </a:avLst>
        </a:prstGeom>
        <a:gradFill rotWithShape="0">
          <a:gsLst>
            <a:gs pos="0">
              <a:schemeClr val="accent4">
                <a:hueOff val="15317274"/>
                <a:satOff val="-17989"/>
                <a:lumOff val="6912"/>
                <a:alphaOff val="0"/>
                <a:tint val="65000"/>
                <a:shade val="92000"/>
                <a:satMod val="130000"/>
              </a:schemeClr>
            </a:gs>
            <a:gs pos="45000">
              <a:schemeClr val="accent4">
                <a:hueOff val="15317274"/>
                <a:satOff val="-17989"/>
                <a:lumOff val="6912"/>
                <a:alphaOff val="0"/>
                <a:tint val="60000"/>
                <a:shade val="99000"/>
                <a:satMod val="120000"/>
              </a:schemeClr>
            </a:gs>
            <a:gs pos="100000">
              <a:schemeClr val="accent4">
                <a:hueOff val="15317274"/>
                <a:satOff val="-17989"/>
                <a:lumOff val="691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latin typeface="Calibri" panose="020F0502020204030204"/>
              <a:ea typeface="+mn-ea"/>
              <a:cs typeface="+mn-cs"/>
            </a:rPr>
            <a:t>Mostrar un mensaje de alerta para los aspirantes que seleccionan una o dos vacantes</a:t>
          </a:r>
          <a:endParaRPr lang="es-EC" sz="1400" kern="1200" dirty="0">
            <a:latin typeface="Calibri" panose="020F0502020204030204"/>
            <a:ea typeface="+mn-ea"/>
            <a:cs typeface="+mn-cs"/>
          </a:endParaRPr>
        </a:p>
      </dsp:txBody>
      <dsp:txXfrm rot="10800000">
        <a:off x="6190346" y="1727057"/>
        <a:ext cx="1657489" cy="2056534"/>
      </dsp:txXfrm>
    </dsp:sp>
    <dsp:sp modelId="{BB6BDD29-9143-4F6F-99F4-093761E23DBE}">
      <dsp:nvSpPr>
        <dsp:cNvPr id="0" name=""/>
        <dsp:cNvSpPr/>
      </dsp:nvSpPr>
      <dsp:spPr>
        <a:xfrm>
          <a:off x="8078762" y="230274"/>
          <a:ext cx="1766117" cy="1266508"/>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7EF5CE3-24EC-43E4-A62C-C0AF82715387}">
      <dsp:nvSpPr>
        <dsp:cNvPr id="0" name=""/>
        <dsp:cNvSpPr/>
      </dsp:nvSpPr>
      <dsp:spPr>
        <a:xfrm rot="10800000">
          <a:off x="8078762" y="1727057"/>
          <a:ext cx="1766117" cy="2110848"/>
        </a:xfrm>
        <a:prstGeom prst="round2SameRect">
          <a:avLst>
            <a:gd name="adj1" fmla="val 10500"/>
            <a:gd name="adj2" fmla="val 0"/>
          </a:avLst>
        </a:prstGeom>
        <a:gradFill rotWithShape="0">
          <a:gsLst>
            <a:gs pos="0">
              <a:schemeClr val="accent4">
                <a:hueOff val="20423033"/>
                <a:satOff val="-23986"/>
                <a:lumOff val="9216"/>
                <a:alphaOff val="0"/>
                <a:tint val="65000"/>
                <a:shade val="92000"/>
                <a:satMod val="130000"/>
              </a:schemeClr>
            </a:gs>
            <a:gs pos="45000">
              <a:schemeClr val="accent4">
                <a:hueOff val="20423033"/>
                <a:satOff val="-23986"/>
                <a:lumOff val="9216"/>
                <a:alphaOff val="0"/>
                <a:tint val="60000"/>
                <a:shade val="99000"/>
                <a:satMod val="120000"/>
              </a:schemeClr>
            </a:gs>
            <a:gs pos="100000">
              <a:schemeClr val="accent4">
                <a:hueOff val="20423033"/>
                <a:satOff val="-23986"/>
                <a:lumOff val="921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smtClean="0">
              <a:latin typeface="Calibri" panose="020F0502020204030204"/>
              <a:ea typeface="+mn-ea"/>
              <a:cs typeface="+mn-cs"/>
            </a:rPr>
            <a:t>Publicar un video instructivo que explique cómo funciona el módulo de postulación, enfatizando el sinnúmero de cambios ejecutados</a:t>
          </a:r>
          <a:endParaRPr lang="es-EC" sz="1400" kern="1200" dirty="0">
            <a:latin typeface="Calibri" panose="020F0502020204030204"/>
            <a:ea typeface="+mn-ea"/>
            <a:cs typeface="+mn-cs"/>
          </a:endParaRPr>
        </a:p>
      </dsp:txBody>
      <dsp:txXfrm rot="10800000">
        <a:off x="8133076" y="1727057"/>
        <a:ext cx="1657489" cy="2056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5DB92-5131-47EF-AB8E-2853A5611A7C}">
      <dsp:nvSpPr>
        <dsp:cNvPr id="0" name=""/>
        <dsp:cNvSpPr/>
      </dsp:nvSpPr>
      <dsp:spPr>
        <a:xfrm>
          <a:off x="0" y="0"/>
          <a:ext cx="10152724" cy="1727057"/>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E5667-CDA8-46A8-8C0C-0DE4C5C37B37}">
      <dsp:nvSpPr>
        <dsp:cNvPr id="0" name=""/>
        <dsp:cNvSpPr/>
      </dsp:nvSpPr>
      <dsp:spPr>
        <a:xfrm>
          <a:off x="307377" y="230274"/>
          <a:ext cx="2218132" cy="126650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2307B0F-5AA5-4909-9F7E-F06FF5FF514D}">
      <dsp:nvSpPr>
        <dsp:cNvPr id="0" name=""/>
        <dsp:cNvSpPr/>
      </dsp:nvSpPr>
      <dsp:spPr>
        <a:xfrm rot="10800000">
          <a:off x="307377" y="1727057"/>
          <a:ext cx="2218132" cy="2110848"/>
        </a:xfrm>
        <a:prstGeom prst="round2SameRect">
          <a:avLst>
            <a:gd name="adj1" fmla="val 10500"/>
            <a:gd name="adj2" fmla="val 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t>Cambiar los filtros de búsqueda de vacantes por referencia geográfica de división política</a:t>
          </a:r>
          <a:endParaRPr lang="es-EC" sz="1400" kern="1200" dirty="0">
            <a:latin typeface="Calibri" panose="020F0502020204030204"/>
            <a:ea typeface="+mn-ea"/>
            <a:cs typeface="+mn-cs"/>
          </a:endParaRPr>
        </a:p>
      </dsp:txBody>
      <dsp:txXfrm rot="10800000">
        <a:off x="372293" y="1727057"/>
        <a:ext cx="2088300" cy="2045932"/>
      </dsp:txXfrm>
    </dsp:sp>
    <dsp:sp modelId="{0F7963C7-09D9-4F8A-AECB-B8DCD7D59507}">
      <dsp:nvSpPr>
        <dsp:cNvPr id="0" name=""/>
        <dsp:cNvSpPr/>
      </dsp:nvSpPr>
      <dsp:spPr>
        <a:xfrm>
          <a:off x="2747323" y="230274"/>
          <a:ext cx="2218132" cy="126650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35BBC66-FC0C-471F-AA91-AA70B5B82B1C}">
      <dsp:nvSpPr>
        <dsp:cNvPr id="0" name=""/>
        <dsp:cNvSpPr/>
      </dsp:nvSpPr>
      <dsp:spPr>
        <a:xfrm rot="10800000">
          <a:off x="2747323" y="1727057"/>
          <a:ext cx="2218132" cy="2110848"/>
        </a:xfrm>
        <a:prstGeom prst="round2SameRect">
          <a:avLst>
            <a:gd name="adj1" fmla="val 10500"/>
            <a:gd name="adj2" fmla="val 0"/>
          </a:avLst>
        </a:prstGeom>
        <a:gradFill rotWithShape="0">
          <a:gsLst>
            <a:gs pos="0">
              <a:schemeClr val="accent4">
                <a:hueOff val="6807678"/>
                <a:satOff val="-7995"/>
                <a:lumOff val="3072"/>
                <a:alphaOff val="0"/>
                <a:tint val="65000"/>
                <a:shade val="92000"/>
                <a:satMod val="130000"/>
              </a:schemeClr>
            </a:gs>
            <a:gs pos="45000">
              <a:schemeClr val="accent4">
                <a:hueOff val="6807678"/>
                <a:satOff val="-7995"/>
                <a:lumOff val="3072"/>
                <a:alphaOff val="0"/>
                <a:tint val="60000"/>
                <a:shade val="99000"/>
                <a:satMod val="120000"/>
              </a:schemeClr>
            </a:gs>
            <a:gs pos="100000">
              <a:schemeClr val="accent4">
                <a:hueOff val="6807678"/>
                <a:satOff val="-7995"/>
                <a:lumOff val="307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t>Mostrar las vacantes a nivel de institución educativa</a:t>
          </a:r>
          <a:endParaRPr lang="es-EC" sz="1400" kern="1200" dirty="0">
            <a:latin typeface="Calibri" panose="020F0502020204030204"/>
            <a:ea typeface="+mn-ea"/>
            <a:cs typeface="+mn-cs"/>
          </a:endParaRPr>
        </a:p>
      </dsp:txBody>
      <dsp:txXfrm rot="10800000">
        <a:off x="2812239" y="1727057"/>
        <a:ext cx="2088300" cy="2045932"/>
      </dsp:txXfrm>
    </dsp:sp>
    <dsp:sp modelId="{8DA4CD23-A117-4598-8A90-5C8D7E8231A7}">
      <dsp:nvSpPr>
        <dsp:cNvPr id="0" name=""/>
        <dsp:cNvSpPr/>
      </dsp:nvSpPr>
      <dsp:spPr>
        <a:xfrm>
          <a:off x="5187268" y="230274"/>
          <a:ext cx="2218132" cy="126650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6C2F7B4-5B1B-41FA-BABF-A779A7E1D79F}">
      <dsp:nvSpPr>
        <dsp:cNvPr id="0" name=""/>
        <dsp:cNvSpPr/>
      </dsp:nvSpPr>
      <dsp:spPr>
        <a:xfrm rot="10800000">
          <a:off x="5187268" y="1727057"/>
          <a:ext cx="2218132" cy="2110848"/>
        </a:xfrm>
        <a:prstGeom prst="round2SameRect">
          <a:avLst>
            <a:gd name="adj1" fmla="val 10500"/>
            <a:gd name="adj2" fmla="val 0"/>
          </a:avLst>
        </a:prstGeom>
        <a:gradFill rotWithShape="0">
          <a:gsLst>
            <a:gs pos="0">
              <a:schemeClr val="accent4">
                <a:hueOff val="13615356"/>
                <a:satOff val="-15991"/>
                <a:lumOff val="6144"/>
                <a:alphaOff val="0"/>
                <a:tint val="65000"/>
                <a:shade val="92000"/>
                <a:satMod val="130000"/>
              </a:schemeClr>
            </a:gs>
            <a:gs pos="45000">
              <a:schemeClr val="accent4">
                <a:hueOff val="13615356"/>
                <a:satOff val="-15991"/>
                <a:lumOff val="6144"/>
                <a:alphaOff val="0"/>
                <a:tint val="60000"/>
                <a:shade val="99000"/>
                <a:satMod val="120000"/>
              </a:schemeClr>
            </a:gs>
            <a:gs pos="100000">
              <a:schemeClr val="accent4">
                <a:hueOff val="13615356"/>
                <a:satOff val="-15991"/>
                <a:lumOff val="614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t>Emitir un certificado de postulación para cada aspirante que ha finalizado el proceso</a:t>
          </a:r>
          <a:endParaRPr lang="es-EC" sz="1400" kern="1200" dirty="0">
            <a:latin typeface="Calibri" panose="020F0502020204030204"/>
            <a:ea typeface="+mn-ea"/>
            <a:cs typeface="+mn-cs"/>
          </a:endParaRPr>
        </a:p>
      </dsp:txBody>
      <dsp:txXfrm rot="10800000">
        <a:off x="5252184" y="1727057"/>
        <a:ext cx="2088300" cy="2045932"/>
      </dsp:txXfrm>
    </dsp:sp>
    <dsp:sp modelId="{8AA5C95B-31F7-4D19-A0AC-1D88FC63792E}">
      <dsp:nvSpPr>
        <dsp:cNvPr id="0" name=""/>
        <dsp:cNvSpPr/>
      </dsp:nvSpPr>
      <dsp:spPr>
        <a:xfrm>
          <a:off x="7627214" y="230274"/>
          <a:ext cx="2218132" cy="1266508"/>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69A6A7E-49B4-4F1C-8E72-88AC00F8558D}">
      <dsp:nvSpPr>
        <dsp:cNvPr id="0" name=""/>
        <dsp:cNvSpPr/>
      </dsp:nvSpPr>
      <dsp:spPr>
        <a:xfrm rot="10800000">
          <a:off x="7627214" y="1727057"/>
          <a:ext cx="2218132" cy="2110848"/>
        </a:xfrm>
        <a:prstGeom prst="round2SameRect">
          <a:avLst>
            <a:gd name="adj1" fmla="val 10500"/>
            <a:gd name="adj2" fmla="val 0"/>
          </a:avLst>
        </a:prstGeom>
        <a:gradFill rotWithShape="0">
          <a:gsLst>
            <a:gs pos="0">
              <a:schemeClr val="accent4">
                <a:hueOff val="20423033"/>
                <a:satOff val="-23986"/>
                <a:lumOff val="9216"/>
                <a:alphaOff val="0"/>
                <a:tint val="65000"/>
                <a:shade val="92000"/>
                <a:satMod val="130000"/>
              </a:schemeClr>
            </a:gs>
            <a:gs pos="45000">
              <a:schemeClr val="accent4">
                <a:hueOff val="20423033"/>
                <a:satOff val="-23986"/>
                <a:lumOff val="9216"/>
                <a:alphaOff val="0"/>
                <a:tint val="60000"/>
                <a:shade val="99000"/>
                <a:satMod val="120000"/>
              </a:schemeClr>
            </a:gs>
            <a:gs pos="100000">
              <a:schemeClr val="accent4">
                <a:hueOff val="20423033"/>
                <a:satOff val="-23986"/>
                <a:lumOff val="921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i="1" kern="1200" dirty="0" smtClean="0"/>
            <a:t>Validar la postulación establecida por cada aspirante</a:t>
          </a:r>
          <a:endParaRPr lang="es-EC" sz="1400" kern="1200" dirty="0">
            <a:latin typeface="Calibri" panose="020F0502020204030204"/>
            <a:ea typeface="+mn-ea"/>
            <a:cs typeface="+mn-cs"/>
          </a:endParaRPr>
        </a:p>
      </dsp:txBody>
      <dsp:txXfrm rot="10800000">
        <a:off x="7692130" y="1727057"/>
        <a:ext cx="2088300" cy="2045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1B94-B866-4971-937B-DB67C5612B71}">
      <dsp:nvSpPr>
        <dsp:cNvPr id="0" name=""/>
        <dsp:cNvSpPr/>
      </dsp:nvSpPr>
      <dsp:spPr>
        <a:xfrm>
          <a:off x="0" y="41539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6197A-B622-41A2-8BEA-79437ED0E5F0}">
      <dsp:nvSpPr>
        <dsp:cNvPr id="0" name=""/>
        <dsp:cNvSpPr/>
      </dsp:nvSpPr>
      <dsp:spPr>
        <a:xfrm>
          <a:off x="505495" y="75916"/>
          <a:ext cx="9272773"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Identificar las fases críticas del proceso de Concursos de Méritos y Oposición para Docentes del Magisterio Nacional, que afecten la efectividad de asignación de vacantes.</a:t>
          </a:r>
          <a:endParaRPr lang="es-EC" sz="1600" kern="1200" dirty="0"/>
        </a:p>
      </dsp:txBody>
      <dsp:txXfrm>
        <a:off x="538639" y="109060"/>
        <a:ext cx="9206485" cy="612672"/>
      </dsp:txXfrm>
    </dsp:sp>
    <dsp:sp modelId="{40A8C241-82CA-45B4-9E74-57B8F52886C3}">
      <dsp:nvSpPr>
        <dsp:cNvPr id="0" name=""/>
        <dsp:cNvSpPr/>
      </dsp:nvSpPr>
      <dsp:spPr>
        <a:xfrm>
          <a:off x="0" y="145867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1A995-4037-4A05-BC9B-789E2A099D6F}">
      <dsp:nvSpPr>
        <dsp:cNvPr id="0" name=""/>
        <dsp:cNvSpPr/>
      </dsp:nvSpPr>
      <dsp:spPr>
        <a:xfrm>
          <a:off x="505495" y="1119196"/>
          <a:ext cx="9292164"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Evaluar los resultados obtenidos del proceso de Concursos de Méritos y Oposición para Docentes, para establecer una línea base que determine su situación actual.</a:t>
          </a:r>
          <a:endParaRPr lang="es-EC" sz="1600" kern="1200" dirty="0"/>
        </a:p>
      </dsp:txBody>
      <dsp:txXfrm>
        <a:off x="538639" y="1152340"/>
        <a:ext cx="9225876" cy="612672"/>
      </dsp:txXfrm>
    </dsp:sp>
    <dsp:sp modelId="{7543FAF2-C431-4507-BCCB-E2FD1F01BB68}">
      <dsp:nvSpPr>
        <dsp:cNvPr id="0" name=""/>
        <dsp:cNvSpPr/>
      </dsp:nvSpPr>
      <dsp:spPr>
        <a:xfrm>
          <a:off x="0" y="257209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B314E-E29B-4518-9290-A29C9C2018D5}">
      <dsp:nvSpPr>
        <dsp:cNvPr id="0" name=""/>
        <dsp:cNvSpPr/>
      </dsp:nvSpPr>
      <dsp:spPr>
        <a:xfrm>
          <a:off x="505495" y="2162476"/>
          <a:ext cx="9247013" cy="749103"/>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kern="1200" dirty="0"/>
        </a:p>
      </dsp:txBody>
      <dsp:txXfrm>
        <a:off x="542063" y="2199044"/>
        <a:ext cx="9173877" cy="675967"/>
      </dsp:txXfrm>
    </dsp:sp>
    <dsp:sp modelId="{4A45815B-33ED-4E92-B3C1-497635C210A6}">
      <dsp:nvSpPr>
        <dsp:cNvPr id="0" name=""/>
        <dsp:cNvSpPr/>
      </dsp:nvSpPr>
      <dsp:spPr>
        <a:xfrm>
          <a:off x="0" y="365401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81F41-BC06-47A1-AEAC-167AD02D63F4}">
      <dsp:nvSpPr>
        <dsp:cNvPr id="0" name=""/>
        <dsp:cNvSpPr/>
      </dsp:nvSpPr>
      <dsp:spPr>
        <a:xfrm>
          <a:off x="505495" y="3275899"/>
          <a:ext cx="9249702"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C" sz="1600" kern="1200" dirty="0" smtClean="0"/>
            <a:t>Realizar un análisis comparativo entre los resultados de la situación actual del proceso y los resultados obtenidos posteriores a la implementación, para medir la efectividad de la propuesta.</a:t>
          </a:r>
          <a:endParaRPr lang="es-EC" sz="1600" kern="1200" dirty="0"/>
        </a:p>
      </dsp:txBody>
      <dsp:txXfrm>
        <a:off x="538639" y="3309043"/>
        <a:ext cx="9183414" cy="6126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1B94-B866-4971-937B-DB67C5612B71}">
      <dsp:nvSpPr>
        <dsp:cNvPr id="0" name=""/>
        <dsp:cNvSpPr/>
      </dsp:nvSpPr>
      <dsp:spPr>
        <a:xfrm>
          <a:off x="0" y="41539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6197A-B622-41A2-8BEA-79437ED0E5F0}">
      <dsp:nvSpPr>
        <dsp:cNvPr id="0" name=""/>
        <dsp:cNvSpPr/>
      </dsp:nvSpPr>
      <dsp:spPr>
        <a:xfrm>
          <a:off x="505495" y="75916"/>
          <a:ext cx="9272773"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Identificar las fases críticas del proceso de Concursos de Méritos y Oposición para Docentes del Magisterio Nacional, que afecten la efectividad de asignación de vacantes.</a:t>
          </a:r>
          <a:endParaRPr lang="es-EC" sz="1600" kern="1200" dirty="0"/>
        </a:p>
      </dsp:txBody>
      <dsp:txXfrm>
        <a:off x="538639" y="109060"/>
        <a:ext cx="9206485" cy="612672"/>
      </dsp:txXfrm>
    </dsp:sp>
    <dsp:sp modelId="{40A8C241-82CA-45B4-9E74-57B8F52886C3}">
      <dsp:nvSpPr>
        <dsp:cNvPr id="0" name=""/>
        <dsp:cNvSpPr/>
      </dsp:nvSpPr>
      <dsp:spPr>
        <a:xfrm>
          <a:off x="0" y="145867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1A995-4037-4A05-BC9B-789E2A099D6F}">
      <dsp:nvSpPr>
        <dsp:cNvPr id="0" name=""/>
        <dsp:cNvSpPr/>
      </dsp:nvSpPr>
      <dsp:spPr>
        <a:xfrm>
          <a:off x="505495" y="1119196"/>
          <a:ext cx="9292164"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Evaluar los resultados obtenidos del proceso de Concursos de Méritos y Oposición para Docentes, para establecer una línea base que determine su situación actual.</a:t>
          </a:r>
          <a:endParaRPr lang="es-EC" sz="1600" kern="1200" dirty="0"/>
        </a:p>
      </dsp:txBody>
      <dsp:txXfrm>
        <a:off x="538639" y="1152340"/>
        <a:ext cx="9225876" cy="612672"/>
      </dsp:txXfrm>
    </dsp:sp>
    <dsp:sp modelId="{7543FAF2-C431-4507-BCCB-E2FD1F01BB68}">
      <dsp:nvSpPr>
        <dsp:cNvPr id="0" name=""/>
        <dsp:cNvSpPr/>
      </dsp:nvSpPr>
      <dsp:spPr>
        <a:xfrm>
          <a:off x="0" y="257209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B314E-E29B-4518-9290-A29C9C2018D5}">
      <dsp:nvSpPr>
        <dsp:cNvPr id="0" name=""/>
        <dsp:cNvSpPr/>
      </dsp:nvSpPr>
      <dsp:spPr>
        <a:xfrm>
          <a:off x="505495" y="2162476"/>
          <a:ext cx="9247013" cy="749103"/>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kern="1200" dirty="0"/>
        </a:p>
      </dsp:txBody>
      <dsp:txXfrm>
        <a:off x="542063" y="2199044"/>
        <a:ext cx="9173877" cy="675967"/>
      </dsp:txXfrm>
    </dsp:sp>
    <dsp:sp modelId="{4A45815B-33ED-4E92-B3C1-497635C210A6}">
      <dsp:nvSpPr>
        <dsp:cNvPr id="0" name=""/>
        <dsp:cNvSpPr/>
      </dsp:nvSpPr>
      <dsp:spPr>
        <a:xfrm>
          <a:off x="0" y="365401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81F41-BC06-47A1-AEAC-167AD02D63F4}">
      <dsp:nvSpPr>
        <dsp:cNvPr id="0" name=""/>
        <dsp:cNvSpPr/>
      </dsp:nvSpPr>
      <dsp:spPr>
        <a:xfrm>
          <a:off x="505495" y="3275899"/>
          <a:ext cx="9249702"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C" sz="1600" kern="1200" dirty="0" smtClean="0"/>
            <a:t>Realizar un análisis comparativo entre los resultados de la situación actual del proceso y los resultados obtenidos posteriores a la implementación, para medir la efectividad de la propuesta.</a:t>
          </a:r>
          <a:endParaRPr lang="es-EC" sz="1600" kern="1200" dirty="0"/>
        </a:p>
      </dsp:txBody>
      <dsp:txXfrm>
        <a:off x="538639" y="3309043"/>
        <a:ext cx="9183414" cy="6126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cap="flat" cmpd="sng" algn="ctr">
          <a:solidFill>
            <a:schemeClr val="accent1"/>
          </a:solid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cap="flat" cmpd="sng" algn="ctr">
          <a:solidFill>
            <a:schemeClr val="accent1"/>
          </a:solid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7429D-6082-492F-9392-7C50E8D49B02}">
      <dsp:nvSpPr>
        <dsp:cNvPr id="0" name=""/>
        <dsp:cNvSpPr/>
      </dsp:nvSpPr>
      <dsp:spPr>
        <a:xfrm>
          <a:off x="0" y="552827"/>
          <a:ext cx="10947043" cy="907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18CCE-C909-4BFC-887C-6A254E980657}">
      <dsp:nvSpPr>
        <dsp:cNvPr id="0" name=""/>
        <dsp:cNvSpPr/>
      </dsp:nvSpPr>
      <dsp:spPr>
        <a:xfrm>
          <a:off x="547352" y="21467"/>
          <a:ext cx="10073917" cy="10627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641" tIns="0" rIns="289641" bIns="0" numCol="1" spcCol="1270" anchor="ctr" anchorCtr="0">
          <a:noAutofit/>
        </a:bodyPr>
        <a:lstStyle/>
        <a:p>
          <a:pPr lvl="0" algn="l" defTabSz="711200">
            <a:lnSpc>
              <a:spcPct val="90000"/>
            </a:lnSpc>
            <a:spcBef>
              <a:spcPct val="0"/>
            </a:spcBef>
            <a:spcAft>
              <a:spcPct val="35000"/>
            </a:spcAft>
          </a:pPr>
          <a:r>
            <a:rPr lang="es-EC" sz="1600" kern="1200" smtClean="0"/>
            <a:t>Durante la investigación se pudo notar cómo el énfasis en la comunicación, ya sea con una correcta información del proceso y una adecuada presentación de datos en el sistema informático, ayudan a que los aspirantes eviten generarse percepciones erróneas, entonces, se recomienda poner énfasis en la educación de los aspirantes por medio de instructivos digitales, publicación de cronogramas, entre otros.</a:t>
          </a:r>
          <a:endParaRPr lang="es-EC" sz="1600" kern="1200"/>
        </a:p>
      </dsp:txBody>
      <dsp:txXfrm>
        <a:off x="599230" y="73345"/>
        <a:ext cx="9970161" cy="958964"/>
      </dsp:txXfrm>
    </dsp:sp>
    <dsp:sp modelId="{B996AE58-8033-4EEC-8EA0-E61BCD315952}">
      <dsp:nvSpPr>
        <dsp:cNvPr id="0" name=""/>
        <dsp:cNvSpPr/>
      </dsp:nvSpPr>
      <dsp:spPr>
        <a:xfrm>
          <a:off x="0" y="2185787"/>
          <a:ext cx="10947043" cy="907200"/>
        </a:xfrm>
        <a:prstGeom prst="rect">
          <a:avLst/>
        </a:prstGeom>
        <a:solidFill>
          <a:schemeClr val="lt1">
            <a:alpha val="90000"/>
            <a:hueOff val="0"/>
            <a:satOff val="0"/>
            <a:lumOff val="0"/>
            <a:alphaOff val="0"/>
          </a:schemeClr>
        </a:solidFill>
        <a:ln w="15875"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sp>
    <dsp:sp modelId="{1ECE6C01-6327-4AF7-870F-FEFEA1E0DC84}">
      <dsp:nvSpPr>
        <dsp:cNvPr id="0" name=""/>
        <dsp:cNvSpPr/>
      </dsp:nvSpPr>
      <dsp:spPr>
        <a:xfrm>
          <a:off x="547352" y="1654427"/>
          <a:ext cx="10067864" cy="1062720"/>
        </a:xfrm>
        <a:prstGeom prst="roundRect">
          <a:avLst/>
        </a:prstGeom>
        <a:solidFill>
          <a:schemeClr val="accent5">
            <a:hueOff val="-10661560"/>
            <a:satOff val="6060"/>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641" tIns="0" rIns="289641" bIns="0" numCol="1" spcCol="1270" anchor="ctr" anchorCtr="0">
          <a:noAutofit/>
        </a:bodyPr>
        <a:lstStyle/>
        <a:p>
          <a:pPr lvl="0" algn="l" defTabSz="711200">
            <a:lnSpc>
              <a:spcPct val="90000"/>
            </a:lnSpc>
            <a:spcBef>
              <a:spcPct val="0"/>
            </a:spcBef>
            <a:spcAft>
              <a:spcPct val="35000"/>
            </a:spcAft>
          </a:pPr>
          <a:r>
            <a:rPr lang="es-EC" sz="1600" kern="1200" dirty="0" smtClean="0"/>
            <a:t>Como pudimos notar, el estudio contempló tres fases críticas de alto impacto en el proceso, sin embargo, es recomendable abarcar con el resto de etapas para lograr resultados aún más óptimos.</a:t>
          </a:r>
          <a:endParaRPr lang="es-EC" sz="1600" kern="1200" dirty="0"/>
        </a:p>
      </dsp:txBody>
      <dsp:txXfrm>
        <a:off x="599230" y="1706305"/>
        <a:ext cx="9964108" cy="958964"/>
      </dsp:txXfrm>
    </dsp:sp>
    <dsp:sp modelId="{10460874-BB4F-41D0-B398-698184BD5FA9}">
      <dsp:nvSpPr>
        <dsp:cNvPr id="0" name=""/>
        <dsp:cNvSpPr/>
      </dsp:nvSpPr>
      <dsp:spPr>
        <a:xfrm>
          <a:off x="0" y="3818747"/>
          <a:ext cx="10947043" cy="907200"/>
        </a:xfrm>
        <a:prstGeom prst="rect">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sp>
    <dsp:sp modelId="{52864927-30AB-4F9B-823C-3848907F110E}">
      <dsp:nvSpPr>
        <dsp:cNvPr id="0" name=""/>
        <dsp:cNvSpPr/>
      </dsp:nvSpPr>
      <dsp:spPr>
        <a:xfrm>
          <a:off x="547352" y="3287387"/>
          <a:ext cx="10098975" cy="1062720"/>
        </a:xfrm>
        <a:prstGeom prst="roundRect">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641" tIns="0" rIns="289641" bIns="0" numCol="1" spcCol="1270" anchor="ctr" anchorCtr="0">
          <a:noAutofit/>
        </a:bodyPr>
        <a:lstStyle/>
        <a:p>
          <a:pPr lvl="0" algn="l" defTabSz="711200">
            <a:lnSpc>
              <a:spcPct val="90000"/>
            </a:lnSpc>
            <a:spcBef>
              <a:spcPct val="0"/>
            </a:spcBef>
            <a:spcAft>
              <a:spcPct val="35000"/>
            </a:spcAft>
          </a:pPr>
          <a:r>
            <a:rPr lang="es-EC" sz="1600" kern="1200" dirty="0" smtClean="0"/>
            <a:t>Finalmente, se recomienda continuar con la estrategia de motivación en los futuros procesos, pues las motivaciones intrínsecas y la identidad son importantes y son parte de las razones por las que las personas eligen una carrera (</a:t>
          </a:r>
          <a:r>
            <a:rPr lang="es-EC" sz="1600" kern="1200" dirty="0" err="1" smtClean="0"/>
            <a:t>Perryman</a:t>
          </a:r>
          <a:r>
            <a:rPr lang="es-EC" sz="1600" kern="1200" dirty="0" smtClean="0"/>
            <a:t> &amp; Calvert, 2020).</a:t>
          </a:r>
          <a:endParaRPr lang="es-EC" sz="1600" kern="1200" dirty="0"/>
        </a:p>
      </dsp:txBody>
      <dsp:txXfrm>
        <a:off x="599230" y="3339265"/>
        <a:ext cx="9995219"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cap="flat" cmpd="sng" algn="ctr">
          <a:solidFill>
            <a:schemeClr val="accent1"/>
          </a:solid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F2CE1-ECE8-4321-8C23-5C2A679701BB}">
      <dsp:nvSpPr>
        <dsp:cNvPr id="0" name=""/>
        <dsp:cNvSpPr/>
      </dsp:nvSpPr>
      <dsp:spPr>
        <a:xfrm>
          <a:off x="1679" y="0"/>
          <a:ext cx="3712246" cy="1056067"/>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EC" sz="2400" b="1" kern="1200" dirty="0" smtClean="0"/>
            <a:t>2017</a:t>
          </a:r>
          <a:endParaRPr lang="es-EC" sz="2400" b="1" kern="1200" dirty="0"/>
        </a:p>
      </dsp:txBody>
      <dsp:txXfrm>
        <a:off x="1679" y="0"/>
        <a:ext cx="3448229" cy="1056067"/>
      </dsp:txXfrm>
    </dsp:sp>
    <dsp:sp modelId="{2F6FB73E-A187-4285-BF07-A67C7FEB32B7}">
      <dsp:nvSpPr>
        <dsp:cNvPr id="0" name=""/>
        <dsp:cNvSpPr/>
      </dsp:nvSpPr>
      <dsp:spPr>
        <a:xfrm>
          <a:off x="3113840" y="0"/>
          <a:ext cx="4437659" cy="1056067"/>
        </a:xfrm>
        <a:prstGeom prst="chevr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C" sz="2400" b="1" kern="1200" dirty="0" smtClean="0"/>
            <a:t>2017 – 2018 </a:t>
          </a:r>
          <a:endParaRPr lang="es-EC" sz="2400" b="1" kern="1200" dirty="0"/>
        </a:p>
      </dsp:txBody>
      <dsp:txXfrm>
        <a:off x="3641874" y="0"/>
        <a:ext cx="3381592" cy="1056067"/>
      </dsp:txXfrm>
    </dsp:sp>
    <dsp:sp modelId="{B631BC1A-7B8C-4FA8-905A-B6E8CD50223B}">
      <dsp:nvSpPr>
        <dsp:cNvPr id="0" name=""/>
        <dsp:cNvSpPr/>
      </dsp:nvSpPr>
      <dsp:spPr>
        <a:xfrm>
          <a:off x="6951414" y="0"/>
          <a:ext cx="3568946" cy="1056067"/>
        </a:xfrm>
        <a:prstGeom prst="chevron">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C" sz="2400" b="1" kern="1200" dirty="0" smtClean="0"/>
            <a:t>2019</a:t>
          </a:r>
          <a:endParaRPr lang="es-EC" sz="2400" b="1" kern="1200" dirty="0"/>
        </a:p>
      </dsp:txBody>
      <dsp:txXfrm>
        <a:off x="7479448" y="0"/>
        <a:ext cx="2512879" cy="1056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1B94-B866-4971-937B-DB67C5612B71}">
      <dsp:nvSpPr>
        <dsp:cNvPr id="0" name=""/>
        <dsp:cNvSpPr/>
      </dsp:nvSpPr>
      <dsp:spPr>
        <a:xfrm>
          <a:off x="0" y="41539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6197A-B622-41A2-8BEA-79437ED0E5F0}">
      <dsp:nvSpPr>
        <dsp:cNvPr id="0" name=""/>
        <dsp:cNvSpPr/>
      </dsp:nvSpPr>
      <dsp:spPr>
        <a:xfrm>
          <a:off x="505495" y="75916"/>
          <a:ext cx="9272773"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Identificar las fases críticas del proceso de Concursos de Méritos y Oposición para Docentes del Magisterio Nacional, que afecten la efectividad de asignación de vacantes.</a:t>
          </a:r>
          <a:endParaRPr lang="es-EC" sz="1600" kern="1200" dirty="0"/>
        </a:p>
      </dsp:txBody>
      <dsp:txXfrm>
        <a:off x="538639" y="109060"/>
        <a:ext cx="9206485" cy="612672"/>
      </dsp:txXfrm>
    </dsp:sp>
    <dsp:sp modelId="{40A8C241-82CA-45B4-9E74-57B8F52886C3}">
      <dsp:nvSpPr>
        <dsp:cNvPr id="0" name=""/>
        <dsp:cNvSpPr/>
      </dsp:nvSpPr>
      <dsp:spPr>
        <a:xfrm>
          <a:off x="0" y="145867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1A995-4037-4A05-BC9B-789E2A099D6F}">
      <dsp:nvSpPr>
        <dsp:cNvPr id="0" name=""/>
        <dsp:cNvSpPr/>
      </dsp:nvSpPr>
      <dsp:spPr>
        <a:xfrm>
          <a:off x="505495" y="1119196"/>
          <a:ext cx="9292164"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Evaluar los resultados obtenidos del proceso de Concursos de Méritos y Oposición para Docentes, para establecer una línea base que determine su situación actual.</a:t>
          </a:r>
          <a:endParaRPr lang="es-EC" sz="1600" kern="1200" dirty="0"/>
        </a:p>
      </dsp:txBody>
      <dsp:txXfrm>
        <a:off x="538639" y="1152340"/>
        <a:ext cx="9225876" cy="612672"/>
      </dsp:txXfrm>
    </dsp:sp>
    <dsp:sp modelId="{7543FAF2-C431-4507-BCCB-E2FD1F01BB68}">
      <dsp:nvSpPr>
        <dsp:cNvPr id="0" name=""/>
        <dsp:cNvSpPr/>
      </dsp:nvSpPr>
      <dsp:spPr>
        <a:xfrm>
          <a:off x="0" y="257209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B314E-E29B-4518-9290-A29C9C2018D5}">
      <dsp:nvSpPr>
        <dsp:cNvPr id="0" name=""/>
        <dsp:cNvSpPr/>
      </dsp:nvSpPr>
      <dsp:spPr>
        <a:xfrm>
          <a:off x="505495" y="2162476"/>
          <a:ext cx="9247013" cy="74910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kern="1200" dirty="0"/>
        </a:p>
      </dsp:txBody>
      <dsp:txXfrm>
        <a:off x="542063" y="2199044"/>
        <a:ext cx="9173877" cy="675967"/>
      </dsp:txXfrm>
    </dsp:sp>
    <dsp:sp modelId="{4A45815B-33ED-4E92-B3C1-497635C210A6}">
      <dsp:nvSpPr>
        <dsp:cNvPr id="0" name=""/>
        <dsp:cNvSpPr/>
      </dsp:nvSpPr>
      <dsp:spPr>
        <a:xfrm>
          <a:off x="0" y="365401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81F41-BC06-47A1-AEAC-167AD02D63F4}">
      <dsp:nvSpPr>
        <dsp:cNvPr id="0" name=""/>
        <dsp:cNvSpPr/>
      </dsp:nvSpPr>
      <dsp:spPr>
        <a:xfrm>
          <a:off x="505495" y="3275899"/>
          <a:ext cx="9249702"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C" sz="1600" kern="1200" dirty="0" smtClean="0"/>
            <a:t>Realizar un análisis comparativo entre los resultados de la situación actual del proceso y los resultados obtenidos posteriores a la implementación, para medir la efectividad de la propuesta.</a:t>
          </a:r>
          <a:endParaRPr lang="es-EC" sz="1600" kern="1200" dirty="0"/>
        </a:p>
      </dsp:txBody>
      <dsp:txXfrm>
        <a:off x="538639" y="3309043"/>
        <a:ext cx="9183414"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cap="flat" cmpd="sng" algn="ctr">
          <a:solidFill>
            <a:schemeClr val="accent1"/>
          </a:solid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CEAD-0DF8-4855-8EB9-6E90FC235B9B}">
      <dsp:nvSpPr>
        <dsp:cNvPr id="0" name=""/>
        <dsp:cNvSpPr/>
      </dsp:nvSpPr>
      <dsp:spPr>
        <a:xfrm>
          <a:off x="0" y="315947"/>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C7B73A-F435-44E2-88D6-8677222385DB}">
      <dsp:nvSpPr>
        <dsp:cNvPr id="0" name=""/>
        <dsp:cNvSpPr/>
      </dsp:nvSpPr>
      <dsp:spPr>
        <a:xfrm>
          <a:off x="406400" y="5987"/>
          <a:ext cx="7621446" cy="61992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dirty="0" smtClean="0"/>
            <a:t>Efectividad (si las personas pueden realmente completar sus tareas y lograr su metas)</a:t>
          </a:r>
          <a:endParaRPr lang="es-EC" sz="1600" kern="1200" dirty="0"/>
        </a:p>
      </dsp:txBody>
      <dsp:txXfrm>
        <a:off x="436662" y="36249"/>
        <a:ext cx="7560922" cy="559396"/>
      </dsp:txXfrm>
    </dsp:sp>
    <dsp:sp modelId="{CA6A35E5-780F-4B63-8688-A01AE1C63B54}">
      <dsp:nvSpPr>
        <dsp:cNvPr id="0" name=""/>
        <dsp:cNvSpPr/>
      </dsp:nvSpPr>
      <dsp:spPr>
        <a:xfrm>
          <a:off x="0" y="1268507"/>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FF64AC-3CB9-431D-B856-D44600E53FBC}">
      <dsp:nvSpPr>
        <dsp:cNvPr id="0" name=""/>
        <dsp:cNvSpPr/>
      </dsp:nvSpPr>
      <dsp:spPr>
        <a:xfrm>
          <a:off x="406400" y="958547"/>
          <a:ext cx="7621389" cy="61992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dirty="0" smtClean="0"/>
            <a:t>Eficiencia (la medida en que gastan recursos para lograr sus objetivos)</a:t>
          </a:r>
          <a:endParaRPr lang="es-EC" sz="1600" kern="1200" dirty="0"/>
        </a:p>
      </dsp:txBody>
      <dsp:txXfrm>
        <a:off x="436662" y="988809"/>
        <a:ext cx="7560865" cy="559396"/>
      </dsp:txXfrm>
    </dsp:sp>
    <dsp:sp modelId="{9A89521D-B87F-46E2-80B6-6ACF57C524F1}">
      <dsp:nvSpPr>
        <dsp:cNvPr id="0" name=""/>
        <dsp:cNvSpPr/>
      </dsp:nvSpPr>
      <dsp:spPr>
        <a:xfrm>
          <a:off x="0" y="2221067"/>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95E3CF-1DE0-4587-A3F8-629404229C3E}">
      <dsp:nvSpPr>
        <dsp:cNvPr id="0" name=""/>
        <dsp:cNvSpPr/>
      </dsp:nvSpPr>
      <dsp:spPr>
        <a:xfrm>
          <a:off x="406400" y="1911107"/>
          <a:ext cx="7641815" cy="61992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dirty="0" smtClean="0"/>
            <a:t>Satisfacción (el nivel de comodidad que experimentan al lograr esos objetivos)</a:t>
          </a:r>
          <a:endParaRPr lang="es-EC" sz="1600" kern="1200" dirty="0"/>
        </a:p>
      </dsp:txBody>
      <dsp:txXfrm>
        <a:off x="436662" y="1941369"/>
        <a:ext cx="7581291"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6A5-1030-4BF8-9333-960B229D7D80}">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CFCD2-652A-4F26-A366-AC4998EE3AB2}">
      <dsp:nvSpPr>
        <dsp:cNvPr id="0" name=""/>
        <dsp:cNvSpPr/>
      </dsp:nvSpPr>
      <dsp:spPr>
        <a:xfrm>
          <a:off x="509717" y="338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DISEÑO DE LA INVESTIGACIÓN</a:t>
          </a:r>
          <a:endParaRPr lang="es-EC" sz="3300" kern="1200" dirty="0"/>
        </a:p>
      </dsp:txBody>
      <dsp:txXfrm>
        <a:off x="509717" y="338558"/>
        <a:ext cx="7541700" cy="677550"/>
      </dsp:txXfrm>
    </dsp:sp>
    <dsp:sp modelId="{E3FE4208-773C-4A56-8389-42F64A97D05B}">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039BAA-52DA-4582-B438-14622780EB74}">
      <dsp:nvSpPr>
        <dsp:cNvPr id="0" name=""/>
        <dsp:cNvSpPr/>
      </dsp:nvSpPr>
      <dsp:spPr>
        <a:xfrm>
          <a:off x="995230" y="1354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MARCO TEÓRICO</a:t>
          </a:r>
          <a:endParaRPr lang="es-EC" sz="3300" kern="1200" dirty="0"/>
        </a:p>
      </dsp:txBody>
      <dsp:txXfrm>
        <a:off x="995230" y="1354558"/>
        <a:ext cx="7056187" cy="677550"/>
      </dsp:txXfrm>
    </dsp:sp>
    <dsp:sp modelId="{4BFE832C-12DF-464D-8C81-102E68907C40}">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4181D1-862F-4B87-A2C8-618A426BB042}">
      <dsp:nvSpPr>
        <dsp:cNvPr id="0" name=""/>
        <dsp:cNvSpPr/>
      </dsp:nvSpPr>
      <dsp:spPr>
        <a:xfrm>
          <a:off x="1144243" y="2370558"/>
          <a:ext cx="6907174" cy="677550"/>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cap="flat" cmpd="sng" algn="ctr">
          <a:solidFill>
            <a:schemeClr val="accent1"/>
          </a:solid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DESARROLLO DE LA INVESTIGACIÓN</a:t>
          </a:r>
          <a:endParaRPr lang="es-EC" sz="3300" kern="1200" dirty="0"/>
        </a:p>
      </dsp:txBody>
      <dsp:txXfrm>
        <a:off x="1144243" y="2370558"/>
        <a:ext cx="6907174" cy="677550"/>
      </dsp:txXfrm>
    </dsp:sp>
    <dsp:sp modelId="{FE0638BD-9099-41F4-A98D-1C23D20E3D37}">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2199AB-F77A-4ABD-8BBD-9D17D16EC2BC}">
      <dsp:nvSpPr>
        <dsp:cNvPr id="0" name=""/>
        <dsp:cNvSpPr/>
      </dsp:nvSpPr>
      <dsp:spPr>
        <a:xfrm>
          <a:off x="995230" y="3386558"/>
          <a:ext cx="7056187"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CONCLUSIONES</a:t>
          </a:r>
          <a:endParaRPr lang="es-EC" sz="3300" kern="1200" dirty="0"/>
        </a:p>
      </dsp:txBody>
      <dsp:txXfrm>
        <a:off x="995230" y="3386558"/>
        <a:ext cx="7056187" cy="677550"/>
      </dsp:txXfrm>
    </dsp:sp>
    <dsp:sp modelId="{96A26120-1001-4B49-A170-7A57525B3F08}">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5A985B-1195-4BA1-B992-FD5F70DAE2E3}">
      <dsp:nvSpPr>
        <dsp:cNvPr id="0" name=""/>
        <dsp:cNvSpPr/>
      </dsp:nvSpPr>
      <dsp:spPr>
        <a:xfrm>
          <a:off x="509717" y="4402558"/>
          <a:ext cx="7541700" cy="67755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t>RECOMENDACIONES</a:t>
          </a:r>
          <a:endParaRPr lang="es-EC" sz="3300" kern="1200" dirty="0"/>
        </a:p>
      </dsp:txBody>
      <dsp:txXfrm>
        <a:off x="509717" y="4402558"/>
        <a:ext cx="7541700" cy="677550"/>
      </dsp:txXfrm>
    </dsp:sp>
    <dsp:sp modelId="{6BC84451-F50E-4EBD-83E7-8E28C7BCF7B1}">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1B94-B866-4971-937B-DB67C5612B71}">
      <dsp:nvSpPr>
        <dsp:cNvPr id="0" name=""/>
        <dsp:cNvSpPr/>
      </dsp:nvSpPr>
      <dsp:spPr>
        <a:xfrm>
          <a:off x="0" y="41539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6197A-B622-41A2-8BEA-79437ED0E5F0}">
      <dsp:nvSpPr>
        <dsp:cNvPr id="0" name=""/>
        <dsp:cNvSpPr/>
      </dsp:nvSpPr>
      <dsp:spPr>
        <a:xfrm>
          <a:off x="505495" y="75916"/>
          <a:ext cx="9272773"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Identificar las fases críticas del proceso de Concursos de Méritos y Oposición para Docentes del Magisterio Nacional, que afecten la efectividad de asignación de vacantes.</a:t>
          </a:r>
          <a:endParaRPr lang="es-EC" sz="1600" kern="1200" dirty="0"/>
        </a:p>
      </dsp:txBody>
      <dsp:txXfrm>
        <a:off x="538639" y="109060"/>
        <a:ext cx="9206485" cy="612672"/>
      </dsp:txXfrm>
    </dsp:sp>
    <dsp:sp modelId="{40A8C241-82CA-45B4-9E74-57B8F52886C3}">
      <dsp:nvSpPr>
        <dsp:cNvPr id="0" name=""/>
        <dsp:cNvSpPr/>
      </dsp:nvSpPr>
      <dsp:spPr>
        <a:xfrm>
          <a:off x="0" y="145867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1A995-4037-4A05-BC9B-789E2A099D6F}">
      <dsp:nvSpPr>
        <dsp:cNvPr id="0" name=""/>
        <dsp:cNvSpPr/>
      </dsp:nvSpPr>
      <dsp:spPr>
        <a:xfrm>
          <a:off x="505495" y="1119196"/>
          <a:ext cx="9292164"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Evaluar los resultados obtenidos del proceso de Concursos de Méritos y Oposición para Docentes, para establecer una línea base que determine su situación actual.</a:t>
          </a:r>
          <a:endParaRPr lang="es-EC" sz="1600" kern="1200" dirty="0"/>
        </a:p>
      </dsp:txBody>
      <dsp:txXfrm>
        <a:off x="538639" y="1152340"/>
        <a:ext cx="9225876" cy="612672"/>
      </dsp:txXfrm>
    </dsp:sp>
    <dsp:sp modelId="{7543FAF2-C431-4507-BCCB-E2FD1F01BB68}">
      <dsp:nvSpPr>
        <dsp:cNvPr id="0" name=""/>
        <dsp:cNvSpPr/>
      </dsp:nvSpPr>
      <dsp:spPr>
        <a:xfrm>
          <a:off x="0" y="257209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B314E-E29B-4518-9290-A29C9C2018D5}">
      <dsp:nvSpPr>
        <dsp:cNvPr id="0" name=""/>
        <dsp:cNvSpPr/>
      </dsp:nvSpPr>
      <dsp:spPr>
        <a:xfrm>
          <a:off x="505495" y="2162476"/>
          <a:ext cx="9247013" cy="74910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kern="1200" dirty="0"/>
        </a:p>
      </dsp:txBody>
      <dsp:txXfrm>
        <a:off x="542063" y="2199044"/>
        <a:ext cx="9173877" cy="675967"/>
      </dsp:txXfrm>
    </dsp:sp>
    <dsp:sp modelId="{4A45815B-33ED-4E92-B3C1-497635C210A6}">
      <dsp:nvSpPr>
        <dsp:cNvPr id="0" name=""/>
        <dsp:cNvSpPr/>
      </dsp:nvSpPr>
      <dsp:spPr>
        <a:xfrm>
          <a:off x="0" y="365401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81F41-BC06-47A1-AEAC-167AD02D63F4}">
      <dsp:nvSpPr>
        <dsp:cNvPr id="0" name=""/>
        <dsp:cNvSpPr/>
      </dsp:nvSpPr>
      <dsp:spPr>
        <a:xfrm>
          <a:off x="505495" y="3275899"/>
          <a:ext cx="9249702"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C" sz="1600" kern="1200" dirty="0" smtClean="0"/>
            <a:t>Realizar un análisis comparativo entre los resultados de la situación actual del proceso y los resultados obtenidos posteriores a la implementación, para medir la efectividad de la propuesta.</a:t>
          </a:r>
          <a:endParaRPr lang="es-EC" sz="1600" kern="1200" dirty="0"/>
        </a:p>
      </dsp:txBody>
      <dsp:txXfrm>
        <a:off x="538639" y="3309043"/>
        <a:ext cx="9183414"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1B94-B866-4971-937B-DB67C5612B71}">
      <dsp:nvSpPr>
        <dsp:cNvPr id="0" name=""/>
        <dsp:cNvSpPr/>
      </dsp:nvSpPr>
      <dsp:spPr>
        <a:xfrm>
          <a:off x="0" y="41539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6197A-B622-41A2-8BEA-79437ED0E5F0}">
      <dsp:nvSpPr>
        <dsp:cNvPr id="0" name=""/>
        <dsp:cNvSpPr/>
      </dsp:nvSpPr>
      <dsp:spPr>
        <a:xfrm>
          <a:off x="505495" y="75916"/>
          <a:ext cx="9272773"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Identificar las fases críticas del proceso de Concursos de Méritos y Oposición para Docentes del Magisterio Nacional, que afecten la efectividad de asignación de vacantes.</a:t>
          </a:r>
          <a:endParaRPr lang="es-EC" sz="1600" kern="1200" dirty="0"/>
        </a:p>
      </dsp:txBody>
      <dsp:txXfrm>
        <a:off x="538639" y="109060"/>
        <a:ext cx="9206485" cy="612672"/>
      </dsp:txXfrm>
    </dsp:sp>
    <dsp:sp modelId="{40A8C241-82CA-45B4-9E74-57B8F52886C3}">
      <dsp:nvSpPr>
        <dsp:cNvPr id="0" name=""/>
        <dsp:cNvSpPr/>
      </dsp:nvSpPr>
      <dsp:spPr>
        <a:xfrm>
          <a:off x="0" y="1458676"/>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1A995-4037-4A05-BC9B-789E2A099D6F}">
      <dsp:nvSpPr>
        <dsp:cNvPr id="0" name=""/>
        <dsp:cNvSpPr/>
      </dsp:nvSpPr>
      <dsp:spPr>
        <a:xfrm>
          <a:off x="505495" y="1119196"/>
          <a:ext cx="9292164" cy="678960"/>
        </a:xfrm>
        <a:prstGeom prst="roundRect">
          <a:avLst/>
        </a:prstGeom>
        <a:solidFill>
          <a:schemeClr val="accent1">
            <a:lumMod val="40000"/>
            <a:lumOff val="6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Evaluar los resultados obtenidos del proceso de Concursos de Méritos y Oposición para Docentes, para establecer una línea base que determine su situación actual.</a:t>
          </a:r>
          <a:endParaRPr lang="es-EC" sz="1600" kern="1200" dirty="0"/>
        </a:p>
      </dsp:txBody>
      <dsp:txXfrm>
        <a:off x="538639" y="1152340"/>
        <a:ext cx="9225876" cy="612672"/>
      </dsp:txXfrm>
    </dsp:sp>
    <dsp:sp modelId="{7543FAF2-C431-4507-BCCB-E2FD1F01BB68}">
      <dsp:nvSpPr>
        <dsp:cNvPr id="0" name=""/>
        <dsp:cNvSpPr/>
      </dsp:nvSpPr>
      <dsp:spPr>
        <a:xfrm>
          <a:off x="0" y="257209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B314E-E29B-4518-9290-A29C9C2018D5}">
      <dsp:nvSpPr>
        <dsp:cNvPr id="0" name=""/>
        <dsp:cNvSpPr/>
      </dsp:nvSpPr>
      <dsp:spPr>
        <a:xfrm>
          <a:off x="505495" y="2162476"/>
          <a:ext cx="9247013" cy="74910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S" sz="1600" kern="1200" dirty="0" smtClean="0"/>
            <a:t>Establecer una propuesta de estrategias, basados en la teoría de la autodeterminación y el estándar ISO 9241-11, para rediseñar las fases críticas implementadas en el aplicativo de Concursos de Méritos y Oposición, y así lograr reducir ineficiencias e inequidades en la asignación de docentes.</a:t>
          </a:r>
          <a:endParaRPr lang="es-EC" sz="1600" kern="1200" dirty="0"/>
        </a:p>
      </dsp:txBody>
      <dsp:txXfrm>
        <a:off x="542063" y="2199044"/>
        <a:ext cx="9173877" cy="675967"/>
      </dsp:txXfrm>
    </dsp:sp>
    <dsp:sp modelId="{4A45815B-33ED-4E92-B3C1-497635C210A6}">
      <dsp:nvSpPr>
        <dsp:cNvPr id="0" name=""/>
        <dsp:cNvSpPr/>
      </dsp:nvSpPr>
      <dsp:spPr>
        <a:xfrm>
          <a:off x="0" y="3654019"/>
          <a:ext cx="10109915" cy="5796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81F41-BC06-47A1-AEAC-167AD02D63F4}">
      <dsp:nvSpPr>
        <dsp:cNvPr id="0" name=""/>
        <dsp:cNvSpPr/>
      </dsp:nvSpPr>
      <dsp:spPr>
        <a:xfrm>
          <a:off x="505495" y="3275899"/>
          <a:ext cx="9249702" cy="6789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92" tIns="0" rIns="267492" bIns="0" numCol="1" spcCol="1270" anchor="ctr" anchorCtr="0">
          <a:noAutofit/>
        </a:bodyPr>
        <a:lstStyle/>
        <a:p>
          <a:pPr lvl="0" algn="l" defTabSz="711200">
            <a:lnSpc>
              <a:spcPct val="90000"/>
            </a:lnSpc>
            <a:spcBef>
              <a:spcPct val="0"/>
            </a:spcBef>
            <a:spcAft>
              <a:spcPct val="35000"/>
            </a:spcAft>
          </a:pPr>
          <a:r>
            <a:rPr lang="es-EC" sz="1600" kern="1200" dirty="0" smtClean="0"/>
            <a:t>Realizar un análisis comparativo entre los resultados de la situación actual del proceso y los resultados obtenidos posteriores a la implementación, para medir la efectividad de la propuesta.</a:t>
          </a:r>
          <a:endParaRPr lang="es-EC" sz="1600" kern="1200" dirty="0"/>
        </a:p>
      </dsp:txBody>
      <dsp:txXfrm>
        <a:off x="538639" y="3309043"/>
        <a:ext cx="9183414" cy="612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7F4163-4C8C-4B8C-83FE-38A35C0337B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7094-B636-45D1-A280-6735848C633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09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7F4163-4C8C-4B8C-83FE-38A35C0337B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6373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7F4163-4C8C-4B8C-83FE-38A35C0337B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22765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7F4163-4C8C-4B8C-83FE-38A35C0337B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15913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7F4163-4C8C-4B8C-83FE-38A35C0337B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7094-B636-45D1-A280-6735848C633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E7F4163-4C8C-4B8C-83FE-38A35C0337B7}"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87644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E7F4163-4C8C-4B8C-83FE-38A35C0337B7}"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86044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E7F4163-4C8C-4B8C-83FE-38A35C0337B7}"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84992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7F4163-4C8C-4B8C-83FE-38A35C0337B7}" type="datetimeFigureOut">
              <a:rPr lang="en-US" smtClean="0"/>
              <a:t>7/7/2021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40661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7F4163-4C8C-4B8C-83FE-38A35C0337B7}" type="datetimeFigureOut">
              <a:rPr lang="en-US" smtClean="0"/>
              <a:t>7/7/2021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DB7094-B636-45D1-A280-6735848C6337}" type="slidenum">
              <a:rPr lang="en-US" smtClean="0"/>
              <a:t>‹Nº›</a:t>
            </a:fld>
            <a:endParaRPr lang="en-US"/>
          </a:p>
        </p:txBody>
      </p:sp>
    </p:spTree>
    <p:extLst>
      <p:ext uri="{BB962C8B-B14F-4D97-AF65-F5344CB8AC3E}">
        <p14:creationId xmlns:p14="http://schemas.microsoft.com/office/powerpoint/2010/main" val="108113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7F4163-4C8C-4B8C-83FE-38A35C0337B7}"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B7094-B636-45D1-A280-6735848C6337}" type="slidenum">
              <a:rPr lang="en-US" smtClean="0"/>
              <a:t>‹Nº›</a:t>
            </a:fld>
            <a:endParaRPr lang="en-US"/>
          </a:p>
        </p:txBody>
      </p:sp>
    </p:spTree>
    <p:extLst>
      <p:ext uri="{BB962C8B-B14F-4D97-AF65-F5344CB8AC3E}">
        <p14:creationId xmlns:p14="http://schemas.microsoft.com/office/powerpoint/2010/main" val="295261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7F4163-4C8C-4B8C-83FE-38A35C0337B7}" type="datetimeFigureOut">
              <a:rPr lang="en-US" smtClean="0"/>
              <a:t>7/7/2021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DB7094-B636-45D1-A280-6735848C6337}"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090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8" Type="http://schemas.openxmlformats.org/officeDocument/2006/relationships/hyperlink" Target="https://drive.google.com/drive/folders/1UoBv-PT93Xz7xRuXAhulp7A3f3RDDFUv?usp=sharing" TargetMode="External"/><Relationship Id="rId3" Type="http://schemas.openxmlformats.org/officeDocument/2006/relationships/hyperlink" Target="https://www.elcomercio.com/actualidad/quiero-maestro-aspirantes-magisterio.html" TargetMode="External"/><Relationship Id="rId7" Type="http://schemas.openxmlformats.org/officeDocument/2006/relationships/hyperlink" Target="https://educacion.gob.ec/wp-content/uploads/downloads/2019/06/MINEDUC-MINEDUC-2019-00027-A.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ducacion.gob.ec/wp-content/uploads/downloads/2017/04/Instructivo-clase-demostrativa-QSM5.pdf" TargetMode="External"/><Relationship Id="rId5" Type="http://schemas.openxmlformats.org/officeDocument/2006/relationships/hyperlink" Target="https://educacion.gob.ec/wp-content/uploads/downloads/2017/07/MINEDUC-MINEDUC-2017-00065-A-2.pdf" TargetMode="External"/><Relationship Id="rId4" Type="http://schemas.openxmlformats.org/officeDocument/2006/relationships/hyperlink" Target="https://educacion.gob.ec/wp-content/uploads/downloads/2013/10/Desglose_DirDist_SEP.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ice.unizar.es/sites/ice.unizar.es/files/users/leteo/materiales/01._documento_1_correlacione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espe">
            <a:extLst>
              <a:ext uri="{FF2B5EF4-FFF2-40B4-BE49-F238E27FC236}">
                <a16:creationId xmlns:a16="http://schemas.microsoft.com/office/drawing/2014/main" xmlns="" id="{2CE90A6F-1C92-45CD-9778-A1F346731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827" y="51516"/>
            <a:ext cx="4020560" cy="1256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1ADCD774-5597-4BAA-A0BD-2BB27AF0FAB1}"/>
              </a:ext>
            </a:extLst>
          </p:cNvPr>
          <p:cNvSpPr/>
          <p:nvPr/>
        </p:nvSpPr>
        <p:spPr>
          <a:xfrm>
            <a:off x="437882" y="3286186"/>
            <a:ext cx="11423560" cy="1015663"/>
          </a:xfrm>
          <a:prstGeom prst="rect">
            <a:avLst/>
          </a:prstGeom>
        </p:spPr>
        <p:txBody>
          <a:bodyPr wrap="square">
            <a:spAutoFit/>
          </a:bodyPr>
          <a:lstStyle/>
          <a:p>
            <a:pPr algn="ctr"/>
            <a:r>
              <a:rPr lang="es-EC" sz="2000" b="1" dirty="0" smtClean="0"/>
              <a:t>Tema:</a:t>
            </a:r>
            <a:r>
              <a:rPr lang="es-EC" sz="2000" i="1" dirty="0" smtClean="0"/>
              <a:t> </a:t>
            </a:r>
            <a:r>
              <a:rPr lang="es-EC" sz="2000" dirty="0" smtClean="0"/>
              <a:t>Propuesta </a:t>
            </a:r>
            <a:r>
              <a:rPr lang="es-EC" sz="2000" dirty="0"/>
              <a:t>de Fortalecimiento del Proceso de Concursos de Méritos y Oposición para docentes del Magisterio Nacional, mediante la aplicación de la Teoría de la Autodeterminación y el estándar ISO 9241-11, con la finalidad de efectivizar la asignación de vacantes ofertadas por el Ministerio de Educación</a:t>
            </a:r>
            <a:endParaRPr lang="en-US" sz="2000" dirty="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2BD2487-4829-44FB-A924-B2A486540861}"/>
              </a:ext>
            </a:extLst>
          </p:cNvPr>
          <p:cNvSpPr/>
          <p:nvPr/>
        </p:nvSpPr>
        <p:spPr>
          <a:xfrm>
            <a:off x="2087475" y="4596812"/>
            <a:ext cx="8228120" cy="1477328"/>
          </a:xfrm>
          <a:prstGeom prst="rect">
            <a:avLst/>
          </a:prstGeom>
        </p:spPr>
        <p:txBody>
          <a:bodyPr wrap="square">
            <a:spAutoFit/>
          </a:bodyPr>
          <a:lstStyle/>
          <a:p>
            <a:pPr algn="ctr">
              <a:lnSpc>
                <a:spcPct val="150000"/>
              </a:lnSpc>
            </a:pPr>
            <a:r>
              <a:rPr lang="es-ES" sz="2000" b="1" dirty="0" smtClean="0"/>
              <a:t>Autor:</a:t>
            </a:r>
            <a:r>
              <a:rPr lang="es-ES" sz="2000" dirty="0" smtClean="0"/>
              <a:t> </a:t>
            </a:r>
            <a:r>
              <a:rPr lang="es-ES" sz="2000" dirty="0" err="1" smtClean="0"/>
              <a:t>Sangacha</a:t>
            </a:r>
            <a:r>
              <a:rPr lang="es-ES" sz="2000" dirty="0" smtClean="0"/>
              <a:t> García Washington Norberto</a:t>
            </a:r>
          </a:p>
          <a:p>
            <a:pPr algn="ctr">
              <a:lnSpc>
                <a:spcPct val="150000"/>
              </a:lnSpc>
            </a:pPr>
            <a:r>
              <a:rPr lang="es-ES" sz="2000" b="1" dirty="0"/>
              <a:t>Director: </a:t>
            </a:r>
            <a:r>
              <a:rPr lang="es-EC" sz="2000" dirty="0" err="1"/>
              <a:t>Msc</a:t>
            </a:r>
            <a:r>
              <a:rPr lang="es-EC" sz="2000" dirty="0"/>
              <a:t>. Montenegro Armas, Carlos </a:t>
            </a:r>
            <a:r>
              <a:rPr lang="es-EC" sz="2000" dirty="0" err="1" smtClean="0"/>
              <a:t>Estalesmit</a:t>
            </a:r>
            <a:endParaRPr lang="es-EC" sz="2000" dirty="0" smtClean="0"/>
          </a:p>
          <a:p>
            <a:pPr algn="ctr">
              <a:lnSpc>
                <a:spcPct val="150000"/>
              </a:lnSpc>
            </a:pPr>
            <a:r>
              <a:rPr lang="es-EC" sz="2000" dirty="0" err="1" smtClean="0"/>
              <a:t>Sangolquí</a:t>
            </a:r>
            <a:r>
              <a:rPr lang="es-EC" sz="2000" dirty="0" smtClean="0"/>
              <a:t> - 2021</a:t>
            </a:r>
            <a:endParaRPr lang="en-US" sz="2000" dirty="0"/>
          </a:p>
        </p:txBody>
      </p:sp>
      <p:sp>
        <p:nvSpPr>
          <p:cNvPr id="9" name="Rectangle 3">
            <a:extLst>
              <a:ext uri="{FF2B5EF4-FFF2-40B4-BE49-F238E27FC236}">
                <a16:creationId xmlns:a16="http://schemas.microsoft.com/office/drawing/2014/main" xmlns="" id="{1ADCD774-5597-4BAA-A0BD-2BB27AF0FAB1}"/>
              </a:ext>
            </a:extLst>
          </p:cNvPr>
          <p:cNvSpPr/>
          <p:nvPr/>
        </p:nvSpPr>
        <p:spPr>
          <a:xfrm>
            <a:off x="554149" y="1224507"/>
            <a:ext cx="11294772" cy="1853584"/>
          </a:xfrm>
          <a:prstGeom prst="rect">
            <a:avLst/>
          </a:prstGeom>
        </p:spPr>
        <p:txBody>
          <a:bodyPr wrap="square">
            <a:spAutoFit/>
          </a:bodyPr>
          <a:lstStyle/>
          <a:p>
            <a:pPr algn="ctr">
              <a:lnSpc>
                <a:spcPct val="150000"/>
              </a:lnSpc>
              <a:spcBef>
                <a:spcPts val="600"/>
              </a:spcBef>
            </a:pPr>
            <a:r>
              <a:rPr lang="es-EC" sz="2400" dirty="0">
                <a:ea typeface="Arial" panose="020B0604020202020204" pitchFamily="34" charset="0"/>
                <a:cs typeface="Times New Roman" panose="02020603050405020304" pitchFamily="18" charset="0"/>
              </a:rPr>
              <a:t>Vicerrectorado de Investigación, Innovación y Transferencia de Tecnología</a:t>
            </a:r>
          </a:p>
          <a:p>
            <a:pPr algn="ctr">
              <a:lnSpc>
                <a:spcPct val="150000"/>
              </a:lnSpc>
              <a:spcBef>
                <a:spcPts val="600"/>
              </a:spcBef>
            </a:pPr>
            <a:r>
              <a:rPr lang="es-EC" sz="2400" dirty="0" smtClean="0">
                <a:ea typeface="Arial" panose="020B0604020202020204" pitchFamily="34" charset="0"/>
                <a:cs typeface="Times New Roman" panose="02020603050405020304" pitchFamily="18" charset="0"/>
              </a:rPr>
              <a:t>Centro de Posgrados </a:t>
            </a:r>
          </a:p>
          <a:p>
            <a:pPr algn="ctr">
              <a:lnSpc>
                <a:spcPct val="150000"/>
              </a:lnSpc>
              <a:spcBef>
                <a:spcPts val="600"/>
              </a:spcBef>
            </a:pPr>
            <a:r>
              <a:rPr lang="es-EC" sz="2400" dirty="0" smtClean="0">
                <a:ea typeface="Arial" panose="020B0604020202020204" pitchFamily="34" charset="0"/>
                <a:cs typeface="Times New Roman" panose="02020603050405020304" pitchFamily="18" charset="0"/>
              </a:rPr>
              <a:t>Maestría en </a:t>
            </a:r>
            <a:r>
              <a:rPr lang="es-EC" sz="2400" dirty="0">
                <a:ea typeface="Arial" panose="020B0604020202020204" pitchFamily="34" charset="0"/>
                <a:cs typeface="Times New Roman" panose="02020603050405020304" pitchFamily="18" charset="0"/>
              </a:rPr>
              <a:t>G</a:t>
            </a:r>
            <a:r>
              <a:rPr lang="es-EC" sz="2400" dirty="0" smtClean="0">
                <a:ea typeface="Arial" panose="020B0604020202020204" pitchFamily="34" charset="0"/>
                <a:cs typeface="Times New Roman" panose="02020603050405020304" pitchFamily="18" charset="0"/>
              </a:rPr>
              <a:t>erencia </a:t>
            </a:r>
            <a:r>
              <a:rPr lang="es-EC" sz="2400" dirty="0">
                <a:ea typeface="Arial" panose="020B0604020202020204" pitchFamily="34" charset="0"/>
                <a:cs typeface="Times New Roman" panose="02020603050405020304" pitchFamily="18" charset="0"/>
              </a:rPr>
              <a:t>d</a:t>
            </a:r>
            <a:r>
              <a:rPr lang="es-EC" sz="2400" dirty="0" smtClean="0">
                <a:ea typeface="Arial" panose="020B0604020202020204" pitchFamily="34" charset="0"/>
                <a:cs typeface="Times New Roman" panose="02020603050405020304" pitchFamily="18" charset="0"/>
              </a:rPr>
              <a:t>e Sistemas</a:t>
            </a:r>
            <a:endParaRPr lang="es-EC" sz="24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1779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OBJETIVOS ESPECÍFICOS</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graphicFrame>
        <p:nvGraphicFramePr>
          <p:cNvPr id="3" name="Diagrama 2"/>
          <p:cNvGraphicFramePr/>
          <p:nvPr>
            <p:extLst>
              <p:ext uri="{D42A27DB-BD31-4B8C-83A1-F6EECF244321}">
                <p14:modId xmlns:p14="http://schemas.microsoft.com/office/powerpoint/2010/main" val="4018038257"/>
              </p:ext>
            </p:extLst>
          </p:nvPr>
        </p:nvGraphicFramePr>
        <p:xfrm>
          <a:off x="1197736" y="1957590"/>
          <a:ext cx="10109915" cy="427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92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1745003033"/>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02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TEORÍA DE LA AUTODETERMINACIÓN</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MARCO TEÓRICO</a:t>
            </a:r>
            <a:endParaRPr lang="en-US" sz="1600" b="1" dirty="0"/>
          </a:p>
        </p:txBody>
      </p:sp>
      <p:pic>
        <p:nvPicPr>
          <p:cNvPr id="14" name="Imagen 13"/>
          <p:cNvPicPr/>
          <p:nvPr/>
        </p:nvPicPr>
        <p:blipFill rotWithShape="1">
          <a:blip r:embed="rId2"/>
          <a:srcRect b="10754"/>
          <a:stretch/>
        </p:blipFill>
        <p:spPr bwMode="auto">
          <a:xfrm>
            <a:off x="512560" y="1791666"/>
            <a:ext cx="8503986" cy="3860634"/>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918995" y="5582018"/>
            <a:ext cx="3125727" cy="369332"/>
          </a:xfrm>
          <a:prstGeom prst="rect">
            <a:avLst/>
          </a:prstGeom>
        </p:spPr>
        <p:txBody>
          <a:bodyPr wrap="non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Tomado de (</a:t>
            </a:r>
            <a:r>
              <a:rPr lang="es-EC" dirty="0" err="1">
                <a:latin typeface="Calibri" panose="020F0502020204030204" pitchFamily="34" charset="0"/>
                <a:ea typeface="Calibri" panose="020F0502020204030204" pitchFamily="34" charset="0"/>
                <a:cs typeface="Times New Roman" panose="02020603050405020304" pitchFamily="18" charset="0"/>
              </a:rPr>
              <a:t>Deci</a:t>
            </a:r>
            <a:r>
              <a:rPr lang="es-EC" dirty="0">
                <a:latin typeface="Calibri" panose="020F0502020204030204" pitchFamily="34" charset="0"/>
                <a:ea typeface="Calibri" panose="020F0502020204030204" pitchFamily="34" charset="0"/>
                <a:cs typeface="Times New Roman" panose="02020603050405020304" pitchFamily="18" charset="0"/>
              </a:rPr>
              <a:t> &amp; </a:t>
            </a:r>
            <a:r>
              <a:rPr lang="es-EC" dirty="0" err="1">
                <a:latin typeface="Calibri" panose="020F0502020204030204" pitchFamily="34" charset="0"/>
                <a:ea typeface="Calibri" panose="020F0502020204030204" pitchFamily="34" charset="0"/>
                <a:cs typeface="Times New Roman" panose="02020603050405020304" pitchFamily="18" charset="0"/>
              </a:rPr>
              <a:t>Ryan</a:t>
            </a:r>
            <a:r>
              <a:rPr lang="es-EC" dirty="0">
                <a:latin typeface="Calibri" panose="020F0502020204030204" pitchFamily="34" charset="0"/>
                <a:ea typeface="Calibri" panose="020F0502020204030204" pitchFamily="34" charset="0"/>
                <a:cs typeface="Times New Roman" panose="02020603050405020304" pitchFamily="18" charset="0"/>
              </a:rPr>
              <a:t>, 2000)</a:t>
            </a:r>
            <a:endParaRPr lang="es-EC" dirty="0"/>
          </a:p>
        </p:txBody>
      </p:sp>
      <p:sp>
        <p:nvSpPr>
          <p:cNvPr id="15" name="Llamada rectangular redondeada 14"/>
          <p:cNvSpPr/>
          <p:nvPr/>
        </p:nvSpPr>
        <p:spPr>
          <a:xfrm>
            <a:off x="9428672" y="2266682"/>
            <a:ext cx="2620370" cy="955106"/>
          </a:xfrm>
          <a:prstGeom prst="wedgeRoundRectCallout">
            <a:avLst>
              <a:gd name="adj1" fmla="val -18159"/>
              <a:gd name="adj2" fmla="val 753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FINALIDAD</a:t>
            </a:r>
            <a:endParaRPr lang="en-US" sz="1600" dirty="0">
              <a:latin typeface="Times New Roman" panose="02020603050405020304" pitchFamily="18" charset="0"/>
              <a:cs typeface="Times New Roman" panose="02020603050405020304" pitchFamily="18" charset="0"/>
            </a:endParaRPr>
          </a:p>
        </p:txBody>
      </p:sp>
      <p:sp>
        <p:nvSpPr>
          <p:cNvPr id="16" name="Rectángulo 15"/>
          <p:cNvSpPr/>
          <p:nvPr/>
        </p:nvSpPr>
        <p:spPr>
          <a:xfrm>
            <a:off x="9428672" y="3481699"/>
            <a:ext cx="2564320" cy="9942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_tradnl" sz="1600" i="1" dirty="0">
                <a:latin typeface="Calibri" panose="020F0502020204030204" pitchFamily="34" charset="0"/>
                <a:ea typeface="Calibri" panose="020F0502020204030204" pitchFamily="34" charset="0"/>
                <a:cs typeface="Times New Roman" panose="02020603050405020304" pitchFamily="18" charset="0"/>
              </a:rPr>
              <a:t>Hacer saliente la motivación de querer ser </a:t>
            </a:r>
            <a:r>
              <a:rPr lang="es-ES_tradnl" sz="1600" i="1" dirty="0" smtClean="0">
                <a:latin typeface="Calibri" panose="020F0502020204030204" pitchFamily="34" charset="0"/>
                <a:ea typeface="Calibri" panose="020F0502020204030204" pitchFamily="34" charset="0"/>
                <a:cs typeface="Times New Roman" panose="02020603050405020304" pitchFamily="18" charset="0"/>
              </a:rPr>
              <a:t>docente</a:t>
            </a:r>
            <a:endParaRPr lang="es-EC" sz="1600" dirty="0"/>
          </a:p>
        </p:txBody>
      </p:sp>
    </p:spTree>
    <p:extLst>
      <p:ext uri="{BB962C8B-B14F-4D97-AF65-F5344CB8AC3E}">
        <p14:creationId xmlns:p14="http://schemas.microsoft.com/office/powerpoint/2010/main" val="3273363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INSTRUMENTO DE MEDIDA PARA LA MOTIVACIÓN</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MARCO TEÓRICO</a:t>
            </a:r>
            <a:endParaRPr lang="en-US" sz="1600" b="1" dirty="0"/>
          </a:p>
        </p:txBody>
      </p:sp>
      <p:sp>
        <p:nvSpPr>
          <p:cNvPr id="2" name="Rectángulo 1"/>
          <p:cNvSpPr/>
          <p:nvPr/>
        </p:nvSpPr>
        <p:spPr>
          <a:xfrm>
            <a:off x="3332672" y="1880986"/>
            <a:ext cx="6096000" cy="4320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lang="es-EC" b="1" i="1" dirty="0" err="1">
                <a:latin typeface="Calibri" panose="020F0502020204030204" pitchFamily="34" charset="0"/>
                <a:ea typeface="Calibri" panose="020F0502020204030204" pitchFamily="34" charset="0"/>
                <a:cs typeface="Times New Roman" panose="02020603050405020304" pitchFamily="18" charset="0"/>
              </a:rPr>
              <a:t>The</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Work</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Tasks</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Motivation</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Scale</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for</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err="1">
                <a:latin typeface="Calibri" panose="020F0502020204030204" pitchFamily="34" charset="0"/>
                <a:ea typeface="Calibri" panose="020F0502020204030204" pitchFamily="34" charset="0"/>
                <a:cs typeface="Times New Roman" panose="02020603050405020304" pitchFamily="18" charset="0"/>
              </a:rPr>
              <a:t>Teachers</a:t>
            </a:r>
            <a:r>
              <a:rPr lang="es-EC" b="1" i="1" dirty="0">
                <a:latin typeface="Calibri" panose="020F0502020204030204" pitchFamily="34" charset="0"/>
                <a:ea typeface="Calibri" panose="020F0502020204030204" pitchFamily="34" charset="0"/>
                <a:cs typeface="Times New Roman" panose="02020603050405020304" pitchFamily="18" charset="0"/>
              </a:rPr>
              <a:t> </a:t>
            </a:r>
            <a:r>
              <a:rPr lang="es-EC" b="1" i="1" dirty="0" smtClean="0">
                <a:latin typeface="Calibri" panose="020F0502020204030204" pitchFamily="34" charset="0"/>
                <a:ea typeface="Calibri" panose="020F0502020204030204" pitchFamily="34" charset="0"/>
                <a:cs typeface="Times New Roman" panose="02020603050405020304" pitchFamily="18" charset="0"/>
              </a:rPr>
              <a:t>(WTMST)</a:t>
            </a:r>
            <a:endParaRPr lang="es-EC" dirty="0"/>
          </a:p>
        </p:txBody>
      </p:sp>
      <p:sp>
        <p:nvSpPr>
          <p:cNvPr id="5" name="Rectángulo 4"/>
          <p:cNvSpPr/>
          <p:nvPr/>
        </p:nvSpPr>
        <p:spPr>
          <a:xfrm>
            <a:off x="4448440" y="2528056"/>
            <a:ext cx="396209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H</a:t>
            </a:r>
            <a:r>
              <a:rPr lang="es-EC" dirty="0" smtClean="0">
                <a:latin typeface="Calibri" panose="020F0502020204030204" pitchFamily="34" charset="0"/>
                <a:ea typeface="Calibri" panose="020F0502020204030204" pitchFamily="34" charset="0"/>
                <a:cs typeface="Times New Roman" panose="02020603050405020304" pitchFamily="18" charset="0"/>
              </a:rPr>
              <a:t>erramienta </a:t>
            </a:r>
            <a:r>
              <a:rPr lang="es-EC" dirty="0">
                <a:latin typeface="Calibri" panose="020F0502020204030204" pitchFamily="34" charset="0"/>
                <a:ea typeface="Calibri" panose="020F0502020204030204" pitchFamily="34" charset="0"/>
                <a:cs typeface="Times New Roman" panose="02020603050405020304" pitchFamily="18" charset="0"/>
              </a:rPr>
              <a:t>diseñada para medir cinco constructos </a:t>
            </a:r>
            <a:r>
              <a:rPr lang="es-EC" dirty="0" smtClean="0">
                <a:latin typeface="Calibri" panose="020F0502020204030204" pitchFamily="34" charset="0"/>
                <a:ea typeface="Calibri" panose="020F0502020204030204" pitchFamily="34" charset="0"/>
                <a:cs typeface="Times New Roman" panose="02020603050405020304" pitchFamily="18" charset="0"/>
              </a:rPr>
              <a:t>motivacionales.</a:t>
            </a:r>
            <a:endParaRPr lang="es-EC" dirty="0"/>
          </a:p>
        </p:txBody>
      </p:sp>
      <p:cxnSp>
        <p:nvCxnSpPr>
          <p:cNvPr id="7" name="Conector recto de flecha 6"/>
          <p:cNvCxnSpPr>
            <a:stCxn id="2" idx="2"/>
          </p:cNvCxnSpPr>
          <p:nvPr/>
        </p:nvCxnSpPr>
        <p:spPr>
          <a:xfrm>
            <a:off x="6380672" y="2312986"/>
            <a:ext cx="0" cy="210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12827" y="2523653"/>
            <a:ext cx="29468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dirty="0"/>
              <a:t>M</a:t>
            </a:r>
            <a:r>
              <a:rPr lang="es-EC" dirty="0" smtClean="0"/>
              <a:t>otivación intrínseca</a:t>
            </a:r>
          </a:p>
          <a:p>
            <a:pPr marL="285750" indent="-285750">
              <a:buFont typeface="Arial" panose="020B0604020202020204" pitchFamily="34" charset="0"/>
              <a:buChar char="•"/>
            </a:pPr>
            <a:r>
              <a:rPr lang="es-EC" dirty="0"/>
              <a:t>R</a:t>
            </a:r>
            <a:r>
              <a:rPr lang="es-EC" dirty="0" smtClean="0"/>
              <a:t>egulación identificada</a:t>
            </a:r>
          </a:p>
          <a:p>
            <a:pPr marL="285750" indent="-285750">
              <a:buFont typeface="Arial" panose="020B0604020202020204" pitchFamily="34" charset="0"/>
              <a:buChar char="•"/>
            </a:pPr>
            <a:r>
              <a:rPr lang="es-EC" dirty="0"/>
              <a:t>R</a:t>
            </a:r>
            <a:r>
              <a:rPr lang="es-EC" dirty="0" smtClean="0"/>
              <a:t>egulación </a:t>
            </a:r>
            <a:r>
              <a:rPr lang="es-EC" dirty="0" err="1" smtClean="0"/>
              <a:t>introyectada</a:t>
            </a:r>
            <a:endParaRPr lang="es-EC" dirty="0" smtClean="0"/>
          </a:p>
          <a:p>
            <a:pPr marL="285750" indent="-285750">
              <a:buFont typeface="Arial" panose="020B0604020202020204" pitchFamily="34" charset="0"/>
              <a:buChar char="•"/>
            </a:pPr>
            <a:r>
              <a:rPr lang="es-EC" dirty="0"/>
              <a:t>R</a:t>
            </a:r>
            <a:r>
              <a:rPr lang="es-EC" dirty="0" smtClean="0"/>
              <a:t>egulación externa</a:t>
            </a:r>
          </a:p>
          <a:p>
            <a:pPr marL="285750" indent="-285750">
              <a:buFont typeface="Arial" panose="020B0604020202020204" pitchFamily="34" charset="0"/>
              <a:buChar char="•"/>
            </a:pPr>
            <a:r>
              <a:rPr lang="es-EC" dirty="0"/>
              <a:t>D</a:t>
            </a:r>
            <a:r>
              <a:rPr lang="es-EC" dirty="0" smtClean="0"/>
              <a:t>esmotivación</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3021343932"/>
              </p:ext>
            </p:extLst>
          </p:nvPr>
        </p:nvGraphicFramePr>
        <p:xfrm>
          <a:off x="5033064" y="4730933"/>
          <a:ext cx="2280766" cy="850004"/>
        </p:xfrm>
        <a:graphic>
          <a:graphicData uri="http://schemas.openxmlformats.org/drawingml/2006/table">
            <a:tbl>
              <a:tblPr firstRow="1" firstCol="1" bandRow="1">
                <a:tableStyleId>{69012ECD-51FC-41F1-AA8D-1B2483CD663E}</a:tableStyleId>
              </a:tblPr>
              <a:tblGrid>
                <a:gridCol w="1140383"/>
                <a:gridCol w="1140383"/>
              </a:tblGrid>
              <a:tr h="318076">
                <a:tc gridSpan="2">
                  <a:txBody>
                    <a:bodyPr/>
                    <a:lstStyle/>
                    <a:p>
                      <a:pPr algn="ctr">
                        <a:lnSpc>
                          <a:spcPct val="150000"/>
                        </a:lnSpc>
                        <a:spcAft>
                          <a:spcPts val="0"/>
                        </a:spcAft>
                      </a:pPr>
                      <a:r>
                        <a:rPr lang="es-EC" sz="1000" dirty="0">
                          <a:effectLst/>
                        </a:rPr>
                        <a:t>Estadísticas de fiabilidad</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r>
              <a:tr h="265964">
                <a:tc>
                  <a:txBody>
                    <a:bodyPr/>
                    <a:lstStyle/>
                    <a:p>
                      <a:pPr algn="just">
                        <a:lnSpc>
                          <a:spcPct val="150000"/>
                        </a:lnSpc>
                        <a:spcAft>
                          <a:spcPts val="0"/>
                        </a:spcAft>
                      </a:pPr>
                      <a:r>
                        <a:rPr lang="es-EC" sz="900">
                          <a:effectLst/>
                        </a:rPr>
                        <a:t>Alfa de Cronbach</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900">
                          <a:effectLst/>
                        </a:rPr>
                        <a:t>N de elementos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65964">
                <a:tc>
                  <a:txBody>
                    <a:bodyPr/>
                    <a:lstStyle/>
                    <a:p>
                      <a:pPr algn="ctr">
                        <a:lnSpc>
                          <a:spcPct val="150000"/>
                        </a:lnSpc>
                        <a:spcAft>
                          <a:spcPts val="0"/>
                        </a:spcAft>
                      </a:pPr>
                      <a:r>
                        <a:rPr lang="es-EC" sz="900" dirty="0">
                          <a:effectLst/>
                        </a:rPr>
                        <a:t>,819</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900" dirty="0">
                          <a:effectLst/>
                        </a:rPr>
                        <a:t>15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462699561"/>
              </p:ext>
            </p:extLst>
          </p:nvPr>
        </p:nvGraphicFramePr>
        <p:xfrm>
          <a:off x="7624355" y="4730933"/>
          <a:ext cx="4430271" cy="1549400"/>
        </p:xfrm>
        <a:graphic>
          <a:graphicData uri="http://schemas.openxmlformats.org/drawingml/2006/table">
            <a:tbl>
              <a:tblPr firstRow="1" firstCol="1" bandRow="1">
                <a:tableStyleId>{69012ECD-51FC-41F1-AA8D-1B2483CD663E}</a:tableStyleId>
              </a:tblPr>
              <a:tblGrid>
                <a:gridCol w="1476757"/>
                <a:gridCol w="1476757"/>
                <a:gridCol w="1476757"/>
              </a:tblGrid>
              <a:tr h="0">
                <a:tc gridSpan="3">
                  <a:txBody>
                    <a:bodyPr/>
                    <a:lstStyle/>
                    <a:p>
                      <a:pPr algn="ctr">
                        <a:lnSpc>
                          <a:spcPct val="150000"/>
                        </a:lnSpc>
                        <a:spcAft>
                          <a:spcPts val="0"/>
                        </a:spcAft>
                      </a:pPr>
                      <a:r>
                        <a:rPr lang="es-EC" sz="1000" dirty="0">
                          <a:effectLst/>
                        </a:rPr>
                        <a:t>Prueba de KMO y Bartlett</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0"/>
                        </a:spcAft>
                      </a:pPr>
                      <a:r>
                        <a:rPr lang="es-EC" sz="1000" dirty="0">
                          <a:effectLst/>
                        </a:rPr>
                        <a:t>Medida </a:t>
                      </a:r>
                      <a:r>
                        <a:rPr lang="es-EC" sz="1000" dirty="0" err="1">
                          <a:effectLst/>
                        </a:rPr>
                        <a:t>Kaiser</a:t>
                      </a:r>
                      <a:r>
                        <a:rPr lang="es-EC" sz="1000" dirty="0">
                          <a:effectLst/>
                        </a:rPr>
                        <a:t>-Meyer-</a:t>
                      </a:r>
                      <a:r>
                        <a:rPr lang="es-EC" sz="1000" dirty="0" err="1">
                          <a:effectLst/>
                        </a:rPr>
                        <a:t>Olkin</a:t>
                      </a:r>
                      <a:r>
                        <a:rPr lang="es-EC" sz="1000" dirty="0">
                          <a:effectLst/>
                        </a:rPr>
                        <a:t> de adecuación de muestreo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a:txBody>
                    <a:bodyPr/>
                    <a:lstStyle/>
                    <a:p>
                      <a:pPr algn="l">
                        <a:lnSpc>
                          <a:spcPct val="150000"/>
                        </a:lnSpc>
                        <a:spcAft>
                          <a:spcPts val="0"/>
                        </a:spcAft>
                      </a:pPr>
                      <a:r>
                        <a:rPr lang="es-EC" sz="1000" dirty="0">
                          <a:effectLst/>
                        </a:rPr>
                        <a:t>,848</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rowSpan="3">
                  <a:txBody>
                    <a:bodyPr/>
                    <a:lstStyle/>
                    <a:p>
                      <a:pPr algn="ctr">
                        <a:lnSpc>
                          <a:spcPct val="150000"/>
                        </a:lnSpc>
                        <a:spcAft>
                          <a:spcPts val="0"/>
                        </a:spcAft>
                      </a:pPr>
                      <a:r>
                        <a:rPr lang="es-EC" sz="1000">
                          <a:effectLst/>
                        </a:rPr>
                        <a:t>Prueba de esfericidad de Bartlett</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just">
                        <a:lnSpc>
                          <a:spcPct val="150000"/>
                        </a:lnSpc>
                        <a:spcAft>
                          <a:spcPts val="0"/>
                        </a:spcAft>
                      </a:pPr>
                      <a:r>
                        <a:rPr lang="es-EC" sz="1000">
                          <a:effectLst/>
                        </a:rPr>
                        <a:t>Aprox. Chi-cuadrado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a:effectLst/>
                        </a:rPr>
                        <a:t>3739,336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vMerge="1">
                  <a:txBody>
                    <a:bodyPr/>
                    <a:lstStyle/>
                    <a:p>
                      <a:endParaRPr lang="es-EC"/>
                    </a:p>
                  </a:txBody>
                  <a:tcPr/>
                </a:tc>
                <a:tc>
                  <a:txBody>
                    <a:bodyPr/>
                    <a:lstStyle/>
                    <a:p>
                      <a:pPr algn="just">
                        <a:lnSpc>
                          <a:spcPct val="150000"/>
                        </a:lnSpc>
                        <a:spcAft>
                          <a:spcPts val="0"/>
                        </a:spcAft>
                      </a:pPr>
                      <a:r>
                        <a:rPr lang="es-EC" sz="1000">
                          <a:effectLst/>
                        </a:rPr>
                        <a:t>Gl</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a:effectLst/>
                        </a:rPr>
                        <a:t>105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vMerge="1">
                  <a:txBody>
                    <a:bodyPr/>
                    <a:lstStyle/>
                    <a:p>
                      <a:endParaRPr lang="es-EC"/>
                    </a:p>
                  </a:txBody>
                  <a:tcPr/>
                </a:tc>
                <a:tc>
                  <a:txBody>
                    <a:bodyPr/>
                    <a:lstStyle/>
                    <a:p>
                      <a:pPr algn="just">
                        <a:lnSpc>
                          <a:spcPct val="150000"/>
                        </a:lnSpc>
                        <a:spcAft>
                          <a:spcPts val="0"/>
                        </a:spcAft>
                      </a:pPr>
                      <a:r>
                        <a:rPr lang="es-EC" sz="1000">
                          <a:effectLst/>
                        </a:rPr>
                        <a:t>Sig.</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dirty="0">
                          <a:effectLst/>
                        </a:rPr>
                        <a:t>,000</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sp>
        <p:nvSpPr>
          <p:cNvPr id="17" name="Rectángulo 16"/>
          <p:cNvSpPr/>
          <p:nvPr/>
        </p:nvSpPr>
        <p:spPr>
          <a:xfrm>
            <a:off x="8976016" y="2672150"/>
            <a:ext cx="307861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Presenta 15 elementos o ítems</a:t>
            </a:r>
            <a:endParaRPr lang="es-EC" dirty="0"/>
          </a:p>
        </p:txBody>
      </p:sp>
      <p:sp>
        <p:nvSpPr>
          <p:cNvPr id="18" name="Rectángulo 17"/>
          <p:cNvSpPr/>
          <p:nvPr/>
        </p:nvSpPr>
        <p:spPr>
          <a:xfrm>
            <a:off x="266485" y="4352194"/>
            <a:ext cx="3460683"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smtClean="0"/>
              <a:t>Mide en 7 grados de intensidad, siendo: </a:t>
            </a:r>
          </a:p>
          <a:p>
            <a:r>
              <a:rPr lang="es-EC" sz="1400" dirty="0" smtClean="0"/>
              <a:t>1 </a:t>
            </a:r>
            <a:r>
              <a:rPr lang="es-EC" sz="1400" dirty="0"/>
              <a:t>«no </a:t>
            </a:r>
            <a:r>
              <a:rPr lang="es-EC" sz="1400" dirty="0" smtClean="0"/>
              <a:t>corresponde», </a:t>
            </a:r>
          </a:p>
          <a:p>
            <a:r>
              <a:rPr lang="es-EC" sz="1400" dirty="0" smtClean="0"/>
              <a:t>2 </a:t>
            </a:r>
            <a:r>
              <a:rPr lang="es-EC" sz="1400" dirty="0"/>
              <a:t>a «corresponde muy poco</a:t>
            </a:r>
            <a:r>
              <a:rPr lang="es-EC" sz="1400" dirty="0" smtClean="0"/>
              <a:t>», </a:t>
            </a:r>
          </a:p>
          <a:p>
            <a:r>
              <a:rPr lang="es-EC" sz="1400" dirty="0" smtClean="0"/>
              <a:t>3 </a:t>
            </a:r>
            <a:r>
              <a:rPr lang="es-EC" sz="1400" dirty="0"/>
              <a:t>a «corresponde un poco</a:t>
            </a:r>
            <a:r>
              <a:rPr lang="es-EC" sz="1400" dirty="0" smtClean="0"/>
              <a:t>», </a:t>
            </a:r>
          </a:p>
          <a:p>
            <a:r>
              <a:rPr lang="es-EC" sz="1400" dirty="0" smtClean="0"/>
              <a:t>4 </a:t>
            </a:r>
            <a:r>
              <a:rPr lang="es-EC" sz="1400" dirty="0"/>
              <a:t>a «corresponde moderadamente</a:t>
            </a:r>
            <a:r>
              <a:rPr lang="es-EC" sz="1400" dirty="0" smtClean="0"/>
              <a:t>», </a:t>
            </a:r>
          </a:p>
          <a:p>
            <a:r>
              <a:rPr lang="es-EC" sz="1400" dirty="0" smtClean="0"/>
              <a:t>5 </a:t>
            </a:r>
            <a:r>
              <a:rPr lang="es-EC" sz="1400" dirty="0"/>
              <a:t>a «corresponde </a:t>
            </a:r>
            <a:r>
              <a:rPr lang="es-EC" sz="1400" dirty="0" smtClean="0"/>
              <a:t>bastante», </a:t>
            </a:r>
          </a:p>
          <a:p>
            <a:r>
              <a:rPr lang="es-EC" sz="1400" dirty="0" smtClean="0"/>
              <a:t>6 </a:t>
            </a:r>
            <a:r>
              <a:rPr lang="es-EC" sz="1400" dirty="0"/>
              <a:t>a «corresponde mucho</a:t>
            </a:r>
            <a:r>
              <a:rPr lang="es-EC" sz="1400" dirty="0" smtClean="0"/>
              <a:t>», y </a:t>
            </a:r>
          </a:p>
          <a:p>
            <a:r>
              <a:rPr lang="es-EC" sz="1400" dirty="0" smtClean="0"/>
              <a:t>7 </a:t>
            </a:r>
            <a:r>
              <a:rPr lang="es-EC" sz="1400" dirty="0"/>
              <a:t>«corresponde completamente»</a:t>
            </a:r>
          </a:p>
        </p:txBody>
      </p:sp>
      <p:cxnSp>
        <p:nvCxnSpPr>
          <p:cNvPr id="19" name="Conector recto de flecha 18"/>
          <p:cNvCxnSpPr>
            <a:stCxn id="5" idx="1"/>
          </p:cNvCxnSpPr>
          <p:nvPr/>
        </p:nvCxnSpPr>
        <p:spPr>
          <a:xfrm flipH="1" flipV="1">
            <a:off x="3332672" y="2851221"/>
            <a:ext cx="11157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6848043" y="3665745"/>
            <a:ext cx="235019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Características técnicas</a:t>
            </a:r>
            <a:endParaRPr lang="es-EC" dirty="0"/>
          </a:p>
        </p:txBody>
      </p:sp>
      <p:sp>
        <p:nvSpPr>
          <p:cNvPr id="23" name="Rectángulo 22"/>
          <p:cNvSpPr/>
          <p:nvPr/>
        </p:nvSpPr>
        <p:spPr>
          <a:xfrm>
            <a:off x="5629067" y="4170939"/>
            <a:ext cx="1088760"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Fiabilidad</a:t>
            </a:r>
            <a:endParaRPr lang="es-EC" dirty="0"/>
          </a:p>
        </p:txBody>
      </p:sp>
      <p:sp>
        <p:nvSpPr>
          <p:cNvPr id="24" name="Rectángulo 23"/>
          <p:cNvSpPr/>
          <p:nvPr/>
        </p:nvSpPr>
        <p:spPr>
          <a:xfrm>
            <a:off x="9420146" y="4183817"/>
            <a:ext cx="846065"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Validez</a:t>
            </a:r>
            <a:endParaRPr lang="es-EC" dirty="0"/>
          </a:p>
        </p:txBody>
      </p:sp>
      <p:cxnSp>
        <p:nvCxnSpPr>
          <p:cNvPr id="29" name="Conector recto 28"/>
          <p:cNvCxnSpPr>
            <a:stCxn id="5" idx="2"/>
          </p:cNvCxnSpPr>
          <p:nvPr/>
        </p:nvCxnSpPr>
        <p:spPr>
          <a:xfrm>
            <a:off x="6429489" y="3174387"/>
            <a:ext cx="0" cy="372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angular 31"/>
          <p:cNvCxnSpPr>
            <a:endCxn id="22" idx="0"/>
          </p:cNvCxnSpPr>
          <p:nvPr/>
        </p:nvCxnSpPr>
        <p:spPr>
          <a:xfrm>
            <a:off x="6429489" y="3534839"/>
            <a:ext cx="1593652" cy="1309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endCxn id="18" idx="3"/>
          </p:cNvCxnSpPr>
          <p:nvPr/>
        </p:nvCxnSpPr>
        <p:spPr>
          <a:xfrm rot="10800000" flipV="1">
            <a:off x="3727169" y="3525599"/>
            <a:ext cx="2718467" cy="1734535"/>
          </a:xfrm>
          <a:prstGeom prst="bentConnector3">
            <a:avLst>
              <a:gd name="adj1" fmla="val 732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22" idx="1"/>
            <a:endCxn id="23" idx="0"/>
          </p:cNvCxnSpPr>
          <p:nvPr/>
        </p:nvCxnSpPr>
        <p:spPr>
          <a:xfrm rot="10800000" flipV="1">
            <a:off x="6173447" y="3850411"/>
            <a:ext cx="674596" cy="3205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22" idx="3"/>
            <a:endCxn id="24" idx="0"/>
          </p:cNvCxnSpPr>
          <p:nvPr/>
        </p:nvCxnSpPr>
        <p:spPr>
          <a:xfrm>
            <a:off x="9198238" y="3850411"/>
            <a:ext cx="644941" cy="3334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23" idx="2"/>
            <a:endCxn id="8" idx="0"/>
          </p:cNvCxnSpPr>
          <p:nvPr/>
        </p:nvCxnSpPr>
        <p:spPr>
          <a:xfrm>
            <a:off x="6173447" y="4540271"/>
            <a:ext cx="0" cy="19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24" idx="2"/>
            <a:endCxn id="10" idx="0"/>
          </p:cNvCxnSpPr>
          <p:nvPr/>
        </p:nvCxnSpPr>
        <p:spPr>
          <a:xfrm flipH="1">
            <a:off x="9839490" y="4553149"/>
            <a:ext cx="3689" cy="177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stCxn id="5" idx="3"/>
            <a:endCxn id="17" idx="1"/>
          </p:cNvCxnSpPr>
          <p:nvPr/>
        </p:nvCxnSpPr>
        <p:spPr>
          <a:xfrm>
            <a:off x="8410538" y="2851222"/>
            <a:ext cx="565478" cy="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0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ISO 9241-11: USABILIDAD</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MARCO TEÓRICO</a:t>
            </a:r>
            <a:endParaRPr lang="en-US" sz="1600" b="1" dirty="0"/>
          </a:p>
        </p:txBody>
      </p:sp>
      <p:sp>
        <p:nvSpPr>
          <p:cNvPr id="15" name="Llamada rectangular redondeada 14"/>
          <p:cNvSpPr/>
          <p:nvPr/>
        </p:nvSpPr>
        <p:spPr>
          <a:xfrm>
            <a:off x="9428672" y="2266682"/>
            <a:ext cx="2620370" cy="955106"/>
          </a:xfrm>
          <a:prstGeom prst="wedgeRoundRectCallout">
            <a:avLst>
              <a:gd name="adj1" fmla="val -18159"/>
              <a:gd name="adj2" fmla="val 753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FINALIDAD</a:t>
            </a:r>
            <a:endParaRPr lang="en-US" sz="1600" dirty="0">
              <a:latin typeface="Times New Roman" panose="02020603050405020304" pitchFamily="18" charset="0"/>
              <a:cs typeface="Times New Roman" panose="02020603050405020304" pitchFamily="18" charset="0"/>
            </a:endParaRPr>
          </a:p>
        </p:txBody>
      </p:sp>
      <p:sp>
        <p:nvSpPr>
          <p:cNvPr id="16" name="Rectángulo 15"/>
          <p:cNvSpPr/>
          <p:nvPr/>
        </p:nvSpPr>
        <p:spPr>
          <a:xfrm>
            <a:off x="9428672" y="3481699"/>
            <a:ext cx="2564320" cy="19403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_tradnl" sz="1600" i="1" dirty="0" smtClean="0">
                <a:latin typeface="Calibri" panose="020F0502020204030204" pitchFamily="34" charset="0"/>
                <a:ea typeface="Calibri" panose="020F0502020204030204" pitchFamily="34" charset="0"/>
                <a:cs typeface="Times New Roman" panose="02020603050405020304" pitchFamily="18" charset="0"/>
              </a:rPr>
              <a:t>Establecer recomendaciones de diseño de aplicaciones web, </a:t>
            </a:r>
            <a:r>
              <a:rPr lang="es-EC" sz="1600" i="1" dirty="0" smtClean="0"/>
              <a:t>para generar </a:t>
            </a:r>
            <a:r>
              <a:rPr lang="es-EC" sz="1600" i="1" dirty="0"/>
              <a:t>una satisfacción </a:t>
            </a:r>
            <a:r>
              <a:rPr lang="es-EC" sz="1600" i="1" dirty="0" smtClean="0"/>
              <a:t>higiénico - motivadora </a:t>
            </a:r>
            <a:r>
              <a:rPr lang="es-EC" sz="1600" i="1" dirty="0"/>
              <a:t>de los </a:t>
            </a:r>
            <a:r>
              <a:rPr lang="es-EC" sz="1600" i="1" dirty="0" smtClean="0"/>
              <a:t>aspirantes</a:t>
            </a:r>
            <a:endParaRPr lang="es-EC" sz="1600" i="1" dirty="0"/>
          </a:p>
        </p:txBody>
      </p:sp>
      <p:sp>
        <p:nvSpPr>
          <p:cNvPr id="2" name="Rectángulo 1"/>
          <p:cNvSpPr/>
          <p:nvPr/>
        </p:nvSpPr>
        <p:spPr>
          <a:xfrm>
            <a:off x="1013138" y="1936987"/>
            <a:ext cx="737100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C" b="1" dirty="0" smtClean="0"/>
              <a:t>Usabilidad</a:t>
            </a:r>
            <a:r>
              <a:rPr lang="es-EC" b="1" i="1" dirty="0" smtClean="0"/>
              <a:t>:</a:t>
            </a:r>
            <a:r>
              <a:rPr lang="es-EC" dirty="0" smtClean="0"/>
              <a:t> Medida </a:t>
            </a:r>
            <a:r>
              <a:rPr lang="es-EC" dirty="0"/>
              <a:t>en la que un producto se puede usar por determinados usuarios para conseguir objetivos específicos con efectividad, eficiencia y satisfacción en un contexto de uso </a:t>
            </a:r>
            <a:r>
              <a:rPr lang="es-EC" dirty="0" smtClean="0"/>
              <a:t>especificado </a:t>
            </a:r>
            <a:r>
              <a:rPr lang="es-EC" dirty="0"/>
              <a:t>(</a:t>
            </a:r>
            <a:r>
              <a:rPr lang="es-EC" dirty="0" err="1"/>
              <a:t>Cancio</a:t>
            </a:r>
            <a:r>
              <a:rPr lang="es-EC" dirty="0"/>
              <a:t> &amp; </a:t>
            </a:r>
            <a:r>
              <a:rPr lang="es-EC" dirty="0" err="1"/>
              <a:t>Bergues</a:t>
            </a:r>
            <a:r>
              <a:rPr lang="es-EC" dirty="0"/>
              <a:t>, 2013</a:t>
            </a:r>
            <a:r>
              <a:rPr lang="es-EC" dirty="0" smtClean="0"/>
              <a:t>).</a:t>
            </a:r>
            <a:endParaRPr lang="es-EC" dirty="0"/>
          </a:p>
        </p:txBody>
      </p:sp>
      <p:graphicFrame>
        <p:nvGraphicFramePr>
          <p:cNvPr id="5" name="Diagrama 4"/>
          <p:cNvGraphicFramePr/>
          <p:nvPr>
            <p:extLst>
              <p:ext uri="{D42A27DB-BD31-4B8C-83A1-F6EECF244321}">
                <p14:modId xmlns:p14="http://schemas.microsoft.com/office/powerpoint/2010/main" val="3828508164"/>
              </p:ext>
            </p:extLst>
          </p:nvPr>
        </p:nvGraphicFramePr>
        <p:xfrm>
          <a:off x="497983" y="3481699"/>
          <a:ext cx="8128000" cy="275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derecha 5"/>
          <p:cNvSpPr/>
          <p:nvPr/>
        </p:nvSpPr>
        <p:spPr>
          <a:xfrm rot="5400000">
            <a:off x="4330767" y="2924108"/>
            <a:ext cx="462432"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7442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INSTRUMENTO DE LA SATISFACCIÓN DE USO</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MARCO TEÓRICO</a:t>
            </a:r>
            <a:endParaRPr lang="en-US" sz="1600" b="1" dirty="0"/>
          </a:p>
        </p:txBody>
      </p:sp>
      <p:sp>
        <p:nvSpPr>
          <p:cNvPr id="2" name="Rectángulo 1"/>
          <p:cNvSpPr/>
          <p:nvPr/>
        </p:nvSpPr>
        <p:spPr>
          <a:xfrm>
            <a:off x="3332672" y="1880986"/>
            <a:ext cx="6096000" cy="36933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lang="es-EC" b="1" dirty="0"/>
              <a:t>Escala de U</a:t>
            </a:r>
            <a:r>
              <a:rPr lang="es-EC" b="1" dirty="0" smtClean="0"/>
              <a:t>sabilidad </a:t>
            </a:r>
            <a:r>
              <a:rPr lang="es-EC" b="1" dirty="0"/>
              <a:t>del </a:t>
            </a:r>
            <a:r>
              <a:rPr lang="es-EC" b="1" dirty="0" smtClean="0"/>
              <a:t>Sistema </a:t>
            </a:r>
            <a:r>
              <a:rPr lang="es-EC" b="1" dirty="0"/>
              <a:t>(SUS)</a:t>
            </a:r>
          </a:p>
        </p:txBody>
      </p:sp>
      <p:sp>
        <p:nvSpPr>
          <p:cNvPr id="5" name="Rectángulo 4"/>
          <p:cNvSpPr/>
          <p:nvPr/>
        </p:nvSpPr>
        <p:spPr>
          <a:xfrm>
            <a:off x="4448440" y="2528056"/>
            <a:ext cx="396209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Toma </a:t>
            </a:r>
            <a:r>
              <a:rPr lang="es-EC" dirty="0"/>
              <a:t>mediciones rápidas de cómo la gente percibe la usabilidad de sistemas informáticos que han usado o se encuentran trabajando</a:t>
            </a:r>
          </a:p>
        </p:txBody>
      </p:sp>
      <p:cxnSp>
        <p:nvCxnSpPr>
          <p:cNvPr id="7" name="Conector recto de flecha 6"/>
          <p:cNvCxnSpPr>
            <a:stCxn id="2" idx="2"/>
          </p:cNvCxnSpPr>
          <p:nvPr/>
        </p:nvCxnSpPr>
        <p:spPr>
          <a:xfrm>
            <a:off x="6380672" y="2250318"/>
            <a:ext cx="0" cy="273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402209" y="4177469"/>
            <a:ext cx="330540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Presenta </a:t>
            </a:r>
            <a:r>
              <a:rPr lang="es-EC" dirty="0"/>
              <a:t>10 preguntas relacionadas a la percepción del usuario sobre la usabilidad del producto de software implementado</a:t>
            </a:r>
          </a:p>
        </p:txBody>
      </p:sp>
      <p:sp>
        <p:nvSpPr>
          <p:cNvPr id="18" name="Rectángulo 17"/>
          <p:cNvSpPr/>
          <p:nvPr/>
        </p:nvSpPr>
        <p:spPr>
          <a:xfrm>
            <a:off x="402209" y="2555427"/>
            <a:ext cx="330540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Mide en una </a:t>
            </a:r>
            <a:r>
              <a:rPr lang="es-EC" dirty="0"/>
              <a:t>escala del 1 a 5, desde total desacuerdo a total acuerdo</a:t>
            </a:r>
          </a:p>
        </p:txBody>
      </p:sp>
      <p:pic>
        <p:nvPicPr>
          <p:cNvPr id="25" name="Imagen 24"/>
          <p:cNvPicPr/>
          <p:nvPr/>
        </p:nvPicPr>
        <p:blipFill>
          <a:blip r:embed="rId2">
            <a:extLst>
              <a:ext uri="{28A0092B-C50C-407E-A947-70E740481C1C}">
                <a14:useLocalDpi xmlns:a14="http://schemas.microsoft.com/office/drawing/2010/main" val="0"/>
              </a:ext>
            </a:extLst>
          </a:blip>
          <a:srcRect/>
          <a:stretch>
            <a:fillRect/>
          </a:stretch>
        </p:blipFill>
        <p:spPr bwMode="auto">
          <a:xfrm>
            <a:off x="8996085" y="2500749"/>
            <a:ext cx="3186678" cy="2273851"/>
          </a:xfrm>
          <a:prstGeom prst="rect">
            <a:avLst/>
          </a:prstGeom>
          <a:noFill/>
          <a:ln>
            <a:noFill/>
          </a:ln>
        </p:spPr>
      </p:pic>
      <p:sp>
        <p:nvSpPr>
          <p:cNvPr id="3" name="Rectángulo 2"/>
          <p:cNvSpPr/>
          <p:nvPr/>
        </p:nvSpPr>
        <p:spPr>
          <a:xfrm>
            <a:off x="9435804" y="4777634"/>
            <a:ext cx="2391937" cy="276999"/>
          </a:xfrm>
          <a:prstGeom prst="rect">
            <a:avLst/>
          </a:prstGeom>
        </p:spPr>
        <p:txBody>
          <a:bodyPr wrap="none">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Tomado de (</a:t>
            </a:r>
            <a:r>
              <a:rPr lang="es-EC" sz="1200" dirty="0" err="1">
                <a:latin typeface="Calibri" panose="020F0502020204030204" pitchFamily="34" charset="0"/>
                <a:ea typeface="Calibri" panose="020F0502020204030204" pitchFamily="34" charset="0"/>
                <a:cs typeface="Times New Roman" panose="02020603050405020304" pitchFamily="18" charset="0"/>
              </a:rPr>
              <a:t>Tullis</a:t>
            </a:r>
            <a:r>
              <a:rPr lang="es-EC" sz="1200" dirty="0">
                <a:latin typeface="Calibri" panose="020F0502020204030204" pitchFamily="34" charset="0"/>
                <a:ea typeface="Calibri" panose="020F0502020204030204" pitchFamily="34" charset="0"/>
                <a:cs typeface="Times New Roman" panose="02020603050405020304" pitchFamily="18" charset="0"/>
              </a:rPr>
              <a:t> &amp; </a:t>
            </a:r>
            <a:r>
              <a:rPr lang="es-EC" sz="1200" dirty="0" err="1">
                <a:latin typeface="Calibri" panose="020F0502020204030204" pitchFamily="34" charset="0"/>
                <a:ea typeface="Calibri" panose="020F0502020204030204" pitchFamily="34" charset="0"/>
                <a:cs typeface="Times New Roman" panose="02020603050405020304" pitchFamily="18" charset="0"/>
              </a:rPr>
              <a:t>Stetson</a:t>
            </a:r>
            <a:r>
              <a:rPr lang="es-EC" sz="1200" dirty="0">
                <a:latin typeface="Calibri" panose="020F0502020204030204" pitchFamily="34" charset="0"/>
                <a:ea typeface="Calibri" panose="020F0502020204030204" pitchFamily="34" charset="0"/>
                <a:cs typeface="Times New Roman" panose="02020603050405020304" pitchFamily="18" charset="0"/>
              </a:rPr>
              <a:t>, 2004).</a:t>
            </a:r>
            <a:endParaRPr lang="es-EC" sz="1200" dirty="0"/>
          </a:p>
        </p:txBody>
      </p:sp>
      <p:pic>
        <p:nvPicPr>
          <p:cNvPr id="28" name="Imagen 27"/>
          <p:cNvPicPr/>
          <p:nvPr/>
        </p:nvPicPr>
        <p:blipFill rotWithShape="1">
          <a:blip r:embed="rId3"/>
          <a:srcRect l="15124" t="36355" r="40837" b="35862"/>
          <a:stretch/>
        </p:blipFill>
        <p:spPr bwMode="auto">
          <a:xfrm>
            <a:off x="3976801" y="4084821"/>
            <a:ext cx="4905375" cy="1739900"/>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5511738" y="5837600"/>
            <a:ext cx="1835502" cy="276999"/>
          </a:xfrm>
          <a:prstGeom prst="rect">
            <a:avLst/>
          </a:prstGeom>
        </p:spPr>
        <p:txBody>
          <a:bodyPr wrap="none">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Tomado de (</a:t>
            </a:r>
            <a:r>
              <a:rPr lang="es-EC" sz="1200" dirty="0" err="1">
                <a:latin typeface="Calibri" panose="020F0502020204030204" pitchFamily="34" charset="0"/>
                <a:ea typeface="Calibri" panose="020F0502020204030204" pitchFamily="34" charset="0"/>
                <a:cs typeface="Times New Roman" panose="02020603050405020304" pitchFamily="18" charset="0"/>
              </a:rPr>
              <a:t>Brooke</a:t>
            </a:r>
            <a:r>
              <a:rPr lang="es-EC" sz="1200" dirty="0">
                <a:latin typeface="Calibri" panose="020F0502020204030204" pitchFamily="34" charset="0"/>
                <a:ea typeface="Calibri" panose="020F0502020204030204" pitchFamily="34" charset="0"/>
                <a:cs typeface="Times New Roman" panose="02020603050405020304" pitchFamily="18" charset="0"/>
              </a:rPr>
              <a:t>, 2013)</a:t>
            </a:r>
            <a:endParaRPr lang="es-EC" sz="1200" dirty="0"/>
          </a:p>
        </p:txBody>
      </p:sp>
      <p:cxnSp>
        <p:nvCxnSpPr>
          <p:cNvPr id="14" name="Conector recto de flecha 13"/>
          <p:cNvCxnSpPr>
            <a:stCxn id="5" idx="1"/>
          </p:cNvCxnSpPr>
          <p:nvPr/>
        </p:nvCxnSpPr>
        <p:spPr>
          <a:xfrm flipH="1" flipV="1">
            <a:off x="3707612" y="3128220"/>
            <a:ext cx="7408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5" idx="2"/>
          </p:cNvCxnSpPr>
          <p:nvPr/>
        </p:nvCxnSpPr>
        <p:spPr>
          <a:xfrm flipH="1">
            <a:off x="6429488" y="3728385"/>
            <a:ext cx="1" cy="44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5" idx="3"/>
          </p:cNvCxnSpPr>
          <p:nvPr/>
        </p:nvCxnSpPr>
        <p:spPr>
          <a:xfrm flipV="1">
            <a:off x="8410538" y="3128220"/>
            <a:ext cx="5855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18" idx="2"/>
            <a:endCxn id="17" idx="0"/>
          </p:cNvCxnSpPr>
          <p:nvPr/>
        </p:nvCxnSpPr>
        <p:spPr>
          <a:xfrm>
            <a:off x="2054911" y="3478757"/>
            <a:ext cx="0" cy="698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88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2394255" y="133154"/>
            <a:ext cx="8114905"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INSTRUMENTO DE MEDIDA PARA LAS PREFERENCIAS DE LOS DOCENTES</a:t>
            </a:r>
            <a:endParaRPr lang="en-US" sz="32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MARCO TEÓRICO</a:t>
            </a:r>
            <a:endParaRPr lang="en-US" sz="1600" b="1" dirty="0"/>
          </a:p>
        </p:txBody>
      </p:sp>
      <p:sp>
        <p:nvSpPr>
          <p:cNvPr id="2" name="Rectángulo 1"/>
          <p:cNvSpPr/>
          <p:nvPr/>
        </p:nvSpPr>
        <p:spPr>
          <a:xfrm>
            <a:off x="3332672" y="1880986"/>
            <a:ext cx="6096000" cy="36933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lang="es-EC" b="1" i="1" dirty="0" smtClean="0">
                <a:latin typeface="Calibri" panose="020F0502020204030204" pitchFamily="34" charset="0"/>
                <a:ea typeface="Calibri" panose="020F0502020204030204" pitchFamily="34" charset="0"/>
                <a:cs typeface="Times New Roman" panose="02020603050405020304" pitchFamily="18" charset="0"/>
              </a:rPr>
              <a:t>Preferencias de los Aspirantes y Docentes</a:t>
            </a:r>
            <a:endParaRPr lang="es-EC" dirty="0"/>
          </a:p>
        </p:txBody>
      </p:sp>
      <p:sp>
        <p:nvSpPr>
          <p:cNvPr id="5" name="Rectángulo 4"/>
          <p:cNvSpPr/>
          <p:nvPr/>
        </p:nvSpPr>
        <p:spPr>
          <a:xfrm>
            <a:off x="4047943" y="2504553"/>
            <a:ext cx="466545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Calibri" panose="020F0502020204030204" pitchFamily="34" charset="0"/>
                <a:ea typeface="Calibri" panose="020F0502020204030204" pitchFamily="34" charset="0"/>
                <a:cs typeface="Times New Roman" panose="02020603050405020304" pitchFamily="18" charset="0"/>
              </a:rPr>
              <a:t>H</a:t>
            </a:r>
            <a:r>
              <a:rPr lang="es-EC" sz="1600" dirty="0" smtClean="0">
                <a:latin typeface="Calibri" panose="020F0502020204030204" pitchFamily="34" charset="0"/>
                <a:ea typeface="Calibri" panose="020F0502020204030204" pitchFamily="34" charset="0"/>
                <a:cs typeface="Times New Roman" panose="02020603050405020304" pitchFamily="18" charset="0"/>
              </a:rPr>
              <a:t>erramienta </a:t>
            </a:r>
            <a:r>
              <a:rPr lang="es-EC" sz="1600" dirty="0">
                <a:latin typeface="Calibri" panose="020F0502020204030204" pitchFamily="34" charset="0"/>
                <a:ea typeface="Calibri" panose="020F0502020204030204" pitchFamily="34" charset="0"/>
                <a:cs typeface="Times New Roman" panose="02020603050405020304" pitchFamily="18" charset="0"/>
              </a:rPr>
              <a:t>diseñada </a:t>
            </a:r>
            <a:r>
              <a:rPr lang="es-EC" sz="1600" dirty="0" smtClean="0">
                <a:latin typeface="Calibri" panose="020F0502020204030204" pitchFamily="34" charset="0"/>
                <a:ea typeface="Calibri" panose="020F0502020204030204" pitchFamily="34" charset="0"/>
                <a:cs typeface="Times New Roman" panose="02020603050405020304" pitchFamily="18" charset="0"/>
              </a:rPr>
              <a:t>para medir la tendencia de los docentes y aspirantes elegibles referente a combatir el sesgo de información en el sistema informático</a:t>
            </a:r>
            <a:endParaRPr lang="es-EC" sz="1600" dirty="0"/>
          </a:p>
        </p:txBody>
      </p:sp>
      <p:cxnSp>
        <p:nvCxnSpPr>
          <p:cNvPr id="7" name="Conector recto de flecha 6"/>
          <p:cNvCxnSpPr>
            <a:stCxn id="2" idx="2"/>
          </p:cNvCxnSpPr>
          <p:nvPr/>
        </p:nvCxnSpPr>
        <p:spPr>
          <a:xfrm>
            <a:off x="6380672" y="2250318"/>
            <a:ext cx="0" cy="273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12827" y="2523653"/>
            <a:ext cx="294681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sz="1600" dirty="0"/>
              <a:t>Preferencias del proceso de postulación en el sistema de información</a:t>
            </a:r>
            <a:endParaRPr lang="es-EC" sz="1600" dirty="0" smtClean="0"/>
          </a:p>
          <a:p>
            <a:pPr marL="285750" indent="-285750">
              <a:buFont typeface="Arial" panose="020B0604020202020204" pitchFamily="34" charset="0"/>
              <a:buChar char="•"/>
            </a:pPr>
            <a:r>
              <a:rPr lang="es-EC" sz="1600" dirty="0"/>
              <a:t>Preferencias en cuanto a las vacantes presentadas</a:t>
            </a:r>
            <a:endParaRPr lang="es-EC" sz="1600" dirty="0" smtClean="0"/>
          </a:p>
        </p:txBody>
      </p:sp>
      <p:graphicFrame>
        <p:nvGraphicFramePr>
          <p:cNvPr id="8" name="Tabla 7"/>
          <p:cNvGraphicFramePr>
            <a:graphicFrameLocks noGrp="1"/>
          </p:cNvGraphicFramePr>
          <p:nvPr>
            <p:extLst>
              <p:ext uri="{D42A27DB-BD31-4B8C-83A1-F6EECF244321}">
                <p14:modId xmlns:p14="http://schemas.microsoft.com/office/powerpoint/2010/main" val="2534882156"/>
              </p:ext>
            </p:extLst>
          </p:nvPr>
        </p:nvGraphicFramePr>
        <p:xfrm>
          <a:off x="5033064" y="4730933"/>
          <a:ext cx="2280766" cy="850004"/>
        </p:xfrm>
        <a:graphic>
          <a:graphicData uri="http://schemas.openxmlformats.org/drawingml/2006/table">
            <a:tbl>
              <a:tblPr firstRow="1" firstCol="1" bandRow="1">
                <a:tableStyleId>{69012ECD-51FC-41F1-AA8D-1B2483CD663E}</a:tableStyleId>
              </a:tblPr>
              <a:tblGrid>
                <a:gridCol w="1140383"/>
                <a:gridCol w="1140383"/>
              </a:tblGrid>
              <a:tr h="318076">
                <a:tc gridSpan="2">
                  <a:txBody>
                    <a:bodyPr/>
                    <a:lstStyle/>
                    <a:p>
                      <a:pPr algn="ctr">
                        <a:lnSpc>
                          <a:spcPct val="150000"/>
                        </a:lnSpc>
                        <a:spcAft>
                          <a:spcPts val="0"/>
                        </a:spcAft>
                      </a:pPr>
                      <a:r>
                        <a:rPr lang="es-EC" sz="1000" dirty="0">
                          <a:effectLst/>
                        </a:rPr>
                        <a:t>Estadísticas de fiabilidad</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r>
              <a:tr h="265964">
                <a:tc>
                  <a:txBody>
                    <a:bodyPr/>
                    <a:lstStyle/>
                    <a:p>
                      <a:pPr algn="just">
                        <a:lnSpc>
                          <a:spcPct val="150000"/>
                        </a:lnSpc>
                        <a:spcAft>
                          <a:spcPts val="0"/>
                        </a:spcAft>
                      </a:pPr>
                      <a:r>
                        <a:rPr lang="es-EC" sz="900">
                          <a:effectLst/>
                        </a:rPr>
                        <a:t>Alfa de Cronbach</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900">
                          <a:effectLst/>
                        </a:rPr>
                        <a:t>N de elementos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65964">
                <a:tc>
                  <a:txBody>
                    <a:bodyPr/>
                    <a:lstStyle/>
                    <a:p>
                      <a:pPr algn="ctr">
                        <a:lnSpc>
                          <a:spcPct val="150000"/>
                        </a:lnSpc>
                        <a:spcAft>
                          <a:spcPts val="0"/>
                        </a:spcAft>
                      </a:pPr>
                      <a:r>
                        <a:rPr lang="es-EC" sz="900" dirty="0">
                          <a:effectLst/>
                        </a:rPr>
                        <a:t>,</a:t>
                      </a:r>
                      <a:r>
                        <a:rPr lang="es-EC" sz="900" dirty="0" smtClean="0">
                          <a:effectLst/>
                        </a:rPr>
                        <a:t>873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900" dirty="0" smtClean="0">
                          <a:solidFill>
                            <a:schemeClr val="tx1"/>
                          </a:solidFill>
                          <a:effectLst/>
                          <a:latin typeface="+mn-lt"/>
                          <a:ea typeface="+mn-ea"/>
                          <a:cs typeface="+mn-cs"/>
                        </a:rPr>
                        <a:t>9</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43124636"/>
              </p:ext>
            </p:extLst>
          </p:nvPr>
        </p:nvGraphicFramePr>
        <p:xfrm>
          <a:off x="7624355" y="4730933"/>
          <a:ext cx="4430271" cy="1549400"/>
        </p:xfrm>
        <a:graphic>
          <a:graphicData uri="http://schemas.openxmlformats.org/drawingml/2006/table">
            <a:tbl>
              <a:tblPr firstRow="1" firstCol="1" bandRow="1">
                <a:tableStyleId>{69012ECD-51FC-41F1-AA8D-1B2483CD663E}</a:tableStyleId>
              </a:tblPr>
              <a:tblGrid>
                <a:gridCol w="1476757"/>
                <a:gridCol w="1476757"/>
                <a:gridCol w="1476757"/>
              </a:tblGrid>
              <a:tr h="0">
                <a:tc gridSpan="3">
                  <a:txBody>
                    <a:bodyPr/>
                    <a:lstStyle/>
                    <a:p>
                      <a:pPr algn="ctr">
                        <a:lnSpc>
                          <a:spcPct val="150000"/>
                        </a:lnSpc>
                        <a:spcAft>
                          <a:spcPts val="0"/>
                        </a:spcAft>
                      </a:pPr>
                      <a:r>
                        <a:rPr lang="es-EC" sz="1000" dirty="0">
                          <a:effectLst/>
                        </a:rPr>
                        <a:t>Prueba de KMO y Bartlett</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0"/>
                        </a:spcAft>
                      </a:pPr>
                      <a:r>
                        <a:rPr lang="es-EC" sz="1000" dirty="0">
                          <a:effectLst/>
                        </a:rPr>
                        <a:t>Medida </a:t>
                      </a:r>
                      <a:r>
                        <a:rPr lang="es-EC" sz="1000" dirty="0" err="1">
                          <a:effectLst/>
                        </a:rPr>
                        <a:t>Kaiser</a:t>
                      </a:r>
                      <a:r>
                        <a:rPr lang="es-EC" sz="1000" dirty="0">
                          <a:effectLst/>
                        </a:rPr>
                        <a:t>-Meyer-</a:t>
                      </a:r>
                      <a:r>
                        <a:rPr lang="es-EC" sz="1000" dirty="0" err="1">
                          <a:effectLst/>
                        </a:rPr>
                        <a:t>Olkin</a:t>
                      </a:r>
                      <a:r>
                        <a:rPr lang="es-EC" sz="1000" dirty="0">
                          <a:effectLst/>
                        </a:rPr>
                        <a:t> de adecuación de muestreo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a:txBody>
                    <a:bodyPr/>
                    <a:lstStyle/>
                    <a:p>
                      <a:pPr algn="l">
                        <a:lnSpc>
                          <a:spcPct val="150000"/>
                        </a:lnSpc>
                        <a:spcAft>
                          <a:spcPts val="0"/>
                        </a:spcAft>
                      </a:pPr>
                      <a:r>
                        <a:rPr lang="es-EC" sz="1000" dirty="0">
                          <a:effectLst/>
                        </a:rPr>
                        <a:t>,</a:t>
                      </a:r>
                      <a:r>
                        <a:rPr lang="es-EC" sz="1000" dirty="0" smtClean="0">
                          <a:effectLst/>
                        </a:rPr>
                        <a:t>818</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rowSpan="3">
                  <a:txBody>
                    <a:bodyPr/>
                    <a:lstStyle/>
                    <a:p>
                      <a:pPr algn="ctr">
                        <a:lnSpc>
                          <a:spcPct val="150000"/>
                        </a:lnSpc>
                        <a:spcAft>
                          <a:spcPts val="0"/>
                        </a:spcAft>
                      </a:pPr>
                      <a:r>
                        <a:rPr lang="es-EC" sz="1000">
                          <a:effectLst/>
                        </a:rPr>
                        <a:t>Prueba de esfericidad de Bartlett</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just">
                        <a:lnSpc>
                          <a:spcPct val="150000"/>
                        </a:lnSpc>
                        <a:spcAft>
                          <a:spcPts val="0"/>
                        </a:spcAft>
                      </a:pPr>
                      <a:r>
                        <a:rPr lang="es-EC" sz="1000">
                          <a:effectLst/>
                        </a:rPr>
                        <a:t>Aprox. Chi-cuadrado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dirty="0" smtClean="0">
                          <a:effectLst/>
                        </a:rPr>
                        <a:t>94,873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vMerge="1">
                  <a:txBody>
                    <a:bodyPr/>
                    <a:lstStyle/>
                    <a:p>
                      <a:endParaRPr lang="es-EC"/>
                    </a:p>
                  </a:txBody>
                  <a:tcPr/>
                </a:tc>
                <a:tc>
                  <a:txBody>
                    <a:bodyPr/>
                    <a:lstStyle/>
                    <a:p>
                      <a:pPr algn="just">
                        <a:lnSpc>
                          <a:spcPct val="150000"/>
                        </a:lnSpc>
                        <a:spcAft>
                          <a:spcPts val="0"/>
                        </a:spcAft>
                      </a:pPr>
                      <a:r>
                        <a:rPr lang="es-EC" sz="1000">
                          <a:effectLst/>
                        </a:rPr>
                        <a:t>Gl</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dirty="0" smtClean="0">
                          <a:solidFill>
                            <a:schemeClr val="tx1"/>
                          </a:solidFill>
                          <a:effectLst/>
                          <a:latin typeface="+mn-lt"/>
                          <a:ea typeface="+mn-ea"/>
                          <a:cs typeface="+mn-cs"/>
                        </a:rPr>
                        <a:t>36</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vMerge="1">
                  <a:txBody>
                    <a:bodyPr/>
                    <a:lstStyle/>
                    <a:p>
                      <a:endParaRPr lang="es-EC"/>
                    </a:p>
                  </a:txBody>
                  <a:tcPr/>
                </a:tc>
                <a:tc>
                  <a:txBody>
                    <a:bodyPr/>
                    <a:lstStyle/>
                    <a:p>
                      <a:pPr algn="just">
                        <a:lnSpc>
                          <a:spcPct val="150000"/>
                        </a:lnSpc>
                        <a:spcAft>
                          <a:spcPts val="0"/>
                        </a:spcAft>
                      </a:pPr>
                      <a:r>
                        <a:rPr lang="es-EC" sz="1000">
                          <a:effectLst/>
                        </a:rPr>
                        <a:t>Sig.</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000" dirty="0">
                          <a:effectLst/>
                        </a:rPr>
                        <a:t>,000</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sp>
        <p:nvSpPr>
          <p:cNvPr id="17" name="Rectángulo 16"/>
          <p:cNvSpPr/>
          <p:nvPr/>
        </p:nvSpPr>
        <p:spPr>
          <a:xfrm>
            <a:off x="8976016" y="2633513"/>
            <a:ext cx="307861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smtClean="0"/>
              <a:t>Inicialmente constituía 12 ítems, para finalmente presentar 9 ítems</a:t>
            </a:r>
            <a:endParaRPr lang="es-EC" sz="1600" dirty="0"/>
          </a:p>
        </p:txBody>
      </p:sp>
      <p:sp>
        <p:nvSpPr>
          <p:cNvPr id="18" name="Rectángulo 17"/>
          <p:cNvSpPr/>
          <p:nvPr/>
        </p:nvSpPr>
        <p:spPr>
          <a:xfrm>
            <a:off x="258406" y="4263733"/>
            <a:ext cx="3460683"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a:t>E</a:t>
            </a:r>
            <a:r>
              <a:rPr lang="es-EC" sz="1400" dirty="0" smtClean="0"/>
              <a:t>scala </a:t>
            </a:r>
            <a:r>
              <a:rPr lang="es-EC" sz="1400" dirty="0"/>
              <a:t>tipo </a:t>
            </a:r>
            <a:r>
              <a:rPr lang="es-EC" sz="1400" dirty="0" smtClean="0"/>
              <a:t>Likert con </a:t>
            </a:r>
            <a:r>
              <a:rPr lang="es-EC" sz="1400" dirty="0"/>
              <a:t>5</a:t>
            </a:r>
            <a:r>
              <a:rPr lang="es-EC" sz="1400" dirty="0" smtClean="0"/>
              <a:t> grados de intensidad, siendo: </a:t>
            </a:r>
          </a:p>
          <a:p>
            <a:pPr lvl="0"/>
            <a:r>
              <a:rPr lang="es-EC" sz="1400" dirty="0"/>
              <a:t>5 equivale a «muy de acuerdo»</a:t>
            </a:r>
            <a:r>
              <a:rPr lang="es-EC" sz="1400" i="1" dirty="0"/>
              <a:t> </a:t>
            </a:r>
            <a:endParaRPr lang="es-EC" sz="1400" dirty="0"/>
          </a:p>
          <a:p>
            <a:pPr lvl="0"/>
            <a:r>
              <a:rPr lang="es-EC" sz="1400" dirty="0"/>
              <a:t>4 equivale a «de acuerdo»</a:t>
            </a:r>
          </a:p>
          <a:p>
            <a:pPr lvl="0"/>
            <a:r>
              <a:rPr lang="es-EC" sz="1400" dirty="0"/>
              <a:t>3 equivale a «ni de acuerdo, ni en desacuerdo»</a:t>
            </a:r>
          </a:p>
          <a:p>
            <a:pPr lvl="0"/>
            <a:r>
              <a:rPr lang="es-EC" sz="1400" dirty="0"/>
              <a:t>2 equivale a «en desacuerdo»</a:t>
            </a:r>
          </a:p>
          <a:p>
            <a:pPr lvl="0"/>
            <a:r>
              <a:rPr lang="es-EC" sz="1400" dirty="0"/>
              <a:t>1 equivale a «muy en desacuerdo»</a:t>
            </a:r>
          </a:p>
        </p:txBody>
      </p:sp>
      <p:cxnSp>
        <p:nvCxnSpPr>
          <p:cNvPr id="19" name="Conector recto de flecha 18"/>
          <p:cNvCxnSpPr>
            <a:stCxn id="5" idx="1"/>
          </p:cNvCxnSpPr>
          <p:nvPr/>
        </p:nvCxnSpPr>
        <p:spPr>
          <a:xfrm flipH="1">
            <a:off x="3263618" y="2920052"/>
            <a:ext cx="784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6848043" y="3665745"/>
            <a:ext cx="235019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Características técnicas</a:t>
            </a:r>
            <a:endParaRPr lang="es-EC" dirty="0"/>
          </a:p>
        </p:txBody>
      </p:sp>
      <p:sp>
        <p:nvSpPr>
          <p:cNvPr id="23" name="Rectángulo 22"/>
          <p:cNvSpPr/>
          <p:nvPr/>
        </p:nvSpPr>
        <p:spPr>
          <a:xfrm>
            <a:off x="5629067" y="4170939"/>
            <a:ext cx="1088760"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Fiabilidad</a:t>
            </a:r>
            <a:endParaRPr lang="es-EC" dirty="0"/>
          </a:p>
        </p:txBody>
      </p:sp>
      <p:sp>
        <p:nvSpPr>
          <p:cNvPr id="24" name="Rectángulo 23"/>
          <p:cNvSpPr/>
          <p:nvPr/>
        </p:nvSpPr>
        <p:spPr>
          <a:xfrm>
            <a:off x="9420146" y="4183817"/>
            <a:ext cx="846065"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Validez</a:t>
            </a:r>
            <a:endParaRPr lang="es-EC" dirty="0"/>
          </a:p>
        </p:txBody>
      </p:sp>
      <p:cxnSp>
        <p:nvCxnSpPr>
          <p:cNvPr id="29" name="Conector recto 28"/>
          <p:cNvCxnSpPr>
            <a:stCxn id="5" idx="2"/>
          </p:cNvCxnSpPr>
          <p:nvPr/>
        </p:nvCxnSpPr>
        <p:spPr>
          <a:xfrm>
            <a:off x="6380672" y="333555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angular 31"/>
          <p:cNvCxnSpPr>
            <a:endCxn id="22" idx="0"/>
          </p:cNvCxnSpPr>
          <p:nvPr/>
        </p:nvCxnSpPr>
        <p:spPr>
          <a:xfrm>
            <a:off x="6429489" y="3534839"/>
            <a:ext cx="1593652" cy="1309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endCxn id="18" idx="3"/>
          </p:cNvCxnSpPr>
          <p:nvPr/>
        </p:nvCxnSpPr>
        <p:spPr>
          <a:xfrm rot="10800000" flipV="1">
            <a:off x="3719089" y="3529466"/>
            <a:ext cx="2710400" cy="1642208"/>
          </a:xfrm>
          <a:prstGeom prst="bentConnector3">
            <a:avLst>
              <a:gd name="adj1" fmla="val 7043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22" idx="1"/>
            <a:endCxn id="23" idx="0"/>
          </p:cNvCxnSpPr>
          <p:nvPr/>
        </p:nvCxnSpPr>
        <p:spPr>
          <a:xfrm rot="10800000" flipV="1">
            <a:off x="6173447" y="3850411"/>
            <a:ext cx="674596" cy="3205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22" idx="3"/>
            <a:endCxn id="24" idx="0"/>
          </p:cNvCxnSpPr>
          <p:nvPr/>
        </p:nvCxnSpPr>
        <p:spPr>
          <a:xfrm>
            <a:off x="9198238" y="3850411"/>
            <a:ext cx="644941" cy="3334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23" idx="2"/>
            <a:endCxn id="8" idx="0"/>
          </p:cNvCxnSpPr>
          <p:nvPr/>
        </p:nvCxnSpPr>
        <p:spPr>
          <a:xfrm>
            <a:off x="6173447" y="4540271"/>
            <a:ext cx="0" cy="19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24" idx="2"/>
            <a:endCxn id="10" idx="0"/>
          </p:cNvCxnSpPr>
          <p:nvPr/>
        </p:nvCxnSpPr>
        <p:spPr>
          <a:xfrm flipH="1">
            <a:off x="9839490" y="4553149"/>
            <a:ext cx="3689" cy="177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stCxn id="5" idx="3"/>
            <a:endCxn id="17" idx="1"/>
          </p:cNvCxnSpPr>
          <p:nvPr/>
        </p:nvCxnSpPr>
        <p:spPr>
          <a:xfrm>
            <a:off x="8713401" y="2920052"/>
            <a:ext cx="262615" cy="5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42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3491041722"/>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641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Identificar las fases críticas del proceso de Concursos de Méritos y Oposición para Docentes del Magisterio Nacional, que afecten la efectividad de asignación de vacantes</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10" name="Tabla 9"/>
          <p:cNvGraphicFramePr>
            <a:graphicFrameLocks noGrp="1"/>
          </p:cNvGraphicFramePr>
          <p:nvPr>
            <p:extLst>
              <p:ext uri="{D42A27DB-BD31-4B8C-83A1-F6EECF244321}">
                <p14:modId xmlns:p14="http://schemas.microsoft.com/office/powerpoint/2010/main" val="4278198917"/>
              </p:ext>
            </p:extLst>
          </p:nvPr>
        </p:nvGraphicFramePr>
        <p:xfrm>
          <a:off x="811369" y="1290295"/>
          <a:ext cx="10753859" cy="4992235"/>
        </p:xfrm>
        <a:graphic>
          <a:graphicData uri="http://schemas.openxmlformats.org/drawingml/2006/table">
            <a:tbl>
              <a:tblPr>
                <a:tableStyleId>{5C22544A-7EE6-4342-B048-85BDC9FD1C3A}</a:tableStyleId>
              </a:tblPr>
              <a:tblGrid>
                <a:gridCol w="5022761"/>
                <a:gridCol w="5731098"/>
              </a:tblGrid>
              <a:tr h="192368">
                <a:tc>
                  <a:txBody>
                    <a:bodyPr/>
                    <a:lstStyle/>
                    <a:p>
                      <a:pPr algn="ctr" fontAlgn="ctr"/>
                      <a:r>
                        <a:rPr lang="es-EC" sz="1600" b="1" u="none" strike="noStrike" dirty="0" smtClean="0">
                          <a:effectLst/>
                        </a:rPr>
                        <a:t>FASES O ARTÍCULOS DEL ACUERDO MINISTERIAL</a:t>
                      </a:r>
                      <a:endParaRPr lang="es-EC" sz="1600" b="1" i="0" u="none" strike="noStrike" dirty="0">
                        <a:solidFill>
                          <a:srgbClr val="000000"/>
                        </a:solidFill>
                        <a:effectLst/>
                        <a:latin typeface="Calibri" panose="020F0502020204030204" pitchFamily="34" charset="0"/>
                      </a:endParaRPr>
                    </a:p>
                  </a:txBody>
                  <a:tcPr marL="2958" marR="2958" marT="2958" marB="0" anchor="ctr">
                    <a:solidFill>
                      <a:schemeClr val="accent1">
                        <a:lumMod val="40000"/>
                        <a:lumOff val="60000"/>
                      </a:schemeClr>
                    </a:solidFill>
                  </a:tcPr>
                </a:tc>
                <a:tc>
                  <a:txBody>
                    <a:bodyPr/>
                    <a:lstStyle/>
                    <a:p>
                      <a:pPr algn="ctr" fontAlgn="ctr"/>
                      <a:r>
                        <a:rPr lang="es-EC" sz="1600" b="1" u="none" strike="noStrike" dirty="0">
                          <a:effectLst/>
                        </a:rPr>
                        <a:t>RESULTADO O VARIABLE GENERADA</a:t>
                      </a:r>
                      <a:endParaRPr lang="es-EC" sz="1600" b="1" i="0" u="none" strike="noStrike" dirty="0">
                        <a:solidFill>
                          <a:srgbClr val="000000"/>
                        </a:solidFill>
                        <a:effectLst/>
                        <a:latin typeface="Calibri" panose="020F0502020204030204" pitchFamily="34" charset="0"/>
                      </a:endParaRPr>
                    </a:p>
                  </a:txBody>
                  <a:tcPr marL="2958" marR="2958" marT="2958" marB="0" anchor="ctr">
                    <a:solidFill>
                      <a:schemeClr val="accent1">
                        <a:lumMod val="40000"/>
                        <a:lumOff val="60000"/>
                      </a:schemeClr>
                    </a:solidFill>
                  </a:tcPr>
                </a:tc>
              </a:tr>
              <a:tr h="256196">
                <a:tc>
                  <a:txBody>
                    <a:bodyPr/>
                    <a:lstStyle/>
                    <a:p>
                      <a:pPr algn="l" fontAlgn="ctr"/>
                      <a:r>
                        <a:rPr lang="es-EC" sz="1400" b="1" u="none" strike="noStrike" dirty="0">
                          <a:effectLst/>
                        </a:rPr>
                        <a:t>Art. 10.- Registro de partidas vacantes</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vacantes ofertadas</a:t>
                      </a:r>
                      <a:endParaRPr lang="es-EC" sz="1400" b="0" i="0" u="none" strike="noStrike" dirty="0">
                        <a:solidFill>
                          <a:srgbClr val="000000"/>
                        </a:solidFill>
                        <a:effectLst/>
                        <a:latin typeface="Calibri" panose="020F0502020204030204" pitchFamily="34" charset="0"/>
                      </a:endParaRPr>
                    </a:p>
                  </a:txBody>
                  <a:tcPr marL="2958" marR="2958" marT="2958" marB="0" anchor="ctr"/>
                </a:tc>
              </a:tr>
              <a:tr h="128540">
                <a:tc>
                  <a:txBody>
                    <a:bodyPr/>
                    <a:lstStyle/>
                    <a:p>
                      <a:pPr algn="l" fontAlgn="ctr"/>
                      <a:r>
                        <a:rPr lang="es-EC" sz="1400" b="1" u="none" strike="noStrike" dirty="0">
                          <a:effectLst/>
                        </a:rPr>
                        <a:t>Art. 11.- Convocatoria</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2958" marR="2958" marT="2958" marB="0" anchor="ctr"/>
                </a:tc>
              </a:tr>
              <a:tr h="320024">
                <a:tc>
                  <a:txBody>
                    <a:bodyPr/>
                    <a:lstStyle/>
                    <a:p>
                      <a:pPr algn="l" fontAlgn="ctr"/>
                      <a:r>
                        <a:rPr lang="es-EC" sz="1400" b="1" u="none" strike="noStrike" dirty="0">
                          <a:effectLst/>
                        </a:rPr>
                        <a:t>Art. 12.- Inscripción de los candidatos elegibles </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inscritos en el concurso</a:t>
                      </a:r>
                      <a:endParaRPr lang="es-EC" sz="1400" b="0" i="0" u="none" strike="noStrike" dirty="0">
                        <a:solidFill>
                          <a:srgbClr val="000000"/>
                        </a:solidFill>
                        <a:effectLst/>
                        <a:latin typeface="Calibri" panose="020F0502020204030204" pitchFamily="34" charset="0"/>
                      </a:endParaRPr>
                    </a:p>
                  </a:txBody>
                  <a:tcPr marL="2958" marR="2958" marT="2958" marB="0" anchor="ctr"/>
                </a:tc>
              </a:tr>
              <a:tr h="320024">
                <a:tc>
                  <a:txBody>
                    <a:bodyPr/>
                    <a:lstStyle/>
                    <a:p>
                      <a:pPr algn="l" fontAlgn="ctr"/>
                      <a:r>
                        <a:rPr lang="es-EC" sz="1400" b="1" u="none" strike="noStrike" dirty="0">
                          <a:effectLst/>
                        </a:rPr>
                        <a:t>Art.13.- Calificación del concurso de méritos y oposición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r h="383852">
                <a:tc>
                  <a:txBody>
                    <a:bodyPr/>
                    <a:lstStyle/>
                    <a:p>
                      <a:pPr algn="l" fontAlgn="ctr"/>
                      <a:r>
                        <a:rPr lang="es-EC" sz="1400" b="1" u="none" strike="noStrike" dirty="0">
                          <a:effectLst/>
                        </a:rPr>
                        <a:t>Art. 14.- Méritos</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Puntaje total de méritos para cada uno de los docentes inscritos</a:t>
                      </a:r>
                      <a:endParaRPr lang="es-EC" sz="1400" b="0" i="0" u="none" strike="noStrike" dirty="0">
                        <a:solidFill>
                          <a:srgbClr val="000000"/>
                        </a:solidFill>
                        <a:effectLst/>
                        <a:latin typeface="Calibri" panose="020F0502020204030204" pitchFamily="34" charset="0"/>
                      </a:endParaRPr>
                    </a:p>
                  </a:txBody>
                  <a:tcPr marL="2958" marR="2958" marT="2958" marB="0" anchor="ctr"/>
                </a:tc>
              </a:tr>
              <a:tr h="256196">
                <a:tc>
                  <a:txBody>
                    <a:bodyPr/>
                    <a:lstStyle/>
                    <a:p>
                      <a:pPr algn="l" fontAlgn="ctr"/>
                      <a:r>
                        <a:rPr lang="es-EC" sz="1400" b="1" u="none" strike="noStrike" dirty="0">
                          <a:effectLst/>
                        </a:rPr>
                        <a:t>Art. 15.- Publicación de resultados parciales</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r h="383852">
                <a:tc>
                  <a:txBody>
                    <a:bodyPr/>
                    <a:lstStyle/>
                    <a:p>
                      <a:pPr algn="l" fontAlgn="ctr"/>
                      <a:r>
                        <a:rPr lang="es-EC" sz="1400" b="1" u="none" strike="noStrike" dirty="0">
                          <a:effectLst/>
                        </a:rPr>
                        <a:t>Art. 16.- Recalificación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Puntaje total de méritos para cada uno de los docentes inscritos</a:t>
                      </a:r>
                      <a:endParaRPr lang="es-EC" sz="1400" b="0" i="0" u="none" strike="noStrike" dirty="0">
                        <a:solidFill>
                          <a:srgbClr val="000000"/>
                        </a:solidFill>
                        <a:effectLst/>
                        <a:latin typeface="Calibri" panose="020F0502020204030204" pitchFamily="34" charset="0"/>
                      </a:endParaRPr>
                    </a:p>
                  </a:txBody>
                  <a:tcPr marL="2958" marR="2958" marT="2958" marB="0" anchor="ctr"/>
                </a:tc>
              </a:tr>
              <a:tr h="320024">
                <a:tc>
                  <a:txBody>
                    <a:bodyPr/>
                    <a:lstStyle/>
                    <a:p>
                      <a:pPr algn="l" fontAlgn="ctr"/>
                      <a:r>
                        <a:rPr lang="es-EC" sz="1400" b="1" u="none" strike="noStrike" dirty="0">
                          <a:effectLst/>
                        </a:rPr>
                        <a:t>Art. 17.- Fase de postulación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que seleccionaron al menos 1 vacante</a:t>
                      </a:r>
                      <a:endParaRPr lang="es-EC" sz="1400" b="0" i="0" u="none" strike="noStrike" dirty="0">
                        <a:solidFill>
                          <a:srgbClr val="000000"/>
                        </a:solidFill>
                        <a:effectLst/>
                        <a:latin typeface="Calibri" panose="020F0502020204030204" pitchFamily="34" charset="0"/>
                      </a:endParaRPr>
                    </a:p>
                  </a:txBody>
                  <a:tcPr marL="2958" marR="2958" marT="2958" marB="0" anchor="ctr"/>
                </a:tc>
              </a:tr>
              <a:tr h="320024">
                <a:tc>
                  <a:txBody>
                    <a:bodyPr/>
                    <a:lstStyle/>
                    <a:p>
                      <a:pPr algn="l" fontAlgn="ctr"/>
                      <a:r>
                        <a:rPr lang="es-EC" sz="1400" b="1" u="none" strike="noStrike" dirty="0">
                          <a:effectLst/>
                        </a:rPr>
                        <a:t>Art. 18.- Oposición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aprobaron la evaluación práctica</a:t>
                      </a:r>
                      <a:endParaRPr lang="es-EC" sz="1400" b="0" i="0" u="none" strike="noStrike" dirty="0">
                        <a:solidFill>
                          <a:srgbClr val="000000"/>
                        </a:solidFill>
                        <a:effectLst/>
                        <a:latin typeface="Calibri" panose="020F0502020204030204" pitchFamily="34" charset="0"/>
                      </a:endParaRPr>
                    </a:p>
                  </a:txBody>
                  <a:tcPr marL="2958" marR="2958" marT="2958" marB="0" anchor="ctr"/>
                </a:tc>
              </a:tr>
              <a:tr h="192368">
                <a:tc>
                  <a:txBody>
                    <a:bodyPr/>
                    <a:lstStyle/>
                    <a:p>
                      <a:pPr algn="l" fontAlgn="ctr"/>
                      <a:r>
                        <a:rPr lang="es-EC" sz="1400" b="1" u="none" strike="noStrike">
                          <a:effectLst/>
                        </a:rPr>
                        <a:t>Art. 19.- Bonificaciones</a:t>
                      </a:r>
                      <a:endParaRPr lang="es-EC" sz="1400" b="1" i="0" u="none" strike="noStrike">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r h="320024">
                <a:tc>
                  <a:txBody>
                    <a:bodyPr/>
                    <a:lstStyle/>
                    <a:p>
                      <a:pPr algn="l" fontAlgn="ctr"/>
                      <a:r>
                        <a:rPr lang="es-EC" sz="1400" b="1" u="none" strike="noStrike" dirty="0">
                          <a:effectLst/>
                        </a:rPr>
                        <a:t>Art. 20.- Publicación de resultados finales</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asignados a una vacante ofertada</a:t>
                      </a:r>
                      <a:endParaRPr lang="es-EC" sz="1400" b="0" i="0" u="none" strike="noStrike" dirty="0">
                        <a:solidFill>
                          <a:srgbClr val="000000"/>
                        </a:solidFill>
                        <a:effectLst/>
                        <a:latin typeface="Calibri" panose="020F0502020204030204" pitchFamily="34" charset="0"/>
                      </a:endParaRPr>
                    </a:p>
                  </a:txBody>
                  <a:tcPr marL="2958" marR="2958" marT="2958" marB="0" anchor="ctr"/>
                </a:tc>
              </a:tr>
              <a:tr h="128540">
                <a:tc>
                  <a:txBody>
                    <a:bodyPr/>
                    <a:lstStyle/>
                    <a:p>
                      <a:pPr algn="l" fontAlgn="ctr"/>
                      <a:r>
                        <a:rPr lang="es-EC" sz="1400" b="1" u="none" strike="noStrike" dirty="0">
                          <a:effectLst/>
                        </a:rPr>
                        <a:t>Art. 21.- Desempate</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r h="256196">
                <a:tc>
                  <a:txBody>
                    <a:bodyPr/>
                    <a:lstStyle/>
                    <a:p>
                      <a:pPr algn="l" fontAlgn="ctr"/>
                      <a:r>
                        <a:rPr lang="es-EC" sz="1400" b="1" u="none" strike="noStrike" dirty="0">
                          <a:effectLst/>
                        </a:rPr>
                        <a:t>Art. 22.- Aceptación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ganadores de concurso</a:t>
                      </a:r>
                      <a:endParaRPr lang="es-EC" sz="1400" b="0" i="0" u="none" strike="noStrike" dirty="0">
                        <a:solidFill>
                          <a:srgbClr val="000000"/>
                        </a:solidFill>
                        <a:effectLst/>
                        <a:latin typeface="Calibri" panose="020F0502020204030204" pitchFamily="34" charset="0"/>
                      </a:endParaRPr>
                    </a:p>
                  </a:txBody>
                  <a:tcPr marL="2958" marR="2958" marT="2958" marB="0" anchor="ctr"/>
                </a:tc>
              </a:tr>
              <a:tr h="256196">
                <a:tc>
                  <a:txBody>
                    <a:bodyPr/>
                    <a:lstStyle/>
                    <a:p>
                      <a:pPr algn="l" fontAlgn="ctr"/>
                      <a:r>
                        <a:rPr lang="es-EC" sz="1400" b="1" u="none" strike="noStrike" dirty="0">
                          <a:effectLst/>
                        </a:rPr>
                        <a:t>Art. 23.- Apelación a resultados de postulación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r h="447679">
                <a:tc>
                  <a:txBody>
                    <a:bodyPr/>
                    <a:lstStyle/>
                    <a:p>
                      <a:pPr algn="l" fontAlgn="ctr"/>
                      <a:r>
                        <a:rPr lang="es-EC" sz="1400" b="1" u="none" strike="noStrike" dirty="0">
                          <a:effectLst/>
                        </a:rPr>
                        <a:t>Art. 24.- </a:t>
                      </a:r>
                      <a:r>
                        <a:rPr lang="es-EC" sz="1400" b="1" u="none" strike="noStrike" dirty="0" err="1">
                          <a:effectLst/>
                        </a:rPr>
                        <a:t>Repostulación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Total docentes seleccionan al menos una vacante no aceptada o no asignada</a:t>
                      </a:r>
                      <a:endParaRPr lang="es-EC" sz="1400" b="0" i="0" u="none" strike="noStrike" dirty="0">
                        <a:solidFill>
                          <a:srgbClr val="000000"/>
                        </a:solidFill>
                        <a:effectLst/>
                        <a:latin typeface="Calibri" panose="020F0502020204030204" pitchFamily="34" charset="0"/>
                      </a:endParaRPr>
                    </a:p>
                  </a:txBody>
                  <a:tcPr marL="2958" marR="2958" marT="2958" marB="0" anchor="ctr"/>
                </a:tc>
              </a:tr>
              <a:tr h="256196">
                <a:tc>
                  <a:txBody>
                    <a:bodyPr/>
                    <a:lstStyle/>
                    <a:p>
                      <a:pPr algn="l" fontAlgn="ctr"/>
                      <a:r>
                        <a:rPr lang="es-EC" sz="1400" b="1" u="none" strike="noStrike" dirty="0">
                          <a:effectLst/>
                        </a:rPr>
                        <a:t>Art. 25.- Apelación a resultados de </a:t>
                      </a:r>
                      <a:r>
                        <a:rPr lang="es-EC" sz="1400" b="1" u="none" strike="noStrike" dirty="0" err="1">
                          <a:effectLst/>
                        </a:rPr>
                        <a:t>repostulación</a:t>
                      </a:r>
                      <a:endParaRPr lang="es-EC" sz="1400" b="1" i="0" u="none" strike="noStrike" dirty="0">
                        <a:solidFill>
                          <a:srgbClr val="000000"/>
                        </a:solidFill>
                        <a:effectLst/>
                        <a:latin typeface="Calibri" panose="020F0502020204030204" pitchFamily="34" charset="0"/>
                      </a:endParaRPr>
                    </a:p>
                  </a:txBody>
                  <a:tcPr marL="2958" marR="2958" marT="2958" marB="0" anchor="ctr"/>
                </a:tc>
                <a:tc>
                  <a:txBody>
                    <a:bodyPr/>
                    <a:lstStyle/>
                    <a:p>
                      <a:pPr algn="l"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2958" marR="2958" marT="2958" marB="0" anchor="ctr"/>
                </a:tc>
              </a:tr>
            </a:tbl>
          </a:graphicData>
        </a:graphic>
      </p:graphicFrame>
    </p:spTree>
    <p:extLst>
      <p:ext uri="{BB962C8B-B14F-4D97-AF65-F5344CB8AC3E}">
        <p14:creationId xmlns:p14="http://schemas.microsoft.com/office/powerpoint/2010/main" val="1959268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Identificar las fases críticas del proceso de Concursos de Méritos y Oposición para Docentes del Magisterio Nacional, que afecten la efectividad de asignación de vacantes</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6" name="Gráfico 5"/>
          <p:cNvGraphicFramePr/>
          <p:nvPr>
            <p:extLst>
              <p:ext uri="{D42A27DB-BD31-4B8C-83A1-F6EECF244321}">
                <p14:modId xmlns:p14="http://schemas.microsoft.com/office/powerpoint/2010/main" val="2830049090"/>
              </p:ext>
            </p:extLst>
          </p:nvPr>
        </p:nvGraphicFramePr>
        <p:xfrm>
          <a:off x="1403260" y="1331017"/>
          <a:ext cx="9755555" cy="4837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989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918995" y="1652384"/>
            <a:ext cx="10355730" cy="274216"/>
          </a:xfrm>
          <a:prstGeom prst="rect">
            <a:avLst/>
          </a:prstGeom>
        </p:spPr>
      </p:pic>
      <p:sp>
        <p:nvSpPr>
          <p:cNvPr id="6" name="Pergamino horizontal 5"/>
          <p:cNvSpPr/>
          <p:nvPr/>
        </p:nvSpPr>
        <p:spPr>
          <a:xfrm>
            <a:off x="2150851" y="553810"/>
            <a:ext cx="8252605" cy="23118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effectLst/>
                <a:latin typeface="Times New Roman" panose="02020603050405020304" pitchFamily="18" charset="0"/>
                <a:ea typeface="Calibri" panose="020F0502020204030204" pitchFamily="34" charset="0"/>
              </a:rPr>
              <a:t>“Tener un maestro de alta calidad puede mejorar dramáticamente el rendimiento académico de los estudiantes” (Araujo, Carneiro, Cruz-Aguayo, &amp; </a:t>
            </a:r>
            <a:r>
              <a:rPr lang="es-EC" sz="2400" dirty="0" err="1" smtClean="0">
                <a:effectLst/>
                <a:latin typeface="Times New Roman" panose="02020603050405020304" pitchFamily="18" charset="0"/>
                <a:ea typeface="Calibri" panose="020F0502020204030204" pitchFamily="34" charset="0"/>
              </a:rPr>
              <a:t>Schady</a:t>
            </a:r>
            <a:r>
              <a:rPr lang="es-EC" sz="2400" dirty="0" smtClean="0">
                <a:effectLst/>
                <a:latin typeface="Times New Roman" panose="02020603050405020304" pitchFamily="18" charset="0"/>
                <a:ea typeface="Calibri" panose="020F0502020204030204" pitchFamily="34" charset="0"/>
              </a:rPr>
              <a:t>, 2014)</a:t>
            </a:r>
            <a:endParaRPr lang="en-US" sz="2400" dirty="0" smtClean="0"/>
          </a:p>
        </p:txBody>
      </p:sp>
      <p:pic>
        <p:nvPicPr>
          <p:cNvPr id="1026" name="Picture 2" descr="https://www.reduca-al.net/images/noticias/guiadoc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578" y="2865690"/>
            <a:ext cx="7505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63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70511"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Identificar las fases críticas del proceso de Concursos de Méritos y Oposición para Docentes del Magisterio Nacional, que afecten la efectividad de asignación de vacantes</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3" name="Rectángulo 22"/>
          <p:cNvSpPr/>
          <p:nvPr/>
        </p:nvSpPr>
        <p:spPr>
          <a:xfrm>
            <a:off x="437614" y="1531857"/>
            <a:ext cx="5735391" cy="584775"/>
          </a:xfrm>
          <a:prstGeom prst="rect">
            <a:avLst/>
          </a:prstGeom>
        </p:spPr>
        <p:txBody>
          <a:bodyPr wrap="square">
            <a:spAutoFit/>
          </a:bodyPr>
          <a:lstStyle/>
          <a:p>
            <a:r>
              <a:rPr lang="es-EC" sz="1600" b="1" i="1" dirty="0">
                <a:latin typeface="Calibri" panose="020F0502020204030204" pitchFamily="34" charset="0"/>
                <a:ea typeface="Calibri" panose="020F0502020204030204" pitchFamily="34" charset="0"/>
                <a:cs typeface="Times New Roman" panose="02020603050405020304" pitchFamily="18" charset="0"/>
              </a:rPr>
              <a:t>Gráfico de dispersión de variables para el concurso Quiero ser Maestro 3 – QSM3</a:t>
            </a:r>
            <a:endParaRPr lang="es-EC" sz="1600" dirty="0"/>
          </a:p>
        </p:txBody>
      </p:sp>
      <p:grpSp>
        <p:nvGrpSpPr>
          <p:cNvPr id="25" name="Grupo 24"/>
          <p:cNvGrpSpPr/>
          <p:nvPr/>
        </p:nvGrpSpPr>
        <p:grpSpPr>
          <a:xfrm>
            <a:off x="177220" y="2237009"/>
            <a:ext cx="5753100" cy="1176655"/>
            <a:chOff x="0" y="0"/>
            <a:chExt cx="5753100" cy="1176655"/>
          </a:xfrm>
        </p:grpSpPr>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22168" t="80030" r="20574"/>
            <a:stretch/>
          </p:blipFill>
          <p:spPr bwMode="auto">
            <a:xfrm>
              <a:off x="0" y="85725"/>
              <a:ext cx="5753100" cy="1090930"/>
            </a:xfrm>
            <a:prstGeom prst="rect">
              <a:avLst/>
            </a:prstGeom>
            <a:noFill/>
            <a:ln>
              <a:noFill/>
            </a:ln>
            <a:extLst>
              <a:ext uri="{53640926-AAD7-44D8-BBD7-CCE9431645EC}">
                <a14:shadowObscured xmlns:a14="http://schemas.microsoft.com/office/drawing/2010/main"/>
              </a:ext>
            </a:extLst>
          </p:spPr>
        </p:pic>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62836" t="4535" r="22844" b="81692"/>
            <a:stretch/>
          </p:blipFill>
          <p:spPr bwMode="auto">
            <a:xfrm>
              <a:off x="2628900" y="0"/>
              <a:ext cx="1438275" cy="751840"/>
            </a:xfrm>
            <a:prstGeom prst="rect">
              <a:avLst/>
            </a:prstGeom>
            <a:noFill/>
            <a:ln>
              <a:noFill/>
            </a:ln>
            <a:extLst>
              <a:ext uri="{53640926-AAD7-44D8-BBD7-CCE9431645EC}">
                <a14:shadowObscured xmlns:a14="http://schemas.microsoft.com/office/drawing/2010/main"/>
              </a:ext>
            </a:extLst>
          </p:spPr>
        </p:pic>
        <p:pic>
          <p:nvPicPr>
            <p:cNvPr id="28" name="Imagen 27"/>
            <p:cNvPicPr>
              <a:picLocks noChangeAspect="1"/>
            </p:cNvPicPr>
            <p:nvPr/>
          </p:nvPicPr>
          <p:blipFill rotWithShape="1">
            <a:blip r:embed="rId3">
              <a:extLst>
                <a:ext uri="{28A0092B-C50C-407E-A947-70E740481C1C}">
                  <a14:useLocalDpi xmlns:a14="http://schemas.microsoft.com/office/drawing/2010/main" val="0"/>
                </a:ext>
              </a:extLst>
            </a:blip>
            <a:srcRect l="62836" t="4535" r="29957" b="81692"/>
            <a:stretch/>
          </p:blipFill>
          <p:spPr bwMode="auto">
            <a:xfrm>
              <a:off x="1171575" y="0"/>
              <a:ext cx="723900" cy="751840"/>
            </a:xfrm>
            <a:prstGeom prst="rect">
              <a:avLst/>
            </a:prstGeom>
            <a:noFill/>
            <a:ln>
              <a:noFill/>
            </a:ln>
            <a:extLst>
              <a:ext uri="{53640926-AAD7-44D8-BBD7-CCE9431645EC}">
                <a14:shadowObscured xmlns:a14="http://schemas.microsoft.com/office/drawing/2010/main"/>
              </a:ext>
            </a:extLst>
          </p:spPr>
        </p:pic>
      </p:grpSp>
      <p:sp>
        <p:nvSpPr>
          <p:cNvPr id="24" name="Rectángulo 23"/>
          <p:cNvSpPr/>
          <p:nvPr/>
        </p:nvSpPr>
        <p:spPr>
          <a:xfrm>
            <a:off x="437614" y="3921997"/>
            <a:ext cx="5539025" cy="584775"/>
          </a:xfrm>
          <a:prstGeom prst="rect">
            <a:avLst/>
          </a:prstGeom>
        </p:spPr>
        <p:txBody>
          <a:bodyPr wrap="square">
            <a:spAutoFit/>
          </a:bodyPr>
          <a:lstStyle/>
          <a:p>
            <a:r>
              <a:rPr lang="es-EC" sz="1600" b="1" i="1" dirty="0">
                <a:latin typeface="Calibri" panose="020F0502020204030204" pitchFamily="34" charset="0"/>
                <a:ea typeface="Calibri" panose="020F0502020204030204" pitchFamily="34" charset="0"/>
                <a:cs typeface="Times New Roman" panose="02020603050405020304" pitchFamily="18" charset="0"/>
              </a:rPr>
              <a:t>Gráfico de dispersión de variables para el concurso Quiero ser Maestro 4 – QSM4</a:t>
            </a:r>
            <a:endParaRPr lang="es-EC" sz="1600" dirty="0"/>
          </a:p>
        </p:txBody>
      </p:sp>
      <p:grpSp>
        <p:nvGrpSpPr>
          <p:cNvPr id="30" name="Grupo 29"/>
          <p:cNvGrpSpPr/>
          <p:nvPr/>
        </p:nvGrpSpPr>
        <p:grpSpPr>
          <a:xfrm>
            <a:off x="164341" y="4890833"/>
            <a:ext cx="5619115" cy="1075055"/>
            <a:chOff x="0" y="0"/>
            <a:chExt cx="5104765" cy="1075055"/>
          </a:xfrm>
        </p:grpSpPr>
        <p:pic>
          <p:nvPicPr>
            <p:cNvPr id="31" name="Imagen 30"/>
            <p:cNvPicPr>
              <a:picLocks noChangeAspect="1"/>
            </p:cNvPicPr>
            <p:nvPr/>
          </p:nvPicPr>
          <p:blipFill rotWithShape="1">
            <a:blip r:embed="rId4">
              <a:extLst>
                <a:ext uri="{28A0092B-C50C-407E-A947-70E740481C1C}">
                  <a14:useLocalDpi xmlns:a14="http://schemas.microsoft.com/office/drawing/2010/main" val="0"/>
                </a:ext>
              </a:extLst>
            </a:blip>
            <a:srcRect l="22169" t="79912" r="21690"/>
            <a:stretch/>
          </p:blipFill>
          <p:spPr bwMode="auto">
            <a:xfrm>
              <a:off x="0" y="0"/>
              <a:ext cx="5104765" cy="1075055"/>
            </a:xfrm>
            <a:prstGeom prst="rect">
              <a:avLst/>
            </a:prstGeom>
            <a:noFill/>
            <a:ln>
              <a:noFill/>
            </a:ln>
            <a:extLst>
              <a:ext uri="{53640926-AAD7-44D8-BBD7-CCE9431645EC}">
                <a14:shadowObscured xmlns:a14="http://schemas.microsoft.com/office/drawing/2010/main"/>
              </a:ext>
            </a:extLst>
          </p:spPr>
        </p:pic>
        <p:pic>
          <p:nvPicPr>
            <p:cNvPr id="32" name="Imagen 31"/>
            <p:cNvPicPr>
              <a:picLocks noChangeAspect="1"/>
            </p:cNvPicPr>
            <p:nvPr/>
          </p:nvPicPr>
          <p:blipFill rotWithShape="1">
            <a:blip r:embed="rId4">
              <a:extLst>
                <a:ext uri="{28A0092B-C50C-407E-A947-70E740481C1C}">
                  <a14:useLocalDpi xmlns:a14="http://schemas.microsoft.com/office/drawing/2010/main" val="0"/>
                </a:ext>
              </a:extLst>
            </a:blip>
            <a:srcRect l="62813" t="5877" r="22717" b="81668"/>
            <a:stretch/>
          </p:blipFill>
          <p:spPr bwMode="auto">
            <a:xfrm>
              <a:off x="2381250" y="9525"/>
              <a:ext cx="1314450" cy="665480"/>
            </a:xfrm>
            <a:prstGeom prst="rect">
              <a:avLst/>
            </a:prstGeom>
            <a:noFill/>
            <a:ln>
              <a:noFill/>
            </a:ln>
            <a:extLst>
              <a:ext uri="{53640926-AAD7-44D8-BBD7-CCE9431645EC}">
                <a14:shadowObscured xmlns:a14="http://schemas.microsoft.com/office/drawing/2010/main"/>
              </a:ext>
            </a:extLst>
          </p:spPr>
        </p:pic>
        <p:pic>
          <p:nvPicPr>
            <p:cNvPr id="33" name="Imagen 32"/>
            <p:cNvPicPr>
              <a:picLocks noChangeAspect="1"/>
            </p:cNvPicPr>
            <p:nvPr/>
          </p:nvPicPr>
          <p:blipFill rotWithShape="1">
            <a:blip r:embed="rId4">
              <a:extLst>
                <a:ext uri="{28A0092B-C50C-407E-A947-70E740481C1C}">
                  <a14:useLocalDpi xmlns:a14="http://schemas.microsoft.com/office/drawing/2010/main" val="0"/>
                </a:ext>
              </a:extLst>
            </a:blip>
            <a:srcRect l="70053" t="5877" r="22717" b="81668"/>
            <a:stretch/>
          </p:blipFill>
          <p:spPr bwMode="auto">
            <a:xfrm>
              <a:off x="1057275" y="19050"/>
              <a:ext cx="655955" cy="646430"/>
            </a:xfrm>
            <a:prstGeom prst="rect">
              <a:avLst/>
            </a:prstGeom>
            <a:noFill/>
            <a:ln>
              <a:noFill/>
            </a:ln>
            <a:extLst>
              <a:ext uri="{53640926-AAD7-44D8-BBD7-CCE9431645EC}">
                <a14:shadowObscured xmlns:a14="http://schemas.microsoft.com/office/drawing/2010/main"/>
              </a:ext>
            </a:extLst>
          </p:spPr>
        </p:pic>
      </p:grpSp>
      <p:sp>
        <p:nvSpPr>
          <p:cNvPr id="29" name="Rectángulo 28"/>
          <p:cNvSpPr/>
          <p:nvPr/>
        </p:nvSpPr>
        <p:spPr>
          <a:xfrm>
            <a:off x="6705902" y="1530721"/>
            <a:ext cx="5246237" cy="584775"/>
          </a:xfrm>
          <a:prstGeom prst="rect">
            <a:avLst/>
          </a:prstGeom>
        </p:spPr>
        <p:txBody>
          <a:bodyPr wrap="square">
            <a:spAutoFit/>
          </a:bodyPr>
          <a:lstStyle/>
          <a:p>
            <a:r>
              <a:rPr lang="es-EC" sz="1600" b="1" i="1" dirty="0">
                <a:latin typeface="Calibri" panose="020F0502020204030204" pitchFamily="34" charset="0"/>
                <a:ea typeface="Calibri" panose="020F0502020204030204" pitchFamily="34" charset="0"/>
                <a:cs typeface="Times New Roman" panose="02020603050405020304" pitchFamily="18" charset="0"/>
              </a:rPr>
              <a:t>Gráfico de dispersión de variables para el concurso Quiero ser Maestro 5 – QSM5</a:t>
            </a:r>
            <a:endParaRPr lang="es-EC" sz="1600" dirty="0"/>
          </a:p>
        </p:txBody>
      </p:sp>
      <p:grpSp>
        <p:nvGrpSpPr>
          <p:cNvPr id="35" name="Grupo 34"/>
          <p:cNvGrpSpPr/>
          <p:nvPr/>
        </p:nvGrpSpPr>
        <p:grpSpPr>
          <a:xfrm>
            <a:off x="6353310" y="2425686"/>
            <a:ext cx="5643880" cy="1075690"/>
            <a:chOff x="0" y="0"/>
            <a:chExt cx="5643880" cy="1075690"/>
          </a:xfrm>
        </p:grpSpPr>
        <p:pic>
          <p:nvPicPr>
            <p:cNvPr id="36" name="Imagen 35"/>
            <p:cNvPicPr>
              <a:picLocks noChangeAspect="1"/>
            </p:cNvPicPr>
            <p:nvPr/>
          </p:nvPicPr>
          <p:blipFill rotWithShape="1">
            <a:blip r:embed="rId5">
              <a:extLst>
                <a:ext uri="{28A0092B-C50C-407E-A947-70E740481C1C}">
                  <a14:useLocalDpi xmlns:a14="http://schemas.microsoft.com/office/drawing/2010/main" val="0"/>
                </a:ext>
              </a:extLst>
            </a:blip>
            <a:srcRect l="22010" t="79903" r="21690"/>
            <a:stretch/>
          </p:blipFill>
          <p:spPr bwMode="auto">
            <a:xfrm>
              <a:off x="0" y="0"/>
              <a:ext cx="5643880" cy="1075690"/>
            </a:xfrm>
            <a:prstGeom prst="rect">
              <a:avLst/>
            </a:prstGeom>
            <a:noFill/>
            <a:ln>
              <a:noFill/>
            </a:ln>
            <a:extLst>
              <a:ext uri="{53640926-AAD7-44D8-BBD7-CCE9431645EC}">
                <a14:shadowObscured xmlns:a14="http://schemas.microsoft.com/office/drawing/2010/main"/>
              </a:ext>
            </a:extLst>
          </p:spPr>
        </p:pic>
        <p:pic>
          <p:nvPicPr>
            <p:cNvPr id="37" name="Imagen 36"/>
            <p:cNvPicPr>
              <a:picLocks noChangeAspect="1"/>
            </p:cNvPicPr>
            <p:nvPr/>
          </p:nvPicPr>
          <p:blipFill rotWithShape="1">
            <a:blip r:embed="rId5">
              <a:extLst>
                <a:ext uri="{28A0092B-C50C-407E-A947-70E740481C1C}">
                  <a14:useLocalDpi xmlns:a14="http://schemas.microsoft.com/office/drawing/2010/main" val="0"/>
                </a:ext>
              </a:extLst>
            </a:blip>
            <a:srcRect l="62867" t="6054" r="22869" b="81670"/>
            <a:stretch/>
          </p:blipFill>
          <p:spPr bwMode="auto">
            <a:xfrm>
              <a:off x="2647950" y="19050"/>
              <a:ext cx="1427480" cy="636905"/>
            </a:xfrm>
            <a:prstGeom prst="rect">
              <a:avLst/>
            </a:prstGeom>
            <a:noFill/>
            <a:ln>
              <a:noFill/>
            </a:ln>
            <a:extLst>
              <a:ext uri="{53640926-AAD7-44D8-BBD7-CCE9431645EC}">
                <a14:shadowObscured xmlns:a14="http://schemas.microsoft.com/office/drawing/2010/main"/>
              </a:ext>
            </a:extLst>
          </p:spPr>
        </p:pic>
        <p:pic>
          <p:nvPicPr>
            <p:cNvPr id="38" name="Imagen 37"/>
            <p:cNvPicPr>
              <a:picLocks noChangeAspect="1"/>
            </p:cNvPicPr>
            <p:nvPr/>
          </p:nvPicPr>
          <p:blipFill rotWithShape="1">
            <a:blip r:embed="rId5">
              <a:extLst>
                <a:ext uri="{28A0092B-C50C-407E-A947-70E740481C1C}">
                  <a14:useLocalDpi xmlns:a14="http://schemas.microsoft.com/office/drawing/2010/main" val="0"/>
                </a:ext>
              </a:extLst>
            </a:blip>
            <a:srcRect l="62867" t="6054" r="29995" b="81670"/>
            <a:stretch/>
          </p:blipFill>
          <p:spPr bwMode="auto">
            <a:xfrm>
              <a:off x="1190625" y="19050"/>
              <a:ext cx="723900" cy="636905"/>
            </a:xfrm>
            <a:prstGeom prst="rect">
              <a:avLst/>
            </a:prstGeom>
            <a:noFill/>
            <a:ln>
              <a:noFill/>
            </a:ln>
            <a:extLst>
              <a:ext uri="{53640926-AAD7-44D8-BBD7-CCE9431645EC}">
                <a14:shadowObscured xmlns:a14="http://schemas.microsoft.com/office/drawing/2010/main"/>
              </a:ext>
            </a:extLst>
          </p:spPr>
        </p:pic>
      </p:grpSp>
      <p:sp>
        <p:nvSpPr>
          <p:cNvPr id="34" name="Rectángulo 33"/>
          <p:cNvSpPr/>
          <p:nvPr/>
        </p:nvSpPr>
        <p:spPr>
          <a:xfrm>
            <a:off x="6731358" y="3921997"/>
            <a:ext cx="5155842" cy="584775"/>
          </a:xfrm>
          <a:prstGeom prst="rect">
            <a:avLst/>
          </a:prstGeom>
        </p:spPr>
        <p:txBody>
          <a:bodyPr wrap="square">
            <a:spAutoFit/>
          </a:bodyPr>
          <a:lstStyle/>
          <a:p>
            <a:r>
              <a:rPr lang="es-EC" sz="1600" b="1" i="1" dirty="0">
                <a:latin typeface="Calibri" panose="020F0502020204030204" pitchFamily="34" charset="0"/>
                <a:ea typeface="Calibri" panose="020F0502020204030204" pitchFamily="34" charset="0"/>
                <a:cs typeface="Times New Roman" panose="02020603050405020304" pitchFamily="18" charset="0"/>
              </a:rPr>
              <a:t>Gráfico de dispersión de variables para el concurso Quiero ser Maestro Galápagos – GALÁPAGOS</a:t>
            </a:r>
            <a:endParaRPr lang="es-EC" sz="1600" dirty="0"/>
          </a:p>
        </p:txBody>
      </p:sp>
      <p:pic>
        <p:nvPicPr>
          <p:cNvPr id="40" name="Imagen 39"/>
          <p:cNvPicPr/>
          <p:nvPr/>
        </p:nvPicPr>
        <p:blipFill rotWithShape="1">
          <a:blip r:embed="rId6">
            <a:extLst>
              <a:ext uri="{28A0092B-C50C-407E-A947-70E740481C1C}">
                <a14:useLocalDpi xmlns:a14="http://schemas.microsoft.com/office/drawing/2010/main" val="0"/>
              </a:ext>
            </a:extLst>
          </a:blip>
          <a:srcRect l="22648" t="79894" r="21690"/>
          <a:stretch/>
        </p:blipFill>
        <p:spPr bwMode="auto">
          <a:xfrm>
            <a:off x="6516710" y="4890198"/>
            <a:ext cx="5314950" cy="10756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993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Identificar las fases críticas del proceso de Concursos de Méritos y Oposición para Docentes del Magisterio Nacional, que afecten la efectividad de asignación de vacantes</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2" name="Tabla 1"/>
          <p:cNvGraphicFramePr>
            <a:graphicFrameLocks noGrp="1"/>
          </p:cNvGraphicFramePr>
          <p:nvPr>
            <p:extLst>
              <p:ext uri="{D42A27DB-BD31-4B8C-83A1-F6EECF244321}">
                <p14:modId xmlns:p14="http://schemas.microsoft.com/office/powerpoint/2010/main" val="1545239047"/>
              </p:ext>
            </p:extLst>
          </p:nvPr>
        </p:nvGraphicFramePr>
        <p:xfrm>
          <a:off x="1429555" y="2531490"/>
          <a:ext cx="10058400" cy="3733800"/>
        </p:xfrm>
        <a:graphic>
          <a:graphicData uri="http://schemas.openxmlformats.org/drawingml/2006/table">
            <a:tbl>
              <a:tblPr firstRow="1" firstCol="1" bandRow="1">
                <a:tableStyleId>{B301B821-A1FF-4177-AEE7-76D212191A09}</a:tableStyleId>
              </a:tblPr>
              <a:tblGrid>
                <a:gridCol w="2514600"/>
                <a:gridCol w="2514600"/>
                <a:gridCol w="2514600"/>
                <a:gridCol w="2514600"/>
              </a:tblGrid>
              <a:tr h="0">
                <a:tc>
                  <a:txBody>
                    <a:bodyPr/>
                    <a:lstStyle/>
                    <a:p>
                      <a:pPr algn="ctr">
                        <a:lnSpc>
                          <a:spcPct val="150000"/>
                        </a:lnSpc>
                        <a:spcAft>
                          <a:spcPts val="0"/>
                        </a:spcAft>
                      </a:pPr>
                      <a:r>
                        <a:rPr lang="es-EC" sz="1400" dirty="0">
                          <a:effectLst/>
                        </a:rPr>
                        <a:t>PRIORIDAD</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FASE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VARIABLE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COEFICIENTE CORRELACIÓN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a:txBody>
                    <a:bodyPr/>
                    <a:lstStyle/>
                    <a:p>
                      <a:pPr algn="ctr">
                        <a:lnSpc>
                          <a:spcPct val="150000"/>
                        </a:lnSpc>
                        <a:spcAft>
                          <a:spcPts val="0"/>
                        </a:spcAft>
                      </a:pPr>
                      <a:r>
                        <a:rPr lang="es-EC" sz="14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dirty="0">
                          <a:effectLst/>
                        </a:rPr>
                        <a:t>Publicación de resultados finales o asignación de docentes a vacantes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TOTAL ASIGNADOS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r = 0.997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a:txBody>
                    <a:bodyPr/>
                    <a:lstStyle/>
                    <a:p>
                      <a:pPr algn="ctr">
                        <a:lnSpc>
                          <a:spcPct val="150000"/>
                        </a:lnSpc>
                        <a:spcAft>
                          <a:spcPts val="0"/>
                        </a:spcAft>
                      </a:pPr>
                      <a:r>
                        <a:rPr lang="es-EC" sz="1400">
                          <a:effectLst/>
                        </a:rPr>
                        <a:t>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dirty="0">
                          <a:effectLst/>
                        </a:rPr>
                        <a:t>Registro de partidas o vacantes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TOTAL PARTIDAS DISPONIBLES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r = 0,869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a:txBody>
                    <a:bodyPr/>
                    <a:lstStyle/>
                    <a:p>
                      <a:pPr algn="ctr">
                        <a:lnSpc>
                          <a:spcPct val="150000"/>
                        </a:lnSpc>
                        <a:spcAft>
                          <a:spcPts val="0"/>
                        </a:spcAft>
                      </a:pPr>
                      <a:r>
                        <a:rPr lang="es-EC" sz="1400">
                          <a:effectLst/>
                        </a:rPr>
                        <a:t>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Fase de postulación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TOTAL POSTULARON MINIMO 1 IE</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r = 0,616</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a:txBody>
                    <a:bodyPr/>
                    <a:lstStyle/>
                    <a:p>
                      <a:pPr algn="ctr">
                        <a:lnSpc>
                          <a:spcPct val="150000"/>
                        </a:lnSpc>
                        <a:spcAft>
                          <a:spcPts val="0"/>
                        </a:spcAft>
                      </a:pPr>
                      <a:r>
                        <a:rPr lang="es-EC" sz="1400">
                          <a:effectLst/>
                        </a:rPr>
                        <a:t>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Fase de oposición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TOTAL APROBADOS CLASE DEMOSTRATIVA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r = 0,613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0">
                <a:tc>
                  <a:txBody>
                    <a:bodyPr/>
                    <a:lstStyle/>
                    <a:p>
                      <a:pPr algn="ctr">
                        <a:lnSpc>
                          <a:spcPct val="150000"/>
                        </a:lnSpc>
                        <a:spcAft>
                          <a:spcPts val="0"/>
                        </a:spcAft>
                      </a:pPr>
                      <a:r>
                        <a:rPr lang="es-EC" sz="1400">
                          <a:effectLst/>
                        </a:rPr>
                        <a:t>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Inscripción de los candidatos elegibles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TOTAL INSCRITOS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r = 0,607</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sp>
        <p:nvSpPr>
          <p:cNvPr id="4" name="Rectángulo 3"/>
          <p:cNvSpPr/>
          <p:nvPr/>
        </p:nvSpPr>
        <p:spPr>
          <a:xfrm>
            <a:off x="1786234" y="1355747"/>
            <a:ext cx="9105364" cy="880369"/>
          </a:xfrm>
          <a:prstGeom prst="rect">
            <a:avLst/>
          </a:prstGeom>
        </p:spPr>
        <p:txBody>
          <a:bodyPr wrap="square">
            <a:spAutoFit/>
          </a:bodyPr>
          <a:lstStyle/>
          <a:p>
            <a:pPr algn="ctr">
              <a:lnSpc>
                <a:spcPct val="150000"/>
              </a:lnSpc>
              <a:spcAft>
                <a:spcPts val="0"/>
              </a:spcAft>
            </a:pPr>
            <a:r>
              <a:rPr lang="es-ES" i="1" dirty="0">
                <a:latin typeface="Calibri" panose="020F0502020204030204" pitchFamily="34" charset="0"/>
                <a:ea typeface="Calibri" panose="020F0502020204030204" pitchFamily="34" charset="0"/>
                <a:cs typeface="Times New Roman" panose="02020603050405020304" pitchFamily="18" charset="0"/>
              </a:rPr>
              <a:t>Priorización de fases para el proceso de Concursos de Méritos y Oposición, basados en los coeficientes de correlación de Pearson sobre la variable Total de Ganadores.</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494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OBJETIVOS ESPECÍFICOS</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947924664"/>
              </p:ext>
            </p:extLst>
          </p:nvPr>
        </p:nvGraphicFramePr>
        <p:xfrm>
          <a:off x="1197736" y="1957590"/>
          <a:ext cx="10109915" cy="427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7561" y="1415272"/>
            <a:ext cx="1084636" cy="1084636"/>
          </a:xfrm>
          <a:prstGeom prst="rect">
            <a:avLst/>
          </a:prstGeom>
        </p:spPr>
      </p:pic>
    </p:spTree>
    <p:extLst>
      <p:ext uri="{BB962C8B-B14F-4D97-AF65-F5344CB8AC3E}">
        <p14:creationId xmlns:p14="http://schemas.microsoft.com/office/powerpoint/2010/main" val="1038396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Evaluar los resultados obtenidos del proceso de Concursos de Méritos y Oposición para Docentes, para establecer una línea base que determine su situación actual</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1233227043"/>
                  </p:ext>
                </p:extLst>
              </p:nvPr>
            </p:nvGraphicFramePr>
            <p:xfrm>
              <a:off x="153259" y="1319586"/>
              <a:ext cx="11887202" cy="5076557"/>
            </p:xfrm>
            <a:graphic>
              <a:graphicData uri="http://schemas.openxmlformats.org/drawingml/2006/table">
                <a:tbl>
                  <a:tblPr firstRow="1" firstCol="1" bandRow="1">
                    <a:tableStyleId>{69012ECD-51FC-41F1-AA8D-1B2483CD663E}</a:tableStyleId>
                  </a:tblPr>
                  <a:tblGrid>
                    <a:gridCol w="1250127"/>
                    <a:gridCol w="999784"/>
                    <a:gridCol w="768957"/>
                    <a:gridCol w="4107592"/>
                    <a:gridCol w="4760742"/>
                  </a:tblGrid>
                  <a:tr h="244935">
                    <a:tc gridSpan="2">
                      <a:txBody>
                        <a:bodyPr/>
                        <a:lstStyle/>
                        <a:p>
                          <a:pPr algn="ctr">
                            <a:lnSpc>
                              <a:spcPct val="150000"/>
                            </a:lnSpc>
                            <a:spcAft>
                              <a:spcPts val="0"/>
                            </a:spcAft>
                          </a:pPr>
                          <a:r>
                            <a:rPr lang="es-EC" sz="1400" dirty="0">
                              <a:effectLst/>
                            </a:rPr>
                            <a:t>CATEGORÍA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hMerge="1">
                      <a:txBody>
                        <a:bodyPr/>
                        <a:lstStyle/>
                        <a:p>
                          <a:endParaRPr lang="es-EC"/>
                        </a:p>
                      </a:txBody>
                      <a:tcPr/>
                    </a:tc>
                    <a:tc>
                      <a:txBody>
                        <a:bodyPr/>
                        <a:lstStyle/>
                        <a:p>
                          <a:pPr algn="l">
                            <a:lnSpc>
                              <a:spcPct val="150000"/>
                            </a:lnSpc>
                            <a:spcAft>
                              <a:spcPts val="0"/>
                            </a:spcAft>
                          </a:pPr>
                          <a:r>
                            <a:rPr lang="es-EC" sz="1400" dirty="0">
                              <a:effectLst/>
                            </a:rPr>
                            <a:t>CÓDIGO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a:txBody>
                        <a:bodyPr/>
                        <a:lstStyle/>
                        <a:p>
                          <a:pPr algn="ctr">
                            <a:lnSpc>
                              <a:spcPct val="150000"/>
                            </a:lnSpc>
                            <a:spcAft>
                              <a:spcPts val="0"/>
                            </a:spcAft>
                          </a:pPr>
                          <a:r>
                            <a:rPr lang="es-EC" sz="1400" dirty="0">
                              <a:effectLst/>
                            </a:rPr>
                            <a:t>INDICADOR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a:txBody>
                        <a:bodyPr/>
                        <a:lstStyle/>
                        <a:p>
                          <a:pPr algn="ctr">
                            <a:lnSpc>
                              <a:spcPct val="150000"/>
                            </a:lnSpc>
                            <a:spcAft>
                              <a:spcPts val="0"/>
                            </a:spcAft>
                          </a:pPr>
                          <a:r>
                            <a:rPr lang="es-EC" sz="1400" dirty="0" smtClean="0">
                              <a:solidFill>
                                <a:schemeClr val="bg1"/>
                              </a:solidFill>
                              <a:effectLst/>
                              <a:latin typeface="+mn-lt"/>
                              <a:ea typeface="+mn-ea"/>
                              <a:cs typeface="+mn-cs"/>
                            </a:rPr>
                            <a:t>FÓRMULA</a:t>
                          </a:r>
                          <a:r>
                            <a:rPr lang="es-EC" sz="1400" baseline="0" dirty="0" smtClean="0">
                              <a:solidFill>
                                <a:schemeClr val="bg1"/>
                              </a:solidFill>
                              <a:effectLst/>
                              <a:latin typeface="+mn-lt"/>
                              <a:ea typeface="+mn-ea"/>
                              <a:cs typeface="+mn-cs"/>
                            </a:rPr>
                            <a:t> DE CÁLCULO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r>
                  <a:tr h="441897">
                    <a:tc gridSpan="2">
                      <a:txBody>
                        <a:bodyPr/>
                        <a:lstStyle/>
                        <a:p>
                          <a:pPr algn="just">
                            <a:lnSpc>
                              <a:spcPct val="150000"/>
                            </a:lnSpc>
                            <a:spcAft>
                              <a:spcPts val="0"/>
                            </a:spcAft>
                          </a:pPr>
                          <a:r>
                            <a:rPr lang="es-EC" sz="1400" dirty="0">
                              <a:effectLst/>
                            </a:rPr>
                            <a:t>Eficacia: </a:t>
                          </a:r>
                          <a:r>
                            <a:rPr lang="es-EC" sz="1100" dirty="0" smtClean="0">
                              <a:effectLst/>
                            </a:rPr>
                            <a:t>Grado </a:t>
                          </a:r>
                          <a:r>
                            <a:rPr lang="es-EC" sz="1100" dirty="0">
                              <a:effectLst/>
                            </a:rPr>
                            <a:t>en que se alcanzan las metas.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hMerge="1">
                      <a:txBody>
                        <a:bodyPr/>
                        <a:lstStyle/>
                        <a:p>
                          <a:endParaRPr lang="es-EC"/>
                        </a:p>
                      </a:txBody>
                      <a:tcPr/>
                    </a:tc>
                    <a:tc>
                      <a:txBody>
                        <a:bodyPr/>
                        <a:lstStyle/>
                        <a:p>
                          <a:pPr algn="just">
                            <a:lnSpc>
                              <a:spcPct val="150000"/>
                            </a:lnSpc>
                            <a:spcAft>
                              <a:spcPts val="0"/>
                            </a:spcAft>
                          </a:pPr>
                          <a:r>
                            <a:rPr lang="es-EC" sz="1400" dirty="0">
                              <a:effectLst/>
                            </a:rPr>
                            <a:t>ECA01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asignados a una vacante</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𝑎𝑠𝑖𝑔𝑛𝑎𝑑𝑜𝑠</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𝑝𝑜𝑠𝑡𝑢𝑙𝑎𝑑𝑜𝑠</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24532">
                    <a:tc rowSpan="3" gridSpan="2">
                      <a:txBody>
                        <a:bodyPr/>
                        <a:lstStyle/>
                        <a:p>
                          <a:pPr algn="just">
                            <a:lnSpc>
                              <a:spcPct val="150000"/>
                            </a:lnSpc>
                            <a:spcAft>
                              <a:spcPts val="0"/>
                            </a:spcAft>
                          </a:pPr>
                          <a:r>
                            <a:rPr lang="es-EC" sz="1400" dirty="0" smtClean="0">
                              <a:effectLst/>
                            </a:rPr>
                            <a:t>Eficiencia:</a:t>
                          </a:r>
                          <a:r>
                            <a:rPr lang="es-EC" sz="1400" baseline="0" dirty="0" smtClean="0">
                              <a:effectLst/>
                            </a:rPr>
                            <a:t> </a:t>
                          </a:r>
                          <a:r>
                            <a:rPr lang="es-EC" sz="1100" dirty="0" smtClean="0">
                              <a:effectLst/>
                            </a:rPr>
                            <a:t>Capacidad </a:t>
                          </a:r>
                          <a:r>
                            <a:rPr lang="es-EC" sz="1100" dirty="0">
                              <a:effectLst/>
                            </a:rPr>
                            <a:t>de utilizar los recursos para alcanzar las metas.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rowSpan="3" hMerge="1">
                      <a:txBody>
                        <a:bodyPr/>
                        <a:lstStyle/>
                        <a:p>
                          <a:endParaRPr lang="es-EC"/>
                        </a:p>
                      </a:txBody>
                      <a:tcPr/>
                    </a:tc>
                    <a:tc>
                      <a:txBody>
                        <a:bodyPr/>
                        <a:lstStyle/>
                        <a:p>
                          <a:pPr algn="just">
                            <a:lnSpc>
                              <a:spcPct val="150000"/>
                            </a:lnSpc>
                            <a:spcAft>
                              <a:spcPts val="0"/>
                            </a:spcAft>
                          </a:pPr>
                          <a:r>
                            <a:rPr lang="es-EC" sz="1400">
                              <a:effectLst/>
                            </a:rPr>
                            <a:t>ECI01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aceptaron vacantes asignadas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𝑎𝑐𝑒𝑝𝑡𝑎𝑟𝑜𝑛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𝑣𝑎𝑐𝑎𝑛𝑡𝑒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𝑔𝑎𝑛𝑎𝑑𝑜𝑟𝑎</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𝑎𝑠𝑖𝑔𝑛𝑎𝑑𝑜𝑠</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88719">
                    <a:tc gridSpan="2" vMerge="1">
                      <a:txBody>
                        <a:bodyPr/>
                        <a:lstStyle/>
                        <a:p>
                          <a:endParaRPr lang="es-EC"/>
                        </a:p>
                      </a:txBody>
                      <a:tcPr/>
                    </a:tc>
                    <a:tc hMerge="1" vMerge="1">
                      <a:txBody>
                        <a:bodyPr/>
                        <a:lstStyle/>
                        <a:p>
                          <a:endParaRPr lang="es-EC"/>
                        </a:p>
                      </a:txBody>
                      <a:tcPr/>
                    </a:tc>
                    <a:tc>
                      <a:txBody>
                        <a:bodyPr/>
                        <a:lstStyle/>
                        <a:p>
                          <a:pPr algn="just">
                            <a:lnSpc>
                              <a:spcPct val="150000"/>
                            </a:lnSpc>
                            <a:spcAft>
                              <a:spcPts val="0"/>
                            </a:spcAft>
                          </a:pPr>
                          <a:r>
                            <a:rPr lang="es-EC" sz="1400">
                              <a:effectLst/>
                            </a:rPr>
                            <a:t>ECI02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que han seleccionado el máximo de vacantes permitidas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𝑞𝑢𝑒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𝑝𝑜𝑠𝑡𝑢𝑙𝑎𝑟𝑜𝑛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𝑎𝑙</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𝑚</m:t>
                                    </m:r>
                                    <m:r>
                                      <a:rPr lang="es-EC" sz="1050" i="1" kern="1200">
                                        <a:solidFill>
                                          <a:schemeClr val="tx1"/>
                                        </a:solidFill>
                                        <a:effectLst/>
                                        <a:latin typeface="Cambria Math" panose="02040503050406030204" pitchFamily="18" charset="0"/>
                                        <a:ea typeface="+mn-ea"/>
                                        <a:cs typeface="+mn-cs"/>
                                      </a:rPr>
                                      <m:t>á</m:t>
                                    </m:r>
                                    <m:r>
                                      <a:rPr lang="es-EC" sz="1050" i="1" kern="1200">
                                        <a:solidFill>
                                          <a:schemeClr val="tx1"/>
                                        </a:solidFill>
                                        <a:effectLst/>
                                        <a:latin typeface="Cambria Math" panose="02040503050406030204" pitchFamily="18" charset="0"/>
                                        <a:ea typeface="+mn-ea"/>
                                        <a:cs typeface="+mn-cs"/>
                                      </a:rPr>
                                      <m:t>𝑥𝑖𝑚𝑜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𝑜𝑝𝑐𝑖𝑜𝑛𝑒𝑠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𝑝𝑒𝑟𝑚𝑖𝑡𝑖𝑑𝑎𝑠</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𝑝𝑜𝑠𝑡𝑢𝑙𝑎𝑑𝑜𝑠</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23226">
                    <a:tc gridSpan="2" vMerge="1">
                      <a:txBody>
                        <a:bodyPr/>
                        <a:lstStyle/>
                        <a:p>
                          <a:endParaRPr lang="es-EC"/>
                        </a:p>
                      </a:txBody>
                      <a:tcPr/>
                    </a:tc>
                    <a:tc hMerge="1" vMerge="1">
                      <a:txBody>
                        <a:bodyPr/>
                        <a:lstStyle/>
                        <a:p>
                          <a:endParaRPr lang="es-EC"/>
                        </a:p>
                      </a:txBody>
                      <a:tcPr/>
                    </a:tc>
                    <a:tc>
                      <a:txBody>
                        <a:bodyPr/>
                        <a:lstStyle/>
                        <a:p>
                          <a:pPr algn="just">
                            <a:lnSpc>
                              <a:spcPct val="150000"/>
                            </a:lnSpc>
                            <a:spcAft>
                              <a:spcPts val="0"/>
                            </a:spcAft>
                          </a:pPr>
                          <a:r>
                            <a:rPr lang="es-EC" sz="1400">
                              <a:effectLst/>
                            </a:rPr>
                            <a:t>ECI03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finalizaron evaluación práctica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𝑞𝑢𝑒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𝑝𝑟𝑒𝑠𝑒𝑛𝑡𝑎𝑛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𝑛𝑜𝑡𝑎</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𝑒𝑣𝑎𝑙𝑢𝑎𝑐𝑖</m:t>
                                    </m:r>
                                    <m:r>
                                      <a:rPr lang="es-EC" sz="1050" i="1" kern="1200">
                                        <a:solidFill>
                                          <a:schemeClr val="tx1"/>
                                        </a:solidFill>
                                        <a:effectLst/>
                                        <a:latin typeface="Cambria Math" panose="02040503050406030204" pitchFamily="18" charset="0"/>
                                        <a:ea typeface="+mn-ea"/>
                                        <a:cs typeface="+mn-cs"/>
                                      </a:rPr>
                                      <m:t>ó</m:t>
                                    </m:r>
                                    <m:r>
                                      <a:rPr lang="es-EC" sz="1050" i="1" kern="1200">
                                        <a:solidFill>
                                          <a:schemeClr val="tx1"/>
                                        </a:solidFill>
                                        <a:effectLst/>
                                        <a:latin typeface="Cambria Math" panose="02040503050406030204" pitchFamily="18" charset="0"/>
                                        <a:ea typeface="+mn-ea"/>
                                        <a:cs typeface="+mn-cs"/>
                                      </a:rPr>
                                      <m:t>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𝑝𝑟</m:t>
                                    </m:r>
                                    <m:r>
                                      <a:rPr lang="es-EC" sz="1050" i="1" kern="1200">
                                        <a:solidFill>
                                          <a:schemeClr val="tx1"/>
                                        </a:solidFill>
                                        <a:effectLst/>
                                        <a:latin typeface="Cambria Math" panose="02040503050406030204" pitchFamily="18" charset="0"/>
                                        <a:ea typeface="+mn-ea"/>
                                        <a:cs typeface="+mn-cs"/>
                                      </a:rPr>
                                      <m:t>á</m:t>
                                    </m:r>
                                    <m:r>
                                      <a:rPr lang="es-EC" sz="1050" i="1" kern="1200">
                                        <a:solidFill>
                                          <a:schemeClr val="tx1"/>
                                        </a:solidFill>
                                        <a:effectLst/>
                                        <a:latin typeface="Cambria Math" panose="02040503050406030204" pitchFamily="18" charset="0"/>
                                        <a:ea typeface="+mn-ea"/>
                                        <a:cs typeface="+mn-cs"/>
                                      </a:rPr>
                                      <m:t>𝑐𝑡𝑖𝑐𝑎</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𝑖𝑛𝑠𝑐𝑟𝑖𝑡𝑜𝑠</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24532">
                    <a:tc rowSpan="3">
                      <a:txBody>
                        <a:bodyPr/>
                        <a:lstStyle/>
                        <a:p>
                          <a:pPr algn="l">
                            <a:lnSpc>
                              <a:spcPct val="150000"/>
                            </a:lnSpc>
                            <a:spcAft>
                              <a:spcPts val="0"/>
                            </a:spcAft>
                          </a:pPr>
                          <a:r>
                            <a:rPr lang="es-EC" sz="1400" dirty="0" smtClean="0">
                              <a:effectLst/>
                            </a:rPr>
                            <a:t>Efectividad:</a:t>
                          </a:r>
                          <a:r>
                            <a:rPr lang="es-EC" sz="1400" baseline="0" dirty="0" smtClean="0">
                              <a:effectLst/>
                            </a:rPr>
                            <a:t> </a:t>
                          </a:r>
                          <a:r>
                            <a:rPr lang="es-EC" sz="1100" dirty="0" smtClean="0">
                              <a:effectLst/>
                            </a:rPr>
                            <a:t>Combina </a:t>
                          </a:r>
                          <a:r>
                            <a:rPr lang="es-EC" sz="1100" dirty="0">
                              <a:effectLst/>
                            </a:rPr>
                            <a:t>eficacia y eficiencia en el logro de objetivos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accent1">
                              <a:lumMod val="60000"/>
                              <a:lumOff val="40000"/>
                            </a:schemeClr>
                          </a:solidFill>
                          <a:prstDash val="solid"/>
                          <a:round/>
                          <a:headEnd type="none" w="med" len="med"/>
                          <a:tailEnd type="none" w="med" len="med"/>
                        </a:lnR>
                        <a:solidFill>
                          <a:schemeClr val="accent1">
                            <a:lumMod val="20000"/>
                            <a:lumOff val="80000"/>
                          </a:schemeClr>
                        </a:solidFill>
                      </a:tcPr>
                    </a:tc>
                    <a:tc rowSpan="2">
                      <a:txBody>
                        <a:bodyPr/>
                        <a:lstStyle/>
                        <a:p>
                          <a:pPr algn="just">
                            <a:lnSpc>
                              <a:spcPct val="150000"/>
                            </a:lnSpc>
                            <a:spcAft>
                              <a:spcPts val="0"/>
                            </a:spcAft>
                          </a:pPr>
                          <a:r>
                            <a:rPr lang="es-EC" sz="1400" b="1" dirty="0">
                              <a:effectLst/>
                            </a:rPr>
                            <a:t>Cobertura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s-EC" sz="1400">
                              <a:effectLst/>
                            </a:rPr>
                            <a:t>EFCO01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Plazas con un ganador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𝑐𝑜𝑛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𝑔𝑎𝑛𝑎𝑑𝑜𝑟</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𝑜𝑓𝑒𝑟𝑡𝑎𝑑𝑎𝑠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𝑒𝑙</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𝑐𝑜𝑛𝑐𝑢𝑟𝑠𝑜</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24532">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400">
                              <a:effectLst/>
                            </a:rPr>
                            <a:t>EFCO02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Plazas sin postulación de aspirantes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func>
                                      <m:funcPr>
                                        <m:ctrlPr>
                                          <a:rPr lang="es-EC" sz="1050" i="1" kern="1200">
                                            <a:solidFill>
                                              <a:schemeClr val="tx1"/>
                                            </a:solidFill>
                                            <a:effectLst/>
                                            <a:latin typeface="Cambria Math" panose="02040503050406030204" pitchFamily="18" charset="0"/>
                                            <a:ea typeface="+mn-ea"/>
                                            <a:cs typeface="+mn-cs"/>
                                          </a:rPr>
                                        </m:ctrlPr>
                                      </m:funcPr>
                                      <m:fName>
                                        <m:r>
                                          <m:rPr>
                                            <m:sty m:val="p"/>
                                          </m:rPr>
                                          <a:rPr lang="es-EC" sz="1050" kern="1200">
                                            <a:solidFill>
                                              <a:schemeClr val="tx1"/>
                                            </a:solidFill>
                                            <a:effectLst/>
                                            <a:latin typeface="Cambria Math" panose="02040503050406030204" pitchFamily="18" charset="0"/>
                                            <a:ea typeface="+mn-ea"/>
                                            <a:cs typeface="+mn-cs"/>
                                          </a:rPr>
                                          <m:t>sin</m:t>
                                        </m:r>
                                      </m:fName>
                                      <m:e>
                                        <m:r>
                                          <a:rPr lang="es-EC" sz="1050" i="1" kern="1200">
                                            <a:solidFill>
                                              <a:schemeClr val="tx1"/>
                                            </a:solidFill>
                                            <a:effectLst/>
                                            <a:latin typeface="Cambria Math" panose="02040503050406030204" pitchFamily="18" charset="0"/>
                                            <a:ea typeface="+mn-ea"/>
                                            <a:cs typeface="+mn-cs"/>
                                          </a:rPr>
                                          <m:t>𝑝𝑜𝑠𝑡𝑢𝑙𝑎𝑐𝑖</m:t>
                                        </m:r>
                                        <m:r>
                                          <a:rPr lang="es-EC" sz="1050" i="1" kern="1200">
                                            <a:solidFill>
                                              <a:schemeClr val="tx1"/>
                                            </a:solidFill>
                                            <a:effectLst/>
                                            <a:latin typeface="Cambria Math" panose="02040503050406030204" pitchFamily="18" charset="0"/>
                                            <a:ea typeface="+mn-ea"/>
                                            <a:cs typeface="+mn-cs"/>
                                          </a:rPr>
                                          <m:t>ó</m:t>
                                        </m:r>
                                        <m:r>
                                          <a:rPr lang="es-EC" sz="1050" i="1" kern="1200">
                                            <a:solidFill>
                                              <a:schemeClr val="tx1"/>
                                            </a:solidFill>
                                            <a:effectLst/>
                                            <a:latin typeface="Cambria Math" panose="02040503050406030204" pitchFamily="18" charset="0"/>
                                            <a:ea typeface="+mn-ea"/>
                                            <a:cs typeface="+mn-cs"/>
                                          </a:rPr>
                                          <m:t>𝑛</m:t>
                                        </m:r>
                                      </m:e>
                                    </m:func>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𝑜𝑓𝑒𝑟𝑡𝑎𝑑𝑎𝑠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𝑒𝑙</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𝑐𝑜𝑛𝑐𝑢𝑟𝑠𝑜</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488719">
                    <a:tc vMerge="1">
                      <a:txBody>
                        <a:bodyPr/>
                        <a:lstStyle/>
                        <a:p>
                          <a:endParaRPr lang="es-EC"/>
                        </a:p>
                      </a:txBody>
                      <a:tcPr/>
                    </a:tc>
                    <a:tc>
                      <a:txBody>
                        <a:bodyPr/>
                        <a:lstStyle/>
                        <a:p>
                          <a:pPr algn="just">
                            <a:lnSpc>
                              <a:spcPct val="150000"/>
                            </a:lnSpc>
                            <a:spcAft>
                              <a:spcPts val="0"/>
                            </a:spcAft>
                          </a:pPr>
                          <a:r>
                            <a:rPr lang="es-EC" sz="1400" b="1" dirty="0">
                              <a:effectLst/>
                            </a:rPr>
                            <a:t>Calidad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just">
                            <a:lnSpc>
                              <a:spcPct val="150000"/>
                            </a:lnSpc>
                            <a:spcAft>
                              <a:spcPts val="0"/>
                            </a:spcAft>
                          </a:pPr>
                          <a:r>
                            <a:rPr lang="es-EC" sz="1400">
                              <a:effectLst/>
                            </a:rPr>
                            <a:t>EFCA01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asignados en su primera prioridad siendo los mejores puntuados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𝑔𝑎𝑛𝑎𝑑𝑜𝑟𝑒𝑠</m:t>
                                    </m:r>
                                    <m:r>
                                      <a:rPr lang="es-EC" sz="1050" i="1" kern="1200">
                                        <a:solidFill>
                                          <a:schemeClr val="tx1"/>
                                        </a:solidFill>
                                        <a:effectLst/>
                                        <a:latin typeface="Cambria Math" panose="02040503050406030204" pitchFamily="18" charset="0"/>
                                        <a:ea typeface="+mn-ea"/>
                                        <a:cs typeface="+mn-cs"/>
                                      </a:rPr>
                                      <m:t> 1</m:t>
                                    </m:r>
                                    <m:r>
                                      <a:rPr lang="es-EC" sz="1050" i="1" kern="1200">
                                        <a:solidFill>
                                          <a:schemeClr val="tx1"/>
                                        </a:solidFill>
                                        <a:effectLst/>
                                        <a:latin typeface="Cambria Math" panose="02040503050406030204" pitchFamily="18" charset="0"/>
                                        <a:ea typeface="+mn-ea"/>
                                        <a:cs typeface="+mn-cs"/>
                                      </a:rPr>
                                      <m:t>𝑟𝑎</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𝑜𝑝𝑐</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𝑦</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𝑚𝑒𝑗𝑜𝑟</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𝑝𝑢𝑛𝑡𝑢𝑎𝑑𝑜</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𝑝𝑜𝑠𝑡𝑢𝑙𝑎𝑑𝑜𝑠</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r h="633442">
                    <a:tc gridSpan="2">
                      <a:txBody>
                        <a:bodyPr/>
                        <a:lstStyle/>
                        <a:p>
                          <a:pPr algn="just">
                            <a:lnSpc>
                              <a:spcPct val="150000"/>
                            </a:lnSpc>
                            <a:spcAft>
                              <a:spcPts val="0"/>
                            </a:spcAft>
                          </a:pPr>
                          <a:r>
                            <a:rPr lang="es-EC" sz="1400" dirty="0" smtClean="0">
                              <a:effectLst/>
                            </a:rPr>
                            <a:t>Impacto:</a:t>
                          </a:r>
                          <a:r>
                            <a:rPr lang="es-EC" sz="1400" baseline="0" dirty="0" smtClean="0">
                              <a:effectLst/>
                            </a:rPr>
                            <a:t> </a:t>
                          </a:r>
                          <a:r>
                            <a:rPr lang="es-EC" sz="1100" dirty="0" smtClean="0">
                              <a:effectLst/>
                            </a:rPr>
                            <a:t>Afectación </a:t>
                          </a:r>
                          <a:r>
                            <a:rPr lang="es-EC" sz="1100" dirty="0">
                              <a:effectLst/>
                            </a:rPr>
                            <a:t>a la sociedad más vulnerable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hMerge="1">
                      <a:txBody>
                        <a:bodyPr/>
                        <a:lstStyle/>
                        <a:p>
                          <a:endParaRPr lang="es-EC"/>
                        </a:p>
                      </a:txBody>
                      <a:tcPr/>
                    </a:tc>
                    <a:tc>
                      <a:txBody>
                        <a:bodyPr/>
                        <a:lstStyle/>
                        <a:p>
                          <a:pPr algn="just">
                            <a:lnSpc>
                              <a:spcPct val="150000"/>
                            </a:lnSpc>
                            <a:spcAft>
                              <a:spcPts val="0"/>
                            </a:spcAft>
                          </a:pPr>
                          <a:r>
                            <a:rPr lang="es-EC" sz="1400">
                              <a:effectLst/>
                            </a:rPr>
                            <a:t>IMP01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Asignaciones de aspirantes a plazas rurales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50" i="1" kern="1200" smtClean="0">
                                        <a:solidFill>
                                          <a:schemeClr val="tx1"/>
                                        </a:solidFill>
                                        <a:effectLst/>
                                        <a:latin typeface="Cambria Math" panose="02040503050406030204" pitchFamily="18" charset="0"/>
                                        <a:ea typeface="+mn-ea"/>
                                        <a:cs typeface="+mn-cs"/>
                                      </a:rPr>
                                    </m:ctrlPr>
                                  </m:fPr>
                                  <m:num>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𝑟𝑢𝑟𝑎𝑙𝑒𝑠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𝑐𝑜𝑛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𝑎𝑠𝑝𝑖𝑟𝑎𝑛𝑡𝑒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𝑎𝑠𝑖𝑔𝑛𝑎𝑑𝑜</m:t>
                                    </m:r>
                                    <m:r>
                                      <a:rPr lang="es-EC" sz="1050" i="1" kern="1200">
                                        <a:solidFill>
                                          <a:schemeClr val="tx1"/>
                                        </a:solidFill>
                                        <a:effectLst/>
                                        <a:latin typeface="Cambria Math" panose="02040503050406030204" pitchFamily="18" charset="0"/>
                                        <a:ea typeface="+mn-ea"/>
                                        <a:cs typeface="+mn-cs"/>
                                      </a:rPr>
                                      <m:t> </m:t>
                                    </m:r>
                                  </m:num>
                                  <m:den>
                                    <m:r>
                                      <a:rPr lang="es-EC" sz="1050" i="1" kern="1200">
                                        <a:solidFill>
                                          <a:schemeClr val="tx1"/>
                                        </a:solidFill>
                                        <a:effectLst/>
                                        <a:latin typeface="Cambria Math" panose="02040503050406030204" pitchFamily="18" charset="0"/>
                                        <a:ea typeface="+mn-ea"/>
                                        <a:cs typeface="+mn-cs"/>
                                      </a:rPr>
                                      <m:t>𝑁</m:t>
                                    </m:r>
                                    <m:r>
                                      <a:rPr lang="es-EC" sz="1050" i="1" kern="1200">
                                        <a:solidFill>
                                          <a:schemeClr val="tx1"/>
                                        </a:solidFill>
                                        <a:effectLst/>
                                        <a:latin typeface="Cambria Math" panose="02040503050406030204" pitchFamily="18" charset="0"/>
                                        <a:ea typeface="+mn-ea"/>
                                        <a:cs typeface="+mn-cs"/>
                                      </a:rPr>
                                      <m:t>ú</m:t>
                                    </m:r>
                                    <m:r>
                                      <a:rPr lang="es-EC" sz="1050" i="1" kern="1200">
                                        <a:solidFill>
                                          <a:schemeClr val="tx1"/>
                                        </a:solidFill>
                                        <a:effectLst/>
                                        <a:latin typeface="Cambria Math" panose="02040503050406030204" pitchFamily="18" charset="0"/>
                                        <a:ea typeface="+mn-ea"/>
                                        <a:cs typeface="+mn-cs"/>
                                      </a:rPr>
                                      <m:t>𝑚𝑒𝑟𝑜</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𝑑𝑒</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𝑝𝑙𝑎𝑧𝑎𝑠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𝑟𝑢𝑟𝑎𝑙𝑒𝑠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𝑜𝑓𝑒𝑟𝑡𝑎𝑑𝑎𝑠</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𝑒𝑛</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𝑒𝑙</m:t>
                                    </m:r>
                                    <m:r>
                                      <a:rPr lang="es-EC" sz="1050" i="1" kern="1200">
                                        <a:solidFill>
                                          <a:schemeClr val="tx1"/>
                                        </a:solidFill>
                                        <a:effectLst/>
                                        <a:latin typeface="Cambria Math" panose="02040503050406030204" pitchFamily="18" charset="0"/>
                                        <a:ea typeface="+mn-ea"/>
                                        <a:cs typeface="+mn-cs"/>
                                      </a:rPr>
                                      <m:t> </m:t>
                                    </m:r>
                                    <m:r>
                                      <a:rPr lang="es-EC" sz="1050" i="1" kern="1200">
                                        <a:solidFill>
                                          <a:schemeClr val="tx1"/>
                                        </a:solidFill>
                                        <a:effectLst/>
                                        <a:latin typeface="Cambria Math" panose="02040503050406030204" pitchFamily="18" charset="0"/>
                                        <a:ea typeface="+mn-ea"/>
                                        <a:cs typeface="+mn-cs"/>
                                      </a:rPr>
                                      <m:t>𝑐𝑜𝑛𝑐𝑢𝑟𝑠𝑜</m:t>
                                    </m:r>
                                  </m:den>
                                </m:f>
                              </m:oMath>
                            </m:oMathPara>
                          </a14:m>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1233227043"/>
                  </p:ext>
                </p:extLst>
              </p:nvPr>
            </p:nvGraphicFramePr>
            <p:xfrm>
              <a:off x="153259" y="1319586"/>
              <a:ext cx="11887202" cy="4951337"/>
            </p:xfrm>
            <a:graphic>
              <a:graphicData uri="http://schemas.openxmlformats.org/drawingml/2006/table">
                <a:tbl>
                  <a:tblPr firstRow="1" firstCol="1" bandRow="1">
                    <a:tableStyleId>{69012ECD-51FC-41F1-AA8D-1B2483CD663E}</a:tableStyleId>
                  </a:tblPr>
                  <a:tblGrid>
                    <a:gridCol w="1250127"/>
                    <a:gridCol w="999784"/>
                    <a:gridCol w="768957"/>
                    <a:gridCol w="4107592"/>
                    <a:gridCol w="4760742"/>
                  </a:tblGrid>
                  <a:tr h="321551">
                    <a:tc gridSpan="2">
                      <a:txBody>
                        <a:bodyPr/>
                        <a:lstStyle/>
                        <a:p>
                          <a:pPr algn="ctr">
                            <a:lnSpc>
                              <a:spcPct val="150000"/>
                            </a:lnSpc>
                            <a:spcAft>
                              <a:spcPts val="0"/>
                            </a:spcAft>
                          </a:pPr>
                          <a:r>
                            <a:rPr lang="es-EC" sz="1400" dirty="0">
                              <a:effectLst/>
                            </a:rPr>
                            <a:t>CATEGORÍA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hMerge="1">
                      <a:txBody>
                        <a:bodyPr/>
                        <a:lstStyle/>
                        <a:p>
                          <a:endParaRPr lang="es-EC"/>
                        </a:p>
                      </a:txBody>
                      <a:tcPr/>
                    </a:tc>
                    <a:tc>
                      <a:txBody>
                        <a:bodyPr/>
                        <a:lstStyle/>
                        <a:p>
                          <a:pPr algn="l">
                            <a:lnSpc>
                              <a:spcPct val="150000"/>
                            </a:lnSpc>
                            <a:spcAft>
                              <a:spcPts val="0"/>
                            </a:spcAft>
                          </a:pPr>
                          <a:r>
                            <a:rPr lang="es-EC" sz="1400" dirty="0">
                              <a:effectLst/>
                            </a:rPr>
                            <a:t>CÓDIGO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a:txBody>
                        <a:bodyPr/>
                        <a:lstStyle/>
                        <a:p>
                          <a:pPr algn="ctr">
                            <a:lnSpc>
                              <a:spcPct val="150000"/>
                            </a:lnSpc>
                            <a:spcAft>
                              <a:spcPts val="0"/>
                            </a:spcAft>
                          </a:pPr>
                          <a:r>
                            <a:rPr lang="es-EC" sz="1400" dirty="0">
                              <a:effectLst/>
                            </a:rPr>
                            <a:t>INDICADOR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c>
                      <a:txBody>
                        <a:bodyPr/>
                        <a:lstStyle/>
                        <a:p>
                          <a:pPr algn="ctr">
                            <a:lnSpc>
                              <a:spcPct val="150000"/>
                            </a:lnSpc>
                            <a:spcAft>
                              <a:spcPts val="0"/>
                            </a:spcAft>
                          </a:pPr>
                          <a:r>
                            <a:rPr lang="es-EC" sz="1400" dirty="0" smtClean="0">
                              <a:solidFill>
                                <a:schemeClr val="bg1"/>
                              </a:solidFill>
                              <a:effectLst/>
                              <a:latin typeface="+mn-lt"/>
                              <a:ea typeface="+mn-ea"/>
                              <a:cs typeface="+mn-cs"/>
                            </a:rPr>
                            <a:t>FÓRMULA</a:t>
                          </a:r>
                          <a:r>
                            <a:rPr lang="es-EC" sz="1400" baseline="0" dirty="0" smtClean="0">
                              <a:solidFill>
                                <a:schemeClr val="bg1"/>
                              </a:solidFill>
                              <a:effectLst/>
                              <a:latin typeface="+mn-lt"/>
                              <a:ea typeface="+mn-ea"/>
                              <a:cs typeface="+mn-cs"/>
                            </a:rPr>
                            <a:t> DE CÁLCULO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tc>
                  </a:tr>
                  <a:tr h="580123">
                    <a:tc gridSpan="2">
                      <a:txBody>
                        <a:bodyPr/>
                        <a:lstStyle/>
                        <a:p>
                          <a:pPr algn="just">
                            <a:lnSpc>
                              <a:spcPct val="150000"/>
                            </a:lnSpc>
                            <a:spcAft>
                              <a:spcPts val="0"/>
                            </a:spcAft>
                          </a:pPr>
                          <a:r>
                            <a:rPr lang="es-EC" sz="1400" dirty="0">
                              <a:effectLst/>
                            </a:rPr>
                            <a:t>Eficacia: </a:t>
                          </a:r>
                          <a:r>
                            <a:rPr lang="es-EC" sz="1100" dirty="0" smtClean="0">
                              <a:effectLst/>
                            </a:rPr>
                            <a:t>Grado </a:t>
                          </a:r>
                          <a:r>
                            <a:rPr lang="es-EC" sz="1100" dirty="0">
                              <a:effectLst/>
                            </a:rPr>
                            <a:t>en que se alcanzan las metas.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hMerge="1">
                      <a:txBody>
                        <a:bodyPr/>
                        <a:lstStyle/>
                        <a:p>
                          <a:endParaRPr lang="es-EC"/>
                        </a:p>
                      </a:txBody>
                      <a:tcPr/>
                    </a:tc>
                    <a:tc>
                      <a:txBody>
                        <a:bodyPr/>
                        <a:lstStyle/>
                        <a:p>
                          <a:pPr algn="just">
                            <a:lnSpc>
                              <a:spcPct val="150000"/>
                            </a:lnSpc>
                            <a:spcAft>
                              <a:spcPts val="0"/>
                            </a:spcAft>
                          </a:pPr>
                          <a:r>
                            <a:rPr lang="es-EC" sz="1400" dirty="0">
                              <a:effectLst/>
                            </a:rPr>
                            <a:t>ECA01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asignados a una vacante</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56842" r="-256" b="-702105"/>
                          </a:stretch>
                        </a:blipFill>
                      </a:tcPr>
                    </a:tc>
                  </a:tr>
                  <a:tr h="533641">
                    <a:tc rowSpan="3" gridSpan="2">
                      <a:txBody>
                        <a:bodyPr/>
                        <a:lstStyle/>
                        <a:p>
                          <a:pPr algn="just">
                            <a:lnSpc>
                              <a:spcPct val="150000"/>
                            </a:lnSpc>
                            <a:spcAft>
                              <a:spcPts val="0"/>
                            </a:spcAft>
                          </a:pPr>
                          <a:r>
                            <a:rPr lang="es-EC" sz="1400" dirty="0" smtClean="0">
                              <a:effectLst/>
                            </a:rPr>
                            <a:t>Eficiencia:</a:t>
                          </a:r>
                          <a:r>
                            <a:rPr lang="es-EC" sz="1400" baseline="0" dirty="0" smtClean="0">
                              <a:effectLst/>
                            </a:rPr>
                            <a:t> </a:t>
                          </a:r>
                          <a:r>
                            <a:rPr lang="es-EC" sz="1100" dirty="0" smtClean="0">
                              <a:effectLst/>
                            </a:rPr>
                            <a:t>Capacidad </a:t>
                          </a:r>
                          <a:r>
                            <a:rPr lang="es-EC" sz="1100" dirty="0">
                              <a:effectLst/>
                            </a:rPr>
                            <a:t>de utilizar los recursos para alcanzar las metas.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rowSpan="3" hMerge="1">
                      <a:txBody>
                        <a:bodyPr/>
                        <a:lstStyle/>
                        <a:p>
                          <a:endParaRPr lang="es-EC"/>
                        </a:p>
                      </a:txBody>
                      <a:tcPr/>
                    </a:tc>
                    <a:tc>
                      <a:txBody>
                        <a:bodyPr/>
                        <a:lstStyle/>
                        <a:p>
                          <a:pPr algn="just">
                            <a:lnSpc>
                              <a:spcPct val="150000"/>
                            </a:lnSpc>
                            <a:spcAft>
                              <a:spcPts val="0"/>
                            </a:spcAft>
                          </a:pPr>
                          <a:r>
                            <a:rPr lang="es-EC" sz="1400">
                              <a:effectLst/>
                            </a:rPr>
                            <a:t>ECI01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aceptaron vacantes asignadas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169318" r="-256" b="-657955"/>
                          </a:stretch>
                        </a:blipFill>
                      </a:tcPr>
                    </a:tc>
                  </a:tr>
                  <a:tr h="641591">
                    <a:tc gridSpan="2" vMerge="1">
                      <a:txBody>
                        <a:bodyPr/>
                        <a:lstStyle/>
                        <a:p>
                          <a:endParaRPr lang="es-EC"/>
                        </a:p>
                      </a:txBody>
                      <a:tcPr/>
                    </a:tc>
                    <a:tc hMerge="1" vMerge="1">
                      <a:txBody>
                        <a:bodyPr/>
                        <a:lstStyle/>
                        <a:p>
                          <a:endParaRPr lang="es-EC"/>
                        </a:p>
                      </a:txBody>
                      <a:tcPr/>
                    </a:tc>
                    <a:tc>
                      <a:txBody>
                        <a:bodyPr/>
                        <a:lstStyle/>
                        <a:p>
                          <a:pPr algn="just">
                            <a:lnSpc>
                              <a:spcPct val="150000"/>
                            </a:lnSpc>
                            <a:spcAft>
                              <a:spcPts val="0"/>
                            </a:spcAft>
                          </a:pPr>
                          <a:r>
                            <a:rPr lang="es-EC" sz="1400">
                              <a:effectLst/>
                            </a:rPr>
                            <a:t>ECI02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que han seleccionado el máximo de vacantes permitidas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225714" r="-256" b="-451429"/>
                          </a:stretch>
                        </a:blipFill>
                      </a:tcPr>
                    </a:tc>
                  </a:tr>
                  <a:tr h="531990">
                    <a:tc gridSpan="2" vMerge="1">
                      <a:txBody>
                        <a:bodyPr/>
                        <a:lstStyle/>
                        <a:p>
                          <a:endParaRPr lang="es-EC"/>
                        </a:p>
                      </a:txBody>
                      <a:tcPr/>
                    </a:tc>
                    <a:tc hMerge="1" vMerge="1">
                      <a:txBody>
                        <a:bodyPr/>
                        <a:lstStyle/>
                        <a:p>
                          <a:endParaRPr lang="es-EC"/>
                        </a:p>
                      </a:txBody>
                      <a:tcPr/>
                    </a:tc>
                    <a:tc>
                      <a:txBody>
                        <a:bodyPr/>
                        <a:lstStyle/>
                        <a:p>
                          <a:pPr algn="just">
                            <a:lnSpc>
                              <a:spcPct val="150000"/>
                            </a:lnSpc>
                            <a:spcAft>
                              <a:spcPts val="0"/>
                            </a:spcAft>
                          </a:pPr>
                          <a:r>
                            <a:rPr lang="es-EC" sz="1400">
                              <a:effectLst/>
                            </a:rPr>
                            <a:t>ECI03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finalizaron evaluación práctica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393103" r="-256" b="-444828"/>
                          </a:stretch>
                        </a:blipFill>
                      </a:tcPr>
                    </a:tc>
                  </a:tr>
                  <a:tr h="533704">
                    <a:tc rowSpan="3">
                      <a:txBody>
                        <a:bodyPr/>
                        <a:lstStyle/>
                        <a:p>
                          <a:pPr algn="l">
                            <a:lnSpc>
                              <a:spcPct val="150000"/>
                            </a:lnSpc>
                            <a:spcAft>
                              <a:spcPts val="0"/>
                            </a:spcAft>
                          </a:pPr>
                          <a:r>
                            <a:rPr lang="es-EC" sz="1400" dirty="0" smtClean="0">
                              <a:effectLst/>
                            </a:rPr>
                            <a:t>Efectividad:</a:t>
                          </a:r>
                          <a:r>
                            <a:rPr lang="es-EC" sz="1400" baseline="0" dirty="0" smtClean="0">
                              <a:effectLst/>
                            </a:rPr>
                            <a:t> </a:t>
                          </a:r>
                          <a:r>
                            <a:rPr lang="es-EC" sz="1100" dirty="0" smtClean="0">
                              <a:effectLst/>
                            </a:rPr>
                            <a:t>Combina </a:t>
                          </a:r>
                          <a:r>
                            <a:rPr lang="es-EC" sz="1100" dirty="0">
                              <a:effectLst/>
                            </a:rPr>
                            <a:t>eficacia y eficiencia en el logro de objetivos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accent1">
                              <a:lumMod val="60000"/>
                              <a:lumOff val="40000"/>
                            </a:schemeClr>
                          </a:solidFill>
                          <a:prstDash val="solid"/>
                          <a:round/>
                          <a:headEnd type="none" w="med" len="med"/>
                          <a:tailEnd type="none" w="med" len="med"/>
                        </a:lnR>
                        <a:solidFill>
                          <a:schemeClr val="accent1">
                            <a:lumMod val="20000"/>
                            <a:lumOff val="80000"/>
                          </a:schemeClr>
                        </a:solidFill>
                      </a:tcPr>
                    </a:tc>
                    <a:tc rowSpan="2">
                      <a:txBody>
                        <a:bodyPr/>
                        <a:lstStyle/>
                        <a:p>
                          <a:pPr algn="just">
                            <a:lnSpc>
                              <a:spcPct val="150000"/>
                            </a:lnSpc>
                            <a:spcAft>
                              <a:spcPts val="0"/>
                            </a:spcAft>
                          </a:pPr>
                          <a:r>
                            <a:rPr lang="es-EC" sz="1400" b="1" dirty="0">
                              <a:effectLst/>
                            </a:rPr>
                            <a:t>Cobertura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s-EC" sz="1400">
                              <a:effectLst/>
                            </a:rPr>
                            <a:t>EFCO01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Plazas con un ganador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487500" r="-256" b="-339773"/>
                          </a:stretch>
                        </a:blipFill>
                      </a:tcPr>
                    </a:tc>
                  </a:tr>
                  <a:tr h="533704">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400">
                              <a:effectLst/>
                            </a:rPr>
                            <a:t>EFCO02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Plazas sin postulación de aspirantes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587500" r="-256" b="-239773"/>
                          </a:stretch>
                        </a:blipFill>
                      </a:tcPr>
                    </a:tc>
                  </a:tr>
                  <a:tr h="641591">
                    <a:tc vMerge="1">
                      <a:txBody>
                        <a:bodyPr/>
                        <a:lstStyle/>
                        <a:p>
                          <a:endParaRPr lang="es-EC"/>
                        </a:p>
                      </a:txBody>
                      <a:tcPr/>
                    </a:tc>
                    <a:tc>
                      <a:txBody>
                        <a:bodyPr/>
                        <a:lstStyle/>
                        <a:p>
                          <a:pPr algn="just">
                            <a:lnSpc>
                              <a:spcPct val="150000"/>
                            </a:lnSpc>
                            <a:spcAft>
                              <a:spcPts val="0"/>
                            </a:spcAft>
                          </a:pPr>
                          <a:r>
                            <a:rPr lang="es-EC" sz="1400" b="1" dirty="0">
                              <a:effectLst/>
                            </a:rPr>
                            <a:t>Calidad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just">
                            <a:lnSpc>
                              <a:spcPct val="150000"/>
                            </a:lnSpc>
                            <a:spcAft>
                              <a:spcPts val="0"/>
                            </a:spcAft>
                          </a:pPr>
                          <a:r>
                            <a:rPr lang="es-EC" sz="1400">
                              <a:effectLst/>
                            </a:rPr>
                            <a:t>EFCA01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Aspirantes asignados en su primera prioridad siendo los mejores puntuados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576190" r="-256" b="-100952"/>
                          </a:stretch>
                        </a:blipFill>
                      </a:tcPr>
                    </a:tc>
                  </a:tr>
                  <a:tr h="633442">
                    <a:tc gridSpan="2">
                      <a:txBody>
                        <a:bodyPr/>
                        <a:lstStyle/>
                        <a:p>
                          <a:pPr algn="just">
                            <a:lnSpc>
                              <a:spcPct val="150000"/>
                            </a:lnSpc>
                            <a:spcAft>
                              <a:spcPts val="0"/>
                            </a:spcAft>
                          </a:pPr>
                          <a:r>
                            <a:rPr lang="es-EC" sz="1400" dirty="0" smtClean="0">
                              <a:effectLst/>
                            </a:rPr>
                            <a:t>Impacto:</a:t>
                          </a:r>
                          <a:r>
                            <a:rPr lang="es-EC" sz="1400" baseline="0" dirty="0" smtClean="0">
                              <a:effectLst/>
                            </a:rPr>
                            <a:t> </a:t>
                          </a:r>
                          <a:r>
                            <a:rPr lang="es-EC" sz="1100" dirty="0" smtClean="0">
                              <a:effectLst/>
                            </a:rPr>
                            <a:t>Afectación </a:t>
                          </a:r>
                          <a:r>
                            <a:rPr lang="es-EC" sz="1100" dirty="0">
                              <a:effectLst/>
                            </a:rPr>
                            <a:t>a la sociedad más vulnerable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solidFill>
                          <a:schemeClr val="accent1">
                            <a:lumMod val="20000"/>
                            <a:lumOff val="80000"/>
                          </a:schemeClr>
                        </a:solidFill>
                      </a:tcPr>
                    </a:tc>
                    <a:tc hMerge="1">
                      <a:txBody>
                        <a:bodyPr/>
                        <a:lstStyle/>
                        <a:p>
                          <a:endParaRPr lang="es-EC"/>
                        </a:p>
                      </a:txBody>
                      <a:tcPr/>
                    </a:tc>
                    <a:tc>
                      <a:txBody>
                        <a:bodyPr/>
                        <a:lstStyle/>
                        <a:p>
                          <a:pPr algn="just">
                            <a:lnSpc>
                              <a:spcPct val="150000"/>
                            </a:lnSpc>
                            <a:spcAft>
                              <a:spcPts val="0"/>
                            </a:spcAft>
                          </a:pPr>
                          <a:r>
                            <a:rPr lang="es-EC" sz="1400">
                              <a:effectLst/>
                            </a:rPr>
                            <a:t>IMP01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R w="12700" cap="flat" cmpd="sng" algn="ctr">
                          <a:solidFill>
                            <a:schemeClr val="bg2"/>
                          </a:solidFill>
                          <a:prstDash val="solid"/>
                          <a:round/>
                          <a:headEnd type="none" w="med" len="med"/>
                          <a:tailEnd type="none" w="med" len="med"/>
                        </a:lnR>
                      </a:tcPr>
                    </a:tc>
                    <a:tc>
                      <a:txBody>
                        <a:bodyPr/>
                        <a:lstStyle/>
                        <a:p>
                          <a:pPr algn="just">
                            <a:lnSpc>
                              <a:spcPct val="150000"/>
                            </a:lnSpc>
                            <a:spcAft>
                              <a:spcPts val="0"/>
                            </a:spcAft>
                          </a:pPr>
                          <a:r>
                            <a:rPr lang="es-EC" sz="1400" dirty="0">
                              <a:effectLst/>
                            </a:rPr>
                            <a:t>Asignaciones de aspirantes a plazas rurales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16" marR="66716" marT="17297" marB="172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s-EC"/>
                        </a:p>
                      </a:txBody>
                      <a:tcPr marL="66716" marR="66716" marT="17297" marB="17297">
                        <a:lnL w="12700" cap="flat" cmpd="sng" algn="ctr">
                          <a:solidFill>
                            <a:schemeClr val="bg2"/>
                          </a:solidFill>
                          <a:prstDash val="solid"/>
                          <a:round/>
                          <a:headEnd type="none" w="med" len="med"/>
                          <a:tailEnd type="none" w="med" len="med"/>
                        </a:lnL>
                        <a:blipFill rotWithShape="0">
                          <a:blip r:embed="rId3"/>
                          <a:stretch>
                            <a:fillRect l="-149936" t="-682692" r="-256" b="-1923"/>
                          </a:stretch>
                        </a:blipFill>
                      </a:tcPr>
                    </a:tc>
                  </a:tr>
                </a:tbl>
              </a:graphicData>
            </a:graphic>
          </p:graphicFrame>
        </mc:Fallback>
      </mc:AlternateContent>
    </p:spTree>
    <p:extLst>
      <p:ext uri="{BB962C8B-B14F-4D97-AF65-F5344CB8AC3E}">
        <p14:creationId xmlns:p14="http://schemas.microsoft.com/office/powerpoint/2010/main" val="3167479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Evaluar los resultados obtenidos del proceso de Concursos de Méritos y Oposición para Docentes, para establecer una línea base que determine su situación actual</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9" name="Gráfico 8"/>
          <p:cNvGraphicFramePr/>
          <p:nvPr>
            <p:extLst>
              <p:ext uri="{D42A27DB-BD31-4B8C-83A1-F6EECF244321}">
                <p14:modId xmlns:p14="http://schemas.microsoft.com/office/powerpoint/2010/main" val="1238463310"/>
              </p:ext>
            </p:extLst>
          </p:nvPr>
        </p:nvGraphicFramePr>
        <p:xfrm>
          <a:off x="377711" y="1926600"/>
          <a:ext cx="5010150" cy="3209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2329248938"/>
              </p:ext>
            </p:extLst>
          </p:nvPr>
        </p:nvGraphicFramePr>
        <p:xfrm>
          <a:off x="6096860" y="1926600"/>
          <a:ext cx="5953125" cy="3467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9986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Evaluar los resultados obtenidos del proceso de Concursos de Méritos y Oposición para Docentes, para establecer una línea base que determine su situación actual</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7" name="Gráfico 6"/>
          <p:cNvGraphicFramePr/>
          <p:nvPr>
            <p:extLst>
              <p:ext uri="{D42A27DB-BD31-4B8C-83A1-F6EECF244321}">
                <p14:modId xmlns:p14="http://schemas.microsoft.com/office/powerpoint/2010/main" val="713844669"/>
              </p:ext>
            </p:extLst>
          </p:nvPr>
        </p:nvGraphicFramePr>
        <p:xfrm>
          <a:off x="191360" y="2179153"/>
          <a:ext cx="6209440" cy="33735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3785841710"/>
              </p:ext>
            </p:extLst>
          </p:nvPr>
        </p:nvGraphicFramePr>
        <p:xfrm>
          <a:off x="6628365" y="2179153"/>
          <a:ext cx="5310593" cy="27914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732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a:t>Evaluar los resultados obtenidos del proceso de Concursos de Méritos y Oposición para Docentes, para establecer una línea base que determine su situación actual</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2" name="Tabla 1"/>
          <p:cNvGraphicFramePr>
            <a:graphicFrameLocks noGrp="1"/>
          </p:cNvGraphicFramePr>
          <p:nvPr>
            <p:extLst>
              <p:ext uri="{D42A27DB-BD31-4B8C-83A1-F6EECF244321}">
                <p14:modId xmlns:p14="http://schemas.microsoft.com/office/powerpoint/2010/main" val="4218513113"/>
              </p:ext>
            </p:extLst>
          </p:nvPr>
        </p:nvGraphicFramePr>
        <p:xfrm>
          <a:off x="691317" y="1926600"/>
          <a:ext cx="10811086" cy="3881120"/>
        </p:xfrm>
        <a:graphic>
          <a:graphicData uri="http://schemas.openxmlformats.org/drawingml/2006/table">
            <a:tbl>
              <a:tblPr firstRow="1" firstCol="1" bandRow="1">
                <a:tableStyleId>{69012ECD-51FC-41F1-AA8D-1B2483CD663E}</a:tableStyleId>
              </a:tblPr>
              <a:tblGrid>
                <a:gridCol w="1433697"/>
                <a:gridCol w="1107207"/>
                <a:gridCol w="1633429"/>
                <a:gridCol w="4474536"/>
                <a:gridCol w="2162217"/>
              </a:tblGrid>
              <a:tr h="396240">
                <a:tc gridSpan="2">
                  <a:txBody>
                    <a:bodyPr/>
                    <a:lstStyle/>
                    <a:p>
                      <a:pPr algn="ctr">
                        <a:lnSpc>
                          <a:spcPct val="150000"/>
                        </a:lnSpc>
                        <a:spcAft>
                          <a:spcPts val="0"/>
                        </a:spcAft>
                      </a:pPr>
                      <a:r>
                        <a:rPr lang="es-EC" sz="1400" dirty="0">
                          <a:effectLst/>
                        </a:rPr>
                        <a:t>CATEGORÍA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a:txBody>
                    <a:bodyPr/>
                    <a:lstStyle/>
                    <a:p>
                      <a:pPr algn="ctr">
                        <a:lnSpc>
                          <a:spcPct val="150000"/>
                        </a:lnSpc>
                        <a:spcAft>
                          <a:spcPts val="0"/>
                        </a:spcAft>
                      </a:pPr>
                      <a:r>
                        <a:rPr lang="es-EC" sz="1400">
                          <a:effectLst/>
                        </a:rPr>
                        <a:t>CÓDIGO</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INDICADOR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VALOR ALCANZADO</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10820">
                <a:tc gridSpan="2">
                  <a:txBody>
                    <a:bodyPr/>
                    <a:lstStyle/>
                    <a:p>
                      <a:pPr algn="just">
                        <a:lnSpc>
                          <a:spcPct val="150000"/>
                        </a:lnSpc>
                        <a:spcAft>
                          <a:spcPts val="0"/>
                        </a:spcAft>
                      </a:pPr>
                      <a:r>
                        <a:rPr lang="es-EC" sz="1400" dirty="0">
                          <a:effectLst/>
                        </a:rPr>
                        <a:t>EFICACIA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1400">
                          <a:effectLst/>
                        </a:rPr>
                        <a:t>ECA01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Aspirantes asignados a una vacante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54.92%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7010">
                <a:tc rowSpan="3" gridSpan="2">
                  <a:txBody>
                    <a:bodyPr/>
                    <a:lstStyle/>
                    <a:p>
                      <a:pPr algn="just">
                        <a:lnSpc>
                          <a:spcPct val="150000"/>
                        </a:lnSpc>
                        <a:spcAft>
                          <a:spcPts val="0"/>
                        </a:spcAft>
                      </a:pPr>
                      <a:r>
                        <a:rPr lang="es-EC" sz="1400" dirty="0">
                          <a:effectLst/>
                        </a:rPr>
                        <a:t>EFICIENCIA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rowSpan="3" hMerge="1">
                  <a:txBody>
                    <a:bodyPr/>
                    <a:lstStyle/>
                    <a:p>
                      <a:endParaRPr lang="es-EC"/>
                    </a:p>
                  </a:txBody>
                  <a:tcPr/>
                </a:tc>
                <a:tc>
                  <a:txBody>
                    <a:bodyPr/>
                    <a:lstStyle/>
                    <a:p>
                      <a:pPr algn="ctr">
                        <a:lnSpc>
                          <a:spcPct val="150000"/>
                        </a:lnSpc>
                        <a:spcAft>
                          <a:spcPts val="0"/>
                        </a:spcAft>
                      </a:pPr>
                      <a:r>
                        <a:rPr lang="es-EC" sz="1400">
                          <a:effectLst/>
                        </a:rPr>
                        <a:t>ECI01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Aspirantes aceptaron vacantes asignadas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99.90%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455930">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400" dirty="0">
                          <a:effectLst/>
                        </a:rPr>
                        <a:t>ECI02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Aspirantes que han seleccionado el máximo de vacantes permitidas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60.14%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93370">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400">
                          <a:effectLst/>
                        </a:rPr>
                        <a:t>ECI03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Aspirantes finalizaron evaluación práctica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86.47%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82880">
                <a:tc rowSpan="3">
                  <a:txBody>
                    <a:bodyPr/>
                    <a:lstStyle/>
                    <a:p>
                      <a:pPr algn="just">
                        <a:lnSpc>
                          <a:spcPct val="150000"/>
                        </a:lnSpc>
                        <a:spcAft>
                          <a:spcPts val="0"/>
                        </a:spcAft>
                      </a:pPr>
                      <a:r>
                        <a:rPr lang="es-EC" sz="1400" dirty="0">
                          <a:effectLst/>
                        </a:rPr>
                        <a:t>EFECTIVIDAD</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R w="12700" cap="flat" cmpd="sng" algn="ctr">
                      <a:solidFill>
                        <a:schemeClr val="accent1">
                          <a:lumMod val="60000"/>
                          <a:lumOff val="40000"/>
                        </a:schemeClr>
                      </a:solidFill>
                      <a:prstDash val="solid"/>
                      <a:round/>
                      <a:headEnd type="none" w="med" len="med"/>
                      <a:tailEnd type="none" w="med" len="med"/>
                    </a:lnR>
                    <a:solidFill>
                      <a:schemeClr val="accent1">
                        <a:lumMod val="20000"/>
                        <a:lumOff val="80000"/>
                      </a:schemeClr>
                    </a:solidFill>
                  </a:tcPr>
                </a:tc>
                <a:tc rowSpan="2">
                  <a:txBody>
                    <a:bodyPr/>
                    <a:lstStyle/>
                    <a:p>
                      <a:pPr algn="just">
                        <a:lnSpc>
                          <a:spcPct val="150000"/>
                        </a:lnSpc>
                        <a:spcAft>
                          <a:spcPts val="0"/>
                        </a:spcAft>
                      </a:pPr>
                      <a:r>
                        <a:rPr lang="es-EC" sz="1400" b="1" dirty="0">
                          <a:effectLst/>
                        </a:rPr>
                        <a:t>COBERTURA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1400" dirty="0">
                          <a:effectLst/>
                        </a:rPr>
                        <a:t>EFCO01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Plazas con un ganador</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49.94%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9558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dirty="0">
                          <a:effectLst/>
                        </a:rPr>
                        <a:t>EFCO02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Plazas sin postulación de aspirantes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17.04%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62585">
                <a:tc vMerge="1">
                  <a:txBody>
                    <a:bodyPr/>
                    <a:lstStyle/>
                    <a:p>
                      <a:endParaRPr lang="es-EC"/>
                    </a:p>
                  </a:txBody>
                  <a:tcPr/>
                </a:tc>
                <a:tc>
                  <a:txBody>
                    <a:bodyPr/>
                    <a:lstStyle/>
                    <a:p>
                      <a:pPr algn="just">
                        <a:lnSpc>
                          <a:spcPct val="150000"/>
                        </a:lnSpc>
                        <a:spcAft>
                          <a:spcPts val="0"/>
                        </a:spcAft>
                      </a:pPr>
                      <a:r>
                        <a:rPr lang="es-EC" sz="1400" b="1" dirty="0">
                          <a:effectLst/>
                        </a:rPr>
                        <a:t>CALIDAD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spcAft>
                          <a:spcPts val="0"/>
                        </a:spcAft>
                      </a:pPr>
                      <a:r>
                        <a:rPr lang="es-EC" sz="1400" dirty="0">
                          <a:effectLst/>
                        </a:rPr>
                        <a:t>EFCA01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Aspirantes asignados en su primera prioridad siendo los mejores puntuados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a:effectLst/>
                        </a:rPr>
                        <a:t>30.57%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90195">
                <a:tc gridSpan="2">
                  <a:txBody>
                    <a:bodyPr/>
                    <a:lstStyle/>
                    <a:p>
                      <a:pPr algn="just">
                        <a:lnSpc>
                          <a:spcPct val="150000"/>
                        </a:lnSpc>
                        <a:spcAft>
                          <a:spcPts val="0"/>
                        </a:spcAft>
                      </a:pPr>
                      <a:r>
                        <a:rPr lang="es-EC" sz="1400" dirty="0">
                          <a:effectLst/>
                        </a:rPr>
                        <a:t>IMPACTO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1400">
                          <a:effectLst/>
                        </a:rPr>
                        <a:t>IMP01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400">
                          <a:effectLst/>
                        </a:rPr>
                        <a:t>Asignaciones de aspirantes a plazas rurales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400" dirty="0">
                          <a:effectLst/>
                        </a:rPr>
                        <a:t>26.77%</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sp>
        <p:nvSpPr>
          <p:cNvPr id="4" name="Rectángulo 3"/>
          <p:cNvSpPr/>
          <p:nvPr/>
        </p:nvSpPr>
        <p:spPr>
          <a:xfrm>
            <a:off x="1963652" y="1420160"/>
            <a:ext cx="8266415" cy="369332"/>
          </a:xfrm>
          <a:prstGeom prst="rect">
            <a:avLst/>
          </a:prstGeom>
        </p:spPr>
        <p:txBody>
          <a:bodyPr wrap="square">
            <a:spAutoFit/>
          </a:bodyPr>
          <a:lstStyle/>
          <a:p>
            <a:pPr algn="ctr"/>
            <a:r>
              <a:rPr lang="es-EC" i="1" dirty="0">
                <a:latin typeface="Calibri" panose="020F0502020204030204" pitchFamily="34" charset="0"/>
                <a:ea typeface="Calibri" panose="020F0502020204030204" pitchFamily="34" charset="0"/>
                <a:cs typeface="Times New Roman" panose="02020603050405020304" pitchFamily="18" charset="0"/>
              </a:rPr>
              <a:t>Línea base del estado del proceso de Concurso de Méritos y Oposición</a:t>
            </a:r>
            <a:endParaRPr lang="es-EC" dirty="0"/>
          </a:p>
        </p:txBody>
      </p:sp>
    </p:spTree>
    <p:extLst>
      <p:ext uri="{BB962C8B-B14F-4D97-AF65-F5344CB8AC3E}">
        <p14:creationId xmlns:p14="http://schemas.microsoft.com/office/powerpoint/2010/main" val="3945263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OBJETIVOS ESPECÍFICOS</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557282594"/>
              </p:ext>
            </p:extLst>
          </p:nvPr>
        </p:nvGraphicFramePr>
        <p:xfrm>
          <a:off x="1197736" y="1957590"/>
          <a:ext cx="10109915" cy="427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7561" y="1415272"/>
            <a:ext cx="1084636" cy="1084636"/>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2499908"/>
            <a:ext cx="1084636" cy="1084636"/>
          </a:xfrm>
          <a:prstGeom prst="rect">
            <a:avLst/>
          </a:prstGeom>
        </p:spPr>
      </p:pic>
    </p:spTree>
    <p:extLst>
      <p:ext uri="{BB962C8B-B14F-4D97-AF65-F5344CB8AC3E}">
        <p14:creationId xmlns:p14="http://schemas.microsoft.com/office/powerpoint/2010/main" val="1658956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Principales dificultades determinadas en el concurso basados en los resultados de Fases Críticas y Línea Base del Proceso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7" name="Gráfico 6"/>
          <p:cNvGraphicFramePr/>
          <p:nvPr>
            <p:extLst>
              <p:ext uri="{D42A27DB-BD31-4B8C-83A1-F6EECF244321}">
                <p14:modId xmlns:p14="http://schemas.microsoft.com/office/powerpoint/2010/main" val="1117644240"/>
              </p:ext>
            </p:extLst>
          </p:nvPr>
        </p:nvGraphicFramePr>
        <p:xfrm>
          <a:off x="209605" y="1211895"/>
          <a:ext cx="4929065" cy="2508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577611513"/>
              </p:ext>
            </p:extLst>
          </p:nvPr>
        </p:nvGraphicFramePr>
        <p:xfrm>
          <a:off x="6843298" y="1211895"/>
          <a:ext cx="4856430" cy="24373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394993045"/>
              </p:ext>
            </p:extLst>
          </p:nvPr>
        </p:nvGraphicFramePr>
        <p:xfrm>
          <a:off x="3430408" y="3746024"/>
          <a:ext cx="5056770" cy="26719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6508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Principales dificultades determinadas en el concurso basados en los resultados de Fases Críticas y Línea Base del Proceso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11" name="Gráfico 10"/>
          <p:cNvGraphicFramePr/>
          <p:nvPr>
            <p:extLst>
              <p:ext uri="{D42A27DB-BD31-4B8C-83A1-F6EECF244321}">
                <p14:modId xmlns:p14="http://schemas.microsoft.com/office/powerpoint/2010/main" val="2561209185"/>
              </p:ext>
            </p:extLst>
          </p:nvPr>
        </p:nvGraphicFramePr>
        <p:xfrm>
          <a:off x="458060" y="2034861"/>
          <a:ext cx="5638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val="2695990601"/>
              </p:ext>
            </p:extLst>
          </p:nvPr>
        </p:nvGraphicFramePr>
        <p:xfrm>
          <a:off x="6461009" y="2034861"/>
          <a:ext cx="5013960" cy="3524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385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1813612860"/>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046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Principales dificultades determinadas en el concurso basados en los resultados de Fases Críticas y Línea Base del Proceso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2" name="Tabla 1"/>
          <p:cNvGraphicFramePr>
            <a:graphicFrameLocks noGrp="1"/>
          </p:cNvGraphicFramePr>
          <p:nvPr>
            <p:extLst>
              <p:ext uri="{D42A27DB-BD31-4B8C-83A1-F6EECF244321}">
                <p14:modId xmlns:p14="http://schemas.microsoft.com/office/powerpoint/2010/main" val="124171707"/>
              </p:ext>
            </p:extLst>
          </p:nvPr>
        </p:nvGraphicFramePr>
        <p:xfrm>
          <a:off x="245971" y="2544369"/>
          <a:ext cx="5850889" cy="1717040"/>
        </p:xfrm>
        <a:graphic>
          <a:graphicData uri="http://schemas.openxmlformats.org/drawingml/2006/table">
            <a:tbl>
              <a:tblPr firstRow="1" firstCol="1" bandRow="1">
                <a:tableStyleId>{B301B821-A1FF-4177-AEE7-76D212191A09}</a:tableStyleId>
              </a:tblPr>
              <a:tblGrid>
                <a:gridCol w="637778"/>
                <a:gridCol w="637778"/>
                <a:gridCol w="637778"/>
                <a:gridCol w="637778"/>
                <a:gridCol w="637778"/>
                <a:gridCol w="637778"/>
                <a:gridCol w="637778"/>
                <a:gridCol w="637778"/>
                <a:gridCol w="748665"/>
              </a:tblGrid>
              <a:tr h="548640">
                <a:tc>
                  <a:txBody>
                    <a:bodyPr/>
                    <a:lstStyle/>
                    <a:p>
                      <a:pPr algn="ctr">
                        <a:lnSpc>
                          <a:spcPct val="150000"/>
                        </a:lnSpc>
                        <a:spcAft>
                          <a:spcPts val="0"/>
                        </a:spcAft>
                      </a:pPr>
                      <a:r>
                        <a:rPr lang="es-EC" sz="800" dirty="0">
                          <a:effectLst/>
                        </a:rPr>
                        <a:t>CONCURSO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CIRCUITO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ESPECIALIDAD</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TOTAL VACANTES OFERTADAS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TOTAL POSTULANTES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PRIORIDAD GANADOR</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PUNTAJE</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dirty="0">
                          <a:effectLst/>
                        </a:rPr>
                        <a:t>POSTULANTE MEJOR PUNTUADO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PRIORIDAD MEJOR PUNTUADO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731520">
                <a:tc>
                  <a:txBody>
                    <a:bodyPr/>
                    <a:lstStyle/>
                    <a:p>
                      <a:pPr algn="ctr">
                        <a:lnSpc>
                          <a:spcPct val="150000"/>
                        </a:lnSpc>
                        <a:spcAft>
                          <a:spcPts val="0"/>
                        </a:spcAft>
                      </a:pPr>
                      <a:r>
                        <a:rPr lang="es-EC" sz="1000">
                          <a:effectLst/>
                        </a:rPr>
                        <a:t>QSM5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03D03C03</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800">
                          <a:effectLst/>
                        </a:rPr>
                        <a:t>CIENCIAS NATURALES- OCTAVO A DÉCIMO EGB</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a:effectLst/>
                        </a:rPr>
                        <a:t>1</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a:effectLst/>
                        </a:rPr>
                        <a:t>38</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a:effectLst/>
                        </a:rPr>
                        <a:t>1</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dirty="0">
                          <a:effectLst/>
                        </a:rPr>
                        <a:t>59,67</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a:effectLst/>
                        </a:rPr>
                        <a:t>67,17</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000" dirty="0">
                          <a:effectLst/>
                        </a:rPr>
                        <a:t>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graphicFrame>
        <p:nvGraphicFramePr>
          <p:cNvPr id="9" name="Gráfico 8"/>
          <p:cNvGraphicFramePr/>
          <p:nvPr>
            <p:extLst>
              <p:ext uri="{D42A27DB-BD31-4B8C-83A1-F6EECF244321}">
                <p14:modId xmlns:p14="http://schemas.microsoft.com/office/powerpoint/2010/main" val="1685514482"/>
              </p:ext>
            </p:extLst>
          </p:nvPr>
        </p:nvGraphicFramePr>
        <p:xfrm>
          <a:off x="6443033" y="1972885"/>
          <a:ext cx="5495925"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0" y="2081596"/>
            <a:ext cx="6021249" cy="307777"/>
          </a:xfrm>
          <a:prstGeom prst="rect">
            <a:avLst/>
          </a:prstGeom>
        </p:spPr>
        <p:txBody>
          <a:bodyPr wrap="square">
            <a:spAutoFit/>
          </a:bodyPr>
          <a:lstStyle/>
          <a:p>
            <a:pPr algn="ctr"/>
            <a:r>
              <a:rPr lang="es-EC" sz="1400" i="1" dirty="0" smtClean="0">
                <a:latin typeface="Calibri" panose="020F0502020204030204" pitchFamily="34" charset="0"/>
                <a:ea typeface="Calibri" panose="020F0502020204030204" pitchFamily="34" charset="0"/>
                <a:cs typeface="Times New Roman" panose="02020603050405020304" pitchFamily="18" charset="0"/>
              </a:rPr>
              <a:t>Ejemplo de asignación de un aspirante con menor puntaje</a:t>
            </a:r>
            <a:endParaRPr lang="es-EC" sz="1400" dirty="0"/>
          </a:p>
        </p:txBody>
      </p:sp>
    </p:spTree>
    <p:extLst>
      <p:ext uri="{BB962C8B-B14F-4D97-AF65-F5344CB8AC3E}">
        <p14:creationId xmlns:p14="http://schemas.microsoft.com/office/powerpoint/2010/main" val="836286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Muestra para la investigación de la Motivación Docente, Preferencias hacia el Proceso y Satisfacción de Uso del Sistema Informático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4" name="Rectángulo 3"/>
          <p:cNvSpPr/>
          <p:nvPr/>
        </p:nvSpPr>
        <p:spPr>
          <a:xfrm>
            <a:off x="560246" y="1504766"/>
            <a:ext cx="54134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Calibri" panose="020F0502020204030204" pitchFamily="34" charset="0"/>
                <a:ea typeface="Calibri" panose="020F0502020204030204" pitchFamily="34" charset="0"/>
                <a:cs typeface="Times New Roman" panose="02020603050405020304" pitchFamily="18" charset="0"/>
              </a:rPr>
              <a:t>N = </a:t>
            </a:r>
            <a:r>
              <a:rPr lang="es-EC" dirty="0">
                <a:latin typeface="Calibri" panose="020F0502020204030204" pitchFamily="34" charset="0"/>
                <a:ea typeface="Calibri" panose="020F0502020204030204" pitchFamily="34" charset="0"/>
                <a:cs typeface="Times New Roman" panose="02020603050405020304" pitchFamily="18" charset="0"/>
              </a:rPr>
              <a:t>34386 aspirantes elegibles + </a:t>
            </a:r>
            <a:r>
              <a:rPr lang="es-EC" sz="1600" dirty="0">
                <a:latin typeface="Calibri" panose="020F0502020204030204" pitchFamily="34" charset="0"/>
                <a:ea typeface="Calibri" panose="020F0502020204030204" pitchFamily="34" charset="0"/>
                <a:cs typeface="Times New Roman" panose="02020603050405020304" pitchFamily="18" charset="0"/>
              </a:rPr>
              <a:t> 2869 ganadores </a:t>
            </a:r>
            <a:r>
              <a:rPr lang="es-EC" sz="1600" dirty="0" smtClean="0">
                <a:latin typeface="Calibri" panose="020F0502020204030204" pitchFamily="34" charset="0"/>
                <a:ea typeface="Calibri" panose="020F0502020204030204" pitchFamily="34" charset="0"/>
                <a:cs typeface="Times New Roman" panose="02020603050405020304" pitchFamily="18" charset="0"/>
              </a:rPr>
              <a:t>QSM5 </a:t>
            </a:r>
          </a:p>
          <a:p>
            <a:r>
              <a:rPr lang="es-EC" sz="1600" dirty="0" smtClean="0">
                <a:latin typeface="Calibri" panose="020F0502020204030204" pitchFamily="34" charset="0"/>
                <a:cs typeface="Times New Roman" panose="02020603050405020304" pitchFamily="18" charset="0"/>
              </a:rPr>
              <a:t>N </a:t>
            </a:r>
            <a:r>
              <a:rPr lang="es-EC" dirty="0" smtClean="0"/>
              <a:t>= </a:t>
            </a:r>
            <a:r>
              <a:rPr lang="es-EC" dirty="0"/>
              <a:t>37255 personas </a:t>
            </a:r>
          </a:p>
        </p:txBody>
      </p:sp>
      <p:pic>
        <p:nvPicPr>
          <p:cNvPr id="11" name="Imagen 10"/>
          <p:cNvPicPr/>
          <p:nvPr/>
        </p:nvPicPr>
        <p:blipFill rotWithShape="1">
          <a:blip r:embed="rId3"/>
          <a:srcRect l="9103" t="17383" r="13401" b="10958"/>
          <a:stretch/>
        </p:blipFill>
        <p:spPr bwMode="auto">
          <a:xfrm>
            <a:off x="1129412" y="2526424"/>
            <a:ext cx="1906536" cy="790856"/>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3040594" y="2561006"/>
            <a:ext cx="2699072" cy="369332"/>
          </a:xfrm>
          <a:prstGeom prst="rect">
            <a:avLst/>
          </a:prstGeom>
        </p:spPr>
        <p:txBody>
          <a:bodyPr wrap="non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a:t>
            </a:r>
            <a:r>
              <a:rPr lang="es-EC" dirty="0" err="1">
                <a:latin typeface="Calibri" panose="020F0502020204030204" pitchFamily="34" charset="0"/>
                <a:ea typeface="Calibri" panose="020F0502020204030204" pitchFamily="34" charset="0"/>
                <a:cs typeface="Times New Roman" panose="02020603050405020304" pitchFamily="18" charset="0"/>
              </a:rPr>
              <a:t>Otzen</a:t>
            </a:r>
            <a:r>
              <a:rPr lang="es-EC" dirty="0">
                <a:latin typeface="Calibri" panose="020F0502020204030204" pitchFamily="34" charset="0"/>
                <a:ea typeface="Calibri" panose="020F0502020204030204" pitchFamily="34" charset="0"/>
                <a:cs typeface="Times New Roman" panose="02020603050405020304" pitchFamily="18" charset="0"/>
              </a:rPr>
              <a:t> &amp; </a:t>
            </a:r>
            <a:r>
              <a:rPr lang="es-EC" dirty="0" err="1">
                <a:latin typeface="Calibri" panose="020F0502020204030204" pitchFamily="34" charset="0"/>
                <a:ea typeface="Calibri" panose="020F0502020204030204" pitchFamily="34" charset="0"/>
                <a:cs typeface="Times New Roman" panose="02020603050405020304" pitchFamily="18" charset="0"/>
              </a:rPr>
              <a:t>Manterola</a:t>
            </a:r>
            <a:r>
              <a:rPr lang="es-EC" dirty="0">
                <a:latin typeface="Calibri" panose="020F0502020204030204" pitchFamily="34" charset="0"/>
                <a:ea typeface="Calibri" panose="020F0502020204030204" pitchFamily="34" charset="0"/>
                <a:cs typeface="Times New Roman" panose="02020603050405020304" pitchFamily="18" charset="0"/>
              </a:rPr>
              <a:t>, 2017)</a:t>
            </a:r>
            <a:endParaRPr lang="es-EC" dirty="0"/>
          </a:p>
        </p:txBody>
      </p:sp>
      <p:sp>
        <p:nvSpPr>
          <p:cNvPr id="7" name="Rectángulo 6"/>
          <p:cNvSpPr/>
          <p:nvPr/>
        </p:nvSpPr>
        <p:spPr>
          <a:xfrm>
            <a:off x="560246" y="5517058"/>
            <a:ext cx="541341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b="1" dirty="0">
                <a:latin typeface="Calibri" panose="020F0502020204030204" pitchFamily="34" charset="0"/>
                <a:ea typeface="Calibri" panose="020F0502020204030204" pitchFamily="34" charset="0"/>
                <a:cs typeface="Times New Roman" panose="02020603050405020304" pitchFamily="18" charset="0"/>
              </a:rPr>
              <a:t>n = 380 </a:t>
            </a:r>
            <a:r>
              <a:rPr lang="es-EC" b="1" dirty="0" smtClean="0">
                <a:latin typeface="Calibri" panose="020F0502020204030204" pitchFamily="34" charset="0"/>
                <a:ea typeface="Calibri" panose="020F0502020204030204" pitchFamily="34" charset="0"/>
                <a:cs typeface="Times New Roman" panose="02020603050405020304" pitchFamily="18" charset="0"/>
              </a:rPr>
              <a:t>participantes</a:t>
            </a:r>
            <a:endParaRPr lang="es-EC" b="1" dirty="0"/>
          </a:p>
        </p:txBody>
      </p:sp>
      <p:graphicFrame>
        <p:nvGraphicFramePr>
          <p:cNvPr id="12" name="Tabla 11"/>
          <p:cNvGraphicFramePr>
            <a:graphicFrameLocks noGrp="1"/>
          </p:cNvGraphicFramePr>
          <p:nvPr>
            <p:extLst>
              <p:ext uri="{D42A27DB-BD31-4B8C-83A1-F6EECF244321}">
                <p14:modId xmlns:p14="http://schemas.microsoft.com/office/powerpoint/2010/main" val="4269370500"/>
              </p:ext>
            </p:extLst>
          </p:nvPr>
        </p:nvGraphicFramePr>
        <p:xfrm>
          <a:off x="7076474" y="1333581"/>
          <a:ext cx="4634275" cy="5319278"/>
        </p:xfrm>
        <a:graphic>
          <a:graphicData uri="http://schemas.openxmlformats.org/drawingml/2006/table">
            <a:tbl>
              <a:tblPr firstRow="1" firstCol="1" bandRow="1">
                <a:tableStyleId>{69012ECD-51FC-41F1-AA8D-1B2483CD663E}</a:tableStyleId>
              </a:tblPr>
              <a:tblGrid>
                <a:gridCol w="1784191"/>
                <a:gridCol w="1811394"/>
                <a:gridCol w="1038690"/>
              </a:tblGrid>
              <a:tr h="211722">
                <a:tc>
                  <a:txBody>
                    <a:bodyPr/>
                    <a:lstStyle/>
                    <a:p>
                      <a:pPr algn="just">
                        <a:lnSpc>
                          <a:spcPct val="150000"/>
                        </a:lnSpc>
                        <a:spcAft>
                          <a:spcPts val="0"/>
                        </a:spcAft>
                      </a:pPr>
                      <a:r>
                        <a:rPr lang="es-EC" sz="1100">
                          <a:effectLst/>
                        </a:rPr>
                        <a:t>VARIABLE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just">
                        <a:lnSpc>
                          <a:spcPct val="150000"/>
                        </a:lnSpc>
                        <a:spcAft>
                          <a:spcPts val="0"/>
                        </a:spcAft>
                      </a:pPr>
                      <a:r>
                        <a:rPr lang="es-EC" sz="1100">
                          <a:effectLst/>
                        </a:rPr>
                        <a:t>DIMENSIÓN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dirty="0">
                          <a:effectLst/>
                        </a:rPr>
                        <a:t>FRECUENCIA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rowSpan="3">
                  <a:txBody>
                    <a:bodyPr/>
                    <a:lstStyle/>
                    <a:p>
                      <a:pPr algn="l">
                        <a:lnSpc>
                          <a:spcPct val="150000"/>
                        </a:lnSpc>
                        <a:spcAft>
                          <a:spcPts val="0"/>
                        </a:spcAft>
                      </a:pPr>
                      <a:r>
                        <a:rPr lang="es-EC" sz="1100" dirty="0">
                          <a:effectLst/>
                        </a:rPr>
                        <a:t>SEXO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nchor="ctr">
                    <a:solidFill>
                      <a:schemeClr val="accent1">
                        <a:lumMod val="20000"/>
                        <a:lumOff val="80000"/>
                      </a:schemeClr>
                    </a:solidFill>
                  </a:tcPr>
                </a:tc>
                <a:tc>
                  <a:txBody>
                    <a:bodyPr/>
                    <a:lstStyle/>
                    <a:p>
                      <a:pPr algn="just">
                        <a:lnSpc>
                          <a:spcPct val="150000"/>
                        </a:lnSpc>
                        <a:spcAft>
                          <a:spcPts val="0"/>
                        </a:spcAft>
                      </a:pPr>
                      <a:r>
                        <a:rPr lang="es-EC" sz="1100">
                          <a:effectLst/>
                        </a:rPr>
                        <a:t>FEMENINO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237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MASCULINO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92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dirty="0">
                          <a:effectLst/>
                        </a:rPr>
                        <a:t>TOTAL</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c>
                  <a:txBody>
                    <a:bodyPr/>
                    <a:lstStyle/>
                    <a:p>
                      <a:pPr algn="ctr">
                        <a:lnSpc>
                          <a:spcPct val="150000"/>
                        </a:lnSpc>
                        <a:spcAft>
                          <a:spcPts val="0"/>
                        </a:spcAft>
                      </a:pPr>
                      <a:r>
                        <a:rPr lang="es-EC" sz="1100" dirty="0">
                          <a:effectLst/>
                        </a:rPr>
                        <a:t>329</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r>
              <a:tr h="211722">
                <a:tc rowSpan="4">
                  <a:txBody>
                    <a:bodyPr/>
                    <a:lstStyle/>
                    <a:p>
                      <a:pPr algn="l">
                        <a:lnSpc>
                          <a:spcPct val="150000"/>
                        </a:lnSpc>
                        <a:spcAft>
                          <a:spcPts val="0"/>
                        </a:spcAft>
                      </a:pPr>
                      <a:r>
                        <a:rPr lang="es-EC" sz="1100" dirty="0">
                          <a:effectLst/>
                        </a:rPr>
                        <a:t>TITULACIÓN DOCENTE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nchor="ctr">
                    <a:solidFill>
                      <a:schemeClr val="accent1">
                        <a:lumMod val="20000"/>
                        <a:lumOff val="80000"/>
                      </a:schemeClr>
                    </a:solidFill>
                  </a:tcPr>
                </a:tc>
                <a:tc>
                  <a:txBody>
                    <a:bodyPr/>
                    <a:lstStyle/>
                    <a:p>
                      <a:pPr algn="just">
                        <a:lnSpc>
                          <a:spcPct val="150000"/>
                        </a:lnSpc>
                        <a:spcAft>
                          <a:spcPts val="0"/>
                        </a:spcAft>
                      </a:pPr>
                      <a:r>
                        <a:rPr lang="es-EC" sz="1100">
                          <a:effectLst/>
                        </a:rPr>
                        <a:t>DOCTOR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LICENCIADO/PROFESOR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323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MAGISTER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dirty="0">
                          <a:effectLst/>
                        </a:rPr>
                        <a:t>TOTAL</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c>
                  <a:txBody>
                    <a:bodyPr/>
                    <a:lstStyle/>
                    <a:p>
                      <a:pPr algn="ctr">
                        <a:lnSpc>
                          <a:spcPct val="150000"/>
                        </a:lnSpc>
                        <a:spcAft>
                          <a:spcPts val="0"/>
                        </a:spcAft>
                      </a:pPr>
                      <a:r>
                        <a:rPr lang="es-EC" sz="1100" dirty="0">
                          <a:effectLst/>
                        </a:rPr>
                        <a:t>329</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r>
              <a:tr h="211722">
                <a:tc rowSpan="4">
                  <a:txBody>
                    <a:bodyPr/>
                    <a:lstStyle/>
                    <a:p>
                      <a:pPr algn="l">
                        <a:lnSpc>
                          <a:spcPct val="150000"/>
                        </a:lnSpc>
                        <a:spcAft>
                          <a:spcPts val="0"/>
                        </a:spcAft>
                      </a:pPr>
                      <a:r>
                        <a:rPr lang="es-EC" sz="1100" dirty="0">
                          <a:effectLst/>
                        </a:rPr>
                        <a:t>INSTITUCIÓN ASIGNADA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nchor="ctr">
                    <a:solidFill>
                      <a:schemeClr val="accent1">
                        <a:lumMod val="20000"/>
                        <a:lumOff val="80000"/>
                      </a:schemeClr>
                    </a:solidFill>
                  </a:tcPr>
                </a:tc>
                <a:tc>
                  <a:txBody>
                    <a:bodyPr/>
                    <a:lstStyle/>
                    <a:p>
                      <a:pPr algn="just">
                        <a:lnSpc>
                          <a:spcPct val="150000"/>
                        </a:lnSpc>
                        <a:spcAft>
                          <a:spcPts val="0"/>
                        </a:spcAft>
                      </a:pPr>
                      <a:r>
                        <a:rPr lang="es-EC" sz="1100">
                          <a:effectLst/>
                        </a:rPr>
                        <a:t>DESFAVORECIDA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63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FAVORECIDA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NINGUNA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dirty="0">
                          <a:effectLst/>
                        </a:rPr>
                        <a:t>TOTAL</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c>
                  <a:txBody>
                    <a:bodyPr/>
                    <a:lstStyle/>
                    <a:p>
                      <a:pPr algn="ctr">
                        <a:lnSpc>
                          <a:spcPct val="150000"/>
                        </a:lnSpc>
                        <a:spcAft>
                          <a:spcPts val="0"/>
                        </a:spcAft>
                      </a:pPr>
                      <a:r>
                        <a:rPr lang="es-EC" sz="1100" dirty="0">
                          <a:effectLst/>
                        </a:rPr>
                        <a:t>329</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r>
              <a:tr h="211722">
                <a:tc rowSpan="3">
                  <a:txBody>
                    <a:bodyPr/>
                    <a:lstStyle/>
                    <a:p>
                      <a:pPr algn="l">
                        <a:lnSpc>
                          <a:spcPct val="150000"/>
                        </a:lnSpc>
                        <a:spcAft>
                          <a:spcPts val="0"/>
                        </a:spcAft>
                      </a:pPr>
                      <a:r>
                        <a:rPr lang="es-EC" sz="1100" dirty="0">
                          <a:effectLst/>
                        </a:rPr>
                        <a:t>TIPO DE ASPIRANTE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nchor="ctr">
                    <a:solidFill>
                      <a:schemeClr val="accent1">
                        <a:lumMod val="20000"/>
                        <a:lumOff val="80000"/>
                      </a:schemeClr>
                    </a:solidFill>
                  </a:tcPr>
                </a:tc>
                <a:tc>
                  <a:txBody>
                    <a:bodyPr/>
                    <a:lstStyle/>
                    <a:p>
                      <a:pPr algn="just">
                        <a:lnSpc>
                          <a:spcPct val="150000"/>
                        </a:lnSpc>
                        <a:spcAft>
                          <a:spcPts val="0"/>
                        </a:spcAft>
                      </a:pPr>
                      <a:r>
                        <a:rPr lang="es-EC" sz="1100">
                          <a:effectLst/>
                        </a:rPr>
                        <a:t>ASPIRANTE ELEGIBLE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GANADOR CONCURSO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dirty="0">
                          <a:effectLst/>
                        </a:rPr>
                        <a:t>TOTAL</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c>
                  <a:txBody>
                    <a:bodyPr/>
                    <a:lstStyle/>
                    <a:p>
                      <a:pPr algn="ctr">
                        <a:lnSpc>
                          <a:spcPct val="150000"/>
                        </a:lnSpc>
                        <a:spcAft>
                          <a:spcPts val="0"/>
                        </a:spcAft>
                      </a:pPr>
                      <a:r>
                        <a:rPr lang="es-EC" sz="1100">
                          <a:effectLst/>
                        </a:rPr>
                        <a:t>329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r>
              <a:tr h="211722">
                <a:tc rowSpan="4">
                  <a:txBody>
                    <a:bodyPr/>
                    <a:lstStyle/>
                    <a:p>
                      <a:pPr algn="l">
                        <a:lnSpc>
                          <a:spcPct val="150000"/>
                        </a:lnSpc>
                        <a:spcAft>
                          <a:spcPts val="0"/>
                        </a:spcAft>
                      </a:pPr>
                      <a:r>
                        <a:rPr lang="es-EC" sz="1100" dirty="0">
                          <a:effectLst/>
                        </a:rPr>
                        <a:t>EDAD</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nchor="ctr">
                    <a:solidFill>
                      <a:schemeClr val="accent1">
                        <a:lumMod val="20000"/>
                        <a:lumOff val="80000"/>
                      </a:schemeClr>
                    </a:solidFill>
                  </a:tcPr>
                </a:tc>
                <a:tc>
                  <a:txBody>
                    <a:bodyPr/>
                    <a:lstStyle/>
                    <a:p>
                      <a:pPr algn="just">
                        <a:lnSpc>
                          <a:spcPct val="150000"/>
                        </a:lnSpc>
                        <a:spcAft>
                          <a:spcPts val="0"/>
                        </a:spcAft>
                      </a:pPr>
                      <a:r>
                        <a:rPr lang="es-EC" sz="1100">
                          <a:effectLst/>
                        </a:rPr>
                        <a:t>menor de 36 años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de 36 a 45 años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148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a:effectLst/>
                        </a:rPr>
                        <a:t>mayor de 45 años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c>
                  <a:txBody>
                    <a:bodyPr/>
                    <a:lstStyle/>
                    <a:p>
                      <a:pPr algn="ctr">
                        <a:lnSpc>
                          <a:spcPct val="150000"/>
                        </a:lnSpc>
                        <a:spcAft>
                          <a:spcPts val="0"/>
                        </a:spcAft>
                      </a:pPr>
                      <a:r>
                        <a:rPr lang="es-EC" sz="1100">
                          <a:effectLst/>
                        </a:rPr>
                        <a:t>19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tc>
              </a:tr>
              <a:tr h="211722">
                <a:tc vMerge="1">
                  <a:txBody>
                    <a:bodyPr/>
                    <a:lstStyle/>
                    <a:p>
                      <a:endParaRPr lang="es-EC"/>
                    </a:p>
                  </a:txBody>
                  <a:tcPr/>
                </a:tc>
                <a:tc>
                  <a:txBody>
                    <a:bodyPr/>
                    <a:lstStyle/>
                    <a:p>
                      <a:pPr algn="just">
                        <a:lnSpc>
                          <a:spcPct val="150000"/>
                        </a:lnSpc>
                        <a:spcAft>
                          <a:spcPts val="0"/>
                        </a:spcAft>
                      </a:pPr>
                      <a:r>
                        <a:rPr lang="es-EC" sz="1100" dirty="0">
                          <a:effectLst/>
                        </a:rPr>
                        <a:t>TOTAL</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c>
                  <a:txBody>
                    <a:bodyPr/>
                    <a:lstStyle/>
                    <a:p>
                      <a:pPr algn="ctr">
                        <a:lnSpc>
                          <a:spcPct val="150000"/>
                        </a:lnSpc>
                        <a:spcAft>
                          <a:spcPts val="0"/>
                        </a:spcAft>
                      </a:pPr>
                      <a:r>
                        <a:rPr lang="es-EC" sz="1100" dirty="0">
                          <a:effectLst/>
                        </a:rPr>
                        <a:t>329</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6" marR="54966" marT="14251" marB="14251">
                    <a:solidFill>
                      <a:schemeClr val="accent1">
                        <a:lumMod val="20000"/>
                        <a:lumOff val="80000"/>
                      </a:schemeClr>
                    </a:solidFill>
                  </a:tcPr>
                </a:tc>
              </a:tr>
            </a:tbl>
          </a:graphicData>
        </a:graphic>
      </p:graphicFrame>
      <p:sp>
        <p:nvSpPr>
          <p:cNvPr id="13" name="Rectángulo 12"/>
          <p:cNvSpPr/>
          <p:nvPr/>
        </p:nvSpPr>
        <p:spPr>
          <a:xfrm>
            <a:off x="560246" y="3061423"/>
            <a:ext cx="6096000" cy="1938992"/>
          </a:xfrm>
          <a:prstGeom prst="rect">
            <a:avLst/>
          </a:prstGeom>
        </p:spPr>
        <p:txBody>
          <a:bodyPr>
            <a:spAutoFit/>
          </a:bodyPr>
          <a:lstStyle/>
          <a:p>
            <a:pPr algn="just">
              <a:lnSpc>
                <a:spcPct val="150000"/>
              </a:lnSpc>
              <a:spcAft>
                <a:spcPts val="0"/>
              </a:spcAft>
            </a:pP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Donde: </a:t>
            </a:r>
            <a:endParaRPr lang="es-EC"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n = el tamaño de la muestra, </a:t>
            </a:r>
          </a:p>
          <a:p>
            <a:pPr algn="just">
              <a:lnSpc>
                <a:spcPct val="150000"/>
              </a:lnSpc>
              <a:spcAft>
                <a:spcPts val="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N = tamaño de la población (Número de personas que componen la población a estudiar).  </a:t>
            </a:r>
          </a:p>
          <a:p>
            <a:pPr algn="just">
              <a:lnSpc>
                <a:spcPct val="150000"/>
              </a:lnSpc>
              <a:spcAft>
                <a:spcPts val="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σ = Desviación estándar de la población (Es la diversidad del universo). Como no se tiene su valor hemos utilizado un valor constante del 50%. </a:t>
            </a:r>
          </a:p>
          <a:p>
            <a:pPr algn="just">
              <a:lnSpc>
                <a:spcPct val="150000"/>
              </a:lnSpc>
              <a:spcAft>
                <a:spcPts val="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Z = Valor obtenido mediante niveles de confianza. En este caso se lo toma en relación al 95% de confianza equivale a 1,96. </a:t>
            </a:r>
          </a:p>
          <a:p>
            <a:pPr algn="just">
              <a:lnSpc>
                <a:spcPct val="150000"/>
              </a:lnSpc>
              <a:spcAft>
                <a:spcPts val="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e = Límite aceptable de error </a:t>
            </a:r>
            <a:r>
              <a:rPr lang="es-EC" sz="1000" dirty="0" err="1">
                <a:latin typeface="Times New Roman" panose="02020603050405020304" pitchFamily="18" charset="0"/>
                <a:ea typeface="Calibri" panose="020F0502020204030204" pitchFamily="34" charset="0"/>
                <a:cs typeface="Times New Roman" panose="02020603050405020304" pitchFamily="18" charset="0"/>
              </a:rPr>
              <a:t>muestral</a:t>
            </a:r>
            <a:r>
              <a:rPr lang="es-EC" sz="1000" dirty="0">
                <a:latin typeface="Times New Roman" panose="02020603050405020304" pitchFamily="18" charset="0"/>
                <a:ea typeface="Calibri" panose="020F0502020204030204" pitchFamily="34" charset="0"/>
                <a:cs typeface="Times New Roman" panose="02020603050405020304" pitchFamily="18" charset="0"/>
              </a:rPr>
              <a:t> que, como no se tiene su valor, hemos utilizado un valor del 5% (0,05).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69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Resultados de la investigación de la Motivación Docente, Preferencias hacia el Proceso y Satisfacción de Uso del Sistema Informático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9" name="Rectángulo 8"/>
          <p:cNvSpPr/>
          <p:nvPr/>
        </p:nvSpPr>
        <p:spPr>
          <a:xfrm>
            <a:off x="502123" y="1283052"/>
            <a:ext cx="11189473" cy="369332"/>
          </a:xfrm>
          <a:prstGeom prst="rect">
            <a:avLst/>
          </a:prstGeom>
        </p:spPr>
        <p:txBody>
          <a:bodyPr wrap="none">
            <a:spAutoFit/>
          </a:bodyPr>
          <a:lstStyle/>
          <a:p>
            <a:r>
              <a:rPr lang="es-EC" i="1" dirty="0"/>
              <a:t>Media y desviación estándar de cada factor en función de las variables </a:t>
            </a:r>
            <a:r>
              <a:rPr lang="es-EC" i="1" dirty="0" smtClean="0"/>
              <a:t>independientes para la MOTIVACIÓN DOCENTE</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3815488167"/>
              </p:ext>
            </p:extLst>
          </p:nvPr>
        </p:nvGraphicFramePr>
        <p:xfrm>
          <a:off x="399244" y="1707781"/>
          <a:ext cx="11449560" cy="4547670"/>
        </p:xfrm>
        <a:graphic>
          <a:graphicData uri="http://schemas.openxmlformats.org/drawingml/2006/table">
            <a:tbl>
              <a:tblPr firstRow="1" firstCol="1" bandRow="1">
                <a:tableStyleId>{69012ECD-51FC-41F1-AA8D-1B2483CD663E}</a:tableStyleId>
              </a:tblPr>
              <a:tblGrid>
                <a:gridCol w="1490012"/>
                <a:gridCol w="1633784"/>
                <a:gridCol w="692724"/>
                <a:gridCol w="875709"/>
                <a:gridCol w="653513"/>
                <a:gridCol w="849568"/>
                <a:gridCol w="666584"/>
                <a:gridCol w="862637"/>
                <a:gridCol w="718865"/>
                <a:gridCol w="1019481"/>
                <a:gridCol w="743663"/>
                <a:gridCol w="746349"/>
                <a:gridCol w="496671"/>
              </a:tblGrid>
              <a:tr h="502521">
                <a:tc>
                  <a:txBody>
                    <a:bodyPr/>
                    <a:lstStyle/>
                    <a:p>
                      <a:pPr algn="ctr">
                        <a:lnSpc>
                          <a:spcPct val="150000"/>
                        </a:lnSpc>
                        <a:spcAft>
                          <a:spcPts val="0"/>
                        </a:spcAft>
                      </a:pPr>
                      <a:r>
                        <a:rPr lang="es-EC" sz="1100" dirty="0">
                          <a:effectLst/>
                        </a:rPr>
                        <a:t>VARIABLE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DIMENSIÓN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20542" marR="20542" marT="10841" marB="10841"/>
                </a:tc>
                <a:tc gridSpan="2">
                  <a:txBody>
                    <a:bodyPr/>
                    <a:lstStyle/>
                    <a:p>
                      <a:pPr algn="ctr">
                        <a:lnSpc>
                          <a:spcPct val="150000"/>
                        </a:lnSpc>
                        <a:spcAft>
                          <a:spcPts val="0"/>
                        </a:spcAft>
                      </a:pPr>
                      <a:r>
                        <a:rPr lang="es-EC" sz="1100">
                          <a:effectLst/>
                        </a:rPr>
                        <a:t>MOTIVACIÓN INTRÍNSECA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hMerge="1">
                  <a:txBody>
                    <a:bodyPr/>
                    <a:lstStyle/>
                    <a:p>
                      <a:endParaRPr lang="es-EC"/>
                    </a:p>
                  </a:txBody>
                  <a:tcPr/>
                </a:tc>
                <a:tc gridSpan="2">
                  <a:txBody>
                    <a:bodyPr/>
                    <a:lstStyle/>
                    <a:p>
                      <a:pPr algn="ctr">
                        <a:lnSpc>
                          <a:spcPct val="150000"/>
                        </a:lnSpc>
                        <a:spcAft>
                          <a:spcPts val="0"/>
                        </a:spcAft>
                      </a:pPr>
                      <a:r>
                        <a:rPr lang="es-EC" sz="1100">
                          <a:effectLst/>
                        </a:rPr>
                        <a:t>REGULACIÓN IDENTIFICADA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hMerge="1">
                  <a:txBody>
                    <a:bodyPr/>
                    <a:lstStyle/>
                    <a:p>
                      <a:endParaRPr lang="es-EC"/>
                    </a:p>
                  </a:txBody>
                  <a:tcPr/>
                </a:tc>
                <a:tc gridSpan="2">
                  <a:txBody>
                    <a:bodyPr/>
                    <a:lstStyle/>
                    <a:p>
                      <a:pPr algn="ctr">
                        <a:lnSpc>
                          <a:spcPct val="150000"/>
                        </a:lnSpc>
                        <a:spcAft>
                          <a:spcPts val="0"/>
                        </a:spcAft>
                      </a:pPr>
                      <a:r>
                        <a:rPr lang="es-EC" sz="1100">
                          <a:effectLst/>
                        </a:rPr>
                        <a:t>REGULACIÓN INTROYECTADA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hMerge="1">
                  <a:txBody>
                    <a:bodyPr/>
                    <a:lstStyle/>
                    <a:p>
                      <a:endParaRPr lang="es-EC"/>
                    </a:p>
                  </a:txBody>
                  <a:tcPr/>
                </a:tc>
                <a:tc gridSpan="2">
                  <a:txBody>
                    <a:bodyPr/>
                    <a:lstStyle/>
                    <a:p>
                      <a:pPr algn="ctr">
                        <a:lnSpc>
                          <a:spcPct val="150000"/>
                        </a:lnSpc>
                        <a:spcAft>
                          <a:spcPts val="0"/>
                        </a:spcAft>
                      </a:pPr>
                      <a:r>
                        <a:rPr lang="es-EC" sz="1100" dirty="0">
                          <a:effectLst/>
                        </a:rPr>
                        <a:t>REGULACIÓN EXTERNA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hMerge="1">
                  <a:txBody>
                    <a:bodyPr/>
                    <a:lstStyle/>
                    <a:p>
                      <a:endParaRPr lang="es-EC"/>
                    </a:p>
                  </a:txBody>
                  <a:tcPr/>
                </a:tc>
                <a:tc gridSpan="2">
                  <a:txBody>
                    <a:bodyPr/>
                    <a:lstStyle/>
                    <a:p>
                      <a:pPr algn="ctr">
                        <a:lnSpc>
                          <a:spcPct val="150000"/>
                        </a:lnSpc>
                        <a:spcAft>
                          <a:spcPts val="0"/>
                        </a:spcAft>
                      </a:pPr>
                      <a:r>
                        <a:rPr lang="es-EC" sz="1100">
                          <a:effectLst/>
                        </a:rPr>
                        <a:t>DESMOTIVACIÓN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hMerge="1">
                  <a:txBody>
                    <a:bodyPr/>
                    <a:lstStyle/>
                    <a:p>
                      <a:endParaRPr lang="es-EC"/>
                    </a:p>
                  </a:txBody>
                  <a:tcPr/>
                </a:tc>
              </a:tr>
              <a:tr h="287362">
                <a:tc>
                  <a:txBody>
                    <a:bodyPr/>
                    <a:lstStyle/>
                    <a:p>
                      <a:endParaRPr lang="es-EC" sz="1100" dirty="0">
                        <a:solidFill>
                          <a:srgbClr val="000000"/>
                        </a:solidFill>
                        <a:effectLst/>
                        <a:latin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endParaRPr lang="es-EC" sz="1100" dirty="0">
                        <a:solidFill>
                          <a:srgbClr val="000000"/>
                        </a:solidFill>
                        <a:effectLst/>
                        <a:latin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N</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SD</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SD</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SD</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SD</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c>
                  <a:txBody>
                    <a:bodyPr/>
                    <a:lstStyle/>
                    <a:p>
                      <a:pPr algn="ctr">
                        <a:lnSpc>
                          <a:spcPct val="150000"/>
                        </a:lnSpc>
                        <a:spcAft>
                          <a:spcPts val="0"/>
                        </a:spcAft>
                      </a:pPr>
                      <a:r>
                        <a:rPr lang="es-EC" sz="1100" b="1" dirty="0">
                          <a:effectLst/>
                        </a:rPr>
                        <a:t>SD</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solidFill>
                      <a:schemeClr val="accent1">
                        <a:lumMod val="20000"/>
                        <a:lumOff val="80000"/>
                      </a:schemeClr>
                    </a:solidFill>
                  </a:tcPr>
                </a:tc>
              </a:tr>
              <a:tr h="287362">
                <a:tc rowSpan="2">
                  <a:txBody>
                    <a:bodyPr/>
                    <a:lstStyle/>
                    <a:p>
                      <a:pPr algn="ctr">
                        <a:lnSpc>
                          <a:spcPct val="150000"/>
                        </a:lnSpc>
                        <a:spcAft>
                          <a:spcPts val="0"/>
                        </a:spcAft>
                      </a:pPr>
                      <a:r>
                        <a:rPr lang="es-EC" sz="1100" dirty="0">
                          <a:effectLst/>
                        </a:rPr>
                        <a:t>SEXO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nchor="ctr">
                    <a:solidFill>
                      <a:schemeClr val="accent1">
                        <a:lumMod val="20000"/>
                        <a:lumOff val="80000"/>
                      </a:schemeClr>
                    </a:solidFill>
                  </a:tcPr>
                </a:tc>
                <a:tc>
                  <a:txBody>
                    <a:bodyPr/>
                    <a:lstStyle/>
                    <a:p>
                      <a:pPr algn="just">
                        <a:lnSpc>
                          <a:spcPct val="150000"/>
                        </a:lnSpc>
                        <a:spcAft>
                          <a:spcPts val="0"/>
                        </a:spcAft>
                      </a:pPr>
                      <a:r>
                        <a:rPr lang="es-EC" sz="1100" b="1" dirty="0">
                          <a:effectLst/>
                        </a:rPr>
                        <a:t>FEMENINO</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19,91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1,71</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19,45</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2,03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12,61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6,47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10,76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5,78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a:effectLst/>
                        </a:rPr>
                        <a:t>MASCULINO</a:t>
                      </a:r>
                      <a:endPar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18,83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2,79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2,48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12,52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11,88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5,38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rowSpan="3">
                  <a:txBody>
                    <a:bodyPr/>
                    <a:lstStyle/>
                    <a:p>
                      <a:pPr algn="ctr">
                        <a:lnSpc>
                          <a:spcPct val="150000"/>
                        </a:lnSpc>
                        <a:spcAft>
                          <a:spcPts val="0"/>
                        </a:spcAft>
                      </a:pPr>
                      <a:r>
                        <a:rPr lang="es-EC" sz="1100" dirty="0">
                          <a:effectLst/>
                        </a:rPr>
                        <a:t>TITULACIÓN DOCENTE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nchor="ctr">
                    <a:solidFill>
                      <a:schemeClr val="accent1">
                        <a:lumMod val="20000"/>
                        <a:lumOff val="80000"/>
                      </a:schemeClr>
                    </a:solidFill>
                  </a:tcPr>
                </a:tc>
                <a:tc>
                  <a:txBody>
                    <a:bodyPr/>
                    <a:lstStyle/>
                    <a:p>
                      <a:pPr algn="just">
                        <a:lnSpc>
                          <a:spcPct val="150000"/>
                        </a:lnSpc>
                        <a:spcAft>
                          <a:spcPts val="0"/>
                        </a:spcAft>
                      </a:pPr>
                      <a:r>
                        <a:rPr lang="es-EC" sz="1100" b="1" dirty="0">
                          <a:effectLst/>
                        </a:rPr>
                        <a:t>DOCTOR</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20,50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0,71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0,00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4,00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0,00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0,00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MAGÍSTER</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4</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19,75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18,50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1,73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2,71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10,75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4,92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LICENCIADO / PROFESOR</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323</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19,61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6,47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5,71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5,88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rowSpan="3">
                  <a:txBody>
                    <a:bodyPr/>
                    <a:lstStyle/>
                    <a:p>
                      <a:pPr algn="ctr">
                        <a:lnSpc>
                          <a:spcPct val="150000"/>
                        </a:lnSpc>
                        <a:spcAft>
                          <a:spcPts val="0"/>
                        </a:spcAft>
                      </a:pPr>
                      <a:r>
                        <a:rPr lang="es-EC" sz="1100" dirty="0">
                          <a:effectLst/>
                        </a:rPr>
                        <a:t>INSTITUCIÓN ASIGNADA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nchor="ctr">
                    <a:solidFill>
                      <a:schemeClr val="accent1">
                        <a:lumMod val="20000"/>
                        <a:lumOff val="80000"/>
                      </a:schemeClr>
                    </a:solidFill>
                  </a:tcPr>
                </a:tc>
                <a:tc>
                  <a:txBody>
                    <a:bodyPr/>
                    <a:lstStyle/>
                    <a:p>
                      <a:pPr algn="just">
                        <a:lnSpc>
                          <a:spcPct val="150000"/>
                        </a:lnSpc>
                        <a:spcAft>
                          <a:spcPts val="0"/>
                        </a:spcAft>
                      </a:pPr>
                      <a:r>
                        <a:rPr lang="es-EC" sz="1100" b="1" dirty="0">
                          <a:effectLst/>
                        </a:rPr>
                        <a:t>DESFAVORECIDA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18,89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2,81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19,02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12,06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11,49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6,34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11,71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6,56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FAVORECIDA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1,68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2,21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12,24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6,26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5,78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9,66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5,54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NINGUNA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19,51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13,10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6,53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9,90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5,83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rowSpan="2">
                  <a:txBody>
                    <a:bodyPr/>
                    <a:lstStyle/>
                    <a:p>
                      <a:pPr algn="ctr">
                        <a:lnSpc>
                          <a:spcPct val="150000"/>
                        </a:lnSpc>
                        <a:spcAft>
                          <a:spcPts val="0"/>
                        </a:spcAft>
                      </a:pPr>
                      <a:r>
                        <a:rPr lang="es-EC" sz="1100" dirty="0">
                          <a:effectLst/>
                        </a:rPr>
                        <a:t>TIPO PARTICIPANTE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nchor="ctr">
                    <a:solidFill>
                      <a:schemeClr val="accent1">
                        <a:lumMod val="20000"/>
                        <a:lumOff val="80000"/>
                      </a:schemeClr>
                    </a:solidFill>
                  </a:tcPr>
                </a:tc>
                <a:tc>
                  <a:txBody>
                    <a:bodyPr/>
                    <a:lstStyle/>
                    <a:p>
                      <a:pPr algn="just">
                        <a:lnSpc>
                          <a:spcPct val="150000"/>
                        </a:lnSpc>
                        <a:spcAft>
                          <a:spcPts val="0"/>
                        </a:spcAft>
                      </a:pPr>
                      <a:r>
                        <a:rPr lang="es-EC" sz="1100" b="1" dirty="0">
                          <a:effectLst/>
                        </a:rPr>
                        <a:t>ASPIRANTE ELEGIBLE</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19,51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13,10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6,53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9,90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5,83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GANADOR CONCURSO</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19,53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12,18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rowSpan="3">
                  <a:txBody>
                    <a:bodyPr/>
                    <a:lstStyle/>
                    <a:p>
                      <a:pPr algn="ctr">
                        <a:lnSpc>
                          <a:spcPct val="150000"/>
                        </a:lnSpc>
                        <a:spcAft>
                          <a:spcPts val="0"/>
                        </a:spcAft>
                      </a:pPr>
                      <a:r>
                        <a:rPr lang="es-EC" sz="1100" dirty="0">
                          <a:effectLst/>
                        </a:rPr>
                        <a:t>EDAD</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nchor="ctr">
                    <a:solidFill>
                      <a:schemeClr val="accent1">
                        <a:lumMod val="20000"/>
                        <a:lumOff val="80000"/>
                      </a:schemeClr>
                    </a:solidFill>
                  </a:tcPr>
                </a:tc>
                <a:tc>
                  <a:txBody>
                    <a:bodyPr/>
                    <a:lstStyle/>
                    <a:p>
                      <a:pPr algn="just">
                        <a:lnSpc>
                          <a:spcPct val="150000"/>
                        </a:lnSpc>
                        <a:spcAft>
                          <a:spcPts val="0"/>
                        </a:spcAft>
                      </a:pPr>
                      <a:r>
                        <a:rPr lang="es-EC" sz="1100" b="1" dirty="0">
                          <a:effectLst/>
                        </a:rPr>
                        <a:t>menores a 36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19,42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2,56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2,08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13,32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5,73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10,04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9,30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36 a 45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148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19,84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1,61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11,89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7,01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11,99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5,97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10,53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6,19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r h="287362">
                <a:tc vMerge="1">
                  <a:txBody>
                    <a:bodyPr/>
                    <a:lstStyle/>
                    <a:p>
                      <a:endParaRPr lang="es-EC"/>
                    </a:p>
                  </a:txBody>
                  <a:tcPr/>
                </a:tc>
                <a:tc>
                  <a:txBody>
                    <a:bodyPr/>
                    <a:lstStyle/>
                    <a:p>
                      <a:pPr algn="just">
                        <a:lnSpc>
                          <a:spcPct val="150000"/>
                        </a:lnSpc>
                        <a:spcAft>
                          <a:spcPts val="0"/>
                        </a:spcAft>
                      </a:pPr>
                      <a:r>
                        <a:rPr lang="es-EC" sz="1100" b="1" dirty="0">
                          <a:effectLst/>
                        </a:rPr>
                        <a:t>46 a 55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19,37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17,79</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2,35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11,68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6,77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12,68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6,28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a:effectLst/>
                        </a:rPr>
                        <a:t>14,58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c>
                  <a:txBody>
                    <a:bodyPr/>
                    <a:lstStyle/>
                    <a:p>
                      <a:pPr algn="ctr">
                        <a:lnSpc>
                          <a:spcPct val="150000"/>
                        </a:lnSpc>
                        <a:spcAft>
                          <a:spcPts val="0"/>
                        </a:spcAft>
                      </a:pPr>
                      <a:r>
                        <a:rPr lang="es-EC" sz="1100" dirty="0">
                          <a:effectLst/>
                        </a:rPr>
                        <a:t>6,34</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42" marR="20542" marT="10841" marB="10841"/>
                </a:tc>
              </a:tr>
            </a:tbl>
          </a:graphicData>
        </a:graphic>
      </p:graphicFrame>
    </p:spTree>
    <p:extLst>
      <p:ext uri="{BB962C8B-B14F-4D97-AF65-F5344CB8AC3E}">
        <p14:creationId xmlns:p14="http://schemas.microsoft.com/office/powerpoint/2010/main" val="3160136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Resultados de la investigación de la Motivación Docente, Preferencias hacia el Proceso y Satisfacción de Uso del Sistema Informático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9" name="Rectángulo 8"/>
          <p:cNvSpPr/>
          <p:nvPr/>
        </p:nvSpPr>
        <p:spPr>
          <a:xfrm>
            <a:off x="1067659" y="1652384"/>
            <a:ext cx="10058400" cy="646331"/>
          </a:xfrm>
          <a:prstGeom prst="rect">
            <a:avLst/>
          </a:prstGeom>
        </p:spPr>
        <p:txBody>
          <a:bodyPr wrap="square">
            <a:spAutoFit/>
          </a:bodyPr>
          <a:lstStyle/>
          <a:p>
            <a:pPr algn="ctr"/>
            <a:r>
              <a:rPr lang="es-EC" i="1" dirty="0"/>
              <a:t>Media y desviación estándar de cada factor en función de las variables </a:t>
            </a:r>
            <a:r>
              <a:rPr lang="es-EC" i="1" dirty="0" smtClean="0"/>
              <a:t>independientes para las Preferencias </a:t>
            </a:r>
            <a:r>
              <a:rPr lang="es-EC" i="1" dirty="0"/>
              <a:t>de los docentes sobre el proceso de  Concursos de Méritos y Oposición</a:t>
            </a:r>
          </a:p>
        </p:txBody>
      </p:sp>
      <p:graphicFrame>
        <p:nvGraphicFramePr>
          <p:cNvPr id="2" name="Tabla 1"/>
          <p:cNvGraphicFramePr>
            <a:graphicFrameLocks noGrp="1"/>
          </p:cNvGraphicFramePr>
          <p:nvPr>
            <p:extLst>
              <p:ext uri="{D42A27DB-BD31-4B8C-83A1-F6EECF244321}">
                <p14:modId xmlns:p14="http://schemas.microsoft.com/office/powerpoint/2010/main" val="2258426210"/>
              </p:ext>
            </p:extLst>
          </p:nvPr>
        </p:nvGraphicFramePr>
        <p:xfrm>
          <a:off x="1067659" y="2450966"/>
          <a:ext cx="10058400" cy="3481070"/>
        </p:xfrm>
        <a:graphic>
          <a:graphicData uri="http://schemas.openxmlformats.org/drawingml/2006/table">
            <a:tbl>
              <a:tblPr firstRow="1" firstCol="1" bandRow="1">
                <a:tableStyleId>{69012ECD-51FC-41F1-AA8D-1B2483CD663E}</a:tableStyleId>
              </a:tblPr>
              <a:tblGrid>
                <a:gridCol w="2655418"/>
                <a:gridCol w="2329525"/>
                <a:gridCol w="1070214"/>
                <a:gridCol w="1118494"/>
                <a:gridCol w="1118494"/>
                <a:gridCol w="1279428"/>
                <a:gridCol w="486827"/>
              </a:tblGrid>
              <a:tr h="323850">
                <a:tc>
                  <a:txBody>
                    <a:bodyPr/>
                    <a:lstStyle/>
                    <a:p>
                      <a:pPr algn="just">
                        <a:lnSpc>
                          <a:spcPct val="150000"/>
                        </a:lnSpc>
                        <a:spcAft>
                          <a:spcPts val="0"/>
                        </a:spcAft>
                      </a:pPr>
                      <a:r>
                        <a:rPr lang="es-EC" sz="1100" dirty="0">
                          <a:effectLst/>
                        </a:rPr>
                        <a:t>VARIABLE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DIMENSIÓN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17780" marB="17780"/>
                </a:tc>
                <a:tc gridSpan="2">
                  <a:txBody>
                    <a:bodyPr/>
                    <a:lstStyle/>
                    <a:p>
                      <a:pPr algn="ctr">
                        <a:lnSpc>
                          <a:spcPct val="150000"/>
                        </a:lnSpc>
                        <a:spcAft>
                          <a:spcPts val="0"/>
                        </a:spcAft>
                      </a:pPr>
                      <a:r>
                        <a:rPr lang="es-EC" sz="1100">
                          <a:effectLst/>
                        </a:rPr>
                        <a:t>PREFERENCIAS POSTULACIÓN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c gridSpan="2">
                  <a:txBody>
                    <a:bodyPr/>
                    <a:lstStyle/>
                    <a:p>
                      <a:pPr algn="ctr">
                        <a:lnSpc>
                          <a:spcPct val="150000"/>
                        </a:lnSpc>
                        <a:spcAft>
                          <a:spcPts val="0"/>
                        </a:spcAft>
                      </a:pPr>
                      <a:r>
                        <a:rPr lang="es-EC" sz="1100">
                          <a:effectLst/>
                        </a:rPr>
                        <a:t>PREFERENCIAS VACANTES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hMerge="1">
                  <a:txBody>
                    <a:bodyPr/>
                    <a:lstStyle/>
                    <a:p>
                      <a:endParaRPr lang="es-EC"/>
                    </a:p>
                  </a:txBody>
                  <a:tcPr/>
                </a:tc>
              </a:tr>
              <a:tr h="285750">
                <a:tc>
                  <a:txBody>
                    <a:bodyPr/>
                    <a:lstStyle/>
                    <a:p>
                      <a:pPr algn="just">
                        <a:lnSpc>
                          <a:spcPct val="150000"/>
                        </a:lnSpc>
                        <a:spcAft>
                          <a:spcPts val="0"/>
                        </a:spcAft>
                      </a:pPr>
                      <a:r>
                        <a:rPr lang="es-EC" sz="1100" dirty="0">
                          <a:effectLst/>
                        </a:rPr>
                        <a:t>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just">
                        <a:lnSpc>
                          <a:spcPct val="150000"/>
                        </a:lnSpc>
                        <a:spcAft>
                          <a:spcPts val="0"/>
                        </a:spcAft>
                      </a:pPr>
                      <a:r>
                        <a:rPr lang="es-EC" sz="1100" b="1" dirty="0">
                          <a:effectLst/>
                        </a:rPr>
                        <a:t> </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100" b="1" dirty="0">
                          <a:effectLst/>
                        </a:rPr>
                        <a:t>N</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100" b="1" dirty="0">
                          <a:effectLst/>
                        </a:rPr>
                        <a:t>DS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100" b="1" dirty="0">
                          <a:effectLst/>
                        </a:rPr>
                        <a:t>Media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100" b="1" dirty="0">
                          <a:effectLst/>
                        </a:rPr>
                        <a:t>DS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r>
              <a:tr h="200025">
                <a:tc rowSpan="2">
                  <a:txBody>
                    <a:bodyPr/>
                    <a:lstStyle/>
                    <a:p>
                      <a:pPr algn="just">
                        <a:lnSpc>
                          <a:spcPct val="150000"/>
                        </a:lnSpc>
                        <a:spcAft>
                          <a:spcPts val="0"/>
                        </a:spcAft>
                      </a:pPr>
                      <a:r>
                        <a:rPr lang="es-EC" sz="1100" dirty="0">
                          <a:effectLst/>
                        </a:rPr>
                        <a:t>SEXO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just">
                        <a:lnSpc>
                          <a:spcPct val="150000"/>
                        </a:lnSpc>
                        <a:spcAft>
                          <a:spcPts val="0"/>
                        </a:spcAft>
                      </a:pPr>
                      <a:r>
                        <a:rPr lang="es-EC" sz="1100" b="1" dirty="0">
                          <a:effectLst/>
                        </a:rPr>
                        <a:t>FEMENINO</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13,62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a:effectLst/>
                        </a:rPr>
                        <a:t>MASCULINO</a:t>
                      </a:r>
                      <a:endPar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92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17,40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3,44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1,92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rowSpan="3">
                  <a:txBody>
                    <a:bodyPr/>
                    <a:lstStyle/>
                    <a:p>
                      <a:pPr algn="just">
                        <a:lnSpc>
                          <a:spcPct val="150000"/>
                        </a:lnSpc>
                        <a:spcAft>
                          <a:spcPts val="0"/>
                        </a:spcAft>
                      </a:pPr>
                      <a:r>
                        <a:rPr lang="es-EC" sz="1100" dirty="0">
                          <a:effectLst/>
                        </a:rPr>
                        <a:t>INSTITUCIÓN ASIGNADA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just">
                        <a:lnSpc>
                          <a:spcPct val="150000"/>
                        </a:lnSpc>
                        <a:spcAft>
                          <a:spcPts val="0"/>
                        </a:spcAft>
                      </a:pPr>
                      <a:r>
                        <a:rPr lang="es-EC" sz="1100" b="1" dirty="0">
                          <a:effectLst/>
                        </a:rPr>
                        <a:t>DESFAVORECIDA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63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15,67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dirty="0">
                          <a:effectLst/>
                        </a:rPr>
                        <a:t>FAVORECIDA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2,73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dirty="0">
                          <a:effectLst/>
                        </a:rPr>
                        <a:t>NINGUNA</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15,20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3,79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22,80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rowSpan="2">
                  <a:txBody>
                    <a:bodyPr/>
                    <a:lstStyle/>
                    <a:p>
                      <a:pPr algn="just">
                        <a:lnSpc>
                          <a:spcPct val="150000"/>
                        </a:lnSpc>
                        <a:spcAft>
                          <a:spcPts val="0"/>
                        </a:spcAft>
                      </a:pPr>
                      <a:r>
                        <a:rPr lang="es-EC" sz="1100" dirty="0">
                          <a:effectLst/>
                        </a:rPr>
                        <a:t>TIPO PARTICIPANTE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just">
                        <a:lnSpc>
                          <a:spcPct val="150000"/>
                        </a:lnSpc>
                        <a:spcAft>
                          <a:spcPts val="0"/>
                        </a:spcAft>
                      </a:pPr>
                      <a:r>
                        <a:rPr lang="es-EC" sz="1100" b="1" dirty="0">
                          <a:effectLst/>
                        </a:rPr>
                        <a:t>ASPIRANTE ELEGIBLE</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15,20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22,80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dirty="0">
                          <a:effectLst/>
                        </a:rPr>
                        <a:t>GANADOR CONCURSO</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14,46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2,90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2,89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rowSpan="3">
                  <a:txBody>
                    <a:bodyPr/>
                    <a:lstStyle/>
                    <a:p>
                      <a:pPr algn="just">
                        <a:lnSpc>
                          <a:spcPct val="150000"/>
                        </a:lnSpc>
                        <a:spcAft>
                          <a:spcPts val="0"/>
                        </a:spcAft>
                      </a:pPr>
                      <a:r>
                        <a:rPr lang="es-EC" sz="1100" dirty="0">
                          <a:effectLst/>
                        </a:rPr>
                        <a:t>EDAD</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just">
                        <a:lnSpc>
                          <a:spcPct val="150000"/>
                        </a:lnSpc>
                        <a:spcAft>
                          <a:spcPts val="0"/>
                        </a:spcAft>
                      </a:pPr>
                      <a:r>
                        <a:rPr lang="es-EC" sz="1100" b="1" dirty="0">
                          <a:effectLst/>
                        </a:rPr>
                        <a:t>menores a 36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14,71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21,43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dirty="0">
                          <a:effectLst/>
                        </a:rPr>
                        <a:t>36 a 45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15,22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3,42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2,45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00025">
                <a:tc vMerge="1">
                  <a:txBody>
                    <a:bodyPr/>
                    <a:lstStyle/>
                    <a:p>
                      <a:endParaRPr lang="es-EC"/>
                    </a:p>
                  </a:txBody>
                  <a:tcPr/>
                </a:tc>
                <a:tc>
                  <a:txBody>
                    <a:bodyPr/>
                    <a:lstStyle/>
                    <a:p>
                      <a:pPr algn="just">
                        <a:lnSpc>
                          <a:spcPct val="150000"/>
                        </a:lnSpc>
                        <a:spcAft>
                          <a:spcPts val="0"/>
                        </a:spcAft>
                      </a:pPr>
                      <a:r>
                        <a:rPr lang="es-EC" sz="1100" b="1" dirty="0">
                          <a:effectLst/>
                        </a:rPr>
                        <a:t>46 a 55 años</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1,41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22,50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dirty="0">
                          <a:effectLst/>
                        </a:rPr>
                        <a:t>3,54</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spTree>
    <p:extLst>
      <p:ext uri="{BB962C8B-B14F-4D97-AF65-F5344CB8AC3E}">
        <p14:creationId xmlns:p14="http://schemas.microsoft.com/office/powerpoint/2010/main" val="3711164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Resultados de la investigación de la Motivación Docente, Preferencias hacia el Proceso y Satisfacción de Uso del Sistema Informático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9" name="Rectángulo 8"/>
          <p:cNvSpPr/>
          <p:nvPr/>
        </p:nvSpPr>
        <p:spPr>
          <a:xfrm>
            <a:off x="275049" y="1270173"/>
            <a:ext cx="7471035" cy="369332"/>
          </a:xfrm>
          <a:prstGeom prst="rect">
            <a:avLst/>
          </a:prstGeom>
        </p:spPr>
        <p:txBody>
          <a:bodyPr wrap="square">
            <a:spAutoFit/>
          </a:bodyPr>
          <a:lstStyle/>
          <a:p>
            <a:pPr algn="ctr"/>
            <a:r>
              <a:rPr lang="es-EC" i="1" dirty="0" err="1" smtClean="0"/>
              <a:t>System</a:t>
            </a:r>
            <a:r>
              <a:rPr lang="es-EC" i="1" dirty="0" smtClean="0"/>
              <a:t> </a:t>
            </a:r>
            <a:r>
              <a:rPr lang="es-EC" i="1" dirty="0" err="1"/>
              <a:t>Usability</a:t>
            </a:r>
            <a:r>
              <a:rPr lang="es-EC" i="1" dirty="0"/>
              <a:t> </a:t>
            </a:r>
            <a:r>
              <a:rPr lang="es-EC" i="1" dirty="0" err="1"/>
              <a:t>Scale</a:t>
            </a:r>
            <a:r>
              <a:rPr lang="es-EC" i="1" dirty="0"/>
              <a:t> (SUS) para el sistema </a:t>
            </a:r>
            <a:r>
              <a:rPr lang="es-EC" i="1" dirty="0" smtClean="0"/>
              <a:t>en </a:t>
            </a:r>
            <a:r>
              <a:rPr lang="es-EC" i="1" dirty="0"/>
              <a:t>la etapa postulación</a:t>
            </a:r>
          </a:p>
        </p:txBody>
      </p:sp>
      <p:graphicFrame>
        <p:nvGraphicFramePr>
          <p:cNvPr id="4" name="Tabla 3"/>
          <p:cNvGraphicFramePr>
            <a:graphicFrameLocks noGrp="1"/>
          </p:cNvGraphicFramePr>
          <p:nvPr>
            <p:extLst>
              <p:ext uri="{D42A27DB-BD31-4B8C-83A1-F6EECF244321}">
                <p14:modId xmlns:p14="http://schemas.microsoft.com/office/powerpoint/2010/main" val="4011327490"/>
              </p:ext>
            </p:extLst>
          </p:nvPr>
        </p:nvGraphicFramePr>
        <p:xfrm>
          <a:off x="275049" y="1698669"/>
          <a:ext cx="7619698" cy="4616450"/>
        </p:xfrm>
        <a:graphic>
          <a:graphicData uri="http://schemas.openxmlformats.org/drawingml/2006/table">
            <a:tbl>
              <a:tblPr firstRow="1" firstCol="1" bandRow="1">
                <a:tableStyleId>{69012ECD-51FC-41F1-AA8D-1B2483CD663E}</a:tableStyleId>
              </a:tblPr>
              <a:tblGrid>
                <a:gridCol w="295644"/>
                <a:gridCol w="4722689"/>
                <a:gridCol w="1441647"/>
                <a:gridCol w="1159718"/>
              </a:tblGrid>
              <a:tr h="190500">
                <a:tc>
                  <a:txBody>
                    <a:bodyPr/>
                    <a:lstStyle/>
                    <a:p>
                      <a:pPr algn="ctr">
                        <a:lnSpc>
                          <a:spcPct val="150000"/>
                        </a:lnSpc>
                        <a:spcAft>
                          <a:spcPts val="0"/>
                        </a:spcAft>
                      </a:pPr>
                      <a:r>
                        <a:rPr lang="es-EC" sz="1100" dirty="0">
                          <a:effectLst/>
                        </a:rPr>
                        <a:t>#</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dirty="0">
                          <a:effectLst/>
                        </a:rPr>
                        <a:t>ÍTEM SUS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PROMEDIO VALOR ESCALA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CÁLCULO ÍTEM (SUS)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23850">
                <a:tc>
                  <a:txBody>
                    <a:bodyPr/>
                    <a:lstStyle/>
                    <a:p>
                      <a:pPr algn="ctr">
                        <a:lnSpc>
                          <a:spcPct val="150000"/>
                        </a:lnSpc>
                        <a:spcAft>
                          <a:spcPts val="0"/>
                        </a:spcAft>
                      </a:pPr>
                      <a:r>
                        <a:rPr lang="es-EC" sz="1100">
                          <a:effectLst/>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Creo que me gustaría usar este sistema con frecuencia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87655">
                <a:tc>
                  <a:txBody>
                    <a:bodyPr/>
                    <a:lstStyle/>
                    <a:p>
                      <a:pPr algn="ctr">
                        <a:lnSpc>
                          <a:spcPct val="150000"/>
                        </a:lnSpc>
                        <a:spcAft>
                          <a:spcPts val="0"/>
                        </a:spcAft>
                      </a:pPr>
                      <a:r>
                        <a:rPr lang="es-EC" sz="1100">
                          <a:effectLst/>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He encontrado el sistema innecesariamente complejo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90500">
                <a:tc>
                  <a:txBody>
                    <a:bodyPr/>
                    <a:lstStyle/>
                    <a:p>
                      <a:pPr algn="ctr">
                        <a:lnSpc>
                          <a:spcPct val="150000"/>
                        </a:lnSpc>
                        <a:spcAft>
                          <a:spcPts val="0"/>
                        </a:spcAft>
                      </a:pPr>
                      <a:r>
                        <a:rPr lang="es-EC" sz="1100">
                          <a:effectLst/>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dirty="0">
                          <a:effectLst/>
                        </a:rPr>
                        <a:t>Pensé que el sistema era fácil de usar.</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93700">
                <a:tc>
                  <a:txBody>
                    <a:bodyPr/>
                    <a:lstStyle/>
                    <a:p>
                      <a:pPr algn="ctr">
                        <a:lnSpc>
                          <a:spcPct val="150000"/>
                        </a:lnSpc>
                        <a:spcAft>
                          <a:spcPts val="0"/>
                        </a:spcAft>
                      </a:pPr>
                      <a:r>
                        <a:rPr lang="es-EC" sz="1100">
                          <a:effectLst/>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dirty="0">
                          <a:effectLst/>
                        </a:rPr>
                        <a:t>Creo que necesitaría el apoyo de una persona técnica para ser capaz de usar este sistema.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23850">
                <a:tc>
                  <a:txBody>
                    <a:bodyPr/>
                    <a:lstStyle/>
                    <a:p>
                      <a:pPr algn="ctr">
                        <a:lnSpc>
                          <a:spcPct val="150000"/>
                        </a:lnSpc>
                        <a:spcAft>
                          <a:spcPts val="0"/>
                        </a:spcAft>
                      </a:pPr>
                      <a:r>
                        <a:rPr lang="es-EC" sz="1100">
                          <a:effectLst/>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Encontré diversas funciones bien integradas en este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dirty="0">
                          <a:effectLst/>
                        </a:rPr>
                        <a:t>2,00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41300">
                <a:tc>
                  <a:txBody>
                    <a:bodyPr/>
                    <a:lstStyle/>
                    <a:p>
                      <a:pPr algn="ctr">
                        <a:lnSpc>
                          <a:spcPct val="150000"/>
                        </a:lnSpc>
                        <a:spcAft>
                          <a:spcPts val="0"/>
                        </a:spcAft>
                      </a:pPr>
                      <a:r>
                        <a:rPr lang="es-EC" sz="1100">
                          <a:effectLst/>
                        </a:rPr>
                        <a:t>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Pensé que hay demasiada inconsistencia en este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410845">
                <a:tc>
                  <a:txBody>
                    <a:bodyPr/>
                    <a:lstStyle/>
                    <a:p>
                      <a:pPr algn="ctr">
                        <a:lnSpc>
                          <a:spcPct val="150000"/>
                        </a:lnSpc>
                        <a:spcAft>
                          <a:spcPts val="0"/>
                        </a:spcAft>
                      </a:pPr>
                      <a:r>
                        <a:rPr lang="es-EC" sz="1100">
                          <a:effectLst/>
                        </a:rPr>
                        <a:t>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Yo imaginaría que la mayoría de las personas aprenderían a utilizar este sistema muy rápidamente.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97180">
                <a:tc>
                  <a:txBody>
                    <a:bodyPr/>
                    <a:lstStyle/>
                    <a:p>
                      <a:pPr algn="ctr">
                        <a:lnSpc>
                          <a:spcPct val="150000"/>
                        </a:lnSpc>
                        <a:spcAft>
                          <a:spcPts val="0"/>
                        </a:spcAft>
                      </a:pPr>
                      <a:r>
                        <a:rPr lang="es-EC" sz="1100">
                          <a:effectLst/>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Encontré el sistema muy engorroso de usar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90500">
                <a:tc>
                  <a:txBody>
                    <a:bodyPr/>
                    <a:lstStyle/>
                    <a:p>
                      <a:pPr algn="ctr">
                        <a:lnSpc>
                          <a:spcPct val="150000"/>
                        </a:lnSpc>
                        <a:spcAft>
                          <a:spcPts val="0"/>
                        </a:spcAft>
                      </a:pPr>
                      <a:r>
                        <a:rPr lang="es-EC" sz="1100">
                          <a:effectLst/>
                        </a:rPr>
                        <a:t>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Me sentí muy seguro con el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33375">
                <a:tc>
                  <a:txBody>
                    <a:bodyPr/>
                    <a:lstStyle/>
                    <a:p>
                      <a:pPr algn="ctr">
                        <a:lnSpc>
                          <a:spcPct val="150000"/>
                        </a:lnSpc>
                        <a:spcAft>
                          <a:spcPts val="0"/>
                        </a:spcAft>
                      </a:pPr>
                      <a:r>
                        <a:rPr lang="es-EC" sz="1100">
                          <a:effectLst/>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dirty="0">
                          <a:effectLst/>
                        </a:rPr>
                        <a:t>Necesité aprender muchas cosas antes de usarlo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90500">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17780" marB="17780"/>
                </a:tc>
                <a:tc>
                  <a:txBody>
                    <a:bodyPr/>
                    <a:lstStyle/>
                    <a:p>
                      <a:pPr algn="r">
                        <a:lnSpc>
                          <a:spcPct val="150000"/>
                        </a:lnSpc>
                        <a:spcAft>
                          <a:spcPts val="0"/>
                        </a:spcAft>
                      </a:pPr>
                      <a:r>
                        <a:rPr lang="es-EC" sz="1100" b="1" dirty="0">
                          <a:effectLst/>
                        </a:rPr>
                        <a:t>TOTAL</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 </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24,67</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190500">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17780" marB="17780"/>
                </a:tc>
                <a:tc>
                  <a:txBody>
                    <a:bodyPr/>
                    <a:lstStyle/>
                    <a:p>
                      <a:pPr algn="r">
                        <a:lnSpc>
                          <a:spcPct val="150000"/>
                        </a:lnSpc>
                        <a:spcAft>
                          <a:spcPts val="0"/>
                        </a:spcAft>
                      </a:pPr>
                      <a:r>
                        <a:rPr lang="es-EC" sz="1100" b="1">
                          <a:effectLst/>
                        </a:rPr>
                        <a:t>TOTAL VALORACIÓN SUS</a:t>
                      </a:r>
                      <a:endPar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 </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61,67</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pic>
        <p:nvPicPr>
          <p:cNvPr id="12" name="Imagen 11"/>
          <p:cNvPicPr/>
          <p:nvPr/>
        </p:nvPicPr>
        <p:blipFill rotWithShape="1">
          <a:blip r:embed="rId3"/>
          <a:srcRect l="15124" t="36355" r="40837" b="35862"/>
          <a:stretch/>
        </p:blipFill>
        <p:spPr bwMode="auto">
          <a:xfrm>
            <a:off x="8176677" y="1926600"/>
            <a:ext cx="3762282" cy="1357513"/>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8176677" y="3373663"/>
            <a:ext cx="1835502" cy="276999"/>
          </a:xfrm>
          <a:prstGeom prst="rect">
            <a:avLst/>
          </a:prstGeom>
        </p:spPr>
        <p:txBody>
          <a:bodyPr wrap="none">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Tomado de (</a:t>
            </a:r>
            <a:r>
              <a:rPr lang="es-EC" sz="1200" dirty="0" err="1">
                <a:latin typeface="Calibri" panose="020F0502020204030204" pitchFamily="34" charset="0"/>
                <a:ea typeface="Calibri" panose="020F0502020204030204" pitchFamily="34" charset="0"/>
                <a:cs typeface="Times New Roman" panose="02020603050405020304" pitchFamily="18" charset="0"/>
              </a:rPr>
              <a:t>Brooke</a:t>
            </a:r>
            <a:r>
              <a:rPr lang="es-EC" sz="1200" dirty="0">
                <a:latin typeface="Calibri" panose="020F0502020204030204" pitchFamily="34" charset="0"/>
                <a:ea typeface="Calibri" panose="020F0502020204030204" pitchFamily="34" charset="0"/>
                <a:cs typeface="Times New Roman" panose="02020603050405020304" pitchFamily="18" charset="0"/>
              </a:rPr>
              <a:t>, 2013)</a:t>
            </a:r>
            <a:endParaRPr lang="es-EC" sz="1200" dirty="0"/>
          </a:p>
        </p:txBody>
      </p:sp>
      <p:sp>
        <p:nvSpPr>
          <p:cNvPr id="13" name="Rectángulo 12"/>
          <p:cNvSpPr/>
          <p:nvPr/>
        </p:nvSpPr>
        <p:spPr>
          <a:xfrm>
            <a:off x="8176677" y="4432359"/>
            <a:ext cx="383361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b="1" dirty="0" smtClean="0">
                <a:latin typeface="Calibri" panose="020F0502020204030204" pitchFamily="34" charset="0"/>
                <a:ea typeface="Calibri" panose="020F0502020204030204" pitchFamily="34" charset="0"/>
                <a:cs typeface="Times New Roman" panose="02020603050405020304" pitchFamily="18" charset="0"/>
              </a:rPr>
              <a:t>Valoración: </a:t>
            </a:r>
            <a:r>
              <a:rPr lang="es-EC" dirty="0" smtClean="0">
                <a:latin typeface="Calibri" panose="020F0502020204030204" pitchFamily="34" charset="0"/>
                <a:ea typeface="Calibri" panose="020F0502020204030204" pitchFamily="34" charset="0"/>
                <a:cs typeface="Times New Roman" panose="02020603050405020304" pitchFamily="18" charset="0"/>
              </a:rPr>
              <a:t>Rango </a:t>
            </a:r>
            <a:r>
              <a:rPr lang="es-EC" dirty="0">
                <a:latin typeface="Calibri" panose="020F0502020204030204" pitchFamily="34" charset="0"/>
                <a:ea typeface="Calibri" panose="020F0502020204030204" pitchFamily="34" charset="0"/>
                <a:cs typeface="Times New Roman" panose="02020603050405020304" pitchFamily="18" charset="0"/>
              </a:rPr>
              <a:t>de aceptabilidad marginal bajo, de escala D es decir se contempla como un sistema que cumple con lo que se requiere</a:t>
            </a:r>
            <a:endParaRPr lang="es-EC" dirty="0"/>
          </a:p>
        </p:txBody>
      </p:sp>
    </p:spTree>
    <p:extLst>
      <p:ext uri="{BB962C8B-B14F-4D97-AF65-F5344CB8AC3E}">
        <p14:creationId xmlns:p14="http://schemas.microsoft.com/office/powerpoint/2010/main" val="3577202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al Proceso de Concursos de Méritos y Oposición: </a:t>
            </a:r>
          </a:p>
          <a:p>
            <a:pPr lvl="0" algn="ctr"/>
            <a:r>
              <a:rPr lang="es-ES" b="1" dirty="0" smtClean="0"/>
              <a:t>Fase de Postulación</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 name="Rectángulo 1"/>
          <p:cNvSpPr/>
          <p:nvPr/>
        </p:nvSpPr>
        <p:spPr>
          <a:xfrm>
            <a:off x="5199135" y="1464904"/>
            <a:ext cx="2189409" cy="64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ALERTAS</a:t>
            </a:r>
            <a:endParaRPr lang="es-EC" b="1" dirty="0"/>
          </a:p>
        </p:txBody>
      </p:sp>
      <p:graphicFrame>
        <p:nvGraphicFramePr>
          <p:cNvPr id="7" name="Diagrama 6"/>
          <p:cNvGraphicFramePr/>
          <p:nvPr>
            <p:extLst>
              <p:ext uri="{D42A27DB-BD31-4B8C-83A1-F6EECF244321}">
                <p14:modId xmlns:p14="http://schemas.microsoft.com/office/powerpoint/2010/main" val="1957409347"/>
              </p:ext>
            </p:extLst>
          </p:nvPr>
        </p:nvGraphicFramePr>
        <p:xfrm>
          <a:off x="1105193" y="2301559"/>
          <a:ext cx="10152724" cy="383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xplosión 2 10"/>
          <p:cNvSpPr/>
          <p:nvPr/>
        </p:nvSpPr>
        <p:spPr>
          <a:xfrm>
            <a:off x="9827466" y="739151"/>
            <a:ext cx="2542246" cy="17393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Combatir el sesgo de </a:t>
            </a:r>
            <a:r>
              <a:rPr lang="es-EC" sz="1400" dirty="0" smtClean="0"/>
              <a:t>información</a:t>
            </a:r>
            <a:endParaRPr lang="es-EC" sz="1400" dirty="0"/>
          </a:p>
        </p:txBody>
      </p:sp>
    </p:spTree>
    <p:extLst>
      <p:ext uri="{BB962C8B-B14F-4D97-AF65-F5344CB8AC3E}">
        <p14:creationId xmlns:p14="http://schemas.microsoft.com/office/powerpoint/2010/main" val="3964526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al Proceso de Concursos de Méritos y Oposición: </a:t>
            </a:r>
          </a:p>
          <a:p>
            <a:pPr lvl="0" algn="ctr"/>
            <a:r>
              <a:rPr lang="es-ES" b="1" dirty="0" smtClean="0"/>
              <a:t>Fase de Postulación</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 name="Rectángulo 1"/>
          <p:cNvSpPr/>
          <p:nvPr/>
        </p:nvSpPr>
        <p:spPr>
          <a:xfrm>
            <a:off x="4457750" y="1464904"/>
            <a:ext cx="3447609" cy="64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Mejoramiento del flujo de postulación en cuanto a vacantes</a:t>
            </a:r>
          </a:p>
        </p:txBody>
      </p:sp>
      <p:graphicFrame>
        <p:nvGraphicFramePr>
          <p:cNvPr id="7" name="Diagrama 6"/>
          <p:cNvGraphicFramePr/>
          <p:nvPr>
            <p:extLst>
              <p:ext uri="{D42A27DB-BD31-4B8C-83A1-F6EECF244321}">
                <p14:modId xmlns:p14="http://schemas.microsoft.com/office/powerpoint/2010/main" val="3807462522"/>
              </p:ext>
            </p:extLst>
          </p:nvPr>
        </p:nvGraphicFramePr>
        <p:xfrm>
          <a:off x="1105193" y="2301559"/>
          <a:ext cx="10152724" cy="383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xplosión 2 10"/>
          <p:cNvSpPr/>
          <p:nvPr/>
        </p:nvSpPr>
        <p:spPr>
          <a:xfrm>
            <a:off x="9827466" y="739151"/>
            <a:ext cx="2542246" cy="17393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Combatir el sesgo de </a:t>
            </a:r>
            <a:r>
              <a:rPr lang="es-EC" sz="1400" dirty="0" smtClean="0"/>
              <a:t>información</a:t>
            </a:r>
            <a:endParaRPr lang="es-EC" sz="1400" dirty="0"/>
          </a:p>
        </p:txBody>
      </p:sp>
    </p:spTree>
    <p:extLst>
      <p:ext uri="{BB962C8B-B14F-4D97-AF65-F5344CB8AC3E}">
        <p14:creationId xmlns:p14="http://schemas.microsoft.com/office/powerpoint/2010/main" val="2478466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al Proceso de Concursos de Méritos y Oposición: </a:t>
            </a:r>
          </a:p>
          <a:p>
            <a:pPr lvl="0" algn="ctr"/>
            <a:r>
              <a:rPr lang="es-ES" b="1" dirty="0" smtClean="0"/>
              <a:t>Fase de Asignación de Vacantes</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 name="Rectángulo 1"/>
          <p:cNvSpPr/>
          <p:nvPr/>
        </p:nvSpPr>
        <p:spPr>
          <a:xfrm>
            <a:off x="3698985" y="1363315"/>
            <a:ext cx="5285152" cy="49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ALGORITMO DE SELECCIÓN DE GANADORES</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82585510"/>
              </p:ext>
            </p:extLst>
          </p:nvPr>
        </p:nvGraphicFramePr>
        <p:xfrm>
          <a:off x="1661576" y="2042469"/>
          <a:ext cx="9324303" cy="4288748"/>
        </p:xfrm>
        <a:graphic>
          <a:graphicData uri="http://schemas.openxmlformats.org/drawingml/2006/table">
            <a:tbl>
              <a:tblPr firstRow="1" firstCol="1" bandRow="1">
                <a:tableStyleId>{69012ECD-51FC-41F1-AA8D-1B2483CD663E}</a:tableStyleId>
              </a:tblPr>
              <a:tblGrid>
                <a:gridCol w="1453017"/>
                <a:gridCol w="1348564"/>
                <a:gridCol w="2186054"/>
                <a:gridCol w="1854041"/>
                <a:gridCol w="2482627"/>
              </a:tblGrid>
              <a:tr h="262259">
                <a:tc gridSpan="5">
                  <a:txBody>
                    <a:bodyPr/>
                    <a:lstStyle/>
                    <a:p>
                      <a:pPr algn="ctr">
                        <a:lnSpc>
                          <a:spcPct val="150000"/>
                        </a:lnSpc>
                        <a:spcAft>
                          <a:spcPts val="0"/>
                        </a:spcAft>
                      </a:pPr>
                      <a:r>
                        <a:rPr lang="es-EC" sz="1200" dirty="0">
                          <a:effectLst/>
                        </a:rPr>
                        <a:t>MECANISMO ANTIGUO (Educación, 2017a)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6763">
                <a:tc>
                  <a:txBody>
                    <a:bodyPr/>
                    <a:lstStyle/>
                    <a:p>
                      <a:pPr algn="ctr">
                        <a:lnSpc>
                          <a:spcPct val="150000"/>
                        </a:lnSpc>
                        <a:spcAft>
                          <a:spcPts val="0"/>
                        </a:spcAft>
                      </a:pPr>
                      <a:r>
                        <a:rPr lang="es-EC" sz="1200" b="1" dirty="0">
                          <a:effectLst/>
                        </a:rPr>
                        <a:t>Aspirante</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lumMod val="20000"/>
                        <a:lumOff val="80000"/>
                      </a:schemeClr>
                    </a:solidFill>
                  </a:tcPr>
                </a:tc>
                <a:tc>
                  <a:txBody>
                    <a:bodyPr/>
                    <a:lstStyle/>
                    <a:p>
                      <a:pPr algn="ctr">
                        <a:lnSpc>
                          <a:spcPct val="150000"/>
                        </a:lnSpc>
                        <a:spcAft>
                          <a:spcPts val="0"/>
                        </a:spcAft>
                      </a:pPr>
                      <a:r>
                        <a:rPr lang="es-EC" sz="1200" b="1" dirty="0">
                          <a:effectLst/>
                        </a:rPr>
                        <a:t>Puntaje total alcanzado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lumMod val="20000"/>
                        <a:lumOff val="80000"/>
                      </a:schemeClr>
                    </a:solidFill>
                  </a:tcPr>
                </a:tc>
                <a:tc>
                  <a:txBody>
                    <a:bodyPr/>
                    <a:lstStyle/>
                    <a:p>
                      <a:pPr algn="ctr">
                        <a:lnSpc>
                          <a:spcPct val="150000"/>
                        </a:lnSpc>
                        <a:spcAft>
                          <a:spcPts val="0"/>
                        </a:spcAft>
                      </a:pPr>
                      <a:r>
                        <a:rPr lang="es-EC" sz="1200" b="1" dirty="0">
                          <a:effectLst/>
                        </a:rPr>
                        <a:t>Vacante y prioridad seleccionada</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lumMod val="20000"/>
                        <a:lumOff val="80000"/>
                      </a:schemeClr>
                    </a:solidFill>
                  </a:tcPr>
                </a:tc>
                <a:tc>
                  <a:txBody>
                    <a:bodyPr/>
                    <a:lstStyle/>
                    <a:p>
                      <a:pPr algn="ctr">
                        <a:lnSpc>
                          <a:spcPct val="150000"/>
                        </a:lnSpc>
                        <a:spcAft>
                          <a:spcPts val="0"/>
                        </a:spcAft>
                      </a:pPr>
                      <a:r>
                        <a:rPr lang="es-EC" sz="1200" b="1" dirty="0">
                          <a:effectLst/>
                        </a:rPr>
                        <a:t>Resultado asignación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lumMod val="20000"/>
                        <a:lumOff val="80000"/>
                      </a:schemeClr>
                    </a:solidFill>
                  </a:tcPr>
                </a:tc>
                <a:tc>
                  <a:txBody>
                    <a:bodyPr/>
                    <a:lstStyle/>
                    <a:p>
                      <a:pPr algn="ctr">
                        <a:lnSpc>
                          <a:spcPct val="150000"/>
                        </a:lnSpc>
                        <a:spcAft>
                          <a:spcPts val="0"/>
                        </a:spcAft>
                      </a:pPr>
                      <a:r>
                        <a:rPr lang="es-EC" sz="1200" b="1" dirty="0">
                          <a:effectLst/>
                        </a:rPr>
                        <a:t>Conclusión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lumMod val="20000"/>
                        <a:lumOff val="80000"/>
                      </a:schemeClr>
                    </a:solidFill>
                  </a:tcPr>
                </a:tc>
              </a:tr>
              <a:tr h="392385">
                <a:tc>
                  <a:txBody>
                    <a:bodyPr/>
                    <a:lstStyle/>
                    <a:p>
                      <a:pPr algn="just">
                        <a:lnSpc>
                          <a:spcPct val="150000"/>
                        </a:lnSpc>
                        <a:spcAft>
                          <a:spcPts val="0"/>
                        </a:spcAft>
                      </a:pPr>
                      <a:r>
                        <a:rPr lang="es-EC" sz="1200" dirty="0">
                          <a:effectLst/>
                        </a:rPr>
                        <a:t>Juan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100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Circuito </a:t>
                      </a:r>
                      <a:r>
                        <a:rPr lang="es-EC" sz="1100" dirty="0" smtClean="0">
                          <a:effectLst/>
                        </a:rPr>
                        <a:t>A -</a:t>
                      </a:r>
                      <a:r>
                        <a:rPr lang="es-EC" sz="1100" baseline="0" dirty="0" smtClean="0">
                          <a:effectLst/>
                        </a:rPr>
                        <a:t> </a:t>
                      </a:r>
                      <a:r>
                        <a:rPr lang="es-EC" sz="1100" dirty="0" smtClean="0">
                          <a:effectLst/>
                        </a:rPr>
                        <a:t>Circuito B</a:t>
                      </a:r>
                      <a:r>
                        <a:rPr lang="es-EC" sz="1100" baseline="0" dirty="0" smtClean="0">
                          <a:effectLst/>
                        </a:rPr>
                        <a:t> - </a:t>
                      </a:r>
                      <a:r>
                        <a:rPr lang="es-EC" sz="1100" dirty="0" smtClean="0">
                          <a:effectLst/>
                        </a:rPr>
                        <a:t>Circuito </a:t>
                      </a:r>
                      <a:r>
                        <a:rPr lang="es-EC" sz="1100" dirty="0">
                          <a:effectLst/>
                        </a:rPr>
                        <a:t>C</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rowSpan="3">
                  <a:txBody>
                    <a:bodyPr/>
                    <a:lstStyle/>
                    <a:p>
                      <a:pPr algn="l">
                        <a:lnSpc>
                          <a:spcPct val="150000"/>
                        </a:lnSpc>
                        <a:spcAft>
                          <a:spcPts val="0"/>
                        </a:spcAft>
                      </a:pPr>
                      <a:r>
                        <a:rPr lang="es-EC" sz="1100" dirty="0">
                          <a:effectLst/>
                        </a:rPr>
                        <a:t>Juan asignado en el Circuito A</a:t>
                      </a:r>
                    </a:p>
                    <a:p>
                      <a:pPr algn="l">
                        <a:lnSpc>
                          <a:spcPct val="150000"/>
                        </a:lnSpc>
                        <a:spcAft>
                          <a:spcPts val="0"/>
                        </a:spcAft>
                      </a:pPr>
                      <a:r>
                        <a:rPr lang="es-EC" sz="1100" dirty="0">
                          <a:effectLst/>
                        </a:rPr>
                        <a:t>María no se asigna a ningún circuito</a:t>
                      </a:r>
                    </a:p>
                    <a:p>
                      <a:pPr algn="l">
                        <a:lnSpc>
                          <a:spcPct val="150000"/>
                        </a:lnSpc>
                        <a:spcAft>
                          <a:spcPts val="0"/>
                        </a:spcAft>
                      </a:pPr>
                      <a:r>
                        <a:rPr lang="es-EC" sz="1100" dirty="0">
                          <a:effectLst/>
                        </a:rPr>
                        <a:t>Pepe asignado en el Circuito B</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rowSpan="3">
                  <a:txBody>
                    <a:bodyPr/>
                    <a:lstStyle/>
                    <a:p>
                      <a:pPr algn="l">
                        <a:lnSpc>
                          <a:spcPct val="150000"/>
                        </a:lnSpc>
                        <a:spcAft>
                          <a:spcPts val="0"/>
                        </a:spcAft>
                      </a:pPr>
                      <a:r>
                        <a:rPr lang="es-EC" sz="1100">
                          <a:effectLst/>
                        </a:rPr>
                        <a:t>De acuerdo a las preferencias se benefician a docentes sin ser los mejores puntuados.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r>
              <a:tr h="395939">
                <a:tc>
                  <a:txBody>
                    <a:bodyPr/>
                    <a:lstStyle/>
                    <a:p>
                      <a:pPr algn="just">
                        <a:lnSpc>
                          <a:spcPct val="150000"/>
                        </a:lnSpc>
                        <a:spcAft>
                          <a:spcPts val="0"/>
                        </a:spcAft>
                      </a:pPr>
                      <a:r>
                        <a:rPr lang="es-EC" sz="1200" dirty="0">
                          <a:effectLst/>
                        </a:rPr>
                        <a:t>María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99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Circuito </a:t>
                      </a:r>
                      <a:r>
                        <a:rPr lang="es-EC" sz="1100" dirty="0" smtClean="0">
                          <a:effectLst/>
                        </a:rPr>
                        <a:t>A</a:t>
                      </a:r>
                      <a:r>
                        <a:rPr lang="es-EC" sz="1100" baseline="0" dirty="0" smtClean="0">
                          <a:effectLst/>
                        </a:rPr>
                        <a:t> - </a:t>
                      </a:r>
                      <a:r>
                        <a:rPr lang="es-EC" sz="1100" dirty="0" smtClean="0">
                          <a:effectLst/>
                        </a:rPr>
                        <a:t>Circuito </a:t>
                      </a:r>
                      <a:r>
                        <a:rPr lang="es-EC" sz="1100" dirty="0">
                          <a:effectLst/>
                        </a:rPr>
                        <a:t>B</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vMerge="1">
                  <a:txBody>
                    <a:bodyPr/>
                    <a:lstStyle/>
                    <a:p>
                      <a:endParaRPr lang="es-EC"/>
                    </a:p>
                  </a:txBody>
                  <a:tcPr/>
                </a:tc>
                <a:tc vMerge="1">
                  <a:txBody>
                    <a:bodyPr/>
                    <a:lstStyle/>
                    <a:p>
                      <a:endParaRPr lang="es-EC"/>
                    </a:p>
                  </a:txBody>
                  <a:tcPr/>
                </a:tc>
              </a:tr>
              <a:tr h="382738">
                <a:tc>
                  <a:txBody>
                    <a:bodyPr/>
                    <a:lstStyle/>
                    <a:p>
                      <a:pPr algn="just">
                        <a:lnSpc>
                          <a:spcPct val="150000"/>
                        </a:lnSpc>
                        <a:spcAft>
                          <a:spcPts val="0"/>
                        </a:spcAft>
                      </a:pPr>
                      <a:r>
                        <a:rPr lang="es-EC" sz="1200" dirty="0">
                          <a:effectLst/>
                        </a:rPr>
                        <a:t>Pepe</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Circuito </a:t>
                      </a:r>
                      <a:r>
                        <a:rPr lang="es-EC" sz="1100" dirty="0" smtClean="0">
                          <a:effectLst/>
                        </a:rPr>
                        <a:t>B</a:t>
                      </a:r>
                      <a:r>
                        <a:rPr lang="es-EC" sz="1100" baseline="0" dirty="0" smtClean="0">
                          <a:effectLst/>
                        </a:rPr>
                        <a:t> - </a:t>
                      </a:r>
                      <a:r>
                        <a:rPr lang="es-EC" sz="1100" dirty="0" smtClean="0">
                          <a:effectLst/>
                        </a:rPr>
                        <a:t>Circuito A</a:t>
                      </a:r>
                      <a:r>
                        <a:rPr lang="es-EC" sz="1100" baseline="0" dirty="0" smtClean="0">
                          <a:effectLst/>
                        </a:rPr>
                        <a:t> - </a:t>
                      </a:r>
                      <a:r>
                        <a:rPr lang="es-EC" sz="1100" dirty="0" smtClean="0">
                          <a:effectLst/>
                        </a:rPr>
                        <a:t>Circuito </a:t>
                      </a:r>
                      <a:r>
                        <a:rPr lang="es-EC" sz="1100" dirty="0">
                          <a:effectLst/>
                        </a:rPr>
                        <a:t>C</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vMerge="1">
                  <a:txBody>
                    <a:bodyPr/>
                    <a:lstStyle/>
                    <a:p>
                      <a:endParaRPr lang="es-EC"/>
                    </a:p>
                  </a:txBody>
                  <a:tcPr/>
                </a:tc>
                <a:tc vMerge="1">
                  <a:txBody>
                    <a:bodyPr/>
                    <a:lstStyle/>
                    <a:p>
                      <a:endParaRPr lang="es-EC"/>
                    </a:p>
                  </a:txBody>
                  <a:tcPr/>
                </a:tc>
              </a:tr>
              <a:tr h="304098">
                <a:tc gridSpan="5">
                  <a:txBody>
                    <a:bodyPr/>
                    <a:lstStyle/>
                    <a:p>
                      <a:pPr algn="ctr">
                        <a:lnSpc>
                          <a:spcPct val="150000"/>
                        </a:lnSpc>
                        <a:spcAft>
                          <a:spcPts val="0"/>
                        </a:spcAft>
                      </a:pPr>
                      <a:r>
                        <a:rPr lang="es-EC" sz="1200" dirty="0">
                          <a:solidFill>
                            <a:schemeClr val="bg1"/>
                          </a:solidFill>
                          <a:effectLst/>
                        </a:rPr>
                        <a:t>MECANISMO PROPUESTO (Educación, 2019a)</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nchor="ctr">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257">
                <a:tc>
                  <a:txBody>
                    <a:bodyPr/>
                    <a:lstStyle/>
                    <a:p>
                      <a:pPr algn="ctr">
                        <a:lnSpc>
                          <a:spcPct val="150000"/>
                        </a:lnSpc>
                        <a:spcAft>
                          <a:spcPts val="0"/>
                        </a:spcAft>
                      </a:pPr>
                      <a:r>
                        <a:rPr lang="es-EC" sz="1200" b="1" dirty="0">
                          <a:effectLst/>
                        </a:rPr>
                        <a:t>Aspirante</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ctr">
                        <a:lnSpc>
                          <a:spcPct val="150000"/>
                        </a:lnSpc>
                        <a:spcAft>
                          <a:spcPts val="0"/>
                        </a:spcAft>
                      </a:pPr>
                      <a:r>
                        <a:rPr lang="es-EC" sz="1200" b="1" dirty="0">
                          <a:effectLst/>
                        </a:rPr>
                        <a:t>Puntaje total alcanzado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ctr">
                        <a:lnSpc>
                          <a:spcPct val="150000"/>
                        </a:lnSpc>
                        <a:spcAft>
                          <a:spcPts val="0"/>
                        </a:spcAft>
                      </a:pPr>
                      <a:r>
                        <a:rPr lang="es-EC" sz="1200" b="1" dirty="0">
                          <a:effectLst/>
                        </a:rPr>
                        <a:t>Vacante y prioridad seleccionada</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ctr">
                        <a:lnSpc>
                          <a:spcPct val="150000"/>
                        </a:lnSpc>
                        <a:spcAft>
                          <a:spcPts val="0"/>
                        </a:spcAft>
                      </a:pPr>
                      <a:r>
                        <a:rPr lang="es-EC" sz="1200" b="1" dirty="0">
                          <a:effectLst/>
                        </a:rPr>
                        <a:t>Resultado asignación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ctr">
                        <a:lnSpc>
                          <a:spcPct val="150000"/>
                        </a:lnSpc>
                        <a:spcAft>
                          <a:spcPts val="0"/>
                        </a:spcAft>
                      </a:pPr>
                      <a:r>
                        <a:rPr lang="es-EC" sz="1200" b="1" dirty="0">
                          <a:effectLst/>
                        </a:rPr>
                        <a:t>Conclusión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r>
              <a:tr h="579623">
                <a:tc>
                  <a:txBody>
                    <a:bodyPr/>
                    <a:lstStyle/>
                    <a:p>
                      <a:pPr algn="just">
                        <a:lnSpc>
                          <a:spcPct val="150000"/>
                        </a:lnSpc>
                        <a:spcAft>
                          <a:spcPts val="0"/>
                        </a:spcAft>
                      </a:pPr>
                      <a:r>
                        <a:rPr lang="es-EC" sz="1200" dirty="0">
                          <a:effectLst/>
                        </a:rPr>
                        <a:t>Juan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100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Escuela </a:t>
                      </a:r>
                      <a:r>
                        <a:rPr lang="es-EC" sz="1100" dirty="0" smtClean="0">
                          <a:effectLst/>
                        </a:rPr>
                        <a:t>A</a:t>
                      </a:r>
                      <a:r>
                        <a:rPr lang="es-EC" sz="1100" baseline="0" dirty="0" smtClean="0">
                          <a:effectLst/>
                        </a:rPr>
                        <a:t> - </a:t>
                      </a:r>
                      <a:r>
                        <a:rPr lang="es-EC" sz="1100" dirty="0" smtClean="0">
                          <a:effectLst/>
                        </a:rPr>
                        <a:t>Escuela B</a:t>
                      </a:r>
                      <a:r>
                        <a:rPr lang="es-EC" sz="1100" baseline="0" dirty="0" smtClean="0">
                          <a:effectLst/>
                        </a:rPr>
                        <a:t> - </a:t>
                      </a:r>
                      <a:r>
                        <a:rPr lang="es-EC" sz="1100" dirty="0" smtClean="0">
                          <a:effectLst/>
                        </a:rPr>
                        <a:t>Escuela </a:t>
                      </a:r>
                      <a:r>
                        <a:rPr lang="es-EC" sz="1100" dirty="0">
                          <a:effectLst/>
                        </a:rPr>
                        <a:t>C</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rowSpan="3">
                  <a:txBody>
                    <a:bodyPr/>
                    <a:lstStyle/>
                    <a:p>
                      <a:pPr algn="l">
                        <a:lnSpc>
                          <a:spcPct val="150000"/>
                        </a:lnSpc>
                        <a:spcAft>
                          <a:spcPts val="0"/>
                        </a:spcAft>
                      </a:pPr>
                      <a:r>
                        <a:rPr lang="es-EC" sz="1100">
                          <a:effectLst/>
                        </a:rPr>
                        <a:t>Juan asignado en la Escuela A</a:t>
                      </a:r>
                    </a:p>
                    <a:p>
                      <a:pPr algn="l">
                        <a:lnSpc>
                          <a:spcPct val="150000"/>
                        </a:lnSpc>
                        <a:spcAft>
                          <a:spcPts val="0"/>
                        </a:spcAft>
                      </a:pPr>
                      <a:r>
                        <a:rPr lang="es-EC" sz="1100">
                          <a:effectLst/>
                        </a:rPr>
                        <a:t>María asignada en la Escuela B</a:t>
                      </a:r>
                    </a:p>
                    <a:p>
                      <a:pPr algn="l">
                        <a:lnSpc>
                          <a:spcPct val="150000"/>
                        </a:lnSpc>
                        <a:spcAft>
                          <a:spcPts val="0"/>
                        </a:spcAft>
                      </a:pPr>
                      <a:r>
                        <a:rPr lang="es-EC" sz="1100">
                          <a:effectLst/>
                        </a:rPr>
                        <a:t>Pepe asignado en la Escuela C</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rowSpan="3">
                  <a:txBody>
                    <a:bodyPr/>
                    <a:lstStyle/>
                    <a:p>
                      <a:pPr algn="l">
                        <a:lnSpc>
                          <a:spcPct val="150000"/>
                        </a:lnSpc>
                        <a:spcAft>
                          <a:spcPts val="0"/>
                        </a:spcAft>
                      </a:pPr>
                      <a:r>
                        <a:rPr lang="es-EC" sz="1100" dirty="0">
                          <a:effectLst/>
                        </a:rPr>
                        <a:t>Basados en una asignación a nivel de instituciones educativas, se obtienen los docentes mejores capacitados, cumpliendo una idea </a:t>
                      </a:r>
                      <a:r>
                        <a:rPr lang="es-EC" sz="1100" dirty="0" err="1">
                          <a:effectLst/>
                        </a:rPr>
                        <a:t>meritocrática</a:t>
                      </a:r>
                      <a:r>
                        <a:rPr lang="es-EC" sz="1100" dirty="0">
                          <a:effectLst/>
                        </a:rPr>
                        <a:t> y equitativa.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r>
              <a:tr h="395939">
                <a:tc>
                  <a:txBody>
                    <a:bodyPr/>
                    <a:lstStyle/>
                    <a:p>
                      <a:pPr algn="just">
                        <a:lnSpc>
                          <a:spcPct val="150000"/>
                        </a:lnSpc>
                        <a:spcAft>
                          <a:spcPts val="0"/>
                        </a:spcAft>
                      </a:pPr>
                      <a:r>
                        <a:rPr lang="es-EC" sz="1200" dirty="0">
                          <a:effectLst/>
                        </a:rPr>
                        <a:t>María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99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Escuela </a:t>
                      </a:r>
                      <a:r>
                        <a:rPr lang="es-EC" sz="1100" dirty="0" smtClean="0">
                          <a:effectLst/>
                        </a:rPr>
                        <a:t>A</a:t>
                      </a:r>
                      <a:r>
                        <a:rPr lang="es-EC" sz="1100" baseline="0" dirty="0" smtClean="0">
                          <a:effectLst/>
                        </a:rPr>
                        <a:t> - </a:t>
                      </a:r>
                      <a:r>
                        <a:rPr lang="es-EC" sz="1100" dirty="0" smtClean="0">
                          <a:effectLst/>
                        </a:rPr>
                        <a:t>Escuela </a:t>
                      </a:r>
                      <a:r>
                        <a:rPr lang="es-EC" sz="1100" dirty="0">
                          <a:effectLst/>
                        </a:rPr>
                        <a:t>B</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vMerge="1">
                  <a:txBody>
                    <a:bodyPr/>
                    <a:lstStyle/>
                    <a:p>
                      <a:endParaRPr lang="es-EC"/>
                    </a:p>
                  </a:txBody>
                  <a:tcPr/>
                </a:tc>
                <a:tc vMerge="1">
                  <a:txBody>
                    <a:bodyPr/>
                    <a:lstStyle/>
                    <a:p>
                      <a:endParaRPr lang="es-EC"/>
                    </a:p>
                  </a:txBody>
                  <a:tcPr/>
                </a:tc>
              </a:tr>
              <a:tr h="388510">
                <a:tc>
                  <a:txBody>
                    <a:bodyPr/>
                    <a:lstStyle/>
                    <a:p>
                      <a:pPr algn="just">
                        <a:lnSpc>
                          <a:spcPct val="150000"/>
                        </a:lnSpc>
                        <a:spcAft>
                          <a:spcPts val="0"/>
                        </a:spcAft>
                      </a:pPr>
                      <a:r>
                        <a:rPr lang="es-EC" sz="1200" dirty="0">
                          <a:effectLst/>
                        </a:rPr>
                        <a:t>Pepe</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solidFill>
                      <a:schemeClr val="accent1">
                        <a:lumMod val="20000"/>
                        <a:lumOff val="80000"/>
                      </a:schemeClr>
                    </a:solidFill>
                  </a:tcPr>
                </a:tc>
                <a:tc>
                  <a:txBody>
                    <a:bodyPr/>
                    <a:lstStyle/>
                    <a:p>
                      <a:pPr algn="just">
                        <a:lnSpc>
                          <a:spcPct val="150000"/>
                        </a:lnSpc>
                        <a:spcAft>
                          <a:spcPts val="0"/>
                        </a:spcAft>
                      </a:pPr>
                      <a:r>
                        <a:rPr lang="es-EC" sz="1100">
                          <a:effectLst/>
                        </a:rPr>
                        <a:t>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a:txBody>
                    <a:bodyPr/>
                    <a:lstStyle/>
                    <a:p>
                      <a:pPr algn="just">
                        <a:lnSpc>
                          <a:spcPct val="150000"/>
                        </a:lnSpc>
                        <a:spcAft>
                          <a:spcPts val="0"/>
                        </a:spcAft>
                      </a:pPr>
                      <a:r>
                        <a:rPr lang="es-EC" sz="1100" dirty="0">
                          <a:effectLst/>
                        </a:rPr>
                        <a:t>Escuela </a:t>
                      </a:r>
                      <a:r>
                        <a:rPr lang="es-EC" sz="1100" dirty="0" smtClean="0">
                          <a:effectLst/>
                        </a:rPr>
                        <a:t>B</a:t>
                      </a:r>
                      <a:r>
                        <a:rPr lang="es-EC" sz="1100" baseline="0" dirty="0" smtClean="0">
                          <a:effectLst/>
                        </a:rPr>
                        <a:t> - </a:t>
                      </a:r>
                      <a:r>
                        <a:rPr lang="es-EC" sz="1100" dirty="0" smtClean="0">
                          <a:effectLst/>
                        </a:rPr>
                        <a:t>Escuela A</a:t>
                      </a:r>
                      <a:r>
                        <a:rPr lang="es-EC" sz="1100" baseline="0" dirty="0" smtClean="0">
                          <a:effectLst/>
                        </a:rPr>
                        <a:t> - </a:t>
                      </a:r>
                      <a:r>
                        <a:rPr lang="es-EC" sz="1100" dirty="0" smtClean="0">
                          <a:effectLst/>
                        </a:rPr>
                        <a:t>Escuela </a:t>
                      </a:r>
                      <a:r>
                        <a:rPr lang="es-EC" sz="1100" dirty="0">
                          <a:effectLst/>
                        </a:rPr>
                        <a:t>C</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7" marR="50087" marT="12986" marB="12986"/>
                </a:tc>
                <a:tc vMerge="1">
                  <a:txBody>
                    <a:bodyPr/>
                    <a:lstStyle/>
                    <a:p>
                      <a:endParaRPr lang="es-EC"/>
                    </a:p>
                  </a:txBody>
                  <a:tcPr/>
                </a:tc>
                <a:tc vMerge="1">
                  <a:txBody>
                    <a:bodyPr/>
                    <a:lstStyle/>
                    <a:p>
                      <a:endParaRPr lang="es-EC"/>
                    </a:p>
                  </a:txBody>
                  <a:tcPr/>
                </a:tc>
              </a:tr>
            </a:tbl>
          </a:graphicData>
        </a:graphic>
      </p:graphicFrame>
      <p:sp>
        <p:nvSpPr>
          <p:cNvPr id="11" name="Explosión 2 10"/>
          <p:cNvSpPr/>
          <p:nvPr/>
        </p:nvSpPr>
        <p:spPr>
          <a:xfrm>
            <a:off x="10221809" y="711449"/>
            <a:ext cx="2147903" cy="138665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Asignar a los mejores puntuados</a:t>
            </a:r>
            <a:endParaRPr lang="es-EC" sz="1200" dirty="0"/>
          </a:p>
        </p:txBody>
      </p:sp>
    </p:spTree>
    <p:extLst>
      <p:ext uri="{BB962C8B-B14F-4D97-AF65-F5344CB8AC3E}">
        <p14:creationId xmlns:p14="http://schemas.microsoft.com/office/powerpoint/2010/main" val="1194285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al Proceso de Concursos de Méritos y Oposición: </a:t>
            </a:r>
          </a:p>
          <a:p>
            <a:pPr lvl="0" algn="ctr"/>
            <a:r>
              <a:rPr lang="es-ES" b="1" dirty="0" smtClean="0"/>
              <a:t>Fase de Oposición</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 name="Rectángulo 1"/>
          <p:cNvSpPr/>
          <p:nvPr/>
        </p:nvSpPr>
        <p:spPr>
          <a:xfrm>
            <a:off x="3802017" y="1363315"/>
            <a:ext cx="5285152" cy="49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AUTOMATIZACIÓN DE EVALUACIÓN PRÁCTICA</a:t>
            </a:r>
            <a:endParaRPr lang="es-EC" b="1" dirty="0"/>
          </a:p>
        </p:txBody>
      </p:sp>
      <p:pic>
        <p:nvPicPr>
          <p:cNvPr id="7" name="Imagen 6"/>
          <p:cNvPicPr>
            <a:picLocks noChangeAspect="1"/>
          </p:cNvPicPr>
          <p:nvPr/>
        </p:nvPicPr>
        <p:blipFill rotWithShape="1">
          <a:blip r:embed="rId3"/>
          <a:srcRect t="345"/>
          <a:stretch/>
        </p:blipFill>
        <p:spPr>
          <a:xfrm>
            <a:off x="1831508" y="2099256"/>
            <a:ext cx="4022970" cy="4134117"/>
          </a:xfrm>
          <a:prstGeom prst="rect">
            <a:avLst/>
          </a:prstGeom>
        </p:spPr>
      </p:pic>
      <p:pic>
        <p:nvPicPr>
          <p:cNvPr id="50" name="Imagen 49"/>
          <p:cNvPicPr>
            <a:picLocks noChangeAspect="1"/>
          </p:cNvPicPr>
          <p:nvPr/>
        </p:nvPicPr>
        <p:blipFill>
          <a:blip r:embed="rId4"/>
          <a:stretch>
            <a:fillRect/>
          </a:stretch>
        </p:blipFill>
        <p:spPr>
          <a:xfrm>
            <a:off x="7555144" y="2009140"/>
            <a:ext cx="4233998" cy="4300025"/>
          </a:xfrm>
          <a:prstGeom prst="rect">
            <a:avLst/>
          </a:prstGeom>
        </p:spPr>
      </p:pic>
      <p:sp>
        <p:nvSpPr>
          <p:cNvPr id="11" name="Explosión 2 10"/>
          <p:cNvSpPr/>
          <p:nvPr/>
        </p:nvSpPr>
        <p:spPr>
          <a:xfrm>
            <a:off x="10221809" y="711449"/>
            <a:ext cx="2147903" cy="138665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Ahorro de recursos</a:t>
            </a:r>
            <a:endParaRPr lang="es-EC" sz="1200" dirty="0"/>
          </a:p>
        </p:txBody>
      </p:sp>
      <p:sp>
        <p:nvSpPr>
          <p:cNvPr id="51" name="Rectángulo 50"/>
          <p:cNvSpPr/>
          <p:nvPr/>
        </p:nvSpPr>
        <p:spPr>
          <a:xfrm>
            <a:off x="386049" y="3319928"/>
            <a:ext cx="1486408" cy="738664"/>
          </a:xfrm>
          <a:prstGeom prst="rect">
            <a:avLst/>
          </a:prstGeom>
        </p:spPr>
        <p:txBody>
          <a:bodyPr wrap="square">
            <a:spAutoFit/>
          </a:bodyPr>
          <a:lstStyle/>
          <a:p>
            <a:r>
              <a:rPr lang="es-EC" sz="1400" i="1" dirty="0">
                <a:latin typeface="Calibri" panose="020F0502020204030204" pitchFamily="34" charset="0"/>
                <a:ea typeface="Calibri" panose="020F0502020204030204" pitchFamily="34" charset="0"/>
                <a:cs typeface="Times New Roman" panose="02020603050405020304" pitchFamily="18" charset="0"/>
              </a:rPr>
              <a:t>Flujo de proceso obtención de usuario evaluador </a:t>
            </a:r>
            <a:endParaRPr lang="es-EC" sz="1400" i="1" dirty="0"/>
          </a:p>
        </p:txBody>
      </p:sp>
      <p:sp>
        <p:nvSpPr>
          <p:cNvPr id="52" name="Rectángulo 51"/>
          <p:cNvSpPr/>
          <p:nvPr/>
        </p:nvSpPr>
        <p:spPr>
          <a:xfrm>
            <a:off x="6342544" y="3319928"/>
            <a:ext cx="1470858" cy="738664"/>
          </a:xfrm>
          <a:prstGeom prst="rect">
            <a:avLst/>
          </a:prstGeom>
        </p:spPr>
        <p:txBody>
          <a:bodyPr wrap="square">
            <a:spAutoFit/>
          </a:bodyPr>
          <a:lstStyle/>
          <a:p>
            <a:r>
              <a:rPr lang="es-EC" sz="1400" i="1" dirty="0">
                <a:latin typeface="Calibri" panose="020F0502020204030204" pitchFamily="34" charset="0"/>
                <a:ea typeface="Calibri" panose="020F0502020204030204" pitchFamily="34" charset="0"/>
                <a:cs typeface="Times New Roman" panose="02020603050405020304" pitchFamily="18" charset="0"/>
              </a:rPr>
              <a:t>Flujo de proceso calificación sustentante</a:t>
            </a:r>
            <a:endParaRPr lang="es-EC" sz="1400" i="1" dirty="0"/>
          </a:p>
        </p:txBody>
      </p:sp>
    </p:spTree>
    <p:extLst>
      <p:ext uri="{BB962C8B-B14F-4D97-AF65-F5344CB8AC3E}">
        <p14:creationId xmlns:p14="http://schemas.microsoft.com/office/powerpoint/2010/main" val="3546316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 b="1" dirty="0" smtClean="0"/>
              <a:t>Propuesta de Estrategias de Fortalecimiento al Proceso de Concursos de Méritos y Oposición: </a:t>
            </a:r>
          </a:p>
          <a:p>
            <a:pPr lvl="0" algn="ctr"/>
            <a:r>
              <a:rPr lang="es-ES" b="1" dirty="0" smtClean="0"/>
              <a:t>Diseño Sistema Informático</a:t>
            </a:r>
            <a:endParaRPr lang="es-EC" b="1" dirty="0"/>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sp>
        <p:nvSpPr>
          <p:cNvPr id="2" name="Rectángulo 1"/>
          <p:cNvSpPr/>
          <p:nvPr/>
        </p:nvSpPr>
        <p:spPr>
          <a:xfrm>
            <a:off x="3802017" y="1363315"/>
            <a:ext cx="5285152" cy="49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DISEÑO PÁGINA WEB</a:t>
            </a:r>
            <a:endParaRPr lang="es-EC" b="1" dirty="0"/>
          </a:p>
        </p:txBody>
      </p:sp>
      <p:sp>
        <p:nvSpPr>
          <p:cNvPr id="11" name="Explosión 2 10"/>
          <p:cNvSpPr/>
          <p:nvPr/>
        </p:nvSpPr>
        <p:spPr>
          <a:xfrm>
            <a:off x="10221809" y="711449"/>
            <a:ext cx="2147903" cy="138665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Amigable con el usuario</a:t>
            </a:r>
            <a:endParaRPr lang="es-EC" sz="1200" dirty="0"/>
          </a:p>
        </p:txBody>
      </p:sp>
      <p:pic>
        <p:nvPicPr>
          <p:cNvPr id="12" name="Imagen 11"/>
          <p:cNvPicPr/>
          <p:nvPr/>
        </p:nvPicPr>
        <p:blipFill>
          <a:blip r:embed="rId3"/>
          <a:stretch>
            <a:fillRect/>
          </a:stretch>
        </p:blipFill>
        <p:spPr>
          <a:xfrm>
            <a:off x="3497328" y="2698916"/>
            <a:ext cx="6651226" cy="3457186"/>
          </a:xfrm>
          <a:prstGeom prst="rect">
            <a:avLst/>
          </a:prstGeom>
        </p:spPr>
      </p:pic>
      <p:sp>
        <p:nvSpPr>
          <p:cNvPr id="4" name="Rectángulo 3"/>
          <p:cNvSpPr/>
          <p:nvPr/>
        </p:nvSpPr>
        <p:spPr>
          <a:xfrm>
            <a:off x="3490002" y="2162158"/>
            <a:ext cx="5909182" cy="369332"/>
          </a:xfrm>
          <a:prstGeom prst="rect">
            <a:avLst/>
          </a:prstGeom>
        </p:spPr>
        <p:txBody>
          <a:bodyPr wrap="none">
            <a:spAutoFit/>
          </a:bodyPr>
          <a:lstStyle/>
          <a:p>
            <a:r>
              <a:rPr lang="es-EC" i="1" dirty="0">
                <a:latin typeface="Calibri" panose="020F0502020204030204" pitchFamily="34" charset="0"/>
                <a:ea typeface="Calibri" panose="020F0502020204030204" pitchFamily="34" charset="0"/>
                <a:cs typeface="Times New Roman" panose="02020603050405020304" pitchFamily="18" charset="0"/>
              </a:rPr>
              <a:t>Prototipo sugerido para una página del sistema informático</a:t>
            </a:r>
            <a:endParaRPr lang="es-EC" dirty="0"/>
          </a:p>
        </p:txBody>
      </p:sp>
    </p:spTree>
    <p:extLst>
      <p:ext uri="{BB962C8B-B14F-4D97-AF65-F5344CB8AC3E}">
        <p14:creationId xmlns:p14="http://schemas.microsoft.com/office/powerpoint/2010/main" val="240713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1319225240"/>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536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OBJETIVOS ESPECÍFICOS</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165671339"/>
              </p:ext>
            </p:extLst>
          </p:nvPr>
        </p:nvGraphicFramePr>
        <p:xfrm>
          <a:off x="1197736" y="1957590"/>
          <a:ext cx="10109915" cy="427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7561" y="1415272"/>
            <a:ext cx="1084636" cy="1084636"/>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2448392"/>
            <a:ext cx="1084636" cy="1084636"/>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3499204"/>
            <a:ext cx="1084636" cy="1084636"/>
          </a:xfrm>
          <a:prstGeom prst="rect">
            <a:avLst/>
          </a:prstGeom>
        </p:spPr>
      </p:pic>
    </p:spTree>
    <p:extLst>
      <p:ext uri="{BB962C8B-B14F-4D97-AF65-F5344CB8AC3E}">
        <p14:creationId xmlns:p14="http://schemas.microsoft.com/office/powerpoint/2010/main" val="3685914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C" b="1" dirty="0"/>
              <a:t>Realizar un análisis comparativo entre los resultados de la situación actual del proceso y los resultados obtenidos posteriores a la implementación, para medir la efectividad de la propuesta</a:t>
            </a:r>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7" name="Tabla 6"/>
          <p:cNvGraphicFramePr>
            <a:graphicFrameLocks noGrp="1"/>
          </p:cNvGraphicFramePr>
          <p:nvPr>
            <p:extLst>
              <p:ext uri="{D42A27DB-BD31-4B8C-83A1-F6EECF244321}">
                <p14:modId xmlns:p14="http://schemas.microsoft.com/office/powerpoint/2010/main" val="2647097837"/>
              </p:ext>
            </p:extLst>
          </p:nvPr>
        </p:nvGraphicFramePr>
        <p:xfrm>
          <a:off x="1303024" y="1839730"/>
          <a:ext cx="10058399" cy="1752600"/>
        </p:xfrm>
        <a:graphic>
          <a:graphicData uri="http://schemas.openxmlformats.org/drawingml/2006/table">
            <a:tbl>
              <a:tblPr firstRow="1" firstCol="1" bandRow="1">
                <a:tableStyleId>{69012ECD-51FC-41F1-AA8D-1B2483CD663E}</a:tableStyleId>
              </a:tblPr>
              <a:tblGrid>
                <a:gridCol w="985723"/>
                <a:gridCol w="1136599"/>
                <a:gridCol w="1450421"/>
                <a:gridCol w="1464503"/>
                <a:gridCol w="1227125"/>
                <a:gridCol w="1400129"/>
                <a:gridCol w="1148669"/>
                <a:gridCol w="1245230"/>
              </a:tblGrid>
              <a:tr h="190500">
                <a:tc gridSpan="8">
                  <a:txBody>
                    <a:bodyPr/>
                    <a:lstStyle/>
                    <a:p>
                      <a:pPr algn="ctr">
                        <a:lnSpc>
                          <a:spcPct val="150000"/>
                        </a:lnSpc>
                        <a:spcAft>
                          <a:spcPts val="0"/>
                        </a:spcAft>
                      </a:pPr>
                      <a:r>
                        <a:rPr lang="es-EC" sz="1200" dirty="0">
                          <a:effectLst/>
                        </a:rPr>
                        <a:t>VARIABLES PARA CÁLCULO DE INDICADORES - ASPIRANTES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55320">
                <a:tc>
                  <a:txBody>
                    <a:bodyPr/>
                    <a:lstStyle/>
                    <a:p>
                      <a:pPr algn="ctr">
                        <a:lnSpc>
                          <a:spcPct val="150000"/>
                        </a:lnSpc>
                        <a:spcAft>
                          <a:spcPts val="0"/>
                        </a:spcAft>
                      </a:pPr>
                      <a:r>
                        <a:rPr lang="es-EC" sz="1200" b="1" dirty="0">
                          <a:effectLst/>
                        </a:rPr>
                        <a:t>CONCURSO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INSCRITOS</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GANADORES / ACEPTARON VACANTE ASIGNADA</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QUE PRESENTAN NOTA EVALUACIÓN PRÁCTICA</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POSTULADOS</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POSTULARON MÁXIMO OPCIONES</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ASIGNADOS</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ASPIRANTES ASIGNADOS 1RA OPCION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r>
              <a:tr h="190500">
                <a:tc>
                  <a:txBody>
                    <a:bodyPr/>
                    <a:lstStyle/>
                    <a:p>
                      <a:pPr algn="ctr">
                        <a:lnSpc>
                          <a:spcPct val="150000"/>
                        </a:lnSpc>
                        <a:spcAft>
                          <a:spcPts val="0"/>
                        </a:spcAft>
                      </a:pPr>
                      <a:r>
                        <a:rPr lang="es-EC" sz="1200" dirty="0">
                          <a:effectLst/>
                        </a:rPr>
                        <a:t>QSM6</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solidFill>
                      <a:schemeClr val="accent1">
                        <a:lumMod val="20000"/>
                        <a:lumOff val="80000"/>
                      </a:schemeClr>
                    </a:solidFill>
                  </a:tcPr>
                </a:tc>
                <a:tc>
                  <a:txBody>
                    <a:bodyPr/>
                    <a:lstStyle/>
                    <a:p>
                      <a:pPr algn="ctr">
                        <a:lnSpc>
                          <a:spcPct val="150000"/>
                        </a:lnSpc>
                        <a:spcAft>
                          <a:spcPts val="0"/>
                        </a:spcAft>
                      </a:pPr>
                      <a:r>
                        <a:rPr lang="es-EC" sz="1200">
                          <a:effectLst/>
                        </a:rPr>
                        <a:t>29804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a:effectLst/>
                        </a:rPr>
                        <a:t>11485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dirty="0">
                          <a:effectLst/>
                        </a:rPr>
                        <a:t>27920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dirty="0">
                          <a:effectLst/>
                        </a:rPr>
                        <a:t>27158</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a:effectLst/>
                        </a:rPr>
                        <a:t>25687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a:effectLst/>
                        </a:rPr>
                        <a:t>11843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dirty="0">
                          <a:effectLst/>
                        </a:rPr>
                        <a:t>9702</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145233253"/>
              </p:ext>
            </p:extLst>
          </p:nvPr>
        </p:nvGraphicFramePr>
        <p:xfrm>
          <a:off x="1303023" y="3974140"/>
          <a:ext cx="10058400" cy="1478280"/>
        </p:xfrm>
        <a:graphic>
          <a:graphicData uri="http://schemas.openxmlformats.org/drawingml/2006/table">
            <a:tbl>
              <a:tblPr firstRow="1" firstCol="1" bandRow="1">
                <a:tableStyleId>{69012ECD-51FC-41F1-AA8D-1B2483CD663E}</a:tableStyleId>
              </a:tblPr>
              <a:tblGrid>
                <a:gridCol w="1676400"/>
                <a:gridCol w="1676400"/>
                <a:gridCol w="1676400"/>
                <a:gridCol w="1676400"/>
                <a:gridCol w="1676400"/>
                <a:gridCol w="1676400"/>
              </a:tblGrid>
              <a:tr h="190500">
                <a:tc gridSpan="6">
                  <a:txBody>
                    <a:bodyPr/>
                    <a:lstStyle/>
                    <a:p>
                      <a:pPr algn="ctr">
                        <a:lnSpc>
                          <a:spcPct val="150000"/>
                        </a:lnSpc>
                        <a:spcAft>
                          <a:spcPts val="0"/>
                        </a:spcAft>
                      </a:pPr>
                      <a:r>
                        <a:rPr lang="es-EC" sz="1200" dirty="0">
                          <a:effectLst/>
                        </a:rPr>
                        <a:t>VARIABLES PARA CÁLCULO DE INDICADORES - PLAZAS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55320">
                <a:tc>
                  <a:txBody>
                    <a:bodyPr/>
                    <a:lstStyle/>
                    <a:p>
                      <a:pPr algn="ctr">
                        <a:lnSpc>
                          <a:spcPct val="150000"/>
                        </a:lnSpc>
                        <a:spcAft>
                          <a:spcPts val="0"/>
                        </a:spcAft>
                      </a:pPr>
                      <a:r>
                        <a:rPr lang="es-EC" sz="1200" b="1" dirty="0">
                          <a:effectLst/>
                        </a:rPr>
                        <a:t>CONCURSO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PLAZAS OFERTADAS EN EL CONCURSO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PLAZAS CON ASPIRANTE GANADOR</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PLAZAS SIN POSTULACION</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PLAZAS RURAL CON ASPIRANTE ASIGNADO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c>
                  <a:txBody>
                    <a:bodyPr/>
                    <a:lstStyle/>
                    <a:p>
                      <a:pPr algn="ctr">
                        <a:lnSpc>
                          <a:spcPct val="150000"/>
                        </a:lnSpc>
                        <a:spcAft>
                          <a:spcPts val="0"/>
                        </a:spcAft>
                      </a:pPr>
                      <a:r>
                        <a:rPr lang="es-EC" sz="1200" b="1" dirty="0">
                          <a:effectLst/>
                        </a:rPr>
                        <a:t>No. PLAZAS RURALES OFERTADAS EN EL CONCURSO</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solidFill>
                      <a:schemeClr val="accent1">
                        <a:lumMod val="20000"/>
                        <a:lumOff val="80000"/>
                      </a:schemeClr>
                    </a:solidFill>
                  </a:tcPr>
                </a:tc>
              </a:tr>
              <a:tr h="190500">
                <a:tc>
                  <a:txBody>
                    <a:bodyPr/>
                    <a:lstStyle/>
                    <a:p>
                      <a:pPr algn="ctr">
                        <a:lnSpc>
                          <a:spcPct val="150000"/>
                        </a:lnSpc>
                        <a:spcAft>
                          <a:spcPts val="0"/>
                        </a:spcAft>
                      </a:pPr>
                      <a:r>
                        <a:rPr lang="es-EC" sz="1200" dirty="0">
                          <a:effectLst/>
                        </a:rPr>
                        <a:t>QSM6</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solidFill>
                      <a:schemeClr val="accent1">
                        <a:lumMod val="20000"/>
                        <a:lumOff val="80000"/>
                      </a:schemeClr>
                    </a:solidFill>
                  </a:tcPr>
                </a:tc>
                <a:tc>
                  <a:txBody>
                    <a:bodyPr/>
                    <a:lstStyle/>
                    <a:p>
                      <a:pPr algn="ctr">
                        <a:lnSpc>
                          <a:spcPct val="150000"/>
                        </a:lnSpc>
                        <a:spcAft>
                          <a:spcPts val="0"/>
                        </a:spcAft>
                      </a:pPr>
                      <a:r>
                        <a:rPr lang="es-EC" sz="1200">
                          <a:effectLst/>
                        </a:rPr>
                        <a:t>15718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dirty="0">
                          <a:effectLst/>
                        </a:rPr>
                        <a:t>11843</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a:effectLst/>
                        </a:rPr>
                        <a:t>1137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a:effectLst/>
                        </a:rPr>
                        <a:t>3867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c>
                  <a:txBody>
                    <a:bodyPr/>
                    <a:lstStyle/>
                    <a:p>
                      <a:pPr algn="ctr">
                        <a:lnSpc>
                          <a:spcPct val="150000"/>
                        </a:lnSpc>
                        <a:spcAft>
                          <a:spcPts val="0"/>
                        </a:spcAft>
                      </a:pPr>
                      <a:r>
                        <a:rPr lang="es-EC" sz="1200" dirty="0">
                          <a:effectLst/>
                        </a:rPr>
                        <a:t>5378</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nchor="ctr"/>
                </a:tc>
              </a:tr>
            </a:tbl>
          </a:graphicData>
        </a:graphic>
      </p:graphicFrame>
    </p:spTree>
    <p:extLst>
      <p:ext uri="{BB962C8B-B14F-4D97-AF65-F5344CB8AC3E}">
        <p14:creationId xmlns:p14="http://schemas.microsoft.com/office/powerpoint/2010/main" val="3712183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C" b="1" dirty="0"/>
              <a:t>Realizar un análisis comparativo entre los resultados de la situación actual del proceso y los resultados obtenidos posteriores a la implementación, para medir la efectividad de la propuesta</a:t>
            </a:r>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6" name="Tabla 5"/>
          <p:cNvGraphicFramePr>
            <a:graphicFrameLocks noGrp="1"/>
          </p:cNvGraphicFramePr>
          <p:nvPr>
            <p:extLst>
              <p:ext uri="{D42A27DB-BD31-4B8C-83A1-F6EECF244321}">
                <p14:modId xmlns:p14="http://schemas.microsoft.com/office/powerpoint/2010/main" val="664696448"/>
              </p:ext>
            </p:extLst>
          </p:nvPr>
        </p:nvGraphicFramePr>
        <p:xfrm>
          <a:off x="541156" y="1344223"/>
          <a:ext cx="11294771" cy="4839202"/>
        </p:xfrm>
        <a:graphic>
          <a:graphicData uri="http://schemas.openxmlformats.org/drawingml/2006/table">
            <a:tbl>
              <a:tblPr firstRow="1" firstCol="1" bandRow="1">
                <a:tableStyleId>{69012ECD-51FC-41F1-AA8D-1B2483CD663E}</a:tableStyleId>
              </a:tblPr>
              <a:tblGrid>
                <a:gridCol w="1326281"/>
                <a:gridCol w="1043430"/>
                <a:gridCol w="1146220"/>
                <a:gridCol w="3134915"/>
                <a:gridCol w="1547975"/>
                <a:gridCol w="1547975"/>
                <a:gridCol w="1547975"/>
              </a:tblGrid>
              <a:tr h="510822">
                <a:tc gridSpan="2">
                  <a:txBody>
                    <a:bodyPr/>
                    <a:lstStyle/>
                    <a:p>
                      <a:pPr algn="ctr">
                        <a:lnSpc>
                          <a:spcPct val="150000"/>
                        </a:lnSpc>
                        <a:spcAft>
                          <a:spcPts val="0"/>
                        </a:spcAft>
                      </a:pPr>
                      <a:r>
                        <a:rPr lang="es-EC" sz="1400" dirty="0">
                          <a:effectLst/>
                        </a:rPr>
                        <a:t>CATEGORÍA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hMerge="1">
                  <a:txBody>
                    <a:bodyPr/>
                    <a:lstStyle/>
                    <a:p>
                      <a:endParaRPr lang="es-EC"/>
                    </a:p>
                  </a:txBody>
                  <a:tcPr/>
                </a:tc>
                <a:tc>
                  <a:txBody>
                    <a:bodyPr/>
                    <a:lstStyle/>
                    <a:p>
                      <a:pPr algn="ctr">
                        <a:lnSpc>
                          <a:spcPct val="150000"/>
                        </a:lnSpc>
                        <a:spcAft>
                          <a:spcPts val="0"/>
                        </a:spcAft>
                      </a:pPr>
                      <a:r>
                        <a:rPr lang="es-EC" sz="1400" dirty="0">
                          <a:effectLst/>
                        </a:rPr>
                        <a:t>CÓDIGO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INDICADOR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ACUMULADO HASTA QSM5</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ALCANZADO QSM6</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TOTAL DEL PROCESO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r>
              <a:tr h="372108">
                <a:tc gridSpan="2">
                  <a:txBody>
                    <a:bodyPr/>
                    <a:lstStyle/>
                    <a:p>
                      <a:pPr algn="ctr">
                        <a:lnSpc>
                          <a:spcPct val="150000"/>
                        </a:lnSpc>
                        <a:spcAft>
                          <a:spcPts val="0"/>
                        </a:spcAft>
                      </a:pPr>
                      <a:r>
                        <a:rPr lang="es-EC" sz="1400" b="1" dirty="0">
                          <a:effectLst/>
                        </a:rPr>
                        <a:t>EFICACIA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1400" dirty="0">
                          <a:effectLst/>
                        </a:rPr>
                        <a:t>ECA01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asignados a una vacante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54.92%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43.61%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49%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r>
              <a:tr h="372108">
                <a:tc rowSpan="3" gridSpan="2">
                  <a:txBody>
                    <a:bodyPr/>
                    <a:lstStyle/>
                    <a:p>
                      <a:pPr algn="ctr">
                        <a:lnSpc>
                          <a:spcPct val="150000"/>
                        </a:lnSpc>
                        <a:spcAft>
                          <a:spcPts val="0"/>
                        </a:spcAft>
                      </a:pPr>
                      <a:r>
                        <a:rPr lang="es-EC" sz="1400" b="1" dirty="0">
                          <a:effectLst/>
                        </a:rPr>
                        <a:t>EFICIENCIA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solidFill>
                      <a:schemeClr val="accent1">
                        <a:lumMod val="20000"/>
                        <a:lumOff val="80000"/>
                      </a:schemeClr>
                    </a:solidFill>
                  </a:tcPr>
                </a:tc>
                <a:tc rowSpan="3" hMerge="1">
                  <a:txBody>
                    <a:bodyPr/>
                    <a:lstStyle/>
                    <a:p>
                      <a:endParaRPr lang="es-EC"/>
                    </a:p>
                  </a:txBody>
                  <a:tcPr/>
                </a:tc>
                <a:tc>
                  <a:txBody>
                    <a:bodyPr/>
                    <a:lstStyle/>
                    <a:p>
                      <a:pPr algn="ctr">
                        <a:lnSpc>
                          <a:spcPct val="150000"/>
                        </a:lnSpc>
                        <a:spcAft>
                          <a:spcPts val="0"/>
                        </a:spcAft>
                      </a:pPr>
                      <a:r>
                        <a:rPr lang="es-EC" sz="1400" dirty="0">
                          <a:effectLst/>
                        </a:rPr>
                        <a:t>ECI01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aceptaron vacantes asignadas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99.90%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96.98%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98%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r>
              <a:tr h="639629">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400" dirty="0">
                          <a:effectLst/>
                        </a:rPr>
                        <a:t>ECI02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que han seleccionado el máximo de vacantes permitidas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60.14%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94.58%</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a:effectLst/>
                        </a:rPr>
                        <a:t>77%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372108">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400" dirty="0">
                          <a:effectLst/>
                        </a:rPr>
                        <a:t>ECI03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finalizaron evaluación práctica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86.47%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93.68%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90%</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193760">
                <a:tc rowSpan="3">
                  <a:txBody>
                    <a:bodyPr/>
                    <a:lstStyle/>
                    <a:p>
                      <a:pPr algn="ctr">
                        <a:lnSpc>
                          <a:spcPct val="150000"/>
                        </a:lnSpc>
                        <a:spcAft>
                          <a:spcPts val="0"/>
                        </a:spcAft>
                      </a:pPr>
                      <a:r>
                        <a:rPr lang="es-EC" sz="1400" b="1" dirty="0">
                          <a:effectLst/>
                        </a:rPr>
                        <a:t>EFECTIVIDAD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R w="12700" cap="flat" cmpd="sng" algn="ctr">
                      <a:solidFill>
                        <a:schemeClr val="accent1">
                          <a:lumMod val="60000"/>
                          <a:lumOff val="40000"/>
                        </a:schemeClr>
                      </a:solidFill>
                      <a:prstDash val="solid"/>
                      <a:round/>
                      <a:headEnd type="none" w="med" len="med"/>
                      <a:tailEnd type="none" w="med" len="med"/>
                    </a:lnR>
                    <a:solidFill>
                      <a:schemeClr val="accent1">
                        <a:lumMod val="20000"/>
                        <a:lumOff val="80000"/>
                      </a:schemeClr>
                    </a:solidFill>
                  </a:tcPr>
                </a:tc>
                <a:tc rowSpan="2">
                  <a:txBody>
                    <a:bodyPr/>
                    <a:lstStyle/>
                    <a:p>
                      <a:pPr algn="ctr">
                        <a:lnSpc>
                          <a:spcPct val="150000"/>
                        </a:lnSpc>
                        <a:spcAft>
                          <a:spcPts val="0"/>
                        </a:spcAft>
                      </a:pPr>
                      <a:r>
                        <a:rPr lang="es-EC" sz="1400" b="1" dirty="0">
                          <a:effectLst/>
                        </a:rPr>
                        <a:t>COBERTURA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1400" dirty="0">
                          <a:effectLst/>
                        </a:rPr>
                        <a:t>EFCO01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dirty="0">
                          <a:effectLst/>
                        </a:rPr>
                        <a:t>Plazas con un ganador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49.94%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75.35%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63%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37210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dirty="0">
                          <a:effectLst/>
                        </a:rPr>
                        <a:t>EFCO02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Plazas sin postulación de aspirantes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17.04%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7.23%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12%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728802">
                <a:tc vMerge="1">
                  <a:txBody>
                    <a:bodyPr/>
                    <a:lstStyle/>
                    <a:p>
                      <a:endParaRPr lang="es-EC"/>
                    </a:p>
                  </a:txBody>
                  <a:tcPr/>
                </a:tc>
                <a:tc>
                  <a:txBody>
                    <a:bodyPr/>
                    <a:lstStyle/>
                    <a:p>
                      <a:pPr algn="ctr">
                        <a:lnSpc>
                          <a:spcPct val="150000"/>
                        </a:lnSpc>
                        <a:spcAft>
                          <a:spcPts val="0"/>
                        </a:spcAft>
                      </a:pPr>
                      <a:r>
                        <a:rPr lang="es-EC" sz="1400" b="1" dirty="0">
                          <a:effectLst/>
                        </a:rPr>
                        <a:t>CALIDAD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spcAft>
                          <a:spcPts val="0"/>
                        </a:spcAft>
                      </a:pPr>
                      <a:r>
                        <a:rPr lang="es-EC" sz="1400" dirty="0">
                          <a:effectLst/>
                        </a:rPr>
                        <a:t>EFCA01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asignados en su primera prioridad siendo los mejores puntuados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30.57%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81.92%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56%</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461281">
                <a:tc gridSpan="2">
                  <a:txBody>
                    <a:bodyPr/>
                    <a:lstStyle/>
                    <a:p>
                      <a:pPr algn="ctr">
                        <a:lnSpc>
                          <a:spcPct val="150000"/>
                        </a:lnSpc>
                        <a:spcAft>
                          <a:spcPts val="0"/>
                        </a:spcAft>
                      </a:pPr>
                      <a:r>
                        <a:rPr lang="es-EC" sz="1400" b="1" dirty="0">
                          <a:effectLst/>
                        </a:rPr>
                        <a:t>IMPACTO</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1400" dirty="0">
                          <a:effectLst/>
                        </a:rPr>
                        <a:t>IMP01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Asignaciones de aspirantes a plazas rurales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26.77%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71.90%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49%</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bl>
          </a:graphicData>
        </a:graphic>
      </p:graphicFrame>
    </p:spTree>
    <p:extLst>
      <p:ext uri="{BB962C8B-B14F-4D97-AF65-F5344CB8AC3E}">
        <p14:creationId xmlns:p14="http://schemas.microsoft.com/office/powerpoint/2010/main" val="1165495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3" name="CuadroTexto 2"/>
          <p:cNvSpPr txBox="1"/>
          <p:nvPr/>
        </p:nvSpPr>
        <p:spPr>
          <a:xfrm>
            <a:off x="2216988" y="388284"/>
            <a:ext cx="97219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C" b="1" dirty="0"/>
              <a:t>Realizar un análisis comparativo entre los resultados de la situación actual del proceso y los resultados obtenidos posteriores a la implementación, para medir la efectividad de la propuesta</a:t>
            </a:r>
          </a:p>
        </p:txBody>
      </p:sp>
      <p:sp>
        <p:nvSpPr>
          <p:cNvPr id="8" name="Rectángulo redondeado 7"/>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DESARROLLO DE LA INVESTIGACIÓN</a:t>
            </a:r>
            <a:endParaRPr lang="en-US" sz="1600" b="1" dirty="0"/>
          </a:p>
        </p:txBody>
      </p:sp>
      <p:graphicFrame>
        <p:nvGraphicFramePr>
          <p:cNvPr id="2" name="Tabla 1"/>
          <p:cNvGraphicFramePr>
            <a:graphicFrameLocks noGrp="1"/>
          </p:cNvGraphicFramePr>
          <p:nvPr>
            <p:extLst>
              <p:ext uri="{D42A27DB-BD31-4B8C-83A1-F6EECF244321}">
                <p14:modId xmlns:p14="http://schemas.microsoft.com/office/powerpoint/2010/main" val="3043884300"/>
              </p:ext>
            </p:extLst>
          </p:nvPr>
        </p:nvGraphicFramePr>
        <p:xfrm>
          <a:off x="427263" y="1716107"/>
          <a:ext cx="7390212" cy="4748027"/>
        </p:xfrm>
        <a:graphic>
          <a:graphicData uri="http://schemas.openxmlformats.org/drawingml/2006/table">
            <a:tbl>
              <a:tblPr firstRow="1" firstCol="1" bandRow="1">
                <a:tableStyleId>{69012ECD-51FC-41F1-AA8D-1B2483CD663E}</a:tableStyleId>
              </a:tblPr>
              <a:tblGrid>
                <a:gridCol w="286740"/>
                <a:gridCol w="4580454"/>
                <a:gridCol w="1398228"/>
                <a:gridCol w="1124790"/>
              </a:tblGrid>
              <a:tr h="461543">
                <a:tc>
                  <a:txBody>
                    <a:bodyPr/>
                    <a:lstStyle/>
                    <a:p>
                      <a:pPr algn="ctr">
                        <a:lnSpc>
                          <a:spcPct val="150000"/>
                        </a:lnSpc>
                        <a:spcAft>
                          <a:spcPts val="0"/>
                        </a:spcAft>
                      </a:pPr>
                      <a:r>
                        <a:rPr lang="es-EC" sz="1100">
                          <a:effectLst/>
                        </a:rPr>
                        <a: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ÍTEM SUS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PROMEDIO VALOR ESCALA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CÁLCULO ÍTEM (SUS)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51062">
                <a:tc>
                  <a:txBody>
                    <a:bodyPr/>
                    <a:lstStyle/>
                    <a:p>
                      <a:pPr algn="just">
                        <a:lnSpc>
                          <a:spcPct val="150000"/>
                        </a:lnSpc>
                        <a:spcAft>
                          <a:spcPts val="0"/>
                        </a:spcAft>
                      </a:pPr>
                      <a:r>
                        <a:rPr lang="es-EC" sz="1100">
                          <a:effectLst/>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Creo que me gustaría usar este sistema con frecuencia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11825">
                <a:tc>
                  <a:txBody>
                    <a:bodyPr/>
                    <a:lstStyle/>
                    <a:p>
                      <a:pPr algn="just">
                        <a:lnSpc>
                          <a:spcPct val="150000"/>
                        </a:lnSpc>
                        <a:spcAft>
                          <a:spcPts val="0"/>
                        </a:spcAft>
                      </a:pPr>
                      <a:r>
                        <a:rPr lang="es-EC" sz="1100">
                          <a:effectLst/>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He encontrado el sistema innecesariamente complejo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38516">
                <a:tc>
                  <a:txBody>
                    <a:bodyPr/>
                    <a:lstStyle/>
                    <a:p>
                      <a:pPr algn="just">
                        <a:lnSpc>
                          <a:spcPct val="150000"/>
                        </a:lnSpc>
                        <a:spcAft>
                          <a:spcPts val="0"/>
                        </a:spcAft>
                      </a:pPr>
                      <a:r>
                        <a:rPr lang="es-EC" sz="1100">
                          <a:effectLst/>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dirty="0">
                          <a:effectLst/>
                        </a:rPr>
                        <a:t>Pensé que el sistema era fácil de usar.</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4,00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461543">
                <a:tc>
                  <a:txBody>
                    <a:bodyPr/>
                    <a:lstStyle/>
                    <a:p>
                      <a:pPr algn="just">
                        <a:lnSpc>
                          <a:spcPct val="150000"/>
                        </a:lnSpc>
                        <a:spcAft>
                          <a:spcPts val="0"/>
                        </a:spcAft>
                      </a:pPr>
                      <a:r>
                        <a:rPr lang="es-EC" sz="1100">
                          <a:effectLst/>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Creo que necesitaría el apoyo de una persona técnica para ser capaz de usar este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51062">
                <a:tc>
                  <a:txBody>
                    <a:bodyPr/>
                    <a:lstStyle/>
                    <a:p>
                      <a:pPr algn="just">
                        <a:lnSpc>
                          <a:spcPct val="150000"/>
                        </a:lnSpc>
                        <a:spcAft>
                          <a:spcPts val="0"/>
                        </a:spcAft>
                      </a:pPr>
                      <a:r>
                        <a:rPr lang="es-EC" sz="1100">
                          <a:effectLst/>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Encontré diversas funciones bien integradas en este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61575">
                <a:tc>
                  <a:txBody>
                    <a:bodyPr/>
                    <a:lstStyle/>
                    <a:p>
                      <a:pPr algn="just">
                        <a:lnSpc>
                          <a:spcPct val="150000"/>
                        </a:lnSpc>
                        <a:spcAft>
                          <a:spcPts val="0"/>
                        </a:spcAft>
                      </a:pPr>
                      <a:r>
                        <a:rPr lang="es-EC" sz="1100">
                          <a:effectLst/>
                        </a:rPr>
                        <a:t>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Pensé que hay demasiada inconsistencia en este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461543">
                <a:tc>
                  <a:txBody>
                    <a:bodyPr/>
                    <a:lstStyle/>
                    <a:p>
                      <a:pPr algn="just">
                        <a:lnSpc>
                          <a:spcPct val="150000"/>
                        </a:lnSpc>
                        <a:spcAft>
                          <a:spcPts val="0"/>
                        </a:spcAft>
                      </a:pPr>
                      <a:r>
                        <a:rPr lang="es-EC" sz="1100">
                          <a:effectLst/>
                        </a:rPr>
                        <a:t>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Yo imaginaría que la mayoría de las personas aprenderían a utilizar este sistema muy rápidamente.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4,67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22151">
                <a:tc>
                  <a:txBody>
                    <a:bodyPr/>
                    <a:lstStyle/>
                    <a:p>
                      <a:pPr algn="just">
                        <a:lnSpc>
                          <a:spcPct val="150000"/>
                        </a:lnSpc>
                        <a:spcAft>
                          <a:spcPts val="0"/>
                        </a:spcAft>
                      </a:pPr>
                      <a:r>
                        <a:rPr lang="es-EC" sz="1100">
                          <a:effectLst/>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Encontré el sistema muy engorroso de usar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38516">
                <a:tc>
                  <a:txBody>
                    <a:bodyPr/>
                    <a:lstStyle/>
                    <a:p>
                      <a:pPr algn="just">
                        <a:lnSpc>
                          <a:spcPct val="150000"/>
                        </a:lnSpc>
                        <a:spcAft>
                          <a:spcPts val="0"/>
                        </a:spcAft>
                      </a:pPr>
                      <a:r>
                        <a:rPr lang="es-EC" sz="1100">
                          <a:effectLst/>
                        </a:rPr>
                        <a:t>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Me sentí muy seguro con el sistema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2,67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361387">
                <a:tc>
                  <a:txBody>
                    <a:bodyPr/>
                    <a:lstStyle/>
                    <a:p>
                      <a:pPr algn="just">
                        <a:lnSpc>
                          <a:spcPct val="150000"/>
                        </a:lnSpc>
                        <a:spcAft>
                          <a:spcPts val="0"/>
                        </a:spcAft>
                      </a:pPr>
                      <a:r>
                        <a:rPr lang="es-EC" sz="1100">
                          <a:effectLst/>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just">
                        <a:lnSpc>
                          <a:spcPct val="150000"/>
                        </a:lnSpc>
                        <a:spcAft>
                          <a:spcPts val="0"/>
                        </a:spcAft>
                      </a:pPr>
                      <a:r>
                        <a:rPr lang="es-EC" sz="1100">
                          <a:effectLst/>
                        </a:rPr>
                        <a:t>Necesité aprender muchas cosas antes de usarlo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1,67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a:effectLst/>
                        </a:rPr>
                        <a:t>3,33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38516">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17780" marB="17780"/>
                </a:tc>
                <a:tc>
                  <a:txBody>
                    <a:bodyPr/>
                    <a:lstStyle/>
                    <a:p>
                      <a:pPr algn="r">
                        <a:lnSpc>
                          <a:spcPct val="150000"/>
                        </a:lnSpc>
                        <a:spcAft>
                          <a:spcPts val="0"/>
                        </a:spcAft>
                      </a:pPr>
                      <a:r>
                        <a:rPr lang="es-EC" sz="1100" b="1" dirty="0">
                          <a:effectLst/>
                        </a:rPr>
                        <a:t>TOTAL</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 </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a:effectLst/>
                        </a:rPr>
                        <a:t>31,00</a:t>
                      </a:r>
                      <a:endPar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r h="238516">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17780" marB="17780"/>
                </a:tc>
                <a:tc>
                  <a:txBody>
                    <a:bodyPr/>
                    <a:lstStyle/>
                    <a:p>
                      <a:pPr algn="r">
                        <a:lnSpc>
                          <a:spcPct val="150000"/>
                        </a:lnSpc>
                        <a:spcAft>
                          <a:spcPts val="0"/>
                        </a:spcAft>
                      </a:pPr>
                      <a:r>
                        <a:rPr lang="es-EC" sz="1100" b="1">
                          <a:effectLst/>
                        </a:rPr>
                        <a:t>TOTAL VALORACIÓN SUS</a:t>
                      </a:r>
                      <a:endPar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 </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c>
                  <a:txBody>
                    <a:bodyPr/>
                    <a:lstStyle/>
                    <a:p>
                      <a:pPr algn="ctr">
                        <a:lnSpc>
                          <a:spcPct val="150000"/>
                        </a:lnSpc>
                        <a:spcAft>
                          <a:spcPts val="0"/>
                        </a:spcAft>
                      </a:pPr>
                      <a:r>
                        <a:rPr lang="es-EC" sz="1100" b="1" dirty="0">
                          <a:effectLst/>
                        </a:rPr>
                        <a:t>77,50</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tc>
              </a:tr>
            </a:tbl>
          </a:graphicData>
        </a:graphic>
      </p:graphicFrame>
      <p:pic>
        <p:nvPicPr>
          <p:cNvPr id="7" name="Imagen 6"/>
          <p:cNvPicPr/>
          <p:nvPr/>
        </p:nvPicPr>
        <p:blipFill rotWithShape="1">
          <a:blip r:embed="rId3"/>
          <a:srcRect l="15124" t="36355" r="40837" b="35862"/>
          <a:stretch/>
        </p:blipFill>
        <p:spPr bwMode="auto">
          <a:xfrm>
            <a:off x="8176677" y="1926600"/>
            <a:ext cx="3762282" cy="1357513"/>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8176677" y="3373663"/>
            <a:ext cx="1835502" cy="276999"/>
          </a:xfrm>
          <a:prstGeom prst="rect">
            <a:avLst/>
          </a:prstGeom>
        </p:spPr>
        <p:txBody>
          <a:bodyPr wrap="none">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Tomado de (</a:t>
            </a:r>
            <a:r>
              <a:rPr lang="es-EC" sz="1200" dirty="0" err="1">
                <a:latin typeface="Calibri" panose="020F0502020204030204" pitchFamily="34" charset="0"/>
                <a:ea typeface="Calibri" panose="020F0502020204030204" pitchFamily="34" charset="0"/>
                <a:cs typeface="Times New Roman" panose="02020603050405020304" pitchFamily="18" charset="0"/>
              </a:rPr>
              <a:t>Brooke</a:t>
            </a:r>
            <a:r>
              <a:rPr lang="es-EC" sz="1200" dirty="0">
                <a:latin typeface="Calibri" panose="020F0502020204030204" pitchFamily="34" charset="0"/>
                <a:ea typeface="Calibri" panose="020F0502020204030204" pitchFamily="34" charset="0"/>
                <a:cs typeface="Times New Roman" panose="02020603050405020304" pitchFamily="18" charset="0"/>
              </a:rPr>
              <a:t>, 2013)</a:t>
            </a:r>
            <a:endParaRPr lang="es-EC" sz="1200" dirty="0"/>
          </a:p>
        </p:txBody>
      </p:sp>
      <p:sp>
        <p:nvSpPr>
          <p:cNvPr id="10" name="Rectángulo 9"/>
          <p:cNvSpPr/>
          <p:nvPr/>
        </p:nvSpPr>
        <p:spPr>
          <a:xfrm>
            <a:off x="8176677" y="4432359"/>
            <a:ext cx="383361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b="1" dirty="0" smtClean="0">
                <a:latin typeface="Calibri" panose="020F0502020204030204" pitchFamily="34" charset="0"/>
                <a:ea typeface="Calibri" panose="020F0502020204030204" pitchFamily="34" charset="0"/>
                <a:cs typeface="Times New Roman" panose="02020603050405020304" pitchFamily="18" charset="0"/>
              </a:rPr>
              <a:t>Valoración: </a:t>
            </a:r>
            <a:r>
              <a:rPr lang="es-EC" dirty="0" smtClean="0">
                <a:latin typeface="Calibri" panose="020F0502020204030204" pitchFamily="34" charset="0"/>
                <a:ea typeface="Calibri" panose="020F0502020204030204" pitchFamily="34" charset="0"/>
                <a:cs typeface="Times New Roman" panose="02020603050405020304" pitchFamily="18" charset="0"/>
              </a:rPr>
              <a:t>Aceptable, </a:t>
            </a:r>
            <a:r>
              <a:rPr lang="es-EC" dirty="0" smtClean="0"/>
              <a:t>de </a:t>
            </a:r>
            <a:r>
              <a:rPr lang="es-EC" dirty="0"/>
              <a:t>escala C, es decir, el sistema se encuentra entre bueno y excelente, lo que significa una buena puntuación de satisfacción de uso para los aspirantes</a:t>
            </a:r>
          </a:p>
        </p:txBody>
      </p:sp>
      <p:sp>
        <p:nvSpPr>
          <p:cNvPr id="11" name="Rectángulo 10"/>
          <p:cNvSpPr/>
          <p:nvPr/>
        </p:nvSpPr>
        <p:spPr>
          <a:xfrm>
            <a:off x="275049" y="1270173"/>
            <a:ext cx="7471035" cy="369332"/>
          </a:xfrm>
          <a:prstGeom prst="rect">
            <a:avLst/>
          </a:prstGeom>
        </p:spPr>
        <p:txBody>
          <a:bodyPr wrap="square">
            <a:spAutoFit/>
          </a:bodyPr>
          <a:lstStyle/>
          <a:p>
            <a:pPr algn="ctr"/>
            <a:r>
              <a:rPr lang="es-EC" i="1" dirty="0" err="1" smtClean="0"/>
              <a:t>System</a:t>
            </a:r>
            <a:r>
              <a:rPr lang="es-EC" i="1" dirty="0" smtClean="0"/>
              <a:t> </a:t>
            </a:r>
            <a:r>
              <a:rPr lang="es-EC" i="1" dirty="0" err="1"/>
              <a:t>Usability</a:t>
            </a:r>
            <a:r>
              <a:rPr lang="es-EC" i="1" dirty="0"/>
              <a:t> </a:t>
            </a:r>
            <a:r>
              <a:rPr lang="es-EC" i="1" dirty="0" err="1"/>
              <a:t>Scale</a:t>
            </a:r>
            <a:r>
              <a:rPr lang="es-EC" i="1" dirty="0"/>
              <a:t> (SUS</a:t>
            </a:r>
            <a:r>
              <a:rPr lang="es-EC" i="1" dirty="0" smtClean="0"/>
              <a:t>)</a:t>
            </a:r>
            <a:endParaRPr lang="es-EC" i="1" dirty="0"/>
          </a:p>
        </p:txBody>
      </p:sp>
    </p:spTree>
    <p:extLst>
      <p:ext uri="{BB962C8B-B14F-4D97-AF65-F5344CB8AC3E}">
        <p14:creationId xmlns:p14="http://schemas.microsoft.com/office/powerpoint/2010/main" val="3740861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OBJETIVOS ESPECÍFICOS</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275758981"/>
              </p:ext>
            </p:extLst>
          </p:nvPr>
        </p:nvGraphicFramePr>
        <p:xfrm>
          <a:off x="1197736" y="1957590"/>
          <a:ext cx="10109915" cy="427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7561" y="1415272"/>
            <a:ext cx="1084636" cy="1084636"/>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2448392"/>
            <a:ext cx="1084636" cy="1084636"/>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3499204"/>
            <a:ext cx="1084636" cy="1084636"/>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671" y="4621438"/>
            <a:ext cx="1084636" cy="1084636"/>
          </a:xfrm>
          <a:prstGeom prst="rect">
            <a:avLst/>
          </a:prstGeom>
        </p:spPr>
      </p:pic>
    </p:spTree>
    <p:extLst>
      <p:ext uri="{BB962C8B-B14F-4D97-AF65-F5344CB8AC3E}">
        <p14:creationId xmlns:p14="http://schemas.microsoft.com/office/powerpoint/2010/main" val="3477028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2080068186"/>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5357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CONCLUSIONES</a:t>
            </a:r>
            <a:endParaRPr lang="en-US" sz="1600" b="1" dirty="0"/>
          </a:p>
        </p:txBody>
      </p:sp>
      <p:sp>
        <p:nvSpPr>
          <p:cNvPr id="2" name="Rectángulo 1"/>
          <p:cNvSpPr/>
          <p:nvPr/>
        </p:nvSpPr>
        <p:spPr>
          <a:xfrm>
            <a:off x="1108940" y="1346856"/>
            <a:ext cx="10496281" cy="156966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smtClean="0">
                <a:latin typeface="Calibri" panose="020F0502020204030204" pitchFamily="34" charset="0"/>
                <a:ea typeface="Calibri" panose="020F0502020204030204" pitchFamily="34" charset="0"/>
                <a:cs typeface="Times New Roman" panose="02020603050405020304" pitchFamily="18" charset="0"/>
              </a:rPr>
              <a:t>Implementada </a:t>
            </a:r>
            <a:r>
              <a:rPr lang="es-EC" sz="1600" dirty="0">
                <a:latin typeface="Calibri" panose="020F0502020204030204" pitchFamily="34" charset="0"/>
                <a:ea typeface="Calibri" panose="020F0502020204030204" pitchFamily="34" charset="0"/>
                <a:cs typeface="Times New Roman" panose="02020603050405020304" pitchFamily="18" charset="0"/>
              </a:rPr>
              <a:t>la estrategia y con los posteriores resultados conseguidos validan lo estipulado en la </a:t>
            </a:r>
            <a:r>
              <a:rPr lang="es-EC" sz="1600" b="1" dirty="0">
                <a:latin typeface="Calibri" panose="020F0502020204030204" pitchFamily="34" charset="0"/>
                <a:ea typeface="Calibri" panose="020F0502020204030204" pitchFamily="34" charset="0"/>
                <a:cs typeface="Times New Roman" panose="02020603050405020304" pitchFamily="18" charset="0"/>
              </a:rPr>
              <a:t>hipótesis de investigación planteada,</a:t>
            </a:r>
            <a:r>
              <a:rPr lang="es-EC" sz="1600" b="1" i="1" dirty="0">
                <a:latin typeface="Calibri" panose="020F0502020204030204" pitchFamily="34" charset="0"/>
                <a:ea typeface="Calibri" panose="020F0502020204030204" pitchFamily="34" charset="0"/>
                <a:cs typeface="Times New Roman" panose="02020603050405020304" pitchFamily="18" charset="0"/>
              </a:rPr>
              <a:t> “La propuesta de fortalecimiento incrementará el porcentaje de asignación de vacantes superando el porcentaje del proceso anterior”</a:t>
            </a:r>
            <a:r>
              <a:rPr lang="es-EC" sz="1600" dirty="0">
                <a:latin typeface="Calibri" panose="020F0502020204030204" pitchFamily="34" charset="0"/>
                <a:ea typeface="Calibri" panose="020F0502020204030204" pitchFamily="34" charset="0"/>
                <a:cs typeface="Times New Roman" panose="02020603050405020304" pitchFamily="18" charset="0"/>
              </a:rPr>
              <a:t>; dónde se determina un aumento en la mayoría de indicadores de </a:t>
            </a:r>
            <a:r>
              <a:rPr lang="es-EC" sz="1600" dirty="0" smtClean="0">
                <a:latin typeface="Calibri" panose="020F0502020204030204" pitchFamily="34" charset="0"/>
                <a:ea typeface="Calibri" panose="020F0502020204030204" pitchFamily="34" charset="0"/>
                <a:cs typeface="Times New Roman" panose="02020603050405020304" pitchFamily="18" charset="0"/>
              </a:rPr>
              <a:t>gestión, </a:t>
            </a:r>
            <a:r>
              <a:rPr lang="es-EC" sz="1600" dirty="0">
                <a:latin typeface="Calibri" panose="020F0502020204030204" pitchFamily="34" charset="0"/>
                <a:ea typeface="Calibri" panose="020F0502020204030204" pitchFamily="34" charset="0"/>
                <a:cs typeface="Times New Roman" panose="02020603050405020304" pitchFamily="18" charset="0"/>
              </a:rPr>
              <a:t>de tal forma que el indicador de Efectividad – Cobertura (EFCO01 = 75.35%) creció aproximadamente en un 25% en el concurso QSM6, aportando de esta manera al proceso en general con una media de 63%. Simultáneamente, notamos un incremento de 45.13% en el indicador de impacto, cumpliendo con las necesidades de profesores en zonas vulnerables.</a:t>
            </a:r>
            <a:endParaRPr lang="es-EC" sz="1600" dirty="0"/>
          </a:p>
        </p:txBody>
      </p:sp>
      <p:graphicFrame>
        <p:nvGraphicFramePr>
          <p:cNvPr id="7" name="Tabla 6"/>
          <p:cNvGraphicFramePr>
            <a:graphicFrameLocks noGrp="1"/>
          </p:cNvGraphicFramePr>
          <p:nvPr>
            <p:extLst>
              <p:ext uri="{D42A27DB-BD31-4B8C-83A1-F6EECF244321}">
                <p14:modId xmlns:p14="http://schemas.microsoft.com/office/powerpoint/2010/main" val="1968629707"/>
              </p:ext>
            </p:extLst>
          </p:nvPr>
        </p:nvGraphicFramePr>
        <p:xfrm>
          <a:off x="579793" y="3265176"/>
          <a:ext cx="11294771" cy="2747346"/>
        </p:xfrm>
        <a:graphic>
          <a:graphicData uri="http://schemas.openxmlformats.org/drawingml/2006/table">
            <a:tbl>
              <a:tblPr firstRow="1" firstCol="1" bandRow="1">
                <a:tableStyleId>{69012ECD-51FC-41F1-AA8D-1B2483CD663E}</a:tableStyleId>
              </a:tblPr>
              <a:tblGrid>
                <a:gridCol w="1326281"/>
                <a:gridCol w="1043430"/>
                <a:gridCol w="1146220"/>
                <a:gridCol w="3064930"/>
                <a:gridCol w="1617960"/>
                <a:gridCol w="1547975"/>
                <a:gridCol w="1547975"/>
              </a:tblGrid>
              <a:tr h="510822">
                <a:tc gridSpan="2">
                  <a:txBody>
                    <a:bodyPr/>
                    <a:lstStyle/>
                    <a:p>
                      <a:pPr algn="ctr">
                        <a:lnSpc>
                          <a:spcPct val="150000"/>
                        </a:lnSpc>
                        <a:spcAft>
                          <a:spcPts val="0"/>
                        </a:spcAft>
                      </a:pPr>
                      <a:r>
                        <a:rPr lang="es-EC" sz="1400" dirty="0">
                          <a:effectLst/>
                        </a:rPr>
                        <a:t>CATEGORÍA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hMerge="1">
                  <a:txBody>
                    <a:bodyPr/>
                    <a:lstStyle/>
                    <a:p>
                      <a:endParaRPr lang="es-EC"/>
                    </a:p>
                  </a:txBody>
                  <a:tcPr/>
                </a:tc>
                <a:tc>
                  <a:txBody>
                    <a:bodyPr/>
                    <a:lstStyle/>
                    <a:p>
                      <a:pPr algn="ctr">
                        <a:lnSpc>
                          <a:spcPct val="150000"/>
                        </a:lnSpc>
                        <a:spcAft>
                          <a:spcPts val="0"/>
                        </a:spcAft>
                      </a:pPr>
                      <a:r>
                        <a:rPr lang="es-EC" sz="1400" dirty="0">
                          <a:effectLst/>
                        </a:rPr>
                        <a:t>CÓDIGO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INDICADOR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ACUMULADO HASTA QSM5</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ALCANZADO QSM6</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VALOR TOTAL DEL PROCESO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r>
              <a:tr h="193760">
                <a:tc rowSpan="3">
                  <a:txBody>
                    <a:bodyPr/>
                    <a:lstStyle/>
                    <a:p>
                      <a:pPr algn="ctr">
                        <a:lnSpc>
                          <a:spcPct val="150000"/>
                        </a:lnSpc>
                        <a:spcAft>
                          <a:spcPts val="0"/>
                        </a:spcAft>
                      </a:pPr>
                      <a:r>
                        <a:rPr lang="es-EC" sz="1400" b="1" dirty="0">
                          <a:effectLst/>
                        </a:rPr>
                        <a:t>EFECTIVIDAD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R w="12700" cap="flat" cmpd="sng" algn="ctr">
                      <a:solidFill>
                        <a:schemeClr val="accent1">
                          <a:lumMod val="60000"/>
                          <a:lumOff val="40000"/>
                        </a:schemeClr>
                      </a:solidFill>
                      <a:prstDash val="solid"/>
                      <a:round/>
                      <a:headEnd type="none" w="med" len="med"/>
                      <a:tailEnd type="none" w="med" len="med"/>
                    </a:lnR>
                    <a:solidFill>
                      <a:schemeClr val="accent1">
                        <a:lumMod val="20000"/>
                        <a:lumOff val="80000"/>
                      </a:schemeClr>
                    </a:solidFill>
                  </a:tcPr>
                </a:tc>
                <a:tc rowSpan="2">
                  <a:txBody>
                    <a:bodyPr/>
                    <a:lstStyle/>
                    <a:p>
                      <a:pPr algn="ctr">
                        <a:lnSpc>
                          <a:spcPct val="150000"/>
                        </a:lnSpc>
                        <a:spcAft>
                          <a:spcPts val="0"/>
                        </a:spcAft>
                      </a:pPr>
                      <a:r>
                        <a:rPr lang="es-EC" sz="1400" b="1" dirty="0">
                          <a:effectLst/>
                        </a:rPr>
                        <a:t>COBERTURA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1400" dirty="0">
                          <a:effectLst/>
                        </a:rPr>
                        <a:t>EFCO01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dirty="0">
                          <a:effectLst/>
                        </a:rPr>
                        <a:t>Plazas con un ganador</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49.94%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dirty="0">
                          <a:effectLst/>
                        </a:rPr>
                        <a:t>75.35%</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63%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37210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dirty="0">
                          <a:effectLst/>
                        </a:rPr>
                        <a:t>EFCO02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Plazas sin postulación de aspirantes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17.04%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7.23%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12%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728802">
                <a:tc vMerge="1">
                  <a:txBody>
                    <a:bodyPr/>
                    <a:lstStyle/>
                    <a:p>
                      <a:endParaRPr lang="es-EC"/>
                    </a:p>
                  </a:txBody>
                  <a:tcPr/>
                </a:tc>
                <a:tc>
                  <a:txBody>
                    <a:bodyPr/>
                    <a:lstStyle/>
                    <a:p>
                      <a:pPr algn="ctr">
                        <a:lnSpc>
                          <a:spcPct val="150000"/>
                        </a:lnSpc>
                        <a:spcAft>
                          <a:spcPts val="0"/>
                        </a:spcAft>
                      </a:pPr>
                      <a:r>
                        <a:rPr lang="es-EC" sz="1400" b="1" dirty="0">
                          <a:effectLst/>
                        </a:rPr>
                        <a:t>CALIDAD</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spcAft>
                          <a:spcPts val="0"/>
                        </a:spcAft>
                      </a:pPr>
                      <a:r>
                        <a:rPr lang="es-EC" sz="1400" dirty="0">
                          <a:effectLst/>
                        </a:rPr>
                        <a:t>EFCA01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a:effectLst/>
                        </a:rPr>
                        <a:t>Aspirantes asignados en su primera prioridad siendo los mejores puntuados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30.57%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81.92%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56%</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r h="461281">
                <a:tc gridSpan="2">
                  <a:txBody>
                    <a:bodyPr/>
                    <a:lstStyle/>
                    <a:p>
                      <a:pPr algn="ctr">
                        <a:lnSpc>
                          <a:spcPct val="150000"/>
                        </a:lnSpc>
                        <a:spcAft>
                          <a:spcPts val="0"/>
                        </a:spcAft>
                      </a:pPr>
                      <a:r>
                        <a:rPr lang="es-EC" sz="1400" b="1" dirty="0">
                          <a:effectLst/>
                        </a:rPr>
                        <a:t>IMPACTO</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1400" dirty="0">
                          <a:effectLst/>
                        </a:rPr>
                        <a:t>IMP01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nchor="ctr"/>
                </a:tc>
                <a:tc>
                  <a:txBody>
                    <a:bodyPr/>
                    <a:lstStyle/>
                    <a:p>
                      <a:pPr algn="l">
                        <a:lnSpc>
                          <a:spcPct val="150000"/>
                        </a:lnSpc>
                        <a:spcAft>
                          <a:spcPts val="0"/>
                        </a:spcAft>
                      </a:pPr>
                      <a:r>
                        <a:rPr lang="es-EC" sz="1400" dirty="0">
                          <a:effectLst/>
                        </a:rPr>
                        <a:t>Asignaciones de aspirantes a plazas rurales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26.77%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tc>
                <a:tc>
                  <a:txBody>
                    <a:bodyPr/>
                    <a:lstStyle/>
                    <a:p>
                      <a:pPr algn="ctr">
                        <a:lnSpc>
                          <a:spcPct val="150000"/>
                        </a:lnSpc>
                        <a:spcAft>
                          <a:spcPts val="0"/>
                        </a:spcAft>
                      </a:pPr>
                      <a:r>
                        <a:rPr lang="es-EC" sz="1400">
                          <a:effectLst/>
                        </a:rPr>
                        <a:t>71.90%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c>
                  <a:txBody>
                    <a:bodyPr/>
                    <a:lstStyle/>
                    <a:p>
                      <a:pPr algn="ctr">
                        <a:lnSpc>
                          <a:spcPct val="150000"/>
                        </a:lnSpc>
                        <a:spcAft>
                          <a:spcPts val="0"/>
                        </a:spcAft>
                      </a:pPr>
                      <a:r>
                        <a:rPr lang="es-EC" sz="1400" dirty="0">
                          <a:effectLst/>
                        </a:rPr>
                        <a:t>49%</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25" marR="29725" marT="7706" marB="7706">
                    <a:solidFill>
                      <a:srgbClr val="99FFCC"/>
                    </a:solidFill>
                  </a:tcPr>
                </a:tc>
              </a:tr>
            </a:tbl>
          </a:graphicData>
        </a:graphic>
      </p:graphicFrame>
    </p:spTree>
    <p:extLst>
      <p:ext uri="{BB962C8B-B14F-4D97-AF65-F5344CB8AC3E}">
        <p14:creationId xmlns:p14="http://schemas.microsoft.com/office/powerpoint/2010/main" val="3812610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CONCLUSIONES</a:t>
            </a:r>
            <a:endParaRPr lang="en-US" sz="1600" b="1" dirty="0"/>
          </a:p>
        </p:txBody>
      </p:sp>
      <p:sp>
        <p:nvSpPr>
          <p:cNvPr id="2" name="Rectángulo 1"/>
          <p:cNvSpPr/>
          <p:nvPr/>
        </p:nvSpPr>
        <p:spPr>
          <a:xfrm>
            <a:off x="1096061" y="1294079"/>
            <a:ext cx="10496281" cy="10772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a:t>S</a:t>
            </a:r>
            <a:r>
              <a:rPr lang="es-EC" sz="1600" dirty="0" smtClean="0"/>
              <a:t>e </a:t>
            </a:r>
            <a:r>
              <a:rPr lang="es-EC" sz="1600" dirty="0"/>
              <a:t>obtienen resultados favorables a nivel de consumo de recursos en la fase de postulación, siendo un costo variable de 0 USD para los elementos analizados. Así mismo, a nivel del cambio en el algoritmo de selección de vacantes, se constata que los beneficiados corresponden los mejores puntuados, </a:t>
            </a:r>
            <a:r>
              <a:rPr lang="es-EC" sz="1600" dirty="0" smtClean="0"/>
              <a:t>como muestra el indicador de calidad EFCA01, </a:t>
            </a:r>
            <a:r>
              <a:rPr lang="es-EC" sz="1600" dirty="0"/>
              <a:t>y la distribución de postulaciones sigue una tendencia más </a:t>
            </a:r>
            <a:r>
              <a:rPr lang="es-EC" sz="1600" dirty="0" smtClean="0"/>
              <a:t>equitativa</a:t>
            </a:r>
            <a:r>
              <a:rPr lang="es-EC" sz="1600" dirty="0" smtClean="0">
                <a:latin typeface="Calibri" panose="020F0502020204030204" pitchFamily="34" charset="0"/>
                <a:ea typeface="Calibri" panose="020F0502020204030204" pitchFamily="34" charset="0"/>
                <a:cs typeface="Times New Roman" panose="02020603050405020304" pitchFamily="18" charset="0"/>
              </a:rPr>
              <a:t>.</a:t>
            </a:r>
            <a:endParaRPr lang="es-EC" sz="1600" dirty="0"/>
          </a:p>
        </p:txBody>
      </p:sp>
      <p:graphicFrame>
        <p:nvGraphicFramePr>
          <p:cNvPr id="8" name="Gráfico 7"/>
          <p:cNvGraphicFramePr/>
          <p:nvPr>
            <p:extLst>
              <p:ext uri="{D42A27DB-BD31-4B8C-83A1-F6EECF244321}">
                <p14:modId xmlns:p14="http://schemas.microsoft.com/office/powerpoint/2010/main" val="2956304863"/>
              </p:ext>
            </p:extLst>
          </p:nvPr>
        </p:nvGraphicFramePr>
        <p:xfrm>
          <a:off x="3353337" y="2706521"/>
          <a:ext cx="5562600" cy="293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891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CONCLUSIONES</a:t>
            </a:r>
            <a:endParaRPr lang="en-US" sz="1600" b="1" dirty="0"/>
          </a:p>
        </p:txBody>
      </p:sp>
      <p:sp>
        <p:nvSpPr>
          <p:cNvPr id="2" name="Rectángulo 1"/>
          <p:cNvSpPr/>
          <p:nvPr/>
        </p:nvSpPr>
        <p:spPr>
          <a:xfrm>
            <a:off x="1096060" y="1629303"/>
            <a:ext cx="10496281" cy="156966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a:t>E</a:t>
            </a:r>
            <a:r>
              <a:rPr lang="es-EC" sz="1600" dirty="0" smtClean="0"/>
              <a:t>n </a:t>
            </a:r>
            <a:r>
              <a:rPr lang="es-EC" sz="1600" dirty="0"/>
              <a:t>cuanto a la usabilidad del sistema informático, considerando las sugerencias de diseño de una página web, ISO 9241-11, y las preferencias de los docentes en cuanto a la información presentada en la aplicación;</a:t>
            </a:r>
            <a:r>
              <a:rPr lang="es-EC" sz="1600" b="1" dirty="0"/>
              <a:t> </a:t>
            </a:r>
            <a:r>
              <a:rPr lang="es-EC" sz="1600" dirty="0"/>
              <a:t>el valor alcanzado posterior a la implementación corresponde a 77,50, el mismo que, contrastando con la interpretación presentada por (</a:t>
            </a:r>
            <a:r>
              <a:rPr lang="es-EC" sz="1600" dirty="0" err="1"/>
              <a:t>Brooke</a:t>
            </a:r>
            <a:r>
              <a:rPr lang="es-EC" sz="1600" dirty="0"/>
              <a:t>, 2013), determina que el sistema alcanzó un nivel alto de aceptabilidad, ubicándose en un rango entre bueno y excelente, lo que significa una mejor experiencia de uso para los aspirantes, ayudándoles a cumplir con sus objetivos, que en este caso facilitó la selección de vacantes aumentando la probabilidad de conseguir una vacante por cada aspirante</a:t>
            </a:r>
          </a:p>
        </p:txBody>
      </p:sp>
      <p:sp>
        <p:nvSpPr>
          <p:cNvPr id="7" name="Rectángulo 6"/>
          <p:cNvSpPr/>
          <p:nvPr/>
        </p:nvSpPr>
        <p:spPr>
          <a:xfrm>
            <a:off x="1096061" y="3870483"/>
            <a:ext cx="10496281" cy="10772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b="1" dirty="0"/>
              <a:t>En  síntesis,  la estrategia de fortalecimiento sin duda potencializa la efectividad del proceso de Concursos de Méritos y Oposición, logrando de esta manera un proceso más justo y equitativo en la distribución de la mayor cantidad de plazas ofertadas; y sobretodo en la adquisición de maestros de alta calidad que mejorarán el rendimiento académico de los </a:t>
            </a:r>
            <a:r>
              <a:rPr lang="es-EC" sz="1600" b="1" dirty="0" smtClean="0"/>
              <a:t>estudiantes.</a:t>
            </a:r>
            <a:endParaRPr lang="es-EC" sz="1600" b="1" dirty="0"/>
          </a:p>
        </p:txBody>
      </p:sp>
    </p:spTree>
    <p:extLst>
      <p:ext uri="{BB962C8B-B14F-4D97-AF65-F5344CB8AC3E}">
        <p14:creationId xmlns:p14="http://schemas.microsoft.com/office/powerpoint/2010/main" val="3243720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6" y="56453"/>
            <a:ext cx="1734478"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CONTENIDO</a:t>
            </a:r>
            <a:endParaRPr lang="en-US" sz="1600" b="1" dirty="0"/>
          </a:p>
        </p:txBody>
      </p:sp>
      <p:graphicFrame>
        <p:nvGraphicFramePr>
          <p:cNvPr id="6" name="Diagrama 5"/>
          <p:cNvGraphicFramePr/>
          <p:nvPr>
            <p:extLst>
              <p:ext uri="{D42A27DB-BD31-4B8C-83A1-F6EECF244321}">
                <p14:modId xmlns:p14="http://schemas.microsoft.com/office/powerpoint/2010/main" val="2895844188"/>
              </p:ext>
            </p:extLst>
          </p:nvPr>
        </p:nvGraphicFramePr>
        <p:xfrm>
          <a:off x="2671651" y="551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92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recto 24"/>
          <p:cNvCxnSpPr/>
          <p:nvPr/>
        </p:nvCxnSpPr>
        <p:spPr>
          <a:xfrm flipV="1">
            <a:off x="9760040" y="2946691"/>
            <a:ext cx="0" cy="7083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6276304" y="4544098"/>
            <a:ext cx="0" cy="7083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2331076" y="3026537"/>
            <a:ext cx="0" cy="7083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sp>
        <p:nvSpPr>
          <p:cNvPr id="4" name="Pergamino horizontal 3"/>
          <p:cNvSpPr/>
          <p:nvPr/>
        </p:nvSpPr>
        <p:spPr>
          <a:xfrm>
            <a:off x="3398808" y="133154"/>
            <a:ext cx="5175849"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ANTECEDENTES</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716954252"/>
              </p:ext>
            </p:extLst>
          </p:nvPr>
        </p:nvGraphicFramePr>
        <p:xfrm>
          <a:off x="1017431" y="3580328"/>
          <a:ext cx="10522040" cy="1056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p:cNvSpPr/>
          <p:nvPr/>
        </p:nvSpPr>
        <p:spPr>
          <a:xfrm>
            <a:off x="1322801" y="2012922"/>
            <a:ext cx="1973080" cy="1179773"/>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026" name="Picture 2" descr="https://ecuadorec.com/wp-content/uploads/2019/08/concurso-meritos-oposicion-ecuador-1024x536.jpg"/>
          <p:cNvPicPr>
            <a:picLocks noChangeAspect="1" noChangeArrowheads="1"/>
          </p:cNvPicPr>
          <p:nvPr/>
        </p:nvPicPr>
        <p:blipFill rotWithShape="1">
          <a:blip r:embed="rId7">
            <a:extLst>
              <a:ext uri="{28A0092B-C50C-407E-A947-70E740481C1C}">
                <a14:useLocalDpi xmlns:a14="http://schemas.microsoft.com/office/drawing/2010/main" val="0"/>
              </a:ext>
            </a:extLst>
          </a:blip>
          <a:srcRect l="26926" t="56998" r="24218" b="7686"/>
          <a:stretch/>
        </p:blipFill>
        <p:spPr bwMode="auto">
          <a:xfrm>
            <a:off x="1390919" y="2039168"/>
            <a:ext cx="1906176" cy="11239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017431" y="4888225"/>
            <a:ext cx="2846232" cy="1138773"/>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El 31 de Octubre de 2017</a:t>
            </a:r>
            <a:endParaRPr lang="es-EC" dirty="0" smtClean="0"/>
          </a:p>
          <a:p>
            <a:endParaRPr lang="es-EC" dirty="0" smtClean="0"/>
          </a:p>
          <a:p>
            <a:r>
              <a:rPr lang="es-EC" sz="1600" dirty="0" smtClean="0"/>
              <a:t>Finaliza el concurso de Méritos y Oposición - Galápagos</a:t>
            </a:r>
            <a:endParaRPr lang="es-EC" sz="1600" dirty="0"/>
          </a:p>
        </p:txBody>
      </p:sp>
      <p:sp>
        <p:nvSpPr>
          <p:cNvPr id="17" name="Elipse 16"/>
          <p:cNvSpPr/>
          <p:nvPr/>
        </p:nvSpPr>
        <p:spPr>
          <a:xfrm>
            <a:off x="5219583" y="4906852"/>
            <a:ext cx="2113441" cy="1309354"/>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028" name="Picture 4" descr="Docentes rinden pruebas de personalidad | Ecuador | Noticias | El Univers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6713" y="4832513"/>
            <a:ext cx="2046311" cy="15353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4712558" y="2354054"/>
            <a:ext cx="2846232" cy="1138773"/>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Entre 2017 y 2018</a:t>
            </a:r>
            <a:endParaRPr lang="es-EC" dirty="0" smtClean="0"/>
          </a:p>
          <a:p>
            <a:endParaRPr lang="es-EC" dirty="0" smtClean="0"/>
          </a:p>
          <a:p>
            <a:r>
              <a:rPr lang="es-EC" sz="1600" dirty="0" smtClean="0"/>
              <a:t>34386 </a:t>
            </a:r>
            <a:r>
              <a:rPr lang="es-EC" sz="1600" dirty="0"/>
              <a:t>aspirantes obtuvieron la condición de </a:t>
            </a:r>
            <a:r>
              <a:rPr lang="es-EC" sz="1600" dirty="0" smtClean="0"/>
              <a:t>elegibles</a:t>
            </a:r>
            <a:endParaRPr lang="es-EC" sz="1600" dirty="0"/>
          </a:p>
        </p:txBody>
      </p:sp>
      <p:sp>
        <p:nvSpPr>
          <p:cNvPr id="23" name="Elipse 22"/>
          <p:cNvSpPr/>
          <p:nvPr/>
        </p:nvSpPr>
        <p:spPr>
          <a:xfrm>
            <a:off x="8700249" y="1796493"/>
            <a:ext cx="2043420" cy="1366627"/>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26" name="Picture 4" descr="Resultado de imagen para quiero ser maestro 6 RUEDA DE PRENS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4233" y="1796493"/>
            <a:ext cx="2055452" cy="13666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CuadroTexto 26"/>
          <p:cNvSpPr txBox="1"/>
          <p:nvPr/>
        </p:nvSpPr>
        <p:spPr>
          <a:xfrm>
            <a:off x="8541491" y="4839807"/>
            <a:ext cx="2846232" cy="1384995"/>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El 24 de Junio de 2019</a:t>
            </a:r>
            <a:endParaRPr lang="es-EC" dirty="0" smtClean="0"/>
          </a:p>
          <a:p>
            <a:endParaRPr lang="es-EC" dirty="0" smtClean="0"/>
          </a:p>
          <a:p>
            <a:r>
              <a:rPr lang="es-EC" sz="1600" dirty="0" smtClean="0"/>
              <a:t>El Ministerio de Educación </a:t>
            </a:r>
            <a:r>
              <a:rPr lang="es-EC" sz="1600" dirty="0"/>
              <a:t>oferta </a:t>
            </a:r>
            <a:r>
              <a:rPr lang="es-EC" sz="1600" dirty="0" smtClean="0"/>
              <a:t>15719 vacantes de acceso al Magisterio Nacional</a:t>
            </a:r>
            <a:endParaRPr lang="es-EC" sz="1600" dirty="0"/>
          </a:p>
        </p:txBody>
      </p:sp>
    </p:spTree>
    <p:extLst>
      <p:ext uri="{BB962C8B-B14F-4D97-AF65-F5344CB8AC3E}">
        <p14:creationId xmlns:p14="http://schemas.microsoft.com/office/powerpoint/2010/main" val="4258522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47741" y="1629303"/>
            <a:ext cx="9375820" cy="203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2"/>
          <a:stretch>
            <a:fillRect/>
          </a:stretch>
        </p:blipFill>
        <p:spPr>
          <a:xfrm>
            <a:off x="829982" y="1695516"/>
            <a:ext cx="1348857" cy="137172"/>
          </a:xfrm>
          <a:prstGeom prst="rect">
            <a:avLst/>
          </a:prstGeom>
        </p:spPr>
      </p:pic>
      <p:sp>
        <p:nvSpPr>
          <p:cNvPr id="30" name="Rectángulo redondeado 29"/>
          <p:cNvSpPr/>
          <p:nvPr/>
        </p:nvSpPr>
        <p:spPr>
          <a:xfrm>
            <a:off x="51755" y="56453"/>
            <a:ext cx="2127083" cy="991041"/>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smtClean="0"/>
              <a:t>RECOMENDACIONES</a:t>
            </a:r>
            <a:endParaRPr lang="en-US" sz="1600" b="1" dirty="0"/>
          </a:p>
        </p:txBody>
      </p:sp>
      <p:graphicFrame>
        <p:nvGraphicFramePr>
          <p:cNvPr id="4" name="Diagrama 3"/>
          <p:cNvGraphicFramePr/>
          <p:nvPr>
            <p:extLst>
              <p:ext uri="{D42A27DB-BD31-4B8C-83A1-F6EECF244321}">
                <p14:modId xmlns:p14="http://schemas.microsoft.com/office/powerpoint/2010/main" val="2242747257"/>
              </p:ext>
            </p:extLst>
          </p:nvPr>
        </p:nvGraphicFramePr>
        <p:xfrm>
          <a:off x="669701" y="1390918"/>
          <a:ext cx="10947043" cy="47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988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15" name="Rectángulo redondeado 14"/>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ESTUDIOS FUTUROS</a:t>
            </a:r>
            <a:endParaRPr lang="en-US" sz="1600" b="1" dirty="0"/>
          </a:p>
        </p:txBody>
      </p:sp>
      <p:pic>
        <p:nvPicPr>
          <p:cNvPr id="34818" name="Picture 2" descr="Resultado de imagen para ESTUDIOS FUTUROS"/>
          <p:cNvPicPr>
            <a:picLocks noChangeAspect="1" noChangeArrowheads="1"/>
          </p:cNvPicPr>
          <p:nvPr/>
        </p:nvPicPr>
        <p:blipFill rotWithShape="1">
          <a:blip r:embed="rId3">
            <a:extLst>
              <a:ext uri="{28A0092B-C50C-407E-A947-70E740481C1C}">
                <a14:useLocalDpi xmlns:a14="http://schemas.microsoft.com/office/drawing/2010/main" val="0"/>
              </a:ext>
            </a:extLst>
          </a:blip>
          <a:srcRect l="28113" r="19807"/>
          <a:stretch/>
        </p:blipFill>
        <p:spPr bwMode="auto">
          <a:xfrm>
            <a:off x="379563" y="2371840"/>
            <a:ext cx="4518566" cy="2967910"/>
          </a:xfrm>
          <a:prstGeom prst="rect">
            <a:avLst/>
          </a:prstGeom>
          <a:noFill/>
          <a:extLst>
            <a:ext uri="{909E8E84-426E-40DD-AFC4-6F175D3DCCD1}">
              <a14:hiddenFill xmlns:a14="http://schemas.microsoft.com/office/drawing/2010/main">
                <a:solidFill>
                  <a:srgbClr val="FFFFFF"/>
                </a:solidFill>
              </a14:hiddenFill>
            </a:ext>
          </a:extLst>
        </p:spPr>
      </p:pic>
      <p:sp>
        <p:nvSpPr>
          <p:cNvPr id="3" name="Llamada de nube 2"/>
          <p:cNvSpPr/>
          <p:nvPr/>
        </p:nvSpPr>
        <p:spPr>
          <a:xfrm>
            <a:off x="5525500" y="457200"/>
            <a:ext cx="6146039" cy="4468484"/>
          </a:xfrm>
          <a:prstGeom prst="cloudCallout">
            <a:avLst>
              <a:gd name="adj1" fmla="val -89925"/>
              <a:gd name="adj2" fmla="val 89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Una vez finalizada la investigación y obteniendo resultados aceptables, resta por analizar el resto de fases que componen el proceso de Concursos de Méritos y Oposición, con la finalidad de establecer si la estrategias planteadas en el proyecto pueden mejorar la eficiencia y efectividad en la asignación de vacantes</a:t>
            </a:r>
            <a:r>
              <a:rPr lang="es-EC" sz="1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723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15" name="Rectángulo redondeado 14"/>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INNOVACIÓN Y POSIBLES APLICACIONES</a:t>
            </a:r>
            <a:endParaRPr lang="en-US" sz="1600" b="1" dirty="0"/>
          </a:p>
        </p:txBody>
      </p:sp>
      <p:sp>
        <p:nvSpPr>
          <p:cNvPr id="3" name="Llamada de nube 2"/>
          <p:cNvSpPr/>
          <p:nvPr/>
        </p:nvSpPr>
        <p:spPr>
          <a:xfrm>
            <a:off x="6096860" y="3342243"/>
            <a:ext cx="5604874" cy="2980915"/>
          </a:xfrm>
          <a:prstGeom prst="cloudCallout">
            <a:avLst>
              <a:gd name="adj1" fmla="val -73753"/>
              <a:gd name="adj2" fmla="val -42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Finalmente es necesario resaltar al proyecto como un caso de éxito que puede ser analizado e implementado en los procesos pilares o verticales del Ministerio de Educación como son: Estudiantes e Instituciones Educativas. </a:t>
            </a:r>
            <a:endParaRPr lang="en-US" dirty="0">
              <a:latin typeface="Times New Roman" panose="02020603050405020304" pitchFamily="18" charset="0"/>
              <a:cs typeface="Times New Roman" panose="02020603050405020304" pitchFamily="18" charset="0"/>
            </a:endParaRPr>
          </a:p>
        </p:txBody>
      </p:sp>
      <p:pic>
        <p:nvPicPr>
          <p:cNvPr id="35842" name="Picture 2" descr="Resultado de imagen para innov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633" y="615217"/>
            <a:ext cx="192405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Resultado de imagen para HOMBRE PENS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087" y="2294686"/>
            <a:ext cx="3086100" cy="3886201"/>
          </a:xfrm>
          <a:prstGeom prst="rect">
            <a:avLst/>
          </a:prstGeom>
          <a:noFill/>
          <a:extLst>
            <a:ext uri="{909E8E84-426E-40DD-AFC4-6F175D3DCCD1}">
              <a14:hiddenFill xmlns:a14="http://schemas.microsoft.com/office/drawing/2010/main">
                <a:solidFill>
                  <a:srgbClr val="FFFFFF"/>
                </a:solidFill>
              </a14:hiddenFill>
            </a:ext>
          </a:extLst>
        </p:spPr>
      </p:pic>
      <p:sp>
        <p:nvSpPr>
          <p:cNvPr id="8" name="Llamada de nube 7"/>
          <p:cNvSpPr/>
          <p:nvPr/>
        </p:nvSpPr>
        <p:spPr>
          <a:xfrm>
            <a:off x="6096860" y="43574"/>
            <a:ext cx="6031880" cy="3298669"/>
          </a:xfrm>
          <a:prstGeom prst="cloudCallout">
            <a:avLst>
              <a:gd name="adj1" fmla="val -78216"/>
              <a:gd name="adj2" fmla="val 367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t>El uso de información útil para el usuario final, así como un grupo de recomendaciones establecidas en la </a:t>
            </a:r>
            <a:r>
              <a:rPr lang="es-EC" sz="1600" dirty="0"/>
              <a:t>ISO </a:t>
            </a:r>
            <a:r>
              <a:rPr lang="es-EC" sz="1600" dirty="0" smtClean="0"/>
              <a:t>9241-11, logró cambiar la experiencia del usuario y dar una imagen más fresca a un sistema obsoleto. Entonces, dicha innovación puede convertirse en un disparador para un rediseño a nivel arquitectónico, de estándares y </a:t>
            </a:r>
            <a:r>
              <a:rPr lang="es-EC" sz="1600" dirty="0" err="1" smtClean="0"/>
              <a:t>front</a:t>
            </a:r>
            <a:r>
              <a:rPr lang="es-EC" sz="1600" dirty="0" smtClean="0"/>
              <a:t> </a:t>
            </a:r>
            <a:r>
              <a:rPr lang="es-EC" sz="1600" dirty="0" err="1" smtClean="0"/>
              <a:t>end</a:t>
            </a:r>
            <a:r>
              <a:rPr lang="es-EC" sz="1600" dirty="0" smtClean="0"/>
              <a:t>, en las aplicaciones de la institución auspiciante. </a:t>
            </a:r>
            <a:endParaRPr lang="en-US" sz="1600" dirty="0"/>
          </a:p>
        </p:txBody>
      </p:sp>
    </p:spTree>
    <p:extLst>
      <p:ext uri="{BB962C8B-B14F-4D97-AF65-F5344CB8AC3E}">
        <p14:creationId xmlns:p14="http://schemas.microsoft.com/office/powerpoint/2010/main" val="3039913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15" name="Rectángulo redondeado 14"/>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REFERENCIAS</a:t>
            </a:r>
            <a:endParaRPr lang="en-US" sz="1600" b="1" dirty="0"/>
          </a:p>
        </p:txBody>
      </p:sp>
      <p:sp>
        <p:nvSpPr>
          <p:cNvPr id="2" name="Rectángulo 1"/>
          <p:cNvSpPr/>
          <p:nvPr/>
        </p:nvSpPr>
        <p:spPr>
          <a:xfrm>
            <a:off x="2104845" y="291721"/>
            <a:ext cx="10087155" cy="5940088"/>
          </a:xfrm>
          <a:prstGeom prst="rect">
            <a:avLst/>
          </a:prstGeom>
        </p:spPr>
        <p:txBody>
          <a:bodyPr wrap="square">
            <a:spAutoFit/>
          </a:bodyPr>
          <a:lstStyle/>
          <a:p>
            <a:r>
              <a:rPr lang="es-EC" sz="1000" dirty="0" err="1"/>
              <a:t>Abós</a:t>
            </a:r>
            <a:r>
              <a:rPr lang="es-EC" sz="1000" dirty="0"/>
              <a:t> Catalán, Á., &amp; García González, L. Validación de una escala de motivación por la enseñanza en el profesorado de educación secundaria obligatoria. </a:t>
            </a:r>
          </a:p>
          <a:p>
            <a:r>
              <a:rPr lang="es-EC" sz="1000" dirty="0"/>
              <a:t>Alonso, C. C. R. (2014). </a:t>
            </a:r>
            <a:r>
              <a:rPr lang="es-EC" sz="1000" i="1" dirty="0"/>
              <a:t>Estándar de usabilidad para la interfaz gráfica de usuario en los proyectos de desarrollo de software.</a:t>
            </a:r>
            <a:r>
              <a:rPr lang="es-EC" sz="1000" dirty="0"/>
              <a:t> UNIVERSIDAD NACIONAL DE LOJA.   </a:t>
            </a:r>
          </a:p>
          <a:p>
            <a:r>
              <a:rPr lang="es-EC" sz="1000" dirty="0"/>
              <a:t>Araujo, M. C., Carneiro, P., Cruz-Aguayo, Y., &amp; </a:t>
            </a:r>
            <a:r>
              <a:rPr lang="es-EC" sz="1000" dirty="0" err="1"/>
              <a:t>Schady</a:t>
            </a:r>
            <a:r>
              <a:rPr lang="es-EC" sz="1000" dirty="0"/>
              <a:t>, N. (2014). A </a:t>
            </a:r>
            <a:r>
              <a:rPr lang="es-EC" sz="1000" dirty="0" err="1"/>
              <a:t>helping</a:t>
            </a:r>
            <a:r>
              <a:rPr lang="es-EC" sz="1000" dirty="0"/>
              <a:t> </a:t>
            </a:r>
            <a:r>
              <a:rPr lang="es-EC" sz="1000" dirty="0" err="1"/>
              <a:t>hand</a:t>
            </a:r>
            <a:r>
              <a:rPr lang="es-EC" sz="1000" dirty="0"/>
              <a:t>? </a:t>
            </a:r>
            <a:r>
              <a:rPr lang="es-EC" sz="1000" dirty="0" err="1"/>
              <a:t>Teacher</a:t>
            </a:r>
            <a:r>
              <a:rPr lang="es-EC" sz="1000" dirty="0"/>
              <a:t> </a:t>
            </a:r>
            <a:r>
              <a:rPr lang="es-EC" sz="1000" dirty="0" err="1"/>
              <a:t>quality</a:t>
            </a:r>
            <a:r>
              <a:rPr lang="es-EC" sz="1000" dirty="0"/>
              <a:t> and </a:t>
            </a:r>
            <a:r>
              <a:rPr lang="es-EC" sz="1000" dirty="0" err="1"/>
              <a:t>learning</a:t>
            </a:r>
            <a:r>
              <a:rPr lang="es-EC" sz="1000" dirty="0"/>
              <a:t> </a:t>
            </a:r>
            <a:r>
              <a:rPr lang="es-EC" sz="1000" dirty="0" err="1"/>
              <a:t>outcomes</a:t>
            </a:r>
            <a:r>
              <a:rPr lang="es-EC" sz="1000" dirty="0"/>
              <a:t> in kindergarten. </a:t>
            </a:r>
            <a:r>
              <a:rPr lang="es-EC" sz="1000" i="1" dirty="0"/>
              <a:t>Inter-American </a:t>
            </a:r>
            <a:r>
              <a:rPr lang="es-EC" sz="1000" i="1" dirty="0" err="1"/>
              <a:t>Development</a:t>
            </a:r>
            <a:r>
              <a:rPr lang="es-EC" sz="1000" i="1" dirty="0"/>
              <a:t> Bank, Washington, DC. </a:t>
            </a:r>
            <a:r>
              <a:rPr lang="es-EC" sz="1000" i="1" dirty="0" err="1"/>
              <a:t>Unpublished</a:t>
            </a:r>
            <a:r>
              <a:rPr lang="es-EC" sz="1000" dirty="0"/>
              <a:t>. </a:t>
            </a:r>
          </a:p>
          <a:p>
            <a:r>
              <a:rPr lang="es-EC" sz="1000" dirty="0"/>
              <a:t>Bandura, A. (1991). Social </a:t>
            </a:r>
            <a:r>
              <a:rPr lang="es-EC" sz="1000" dirty="0" err="1"/>
              <a:t>cognitive</a:t>
            </a:r>
            <a:r>
              <a:rPr lang="es-EC" sz="1000" dirty="0"/>
              <a:t> </a:t>
            </a:r>
            <a:r>
              <a:rPr lang="es-EC" sz="1000" dirty="0" err="1"/>
              <a:t>theory</a:t>
            </a:r>
            <a:r>
              <a:rPr lang="es-EC" sz="1000" dirty="0"/>
              <a:t> of </a:t>
            </a:r>
            <a:r>
              <a:rPr lang="es-EC" sz="1000" dirty="0" err="1"/>
              <a:t>self-regulation</a:t>
            </a:r>
            <a:r>
              <a:rPr lang="es-EC" sz="1000" dirty="0"/>
              <a:t>. </a:t>
            </a:r>
            <a:r>
              <a:rPr lang="es-EC" sz="1000" i="1" dirty="0" err="1"/>
              <a:t>Organizational</a:t>
            </a:r>
            <a:r>
              <a:rPr lang="es-EC" sz="1000" i="1" dirty="0"/>
              <a:t> </a:t>
            </a:r>
            <a:r>
              <a:rPr lang="es-EC" sz="1000" i="1" dirty="0" err="1"/>
              <a:t>behavior</a:t>
            </a:r>
            <a:r>
              <a:rPr lang="es-EC" sz="1000" i="1" dirty="0"/>
              <a:t> and human </a:t>
            </a:r>
            <a:r>
              <a:rPr lang="es-EC" sz="1000" i="1" dirty="0" err="1"/>
              <a:t>decision</a:t>
            </a:r>
            <a:r>
              <a:rPr lang="es-EC" sz="1000" i="1" dirty="0"/>
              <a:t> </a:t>
            </a:r>
            <a:r>
              <a:rPr lang="es-EC" sz="1000" i="1" dirty="0" err="1"/>
              <a:t>processes</a:t>
            </a:r>
            <a:r>
              <a:rPr lang="es-EC" sz="1000" i="1" dirty="0"/>
              <a:t>, 50</a:t>
            </a:r>
            <a:r>
              <a:rPr lang="es-EC" sz="1000" dirty="0"/>
              <a:t>(2), 248-287. </a:t>
            </a:r>
          </a:p>
          <a:p>
            <a:r>
              <a:rPr lang="es-EC" sz="1000" dirty="0" err="1"/>
              <a:t>Benjamin</a:t>
            </a:r>
            <a:r>
              <a:rPr lang="es-EC" sz="1000" dirty="0"/>
              <a:t>, D. J., </a:t>
            </a:r>
            <a:r>
              <a:rPr lang="es-EC" sz="1000" dirty="0" err="1"/>
              <a:t>Choi</a:t>
            </a:r>
            <a:r>
              <a:rPr lang="es-EC" sz="1000" dirty="0"/>
              <a:t>, J. J., &amp; Fisher, G. (2016). </a:t>
            </a:r>
            <a:r>
              <a:rPr lang="es-EC" sz="1000" dirty="0" err="1"/>
              <a:t>Religious</a:t>
            </a:r>
            <a:r>
              <a:rPr lang="es-EC" sz="1000" dirty="0"/>
              <a:t> </a:t>
            </a:r>
            <a:r>
              <a:rPr lang="es-EC" sz="1000" dirty="0" err="1"/>
              <a:t>identity</a:t>
            </a:r>
            <a:r>
              <a:rPr lang="es-EC" sz="1000" dirty="0"/>
              <a:t> and </a:t>
            </a:r>
            <a:r>
              <a:rPr lang="es-EC" sz="1000" dirty="0" err="1"/>
              <a:t>economic</a:t>
            </a:r>
            <a:r>
              <a:rPr lang="es-EC" sz="1000" dirty="0"/>
              <a:t> </a:t>
            </a:r>
            <a:r>
              <a:rPr lang="es-EC" sz="1000" dirty="0" err="1"/>
              <a:t>behavior</a:t>
            </a:r>
            <a:r>
              <a:rPr lang="es-EC" sz="1000" dirty="0"/>
              <a:t>. </a:t>
            </a:r>
            <a:r>
              <a:rPr lang="es-EC" sz="1000" i="1" dirty="0" err="1"/>
              <a:t>Review</a:t>
            </a:r>
            <a:r>
              <a:rPr lang="es-EC" sz="1000" i="1" dirty="0"/>
              <a:t> of </a:t>
            </a:r>
            <a:r>
              <a:rPr lang="es-EC" sz="1000" i="1" dirty="0" err="1"/>
              <a:t>Economics</a:t>
            </a:r>
            <a:r>
              <a:rPr lang="es-EC" sz="1000" i="1" dirty="0"/>
              <a:t> and </a:t>
            </a:r>
            <a:r>
              <a:rPr lang="es-EC" sz="1000" i="1" dirty="0" err="1"/>
              <a:t>Statistics</a:t>
            </a:r>
            <a:r>
              <a:rPr lang="es-EC" sz="1000" i="1" dirty="0"/>
              <a:t>, 98</a:t>
            </a:r>
            <a:r>
              <a:rPr lang="es-EC" sz="1000" dirty="0"/>
              <a:t>(4), 617-637. </a:t>
            </a:r>
          </a:p>
          <a:p>
            <a:r>
              <a:rPr lang="es-EC" sz="1000" dirty="0" err="1"/>
              <a:t>Benjamin</a:t>
            </a:r>
            <a:r>
              <a:rPr lang="es-EC" sz="1000" dirty="0"/>
              <a:t>, D. J., </a:t>
            </a:r>
            <a:r>
              <a:rPr lang="es-EC" sz="1000" dirty="0" err="1"/>
              <a:t>Choi</a:t>
            </a:r>
            <a:r>
              <a:rPr lang="es-EC" sz="1000" dirty="0"/>
              <a:t>, J. J., &amp; </a:t>
            </a:r>
            <a:r>
              <a:rPr lang="es-EC" sz="1000" dirty="0" err="1"/>
              <a:t>Strickland</a:t>
            </a:r>
            <a:r>
              <a:rPr lang="es-EC" sz="1000" dirty="0"/>
              <a:t>, A. J. (2010). Social </a:t>
            </a:r>
            <a:r>
              <a:rPr lang="es-EC" sz="1000" dirty="0" err="1"/>
              <a:t>identity</a:t>
            </a:r>
            <a:r>
              <a:rPr lang="es-EC" sz="1000" dirty="0"/>
              <a:t> and </a:t>
            </a:r>
            <a:r>
              <a:rPr lang="es-EC" sz="1000" dirty="0" err="1"/>
              <a:t>preferences</a:t>
            </a:r>
            <a:r>
              <a:rPr lang="es-EC" sz="1000" dirty="0"/>
              <a:t>. </a:t>
            </a:r>
            <a:r>
              <a:rPr lang="es-EC" sz="1000" i="1" dirty="0"/>
              <a:t>American </a:t>
            </a:r>
            <a:r>
              <a:rPr lang="es-EC" sz="1000" i="1" dirty="0" err="1"/>
              <a:t>Economic</a:t>
            </a:r>
            <a:r>
              <a:rPr lang="es-EC" sz="1000" i="1" dirty="0"/>
              <a:t> </a:t>
            </a:r>
            <a:r>
              <a:rPr lang="es-EC" sz="1000" i="1" dirty="0" err="1"/>
              <a:t>Review</a:t>
            </a:r>
            <a:r>
              <a:rPr lang="es-EC" sz="1000" i="1" dirty="0"/>
              <a:t>, 100</a:t>
            </a:r>
            <a:r>
              <a:rPr lang="es-EC" sz="1000" dirty="0"/>
              <a:t>(4), 1913-1928. </a:t>
            </a:r>
          </a:p>
          <a:p>
            <a:r>
              <a:rPr lang="es-EC" sz="1000" dirty="0"/>
              <a:t>Bertoni, E., </a:t>
            </a:r>
            <a:r>
              <a:rPr lang="es-EC" sz="1000" dirty="0" err="1"/>
              <a:t>Elacqua</a:t>
            </a:r>
            <a:r>
              <a:rPr lang="es-EC" sz="1000" dirty="0"/>
              <a:t>, G., </a:t>
            </a:r>
            <a:r>
              <a:rPr lang="es-EC" sz="1000" dirty="0" err="1"/>
              <a:t>Jaimovich</a:t>
            </a:r>
            <a:r>
              <a:rPr lang="es-EC" sz="1000" dirty="0"/>
              <a:t>, A., </a:t>
            </a:r>
            <a:r>
              <a:rPr lang="es-EC" sz="1000" dirty="0" err="1"/>
              <a:t>Rodriguez</a:t>
            </a:r>
            <a:r>
              <a:rPr lang="es-EC" sz="1000" dirty="0"/>
              <a:t>, J., &amp; Santos, H. (2018). </a:t>
            </a:r>
            <a:r>
              <a:rPr lang="es-EC" sz="1000" dirty="0" err="1"/>
              <a:t>Teacher</a:t>
            </a:r>
            <a:r>
              <a:rPr lang="es-EC" sz="1000" dirty="0"/>
              <a:t> </a:t>
            </a:r>
            <a:r>
              <a:rPr lang="es-EC" sz="1000" dirty="0" err="1"/>
              <a:t>Policies</a:t>
            </a:r>
            <a:r>
              <a:rPr lang="es-EC" sz="1000" dirty="0"/>
              <a:t>, Incentives, and Labor </a:t>
            </a:r>
            <a:r>
              <a:rPr lang="es-EC" sz="1000" dirty="0" err="1"/>
              <a:t>Markets</a:t>
            </a:r>
            <a:r>
              <a:rPr lang="es-EC" sz="1000" dirty="0"/>
              <a:t> in Chile, Colombia, and Perú: </a:t>
            </a:r>
            <a:r>
              <a:rPr lang="es-EC" sz="1000" dirty="0" err="1"/>
              <a:t>Implications</a:t>
            </a:r>
            <a:r>
              <a:rPr lang="es-EC" sz="1000" dirty="0"/>
              <a:t> </a:t>
            </a:r>
            <a:r>
              <a:rPr lang="es-EC" sz="1000" dirty="0" err="1"/>
              <a:t>for</a:t>
            </a:r>
            <a:r>
              <a:rPr lang="es-EC" sz="1000" dirty="0"/>
              <a:t> </a:t>
            </a:r>
            <a:r>
              <a:rPr lang="es-EC" sz="1000" dirty="0" err="1"/>
              <a:t>Equality</a:t>
            </a:r>
            <a:r>
              <a:rPr lang="es-EC" sz="1000" dirty="0"/>
              <a:t>. </a:t>
            </a:r>
          </a:p>
          <a:p>
            <a:r>
              <a:rPr lang="es-EC" sz="1000" dirty="0"/>
              <a:t>Bevan, N. (1995). </a:t>
            </a:r>
            <a:r>
              <a:rPr lang="es-EC" sz="1000" dirty="0" err="1"/>
              <a:t>Usability</a:t>
            </a:r>
            <a:r>
              <a:rPr lang="es-EC" sz="1000" dirty="0"/>
              <a:t> </a:t>
            </a:r>
            <a:r>
              <a:rPr lang="es-EC" sz="1000" dirty="0" err="1"/>
              <a:t>is</a:t>
            </a:r>
            <a:r>
              <a:rPr lang="es-EC" sz="1000" dirty="0"/>
              <a:t> </a:t>
            </a:r>
            <a:r>
              <a:rPr lang="es-EC" sz="1000" dirty="0" err="1"/>
              <a:t>quality</a:t>
            </a:r>
            <a:r>
              <a:rPr lang="es-EC" sz="1000" dirty="0"/>
              <a:t> of use </a:t>
            </a:r>
            <a:r>
              <a:rPr lang="es-EC" sz="1000" i="1" dirty="0" err="1"/>
              <a:t>Advances</a:t>
            </a:r>
            <a:r>
              <a:rPr lang="es-EC" sz="1000" i="1" dirty="0"/>
              <a:t> in Human </a:t>
            </a:r>
            <a:r>
              <a:rPr lang="es-EC" sz="1000" i="1" dirty="0" err="1"/>
              <a:t>Factors</a:t>
            </a:r>
            <a:r>
              <a:rPr lang="es-EC" sz="1000" i="1" dirty="0"/>
              <a:t>/</a:t>
            </a:r>
            <a:r>
              <a:rPr lang="es-EC" sz="1000" i="1" dirty="0" err="1"/>
              <a:t>Ergonomics</a:t>
            </a:r>
            <a:r>
              <a:rPr lang="es-EC" sz="1000" dirty="0"/>
              <a:t> (Vol. 20, pp. 349-354): </a:t>
            </a:r>
            <a:r>
              <a:rPr lang="es-EC" sz="1000" dirty="0" err="1"/>
              <a:t>Elsevier</a:t>
            </a:r>
            <a:r>
              <a:rPr lang="es-EC" sz="1000" dirty="0"/>
              <a:t>.</a:t>
            </a:r>
          </a:p>
          <a:p>
            <a:r>
              <a:rPr lang="es-EC" sz="1000" dirty="0" err="1"/>
              <a:t>Birch</a:t>
            </a:r>
            <a:r>
              <a:rPr lang="es-EC" sz="1000" dirty="0"/>
              <a:t>, D., &amp; </a:t>
            </a:r>
            <a:r>
              <a:rPr lang="es-EC" sz="1000" dirty="0" err="1"/>
              <a:t>Atkinson</a:t>
            </a:r>
            <a:r>
              <a:rPr lang="es-EC" sz="1000" dirty="0"/>
              <a:t>, J. W. (1974). </a:t>
            </a:r>
            <a:r>
              <a:rPr lang="es-EC" sz="1000" dirty="0" err="1"/>
              <a:t>Comments</a:t>
            </a:r>
            <a:r>
              <a:rPr lang="es-EC" sz="1000" dirty="0"/>
              <a:t> </a:t>
            </a:r>
            <a:r>
              <a:rPr lang="es-EC" sz="1000" dirty="0" err="1"/>
              <a:t>on</a:t>
            </a:r>
            <a:r>
              <a:rPr lang="es-EC" sz="1000" dirty="0"/>
              <a:t> </a:t>
            </a:r>
            <a:r>
              <a:rPr lang="es-EC" sz="1000" dirty="0" err="1"/>
              <a:t>the</a:t>
            </a:r>
            <a:r>
              <a:rPr lang="es-EC" sz="1000" dirty="0"/>
              <a:t> </a:t>
            </a:r>
            <a:r>
              <a:rPr lang="es-EC" sz="1000" dirty="0" err="1"/>
              <a:t>discussion</a:t>
            </a:r>
            <a:r>
              <a:rPr lang="es-EC" sz="1000" dirty="0"/>
              <a:t> </a:t>
            </a:r>
            <a:r>
              <a:rPr lang="es-EC" sz="1000" i="1" dirty="0" err="1"/>
              <a:t>Cognitive</a:t>
            </a:r>
            <a:r>
              <a:rPr lang="es-EC" sz="1000" i="1" dirty="0"/>
              <a:t> </a:t>
            </a:r>
            <a:r>
              <a:rPr lang="es-EC" sz="1000" i="1" dirty="0" err="1"/>
              <a:t>Views</a:t>
            </a:r>
            <a:r>
              <a:rPr lang="es-EC" sz="1000" i="1" dirty="0"/>
              <a:t> of Human </a:t>
            </a:r>
            <a:r>
              <a:rPr lang="es-EC" sz="1000" i="1" dirty="0" err="1"/>
              <a:t>Motivation</a:t>
            </a:r>
            <a:r>
              <a:rPr lang="es-EC" sz="1000" dirty="0"/>
              <a:t> (pp. 91-98): </a:t>
            </a:r>
            <a:r>
              <a:rPr lang="es-EC" sz="1000" dirty="0" err="1"/>
              <a:t>Academic</a:t>
            </a:r>
            <a:r>
              <a:rPr lang="es-EC" sz="1000" dirty="0"/>
              <a:t> </a:t>
            </a:r>
            <a:r>
              <a:rPr lang="es-EC" sz="1000" dirty="0" err="1"/>
              <a:t>Press</a:t>
            </a:r>
            <a:r>
              <a:rPr lang="es-EC" sz="1000" dirty="0"/>
              <a:t>.</a:t>
            </a:r>
          </a:p>
          <a:p>
            <a:r>
              <a:rPr lang="es-EC" sz="1000" dirty="0" err="1"/>
              <a:t>Bishay</a:t>
            </a:r>
            <a:r>
              <a:rPr lang="es-EC" sz="1000" dirty="0"/>
              <a:t>, A. (1996). </a:t>
            </a:r>
            <a:r>
              <a:rPr lang="es-EC" sz="1000" dirty="0" err="1"/>
              <a:t>Teacher</a:t>
            </a:r>
            <a:r>
              <a:rPr lang="es-EC" sz="1000" dirty="0"/>
              <a:t> </a:t>
            </a:r>
            <a:r>
              <a:rPr lang="es-EC" sz="1000" dirty="0" err="1"/>
              <a:t>motivation</a:t>
            </a:r>
            <a:r>
              <a:rPr lang="es-EC" sz="1000" dirty="0"/>
              <a:t> and </a:t>
            </a:r>
            <a:r>
              <a:rPr lang="es-EC" sz="1000" dirty="0" err="1"/>
              <a:t>job</a:t>
            </a:r>
            <a:r>
              <a:rPr lang="es-EC" sz="1000" dirty="0"/>
              <a:t> </a:t>
            </a:r>
            <a:r>
              <a:rPr lang="es-EC" sz="1000" dirty="0" err="1"/>
              <a:t>satisfaction</a:t>
            </a:r>
            <a:r>
              <a:rPr lang="es-EC" sz="1000" dirty="0"/>
              <a:t>: A </a:t>
            </a:r>
            <a:r>
              <a:rPr lang="es-EC" sz="1000" dirty="0" err="1"/>
              <a:t>study</a:t>
            </a:r>
            <a:r>
              <a:rPr lang="es-EC" sz="1000" dirty="0"/>
              <a:t> </a:t>
            </a:r>
            <a:r>
              <a:rPr lang="es-EC" sz="1000" dirty="0" err="1"/>
              <a:t>employing</a:t>
            </a:r>
            <a:r>
              <a:rPr lang="es-EC" sz="1000" dirty="0"/>
              <a:t> </a:t>
            </a:r>
            <a:r>
              <a:rPr lang="es-EC" sz="1000" dirty="0" err="1"/>
              <a:t>the</a:t>
            </a:r>
            <a:r>
              <a:rPr lang="es-EC" sz="1000" dirty="0"/>
              <a:t> </a:t>
            </a:r>
            <a:r>
              <a:rPr lang="es-EC" sz="1000" dirty="0" err="1"/>
              <a:t>experience</a:t>
            </a:r>
            <a:r>
              <a:rPr lang="es-EC" sz="1000" dirty="0"/>
              <a:t> </a:t>
            </a:r>
            <a:r>
              <a:rPr lang="es-EC" sz="1000" dirty="0" err="1"/>
              <a:t>sampling</a:t>
            </a:r>
            <a:r>
              <a:rPr lang="es-EC" sz="1000" dirty="0"/>
              <a:t> </a:t>
            </a:r>
            <a:r>
              <a:rPr lang="es-EC" sz="1000" dirty="0" err="1"/>
              <a:t>method</a:t>
            </a:r>
            <a:r>
              <a:rPr lang="es-EC" sz="1000" dirty="0"/>
              <a:t>. </a:t>
            </a:r>
            <a:r>
              <a:rPr lang="es-EC" sz="1000" i="1" dirty="0" err="1"/>
              <a:t>Journal</a:t>
            </a:r>
            <a:r>
              <a:rPr lang="es-EC" sz="1000" i="1" dirty="0"/>
              <a:t> of </a:t>
            </a:r>
            <a:r>
              <a:rPr lang="es-EC" sz="1000" i="1" dirty="0" err="1"/>
              <a:t>undergraduate</a:t>
            </a:r>
            <a:r>
              <a:rPr lang="es-EC" sz="1000" i="1" dirty="0"/>
              <a:t> </a:t>
            </a:r>
            <a:r>
              <a:rPr lang="es-EC" sz="1000" i="1" dirty="0" err="1"/>
              <a:t>Sciences</a:t>
            </a:r>
            <a:r>
              <a:rPr lang="es-EC" sz="1000" i="1" dirty="0"/>
              <a:t>, 3</a:t>
            </a:r>
            <a:r>
              <a:rPr lang="es-EC" sz="1000" dirty="0"/>
              <a:t>(3), 147-155. </a:t>
            </a:r>
          </a:p>
          <a:p>
            <a:r>
              <a:rPr lang="es-EC" sz="1000" dirty="0" err="1"/>
              <a:t>Bisquerra</a:t>
            </a:r>
            <a:r>
              <a:rPr lang="es-EC" sz="1000" dirty="0"/>
              <a:t> </a:t>
            </a:r>
            <a:r>
              <a:rPr lang="es-EC" sz="1000" dirty="0" err="1"/>
              <a:t>Alzina</a:t>
            </a:r>
            <a:r>
              <a:rPr lang="es-EC" sz="1000" dirty="0"/>
              <a:t>, R. (2009). </a:t>
            </a:r>
            <a:r>
              <a:rPr lang="es-EC" sz="1000" i="1" dirty="0"/>
              <a:t>Psicopedagogía de las emociones</a:t>
            </a:r>
            <a:r>
              <a:rPr lang="es-EC" sz="1000" dirty="0"/>
              <a:t> (8497566262). </a:t>
            </a:r>
            <a:r>
              <a:rPr lang="es-EC" sz="1000" dirty="0" err="1"/>
              <a:t>Retrieved</a:t>
            </a:r>
            <a:r>
              <a:rPr lang="es-EC" sz="1000" dirty="0"/>
              <a:t> </a:t>
            </a:r>
            <a:r>
              <a:rPr lang="es-EC" sz="1000" dirty="0" err="1"/>
              <a:t>from</a:t>
            </a:r>
            <a:r>
              <a:rPr lang="es-EC" sz="1000" dirty="0"/>
              <a:t> </a:t>
            </a:r>
          </a:p>
          <a:p>
            <a:r>
              <a:rPr lang="es-EC" sz="1000" dirty="0" err="1"/>
              <a:t>Brooke</a:t>
            </a:r>
            <a:r>
              <a:rPr lang="es-EC" sz="1000" dirty="0"/>
              <a:t>, J. (1996). Sus: a “</a:t>
            </a:r>
            <a:r>
              <a:rPr lang="es-EC" sz="1000" dirty="0" err="1"/>
              <a:t>quick</a:t>
            </a:r>
            <a:r>
              <a:rPr lang="es-EC" sz="1000" dirty="0"/>
              <a:t> and </a:t>
            </a:r>
            <a:r>
              <a:rPr lang="es-EC" sz="1000" dirty="0" err="1"/>
              <a:t>dirty’usability</a:t>
            </a:r>
            <a:r>
              <a:rPr lang="es-EC" sz="1000" dirty="0"/>
              <a:t>. </a:t>
            </a:r>
            <a:r>
              <a:rPr lang="es-EC" sz="1000" i="1" dirty="0" err="1"/>
              <a:t>Usability</a:t>
            </a:r>
            <a:r>
              <a:rPr lang="es-EC" sz="1000" i="1" dirty="0"/>
              <a:t> </a:t>
            </a:r>
            <a:r>
              <a:rPr lang="es-EC" sz="1000" i="1" dirty="0" err="1"/>
              <a:t>evaluation</a:t>
            </a:r>
            <a:r>
              <a:rPr lang="es-EC" sz="1000" i="1" dirty="0"/>
              <a:t> in </a:t>
            </a:r>
            <a:r>
              <a:rPr lang="es-EC" sz="1000" i="1" dirty="0" err="1"/>
              <a:t>industry</a:t>
            </a:r>
            <a:r>
              <a:rPr lang="es-EC" sz="1000" i="1" dirty="0"/>
              <a:t>, 189</a:t>
            </a:r>
            <a:r>
              <a:rPr lang="es-EC" sz="1000" dirty="0"/>
              <a:t>. </a:t>
            </a:r>
          </a:p>
          <a:p>
            <a:r>
              <a:rPr lang="es-EC" sz="1000" dirty="0" err="1"/>
              <a:t>Brooke</a:t>
            </a:r>
            <a:r>
              <a:rPr lang="es-EC" sz="1000" dirty="0"/>
              <a:t>, J. (2013). SUS: a </a:t>
            </a:r>
            <a:r>
              <a:rPr lang="es-EC" sz="1000" dirty="0" err="1"/>
              <a:t>retrospective</a:t>
            </a:r>
            <a:r>
              <a:rPr lang="es-EC" sz="1000" dirty="0"/>
              <a:t>. </a:t>
            </a:r>
            <a:r>
              <a:rPr lang="es-EC" sz="1000" i="1" dirty="0" err="1"/>
              <a:t>Journal</a:t>
            </a:r>
            <a:r>
              <a:rPr lang="es-EC" sz="1000" i="1" dirty="0"/>
              <a:t> of </a:t>
            </a:r>
            <a:r>
              <a:rPr lang="es-EC" sz="1000" i="1" dirty="0" err="1"/>
              <a:t>usability</a:t>
            </a:r>
            <a:r>
              <a:rPr lang="es-EC" sz="1000" i="1" dirty="0"/>
              <a:t> </a:t>
            </a:r>
            <a:r>
              <a:rPr lang="es-EC" sz="1000" i="1" dirty="0" err="1"/>
              <a:t>studies</a:t>
            </a:r>
            <a:r>
              <a:rPr lang="es-EC" sz="1000" i="1" dirty="0"/>
              <a:t>, 8</a:t>
            </a:r>
            <a:r>
              <a:rPr lang="es-EC" sz="1000" dirty="0"/>
              <a:t>(2), 29-40. </a:t>
            </a:r>
          </a:p>
          <a:p>
            <a:r>
              <a:rPr lang="es-EC" sz="1000" dirty="0" err="1"/>
              <a:t>Bruns</a:t>
            </a:r>
            <a:r>
              <a:rPr lang="es-EC" sz="1000" dirty="0"/>
              <a:t>, B., &amp; Luque, J. (2014). </a:t>
            </a:r>
            <a:r>
              <a:rPr lang="es-EC" sz="1000" i="1" dirty="0"/>
              <a:t>Great </a:t>
            </a:r>
            <a:r>
              <a:rPr lang="es-EC" sz="1000" i="1" dirty="0" err="1"/>
              <a:t>teachers</a:t>
            </a:r>
            <a:r>
              <a:rPr lang="es-EC" sz="1000" i="1" dirty="0"/>
              <a:t>: </a:t>
            </a:r>
            <a:r>
              <a:rPr lang="es-EC" sz="1000" i="1" dirty="0" err="1"/>
              <a:t>How</a:t>
            </a:r>
            <a:r>
              <a:rPr lang="es-EC" sz="1000" i="1" dirty="0"/>
              <a:t> to </a:t>
            </a:r>
            <a:r>
              <a:rPr lang="es-EC" sz="1000" i="1" dirty="0" err="1"/>
              <a:t>raise</a:t>
            </a:r>
            <a:r>
              <a:rPr lang="es-EC" sz="1000" i="1" dirty="0"/>
              <a:t> </a:t>
            </a:r>
            <a:r>
              <a:rPr lang="es-EC" sz="1000" i="1" dirty="0" err="1"/>
              <a:t>student</a:t>
            </a:r>
            <a:r>
              <a:rPr lang="es-EC" sz="1000" i="1" dirty="0"/>
              <a:t> </a:t>
            </a:r>
            <a:r>
              <a:rPr lang="es-EC" sz="1000" i="1" dirty="0" err="1"/>
              <a:t>learning</a:t>
            </a:r>
            <a:r>
              <a:rPr lang="es-EC" sz="1000" i="1" dirty="0"/>
              <a:t> in </a:t>
            </a:r>
            <a:r>
              <a:rPr lang="es-EC" sz="1000" i="1" dirty="0" err="1"/>
              <a:t>Latin</a:t>
            </a:r>
            <a:r>
              <a:rPr lang="es-EC" sz="1000" i="1" dirty="0"/>
              <a:t> </a:t>
            </a:r>
            <a:r>
              <a:rPr lang="es-EC" sz="1000" i="1" dirty="0" err="1"/>
              <a:t>America</a:t>
            </a:r>
            <a:r>
              <a:rPr lang="es-EC" sz="1000" i="1" dirty="0"/>
              <a:t> and </a:t>
            </a:r>
            <a:r>
              <a:rPr lang="es-EC" sz="1000" i="1" dirty="0" err="1"/>
              <a:t>the</a:t>
            </a:r>
            <a:r>
              <a:rPr lang="es-EC" sz="1000" i="1" dirty="0"/>
              <a:t> </a:t>
            </a:r>
            <a:r>
              <a:rPr lang="es-EC" sz="1000" i="1" dirty="0" err="1"/>
              <a:t>Caribbean</a:t>
            </a:r>
            <a:r>
              <a:rPr lang="es-EC" sz="1000" dirty="0"/>
              <a:t>: </a:t>
            </a:r>
            <a:r>
              <a:rPr lang="es-EC" sz="1000" dirty="0" err="1"/>
              <a:t>The</a:t>
            </a:r>
            <a:r>
              <a:rPr lang="es-EC" sz="1000" dirty="0"/>
              <a:t> </a:t>
            </a:r>
            <a:r>
              <a:rPr lang="es-EC" sz="1000" dirty="0" err="1"/>
              <a:t>World</a:t>
            </a:r>
            <a:r>
              <a:rPr lang="es-EC" sz="1000" dirty="0"/>
              <a:t> Bank.</a:t>
            </a:r>
          </a:p>
          <a:p>
            <a:r>
              <a:rPr lang="es-EC" sz="1000" dirty="0" err="1"/>
              <a:t>Cancio</a:t>
            </a:r>
            <a:r>
              <a:rPr lang="es-EC" sz="1000" dirty="0"/>
              <a:t>, L. P., &amp; </a:t>
            </a:r>
            <a:r>
              <a:rPr lang="es-EC" sz="1000" dirty="0" err="1"/>
              <a:t>Bergues</a:t>
            </a:r>
            <a:r>
              <a:rPr lang="es-EC" sz="1000" dirty="0"/>
              <a:t>, M. M. (2013). Usabilidad de los sitios Web, los métodos y las técnicas para la evaluación. </a:t>
            </a:r>
            <a:r>
              <a:rPr lang="es-EC" sz="1000" i="1" dirty="0"/>
              <a:t>Revista Cubana de Información en Ciencias de la Salud (ACIMED), 24</a:t>
            </a:r>
            <a:r>
              <a:rPr lang="es-EC" sz="1000" dirty="0"/>
              <a:t>(2), 176-194. </a:t>
            </a:r>
          </a:p>
          <a:p>
            <a:r>
              <a:rPr lang="es-EC" sz="1000" dirty="0" err="1"/>
              <a:t>Candia</a:t>
            </a:r>
            <a:r>
              <a:rPr lang="es-EC" sz="1000" dirty="0"/>
              <a:t>, R., &amp; </a:t>
            </a:r>
            <a:r>
              <a:rPr lang="es-EC" sz="1000" dirty="0" err="1"/>
              <a:t>Caiozzi</a:t>
            </a:r>
            <a:r>
              <a:rPr lang="es-EC" sz="1000" dirty="0"/>
              <a:t>, G. (2005). Intervalos de confianza. </a:t>
            </a:r>
            <a:r>
              <a:rPr lang="es-EC" sz="1000" i="1" dirty="0"/>
              <a:t>Revista médica de Chile, 133</a:t>
            </a:r>
            <a:r>
              <a:rPr lang="es-EC" sz="1000" dirty="0"/>
              <a:t>(9), 1111-1115. </a:t>
            </a:r>
          </a:p>
          <a:p>
            <a:r>
              <a:rPr lang="es-EC" sz="1000" dirty="0" err="1"/>
              <a:t>Chetty</a:t>
            </a:r>
            <a:r>
              <a:rPr lang="es-EC" sz="1000" dirty="0"/>
              <a:t>, R., Friedman, J. N., </a:t>
            </a:r>
            <a:r>
              <a:rPr lang="es-EC" sz="1000" dirty="0" err="1"/>
              <a:t>Hilger</a:t>
            </a:r>
            <a:r>
              <a:rPr lang="es-EC" sz="1000" dirty="0"/>
              <a:t>, N., </a:t>
            </a:r>
            <a:r>
              <a:rPr lang="es-EC" sz="1000" dirty="0" err="1"/>
              <a:t>Saez</a:t>
            </a:r>
            <a:r>
              <a:rPr lang="es-EC" sz="1000" dirty="0"/>
              <a:t>, E., </a:t>
            </a:r>
            <a:r>
              <a:rPr lang="es-EC" sz="1000" dirty="0" err="1"/>
              <a:t>Schanzenbach</a:t>
            </a:r>
            <a:r>
              <a:rPr lang="es-EC" sz="1000" dirty="0"/>
              <a:t>, D. W., &amp; Yagan, D. (2011). </a:t>
            </a:r>
            <a:r>
              <a:rPr lang="es-EC" sz="1000" dirty="0" err="1"/>
              <a:t>How</a:t>
            </a:r>
            <a:r>
              <a:rPr lang="es-EC" sz="1000" dirty="0"/>
              <a:t> </a:t>
            </a:r>
            <a:r>
              <a:rPr lang="es-EC" sz="1000" dirty="0" err="1"/>
              <a:t>does</a:t>
            </a:r>
            <a:r>
              <a:rPr lang="es-EC" sz="1000" dirty="0"/>
              <a:t> </a:t>
            </a:r>
            <a:r>
              <a:rPr lang="es-EC" sz="1000" dirty="0" err="1"/>
              <a:t>your</a:t>
            </a:r>
            <a:r>
              <a:rPr lang="es-EC" sz="1000" dirty="0"/>
              <a:t> kindergarten </a:t>
            </a:r>
            <a:r>
              <a:rPr lang="es-EC" sz="1000" dirty="0" err="1"/>
              <a:t>classroom</a:t>
            </a:r>
            <a:r>
              <a:rPr lang="es-EC" sz="1000" dirty="0"/>
              <a:t> </a:t>
            </a:r>
            <a:r>
              <a:rPr lang="es-EC" sz="1000" dirty="0" err="1"/>
              <a:t>affect</a:t>
            </a:r>
            <a:r>
              <a:rPr lang="es-EC" sz="1000" dirty="0"/>
              <a:t> </a:t>
            </a:r>
            <a:r>
              <a:rPr lang="es-EC" sz="1000" dirty="0" err="1"/>
              <a:t>your</a:t>
            </a:r>
            <a:r>
              <a:rPr lang="es-EC" sz="1000" dirty="0"/>
              <a:t> </a:t>
            </a:r>
            <a:r>
              <a:rPr lang="es-EC" sz="1000" dirty="0" err="1"/>
              <a:t>earnings</a:t>
            </a:r>
            <a:r>
              <a:rPr lang="es-EC" sz="1000" dirty="0"/>
              <a:t>? </a:t>
            </a:r>
            <a:r>
              <a:rPr lang="es-EC" sz="1000" dirty="0" err="1"/>
              <a:t>Evidence</a:t>
            </a:r>
            <a:r>
              <a:rPr lang="es-EC" sz="1000" dirty="0"/>
              <a:t> </a:t>
            </a:r>
            <a:r>
              <a:rPr lang="es-EC" sz="1000" dirty="0" err="1"/>
              <a:t>from</a:t>
            </a:r>
            <a:r>
              <a:rPr lang="es-EC" sz="1000" dirty="0"/>
              <a:t> Project STAR. </a:t>
            </a:r>
            <a:r>
              <a:rPr lang="es-EC" sz="1000" i="1" dirty="0" err="1"/>
              <a:t>The</a:t>
            </a:r>
            <a:r>
              <a:rPr lang="es-EC" sz="1000" i="1" dirty="0"/>
              <a:t> </a:t>
            </a:r>
            <a:r>
              <a:rPr lang="es-EC" sz="1000" i="1" dirty="0" err="1"/>
              <a:t>Quarterly</a:t>
            </a:r>
            <a:r>
              <a:rPr lang="es-EC" sz="1000" i="1" dirty="0"/>
              <a:t> </a:t>
            </a:r>
            <a:r>
              <a:rPr lang="es-EC" sz="1000" i="1" dirty="0" err="1"/>
              <a:t>journal</a:t>
            </a:r>
            <a:r>
              <a:rPr lang="es-EC" sz="1000" i="1" dirty="0"/>
              <a:t> of </a:t>
            </a:r>
            <a:r>
              <a:rPr lang="es-EC" sz="1000" i="1" dirty="0" err="1"/>
              <a:t>economics</a:t>
            </a:r>
            <a:r>
              <a:rPr lang="es-EC" sz="1000" i="1" dirty="0"/>
              <a:t>, 126</a:t>
            </a:r>
            <a:r>
              <a:rPr lang="es-EC" sz="1000" dirty="0"/>
              <a:t>(4), 1593-1660. </a:t>
            </a:r>
          </a:p>
          <a:p>
            <a:r>
              <a:rPr lang="es-EC" sz="1000" dirty="0"/>
              <a:t>Comercio, V. H.-E. (2019). </a:t>
            </a:r>
            <a:r>
              <a:rPr lang="es-EC" sz="1000" dirty="0" err="1"/>
              <a:t>Incripción</a:t>
            </a:r>
            <a:r>
              <a:rPr lang="es-EC" sz="1000" dirty="0"/>
              <a:t> para concurso de ingreso al magisterio.   </a:t>
            </a:r>
            <a:r>
              <a:rPr lang="es-EC" sz="1000" dirty="0" err="1"/>
              <a:t>Retrieved</a:t>
            </a:r>
            <a:r>
              <a:rPr lang="es-EC" sz="1000" dirty="0"/>
              <a:t> </a:t>
            </a:r>
            <a:r>
              <a:rPr lang="es-EC" sz="1000" dirty="0" err="1"/>
              <a:t>from</a:t>
            </a:r>
            <a:r>
              <a:rPr lang="es-EC" sz="1000" dirty="0"/>
              <a:t> </a:t>
            </a:r>
            <a:r>
              <a:rPr lang="es-EC" sz="1000" u="sng" dirty="0">
                <a:hlinkClick r:id="rId3"/>
              </a:rPr>
              <a:t>https://www.elcomercio.com/actualidad/quiero-maestro-aspirantes-magisterio.html</a:t>
            </a:r>
            <a:endParaRPr lang="es-EC" sz="1000" dirty="0"/>
          </a:p>
          <a:p>
            <a:r>
              <a:rPr lang="es-EC" sz="1000" dirty="0"/>
              <a:t>Cruces, G., </a:t>
            </a:r>
            <a:r>
              <a:rPr lang="es-EC" sz="1000" dirty="0" err="1"/>
              <a:t>Perez-Truglia</a:t>
            </a:r>
            <a:r>
              <a:rPr lang="es-EC" sz="1000" dirty="0"/>
              <a:t>, R., &amp; </a:t>
            </a:r>
            <a:r>
              <a:rPr lang="es-EC" sz="1000" dirty="0" err="1"/>
              <a:t>Tetaz</a:t>
            </a:r>
            <a:r>
              <a:rPr lang="es-EC" sz="1000" dirty="0"/>
              <a:t>, M. (2013). </a:t>
            </a:r>
            <a:r>
              <a:rPr lang="es-EC" sz="1000" dirty="0" err="1"/>
              <a:t>Biased</a:t>
            </a:r>
            <a:r>
              <a:rPr lang="es-EC" sz="1000" dirty="0"/>
              <a:t> </a:t>
            </a:r>
            <a:r>
              <a:rPr lang="es-EC" sz="1000" dirty="0" err="1"/>
              <a:t>perceptions</a:t>
            </a:r>
            <a:r>
              <a:rPr lang="es-EC" sz="1000" dirty="0"/>
              <a:t> of </a:t>
            </a:r>
            <a:r>
              <a:rPr lang="es-EC" sz="1000" dirty="0" err="1"/>
              <a:t>income</a:t>
            </a:r>
            <a:r>
              <a:rPr lang="es-EC" sz="1000" dirty="0"/>
              <a:t> </a:t>
            </a:r>
            <a:r>
              <a:rPr lang="es-EC" sz="1000" dirty="0" err="1"/>
              <a:t>distribution</a:t>
            </a:r>
            <a:r>
              <a:rPr lang="es-EC" sz="1000" dirty="0"/>
              <a:t> and </a:t>
            </a:r>
            <a:r>
              <a:rPr lang="es-EC" sz="1000" dirty="0" err="1"/>
              <a:t>preferences</a:t>
            </a:r>
            <a:r>
              <a:rPr lang="es-EC" sz="1000" dirty="0"/>
              <a:t> </a:t>
            </a:r>
            <a:r>
              <a:rPr lang="es-EC" sz="1000" dirty="0" err="1"/>
              <a:t>for</a:t>
            </a:r>
            <a:r>
              <a:rPr lang="es-EC" sz="1000" dirty="0"/>
              <a:t> </a:t>
            </a:r>
            <a:r>
              <a:rPr lang="es-EC" sz="1000" dirty="0" err="1"/>
              <a:t>redistribution</a:t>
            </a:r>
            <a:r>
              <a:rPr lang="es-EC" sz="1000" dirty="0"/>
              <a:t>: </a:t>
            </a:r>
            <a:r>
              <a:rPr lang="es-EC" sz="1000" dirty="0" err="1"/>
              <a:t>Evidence</a:t>
            </a:r>
            <a:r>
              <a:rPr lang="es-EC" sz="1000" dirty="0"/>
              <a:t> </a:t>
            </a:r>
            <a:r>
              <a:rPr lang="es-EC" sz="1000" dirty="0" err="1"/>
              <a:t>from</a:t>
            </a:r>
            <a:r>
              <a:rPr lang="es-EC" sz="1000" dirty="0"/>
              <a:t> a </a:t>
            </a:r>
            <a:r>
              <a:rPr lang="es-EC" sz="1000" dirty="0" err="1"/>
              <a:t>survey</a:t>
            </a:r>
            <a:r>
              <a:rPr lang="es-EC" sz="1000" dirty="0"/>
              <a:t> </a:t>
            </a:r>
            <a:r>
              <a:rPr lang="es-EC" sz="1000" dirty="0" err="1"/>
              <a:t>experiment</a:t>
            </a:r>
            <a:r>
              <a:rPr lang="es-EC" sz="1000" dirty="0"/>
              <a:t>. </a:t>
            </a:r>
            <a:r>
              <a:rPr lang="es-EC" sz="1000" i="1" dirty="0" err="1"/>
              <a:t>Journal</a:t>
            </a:r>
            <a:r>
              <a:rPr lang="es-EC" sz="1000" i="1" dirty="0"/>
              <a:t> of </a:t>
            </a:r>
            <a:r>
              <a:rPr lang="es-EC" sz="1000" i="1" dirty="0" err="1"/>
              <a:t>Public</a:t>
            </a:r>
            <a:r>
              <a:rPr lang="es-EC" sz="1000" i="1" dirty="0"/>
              <a:t> </a:t>
            </a:r>
            <a:r>
              <a:rPr lang="es-EC" sz="1000" i="1" dirty="0" err="1"/>
              <a:t>Economics</a:t>
            </a:r>
            <a:r>
              <a:rPr lang="es-EC" sz="1000" i="1" dirty="0"/>
              <a:t>, 98</a:t>
            </a:r>
            <a:r>
              <a:rPr lang="es-EC" sz="1000" dirty="0"/>
              <a:t>, 100-112. </a:t>
            </a:r>
          </a:p>
          <a:p>
            <a:r>
              <a:rPr lang="es-EC" sz="1000" dirty="0" err="1"/>
              <a:t>Deci</a:t>
            </a:r>
            <a:r>
              <a:rPr lang="es-EC" sz="1000" dirty="0"/>
              <a:t>, E. L., &amp; </a:t>
            </a:r>
            <a:r>
              <a:rPr lang="es-EC" sz="1000" dirty="0" err="1"/>
              <a:t>Ryan</a:t>
            </a:r>
            <a:r>
              <a:rPr lang="es-EC" sz="1000" dirty="0"/>
              <a:t>, R. M. (1985). </a:t>
            </a:r>
            <a:r>
              <a:rPr lang="es-EC" sz="1000" dirty="0" err="1"/>
              <a:t>The</a:t>
            </a:r>
            <a:r>
              <a:rPr lang="es-EC" sz="1000" dirty="0"/>
              <a:t> general </a:t>
            </a:r>
            <a:r>
              <a:rPr lang="es-EC" sz="1000" dirty="0" err="1"/>
              <a:t>causality</a:t>
            </a:r>
            <a:r>
              <a:rPr lang="es-EC" sz="1000" dirty="0"/>
              <a:t> </a:t>
            </a:r>
            <a:r>
              <a:rPr lang="es-EC" sz="1000" dirty="0" err="1"/>
              <a:t>orientations</a:t>
            </a:r>
            <a:r>
              <a:rPr lang="es-EC" sz="1000" dirty="0"/>
              <a:t> </a:t>
            </a:r>
            <a:r>
              <a:rPr lang="es-EC" sz="1000" dirty="0" err="1"/>
              <a:t>scale</a:t>
            </a:r>
            <a:r>
              <a:rPr lang="es-EC" sz="1000" dirty="0"/>
              <a:t>: </a:t>
            </a:r>
            <a:r>
              <a:rPr lang="es-EC" sz="1000" dirty="0" err="1"/>
              <a:t>Self-determination</a:t>
            </a:r>
            <a:r>
              <a:rPr lang="es-EC" sz="1000" dirty="0"/>
              <a:t> in </a:t>
            </a:r>
            <a:r>
              <a:rPr lang="es-EC" sz="1000" dirty="0" err="1"/>
              <a:t>personality</a:t>
            </a:r>
            <a:r>
              <a:rPr lang="es-EC" sz="1000" dirty="0"/>
              <a:t>. </a:t>
            </a:r>
            <a:r>
              <a:rPr lang="es-EC" sz="1000" i="1" dirty="0" err="1"/>
              <a:t>Journal</a:t>
            </a:r>
            <a:r>
              <a:rPr lang="es-EC" sz="1000" i="1" dirty="0"/>
              <a:t> of </a:t>
            </a:r>
            <a:r>
              <a:rPr lang="es-EC" sz="1000" i="1" dirty="0" err="1"/>
              <a:t>research</a:t>
            </a:r>
            <a:r>
              <a:rPr lang="es-EC" sz="1000" i="1" dirty="0"/>
              <a:t> in </a:t>
            </a:r>
            <a:r>
              <a:rPr lang="es-EC" sz="1000" i="1" dirty="0" err="1"/>
              <a:t>personality</a:t>
            </a:r>
            <a:r>
              <a:rPr lang="es-EC" sz="1000" i="1" dirty="0"/>
              <a:t>, 19</a:t>
            </a:r>
            <a:r>
              <a:rPr lang="es-EC" sz="1000" dirty="0"/>
              <a:t>(2), 109-134. </a:t>
            </a:r>
          </a:p>
          <a:p>
            <a:r>
              <a:rPr lang="es-EC" sz="1000" dirty="0" err="1"/>
              <a:t>Deci</a:t>
            </a:r>
            <a:r>
              <a:rPr lang="es-EC" sz="1000" dirty="0"/>
              <a:t>, E. L., &amp; </a:t>
            </a:r>
            <a:r>
              <a:rPr lang="es-EC" sz="1000" dirty="0" err="1"/>
              <a:t>Ryan</a:t>
            </a:r>
            <a:r>
              <a:rPr lang="es-EC" sz="1000" dirty="0"/>
              <a:t>, R. M. (2000). </a:t>
            </a:r>
            <a:r>
              <a:rPr lang="es-EC" sz="1000" dirty="0" err="1"/>
              <a:t>The</a:t>
            </a:r>
            <a:r>
              <a:rPr lang="es-EC" sz="1000" dirty="0"/>
              <a:t>" </a:t>
            </a:r>
            <a:r>
              <a:rPr lang="es-EC" sz="1000" dirty="0" err="1"/>
              <a:t>what</a:t>
            </a:r>
            <a:r>
              <a:rPr lang="es-EC" sz="1000" dirty="0"/>
              <a:t>" and" </a:t>
            </a:r>
            <a:r>
              <a:rPr lang="es-EC" sz="1000" dirty="0" err="1"/>
              <a:t>why</a:t>
            </a:r>
            <a:r>
              <a:rPr lang="es-EC" sz="1000" dirty="0"/>
              <a:t>" of </a:t>
            </a:r>
            <a:r>
              <a:rPr lang="es-EC" sz="1000" dirty="0" err="1"/>
              <a:t>goal</a:t>
            </a:r>
            <a:r>
              <a:rPr lang="es-EC" sz="1000" dirty="0"/>
              <a:t> </a:t>
            </a:r>
            <a:r>
              <a:rPr lang="es-EC" sz="1000" dirty="0" err="1"/>
              <a:t>pursuits</a:t>
            </a:r>
            <a:r>
              <a:rPr lang="es-EC" sz="1000" dirty="0"/>
              <a:t>: Human </a:t>
            </a:r>
            <a:r>
              <a:rPr lang="es-EC" sz="1000" dirty="0" err="1"/>
              <a:t>needs</a:t>
            </a:r>
            <a:r>
              <a:rPr lang="es-EC" sz="1000" dirty="0"/>
              <a:t> and </a:t>
            </a:r>
            <a:r>
              <a:rPr lang="es-EC" sz="1000" dirty="0" err="1"/>
              <a:t>the</a:t>
            </a:r>
            <a:r>
              <a:rPr lang="es-EC" sz="1000" dirty="0"/>
              <a:t> </a:t>
            </a:r>
            <a:r>
              <a:rPr lang="es-EC" sz="1000" dirty="0" err="1"/>
              <a:t>self-determination</a:t>
            </a:r>
            <a:r>
              <a:rPr lang="es-EC" sz="1000" dirty="0"/>
              <a:t> of </a:t>
            </a:r>
            <a:r>
              <a:rPr lang="es-EC" sz="1000" dirty="0" err="1"/>
              <a:t>behavior</a:t>
            </a:r>
            <a:r>
              <a:rPr lang="es-EC" sz="1000" dirty="0"/>
              <a:t>. </a:t>
            </a:r>
            <a:r>
              <a:rPr lang="es-EC" sz="1000" i="1" dirty="0" err="1"/>
              <a:t>Psychological</a:t>
            </a:r>
            <a:r>
              <a:rPr lang="es-EC" sz="1000" i="1" dirty="0"/>
              <a:t> </a:t>
            </a:r>
            <a:r>
              <a:rPr lang="es-EC" sz="1000" i="1" dirty="0" err="1"/>
              <a:t>inquiry</a:t>
            </a:r>
            <a:r>
              <a:rPr lang="es-EC" sz="1000" i="1" dirty="0"/>
              <a:t>, 11</a:t>
            </a:r>
            <a:r>
              <a:rPr lang="es-EC" sz="1000" dirty="0"/>
              <a:t>(4), 227-268. </a:t>
            </a:r>
          </a:p>
          <a:p>
            <a:r>
              <a:rPr lang="es-EC" sz="1000" dirty="0" err="1"/>
              <a:t>Deci</a:t>
            </a:r>
            <a:r>
              <a:rPr lang="es-EC" sz="1000" dirty="0"/>
              <a:t>, E. L., &amp; </a:t>
            </a:r>
            <a:r>
              <a:rPr lang="es-EC" sz="1000" dirty="0" err="1"/>
              <a:t>Ryan</a:t>
            </a:r>
            <a:r>
              <a:rPr lang="es-EC" sz="1000" dirty="0"/>
              <a:t>, R. M. (2004). </a:t>
            </a:r>
            <a:r>
              <a:rPr lang="es-EC" sz="1000" i="1" dirty="0" err="1"/>
              <a:t>Handbook</a:t>
            </a:r>
            <a:r>
              <a:rPr lang="es-EC" sz="1000" i="1" dirty="0"/>
              <a:t> of </a:t>
            </a:r>
            <a:r>
              <a:rPr lang="es-EC" sz="1000" i="1" dirty="0" err="1"/>
              <a:t>self-determination</a:t>
            </a:r>
            <a:r>
              <a:rPr lang="es-EC" sz="1000" i="1" dirty="0"/>
              <a:t> </a:t>
            </a:r>
            <a:r>
              <a:rPr lang="es-EC" sz="1000" i="1" dirty="0" err="1"/>
              <a:t>research</a:t>
            </a:r>
            <a:r>
              <a:rPr lang="es-EC" sz="1000" dirty="0"/>
              <a:t>: </a:t>
            </a:r>
            <a:r>
              <a:rPr lang="es-EC" sz="1000" dirty="0" err="1"/>
              <a:t>University</a:t>
            </a:r>
            <a:r>
              <a:rPr lang="es-EC" sz="1000" dirty="0"/>
              <a:t> Rochester </a:t>
            </a:r>
            <a:r>
              <a:rPr lang="es-EC" sz="1000" dirty="0" err="1"/>
              <a:t>Press</a:t>
            </a:r>
            <a:r>
              <a:rPr lang="es-EC" sz="1000" dirty="0"/>
              <a:t>.</a:t>
            </a:r>
          </a:p>
          <a:p>
            <a:r>
              <a:rPr lang="es-EC" sz="1000" dirty="0"/>
              <a:t>del Rey Morante, J. C. (2017). </a:t>
            </a:r>
            <a:r>
              <a:rPr lang="es-EC" sz="1000" i="1" dirty="0"/>
              <a:t>Estudio de la motivación docente en infantil,</a:t>
            </a:r>
            <a:endParaRPr lang="es-EC" sz="1000" dirty="0"/>
          </a:p>
          <a:p>
            <a:r>
              <a:rPr lang="es-EC" sz="1000" i="1" dirty="0"/>
              <a:t>primaria y secundaria en un medio urbano.</a:t>
            </a:r>
            <a:r>
              <a:rPr lang="es-EC" sz="1000" dirty="0"/>
              <a:t> (Didáctica, organización escolar e métodos de investigación), Universidad de Vigo, Vigo, España.   </a:t>
            </a:r>
          </a:p>
          <a:p>
            <a:r>
              <a:rPr lang="es-EC" sz="1000" dirty="0"/>
              <a:t>Dominicana, I. d. F. P. I. d. C. y. R. (2013). Catálogo de indicadores para la toma de decisiones de los Institutos de Formación Profesional de Centroamérica, Panamá y República Dominicana (Segunda ed.). Costa Rica.</a:t>
            </a:r>
          </a:p>
          <a:p>
            <a:r>
              <a:rPr lang="es-EC" sz="1000" dirty="0"/>
              <a:t>Educación, M. d. (2013). DESGLOSE GENERAL DE DIRECCIONES DISTRITALES DE EDUCACIÓN.   </a:t>
            </a:r>
            <a:r>
              <a:rPr lang="es-EC" sz="1000" dirty="0" err="1"/>
              <a:t>Retrieved</a:t>
            </a:r>
            <a:r>
              <a:rPr lang="es-EC" sz="1000" dirty="0"/>
              <a:t> </a:t>
            </a:r>
            <a:r>
              <a:rPr lang="es-EC" sz="1000" dirty="0" err="1"/>
              <a:t>from</a:t>
            </a:r>
            <a:r>
              <a:rPr lang="es-EC" sz="1000" dirty="0"/>
              <a:t> </a:t>
            </a:r>
            <a:r>
              <a:rPr lang="es-EC" sz="1000" u="sng" dirty="0">
                <a:hlinkClick r:id="rId4"/>
              </a:rPr>
              <a:t>https://educacion.gob.ec/wp-content/uploads/downloads/2013/10/Desglose_DirDist_SEP.pdf</a:t>
            </a:r>
            <a:endParaRPr lang="es-EC" sz="1000" dirty="0"/>
          </a:p>
          <a:p>
            <a:r>
              <a:rPr lang="es-EC" sz="1000" dirty="0"/>
              <a:t>Educación, M. d. (2017a). ACUERDO No. MINEDUC-MINEDUC-2017-00065-A.   </a:t>
            </a:r>
            <a:r>
              <a:rPr lang="es-EC" sz="1000" dirty="0" err="1"/>
              <a:t>Retrieved</a:t>
            </a:r>
            <a:r>
              <a:rPr lang="es-EC" sz="1000" dirty="0"/>
              <a:t> </a:t>
            </a:r>
            <a:r>
              <a:rPr lang="es-EC" sz="1000" dirty="0" err="1"/>
              <a:t>from</a:t>
            </a:r>
            <a:r>
              <a:rPr lang="es-EC" sz="1000" dirty="0"/>
              <a:t> </a:t>
            </a:r>
            <a:r>
              <a:rPr lang="es-EC" sz="1000" u="sng" dirty="0">
                <a:hlinkClick r:id="rId5"/>
              </a:rPr>
              <a:t>https://educacion.gob.ec/wp-content/uploads/downloads/2017/07/MINEDUC-MINEDUC-2017-00065-A-2.pdf</a:t>
            </a:r>
            <a:endParaRPr lang="es-EC" sz="1000" dirty="0"/>
          </a:p>
          <a:p>
            <a:r>
              <a:rPr lang="es-EC" sz="1000" dirty="0"/>
              <a:t>EDUCACIÓN, M. D. (2017b). Instructivo de clase demostrativa.   </a:t>
            </a:r>
            <a:r>
              <a:rPr lang="es-EC" sz="1000" dirty="0" err="1"/>
              <a:t>Retrieved</a:t>
            </a:r>
            <a:r>
              <a:rPr lang="es-EC" sz="1000" dirty="0"/>
              <a:t> </a:t>
            </a:r>
            <a:r>
              <a:rPr lang="es-EC" sz="1000" dirty="0" err="1"/>
              <a:t>from</a:t>
            </a:r>
            <a:r>
              <a:rPr lang="es-EC" sz="1000" dirty="0"/>
              <a:t> </a:t>
            </a:r>
            <a:r>
              <a:rPr lang="es-EC" sz="1000" u="sng" dirty="0">
                <a:hlinkClick r:id="rId6"/>
              </a:rPr>
              <a:t>https://educacion.gob.ec/wp-content/uploads/downloads/2017/04/Instructivo-clase-demostrativa-QSM5.pdf</a:t>
            </a:r>
            <a:endParaRPr lang="es-EC" sz="1000" dirty="0"/>
          </a:p>
          <a:p>
            <a:r>
              <a:rPr lang="es-EC" sz="1000" dirty="0"/>
              <a:t>Educación, M. d. (2019a). ACUERDO Nro. MINEDUC-MINEDUC-2019-00027-A.   </a:t>
            </a:r>
            <a:r>
              <a:rPr lang="es-EC" sz="1000" dirty="0" err="1"/>
              <a:t>Retrieved</a:t>
            </a:r>
            <a:r>
              <a:rPr lang="es-EC" sz="1000" dirty="0"/>
              <a:t> </a:t>
            </a:r>
            <a:r>
              <a:rPr lang="es-EC" sz="1000" dirty="0" err="1"/>
              <a:t>from</a:t>
            </a:r>
            <a:r>
              <a:rPr lang="es-EC" sz="1000" dirty="0"/>
              <a:t> </a:t>
            </a:r>
            <a:r>
              <a:rPr lang="es-EC" sz="1000" u="sng" dirty="0">
                <a:hlinkClick r:id="rId7"/>
              </a:rPr>
              <a:t>https://educacion.gob.ec/wp-content/uploads/downloads/2019/06/MINEDUC-MINEDUC-2019-00027-A.pdf</a:t>
            </a:r>
            <a:endParaRPr lang="es-EC" sz="1000" dirty="0"/>
          </a:p>
          <a:p>
            <a:r>
              <a:rPr lang="es-EC" sz="1000" dirty="0"/>
              <a:t>Educación, M. d. (2019b). DATOS_HISTORICOS_CONCURSOS_QSM.   </a:t>
            </a:r>
            <a:r>
              <a:rPr lang="es-EC" sz="1000" dirty="0" err="1"/>
              <a:t>Retrieved</a:t>
            </a:r>
            <a:r>
              <a:rPr lang="es-EC" sz="1000" dirty="0"/>
              <a:t> </a:t>
            </a:r>
            <a:r>
              <a:rPr lang="es-EC" sz="1000" dirty="0" err="1"/>
              <a:t>from</a:t>
            </a:r>
            <a:r>
              <a:rPr lang="es-EC" sz="1000" dirty="0"/>
              <a:t> </a:t>
            </a:r>
            <a:r>
              <a:rPr lang="es-EC" sz="1000" u="sng" dirty="0">
                <a:hlinkClick r:id="rId8"/>
              </a:rPr>
              <a:t>https://</a:t>
            </a:r>
            <a:r>
              <a:rPr lang="es-EC" sz="1000" u="sng" dirty="0" smtClean="0">
                <a:hlinkClick r:id="rId8"/>
              </a:rPr>
              <a:t>drive.google.com/drive/folders/1UoBv-PT93Xz7xRuXAhulp7A3f3RDDFUv?usp=sharing</a:t>
            </a:r>
            <a:endParaRPr lang="es-EC" sz="1000" dirty="0"/>
          </a:p>
        </p:txBody>
      </p:sp>
    </p:spTree>
    <p:extLst>
      <p:ext uri="{BB962C8B-B14F-4D97-AF65-F5344CB8AC3E}">
        <p14:creationId xmlns:p14="http://schemas.microsoft.com/office/powerpoint/2010/main" val="637938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8995" y="1652384"/>
            <a:ext cx="10355730" cy="274216"/>
          </a:xfrm>
          <a:prstGeom prst="rect">
            <a:avLst/>
          </a:prstGeom>
        </p:spPr>
      </p:pic>
      <p:sp>
        <p:nvSpPr>
          <p:cNvPr id="15" name="Rectángulo redondeado 14"/>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REFERENCIAS</a:t>
            </a:r>
            <a:endParaRPr lang="en-US" sz="1600" b="1" dirty="0"/>
          </a:p>
        </p:txBody>
      </p:sp>
      <p:sp>
        <p:nvSpPr>
          <p:cNvPr id="2" name="Rectángulo 1"/>
          <p:cNvSpPr/>
          <p:nvPr/>
        </p:nvSpPr>
        <p:spPr>
          <a:xfrm>
            <a:off x="2104845" y="291721"/>
            <a:ext cx="10087155" cy="6093976"/>
          </a:xfrm>
          <a:prstGeom prst="rect">
            <a:avLst/>
          </a:prstGeom>
        </p:spPr>
        <p:txBody>
          <a:bodyPr wrap="square">
            <a:spAutoFit/>
          </a:bodyPr>
          <a:lstStyle/>
          <a:p>
            <a:r>
              <a:rPr lang="es-EC" sz="1000" dirty="0" err="1"/>
              <a:t>Elacqua</a:t>
            </a:r>
            <a:r>
              <a:rPr lang="es-EC" sz="1000" dirty="0"/>
              <a:t>, G., </a:t>
            </a:r>
            <a:r>
              <a:rPr lang="es-EC" sz="1000" dirty="0" err="1"/>
              <a:t>Hincapie</a:t>
            </a:r>
            <a:r>
              <a:rPr lang="es-EC" sz="1000" dirty="0"/>
              <a:t>, D., Vegas, E., Alfonso, M., Montalva, V., &amp; Paredes, D. (2018). </a:t>
            </a:r>
            <a:r>
              <a:rPr lang="es-EC" sz="1000" i="1" dirty="0"/>
              <a:t>Profesión: Profesor en América Latina:¿ Por qué se perdió el prestigio docente y cómo recuperarlo?</a:t>
            </a:r>
            <a:r>
              <a:rPr lang="es-EC" sz="1000" dirty="0"/>
              <a:t> : Inter-American </a:t>
            </a:r>
            <a:r>
              <a:rPr lang="es-EC" sz="1000" dirty="0" err="1"/>
              <a:t>Development</a:t>
            </a:r>
            <a:r>
              <a:rPr lang="es-EC" sz="1000" dirty="0"/>
              <a:t> Bank.</a:t>
            </a:r>
          </a:p>
          <a:p>
            <a:r>
              <a:rPr lang="es-EC" sz="1000" dirty="0"/>
              <a:t>FACAL FONDO, T. (2015). </a:t>
            </a:r>
            <a:r>
              <a:rPr lang="es-EC" sz="1000" i="1" dirty="0"/>
              <a:t>Guía para elaborar un proyecto de investigación social</a:t>
            </a:r>
            <a:r>
              <a:rPr lang="es-EC" sz="1000" dirty="0"/>
              <a:t>: Ediciones Paraninfo, SA.</a:t>
            </a:r>
          </a:p>
          <a:p>
            <a:r>
              <a:rPr lang="es-EC" sz="1000" dirty="0" err="1"/>
              <a:t>Fernet</a:t>
            </a:r>
            <a:r>
              <a:rPr lang="es-EC" sz="1000" dirty="0"/>
              <a:t>, C., </a:t>
            </a:r>
            <a:r>
              <a:rPr lang="es-EC" sz="1000" dirty="0" err="1"/>
              <a:t>Senécal</a:t>
            </a:r>
            <a:r>
              <a:rPr lang="es-EC" sz="1000" dirty="0"/>
              <a:t>, C., Guay, F., </a:t>
            </a:r>
            <a:r>
              <a:rPr lang="es-EC" sz="1000" dirty="0" err="1"/>
              <a:t>Marsh</a:t>
            </a:r>
            <a:r>
              <a:rPr lang="es-EC" sz="1000" dirty="0"/>
              <a:t>, H., &amp; </a:t>
            </a:r>
            <a:r>
              <a:rPr lang="es-EC" sz="1000" dirty="0" err="1"/>
              <a:t>Dowson</a:t>
            </a:r>
            <a:r>
              <a:rPr lang="es-EC" sz="1000" dirty="0"/>
              <a:t>, M. (2008). </a:t>
            </a:r>
            <a:r>
              <a:rPr lang="es-EC" sz="1000" dirty="0" err="1"/>
              <a:t>The</a:t>
            </a:r>
            <a:r>
              <a:rPr lang="es-EC" sz="1000" dirty="0"/>
              <a:t> </a:t>
            </a:r>
            <a:r>
              <a:rPr lang="es-EC" sz="1000" dirty="0" err="1"/>
              <a:t>work</a:t>
            </a:r>
            <a:r>
              <a:rPr lang="es-EC" sz="1000" dirty="0"/>
              <a:t> </a:t>
            </a:r>
            <a:r>
              <a:rPr lang="es-EC" sz="1000" dirty="0" err="1"/>
              <a:t>tasks</a:t>
            </a:r>
            <a:r>
              <a:rPr lang="es-EC" sz="1000" dirty="0"/>
              <a:t> </a:t>
            </a:r>
            <a:r>
              <a:rPr lang="es-EC" sz="1000" dirty="0" err="1"/>
              <a:t>motivation</a:t>
            </a:r>
            <a:r>
              <a:rPr lang="es-EC" sz="1000" dirty="0"/>
              <a:t> </a:t>
            </a:r>
            <a:r>
              <a:rPr lang="es-EC" sz="1000" dirty="0" err="1"/>
              <a:t>scale</a:t>
            </a:r>
            <a:r>
              <a:rPr lang="es-EC" sz="1000" dirty="0"/>
              <a:t> </a:t>
            </a:r>
            <a:r>
              <a:rPr lang="es-EC" sz="1000" dirty="0" err="1"/>
              <a:t>for</a:t>
            </a:r>
            <a:r>
              <a:rPr lang="es-EC" sz="1000" dirty="0"/>
              <a:t> </a:t>
            </a:r>
            <a:r>
              <a:rPr lang="es-EC" sz="1000" dirty="0" err="1"/>
              <a:t>teachers</a:t>
            </a:r>
            <a:r>
              <a:rPr lang="es-EC" sz="1000" dirty="0"/>
              <a:t> (WTMST). </a:t>
            </a:r>
            <a:r>
              <a:rPr lang="es-EC" sz="1000" i="1" dirty="0" err="1"/>
              <a:t>Journal</a:t>
            </a:r>
            <a:r>
              <a:rPr lang="es-EC" sz="1000" i="1" dirty="0"/>
              <a:t> of </a:t>
            </a:r>
            <a:r>
              <a:rPr lang="es-EC" sz="1000" i="1" dirty="0" err="1"/>
              <a:t>Career</a:t>
            </a:r>
            <a:r>
              <a:rPr lang="es-EC" sz="1000" i="1" dirty="0"/>
              <a:t> </a:t>
            </a:r>
            <a:r>
              <a:rPr lang="es-EC" sz="1000" i="1" dirty="0" err="1"/>
              <a:t>assessment</a:t>
            </a:r>
            <a:r>
              <a:rPr lang="es-EC" sz="1000" i="1" dirty="0"/>
              <a:t>, 16</a:t>
            </a:r>
            <a:r>
              <a:rPr lang="es-EC" sz="1000" dirty="0"/>
              <a:t>(2), 256-279. </a:t>
            </a:r>
          </a:p>
          <a:p>
            <a:r>
              <a:rPr lang="es-EC" sz="1000" dirty="0" err="1"/>
              <a:t>Festinger</a:t>
            </a:r>
            <a:r>
              <a:rPr lang="es-EC" sz="1000" dirty="0"/>
              <a:t>, L. (1962). </a:t>
            </a:r>
            <a:r>
              <a:rPr lang="es-EC" sz="1000" dirty="0" err="1"/>
              <a:t>Cognitive</a:t>
            </a:r>
            <a:r>
              <a:rPr lang="es-EC" sz="1000" dirty="0"/>
              <a:t> </a:t>
            </a:r>
            <a:r>
              <a:rPr lang="es-EC" sz="1000" dirty="0" err="1"/>
              <a:t>dissonance</a:t>
            </a:r>
            <a:r>
              <a:rPr lang="es-EC" sz="1000" dirty="0"/>
              <a:t>. </a:t>
            </a:r>
            <a:r>
              <a:rPr lang="es-EC" sz="1000" i="1" dirty="0" err="1"/>
              <a:t>Scientific</a:t>
            </a:r>
            <a:r>
              <a:rPr lang="es-EC" sz="1000" i="1" dirty="0"/>
              <a:t> American, 207</a:t>
            </a:r>
            <a:r>
              <a:rPr lang="es-EC" sz="1000" dirty="0"/>
              <a:t>(4), 93-106. </a:t>
            </a:r>
          </a:p>
          <a:p>
            <a:r>
              <a:rPr lang="es-EC" sz="1000" dirty="0" err="1"/>
              <a:t>Folmer</a:t>
            </a:r>
            <a:r>
              <a:rPr lang="es-EC" sz="1000" dirty="0"/>
              <a:t>, E., &amp; Bosch, J. (2004). </a:t>
            </a:r>
            <a:r>
              <a:rPr lang="es-EC" sz="1000" dirty="0" err="1"/>
              <a:t>Architecting</a:t>
            </a:r>
            <a:r>
              <a:rPr lang="es-EC" sz="1000" dirty="0"/>
              <a:t> </a:t>
            </a:r>
            <a:r>
              <a:rPr lang="es-EC" sz="1000" dirty="0" err="1"/>
              <a:t>for</a:t>
            </a:r>
            <a:r>
              <a:rPr lang="es-EC" sz="1000" dirty="0"/>
              <a:t> </a:t>
            </a:r>
            <a:r>
              <a:rPr lang="es-EC" sz="1000" dirty="0" err="1"/>
              <a:t>usability</a:t>
            </a:r>
            <a:r>
              <a:rPr lang="es-EC" sz="1000" dirty="0"/>
              <a:t>: a </a:t>
            </a:r>
            <a:r>
              <a:rPr lang="es-EC" sz="1000" dirty="0" err="1"/>
              <a:t>survey</a:t>
            </a:r>
            <a:r>
              <a:rPr lang="es-EC" sz="1000" dirty="0"/>
              <a:t>. </a:t>
            </a:r>
            <a:r>
              <a:rPr lang="es-EC" sz="1000" i="1" dirty="0" err="1"/>
              <a:t>Journal</a:t>
            </a:r>
            <a:r>
              <a:rPr lang="es-EC" sz="1000" i="1" dirty="0"/>
              <a:t> of </a:t>
            </a:r>
            <a:r>
              <a:rPr lang="es-EC" sz="1000" i="1" dirty="0" err="1"/>
              <a:t>systems</a:t>
            </a:r>
            <a:r>
              <a:rPr lang="es-EC" sz="1000" i="1" dirty="0"/>
              <a:t> and software, 70</a:t>
            </a:r>
            <a:r>
              <a:rPr lang="es-EC" sz="1000" dirty="0"/>
              <a:t>(1-2), 61-78. </a:t>
            </a:r>
          </a:p>
          <a:p>
            <a:r>
              <a:rPr lang="es-EC" sz="1000" dirty="0"/>
              <a:t>González </a:t>
            </a:r>
            <a:r>
              <a:rPr lang="es-EC" sz="1000" dirty="0" err="1"/>
              <a:t>Peiteado</a:t>
            </a:r>
            <a:r>
              <a:rPr lang="es-EC" sz="1000" dirty="0"/>
              <a:t>, M., López </a:t>
            </a:r>
            <a:r>
              <a:rPr lang="es-EC" sz="1000" dirty="0" err="1"/>
              <a:t>Castedo</a:t>
            </a:r>
            <a:r>
              <a:rPr lang="es-EC" sz="1000" dirty="0"/>
              <a:t>, A., &amp; Pino Juste, M. (2013). Análisis psicométrico de una escala sobre estilos de enseñanza (ESEE). </a:t>
            </a:r>
          </a:p>
          <a:p>
            <a:r>
              <a:rPr lang="es-EC" sz="1000" dirty="0"/>
              <a:t>Han, J., &amp; Yin, H. (2016). </a:t>
            </a:r>
            <a:r>
              <a:rPr lang="es-EC" sz="1000" dirty="0" err="1"/>
              <a:t>Teacher</a:t>
            </a:r>
            <a:r>
              <a:rPr lang="es-EC" sz="1000" dirty="0"/>
              <a:t> </a:t>
            </a:r>
            <a:r>
              <a:rPr lang="es-EC" sz="1000" dirty="0" err="1"/>
              <a:t>motivation</a:t>
            </a:r>
            <a:r>
              <a:rPr lang="es-EC" sz="1000" dirty="0"/>
              <a:t>: </a:t>
            </a:r>
            <a:r>
              <a:rPr lang="es-EC" sz="1000" dirty="0" err="1"/>
              <a:t>Definition</a:t>
            </a:r>
            <a:r>
              <a:rPr lang="es-EC" sz="1000" dirty="0"/>
              <a:t>, </a:t>
            </a:r>
            <a:r>
              <a:rPr lang="es-EC" sz="1000" dirty="0" err="1"/>
              <a:t>research</a:t>
            </a:r>
            <a:r>
              <a:rPr lang="es-EC" sz="1000" dirty="0"/>
              <a:t> </a:t>
            </a:r>
            <a:r>
              <a:rPr lang="es-EC" sz="1000" dirty="0" err="1"/>
              <a:t>development</a:t>
            </a:r>
            <a:r>
              <a:rPr lang="es-EC" sz="1000" dirty="0"/>
              <a:t> and </a:t>
            </a:r>
            <a:r>
              <a:rPr lang="es-EC" sz="1000" dirty="0" err="1"/>
              <a:t>implications</a:t>
            </a:r>
            <a:r>
              <a:rPr lang="es-EC" sz="1000" dirty="0"/>
              <a:t> </a:t>
            </a:r>
            <a:r>
              <a:rPr lang="es-EC" sz="1000" dirty="0" err="1"/>
              <a:t>for</a:t>
            </a:r>
            <a:r>
              <a:rPr lang="es-EC" sz="1000" dirty="0"/>
              <a:t> </a:t>
            </a:r>
            <a:r>
              <a:rPr lang="es-EC" sz="1000" dirty="0" err="1"/>
              <a:t>teachers</a:t>
            </a:r>
            <a:r>
              <a:rPr lang="es-EC" sz="1000" dirty="0"/>
              <a:t>. </a:t>
            </a:r>
            <a:r>
              <a:rPr lang="es-EC" sz="1000" i="1" dirty="0" err="1"/>
              <a:t>Cogent</a:t>
            </a:r>
            <a:r>
              <a:rPr lang="es-EC" sz="1000" i="1" dirty="0"/>
              <a:t> </a:t>
            </a:r>
            <a:r>
              <a:rPr lang="es-EC" sz="1000" i="1" dirty="0" err="1"/>
              <a:t>Education</a:t>
            </a:r>
            <a:r>
              <a:rPr lang="es-EC" sz="1000" i="1" dirty="0"/>
              <a:t>, 3</a:t>
            </a:r>
            <a:r>
              <a:rPr lang="es-EC" sz="1000" dirty="0"/>
              <a:t>(1), 1217819. </a:t>
            </a:r>
          </a:p>
          <a:p>
            <a:r>
              <a:rPr lang="es-EC" sz="1000" dirty="0"/>
              <a:t>Jackson, C. K., Johnson, R. C., &amp; </a:t>
            </a:r>
            <a:r>
              <a:rPr lang="es-EC" sz="1000" dirty="0" err="1"/>
              <a:t>Persico</a:t>
            </a:r>
            <a:r>
              <a:rPr lang="es-EC" sz="1000" dirty="0"/>
              <a:t>, C. (2015). </a:t>
            </a:r>
            <a:r>
              <a:rPr lang="es-EC" sz="1000" dirty="0" err="1"/>
              <a:t>The</a:t>
            </a:r>
            <a:r>
              <a:rPr lang="es-EC" sz="1000" dirty="0"/>
              <a:t> </a:t>
            </a:r>
            <a:r>
              <a:rPr lang="es-EC" sz="1000" dirty="0" err="1"/>
              <a:t>effects</a:t>
            </a:r>
            <a:r>
              <a:rPr lang="es-EC" sz="1000" dirty="0"/>
              <a:t> of </a:t>
            </a:r>
            <a:r>
              <a:rPr lang="es-EC" sz="1000" dirty="0" err="1"/>
              <a:t>school</a:t>
            </a:r>
            <a:r>
              <a:rPr lang="es-EC" sz="1000" dirty="0"/>
              <a:t> </a:t>
            </a:r>
            <a:r>
              <a:rPr lang="es-EC" sz="1000" dirty="0" err="1"/>
              <a:t>spending</a:t>
            </a:r>
            <a:r>
              <a:rPr lang="es-EC" sz="1000" dirty="0"/>
              <a:t> </a:t>
            </a:r>
            <a:r>
              <a:rPr lang="es-EC" sz="1000" dirty="0" err="1"/>
              <a:t>on</a:t>
            </a:r>
            <a:r>
              <a:rPr lang="es-EC" sz="1000" dirty="0"/>
              <a:t> </a:t>
            </a:r>
            <a:r>
              <a:rPr lang="es-EC" sz="1000" dirty="0" err="1"/>
              <a:t>educational</a:t>
            </a:r>
            <a:r>
              <a:rPr lang="es-EC" sz="1000" dirty="0"/>
              <a:t> and </a:t>
            </a:r>
            <a:r>
              <a:rPr lang="es-EC" sz="1000" dirty="0" err="1"/>
              <a:t>economic</a:t>
            </a:r>
            <a:r>
              <a:rPr lang="es-EC" sz="1000" dirty="0"/>
              <a:t> </a:t>
            </a:r>
            <a:r>
              <a:rPr lang="es-EC" sz="1000" dirty="0" err="1"/>
              <a:t>outcomes</a:t>
            </a:r>
            <a:r>
              <a:rPr lang="es-EC" sz="1000" dirty="0"/>
              <a:t>: </a:t>
            </a:r>
            <a:r>
              <a:rPr lang="es-EC" sz="1000" dirty="0" err="1"/>
              <a:t>Evidence</a:t>
            </a:r>
            <a:r>
              <a:rPr lang="es-EC" sz="1000" dirty="0"/>
              <a:t> </a:t>
            </a:r>
            <a:r>
              <a:rPr lang="es-EC" sz="1000" dirty="0" err="1"/>
              <a:t>from</a:t>
            </a:r>
            <a:r>
              <a:rPr lang="es-EC" sz="1000" dirty="0"/>
              <a:t> </a:t>
            </a:r>
            <a:r>
              <a:rPr lang="es-EC" sz="1000" dirty="0" err="1"/>
              <a:t>school</a:t>
            </a:r>
            <a:r>
              <a:rPr lang="es-EC" sz="1000" dirty="0"/>
              <a:t> </a:t>
            </a:r>
            <a:r>
              <a:rPr lang="es-EC" sz="1000" dirty="0" err="1"/>
              <a:t>finance</a:t>
            </a:r>
            <a:r>
              <a:rPr lang="es-EC" sz="1000" dirty="0"/>
              <a:t> </a:t>
            </a:r>
            <a:r>
              <a:rPr lang="es-EC" sz="1000" dirty="0" err="1"/>
              <a:t>reforms</a:t>
            </a:r>
            <a:r>
              <a:rPr lang="es-EC" sz="1000" dirty="0"/>
              <a:t>. </a:t>
            </a:r>
            <a:r>
              <a:rPr lang="es-EC" sz="1000" i="1" dirty="0" err="1"/>
              <a:t>The</a:t>
            </a:r>
            <a:r>
              <a:rPr lang="es-EC" sz="1000" i="1" dirty="0"/>
              <a:t> </a:t>
            </a:r>
            <a:r>
              <a:rPr lang="es-EC" sz="1000" i="1" dirty="0" err="1"/>
              <a:t>Quarterly</a:t>
            </a:r>
            <a:r>
              <a:rPr lang="es-EC" sz="1000" i="1" dirty="0"/>
              <a:t> </a:t>
            </a:r>
            <a:r>
              <a:rPr lang="es-EC" sz="1000" i="1" dirty="0" err="1"/>
              <a:t>journal</a:t>
            </a:r>
            <a:r>
              <a:rPr lang="es-EC" sz="1000" i="1" dirty="0"/>
              <a:t> of </a:t>
            </a:r>
            <a:r>
              <a:rPr lang="es-EC" sz="1000" i="1" dirty="0" err="1"/>
              <a:t>economics</a:t>
            </a:r>
            <a:r>
              <a:rPr lang="es-EC" sz="1000" i="1" dirty="0"/>
              <a:t>, 131</a:t>
            </a:r>
            <a:r>
              <a:rPr lang="es-EC" sz="1000" dirty="0"/>
              <a:t>(1), 157-218. </a:t>
            </a:r>
          </a:p>
          <a:p>
            <a:r>
              <a:rPr lang="es-EC" sz="1000" dirty="0"/>
              <a:t>Jensen, R. (2010). </a:t>
            </a:r>
            <a:r>
              <a:rPr lang="es-EC" sz="1000" dirty="0" err="1"/>
              <a:t>The</a:t>
            </a:r>
            <a:r>
              <a:rPr lang="es-EC" sz="1000" dirty="0"/>
              <a:t> (</a:t>
            </a:r>
            <a:r>
              <a:rPr lang="es-EC" sz="1000" dirty="0" err="1"/>
              <a:t>perceived</a:t>
            </a:r>
            <a:r>
              <a:rPr lang="es-EC" sz="1000" dirty="0"/>
              <a:t>) </a:t>
            </a:r>
            <a:r>
              <a:rPr lang="es-EC" sz="1000" dirty="0" err="1"/>
              <a:t>returns</a:t>
            </a:r>
            <a:r>
              <a:rPr lang="es-EC" sz="1000" dirty="0"/>
              <a:t> to </a:t>
            </a:r>
            <a:r>
              <a:rPr lang="es-EC" sz="1000" dirty="0" err="1"/>
              <a:t>education</a:t>
            </a:r>
            <a:r>
              <a:rPr lang="es-EC" sz="1000" dirty="0"/>
              <a:t> and </a:t>
            </a:r>
            <a:r>
              <a:rPr lang="es-EC" sz="1000" dirty="0" err="1"/>
              <a:t>the</a:t>
            </a:r>
            <a:r>
              <a:rPr lang="es-EC" sz="1000" dirty="0"/>
              <a:t> </a:t>
            </a:r>
            <a:r>
              <a:rPr lang="es-EC" sz="1000" dirty="0" err="1"/>
              <a:t>demand</a:t>
            </a:r>
            <a:r>
              <a:rPr lang="es-EC" sz="1000" dirty="0"/>
              <a:t> </a:t>
            </a:r>
            <a:r>
              <a:rPr lang="es-EC" sz="1000" dirty="0" err="1"/>
              <a:t>for</a:t>
            </a:r>
            <a:r>
              <a:rPr lang="es-EC" sz="1000" dirty="0"/>
              <a:t> </a:t>
            </a:r>
            <a:r>
              <a:rPr lang="es-EC" sz="1000" dirty="0" err="1"/>
              <a:t>schooling</a:t>
            </a:r>
            <a:r>
              <a:rPr lang="es-EC" sz="1000" dirty="0"/>
              <a:t>. </a:t>
            </a:r>
            <a:r>
              <a:rPr lang="es-EC" sz="1000" i="1" dirty="0" err="1"/>
              <a:t>The</a:t>
            </a:r>
            <a:r>
              <a:rPr lang="es-EC" sz="1000" i="1" dirty="0"/>
              <a:t> </a:t>
            </a:r>
            <a:r>
              <a:rPr lang="es-EC" sz="1000" i="1" dirty="0" err="1"/>
              <a:t>Quarterly</a:t>
            </a:r>
            <a:r>
              <a:rPr lang="es-EC" sz="1000" i="1" dirty="0"/>
              <a:t> </a:t>
            </a:r>
            <a:r>
              <a:rPr lang="es-EC" sz="1000" i="1" dirty="0" err="1"/>
              <a:t>journal</a:t>
            </a:r>
            <a:r>
              <a:rPr lang="es-EC" sz="1000" i="1" dirty="0"/>
              <a:t> of </a:t>
            </a:r>
            <a:r>
              <a:rPr lang="es-EC" sz="1000" i="1" dirty="0" err="1"/>
              <a:t>economics</a:t>
            </a:r>
            <a:r>
              <a:rPr lang="es-EC" sz="1000" i="1" dirty="0"/>
              <a:t>, 125</a:t>
            </a:r>
            <a:r>
              <a:rPr lang="es-EC" sz="1000" dirty="0"/>
              <a:t>(2), 515-548. </a:t>
            </a:r>
          </a:p>
          <a:p>
            <a:r>
              <a:rPr lang="es-EC" sz="1000" dirty="0" err="1"/>
              <a:t>Kessler</a:t>
            </a:r>
            <a:r>
              <a:rPr lang="es-EC" sz="1000" dirty="0"/>
              <a:t>, J. B., &amp; </a:t>
            </a:r>
            <a:r>
              <a:rPr lang="es-EC" sz="1000" dirty="0" err="1"/>
              <a:t>Milkman</a:t>
            </a:r>
            <a:r>
              <a:rPr lang="es-EC" sz="1000" dirty="0"/>
              <a:t>, K. L. (2018). </a:t>
            </a:r>
            <a:r>
              <a:rPr lang="es-EC" sz="1000" dirty="0" err="1"/>
              <a:t>Identity</a:t>
            </a:r>
            <a:r>
              <a:rPr lang="es-EC" sz="1000" dirty="0"/>
              <a:t> in </a:t>
            </a:r>
            <a:r>
              <a:rPr lang="es-EC" sz="1000" dirty="0" err="1"/>
              <a:t>charitable</a:t>
            </a:r>
            <a:r>
              <a:rPr lang="es-EC" sz="1000" dirty="0"/>
              <a:t> </a:t>
            </a:r>
            <a:r>
              <a:rPr lang="es-EC" sz="1000" dirty="0" err="1"/>
              <a:t>giving</a:t>
            </a:r>
            <a:r>
              <a:rPr lang="es-EC" sz="1000" dirty="0"/>
              <a:t>. </a:t>
            </a:r>
            <a:r>
              <a:rPr lang="es-EC" sz="1000" i="1" dirty="0"/>
              <a:t>Management </a:t>
            </a:r>
            <a:r>
              <a:rPr lang="es-EC" sz="1000" i="1" dirty="0" err="1"/>
              <a:t>Science</a:t>
            </a:r>
            <a:r>
              <a:rPr lang="es-EC" sz="1000" i="1" dirty="0"/>
              <a:t>, 64</a:t>
            </a:r>
            <a:r>
              <a:rPr lang="es-EC" sz="1000" dirty="0"/>
              <a:t>(2), 845-859. </a:t>
            </a:r>
          </a:p>
          <a:p>
            <a:r>
              <a:rPr lang="es-EC" sz="1000" dirty="0" err="1"/>
              <a:t>Lafortune</a:t>
            </a:r>
            <a:r>
              <a:rPr lang="es-EC" sz="1000" dirty="0"/>
              <a:t>, J., </a:t>
            </a:r>
            <a:r>
              <a:rPr lang="es-EC" sz="1000" dirty="0" err="1"/>
              <a:t>Rothstein</a:t>
            </a:r>
            <a:r>
              <a:rPr lang="es-EC" sz="1000" dirty="0"/>
              <a:t>, J., &amp; </a:t>
            </a:r>
            <a:r>
              <a:rPr lang="es-EC" sz="1000" dirty="0" err="1"/>
              <a:t>Schanzenbach</a:t>
            </a:r>
            <a:r>
              <a:rPr lang="es-EC" sz="1000" dirty="0"/>
              <a:t>, D. W. (2018). </a:t>
            </a:r>
            <a:r>
              <a:rPr lang="es-EC" sz="1000" dirty="0" err="1"/>
              <a:t>School</a:t>
            </a:r>
            <a:r>
              <a:rPr lang="es-EC" sz="1000" dirty="0"/>
              <a:t> </a:t>
            </a:r>
            <a:r>
              <a:rPr lang="es-EC" sz="1000" dirty="0" err="1"/>
              <a:t>finance</a:t>
            </a:r>
            <a:r>
              <a:rPr lang="es-EC" sz="1000" dirty="0"/>
              <a:t> </a:t>
            </a:r>
            <a:r>
              <a:rPr lang="es-EC" sz="1000" dirty="0" err="1"/>
              <a:t>reform</a:t>
            </a:r>
            <a:r>
              <a:rPr lang="es-EC" sz="1000" dirty="0"/>
              <a:t> and </a:t>
            </a:r>
            <a:r>
              <a:rPr lang="es-EC" sz="1000" dirty="0" err="1"/>
              <a:t>the</a:t>
            </a:r>
            <a:r>
              <a:rPr lang="es-EC" sz="1000" dirty="0"/>
              <a:t> </a:t>
            </a:r>
            <a:r>
              <a:rPr lang="es-EC" sz="1000" dirty="0" err="1"/>
              <a:t>distribution</a:t>
            </a:r>
            <a:r>
              <a:rPr lang="es-EC" sz="1000" dirty="0"/>
              <a:t> of </a:t>
            </a:r>
            <a:r>
              <a:rPr lang="es-EC" sz="1000" dirty="0" err="1"/>
              <a:t>student</a:t>
            </a:r>
            <a:r>
              <a:rPr lang="es-EC" sz="1000" dirty="0"/>
              <a:t> </a:t>
            </a:r>
            <a:r>
              <a:rPr lang="es-EC" sz="1000" dirty="0" err="1"/>
              <a:t>achievement</a:t>
            </a:r>
            <a:r>
              <a:rPr lang="es-EC" sz="1000" dirty="0"/>
              <a:t>. </a:t>
            </a:r>
            <a:r>
              <a:rPr lang="es-EC" sz="1000" i="1" dirty="0"/>
              <a:t>American </a:t>
            </a:r>
            <a:r>
              <a:rPr lang="es-EC" sz="1000" i="1" dirty="0" err="1"/>
              <a:t>Economic</a:t>
            </a:r>
            <a:r>
              <a:rPr lang="es-EC" sz="1000" i="1" dirty="0"/>
              <a:t> </a:t>
            </a:r>
            <a:r>
              <a:rPr lang="es-EC" sz="1000" i="1" dirty="0" err="1"/>
              <a:t>Journal</a:t>
            </a:r>
            <a:r>
              <a:rPr lang="es-EC" sz="1000" i="1" dirty="0"/>
              <a:t>: </a:t>
            </a:r>
            <a:r>
              <a:rPr lang="es-EC" sz="1000" i="1" dirty="0" err="1"/>
              <a:t>Applied</a:t>
            </a:r>
            <a:r>
              <a:rPr lang="es-EC" sz="1000" i="1" dirty="0"/>
              <a:t> </a:t>
            </a:r>
            <a:r>
              <a:rPr lang="es-EC" sz="1000" i="1" dirty="0" err="1"/>
              <a:t>Economics</a:t>
            </a:r>
            <a:r>
              <a:rPr lang="es-EC" sz="1000" i="1" dirty="0"/>
              <a:t>, 10</a:t>
            </a:r>
            <a:r>
              <a:rPr lang="es-EC" sz="1000" dirty="0"/>
              <a:t>(2), 1-26. </a:t>
            </a:r>
          </a:p>
          <a:p>
            <a:r>
              <a:rPr lang="es-EC" sz="1000" dirty="0" err="1"/>
              <a:t>Lankford</a:t>
            </a:r>
            <a:r>
              <a:rPr lang="es-EC" sz="1000" dirty="0"/>
              <a:t>, H., </a:t>
            </a:r>
            <a:r>
              <a:rPr lang="es-EC" sz="1000" dirty="0" err="1"/>
              <a:t>Loeb</a:t>
            </a:r>
            <a:r>
              <a:rPr lang="es-EC" sz="1000" dirty="0"/>
              <a:t>, S., &amp; </a:t>
            </a:r>
            <a:r>
              <a:rPr lang="es-EC" sz="1000" dirty="0" err="1"/>
              <a:t>Wyckoff</a:t>
            </a:r>
            <a:r>
              <a:rPr lang="es-EC" sz="1000" dirty="0"/>
              <a:t>, J. (2002). </a:t>
            </a:r>
            <a:r>
              <a:rPr lang="es-EC" sz="1000" dirty="0" err="1"/>
              <a:t>Teacher</a:t>
            </a:r>
            <a:r>
              <a:rPr lang="es-EC" sz="1000" dirty="0"/>
              <a:t> </a:t>
            </a:r>
            <a:r>
              <a:rPr lang="es-EC" sz="1000" dirty="0" err="1"/>
              <a:t>sorting</a:t>
            </a:r>
            <a:r>
              <a:rPr lang="es-EC" sz="1000" dirty="0"/>
              <a:t> and </a:t>
            </a:r>
            <a:r>
              <a:rPr lang="es-EC" sz="1000" dirty="0" err="1"/>
              <a:t>the</a:t>
            </a:r>
            <a:r>
              <a:rPr lang="es-EC" sz="1000" dirty="0"/>
              <a:t> </a:t>
            </a:r>
            <a:r>
              <a:rPr lang="es-EC" sz="1000" dirty="0" err="1"/>
              <a:t>plight</a:t>
            </a:r>
            <a:r>
              <a:rPr lang="es-EC" sz="1000" dirty="0"/>
              <a:t> of </a:t>
            </a:r>
            <a:r>
              <a:rPr lang="es-EC" sz="1000" dirty="0" err="1"/>
              <a:t>urban</a:t>
            </a:r>
            <a:r>
              <a:rPr lang="es-EC" sz="1000" dirty="0"/>
              <a:t> </a:t>
            </a:r>
            <a:r>
              <a:rPr lang="es-EC" sz="1000" dirty="0" err="1"/>
              <a:t>schools</a:t>
            </a:r>
            <a:r>
              <a:rPr lang="es-EC" sz="1000" dirty="0"/>
              <a:t>: A </a:t>
            </a:r>
            <a:r>
              <a:rPr lang="es-EC" sz="1000" dirty="0" err="1"/>
              <a:t>descriptive</a:t>
            </a:r>
            <a:r>
              <a:rPr lang="es-EC" sz="1000" dirty="0"/>
              <a:t> </a:t>
            </a:r>
            <a:r>
              <a:rPr lang="es-EC" sz="1000" dirty="0" err="1"/>
              <a:t>analysis</a:t>
            </a:r>
            <a:r>
              <a:rPr lang="es-EC" sz="1000" dirty="0"/>
              <a:t>. </a:t>
            </a:r>
            <a:r>
              <a:rPr lang="es-EC" sz="1000" i="1" dirty="0" err="1"/>
              <a:t>Educational</a:t>
            </a:r>
            <a:r>
              <a:rPr lang="es-EC" sz="1000" i="1" dirty="0"/>
              <a:t> </a:t>
            </a:r>
            <a:r>
              <a:rPr lang="es-EC" sz="1000" i="1" dirty="0" err="1"/>
              <a:t>evaluation</a:t>
            </a:r>
            <a:r>
              <a:rPr lang="es-EC" sz="1000" i="1" dirty="0"/>
              <a:t> and </a:t>
            </a:r>
            <a:r>
              <a:rPr lang="es-EC" sz="1000" i="1" dirty="0" err="1"/>
              <a:t>policy</a:t>
            </a:r>
            <a:r>
              <a:rPr lang="es-EC" sz="1000" i="1" dirty="0"/>
              <a:t> </a:t>
            </a:r>
            <a:r>
              <a:rPr lang="es-EC" sz="1000" i="1" dirty="0" err="1"/>
              <a:t>analysis</a:t>
            </a:r>
            <a:r>
              <a:rPr lang="es-EC" sz="1000" i="1" dirty="0"/>
              <a:t>, 24</a:t>
            </a:r>
            <a:r>
              <a:rPr lang="es-EC" sz="1000" dirty="0"/>
              <a:t>(1), 37-62. </a:t>
            </a:r>
          </a:p>
          <a:p>
            <a:r>
              <a:rPr lang="es-EC" sz="1000" dirty="0" err="1"/>
              <a:t>Lind</a:t>
            </a:r>
            <a:r>
              <a:rPr lang="es-EC" sz="1000" dirty="0"/>
              <a:t>, D. A., </a:t>
            </a:r>
            <a:r>
              <a:rPr lang="es-EC" sz="1000" dirty="0" err="1"/>
              <a:t>Marchal</a:t>
            </a:r>
            <a:r>
              <a:rPr lang="es-EC" sz="1000" dirty="0"/>
              <a:t>, W. G., </a:t>
            </a:r>
            <a:r>
              <a:rPr lang="es-EC" sz="1000" dirty="0" err="1"/>
              <a:t>Wathen</a:t>
            </a:r>
            <a:r>
              <a:rPr lang="es-EC" sz="1000" dirty="0"/>
              <a:t>, S. A., </a:t>
            </a:r>
            <a:r>
              <a:rPr lang="es-EC" sz="1000" dirty="0" err="1"/>
              <a:t>Obón</a:t>
            </a:r>
            <a:r>
              <a:rPr lang="es-EC" sz="1000" dirty="0"/>
              <a:t> León, M. d. P., &amp; León Cárdenas, J. (2012). </a:t>
            </a:r>
            <a:r>
              <a:rPr lang="es-EC" sz="1000" i="1" dirty="0"/>
              <a:t>Estadística aplicada a los negocios y la economía</a:t>
            </a:r>
            <a:r>
              <a:rPr lang="es-EC" sz="1000" dirty="0"/>
              <a:t>: México: McGraw-Hill/Interamericana Editores.</a:t>
            </a:r>
          </a:p>
          <a:p>
            <a:r>
              <a:rPr lang="es-EC" sz="1000" dirty="0" err="1"/>
              <a:t>Mandigo</a:t>
            </a:r>
            <a:r>
              <a:rPr lang="es-EC" sz="1000" dirty="0"/>
              <a:t>, J. L., &amp; </a:t>
            </a:r>
            <a:r>
              <a:rPr lang="es-EC" sz="1000" dirty="0" err="1"/>
              <a:t>Holt</a:t>
            </a:r>
            <a:r>
              <a:rPr lang="es-EC" sz="1000" dirty="0"/>
              <a:t>, N. L. (2000). </a:t>
            </a:r>
            <a:r>
              <a:rPr lang="es-EC" sz="1000" dirty="0" err="1"/>
              <a:t>Putting</a:t>
            </a:r>
            <a:r>
              <a:rPr lang="es-EC" sz="1000" dirty="0"/>
              <a:t> </a:t>
            </a:r>
            <a:r>
              <a:rPr lang="es-EC" sz="1000" dirty="0" err="1"/>
              <a:t>theory</a:t>
            </a:r>
            <a:r>
              <a:rPr lang="es-EC" sz="1000" dirty="0"/>
              <a:t> </a:t>
            </a:r>
            <a:r>
              <a:rPr lang="es-EC" sz="1000" dirty="0" err="1"/>
              <a:t>into</a:t>
            </a:r>
            <a:r>
              <a:rPr lang="es-EC" sz="1000" dirty="0"/>
              <a:t> </a:t>
            </a:r>
            <a:r>
              <a:rPr lang="es-EC" sz="1000" dirty="0" err="1"/>
              <a:t>practice</a:t>
            </a:r>
            <a:r>
              <a:rPr lang="es-EC" sz="1000" dirty="0"/>
              <a:t>: </a:t>
            </a:r>
            <a:r>
              <a:rPr lang="es-EC" sz="1000" dirty="0" err="1"/>
              <a:t>How</a:t>
            </a:r>
            <a:r>
              <a:rPr lang="es-EC" sz="1000" dirty="0"/>
              <a:t> </a:t>
            </a:r>
            <a:r>
              <a:rPr lang="es-EC" sz="1000" dirty="0" err="1"/>
              <a:t>cognitive</a:t>
            </a:r>
            <a:r>
              <a:rPr lang="es-EC" sz="1000" dirty="0"/>
              <a:t> </a:t>
            </a:r>
            <a:r>
              <a:rPr lang="es-EC" sz="1000" dirty="0" err="1"/>
              <a:t>evaluation</a:t>
            </a:r>
            <a:r>
              <a:rPr lang="es-EC" sz="1000" dirty="0"/>
              <a:t> </a:t>
            </a:r>
            <a:r>
              <a:rPr lang="es-EC" sz="1000" dirty="0" err="1"/>
              <a:t>theory</a:t>
            </a:r>
            <a:r>
              <a:rPr lang="es-EC" sz="1000" dirty="0"/>
              <a:t> can </a:t>
            </a:r>
            <a:r>
              <a:rPr lang="es-EC" sz="1000" dirty="0" err="1"/>
              <a:t>help</a:t>
            </a:r>
            <a:r>
              <a:rPr lang="es-EC" sz="1000" dirty="0"/>
              <a:t> </a:t>
            </a:r>
            <a:r>
              <a:rPr lang="es-EC" sz="1000" dirty="0" err="1"/>
              <a:t>us</a:t>
            </a:r>
            <a:r>
              <a:rPr lang="es-EC" sz="1000" dirty="0"/>
              <a:t> </a:t>
            </a:r>
            <a:r>
              <a:rPr lang="es-EC" sz="1000" dirty="0" err="1"/>
              <a:t>motivate</a:t>
            </a:r>
            <a:r>
              <a:rPr lang="es-EC" sz="1000" dirty="0"/>
              <a:t> </a:t>
            </a:r>
            <a:r>
              <a:rPr lang="es-EC" sz="1000" dirty="0" err="1"/>
              <a:t>children</a:t>
            </a:r>
            <a:r>
              <a:rPr lang="es-EC" sz="1000" dirty="0"/>
              <a:t> in </a:t>
            </a:r>
            <a:r>
              <a:rPr lang="es-EC" sz="1000" dirty="0" err="1"/>
              <a:t>physical</a:t>
            </a:r>
            <a:r>
              <a:rPr lang="es-EC" sz="1000" dirty="0"/>
              <a:t> </a:t>
            </a:r>
            <a:r>
              <a:rPr lang="es-EC" sz="1000" dirty="0" err="1"/>
              <a:t>activity</a:t>
            </a:r>
            <a:r>
              <a:rPr lang="es-EC" sz="1000" dirty="0"/>
              <a:t> </a:t>
            </a:r>
            <a:r>
              <a:rPr lang="es-EC" sz="1000" dirty="0" err="1"/>
              <a:t>environments</a:t>
            </a:r>
            <a:r>
              <a:rPr lang="es-EC" sz="1000" dirty="0"/>
              <a:t>. </a:t>
            </a:r>
            <a:r>
              <a:rPr lang="es-EC" sz="1000" i="1" dirty="0" err="1"/>
              <a:t>Journal</a:t>
            </a:r>
            <a:r>
              <a:rPr lang="es-EC" sz="1000" i="1" dirty="0"/>
              <a:t> of </a:t>
            </a:r>
            <a:r>
              <a:rPr lang="es-EC" sz="1000" i="1" dirty="0" err="1"/>
              <a:t>Physical</a:t>
            </a:r>
            <a:r>
              <a:rPr lang="es-EC" sz="1000" i="1" dirty="0"/>
              <a:t> </a:t>
            </a:r>
            <a:r>
              <a:rPr lang="es-EC" sz="1000" i="1" dirty="0" err="1"/>
              <a:t>Education</a:t>
            </a:r>
            <a:r>
              <a:rPr lang="es-EC" sz="1000" i="1" dirty="0"/>
              <a:t>, </a:t>
            </a:r>
            <a:r>
              <a:rPr lang="es-EC" sz="1000" i="1" dirty="0" err="1"/>
              <a:t>Recreation</a:t>
            </a:r>
            <a:r>
              <a:rPr lang="es-EC" sz="1000" i="1" dirty="0"/>
              <a:t> &amp; Dance, 71</a:t>
            </a:r>
            <a:r>
              <a:rPr lang="es-EC" sz="1000" dirty="0"/>
              <a:t>(1), 44-49. </a:t>
            </a:r>
          </a:p>
          <a:p>
            <a:r>
              <a:rPr lang="es-EC" sz="1000" dirty="0" err="1"/>
              <a:t>Mertler</a:t>
            </a:r>
            <a:r>
              <a:rPr lang="es-EC" sz="1000" dirty="0"/>
              <a:t>, C. A. (2000). </a:t>
            </a:r>
            <a:r>
              <a:rPr lang="es-EC" sz="1000" dirty="0" err="1"/>
              <a:t>Designing</a:t>
            </a:r>
            <a:r>
              <a:rPr lang="es-EC" sz="1000" dirty="0"/>
              <a:t> </a:t>
            </a:r>
            <a:r>
              <a:rPr lang="es-EC" sz="1000" dirty="0" err="1"/>
              <a:t>scoring</a:t>
            </a:r>
            <a:r>
              <a:rPr lang="es-EC" sz="1000" dirty="0"/>
              <a:t> </a:t>
            </a:r>
            <a:r>
              <a:rPr lang="es-EC" sz="1000" dirty="0" err="1"/>
              <a:t>rubrics</a:t>
            </a:r>
            <a:r>
              <a:rPr lang="es-EC" sz="1000" dirty="0"/>
              <a:t> </a:t>
            </a:r>
            <a:r>
              <a:rPr lang="es-EC" sz="1000" dirty="0" err="1"/>
              <a:t>for</a:t>
            </a:r>
            <a:r>
              <a:rPr lang="es-EC" sz="1000" dirty="0"/>
              <a:t> </a:t>
            </a:r>
            <a:r>
              <a:rPr lang="es-EC" sz="1000" dirty="0" err="1"/>
              <a:t>your</a:t>
            </a:r>
            <a:r>
              <a:rPr lang="es-EC" sz="1000" dirty="0"/>
              <a:t> </a:t>
            </a:r>
            <a:r>
              <a:rPr lang="es-EC" sz="1000" dirty="0" err="1"/>
              <a:t>classroom</a:t>
            </a:r>
            <a:r>
              <a:rPr lang="es-EC" sz="1000" dirty="0"/>
              <a:t>. </a:t>
            </a:r>
            <a:r>
              <a:rPr lang="es-EC" sz="1000" i="1" dirty="0" err="1"/>
              <a:t>Practical</a:t>
            </a:r>
            <a:r>
              <a:rPr lang="es-EC" sz="1000" i="1" dirty="0"/>
              <a:t> </a:t>
            </a:r>
            <a:r>
              <a:rPr lang="es-EC" sz="1000" i="1" dirty="0" err="1"/>
              <a:t>assessment</a:t>
            </a:r>
            <a:r>
              <a:rPr lang="es-EC" sz="1000" i="1" dirty="0"/>
              <a:t>, </a:t>
            </a:r>
            <a:r>
              <a:rPr lang="es-EC" sz="1000" i="1" dirty="0" err="1"/>
              <a:t>research</a:t>
            </a:r>
            <a:r>
              <a:rPr lang="es-EC" sz="1000" i="1" dirty="0"/>
              <a:t>, and </a:t>
            </a:r>
            <a:r>
              <a:rPr lang="es-EC" sz="1000" i="1" dirty="0" err="1"/>
              <a:t>evaluation</a:t>
            </a:r>
            <a:r>
              <a:rPr lang="es-EC" sz="1000" i="1" dirty="0"/>
              <a:t>, 7</a:t>
            </a:r>
            <a:r>
              <a:rPr lang="es-EC" sz="1000" dirty="0"/>
              <a:t>(1), 25. </a:t>
            </a:r>
          </a:p>
          <a:p>
            <a:r>
              <a:rPr lang="es-EC" sz="1000" dirty="0"/>
              <a:t>Montero, Y. H. (2006). Factores del diseño web orientado a la satisfacción y no-frustración de uso. </a:t>
            </a:r>
            <a:r>
              <a:rPr lang="es-EC" sz="1000" i="1" dirty="0"/>
              <a:t>Revista española de documentación científica, 29</a:t>
            </a:r>
            <a:r>
              <a:rPr lang="es-EC" sz="1000" dirty="0"/>
              <a:t>(2), 239-257. </a:t>
            </a:r>
          </a:p>
          <a:p>
            <a:r>
              <a:rPr lang="es-EC" sz="1000" dirty="0"/>
              <a:t>Morales, P. (2011). El coeficiente de correlación.   </a:t>
            </a:r>
            <a:r>
              <a:rPr lang="es-EC" sz="1000" dirty="0" err="1"/>
              <a:t>Retrieved</a:t>
            </a:r>
            <a:r>
              <a:rPr lang="es-EC" sz="1000" dirty="0"/>
              <a:t> </a:t>
            </a:r>
            <a:r>
              <a:rPr lang="es-EC" sz="1000" dirty="0" err="1"/>
              <a:t>from</a:t>
            </a:r>
            <a:r>
              <a:rPr lang="es-EC" sz="1000" dirty="0"/>
              <a:t> </a:t>
            </a:r>
            <a:r>
              <a:rPr lang="es-EC" sz="1000" u="sng" dirty="0">
                <a:hlinkClick r:id="rId3"/>
              </a:rPr>
              <a:t>https://ice.unizar.es/sites/ice.unizar.es/files/users/leteo/materiales/01._documento_1_correlaciones.pdf</a:t>
            </a:r>
            <a:endParaRPr lang="es-EC" sz="1000" dirty="0"/>
          </a:p>
          <a:p>
            <a:r>
              <a:rPr lang="es-EC" sz="1000" dirty="0"/>
              <a:t>Moreno, J. A., &amp; Martínez, A. (2006). Importancia de la Teoría de la Autodeterminación en la práctica físico-deportiva: Fundamentos e implicaciones prácticas. </a:t>
            </a:r>
            <a:r>
              <a:rPr lang="es-EC" sz="1000" i="1" dirty="0"/>
              <a:t>Cuadernos de psicología del deporte, 6</a:t>
            </a:r>
            <a:r>
              <a:rPr lang="es-EC" sz="1000" dirty="0"/>
              <a:t>(2). </a:t>
            </a:r>
          </a:p>
          <a:p>
            <a:r>
              <a:rPr lang="es-EC" sz="1000" dirty="0"/>
              <a:t>Muñiz, J., </a:t>
            </a:r>
            <a:r>
              <a:rPr lang="es-EC" sz="1000" dirty="0" err="1"/>
              <a:t>Elosua</a:t>
            </a:r>
            <a:r>
              <a:rPr lang="es-EC" sz="1000" dirty="0"/>
              <a:t>, P., &amp; </a:t>
            </a:r>
            <a:r>
              <a:rPr lang="es-EC" sz="1000" dirty="0" err="1"/>
              <a:t>Hambleton</a:t>
            </a:r>
            <a:r>
              <a:rPr lang="es-EC" sz="1000" dirty="0"/>
              <a:t>, R. K. (2013). Directrices para la traducción y adaptación de los </a:t>
            </a:r>
            <a:r>
              <a:rPr lang="es-EC" sz="1000" dirty="0" err="1"/>
              <a:t>tests</a:t>
            </a:r>
            <a:r>
              <a:rPr lang="es-EC" sz="1000" dirty="0"/>
              <a:t>: segunda edición. </a:t>
            </a:r>
            <a:r>
              <a:rPr lang="es-EC" sz="1000" i="1" dirty="0" err="1"/>
              <a:t>Psicothema</a:t>
            </a:r>
            <a:r>
              <a:rPr lang="es-EC" sz="1000" i="1" dirty="0"/>
              <a:t>, 25</a:t>
            </a:r>
            <a:r>
              <a:rPr lang="es-EC" sz="1000" dirty="0"/>
              <a:t>(2), 151-157. </a:t>
            </a:r>
          </a:p>
          <a:p>
            <a:r>
              <a:rPr lang="es-EC" sz="1000" dirty="0" err="1"/>
              <a:t>Otzen</a:t>
            </a:r>
            <a:r>
              <a:rPr lang="es-EC" sz="1000" dirty="0"/>
              <a:t>, T., &amp; </a:t>
            </a:r>
            <a:r>
              <a:rPr lang="es-EC" sz="1000" dirty="0" err="1"/>
              <a:t>Manterola</a:t>
            </a:r>
            <a:r>
              <a:rPr lang="es-EC" sz="1000" dirty="0"/>
              <a:t>, C. (2017). Técnicas de Muestreo sobre una Población a Estudio. </a:t>
            </a:r>
            <a:r>
              <a:rPr lang="es-EC" sz="1000" i="1" dirty="0"/>
              <a:t>International </a:t>
            </a:r>
            <a:r>
              <a:rPr lang="es-EC" sz="1000" i="1" dirty="0" err="1"/>
              <a:t>journal</a:t>
            </a:r>
            <a:r>
              <a:rPr lang="es-EC" sz="1000" i="1" dirty="0"/>
              <a:t> of </a:t>
            </a:r>
            <a:r>
              <a:rPr lang="es-EC" sz="1000" i="1" dirty="0" err="1"/>
              <a:t>morphology</a:t>
            </a:r>
            <a:r>
              <a:rPr lang="es-EC" sz="1000" i="1" dirty="0"/>
              <a:t>, 35</a:t>
            </a:r>
            <a:r>
              <a:rPr lang="es-EC" sz="1000" dirty="0"/>
              <a:t>(1), 227-232. </a:t>
            </a:r>
          </a:p>
          <a:p>
            <a:r>
              <a:rPr lang="es-EC" sz="1000" dirty="0" err="1"/>
              <a:t>Perryman</a:t>
            </a:r>
            <a:r>
              <a:rPr lang="es-EC" sz="1000" dirty="0"/>
              <a:t>, J., &amp; Calvert, G. (2020). </a:t>
            </a:r>
            <a:r>
              <a:rPr lang="es-EC" sz="1000" dirty="0" err="1"/>
              <a:t>What</a:t>
            </a:r>
            <a:r>
              <a:rPr lang="es-EC" sz="1000" dirty="0"/>
              <a:t> </a:t>
            </a:r>
            <a:r>
              <a:rPr lang="es-EC" sz="1000" dirty="0" err="1"/>
              <a:t>motivates</a:t>
            </a:r>
            <a:r>
              <a:rPr lang="es-EC" sz="1000" dirty="0"/>
              <a:t> </a:t>
            </a:r>
            <a:r>
              <a:rPr lang="es-EC" sz="1000" dirty="0" err="1"/>
              <a:t>people</a:t>
            </a:r>
            <a:r>
              <a:rPr lang="es-EC" sz="1000" dirty="0"/>
              <a:t> to </a:t>
            </a:r>
            <a:r>
              <a:rPr lang="es-EC" sz="1000" dirty="0" err="1"/>
              <a:t>teach</a:t>
            </a:r>
            <a:r>
              <a:rPr lang="es-EC" sz="1000" dirty="0"/>
              <a:t>, and </a:t>
            </a:r>
            <a:r>
              <a:rPr lang="es-EC" sz="1000" dirty="0" err="1"/>
              <a:t>why</a:t>
            </a:r>
            <a:r>
              <a:rPr lang="es-EC" sz="1000" dirty="0"/>
              <a:t> do </a:t>
            </a:r>
            <a:r>
              <a:rPr lang="es-EC" sz="1000" dirty="0" err="1"/>
              <a:t>they</a:t>
            </a:r>
            <a:r>
              <a:rPr lang="es-EC" sz="1000" dirty="0"/>
              <a:t> </a:t>
            </a:r>
            <a:r>
              <a:rPr lang="es-EC" sz="1000" dirty="0" err="1"/>
              <a:t>leave</a:t>
            </a:r>
            <a:r>
              <a:rPr lang="es-EC" sz="1000" dirty="0"/>
              <a:t>? </a:t>
            </a:r>
            <a:r>
              <a:rPr lang="es-EC" sz="1000" dirty="0" err="1"/>
              <a:t>Accountability</a:t>
            </a:r>
            <a:r>
              <a:rPr lang="es-EC" sz="1000" dirty="0"/>
              <a:t>, </a:t>
            </a:r>
            <a:r>
              <a:rPr lang="es-EC" sz="1000" dirty="0" err="1"/>
              <a:t>performativity</a:t>
            </a:r>
            <a:r>
              <a:rPr lang="es-EC" sz="1000" dirty="0"/>
              <a:t> and </a:t>
            </a:r>
            <a:r>
              <a:rPr lang="es-EC" sz="1000" dirty="0" err="1"/>
              <a:t>teacher</a:t>
            </a:r>
            <a:r>
              <a:rPr lang="es-EC" sz="1000" dirty="0"/>
              <a:t> </a:t>
            </a:r>
            <a:r>
              <a:rPr lang="es-EC" sz="1000" dirty="0" err="1"/>
              <a:t>retention</a:t>
            </a:r>
            <a:r>
              <a:rPr lang="es-EC" sz="1000" dirty="0"/>
              <a:t>. </a:t>
            </a:r>
            <a:r>
              <a:rPr lang="es-EC" sz="1000" i="1" dirty="0"/>
              <a:t>British </a:t>
            </a:r>
            <a:r>
              <a:rPr lang="es-EC" sz="1000" i="1" dirty="0" err="1"/>
              <a:t>Journal</a:t>
            </a:r>
            <a:r>
              <a:rPr lang="es-EC" sz="1000" i="1" dirty="0"/>
              <a:t> of </a:t>
            </a:r>
            <a:r>
              <a:rPr lang="es-EC" sz="1000" i="1" dirty="0" err="1"/>
              <a:t>Educational</a:t>
            </a:r>
            <a:r>
              <a:rPr lang="es-EC" sz="1000" i="1" dirty="0"/>
              <a:t> </a:t>
            </a:r>
            <a:r>
              <a:rPr lang="es-EC" sz="1000" i="1" dirty="0" err="1"/>
              <a:t>Studies</a:t>
            </a:r>
            <a:r>
              <a:rPr lang="es-EC" sz="1000" i="1" dirty="0"/>
              <a:t>, 68</a:t>
            </a:r>
            <a:r>
              <a:rPr lang="es-EC" sz="1000" dirty="0"/>
              <a:t>(1), 3-23. </a:t>
            </a:r>
          </a:p>
          <a:p>
            <a:r>
              <a:rPr lang="es-EC" sz="1000" dirty="0"/>
              <a:t>Quiles, M. R., Moreno-Murcia, J. A., &amp; </a:t>
            </a:r>
            <a:r>
              <a:rPr lang="es-EC" sz="1000" dirty="0" err="1"/>
              <a:t>Lacárcel</a:t>
            </a:r>
            <a:r>
              <a:rPr lang="es-EC" sz="1000" dirty="0"/>
              <a:t>, J. A. V. (2015). Del soporte de autonomía y la motivación </a:t>
            </a:r>
            <a:r>
              <a:rPr lang="es-EC" sz="1000" dirty="0" err="1"/>
              <a:t>autodeterminada</a:t>
            </a:r>
            <a:r>
              <a:rPr lang="es-EC" sz="1000" dirty="0"/>
              <a:t> a la satisfacción docente. </a:t>
            </a:r>
            <a:r>
              <a:rPr lang="es-EC" sz="1000" i="1" dirty="0" err="1"/>
              <a:t>European</a:t>
            </a:r>
            <a:r>
              <a:rPr lang="es-EC" sz="1000" i="1" dirty="0"/>
              <a:t> </a:t>
            </a:r>
            <a:r>
              <a:rPr lang="es-EC" sz="1000" i="1" dirty="0" err="1"/>
              <a:t>Journal</a:t>
            </a:r>
            <a:r>
              <a:rPr lang="es-EC" sz="1000" i="1" dirty="0"/>
              <a:t> of </a:t>
            </a:r>
            <a:r>
              <a:rPr lang="es-EC" sz="1000" i="1" dirty="0" err="1"/>
              <a:t>Education</a:t>
            </a:r>
            <a:r>
              <a:rPr lang="es-EC" sz="1000" i="1" dirty="0"/>
              <a:t> and </a:t>
            </a:r>
            <a:r>
              <a:rPr lang="es-EC" sz="1000" i="1" dirty="0" err="1"/>
              <a:t>Psychology</a:t>
            </a:r>
            <a:r>
              <a:rPr lang="es-EC" sz="1000" i="1" dirty="0"/>
              <a:t>, 8</a:t>
            </a:r>
            <a:r>
              <a:rPr lang="es-EC" sz="1000" dirty="0"/>
              <a:t>(2), 68-75. </a:t>
            </a:r>
          </a:p>
          <a:p>
            <a:r>
              <a:rPr lang="es-EC" sz="1000" dirty="0"/>
              <a:t>Rodríguez, S., Núñez, J. C., Valle, A., Blas, R., &amp; Rosario, P. (2009). Auto-eficacia docente, motivación del profesor y estrategias de enseñanza. </a:t>
            </a:r>
            <a:r>
              <a:rPr lang="es-EC" sz="1000" i="1" dirty="0"/>
              <a:t>Escritos de Psicología (Internet), 3</a:t>
            </a:r>
            <a:r>
              <a:rPr lang="es-EC" sz="1000" dirty="0"/>
              <a:t>(1), 1-7. </a:t>
            </a:r>
          </a:p>
          <a:p>
            <a:r>
              <a:rPr lang="es-EC" sz="1000" dirty="0" err="1"/>
              <a:t>Ryan</a:t>
            </a:r>
            <a:r>
              <a:rPr lang="es-EC" sz="1000" dirty="0"/>
              <a:t>, R., &amp; </a:t>
            </a:r>
            <a:r>
              <a:rPr lang="es-EC" sz="1000" dirty="0" err="1"/>
              <a:t>Deci</a:t>
            </a:r>
            <a:r>
              <a:rPr lang="es-EC" sz="1000" dirty="0"/>
              <a:t>, E. L. (2000). La Teoría de la Autodeterminación y la Facilitación de la Motivación Intrínseca, el Desarrollo Social, y el Bienestar. </a:t>
            </a:r>
            <a:r>
              <a:rPr lang="es-EC" sz="1000" i="1" dirty="0"/>
              <a:t>American </a:t>
            </a:r>
            <a:r>
              <a:rPr lang="es-EC" sz="1000" i="1" dirty="0" err="1"/>
              <a:t>Psychologist</a:t>
            </a:r>
            <a:r>
              <a:rPr lang="es-EC" sz="1000" i="1" dirty="0"/>
              <a:t>, 55</a:t>
            </a:r>
            <a:r>
              <a:rPr lang="es-EC" sz="1000" dirty="0"/>
              <a:t>(1), 68-78. </a:t>
            </a:r>
          </a:p>
          <a:p>
            <a:r>
              <a:rPr lang="es-EC" sz="1000" dirty="0" err="1"/>
              <a:t>Ryan</a:t>
            </a:r>
            <a:r>
              <a:rPr lang="es-EC" sz="1000" dirty="0"/>
              <a:t>, R. M. (1982). Control and </a:t>
            </a:r>
            <a:r>
              <a:rPr lang="es-EC" sz="1000" dirty="0" err="1"/>
              <a:t>information</a:t>
            </a:r>
            <a:r>
              <a:rPr lang="es-EC" sz="1000" dirty="0"/>
              <a:t> in </a:t>
            </a:r>
            <a:r>
              <a:rPr lang="es-EC" sz="1000" dirty="0" err="1"/>
              <a:t>the</a:t>
            </a:r>
            <a:r>
              <a:rPr lang="es-EC" sz="1000" dirty="0"/>
              <a:t> intrapersonal </a:t>
            </a:r>
            <a:r>
              <a:rPr lang="es-EC" sz="1000" dirty="0" err="1"/>
              <a:t>sphere</a:t>
            </a:r>
            <a:r>
              <a:rPr lang="es-EC" sz="1000" dirty="0"/>
              <a:t>: </a:t>
            </a:r>
            <a:r>
              <a:rPr lang="es-EC" sz="1000" dirty="0" err="1"/>
              <a:t>An</a:t>
            </a:r>
            <a:r>
              <a:rPr lang="es-EC" sz="1000" dirty="0"/>
              <a:t> </a:t>
            </a:r>
            <a:r>
              <a:rPr lang="es-EC" sz="1000" dirty="0" err="1"/>
              <a:t>extension</a:t>
            </a:r>
            <a:r>
              <a:rPr lang="es-EC" sz="1000" dirty="0"/>
              <a:t> of </a:t>
            </a:r>
            <a:r>
              <a:rPr lang="es-EC" sz="1000" dirty="0" err="1"/>
              <a:t>cognitive</a:t>
            </a:r>
            <a:r>
              <a:rPr lang="es-EC" sz="1000" dirty="0"/>
              <a:t> </a:t>
            </a:r>
            <a:r>
              <a:rPr lang="es-EC" sz="1000" dirty="0" err="1"/>
              <a:t>evaluation</a:t>
            </a:r>
            <a:r>
              <a:rPr lang="es-EC" sz="1000" dirty="0"/>
              <a:t> </a:t>
            </a:r>
            <a:r>
              <a:rPr lang="es-EC" sz="1000" dirty="0" err="1"/>
              <a:t>theory</a:t>
            </a:r>
            <a:r>
              <a:rPr lang="es-EC" sz="1000" dirty="0"/>
              <a:t>. </a:t>
            </a:r>
            <a:r>
              <a:rPr lang="es-EC" sz="1000" i="1" dirty="0" err="1"/>
              <a:t>Journal</a:t>
            </a:r>
            <a:r>
              <a:rPr lang="es-EC" sz="1000" i="1" dirty="0"/>
              <a:t> of </a:t>
            </a:r>
            <a:r>
              <a:rPr lang="es-EC" sz="1000" i="1" dirty="0" err="1"/>
              <a:t>personality</a:t>
            </a:r>
            <a:r>
              <a:rPr lang="es-EC" sz="1000" i="1" dirty="0"/>
              <a:t> and social </a:t>
            </a:r>
            <a:r>
              <a:rPr lang="es-EC" sz="1000" i="1" dirty="0" err="1"/>
              <a:t>psychology</a:t>
            </a:r>
            <a:r>
              <a:rPr lang="es-EC" sz="1000" i="1" dirty="0"/>
              <a:t>, 43</a:t>
            </a:r>
            <a:r>
              <a:rPr lang="es-EC" sz="1000" dirty="0"/>
              <a:t>(3), 450. </a:t>
            </a:r>
          </a:p>
          <a:p>
            <a:r>
              <a:rPr lang="es-EC" sz="1000" dirty="0" err="1"/>
              <a:t>Ryan</a:t>
            </a:r>
            <a:r>
              <a:rPr lang="es-EC" sz="1000" dirty="0"/>
              <a:t>, R. M. (1995). </a:t>
            </a:r>
            <a:r>
              <a:rPr lang="es-EC" sz="1000" dirty="0" err="1"/>
              <a:t>Psychological</a:t>
            </a:r>
            <a:r>
              <a:rPr lang="es-EC" sz="1000" dirty="0"/>
              <a:t> </a:t>
            </a:r>
            <a:r>
              <a:rPr lang="es-EC" sz="1000" dirty="0" err="1"/>
              <a:t>needs</a:t>
            </a:r>
            <a:r>
              <a:rPr lang="es-EC" sz="1000" dirty="0"/>
              <a:t> and </a:t>
            </a:r>
            <a:r>
              <a:rPr lang="es-EC" sz="1000" dirty="0" err="1"/>
              <a:t>the</a:t>
            </a:r>
            <a:r>
              <a:rPr lang="es-EC" sz="1000" dirty="0"/>
              <a:t> </a:t>
            </a:r>
            <a:r>
              <a:rPr lang="es-EC" sz="1000" dirty="0" err="1"/>
              <a:t>facilitation</a:t>
            </a:r>
            <a:r>
              <a:rPr lang="es-EC" sz="1000" dirty="0"/>
              <a:t> of </a:t>
            </a:r>
            <a:r>
              <a:rPr lang="es-EC" sz="1000" dirty="0" err="1"/>
              <a:t>integrative</a:t>
            </a:r>
            <a:r>
              <a:rPr lang="es-EC" sz="1000" dirty="0"/>
              <a:t> </a:t>
            </a:r>
            <a:r>
              <a:rPr lang="es-EC" sz="1000" dirty="0" err="1"/>
              <a:t>processes</a:t>
            </a:r>
            <a:r>
              <a:rPr lang="es-EC" sz="1000" dirty="0"/>
              <a:t>. </a:t>
            </a:r>
            <a:r>
              <a:rPr lang="es-EC" sz="1000" i="1" dirty="0" err="1"/>
              <a:t>Journal</a:t>
            </a:r>
            <a:r>
              <a:rPr lang="es-EC" sz="1000" i="1" dirty="0"/>
              <a:t> of </a:t>
            </a:r>
            <a:r>
              <a:rPr lang="es-EC" sz="1000" i="1" dirty="0" err="1"/>
              <a:t>personality</a:t>
            </a:r>
            <a:r>
              <a:rPr lang="es-EC" sz="1000" i="1" dirty="0"/>
              <a:t>, 63</a:t>
            </a:r>
            <a:r>
              <a:rPr lang="es-EC" sz="1000" dirty="0"/>
              <a:t>(3), 397-427. </a:t>
            </a:r>
          </a:p>
          <a:p>
            <a:r>
              <a:rPr lang="es-EC" sz="1000" dirty="0" err="1"/>
              <a:t>Ryan</a:t>
            </a:r>
            <a:r>
              <a:rPr lang="es-EC" sz="1000" dirty="0"/>
              <a:t>, R. M., </a:t>
            </a:r>
            <a:r>
              <a:rPr lang="es-EC" sz="1000" dirty="0" err="1"/>
              <a:t>Connell</a:t>
            </a:r>
            <a:r>
              <a:rPr lang="es-EC" sz="1000" dirty="0"/>
              <a:t>, J. P., &amp; </a:t>
            </a:r>
            <a:r>
              <a:rPr lang="es-EC" sz="1000" dirty="0" err="1"/>
              <a:t>Plant</a:t>
            </a:r>
            <a:r>
              <a:rPr lang="es-EC" sz="1000" dirty="0"/>
              <a:t>, R. W. (1990). </a:t>
            </a:r>
            <a:r>
              <a:rPr lang="es-EC" sz="1000" dirty="0" err="1"/>
              <a:t>Emotions</a:t>
            </a:r>
            <a:r>
              <a:rPr lang="es-EC" sz="1000" dirty="0"/>
              <a:t> in </a:t>
            </a:r>
            <a:r>
              <a:rPr lang="es-EC" sz="1000" dirty="0" err="1"/>
              <a:t>nondirected</a:t>
            </a:r>
            <a:r>
              <a:rPr lang="es-EC" sz="1000" dirty="0"/>
              <a:t> </a:t>
            </a:r>
            <a:r>
              <a:rPr lang="es-EC" sz="1000" dirty="0" err="1"/>
              <a:t>text</a:t>
            </a:r>
            <a:r>
              <a:rPr lang="es-EC" sz="1000" dirty="0"/>
              <a:t> </a:t>
            </a:r>
            <a:r>
              <a:rPr lang="es-EC" sz="1000" dirty="0" err="1"/>
              <a:t>learning</a:t>
            </a:r>
            <a:r>
              <a:rPr lang="es-EC" sz="1000" dirty="0"/>
              <a:t>. </a:t>
            </a:r>
            <a:r>
              <a:rPr lang="es-EC" sz="1000" i="1" dirty="0" err="1"/>
              <a:t>Learning</a:t>
            </a:r>
            <a:r>
              <a:rPr lang="es-EC" sz="1000" i="1" dirty="0"/>
              <a:t> and individual </a:t>
            </a:r>
            <a:r>
              <a:rPr lang="es-EC" sz="1000" i="1" dirty="0" err="1"/>
              <a:t>differences</a:t>
            </a:r>
            <a:r>
              <a:rPr lang="es-EC" sz="1000" i="1" dirty="0"/>
              <a:t>, 2</a:t>
            </a:r>
            <a:r>
              <a:rPr lang="es-EC" sz="1000" dirty="0"/>
              <a:t>(1), 1-17. </a:t>
            </a:r>
          </a:p>
          <a:p>
            <a:r>
              <a:rPr lang="es-EC" sz="1000" dirty="0" err="1"/>
              <a:t>Ryan</a:t>
            </a:r>
            <a:r>
              <a:rPr lang="es-EC" sz="1000" dirty="0"/>
              <a:t>, R. M., &amp; </a:t>
            </a:r>
            <a:r>
              <a:rPr lang="es-EC" sz="1000" dirty="0" err="1"/>
              <a:t>Deci</a:t>
            </a:r>
            <a:r>
              <a:rPr lang="es-EC" sz="1000" dirty="0"/>
              <a:t>, E. L. (2000). </a:t>
            </a:r>
            <a:r>
              <a:rPr lang="es-EC" sz="1000" dirty="0" err="1"/>
              <a:t>Intrinsic</a:t>
            </a:r>
            <a:r>
              <a:rPr lang="es-EC" sz="1000" dirty="0"/>
              <a:t> and </a:t>
            </a:r>
            <a:r>
              <a:rPr lang="es-EC" sz="1000" dirty="0" err="1"/>
              <a:t>extrinsic</a:t>
            </a:r>
            <a:r>
              <a:rPr lang="es-EC" sz="1000" dirty="0"/>
              <a:t> </a:t>
            </a:r>
            <a:r>
              <a:rPr lang="es-EC" sz="1000" dirty="0" err="1"/>
              <a:t>motivations</a:t>
            </a:r>
            <a:r>
              <a:rPr lang="es-EC" sz="1000" dirty="0"/>
              <a:t>: </a:t>
            </a:r>
            <a:r>
              <a:rPr lang="es-EC" sz="1000" dirty="0" err="1"/>
              <a:t>Classic</a:t>
            </a:r>
            <a:r>
              <a:rPr lang="es-EC" sz="1000" dirty="0"/>
              <a:t> </a:t>
            </a:r>
            <a:r>
              <a:rPr lang="es-EC" sz="1000" dirty="0" err="1"/>
              <a:t>definitions</a:t>
            </a:r>
            <a:r>
              <a:rPr lang="es-EC" sz="1000" dirty="0"/>
              <a:t> and new </a:t>
            </a:r>
            <a:r>
              <a:rPr lang="es-EC" sz="1000" dirty="0" err="1"/>
              <a:t>directions</a:t>
            </a:r>
            <a:r>
              <a:rPr lang="es-EC" sz="1000" dirty="0"/>
              <a:t>. </a:t>
            </a:r>
            <a:r>
              <a:rPr lang="es-EC" sz="1000" i="1" dirty="0" err="1"/>
              <a:t>Contemporary</a:t>
            </a:r>
            <a:r>
              <a:rPr lang="es-EC" sz="1000" i="1" dirty="0"/>
              <a:t> </a:t>
            </a:r>
            <a:r>
              <a:rPr lang="es-EC" sz="1000" i="1" dirty="0" err="1"/>
              <a:t>educational</a:t>
            </a:r>
            <a:r>
              <a:rPr lang="es-EC" sz="1000" i="1" dirty="0"/>
              <a:t> </a:t>
            </a:r>
            <a:r>
              <a:rPr lang="es-EC" sz="1000" i="1" dirty="0" err="1"/>
              <a:t>psychology</a:t>
            </a:r>
            <a:r>
              <a:rPr lang="es-EC" sz="1000" i="1" dirty="0"/>
              <a:t>, 25</a:t>
            </a:r>
            <a:r>
              <a:rPr lang="es-EC" sz="1000" dirty="0"/>
              <a:t>(1), 54-67. </a:t>
            </a:r>
          </a:p>
          <a:p>
            <a:r>
              <a:rPr lang="es-EC" sz="1000" dirty="0" err="1"/>
              <a:t>Ryan</a:t>
            </a:r>
            <a:r>
              <a:rPr lang="es-EC" sz="1000" dirty="0"/>
              <a:t>, R. M., </a:t>
            </a:r>
            <a:r>
              <a:rPr lang="es-EC" sz="1000" dirty="0" err="1"/>
              <a:t>Koestner</a:t>
            </a:r>
            <a:r>
              <a:rPr lang="es-EC" sz="1000" dirty="0"/>
              <a:t>, R., &amp; </a:t>
            </a:r>
            <a:r>
              <a:rPr lang="es-EC" sz="1000" dirty="0" err="1"/>
              <a:t>Deci</a:t>
            </a:r>
            <a:r>
              <a:rPr lang="es-EC" sz="1000" dirty="0"/>
              <a:t>, E. L. (1991). Ego-</a:t>
            </a:r>
            <a:r>
              <a:rPr lang="es-EC" sz="1000" dirty="0" err="1"/>
              <a:t>involved</a:t>
            </a:r>
            <a:r>
              <a:rPr lang="es-EC" sz="1000" dirty="0"/>
              <a:t> </a:t>
            </a:r>
            <a:r>
              <a:rPr lang="es-EC" sz="1000" dirty="0" err="1"/>
              <a:t>persistence</a:t>
            </a:r>
            <a:r>
              <a:rPr lang="es-EC" sz="1000" dirty="0"/>
              <a:t>: </a:t>
            </a:r>
            <a:r>
              <a:rPr lang="es-EC" sz="1000" dirty="0" err="1"/>
              <a:t>When</a:t>
            </a:r>
            <a:r>
              <a:rPr lang="es-EC" sz="1000" dirty="0"/>
              <a:t> free-</a:t>
            </a:r>
            <a:r>
              <a:rPr lang="es-EC" sz="1000" dirty="0" err="1"/>
              <a:t>choice</a:t>
            </a:r>
            <a:r>
              <a:rPr lang="es-EC" sz="1000" dirty="0"/>
              <a:t> </a:t>
            </a:r>
            <a:r>
              <a:rPr lang="es-EC" sz="1000" dirty="0" err="1"/>
              <a:t>behavior</a:t>
            </a:r>
            <a:r>
              <a:rPr lang="es-EC" sz="1000" dirty="0"/>
              <a:t> </a:t>
            </a:r>
            <a:r>
              <a:rPr lang="es-EC" sz="1000" dirty="0" err="1"/>
              <a:t>is</a:t>
            </a:r>
            <a:r>
              <a:rPr lang="es-EC" sz="1000" dirty="0"/>
              <a:t> </a:t>
            </a:r>
            <a:r>
              <a:rPr lang="es-EC" sz="1000" dirty="0" err="1"/>
              <a:t>not</a:t>
            </a:r>
            <a:r>
              <a:rPr lang="es-EC" sz="1000" dirty="0"/>
              <a:t> </a:t>
            </a:r>
            <a:r>
              <a:rPr lang="es-EC" sz="1000" dirty="0" err="1"/>
              <a:t>intrinsically</a:t>
            </a:r>
            <a:r>
              <a:rPr lang="es-EC" sz="1000" dirty="0"/>
              <a:t> </a:t>
            </a:r>
            <a:r>
              <a:rPr lang="es-EC" sz="1000" dirty="0" err="1"/>
              <a:t>motivated</a:t>
            </a:r>
            <a:r>
              <a:rPr lang="es-EC" sz="1000" dirty="0"/>
              <a:t>. </a:t>
            </a:r>
            <a:r>
              <a:rPr lang="es-EC" sz="1000" i="1" dirty="0" err="1"/>
              <a:t>Motivation</a:t>
            </a:r>
            <a:r>
              <a:rPr lang="es-EC" sz="1000" i="1" dirty="0"/>
              <a:t> and </a:t>
            </a:r>
            <a:r>
              <a:rPr lang="es-EC" sz="1000" i="1" dirty="0" err="1"/>
              <a:t>emotion</a:t>
            </a:r>
            <a:r>
              <a:rPr lang="es-EC" sz="1000" i="1" dirty="0"/>
              <a:t>, 15</a:t>
            </a:r>
            <a:r>
              <a:rPr lang="es-EC" sz="1000" dirty="0"/>
              <a:t>(3), 185-205. </a:t>
            </a:r>
          </a:p>
          <a:p>
            <a:r>
              <a:rPr lang="es-EC" sz="1000" dirty="0" err="1"/>
              <a:t>Sauro</a:t>
            </a:r>
            <a:r>
              <a:rPr lang="es-EC" sz="1000" dirty="0"/>
              <a:t>, J. (2011). </a:t>
            </a:r>
            <a:r>
              <a:rPr lang="es-EC" sz="1000" i="1" dirty="0"/>
              <a:t>A </a:t>
            </a:r>
            <a:r>
              <a:rPr lang="es-EC" sz="1000" i="1" dirty="0" err="1"/>
              <a:t>practical</a:t>
            </a:r>
            <a:r>
              <a:rPr lang="es-EC" sz="1000" i="1" dirty="0"/>
              <a:t> </a:t>
            </a:r>
            <a:r>
              <a:rPr lang="es-EC" sz="1000" i="1" dirty="0" err="1"/>
              <a:t>guide</a:t>
            </a:r>
            <a:r>
              <a:rPr lang="es-EC" sz="1000" i="1" dirty="0"/>
              <a:t> to </a:t>
            </a:r>
            <a:r>
              <a:rPr lang="es-EC" sz="1000" i="1" dirty="0" err="1"/>
              <a:t>the</a:t>
            </a:r>
            <a:r>
              <a:rPr lang="es-EC" sz="1000" i="1" dirty="0"/>
              <a:t> </a:t>
            </a:r>
            <a:r>
              <a:rPr lang="es-EC" sz="1000" i="1" dirty="0" err="1"/>
              <a:t>system</a:t>
            </a:r>
            <a:r>
              <a:rPr lang="es-EC" sz="1000" i="1" dirty="0"/>
              <a:t> </a:t>
            </a:r>
            <a:r>
              <a:rPr lang="es-EC" sz="1000" i="1" dirty="0" err="1"/>
              <a:t>usability</a:t>
            </a:r>
            <a:r>
              <a:rPr lang="es-EC" sz="1000" i="1" dirty="0"/>
              <a:t> </a:t>
            </a:r>
            <a:r>
              <a:rPr lang="es-EC" sz="1000" i="1" dirty="0" err="1"/>
              <a:t>scale</a:t>
            </a:r>
            <a:r>
              <a:rPr lang="es-EC" sz="1000" i="1" dirty="0"/>
              <a:t>: </a:t>
            </a:r>
            <a:r>
              <a:rPr lang="es-EC" sz="1000" i="1" dirty="0" err="1"/>
              <a:t>Background</a:t>
            </a:r>
            <a:r>
              <a:rPr lang="es-EC" sz="1000" i="1" dirty="0"/>
              <a:t>, </a:t>
            </a:r>
            <a:r>
              <a:rPr lang="es-EC" sz="1000" i="1" dirty="0" err="1"/>
              <a:t>benchmarks</a:t>
            </a:r>
            <a:r>
              <a:rPr lang="es-EC" sz="1000" i="1" dirty="0"/>
              <a:t> &amp; </a:t>
            </a:r>
            <a:r>
              <a:rPr lang="es-EC" sz="1000" i="1" dirty="0" err="1"/>
              <a:t>best</a:t>
            </a:r>
            <a:r>
              <a:rPr lang="es-EC" sz="1000" i="1" dirty="0"/>
              <a:t> </a:t>
            </a:r>
            <a:r>
              <a:rPr lang="es-EC" sz="1000" i="1" dirty="0" err="1"/>
              <a:t>practices</a:t>
            </a:r>
            <a:r>
              <a:rPr lang="es-EC" sz="1000" dirty="0"/>
              <a:t>: </a:t>
            </a:r>
            <a:r>
              <a:rPr lang="es-EC" sz="1000" dirty="0" err="1"/>
              <a:t>Measuring</a:t>
            </a:r>
            <a:r>
              <a:rPr lang="es-EC" sz="1000" dirty="0"/>
              <a:t> </a:t>
            </a:r>
            <a:r>
              <a:rPr lang="es-EC" sz="1000" dirty="0" err="1"/>
              <a:t>Usability</a:t>
            </a:r>
            <a:r>
              <a:rPr lang="es-EC" sz="1000" dirty="0"/>
              <a:t> LLC.</a:t>
            </a:r>
          </a:p>
          <a:p>
            <a:r>
              <a:rPr lang="es-EC" sz="1000" dirty="0" err="1"/>
              <a:t>Tullis</a:t>
            </a:r>
            <a:r>
              <a:rPr lang="es-EC" sz="1000" dirty="0"/>
              <a:t>, T. S., &amp; </a:t>
            </a:r>
            <a:r>
              <a:rPr lang="es-EC" sz="1000" dirty="0" err="1"/>
              <a:t>Stetson</a:t>
            </a:r>
            <a:r>
              <a:rPr lang="es-EC" sz="1000" dirty="0"/>
              <a:t>, J. N. (2004). </a:t>
            </a:r>
            <a:r>
              <a:rPr lang="es-EC" sz="1000" i="1" dirty="0"/>
              <a:t>A </a:t>
            </a:r>
            <a:r>
              <a:rPr lang="es-EC" sz="1000" i="1" dirty="0" err="1"/>
              <a:t>comparison</a:t>
            </a:r>
            <a:r>
              <a:rPr lang="es-EC" sz="1000" i="1" dirty="0"/>
              <a:t> of </a:t>
            </a:r>
            <a:r>
              <a:rPr lang="es-EC" sz="1000" i="1" dirty="0" err="1"/>
              <a:t>questionnaires</a:t>
            </a:r>
            <a:r>
              <a:rPr lang="es-EC" sz="1000" i="1" dirty="0"/>
              <a:t> </a:t>
            </a:r>
            <a:r>
              <a:rPr lang="es-EC" sz="1000" i="1" dirty="0" err="1"/>
              <a:t>for</a:t>
            </a:r>
            <a:r>
              <a:rPr lang="es-EC" sz="1000" i="1" dirty="0"/>
              <a:t> </a:t>
            </a:r>
            <a:r>
              <a:rPr lang="es-EC" sz="1000" i="1" dirty="0" err="1"/>
              <a:t>assessing</a:t>
            </a:r>
            <a:r>
              <a:rPr lang="es-EC" sz="1000" i="1" dirty="0"/>
              <a:t> </a:t>
            </a:r>
            <a:r>
              <a:rPr lang="es-EC" sz="1000" i="1" dirty="0" err="1"/>
              <a:t>website</a:t>
            </a:r>
            <a:r>
              <a:rPr lang="es-EC" sz="1000" i="1" dirty="0"/>
              <a:t> </a:t>
            </a:r>
            <a:r>
              <a:rPr lang="es-EC" sz="1000" i="1" dirty="0" err="1"/>
              <a:t>usability</a:t>
            </a:r>
            <a:r>
              <a:rPr lang="es-EC" sz="1000" i="1" dirty="0"/>
              <a:t>.</a:t>
            </a:r>
            <a:r>
              <a:rPr lang="es-EC" sz="1000" dirty="0"/>
              <a:t> </a:t>
            </a:r>
            <a:r>
              <a:rPr lang="es-EC" sz="1000" dirty="0" err="1"/>
              <a:t>Paper</a:t>
            </a:r>
            <a:r>
              <a:rPr lang="es-EC" sz="1000" dirty="0"/>
              <a:t> </a:t>
            </a:r>
            <a:r>
              <a:rPr lang="es-EC" sz="1000" dirty="0" err="1"/>
              <a:t>presented</a:t>
            </a:r>
            <a:r>
              <a:rPr lang="es-EC" sz="1000" dirty="0"/>
              <a:t> at </a:t>
            </a:r>
            <a:r>
              <a:rPr lang="es-EC" sz="1000" dirty="0" err="1"/>
              <a:t>the</a:t>
            </a:r>
            <a:r>
              <a:rPr lang="es-EC" sz="1000" dirty="0"/>
              <a:t> </a:t>
            </a:r>
            <a:r>
              <a:rPr lang="es-EC" sz="1000" dirty="0" err="1"/>
              <a:t>Usability</a:t>
            </a:r>
            <a:r>
              <a:rPr lang="es-EC" sz="1000" dirty="0"/>
              <a:t> </a:t>
            </a:r>
            <a:r>
              <a:rPr lang="es-EC" sz="1000" dirty="0" err="1"/>
              <a:t>professional</a:t>
            </a:r>
            <a:r>
              <a:rPr lang="es-EC" sz="1000" dirty="0"/>
              <a:t> </a:t>
            </a:r>
            <a:r>
              <a:rPr lang="es-EC" sz="1000" dirty="0" err="1"/>
              <a:t>association</a:t>
            </a:r>
            <a:r>
              <a:rPr lang="es-EC" sz="1000" dirty="0"/>
              <a:t> </a:t>
            </a:r>
            <a:r>
              <a:rPr lang="es-EC" sz="1000" dirty="0" err="1"/>
              <a:t>conference</a:t>
            </a:r>
            <a:r>
              <a:rPr lang="es-EC" sz="1000" dirty="0"/>
              <a:t>.</a:t>
            </a:r>
          </a:p>
          <a:p>
            <a:r>
              <a:rPr lang="es-EC" sz="1000" dirty="0"/>
              <a:t>Varela, E. V. (2016). </a:t>
            </a:r>
            <a:r>
              <a:rPr lang="es-EC" sz="1000" i="1" dirty="0"/>
              <a:t>Atención a la diversidad en la educación secundaria obligatoria desde la perspectiva de los profesionales docentes implicados.</a:t>
            </a:r>
            <a:r>
              <a:rPr lang="es-EC" sz="1000" dirty="0"/>
              <a:t> </a:t>
            </a:r>
            <a:r>
              <a:rPr lang="es-EC" sz="1000" dirty="0" err="1"/>
              <a:t>Universidade</a:t>
            </a:r>
            <a:r>
              <a:rPr lang="es-EC" sz="1000" dirty="0"/>
              <a:t> de Vigo. </a:t>
            </a:r>
            <a:endParaRPr lang="en-US" sz="1000" dirty="0"/>
          </a:p>
        </p:txBody>
      </p:sp>
    </p:spTree>
    <p:extLst>
      <p:ext uri="{BB962C8B-B14F-4D97-AF65-F5344CB8AC3E}">
        <p14:creationId xmlns:p14="http://schemas.microsoft.com/office/powerpoint/2010/main" val="2463173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ultado de imagen para graci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67" y="144320"/>
            <a:ext cx="10584611" cy="613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7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5175849"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PROBLEMA</a:t>
            </a:r>
            <a:endParaRPr lang="en-US" sz="3200" b="1"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C1A58D0B-BB67-4CE1-852F-D3544AD6BB31}"/>
              </a:ext>
            </a:extLst>
          </p:cNvPr>
          <p:cNvSpPr txBox="1">
            <a:spLocks/>
          </p:cNvSpPr>
          <p:nvPr/>
        </p:nvSpPr>
        <p:spPr>
          <a:xfrm>
            <a:off x="7067358" y="1925357"/>
            <a:ext cx="4966491" cy="334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sz="1700" dirty="0">
              <a:latin typeface="Gotham Book" pitchFamily="50" charset="0"/>
              <a:cs typeface="Gotham Book" pitchFamily="50" charset="0"/>
            </a:endParaRPr>
          </a:p>
        </p:txBody>
      </p:sp>
      <p:sp>
        <p:nvSpPr>
          <p:cNvPr id="16" name="Rectángulo redondeado 15"/>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graphicFrame>
        <p:nvGraphicFramePr>
          <p:cNvPr id="18" name="Gráfico 17"/>
          <p:cNvGraphicFramePr>
            <a:graphicFrameLocks/>
          </p:cNvGraphicFramePr>
          <p:nvPr>
            <p:extLst>
              <p:ext uri="{D42A27DB-BD31-4B8C-83A1-F6EECF244321}">
                <p14:modId xmlns:p14="http://schemas.microsoft.com/office/powerpoint/2010/main" val="327324382"/>
              </p:ext>
            </p:extLst>
          </p:nvPr>
        </p:nvGraphicFramePr>
        <p:xfrm>
          <a:off x="1536007" y="1839510"/>
          <a:ext cx="9248775" cy="4530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55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5175849"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PROBLEMA</a:t>
            </a:r>
            <a:endParaRPr lang="en-US" sz="3200" b="1"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C1A58D0B-BB67-4CE1-852F-D3544AD6BB31}"/>
              </a:ext>
            </a:extLst>
          </p:cNvPr>
          <p:cNvSpPr txBox="1">
            <a:spLocks/>
          </p:cNvSpPr>
          <p:nvPr/>
        </p:nvSpPr>
        <p:spPr>
          <a:xfrm>
            <a:off x="7067358" y="1925357"/>
            <a:ext cx="4966491" cy="334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sz="1700" dirty="0">
              <a:latin typeface="Gotham Book" pitchFamily="50" charset="0"/>
              <a:cs typeface="Gotham Book" pitchFamily="50" charset="0"/>
            </a:endParaRPr>
          </a:p>
        </p:txBody>
      </p:sp>
      <p:graphicFrame>
        <p:nvGraphicFramePr>
          <p:cNvPr id="13" name="Gráfico 12"/>
          <p:cNvGraphicFramePr/>
          <p:nvPr>
            <p:extLst>
              <p:ext uri="{D42A27DB-BD31-4B8C-83A1-F6EECF244321}">
                <p14:modId xmlns:p14="http://schemas.microsoft.com/office/powerpoint/2010/main" val="1838072241"/>
              </p:ext>
            </p:extLst>
          </p:nvPr>
        </p:nvGraphicFramePr>
        <p:xfrm>
          <a:off x="278631" y="1925357"/>
          <a:ext cx="9509312" cy="441745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redondeado 13"/>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sp>
        <p:nvSpPr>
          <p:cNvPr id="16" name="CuadroTexto 15"/>
          <p:cNvSpPr txBox="1"/>
          <p:nvPr/>
        </p:nvSpPr>
        <p:spPr>
          <a:xfrm>
            <a:off x="9929611" y="3162368"/>
            <a:ext cx="2104238" cy="2031325"/>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Baja asignación de docentes</a:t>
            </a:r>
          </a:p>
          <a:p>
            <a:endParaRPr lang="es-EC" dirty="0"/>
          </a:p>
          <a:p>
            <a:pPr marL="285750" indent="-285750">
              <a:buFont typeface="Arial" panose="020B0604020202020204" pitchFamily="34" charset="0"/>
              <a:buChar char="•"/>
            </a:pPr>
            <a:r>
              <a:rPr lang="es-EC" b="1" dirty="0" smtClean="0"/>
              <a:t>Asignación de docentes sin ser los mejores puntuados </a:t>
            </a:r>
          </a:p>
        </p:txBody>
      </p:sp>
    </p:spTree>
    <p:extLst>
      <p:ext uri="{BB962C8B-B14F-4D97-AF65-F5344CB8AC3E}">
        <p14:creationId xmlns:p14="http://schemas.microsoft.com/office/powerpoint/2010/main" val="3857623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VACÍO DE LA INVESTIGACIÓN</a:t>
            </a:r>
            <a:endParaRPr lang="en-US" sz="3200" b="1"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sp>
        <p:nvSpPr>
          <p:cNvPr id="9" name="CuadroTexto 8"/>
          <p:cNvSpPr txBox="1"/>
          <p:nvPr/>
        </p:nvSpPr>
        <p:spPr>
          <a:xfrm>
            <a:off x="2270250" y="4877702"/>
            <a:ext cx="2760245"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Sistema de SGD-MOE</a:t>
            </a:r>
          </a:p>
        </p:txBody>
      </p:sp>
      <p:pic>
        <p:nvPicPr>
          <p:cNvPr id="2052" name="Picture 4" descr="≫ Registro e Inscripción Quiero Ser Maestro 7 (2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7442" y="2775723"/>
            <a:ext cx="3043053" cy="1865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dificación Acuerdo Ministerial No. Mineduc-me-2014-00070 | Constitución |  Gobier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976" y="2662627"/>
            <a:ext cx="2085349" cy="221507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5185493" y="4877702"/>
            <a:ext cx="2580018" cy="923330"/>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t>Acuerdo Ministerial </a:t>
            </a:r>
            <a:r>
              <a:rPr lang="es-EC" b="1" dirty="0"/>
              <a:t>MINEDUC-MINEDUC-2017-00065-A</a:t>
            </a:r>
            <a:endParaRPr lang="es-EC" b="1" dirty="0" smtClean="0"/>
          </a:p>
        </p:txBody>
      </p:sp>
      <p:sp>
        <p:nvSpPr>
          <p:cNvPr id="14" name="Llamada rectangular redondeada 13"/>
          <p:cNvSpPr/>
          <p:nvPr/>
        </p:nvSpPr>
        <p:spPr>
          <a:xfrm>
            <a:off x="8822763" y="1880806"/>
            <a:ext cx="3226279" cy="1340982"/>
          </a:xfrm>
          <a:prstGeom prst="wedgeRoundRectCallout">
            <a:avLst>
              <a:gd name="adj1" fmla="val -18159"/>
              <a:gd name="adj2" fmla="val 753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FALTA POR HACER</a:t>
            </a:r>
            <a:endParaRPr lang="en-US" sz="1600" dirty="0">
              <a:latin typeface="Times New Roman" panose="02020603050405020304" pitchFamily="18" charset="0"/>
              <a:cs typeface="Times New Roman" panose="02020603050405020304" pitchFamily="18" charset="0"/>
            </a:endParaRPr>
          </a:p>
        </p:txBody>
      </p:sp>
      <p:sp>
        <p:nvSpPr>
          <p:cNvPr id="16" name="Rectángulo 15"/>
          <p:cNvSpPr/>
          <p:nvPr/>
        </p:nvSpPr>
        <p:spPr>
          <a:xfrm>
            <a:off x="8857268" y="3626780"/>
            <a:ext cx="3157268" cy="13959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C" sz="1600" dirty="0" smtClean="0"/>
              <a:t>Adecuaciones en el proceso</a:t>
            </a:r>
          </a:p>
          <a:p>
            <a:pPr marL="285750" indent="-285750">
              <a:buFont typeface="Arial" panose="020B0604020202020204" pitchFamily="34" charset="0"/>
              <a:buChar char="•"/>
            </a:pPr>
            <a:r>
              <a:rPr lang="es-EC" sz="1600" dirty="0" smtClean="0"/>
              <a:t>Actualizaciones en el sistema de información</a:t>
            </a:r>
            <a:endParaRPr lang="en-US" sz="1600" dirty="0"/>
          </a:p>
        </p:txBody>
      </p:sp>
      <p:sp>
        <p:nvSpPr>
          <p:cNvPr id="2" name="Abrir llave 1"/>
          <p:cNvSpPr/>
          <p:nvPr/>
        </p:nvSpPr>
        <p:spPr>
          <a:xfrm>
            <a:off x="1489859" y="2241687"/>
            <a:ext cx="491385" cy="372199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18" name="CuadroTexto 17"/>
          <p:cNvSpPr txBox="1"/>
          <p:nvPr/>
        </p:nvSpPr>
        <p:spPr>
          <a:xfrm>
            <a:off x="230588" y="3304394"/>
            <a:ext cx="1479205" cy="1569660"/>
          </a:xfrm>
          <a:prstGeom prst="rect">
            <a:avLst/>
          </a:prstGeom>
          <a:noFill/>
        </p:spPr>
        <p:txBody>
          <a:bodyPr wrap="square" rtlCol="0">
            <a:spAutoFit/>
          </a:bodyPr>
          <a:lstStyle/>
          <a:p>
            <a:r>
              <a:rPr lang="es-EC" sz="1600" dirty="0" smtClean="0"/>
              <a:t>Recursos existentes del Proceso de Concurso de Méritos y Oposición</a:t>
            </a:r>
            <a:endParaRPr lang="es-EC" sz="1600" dirty="0"/>
          </a:p>
        </p:txBody>
      </p:sp>
    </p:spTree>
    <p:extLst>
      <p:ext uri="{BB962C8B-B14F-4D97-AF65-F5344CB8AC3E}">
        <p14:creationId xmlns:p14="http://schemas.microsoft.com/office/powerpoint/2010/main" val="247278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3398808" y="133154"/>
            <a:ext cx="6029864" cy="154412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b="1" dirty="0" smtClean="0">
                <a:latin typeface="Times New Roman" panose="02020603050405020304" pitchFamily="18" charset="0"/>
                <a:cs typeface="Times New Roman" panose="02020603050405020304" pitchFamily="18" charset="0"/>
              </a:rPr>
              <a:t>OBJETIVO GENERAL</a:t>
            </a:r>
            <a:endParaRPr lang="en-US" sz="3200" b="1" dirty="0">
              <a:latin typeface="Times New Roman" panose="02020603050405020304" pitchFamily="18" charset="0"/>
              <a:cs typeface="Times New Roman" panose="02020603050405020304" pitchFamily="18" charset="0"/>
            </a:endParaRPr>
          </a:p>
        </p:txBody>
      </p:sp>
      <p:sp>
        <p:nvSpPr>
          <p:cNvPr id="10" name="Rectángulo 9"/>
          <p:cNvSpPr/>
          <p:nvPr/>
        </p:nvSpPr>
        <p:spPr>
          <a:xfrm>
            <a:off x="1426040" y="1820174"/>
            <a:ext cx="6530196" cy="4399471"/>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endParaRPr lang="en-US" dirty="0" smtClean="0"/>
          </a:p>
        </p:txBody>
      </p:sp>
      <p:sp>
        <p:nvSpPr>
          <p:cNvPr id="12" name="Rectángulo 11"/>
          <p:cNvSpPr/>
          <p:nvPr/>
        </p:nvSpPr>
        <p:spPr>
          <a:xfrm>
            <a:off x="1589943" y="2001326"/>
            <a:ext cx="6193767" cy="40975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C" b="1" dirty="0" smtClean="0">
                <a:solidFill>
                  <a:srgbClr val="FA0A93"/>
                </a:solidFill>
                <a:latin typeface="Times New Roman" panose="02020603050405020304" pitchFamily="18" charset="0"/>
                <a:cs typeface="Times New Roman" panose="02020603050405020304" pitchFamily="18" charset="0"/>
              </a:rPr>
              <a:t>“Elaborar una propuesta para el fortalecimiento del proceso de Concursos de Méritos y Oposición </a:t>
            </a:r>
          </a:p>
          <a:p>
            <a:pPr algn="just"/>
            <a:endParaRPr lang="es-EC" b="1" dirty="0" smtClean="0">
              <a:solidFill>
                <a:srgbClr val="FA0A93"/>
              </a:solidFill>
              <a:latin typeface="Times New Roman" panose="02020603050405020304" pitchFamily="18" charset="0"/>
              <a:cs typeface="Times New Roman" panose="02020603050405020304" pitchFamily="18" charset="0"/>
            </a:endParaRPr>
          </a:p>
          <a:p>
            <a:pPr algn="just"/>
            <a:r>
              <a:rPr lang="es-EC" b="1" dirty="0" smtClean="0">
                <a:solidFill>
                  <a:srgbClr val="FF6600"/>
                </a:solidFill>
                <a:latin typeface="Times New Roman" panose="02020603050405020304" pitchFamily="18" charset="0"/>
                <a:cs typeface="Times New Roman" panose="02020603050405020304" pitchFamily="18" charset="0"/>
              </a:rPr>
              <a:t>para Docentes del Magisterio Nacional, </a:t>
            </a:r>
          </a:p>
          <a:p>
            <a:pPr algn="just"/>
            <a:endParaRPr lang="es-EC" b="1" dirty="0" smtClean="0">
              <a:solidFill>
                <a:srgbClr val="FF6600"/>
              </a:solidFill>
              <a:latin typeface="Times New Roman" panose="02020603050405020304" pitchFamily="18" charset="0"/>
              <a:cs typeface="Times New Roman" panose="02020603050405020304" pitchFamily="18" charset="0"/>
            </a:endParaRPr>
          </a:p>
          <a:p>
            <a:pPr algn="just"/>
            <a:r>
              <a:rPr lang="es-EC" b="1" dirty="0" smtClean="0">
                <a:solidFill>
                  <a:srgbClr val="00B050"/>
                </a:solidFill>
                <a:latin typeface="Times New Roman" panose="02020603050405020304" pitchFamily="18" charset="0"/>
                <a:cs typeface="Times New Roman" panose="02020603050405020304" pitchFamily="18" charset="0"/>
              </a:rPr>
              <a:t>mediante la aplicación de la teoría de la autodeterminación y  el estándar ISO 9241-11, </a:t>
            </a:r>
          </a:p>
          <a:p>
            <a:pPr algn="just"/>
            <a:endParaRPr lang="es-EC" b="1" dirty="0" smtClean="0">
              <a:solidFill>
                <a:srgbClr val="00B050"/>
              </a:solidFill>
              <a:latin typeface="Times New Roman" panose="02020603050405020304" pitchFamily="18" charset="0"/>
              <a:cs typeface="Times New Roman" panose="02020603050405020304" pitchFamily="18" charset="0"/>
            </a:endParaRPr>
          </a:p>
          <a:p>
            <a:pPr algn="just"/>
            <a:r>
              <a:rPr lang="es-EC" b="1" dirty="0" smtClean="0">
                <a:solidFill>
                  <a:srgbClr val="0070C0"/>
                </a:solidFill>
                <a:latin typeface="Times New Roman" panose="02020603050405020304" pitchFamily="18" charset="0"/>
                <a:cs typeface="Times New Roman" panose="02020603050405020304" pitchFamily="18" charset="0"/>
              </a:rPr>
              <a:t>con la finalidad de efectivizar la asignación de vacantes ofertadas por el Ministerio de Educación.”,</a:t>
            </a:r>
            <a:endParaRPr lang="en-US" b="1" dirty="0" smtClean="0">
              <a:solidFill>
                <a:srgbClr val="0070C0"/>
              </a:solidFill>
              <a:latin typeface="Times New Roman" panose="02020603050405020304" pitchFamily="18" charset="0"/>
              <a:cs typeface="Times New Roman" panose="02020603050405020304" pitchFamily="18" charset="0"/>
            </a:endParaRPr>
          </a:p>
          <a:p>
            <a:pPr algn="just"/>
            <a:endParaRPr lang="es-EC" b="1" dirty="0" smtClean="0">
              <a:latin typeface="Times New Roman" panose="02020603050405020304" pitchFamily="18" charset="0"/>
              <a:cs typeface="Times New Roman" panose="02020603050405020304" pitchFamily="18" charset="0"/>
            </a:endParaRPr>
          </a:p>
        </p:txBody>
      </p:sp>
      <p:sp>
        <p:nvSpPr>
          <p:cNvPr id="2" name="Llamada rectangular 1"/>
          <p:cNvSpPr/>
          <p:nvPr/>
        </p:nvSpPr>
        <p:spPr>
          <a:xfrm>
            <a:off x="9310583" y="2006525"/>
            <a:ext cx="1380226" cy="819509"/>
          </a:xfrm>
          <a:prstGeom prst="wedgeRectCallout">
            <a:avLst>
              <a:gd name="adj1" fmla="val -164284"/>
              <a:gd name="adj2" fmla="val 3573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t>Qué</a:t>
            </a:r>
            <a:endParaRPr lang="en-US" b="1" dirty="0"/>
          </a:p>
        </p:txBody>
      </p:sp>
      <p:sp>
        <p:nvSpPr>
          <p:cNvPr id="8" name="Llamada rectangular 7"/>
          <p:cNvSpPr/>
          <p:nvPr/>
        </p:nvSpPr>
        <p:spPr>
          <a:xfrm>
            <a:off x="9310583" y="3055189"/>
            <a:ext cx="1380226" cy="819509"/>
          </a:xfrm>
          <a:prstGeom prst="wedgeRectCallout">
            <a:avLst>
              <a:gd name="adj1" fmla="val -180507"/>
              <a:gd name="adj2" fmla="val 628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t>Dónde</a:t>
            </a:r>
            <a:endParaRPr lang="en-US" b="1" dirty="0"/>
          </a:p>
        </p:txBody>
      </p:sp>
      <p:sp>
        <p:nvSpPr>
          <p:cNvPr id="9" name="Llamada rectangular 8"/>
          <p:cNvSpPr/>
          <p:nvPr/>
        </p:nvSpPr>
        <p:spPr>
          <a:xfrm>
            <a:off x="9310583" y="4103854"/>
            <a:ext cx="1380226" cy="819509"/>
          </a:xfrm>
          <a:prstGeom prst="wedgeRectCallout">
            <a:avLst>
              <a:gd name="adj1" fmla="val -172065"/>
              <a:gd name="adj2" fmla="val -300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t>Cómo</a:t>
            </a:r>
            <a:endParaRPr lang="en-US" b="1" dirty="0"/>
          </a:p>
        </p:txBody>
      </p:sp>
      <p:sp>
        <p:nvSpPr>
          <p:cNvPr id="11" name="Llamada rectangular 10"/>
          <p:cNvSpPr/>
          <p:nvPr/>
        </p:nvSpPr>
        <p:spPr>
          <a:xfrm>
            <a:off x="9310583" y="5197980"/>
            <a:ext cx="1380226" cy="819509"/>
          </a:xfrm>
          <a:prstGeom prst="wedgeRectCallout">
            <a:avLst>
              <a:gd name="adj1" fmla="val -178280"/>
              <a:gd name="adj2" fmla="val -5469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t>Para qué</a:t>
            </a:r>
            <a:endParaRPr lang="en-US" b="1" dirty="0"/>
          </a:p>
        </p:txBody>
      </p:sp>
      <p:sp>
        <p:nvSpPr>
          <p:cNvPr id="13" name="Rectángulo redondeado 12"/>
          <p:cNvSpPr/>
          <p:nvPr/>
        </p:nvSpPr>
        <p:spPr>
          <a:xfrm>
            <a:off x="51756" y="43574"/>
            <a:ext cx="1734478" cy="99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t>DISEÑO DE LA INVESTIGACIÓN</a:t>
            </a:r>
            <a:endParaRPr lang="en-US" sz="1600" b="1" dirty="0"/>
          </a:p>
        </p:txBody>
      </p:sp>
    </p:spTree>
    <p:extLst>
      <p:ext uri="{BB962C8B-B14F-4D97-AF65-F5344CB8AC3E}">
        <p14:creationId xmlns:p14="http://schemas.microsoft.com/office/powerpoint/2010/main" val="1135616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2006</TotalTime>
  <Words>7160</Words>
  <Application>Microsoft Office PowerPoint</Application>
  <PresentationFormat>Panorámica</PresentationFormat>
  <Paragraphs>1111</Paragraphs>
  <Slides>55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Calibri</vt:lpstr>
      <vt:lpstr>Calibri Light</vt:lpstr>
      <vt:lpstr>Cambria Math</vt:lpstr>
      <vt:lpstr>Gotham Book</vt:lpstr>
      <vt:lpstr>Times New Roman</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kenshin_ton@hotmail.com</dc:creator>
  <cp:lastModifiedBy>user</cp:lastModifiedBy>
  <cp:revision>138</cp:revision>
  <dcterms:created xsi:type="dcterms:W3CDTF">2019-09-20T10:15:06Z</dcterms:created>
  <dcterms:modified xsi:type="dcterms:W3CDTF">2021-07-08T04:01:40Z</dcterms:modified>
</cp:coreProperties>
</file>