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6"/>
  </p:notesMasterIdLst>
  <p:handoutMasterIdLst>
    <p:handoutMasterId r:id="rId77"/>
  </p:handoutMasterIdLst>
  <p:sldIdLst>
    <p:sldId id="257" r:id="rId2"/>
    <p:sldId id="259" r:id="rId3"/>
    <p:sldId id="394" r:id="rId4"/>
    <p:sldId id="326" r:id="rId5"/>
    <p:sldId id="395" r:id="rId6"/>
    <p:sldId id="338" r:id="rId7"/>
    <p:sldId id="336" r:id="rId8"/>
    <p:sldId id="339" r:id="rId9"/>
    <p:sldId id="266" r:id="rId10"/>
    <p:sldId id="265" r:id="rId11"/>
    <p:sldId id="391" r:id="rId12"/>
    <p:sldId id="268" r:id="rId13"/>
    <p:sldId id="340" r:id="rId14"/>
    <p:sldId id="341" r:id="rId15"/>
    <p:sldId id="342" r:id="rId16"/>
    <p:sldId id="343" r:id="rId17"/>
    <p:sldId id="331" r:id="rId18"/>
    <p:sldId id="330" r:id="rId19"/>
    <p:sldId id="344" r:id="rId20"/>
    <p:sldId id="345" r:id="rId21"/>
    <p:sldId id="333" r:id="rId22"/>
    <p:sldId id="346" r:id="rId23"/>
    <p:sldId id="332" r:id="rId24"/>
    <p:sldId id="275" r:id="rId25"/>
    <p:sldId id="347" r:id="rId26"/>
    <p:sldId id="348" r:id="rId27"/>
    <p:sldId id="349" r:id="rId28"/>
    <p:sldId id="392" r:id="rId29"/>
    <p:sldId id="269" r:id="rId30"/>
    <p:sldId id="352" r:id="rId31"/>
    <p:sldId id="353" r:id="rId32"/>
    <p:sldId id="351" r:id="rId33"/>
    <p:sldId id="355" r:id="rId34"/>
    <p:sldId id="350" r:id="rId35"/>
    <p:sldId id="364" r:id="rId36"/>
    <p:sldId id="354" r:id="rId37"/>
    <p:sldId id="356" r:id="rId38"/>
    <p:sldId id="357" r:id="rId39"/>
    <p:sldId id="358" r:id="rId40"/>
    <p:sldId id="359" r:id="rId41"/>
    <p:sldId id="360" r:id="rId42"/>
    <p:sldId id="361" r:id="rId43"/>
    <p:sldId id="362" r:id="rId44"/>
    <p:sldId id="363" r:id="rId45"/>
    <p:sldId id="365" r:id="rId46"/>
    <p:sldId id="366" r:id="rId47"/>
    <p:sldId id="367" r:id="rId48"/>
    <p:sldId id="368" r:id="rId49"/>
    <p:sldId id="369" r:id="rId50"/>
    <p:sldId id="370" r:id="rId51"/>
    <p:sldId id="371" r:id="rId52"/>
    <p:sldId id="372" r:id="rId53"/>
    <p:sldId id="373" r:id="rId54"/>
    <p:sldId id="374" r:id="rId55"/>
    <p:sldId id="375" r:id="rId56"/>
    <p:sldId id="376" r:id="rId57"/>
    <p:sldId id="378" r:id="rId58"/>
    <p:sldId id="379" r:id="rId59"/>
    <p:sldId id="377" r:id="rId60"/>
    <p:sldId id="381" r:id="rId61"/>
    <p:sldId id="380" r:id="rId62"/>
    <p:sldId id="396" r:id="rId63"/>
    <p:sldId id="393" r:id="rId64"/>
    <p:sldId id="384" r:id="rId65"/>
    <p:sldId id="397" r:id="rId66"/>
    <p:sldId id="385" r:id="rId67"/>
    <p:sldId id="399" r:id="rId68"/>
    <p:sldId id="382" r:id="rId69"/>
    <p:sldId id="400" r:id="rId70"/>
    <p:sldId id="401" r:id="rId71"/>
    <p:sldId id="383" r:id="rId72"/>
    <p:sldId id="402" r:id="rId73"/>
    <p:sldId id="325" r:id="rId74"/>
    <p:sldId id="403" r:id="rId75"/>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iven Sarmiento" initials="SS" lastIdx="1" clrIdx="0">
    <p:extLst>
      <p:ext uri="{19B8F6BF-5375-455C-9EA6-DF929625EA0E}">
        <p15:presenceInfo xmlns:p15="http://schemas.microsoft.com/office/powerpoint/2012/main" userId="dddcc744a102694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65" autoAdjust="0"/>
    <p:restoredTop sz="94660"/>
  </p:normalViewPr>
  <p:slideViewPr>
    <p:cSldViewPr snapToGrid="0">
      <p:cViewPr varScale="1">
        <p:scale>
          <a:sx n="72" d="100"/>
          <a:sy n="72" d="100"/>
        </p:scale>
        <p:origin x="58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elanie%20Cano\Downloads\dise&#241;o%20elastico-no%20lineal.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40" b="1" i="0" u="none" strike="noStrike" kern="1200" cap="all" spc="120" normalizeH="0" baseline="0">
              <a:solidFill>
                <a:schemeClr val="tx1"/>
              </a:solidFill>
              <a:latin typeface="+mn-lt"/>
              <a:ea typeface="+mn-ea"/>
              <a:cs typeface="+mn-cs"/>
            </a:defRPr>
          </a:pPr>
          <a:endParaRPr lang="es-EC"/>
        </a:p>
      </c:txPr>
    </c:title>
    <c:autoTitleDeleted val="0"/>
    <c:plotArea>
      <c:layout/>
      <c:barChart>
        <c:barDir val="col"/>
        <c:grouping val="clustered"/>
        <c:varyColors val="0"/>
        <c:ser>
          <c:idx val="0"/>
          <c:order val="0"/>
          <c:tx>
            <c:strRef>
              <c:f>Hoja1!$B$1</c:f>
              <c:strCache>
                <c:ptCount val="1"/>
                <c:pt idx="0">
                  <c:v>MATRIZ ENERGÉTICA DEL ECUADOR</c:v>
                </c:pt>
              </c:strCache>
            </c:strRef>
          </c:tx>
          <c:spPr>
            <a:solidFill>
              <a:schemeClr val="accent1"/>
            </a:solidFill>
            <a:ln>
              <a:noFill/>
            </a:ln>
            <a:effectLst/>
          </c:spPr>
          <c:invertIfNegative val="0"/>
          <c:dPt>
            <c:idx val="0"/>
            <c:invertIfNegative val="0"/>
            <c:bubble3D val="0"/>
            <c:spPr>
              <a:solidFill>
                <a:srgbClr val="0070C0"/>
              </a:solidFill>
              <a:ln>
                <a:solidFill>
                  <a:schemeClr val="accent5">
                    <a:lumMod val="75000"/>
                  </a:schemeClr>
                </a:solidFill>
              </a:ln>
              <a:effectLst/>
            </c:spPr>
            <c:extLst>
              <c:ext xmlns:c16="http://schemas.microsoft.com/office/drawing/2014/chart" uri="{C3380CC4-5D6E-409C-BE32-E72D297353CC}">
                <c16:uniqueId val="{00000004-0C08-46C2-8B1D-AB7985CF6F6A}"/>
              </c:ext>
            </c:extLst>
          </c:dPt>
          <c:dPt>
            <c:idx val="1"/>
            <c:invertIfNegative val="0"/>
            <c:bubble3D val="0"/>
            <c:spPr>
              <a:solidFill>
                <a:schemeClr val="bg2">
                  <a:lumMod val="50000"/>
                </a:schemeClr>
              </a:solidFill>
              <a:ln>
                <a:solidFill>
                  <a:schemeClr val="bg2">
                    <a:lumMod val="25000"/>
                  </a:schemeClr>
                </a:solidFill>
              </a:ln>
              <a:effectLst/>
            </c:spPr>
            <c:extLst>
              <c:ext xmlns:c16="http://schemas.microsoft.com/office/drawing/2014/chart" uri="{C3380CC4-5D6E-409C-BE32-E72D297353CC}">
                <c16:uniqueId val="{00000005-0C08-46C2-8B1D-AB7985CF6F6A}"/>
              </c:ext>
            </c:extLst>
          </c:dPt>
          <c:dPt>
            <c:idx val="2"/>
            <c:invertIfNegative val="0"/>
            <c:bubble3D val="0"/>
            <c:spPr>
              <a:solidFill>
                <a:srgbClr val="00B050"/>
              </a:solidFill>
              <a:ln>
                <a:solidFill>
                  <a:schemeClr val="accent6">
                    <a:lumMod val="50000"/>
                  </a:schemeClr>
                </a:solidFill>
              </a:ln>
              <a:effectLst/>
            </c:spPr>
            <c:extLst>
              <c:ext xmlns:c16="http://schemas.microsoft.com/office/drawing/2014/chart" uri="{C3380CC4-5D6E-409C-BE32-E72D297353CC}">
                <c16:uniqueId val="{00000006-0C08-46C2-8B1D-AB7985CF6F6A}"/>
              </c:ext>
            </c:extLst>
          </c:dPt>
          <c:dPt>
            <c:idx val="3"/>
            <c:invertIfNegative val="0"/>
            <c:bubble3D val="0"/>
            <c:spPr>
              <a:solidFill>
                <a:srgbClr val="FF0000"/>
              </a:solidFill>
              <a:ln>
                <a:noFill/>
              </a:ln>
              <a:effectLst/>
            </c:spPr>
            <c:extLst>
              <c:ext xmlns:c16="http://schemas.microsoft.com/office/drawing/2014/chart" uri="{C3380CC4-5D6E-409C-BE32-E72D297353CC}">
                <c16:uniqueId val="{00000007-0C08-46C2-8B1D-AB7985CF6F6A}"/>
              </c:ext>
            </c:extLst>
          </c:dPt>
          <c:dPt>
            <c:idx val="4"/>
            <c:invertIfNegative val="0"/>
            <c:bubble3D val="0"/>
            <c:spPr>
              <a:solidFill>
                <a:srgbClr val="FFFF00"/>
              </a:solidFill>
              <a:ln>
                <a:noFill/>
              </a:ln>
              <a:effectLst/>
            </c:spPr>
            <c:extLst>
              <c:ext xmlns:c16="http://schemas.microsoft.com/office/drawing/2014/chart" uri="{C3380CC4-5D6E-409C-BE32-E72D297353CC}">
                <c16:uniqueId val="{00000008-0C08-46C2-8B1D-AB7985CF6F6A}"/>
              </c:ext>
            </c:extLst>
          </c:dPt>
          <c:dLbls>
            <c:spPr>
              <a:noFill/>
              <a:ln>
                <a:noFill/>
              </a:ln>
              <a:effectLst/>
            </c:spPr>
            <c:txPr>
              <a:bodyPr rot="-5400000" spcFirstLastPara="1" vertOverflow="clip" horzOverflow="clip"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s-EC"/>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Hoja1!$A$2:$A$6</c:f>
              <c:strCache>
                <c:ptCount val="5"/>
                <c:pt idx="0">
                  <c:v>HIDROELECTRICIDAD</c:v>
                </c:pt>
                <c:pt idx="1">
                  <c:v>COMBUSTIBLES FÓSILES</c:v>
                </c:pt>
                <c:pt idx="2">
                  <c:v>BIOMASA</c:v>
                </c:pt>
                <c:pt idx="3">
                  <c:v>FOTOVOLTAICA</c:v>
                </c:pt>
                <c:pt idx="4">
                  <c:v>EÓLICA</c:v>
                </c:pt>
              </c:strCache>
            </c:strRef>
          </c:cat>
          <c:val>
            <c:numRef>
              <c:f>Hoja1!$B$2:$B$6</c:f>
              <c:numCache>
                <c:formatCode>0.00%</c:formatCode>
                <c:ptCount val="5"/>
                <c:pt idx="0">
                  <c:v>0.58630000000000004</c:v>
                </c:pt>
                <c:pt idx="1">
                  <c:v>0.3916</c:v>
                </c:pt>
                <c:pt idx="2">
                  <c:v>1.66E-2</c:v>
                </c:pt>
                <c:pt idx="3">
                  <c:v>3.2000000000000002E-3</c:v>
                </c:pt>
                <c:pt idx="4">
                  <c:v>2.3999999999999998E-3</c:v>
                </c:pt>
              </c:numCache>
            </c:numRef>
          </c:val>
          <c:extLst>
            <c:ext xmlns:c16="http://schemas.microsoft.com/office/drawing/2014/chart" uri="{C3380CC4-5D6E-409C-BE32-E72D297353CC}">
              <c16:uniqueId val="{00000000-0C08-46C2-8B1D-AB7985CF6F6A}"/>
            </c:ext>
          </c:extLst>
        </c:ser>
        <c:dLbls>
          <c:showLegendKey val="0"/>
          <c:showVal val="0"/>
          <c:showCatName val="0"/>
          <c:showSerName val="0"/>
          <c:showPercent val="0"/>
          <c:showBubbleSize val="0"/>
        </c:dLbls>
        <c:gapWidth val="150"/>
        <c:axId val="1944790911"/>
        <c:axId val="1944786335"/>
      </c:barChart>
      <c:catAx>
        <c:axId val="1944790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all" spc="120" normalizeH="0" baseline="0">
                <a:solidFill>
                  <a:schemeClr val="tx1"/>
                </a:solidFill>
                <a:latin typeface="+mn-lt"/>
                <a:ea typeface="+mn-ea"/>
                <a:cs typeface="+mn-cs"/>
              </a:defRPr>
            </a:pPr>
            <a:endParaRPr lang="es-EC"/>
          </a:p>
        </c:txPr>
        <c:crossAx val="1944786335"/>
        <c:crosses val="autoZero"/>
        <c:auto val="1"/>
        <c:lblAlgn val="ctr"/>
        <c:lblOffset val="100"/>
        <c:noMultiLvlLbl val="0"/>
      </c:catAx>
      <c:valAx>
        <c:axId val="194478633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C"/>
          </a:p>
        </c:txPr>
        <c:crossAx val="1944790911"/>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42919535994767"/>
          <c:y val="0.15405594565690195"/>
          <c:w val="0.82210555378556782"/>
          <c:h val="0.71135462011178663"/>
        </c:manualLayout>
      </c:layout>
      <c:scatterChart>
        <c:scatterStyle val="smoothMarker"/>
        <c:varyColors val="0"/>
        <c:ser>
          <c:idx val="0"/>
          <c:order val="0"/>
          <c:tx>
            <c:v>Espectro elástico</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Sismo_Diseño!$B$36:$B$57</c:f>
              <c:numCache>
                <c:formatCode>0.000</c:formatCode>
                <c:ptCount val="22"/>
                <c:pt idx="0">
                  <c:v>0</c:v>
                </c:pt>
                <c:pt idx="1">
                  <c:v>0.10267500000000003</c:v>
                </c:pt>
                <c:pt idx="2">
                  <c:v>0.2</c:v>
                </c:pt>
                <c:pt idx="3">
                  <c:v>0.30000000000000004</c:v>
                </c:pt>
                <c:pt idx="4">
                  <c:v>0.33800000000000002</c:v>
                </c:pt>
                <c:pt idx="5">
                  <c:v>0.4</c:v>
                </c:pt>
                <c:pt idx="6">
                  <c:v>0.5</c:v>
                </c:pt>
                <c:pt idx="7">
                  <c:v>0.56471250000000028</c:v>
                </c:pt>
                <c:pt idx="8">
                  <c:v>0.6</c:v>
                </c:pt>
                <c:pt idx="9">
                  <c:v>0.7</c:v>
                </c:pt>
                <c:pt idx="10">
                  <c:v>0.74901593862784432</c:v>
                </c:pt>
                <c:pt idx="11">
                  <c:v>0.79999999999999993</c:v>
                </c:pt>
                <c:pt idx="12">
                  <c:v>0.89999999999999991</c:v>
                </c:pt>
                <c:pt idx="13">
                  <c:v>1.0999999999999999</c:v>
                </c:pt>
                <c:pt idx="14">
                  <c:v>1.2999999999999998</c:v>
                </c:pt>
                <c:pt idx="15">
                  <c:v>1.4999999999999998</c:v>
                </c:pt>
                <c:pt idx="16">
                  <c:v>1.6999999999999997</c:v>
                </c:pt>
                <c:pt idx="17">
                  <c:v>1.8999999999999997</c:v>
                </c:pt>
                <c:pt idx="18">
                  <c:v>2.0999999999999996</c:v>
                </c:pt>
                <c:pt idx="19">
                  <c:v>2.2999999999999998</c:v>
                </c:pt>
                <c:pt idx="20">
                  <c:v>2.5</c:v>
                </c:pt>
                <c:pt idx="21">
                  <c:v>2.6640000000000001</c:v>
                </c:pt>
              </c:numCache>
            </c:numRef>
          </c:xVal>
          <c:yVal>
            <c:numRef>
              <c:f>Sismo_Diseño!$C$36:$C$57</c:f>
              <c:numCache>
                <c:formatCode>0.000</c:formatCode>
                <c:ptCount val="22"/>
                <c:pt idx="0">
                  <c:v>1.1903999999999999</c:v>
                </c:pt>
                <c:pt idx="1">
                  <c:v>1.1903999999999999</c:v>
                </c:pt>
                <c:pt idx="2">
                  <c:v>1.1903999999999999</c:v>
                </c:pt>
                <c:pt idx="3">
                  <c:v>1.1903999999999999</c:v>
                </c:pt>
                <c:pt idx="4">
                  <c:v>1.1903999999999999</c:v>
                </c:pt>
                <c:pt idx="5">
                  <c:v>1.1903999999999999</c:v>
                </c:pt>
                <c:pt idx="6">
                  <c:v>1.1903999999999999</c:v>
                </c:pt>
                <c:pt idx="7">
                  <c:v>1.1903999999999999</c:v>
                </c:pt>
                <c:pt idx="8">
                  <c:v>1.1203896000000004</c:v>
                </c:pt>
                <c:pt idx="9">
                  <c:v>0.96033394285714335</c:v>
                </c:pt>
                <c:pt idx="10">
                  <c:v>0.89748925934940083</c:v>
                </c:pt>
                <c:pt idx="11">
                  <c:v>0.84029220000000049</c:v>
                </c:pt>
                <c:pt idx="12">
                  <c:v>0.74692640000000032</c:v>
                </c:pt>
                <c:pt idx="13">
                  <c:v>0.61112160000000038</c:v>
                </c:pt>
                <c:pt idx="14">
                  <c:v>0.51710289230769257</c:v>
                </c:pt>
                <c:pt idx="15">
                  <c:v>0.44815584000000025</c:v>
                </c:pt>
                <c:pt idx="16">
                  <c:v>0.39543162352941202</c:v>
                </c:pt>
                <c:pt idx="17">
                  <c:v>0.35380724210526338</c:v>
                </c:pt>
                <c:pt idx="18">
                  <c:v>0.32011131428571443</c:v>
                </c:pt>
                <c:pt idx="19">
                  <c:v>0.29227554782608711</c:v>
                </c:pt>
                <c:pt idx="20">
                  <c:v>0.26889350400000012</c:v>
                </c:pt>
                <c:pt idx="21">
                  <c:v>0.25234000000000012</c:v>
                </c:pt>
              </c:numCache>
            </c:numRef>
          </c:yVal>
          <c:smooth val="1"/>
          <c:extLst>
            <c:ext xmlns:c16="http://schemas.microsoft.com/office/drawing/2014/chart" uri="{C3380CC4-5D6E-409C-BE32-E72D297353CC}">
              <c16:uniqueId val="{00000000-7BFD-44C3-AA39-CE374B656E19}"/>
            </c:ext>
          </c:extLst>
        </c:ser>
        <c:ser>
          <c:idx val="1"/>
          <c:order val="1"/>
          <c:tx>
            <c:v>Espectro inelástico</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Sismo_Diseño!$B$36:$B$57</c:f>
              <c:numCache>
                <c:formatCode>0.000</c:formatCode>
                <c:ptCount val="22"/>
                <c:pt idx="0">
                  <c:v>0</c:v>
                </c:pt>
                <c:pt idx="1">
                  <c:v>0.10267500000000003</c:v>
                </c:pt>
                <c:pt idx="2">
                  <c:v>0.2</c:v>
                </c:pt>
                <c:pt idx="3">
                  <c:v>0.30000000000000004</c:v>
                </c:pt>
                <c:pt idx="4">
                  <c:v>0.33800000000000002</c:v>
                </c:pt>
                <c:pt idx="5">
                  <c:v>0.4</c:v>
                </c:pt>
                <c:pt idx="6">
                  <c:v>0.5</c:v>
                </c:pt>
                <c:pt idx="7">
                  <c:v>0.56471250000000028</c:v>
                </c:pt>
                <c:pt idx="8">
                  <c:v>0.6</c:v>
                </c:pt>
                <c:pt idx="9">
                  <c:v>0.7</c:v>
                </c:pt>
                <c:pt idx="10">
                  <c:v>0.74901593862784432</c:v>
                </c:pt>
                <c:pt idx="11">
                  <c:v>0.79999999999999993</c:v>
                </c:pt>
                <c:pt idx="12">
                  <c:v>0.89999999999999991</c:v>
                </c:pt>
                <c:pt idx="13">
                  <c:v>1.0999999999999999</c:v>
                </c:pt>
                <c:pt idx="14">
                  <c:v>1.2999999999999998</c:v>
                </c:pt>
                <c:pt idx="15">
                  <c:v>1.4999999999999998</c:v>
                </c:pt>
                <c:pt idx="16">
                  <c:v>1.6999999999999997</c:v>
                </c:pt>
                <c:pt idx="17">
                  <c:v>1.8999999999999997</c:v>
                </c:pt>
                <c:pt idx="18">
                  <c:v>2.0999999999999996</c:v>
                </c:pt>
                <c:pt idx="19">
                  <c:v>2.2999999999999998</c:v>
                </c:pt>
                <c:pt idx="20">
                  <c:v>2.5</c:v>
                </c:pt>
                <c:pt idx="21">
                  <c:v>2.6640000000000001</c:v>
                </c:pt>
              </c:numCache>
            </c:numRef>
          </c:xVal>
          <c:yVal>
            <c:numRef>
              <c:f>Sismo_Diseño!$E$36:$E$57</c:f>
              <c:numCache>
                <c:formatCode>0.000</c:formatCode>
                <c:ptCount val="22"/>
                <c:pt idx="0">
                  <c:v>0.14879999999999999</c:v>
                </c:pt>
                <c:pt idx="1">
                  <c:v>0.14879999999999999</c:v>
                </c:pt>
                <c:pt idx="2">
                  <c:v>0.14879999999999999</c:v>
                </c:pt>
                <c:pt idx="3">
                  <c:v>0.14879999999999999</c:v>
                </c:pt>
                <c:pt idx="4">
                  <c:v>0.14879999999999999</c:v>
                </c:pt>
                <c:pt idx="5">
                  <c:v>0.14879999999999999</c:v>
                </c:pt>
                <c:pt idx="6">
                  <c:v>0.14879999999999999</c:v>
                </c:pt>
                <c:pt idx="7">
                  <c:v>0.14879999999999999</c:v>
                </c:pt>
                <c:pt idx="8">
                  <c:v>0.14004870000000005</c:v>
                </c:pt>
                <c:pt idx="9">
                  <c:v>0.12004174285714292</c:v>
                </c:pt>
                <c:pt idx="10">
                  <c:v>0.1121861574186751</c:v>
                </c:pt>
                <c:pt idx="11">
                  <c:v>0.10503652500000006</c:v>
                </c:pt>
                <c:pt idx="12">
                  <c:v>9.336580000000004E-2</c:v>
                </c:pt>
                <c:pt idx="13">
                  <c:v>7.6390200000000047E-2</c:v>
                </c:pt>
                <c:pt idx="14">
                  <c:v>6.4637861538461572E-2</c:v>
                </c:pt>
                <c:pt idx="15">
                  <c:v>5.6019480000000031E-2</c:v>
                </c:pt>
                <c:pt idx="16">
                  <c:v>4.9428952941176503E-2</c:v>
                </c:pt>
                <c:pt idx="17">
                  <c:v>4.4225905263157922E-2</c:v>
                </c:pt>
                <c:pt idx="18">
                  <c:v>4.0013914285714304E-2</c:v>
                </c:pt>
                <c:pt idx="19">
                  <c:v>3.6534443478260889E-2</c:v>
                </c:pt>
                <c:pt idx="20">
                  <c:v>3.3611688000000015E-2</c:v>
                </c:pt>
                <c:pt idx="21">
                  <c:v>3.1542500000000015E-2</c:v>
                </c:pt>
              </c:numCache>
            </c:numRef>
          </c:yVal>
          <c:smooth val="1"/>
          <c:extLst>
            <c:ext xmlns:c16="http://schemas.microsoft.com/office/drawing/2014/chart" uri="{C3380CC4-5D6E-409C-BE32-E72D297353CC}">
              <c16:uniqueId val="{00000001-7BFD-44C3-AA39-CE374B656E19}"/>
            </c:ext>
          </c:extLst>
        </c:ser>
        <c:dLbls>
          <c:showLegendKey val="0"/>
          <c:showVal val="0"/>
          <c:showCatName val="0"/>
          <c:showSerName val="0"/>
          <c:showPercent val="0"/>
          <c:showBubbleSize val="0"/>
        </c:dLbls>
        <c:axId val="744322784"/>
        <c:axId val="744323200"/>
      </c:scatterChart>
      <c:valAx>
        <c:axId val="7443227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Arial" panose="020B0604020202020204" pitchFamily="34" charset="0"/>
                  </a:defRPr>
                </a:pPr>
                <a:r>
                  <a:rPr lang="es-EC"/>
                  <a:t>Tiempo (seg)</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Arial" panose="020B0604020202020204" pitchFamily="34" charset="0"/>
                </a:defRPr>
              </a:pPr>
              <a:endParaRPr lang="es-EC"/>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Arial" panose="020B0604020202020204" pitchFamily="34" charset="0"/>
              </a:defRPr>
            </a:pPr>
            <a:endParaRPr lang="es-EC"/>
          </a:p>
        </c:txPr>
        <c:crossAx val="744323200"/>
        <c:crosses val="autoZero"/>
        <c:crossBetween val="midCat"/>
      </c:valAx>
      <c:valAx>
        <c:axId val="744323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Arial" panose="020B0604020202020204" pitchFamily="34" charset="0"/>
                  </a:defRPr>
                </a:pPr>
                <a:r>
                  <a:rPr lang="es-EC"/>
                  <a:t>Aceleración (g)</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Arial" panose="020B0604020202020204" pitchFamily="34" charset="0"/>
                </a:defRPr>
              </a:pPr>
              <a:endParaRPr lang="es-EC"/>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Arial" panose="020B0604020202020204" pitchFamily="34" charset="0"/>
              </a:defRPr>
            </a:pPr>
            <a:endParaRPr lang="es-EC"/>
          </a:p>
        </c:txPr>
        <c:crossAx val="744322784"/>
        <c:crosses val="autoZero"/>
        <c:crossBetween val="midCat"/>
      </c:valAx>
      <c:spPr>
        <a:noFill/>
        <a:ln>
          <a:noFill/>
        </a:ln>
        <a:effectLst/>
      </c:spPr>
    </c:plotArea>
    <c:legend>
      <c:legendPos val="r"/>
      <c:layout>
        <c:manualLayout>
          <c:xMode val="edge"/>
          <c:yMode val="edge"/>
          <c:x val="0.62053197479859934"/>
          <c:y val="0.16101726663946103"/>
          <c:w val="0.29435054063943911"/>
          <c:h val="0.2213334314519096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Arial" panose="020B0604020202020204" pitchFamily="34" charset="0"/>
            </a:defRPr>
          </a:pPr>
          <a:endParaRPr lang="es-EC"/>
        </a:p>
      </c:txPr>
    </c:legend>
    <c:plotVisOnly val="1"/>
    <c:dispBlanksAs val="gap"/>
    <c:showDLblsOverMax val="0"/>
  </c:chart>
  <c:spPr>
    <a:noFill/>
    <a:ln>
      <a:noFill/>
    </a:ln>
    <a:effectLst/>
  </c:spPr>
  <c:txPr>
    <a:bodyPr/>
    <a:lstStyle/>
    <a:p>
      <a:pPr>
        <a:defRPr sz="1400">
          <a:latin typeface="+mn-lt"/>
          <a:cs typeface="Arial" panose="020B0604020202020204" pitchFamily="34" charset="0"/>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021440-E085-4636-A9C0-82F86BE5FD1A}"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s-EC"/>
        </a:p>
      </dgm:t>
    </dgm:pt>
    <dgm:pt modelId="{FD9560E4-6530-4F7F-8E3B-43AF6894D06F}">
      <dgm:prSet phldrT="[Texto]" custT="1"/>
      <dgm:spPr/>
      <dgm:t>
        <a:bodyPr/>
        <a:lstStyle/>
        <a:p>
          <a:r>
            <a:rPr lang="es-ES" sz="1800" dirty="0"/>
            <a:t>Tipo de falla: Inversa</a:t>
          </a:r>
          <a:endParaRPr lang="es-EC" sz="1800" dirty="0"/>
        </a:p>
      </dgm:t>
    </dgm:pt>
    <dgm:pt modelId="{7904952D-C35C-43CC-B931-4B0471A0D638}" type="parTrans" cxnId="{D9926776-87C1-4FE3-855C-1053E810EB5D}">
      <dgm:prSet/>
      <dgm:spPr/>
      <dgm:t>
        <a:bodyPr/>
        <a:lstStyle/>
        <a:p>
          <a:endParaRPr lang="es-EC"/>
        </a:p>
      </dgm:t>
    </dgm:pt>
    <dgm:pt modelId="{66246C75-F9B9-471D-BE05-07030E97CC27}" type="sibTrans" cxnId="{D9926776-87C1-4FE3-855C-1053E810EB5D}">
      <dgm:prSet/>
      <dgm:spPr/>
      <dgm:t>
        <a:bodyPr/>
        <a:lstStyle/>
        <a:p>
          <a:endParaRPr lang="es-EC"/>
        </a:p>
      </dgm:t>
    </dgm:pt>
    <dgm:pt modelId="{3C6ABAD5-DE88-403B-914C-C744565681A1}">
      <dgm:prSet phldrT="[Texto]" custT="1"/>
      <dgm:spPr/>
      <dgm:t>
        <a:bodyPr/>
        <a:lstStyle/>
        <a:p>
          <a:r>
            <a:rPr lang="es-ES" sz="1800" dirty="0"/>
            <a:t>Magnitud del sismo: [4.10 -6.40]</a:t>
          </a:r>
          <a:endParaRPr lang="es-EC" sz="1800" dirty="0"/>
        </a:p>
      </dgm:t>
    </dgm:pt>
    <dgm:pt modelId="{40082064-DD07-4075-B95C-9E88216D0181}" type="parTrans" cxnId="{7DF94C39-1658-4AA2-9C8A-62CBCF53BCC1}">
      <dgm:prSet/>
      <dgm:spPr/>
      <dgm:t>
        <a:bodyPr/>
        <a:lstStyle/>
        <a:p>
          <a:endParaRPr lang="es-EC"/>
        </a:p>
      </dgm:t>
    </dgm:pt>
    <dgm:pt modelId="{0A0A27B9-B61B-4529-ADAC-AE42D82FD4B2}" type="sibTrans" cxnId="{7DF94C39-1658-4AA2-9C8A-62CBCF53BCC1}">
      <dgm:prSet/>
      <dgm:spPr/>
      <dgm:t>
        <a:bodyPr/>
        <a:lstStyle/>
        <a:p>
          <a:endParaRPr lang="es-EC"/>
        </a:p>
      </dgm:t>
    </dgm:pt>
    <dgm:pt modelId="{FB43983E-B162-4EE0-BDCE-96BE2A31ECB7}">
      <dgm:prSet phldrT="[Texto]" custT="1"/>
      <dgm:spPr/>
      <dgm:t>
        <a:bodyPr/>
        <a:lstStyle/>
        <a:p>
          <a:r>
            <a:rPr lang="es-ES" sz="1800" dirty="0"/>
            <a:t>Velocidad de corte Vs30: [360 – 760 ] m/s</a:t>
          </a:r>
          <a:endParaRPr lang="es-EC" sz="1800" dirty="0"/>
        </a:p>
      </dgm:t>
    </dgm:pt>
    <dgm:pt modelId="{695E579F-15E0-4443-A730-98694C8273F4}" type="parTrans" cxnId="{9EAFAD3D-D6A4-4B3C-BCAA-5CBDB36C0148}">
      <dgm:prSet/>
      <dgm:spPr/>
      <dgm:t>
        <a:bodyPr/>
        <a:lstStyle/>
        <a:p>
          <a:endParaRPr lang="es-EC"/>
        </a:p>
      </dgm:t>
    </dgm:pt>
    <dgm:pt modelId="{65F06CBA-7175-4100-AE5F-93CA7B5EEC08}" type="sibTrans" cxnId="{9EAFAD3D-D6A4-4B3C-BCAA-5CBDB36C0148}">
      <dgm:prSet/>
      <dgm:spPr/>
      <dgm:t>
        <a:bodyPr/>
        <a:lstStyle/>
        <a:p>
          <a:endParaRPr lang="es-EC"/>
        </a:p>
      </dgm:t>
    </dgm:pt>
    <dgm:pt modelId="{01046B3B-73A7-4C75-979A-F91692439D92}" type="pres">
      <dgm:prSet presAssocID="{A4021440-E085-4636-A9C0-82F86BE5FD1A}" presName="Name0" presStyleCnt="0">
        <dgm:presLayoutVars>
          <dgm:chMax val="7"/>
          <dgm:chPref val="7"/>
          <dgm:dir/>
        </dgm:presLayoutVars>
      </dgm:prSet>
      <dgm:spPr/>
    </dgm:pt>
    <dgm:pt modelId="{F2B68C9E-FC40-4050-96A5-05B2D2D57547}" type="pres">
      <dgm:prSet presAssocID="{A4021440-E085-4636-A9C0-82F86BE5FD1A}" presName="Name1" presStyleCnt="0"/>
      <dgm:spPr/>
    </dgm:pt>
    <dgm:pt modelId="{4DC1A51B-F81B-474D-B1A3-4C9184D550EF}" type="pres">
      <dgm:prSet presAssocID="{A4021440-E085-4636-A9C0-82F86BE5FD1A}" presName="cycle" presStyleCnt="0"/>
      <dgm:spPr/>
    </dgm:pt>
    <dgm:pt modelId="{97745E34-3182-4A9D-925A-BA52A44545AF}" type="pres">
      <dgm:prSet presAssocID="{A4021440-E085-4636-A9C0-82F86BE5FD1A}" presName="srcNode" presStyleLbl="node1" presStyleIdx="0" presStyleCnt="3"/>
      <dgm:spPr/>
    </dgm:pt>
    <dgm:pt modelId="{291957D7-DE59-4477-8E0D-9AFDE0A93F6D}" type="pres">
      <dgm:prSet presAssocID="{A4021440-E085-4636-A9C0-82F86BE5FD1A}" presName="conn" presStyleLbl="parChTrans1D2" presStyleIdx="0" presStyleCnt="1"/>
      <dgm:spPr/>
    </dgm:pt>
    <dgm:pt modelId="{491ECBC8-82A2-4EB6-ADAE-7A7DCA5C1CB1}" type="pres">
      <dgm:prSet presAssocID="{A4021440-E085-4636-A9C0-82F86BE5FD1A}" presName="extraNode" presStyleLbl="node1" presStyleIdx="0" presStyleCnt="3"/>
      <dgm:spPr/>
    </dgm:pt>
    <dgm:pt modelId="{2625CC3C-F084-4E3D-986C-91BFA1DCA453}" type="pres">
      <dgm:prSet presAssocID="{A4021440-E085-4636-A9C0-82F86BE5FD1A}" presName="dstNode" presStyleLbl="node1" presStyleIdx="0" presStyleCnt="3"/>
      <dgm:spPr/>
    </dgm:pt>
    <dgm:pt modelId="{411AA4CB-A1F3-47F6-B211-BC564356BBF5}" type="pres">
      <dgm:prSet presAssocID="{FD9560E4-6530-4F7F-8E3B-43AF6894D06F}" presName="text_1" presStyleLbl="node1" presStyleIdx="0" presStyleCnt="3">
        <dgm:presLayoutVars>
          <dgm:bulletEnabled val="1"/>
        </dgm:presLayoutVars>
      </dgm:prSet>
      <dgm:spPr/>
    </dgm:pt>
    <dgm:pt modelId="{2B909E4A-174A-4694-9982-4A0120251687}" type="pres">
      <dgm:prSet presAssocID="{FD9560E4-6530-4F7F-8E3B-43AF6894D06F}" presName="accent_1" presStyleCnt="0"/>
      <dgm:spPr/>
    </dgm:pt>
    <dgm:pt modelId="{5C99E3B4-78CF-4FF2-85A0-E4622A1B4CC3}" type="pres">
      <dgm:prSet presAssocID="{FD9560E4-6530-4F7F-8E3B-43AF6894D06F}" presName="accentRepeatNode" presStyleLbl="solidFgAcc1" presStyleIdx="0" presStyleCnt="3"/>
      <dgm:spPr/>
    </dgm:pt>
    <dgm:pt modelId="{3387D1B7-CB1A-4A2C-8736-06C5AE3A49AD}" type="pres">
      <dgm:prSet presAssocID="{3C6ABAD5-DE88-403B-914C-C744565681A1}" presName="text_2" presStyleLbl="node1" presStyleIdx="1" presStyleCnt="3">
        <dgm:presLayoutVars>
          <dgm:bulletEnabled val="1"/>
        </dgm:presLayoutVars>
      </dgm:prSet>
      <dgm:spPr/>
    </dgm:pt>
    <dgm:pt modelId="{A9B836EF-3C7F-4A4D-B28E-E408DB8CB250}" type="pres">
      <dgm:prSet presAssocID="{3C6ABAD5-DE88-403B-914C-C744565681A1}" presName="accent_2" presStyleCnt="0"/>
      <dgm:spPr/>
    </dgm:pt>
    <dgm:pt modelId="{49B73BCA-2BD9-482E-97A1-9BCAA04510F2}" type="pres">
      <dgm:prSet presAssocID="{3C6ABAD5-DE88-403B-914C-C744565681A1}" presName="accentRepeatNode" presStyleLbl="solidFgAcc1" presStyleIdx="1" presStyleCnt="3"/>
      <dgm:spPr/>
    </dgm:pt>
    <dgm:pt modelId="{B86A583E-ABF2-4A5D-B582-CD2D685D422C}" type="pres">
      <dgm:prSet presAssocID="{FB43983E-B162-4EE0-BDCE-96BE2A31ECB7}" presName="text_3" presStyleLbl="node1" presStyleIdx="2" presStyleCnt="3">
        <dgm:presLayoutVars>
          <dgm:bulletEnabled val="1"/>
        </dgm:presLayoutVars>
      </dgm:prSet>
      <dgm:spPr/>
    </dgm:pt>
    <dgm:pt modelId="{6528E576-C65F-4AD4-B573-724F24B08933}" type="pres">
      <dgm:prSet presAssocID="{FB43983E-B162-4EE0-BDCE-96BE2A31ECB7}" presName="accent_3" presStyleCnt="0"/>
      <dgm:spPr/>
    </dgm:pt>
    <dgm:pt modelId="{463BB0A3-BF0E-4C3A-85C0-15A8985E0DAA}" type="pres">
      <dgm:prSet presAssocID="{FB43983E-B162-4EE0-BDCE-96BE2A31ECB7}" presName="accentRepeatNode" presStyleLbl="solidFgAcc1" presStyleIdx="2" presStyleCnt="3"/>
      <dgm:spPr/>
    </dgm:pt>
  </dgm:ptLst>
  <dgm:cxnLst>
    <dgm:cxn modelId="{7DF94C39-1658-4AA2-9C8A-62CBCF53BCC1}" srcId="{A4021440-E085-4636-A9C0-82F86BE5FD1A}" destId="{3C6ABAD5-DE88-403B-914C-C744565681A1}" srcOrd="1" destOrd="0" parTransId="{40082064-DD07-4075-B95C-9E88216D0181}" sibTransId="{0A0A27B9-B61B-4529-ADAC-AE42D82FD4B2}"/>
    <dgm:cxn modelId="{9EAFAD3D-D6A4-4B3C-BCAA-5CBDB36C0148}" srcId="{A4021440-E085-4636-A9C0-82F86BE5FD1A}" destId="{FB43983E-B162-4EE0-BDCE-96BE2A31ECB7}" srcOrd="2" destOrd="0" parTransId="{695E579F-15E0-4443-A730-98694C8273F4}" sibTransId="{65F06CBA-7175-4100-AE5F-93CA7B5EEC08}"/>
    <dgm:cxn modelId="{A231B861-81AE-479D-B778-55A659903427}" type="presOf" srcId="{FB43983E-B162-4EE0-BDCE-96BE2A31ECB7}" destId="{B86A583E-ABF2-4A5D-B582-CD2D685D422C}" srcOrd="0" destOrd="0" presId="urn:microsoft.com/office/officeart/2008/layout/VerticalCurvedList"/>
    <dgm:cxn modelId="{3F9D7662-03E7-4A39-BCA1-4233DBA539A3}" type="presOf" srcId="{3C6ABAD5-DE88-403B-914C-C744565681A1}" destId="{3387D1B7-CB1A-4A2C-8736-06C5AE3A49AD}" srcOrd="0" destOrd="0" presId="urn:microsoft.com/office/officeart/2008/layout/VerticalCurvedList"/>
    <dgm:cxn modelId="{F658D24E-1F12-431C-A74E-006B2B062A91}" type="presOf" srcId="{66246C75-F9B9-471D-BE05-07030E97CC27}" destId="{291957D7-DE59-4477-8E0D-9AFDE0A93F6D}" srcOrd="0" destOrd="0" presId="urn:microsoft.com/office/officeart/2008/layout/VerticalCurvedList"/>
    <dgm:cxn modelId="{D9926776-87C1-4FE3-855C-1053E810EB5D}" srcId="{A4021440-E085-4636-A9C0-82F86BE5FD1A}" destId="{FD9560E4-6530-4F7F-8E3B-43AF6894D06F}" srcOrd="0" destOrd="0" parTransId="{7904952D-C35C-43CC-B931-4B0471A0D638}" sibTransId="{66246C75-F9B9-471D-BE05-07030E97CC27}"/>
    <dgm:cxn modelId="{EC3FB895-3F05-4934-B7BC-EC924C600436}" type="presOf" srcId="{FD9560E4-6530-4F7F-8E3B-43AF6894D06F}" destId="{411AA4CB-A1F3-47F6-B211-BC564356BBF5}" srcOrd="0" destOrd="0" presId="urn:microsoft.com/office/officeart/2008/layout/VerticalCurvedList"/>
    <dgm:cxn modelId="{331890E0-0A69-4217-A3BD-D128665C6427}" type="presOf" srcId="{A4021440-E085-4636-A9C0-82F86BE5FD1A}" destId="{01046B3B-73A7-4C75-979A-F91692439D92}" srcOrd="0" destOrd="0" presId="urn:microsoft.com/office/officeart/2008/layout/VerticalCurvedList"/>
    <dgm:cxn modelId="{FE4D46E3-5EC1-43A1-A006-E12AF9C7139A}" type="presParOf" srcId="{01046B3B-73A7-4C75-979A-F91692439D92}" destId="{F2B68C9E-FC40-4050-96A5-05B2D2D57547}" srcOrd="0" destOrd="0" presId="urn:microsoft.com/office/officeart/2008/layout/VerticalCurvedList"/>
    <dgm:cxn modelId="{57757B4D-BA11-44D2-991E-141C8915AF5F}" type="presParOf" srcId="{F2B68C9E-FC40-4050-96A5-05B2D2D57547}" destId="{4DC1A51B-F81B-474D-B1A3-4C9184D550EF}" srcOrd="0" destOrd="0" presId="urn:microsoft.com/office/officeart/2008/layout/VerticalCurvedList"/>
    <dgm:cxn modelId="{C0454DF7-6339-4ED9-83F1-DA959E41D281}" type="presParOf" srcId="{4DC1A51B-F81B-474D-B1A3-4C9184D550EF}" destId="{97745E34-3182-4A9D-925A-BA52A44545AF}" srcOrd="0" destOrd="0" presId="urn:microsoft.com/office/officeart/2008/layout/VerticalCurvedList"/>
    <dgm:cxn modelId="{80A52103-0483-4F74-97ED-CA9B78C8836E}" type="presParOf" srcId="{4DC1A51B-F81B-474D-B1A3-4C9184D550EF}" destId="{291957D7-DE59-4477-8E0D-9AFDE0A93F6D}" srcOrd="1" destOrd="0" presId="urn:microsoft.com/office/officeart/2008/layout/VerticalCurvedList"/>
    <dgm:cxn modelId="{78873F64-6C9B-469A-AD6A-66FFA873C458}" type="presParOf" srcId="{4DC1A51B-F81B-474D-B1A3-4C9184D550EF}" destId="{491ECBC8-82A2-4EB6-ADAE-7A7DCA5C1CB1}" srcOrd="2" destOrd="0" presId="urn:microsoft.com/office/officeart/2008/layout/VerticalCurvedList"/>
    <dgm:cxn modelId="{79C70895-B92E-4792-A122-60FAC5DC6956}" type="presParOf" srcId="{4DC1A51B-F81B-474D-B1A3-4C9184D550EF}" destId="{2625CC3C-F084-4E3D-986C-91BFA1DCA453}" srcOrd="3" destOrd="0" presId="urn:microsoft.com/office/officeart/2008/layout/VerticalCurvedList"/>
    <dgm:cxn modelId="{03BA7F4B-F7F3-4A00-B484-F00F6170FC6D}" type="presParOf" srcId="{F2B68C9E-FC40-4050-96A5-05B2D2D57547}" destId="{411AA4CB-A1F3-47F6-B211-BC564356BBF5}" srcOrd="1" destOrd="0" presId="urn:microsoft.com/office/officeart/2008/layout/VerticalCurvedList"/>
    <dgm:cxn modelId="{670ABB51-1585-4AFF-80CA-FA4717B1D57B}" type="presParOf" srcId="{F2B68C9E-FC40-4050-96A5-05B2D2D57547}" destId="{2B909E4A-174A-4694-9982-4A0120251687}" srcOrd="2" destOrd="0" presId="urn:microsoft.com/office/officeart/2008/layout/VerticalCurvedList"/>
    <dgm:cxn modelId="{5B7C1D2B-A9BF-4CEF-B749-D42C30EDC776}" type="presParOf" srcId="{2B909E4A-174A-4694-9982-4A0120251687}" destId="{5C99E3B4-78CF-4FF2-85A0-E4622A1B4CC3}" srcOrd="0" destOrd="0" presId="urn:microsoft.com/office/officeart/2008/layout/VerticalCurvedList"/>
    <dgm:cxn modelId="{77B7DE36-725F-4E2B-9310-778D7A29CFF6}" type="presParOf" srcId="{F2B68C9E-FC40-4050-96A5-05B2D2D57547}" destId="{3387D1B7-CB1A-4A2C-8736-06C5AE3A49AD}" srcOrd="3" destOrd="0" presId="urn:microsoft.com/office/officeart/2008/layout/VerticalCurvedList"/>
    <dgm:cxn modelId="{99596FAD-2D69-4406-93A7-23541CBF1AB8}" type="presParOf" srcId="{F2B68C9E-FC40-4050-96A5-05B2D2D57547}" destId="{A9B836EF-3C7F-4A4D-B28E-E408DB8CB250}" srcOrd="4" destOrd="0" presId="urn:microsoft.com/office/officeart/2008/layout/VerticalCurvedList"/>
    <dgm:cxn modelId="{E821FB4C-646E-4BD2-91B1-B8F500146DEA}" type="presParOf" srcId="{A9B836EF-3C7F-4A4D-B28E-E408DB8CB250}" destId="{49B73BCA-2BD9-482E-97A1-9BCAA04510F2}" srcOrd="0" destOrd="0" presId="urn:microsoft.com/office/officeart/2008/layout/VerticalCurvedList"/>
    <dgm:cxn modelId="{72AC4E28-CEB1-40F8-8FDA-5CC1D7A477FE}" type="presParOf" srcId="{F2B68C9E-FC40-4050-96A5-05B2D2D57547}" destId="{B86A583E-ABF2-4A5D-B582-CD2D685D422C}" srcOrd="5" destOrd="0" presId="urn:microsoft.com/office/officeart/2008/layout/VerticalCurvedList"/>
    <dgm:cxn modelId="{3F652754-58E9-46AD-8DBB-CC87B4D87BC5}" type="presParOf" srcId="{F2B68C9E-FC40-4050-96A5-05B2D2D57547}" destId="{6528E576-C65F-4AD4-B573-724F24B08933}" srcOrd="6" destOrd="0" presId="urn:microsoft.com/office/officeart/2008/layout/VerticalCurvedList"/>
    <dgm:cxn modelId="{B422B1AC-1074-43F4-9412-915B616FA21A}" type="presParOf" srcId="{6528E576-C65F-4AD4-B573-724F24B08933}" destId="{463BB0A3-BF0E-4C3A-85C0-15A8985E0DA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957D7-DE59-4477-8E0D-9AFDE0A93F6D}">
      <dsp:nvSpPr>
        <dsp:cNvPr id="0" name=""/>
        <dsp:cNvSpPr/>
      </dsp:nvSpPr>
      <dsp:spPr>
        <a:xfrm>
          <a:off x="-4173013" y="-640355"/>
          <a:ext cx="4972315" cy="4972315"/>
        </a:xfrm>
        <a:prstGeom prst="blockArc">
          <a:avLst>
            <a:gd name="adj1" fmla="val 18900000"/>
            <a:gd name="adj2" fmla="val 2700000"/>
            <a:gd name="adj3" fmla="val 434"/>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11AA4CB-A1F3-47F6-B211-BC564356BBF5}">
      <dsp:nvSpPr>
        <dsp:cNvPr id="0" name=""/>
        <dsp:cNvSpPr/>
      </dsp:nvSpPr>
      <dsp:spPr>
        <a:xfrm>
          <a:off x="514033" y="369160"/>
          <a:ext cx="4596253" cy="73832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6042"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t>Tipo de falla: Inversa</a:t>
          </a:r>
          <a:endParaRPr lang="es-EC" sz="1800" kern="1200" dirty="0"/>
        </a:p>
      </dsp:txBody>
      <dsp:txXfrm>
        <a:off x="514033" y="369160"/>
        <a:ext cx="4596253" cy="738320"/>
      </dsp:txXfrm>
    </dsp:sp>
    <dsp:sp modelId="{5C99E3B4-78CF-4FF2-85A0-E4622A1B4CC3}">
      <dsp:nvSpPr>
        <dsp:cNvPr id="0" name=""/>
        <dsp:cNvSpPr/>
      </dsp:nvSpPr>
      <dsp:spPr>
        <a:xfrm>
          <a:off x="52583" y="276870"/>
          <a:ext cx="922901" cy="92290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3387D1B7-CB1A-4A2C-8736-06C5AE3A49AD}">
      <dsp:nvSpPr>
        <dsp:cNvPr id="0" name=""/>
        <dsp:cNvSpPr/>
      </dsp:nvSpPr>
      <dsp:spPr>
        <a:xfrm>
          <a:off x="782413" y="1476641"/>
          <a:ext cx="4327873" cy="738320"/>
        </a:xfrm>
        <a:prstGeom prst="rect">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6042"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t>Magnitud del sismo: [4.10 -6.40]</a:t>
          </a:r>
          <a:endParaRPr lang="es-EC" sz="1800" kern="1200" dirty="0"/>
        </a:p>
      </dsp:txBody>
      <dsp:txXfrm>
        <a:off x="782413" y="1476641"/>
        <a:ext cx="4327873" cy="738320"/>
      </dsp:txXfrm>
    </dsp:sp>
    <dsp:sp modelId="{49B73BCA-2BD9-482E-97A1-9BCAA04510F2}">
      <dsp:nvSpPr>
        <dsp:cNvPr id="0" name=""/>
        <dsp:cNvSpPr/>
      </dsp:nvSpPr>
      <dsp:spPr>
        <a:xfrm>
          <a:off x="320962" y="1384351"/>
          <a:ext cx="922901" cy="92290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3676672"/>
              <a:satOff val="-5114"/>
              <a:lumOff val="-1961"/>
              <a:alphaOff val="0"/>
            </a:schemeClr>
          </a:solidFill>
          <a:prstDash val="solid"/>
          <a:miter lim="800000"/>
        </a:ln>
        <a:effectLst/>
      </dsp:spPr>
      <dsp:style>
        <a:lnRef idx="1">
          <a:scrgbClr r="0" g="0" b="0"/>
        </a:lnRef>
        <a:fillRef idx="2">
          <a:scrgbClr r="0" g="0" b="0"/>
        </a:fillRef>
        <a:effectRef idx="0">
          <a:scrgbClr r="0" g="0" b="0"/>
        </a:effectRef>
        <a:fontRef idx="minor"/>
      </dsp:style>
    </dsp:sp>
    <dsp:sp modelId="{B86A583E-ABF2-4A5D-B582-CD2D685D422C}">
      <dsp:nvSpPr>
        <dsp:cNvPr id="0" name=""/>
        <dsp:cNvSpPr/>
      </dsp:nvSpPr>
      <dsp:spPr>
        <a:xfrm>
          <a:off x="514033" y="2584122"/>
          <a:ext cx="4596253" cy="738320"/>
        </a:xfrm>
        <a:prstGeom prst="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86042" tIns="45720" rIns="45720" bIns="45720" numCol="1" spcCol="1270" anchor="ctr" anchorCtr="0">
          <a:noAutofit/>
        </a:bodyPr>
        <a:lstStyle/>
        <a:p>
          <a:pPr marL="0" lvl="0" indent="0" algn="l" defTabSz="800100">
            <a:lnSpc>
              <a:spcPct val="90000"/>
            </a:lnSpc>
            <a:spcBef>
              <a:spcPct val="0"/>
            </a:spcBef>
            <a:spcAft>
              <a:spcPct val="35000"/>
            </a:spcAft>
            <a:buNone/>
          </a:pPr>
          <a:r>
            <a:rPr lang="es-ES" sz="1800" kern="1200" dirty="0"/>
            <a:t>Velocidad de corte Vs30: [360 – 760 ] m/s</a:t>
          </a:r>
          <a:endParaRPr lang="es-EC" sz="1800" kern="1200" dirty="0"/>
        </a:p>
      </dsp:txBody>
      <dsp:txXfrm>
        <a:off x="514033" y="2584122"/>
        <a:ext cx="4596253" cy="738320"/>
      </dsp:txXfrm>
    </dsp:sp>
    <dsp:sp modelId="{463BB0A3-BF0E-4C3A-85C0-15A8985E0DAA}">
      <dsp:nvSpPr>
        <dsp:cNvPr id="0" name=""/>
        <dsp:cNvSpPr/>
      </dsp:nvSpPr>
      <dsp:spPr>
        <a:xfrm>
          <a:off x="52583" y="2491832"/>
          <a:ext cx="922901" cy="922901"/>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8861D11-995F-45C1-892F-820EB3834C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Marcador de fecha 2">
            <a:extLst>
              <a:ext uri="{FF2B5EF4-FFF2-40B4-BE49-F238E27FC236}">
                <a16:creationId xmlns:a16="http://schemas.microsoft.com/office/drawing/2014/main" id="{2D6ACF3B-42C2-4FB6-8766-CA2B51E56C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49737D-DD24-4097-9141-D25266A7858C}" type="datetimeFigureOut">
              <a:rPr lang="es-EC" smtClean="0"/>
              <a:t>12/8/2021</a:t>
            </a:fld>
            <a:endParaRPr lang="es-EC" dirty="0"/>
          </a:p>
        </p:txBody>
      </p:sp>
      <p:sp>
        <p:nvSpPr>
          <p:cNvPr id="4" name="Marcador de pie de página 3">
            <a:extLst>
              <a:ext uri="{FF2B5EF4-FFF2-40B4-BE49-F238E27FC236}">
                <a16:creationId xmlns:a16="http://schemas.microsoft.com/office/drawing/2014/main" id="{725A2E8D-F3A0-4C83-8A15-08F7649AE7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5" name="Marcador de número de diapositiva 4">
            <a:extLst>
              <a:ext uri="{FF2B5EF4-FFF2-40B4-BE49-F238E27FC236}">
                <a16:creationId xmlns:a16="http://schemas.microsoft.com/office/drawing/2014/main" id="{2D2A72A3-EE6E-424B-A085-EF377767DB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7C0674-8AF5-49F5-88CA-25338C54441C}" type="slidenum">
              <a:rPr lang="es-EC" smtClean="0"/>
              <a:t>‹Nº›</a:t>
            </a:fld>
            <a:endParaRPr lang="es-EC" dirty="0"/>
          </a:p>
        </p:txBody>
      </p:sp>
    </p:spTree>
    <p:extLst>
      <p:ext uri="{BB962C8B-B14F-4D97-AF65-F5344CB8AC3E}">
        <p14:creationId xmlns:p14="http://schemas.microsoft.com/office/powerpoint/2010/main" val="1049554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C5451B-24FE-4068-9235-17353DD5C690}" type="datetimeFigureOut">
              <a:rPr lang="es-EC" smtClean="0"/>
              <a:t>12/8/2021</a:t>
            </a:fld>
            <a:endParaRPr lang="es-EC"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558C86-9C93-4229-9480-60017F17157B}" type="slidenum">
              <a:rPr lang="es-EC" smtClean="0"/>
              <a:t>‹Nº›</a:t>
            </a:fld>
            <a:endParaRPr lang="es-EC" dirty="0"/>
          </a:p>
        </p:txBody>
      </p:sp>
    </p:spTree>
    <p:extLst>
      <p:ext uri="{BB962C8B-B14F-4D97-AF65-F5344CB8AC3E}">
        <p14:creationId xmlns:p14="http://schemas.microsoft.com/office/powerpoint/2010/main" val="1435510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2" cstate="email">
            <a:extLst>
              <a:ext uri="{28A0092B-C50C-407E-A947-70E740481C1C}">
                <a14:useLocalDpi xmlns:a14="http://schemas.microsoft.com/office/drawing/2010/main"/>
              </a:ext>
            </a:extLst>
          </a:blip>
          <a:srcRect t="1072"/>
          <a:stretch/>
        </p:blipFill>
        <p:spPr>
          <a:xfrm>
            <a:off x="0" y="12878"/>
            <a:ext cx="12191999" cy="6855043"/>
          </a:xfrm>
          <a:prstGeom prst="rect">
            <a:avLst/>
          </a:prstGeom>
        </p:spPr>
      </p:pic>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p:cNvSpPr>
            <a:spLocks noGrp="1"/>
          </p:cNvSpPr>
          <p:nvPr>
            <p:ph type="dt" sz="half" idx="10"/>
          </p:nvPr>
        </p:nvSpPr>
        <p:spPr/>
        <p:txBody>
          <a:bodyPr/>
          <a:lstStyle/>
          <a:p>
            <a:fld id="{3EBDC7A9-EE29-47CF-BAE0-8B0125CF0979}" type="datetime1">
              <a:rPr lang="es-EC" smtClean="0"/>
              <a:t>12/8/2021</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a:xfrm>
            <a:off x="581297" y="6269289"/>
            <a:ext cx="942703" cy="365125"/>
          </a:xfrm>
        </p:spPr>
        <p:txBody>
          <a:bodyPr/>
          <a:lstStyle>
            <a:lvl1pPr>
              <a:defRPr sz="2000" b="1">
                <a:solidFill>
                  <a:schemeClr val="bg1"/>
                </a:solidFill>
              </a:defRPr>
            </a:lvl1pPr>
          </a:lstStyle>
          <a:p>
            <a:fld id="{715B2D49-308C-4988-B52F-571922BFD142}" type="slidenum">
              <a:rPr lang="es-EC" smtClean="0"/>
              <a:pPr/>
              <a:t>‹Nº›</a:t>
            </a:fld>
            <a:endParaRPr lang="es-EC" dirty="0"/>
          </a:p>
        </p:txBody>
      </p:sp>
    </p:spTree>
    <p:extLst>
      <p:ext uri="{BB962C8B-B14F-4D97-AF65-F5344CB8AC3E}">
        <p14:creationId xmlns:p14="http://schemas.microsoft.com/office/powerpoint/2010/main" val="188351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AA316E72-BFA1-4D57-8057-D64C4F579EA7}" type="datetime1">
              <a:rPr lang="es-EC" smtClean="0"/>
              <a:t>12/8/2021</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715B2D49-308C-4988-B52F-571922BFD142}" type="slidenum">
              <a:rPr lang="es-EC" smtClean="0"/>
              <a:t>‹Nº›</a:t>
            </a:fld>
            <a:endParaRPr lang="es-EC" dirty="0"/>
          </a:p>
        </p:txBody>
      </p:sp>
    </p:spTree>
    <p:extLst>
      <p:ext uri="{BB962C8B-B14F-4D97-AF65-F5344CB8AC3E}">
        <p14:creationId xmlns:p14="http://schemas.microsoft.com/office/powerpoint/2010/main" val="1689405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285E407C-C3B1-49A3-964B-19F2DCF7BE1C}" type="datetime1">
              <a:rPr lang="es-EC" smtClean="0"/>
              <a:t>12/8/2021</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715B2D49-308C-4988-B52F-571922BFD142}" type="slidenum">
              <a:rPr lang="es-EC" smtClean="0"/>
              <a:t>‹Nº›</a:t>
            </a:fld>
            <a:endParaRPr lang="es-EC" dirty="0"/>
          </a:p>
        </p:txBody>
      </p:sp>
    </p:spTree>
    <p:extLst>
      <p:ext uri="{BB962C8B-B14F-4D97-AF65-F5344CB8AC3E}">
        <p14:creationId xmlns:p14="http://schemas.microsoft.com/office/powerpoint/2010/main" val="3809046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ABDFB683-34A1-44DD-A317-6C4B07468E8B}" type="datetime1">
              <a:rPr lang="es-EC" smtClean="0"/>
              <a:t>12/8/2021</a:t>
            </a:fld>
            <a:endParaRPr lang="es-EC" dirty="0"/>
          </a:p>
        </p:txBody>
      </p:sp>
      <p:sp>
        <p:nvSpPr>
          <p:cNvPr id="4" name="Marcador de pie de página 3"/>
          <p:cNvSpPr>
            <a:spLocks noGrp="1"/>
          </p:cNvSpPr>
          <p:nvPr>
            <p:ph type="ftr" sz="quarter" idx="11"/>
          </p:nvPr>
        </p:nvSpPr>
        <p:spPr/>
        <p:txBody>
          <a:bodyPr/>
          <a:lstStyle/>
          <a:p>
            <a:endParaRPr lang="es-EC" dirty="0"/>
          </a:p>
        </p:txBody>
      </p:sp>
      <p:sp>
        <p:nvSpPr>
          <p:cNvPr id="5" name="Marcador de número de diapositiva 4"/>
          <p:cNvSpPr>
            <a:spLocks noGrp="1"/>
          </p:cNvSpPr>
          <p:nvPr>
            <p:ph type="sldNum" sz="quarter" idx="12"/>
          </p:nvPr>
        </p:nvSpPr>
        <p:spPr/>
        <p:txBody>
          <a:bodyPr/>
          <a:lstStyle/>
          <a:p>
            <a:fld id="{715B2D49-308C-4988-B52F-571922BFD142}" type="slidenum">
              <a:rPr lang="es-EC" smtClean="0"/>
              <a:t>‹Nº›</a:t>
            </a:fld>
            <a:endParaRPr lang="es-EC" dirty="0"/>
          </a:p>
        </p:txBody>
      </p:sp>
    </p:spTree>
    <p:extLst>
      <p:ext uri="{BB962C8B-B14F-4D97-AF65-F5344CB8AC3E}">
        <p14:creationId xmlns:p14="http://schemas.microsoft.com/office/powerpoint/2010/main" val="1021097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a:xfrm>
            <a:off x="838200" y="6330592"/>
            <a:ext cx="2743200" cy="365125"/>
          </a:xfrm>
        </p:spPr>
        <p:txBody>
          <a:bodyPr/>
          <a:lstStyle/>
          <a:p>
            <a:fld id="{37A6A034-FFB8-4BBF-8FF4-A80056743E38}" type="datetime1">
              <a:rPr lang="es-EC" smtClean="0"/>
              <a:t>12/8/2021</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715B2D49-308C-4988-B52F-571922BFD142}" type="slidenum">
              <a:rPr lang="es-EC" smtClean="0"/>
              <a:t>‹Nº›</a:t>
            </a:fld>
            <a:endParaRPr lang="es-EC" dirty="0"/>
          </a:p>
        </p:txBody>
      </p:sp>
    </p:spTree>
    <p:extLst>
      <p:ext uri="{BB962C8B-B14F-4D97-AF65-F5344CB8AC3E}">
        <p14:creationId xmlns:p14="http://schemas.microsoft.com/office/powerpoint/2010/main" val="3969224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8AC2A51D-A32C-4291-9DFA-DE9B19D97700}" type="datetime1">
              <a:rPr lang="es-EC" smtClean="0"/>
              <a:t>12/8/2021</a:t>
            </a:fld>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715B2D49-308C-4988-B52F-571922BFD142}" type="slidenum">
              <a:rPr lang="es-EC" smtClean="0"/>
              <a:t>‹Nº›</a:t>
            </a:fld>
            <a:endParaRPr lang="es-EC" dirty="0"/>
          </a:p>
        </p:txBody>
      </p:sp>
    </p:spTree>
    <p:extLst>
      <p:ext uri="{BB962C8B-B14F-4D97-AF65-F5344CB8AC3E}">
        <p14:creationId xmlns:p14="http://schemas.microsoft.com/office/powerpoint/2010/main" val="240086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2BDE6752-E1CD-422D-9EF6-29E766D5A529}" type="datetime1">
              <a:rPr lang="es-EC" smtClean="0"/>
              <a:t>12/8/2021</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715B2D49-308C-4988-B52F-571922BFD142}" type="slidenum">
              <a:rPr lang="es-EC" smtClean="0"/>
              <a:t>‹Nº›</a:t>
            </a:fld>
            <a:endParaRPr lang="es-EC" dirty="0"/>
          </a:p>
        </p:txBody>
      </p:sp>
    </p:spTree>
    <p:extLst>
      <p:ext uri="{BB962C8B-B14F-4D97-AF65-F5344CB8AC3E}">
        <p14:creationId xmlns:p14="http://schemas.microsoft.com/office/powerpoint/2010/main" val="1430589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DADF903D-4830-4677-8308-3250A685CBF8}" type="datetime1">
              <a:rPr lang="es-EC" smtClean="0"/>
              <a:t>12/8/2021</a:t>
            </a:fld>
            <a:endParaRPr lang="es-EC" dirty="0"/>
          </a:p>
        </p:txBody>
      </p:sp>
      <p:sp>
        <p:nvSpPr>
          <p:cNvPr id="8" name="Marcador de pie de página 7"/>
          <p:cNvSpPr>
            <a:spLocks noGrp="1"/>
          </p:cNvSpPr>
          <p:nvPr>
            <p:ph type="ftr" sz="quarter" idx="11"/>
          </p:nvPr>
        </p:nvSpPr>
        <p:spPr/>
        <p:txBody>
          <a:bodyPr/>
          <a:lstStyle/>
          <a:p>
            <a:endParaRPr lang="es-EC" dirty="0"/>
          </a:p>
        </p:txBody>
      </p:sp>
      <p:sp>
        <p:nvSpPr>
          <p:cNvPr id="9" name="Marcador de número de diapositiva 8"/>
          <p:cNvSpPr>
            <a:spLocks noGrp="1"/>
          </p:cNvSpPr>
          <p:nvPr>
            <p:ph type="sldNum" sz="quarter" idx="12"/>
          </p:nvPr>
        </p:nvSpPr>
        <p:spPr/>
        <p:txBody>
          <a:bodyPr/>
          <a:lstStyle/>
          <a:p>
            <a:fld id="{715B2D49-308C-4988-B52F-571922BFD142}" type="slidenum">
              <a:rPr lang="es-EC" smtClean="0"/>
              <a:t>‹Nº›</a:t>
            </a:fld>
            <a:endParaRPr lang="es-EC" dirty="0"/>
          </a:p>
        </p:txBody>
      </p:sp>
    </p:spTree>
    <p:extLst>
      <p:ext uri="{BB962C8B-B14F-4D97-AF65-F5344CB8AC3E}">
        <p14:creationId xmlns:p14="http://schemas.microsoft.com/office/powerpoint/2010/main" val="3068666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8D768079-8AF4-4992-B13D-CDDC29EC37D9}" type="datetime1">
              <a:rPr lang="es-EC" smtClean="0"/>
              <a:t>12/8/2021</a:t>
            </a:fld>
            <a:endParaRPr lang="es-EC" dirty="0"/>
          </a:p>
        </p:txBody>
      </p:sp>
      <p:sp>
        <p:nvSpPr>
          <p:cNvPr id="4" name="Marcador de pie de página 3"/>
          <p:cNvSpPr>
            <a:spLocks noGrp="1"/>
          </p:cNvSpPr>
          <p:nvPr>
            <p:ph type="ftr" sz="quarter" idx="11"/>
          </p:nvPr>
        </p:nvSpPr>
        <p:spPr/>
        <p:txBody>
          <a:bodyPr/>
          <a:lstStyle/>
          <a:p>
            <a:endParaRPr lang="es-EC" dirty="0"/>
          </a:p>
        </p:txBody>
      </p:sp>
      <p:sp>
        <p:nvSpPr>
          <p:cNvPr id="5" name="Marcador de número de diapositiva 4"/>
          <p:cNvSpPr>
            <a:spLocks noGrp="1"/>
          </p:cNvSpPr>
          <p:nvPr>
            <p:ph type="sldNum" sz="quarter" idx="12"/>
          </p:nvPr>
        </p:nvSpPr>
        <p:spPr/>
        <p:txBody>
          <a:bodyPr/>
          <a:lstStyle/>
          <a:p>
            <a:fld id="{715B2D49-308C-4988-B52F-571922BFD142}" type="slidenum">
              <a:rPr lang="es-EC" smtClean="0"/>
              <a:t>‹Nº›</a:t>
            </a:fld>
            <a:endParaRPr lang="es-EC" dirty="0"/>
          </a:p>
        </p:txBody>
      </p:sp>
    </p:spTree>
    <p:extLst>
      <p:ext uri="{BB962C8B-B14F-4D97-AF65-F5344CB8AC3E}">
        <p14:creationId xmlns:p14="http://schemas.microsoft.com/office/powerpoint/2010/main" val="4109890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DD7A76E-F98C-49AB-AA67-1310FD3A017C}" type="datetime1">
              <a:rPr lang="es-EC" smtClean="0"/>
              <a:t>12/8/2021</a:t>
            </a:fld>
            <a:endParaRPr lang="es-EC" dirty="0"/>
          </a:p>
        </p:txBody>
      </p:sp>
      <p:sp>
        <p:nvSpPr>
          <p:cNvPr id="3" name="Marcador de pie de página 2"/>
          <p:cNvSpPr>
            <a:spLocks noGrp="1"/>
          </p:cNvSpPr>
          <p:nvPr>
            <p:ph type="ftr" sz="quarter" idx="11"/>
          </p:nvPr>
        </p:nvSpPr>
        <p:spPr/>
        <p:txBody>
          <a:bodyPr/>
          <a:lstStyle/>
          <a:p>
            <a:endParaRPr lang="es-EC" dirty="0"/>
          </a:p>
        </p:txBody>
      </p:sp>
      <p:sp>
        <p:nvSpPr>
          <p:cNvPr id="4" name="Marcador de número de diapositiva 3"/>
          <p:cNvSpPr>
            <a:spLocks noGrp="1"/>
          </p:cNvSpPr>
          <p:nvPr>
            <p:ph type="sldNum" sz="quarter" idx="12"/>
          </p:nvPr>
        </p:nvSpPr>
        <p:spPr/>
        <p:txBody>
          <a:bodyPr/>
          <a:lstStyle/>
          <a:p>
            <a:fld id="{715B2D49-308C-4988-B52F-571922BFD142}" type="slidenum">
              <a:rPr lang="es-EC" smtClean="0"/>
              <a:t>‹Nº›</a:t>
            </a:fld>
            <a:endParaRPr lang="es-EC" dirty="0"/>
          </a:p>
        </p:txBody>
      </p:sp>
    </p:spTree>
    <p:extLst>
      <p:ext uri="{BB962C8B-B14F-4D97-AF65-F5344CB8AC3E}">
        <p14:creationId xmlns:p14="http://schemas.microsoft.com/office/powerpoint/2010/main" val="31754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221861BF-7E6D-4814-AF36-CCCAE468761C}" type="datetime1">
              <a:rPr lang="es-EC" smtClean="0"/>
              <a:t>12/8/2021</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715B2D49-308C-4988-B52F-571922BFD142}" type="slidenum">
              <a:rPr lang="es-EC" smtClean="0"/>
              <a:t>‹Nº›</a:t>
            </a:fld>
            <a:endParaRPr lang="es-EC" dirty="0"/>
          </a:p>
        </p:txBody>
      </p:sp>
    </p:spTree>
    <p:extLst>
      <p:ext uri="{BB962C8B-B14F-4D97-AF65-F5344CB8AC3E}">
        <p14:creationId xmlns:p14="http://schemas.microsoft.com/office/powerpoint/2010/main" val="3458414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4E17EF5A-0816-48B1-8BD1-16ED9F3507F7}" type="datetime1">
              <a:rPr lang="es-EC" smtClean="0"/>
              <a:t>12/8/2021</a:t>
            </a:fld>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715B2D49-308C-4988-B52F-571922BFD142}" type="slidenum">
              <a:rPr lang="es-EC" smtClean="0"/>
              <a:t>‹Nº›</a:t>
            </a:fld>
            <a:endParaRPr lang="es-EC" dirty="0"/>
          </a:p>
        </p:txBody>
      </p:sp>
    </p:spTree>
    <p:extLst>
      <p:ext uri="{BB962C8B-B14F-4D97-AF65-F5344CB8AC3E}">
        <p14:creationId xmlns:p14="http://schemas.microsoft.com/office/powerpoint/2010/main" val="103631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p:cNvPicPr>
            <a:picLocks noChangeAspect="1"/>
          </p:cNvPicPr>
          <p:nvPr/>
        </p:nvPicPr>
        <p:blipFill>
          <a:blip r:embed="rId14">
            <a:extLst>
              <a:ext uri="{28A0092B-C50C-407E-A947-70E740481C1C}">
                <a14:useLocalDpi xmlns:a14="http://schemas.microsoft.com/office/drawing/2010/main"/>
              </a:ext>
            </a:extLst>
          </a:blip>
          <a:stretch>
            <a:fillRect/>
          </a:stretch>
        </p:blipFill>
        <p:spPr>
          <a:xfrm>
            <a:off x="0" y="12879"/>
            <a:ext cx="12192000" cy="6840695"/>
          </a:xfrm>
          <a:prstGeom prst="rect">
            <a:avLst/>
          </a:prstGeom>
        </p:spPr>
      </p:pic>
      <p:pic>
        <p:nvPicPr>
          <p:cNvPr id="10" name="Imagen 9"/>
          <p:cNvPicPr>
            <a:picLocks noChangeAspect="1"/>
          </p:cNvPicPr>
          <p:nvPr/>
        </p:nvPicPr>
        <p:blipFill rotWithShape="1">
          <a:blip r:embed="rId15">
            <a:extLst>
              <a:ext uri="{28A0092B-C50C-407E-A947-70E740481C1C}">
                <a14:useLocalDpi xmlns:a14="http://schemas.microsoft.com/office/drawing/2010/main"/>
              </a:ext>
            </a:extLst>
          </a:blip>
          <a:srcRect/>
          <a:stretch/>
        </p:blipFill>
        <p:spPr>
          <a:xfrm>
            <a:off x="1" y="0"/>
            <a:ext cx="11359166" cy="579549"/>
          </a:xfrm>
          <a:prstGeom prst="rect">
            <a:avLst/>
          </a:prstGeom>
        </p:spPr>
      </p:pic>
      <p:sp>
        <p:nvSpPr>
          <p:cNvPr id="2" name="Marcador de título 1"/>
          <p:cNvSpPr>
            <a:spLocks noGrp="1"/>
          </p:cNvSpPr>
          <p:nvPr>
            <p:ph type="title"/>
          </p:nvPr>
        </p:nvSpPr>
        <p:spPr>
          <a:xfrm>
            <a:off x="838200" y="592426"/>
            <a:ext cx="10515600" cy="1265689"/>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Marcador de texto 2"/>
          <p:cNvSpPr>
            <a:spLocks noGrp="1"/>
          </p:cNvSpPr>
          <p:nvPr>
            <p:ph type="body" idx="1"/>
          </p:nvPr>
        </p:nvSpPr>
        <p:spPr>
          <a:xfrm>
            <a:off x="838200" y="2070326"/>
            <a:ext cx="10515600" cy="3866837"/>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0" y="6291955"/>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D2951-2297-46FA-BC8B-F8F2A69191E9}" type="datetime1">
              <a:rPr lang="es-EC" smtClean="0"/>
              <a:t>12/8/2021</a:t>
            </a:fld>
            <a:endParaRPr lang="es-EC" dirty="0"/>
          </a:p>
        </p:txBody>
      </p:sp>
      <p:sp>
        <p:nvSpPr>
          <p:cNvPr id="5" name="Marcador de pie de página 4"/>
          <p:cNvSpPr>
            <a:spLocks noGrp="1"/>
          </p:cNvSpPr>
          <p:nvPr>
            <p:ph type="ftr" sz="quarter" idx="3"/>
          </p:nvPr>
        </p:nvSpPr>
        <p:spPr>
          <a:xfrm>
            <a:off x="4038600" y="6291955"/>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Marcador de número de diapositiva 5"/>
          <p:cNvSpPr>
            <a:spLocks noGrp="1"/>
          </p:cNvSpPr>
          <p:nvPr>
            <p:ph type="sldNum" sz="quarter" idx="4"/>
          </p:nvPr>
        </p:nvSpPr>
        <p:spPr>
          <a:xfrm>
            <a:off x="281939" y="6234334"/>
            <a:ext cx="1112520" cy="365125"/>
          </a:xfrm>
          <a:prstGeom prst="rect">
            <a:avLst/>
          </a:prstGeom>
        </p:spPr>
        <p:txBody>
          <a:bodyPr vert="horz" lIns="91440" tIns="45720" rIns="91440" bIns="45720" rtlCol="0" anchor="ctr"/>
          <a:lstStyle>
            <a:lvl1pPr algn="r">
              <a:defRPr sz="1800" b="1">
                <a:solidFill>
                  <a:schemeClr val="bg1"/>
                </a:solidFill>
              </a:defRPr>
            </a:lvl1pPr>
          </a:lstStyle>
          <a:p>
            <a:fld id="{715B2D49-308C-4988-B52F-571922BFD142}" type="slidenum">
              <a:rPr lang="es-EC" smtClean="0"/>
              <a:pPr/>
              <a:t>‹Nº›</a:t>
            </a:fld>
            <a:endParaRPr lang="es-EC" dirty="0"/>
          </a:p>
        </p:txBody>
      </p:sp>
      <p:pic>
        <p:nvPicPr>
          <p:cNvPr id="9" name="Imagen 8"/>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1530383" y="2"/>
            <a:ext cx="601516" cy="597396"/>
          </a:xfrm>
          <a:prstGeom prst="rect">
            <a:avLst/>
          </a:prstGeom>
        </p:spPr>
      </p:pic>
    </p:spTree>
    <p:extLst>
      <p:ext uri="{BB962C8B-B14F-4D97-AF65-F5344CB8AC3E}">
        <p14:creationId xmlns:p14="http://schemas.microsoft.com/office/powerpoint/2010/main" val="4294280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9.jpeg"/><Relationship Id="rId5" Type="http://schemas.microsoft.com/office/2007/relationships/hdphoto" Target="../media/hdphoto2.wdp"/><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3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38.xml.rels><?xml version="1.0" encoding="UTF-8" standalone="yes"?>
<Relationships xmlns="http://schemas.openxmlformats.org/package/2006/relationships"><Relationship Id="rId3" Type="http://schemas.openxmlformats.org/officeDocument/2006/relationships/image" Target="../media/image660.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80.png"/><Relationship Id="rId2" Type="http://schemas.openxmlformats.org/officeDocument/2006/relationships/image" Target="../media/image77.jpe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0.png"/></Relationships>
</file>

<file path=ppt/slides/_rels/slide45.xml.rels><?xml version="1.0" encoding="UTF-8" standalone="yes"?>
<Relationships xmlns="http://schemas.openxmlformats.org/package/2006/relationships"><Relationship Id="rId3" Type="http://schemas.openxmlformats.org/officeDocument/2006/relationships/image" Target="../media/image811.pn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810.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 Id="rId9" Type="http://schemas.openxmlformats.org/officeDocument/2006/relationships/image" Target="../media/image8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6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8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2.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93.png"/></Relationships>
</file>

<file path=ppt/slides/_rels/slide54.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960.png"/><Relationship Id="rId1" Type="http://schemas.openxmlformats.org/officeDocument/2006/relationships/slideLayout" Target="../slideLayouts/slideLayout2.xml"/><Relationship Id="rId6" Type="http://schemas.openxmlformats.org/officeDocument/2006/relationships/image" Target="../media/image100.png"/><Relationship Id="rId5" Type="http://schemas.openxmlformats.org/officeDocument/2006/relationships/image" Target="../media/image99.png"/><Relationship Id="rId10" Type="http://schemas.openxmlformats.org/officeDocument/2006/relationships/image" Target="../media/image104.png"/><Relationship Id="rId4" Type="http://schemas.openxmlformats.org/officeDocument/2006/relationships/image" Target="../media/image98.png"/><Relationship Id="rId9" Type="http://schemas.openxmlformats.org/officeDocument/2006/relationships/image" Target="../media/image10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60.xml.rels><?xml version="1.0" encoding="UTF-8" standalone="yes"?>
<Relationships xmlns="http://schemas.openxmlformats.org/package/2006/relationships"><Relationship Id="rId3" Type="http://schemas.openxmlformats.org/officeDocument/2006/relationships/image" Target="../media/image1040.png"/><Relationship Id="rId2" Type="http://schemas.openxmlformats.org/officeDocument/2006/relationships/image" Target="../media/image1030.png"/><Relationship Id="rId1" Type="http://schemas.openxmlformats.org/officeDocument/2006/relationships/slideLayout" Target="../slideLayouts/slideLayout2.xml"/><Relationship Id="rId4" Type="http://schemas.openxmlformats.org/officeDocument/2006/relationships/image" Target="../media/image1050.png"/></Relationships>
</file>

<file path=ppt/slides/_rels/slide61.xml.rels><?xml version="1.0" encoding="UTF-8" standalone="yes"?>
<Relationships xmlns="http://schemas.openxmlformats.org/package/2006/relationships"><Relationship Id="rId3" Type="http://schemas.openxmlformats.org/officeDocument/2006/relationships/image" Target="../media/image1070.png"/><Relationship Id="rId2" Type="http://schemas.openxmlformats.org/officeDocument/2006/relationships/image" Target="../media/image106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 Id="rId4" Type="http://schemas.openxmlformats.org/officeDocument/2006/relationships/image" Target="../media/image108.png"/></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1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16.jpe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72.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1439339" y="1657277"/>
            <a:ext cx="9313321" cy="3785652"/>
          </a:xfrm>
          <a:prstGeom prst="rect">
            <a:avLst/>
          </a:prstGeom>
          <a:noFill/>
        </p:spPr>
        <p:txBody>
          <a:bodyPr wrap="square" lIns="91440" tIns="45720" rIns="91440" bIns="45720">
            <a:spAutoFit/>
          </a:bodyPr>
          <a:lstStyle/>
          <a:p>
            <a:pPr algn="ctr"/>
            <a:r>
              <a:rPr lang="es-ES" sz="2000" b="1" dirty="0">
                <a:solidFill>
                  <a:prstClr val="black"/>
                </a:solidFill>
                <a:cs typeface="Times New Roman" panose="02020603050405020304" pitchFamily="18" charset="0"/>
              </a:rPr>
              <a:t>DEPARTAMENTO DE CIENCIAS DE LA TIERRA Y DE LA CONSTRUCCIÓN</a:t>
            </a:r>
            <a:endParaRPr lang="es-EC" sz="2000" dirty="0">
              <a:solidFill>
                <a:prstClr val="black"/>
              </a:solidFill>
              <a:cs typeface="Times New Roman" panose="02020603050405020304" pitchFamily="18" charset="0"/>
            </a:endParaRPr>
          </a:p>
          <a:p>
            <a:pPr algn="ctr"/>
            <a:r>
              <a:rPr lang="es-ES" b="1" dirty="0">
                <a:solidFill>
                  <a:prstClr val="black"/>
                </a:solidFill>
                <a:cs typeface="Times New Roman" panose="02020603050405020304" pitchFamily="18" charset="0"/>
              </a:rPr>
              <a:t> CARRERA DE INGENIERÍA CIVIL</a:t>
            </a:r>
          </a:p>
          <a:p>
            <a:pPr algn="ctr"/>
            <a:endParaRPr lang="es-ES" b="1" dirty="0">
              <a:solidFill>
                <a:prstClr val="black"/>
              </a:solidFill>
              <a:cs typeface="Times New Roman" panose="02020603050405020304" pitchFamily="18" charset="0"/>
            </a:endParaRPr>
          </a:p>
          <a:p>
            <a:r>
              <a:rPr lang="es-ES" sz="800" b="1" dirty="0">
                <a:solidFill>
                  <a:prstClr val="black"/>
                </a:solidFill>
                <a:cs typeface="Times New Roman" panose="02020603050405020304" pitchFamily="18" charset="0"/>
              </a:rPr>
              <a:t> </a:t>
            </a:r>
            <a:endParaRPr lang="es-EC" sz="800" dirty="0">
              <a:solidFill>
                <a:prstClr val="black"/>
              </a:solidFill>
              <a:cs typeface="Times New Roman" panose="02020603050405020304" pitchFamily="18" charset="0"/>
            </a:endParaRPr>
          </a:p>
          <a:p>
            <a:pPr algn="ctr"/>
            <a:r>
              <a:rPr lang="es-ES" sz="1000" b="1" dirty="0">
                <a:solidFill>
                  <a:prstClr val="black"/>
                </a:solidFill>
                <a:cs typeface="Times New Roman" panose="02020603050405020304" pitchFamily="18" charset="0"/>
              </a:rPr>
              <a:t> </a:t>
            </a:r>
            <a:r>
              <a:rPr lang="es-EC" sz="1000" b="1" dirty="0">
                <a:solidFill>
                  <a:prstClr val="black"/>
                </a:solidFill>
                <a:cs typeface="Times New Roman" panose="02020603050405020304" pitchFamily="18" charset="0"/>
              </a:rPr>
              <a:t> </a:t>
            </a:r>
            <a:r>
              <a:rPr lang="es-MX" sz="2800" b="1" dirty="0">
                <a:solidFill>
                  <a:prstClr val="black"/>
                </a:solidFill>
                <a:cs typeface="Times New Roman" panose="02020603050405020304" pitchFamily="18" charset="0"/>
              </a:rPr>
              <a:t>“</a:t>
            </a:r>
            <a:r>
              <a:rPr lang="es-EC" b="1" dirty="0"/>
              <a:t>CONSIDERACIONES SÍSMICAS PARA LA INSTALACIÓN DE SISTEMAS FOTOVOLTAICOS EN TERRAZAS PLANAS DE HORMIGÓN ARMADO: ESTUDIO DE CASO</a:t>
            </a:r>
            <a:r>
              <a:rPr lang="es-ES" sz="2800" b="1" dirty="0">
                <a:solidFill>
                  <a:prstClr val="black"/>
                </a:solidFill>
                <a:cs typeface="Times New Roman" panose="02020603050405020304" pitchFamily="18" charset="0"/>
              </a:rPr>
              <a:t>”</a:t>
            </a:r>
          </a:p>
          <a:p>
            <a:pPr algn="ctr"/>
            <a:endParaRPr lang="es-ES" sz="1200" b="1" dirty="0">
              <a:solidFill>
                <a:prstClr val="black"/>
              </a:solidFill>
              <a:cs typeface="Times New Roman" panose="02020603050405020304" pitchFamily="18" charset="0"/>
            </a:endParaRPr>
          </a:p>
          <a:p>
            <a:pPr algn="ctr"/>
            <a:r>
              <a:rPr lang="es-ES" sz="800" dirty="0">
                <a:solidFill>
                  <a:prstClr val="black"/>
                </a:solidFill>
                <a:cs typeface="Times New Roman" panose="02020603050405020304" pitchFamily="18" charset="0"/>
              </a:rPr>
              <a:t> </a:t>
            </a:r>
            <a:endParaRPr lang="es-EC" sz="800" dirty="0">
              <a:solidFill>
                <a:prstClr val="black"/>
              </a:solidFill>
              <a:cs typeface="Times New Roman" panose="02020603050405020304" pitchFamily="18" charset="0"/>
            </a:endParaRPr>
          </a:p>
          <a:p>
            <a:pPr algn="ctr"/>
            <a:r>
              <a:rPr lang="es-ES" sz="1600" b="1" dirty="0">
                <a:solidFill>
                  <a:prstClr val="black"/>
                </a:solidFill>
                <a:cs typeface="Times New Roman" panose="02020603050405020304" pitchFamily="18" charset="0"/>
              </a:rPr>
              <a:t>AUTORES:</a:t>
            </a:r>
            <a:r>
              <a:rPr lang="es-ES" sz="1600" dirty="0">
                <a:solidFill>
                  <a:prstClr val="black"/>
                </a:solidFill>
                <a:cs typeface="Times New Roman" panose="02020603050405020304" pitchFamily="18" charset="0"/>
              </a:rPr>
              <a:t> SRTA. CANO USIÑA MELANIE PAMELA</a:t>
            </a:r>
          </a:p>
          <a:p>
            <a:pPr algn="ctr"/>
            <a:r>
              <a:rPr lang="es-ES" sz="1600" dirty="0">
                <a:solidFill>
                  <a:prstClr val="black"/>
                </a:solidFill>
                <a:cs typeface="Times New Roman" panose="02020603050405020304" pitchFamily="18" charset="0"/>
              </a:rPr>
              <a:t>                       SR. DÁVILA REVELO CARLOS SEBASTIÁN</a:t>
            </a:r>
            <a:endParaRPr lang="es-EC" sz="1600" dirty="0">
              <a:solidFill>
                <a:prstClr val="black"/>
              </a:solidFill>
              <a:cs typeface="Times New Roman" panose="02020603050405020304" pitchFamily="18" charset="0"/>
            </a:endParaRPr>
          </a:p>
          <a:p>
            <a:pPr algn="ctr"/>
            <a:r>
              <a:rPr lang="es-EC" sz="1400" dirty="0">
                <a:solidFill>
                  <a:prstClr val="black"/>
                </a:solidFill>
                <a:cs typeface="Times New Roman" panose="02020603050405020304" pitchFamily="18" charset="0"/>
              </a:rPr>
              <a:t>       </a:t>
            </a:r>
            <a:r>
              <a:rPr lang="es-ES" sz="1400" dirty="0">
                <a:solidFill>
                  <a:prstClr val="black"/>
                </a:solidFill>
                <a:cs typeface="Times New Roman" panose="02020603050405020304" pitchFamily="18" charset="0"/>
              </a:rPr>
              <a:t>  </a:t>
            </a:r>
            <a:endParaRPr lang="es-EC" sz="1400" dirty="0">
              <a:solidFill>
                <a:prstClr val="black"/>
              </a:solidFill>
              <a:cs typeface="Times New Roman" panose="02020603050405020304" pitchFamily="18" charset="0"/>
            </a:endParaRPr>
          </a:p>
          <a:p>
            <a:pPr algn="ctr"/>
            <a:r>
              <a:rPr lang="es-ES" sz="1600" b="1" dirty="0">
                <a:solidFill>
                  <a:prstClr val="black"/>
                </a:solidFill>
                <a:cs typeface="Times New Roman" panose="02020603050405020304" pitchFamily="18" charset="0"/>
              </a:rPr>
              <a:t>DIRECTORA: </a:t>
            </a:r>
            <a:r>
              <a:rPr lang="es-ES" sz="1600" dirty="0">
                <a:solidFill>
                  <a:prstClr val="black"/>
                </a:solidFill>
                <a:cs typeface="Times New Roman" panose="02020603050405020304" pitchFamily="18" charset="0"/>
              </a:rPr>
              <a:t>ING. ANA GABRIELA HARO BAEZ,</a:t>
            </a:r>
            <a:r>
              <a:rPr lang="es-EC" sz="1600" dirty="0">
                <a:solidFill>
                  <a:prstClr val="black"/>
                </a:solidFill>
                <a:cs typeface="Times New Roman" panose="02020603050405020304" pitchFamily="18" charset="0"/>
              </a:rPr>
              <a:t> PhD.</a:t>
            </a:r>
            <a:r>
              <a:rPr lang="es-ES" sz="1600" dirty="0">
                <a:solidFill>
                  <a:prstClr val="black"/>
                </a:solidFill>
                <a:cs typeface="Times New Roman" panose="02020603050405020304" pitchFamily="18" charset="0"/>
              </a:rPr>
              <a:t> </a:t>
            </a:r>
            <a:endParaRPr lang="es-EC" sz="1600" dirty="0">
              <a:solidFill>
                <a:prstClr val="black"/>
              </a:solidFill>
              <a:cs typeface="Times New Roman" panose="02020603050405020304" pitchFamily="18" charset="0"/>
            </a:endParaRPr>
          </a:p>
          <a:p>
            <a:pPr algn="ctr"/>
            <a:endParaRPr lang="es-ES" sz="1400" b="1" dirty="0">
              <a:solidFill>
                <a:prstClr val="black"/>
              </a:solidFill>
              <a:cs typeface="Times New Roman" panose="02020603050405020304" pitchFamily="18" charset="0"/>
            </a:endParaRPr>
          </a:p>
          <a:p>
            <a:pPr algn="ctr"/>
            <a:r>
              <a:rPr lang="es-ES" sz="1600" dirty="0">
                <a:solidFill>
                  <a:prstClr val="black"/>
                </a:solidFill>
                <a:cs typeface="Times New Roman" panose="02020603050405020304" pitchFamily="18" charset="0"/>
              </a:rPr>
              <a:t>SANGOLQUÍ - </a:t>
            </a:r>
            <a:r>
              <a:rPr lang="es-ES_tradnl" sz="1600" dirty="0">
                <a:solidFill>
                  <a:prstClr val="black"/>
                </a:solidFill>
                <a:cs typeface="Times New Roman" panose="02020603050405020304" pitchFamily="18" charset="0"/>
              </a:rPr>
              <a:t>2021</a:t>
            </a:r>
            <a:endParaRPr lang="es-EC" sz="1600" dirty="0">
              <a:solidFill>
                <a:prstClr val="black"/>
              </a:solidFill>
              <a:cs typeface="Times New Roman" panose="02020603050405020304" pitchFamily="18" charset="0"/>
            </a:endParaRPr>
          </a:p>
          <a:p>
            <a:pPr algn="ctr"/>
            <a:endParaRPr lang="es-ES" sz="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30566" y="223475"/>
            <a:ext cx="1244188" cy="1244188"/>
          </a:xfrm>
          <a:prstGeom prst="rect">
            <a:avLst/>
          </a:prstGeom>
        </p:spPr>
      </p:pic>
    </p:spTree>
    <p:extLst>
      <p:ext uri="{BB962C8B-B14F-4D97-AF65-F5344CB8AC3E}">
        <p14:creationId xmlns:p14="http://schemas.microsoft.com/office/powerpoint/2010/main" val="1940541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4C513CF0-EC1C-4519-B9EB-6A11821FA724}"/>
              </a:ext>
            </a:extLst>
          </p:cNvPr>
          <p:cNvSpPr>
            <a:spLocks noGrp="1"/>
          </p:cNvSpPr>
          <p:nvPr>
            <p:ph type="title"/>
          </p:nvPr>
        </p:nvSpPr>
        <p:spPr>
          <a:xfrm>
            <a:off x="838200" y="0"/>
            <a:ext cx="3574774" cy="622852"/>
          </a:xfrm>
        </p:spPr>
        <p:txBody>
          <a:bodyPr>
            <a:normAutofit/>
          </a:bodyPr>
          <a:lstStyle/>
          <a:p>
            <a:r>
              <a:rPr lang="es-CO" sz="3600" b="1" dirty="0"/>
              <a:t>OBJETIVOS</a:t>
            </a:r>
            <a:endParaRPr lang="es-EC" sz="3600" b="1" dirty="0"/>
          </a:p>
        </p:txBody>
      </p:sp>
      <p:sp>
        <p:nvSpPr>
          <p:cNvPr id="3" name="Marcador de número de diapositiva 2">
            <a:extLst>
              <a:ext uri="{FF2B5EF4-FFF2-40B4-BE49-F238E27FC236}">
                <a16:creationId xmlns:a16="http://schemas.microsoft.com/office/drawing/2014/main" id="{D674EE96-F6D2-40BE-8607-E39026663036}"/>
              </a:ext>
            </a:extLst>
          </p:cNvPr>
          <p:cNvSpPr>
            <a:spLocks noGrp="1"/>
          </p:cNvSpPr>
          <p:nvPr>
            <p:ph type="sldNum" sz="quarter" idx="12"/>
          </p:nvPr>
        </p:nvSpPr>
        <p:spPr/>
        <p:txBody>
          <a:bodyPr/>
          <a:lstStyle/>
          <a:p>
            <a:fld id="{715B2D49-308C-4988-B52F-571922BFD142}" type="slidenum">
              <a:rPr lang="es-EC" smtClean="0"/>
              <a:t>10</a:t>
            </a:fld>
            <a:endParaRPr lang="es-EC" dirty="0"/>
          </a:p>
        </p:txBody>
      </p:sp>
      <p:sp>
        <p:nvSpPr>
          <p:cNvPr id="10" name="CuadroTexto 9">
            <a:extLst>
              <a:ext uri="{FF2B5EF4-FFF2-40B4-BE49-F238E27FC236}">
                <a16:creationId xmlns:a16="http://schemas.microsoft.com/office/drawing/2014/main" id="{FF4618A4-7638-4A98-A1CC-10578FA6FE7C}"/>
              </a:ext>
            </a:extLst>
          </p:cNvPr>
          <p:cNvSpPr txBox="1"/>
          <p:nvPr/>
        </p:nvSpPr>
        <p:spPr>
          <a:xfrm>
            <a:off x="395785" y="1517017"/>
            <a:ext cx="11409528" cy="430181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lgn="just">
              <a:lnSpc>
                <a:spcPct val="150000"/>
              </a:lnSpc>
              <a:spcAft>
                <a:spcPts val="800"/>
              </a:spcAft>
              <a:buFont typeface="Wingdings" panose="05000000000000000000" pitchFamily="2" charset="2"/>
              <a:buChar char="ü"/>
            </a:pPr>
            <a:r>
              <a:rPr lang="es-ES" dirty="0"/>
              <a:t>Identificar las cargas asociadas a los diferentes tipos de sistemas fotovoltaicos existentes en el mercado.</a:t>
            </a:r>
            <a:endParaRPr lang="es-EC" dirty="0"/>
          </a:p>
          <a:p>
            <a:pPr marL="285750" indent="-285750" algn="just">
              <a:lnSpc>
                <a:spcPct val="150000"/>
              </a:lnSpc>
              <a:spcAft>
                <a:spcPts val="800"/>
              </a:spcAft>
              <a:buFont typeface="Wingdings" panose="05000000000000000000" pitchFamily="2" charset="2"/>
              <a:buChar char="ü"/>
            </a:pPr>
            <a:r>
              <a:rPr lang="es-ES" dirty="0"/>
              <a:t>Establecer los sistemas de montaje para paneles fotovoltaicos.</a:t>
            </a:r>
            <a:endParaRPr lang="es-EC" dirty="0"/>
          </a:p>
          <a:p>
            <a:pPr marL="285750" indent="-285750" algn="just">
              <a:lnSpc>
                <a:spcPct val="150000"/>
              </a:lnSpc>
              <a:spcAft>
                <a:spcPts val="800"/>
              </a:spcAft>
              <a:buFont typeface="Wingdings" panose="05000000000000000000" pitchFamily="2" charset="2"/>
              <a:buChar char="ü"/>
            </a:pPr>
            <a:r>
              <a:rPr lang="es-ES" dirty="0"/>
              <a:t>Determinar los lineamientos para un diseño resistente a movimientos sísmicos del conjunto sistema fotovoltaico-estructura. </a:t>
            </a:r>
            <a:endParaRPr lang="es-EC" dirty="0"/>
          </a:p>
          <a:p>
            <a:pPr marL="285750" indent="-285750" algn="just">
              <a:lnSpc>
                <a:spcPct val="150000"/>
              </a:lnSpc>
              <a:spcAft>
                <a:spcPts val="800"/>
              </a:spcAft>
              <a:buFont typeface="Wingdings" panose="05000000000000000000" pitchFamily="2" charset="2"/>
              <a:buChar char="ü"/>
            </a:pPr>
            <a:r>
              <a:rPr lang="es-ES" dirty="0"/>
              <a:t>Realizar el predimensionamiento geométrico de las alternativas de sistemas fotovoltaicos a partir de la superficie disponible en la terraza del edificio de estudio.</a:t>
            </a:r>
            <a:endParaRPr lang="es-EC" dirty="0"/>
          </a:p>
          <a:p>
            <a:pPr marL="285750" indent="-285750" algn="just">
              <a:lnSpc>
                <a:spcPct val="150000"/>
              </a:lnSpc>
              <a:spcAft>
                <a:spcPts val="800"/>
              </a:spcAft>
              <a:buFont typeface="Wingdings" panose="05000000000000000000" pitchFamily="2" charset="2"/>
              <a:buChar char="ü"/>
            </a:pPr>
            <a:r>
              <a:rPr lang="es-ES" dirty="0"/>
              <a:t>Validar el comportamiento sismorresistente del sistema fotovoltaico a través de un modelamiento estructural. </a:t>
            </a:r>
            <a:endParaRPr lang="es-EC" dirty="0"/>
          </a:p>
          <a:p>
            <a:pPr marL="285750" indent="-285750" algn="just">
              <a:lnSpc>
                <a:spcPct val="150000"/>
              </a:lnSpc>
              <a:spcAft>
                <a:spcPts val="800"/>
              </a:spcAft>
              <a:buFont typeface="Wingdings" panose="05000000000000000000" pitchFamily="2" charset="2"/>
              <a:buChar char="ü"/>
            </a:pPr>
            <a:r>
              <a:rPr lang="es-ES" dirty="0"/>
              <a:t>Realizar una propuesta de normativa con las consideraciones sísmicas para la instalación de sistemas fotovoltaicos en estructuras de hormigón armado con terrazas planas, obtenidas en el estudio.</a:t>
            </a:r>
            <a:endParaRPr lang="es-EC" dirty="0"/>
          </a:p>
        </p:txBody>
      </p:sp>
      <p:sp>
        <p:nvSpPr>
          <p:cNvPr id="11" name="CuadroTexto 10">
            <a:extLst>
              <a:ext uri="{FF2B5EF4-FFF2-40B4-BE49-F238E27FC236}">
                <a16:creationId xmlns:a16="http://schemas.microsoft.com/office/drawing/2014/main" id="{BEE40085-469F-4C76-8629-E3F8EF31151B}"/>
              </a:ext>
            </a:extLst>
          </p:cNvPr>
          <p:cNvSpPr txBox="1"/>
          <p:nvPr/>
        </p:nvSpPr>
        <p:spPr>
          <a:xfrm>
            <a:off x="4030482" y="831938"/>
            <a:ext cx="4131035" cy="523220"/>
          </a:xfrm>
          <a:prstGeom prst="rect">
            <a:avLst/>
          </a:prstGeom>
          <a:solidFill>
            <a:schemeClr val="accent1">
              <a:lumMod val="20000"/>
              <a:lumOff val="80000"/>
            </a:schemeClr>
          </a:solidFill>
        </p:spPr>
        <p:txBody>
          <a:bodyPr wrap="square" rtlCol="0">
            <a:spAutoFit/>
          </a:bodyPr>
          <a:lstStyle/>
          <a:p>
            <a:pPr algn="ctr"/>
            <a:r>
              <a:rPr lang="es-ES" sz="2800" b="1" dirty="0">
                <a:effectLst/>
                <a:latin typeface="+mj-lt"/>
                <a:ea typeface="Arial" panose="020B0604020202020204" pitchFamily="34" charset="0"/>
                <a:cs typeface="Arial" panose="020B0604020202020204" pitchFamily="34" charset="0"/>
              </a:rPr>
              <a:t>OBJETIVOS ESPECÍFICOS</a:t>
            </a:r>
            <a:endParaRPr lang="es-EC" sz="2800" b="1" dirty="0">
              <a:latin typeface="+mj-lt"/>
            </a:endParaRPr>
          </a:p>
        </p:txBody>
      </p:sp>
    </p:spTree>
    <p:extLst>
      <p:ext uri="{BB962C8B-B14F-4D97-AF65-F5344CB8AC3E}">
        <p14:creationId xmlns:p14="http://schemas.microsoft.com/office/powerpoint/2010/main" val="2813980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838200" y="0"/>
            <a:ext cx="3574774" cy="622852"/>
          </a:xfrm>
        </p:spPr>
        <p:txBody>
          <a:bodyPr>
            <a:normAutofit/>
          </a:bodyPr>
          <a:lstStyle/>
          <a:p>
            <a:r>
              <a:rPr lang="es-CO" sz="3600" b="1" dirty="0"/>
              <a:t>ÍNDICE</a:t>
            </a:r>
            <a:endParaRPr lang="es-EC" sz="3600" b="1" dirty="0"/>
          </a:p>
        </p:txBody>
      </p:sp>
      <p:sp>
        <p:nvSpPr>
          <p:cNvPr id="5" name="Marcador de número de diapositiva 4">
            <a:extLst>
              <a:ext uri="{FF2B5EF4-FFF2-40B4-BE49-F238E27FC236}">
                <a16:creationId xmlns:a16="http://schemas.microsoft.com/office/drawing/2014/main" id="{3BF9A9E6-F40F-49E6-9D82-225A6EF6F279}"/>
              </a:ext>
            </a:extLst>
          </p:cNvPr>
          <p:cNvSpPr>
            <a:spLocks noGrp="1"/>
          </p:cNvSpPr>
          <p:nvPr>
            <p:ph type="sldNum" sz="quarter" idx="12"/>
          </p:nvPr>
        </p:nvSpPr>
        <p:spPr/>
        <p:txBody>
          <a:bodyPr/>
          <a:lstStyle/>
          <a:p>
            <a:fld id="{715B2D49-308C-4988-B52F-571922BFD142}" type="slidenum">
              <a:rPr lang="es-EC" smtClean="0"/>
              <a:t>11</a:t>
            </a:fld>
            <a:endParaRPr lang="es-EC" dirty="0"/>
          </a:p>
        </p:txBody>
      </p:sp>
      <p:sp>
        <p:nvSpPr>
          <p:cNvPr id="6" name="CuadroTexto 5">
            <a:extLst>
              <a:ext uri="{FF2B5EF4-FFF2-40B4-BE49-F238E27FC236}">
                <a16:creationId xmlns:a16="http://schemas.microsoft.com/office/drawing/2014/main" id="{09E473B2-BD90-4B8A-B9CE-8EF35B020CD7}"/>
              </a:ext>
            </a:extLst>
          </p:cNvPr>
          <p:cNvSpPr txBox="1"/>
          <p:nvPr/>
        </p:nvSpPr>
        <p:spPr>
          <a:xfrm>
            <a:off x="1782433" y="1363995"/>
            <a:ext cx="5454310" cy="523220"/>
          </a:xfrm>
          <a:prstGeom prst="homePlate">
            <a:avLst/>
          </a:prstGeom>
          <a:solidFill>
            <a:schemeClr val="accent6">
              <a:lumMod val="40000"/>
              <a:lumOff val="60000"/>
            </a:schemeClr>
          </a:solidFill>
          <a:ln>
            <a:solidFill>
              <a:schemeClr val="accent6">
                <a:lumMod val="75000"/>
              </a:schemeClr>
            </a:solidFill>
          </a:ln>
        </p:spPr>
        <p:txBody>
          <a:bodyPr wrap="square" rtlCol="0">
            <a:spAutoFit/>
          </a:bodyPr>
          <a:lstStyle>
            <a:defPPr>
              <a:defRPr lang="es-EC"/>
            </a:defPPr>
            <a:lvl1pPr>
              <a:defRPr sz="2800"/>
            </a:lvl1pPr>
          </a:lstStyle>
          <a:p>
            <a:r>
              <a:rPr lang="es-ES" dirty="0"/>
              <a:t>Generalidades</a:t>
            </a:r>
            <a:endParaRPr lang="es-EC" dirty="0"/>
          </a:p>
        </p:txBody>
      </p:sp>
      <p:sp>
        <p:nvSpPr>
          <p:cNvPr id="10" name="CuadroTexto 9">
            <a:extLst>
              <a:ext uri="{FF2B5EF4-FFF2-40B4-BE49-F238E27FC236}">
                <a16:creationId xmlns:a16="http://schemas.microsoft.com/office/drawing/2014/main" id="{897F0FB5-FC37-4E70-9470-84AA4F9530CA}"/>
              </a:ext>
            </a:extLst>
          </p:cNvPr>
          <p:cNvSpPr txBox="1"/>
          <p:nvPr/>
        </p:nvSpPr>
        <p:spPr>
          <a:xfrm>
            <a:off x="1782433" y="2472059"/>
            <a:ext cx="5454310" cy="523220"/>
          </a:xfrm>
          <a:prstGeom prst="homePlate">
            <a:avLst/>
          </a:prstGeom>
          <a:solidFill>
            <a:schemeClr val="accent5">
              <a:lumMod val="40000"/>
              <a:lumOff val="60000"/>
            </a:schemeClr>
          </a:solidFill>
          <a:ln>
            <a:solidFill>
              <a:schemeClr val="accent5">
                <a:lumMod val="75000"/>
              </a:schemeClr>
            </a:solidFill>
          </a:ln>
        </p:spPr>
        <p:txBody>
          <a:bodyPr wrap="square" rtlCol="0">
            <a:spAutoFit/>
          </a:bodyPr>
          <a:lstStyle>
            <a:defPPr>
              <a:defRPr lang="es-EC"/>
            </a:defPPr>
            <a:lvl1pPr>
              <a:defRPr sz="2800"/>
            </a:lvl1pPr>
          </a:lstStyle>
          <a:p>
            <a:r>
              <a:rPr lang="es-ES" dirty="0"/>
              <a:t>Estructura del caso de estudio</a:t>
            </a:r>
            <a:endParaRPr lang="es-EC" dirty="0"/>
          </a:p>
        </p:txBody>
      </p:sp>
      <p:sp>
        <p:nvSpPr>
          <p:cNvPr id="11" name="CuadroTexto 10">
            <a:extLst>
              <a:ext uri="{FF2B5EF4-FFF2-40B4-BE49-F238E27FC236}">
                <a16:creationId xmlns:a16="http://schemas.microsoft.com/office/drawing/2014/main" id="{B5952C4B-81BF-426C-8DE1-D47EE2051D1A}"/>
              </a:ext>
            </a:extLst>
          </p:cNvPr>
          <p:cNvSpPr txBox="1"/>
          <p:nvPr/>
        </p:nvSpPr>
        <p:spPr>
          <a:xfrm>
            <a:off x="1760832" y="4872429"/>
            <a:ext cx="5475911" cy="523220"/>
          </a:xfrm>
          <a:prstGeom prst="homePlate">
            <a:avLst/>
          </a:prstGeom>
          <a:solidFill>
            <a:schemeClr val="accent6">
              <a:lumMod val="40000"/>
              <a:lumOff val="60000"/>
            </a:schemeClr>
          </a:solidFill>
          <a:ln>
            <a:solidFill>
              <a:schemeClr val="accent6">
                <a:lumMod val="75000"/>
              </a:schemeClr>
            </a:solidFill>
          </a:ln>
        </p:spPr>
        <p:txBody>
          <a:bodyPr wrap="square" rtlCol="0">
            <a:spAutoFit/>
          </a:bodyPr>
          <a:lstStyle>
            <a:defPPr>
              <a:defRPr lang="es-EC"/>
            </a:defPPr>
            <a:lvl1pPr>
              <a:defRPr sz="2800"/>
            </a:lvl1pPr>
          </a:lstStyle>
          <a:p>
            <a:r>
              <a:rPr lang="es-ES" dirty="0"/>
              <a:t>Conclusiones y Recomendaciones</a:t>
            </a:r>
            <a:endParaRPr lang="es-EC" dirty="0"/>
          </a:p>
        </p:txBody>
      </p:sp>
      <p:sp>
        <p:nvSpPr>
          <p:cNvPr id="12" name="CuadroTexto 11">
            <a:extLst>
              <a:ext uri="{FF2B5EF4-FFF2-40B4-BE49-F238E27FC236}">
                <a16:creationId xmlns:a16="http://schemas.microsoft.com/office/drawing/2014/main" id="{115E6397-9839-4F24-9087-1BDCEF35F04C}"/>
              </a:ext>
            </a:extLst>
          </p:cNvPr>
          <p:cNvSpPr txBox="1"/>
          <p:nvPr/>
        </p:nvSpPr>
        <p:spPr>
          <a:xfrm>
            <a:off x="1760832" y="3580123"/>
            <a:ext cx="5475911" cy="523220"/>
          </a:xfrm>
          <a:prstGeom prst="homePlate">
            <a:avLst/>
          </a:prstGeom>
          <a:solidFill>
            <a:schemeClr val="accent6">
              <a:lumMod val="40000"/>
              <a:lumOff val="60000"/>
            </a:schemeClr>
          </a:solidFill>
          <a:ln>
            <a:solidFill>
              <a:schemeClr val="accent6">
                <a:lumMod val="75000"/>
              </a:schemeClr>
            </a:solidFill>
          </a:ln>
        </p:spPr>
        <p:txBody>
          <a:bodyPr wrap="square" rtlCol="0">
            <a:spAutoFit/>
          </a:bodyPr>
          <a:lstStyle/>
          <a:p>
            <a:r>
              <a:rPr lang="es-ES" sz="2800" dirty="0"/>
              <a:t>Sistemas Fotovoltaicos</a:t>
            </a:r>
            <a:endParaRPr lang="es-EC" sz="2800" dirty="0"/>
          </a:p>
        </p:txBody>
      </p:sp>
      <p:sp>
        <p:nvSpPr>
          <p:cNvPr id="18" name="CuadroTexto 17">
            <a:extLst>
              <a:ext uri="{FF2B5EF4-FFF2-40B4-BE49-F238E27FC236}">
                <a16:creationId xmlns:a16="http://schemas.microsoft.com/office/drawing/2014/main" id="{0536825A-FB52-4622-9284-1954B24AAD60}"/>
              </a:ext>
            </a:extLst>
          </p:cNvPr>
          <p:cNvSpPr txBox="1"/>
          <p:nvPr/>
        </p:nvSpPr>
        <p:spPr>
          <a:xfrm>
            <a:off x="7581612" y="1865346"/>
            <a:ext cx="3961277" cy="1736646"/>
          </a:xfrm>
          <a:prstGeom prst="roundRect">
            <a:avLst/>
          </a:prstGeom>
          <a:solidFill>
            <a:schemeClr val="accent4">
              <a:lumMod val="40000"/>
              <a:lumOff val="60000"/>
            </a:schemeClr>
          </a:solidFill>
          <a:ln>
            <a:solidFill>
              <a:schemeClr val="accent4">
                <a:lumMod val="75000"/>
              </a:schemeClr>
            </a:solidFill>
          </a:ln>
        </p:spPr>
        <p:txBody>
          <a:bodyPr wrap="square" rtlCol="0">
            <a:spAutoFit/>
          </a:bodyPr>
          <a:lstStyle/>
          <a:p>
            <a:pPr marL="285750" indent="-285750">
              <a:buFont typeface="Arial" panose="020B0604020202020204" pitchFamily="34" charset="0"/>
              <a:buChar char="•"/>
            </a:pPr>
            <a:r>
              <a:rPr lang="es-ES" sz="2400" dirty="0"/>
              <a:t>Descripción</a:t>
            </a:r>
          </a:p>
          <a:p>
            <a:pPr marL="285750" indent="-285750">
              <a:buFont typeface="Arial" panose="020B0604020202020204" pitchFamily="34" charset="0"/>
              <a:buChar char="•"/>
            </a:pPr>
            <a:r>
              <a:rPr lang="es-ES" sz="2400" dirty="0"/>
              <a:t>Evaluación estructural</a:t>
            </a:r>
          </a:p>
          <a:p>
            <a:pPr marL="285750" indent="-285750">
              <a:buFont typeface="Arial" panose="020B0604020202020204" pitchFamily="34" charset="0"/>
              <a:buChar char="•"/>
            </a:pPr>
            <a:r>
              <a:rPr lang="es-ES" sz="2400" dirty="0"/>
              <a:t>Análisis tiempo-historia no lineal</a:t>
            </a:r>
            <a:endParaRPr lang="es-EC" sz="2400" dirty="0"/>
          </a:p>
        </p:txBody>
      </p:sp>
      <p:pic>
        <p:nvPicPr>
          <p:cNvPr id="36866" name="Picture 2" descr="Idea principal - Iconos gratis de electrónica">
            <a:extLst>
              <a:ext uri="{FF2B5EF4-FFF2-40B4-BE49-F238E27FC236}">
                <a16:creationId xmlns:a16="http://schemas.microsoft.com/office/drawing/2014/main" id="{9A0A7590-A382-4075-A138-B14B7895B45F}"/>
              </a:ext>
            </a:extLst>
          </p:cNvPr>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49111" y="1213619"/>
            <a:ext cx="788453" cy="788453"/>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n 21">
            <a:extLst>
              <a:ext uri="{FF2B5EF4-FFF2-40B4-BE49-F238E27FC236}">
                <a16:creationId xmlns:a16="http://schemas.microsoft.com/office/drawing/2014/main" id="{7F5213C4-49B3-40FD-A753-37DFCD46483B}"/>
              </a:ext>
            </a:extLst>
          </p:cNvPr>
          <p:cNvPicPr/>
          <p:nvPr/>
        </p:nvPicPr>
        <p:blipFill rotWithShape="1">
          <a:blip r:embed="rId3" cstate="email">
            <a:clrChange>
              <a:clrFrom>
                <a:srgbClr val="DDDDDD"/>
              </a:clrFrom>
              <a:clrTo>
                <a:srgbClr val="DDDDDD">
                  <a:alpha val="0"/>
                </a:srgbClr>
              </a:clrTo>
            </a:clrChange>
            <a:extLst>
              <a:ext uri="{28A0092B-C50C-407E-A947-70E740481C1C}">
                <a14:useLocalDpi xmlns:a14="http://schemas.microsoft.com/office/drawing/2010/main"/>
              </a:ext>
            </a:extLst>
          </a:blip>
          <a:srcRect/>
          <a:stretch/>
        </p:blipFill>
        <p:spPr bwMode="auto">
          <a:xfrm>
            <a:off x="386069" y="2367296"/>
            <a:ext cx="1227692" cy="732746"/>
          </a:xfrm>
          <a:prstGeom prst="rect">
            <a:avLst/>
          </a:prstGeom>
          <a:ln>
            <a:noFill/>
          </a:ln>
          <a:extLst>
            <a:ext uri="{53640926-AAD7-44D8-BBD7-CCE9431645EC}">
              <a14:shadowObscured xmlns:a14="http://schemas.microsoft.com/office/drawing/2010/main"/>
            </a:ext>
          </a:extLst>
        </p:spPr>
      </p:pic>
      <p:pic>
        <p:nvPicPr>
          <p:cNvPr id="36868" name="Picture 4" descr="Cómo funcionan los paneles solares? | IDEAS Mercado Libre Argentina">
            <a:extLst>
              <a:ext uri="{FF2B5EF4-FFF2-40B4-BE49-F238E27FC236}">
                <a16:creationId xmlns:a16="http://schemas.microsoft.com/office/drawing/2014/main" id="{9C4422F3-0D14-4D45-A665-BBBFB0D9618D}"/>
              </a:ext>
            </a:extLst>
          </p:cNvPr>
          <p:cNvPicPr>
            <a:picLocks noChangeAspect="1" noChangeArrowheads="1"/>
          </p:cNvPicPr>
          <p:nvPr/>
        </p:nvPicPr>
        <p:blipFill>
          <a:blip r:embed="rId4"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8999" y="3355029"/>
            <a:ext cx="1521833" cy="1008215"/>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descr="Papeles sueltos: Las conclusiones y revisión de la introducción y objetvos">
            <a:extLst>
              <a:ext uri="{FF2B5EF4-FFF2-40B4-BE49-F238E27FC236}">
                <a16:creationId xmlns:a16="http://schemas.microsoft.com/office/drawing/2014/main" id="{4141C9FE-CBE7-46BE-8FC6-FD8E7F745E39}"/>
              </a:ext>
            </a:extLst>
          </p:cNvPr>
          <p:cNvPicPr>
            <a:picLocks noChangeAspect="1" noChangeArrowheads="1"/>
          </p:cNvPicPr>
          <p:nvPr/>
        </p:nvPicPr>
        <p:blipFill>
          <a:blip r:embed="rId5"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53848" y="4611380"/>
            <a:ext cx="840611" cy="104531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215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65086" y="-26211"/>
            <a:ext cx="5585569" cy="622852"/>
          </a:xfrm>
        </p:spPr>
        <p:txBody>
          <a:bodyPr>
            <a:normAutofit fontScale="90000"/>
          </a:bodyPr>
          <a:lstStyle/>
          <a:p>
            <a:r>
              <a:rPr lang="es-CO" sz="3600" b="1" dirty="0"/>
              <a:t>DESCRIPCIÓN DE LA ESTRUCTURA</a:t>
            </a:r>
            <a:endParaRPr lang="es-EC" sz="3600" b="1" dirty="0"/>
          </a:p>
        </p:txBody>
      </p:sp>
      <p:sp>
        <p:nvSpPr>
          <p:cNvPr id="4" name="Marcador de número de diapositiva 3">
            <a:extLst>
              <a:ext uri="{FF2B5EF4-FFF2-40B4-BE49-F238E27FC236}">
                <a16:creationId xmlns:a16="http://schemas.microsoft.com/office/drawing/2014/main" id="{80FFB66D-5212-44E8-A746-2E0288D38454}"/>
              </a:ext>
            </a:extLst>
          </p:cNvPr>
          <p:cNvSpPr>
            <a:spLocks noGrp="1"/>
          </p:cNvSpPr>
          <p:nvPr>
            <p:ph type="sldNum" sz="quarter" idx="12"/>
          </p:nvPr>
        </p:nvSpPr>
        <p:spPr/>
        <p:txBody>
          <a:bodyPr/>
          <a:lstStyle/>
          <a:p>
            <a:fld id="{715B2D49-308C-4988-B52F-571922BFD142}" type="slidenum">
              <a:rPr lang="es-EC" smtClean="0"/>
              <a:t>12</a:t>
            </a:fld>
            <a:endParaRPr lang="es-EC" dirty="0"/>
          </a:p>
        </p:txBody>
      </p:sp>
      <p:pic>
        <p:nvPicPr>
          <p:cNvPr id="12" name="Imagen 11">
            <a:extLst>
              <a:ext uri="{FF2B5EF4-FFF2-40B4-BE49-F238E27FC236}">
                <a16:creationId xmlns:a16="http://schemas.microsoft.com/office/drawing/2014/main" id="{6AB9B391-C5BB-41E6-BBB3-19E9B0B2D69C}"/>
              </a:ext>
            </a:extLst>
          </p:cNvPr>
          <p:cNvPicPr/>
          <p:nvPr/>
        </p:nvPicPr>
        <p:blipFill>
          <a:blip r:embed="rId2">
            <a:extLst>
              <a:ext uri="{28A0092B-C50C-407E-A947-70E740481C1C}">
                <a14:useLocalDpi xmlns:a14="http://schemas.microsoft.com/office/drawing/2010/main"/>
              </a:ext>
            </a:extLst>
          </a:blip>
          <a:stretch>
            <a:fillRect/>
          </a:stretch>
        </p:blipFill>
        <p:spPr>
          <a:xfrm>
            <a:off x="810904" y="1327949"/>
            <a:ext cx="2795404" cy="4271404"/>
          </a:xfrm>
          <a:prstGeom prst="rect">
            <a:avLst/>
          </a:prstGeom>
        </p:spPr>
      </p:pic>
      <p:sp>
        <p:nvSpPr>
          <p:cNvPr id="18" name="CuadroTexto 17">
            <a:extLst>
              <a:ext uri="{FF2B5EF4-FFF2-40B4-BE49-F238E27FC236}">
                <a16:creationId xmlns:a16="http://schemas.microsoft.com/office/drawing/2014/main" id="{3B7C92EA-E5A0-498D-A974-296F6F94D7D8}"/>
              </a:ext>
            </a:extLst>
          </p:cNvPr>
          <p:cNvSpPr txBox="1"/>
          <p:nvPr/>
        </p:nvSpPr>
        <p:spPr>
          <a:xfrm>
            <a:off x="439837" y="775229"/>
            <a:ext cx="4235143" cy="400110"/>
          </a:xfrm>
          <a:prstGeom prst="rect">
            <a:avLst/>
          </a:prstGeom>
          <a:noFill/>
        </p:spPr>
        <p:txBody>
          <a:bodyPr wrap="square">
            <a:spAutoFit/>
          </a:bodyPr>
          <a:lstStyle/>
          <a:p>
            <a:r>
              <a:rPr lang="es-EC" sz="2000" b="1" i="1" dirty="0">
                <a:effectLst/>
                <a:ea typeface="SimSun" panose="02010600030101010101" pitchFamily="2" charset="-122"/>
                <a:cs typeface="Times New Roman" panose="02020603050405020304" pitchFamily="18" charset="0"/>
              </a:rPr>
              <a:t>Ubicación de la estructura de estudio</a:t>
            </a:r>
            <a:endParaRPr lang="es-EC" sz="2000" b="1" i="1" dirty="0"/>
          </a:p>
        </p:txBody>
      </p:sp>
      <p:sp>
        <p:nvSpPr>
          <p:cNvPr id="19" name="CuadroTexto 18">
            <a:extLst>
              <a:ext uri="{FF2B5EF4-FFF2-40B4-BE49-F238E27FC236}">
                <a16:creationId xmlns:a16="http://schemas.microsoft.com/office/drawing/2014/main" id="{903E1222-5440-408B-B222-178252FFDB71}"/>
              </a:ext>
            </a:extLst>
          </p:cNvPr>
          <p:cNvSpPr txBox="1"/>
          <p:nvPr/>
        </p:nvSpPr>
        <p:spPr>
          <a:xfrm>
            <a:off x="6298168" y="775229"/>
            <a:ext cx="3331612" cy="400110"/>
          </a:xfrm>
          <a:prstGeom prst="rect">
            <a:avLst/>
          </a:prstGeom>
          <a:noFill/>
        </p:spPr>
        <p:txBody>
          <a:bodyPr wrap="square">
            <a:spAutoFit/>
          </a:bodyPr>
          <a:lstStyle/>
          <a:p>
            <a:r>
              <a:rPr lang="es-ES" sz="2000" b="1" i="1" dirty="0"/>
              <a:t>Terrazas planas subutilizadas</a:t>
            </a:r>
            <a:endParaRPr lang="es-EC" sz="2000" b="1" i="1" dirty="0"/>
          </a:p>
        </p:txBody>
      </p:sp>
      <p:sp>
        <p:nvSpPr>
          <p:cNvPr id="20" name="CuadroTexto 19">
            <a:extLst>
              <a:ext uri="{FF2B5EF4-FFF2-40B4-BE49-F238E27FC236}">
                <a16:creationId xmlns:a16="http://schemas.microsoft.com/office/drawing/2014/main" id="{C82E79B6-D3A7-4515-9493-8273BAC13809}"/>
              </a:ext>
            </a:extLst>
          </p:cNvPr>
          <p:cNvSpPr txBox="1"/>
          <p:nvPr/>
        </p:nvSpPr>
        <p:spPr>
          <a:xfrm>
            <a:off x="810904" y="5663180"/>
            <a:ext cx="2227697" cy="307777"/>
          </a:xfrm>
          <a:prstGeom prst="rect">
            <a:avLst/>
          </a:prstGeom>
          <a:noFill/>
        </p:spPr>
        <p:txBody>
          <a:bodyPr wrap="square">
            <a:spAutoFit/>
          </a:bodyPr>
          <a:lstStyle/>
          <a:p>
            <a:r>
              <a:rPr lang="es-ES" sz="1400" dirty="0"/>
              <a:t>Fuente (GoogleMaps, 2021)</a:t>
            </a:r>
            <a:endParaRPr lang="es-EC" sz="1400" dirty="0"/>
          </a:p>
        </p:txBody>
      </p:sp>
      <p:sp>
        <p:nvSpPr>
          <p:cNvPr id="21" name="CuadroTexto 20">
            <a:extLst>
              <a:ext uri="{FF2B5EF4-FFF2-40B4-BE49-F238E27FC236}">
                <a16:creationId xmlns:a16="http://schemas.microsoft.com/office/drawing/2014/main" id="{0F77CB82-8652-4E50-9FC7-D996866FF329}"/>
              </a:ext>
            </a:extLst>
          </p:cNvPr>
          <p:cNvSpPr txBox="1"/>
          <p:nvPr/>
        </p:nvSpPr>
        <p:spPr>
          <a:xfrm>
            <a:off x="4746114" y="5601722"/>
            <a:ext cx="2227697" cy="307777"/>
          </a:xfrm>
          <a:prstGeom prst="rect">
            <a:avLst/>
          </a:prstGeom>
          <a:noFill/>
        </p:spPr>
        <p:txBody>
          <a:bodyPr wrap="square">
            <a:spAutoFit/>
          </a:bodyPr>
          <a:lstStyle/>
          <a:p>
            <a:r>
              <a:rPr lang="es-ES" sz="1400" dirty="0"/>
              <a:t>Fuente (Bravo, 2014)</a:t>
            </a:r>
            <a:endParaRPr lang="es-EC" sz="1400" dirty="0"/>
          </a:p>
        </p:txBody>
      </p:sp>
      <p:pic>
        <p:nvPicPr>
          <p:cNvPr id="14" name="Imagen 13">
            <a:extLst>
              <a:ext uri="{FF2B5EF4-FFF2-40B4-BE49-F238E27FC236}">
                <a16:creationId xmlns:a16="http://schemas.microsoft.com/office/drawing/2014/main" id="{201280A5-6465-4D54-AC4E-85EDB214C2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46114" y="1281968"/>
            <a:ext cx="6435720" cy="4311615"/>
          </a:xfrm>
          <a:prstGeom prst="rect">
            <a:avLst/>
          </a:prstGeom>
        </p:spPr>
      </p:pic>
    </p:spTree>
    <p:extLst>
      <p:ext uri="{BB962C8B-B14F-4D97-AF65-F5344CB8AC3E}">
        <p14:creationId xmlns:p14="http://schemas.microsoft.com/office/powerpoint/2010/main" val="4019680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65086" y="-26211"/>
            <a:ext cx="5585569" cy="622852"/>
          </a:xfrm>
        </p:spPr>
        <p:txBody>
          <a:bodyPr>
            <a:normAutofit fontScale="90000"/>
          </a:bodyPr>
          <a:lstStyle/>
          <a:p>
            <a:r>
              <a:rPr lang="es-CO" sz="3600" b="1" dirty="0"/>
              <a:t>DESCRIPCIÓN DE LA ESTRUCTURA</a:t>
            </a:r>
            <a:endParaRPr lang="es-EC" sz="3600" b="1" dirty="0"/>
          </a:p>
        </p:txBody>
      </p:sp>
      <p:sp>
        <p:nvSpPr>
          <p:cNvPr id="4" name="Marcador de número de diapositiva 3">
            <a:extLst>
              <a:ext uri="{FF2B5EF4-FFF2-40B4-BE49-F238E27FC236}">
                <a16:creationId xmlns:a16="http://schemas.microsoft.com/office/drawing/2014/main" id="{80FFB66D-5212-44E8-A746-2E0288D38454}"/>
              </a:ext>
            </a:extLst>
          </p:cNvPr>
          <p:cNvSpPr>
            <a:spLocks noGrp="1"/>
          </p:cNvSpPr>
          <p:nvPr>
            <p:ph type="sldNum" sz="quarter" idx="12"/>
          </p:nvPr>
        </p:nvSpPr>
        <p:spPr/>
        <p:txBody>
          <a:bodyPr/>
          <a:lstStyle/>
          <a:p>
            <a:fld id="{715B2D49-308C-4988-B52F-571922BFD142}" type="slidenum">
              <a:rPr lang="es-EC" smtClean="0"/>
              <a:t>13</a:t>
            </a:fld>
            <a:endParaRPr lang="es-EC" dirty="0"/>
          </a:p>
        </p:txBody>
      </p:sp>
      <p:sp>
        <p:nvSpPr>
          <p:cNvPr id="16" name="CuadroTexto 15">
            <a:extLst>
              <a:ext uri="{FF2B5EF4-FFF2-40B4-BE49-F238E27FC236}">
                <a16:creationId xmlns:a16="http://schemas.microsoft.com/office/drawing/2014/main" id="{ECD207DA-397E-4BD8-BE41-E4111B787057}"/>
              </a:ext>
            </a:extLst>
          </p:cNvPr>
          <p:cNvSpPr txBox="1"/>
          <p:nvPr/>
        </p:nvSpPr>
        <p:spPr>
          <a:xfrm>
            <a:off x="1721515" y="1017837"/>
            <a:ext cx="2631569" cy="400110"/>
          </a:xfrm>
          <a:prstGeom prst="rect">
            <a:avLst/>
          </a:prstGeom>
          <a:noFill/>
        </p:spPr>
        <p:txBody>
          <a:bodyPr wrap="square">
            <a:spAutoFit/>
          </a:bodyPr>
          <a:lstStyle/>
          <a:p>
            <a:pPr algn="ctr"/>
            <a:r>
              <a:rPr lang="es-EC" sz="2000" b="1" i="1" dirty="0">
                <a:effectLst/>
                <a:latin typeface="+mj-lt"/>
                <a:ea typeface="SimSun" panose="02010600030101010101" pitchFamily="2" charset="-122"/>
                <a:cs typeface="Times New Roman" panose="02020603050405020304" pitchFamily="18" charset="0"/>
              </a:rPr>
              <a:t>Estructura de estudio</a:t>
            </a:r>
            <a:endParaRPr lang="es-EC" sz="2000" b="1" i="1" dirty="0">
              <a:latin typeface="+mj-lt"/>
            </a:endParaRPr>
          </a:p>
        </p:txBody>
      </p:sp>
      <p:pic>
        <p:nvPicPr>
          <p:cNvPr id="12" name="Imagen 11">
            <a:extLst>
              <a:ext uri="{FF2B5EF4-FFF2-40B4-BE49-F238E27FC236}">
                <a16:creationId xmlns:a16="http://schemas.microsoft.com/office/drawing/2014/main" id="{EED5749F-9269-4746-9A51-487743D998FC}"/>
              </a:ext>
            </a:extLst>
          </p:cNvPr>
          <p:cNvPicPr/>
          <p:nvPr/>
        </p:nvPicPr>
        <p:blipFill rotWithShape="1">
          <a:blip r:embed="rId2">
            <a:extLst>
              <a:ext uri="{28A0092B-C50C-407E-A947-70E740481C1C}">
                <a14:useLocalDpi xmlns:a14="http://schemas.microsoft.com/office/drawing/2010/main"/>
              </a:ext>
            </a:extLst>
          </a:blip>
          <a:srcRect/>
          <a:stretch/>
        </p:blipFill>
        <p:spPr bwMode="auto">
          <a:xfrm>
            <a:off x="518399" y="1616603"/>
            <a:ext cx="5132255" cy="3460114"/>
          </a:xfrm>
          <a:prstGeom prst="rect">
            <a:avLst/>
          </a:prstGeom>
          <a:ln>
            <a:noFill/>
          </a:ln>
          <a:extLst>
            <a:ext uri="{53640926-AAD7-44D8-BBD7-CCE9431645EC}">
              <a14:shadowObscured xmlns:a14="http://schemas.microsoft.com/office/drawing/2010/main"/>
            </a:ext>
          </a:extLst>
        </p:spPr>
      </p:pic>
      <p:sp>
        <p:nvSpPr>
          <p:cNvPr id="15" name="CuadroTexto 14">
            <a:extLst>
              <a:ext uri="{FF2B5EF4-FFF2-40B4-BE49-F238E27FC236}">
                <a16:creationId xmlns:a16="http://schemas.microsoft.com/office/drawing/2014/main" id="{4BAD25C1-8E83-4BD7-B998-0469109E058F}"/>
              </a:ext>
            </a:extLst>
          </p:cNvPr>
          <p:cNvSpPr txBox="1"/>
          <p:nvPr/>
        </p:nvSpPr>
        <p:spPr>
          <a:xfrm>
            <a:off x="518400" y="5106418"/>
            <a:ext cx="2227697" cy="307777"/>
          </a:xfrm>
          <a:prstGeom prst="rect">
            <a:avLst/>
          </a:prstGeom>
          <a:noFill/>
        </p:spPr>
        <p:txBody>
          <a:bodyPr wrap="square">
            <a:spAutoFit/>
          </a:bodyPr>
          <a:lstStyle/>
          <a:p>
            <a:r>
              <a:rPr lang="es-ES" sz="1400" dirty="0"/>
              <a:t>Fuente (GoogleMaps, 2018)</a:t>
            </a:r>
            <a:endParaRPr lang="es-EC" sz="1400" dirty="0"/>
          </a:p>
        </p:txBody>
      </p:sp>
      <p:pic>
        <p:nvPicPr>
          <p:cNvPr id="20" name="Imagen 19">
            <a:extLst>
              <a:ext uri="{FF2B5EF4-FFF2-40B4-BE49-F238E27FC236}">
                <a16:creationId xmlns:a16="http://schemas.microsoft.com/office/drawing/2014/main" id="{848C4C3E-E7C1-4045-A4D8-89B339F7A703}"/>
              </a:ext>
            </a:extLst>
          </p:cNvPr>
          <p:cNvPicPr/>
          <p:nvPr/>
        </p:nvPicPr>
        <p:blipFill>
          <a:blip r:embed="rId3" cstate="email">
            <a:extLst>
              <a:ext uri="{28A0092B-C50C-407E-A947-70E740481C1C}">
                <a14:useLocalDpi xmlns:a14="http://schemas.microsoft.com/office/drawing/2010/main"/>
              </a:ext>
            </a:extLst>
          </a:blip>
          <a:stretch>
            <a:fillRect/>
          </a:stretch>
        </p:blipFill>
        <p:spPr>
          <a:xfrm>
            <a:off x="6096000" y="1774505"/>
            <a:ext cx="5682401" cy="3460114"/>
          </a:xfrm>
          <a:prstGeom prst="rect">
            <a:avLst/>
          </a:prstGeom>
        </p:spPr>
      </p:pic>
      <p:sp>
        <p:nvSpPr>
          <p:cNvPr id="21" name="CuadroTexto 20">
            <a:extLst>
              <a:ext uri="{FF2B5EF4-FFF2-40B4-BE49-F238E27FC236}">
                <a16:creationId xmlns:a16="http://schemas.microsoft.com/office/drawing/2014/main" id="{540F2B33-BE2B-4B68-93B8-59E236EC07A7}"/>
              </a:ext>
            </a:extLst>
          </p:cNvPr>
          <p:cNvSpPr txBox="1"/>
          <p:nvPr/>
        </p:nvSpPr>
        <p:spPr>
          <a:xfrm>
            <a:off x="7367160" y="916581"/>
            <a:ext cx="2980495" cy="400110"/>
          </a:xfrm>
          <a:prstGeom prst="rect">
            <a:avLst/>
          </a:prstGeom>
          <a:noFill/>
        </p:spPr>
        <p:txBody>
          <a:bodyPr wrap="square">
            <a:spAutoFit/>
          </a:bodyPr>
          <a:lstStyle/>
          <a:p>
            <a:pPr algn="ctr"/>
            <a:r>
              <a:rPr lang="es-ES" sz="2000" b="1" i="1" dirty="0">
                <a:latin typeface="+mj-lt"/>
                <a:ea typeface="SimSun" panose="02010600030101010101" pitchFamily="2" charset="-122"/>
                <a:cs typeface="Times New Roman" panose="02020603050405020304" pitchFamily="18" charset="0"/>
              </a:rPr>
              <a:t>Vista en planta del edificio</a:t>
            </a:r>
            <a:endParaRPr lang="es-EC" sz="2000" b="1" i="1" dirty="0">
              <a:latin typeface="+mj-lt"/>
            </a:endParaRPr>
          </a:p>
        </p:txBody>
      </p:sp>
    </p:spTree>
    <p:extLst>
      <p:ext uri="{BB962C8B-B14F-4D97-AF65-F5344CB8AC3E}">
        <p14:creationId xmlns:p14="http://schemas.microsoft.com/office/powerpoint/2010/main" val="3327534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65086" y="-26211"/>
            <a:ext cx="5585569" cy="622852"/>
          </a:xfrm>
        </p:spPr>
        <p:txBody>
          <a:bodyPr>
            <a:normAutofit fontScale="90000"/>
          </a:bodyPr>
          <a:lstStyle/>
          <a:p>
            <a:r>
              <a:rPr lang="es-CO" sz="3600" b="1" dirty="0"/>
              <a:t>DESCRIPCIÓN DE LA ESTRUCTURA</a:t>
            </a:r>
            <a:endParaRPr lang="es-EC" sz="3600" b="1" dirty="0"/>
          </a:p>
        </p:txBody>
      </p:sp>
      <p:sp>
        <p:nvSpPr>
          <p:cNvPr id="4" name="Marcador de número de diapositiva 3">
            <a:extLst>
              <a:ext uri="{FF2B5EF4-FFF2-40B4-BE49-F238E27FC236}">
                <a16:creationId xmlns:a16="http://schemas.microsoft.com/office/drawing/2014/main" id="{80FFB66D-5212-44E8-A746-2E0288D38454}"/>
              </a:ext>
            </a:extLst>
          </p:cNvPr>
          <p:cNvSpPr>
            <a:spLocks noGrp="1"/>
          </p:cNvSpPr>
          <p:nvPr>
            <p:ph type="sldNum" sz="quarter" idx="12"/>
          </p:nvPr>
        </p:nvSpPr>
        <p:spPr/>
        <p:txBody>
          <a:bodyPr/>
          <a:lstStyle/>
          <a:p>
            <a:fld id="{715B2D49-308C-4988-B52F-571922BFD142}" type="slidenum">
              <a:rPr lang="es-EC" smtClean="0"/>
              <a:t>14</a:t>
            </a:fld>
            <a:endParaRPr lang="es-EC" dirty="0"/>
          </a:p>
        </p:txBody>
      </p:sp>
      <p:pic>
        <p:nvPicPr>
          <p:cNvPr id="13" name="Imagen 12">
            <a:extLst>
              <a:ext uri="{FF2B5EF4-FFF2-40B4-BE49-F238E27FC236}">
                <a16:creationId xmlns:a16="http://schemas.microsoft.com/office/drawing/2014/main" id="{6CDEAA71-0CAF-4D0B-86E8-8955F458FAEF}"/>
              </a:ext>
            </a:extLst>
          </p:cNvPr>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9379" y="3909690"/>
            <a:ext cx="4057086" cy="1816017"/>
          </a:xfrm>
          <a:prstGeom prst="rect">
            <a:avLst/>
          </a:prstGeom>
        </p:spPr>
      </p:pic>
      <p:pic>
        <p:nvPicPr>
          <p:cNvPr id="14" name="Imagen 13">
            <a:extLst>
              <a:ext uri="{FF2B5EF4-FFF2-40B4-BE49-F238E27FC236}">
                <a16:creationId xmlns:a16="http://schemas.microsoft.com/office/drawing/2014/main" id="{111A9008-C2AC-4819-BA45-CF1360E2873C}"/>
              </a:ext>
            </a:extLst>
          </p:cNvPr>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88589" y="1290897"/>
            <a:ext cx="2318669" cy="1816018"/>
          </a:xfrm>
          <a:prstGeom prst="rect">
            <a:avLst/>
          </a:prstGeom>
        </p:spPr>
      </p:pic>
      <p:sp>
        <p:nvSpPr>
          <p:cNvPr id="18" name="CuadroTexto 17">
            <a:extLst>
              <a:ext uri="{FF2B5EF4-FFF2-40B4-BE49-F238E27FC236}">
                <a16:creationId xmlns:a16="http://schemas.microsoft.com/office/drawing/2014/main" id="{4719E772-C45E-4E94-AFB8-2FD742BF5C8A}"/>
              </a:ext>
            </a:extLst>
          </p:cNvPr>
          <p:cNvSpPr txBox="1"/>
          <p:nvPr/>
        </p:nvSpPr>
        <p:spPr>
          <a:xfrm>
            <a:off x="1052774" y="3350976"/>
            <a:ext cx="3423691" cy="400110"/>
          </a:xfrm>
          <a:prstGeom prst="rect">
            <a:avLst/>
          </a:prstGeom>
          <a:noFill/>
        </p:spPr>
        <p:txBody>
          <a:bodyPr wrap="square">
            <a:spAutoFit/>
          </a:bodyPr>
          <a:lstStyle/>
          <a:p>
            <a:r>
              <a:rPr lang="es-EC" sz="2000" b="1" i="1" dirty="0">
                <a:effectLst/>
                <a:latin typeface="+mj-lt"/>
                <a:ea typeface="SimSun" panose="02010600030101010101" pitchFamily="2" charset="-122"/>
                <a:cs typeface="Times New Roman" panose="02020603050405020304" pitchFamily="18" charset="0"/>
              </a:rPr>
              <a:t>Pórtico del eje 2 – Dirección X</a:t>
            </a:r>
            <a:endParaRPr lang="es-EC" sz="2000" b="1" i="1" dirty="0">
              <a:latin typeface="+mj-lt"/>
            </a:endParaRPr>
          </a:p>
        </p:txBody>
      </p:sp>
      <p:sp>
        <p:nvSpPr>
          <p:cNvPr id="19" name="CuadroTexto 18">
            <a:extLst>
              <a:ext uri="{FF2B5EF4-FFF2-40B4-BE49-F238E27FC236}">
                <a16:creationId xmlns:a16="http://schemas.microsoft.com/office/drawing/2014/main" id="{58C0A039-BF17-45ED-AC23-9D1E7863D96D}"/>
              </a:ext>
            </a:extLst>
          </p:cNvPr>
          <p:cNvSpPr txBox="1"/>
          <p:nvPr/>
        </p:nvSpPr>
        <p:spPr>
          <a:xfrm>
            <a:off x="1052773" y="690734"/>
            <a:ext cx="3423691" cy="400110"/>
          </a:xfrm>
          <a:prstGeom prst="rect">
            <a:avLst/>
          </a:prstGeom>
          <a:noFill/>
        </p:spPr>
        <p:txBody>
          <a:bodyPr wrap="square">
            <a:spAutoFit/>
          </a:bodyPr>
          <a:lstStyle/>
          <a:p>
            <a:r>
              <a:rPr lang="es-EC" sz="2000" b="1" i="1" dirty="0">
                <a:effectLst/>
                <a:latin typeface="+mj-lt"/>
                <a:ea typeface="SimSun" panose="02010600030101010101" pitchFamily="2" charset="-122"/>
                <a:cs typeface="Times New Roman" panose="02020603050405020304" pitchFamily="18" charset="0"/>
              </a:rPr>
              <a:t>Pórtico del eje C – Dirección Y</a:t>
            </a:r>
            <a:endParaRPr lang="es-EC" sz="2000" b="1" i="1" dirty="0">
              <a:latin typeface="+mj-lt"/>
            </a:endParaRPr>
          </a:p>
        </p:txBody>
      </p:sp>
      <p:graphicFrame>
        <p:nvGraphicFramePr>
          <p:cNvPr id="20" name="Tabla 19">
            <a:extLst>
              <a:ext uri="{FF2B5EF4-FFF2-40B4-BE49-F238E27FC236}">
                <a16:creationId xmlns:a16="http://schemas.microsoft.com/office/drawing/2014/main" id="{50B8F120-E0E2-42FB-BC68-9B0E1ED37551}"/>
              </a:ext>
            </a:extLst>
          </p:cNvPr>
          <p:cNvGraphicFramePr>
            <a:graphicFrameLocks noGrp="1"/>
          </p:cNvGraphicFramePr>
          <p:nvPr>
            <p:extLst>
              <p:ext uri="{D42A27DB-BD31-4B8C-83A1-F6EECF244321}">
                <p14:modId xmlns:p14="http://schemas.microsoft.com/office/powerpoint/2010/main" val="848660364"/>
              </p:ext>
            </p:extLst>
          </p:nvPr>
        </p:nvGraphicFramePr>
        <p:xfrm>
          <a:off x="5553887" y="1286344"/>
          <a:ext cx="6061705" cy="1254252"/>
        </p:xfrm>
        <a:graphic>
          <a:graphicData uri="http://schemas.openxmlformats.org/drawingml/2006/table">
            <a:tbl>
              <a:tblPr firstRow="1" firstCol="1" bandRow="1">
                <a:tableStyleId>{E8B1032C-EA38-4F05-BA0D-38AFFFC7BED3}</a:tableStyleId>
              </a:tblPr>
              <a:tblGrid>
                <a:gridCol w="5338374">
                  <a:extLst>
                    <a:ext uri="{9D8B030D-6E8A-4147-A177-3AD203B41FA5}">
                      <a16:colId xmlns:a16="http://schemas.microsoft.com/office/drawing/2014/main" val="3090361519"/>
                    </a:ext>
                  </a:extLst>
                </a:gridCol>
                <a:gridCol w="723331">
                  <a:extLst>
                    <a:ext uri="{9D8B030D-6E8A-4147-A177-3AD203B41FA5}">
                      <a16:colId xmlns:a16="http://schemas.microsoft.com/office/drawing/2014/main" val="1954503138"/>
                    </a:ext>
                  </a:extLst>
                </a:gridCol>
              </a:tblGrid>
              <a:tr h="396000">
                <a:tc>
                  <a:txBody>
                    <a:bodyPr/>
                    <a:lstStyle/>
                    <a:p>
                      <a:pPr algn="ctr">
                        <a:lnSpc>
                          <a:spcPct val="200000"/>
                        </a:lnSpc>
                        <a:spcAft>
                          <a:spcPts val="800"/>
                        </a:spcAft>
                      </a:pPr>
                      <a:r>
                        <a:rPr lang="es-ES" sz="1600" b="0" dirty="0">
                          <a:effectLst/>
                        </a:rPr>
                        <a:t>Resistencia a la compresión del hormigón </a:t>
                      </a:r>
                      <a:r>
                        <a:rPr lang="es-ES" sz="1600" b="0" dirty="0" err="1">
                          <a:effectLst/>
                        </a:rPr>
                        <a:t>f’c</a:t>
                      </a:r>
                      <a:r>
                        <a:rPr lang="es-ES" sz="1600" b="0" dirty="0">
                          <a:effectLst/>
                        </a:rPr>
                        <a:t> (kg/cm</a:t>
                      </a:r>
                      <a:r>
                        <a:rPr lang="es-ES" sz="1600" b="0" baseline="30000" dirty="0">
                          <a:effectLst/>
                        </a:rPr>
                        <a:t>2</a:t>
                      </a:r>
                      <a:r>
                        <a:rPr lang="es-ES" sz="1600" b="0" dirty="0">
                          <a:effectLst/>
                        </a:rPr>
                        <a:t>)</a:t>
                      </a:r>
                      <a:endParaRPr lang="es-EC" sz="1600" b="0" dirty="0">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S" sz="1600" dirty="0">
                          <a:effectLst/>
                        </a:rPr>
                        <a:t>280</a:t>
                      </a:r>
                      <a:endParaRPr lang="es-EC" sz="1600" dirty="0">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00439477"/>
                  </a:ext>
                </a:extLst>
              </a:tr>
              <a:tr h="396000">
                <a:tc>
                  <a:txBody>
                    <a:bodyPr/>
                    <a:lstStyle/>
                    <a:p>
                      <a:pPr algn="ctr">
                        <a:lnSpc>
                          <a:spcPct val="200000"/>
                        </a:lnSpc>
                        <a:spcAft>
                          <a:spcPts val="800"/>
                        </a:spcAft>
                      </a:pPr>
                      <a:r>
                        <a:rPr lang="es-ES" sz="1600" b="0" dirty="0">
                          <a:effectLst/>
                        </a:rPr>
                        <a:t>Resistencia a la fluencia del acero </a:t>
                      </a:r>
                      <a:r>
                        <a:rPr lang="es-ES" sz="1600" b="0" dirty="0" err="1">
                          <a:effectLst/>
                        </a:rPr>
                        <a:t>Fy</a:t>
                      </a:r>
                      <a:r>
                        <a:rPr lang="es-ES" sz="1600" b="0" dirty="0">
                          <a:effectLst/>
                        </a:rPr>
                        <a:t> (kg/cm</a:t>
                      </a:r>
                      <a:r>
                        <a:rPr lang="es-ES" sz="1600" b="0" baseline="30000" dirty="0">
                          <a:effectLst/>
                        </a:rPr>
                        <a:t>2</a:t>
                      </a:r>
                      <a:r>
                        <a:rPr lang="es-ES" sz="1600" b="0" dirty="0">
                          <a:effectLst/>
                        </a:rPr>
                        <a:t>)</a:t>
                      </a:r>
                      <a:endParaRPr lang="es-EC" sz="1600" b="0" dirty="0">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S" sz="1600">
                          <a:effectLst/>
                        </a:rPr>
                        <a:t>4200</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2870334"/>
                  </a:ext>
                </a:extLst>
              </a:tr>
              <a:tr h="0">
                <a:tc>
                  <a:txBody>
                    <a:bodyPr/>
                    <a:lstStyle/>
                    <a:p>
                      <a:pPr algn="ctr">
                        <a:lnSpc>
                          <a:spcPct val="200000"/>
                        </a:lnSpc>
                        <a:spcAft>
                          <a:spcPts val="800"/>
                        </a:spcAft>
                      </a:pPr>
                      <a:r>
                        <a:rPr lang="es-ES" sz="1600" b="0" dirty="0">
                          <a:effectLst/>
                        </a:rPr>
                        <a:t>Resistencia a la compresión de la mampostería </a:t>
                      </a:r>
                      <a:r>
                        <a:rPr lang="es-ES" sz="1600" b="0" dirty="0" err="1">
                          <a:effectLst/>
                        </a:rPr>
                        <a:t>f’m</a:t>
                      </a:r>
                      <a:r>
                        <a:rPr lang="es-ES" sz="1600" b="0" dirty="0">
                          <a:effectLst/>
                        </a:rPr>
                        <a:t> (kg/cm</a:t>
                      </a:r>
                      <a:r>
                        <a:rPr lang="es-ES" sz="1600" b="0" baseline="30000" dirty="0">
                          <a:effectLst/>
                        </a:rPr>
                        <a:t>2</a:t>
                      </a:r>
                      <a:r>
                        <a:rPr lang="es-ES" sz="1600" b="0" dirty="0">
                          <a:effectLst/>
                        </a:rPr>
                        <a:t>)</a:t>
                      </a:r>
                      <a:endParaRPr lang="es-EC" sz="1600" b="0" dirty="0">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nchor="ctr"/>
                </a:tc>
                <a:tc>
                  <a:txBody>
                    <a:bodyPr/>
                    <a:lstStyle/>
                    <a:p>
                      <a:pPr algn="ctr">
                        <a:lnSpc>
                          <a:spcPct val="200000"/>
                        </a:lnSpc>
                        <a:spcAft>
                          <a:spcPts val="800"/>
                        </a:spcAft>
                      </a:pPr>
                      <a:r>
                        <a:rPr lang="es-ES" sz="1600" dirty="0">
                          <a:effectLst/>
                        </a:rPr>
                        <a:t>24</a:t>
                      </a:r>
                      <a:endParaRPr lang="es-EC" sz="1600" dirty="0">
                        <a:effectLst/>
                        <a:latin typeface="Times New Roman" panose="02020603050405020304" pitchFamily="18" charset="0"/>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54291879"/>
                  </a:ext>
                </a:extLst>
              </a:tr>
            </a:tbl>
          </a:graphicData>
        </a:graphic>
      </p:graphicFrame>
      <p:graphicFrame>
        <p:nvGraphicFramePr>
          <p:cNvPr id="21" name="Tabla 20">
            <a:extLst>
              <a:ext uri="{FF2B5EF4-FFF2-40B4-BE49-F238E27FC236}">
                <a16:creationId xmlns:a16="http://schemas.microsoft.com/office/drawing/2014/main" id="{78FC8FBF-C103-458A-94EA-387BF7B97E15}"/>
              </a:ext>
            </a:extLst>
          </p:cNvPr>
          <p:cNvGraphicFramePr>
            <a:graphicFrameLocks noGrp="1"/>
          </p:cNvGraphicFramePr>
          <p:nvPr>
            <p:extLst>
              <p:ext uri="{D42A27DB-BD31-4B8C-83A1-F6EECF244321}">
                <p14:modId xmlns:p14="http://schemas.microsoft.com/office/powerpoint/2010/main" val="631511614"/>
              </p:ext>
            </p:extLst>
          </p:nvPr>
        </p:nvGraphicFramePr>
        <p:xfrm>
          <a:off x="5929486" y="3350976"/>
          <a:ext cx="5310505" cy="2620100"/>
        </p:xfrm>
        <a:graphic>
          <a:graphicData uri="http://schemas.openxmlformats.org/drawingml/2006/table">
            <a:tbl>
              <a:tblPr firstRow="1" firstCol="1" bandRow="1">
                <a:tableStyleId>{E8B1032C-EA38-4F05-BA0D-38AFFFC7BED3}</a:tableStyleId>
              </a:tblPr>
              <a:tblGrid>
                <a:gridCol w="1258171">
                  <a:extLst>
                    <a:ext uri="{9D8B030D-6E8A-4147-A177-3AD203B41FA5}">
                      <a16:colId xmlns:a16="http://schemas.microsoft.com/office/drawing/2014/main" val="4270272240"/>
                    </a:ext>
                  </a:extLst>
                </a:gridCol>
                <a:gridCol w="1350778">
                  <a:extLst>
                    <a:ext uri="{9D8B030D-6E8A-4147-A177-3AD203B41FA5}">
                      <a16:colId xmlns:a16="http://schemas.microsoft.com/office/drawing/2014/main" val="424641347"/>
                    </a:ext>
                  </a:extLst>
                </a:gridCol>
                <a:gridCol w="1350778">
                  <a:extLst>
                    <a:ext uri="{9D8B030D-6E8A-4147-A177-3AD203B41FA5}">
                      <a16:colId xmlns:a16="http://schemas.microsoft.com/office/drawing/2014/main" val="4276720704"/>
                    </a:ext>
                  </a:extLst>
                </a:gridCol>
                <a:gridCol w="1350778">
                  <a:extLst>
                    <a:ext uri="{9D8B030D-6E8A-4147-A177-3AD203B41FA5}">
                      <a16:colId xmlns:a16="http://schemas.microsoft.com/office/drawing/2014/main" val="303345319"/>
                    </a:ext>
                  </a:extLst>
                </a:gridCol>
              </a:tblGrid>
              <a:tr h="374300">
                <a:tc rowSpan="2">
                  <a:txBody>
                    <a:bodyPr/>
                    <a:lstStyle/>
                    <a:p>
                      <a:pPr algn="ctr">
                        <a:lnSpc>
                          <a:spcPct val="100000"/>
                        </a:lnSpc>
                        <a:spcAft>
                          <a:spcPts val="800"/>
                        </a:spcAft>
                      </a:pPr>
                      <a:r>
                        <a:rPr lang="es-ES" sz="1600">
                          <a:effectLst/>
                        </a:rPr>
                        <a:t>Elemento</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gridSpan="3">
                  <a:txBody>
                    <a:bodyPr/>
                    <a:lstStyle/>
                    <a:p>
                      <a:pPr algn="ctr">
                        <a:lnSpc>
                          <a:spcPct val="100000"/>
                        </a:lnSpc>
                        <a:spcAft>
                          <a:spcPts val="800"/>
                        </a:spcAft>
                      </a:pPr>
                      <a:r>
                        <a:rPr lang="es-ES" sz="1600" dirty="0">
                          <a:effectLst/>
                        </a:rPr>
                        <a:t>Dimensiones</a:t>
                      </a:r>
                      <a:endParaRPr lang="es-EC" sz="16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573964135"/>
                  </a:ext>
                </a:extLst>
              </a:tr>
              <a:tr h="374300">
                <a:tc vMerge="1">
                  <a:txBody>
                    <a:bodyPr/>
                    <a:lstStyle/>
                    <a:p>
                      <a:endParaRPr lang="es-EC"/>
                    </a:p>
                  </a:txBody>
                  <a:tcPr/>
                </a:tc>
                <a:tc>
                  <a:txBody>
                    <a:bodyPr/>
                    <a:lstStyle/>
                    <a:p>
                      <a:pPr algn="ctr">
                        <a:lnSpc>
                          <a:spcPct val="100000"/>
                        </a:lnSpc>
                        <a:spcAft>
                          <a:spcPts val="800"/>
                        </a:spcAft>
                      </a:pPr>
                      <a:r>
                        <a:rPr lang="es-ES" sz="1600">
                          <a:effectLst/>
                        </a:rPr>
                        <a:t>altura (cm)</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600">
                          <a:effectLst/>
                        </a:rPr>
                        <a:t>base (cm)</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600">
                          <a:effectLst/>
                        </a:rPr>
                        <a:t>espesor (cm)</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416691459"/>
                  </a:ext>
                </a:extLst>
              </a:tr>
              <a:tr h="374300">
                <a:tc>
                  <a:txBody>
                    <a:bodyPr/>
                    <a:lstStyle/>
                    <a:p>
                      <a:pPr algn="ctr">
                        <a:lnSpc>
                          <a:spcPct val="100000"/>
                        </a:lnSpc>
                        <a:spcAft>
                          <a:spcPts val="800"/>
                        </a:spcAft>
                      </a:pPr>
                      <a:r>
                        <a:rPr lang="es-ES" sz="1600">
                          <a:effectLst/>
                        </a:rPr>
                        <a:t>Columnas</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600">
                          <a:effectLst/>
                        </a:rPr>
                        <a:t>50</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600">
                          <a:effectLst/>
                        </a:rPr>
                        <a:t>35</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600" dirty="0">
                          <a:effectLst/>
                        </a:rPr>
                        <a:t>-</a:t>
                      </a:r>
                      <a:endParaRPr lang="es-EC" sz="16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014759257"/>
                  </a:ext>
                </a:extLst>
              </a:tr>
              <a:tr h="374300">
                <a:tc rowSpan="2">
                  <a:txBody>
                    <a:bodyPr/>
                    <a:lstStyle/>
                    <a:p>
                      <a:pPr algn="ctr">
                        <a:lnSpc>
                          <a:spcPct val="100000"/>
                        </a:lnSpc>
                        <a:spcAft>
                          <a:spcPts val="800"/>
                        </a:spcAft>
                      </a:pPr>
                      <a:r>
                        <a:rPr lang="es-ES" sz="1600">
                          <a:effectLst/>
                        </a:rPr>
                        <a:t>Vigas</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600">
                          <a:effectLst/>
                        </a:rPr>
                        <a:t>40</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600">
                          <a:effectLst/>
                        </a:rPr>
                        <a:t>30</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600" dirty="0">
                          <a:effectLst/>
                        </a:rPr>
                        <a:t>-</a:t>
                      </a:r>
                      <a:endParaRPr lang="es-EC" sz="16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852008136"/>
                  </a:ext>
                </a:extLst>
              </a:tr>
              <a:tr h="374300">
                <a:tc vMerge="1">
                  <a:txBody>
                    <a:bodyPr/>
                    <a:lstStyle/>
                    <a:p>
                      <a:endParaRPr lang="es-EC"/>
                    </a:p>
                  </a:txBody>
                  <a:tcPr/>
                </a:tc>
                <a:tc>
                  <a:txBody>
                    <a:bodyPr/>
                    <a:lstStyle/>
                    <a:p>
                      <a:pPr algn="ctr">
                        <a:lnSpc>
                          <a:spcPct val="100000"/>
                        </a:lnSpc>
                        <a:spcAft>
                          <a:spcPts val="800"/>
                        </a:spcAft>
                      </a:pPr>
                      <a:r>
                        <a:rPr lang="es-ES" sz="1600">
                          <a:effectLst/>
                        </a:rPr>
                        <a:t>60</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600">
                          <a:effectLst/>
                        </a:rPr>
                        <a:t>30</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600" dirty="0">
                          <a:effectLst/>
                        </a:rPr>
                        <a:t>-</a:t>
                      </a:r>
                      <a:endParaRPr lang="es-EC" sz="16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667274356"/>
                  </a:ext>
                </a:extLst>
              </a:tr>
              <a:tr h="374300">
                <a:tc>
                  <a:txBody>
                    <a:bodyPr/>
                    <a:lstStyle/>
                    <a:p>
                      <a:pPr algn="ctr">
                        <a:lnSpc>
                          <a:spcPct val="100000"/>
                        </a:lnSpc>
                        <a:spcAft>
                          <a:spcPts val="800"/>
                        </a:spcAft>
                      </a:pPr>
                      <a:r>
                        <a:rPr lang="es-ES" sz="1600">
                          <a:effectLst/>
                        </a:rPr>
                        <a:t>Losa</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600">
                          <a:effectLst/>
                        </a:rPr>
                        <a:t>-</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600">
                          <a:effectLst/>
                        </a:rPr>
                        <a:t>-</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600" dirty="0">
                          <a:effectLst/>
                        </a:rPr>
                        <a:t>30</a:t>
                      </a:r>
                      <a:endParaRPr lang="es-EC" sz="16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254469041"/>
                  </a:ext>
                </a:extLst>
              </a:tr>
              <a:tr h="374300">
                <a:tc>
                  <a:txBody>
                    <a:bodyPr/>
                    <a:lstStyle/>
                    <a:p>
                      <a:pPr algn="ctr">
                        <a:lnSpc>
                          <a:spcPct val="100000"/>
                        </a:lnSpc>
                        <a:spcAft>
                          <a:spcPts val="800"/>
                        </a:spcAft>
                      </a:pPr>
                      <a:r>
                        <a:rPr lang="es-ES" sz="1600">
                          <a:effectLst/>
                        </a:rPr>
                        <a:t>Mampostería</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600">
                          <a:effectLst/>
                        </a:rPr>
                        <a:t>-</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600">
                          <a:effectLst/>
                        </a:rPr>
                        <a:t>-</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600" dirty="0">
                          <a:effectLst/>
                        </a:rPr>
                        <a:t>15</a:t>
                      </a:r>
                      <a:endParaRPr lang="es-EC" sz="16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425600982"/>
                  </a:ext>
                </a:extLst>
              </a:tr>
            </a:tbl>
          </a:graphicData>
        </a:graphic>
      </p:graphicFrame>
      <p:sp>
        <p:nvSpPr>
          <p:cNvPr id="22" name="CuadroTexto 21">
            <a:extLst>
              <a:ext uri="{FF2B5EF4-FFF2-40B4-BE49-F238E27FC236}">
                <a16:creationId xmlns:a16="http://schemas.microsoft.com/office/drawing/2014/main" id="{28B2EF65-DCD0-4419-8243-424DFE1C056D}"/>
              </a:ext>
            </a:extLst>
          </p:cNvPr>
          <p:cNvSpPr txBox="1"/>
          <p:nvPr/>
        </p:nvSpPr>
        <p:spPr>
          <a:xfrm>
            <a:off x="5513993" y="485787"/>
            <a:ext cx="6141492" cy="621709"/>
          </a:xfrm>
          <a:prstGeom prst="rect">
            <a:avLst/>
          </a:prstGeom>
          <a:noFill/>
        </p:spPr>
        <p:txBody>
          <a:bodyPr wrap="square">
            <a:spAutoFit/>
          </a:bodyPr>
          <a:lstStyle/>
          <a:p>
            <a:pPr algn="ctr">
              <a:lnSpc>
                <a:spcPct val="200000"/>
              </a:lnSpc>
              <a:spcAft>
                <a:spcPts val="1000"/>
              </a:spcAft>
            </a:pPr>
            <a:r>
              <a:rPr lang="es-ES" sz="2000" b="1" i="1" dirty="0">
                <a:effectLst/>
                <a:latin typeface="+mj-lt"/>
                <a:ea typeface="Arial" panose="020B0604020202020204" pitchFamily="34" charset="0"/>
                <a:cs typeface="Arial" panose="020B0604020202020204" pitchFamily="34" charset="0"/>
              </a:rPr>
              <a:t>Tabla </a:t>
            </a:r>
            <a:r>
              <a:rPr lang="es-ES" sz="2000" b="1" i="1" dirty="0">
                <a:latin typeface="+mj-lt"/>
                <a:ea typeface="Arial" panose="020B0604020202020204" pitchFamily="34" charset="0"/>
                <a:cs typeface="Arial" panose="020B0604020202020204" pitchFamily="34" charset="0"/>
              </a:rPr>
              <a:t>1: </a:t>
            </a:r>
            <a:r>
              <a:rPr lang="es-ES" sz="2000" b="1" i="1" dirty="0">
                <a:effectLst/>
                <a:latin typeface="+mj-lt"/>
                <a:ea typeface="Arial" panose="020B0604020202020204" pitchFamily="34" charset="0"/>
                <a:cs typeface="Arial" panose="020B0604020202020204" pitchFamily="34" charset="0"/>
              </a:rPr>
              <a:t>Propiedades mecánicas de los materiales</a:t>
            </a:r>
            <a:endParaRPr lang="es-EC" sz="2000" b="1" i="1" dirty="0">
              <a:effectLst/>
              <a:latin typeface="+mj-lt"/>
              <a:ea typeface="Arial" panose="020B0604020202020204" pitchFamily="34" charset="0"/>
              <a:cs typeface="Arial" panose="020B0604020202020204" pitchFamily="34" charset="0"/>
            </a:endParaRPr>
          </a:p>
        </p:txBody>
      </p:sp>
      <p:sp>
        <p:nvSpPr>
          <p:cNvPr id="23" name="CuadroTexto 22">
            <a:extLst>
              <a:ext uri="{FF2B5EF4-FFF2-40B4-BE49-F238E27FC236}">
                <a16:creationId xmlns:a16="http://schemas.microsoft.com/office/drawing/2014/main" id="{FDD31D5D-E9FE-4803-B869-2342352803C6}"/>
              </a:ext>
            </a:extLst>
          </p:cNvPr>
          <p:cNvSpPr txBox="1"/>
          <p:nvPr/>
        </p:nvSpPr>
        <p:spPr>
          <a:xfrm>
            <a:off x="6181032" y="2745731"/>
            <a:ext cx="4807411" cy="400110"/>
          </a:xfrm>
          <a:prstGeom prst="rect">
            <a:avLst/>
          </a:prstGeom>
          <a:noFill/>
        </p:spPr>
        <p:txBody>
          <a:bodyPr wrap="square">
            <a:spAutoFit/>
          </a:bodyPr>
          <a:lstStyle/>
          <a:p>
            <a:r>
              <a:rPr lang="es-ES" sz="2000" b="1" i="1" dirty="0">
                <a:effectLst/>
                <a:latin typeface="+mj-lt"/>
                <a:ea typeface="Arial" panose="020B0604020202020204" pitchFamily="34" charset="0"/>
                <a:cs typeface="Arial" panose="020B0604020202020204" pitchFamily="34" charset="0"/>
              </a:rPr>
              <a:t>Tabla 2: </a:t>
            </a:r>
            <a:r>
              <a:rPr lang="es-ES" sz="2000" b="1" i="1" dirty="0">
                <a:effectLst/>
                <a:latin typeface="+mj-lt"/>
                <a:ea typeface="Arial" panose="020B0604020202020204" pitchFamily="34" charset="0"/>
              </a:rPr>
              <a:t>Propiedades físicas de la estructura</a:t>
            </a:r>
            <a:endParaRPr lang="es-EC" sz="2000" b="1" i="1" dirty="0">
              <a:latin typeface="+mj-lt"/>
            </a:endParaRPr>
          </a:p>
        </p:txBody>
      </p:sp>
    </p:spTree>
    <p:extLst>
      <p:ext uri="{BB962C8B-B14F-4D97-AF65-F5344CB8AC3E}">
        <p14:creationId xmlns:p14="http://schemas.microsoft.com/office/powerpoint/2010/main" val="1428678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65086" y="-26211"/>
            <a:ext cx="5585569" cy="622852"/>
          </a:xfrm>
        </p:spPr>
        <p:txBody>
          <a:bodyPr>
            <a:normAutofit fontScale="90000"/>
          </a:bodyPr>
          <a:lstStyle/>
          <a:p>
            <a:r>
              <a:rPr lang="es-CO" sz="3600" b="1" dirty="0"/>
              <a:t>EVALUACIÓN DE LA ESTRUCTURA</a:t>
            </a:r>
            <a:endParaRPr lang="es-EC" sz="3600" b="1" dirty="0"/>
          </a:p>
        </p:txBody>
      </p:sp>
      <p:sp>
        <p:nvSpPr>
          <p:cNvPr id="4" name="Marcador de número de diapositiva 3">
            <a:extLst>
              <a:ext uri="{FF2B5EF4-FFF2-40B4-BE49-F238E27FC236}">
                <a16:creationId xmlns:a16="http://schemas.microsoft.com/office/drawing/2014/main" id="{80FFB66D-5212-44E8-A746-2E0288D38454}"/>
              </a:ext>
            </a:extLst>
          </p:cNvPr>
          <p:cNvSpPr>
            <a:spLocks noGrp="1"/>
          </p:cNvSpPr>
          <p:nvPr>
            <p:ph type="sldNum" sz="quarter" idx="12"/>
          </p:nvPr>
        </p:nvSpPr>
        <p:spPr/>
        <p:txBody>
          <a:bodyPr/>
          <a:lstStyle/>
          <a:p>
            <a:fld id="{715B2D49-308C-4988-B52F-571922BFD142}" type="slidenum">
              <a:rPr lang="es-EC" smtClean="0"/>
              <a:t>15</a:t>
            </a:fld>
            <a:endParaRPr lang="es-EC" dirty="0"/>
          </a:p>
        </p:txBody>
      </p:sp>
      <p:pic>
        <p:nvPicPr>
          <p:cNvPr id="5" name="Imagen 4">
            <a:extLst>
              <a:ext uri="{FF2B5EF4-FFF2-40B4-BE49-F238E27FC236}">
                <a16:creationId xmlns:a16="http://schemas.microsoft.com/office/drawing/2014/main" id="{F59E9C78-7810-422D-97A2-E0D020199D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33479" y="1027729"/>
            <a:ext cx="6687455" cy="4775517"/>
          </a:xfrm>
          <a:prstGeom prst="rect">
            <a:avLst/>
          </a:prstGeom>
        </p:spPr>
      </p:pic>
      <p:sp>
        <p:nvSpPr>
          <p:cNvPr id="16" name="CuadroTexto 15">
            <a:extLst>
              <a:ext uri="{FF2B5EF4-FFF2-40B4-BE49-F238E27FC236}">
                <a16:creationId xmlns:a16="http://schemas.microsoft.com/office/drawing/2014/main" id="{62B276F1-33B6-4DFD-A62C-1AC37C9478AD}"/>
              </a:ext>
            </a:extLst>
          </p:cNvPr>
          <p:cNvSpPr txBox="1"/>
          <p:nvPr/>
        </p:nvSpPr>
        <p:spPr>
          <a:xfrm>
            <a:off x="2633479" y="5803246"/>
            <a:ext cx="2227697" cy="307777"/>
          </a:xfrm>
          <a:prstGeom prst="rect">
            <a:avLst/>
          </a:prstGeom>
          <a:noFill/>
        </p:spPr>
        <p:txBody>
          <a:bodyPr wrap="square">
            <a:spAutoFit/>
          </a:bodyPr>
          <a:lstStyle/>
          <a:p>
            <a:r>
              <a:rPr lang="es-ES" sz="1400" dirty="0"/>
              <a:t>Fuente (Padilla, 1993)</a:t>
            </a:r>
            <a:endParaRPr lang="es-EC" sz="1400" dirty="0"/>
          </a:p>
        </p:txBody>
      </p:sp>
      <p:sp>
        <p:nvSpPr>
          <p:cNvPr id="17" name="CuadroTexto 16">
            <a:extLst>
              <a:ext uri="{FF2B5EF4-FFF2-40B4-BE49-F238E27FC236}">
                <a16:creationId xmlns:a16="http://schemas.microsoft.com/office/drawing/2014/main" id="{38EEAB86-9E85-409E-96E5-1A0192B31B6D}"/>
              </a:ext>
            </a:extLst>
          </p:cNvPr>
          <p:cNvSpPr txBox="1"/>
          <p:nvPr/>
        </p:nvSpPr>
        <p:spPr>
          <a:xfrm>
            <a:off x="2633479" y="596641"/>
            <a:ext cx="6925041" cy="400110"/>
          </a:xfrm>
          <a:prstGeom prst="rect">
            <a:avLst/>
          </a:prstGeom>
          <a:noFill/>
        </p:spPr>
        <p:txBody>
          <a:bodyPr wrap="square">
            <a:spAutoFit/>
          </a:bodyPr>
          <a:lstStyle/>
          <a:p>
            <a:r>
              <a:rPr lang="es-ES" sz="2000" b="1" i="1" dirty="0">
                <a:latin typeface="+mj-lt"/>
                <a:ea typeface="SimSun" panose="02010600030101010101" pitchFamily="2" charset="-122"/>
                <a:cs typeface="Times New Roman" panose="02020603050405020304" pitchFamily="18" charset="0"/>
              </a:rPr>
              <a:t>Campus</a:t>
            </a:r>
            <a:r>
              <a:rPr lang="es-EC" sz="2000" b="1" i="1" dirty="0">
                <a:latin typeface="+mj-lt"/>
                <a:ea typeface="SimSun" panose="02010600030101010101" pitchFamily="2" charset="-122"/>
                <a:cs typeface="Times New Roman" panose="02020603050405020304" pitchFamily="18" charset="0"/>
              </a:rPr>
              <a:t> Matriz – Universidad de las Fuerzas Armadas ESPE 1993</a:t>
            </a:r>
            <a:endParaRPr lang="es-EC" sz="2000" b="1" i="1" dirty="0">
              <a:latin typeface="+mj-lt"/>
            </a:endParaRPr>
          </a:p>
        </p:txBody>
      </p:sp>
    </p:spTree>
    <p:extLst>
      <p:ext uri="{BB962C8B-B14F-4D97-AF65-F5344CB8AC3E}">
        <p14:creationId xmlns:p14="http://schemas.microsoft.com/office/powerpoint/2010/main" val="4290531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65086" y="-26211"/>
            <a:ext cx="5585569" cy="622852"/>
          </a:xfrm>
        </p:spPr>
        <p:txBody>
          <a:bodyPr>
            <a:normAutofit fontScale="90000"/>
          </a:bodyPr>
          <a:lstStyle/>
          <a:p>
            <a:r>
              <a:rPr lang="es-CO" sz="3600" b="1" dirty="0"/>
              <a:t>EVALUACIÓN DE LA ESTRUCTURA</a:t>
            </a:r>
            <a:endParaRPr lang="es-EC" sz="3600" b="1" dirty="0"/>
          </a:p>
        </p:txBody>
      </p:sp>
      <p:sp>
        <p:nvSpPr>
          <p:cNvPr id="4" name="Marcador de número de diapositiva 3">
            <a:extLst>
              <a:ext uri="{FF2B5EF4-FFF2-40B4-BE49-F238E27FC236}">
                <a16:creationId xmlns:a16="http://schemas.microsoft.com/office/drawing/2014/main" id="{80FFB66D-5212-44E8-A746-2E0288D38454}"/>
              </a:ext>
            </a:extLst>
          </p:cNvPr>
          <p:cNvSpPr>
            <a:spLocks noGrp="1"/>
          </p:cNvSpPr>
          <p:nvPr>
            <p:ph type="sldNum" sz="quarter" idx="12"/>
          </p:nvPr>
        </p:nvSpPr>
        <p:spPr/>
        <p:txBody>
          <a:bodyPr/>
          <a:lstStyle/>
          <a:p>
            <a:fld id="{715B2D49-308C-4988-B52F-571922BFD142}" type="slidenum">
              <a:rPr lang="es-EC" smtClean="0"/>
              <a:t>16</a:t>
            </a:fld>
            <a:endParaRPr lang="es-EC" dirty="0"/>
          </a:p>
        </p:txBody>
      </p:sp>
      <p:pic>
        <p:nvPicPr>
          <p:cNvPr id="11" name="Imagen 10">
            <a:extLst>
              <a:ext uri="{FF2B5EF4-FFF2-40B4-BE49-F238E27FC236}">
                <a16:creationId xmlns:a16="http://schemas.microsoft.com/office/drawing/2014/main" id="{E63F7D43-92F9-49C8-AB7A-68BF535D35B4}"/>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281939" y="1524059"/>
            <a:ext cx="7126473" cy="4126114"/>
          </a:xfrm>
          <a:prstGeom prst="rect">
            <a:avLst/>
          </a:prstGeom>
          <a:noFill/>
          <a:ln>
            <a:noFill/>
          </a:ln>
          <a:extLst>
            <a:ext uri="{53640926-AAD7-44D8-BBD7-CCE9431645EC}">
              <a14:shadowObscured xmlns:a14="http://schemas.microsoft.com/office/drawing/2010/main"/>
            </a:ext>
          </a:extLst>
        </p:spPr>
      </p:pic>
      <p:sp>
        <p:nvSpPr>
          <p:cNvPr id="12" name="CuadroTexto 11">
            <a:extLst>
              <a:ext uri="{FF2B5EF4-FFF2-40B4-BE49-F238E27FC236}">
                <a16:creationId xmlns:a16="http://schemas.microsoft.com/office/drawing/2014/main" id="{6A811CDA-0341-4997-9C4F-520E560722C7}"/>
              </a:ext>
            </a:extLst>
          </p:cNvPr>
          <p:cNvSpPr txBox="1"/>
          <p:nvPr/>
        </p:nvSpPr>
        <p:spPr>
          <a:xfrm>
            <a:off x="7560812" y="1081523"/>
            <a:ext cx="4357665" cy="400110"/>
          </a:xfrm>
          <a:prstGeom prst="rect">
            <a:avLst/>
          </a:prstGeom>
          <a:noFill/>
        </p:spPr>
        <p:txBody>
          <a:bodyPr wrap="square">
            <a:spAutoFit/>
          </a:bodyPr>
          <a:lstStyle/>
          <a:p>
            <a:pPr algn="ctr"/>
            <a:r>
              <a:rPr lang="es-ES" sz="2000" b="1" i="1" dirty="0">
                <a:effectLst/>
                <a:latin typeface="+mj-lt"/>
                <a:ea typeface="Arial" panose="020B0604020202020204" pitchFamily="34" charset="0"/>
                <a:cs typeface="Arial" panose="020B0604020202020204" pitchFamily="34" charset="0"/>
              </a:rPr>
              <a:t>Tabla 3</a:t>
            </a:r>
            <a:r>
              <a:rPr lang="es-ES" sz="2000" b="1" i="1" dirty="0">
                <a:latin typeface="+mj-lt"/>
                <a:ea typeface="Arial" panose="020B0604020202020204" pitchFamily="34" charset="0"/>
                <a:cs typeface="Arial" panose="020B0604020202020204" pitchFamily="34" charset="0"/>
              </a:rPr>
              <a:t>: </a:t>
            </a:r>
            <a:r>
              <a:rPr lang="es-ES" sz="2000" b="1" i="1" dirty="0">
                <a:latin typeface="+mj-lt"/>
                <a:ea typeface="SimSun" panose="02010600030101010101" pitchFamily="2" charset="-122"/>
                <a:cs typeface="Times New Roman" panose="02020603050405020304" pitchFamily="18" charset="0"/>
              </a:rPr>
              <a:t>Cargas asociadas a la estructura</a:t>
            </a:r>
            <a:endParaRPr lang="es-EC" sz="2000" b="1" i="1" dirty="0">
              <a:latin typeface="+mj-lt"/>
            </a:endParaRPr>
          </a:p>
        </p:txBody>
      </p:sp>
      <p:sp>
        <p:nvSpPr>
          <p:cNvPr id="13" name="CuadroTexto 12">
            <a:extLst>
              <a:ext uri="{FF2B5EF4-FFF2-40B4-BE49-F238E27FC236}">
                <a16:creationId xmlns:a16="http://schemas.microsoft.com/office/drawing/2014/main" id="{C2235732-E228-43BA-A9D4-F2325A7BCC31}"/>
              </a:ext>
            </a:extLst>
          </p:cNvPr>
          <p:cNvSpPr txBox="1"/>
          <p:nvPr/>
        </p:nvSpPr>
        <p:spPr>
          <a:xfrm>
            <a:off x="635771" y="1009810"/>
            <a:ext cx="6925041" cy="400110"/>
          </a:xfrm>
          <a:prstGeom prst="rect">
            <a:avLst/>
          </a:prstGeom>
          <a:noFill/>
        </p:spPr>
        <p:txBody>
          <a:bodyPr wrap="square">
            <a:spAutoFit/>
          </a:bodyPr>
          <a:lstStyle/>
          <a:p>
            <a:pPr algn="ctr"/>
            <a:r>
              <a:rPr lang="es-ES" sz="2000" b="1" i="1" dirty="0">
                <a:latin typeface="+mj-lt"/>
                <a:ea typeface="SimSun" panose="02010600030101010101" pitchFamily="2" charset="-122"/>
                <a:cs typeface="Times New Roman" panose="02020603050405020304" pitchFamily="18" charset="0"/>
              </a:rPr>
              <a:t>Modelo computacional – Bloque de Aulas “A”</a:t>
            </a:r>
            <a:endParaRPr lang="es-EC" sz="2000" b="1" i="1" dirty="0">
              <a:latin typeface="+mj-lt"/>
            </a:endParaRPr>
          </a:p>
        </p:txBody>
      </p:sp>
      <p:graphicFrame>
        <p:nvGraphicFramePr>
          <p:cNvPr id="6" name="Tabla 5">
            <a:extLst>
              <a:ext uri="{FF2B5EF4-FFF2-40B4-BE49-F238E27FC236}">
                <a16:creationId xmlns:a16="http://schemas.microsoft.com/office/drawing/2014/main" id="{BACEA195-DBEA-4AC8-A8DC-4282625BB1CC}"/>
              </a:ext>
            </a:extLst>
          </p:cNvPr>
          <p:cNvGraphicFramePr>
            <a:graphicFrameLocks noGrp="1"/>
          </p:cNvGraphicFramePr>
          <p:nvPr>
            <p:extLst>
              <p:ext uri="{D42A27DB-BD31-4B8C-83A1-F6EECF244321}">
                <p14:modId xmlns:p14="http://schemas.microsoft.com/office/powerpoint/2010/main" val="4117657794"/>
              </p:ext>
            </p:extLst>
          </p:nvPr>
        </p:nvGraphicFramePr>
        <p:xfrm>
          <a:off x="7669935" y="1823088"/>
          <a:ext cx="4240126" cy="1130922"/>
        </p:xfrm>
        <a:graphic>
          <a:graphicData uri="http://schemas.openxmlformats.org/drawingml/2006/table">
            <a:tbl>
              <a:tblPr firstRow="1" firstCol="1" bandRow="1">
                <a:tableStyleId>{68D230F3-CF80-4859-8CE7-A43EE81993B5}</a:tableStyleId>
              </a:tblPr>
              <a:tblGrid>
                <a:gridCol w="2761782">
                  <a:extLst>
                    <a:ext uri="{9D8B030D-6E8A-4147-A177-3AD203B41FA5}">
                      <a16:colId xmlns:a16="http://schemas.microsoft.com/office/drawing/2014/main" val="2699668030"/>
                    </a:ext>
                  </a:extLst>
                </a:gridCol>
                <a:gridCol w="1478344">
                  <a:extLst>
                    <a:ext uri="{9D8B030D-6E8A-4147-A177-3AD203B41FA5}">
                      <a16:colId xmlns:a16="http://schemas.microsoft.com/office/drawing/2014/main" val="2929411000"/>
                    </a:ext>
                  </a:extLst>
                </a:gridCol>
              </a:tblGrid>
              <a:tr h="376974">
                <a:tc>
                  <a:txBody>
                    <a:bodyPr/>
                    <a:lstStyle/>
                    <a:p>
                      <a:pPr>
                        <a:lnSpc>
                          <a:spcPct val="150000"/>
                        </a:lnSpc>
                        <a:spcAft>
                          <a:spcPts val="800"/>
                        </a:spcAft>
                      </a:pPr>
                      <a:r>
                        <a:rPr lang="es-ES" sz="1800" b="0" dirty="0">
                          <a:effectLst/>
                        </a:rPr>
                        <a:t>Carga Muerta </a:t>
                      </a:r>
                      <a:endParaRPr lang="es-EC"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s-ES" sz="1800" b="0" dirty="0">
                          <a:effectLst/>
                        </a:rPr>
                        <a:t>250 kg/m</a:t>
                      </a:r>
                      <a:r>
                        <a:rPr lang="es-ES" sz="1800" b="0" baseline="30000" dirty="0">
                          <a:effectLst/>
                        </a:rPr>
                        <a:t>2</a:t>
                      </a:r>
                      <a:r>
                        <a:rPr lang="es-ES" sz="1800" b="0" dirty="0">
                          <a:effectLst/>
                        </a:rPr>
                        <a:t>.</a:t>
                      </a:r>
                      <a:endParaRPr lang="es-EC"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95519160"/>
                  </a:ext>
                </a:extLst>
              </a:tr>
              <a:tr h="376974">
                <a:tc>
                  <a:txBody>
                    <a:bodyPr/>
                    <a:lstStyle/>
                    <a:p>
                      <a:pPr>
                        <a:lnSpc>
                          <a:spcPct val="150000"/>
                        </a:lnSpc>
                        <a:spcAft>
                          <a:spcPts val="800"/>
                        </a:spcAft>
                      </a:pPr>
                      <a:r>
                        <a:rPr lang="es-ES" sz="1800" b="0" dirty="0">
                          <a:effectLst/>
                        </a:rPr>
                        <a:t>Carga Viva en pasillos</a:t>
                      </a:r>
                      <a:endParaRPr lang="es-EC"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s-ES" sz="1800">
                          <a:effectLst/>
                        </a:rPr>
                        <a:t>400kg/m</a:t>
                      </a:r>
                      <a:r>
                        <a:rPr lang="es-ES" sz="1800" baseline="30000">
                          <a:effectLst/>
                        </a:rPr>
                        <a:t>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3266158"/>
                  </a:ext>
                </a:extLst>
              </a:tr>
              <a:tr h="376974">
                <a:tc>
                  <a:txBody>
                    <a:bodyPr/>
                    <a:lstStyle/>
                    <a:p>
                      <a:pPr>
                        <a:lnSpc>
                          <a:spcPct val="150000"/>
                        </a:lnSpc>
                        <a:spcAft>
                          <a:spcPts val="800"/>
                        </a:spcAft>
                      </a:pPr>
                      <a:r>
                        <a:rPr lang="es-ES" sz="1800" b="0" dirty="0">
                          <a:effectLst/>
                        </a:rPr>
                        <a:t>Carga Viva en aulas</a:t>
                      </a:r>
                      <a:endParaRPr lang="es-EC"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es-ES" sz="1800" dirty="0">
                          <a:effectLst/>
                        </a:rPr>
                        <a:t>200 kg/m</a:t>
                      </a:r>
                      <a:r>
                        <a:rPr lang="es-ES" sz="1800" baseline="30000" dirty="0">
                          <a:effectLst/>
                        </a:rPr>
                        <a:t>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9566075"/>
                  </a:ext>
                </a:extLst>
              </a:tr>
            </a:tbl>
          </a:graphicData>
        </a:graphic>
      </p:graphicFrame>
      <p:sp>
        <p:nvSpPr>
          <p:cNvPr id="18" name="CuadroTexto 17">
            <a:extLst>
              <a:ext uri="{FF2B5EF4-FFF2-40B4-BE49-F238E27FC236}">
                <a16:creationId xmlns:a16="http://schemas.microsoft.com/office/drawing/2014/main" id="{82DB5EAF-1DE4-463F-8064-38631D132A1F}"/>
              </a:ext>
            </a:extLst>
          </p:cNvPr>
          <p:cNvSpPr txBox="1"/>
          <p:nvPr/>
        </p:nvSpPr>
        <p:spPr>
          <a:xfrm>
            <a:off x="7669935" y="3636921"/>
            <a:ext cx="4357665" cy="400110"/>
          </a:xfrm>
          <a:prstGeom prst="rect">
            <a:avLst/>
          </a:prstGeom>
          <a:noFill/>
        </p:spPr>
        <p:txBody>
          <a:bodyPr wrap="square">
            <a:spAutoFit/>
          </a:bodyPr>
          <a:lstStyle/>
          <a:p>
            <a:pPr algn="ctr"/>
            <a:r>
              <a:rPr lang="es-ES" sz="2000" b="1" i="1" dirty="0">
                <a:latin typeface="+mj-lt"/>
                <a:ea typeface="SimSun" panose="02010600030101010101" pitchFamily="2" charset="-122"/>
                <a:cs typeface="Times New Roman" panose="02020603050405020304" pitchFamily="18" charset="0"/>
              </a:rPr>
              <a:t>Combinaciones de Carga</a:t>
            </a:r>
            <a:endParaRPr lang="es-EC" sz="2000" b="1" i="1" dirty="0">
              <a:latin typeface="+mj-lt"/>
            </a:endParaRPr>
          </a:p>
        </p:txBody>
      </p:sp>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6BC29CFA-2913-43B4-82E8-79CADEFD6730}"/>
                  </a:ext>
                </a:extLst>
              </p:cNvPr>
              <p:cNvSpPr txBox="1"/>
              <p:nvPr/>
            </p:nvSpPr>
            <p:spPr>
              <a:xfrm>
                <a:off x="7560812" y="4037031"/>
                <a:ext cx="4466788" cy="14055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59105">
                  <a:lnSpc>
                    <a:spcPct val="200000"/>
                  </a:lnSpc>
                  <a:spcAft>
                    <a:spcPts val="800"/>
                  </a:spcAft>
                </a:pPr>
                <a14:m>
                  <m:oMathPara xmlns:m="http://schemas.openxmlformats.org/officeDocument/2006/math">
                    <m:oMathParaPr>
                      <m:jc m:val="centerGroup"/>
                    </m:oMathParaPr>
                    <m:oMath xmlns:m="http://schemas.openxmlformats.org/officeDocument/2006/math">
                      <m:r>
                        <a:rPr lang="es-ES" sz="1800" b="0" i="1" smtClean="0">
                          <a:effectLst/>
                          <a:latin typeface="Cambria Math" panose="02040503050406030204" pitchFamily="18" charset="0"/>
                          <a:ea typeface="Arial" panose="020B0604020202020204" pitchFamily="34" charset="0"/>
                          <a:cs typeface="Arial" panose="020B0604020202020204" pitchFamily="34" charset="0"/>
                        </a:rPr>
                        <m:t> </m:t>
                      </m:r>
                      <m:r>
                        <a:rPr lang="es-ES" sz="1800" i="1" smtClean="0">
                          <a:effectLst/>
                          <a:latin typeface="Cambria Math" panose="02040503050406030204" pitchFamily="18" charset="0"/>
                          <a:ea typeface="Arial" panose="020B0604020202020204" pitchFamily="34" charset="0"/>
                          <a:cs typeface="Arial" panose="020B0604020202020204" pitchFamily="34" charset="0"/>
                        </a:rPr>
                        <m:t>1.1</m:t>
                      </m:r>
                      <m:d>
                        <m:dPr>
                          <m:ctrlPr>
                            <a:rPr lang="es-EC" sz="1800" i="1">
                              <a:effectLst/>
                              <a:latin typeface="Cambria Math" panose="02040503050406030204" pitchFamily="18" charset="0"/>
                              <a:ea typeface="Arial" panose="020B0604020202020204" pitchFamily="34" charset="0"/>
                              <a:cs typeface="Arial" panose="020B0604020202020204" pitchFamily="34" charset="0"/>
                            </a:rPr>
                          </m:ctrlPr>
                        </m:dPr>
                        <m:e>
                          <m:r>
                            <a:rPr lang="es-ES" sz="1800" i="1">
                              <a:effectLst/>
                              <a:latin typeface="Cambria Math" panose="02040503050406030204" pitchFamily="18" charset="0"/>
                              <a:ea typeface="Arial" panose="020B0604020202020204" pitchFamily="34" charset="0"/>
                              <a:cs typeface="Arial" panose="020B0604020202020204" pitchFamily="34" charset="0"/>
                            </a:rPr>
                            <m:t>𝐷</m:t>
                          </m:r>
                          <m:r>
                            <a:rPr lang="es-ES" sz="1800" i="1">
                              <a:effectLst/>
                              <a:latin typeface="Cambria Math" panose="02040503050406030204" pitchFamily="18" charset="0"/>
                              <a:ea typeface="Arial" panose="020B0604020202020204" pitchFamily="34" charset="0"/>
                              <a:cs typeface="Arial" panose="020B0604020202020204" pitchFamily="34" charset="0"/>
                            </a:rPr>
                            <m:t>+0.25</m:t>
                          </m:r>
                          <m:r>
                            <a:rPr lang="es-ES" sz="1800" i="1">
                              <a:effectLst/>
                              <a:latin typeface="Cambria Math" panose="02040503050406030204" pitchFamily="18" charset="0"/>
                              <a:ea typeface="Arial" panose="020B0604020202020204" pitchFamily="34" charset="0"/>
                              <a:cs typeface="Arial" panose="020B0604020202020204" pitchFamily="34" charset="0"/>
                            </a:rPr>
                            <m:t>𝐿</m:t>
                          </m:r>
                        </m:e>
                      </m:d>
                      <m:r>
                        <a:rPr lang="es-ES" sz="1800" i="1">
                          <a:effectLst/>
                          <a:latin typeface="Cambria Math" panose="02040503050406030204" pitchFamily="18" charset="0"/>
                          <a:ea typeface="Arial" panose="020B0604020202020204" pitchFamily="34" charset="0"/>
                          <a:cs typeface="Arial" panose="020B0604020202020204" pitchFamily="34" charset="0"/>
                        </a:rPr>
                        <m:t>+</m:t>
                      </m:r>
                      <m:r>
                        <a:rPr lang="es-ES" sz="1800" i="1">
                          <a:effectLst/>
                          <a:latin typeface="Cambria Math" panose="02040503050406030204" pitchFamily="18" charset="0"/>
                          <a:ea typeface="Arial" panose="020B0604020202020204" pitchFamily="34" charset="0"/>
                          <a:cs typeface="Arial" panose="020B0604020202020204" pitchFamily="34" charset="0"/>
                        </a:rPr>
                        <m:t>𝐸</m:t>
                      </m:r>
                      <m:r>
                        <a:rPr lang="es-ES" sz="1800" b="0" i="1" smtClean="0">
                          <a:effectLst/>
                          <a:latin typeface="Cambria Math" panose="02040503050406030204" pitchFamily="18" charset="0"/>
                          <a:ea typeface="Arial" panose="020B0604020202020204" pitchFamily="34" charset="0"/>
                          <a:cs typeface="Arial" panose="020B0604020202020204" pitchFamily="34" charset="0"/>
                        </a:rPr>
                        <m:t>    </m:t>
                      </m:r>
                      <m:r>
                        <a:rPr lang="es-EC" sz="1800" b="0" i="1" smtClean="0">
                          <a:effectLst/>
                          <a:latin typeface="Cambria Math" panose="02040503050406030204" pitchFamily="18" charset="0"/>
                          <a:ea typeface="Arial" panose="020B0604020202020204" pitchFamily="34" charset="0"/>
                          <a:cs typeface="Arial" panose="020B0604020202020204" pitchFamily="34" charset="0"/>
                        </a:rPr>
                        <m:t>       </m:t>
                      </m:r>
                      <m:r>
                        <a:rPr lang="es-EC" sz="1800" b="0" i="1" smtClean="0">
                          <a:effectLst/>
                          <a:latin typeface="Cambria Math" panose="02040503050406030204" pitchFamily="18" charset="0"/>
                          <a:ea typeface="Arial" panose="020B0604020202020204" pitchFamily="34" charset="0"/>
                          <a:cs typeface="Arial" panose="020B0604020202020204" pitchFamily="34" charset="0"/>
                        </a:rPr>
                        <m:t>𝐸𝑐</m:t>
                      </m:r>
                      <m:r>
                        <a:rPr lang="es-EC" sz="1800" b="0" i="1" smtClean="0">
                          <a:effectLst/>
                          <a:latin typeface="Cambria Math" panose="02040503050406030204" pitchFamily="18" charset="0"/>
                          <a:ea typeface="Arial" panose="020B0604020202020204" pitchFamily="34" charset="0"/>
                          <a:cs typeface="Arial" panose="020B0604020202020204" pitchFamily="34" charset="0"/>
                        </a:rPr>
                        <m:t>.(1)</m:t>
                      </m:r>
                    </m:oMath>
                  </m:oMathPara>
                </a14:m>
                <a:endParaRPr lang="es-ES" sz="1800" b="0" i="1" dirty="0">
                  <a:effectLst/>
                  <a:latin typeface="Cambria Math" panose="02040503050406030204" pitchFamily="18" charset="0"/>
                  <a:ea typeface="Arial" panose="020B0604020202020204" pitchFamily="34" charset="0"/>
                  <a:cs typeface="Arial" panose="020B0604020202020204" pitchFamily="34" charset="0"/>
                </a:endParaRPr>
              </a:p>
              <a:p>
                <a:pPr indent="459105">
                  <a:lnSpc>
                    <a:spcPct val="200000"/>
                  </a:lnSpc>
                  <a:spcAft>
                    <a:spcPts val="800"/>
                  </a:spcAft>
                </a:pPr>
                <a14:m>
                  <m:oMathPara xmlns:m="http://schemas.openxmlformats.org/officeDocument/2006/math">
                    <m:oMathParaPr>
                      <m:jc m:val="centerGroup"/>
                    </m:oMathParaPr>
                    <m:oMath xmlns:m="http://schemas.openxmlformats.org/officeDocument/2006/math">
                      <m:r>
                        <a:rPr lang="es-ES" sz="1800" i="1" smtClean="0">
                          <a:effectLst/>
                          <a:latin typeface="Cambria Math" panose="02040503050406030204" pitchFamily="18" charset="0"/>
                          <a:ea typeface="Arial" panose="020B0604020202020204" pitchFamily="34" charset="0"/>
                          <a:cs typeface="Arial" panose="020B0604020202020204" pitchFamily="34" charset="0"/>
                        </a:rPr>
                        <m:t>0.9</m:t>
                      </m:r>
                      <m:d>
                        <m:dPr>
                          <m:ctrlPr>
                            <a:rPr lang="es-EC" sz="1800" i="1">
                              <a:effectLst/>
                              <a:latin typeface="Cambria Math" panose="02040503050406030204" pitchFamily="18" charset="0"/>
                              <a:ea typeface="Arial" panose="020B0604020202020204" pitchFamily="34" charset="0"/>
                              <a:cs typeface="Arial" panose="020B0604020202020204" pitchFamily="34" charset="0"/>
                            </a:rPr>
                          </m:ctrlPr>
                        </m:dPr>
                        <m:e>
                          <m:r>
                            <a:rPr lang="es-ES" sz="1800" i="1">
                              <a:effectLst/>
                              <a:latin typeface="Cambria Math" panose="02040503050406030204" pitchFamily="18" charset="0"/>
                              <a:ea typeface="Arial" panose="020B0604020202020204" pitchFamily="34" charset="0"/>
                              <a:cs typeface="Arial" panose="020B0604020202020204" pitchFamily="34" charset="0"/>
                            </a:rPr>
                            <m:t>𝐷</m:t>
                          </m:r>
                          <m:r>
                            <a:rPr lang="es-ES" sz="1800" i="1">
                              <a:effectLst/>
                              <a:latin typeface="Cambria Math" panose="02040503050406030204" pitchFamily="18" charset="0"/>
                              <a:ea typeface="Arial" panose="020B0604020202020204" pitchFamily="34" charset="0"/>
                              <a:cs typeface="Arial" panose="020B0604020202020204" pitchFamily="34" charset="0"/>
                            </a:rPr>
                            <m:t>+0.25</m:t>
                          </m:r>
                          <m:r>
                            <a:rPr lang="es-ES" sz="1800" i="1">
                              <a:effectLst/>
                              <a:latin typeface="Cambria Math" panose="02040503050406030204" pitchFamily="18" charset="0"/>
                              <a:ea typeface="Arial" panose="020B0604020202020204" pitchFamily="34" charset="0"/>
                              <a:cs typeface="Arial" panose="020B0604020202020204" pitchFamily="34" charset="0"/>
                            </a:rPr>
                            <m:t>𝐿</m:t>
                          </m:r>
                        </m:e>
                      </m:d>
                      <m:r>
                        <a:rPr lang="es-ES" sz="1800" i="1">
                          <a:effectLst/>
                          <a:latin typeface="Cambria Math" panose="02040503050406030204" pitchFamily="18" charset="0"/>
                          <a:ea typeface="Arial" panose="020B0604020202020204" pitchFamily="34" charset="0"/>
                          <a:cs typeface="Arial" panose="020B0604020202020204" pitchFamily="34" charset="0"/>
                        </a:rPr>
                        <m:t>+</m:t>
                      </m:r>
                      <m:r>
                        <a:rPr lang="es-ES" sz="1800" i="1">
                          <a:effectLst/>
                          <a:latin typeface="Cambria Math" panose="02040503050406030204" pitchFamily="18" charset="0"/>
                          <a:ea typeface="Arial" panose="020B0604020202020204" pitchFamily="34" charset="0"/>
                          <a:cs typeface="Arial" panose="020B0604020202020204" pitchFamily="34" charset="0"/>
                        </a:rPr>
                        <m:t>𝐸</m:t>
                      </m:r>
                      <m:r>
                        <a:rPr lang="es-EC" sz="1800" b="0" i="1" smtClean="0">
                          <a:effectLst/>
                          <a:latin typeface="Cambria Math" panose="02040503050406030204" pitchFamily="18" charset="0"/>
                          <a:ea typeface="Arial" panose="020B0604020202020204" pitchFamily="34" charset="0"/>
                          <a:cs typeface="Arial" panose="020B0604020202020204" pitchFamily="34" charset="0"/>
                        </a:rPr>
                        <m:t>         </m:t>
                      </m:r>
                      <m:r>
                        <a:rPr lang="es-EC" i="1">
                          <a:latin typeface="Cambria Math" panose="02040503050406030204" pitchFamily="18" charset="0"/>
                          <a:ea typeface="Arial" panose="020B0604020202020204" pitchFamily="34" charset="0"/>
                          <a:cs typeface="Arial" panose="020B0604020202020204" pitchFamily="34" charset="0"/>
                        </a:rPr>
                        <m:t>𝐸𝑐</m:t>
                      </m:r>
                      <m:r>
                        <a:rPr lang="es-EC" i="1">
                          <a:latin typeface="Cambria Math" panose="02040503050406030204" pitchFamily="18" charset="0"/>
                          <a:ea typeface="Arial" panose="020B0604020202020204" pitchFamily="34" charset="0"/>
                          <a:cs typeface="Arial" panose="020B0604020202020204" pitchFamily="34" charset="0"/>
                        </a:rPr>
                        <m:t>.</m:t>
                      </m:r>
                      <m:d>
                        <m:dPr>
                          <m:ctrlPr>
                            <a:rPr lang="es-EC" i="1">
                              <a:latin typeface="Cambria Math" panose="02040503050406030204" pitchFamily="18" charset="0"/>
                              <a:ea typeface="Arial" panose="020B0604020202020204" pitchFamily="34" charset="0"/>
                              <a:cs typeface="Arial" panose="020B0604020202020204" pitchFamily="34" charset="0"/>
                            </a:rPr>
                          </m:ctrlPr>
                        </m:dPr>
                        <m:e>
                          <m:r>
                            <a:rPr lang="es-EC" b="0" i="1" smtClean="0">
                              <a:latin typeface="Cambria Math" panose="02040503050406030204" pitchFamily="18" charset="0"/>
                              <a:ea typeface="Arial" panose="020B0604020202020204" pitchFamily="34" charset="0"/>
                              <a:cs typeface="Arial" panose="020B0604020202020204" pitchFamily="34" charset="0"/>
                            </a:rPr>
                            <m:t>2</m:t>
                          </m:r>
                        </m:e>
                      </m:d>
                    </m:oMath>
                  </m:oMathPara>
                </a14:m>
                <a:endParaRPr lang="es-EC" sz="2000" dirty="0">
                  <a:effectLst/>
                  <a:latin typeface="Times New Roman" panose="02020603050405020304" pitchFamily="18" charset="0"/>
                  <a:ea typeface="Arial" panose="020B0604020202020204" pitchFamily="34" charset="0"/>
                  <a:cs typeface="Arial" panose="020B0604020202020204" pitchFamily="34" charset="0"/>
                </a:endParaRPr>
              </a:p>
            </p:txBody>
          </p:sp>
        </mc:Choice>
        <mc:Fallback xmlns="">
          <p:sp>
            <p:nvSpPr>
              <p:cNvPr id="19" name="CuadroTexto 18">
                <a:extLst>
                  <a:ext uri="{FF2B5EF4-FFF2-40B4-BE49-F238E27FC236}">
                    <a16:creationId xmlns:a16="http://schemas.microsoft.com/office/drawing/2014/main" id="{6BC29CFA-2913-43B4-82E8-79CADEFD6730}"/>
                  </a:ext>
                </a:extLst>
              </p:cNvPr>
              <p:cNvSpPr txBox="1">
                <a:spLocks noRot="1" noChangeAspect="1" noMove="1" noResize="1" noEditPoints="1" noAdjustHandles="1" noChangeArrowheads="1" noChangeShapeType="1" noTextEdit="1"/>
              </p:cNvSpPr>
              <p:nvPr/>
            </p:nvSpPr>
            <p:spPr>
              <a:xfrm>
                <a:off x="7560812" y="4037031"/>
                <a:ext cx="4466788" cy="1405513"/>
              </a:xfrm>
              <a:prstGeom prst="rect">
                <a:avLst/>
              </a:prstGeom>
              <a:blipFill>
                <a:blip r:embed="rId3"/>
                <a:stretch>
                  <a:fillRect/>
                </a:stretch>
              </a:blipFill>
            </p:spPr>
            <p:txBody>
              <a:bodyPr/>
              <a:lstStyle/>
              <a:p>
                <a:r>
                  <a:rPr lang="es-EC">
                    <a:noFill/>
                  </a:rPr>
                  <a:t> </a:t>
                </a:r>
              </a:p>
            </p:txBody>
          </p:sp>
        </mc:Fallback>
      </mc:AlternateContent>
      <p:sp>
        <p:nvSpPr>
          <p:cNvPr id="10" name="CuadroTexto 9">
            <a:extLst>
              <a:ext uri="{FF2B5EF4-FFF2-40B4-BE49-F238E27FC236}">
                <a16:creationId xmlns:a16="http://schemas.microsoft.com/office/drawing/2014/main" id="{2CECD40D-5233-4EEC-BF82-712ABD83E0E5}"/>
              </a:ext>
            </a:extLst>
          </p:cNvPr>
          <p:cNvSpPr txBox="1"/>
          <p:nvPr/>
        </p:nvSpPr>
        <p:spPr>
          <a:xfrm>
            <a:off x="7787474" y="5445457"/>
            <a:ext cx="4131003" cy="307777"/>
          </a:xfrm>
          <a:prstGeom prst="rect">
            <a:avLst/>
          </a:prstGeom>
          <a:noFill/>
        </p:spPr>
        <p:txBody>
          <a:bodyPr wrap="square">
            <a:spAutoFit/>
          </a:bodyPr>
          <a:lstStyle/>
          <a:p>
            <a:r>
              <a:rPr lang="es-ES" sz="1400" dirty="0"/>
              <a:t>Fuente (Norma Ecuatoriana de la Construcción, 2015)</a:t>
            </a:r>
            <a:endParaRPr lang="es-EC" sz="1400" dirty="0"/>
          </a:p>
        </p:txBody>
      </p:sp>
    </p:spTree>
    <p:extLst>
      <p:ext uri="{BB962C8B-B14F-4D97-AF65-F5344CB8AC3E}">
        <p14:creationId xmlns:p14="http://schemas.microsoft.com/office/powerpoint/2010/main" val="3905487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D9F3EA81-7724-4E92-8464-CA09306A005B}"/>
              </a:ext>
            </a:extLst>
          </p:cNvPr>
          <p:cNvSpPr>
            <a:spLocks noGrp="1"/>
          </p:cNvSpPr>
          <p:nvPr>
            <p:ph type="sldNum" sz="quarter" idx="12"/>
          </p:nvPr>
        </p:nvSpPr>
        <p:spPr/>
        <p:txBody>
          <a:bodyPr/>
          <a:lstStyle/>
          <a:p>
            <a:fld id="{715B2D49-308C-4988-B52F-571922BFD142}" type="slidenum">
              <a:rPr lang="es-EC" smtClean="0"/>
              <a:t>17</a:t>
            </a:fld>
            <a:endParaRPr lang="es-EC" dirty="0"/>
          </a:p>
        </p:txBody>
      </p:sp>
      <p:graphicFrame>
        <p:nvGraphicFramePr>
          <p:cNvPr id="12" name="Gráfico 11">
            <a:extLst>
              <a:ext uri="{FF2B5EF4-FFF2-40B4-BE49-F238E27FC236}">
                <a16:creationId xmlns:a16="http://schemas.microsoft.com/office/drawing/2014/main" id="{00000000-0008-0000-0300-000002000000}"/>
              </a:ext>
            </a:extLst>
          </p:cNvPr>
          <p:cNvGraphicFramePr/>
          <p:nvPr>
            <p:extLst>
              <p:ext uri="{D42A27DB-BD31-4B8C-83A1-F6EECF244321}">
                <p14:modId xmlns:p14="http://schemas.microsoft.com/office/powerpoint/2010/main" val="3469420672"/>
              </p:ext>
            </p:extLst>
          </p:nvPr>
        </p:nvGraphicFramePr>
        <p:xfrm>
          <a:off x="0" y="1403972"/>
          <a:ext cx="7096836" cy="4014190"/>
        </p:xfrm>
        <a:graphic>
          <a:graphicData uri="http://schemas.openxmlformats.org/drawingml/2006/chart">
            <c:chart xmlns:c="http://schemas.openxmlformats.org/drawingml/2006/chart" xmlns:r="http://schemas.openxmlformats.org/officeDocument/2006/relationships" r:id="rId2"/>
          </a:graphicData>
        </a:graphic>
      </p:graphicFrame>
      <p:sp>
        <p:nvSpPr>
          <p:cNvPr id="13" name="CuadroTexto 12">
            <a:extLst>
              <a:ext uri="{FF2B5EF4-FFF2-40B4-BE49-F238E27FC236}">
                <a16:creationId xmlns:a16="http://schemas.microsoft.com/office/drawing/2014/main" id="{8101269A-315A-4E5D-9256-53A53B38934F}"/>
              </a:ext>
            </a:extLst>
          </p:cNvPr>
          <p:cNvSpPr txBox="1"/>
          <p:nvPr/>
        </p:nvSpPr>
        <p:spPr>
          <a:xfrm>
            <a:off x="1292990" y="1039728"/>
            <a:ext cx="4357665" cy="400110"/>
          </a:xfrm>
          <a:prstGeom prst="rect">
            <a:avLst/>
          </a:prstGeom>
          <a:solidFill>
            <a:schemeClr val="accent3">
              <a:lumMod val="20000"/>
              <a:lumOff val="80000"/>
            </a:schemeClr>
          </a:solidFill>
        </p:spPr>
        <p:txBody>
          <a:bodyPr wrap="square">
            <a:spAutoFit/>
          </a:bodyPr>
          <a:lstStyle/>
          <a:p>
            <a:pPr algn="ctr"/>
            <a:r>
              <a:rPr lang="es-ES" sz="2000" b="1" i="1" dirty="0">
                <a:latin typeface="+mj-lt"/>
                <a:ea typeface="SimSun" panose="02010600030101010101" pitchFamily="2" charset="-122"/>
                <a:cs typeface="Times New Roman" panose="02020603050405020304" pitchFamily="18" charset="0"/>
              </a:rPr>
              <a:t>Espectro de diseño</a:t>
            </a:r>
            <a:endParaRPr lang="es-EC" sz="2000" b="1" i="1" dirty="0">
              <a:latin typeface="+mj-lt"/>
            </a:endParaRPr>
          </a:p>
        </p:txBody>
      </p:sp>
      <p:graphicFrame>
        <p:nvGraphicFramePr>
          <p:cNvPr id="3" name="Tabla 2">
            <a:extLst>
              <a:ext uri="{FF2B5EF4-FFF2-40B4-BE49-F238E27FC236}">
                <a16:creationId xmlns:a16="http://schemas.microsoft.com/office/drawing/2014/main" id="{32BC95EB-A8E2-4709-91AD-49EE0A2258CD}"/>
              </a:ext>
            </a:extLst>
          </p:cNvPr>
          <p:cNvGraphicFramePr>
            <a:graphicFrameLocks noGrp="1"/>
          </p:cNvGraphicFramePr>
          <p:nvPr>
            <p:extLst>
              <p:ext uri="{D42A27DB-BD31-4B8C-83A1-F6EECF244321}">
                <p14:modId xmlns:p14="http://schemas.microsoft.com/office/powerpoint/2010/main" val="656135062"/>
              </p:ext>
            </p:extLst>
          </p:nvPr>
        </p:nvGraphicFramePr>
        <p:xfrm>
          <a:off x="7277668" y="2432674"/>
          <a:ext cx="4634552" cy="1956786"/>
        </p:xfrm>
        <a:graphic>
          <a:graphicData uri="http://schemas.openxmlformats.org/drawingml/2006/table">
            <a:tbl>
              <a:tblPr firstRow="1" firstCol="1" bandRow="1">
                <a:tableStyleId>{68D230F3-CF80-4859-8CE7-A43EE81993B5}</a:tableStyleId>
              </a:tblPr>
              <a:tblGrid>
                <a:gridCol w="2317276">
                  <a:extLst>
                    <a:ext uri="{9D8B030D-6E8A-4147-A177-3AD203B41FA5}">
                      <a16:colId xmlns:a16="http://schemas.microsoft.com/office/drawing/2014/main" val="2227786485"/>
                    </a:ext>
                  </a:extLst>
                </a:gridCol>
                <a:gridCol w="2317276">
                  <a:extLst>
                    <a:ext uri="{9D8B030D-6E8A-4147-A177-3AD203B41FA5}">
                      <a16:colId xmlns:a16="http://schemas.microsoft.com/office/drawing/2014/main" val="3605835536"/>
                    </a:ext>
                  </a:extLst>
                </a:gridCol>
              </a:tblGrid>
              <a:tr h="652262">
                <a:tc gridSpan="2">
                  <a:txBody>
                    <a:bodyPr/>
                    <a:lstStyle/>
                    <a:p>
                      <a:pPr algn="ctr">
                        <a:lnSpc>
                          <a:spcPct val="150000"/>
                        </a:lnSpc>
                        <a:spcAft>
                          <a:spcPts val="800"/>
                        </a:spcAft>
                      </a:pPr>
                      <a:r>
                        <a:rPr lang="es-ES" sz="1800">
                          <a:effectLst/>
                        </a:rPr>
                        <a:t>Inercias agrietadas según NEC-15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C"/>
                    </a:p>
                  </a:txBody>
                  <a:tcPr/>
                </a:tc>
                <a:extLst>
                  <a:ext uri="{0D108BD9-81ED-4DB2-BD59-A6C34878D82A}">
                    <a16:rowId xmlns:a16="http://schemas.microsoft.com/office/drawing/2014/main" val="3314744811"/>
                  </a:ext>
                </a:extLst>
              </a:tr>
              <a:tr h="652262">
                <a:tc>
                  <a:txBody>
                    <a:bodyPr/>
                    <a:lstStyle/>
                    <a:p>
                      <a:pPr algn="ctr">
                        <a:lnSpc>
                          <a:spcPct val="150000"/>
                        </a:lnSpc>
                        <a:spcAft>
                          <a:spcPts val="800"/>
                        </a:spcAft>
                      </a:pPr>
                      <a:r>
                        <a:rPr lang="es-ES" sz="1800" b="0">
                          <a:effectLst/>
                        </a:rPr>
                        <a:t>Columnas</a:t>
                      </a:r>
                      <a:endParaRPr lang="es-EC"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S" sz="1800" dirty="0">
                          <a:effectLst/>
                        </a:rPr>
                        <a:t>0.8 </a:t>
                      </a:r>
                      <a:r>
                        <a:rPr lang="es-ES" sz="1800" dirty="0" err="1">
                          <a:effectLst/>
                        </a:rPr>
                        <a:t>I</a:t>
                      </a:r>
                      <a:r>
                        <a:rPr lang="es-ES" sz="1800" baseline="-25000" dirty="0" err="1">
                          <a:effectLst/>
                        </a:rPr>
                        <a:t>g</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51413942"/>
                  </a:ext>
                </a:extLst>
              </a:tr>
              <a:tr h="652262">
                <a:tc>
                  <a:txBody>
                    <a:bodyPr/>
                    <a:lstStyle/>
                    <a:p>
                      <a:pPr algn="ctr">
                        <a:lnSpc>
                          <a:spcPct val="150000"/>
                        </a:lnSpc>
                        <a:spcAft>
                          <a:spcPts val="800"/>
                        </a:spcAft>
                      </a:pPr>
                      <a:r>
                        <a:rPr lang="es-ES" sz="1800" b="0" dirty="0">
                          <a:effectLst/>
                        </a:rPr>
                        <a:t>Vigas</a:t>
                      </a:r>
                      <a:endParaRPr lang="es-EC"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800"/>
                        </a:spcAft>
                      </a:pPr>
                      <a:r>
                        <a:rPr lang="es-ES" sz="1800" dirty="0">
                          <a:effectLst/>
                        </a:rPr>
                        <a:t>0.5 </a:t>
                      </a:r>
                      <a:r>
                        <a:rPr lang="es-ES" sz="1800" dirty="0" err="1">
                          <a:effectLst/>
                        </a:rPr>
                        <a:t>I</a:t>
                      </a:r>
                      <a:r>
                        <a:rPr lang="es-ES" sz="1800" baseline="-25000" dirty="0" err="1">
                          <a:effectLst/>
                        </a:rPr>
                        <a:t>g</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988481"/>
                  </a:ext>
                </a:extLst>
              </a:tr>
            </a:tbl>
          </a:graphicData>
        </a:graphic>
      </p:graphicFrame>
      <p:sp>
        <p:nvSpPr>
          <p:cNvPr id="14" name="CuadroTexto 13">
            <a:extLst>
              <a:ext uri="{FF2B5EF4-FFF2-40B4-BE49-F238E27FC236}">
                <a16:creationId xmlns:a16="http://schemas.microsoft.com/office/drawing/2014/main" id="{5AB6C998-1111-4D40-8303-F4BEA6FB89BC}"/>
              </a:ext>
            </a:extLst>
          </p:cNvPr>
          <p:cNvSpPr txBox="1"/>
          <p:nvPr/>
        </p:nvSpPr>
        <p:spPr>
          <a:xfrm>
            <a:off x="6997890" y="1730704"/>
            <a:ext cx="5053084" cy="707886"/>
          </a:xfrm>
          <a:prstGeom prst="rect">
            <a:avLst/>
          </a:prstGeom>
          <a:solidFill>
            <a:schemeClr val="accent1">
              <a:lumMod val="20000"/>
              <a:lumOff val="80000"/>
            </a:schemeClr>
          </a:solidFill>
        </p:spPr>
        <p:txBody>
          <a:bodyPr wrap="square">
            <a:spAutoFit/>
          </a:bodyPr>
          <a:lstStyle/>
          <a:p>
            <a:pPr algn="ctr"/>
            <a:r>
              <a:rPr lang="es-ES" sz="2000" b="1" i="1" dirty="0">
                <a:latin typeface="+mj-lt"/>
                <a:ea typeface="SimSun" panose="02010600030101010101" pitchFamily="2" charset="-122"/>
                <a:cs typeface="Times New Roman" panose="02020603050405020304" pitchFamily="18" charset="0"/>
              </a:rPr>
              <a:t>Tabla 4: Valores de Inercia agrietada en vigas y columnas</a:t>
            </a:r>
            <a:endParaRPr lang="es-EC" sz="2000" b="1" i="1" dirty="0">
              <a:latin typeface="+mj-lt"/>
            </a:endParaRPr>
          </a:p>
        </p:txBody>
      </p:sp>
      <p:sp>
        <p:nvSpPr>
          <p:cNvPr id="17" name="Título 1">
            <a:extLst>
              <a:ext uri="{FF2B5EF4-FFF2-40B4-BE49-F238E27FC236}">
                <a16:creationId xmlns:a16="http://schemas.microsoft.com/office/drawing/2014/main" id="{DCEE674B-3D37-49C6-9115-B5DDB7DBB857}"/>
              </a:ext>
            </a:extLst>
          </p:cNvPr>
          <p:cNvSpPr txBox="1">
            <a:spLocks/>
          </p:cNvSpPr>
          <p:nvPr/>
        </p:nvSpPr>
        <p:spPr>
          <a:xfrm>
            <a:off x="65086" y="-26211"/>
            <a:ext cx="5585569" cy="622852"/>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600" b="1" dirty="0"/>
              <a:t>EVALUACIÓN DE LA ESTRUCTURA</a:t>
            </a:r>
            <a:endParaRPr lang="es-EC" sz="3600" b="1" dirty="0"/>
          </a:p>
        </p:txBody>
      </p:sp>
    </p:spTree>
    <p:extLst>
      <p:ext uri="{BB962C8B-B14F-4D97-AF65-F5344CB8AC3E}">
        <p14:creationId xmlns:p14="http://schemas.microsoft.com/office/powerpoint/2010/main" val="1647834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EFA7B8C-DDE8-4835-84CE-E4811ED2F004}"/>
              </a:ext>
            </a:extLst>
          </p:cNvPr>
          <p:cNvSpPr>
            <a:spLocks noGrp="1"/>
          </p:cNvSpPr>
          <p:nvPr>
            <p:ph type="sldNum" sz="quarter" idx="12"/>
          </p:nvPr>
        </p:nvSpPr>
        <p:spPr/>
        <p:txBody>
          <a:bodyPr/>
          <a:lstStyle/>
          <a:p>
            <a:fld id="{715B2D49-308C-4988-B52F-571922BFD142}" type="slidenum">
              <a:rPr lang="es-EC" smtClean="0"/>
              <a:t>18</a:t>
            </a:fld>
            <a:endParaRPr lang="es-EC" dirty="0"/>
          </a:p>
        </p:txBody>
      </p:sp>
      <p:sp>
        <p:nvSpPr>
          <p:cNvPr id="13" name="Título 1">
            <a:extLst>
              <a:ext uri="{FF2B5EF4-FFF2-40B4-BE49-F238E27FC236}">
                <a16:creationId xmlns:a16="http://schemas.microsoft.com/office/drawing/2014/main" id="{2488C153-6AAD-4EC6-9C31-7935114D30DB}"/>
              </a:ext>
            </a:extLst>
          </p:cNvPr>
          <p:cNvSpPr txBox="1">
            <a:spLocks/>
          </p:cNvSpPr>
          <p:nvPr/>
        </p:nvSpPr>
        <p:spPr>
          <a:xfrm>
            <a:off x="65086" y="-26211"/>
            <a:ext cx="5585569" cy="622852"/>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600" b="1" dirty="0"/>
              <a:t>EVALUACIÓN DE LA ESTRUCTURA</a:t>
            </a:r>
            <a:endParaRPr lang="es-EC" sz="3600" b="1" dirty="0"/>
          </a:p>
        </p:txBody>
      </p:sp>
      <p:sp>
        <p:nvSpPr>
          <p:cNvPr id="15" name="CuadroTexto 14">
            <a:extLst>
              <a:ext uri="{FF2B5EF4-FFF2-40B4-BE49-F238E27FC236}">
                <a16:creationId xmlns:a16="http://schemas.microsoft.com/office/drawing/2014/main" id="{E63584FE-F03D-4059-A5AD-2F0A83D643C8}"/>
              </a:ext>
            </a:extLst>
          </p:cNvPr>
          <p:cNvSpPr txBox="1"/>
          <p:nvPr/>
        </p:nvSpPr>
        <p:spPr>
          <a:xfrm>
            <a:off x="4891341" y="621696"/>
            <a:ext cx="1952338" cy="578882"/>
          </a:xfrm>
          <a:prstGeom prst="roundRect">
            <a:avLst/>
          </a:prstGeom>
          <a:solidFill>
            <a:schemeClr val="accent2">
              <a:lumMod val="20000"/>
              <a:lumOff val="80000"/>
            </a:schemeClr>
          </a:solidFill>
        </p:spPr>
        <p:txBody>
          <a:bodyPr wrap="square">
            <a:spAutoFit/>
          </a:bodyPr>
          <a:lstStyle/>
          <a:p>
            <a:pPr algn="ctr"/>
            <a:r>
              <a:rPr lang="es-ES" sz="2800" b="1" i="1" dirty="0">
                <a:latin typeface="+mj-lt"/>
                <a:ea typeface="SimSun" panose="02010600030101010101" pitchFamily="2" charset="-122"/>
                <a:cs typeface="Times New Roman" panose="02020603050405020304" pitchFamily="18" charset="0"/>
              </a:rPr>
              <a:t>Resultados</a:t>
            </a:r>
            <a:endParaRPr lang="es-EC" sz="2800" b="1" i="1" dirty="0">
              <a:latin typeface="+mj-lt"/>
            </a:endParaRPr>
          </a:p>
        </p:txBody>
      </p:sp>
      <p:graphicFrame>
        <p:nvGraphicFramePr>
          <p:cNvPr id="12" name="Tabla 11">
            <a:extLst>
              <a:ext uri="{FF2B5EF4-FFF2-40B4-BE49-F238E27FC236}">
                <a16:creationId xmlns:a16="http://schemas.microsoft.com/office/drawing/2014/main" id="{A387D9A2-6B9E-4623-B8B0-FD0C60EBF106}"/>
              </a:ext>
            </a:extLst>
          </p:cNvPr>
          <p:cNvGraphicFramePr>
            <a:graphicFrameLocks noGrp="1"/>
          </p:cNvGraphicFramePr>
          <p:nvPr>
            <p:extLst>
              <p:ext uri="{D42A27DB-BD31-4B8C-83A1-F6EECF244321}">
                <p14:modId xmlns:p14="http://schemas.microsoft.com/office/powerpoint/2010/main" val="815926275"/>
              </p:ext>
            </p:extLst>
          </p:nvPr>
        </p:nvGraphicFramePr>
        <p:xfrm>
          <a:off x="636005" y="1559998"/>
          <a:ext cx="4443730" cy="1881380"/>
        </p:xfrm>
        <a:graphic>
          <a:graphicData uri="http://schemas.openxmlformats.org/drawingml/2006/table">
            <a:tbl>
              <a:tblPr firstRow="1" firstCol="1" bandRow="1">
                <a:tableStyleId>{68D230F3-CF80-4859-8CE7-A43EE81993B5}</a:tableStyleId>
              </a:tblPr>
              <a:tblGrid>
                <a:gridCol w="1116330">
                  <a:extLst>
                    <a:ext uri="{9D8B030D-6E8A-4147-A177-3AD203B41FA5}">
                      <a16:colId xmlns:a16="http://schemas.microsoft.com/office/drawing/2014/main" val="2874153160"/>
                    </a:ext>
                  </a:extLst>
                </a:gridCol>
                <a:gridCol w="1116330">
                  <a:extLst>
                    <a:ext uri="{9D8B030D-6E8A-4147-A177-3AD203B41FA5}">
                      <a16:colId xmlns:a16="http://schemas.microsoft.com/office/drawing/2014/main" val="883767227"/>
                    </a:ext>
                  </a:extLst>
                </a:gridCol>
                <a:gridCol w="1094740">
                  <a:extLst>
                    <a:ext uri="{9D8B030D-6E8A-4147-A177-3AD203B41FA5}">
                      <a16:colId xmlns:a16="http://schemas.microsoft.com/office/drawing/2014/main" val="3190653220"/>
                    </a:ext>
                  </a:extLst>
                </a:gridCol>
                <a:gridCol w="1116330">
                  <a:extLst>
                    <a:ext uri="{9D8B030D-6E8A-4147-A177-3AD203B41FA5}">
                      <a16:colId xmlns:a16="http://schemas.microsoft.com/office/drawing/2014/main" val="3919886133"/>
                    </a:ext>
                  </a:extLst>
                </a:gridCol>
              </a:tblGrid>
              <a:tr h="203835">
                <a:tc>
                  <a:txBody>
                    <a:bodyPr/>
                    <a:lstStyle/>
                    <a:p>
                      <a:pPr algn="ctr">
                        <a:lnSpc>
                          <a:spcPct val="200000"/>
                        </a:lnSpc>
                        <a:spcAft>
                          <a:spcPts val="800"/>
                        </a:spcAft>
                      </a:pPr>
                      <a:r>
                        <a:rPr lang="es-EC" sz="1800">
                          <a:effectLst/>
                        </a:rPr>
                        <a:t>Modo</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tc>
                <a:tc>
                  <a:txBody>
                    <a:bodyPr/>
                    <a:lstStyle/>
                    <a:p>
                      <a:pPr algn="ctr">
                        <a:lnSpc>
                          <a:spcPct val="200000"/>
                        </a:lnSpc>
                        <a:spcAft>
                          <a:spcPts val="800"/>
                        </a:spcAft>
                      </a:pPr>
                      <a:r>
                        <a:rPr lang="es-EC" sz="1800">
                          <a:effectLst/>
                        </a:rPr>
                        <a:t>X (%)</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200000"/>
                        </a:lnSpc>
                        <a:spcAft>
                          <a:spcPts val="800"/>
                        </a:spcAft>
                      </a:pPr>
                      <a:r>
                        <a:rPr lang="es-EC" sz="1800" dirty="0">
                          <a:effectLst/>
                        </a:rPr>
                        <a:t>Y (%)</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200000"/>
                        </a:lnSpc>
                        <a:spcAft>
                          <a:spcPts val="800"/>
                        </a:spcAft>
                      </a:pPr>
                      <a:r>
                        <a:rPr lang="es-EC" sz="1800" dirty="0">
                          <a:effectLst/>
                        </a:rPr>
                        <a:t>Z (%)</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4029092233"/>
                  </a:ext>
                </a:extLst>
              </a:tr>
              <a:tr h="194310">
                <a:tc>
                  <a:txBody>
                    <a:bodyPr/>
                    <a:lstStyle/>
                    <a:p>
                      <a:pPr algn="ctr">
                        <a:lnSpc>
                          <a:spcPct val="200000"/>
                        </a:lnSpc>
                        <a:spcAft>
                          <a:spcPts val="800"/>
                        </a:spcAft>
                      </a:pPr>
                      <a:r>
                        <a:rPr lang="es-EC" sz="1800" b="0">
                          <a:effectLst/>
                        </a:rPr>
                        <a:t>1</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tc>
                <a:tc>
                  <a:txBody>
                    <a:bodyPr/>
                    <a:lstStyle/>
                    <a:p>
                      <a:pPr algn="ctr">
                        <a:lnSpc>
                          <a:spcPct val="200000"/>
                        </a:lnSpc>
                        <a:spcAft>
                          <a:spcPts val="800"/>
                        </a:spcAft>
                      </a:pPr>
                      <a:r>
                        <a:rPr lang="es-EC" sz="1800">
                          <a:effectLst/>
                        </a:rPr>
                        <a:t>4.29</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200000"/>
                        </a:lnSpc>
                        <a:spcAft>
                          <a:spcPts val="800"/>
                        </a:spcAft>
                      </a:pPr>
                      <a:r>
                        <a:rPr lang="es-EC" sz="1800" dirty="0">
                          <a:effectLst/>
                        </a:rPr>
                        <a:t>89.26</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200000"/>
                        </a:lnSpc>
                        <a:spcAft>
                          <a:spcPts val="800"/>
                        </a:spcAft>
                      </a:pPr>
                      <a:r>
                        <a:rPr lang="es-EC" sz="1800">
                          <a:effectLst/>
                        </a:rPr>
                        <a:t>5.55</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95120576"/>
                  </a:ext>
                </a:extLst>
              </a:tr>
              <a:tr h="194310">
                <a:tc>
                  <a:txBody>
                    <a:bodyPr/>
                    <a:lstStyle/>
                    <a:p>
                      <a:pPr algn="ctr">
                        <a:lnSpc>
                          <a:spcPct val="200000"/>
                        </a:lnSpc>
                        <a:spcAft>
                          <a:spcPts val="800"/>
                        </a:spcAft>
                      </a:pPr>
                      <a:r>
                        <a:rPr lang="es-EC" sz="1800" b="0">
                          <a:effectLst/>
                        </a:rPr>
                        <a:t>2</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tc>
                <a:tc>
                  <a:txBody>
                    <a:bodyPr/>
                    <a:lstStyle/>
                    <a:p>
                      <a:pPr algn="ctr">
                        <a:lnSpc>
                          <a:spcPct val="200000"/>
                        </a:lnSpc>
                        <a:spcAft>
                          <a:spcPts val="800"/>
                        </a:spcAft>
                      </a:pPr>
                      <a:r>
                        <a:rPr lang="es-EC" sz="1800">
                          <a:effectLst/>
                        </a:rPr>
                        <a:t>95.00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200000"/>
                        </a:lnSpc>
                        <a:spcAft>
                          <a:spcPts val="800"/>
                        </a:spcAft>
                      </a:pPr>
                      <a:r>
                        <a:rPr lang="es-EC" sz="1800">
                          <a:effectLst/>
                        </a:rPr>
                        <a:t>3.17</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200000"/>
                        </a:lnSpc>
                        <a:spcAft>
                          <a:spcPts val="800"/>
                        </a:spcAft>
                      </a:pPr>
                      <a:r>
                        <a:rPr lang="es-EC" sz="1800">
                          <a:effectLst/>
                        </a:rPr>
                        <a:t>1.61</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489414001"/>
                  </a:ext>
                </a:extLst>
              </a:tr>
              <a:tr h="203835">
                <a:tc>
                  <a:txBody>
                    <a:bodyPr/>
                    <a:lstStyle/>
                    <a:p>
                      <a:pPr algn="ctr">
                        <a:lnSpc>
                          <a:spcPct val="200000"/>
                        </a:lnSpc>
                        <a:spcAft>
                          <a:spcPts val="800"/>
                        </a:spcAft>
                      </a:pPr>
                      <a:r>
                        <a:rPr lang="es-EC" sz="1800" b="0" dirty="0">
                          <a:effectLst/>
                        </a:rPr>
                        <a:t>3</a:t>
                      </a:r>
                      <a:endParaRPr lang="es-EC" sz="1800" b="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tc>
                <a:tc>
                  <a:txBody>
                    <a:bodyPr/>
                    <a:lstStyle/>
                    <a:p>
                      <a:pPr algn="ctr">
                        <a:lnSpc>
                          <a:spcPct val="200000"/>
                        </a:lnSpc>
                        <a:spcAft>
                          <a:spcPts val="800"/>
                        </a:spcAft>
                      </a:pPr>
                      <a:r>
                        <a:rPr lang="es-EC" sz="1800">
                          <a:effectLst/>
                        </a:rPr>
                        <a:t>0.71</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200000"/>
                        </a:lnSpc>
                        <a:spcAft>
                          <a:spcPts val="800"/>
                        </a:spcAft>
                      </a:pPr>
                      <a:r>
                        <a:rPr lang="es-EC" sz="1800">
                          <a:effectLst/>
                        </a:rPr>
                        <a:t>7.57</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200000"/>
                        </a:lnSpc>
                        <a:spcAft>
                          <a:spcPts val="800"/>
                        </a:spcAft>
                      </a:pPr>
                      <a:r>
                        <a:rPr lang="es-EC" sz="1800" dirty="0">
                          <a:effectLst/>
                        </a:rPr>
                        <a:t>79.24</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513214901"/>
                  </a:ext>
                </a:extLst>
              </a:tr>
            </a:tbl>
          </a:graphicData>
        </a:graphic>
      </p:graphicFrame>
      <p:sp>
        <p:nvSpPr>
          <p:cNvPr id="17" name="CuadroTexto 16">
            <a:extLst>
              <a:ext uri="{FF2B5EF4-FFF2-40B4-BE49-F238E27FC236}">
                <a16:creationId xmlns:a16="http://schemas.microsoft.com/office/drawing/2014/main" id="{EB577E93-EB75-4DE1-8735-8BE54E6CA662}"/>
              </a:ext>
            </a:extLst>
          </p:cNvPr>
          <p:cNvSpPr txBox="1"/>
          <p:nvPr/>
        </p:nvSpPr>
        <p:spPr>
          <a:xfrm>
            <a:off x="65085" y="1120692"/>
            <a:ext cx="5585570" cy="400110"/>
          </a:xfrm>
          <a:prstGeom prst="rect">
            <a:avLst/>
          </a:prstGeom>
          <a:noFill/>
        </p:spPr>
        <p:txBody>
          <a:bodyPr wrap="square">
            <a:spAutoFit/>
          </a:bodyPr>
          <a:lstStyle/>
          <a:p>
            <a:pPr algn="ctr"/>
            <a:r>
              <a:rPr lang="es-ES" sz="2000" b="1" i="1" dirty="0">
                <a:latin typeface="+mj-lt"/>
                <a:ea typeface="SimSun" panose="02010600030101010101" pitchFamily="2" charset="-122"/>
                <a:cs typeface="Times New Roman" panose="02020603050405020304" pitchFamily="18" charset="0"/>
              </a:rPr>
              <a:t>Tabla 5: Porcentaje de participación modal</a:t>
            </a:r>
            <a:endParaRPr lang="es-EC" sz="2000" b="1" i="1" dirty="0">
              <a:latin typeface="+mj-lt"/>
            </a:endParaRPr>
          </a:p>
        </p:txBody>
      </p:sp>
      <p:grpSp>
        <p:nvGrpSpPr>
          <p:cNvPr id="18" name="Grupo 17">
            <a:extLst>
              <a:ext uri="{FF2B5EF4-FFF2-40B4-BE49-F238E27FC236}">
                <a16:creationId xmlns:a16="http://schemas.microsoft.com/office/drawing/2014/main" id="{48A5DD6F-3085-4766-B495-BAB8CFDB793D}"/>
              </a:ext>
            </a:extLst>
          </p:cNvPr>
          <p:cNvGrpSpPr/>
          <p:nvPr/>
        </p:nvGrpSpPr>
        <p:grpSpPr>
          <a:xfrm>
            <a:off x="281939" y="4159697"/>
            <a:ext cx="5686424" cy="1816735"/>
            <a:chOff x="0" y="34507"/>
            <a:chExt cx="5686426" cy="1816749"/>
          </a:xfrm>
        </p:grpSpPr>
        <p:pic>
          <p:nvPicPr>
            <p:cNvPr id="19" name="Imagen 18">
              <a:extLst>
                <a:ext uri="{FF2B5EF4-FFF2-40B4-BE49-F238E27FC236}">
                  <a16:creationId xmlns:a16="http://schemas.microsoft.com/office/drawing/2014/main" id="{C2F8B2EF-2BFC-41D8-8220-1E8DC8876A7B}"/>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64206" y="34507"/>
              <a:ext cx="2922220" cy="1816704"/>
            </a:xfrm>
            <a:prstGeom prst="rect">
              <a:avLst/>
            </a:prstGeom>
            <a:noFill/>
            <a:ln>
              <a:noFill/>
            </a:ln>
          </p:spPr>
        </p:pic>
        <p:pic>
          <p:nvPicPr>
            <p:cNvPr id="20" name="Imagen 19">
              <a:extLst>
                <a:ext uri="{FF2B5EF4-FFF2-40B4-BE49-F238E27FC236}">
                  <a16:creationId xmlns:a16="http://schemas.microsoft.com/office/drawing/2014/main" id="{DC7014A9-3633-4545-800B-22DCCC990BB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34507"/>
              <a:ext cx="2613804" cy="1816749"/>
            </a:xfrm>
            <a:prstGeom prst="rect">
              <a:avLst/>
            </a:prstGeom>
            <a:noFill/>
            <a:ln>
              <a:noFill/>
            </a:ln>
            <a:extLst>
              <a:ext uri="{53640926-AAD7-44D8-BBD7-CCE9431645EC}">
                <a14:shadowObscured xmlns:a14="http://schemas.microsoft.com/office/drawing/2010/main"/>
              </a:ext>
            </a:extLst>
          </p:spPr>
        </p:pic>
      </p:grpSp>
      <p:grpSp>
        <p:nvGrpSpPr>
          <p:cNvPr id="21" name="Grupo 20">
            <a:extLst>
              <a:ext uri="{FF2B5EF4-FFF2-40B4-BE49-F238E27FC236}">
                <a16:creationId xmlns:a16="http://schemas.microsoft.com/office/drawing/2014/main" id="{1F240E43-9168-4682-8625-E4C75EA62E89}"/>
              </a:ext>
            </a:extLst>
          </p:cNvPr>
          <p:cNvGrpSpPr/>
          <p:nvPr/>
        </p:nvGrpSpPr>
        <p:grpSpPr>
          <a:xfrm>
            <a:off x="6642431" y="1619345"/>
            <a:ext cx="5352415" cy="1460500"/>
            <a:chOff x="0" y="-9524"/>
            <a:chExt cx="5353048" cy="1460500"/>
          </a:xfrm>
        </p:grpSpPr>
        <p:pic>
          <p:nvPicPr>
            <p:cNvPr id="22" name="Imagen 21">
              <a:extLst>
                <a:ext uri="{FF2B5EF4-FFF2-40B4-BE49-F238E27FC236}">
                  <a16:creationId xmlns:a16="http://schemas.microsoft.com/office/drawing/2014/main" id="{30D1F9A2-30C3-4295-BE92-CAEB31ACE88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0" y="0"/>
              <a:ext cx="2637155" cy="1446530"/>
            </a:xfrm>
            <a:prstGeom prst="rect">
              <a:avLst/>
            </a:prstGeom>
            <a:noFill/>
            <a:ln>
              <a:noFill/>
            </a:ln>
            <a:extLst>
              <a:ext uri="{53640926-AAD7-44D8-BBD7-CCE9431645EC}">
                <a14:shadowObscured xmlns:a14="http://schemas.microsoft.com/office/drawing/2010/main"/>
              </a:ext>
            </a:extLst>
          </p:spPr>
        </p:pic>
        <p:pic>
          <p:nvPicPr>
            <p:cNvPr id="23" name="Imagen 22">
              <a:extLst>
                <a:ext uri="{FF2B5EF4-FFF2-40B4-BE49-F238E27FC236}">
                  <a16:creationId xmlns:a16="http://schemas.microsoft.com/office/drawing/2014/main" id="{71652131-1B3F-4262-83A0-B2195F4174DA}"/>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43200" y="-9524"/>
              <a:ext cx="2609848" cy="1460500"/>
            </a:xfrm>
            <a:prstGeom prst="rect">
              <a:avLst/>
            </a:prstGeom>
            <a:noFill/>
            <a:ln>
              <a:noFill/>
            </a:ln>
          </p:spPr>
        </p:pic>
      </p:grpSp>
      <p:grpSp>
        <p:nvGrpSpPr>
          <p:cNvPr id="24" name="Grupo 23">
            <a:extLst>
              <a:ext uri="{FF2B5EF4-FFF2-40B4-BE49-F238E27FC236}">
                <a16:creationId xmlns:a16="http://schemas.microsoft.com/office/drawing/2014/main" id="{CF14F103-981F-4C97-960E-0BEAC7C4372C}"/>
              </a:ext>
            </a:extLst>
          </p:cNvPr>
          <p:cNvGrpSpPr/>
          <p:nvPr/>
        </p:nvGrpSpPr>
        <p:grpSpPr>
          <a:xfrm>
            <a:off x="6541346" y="4159697"/>
            <a:ext cx="5486400" cy="1887855"/>
            <a:chOff x="0" y="0"/>
            <a:chExt cx="5486400" cy="1887855"/>
          </a:xfrm>
        </p:grpSpPr>
        <p:pic>
          <p:nvPicPr>
            <p:cNvPr id="25" name="Imagen 24">
              <a:extLst>
                <a:ext uri="{FF2B5EF4-FFF2-40B4-BE49-F238E27FC236}">
                  <a16:creationId xmlns:a16="http://schemas.microsoft.com/office/drawing/2014/main" id="{0E36FD6A-6726-47AC-BDC7-76633B5985F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bwMode="auto">
            <a:xfrm>
              <a:off x="0" y="0"/>
              <a:ext cx="2519680" cy="1887855"/>
            </a:xfrm>
            <a:prstGeom prst="rect">
              <a:avLst/>
            </a:prstGeom>
            <a:noFill/>
            <a:ln>
              <a:noFill/>
            </a:ln>
            <a:extLst>
              <a:ext uri="{53640926-AAD7-44D8-BBD7-CCE9431645EC}">
                <a14:shadowObscured xmlns:a14="http://schemas.microsoft.com/office/drawing/2010/main"/>
              </a:ext>
            </a:extLst>
          </p:spPr>
        </p:pic>
        <p:pic>
          <p:nvPicPr>
            <p:cNvPr id="26" name="Imagen 25">
              <a:extLst>
                <a:ext uri="{FF2B5EF4-FFF2-40B4-BE49-F238E27FC236}">
                  <a16:creationId xmlns:a16="http://schemas.microsoft.com/office/drawing/2014/main" id="{29A3309B-7F8A-4345-B06E-F09678DD38D8}"/>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2666903" y="57148"/>
              <a:ext cx="2819497" cy="1783079"/>
            </a:xfrm>
            <a:prstGeom prst="rect">
              <a:avLst/>
            </a:prstGeom>
            <a:noFill/>
            <a:ln>
              <a:noFill/>
            </a:ln>
          </p:spPr>
        </p:pic>
      </p:grpSp>
      <p:sp>
        <p:nvSpPr>
          <p:cNvPr id="27" name="CuadroTexto 26">
            <a:extLst>
              <a:ext uri="{FF2B5EF4-FFF2-40B4-BE49-F238E27FC236}">
                <a16:creationId xmlns:a16="http://schemas.microsoft.com/office/drawing/2014/main" id="{7D3C3DA4-BD78-4A9C-B4E2-B1DA26E0036D}"/>
              </a:ext>
            </a:extLst>
          </p:cNvPr>
          <p:cNvSpPr txBox="1"/>
          <p:nvPr/>
        </p:nvSpPr>
        <p:spPr>
          <a:xfrm>
            <a:off x="-566779" y="3701740"/>
            <a:ext cx="6925041" cy="400110"/>
          </a:xfrm>
          <a:prstGeom prst="rect">
            <a:avLst/>
          </a:prstGeom>
          <a:noFill/>
        </p:spPr>
        <p:txBody>
          <a:bodyPr wrap="square">
            <a:spAutoFit/>
          </a:bodyPr>
          <a:lstStyle/>
          <a:p>
            <a:pPr algn="ctr"/>
            <a:r>
              <a:rPr lang="es-ES" sz="2000" b="1" i="1" dirty="0">
                <a:latin typeface="+mj-lt"/>
                <a:ea typeface="SimSun" panose="02010600030101010101" pitchFamily="2" charset="-122"/>
                <a:cs typeface="Times New Roman" panose="02020603050405020304" pitchFamily="18" charset="0"/>
              </a:rPr>
              <a:t>Primer modo de vibrar – Traslación eje Y</a:t>
            </a:r>
            <a:endParaRPr lang="es-EC" sz="2000" b="1" i="1" dirty="0">
              <a:latin typeface="+mj-lt"/>
            </a:endParaRPr>
          </a:p>
        </p:txBody>
      </p:sp>
      <p:sp>
        <p:nvSpPr>
          <p:cNvPr id="28" name="CuadroTexto 27">
            <a:extLst>
              <a:ext uri="{FF2B5EF4-FFF2-40B4-BE49-F238E27FC236}">
                <a16:creationId xmlns:a16="http://schemas.microsoft.com/office/drawing/2014/main" id="{6A76EA40-FFBB-4D23-88FC-B5FAF75EB858}"/>
              </a:ext>
            </a:extLst>
          </p:cNvPr>
          <p:cNvSpPr txBox="1"/>
          <p:nvPr/>
        </p:nvSpPr>
        <p:spPr>
          <a:xfrm>
            <a:off x="5732080" y="3625915"/>
            <a:ext cx="6925041" cy="400110"/>
          </a:xfrm>
          <a:prstGeom prst="rect">
            <a:avLst/>
          </a:prstGeom>
          <a:noFill/>
        </p:spPr>
        <p:txBody>
          <a:bodyPr wrap="square">
            <a:spAutoFit/>
          </a:bodyPr>
          <a:lstStyle/>
          <a:p>
            <a:pPr algn="ctr"/>
            <a:r>
              <a:rPr lang="es-ES" sz="2000" b="1" i="1" dirty="0">
                <a:latin typeface="+mj-lt"/>
                <a:ea typeface="SimSun" panose="02010600030101010101" pitchFamily="2" charset="-122"/>
                <a:cs typeface="Times New Roman" panose="02020603050405020304" pitchFamily="18" charset="0"/>
              </a:rPr>
              <a:t>Tercer modo de vibrar – Rotación eje Z</a:t>
            </a:r>
            <a:endParaRPr lang="es-EC" sz="2000" b="1" i="1" dirty="0">
              <a:latin typeface="+mj-lt"/>
            </a:endParaRPr>
          </a:p>
        </p:txBody>
      </p:sp>
      <p:sp>
        <p:nvSpPr>
          <p:cNvPr id="29" name="CuadroTexto 28">
            <a:extLst>
              <a:ext uri="{FF2B5EF4-FFF2-40B4-BE49-F238E27FC236}">
                <a16:creationId xmlns:a16="http://schemas.microsoft.com/office/drawing/2014/main" id="{4BC3217E-B7B6-4547-8D05-207A8172ACAA}"/>
              </a:ext>
            </a:extLst>
          </p:cNvPr>
          <p:cNvSpPr txBox="1"/>
          <p:nvPr/>
        </p:nvSpPr>
        <p:spPr>
          <a:xfrm>
            <a:off x="5598505" y="1044867"/>
            <a:ext cx="6925041" cy="400110"/>
          </a:xfrm>
          <a:prstGeom prst="rect">
            <a:avLst/>
          </a:prstGeom>
          <a:noFill/>
        </p:spPr>
        <p:txBody>
          <a:bodyPr wrap="square">
            <a:spAutoFit/>
          </a:bodyPr>
          <a:lstStyle/>
          <a:p>
            <a:pPr algn="ctr"/>
            <a:r>
              <a:rPr lang="es-ES" sz="2000" b="1" i="1" dirty="0">
                <a:latin typeface="+mj-lt"/>
                <a:ea typeface="SimSun" panose="02010600030101010101" pitchFamily="2" charset="-122"/>
                <a:cs typeface="Times New Roman" panose="02020603050405020304" pitchFamily="18" charset="0"/>
              </a:rPr>
              <a:t>Segundo modo de vibrar – Traslación eje X</a:t>
            </a:r>
            <a:endParaRPr lang="es-EC" sz="2000" b="1" i="1" dirty="0">
              <a:latin typeface="+mj-lt"/>
            </a:endParaRPr>
          </a:p>
        </p:txBody>
      </p:sp>
    </p:spTree>
    <p:extLst>
      <p:ext uri="{BB962C8B-B14F-4D97-AF65-F5344CB8AC3E}">
        <p14:creationId xmlns:p14="http://schemas.microsoft.com/office/powerpoint/2010/main" val="995677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EFA7B8C-DDE8-4835-84CE-E4811ED2F004}"/>
              </a:ext>
            </a:extLst>
          </p:cNvPr>
          <p:cNvSpPr>
            <a:spLocks noGrp="1"/>
          </p:cNvSpPr>
          <p:nvPr>
            <p:ph type="sldNum" sz="quarter" idx="12"/>
          </p:nvPr>
        </p:nvSpPr>
        <p:spPr/>
        <p:txBody>
          <a:bodyPr/>
          <a:lstStyle/>
          <a:p>
            <a:fld id="{715B2D49-308C-4988-B52F-571922BFD142}" type="slidenum">
              <a:rPr lang="es-EC" smtClean="0"/>
              <a:t>19</a:t>
            </a:fld>
            <a:endParaRPr lang="es-EC" dirty="0"/>
          </a:p>
        </p:txBody>
      </p:sp>
      <p:sp>
        <p:nvSpPr>
          <p:cNvPr id="13" name="Título 1">
            <a:extLst>
              <a:ext uri="{FF2B5EF4-FFF2-40B4-BE49-F238E27FC236}">
                <a16:creationId xmlns:a16="http://schemas.microsoft.com/office/drawing/2014/main" id="{2488C153-6AAD-4EC6-9C31-7935114D30DB}"/>
              </a:ext>
            </a:extLst>
          </p:cNvPr>
          <p:cNvSpPr txBox="1">
            <a:spLocks/>
          </p:cNvSpPr>
          <p:nvPr/>
        </p:nvSpPr>
        <p:spPr>
          <a:xfrm>
            <a:off x="65086" y="-26211"/>
            <a:ext cx="5585569" cy="622852"/>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600" b="1" dirty="0"/>
              <a:t>EVALUACIÓN DE LA ESTRUCTURA</a:t>
            </a:r>
            <a:endParaRPr lang="es-EC" sz="3600" b="1" dirty="0"/>
          </a:p>
        </p:txBody>
      </p:sp>
      <p:grpSp>
        <p:nvGrpSpPr>
          <p:cNvPr id="30" name="Grupo 29">
            <a:extLst>
              <a:ext uri="{FF2B5EF4-FFF2-40B4-BE49-F238E27FC236}">
                <a16:creationId xmlns:a16="http://schemas.microsoft.com/office/drawing/2014/main" id="{CAFC1C46-84C2-4FF7-86DC-A16D5277D534}"/>
              </a:ext>
            </a:extLst>
          </p:cNvPr>
          <p:cNvGrpSpPr/>
          <p:nvPr/>
        </p:nvGrpSpPr>
        <p:grpSpPr>
          <a:xfrm>
            <a:off x="359923" y="1664973"/>
            <a:ext cx="6159678" cy="4677201"/>
            <a:chOff x="0" y="0"/>
            <a:chExt cx="5272405" cy="4038600"/>
          </a:xfrm>
        </p:grpSpPr>
        <p:grpSp>
          <p:nvGrpSpPr>
            <p:cNvPr id="31" name="Grupo 30">
              <a:extLst>
                <a:ext uri="{FF2B5EF4-FFF2-40B4-BE49-F238E27FC236}">
                  <a16:creationId xmlns:a16="http://schemas.microsoft.com/office/drawing/2014/main" id="{1B2C308C-BD54-4751-A91A-6BD15F9E6318}"/>
                </a:ext>
              </a:extLst>
            </p:cNvPr>
            <p:cNvGrpSpPr/>
            <p:nvPr/>
          </p:nvGrpSpPr>
          <p:grpSpPr>
            <a:xfrm>
              <a:off x="1076325" y="3695700"/>
              <a:ext cx="3019425" cy="342900"/>
              <a:chOff x="990600" y="3667125"/>
              <a:chExt cx="3019425" cy="342900"/>
            </a:xfrm>
          </p:grpSpPr>
          <p:sp>
            <p:nvSpPr>
              <p:cNvPr id="34" name="Cuadro de texto 44">
                <a:extLst>
                  <a:ext uri="{FF2B5EF4-FFF2-40B4-BE49-F238E27FC236}">
                    <a16:creationId xmlns:a16="http://schemas.microsoft.com/office/drawing/2014/main" id="{67FD2A80-8E19-4E6C-B694-6C681CF3A754}"/>
                  </a:ext>
                </a:extLst>
              </p:cNvPr>
              <p:cNvSpPr txBox="1"/>
              <p:nvPr/>
            </p:nvSpPr>
            <p:spPr>
              <a:xfrm>
                <a:off x="990600" y="3667125"/>
                <a:ext cx="381000" cy="333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C" sz="1200">
                    <a:effectLst/>
                    <a:latin typeface="Arial" panose="020B0604020202020204" pitchFamily="34" charset="0"/>
                    <a:ea typeface="Arial" panose="020B0604020202020204" pitchFamily="34" charset="0"/>
                    <a:cs typeface="Arial" panose="020B0604020202020204" pitchFamily="34" charset="0"/>
                  </a:rPr>
                  <a:t>a)</a:t>
                </a:r>
                <a:endParaRPr lang="es-EC" sz="1200">
                  <a:effectLst/>
                  <a:latin typeface="Times New Roman" panose="02020603050405020304" pitchFamily="18" charset="0"/>
                  <a:ea typeface="Arial" panose="020B0604020202020204" pitchFamily="34" charset="0"/>
                  <a:cs typeface="Arial" panose="020B0604020202020204" pitchFamily="34" charset="0"/>
                </a:endParaRPr>
              </a:p>
            </p:txBody>
          </p:sp>
          <p:sp>
            <p:nvSpPr>
              <p:cNvPr id="35" name="Cuadro de texto 45">
                <a:extLst>
                  <a:ext uri="{FF2B5EF4-FFF2-40B4-BE49-F238E27FC236}">
                    <a16:creationId xmlns:a16="http://schemas.microsoft.com/office/drawing/2014/main" id="{72BE869C-6E87-4B03-8742-218CAF6ED3F5}"/>
                  </a:ext>
                </a:extLst>
              </p:cNvPr>
              <p:cNvSpPr txBox="1"/>
              <p:nvPr/>
            </p:nvSpPr>
            <p:spPr>
              <a:xfrm>
                <a:off x="3629025" y="3676650"/>
                <a:ext cx="381000" cy="333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C" sz="1200">
                    <a:effectLst/>
                    <a:latin typeface="Arial" panose="020B0604020202020204" pitchFamily="34" charset="0"/>
                    <a:ea typeface="Arial" panose="020B0604020202020204" pitchFamily="34" charset="0"/>
                    <a:cs typeface="Arial" panose="020B0604020202020204" pitchFamily="34" charset="0"/>
                  </a:rPr>
                  <a:t>b)</a:t>
                </a:r>
                <a:endParaRPr lang="es-EC" sz="1200">
                  <a:effectLst/>
                  <a:latin typeface="Times New Roman" panose="02020603050405020304" pitchFamily="18" charset="0"/>
                  <a:ea typeface="Arial" panose="020B0604020202020204" pitchFamily="34" charset="0"/>
                  <a:cs typeface="Arial" panose="020B0604020202020204" pitchFamily="34" charset="0"/>
                </a:endParaRPr>
              </a:p>
            </p:txBody>
          </p:sp>
        </p:grpSp>
        <p:pic>
          <p:nvPicPr>
            <p:cNvPr id="32" name="Imagen 31">
              <a:extLst>
                <a:ext uri="{FF2B5EF4-FFF2-40B4-BE49-F238E27FC236}">
                  <a16:creationId xmlns:a16="http://schemas.microsoft.com/office/drawing/2014/main" id="{8DF1C74B-814A-4E25-B954-C0E27BCAF99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2519680" cy="3665855"/>
            </a:xfrm>
            <a:prstGeom prst="rect">
              <a:avLst/>
            </a:prstGeom>
            <a:noFill/>
            <a:ln>
              <a:noFill/>
            </a:ln>
          </p:spPr>
        </p:pic>
        <p:pic>
          <p:nvPicPr>
            <p:cNvPr id="33" name="Imagen 32">
              <a:extLst>
                <a:ext uri="{FF2B5EF4-FFF2-40B4-BE49-F238E27FC236}">
                  <a16:creationId xmlns:a16="http://schemas.microsoft.com/office/drawing/2014/main" id="{F823D7E5-D81D-4D71-AE75-8D0EC5ADD39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52725" y="0"/>
              <a:ext cx="2519680" cy="3671570"/>
            </a:xfrm>
            <a:prstGeom prst="rect">
              <a:avLst/>
            </a:prstGeom>
            <a:noFill/>
            <a:ln>
              <a:noFill/>
            </a:ln>
          </p:spPr>
        </p:pic>
      </p:grpSp>
      <mc:AlternateContent xmlns:mc="http://schemas.openxmlformats.org/markup-compatibility/2006" xmlns:a14="http://schemas.microsoft.com/office/drawing/2010/main">
        <mc:Choice Requires="a14">
          <p:graphicFrame>
            <p:nvGraphicFramePr>
              <p:cNvPr id="2" name="Tabla 1">
                <a:extLst>
                  <a:ext uri="{FF2B5EF4-FFF2-40B4-BE49-F238E27FC236}">
                    <a16:creationId xmlns:a16="http://schemas.microsoft.com/office/drawing/2014/main" id="{C23C61FA-D08D-4A49-8581-E8C32362A05A}"/>
                  </a:ext>
                </a:extLst>
              </p:cNvPr>
              <p:cNvGraphicFramePr>
                <a:graphicFrameLocks noGrp="1"/>
              </p:cNvGraphicFramePr>
              <p:nvPr>
                <p:extLst>
                  <p:ext uri="{D42A27DB-BD31-4B8C-83A1-F6EECF244321}">
                    <p14:modId xmlns:p14="http://schemas.microsoft.com/office/powerpoint/2010/main" val="1698743773"/>
                  </p:ext>
                </p:extLst>
              </p:nvPr>
            </p:nvGraphicFramePr>
            <p:xfrm>
              <a:off x="6801296" y="2645092"/>
              <a:ext cx="5263324" cy="1567815"/>
            </p:xfrm>
            <a:graphic>
              <a:graphicData uri="http://schemas.openxmlformats.org/drawingml/2006/table">
                <a:tbl>
                  <a:tblPr firstRow="1" firstCol="1" bandRow="1">
                    <a:tableStyleId>{68D230F3-CF80-4859-8CE7-A43EE81993B5}</a:tableStyleId>
                  </a:tblPr>
                  <a:tblGrid>
                    <a:gridCol w="1277506">
                      <a:extLst>
                        <a:ext uri="{9D8B030D-6E8A-4147-A177-3AD203B41FA5}">
                          <a16:colId xmlns:a16="http://schemas.microsoft.com/office/drawing/2014/main" val="564945978"/>
                        </a:ext>
                      </a:extLst>
                    </a:gridCol>
                    <a:gridCol w="1437194">
                      <a:extLst>
                        <a:ext uri="{9D8B030D-6E8A-4147-A177-3AD203B41FA5}">
                          <a16:colId xmlns:a16="http://schemas.microsoft.com/office/drawing/2014/main" val="3133552464"/>
                        </a:ext>
                      </a:extLst>
                    </a:gridCol>
                    <a:gridCol w="1277506">
                      <a:extLst>
                        <a:ext uri="{9D8B030D-6E8A-4147-A177-3AD203B41FA5}">
                          <a16:colId xmlns:a16="http://schemas.microsoft.com/office/drawing/2014/main" val="1896538273"/>
                        </a:ext>
                      </a:extLst>
                    </a:gridCol>
                    <a:gridCol w="1271118">
                      <a:extLst>
                        <a:ext uri="{9D8B030D-6E8A-4147-A177-3AD203B41FA5}">
                          <a16:colId xmlns:a16="http://schemas.microsoft.com/office/drawing/2014/main" val="3845451889"/>
                        </a:ext>
                      </a:extLst>
                    </a:gridCol>
                  </a:tblGrid>
                  <a:tr h="190500">
                    <a:tc gridSpan="2">
                      <a:txBody>
                        <a:bodyPr/>
                        <a:lstStyle/>
                        <a:p>
                          <a:pPr algn="ctr">
                            <a:lnSpc>
                              <a:spcPct val="200000"/>
                            </a:lnSpc>
                            <a:spcAft>
                              <a:spcPts val="800"/>
                            </a:spcAft>
                          </a:pPr>
                          <a:r>
                            <a:rPr lang="es-ES" sz="2000" dirty="0">
                              <a:effectLst/>
                            </a:rPr>
                            <a:t>Deriva inelástica </a:t>
                          </a:r>
                          <a14:m>
                            <m:oMath xmlns:m="http://schemas.openxmlformats.org/officeDocument/2006/math">
                              <m:sSub>
                                <m:sSubPr>
                                  <m:ctrlPr>
                                    <a:rPr lang="es-EC" sz="2000" i="1">
                                      <a:effectLst/>
                                      <a:latin typeface="Cambria Math" panose="02040503050406030204" pitchFamily="18" charset="0"/>
                                    </a:rPr>
                                  </m:ctrlPr>
                                </m:sSubPr>
                                <m:e>
                                  <m:r>
                                    <a:rPr lang="es-ES" sz="2000">
                                      <a:effectLst/>
                                      <a:latin typeface="Cambria Math" panose="02040503050406030204" pitchFamily="18" charset="0"/>
                                    </a:rPr>
                                    <m:t>∆</m:t>
                                  </m:r>
                                </m:e>
                                <m:sub>
                                  <m:r>
                                    <a:rPr lang="es-ES" sz="2000">
                                      <a:effectLst/>
                                      <a:latin typeface="Cambria Math" panose="02040503050406030204" pitchFamily="18" charset="0"/>
                                    </a:rPr>
                                    <m:t>𝑴</m:t>
                                  </m:r>
                                </m:sub>
                              </m:sSub>
                            </m:oMath>
                          </a14:m>
                          <a:r>
                            <a:rPr lang="es-ES" sz="2000" dirty="0">
                              <a:effectLst/>
                            </a:rPr>
                            <a:t> </a:t>
                          </a:r>
                          <a:endParaRPr lang="es-EC" sz="20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hMerge="1">
                      <a:txBody>
                        <a:bodyPr/>
                        <a:lstStyle/>
                        <a:p>
                          <a:endParaRPr lang="es-EC"/>
                        </a:p>
                      </a:txBody>
                      <a:tcPr/>
                    </a:tc>
                    <a:tc gridSpan="2">
                      <a:txBody>
                        <a:bodyPr/>
                        <a:lstStyle/>
                        <a:p>
                          <a:pPr algn="ctr">
                            <a:lnSpc>
                              <a:spcPct val="200000"/>
                            </a:lnSpc>
                            <a:spcAft>
                              <a:spcPts val="800"/>
                            </a:spcAft>
                          </a:pPr>
                          <a14:m>
                            <m:oMath xmlns:m="http://schemas.openxmlformats.org/officeDocument/2006/math">
                              <m:sSub>
                                <m:sSubPr>
                                  <m:ctrlPr>
                                    <a:rPr lang="es-EC" sz="2000" i="1">
                                      <a:effectLst/>
                                      <a:latin typeface="Cambria Math" panose="02040503050406030204" pitchFamily="18" charset="0"/>
                                    </a:rPr>
                                  </m:ctrlPr>
                                </m:sSubPr>
                                <m:e>
                                  <m:r>
                                    <a:rPr lang="es-ES" sz="2000">
                                      <a:effectLst/>
                                      <a:latin typeface="Cambria Math" panose="02040503050406030204" pitchFamily="18" charset="0"/>
                                    </a:rPr>
                                    <m:t>∆</m:t>
                                  </m:r>
                                </m:e>
                                <m:sub>
                                  <m:r>
                                    <a:rPr lang="es-ES" sz="2000">
                                      <a:effectLst/>
                                      <a:latin typeface="Cambria Math" panose="02040503050406030204" pitchFamily="18" charset="0"/>
                                    </a:rPr>
                                    <m:t>𝑴</m:t>
                                  </m:r>
                                </m:sub>
                              </m:sSub>
                              <m:r>
                                <a:rPr lang="es-ES" sz="2000">
                                  <a:effectLst/>
                                  <a:latin typeface="Cambria Math" panose="02040503050406030204" pitchFamily="18" charset="0"/>
                                </a:rPr>
                                <m:t>&lt;</m:t>
                              </m:r>
                              <m:sSub>
                                <m:sSubPr>
                                  <m:ctrlPr>
                                    <a:rPr lang="es-EC" sz="2000" i="1">
                                      <a:effectLst/>
                                      <a:latin typeface="Cambria Math" panose="02040503050406030204" pitchFamily="18" charset="0"/>
                                    </a:rPr>
                                  </m:ctrlPr>
                                </m:sSubPr>
                                <m:e>
                                  <m:r>
                                    <a:rPr lang="es-ES" sz="2000">
                                      <a:effectLst/>
                                      <a:latin typeface="Cambria Math" panose="02040503050406030204" pitchFamily="18" charset="0"/>
                                    </a:rPr>
                                    <m:t>∆</m:t>
                                  </m:r>
                                </m:e>
                                <m:sub>
                                  <m:r>
                                    <a:rPr lang="es-ES" sz="2000">
                                      <a:effectLst/>
                                      <a:latin typeface="Cambria Math" panose="02040503050406030204" pitchFamily="18" charset="0"/>
                                    </a:rPr>
                                    <m:t>𝑴</m:t>
                                  </m:r>
                                </m:sub>
                              </m:sSub>
                              <m:r>
                                <a:rPr lang="es-ES" sz="2000">
                                  <a:effectLst/>
                                  <a:latin typeface="Cambria Math" panose="02040503050406030204" pitchFamily="18" charset="0"/>
                                </a:rPr>
                                <m:t>𝒎</m:t>
                              </m:r>
                              <m:r>
                                <a:rPr lang="es-ES" sz="2000">
                                  <a:effectLst/>
                                  <a:latin typeface="Cambria Math" panose="02040503050406030204" pitchFamily="18" charset="0"/>
                                </a:rPr>
                                <m:t>á</m:t>
                              </m:r>
                              <m:r>
                                <a:rPr lang="es-ES" sz="2000">
                                  <a:effectLst/>
                                  <a:latin typeface="Cambria Math" panose="02040503050406030204" pitchFamily="18" charset="0"/>
                                </a:rPr>
                                <m:t>𝒙𝒊𝒎𝒂</m:t>
                              </m:r>
                            </m:oMath>
                          </a14:m>
                          <a:r>
                            <a:rPr lang="es-ES" sz="2000">
                              <a:effectLst/>
                            </a:rPr>
                            <a:t>. </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hMerge="1">
                      <a:txBody>
                        <a:bodyPr/>
                        <a:lstStyle/>
                        <a:p>
                          <a:endParaRPr lang="es-EC"/>
                        </a:p>
                      </a:txBody>
                      <a:tcPr/>
                    </a:tc>
                    <a:extLst>
                      <a:ext uri="{0D108BD9-81ED-4DB2-BD59-A6C34878D82A}">
                        <a16:rowId xmlns:a16="http://schemas.microsoft.com/office/drawing/2014/main" val="4255037618"/>
                      </a:ext>
                    </a:extLst>
                  </a:tr>
                  <a:tr h="190500">
                    <a:tc>
                      <a:txBody>
                        <a:bodyPr/>
                        <a:lstStyle/>
                        <a:p>
                          <a:pPr algn="ctr">
                            <a:lnSpc>
                              <a:spcPct val="200000"/>
                            </a:lnSpc>
                            <a:spcAft>
                              <a:spcPts val="800"/>
                            </a:spcAft>
                          </a:pPr>
                          <a:r>
                            <a:rPr lang="es-ES" sz="2000" b="0">
                              <a:effectLst/>
                            </a:rPr>
                            <a:t>X</a:t>
                          </a:r>
                          <a:endParaRPr lang="es-EC" sz="2000" b="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200000"/>
                            </a:lnSpc>
                            <a:spcAft>
                              <a:spcPts val="800"/>
                            </a:spcAft>
                          </a:pPr>
                          <a:r>
                            <a:rPr lang="es-ES" sz="2000" dirty="0">
                              <a:effectLst/>
                            </a:rPr>
                            <a:t>Y</a:t>
                          </a:r>
                          <a:endParaRPr lang="es-EC" sz="20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200000"/>
                            </a:lnSpc>
                            <a:spcAft>
                              <a:spcPts val="800"/>
                            </a:spcAft>
                          </a:pPr>
                          <a:r>
                            <a:rPr lang="es-ES" sz="2000">
                              <a:effectLst/>
                            </a:rPr>
                            <a:t>X</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200000"/>
                            </a:lnSpc>
                            <a:spcAft>
                              <a:spcPts val="800"/>
                            </a:spcAft>
                          </a:pPr>
                          <a:r>
                            <a:rPr lang="es-ES" sz="2000">
                              <a:effectLst/>
                            </a:rPr>
                            <a:t>Y</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346174712"/>
                      </a:ext>
                    </a:extLst>
                  </a:tr>
                  <a:tr h="190500">
                    <a:tc>
                      <a:txBody>
                        <a:bodyPr/>
                        <a:lstStyle/>
                        <a:p>
                          <a:pPr algn="ctr">
                            <a:lnSpc>
                              <a:spcPct val="200000"/>
                            </a:lnSpc>
                            <a:spcAft>
                              <a:spcPts val="800"/>
                            </a:spcAft>
                          </a:pPr>
                          <a:r>
                            <a:rPr lang="es-ES" sz="2000" b="0" dirty="0">
                              <a:effectLst/>
                            </a:rPr>
                            <a:t>0.31%</a:t>
                          </a:r>
                          <a:endParaRPr lang="es-EC" sz="2000" b="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200000"/>
                            </a:lnSpc>
                            <a:spcAft>
                              <a:spcPts val="800"/>
                            </a:spcAft>
                          </a:pPr>
                          <a:r>
                            <a:rPr lang="es-ES" sz="2000" dirty="0">
                              <a:effectLst/>
                            </a:rPr>
                            <a:t>0.37%</a:t>
                          </a:r>
                          <a:endParaRPr lang="es-EC" sz="20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200000"/>
                            </a:lnSpc>
                            <a:spcAft>
                              <a:spcPts val="800"/>
                            </a:spcAft>
                          </a:pPr>
                          <a:r>
                            <a:rPr lang="es-ES" sz="2000">
                              <a:effectLst/>
                            </a:rPr>
                            <a:t>Ok</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200000"/>
                            </a:lnSpc>
                            <a:spcAft>
                              <a:spcPts val="800"/>
                            </a:spcAft>
                          </a:pPr>
                          <a:r>
                            <a:rPr lang="es-ES" sz="2000" dirty="0">
                              <a:effectLst/>
                            </a:rPr>
                            <a:t>Ok</a:t>
                          </a:r>
                          <a:endParaRPr lang="es-EC" sz="20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928978980"/>
                      </a:ext>
                    </a:extLst>
                  </a:tr>
                </a:tbl>
              </a:graphicData>
            </a:graphic>
          </p:graphicFrame>
        </mc:Choice>
        <mc:Fallback xmlns="">
          <p:graphicFrame>
            <p:nvGraphicFramePr>
              <p:cNvPr id="2" name="Tabla 1">
                <a:extLst>
                  <a:ext uri="{FF2B5EF4-FFF2-40B4-BE49-F238E27FC236}">
                    <a16:creationId xmlns:a16="http://schemas.microsoft.com/office/drawing/2014/main" id="{C23C61FA-D08D-4A49-8581-E8C32362A05A}"/>
                  </a:ext>
                </a:extLst>
              </p:cNvPr>
              <p:cNvGraphicFramePr>
                <a:graphicFrameLocks noGrp="1"/>
              </p:cNvGraphicFramePr>
              <p:nvPr>
                <p:extLst>
                  <p:ext uri="{D42A27DB-BD31-4B8C-83A1-F6EECF244321}">
                    <p14:modId xmlns:p14="http://schemas.microsoft.com/office/powerpoint/2010/main" val="1698743773"/>
                  </p:ext>
                </p:extLst>
              </p:nvPr>
            </p:nvGraphicFramePr>
            <p:xfrm>
              <a:off x="6801296" y="2645092"/>
              <a:ext cx="5263324" cy="1567815"/>
            </p:xfrm>
            <a:graphic>
              <a:graphicData uri="http://schemas.openxmlformats.org/drawingml/2006/table">
                <a:tbl>
                  <a:tblPr firstRow="1" firstCol="1" bandRow="1">
                    <a:tableStyleId>{68D230F3-CF80-4859-8CE7-A43EE81993B5}</a:tableStyleId>
                  </a:tblPr>
                  <a:tblGrid>
                    <a:gridCol w="1277506">
                      <a:extLst>
                        <a:ext uri="{9D8B030D-6E8A-4147-A177-3AD203B41FA5}">
                          <a16:colId xmlns:a16="http://schemas.microsoft.com/office/drawing/2014/main" val="564945978"/>
                        </a:ext>
                      </a:extLst>
                    </a:gridCol>
                    <a:gridCol w="1437194">
                      <a:extLst>
                        <a:ext uri="{9D8B030D-6E8A-4147-A177-3AD203B41FA5}">
                          <a16:colId xmlns:a16="http://schemas.microsoft.com/office/drawing/2014/main" val="3133552464"/>
                        </a:ext>
                      </a:extLst>
                    </a:gridCol>
                    <a:gridCol w="1277506">
                      <a:extLst>
                        <a:ext uri="{9D8B030D-6E8A-4147-A177-3AD203B41FA5}">
                          <a16:colId xmlns:a16="http://schemas.microsoft.com/office/drawing/2014/main" val="1896538273"/>
                        </a:ext>
                      </a:extLst>
                    </a:gridCol>
                    <a:gridCol w="1271118">
                      <a:extLst>
                        <a:ext uri="{9D8B030D-6E8A-4147-A177-3AD203B41FA5}">
                          <a16:colId xmlns:a16="http://schemas.microsoft.com/office/drawing/2014/main" val="3845451889"/>
                        </a:ext>
                      </a:extLst>
                    </a:gridCol>
                  </a:tblGrid>
                  <a:tr h="522605">
                    <a:tc gridSpan="2">
                      <a:txBody>
                        <a:bodyPr/>
                        <a:lstStyle/>
                        <a:p>
                          <a:endParaRPr lang="es-EC"/>
                        </a:p>
                      </a:txBody>
                      <a:tcPr marL="44450" marR="44450" marT="0" marB="0" anchor="ctr">
                        <a:blipFill>
                          <a:blip r:embed="rId4"/>
                          <a:stretch>
                            <a:fillRect t="-1163" r="-94170" b="-230233"/>
                          </a:stretch>
                        </a:blipFill>
                      </a:tcPr>
                    </a:tc>
                    <a:tc hMerge="1">
                      <a:txBody>
                        <a:bodyPr/>
                        <a:lstStyle/>
                        <a:p>
                          <a:endParaRPr lang="es-EC"/>
                        </a:p>
                      </a:txBody>
                      <a:tcPr/>
                    </a:tc>
                    <a:tc gridSpan="2">
                      <a:txBody>
                        <a:bodyPr/>
                        <a:lstStyle/>
                        <a:p>
                          <a:endParaRPr lang="es-EC"/>
                        </a:p>
                      </a:txBody>
                      <a:tcPr marL="44450" marR="44450" marT="0" marB="0" anchor="ctr">
                        <a:blipFill>
                          <a:blip r:embed="rId4"/>
                          <a:stretch>
                            <a:fillRect l="-106444" t="-1163" r="-239" b="-230233"/>
                          </a:stretch>
                        </a:blipFill>
                      </a:tcPr>
                    </a:tc>
                    <a:tc hMerge="1">
                      <a:txBody>
                        <a:bodyPr/>
                        <a:lstStyle/>
                        <a:p>
                          <a:endParaRPr lang="es-EC"/>
                        </a:p>
                      </a:txBody>
                      <a:tcPr/>
                    </a:tc>
                    <a:extLst>
                      <a:ext uri="{0D108BD9-81ED-4DB2-BD59-A6C34878D82A}">
                        <a16:rowId xmlns:a16="http://schemas.microsoft.com/office/drawing/2014/main" val="4255037618"/>
                      </a:ext>
                    </a:extLst>
                  </a:tr>
                  <a:tr h="522605">
                    <a:tc>
                      <a:txBody>
                        <a:bodyPr/>
                        <a:lstStyle/>
                        <a:p>
                          <a:pPr algn="ctr">
                            <a:lnSpc>
                              <a:spcPct val="200000"/>
                            </a:lnSpc>
                            <a:spcAft>
                              <a:spcPts val="800"/>
                            </a:spcAft>
                          </a:pPr>
                          <a:r>
                            <a:rPr lang="es-ES" sz="2000" b="0">
                              <a:effectLst/>
                            </a:rPr>
                            <a:t>X</a:t>
                          </a:r>
                          <a:endParaRPr lang="es-EC" sz="2000" b="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200000"/>
                            </a:lnSpc>
                            <a:spcAft>
                              <a:spcPts val="800"/>
                            </a:spcAft>
                          </a:pPr>
                          <a:r>
                            <a:rPr lang="es-ES" sz="2000" dirty="0">
                              <a:effectLst/>
                            </a:rPr>
                            <a:t>Y</a:t>
                          </a:r>
                          <a:endParaRPr lang="es-EC" sz="20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200000"/>
                            </a:lnSpc>
                            <a:spcAft>
                              <a:spcPts val="800"/>
                            </a:spcAft>
                          </a:pPr>
                          <a:r>
                            <a:rPr lang="es-ES" sz="2000">
                              <a:effectLst/>
                            </a:rPr>
                            <a:t>X</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200000"/>
                            </a:lnSpc>
                            <a:spcAft>
                              <a:spcPts val="800"/>
                            </a:spcAft>
                          </a:pPr>
                          <a:r>
                            <a:rPr lang="es-ES" sz="2000">
                              <a:effectLst/>
                            </a:rPr>
                            <a:t>Y</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346174712"/>
                      </a:ext>
                    </a:extLst>
                  </a:tr>
                  <a:tr h="522605">
                    <a:tc>
                      <a:txBody>
                        <a:bodyPr/>
                        <a:lstStyle/>
                        <a:p>
                          <a:pPr algn="ctr">
                            <a:lnSpc>
                              <a:spcPct val="200000"/>
                            </a:lnSpc>
                            <a:spcAft>
                              <a:spcPts val="800"/>
                            </a:spcAft>
                          </a:pPr>
                          <a:r>
                            <a:rPr lang="es-ES" sz="2000" b="0" dirty="0">
                              <a:effectLst/>
                            </a:rPr>
                            <a:t>0.31%</a:t>
                          </a:r>
                          <a:endParaRPr lang="es-EC" sz="2000" b="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200000"/>
                            </a:lnSpc>
                            <a:spcAft>
                              <a:spcPts val="800"/>
                            </a:spcAft>
                          </a:pPr>
                          <a:r>
                            <a:rPr lang="es-ES" sz="2000" dirty="0">
                              <a:effectLst/>
                            </a:rPr>
                            <a:t>0.37%</a:t>
                          </a:r>
                          <a:endParaRPr lang="es-EC" sz="20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200000"/>
                            </a:lnSpc>
                            <a:spcAft>
                              <a:spcPts val="800"/>
                            </a:spcAft>
                          </a:pPr>
                          <a:r>
                            <a:rPr lang="es-ES" sz="2000">
                              <a:effectLst/>
                            </a:rPr>
                            <a:t>Ok</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200000"/>
                            </a:lnSpc>
                            <a:spcAft>
                              <a:spcPts val="800"/>
                            </a:spcAft>
                          </a:pPr>
                          <a:r>
                            <a:rPr lang="es-ES" sz="2000" dirty="0">
                              <a:effectLst/>
                            </a:rPr>
                            <a:t>Ok</a:t>
                          </a:r>
                          <a:endParaRPr lang="es-EC" sz="20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928978980"/>
                      </a:ext>
                    </a:extLst>
                  </a:tr>
                </a:tbl>
              </a:graphicData>
            </a:graphic>
          </p:graphicFrame>
        </mc:Fallback>
      </mc:AlternateContent>
      <p:sp>
        <p:nvSpPr>
          <p:cNvPr id="36" name="CuadroTexto 35">
            <a:extLst>
              <a:ext uri="{FF2B5EF4-FFF2-40B4-BE49-F238E27FC236}">
                <a16:creationId xmlns:a16="http://schemas.microsoft.com/office/drawing/2014/main" id="{B13F48D5-1E21-44E3-8520-66385B318BCE}"/>
              </a:ext>
            </a:extLst>
          </p:cNvPr>
          <p:cNvSpPr txBox="1"/>
          <p:nvPr/>
        </p:nvSpPr>
        <p:spPr>
          <a:xfrm>
            <a:off x="-246575" y="1187063"/>
            <a:ext cx="6925041" cy="400110"/>
          </a:xfrm>
          <a:prstGeom prst="rect">
            <a:avLst/>
          </a:prstGeom>
          <a:noFill/>
        </p:spPr>
        <p:txBody>
          <a:bodyPr wrap="square">
            <a:spAutoFit/>
          </a:bodyPr>
          <a:lstStyle/>
          <a:p>
            <a:pPr algn="ctr"/>
            <a:r>
              <a:rPr lang="es-ES" sz="2000" b="1" i="1" dirty="0">
                <a:effectLst/>
                <a:latin typeface="+mj-lt"/>
                <a:ea typeface="Arial" panose="020B0604020202020204" pitchFamily="34" charset="0"/>
              </a:rPr>
              <a:t>Deriva de piso. a) Sentido X. b) Sentido Y</a:t>
            </a:r>
            <a:endParaRPr lang="es-EC" sz="2000" b="1" i="1" dirty="0">
              <a:latin typeface="+mj-lt"/>
            </a:endParaRPr>
          </a:p>
        </p:txBody>
      </p:sp>
      <p:sp>
        <p:nvSpPr>
          <p:cNvPr id="37" name="CuadroTexto 36">
            <a:extLst>
              <a:ext uri="{FF2B5EF4-FFF2-40B4-BE49-F238E27FC236}">
                <a16:creationId xmlns:a16="http://schemas.microsoft.com/office/drawing/2014/main" id="{55BBD1CB-BA67-4BDF-9DE2-502845028C82}"/>
              </a:ext>
            </a:extLst>
          </p:cNvPr>
          <p:cNvSpPr txBox="1"/>
          <p:nvPr/>
        </p:nvSpPr>
        <p:spPr>
          <a:xfrm>
            <a:off x="5970437" y="1940114"/>
            <a:ext cx="6925041" cy="400110"/>
          </a:xfrm>
          <a:prstGeom prst="rect">
            <a:avLst/>
          </a:prstGeom>
          <a:noFill/>
        </p:spPr>
        <p:txBody>
          <a:bodyPr wrap="square">
            <a:spAutoFit/>
          </a:bodyPr>
          <a:lstStyle/>
          <a:p>
            <a:pPr algn="ctr"/>
            <a:r>
              <a:rPr lang="es-ES" sz="2000" b="1" i="1" dirty="0">
                <a:effectLst/>
                <a:latin typeface="+mj-lt"/>
                <a:ea typeface="Arial" panose="020B0604020202020204" pitchFamily="34" charset="0"/>
              </a:rPr>
              <a:t>Tabla 6: Control de Derivas</a:t>
            </a:r>
            <a:endParaRPr lang="es-EC" sz="2000" b="1" i="1" dirty="0">
              <a:latin typeface="+mj-lt"/>
            </a:endParaRPr>
          </a:p>
        </p:txBody>
      </p:sp>
      <p:sp>
        <p:nvSpPr>
          <p:cNvPr id="38" name="CuadroTexto 37">
            <a:extLst>
              <a:ext uri="{FF2B5EF4-FFF2-40B4-BE49-F238E27FC236}">
                <a16:creationId xmlns:a16="http://schemas.microsoft.com/office/drawing/2014/main" id="{C0A5BEE6-B078-4796-A66F-CD60C9E4F26B}"/>
              </a:ext>
            </a:extLst>
          </p:cNvPr>
          <p:cNvSpPr txBox="1"/>
          <p:nvPr/>
        </p:nvSpPr>
        <p:spPr>
          <a:xfrm>
            <a:off x="4994268" y="608181"/>
            <a:ext cx="1952338" cy="578882"/>
          </a:xfrm>
          <a:prstGeom prst="roundRect">
            <a:avLst/>
          </a:prstGeom>
          <a:solidFill>
            <a:schemeClr val="accent2">
              <a:lumMod val="20000"/>
              <a:lumOff val="80000"/>
            </a:schemeClr>
          </a:solidFill>
        </p:spPr>
        <p:txBody>
          <a:bodyPr wrap="square">
            <a:spAutoFit/>
          </a:bodyPr>
          <a:lstStyle/>
          <a:p>
            <a:pPr algn="ctr"/>
            <a:r>
              <a:rPr lang="es-ES" sz="2800" b="1" i="1" dirty="0">
                <a:latin typeface="+mj-lt"/>
                <a:ea typeface="SimSun" panose="02010600030101010101" pitchFamily="2" charset="-122"/>
                <a:cs typeface="Times New Roman" panose="02020603050405020304" pitchFamily="18" charset="0"/>
              </a:rPr>
              <a:t>Resultados</a:t>
            </a:r>
            <a:endParaRPr lang="es-EC" sz="2800" b="1" i="1" dirty="0">
              <a:latin typeface="+mj-lt"/>
            </a:endParaRPr>
          </a:p>
        </p:txBody>
      </p:sp>
    </p:spTree>
    <p:extLst>
      <p:ext uri="{BB962C8B-B14F-4D97-AF65-F5344CB8AC3E}">
        <p14:creationId xmlns:p14="http://schemas.microsoft.com/office/powerpoint/2010/main" val="459189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838200" y="0"/>
            <a:ext cx="3574774" cy="622852"/>
          </a:xfrm>
        </p:spPr>
        <p:txBody>
          <a:bodyPr>
            <a:normAutofit/>
          </a:bodyPr>
          <a:lstStyle/>
          <a:p>
            <a:r>
              <a:rPr lang="es-CO" sz="3600" b="1" dirty="0"/>
              <a:t>ÍNDICE</a:t>
            </a:r>
            <a:endParaRPr lang="es-EC" sz="3600" b="1" dirty="0"/>
          </a:p>
        </p:txBody>
      </p:sp>
      <p:sp>
        <p:nvSpPr>
          <p:cNvPr id="5" name="Marcador de número de diapositiva 4">
            <a:extLst>
              <a:ext uri="{FF2B5EF4-FFF2-40B4-BE49-F238E27FC236}">
                <a16:creationId xmlns:a16="http://schemas.microsoft.com/office/drawing/2014/main" id="{3BF9A9E6-F40F-49E6-9D82-225A6EF6F279}"/>
              </a:ext>
            </a:extLst>
          </p:cNvPr>
          <p:cNvSpPr>
            <a:spLocks noGrp="1"/>
          </p:cNvSpPr>
          <p:nvPr>
            <p:ph type="sldNum" sz="quarter" idx="12"/>
          </p:nvPr>
        </p:nvSpPr>
        <p:spPr/>
        <p:txBody>
          <a:bodyPr/>
          <a:lstStyle/>
          <a:p>
            <a:fld id="{715B2D49-308C-4988-B52F-571922BFD142}" type="slidenum">
              <a:rPr lang="es-EC" smtClean="0"/>
              <a:t>2</a:t>
            </a:fld>
            <a:endParaRPr lang="es-EC" dirty="0"/>
          </a:p>
        </p:txBody>
      </p:sp>
      <p:sp>
        <p:nvSpPr>
          <p:cNvPr id="6" name="CuadroTexto 5">
            <a:extLst>
              <a:ext uri="{FF2B5EF4-FFF2-40B4-BE49-F238E27FC236}">
                <a16:creationId xmlns:a16="http://schemas.microsoft.com/office/drawing/2014/main" id="{09E473B2-BD90-4B8A-B9CE-8EF35B020CD7}"/>
              </a:ext>
            </a:extLst>
          </p:cNvPr>
          <p:cNvSpPr txBox="1"/>
          <p:nvPr/>
        </p:nvSpPr>
        <p:spPr>
          <a:xfrm>
            <a:off x="1782433" y="1363995"/>
            <a:ext cx="5454310" cy="523220"/>
          </a:xfrm>
          <a:prstGeom prst="homePlate">
            <a:avLst/>
          </a:prstGeom>
          <a:solidFill>
            <a:schemeClr val="accent6">
              <a:lumMod val="40000"/>
              <a:lumOff val="60000"/>
            </a:schemeClr>
          </a:solidFill>
          <a:ln>
            <a:solidFill>
              <a:schemeClr val="accent6">
                <a:lumMod val="75000"/>
              </a:schemeClr>
            </a:solidFill>
          </a:ln>
        </p:spPr>
        <p:txBody>
          <a:bodyPr wrap="square" rtlCol="0">
            <a:spAutoFit/>
          </a:bodyPr>
          <a:lstStyle/>
          <a:p>
            <a:r>
              <a:rPr lang="es-ES" sz="2800" dirty="0"/>
              <a:t>Generalidades</a:t>
            </a:r>
            <a:endParaRPr lang="es-EC" sz="2800" dirty="0"/>
          </a:p>
        </p:txBody>
      </p:sp>
      <p:sp>
        <p:nvSpPr>
          <p:cNvPr id="10" name="CuadroTexto 9">
            <a:extLst>
              <a:ext uri="{FF2B5EF4-FFF2-40B4-BE49-F238E27FC236}">
                <a16:creationId xmlns:a16="http://schemas.microsoft.com/office/drawing/2014/main" id="{897F0FB5-FC37-4E70-9470-84AA4F9530CA}"/>
              </a:ext>
            </a:extLst>
          </p:cNvPr>
          <p:cNvSpPr txBox="1"/>
          <p:nvPr/>
        </p:nvSpPr>
        <p:spPr>
          <a:xfrm>
            <a:off x="1782433" y="2472059"/>
            <a:ext cx="5454310" cy="523220"/>
          </a:xfrm>
          <a:prstGeom prst="homePlate">
            <a:avLst/>
          </a:prstGeom>
          <a:solidFill>
            <a:schemeClr val="accent6">
              <a:lumMod val="40000"/>
              <a:lumOff val="60000"/>
            </a:schemeClr>
          </a:solidFill>
          <a:ln>
            <a:solidFill>
              <a:schemeClr val="accent6">
                <a:lumMod val="75000"/>
              </a:schemeClr>
            </a:solidFill>
          </a:ln>
        </p:spPr>
        <p:txBody>
          <a:bodyPr wrap="square" rtlCol="0">
            <a:spAutoFit/>
          </a:bodyPr>
          <a:lstStyle>
            <a:defPPr>
              <a:defRPr lang="es-EC"/>
            </a:defPPr>
            <a:lvl1pPr>
              <a:defRPr sz="2800"/>
            </a:lvl1pPr>
          </a:lstStyle>
          <a:p>
            <a:r>
              <a:rPr lang="es-ES" dirty="0"/>
              <a:t>Estructura del caso de estudio</a:t>
            </a:r>
            <a:endParaRPr lang="es-EC" dirty="0"/>
          </a:p>
        </p:txBody>
      </p:sp>
      <p:sp>
        <p:nvSpPr>
          <p:cNvPr id="11" name="CuadroTexto 10">
            <a:extLst>
              <a:ext uri="{FF2B5EF4-FFF2-40B4-BE49-F238E27FC236}">
                <a16:creationId xmlns:a16="http://schemas.microsoft.com/office/drawing/2014/main" id="{B5952C4B-81BF-426C-8DE1-D47EE2051D1A}"/>
              </a:ext>
            </a:extLst>
          </p:cNvPr>
          <p:cNvSpPr txBox="1"/>
          <p:nvPr/>
        </p:nvSpPr>
        <p:spPr>
          <a:xfrm>
            <a:off x="1760832" y="4872429"/>
            <a:ext cx="5475911" cy="523220"/>
          </a:xfrm>
          <a:prstGeom prst="homePlate">
            <a:avLst/>
          </a:prstGeom>
          <a:solidFill>
            <a:schemeClr val="accent6">
              <a:lumMod val="40000"/>
              <a:lumOff val="60000"/>
            </a:schemeClr>
          </a:solidFill>
          <a:ln>
            <a:solidFill>
              <a:schemeClr val="accent6">
                <a:lumMod val="75000"/>
              </a:schemeClr>
            </a:solidFill>
          </a:ln>
        </p:spPr>
        <p:txBody>
          <a:bodyPr wrap="square" rtlCol="0">
            <a:spAutoFit/>
          </a:bodyPr>
          <a:lstStyle>
            <a:defPPr>
              <a:defRPr lang="es-EC"/>
            </a:defPPr>
            <a:lvl1pPr>
              <a:defRPr sz="2800"/>
            </a:lvl1pPr>
          </a:lstStyle>
          <a:p>
            <a:r>
              <a:rPr lang="es-ES" dirty="0"/>
              <a:t>Conclusiones y Recomendaciones</a:t>
            </a:r>
            <a:endParaRPr lang="es-EC" dirty="0"/>
          </a:p>
        </p:txBody>
      </p:sp>
      <p:sp>
        <p:nvSpPr>
          <p:cNvPr id="12" name="CuadroTexto 11">
            <a:extLst>
              <a:ext uri="{FF2B5EF4-FFF2-40B4-BE49-F238E27FC236}">
                <a16:creationId xmlns:a16="http://schemas.microsoft.com/office/drawing/2014/main" id="{115E6397-9839-4F24-9087-1BDCEF35F04C}"/>
              </a:ext>
            </a:extLst>
          </p:cNvPr>
          <p:cNvSpPr txBox="1"/>
          <p:nvPr/>
        </p:nvSpPr>
        <p:spPr>
          <a:xfrm>
            <a:off x="1760832" y="3580123"/>
            <a:ext cx="5475911" cy="523220"/>
          </a:xfrm>
          <a:prstGeom prst="homePlate">
            <a:avLst/>
          </a:prstGeom>
          <a:solidFill>
            <a:schemeClr val="accent6">
              <a:lumMod val="40000"/>
              <a:lumOff val="60000"/>
            </a:schemeClr>
          </a:solidFill>
          <a:ln>
            <a:solidFill>
              <a:schemeClr val="accent6">
                <a:lumMod val="75000"/>
              </a:schemeClr>
            </a:solidFill>
          </a:ln>
        </p:spPr>
        <p:txBody>
          <a:bodyPr wrap="square" rtlCol="0">
            <a:spAutoFit/>
          </a:bodyPr>
          <a:lstStyle/>
          <a:p>
            <a:r>
              <a:rPr lang="es-ES" sz="2800" dirty="0"/>
              <a:t>Sistemas Fotovoltaicos</a:t>
            </a:r>
            <a:endParaRPr lang="es-EC" sz="2800" dirty="0"/>
          </a:p>
        </p:txBody>
      </p:sp>
      <p:pic>
        <p:nvPicPr>
          <p:cNvPr id="36866" name="Picture 2" descr="Idea principal - Iconos gratis de electrónica">
            <a:extLst>
              <a:ext uri="{FF2B5EF4-FFF2-40B4-BE49-F238E27FC236}">
                <a16:creationId xmlns:a16="http://schemas.microsoft.com/office/drawing/2014/main" id="{9A0A7590-A382-4075-A138-B14B7895B45F}"/>
              </a:ext>
            </a:extLst>
          </p:cNvPr>
          <p:cNvPicPr>
            <a:picLocks noChangeAspect="1" noChangeArrowheads="1"/>
          </p:cNvPicPr>
          <p:nvPr/>
        </p:nvPicPr>
        <p:blipFill>
          <a:blip r:embed="rId2" cstate="email">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bwMode="auto">
          <a:xfrm>
            <a:off x="649111" y="1213619"/>
            <a:ext cx="788453" cy="788453"/>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n 21">
            <a:extLst>
              <a:ext uri="{FF2B5EF4-FFF2-40B4-BE49-F238E27FC236}">
                <a16:creationId xmlns:a16="http://schemas.microsoft.com/office/drawing/2014/main" id="{7F5213C4-49B3-40FD-A753-37DFCD46483B}"/>
              </a:ext>
            </a:extLst>
          </p:cNvPr>
          <p:cNvPicPr/>
          <p:nvPr/>
        </p:nvPicPr>
        <p:blipFill rotWithShape="1">
          <a:blip r:embed="rId4" cstate="email">
            <a:clrChange>
              <a:clrFrom>
                <a:srgbClr val="DDDDDD"/>
              </a:clrFrom>
              <a:clrTo>
                <a:srgbClr val="DDDDDD">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386069" y="2367296"/>
            <a:ext cx="1227692" cy="732746"/>
          </a:xfrm>
          <a:prstGeom prst="rect">
            <a:avLst/>
          </a:prstGeom>
          <a:ln>
            <a:noFill/>
          </a:ln>
          <a:extLst>
            <a:ext uri="{53640926-AAD7-44D8-BBD7-CCE9431645EC}">
              <a14:shadowObscured xmlns:a14="http://schemas.microsoft.com/office/drawing/2010/main"/>
            </a:ext>
          </a:extLst>
        </p:spPr>
      </p:pic>
      <p:pic>
        <p:nvPicPr>
          <p:cNvPr id="36868" name="Picture 4" descr="Cómo funcionan los paneles solares? | IDEAS Mercado Libre Argentina">
            <a:extLst>
              <a:ext uri="{FF2B5EF4-FFF2-40B4-BE49-F238E27FC236}">
                <a16:creationId xmlns:a16="http://schemas.microsoft.com/office/drawing/2014/main" id="{9C4422F3-0D14-4D45-A665-BBBFB0D9618D}"/>
              </a:ext>
            </a:extLst>
          </p:cNvPr>
          <p:cNvPicPr>
            <a:picLocks noChangeAspect="1" noChangeArrowheads="1"/>
          </p:cNvPicPr>
          <p:nvPr/>
        </p:nvPicPr>
        <p:blipFill>
          <a:blip r:embed="rId5"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8999" y="3355029"/>
            <a:ext cx="1521833" cy="1008215"/>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descr="Papeles sueltos: Las conclusiones y revisión de la introducción y objetvos">
            <a:extLst>
              <a:ext uri="{FF2B5EF4-FFF2-40B4-BE49-F238E27FC236}">
                <a16:creationId xmlns:a16="http://schemas.microsoft.com/office/drawing/2014/main" id="{4141C9FE-CBE7-46BE-8FC6-FD8E7F745E39}"/>
              </a:ext>
            </a:extLst>
          </p:cNvPr>
          <p:cNvPicPr>
            <a:picLocks noChangeAspect="1" noChangeArrowheads="1"/>
          </p:cNvPicPr>
          <p:nvPr/>
        </p:nvPicPr>
        <p:blipFill>
          <a:blip r:embed="rId6"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53848" y="4611380"/>
            <a:ext cx="840611" cy="104531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54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EFA7B8C-DDE8-4835-84CE-E4811ED2F004}"/>
              </a:ext>
            </a:extLst>
          </p:cNvPr>
          <p:cNvSpPr>
            <a:spLocks noGrp="1"/>
          </p:cNvSpPr>
          <p:nvPr>
            <p:ph type="sldNum" sz="quarter" idx="12"/>
          </p:nvPr>
        </p:nvSpPr>
        <p:spPr/>
        <p:txBody>
          <a:bodyPr/>
          <a:lstStyle/>
          <a:p>
            <a:fld id="{715B2D49-308C-4988-B52F-571922BFD142}" type="slidenum">
              <a:rPr lang="es-EC" smtClean="0"/>
              <a:t>20</a:t>
            </a:fld>
            <a:endParaRPr lang="es-EC" dirty="0"/>
          </a:p>
        </p:txBody>
      </p:sp>
      <p:sp>
        <p:nvSpPr>
          <p:cNvPr id="13" name="Título 1">
            <a:extLst>
              <a:ext uri="{FF2B5EF4-FFF2-40B4-BE49-F238E27FC236}">
                <a16:creationId xmlns:a16="http://schemas.microsoft.com/office/drawing/2014/main" id="{2488C153-6AAD-4EC6-9C31-7935114D30DB}"/>
              </a:ext>
            </a:extLst>
          </p:cNvPr>
          <p:cNvSpPr txBox="1">
            <a:spLocks/>
          </p:cNvSpPr>
          <p:nvPr/>
        </p:nvSpPr>
        <p:spPr>
          <a:xfrm>
            <a:off x="65086" y="-26211"/>
            <a:ext cx="5585569" cy="622852"/>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600" b="1" dirty="0"/>
              <a:t>EVALUACIÓN DE LA ESTRUCTURA</a:t>
            </a:r>
            <a:endParaRPr lang="es-EC" sz="3600" b="1" dirty="0"/>
          </a:p>
        </p:txBody>
      </p:sp>
      <p:sp>
        <p:nvSpPr>
          <p:cNvPr id="36" name="CuadroTexto 35">
            <a:extLst>
              <a:ext uri="{FF2B5EF4-FFF2-40B4-BE49-F238E27FC236}">
                <a16:creationId xmlns:a16="http://schemas.microsoft.com/office/drawing/2014/main" id="{B13F48D5-1E21-44E3-8520-66385B318BCE}"/>
              </a:ext>
            </a:extLst>
          </p:cNvPr>
          <p:cNvSpPr txBox="1"/>
          <p:nvPr/>
        </p:nvSpPr>
        <p:spPr>
          <a:xfrm>
            <a:off x="2633478" y="1178051"/>
            <a:ext cx="6925041" cy="400110"/>
          </a:xfrm>
          <a:prstGeom prst="rect">
            <a:avLst/>
          </a:prstGeom>
          <a:noFill/>
        </p:spPr>
        <p:txBody>
          <a:bodyPr wrap="square">
            <a:spAutoFit/>
          </a:bodyPr>
          <a:lstStyle/>
          <a:p>
            <a:pPr algn="ctr"/>
            <a:r>
              <a:rPr lang="es-ES" sz="2000" b="1" i="1" dirty="0">
                <a:effectLst/>
                <a:latin typeface="+mj-lt"/>
                <a:ea typeface="Arial" panose="020B0604020202020204" pitchFamily="34" charset="0"/>
              </a:rPr>
              <a:t>Comprobación del criterio de columna fuerte – viga débil</a:t>
            </a:r>
            <a:endParaRPr lang="es-EC" sz="2000" b="1" i="1" dirty="0">
              <a:latin typeface="+mj-lt"/>
            </a:endParaRPr>
          </a:p>
        </p:txBody>
      </p:sp>
      <p:pic>
        <p:nvPicPr>
          <p:cNvPr id="18" name="Imagen 17">
            <a:extLst>
              <a:ext uri="{FF2B5EF4-FFF2-40B4-BE49-F238E27FC236}">
                <a16:creationId xmlns:a16="http://schemas.microsoft.com/office/drawing/2014/main" id="{2AAC7E28-6BFB-4E69-AE1F-71360DA3CB39}"/>
              </a:ext>
            </a:extLst>
          </p:cNvPr>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943478" y="1578161"/>
            <a:ext cx="10305043" cy="4510197"/>
          </a:xfrm>
          <a:prstGeom prst="rect">
            <a:avLst/>
          </a:prstGeom>
          <a:noFill/>
          <a:ln>
            <a:noFill/>
          </a:ln>
        </p:spPr>
      </p:pic>
      <p:sp>
        <p:nvSpPr>
          <p:cNvPr id="19" name="CuadroTexto 18">
            <a:extLst>
              <a:ext uri="{FF2B5EF4-FFF2-40B4-BE49-F238E27FC236}">
                <a16:creationId xmlns:a16="http://schemas.microsoft.com/office/drawing/2014/main" id="{D2C78C72-A900-49B3-BA56-B1D3D61E9909}"/>
              </a:ext>
            </a:extLst>
          </p:cNvPr>
          <p:cNvSpPr txBox="1"/>
          <p:nvPr/>
        </p:nvSpPr>
        <p:spPr>
          <a:xfrm>
            <a:off x="4891341" y="621696"/>
            <a:ext cx="1952338" cy="578882"/>
          </a:xfrm>
          <a:prstGeom prst="roundRect">
            <a:avLst/>
          </a:prstGeom>
          <a:solidFill>
            <a:schemeClr val="accent2">
              <a:lumMod val="20000"/>
              <a:lumOff val="80000"/>
            </a:schemeClr>
          </a:solidFill>
        </p:spPr>
        <p:txBody>
          <a:bodyPr wrap="square">
            <a:spAutoFit/>
          </a:bodyPr>
          <a:lstStyle/>
          <a:p>
            <a:pPr algn="ctr"/>
            <a:r>
              <a:rPr lang="es-ES" sz="2800" b="1" i="1" dirty="0">
                <a:latin typeface="+mj-lt"/>
                <a:ea typeface="SimSun" panose="02010600030101010101" pitchFamily="2" charset="-122"/>
                <a:cs typeface="Times New Roman" panose="02020603050405020304" pitchFamily="18" charset="0"/>
              </a:rPr>
              <a:t>Resultados</a:t>
            </a:r>
            <a:endParaRPr lang="es-EC" sz="2800" b="1" i="1" dirty="0">
              <a:latin typeface="+mj-lt"/>
            </a:endParaRPr>
          </a:p>
        </p:txBody>
      </p:sp>
    </p:spTree>
    <p:extLst>
      <p:ext uri="{BB962C8B-B14F-4D97-AF65-F5344CB8AC3E}">
        <p14:creationId xmlns:p14="http://schemas.microsoft.com/office/powerpoint/2010/main" val="2657406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838199" y="0"/>
            <a:ext cx="5630839" cy="622852"/>
          </a:xfrm>
        </p:spPr>
        <p:txBody>
          <a:bodyPr>
            <a:normAutofit fontScale="90000"/>
          </a:bodyPr>
          <a:lstStyle/>
          <a:p>
            <a:r>
              <a:rPr lang="es-CO" sz="3600" dirty="0"/>
              <a:t>ANÁLISIS DINÁMICO NO LINEAL</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21</a:t>
            </a:fld>
            <a:endParaRPr lang="es-EC" dirty="0"/>
          </a:p>
        </p:txBody>
      </p:sp>
      <p:pic>
        <p:nvPicPr>
          <p:cNvPr id="11" name="Imagen 10">
            <a:extLst>
              <a:ext uri="{FF2B5EF4-FFF2-40B4-BE49-F238E27FC236}">
                <a16:creationId xmlns:a16="http://schemas.microsoft.com/office/drawing/2014/main" id="{A280A724-69C4-4CB7-B264-F46576C2656D}"/>
              </a:ext>
            </a:extLst>
          </p:cNvPr>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94459" y="1340138"/>
            <a:ext cx="8636645" cy="5076758"/>
          </a:xfrm>
          <a:prstGeom prst="rect">
            <a:avLst/>
          </a:prstGeom>
        </p:spPr>
      </p:pic>
      <p:sp>
        <p:nvSpPr>
          <p:cNvPr id="12" name="CuadroTexto 11">
            <a:extLst>
              <a:ext uri="{FF2B5EF4-FFF2-40B4-BE49-F238E27FC236}">
                <a16:creationId xmlns:a16="http://schemas.microsoft.com/office/drawing/2014/main" id="{C80FE59E-BA52-4608-A573-40FE3C3745F1}"/>
              </a:ext>
            </a:extLst>
          </p:cNvPr>
          <p:cNvSpPr txBox="1"/>
          <p:nvPr/>
        </p:nvSpPr>
        <p:spPr>
          <a:xfrm>
            <a:off x="2250260" y="755230"/>
            <a:ext cx="6925041" cy="400110"/>
          </a:xfrm>
          <a:prstGeom prst="rect">
            <a:avLst/>
          </a:prstGeom>
          <a:noFill/>
        </p:spPr>
        <p:txBody>
          <a:bodyPr wrap="square">
            <a:spAutoFit/>
          </a:bodyPr>
          <a:lstStyle/>
          <a:p>
            <a:pPr algn="ctr"/>
            <a:r>
              <a:rPr lang="es-ES" sz="2000" b="1" i="1" dirty="0">
                <a:effectLst/>
                <a:latin typeface="+mj-lt"/>
                <a:ea typeface="Arial" panose="020B0604020202020204" pitchFamily="34" charset="0"/>
              </a:rPr>
              <a:t>Estructura deformada – Rótulas plásticas</a:t>
            </a:r>
            <a:endParaRPr lang="es-EC" sz="2000" b="1" i="1" dirty="0">
              <a:latin typeface="+mj-lt"/>
            </a:endParaRPr>
          </a:p>
        </p:txBody>
      </p:sp>
    </p:spTree>
    <p:extLst>
      <p:ext uri="{BB962C8B-B14F-4D97-AF65-F5344CB8AC3E}">
        <p14:creationId xmlns:p14="http://schemas.microsoft.com/office/powerpoint/2010/main" val="1673942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838199" y="0"/>
            <a:ext cx="5494361" cy="622852"/>
          </a:xfrm>
        </p:spPr>
        <p:txBody>
          <a:bodyPr>
            <a:normAutofit fontScale="90000"/>
          </a:bodyPr>
          <a:lstStyle/>
          <a:p>
            <a:r>
              <a:rPr lang="es-CO" sz="3600" dirty="0"/>
              <a:t>ANÁLISIS DINÁMICO NO LINEAL</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22</a:t>
            </a:fld>
            <a:endParaRPr lang="es-EC" dirty="0"/>
          </a:p>
        </p:txBody>
      </p:sp>
      <p:pic>
        <p:nvPicPr>
          <p:cNvPr id="5" name="Imagen 4">
            <a:extLst>
              <a:ext uri="{FF2B5EF4-FFF2-40B4-BE49-F238E27FC236}">
                <a16:creationId xmlns:a16="http://schemas.microsoft.com/office/drawing/2014/main" id="{750E0D66-1D42-41AF-9FAD-579DA8A8DB83}"/>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7249" y="1591570"/>
            <a:ext cx="6333592" cy="3691604"/>
          </a:xfrm>
          <a:prstGeom prst="rect">
            <a:avLst/>
          </a:prstGeom>
        </p:spPr>
      </p:pic>
      <p:sp>
        <p:nvSpPr>
          <p:cNvPr id="13" name="CuadroTexto 12">
            <a:extLst>
              <a:ext uri="{FF2B5EF4-FFF2-40B4-BE49-F238E27FC236}">
                <a16:creationId xmlns:a16="http://schemas.microsoft.com/office/drawing/2014/main" id="{5B01D865-9CF5-4DCB-8136-255CB19BD7B6}"/>
              </a:ext>
            </a:extLst>
          </p:cNvPr>
          <p:cNvSpPr txBox="1"/>
          <p:nvPr/>
        </p:nvSpPr>
        <p:spPr>
          <a:xfrm>
            <a:off x="-231346" y="959439"/>
            <a:ext cx="6925041" cy="400110"/>
          </a:xfrm>
          <a:prstGeom prst="rect">
            <a:avLst/>
          </a:prstGeom>
          <a:noFill/>
        </p:spPr>
        <p:txBody>
          <a:bodyPr wrap="square">
            <a:spAutoFit/>
          </a:bodyPr>
          <a:lstStyle/>
          <a:p>
            <a:pPr algn="ctr"/>
            <a:r>
              <a:rPr lang="es-ES" sz="2000" b="1" i="1" dirty="0">
                <a:latin typeface="+mj-lt"/>
              </a:rPr>
              <a:t>Interfaz gráfica PEER </a:t>
            </a:r>
            <a:r>
              <a:rPr lang="es-ES" sz="2000" b="1" i="1" dirty="0" err="1">
                <a:latin typeface="+mj-lt"/>
              </a:rPr>
              <a:t>Ground</a:t>
            </a:r>
            <a:r>
              <a:rPr lang="es-ES" sz="2000" b="1" i="1" dirty="0">
                <a:latin typeface="+mj-lt"/>
              </a:rPr>
              <a:t> </a:t>
            </a:r>
            <a:r>
              <a:rPr lang="es-ES" sz="2000" b="1" i="1" dirty="0" err="1">
                <a:latin typeface="+mj-lt"/>
              </a:rPr>
              <a:t>Motion</a:t>
            </a:r>
            <a:r>
              <a:rPr lang="es-ES" sz="2000" b="1" i="1" dirty="0">
                <a:latin typeface="+mj-lt"/>
              </a:rPr>
              <a:t> </a:t>
            </a:r>
            <a:r>
              <a:rPr lang="es-ES" sz="2000" b="1" i="1" dirty="0" err="1">
                <a:latin typeface="+mj-lt"/>
              </a:rPr>
              <a:t>Database</a:t>
            </a:r>
            <a:endParaRPr lang="es-EC" sz="2000" b="1" i="1" dirty="0">
              <a:latin typeface="+mj-lt"/>
            </a:endParaRPr>
          </a:p>
        </p:txBody>
      </p:sp>
      <p:graphicFrame>
        <p:nvGraphicFramePr>
          <p:cNvPr id="6" name="Diagrama 5">
            <a:extLst>
              <a:ext uri="{FF2B5EF4-FFF2-40B4-BE49-F238E27FC236}">
                <a16:creationId xmlns:a16="http://schemas.microsoft.com/office/drawing/2014/main" id="{E84DC392-570B-43FA-9562-6118F768BCD0}"/>
              </a:ext>
            </a:extLst>
          </p:cNvPr>
          <p:cNvGraphicFramePr/>
          <p:nvPr>
            <p:extLst>
              <p:ext uri="{D42A27DB-BD31-4B8C-83A1-F6EECF244321}">
                <p14:modId xmlns:p14="http://schemas.microsoft.com/office/powerpoint/2010/main" val="1568167798"/>
              </p:ext>
            </p:extLst>
          </p:nvPr>
        </p:nvGraphicFramePr>
        <p:xfrm>
          <a:off x="6891381" y="1545408"/>
          <a:ext cx="5159592" cy="3691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CuadroTexto 13">
            <a:extLst>
              <a:ext uri="{FF2B5EF4-FFF2-40B4-BE49-F238E27FC236}">
                <a16:creationId xmlns:a16="http://schemas.microsoft.com/office/drawing/2014/main" id="{81C90F20-26E3-48B2-8F68-91483CF71ADC}"/>
              </a:ext>
            </a:extLst>
          </p:cNvPr>
          <p:cNvSpPr txBox="1"/>
          <p:nvPr/>
        </p:nvSpPr>
        <p:spPr>
          <a:xfrm>
            <a:off x="6008656" y="953670"/>
            <a:ext cx="6925041" cy="400110"/>
          </a:xfrm>
          <a:prstGeom prst="rect">
            <a:avLst/>
          </a:prstGeom>
          <a:noFill/>
        </p:spPr>
        <p:txBody>
          <a:bodyPr wrap="square">
            <a:spAutoFit/>
          </a:bodyPr>
          <a:lstStyle/>
          <a:p>
            <a:pPr algn="ctr"/>
            <a:r>
              <a:rPr lang="es-ES" sz="2000" b="1" i="1" dirty="0">
                <a:latin typeface="+mj-lt"/>
              </a:rPr>
              <a:t>Parámetros de búsqueda</a:t>
            </a:r>
            <a:endParaRPr lang="es-EC" sz="2000" b="1" i="1" dirty="0">
              <a:latin typeface="+mj-lt"/>
            </a:endParaRPr>
          </a:p>
        </p:txBody>
      </p:sp>
    </p:spTree>
    <p:extLst>
      <p:ext uri="{BB962C8B-B14F-4D97-AF65-F5344CB8AC3E}">
        <p14:creationId xmlns:p14="http://schemas.microsoft.com/office/powerpoint/2010/main" val="1512518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23</a:t>
            </a:fld>
            <a:endParaRPr lang="es-EC" dirty="0"/>
          </a:p>
        </p:txBody>
      </p:sp>
      <p:sp>
        <p:nvSpPr>
          <p:cNvPr id="12" name="Título 1">
            <a:extLst>
              <a:ext uri="{FF2B5EF4-FFF2-40B4-BE49-F238E27FC236}">
                <a16:creationId xmlns:a16="http://schemas.microsoft.com/office/drawing/2014/main" id="{6E3257F7-78FC-403C-9FD6-1C1EC4A17B11}"/>
              </a:ext>
            </a:extLst>
          </p:cNvPr>
          <p:cNvSpPr txBox="1">
            <a:spLocks/>
          </p:cNvSpPr>
          <p:nvPr/>
        </p:nvSpPr>
        <p:spPr>
          <a:xfrm>
            <a:off x="838199" y="0"/>
            <a:ext cx="5521657" cy="6228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200" dirty="0"/>
              <a:t>ANÁLISIS DINÁMICO NO LINEAL</a:t>
            </a:r>
            <a:endParaRPr lang="es-EC" sz="3200" dirty="0"/>
          </a:p>
        </p:txBody>
      </p:sp>
      <p:graphicFrame>
        <p:nvGraphicFramePr>
          <p:cNvPr id="6" name="Tabla 5">
            <a:extLst>
              <a:ext uri="{FF2B5EF4-FFF2-40B4-BE49-F238E27FC236}">
                <a16:creationId xmlns:a16="http://schemas.microsoft.com/office/drawing/2014/main" id="{B247C46E-631B-4616-8DF5-9039939E77FE}"/>
              </a:ext>
            </a:extLst>
          </p:cNvPr>
          <p:cNvGraphicFramePr>
            <a:graphicFrameLocks noGrp="1"/>
          </p:cNvGraphicFramePr>
          <p:nvPr>
            <p:extLst>
              <p:ext uri="{D42A27DB-BD31-4B8C-83A1-F6EECF244321}">
                <p14:modId xmlns:p14="http://schemas.microsoft.com/office/powerpoint/2010/main" val="3373586818"/>
              </p:ext>
            </p:extLst>
          </p:nvPr>
        </p:nvGraphicFramePr>
        <p:xfrm>
          <a:off x="281939" y="1248125"/>
          <a:ext cx="11389882" cy="4814146"/>
        </p:xfrm>
        <a:graphic>
          <a:graphicData uri="http://schemas.openxmlformats.org/drawingml/2006/table">
            <a:tbl>
              <a:tblPr firstRow="1" firstCol="1" bandRow="1">
                <a:tableStyleId>{68D230F3-CF80-4859-8CE7-A43EE81993B5}</a:tableStyleId>
              </a:tblPr>
              <a:tblGrid>
                <a:gridCol w="2341231">
                  <a:extLst>
                    <a:ext uri="{9D8B030D-6E8A-4147-A177-3AD203B41FA5}">
                      <a16:colId xmlns:a16="http://schemas.microsoft.com/office/drawing/2014/main" val="3364621707"/>
                    </a:ext>
                  </a:extLst>
                </a:gridCol>
                <a:gridCol w="2297470">
                  <a:extLst>
                    <a:ext uri="{9D8B030D-6E8A-4147-A177-3AD203B41FA5}">
                      <a16:colId xmlns:a16="http://schemas.microsoft.com/office/drawing/2014/main" val="2534583389"/>
                    </a:ext>
                  </a:extLst>
                </a:gridCol>
                <a:gridCol w="1658952">
                  <a:extLst>
                    <a:ext uri="{9D8B030D-6E8A-4147-A177-3AD203B41FA5}">
                      <a16:colId xmlns:a16="http://schemas.microsoft.com/office/drawing/2014/main" val="3384676730"/>
                    </a:ext>
                  </a:extLst>
                </a:gridCol>
                <a:gridCol w="789694">
                  <a:extLst>
                    <a:ext uri="{9D8B030D-6E8A-4147-A177-3AD203B41FA5}">
                      <a16:colId xmlns:a16="http://schemas.microsoft.com/office/drawing/2014/main" val="1222501607"/>
                    </a:ext>
                  </a:extLst>
                </a:gridCol>
                <a:gridCol w="1414287">
                  <a:extLst>
                    <a:ext uri="{9D8B030D-6E8A-4147-A177-3AD203B41FA5}">
                      <a16:colId xmlns:a16="http://schemas.microsoft.com/office/drawing/2014/main" val="3838401028"/>
                    </a:ext>
                  </a:extLst>
                </a:gridCol>
                <a:gridCol w="1444124">
                  <a:extLst>
                    <a:ext uri="{9D8B030D-6E8A-4147-A177-3AD203B41FA5}">
                      <a16:colId xmlns:a16="http://schemas.microsoft.com/office/drawing/2014/main" val="526923990"/>
                    </a:ext>
                  </a:extLst>
                </a:gridCol>
                <a:gridCol w="1444124">
                  <a:extLst>
                    <a:ext uri="{9D8B030D-6E8A-4147-A177-3AD203B41FA5}">
                      <a16:colId xmlns:a16="http://schemas.microsoft.com/office/drawing/2014/main" val="1403108405"/>
                    </a:ext>
                  </a:extLst>
                </a:gridCol>
              </a:tblGrid>
              <a:tr h="312137">
                <a:tc>
                  <a:txBody>
                    <a:bodyPr/>
                    <a:lstStyle/>
                    <a:p>
                      <a:pPr algn="ctr">
                        <a:lnSpc>
                          <a:spcPct val="150000"/>
                        </a:lnSpc>
                        <a:spcAft>
                          <a:spcPts val="800"/>
                        </a:spcAft>
                      </a:pPr>
                      <a:r>
                        <a:rPr lang="es-EC" sz="1600">
                          <a:effectLst/>
                        </a:rPr>
                        <a:t>Evento Sísmico</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dirty="0">
                          <a:effectLst/>
                        </a:rPr>
                        <a:t>Estación</a:t>
                      </a:r>
                      <a:endParaRPr lang="es-EC" sz="1600" dirty="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Ubicación</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Año</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Magnitud</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dirty="0">
                          <a:effectLst/>
                        </a:rPr>
                        <a:t>Tipo de Falla</a:t>
                      </a:r>
                      <a:endParaRPr lang="es-EC" sz="1600" dirty="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b="1" kern="1200" dirty="0">
                          <a:solidFill>
                            <a:schemeClr val="tx1"/>
                          </a:solidFill>
                          <a:effectLst/>
                          <a:latin typeface="+mn-lt"/>
                          <a:ea typeface="+mn-ea"/>
                          <a:cs typeface="+mn-cs"/>
                        </a:rPr>
                        <a:t>Factor de escala</a:t>
                      </a:r>
                    </a:p>
                  </a:txBody>
                  <a:tcPr marL="32866" marR="32866" marT="0" marB="0" anchor="ctr"/>
                </a:tc>
                <a:extLst>
                  <a:ext uri="{0D108BD9-81ED-4DB2-BD59-A6C34878D82A}">
                    <a16:rowId xmlns:a16="http://schemas.microsoft.com/office/drawing/2014/main" val="2409429064"/>
                  </a:ext>
                </a:extLst>
              </a:tr>
              <a:tr h="312137">
                <a:tc>
                  <a:txBody>
                    <a:bodyPr/>
                    <a:lstStyle/>
                    <a:p>
                      <a:pPr algn="ctr">
                        <a:lnSpc>
                          <a:spcPct val="150000"/>
                        </a:lnSpc>
                        <a:spcAft>
                          <a:spcPts val="800"/>
                        </a:spcAft>
                      </a:pPr>
                      <a:r>
                        <a:rPr lang="es-EC" sz="1600" b="0">
                          <a:effectLst/>
                        </a:rPr>
                        <a:t>Lytle Creek</a:t>
                      </a:r>
                      <a:endParaRPr lang="es-EC" sz="1600" b="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Castaic - Old Ridge Route</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California EEUU</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1970</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5.33</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Inversa</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dirty="0">
                          <a:effectLst/>
                          <a:latin typeface="Times New Roman" panose="02020603050405020304" pitchFamily="18" charset="0"/>
                          <a:ea typeface="Arial" panose="020B0604020202020204" pitchFamily="34" charset="0"/>
                          <a:cs typeface="Arial" panose="020B0604020202020204" pitchFamily="34" charset="0"/>
                        </a:rPr>
                        <a:t>1.00</a:t>
                      </a:r>
                    </a:p>
                  </a:txBody>
                  <a:tcPr marL="32866" marR="32866" marT="0" marB="0" anchor="ctr"/>
                </a:tc>
                <a:extLst>
                  <a:ext uri="{0D108BD9-81ED-4DB2-BD59-A6C34878D82A}">
                    <a16:rowId xmlns:a16="http://schemas.microsoft.com/office/drawing/2014/main" val="2023244408"/>
                  </a:ext>
                </a:extLst>
              </a:tr>
              <a:tr h="312137">
                <a:tc>
                  <a:txBody>
                    <a:bodyPr/>
                    <a:lstStyle/>
                    <a:p>
                      <a:pPr algn="ctr">
                        <a:lnSpc>
                          <a:spcPct val="150000"/>
                        </a:lnSpc>
                        <a:spcAft>
                          <a:spcPts val="800"/>
                        </a:spcAft>
                      </a:pPr>
                      <a:r>
                        <a:rPr lang="es-EC" sz="1600" b="0">
                          <a:effectLst/>
                        </a:rPr>
                        <a:t>Fruili, Italy-03</a:t>
                      </a:r>
                      <a:endParaRPr lang="es-EC" sz="1600" b="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Forgaria Cornino</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Italia</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1976</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5.50</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Inversa</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dirty="0">
                          <a:effectLst/>
                          <a:latin typeface="Times New Roman" panose="02020603050405020304" pitchFamily="18" charset="0"/>
                          <a:ea typeface="Arial" panose="020B0604020202020204" pitchFamily="34" charset="0"/>
                          <a:cs typeface="Arial" panose="020B0604020202020204" pitchFamily="34" charset="0"/>
                        </a:rPr>
                        <a:t>1.00</a:t>
                      </a:r>
                    </a:p>
                  </a:txBody>
                  <a:tcPr marL="32866" marR="32866" marT="0" marB="0" anchor="ctr"/>
                </a:tc>
                <a:extLst>
                  <a:ext uri="{0D108BD9-81ED-4DB2-BD59-A6C34878D82A}">
                    <a16:rowId xmlns:a16="http://schemas.microsoft.com/office/drawing/2014/main" val="2113425995"/>
                  </a:ext>
                </a:extLst>
              </a:tr>
              <a:tr h="312137">
                <a:tc>
                  <a:txBody>
                    <a:bodyPr/>
                    <a:lstStyle/>
                    <a:p>
                      <a:pPr algn="ctr">
                        <a:lnSpc>
                          <a:spcPct val="150000"/>
                        </a:lnSpc>
                        <a:spcAft>
                          <a:spcPts val="800"/>
                        </a:spcAft>
                      </a:pPr>
                      <a:r>
                        <a:rPr lang="es-EC" sz="1600" b="0">
                          <a:effectLst/>
                        </a:rPr>
                        <a:t>Fruili, Italy-02</a:t>
                      </a:r>
                      <a:endParaRPr lang="es-EC" sz="1600" b="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Forgaria Cornino</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Italia</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1976</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5.91</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dirty="0">
                          <a:effectLst/>
                        </a:rPr>
                        <a:t>Inversa</a:t>
                      </a:r>
                      <a:endParaRPr lang="es-EC" sz="1600" dirty="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lang="es-EC" sz="1600" dirty="0">
                          <a:effectLst/>
                          <a:latin typeface="Times New Roman" panose="02020603050405020304" pitchFamily="18" charset="0"/>
                          <a:ea typeface="Arial" panose="020B0604020202020204" pitchFamily="34" charset="0"/>
                          <a:cs typeface="Arial" panose="020B0604020202020204" pitchFamily="34" charset="0"/>
                        </a:rPr>
                        <a:t>1.00</a:t>
                      </a:r>
                    </a:p>
                  </a:txBody>
                  <a:tcPr marL="32866" marR="32866" marT="0" marB="0" anchor="ctr"/>
                </a:tc>
                <a:extLst>
                  <a:ext uri="{0D108BD9-81ED-4DB2-BD59-A6C34878D82A}">
                    <a16:rowId xmlns:a16="http://schemas.microsoft.com/office/drawing/2014/main" val="3200136592"/>
                  </a:ext>
                </a:extLst>
              </a:tr>
              <a:tr h="376830">
                <a:tc>
                  <a:txBody>
                    <a:bodyPr/>
                    <a:lstStyle/>
                    <a:p>
                      <a:pPr algn="ctr">
                        <a:lnSpc>
                          <a:spcPct val="150000"/>
                        </a:lnSpc>
                        <a:spcAft>
                          <a:spcPts val="800"/>
                        </a:spcAft>
                      </a:pPr>
                      <a:r>
                        <a:rPr lang="es-EC" sz="1600" b="0">
                          <a:effectLst/>
                        </a:rPr>
                        <a:t>Santa Barbara</a:t>
                      </a:r>
                      <a:endParaRPr lang="es-EC" sz="1600" b="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Cachuma Dam Toe</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California EEUU</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1978</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5.92</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Inversa</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lang="es-EC" sz="1600" dirty="0">
                          <a:effectLst/>
                          <a:latin typeface="Times New Roman" panose="02020603050405020304" pitchFamily="18" charset="0"/>
                          <a:ea typeface="Arial" panose="020B0604020202020204" pitchFamily="34" charset="0"/>
                          <a:cs typeface="Arial" panose="020B0604020202020204" pitchFamily="34" charset="0"/>
                        </a:rPr>
                        <a:t>1.00</a:t>
                      </a:r>
                    </a:p>
                  </a:txBody>
                  <a:tcPr marL="32866" marR="32866" marT="0" marB="0" anchor="ctr"/>
                </a:tc>
                <a:extLst>
                  <a:ext uri="{0D108BD9-81ED-4DB2-BD59-A6C34878D82A}">
                    <a16:rowId xmlns:a16="http://schemas.microsoft.com/office/drawing/2014/main" val="1617520239"/>
                  </a:ext>
                </a:extLst>
              </a:tr>
              <a:tr h="312137">
                <a:tc>
                  <a:txBody>
                    <a:bodyPr/>
                    <a:lstStyle/>
                    <a:p>
                      <a:pPr algn="ctr">
                        <a:lnSpc>
                          <a:spcPct val="150000"/>
                        </a:lnSpc>
                        <a:spcAft>
                          <a:spcPts val="800"/>
                        </a:spcAft>
                      </a:pPr>
                      <a:r>
                        <a:rPr lang="es-EC" sz="1600" b="0">
                          <a:effectLst/>
                        </a:rPr>
                        <a:t>Coalinga-01</a:t>
                      </a:r>
                      <a:endParaRPr lang="es-EC" sz="1600" b="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Parkfield - Cholame 2E</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California EEUU</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1983</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6.36</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dirty="0">
                          <a:effectLst/>
                        </a:rPr>
                        <a:t>Inversa</a:t>
                      </a:r>
                      <a:endParaRPr lang="es-EC" sz="1600" dirty="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lang="es-EC" sz="1600" dirty="0">
                          <a:effectLst/>
                          <a:latin typeface="Times New Roman" panose="02020603050405020304" pitchFamily="18" charset="0"/>
                          <a:ea typeface="Arial" panose="020B0604020202020204" pitchFamily="34" charset="0"/>
                          <a:cs typeface="Arial" panose="020B0604020202020204" pitchFamily="34" charset="0"/>
                        </a:rPr>
                        <a:t>1.00</a:t>
                      </a:r>
                    </a:p>
                  </a:txBody>
                  <a:tcPr marL="32866" marR="32866" marT="0" marB="0" anchor="ctr"/>
                </a:tc>
                <a:extLst>
                  <a:ext uri="{0D108BD9-81ED-4DB2-BD59-A6C34878D82A}">
                    <a16:rowId xmlns:a16="http://schemas.microsoft.com/office/drawing/2014/main" val="2088208367"/>
                  </a:ext>
                </a:extLst>
              </a:tr>
              <a:tr h="312137">
                <a:tc>
                  <a:txBody>
                    <a:bodyPr/>
                    <a:lstStyle/>
                    <a:p>
                      <a:pPr algn="ctr">
                        <a:lnSpc>
                          <a:spcPct val="150000"/>
                        </a:lnSpc>
                        <a:spcAft>
                          <a:spcPts val="800"/>
                        </a:spcAft>
                      </a:pPr>
                      <a:r>
                        <a:rPr lang="es-EC" sz="1600" b="0">
                          <a:effectLst/>
                        </a:rPr>
                        <a:t>Coalinga-02</a:t>
                      </a:r>
                      <a:endParaRPr lang="es-EC" sz="1600" b="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ALP (temp)</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California EEUU</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1983</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5.09</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Inversa</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lang="es-EC" sz="1600" dirty="0">
                          <a:effectLst/>
                          <a:latin typeface="Times New Roman" panose="02020603050405020304" pitchFamily="18" charset="0"/>
                          <a:ea typeface="Arial" panose="020B0604020202020204" pitchFamily="34" charset="0"/>
                          <a:cs typeface="Arial" panose="020B0604020202020204" pitchFamily="34" charset="0"/>
                        </a:rPr>
                        <a:t>1.00</a:t>
                      </a:r>
                    </a:p>
                  </a:txBody>
                  <a:tcPr marL="32866" marR="32866" marT="0" marB="0" anchor="ctr"/>
                </a:tc>
                <a:extLst>
                  <a:ext uri="{0D108BD9-81ED-4DB2-BD59-A6C34878D82A}">
                    <a16:rowId xmlns:a16="http://schemas.microsoft.com/office/drawing/2014/main" val="3774333552"/>
                  </a:ext>
                </a:extLst>
              </a:tr>
              <a:tr h="312137">
                <a:tc>
                  <a:txBody>
                    <a:bodyPr/>
                    <a:lstStyle/>
                    <a:p>
                      <a:pPr algn="ctr">
                        <a:lnSpc>
                          <a:spcPct val="150000"/>
                        </a:lnSpc>
                        <a:spcAft>
                          <a:spcPts val="800"/>
                        </a:spcAft>
                      </a:pPr>
                      <a:r>
                        <a:rPr lang="es-EC" sz="1600" b="0">
                          <a:effectLst/>
                        </a:rPr>
                        <a:t>Coalinga-04</a:t>
                      </a:r>
                      <a:endParaRPr lang="es-EC" sz="1600" b="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Anticline Ridge Free-Field</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California EEUU</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1983</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5.18</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Inversa </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lang="es-EC" sz="1600" dirty="0">
                          <a:effectLst/>
                          <a:latin typeface="Times New Roman" panose="02020603050405020304" pitchFamily="18" charset="0"/>
                          <a:ea typeface="Arial" panose="020B0604020202020204" pitchFamily="34" charset="0"/>
                          <a:cs typeface="Arial" panose="020B0604020202020204" pitchFamily="34" charset="0"/>
                        </a:rPr>
                        <a:t>1.00</a:t>
                      </a:r>
                    </a:p>
                  </a:txBody>
                  <a:tcPr marL="32866" marR="32866" marT="0" marB="0" anchor="ctr"/>
                </a:tc>
                <a:extLst>
                  <a:ext uri="{0D108BD9-81ED-4DB2-BD59-A6C34878D82A}">
                    <a16:rowId xmlns:a16="http://schemas.microsoft.com/office/drawing/2014/main" val="1717134478"/>
                  </a:ext>
                </a:extLst>
              </a:tr>
              <a:tr h="312137">
                <a:tc>
                  <a:txBody>
                    <a:bodyPr/>
                    <a:lstStyle/>
                    <a:p>
                      <a:pPr algn="ctr">
                        <a:lnSpc>
                          <a:spcPct val="150000"/>
                        </a:lnSpc>
                        <a:spcAft>
                          <a:spcPts val="800"/>
                        </a:spcAft>
                      </a:pPr>
                      <a:r>
                        <a:rPr lang="es-EC" sz="1600" b="0">
                          <a:effectLst/>
                        </a:rPr>
                        <a:t>Coalinga-05</a:t>
                      </a:r>
                      <a:endParaRPr lang="es-EC" sz="1600" b="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Oil City</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California EEUU</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1983</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5.77</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Inversa</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lang="es-EC" sz="1600" dirty="0">
                          <a:effectLst/>
                          <a:latin typeface="Times New Roman" panose="02020603050405020304" pitchFamily="18" charset="0"/>
                          <a:ea typeface="Arial" panose="020B0604020202020204" pitchFamily="34" charset="0"/>
                          <a:cs typeface="Arial" panose="020B0604020202020204" pitchFamily="34" charset="0"/>
                        </a:rPr>
                        <a:t>1.00</a:t>
                      </a:r>
                    </a:p>
                  </a:txBody>
                  <a:tcPr marL="32866" marR="32866" marT="0" marB="0" anchor="ctr"/>
                </a:tc>
                <a:extLst>
                  <a:ext uri="{0D108BD9-81ED-4DB2-BD59-A6C34878D82A}">
                    <a16:rowId xmlns:a16="http://schemas.microsoft.com/office/drawing/2014/main" val="3977082458"/>
                  </a:ext>
                </a:extLst>
              </a:tr>
              <a:tr h="376830">
                <a:tc>
                  <a:txBody>
                    <a:bodyPr/>
                    <a:lstStyle/>
                    <a:p>
                      <a:pPr algn="ctr">
                        <a:lnSpc>
                          <a:spcPct val="150000"/>
                        </a:lnSpc>
                        <a:spcAft>
                          <a:spcPts val="800"/>
                        </a:spcAft>
                      </a:pPr>
                      <a:r>
                        <a:rPr lang="es-EC" sz="1600" b="0">
                          <a:effectLst/>
                        </a:rPr>
                        <a:t>Coalinga-06</a:t>
                      </a:r>
                      <a:endParaRPr lang="es-EC" sz="1600" b="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Sulphur Baths (temp)</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California EEUU</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1983</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4.89</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Inversa</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lang="es-EC" sz="1600" dirty="0">
                          <a:effectLst/>
                          <a:latin typeface="Times New Roman" panose="02020603050405020304" pitchFamily="18" charset="0"/>
                          <a:ea typeface="Arial" panose="020B0604020202020204" pitchFamily="34" charset="0"/>
                          <a:cs typeface="Arial" panose="020B0604020202020204" pitchFamily="34" charset="0"/>
                        </a:rPr>
                        <a:t>1.00</a:t>
                      </a:r>
                    </a:p>
                  </a:txBody>
                  <a:tcPr marL="32866" marR="32866" marT="0" marB="0" anchor="ctr"/>
                </a:tc>
                <a:extLst>
                  <a:ext uri="{0D108BD9-81ED-4DB2-BD59-A6C34878D82A}">
                    <a16:rowId xmlns:a16="http://schemas.microsoft.com/office/drawing/2014/main" val="2680095441"/>
                  </a:ext>
                </a:extLst>
              </a:tr>
              <a:tr h="376830">
                <a:tc>
                  <a:txBody>
                    <a:bodyPr/>
                    <a:lstStyle/>
                    <a:p>
                      <a:pPr algn="ctr">
                        <a:lnSpc>
                          <a:spcPct val="150000"/>
                        </a:lnSpc>
                        <a:spcAft>
                          <a:spcPts val="800"/>
                        </a:spcAft>
                      </a:pPr>
                      <a:r>
                        <a:rPr lang="es-EC" sz="1600" b="0">
                          <a:effectLst/>
                        </a:rPr>
                        <a:t>Coalinga-07</a:t>
                      </a:r>
                      <a:endParaRPr lang="es-EC" sz="1600" b="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Sulphur Baths (temp)</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California EEUU</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1983</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5.21</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Inversa </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lang="es-EC" sz="1600" dirty="0">
                          <a:effectLst/>
                          <a:latin typeface="Times New Roman" panose="02020603050405020304" pitchFamily="18" charset="0"/>
                          <a:ea typeface="Arial" panose="020B0604020202020204" pitchFamily="34" charset="0"/>
                          <a:cs typeface="Arial" panose="020B0604020202020204" pitchFamily="34" charset="0"/>
                        </a:rPr>
                        <a:t>1.00</a:t>
                      </a:r>
                    </a:p>
                  </a:txBody>
                  <a:tcPr marL="32866" marR="32866" marT="0" marB="0" anchor="ctr"/>
                </a:tc>
                <a:extLst>
                  <a:ext uri="{0D108BD9-81ED-4DB2-BD59-A6C34878D82A}">
                    <a16:rowId xmlns:a16="http://schemas.microsoft.com/office/drawing/2014/main" val="1847783277"/>
                  </a:ext>
                </a:extLst>
              </a:tr>
              <a:tr h="376830">
                <a:tc>
                  <a:txBody>
                    <a:bodyPr/>
                    <a:lstStyle/>
                    <a:p>
                      <a:pPr algn="ctr">
                        <a:lnSpc>
                          <a:spcPct val="150000"/>
                        </a:lnSpc>
                        <a:spcAft>
                          <a:spcPts val="800"/>
                        </a:spcAft>
                      </a:pPr>
                      <a:r>
                        <a:rPr lang="es-EC" sz="1600" b="0">
                          <a:effectLst/>
                        </a:rPr>
                        <a:t>N. Palm Springs</a:t>
                      </a:r>
                      <a:endParaRPr lang="es-EC" sz="1600" b="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Anza - Red Mountain</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California EEUU</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1986</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6.06</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Inversa</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lang="es-EC" sz="1600" dirty="0">
                          <a:effectLst/>
                          <a:latin typeface="Times New Roman" panose="02020603050405020304" pitchFamily="18" charset="0"/>
                          <a:ea typeface="Arial" panose="020B0604020202020204" pitchFamily="34" charset="0"/>
                          <a:cs typeface="Arial" panose="020B0604020202020204" pitchFamily="34" charset="0"/>
                        </a:rPr>
                        <a:t>1.00</a:t>
                      </a:r>
                    </a:p>
                  </a:txBody>
                  <a:tcPr marL="32866" marR="32866" marT="0" marB="0" anchor="ctr"/>
                </a:tc>
                <a:extLst>
                  <a:ext uri="{0D108BD9-81ED-4DB2-BD59-A6C34878D82A}">
                    <a16:rowId xmlns:a16="http://schemas.microsoft.com/office/drawing/2014/main" val="1952201628"/>
                  </a:ext>
                </a:extLst>
              </a:tr>
              <a:tr h="312137">
                <a:tc>
                  <a:txBody>
                    <a:bodyPr/>
                    <a:lstStyle/>
                    <a:p>
                      <a:pPr algn="ctr">
                        <a:lnSpc>
                          <a:spcPct val="150000"/>
                        </a:lnSpc>
                        <a:spcAft>
                          <a:spcPts val="800"/>
                        </a:spcAft>
                      </a:pPr>
                      <a:r>
                        <a:rPr lang="es-EC" sz="1600" b="0" dirty="0" err="1">
                          <a:effectLst/>
                        </a:rPr>
                        <a:t>Whittier</a:t>
                      </a:r>
                      <a:r>
                        <a:rPr lang="es-EC" sz="1600" b="0" dirty="0">
                          <a:effectLst/>
                        </a:rPr>
                        <a:t> Narrows-01</a:t>
                      </a:r>
                      <a:endParaRPr lang="es-EC" sz="1600" b="0" dirty="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Alhambra - Fremont School</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California EEUU</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1987</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a:effectLst/>
                        </a:rPr>
                        <a:t>5.99</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algn="ctr">
                        <a:lnSpc>
                          <a:spcPct val="150000"/>
                        </a:lnSpc>
                        <a:spcAft>
                          <a:spcPts val="800"/>
                        </a:spcAft>
                      </a:pPr>
                      <a:r>
                        <a:rPr lang="es-EC" sz="1600" dirty="0">
                          <a:effectLst/>
                        </a:rPr>
                        <a:t>Inversa</a:t>
                      </a:r>
                      <a:endParaRPr lang="es-EC" sz="1600" dirty="0">
                        <a:effectLst/>
                        <a:latin typeface="Times New Roman" panose="02020603050405020304" pitchFamily="18" charset="0"/>
                        <a:ea typeface="Arial" panose="020B0604020202020204" pitchFamily="34" charset="0"/>
                        <a:cs typeface="Arial" panose="020B0604020202020204" pitchFamily="34" charset="0"/>
                      </a:endParaRPr>
                    </a:p>
                  </a:txBody>
                  <a:tcPr marL="32866" marR="32866" marT="0" marB="0" anchor="ctr"/>
                </a:tc>
                <a:tc>
                  <a:txBody>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lang="es-EC" sz="1600" dirty="0">
                          <a:effectLst/>
                          <a:latin typeface="Times New Roman" panose="02020603050405020304" pitchFamily="18" charset="0"/>
                          <a:ea typeface="Arial" panose="020B0604020202020204" pitchFamily="34" charset="0"/>
                          <a:cs typeface="Arial" panose="020B0604020202020204" pitchFamily="34" charset="0"/>
                        </a:rPr>
                        <a:t>1.00</a:t>
                      </a:r>
                    </a:p>
                  </a:txBody>
                  <a:tcPr marL="32866" marR="32866" marT="0" marB="0" anchor="ctr"/>
                </a:tc>
                <a:extLst>
                  <a:ext uri="{0D108BD9-81ED-4DB2-BD59-A6C34878D82A}">
                    <a16:rowId xmlns:a16="http://schemas.microsoft.com/office/drawing/2014/main" val="3240816598"/>
                  </a:ext>
                </a:extLst>
              </a:tr>
            </a:tbl>
          </a:graphicData>
        </a:graphic>
      </p:graphicFrame>
      <p:sp>
        <p:nvSpPr>
          <p:cNvPr id="14" name="CuadroTexto 13">
            <a:extLst>
              <a:ext uri="{FF2B5EF4-FFF2-40B4-BE49-F238E27FC236}">
                <a16:creationId xmlns:a16="http://schemas.microsoft.com/office/drawing/2014/main" id="{600FA52A-809B-469F-A2B2-67CFA585B03D}"/>
              </a:ext>
            </a:extLst>
          </p:cNvPr>
          <p:cNvSpPr txBox="1"/>
          <p:nvPr/>
        </p:nvSpPr>
        <p:spPr>
          <a:xfrm>
            <a:off x="2161629" y="795729"/>
            <a:ext cx="6925041" cy="400110"/>
          </a:xfrm>
          <a:prstGeom prst="rect">
            <a:avLst/>
          </a:prstGeom>
          <a:noFill/>
        </p:spPr>
        <p:txBody>
          <a:bodyPr wrap="square">
            <a:spAutoFit/>
          </a:bodyPr>
          <a:lstStyle/>
          <a:p>
            <a:pPr algn="ctr"/>
            <a:r>
              <a:rPr lang="es-ES" sz="2000" b="1" i="1" dirty="0">
                <a:latin typeface="+mj-lt"/>
              </a:rPr>
              <a:t>Tabla 7: Registros Compatibles</a:t>
            </a:r>
            <a:endParaRPr lang="es-EC" sz="2000" b="1" i="1" dirty="0">
              <a:latin typeface="+mj-lt"/>
            </a:endParaRPr>
          </a:p>
        </p:txBody>
      </p:sp>
    </p:spTree>
    <p:extLst>
      <p:ext uri="{BB962C8B-B14F-4D97-AF65-F5344CB8AC3E}">
        <p14:creationId xmlns:p14="http://schemas.microsoft.com/office/powerpoint/2010/main" val="1096263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FBD024F1-202A-45E2-9ED8-2C0A8822E171}"/>
              </a:ext>
            </a:extLst>
          </p:cNvPr>
          <p:cNvSpPr>
            <a:spLocks noGrp="1"/>
          </p:cNvSpPr>
          <p:nvPr>
            <p:ph type="sldNum" sz="quarter" idx="12"/>
          </p:nvPr>
        </p:nvSpPr>
        <p:spPr/>
        <p:txBody>
          <a:bodyPr/>
          <a:lstStyle/>
          <a:p>
            <a:fld id="{715B2D49-308C-4988-B52F-571922BFD142}" type="slidenum">
              <a:rPr lang="es-EC" smtClean="0"/>
              <a:t>24</a:t>
            </a:fld>
            <a:endParaRPr lang="es-EC" dirty="0"/>
          </a:p>
        </p:txBody>
      </p:sp>
      <p:sp>
        <p:nvSpPr>
          <p:cNvPr id="13" name="Título 1">
            <a:extLst>
              <a:ext uri="{FF2B5EF4-FFF2-40B4-BE49-F238E27FC236}">
                <a16:creationId xmlns:a16="http://schemas.microsoft.com/office/drawing/2014/main" id="{B5EB461F-0109-4F8B-94C9-F75966A80C80}"/>
              </a:ext>
            </a:extLst>
          </p:cNvPr>
          <p:cNvSpPr txBox="1">
            <a:spLocks/>
          </p:cNvSpPr>
          <p:nvPr/>
        </p:nvSpPr>
        <p:spPr>
          <a:xfrm>
            <a:off x="838199" y="0"/>
            <a:ext cx="5494361" cy="6228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200" dirty="0"/>
              <a:t>ANÁLISIS DINÁMICO NO LINEAL</a:t>
            </a:r>
            <a:endParaRPr lang="es-EC" sz="3200" dirty="0"/>
          </a:p>
        </p:txBody>
      </p:sp>
      <p:pic>
        <p:nvPicPr>
          <p:cNvPr id="15" name="Imagen 14">
            <a:extLst>
              <a:ext uri="{FF2B5EF4-FFF2-40B4-BE49-F238E27FC236}">
                <a16:creationId xmlns:a16="http://schemas.microsoft.com/office/drawing/2014/main" id="{F0D25133-4B93-4249-80A9-325B5CF6AD29}"/>
              </a:ext>
            </a:extLst>
          </p:cNvPr>
          <p:cNvPicPr/>
          <p:nvPr/>
        </p:nvPicPr>
        <p:blipFill>
          <a:blip r:embed="rId2" cstate="email">
            <a:extLst>
              <a:ext uri="{28A0092B-C50C-407E-A947-70E740481C1C}">
                <a14:useLocalDpi xmlns:a14="http://schemas.microsoft.com/office/drawing/2010/main"/>
              </a:ext>
            </a:extLst>
          </a:blip>
          <a:stretch>
            <a:fillRect/>
          </a:stretch>
        </p:blipFill>
        <p:spPr>
          <a:xfrm>
            <a:off x="838198" y="1324629"/>
            <a:ext cx="7650709" cy="4336508"/>
          </a:xfrm>
          <a:prstGeom prst="rect">
            <a:avLst/>
          </a:prstGeom>
        </p:spPr>
      </p:pic>
      <p:sp>
        <p:nvSpPr>
          <p:cNvPr id="16" name="CuadroTexto 15">
            <a:extLst>
              <a:ext uri="{FF2B5EF4-FFF2-40B4-BE49-F238E27FC236}">
                <a16:creationId xmlns:a16="http://schemas.microsoft.com/office/drawing/2014/main" id="{CF5AA029-5D5A-40DA-8F4B-36B448749B85}"/>
              </a:ext>
            </a:extLst>
          </p:cNvPr>
          <p:cNvSpPr txBox="1"/>
          <p:nvPr/>
        </p:nvSpPr>
        <p:spPr>
          <a:xfrm>
            <a:off x="838199" y="795940"/>
            <a:ext cx="6925041" cy="400110"/>
          </a:xfrm>
          <a:prstGeom prst="rect">
            <a:avLst/>
          </a:prstGeom>
          <a:noFill/>
        </p:spPr>
        <p:txBody>
          <a:bodyPr wrap="square">
            <a:spAutoFit/>
          </a:bodyPr>
          <a:lstStyle/>
          <a:p>
            <a:pPr algn="ctr"/>
            <a:r>
              <a:rPr lang="es-ES" sz="2000" b="1" i="1" dirty="0">
                <a:latin typeface="+mj-lt"/>
              </a:rPr>
              <a:t>Interfaz de usuario - </a:t>
            </a:r>
            <a:r>
              <a:rPr lang="es-ES" sz="2000" b="1" i="1" dirty="0" err="1">
                <a:latin typeface="+mj-lt"/>
              </a:rPr>
              <a:t>SeismoMatch</a:t>
            </a:r>
            <a:endParaRPr lang="es-EC" sz="2000" b="1" i="1" dirty="0">
              <a:latin typeface="+mj-lt"/>
            </a:endParaRPr>
          </a:p>
        </p:txBody>
      </p:sp>
      <p:graphicFrame>
        <p:nvGraphicFramePr>
          <p:cNvPr id="6" name="Tabla 5">
            <a:extLst>
              <a:ext uri="{FF2B5EF4-FFF2-40B4-BE49-F238E27FC236}">
                <a16:creationId xmlns:a16="http://schemas.microsoft.com/office/drawing/2014/main" id="{E4EE9574-22E8-459A-A202-5504C3206AC4}"/>
              </a:ext>
            </a:extLst>
          </p:cNvPr>
          <p:cNvGraphicFramePr>
            <a:graphicFrameLocks noGrp="1"/>
          </p:cNvGraphicFramePr>
          <p:nvPr>
            <p:extLst>
              <p:ext uri="{D42A27DB-BD31-4B8C-83A1-F6EECF244321}">
                <p14:modId xmlns:p14="http://schemas.microsoft.com/office/powerpoint/2010/main" val="675598557"/>
              </p:ext>
            </p:extLst>
          </p:nvPr>
        </p:nvGraphicFramePr>
        <p:xfrm>
          <a:off x="8764207" y="2462019"/>
          <a:ext cx="2809891" cy="1881380"/>
        </p:xfrm>
        <a:graphic>
          <a:graphicData uri="http://schemas.openxmlformats.org/drawingml/2006/table">
            <a:tbl>
              <a:tblPr firstRow="1" firstCol="1" bandRow="1">
                <a:tableStyleId>{68D230F3-CF80-4859-8CE7-A43EE81993B5}</a:tableStyleId>
              </a:tblPr>
              <a:tblGrid>
                <a:gridCol w="1457454">
                  <a:extLst>
                    <a:ext uri="{9D8B030D-6E8A-4147-A177-3AD203B41FA5}">
                      <a16:colId xmlns:a16="http://schemas.microsoft.com/office/drawing/2014/main" val="2407693267"/>
                    </a:ext>
                  </a:extLst>
                </a:gridCol>
                <a:gridCol w="1352437">
                  <a:extLst>
                    <a:ext uri="{9D8B030D-6E8A-4147-A177-3AD203B41FA5}">
                      <a16:colId xmlns:a16="http://schemas.microsoft.com/office/drawing/2014/main" val="4097994740"/>
                    </a:ext>
                  </a:extLst>
                </a:gridCol>
              </a:tblGrid>
              <a:tr h="184150">
                <a:tc>
                  <a:txBody>
                    <a:bodyPr/>
                    <a:lstStyle/>
                    <a:p>
                      <a:pPr algn="ctr">
                        <a:lnSpc>
                          <a:spcPct val="200000"/>
                        </a:lnSpc>
                        <a:spcAft>
                          <a:spcPts val="800"/>
                        </a:spcAft>
                      </a:pPr>
                      <a:r>
                        <a:rPr lang="es-EC" sz="1800" b="0">
                          <a:effectLst/>
                        </a:rPr>
                        <a:t>T</a:t>
                      </a:r>
                      <a:r>
                        <a:rPr lang="es-EC" sz="1800" b="0" baseline="-25000">
                          <a:effectLst/>
                        </a:rPr>
                        <a:t>upper</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200000"/>
                        </a:lnSpc>
                        <a:spcAft>
                          <a:spcPts val="800"/>
                        </a:spcAft>
                      </a:pPr>
                      <a:r>
                        <a:rPr lang="es-EC" sz="1800" b="0" dirty="0">
                          <a:effectLst/>
                        </a:rPr>
                        <a:t>0.338 </a:t>
                      </a:r>
                      <a:r>
                        <a:rPr lang="es-EC" sz="1800" b="0" dirty="0" err="1">
                          <a:effectLst/>
                        </a:rPr>
                        <a:t>seg</a:t>
                      </a:r>
                      <a:r>
                        <a:rPr lang="es-EC" sz="1800" b="0" dirty="0">
                          <a:effectLst/>
                        </a:rPr>
                        <a:t>.</a:t>
                      </a:r>
                      <a:endParaRPr lang="es-EC" sz="1800" b="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4119160699"/>
                  </a:ext>
                </a:extLst>
              </a:tr>
              <a:tr h="184150">
                <a:tc>
                  <a:txBody>
                    <a:bodyPr/>
                    <a:lstStyle/>
                    <a:p>
                      <a:pPr algn="ctr">
                        <a:lnSpc>
                          <a:spcPct val="200000"/>
                        </a:lnSpc>
                        <a:spcAft>
                          <a:spcPts val="800"/>
                        </a:spcAft>
                      </a:pPr>
                      <a:r>
                        <a:rPr lang="es-EC" sz="1800" b="0">
                          <a:effectLst/>
                        </a:rPr>
                        <a:t>T</a:t>
                      </a:r>
                      <a:r>
                        <a:rPr lang="es-EC" sz="1800" b="0" baseline="-25000">
                          <a:effectLst/>
                        </a:rPr>
                        <a:t>lower</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200000"/>
                        </a:lnSpc>
                        <a:spcAft>
                          <a:spcPts val="800"/>
                        </a:spcAft>
                      </a:pPr>
                      <a:r>
                        <a:rPr lang="es-EC" sz="1800">
                          <a:effectLst/>
                        </a:rPr>
                        <a:t>0.333 seg.</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514098037"/>
                  </a:ext>
                </a:extLst>
              </a:tr>
              <a:tr h="184150">
                <a:tc>
                  <a:txBody>
                    <a:bodyPr/>
                    <a:lstStyle/>
                    <a:p>
                      <a:pPr algn="ctr">
                        <a:lnSpc>
                          <a:spcPct val="200000"/>
                        </a:lnSpc>
                        <a:spcAft>
                          <a:spcPts val="800"/>
                        </a:spcAft>
                      </a:pPr>
                      <a:r>
                        <a:rPr lang="es-EC" sz="1800" b="0">
                          <a:effectLst/>
                        </a:rPr>
                        <a:t>0.2T</a:t>
                      </a:r>
                      <a:r>
                        <a:rPr lang="es-EC" sz="1800" b="0" baseline="-25000">
                          <a:effectLst/>
                        </a:rPr>
                        <a:t>lower</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200000"/>
                        </a:lnSpc>
                        <a:spcAft>
                          <a:spcPts val="800"/>
                        </a:spcAft>
                      </a:pPr>
                      <a:r>
                        <a:rPr lang="es-EC" sz="1800">
                          <a:effectLst/>
                        </a:rPr>
                        <a:t>0.067 seg.</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736168051"/>
                  </a:ext>
                </a:extLst>
              </a:tr>
              <a:tr h="0">
                <a:tc>
                  <a:txBody>
                    <a:bodyPr/>
                    <a:lstStyle/>
                    <a:p>
                      <a:pPr algn="ctr">
                        <a:lnSpc>
                          <a:spcPct val="200000"/>
                        </a:lnSpc>
                        <a:spcAft>
                          <a:spcPts val="800"/>
                        </a:spcAft>
                      </a:pPr>
                      <a:r>
                        <a:rPr lang="es-EC" sz="1800" b="0" dirty="0">
                          <a:effectLst/>
                        </a:rPr>
                        <a:t>2.0T</a:t>
                      </a:r>
                      <a:r>
                        <a:rPr lang="es-EC" sz="1800" b="0" baseline="-25000" dirty="0">
                          <a:effectLst/>
                        </a:rPr>
                        <a:t>upper</a:t>
                      </a:r>
                      <a:endParaRPr lang="es-EC" sz="1800" b="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200000"/>
                        </a:lnSpc>
                        <a:spcAft>
                          <a:spcPts val="800"/>
                        </a:spcAft>
                      </a:pPr>
                      <a:r>
                        <a:rPr lang="es-EC" sz="1800" dirty="0">
                          <a:effectLst/>
                        </a:rPr>
                        <a:t>0.676 </a:t>
                      </a:r>
                      <a:r>
                        <a:rPr lang="es-EC" sz="1800" dirty="0" err="1">
                          <a:effectLst/>
                        </a:rPr>
                        <a:t>seg</a:t>
                      </a:r>
                      <a:r>
                        <a:rPr lang="es-EC" sz="1800" dirty="0">
                          <a:effectLst/>
                        </a:rPr>
                        <a:t>.</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376057471"/>
                  </a:ext>
                </a:extLst>
              </a:tr>
            </a:tbl>
          </a:graphicData>
        </a:graphic>
      </p:graphicFrame>
      <p:sp>
        <p:nvSpPr>
          <p:cNvPr id="18" name="CuadroTexto 17">
            <a:extLst>
              <a:ext uri="{FF2B5EF4-FFF2-40B4-BE49-F238E27FC236}">
                <a16:creationId xmlns:a16="http://schemas.microsoft.com/office/drawing/2014/main" id="{C8664E05-8D9A-4195-ACF8-E473F24543AD}"/>
              </a:ext>
            </a:extLst>
          </p:cNvPr>
          <p:cNvSpPr txBox="1"/>
          <p:nvPr/>
        </p:nvSpPr>
        <p:spPr>
          <a:xfrm>
            <a:off x="8608035" y="1750992"/>
            <a:ext cx="3271394" cy="400110"/>
          </a:xfrm>
          <a:prstGeom prst="rect">
            <a:avLst/>
          </a:prstGeom>
          <a:noFill/>
        </p:spPr>
        <p:txBody>
          <a:bodyPr wrap="square">
            <a:spAutoFit/>
          </a:bodyPr>
          <a:lstStyle/>
          <a:p>
            <a:pPr algn="ctr"/>
            <a:r>
              <a:rPr lang="es-ES" sz="2000" b="1" i="1" dirty="0">
                <a:latin typeface="+mj-lt"/>
              </a:rPr>
              <a:t>Tabla 8: Rango de periodos</a:t>
            </a:r>
            <a:endParaRPr lang="es-EC" sz="2000" b="1" i="1" dirty="0">
              <a:latin typeface="+mj-lt"/>
            </a:endParaRPr>
          </a:p>
        </p:txBody>
      </p:sp>
    </p:spTree>
    <p:extLst>
      <p:ext uri="{BB962C8B-B14F-4D97-AF65-F5344CB8AC3E}">
        <p14:creationId xmlns:p14="http://schemas.microsoft.com/office/powerpoint/2010/main" val="2080508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FBD024F1-202A-45E2-9ED8-2C0A8822E171}"/>
              </a:ext>
            </a:extLst>
          </p:cNvPr>
          <p:cNvSpPr>
            <a:spLocks noGrp="1"/>
          </p:cNvSpPr>
          <p:nvPr>
            <p:ph type="sldNum" sz="quarter" idx="12"/>
          </p:nvPr>
        </p:nvSpPr>
        <p:spPr/>
        <p:txBody>
          <a:bodyPr/>
          <a:lstStyle/>
          <a:p>
            <a:fld id="{715B2D49-308C-4988-B52F-571922BFD142}" type="slidenum">
              <a:rPr lang="es-EC" smtClean="0"/>
              <a:t>25</a:t>
            </a:fld>
            <a:endParaRPr lang="es-EC" dirty="0"/>
          </a:p>
        </p:txBody>
      </p:sp>
      <p:sp>
        <p:nvSpPr>
          <p:cNvPr id="13" name="Título 1">
            <a:extLst>
              <a:ext uri="{FF2B5EF4-FFF2-40B4-BE49-F238E27FC236}">
                <a16:creationId xmlns:a16="http://schemas.microsoft.com/office/drawing/2014/main" id="{B5EB461F-0109-4F8B-94C9-F75966A80C80}"/>
              </a:ext>
            </a:extLst>
          </p:cNvPr>
          <p:cNvSpPr txBox="1">
            <a:spLocks/>
          </p:cNvSpPr>
          <p:nvPr/>
        </p:nvSpPr>
        <p:spPr>
          <a:xfrm>
            <a:off x="838199" y="0"/>
            <a:ext cx="5508009" cy="6228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200" dirty="0"/>
              <a:t>ANÁLISIS DINÁMICO NO LINEAL</a:t>
            </a:r>
            <a:endParaRPr lang="es-EC" sz="3200" dirty="0"/>
          </a:p>
        </p:txBody>
      </p:sp>
      <p:sp>
        <p:nvSpPr>
          <p:cNvPr id="16" name="CuadroTexto 15">
            <a:extLst>
              <a:ext uri="{FF2B5EF4-FFF2-40B4-BE49-F238E27FC236}">
                <a16:creationId xmlns:a16="http://schemas.microsoft.com/office/drawing/2014/main" id="{CF5AA029-5D5A-40DA-8F4B-36B448749B85}"/>
              </a:ext>
            </a:extLst>
          </p:cNvPr>
          <p:cNvSpPr txBox="1"/>
          <p:nvPr/>
        </p:nvSpPr>
        <p:spPr>
          <a:xfrm>
            <a:off x="1810333" y="705982"/>
            <a:ext cx="8571333" cy="707886"/>
          </a:xfrm>
          <a:prstGeom prst="rect">
            <a:avLst/>
          </a:prstGeom>
          <a:noFill/>
        </p:spPr>
        <p:txBody>
          <a:bodyPr wrap="square">
            <a:spAutoFit/>
          </a:bodyPr>
          <a:lstStyle/>
          <a:p>
            <a:pPr algn="ctr"/>
            <a:r>
              <a:rPr lang="es-ES" sz="2000" b="1" i="1" dirty="0">
                <a:effectLst/>
                <a:latin typeface="+mj-lt"/>
                <a:ea typeface="Arial" panose="020B0604020202020204" pitchFamily="34" charset="0"/>
              </a:rPr>
              <a:t>Espectros y acelerogramas escalados - evento Coalinga-04 a) Sentido horizontal X. b) Sentido horizontal Y</a:t>
            </a:r>
            <a:endParaRPr lang="es-EC" sz="2000" b="1" i="1" dirty="0">
              <a:latin typeface="+mj-lt"/>
            </a:endParaRPr>
          </a:p>
        </p:txBody>
      </p:sp>
      <p:grpSp>
        <p:nvGrpSpPr>
          <p:cNvPr id="18" name="Grupo 17">
            <a:extLst>
              <a:ext uri="{FF2B5EF4-FFF2-40B4-BE49-F238E27FC236}">
                <a16:creationId xmlns:a16="http://schemas.microsoft.com/office/drawing/2014/main" id="{EB407CB2-4169-4EC9-ABA2-10550E8E8AF7}"/>
              </a:ext>
            </a:extLst>
          </p:cNvPr>
          <p:cNvGrpSpPr/>
          <p:nvPr/>
        </p:nvGrpSpPr>
        <p:grpSpPr>
          <a:xfrm>
            <a:off x="602395" y="1168246"/>
            <a:ext cx="3680846" cy="4931734"/>
            <a:chOff x="81620" y="-309777"/>
            <a:chExt cx="3681290" cy="4932862"/>
          </a:xfrm>
        </p:grpSpPr>
        <p:grpSp>
          <p:nvGrpSpPr>
            <p:cNvPr id="28" name="Grupo 27">
              <a:extLst>
                <a:ext uri="{FF2B5EF4-FFF2-40B4-BE49-F238E27FC236}">
                  <a16:creationId xmlns:a16="http://schemas.microsoft.com/office/drawing/2014/main" id="{EA5D7B46-3F47-40F1-B474-A78A1D41DD95}"/>
                </a:ext>
              </a:extLst>
            </p:cNvPr>
            <p:cNvGrpSpPr/>
            <p:nvPr/>
          </p:nvGrpSpPr>
          <p:grpSpPr>
            <a:xfrm>
              <a:off x="1922263" y="1833296"/>
              <a:ext cx="385233" cy="2789789"/>
              <a:chOff x="2012724" y="1523845"/>
              <a:chExt cx="385274" cy="2789789"/>
            </a:xfrm>
          </p:grpSpPr>
          <p:sp>
            <p:nvSpPr>
              <p:cNvPr id="31" name="Cuadro de texto 167">
                <a:extLst>
                  <a:ext uri="{FF2B5EF4-FFF2-40B4-BE49-F238E27FC236}">
                    <a16:creationId xmlns:a16="http://schemas.microsoft.com/office/drawing/2014/main" id="{63E26AA3-5965-4FE9-9C24-F371388871AD}"/>
                  </a:ext>
                </a:extLst>
              </p:cNvPr>
              <p:cNvSpPr txBox="1"/>
              <p:nvPr/>
            </p:nvSpPr>
            <p:spPr>
              <a:xfrm>
                <a:off x="2012724" y="1523845"/>
                <a:ext cx="385274" cy="34117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C" sz="1200" dirty="0">
                    <a:effectLst/>
                    <a:latin typeface="Arial" panose="020B0604020202020204" pitchFamily="34" charset="0"/>
                    <a:ea typeface="Arial" panose="020B0604020202020204" pitchFamily="34" charset="0"/>
                    <a:cs typeface="Arial" panose="020B0604020202020204" pitchFamily="34" charset="0"/>
                  </a:rPr>
                  <a:t>a)</a:t>
                </a:r>
                <a:endParaRPr lang="es-EC" sz="1200" dirty="0">
                  <a:effectLst/>
                  <a:latin typeface="Times New Roman" panose="02020603050405020304" pitchFamily="18" charset="0"/>
                  <a:ea typeface="Arial" panose="020B0604020202020204" pitchFamily="34" charset="0"/>
                  <a:cs typeface="Arial" panose="020B0604020202020204" pitchFamily="34" charset="0"/>
                </a:endParaRPr>
              </a:p>
            </p:txBody>
          </p:sp>
          <p:sp>
            <p:nvSpPr>
              <p:cNvPr id="32" name="Cuadro de texto 168">
                <a:extLst>
                  <a:ext uri="{FF2B5EF4-FFF2-40B4-BE49-F238E27FC236}">
                    <a16:creationId xmlns:a16="http://schemas.microsoft.com/office/drawing/2014/main" id="{C57EE8D7-CCD4-4250-A64C-295FD874E687}"/>
                  </a:ext>
                </a:extLst>
              </p:cNvPr>
              <p:cNvSpPr txBox="1"/>
              <p:nvPr/>
            </p:nvSpPr>
            <p:spPr>
              <a:xfrm>
                <a:off x="2012724" y="4055824"/>
                <a:ext cx="328930" cy="2578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C" sz="1200" dirty="0">
                    <a:effectLst/>
                    <a:latin typeface="Arial" panose="020B0604020202020204" pitchFamily="34" charset="0"/>
                    <a:ea typeface="Arial" panose="020B0604020202020204" pitchFamily="34" charset="0"/>
                    <a:cs typeface="Arial" panose="020B0604020202020204" pitchFamily="34" charset="0"/>
                  </a:rPr>
                  <a:t>b)</a:t>
                </a:r>
                <a:endParaRPr lang="es-EC" sz="1200" dirty="0">
                  <a:effectLst/>
                  <a:latin typeface="Times New Roman" panose="02020603050405020304" pitchFamily="18" charset="0"/>
                  <a:ea typeface="Arial" panose="020B0604020202020204" pitchFamily="34" charset="0"/>
                  <a:cs typeface="Arial" panose="020B0604020202020204" pitchFamily="34" charset="0"/>
                </a:endParaRPr>
              </a:p>
            </p:txBody>
          </p:sp>
        </p:grpSp>
        <p:pic>
          <p:nvPicPr>
            <p:cNvPr id="29" name="Imagen 28">
              <a:extLst>
                <a:ext uri="{FF2B5EF4-FFF2-40B4-BE49-F238E27FC236}">
                  <a16:creationId xmlns:a16="http://schemas.microsoft.com/office/drawing/2014/main" id="{94F5B4DA-F1B0-432A-9E54-35F0C94FA3D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620" y="-309777"/>
              <a:ext cx="3681289" cy="2141394"/>
            </a:xfrm>
            <a:prstGeom prst="rect">
              <a:avLst/>
            </a:prstGeom>
          </p:spPr>
        </p:pic>
        <p:pic>
          <p:nvPicPr>
            <p:cNvPr id="30" name="Imagen 29">
              <a:extLst>
                <a:ext uri="{FF2B5EF4-FFF2-40B4-BE49-F238E27FC236}">
                  <a16:creationId xmlns:a16="http://schemas.microsoft.com/office/drawing/2014/main" id="{42A1DE3D-A599-47A2-BABE-90D3443839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621" y="2177829"/>
              <a:ext cx="3681289" cy="2187446"/>
            </a:xfrm>
            <a:prstGeom prst="rect">
              <a:avLst/>
            </a:prstGeom>
          </p:spPr>
        </p:pic>
      </p:grpSp>
      <p:sp>
        <p:nvSpPr>
          <p:cNvPr id="34" name="Cuadro de texto 264">
            <a:extLst>
              <a:ext uri="{FF2B5EF4-FFF2-40B4-BE49-F238E27FC236}">
                <a16:creationId xmlns:a16="http://schemas.microsoft.com/office/drawing/2014/main" id="{F83F9D61-3C8F-4C21-9FF4-F6BD85A81121}"/>
              </a:ext>
            </a:extLst>
          </p:cNvPr>
          <p:cNvSpPr txBox="1"/>
          <p:nvPr/>
        </p:nvSpPr>
        <p:spPr>
          <a:xfrm>
            <a:off x="8106774" y="3186144"/>
            <a:ext cx="443419" cy="29523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C" sz="1200" dirty="0">
                <a:effectLst/>
                <a:latin typeface="Arial" panose="020B0604020202020204" pitchFamily="34" charset="0"/>
                <a:ea typeface="Arial" panose="020B0604020202020204" pitchFamily="34" charset="0"/>
                <a:cs typeface="Arial" panose="020B0604020202020204" pitchFamily="34" charset="0"/>
              </a:rPr>
              <a:t>a)</a:t>
            </a:r>
            <a:endParaRPr lang="es-EC" sz="1200" dirty="0">
              <a:effectLst/>
              <a:latin typeface="Times New Roman" panose="02020603050405020304" pitchFamily="18" charset="0"/>
              <a:ea typeface="Arial" panose="020B0604020202020204" pitchFamily="34" charset="0"/>
              <a:cs typeface="Arial" panose="020B0604020202020204" pitchFamily="34" charset="0"/>
            </a:endParaRPr>
          </a:p>
        </p:txBody>
      </p:sp>
      <p:sp>
        <p:nvSpPr>
          <p:cNvPr id="35" name="Cuadro de texto 265">
            <a:extLst>
              <a:ext uri="{FF2B5EF4-FFF2-40B4-BE49-F238E27FC236}">
                <a16:creationId xmlns:a16="http://schemas.microsoft.com/office/drawing/2014/main" id="{5787762E-153C-47ED-ADBF-CC500F3CE2E2}"/>
              </a:ext>
            </a:extLst>
          </p:cNvPr>
          <p:cNvSpPr txBox="1"/>
          <p:nvPr/>
        </p:nvSpPr>
        <p:spPr>
          <a:xfrm>
            <a:off x="8106774" y="5238739"/>
            <a:ext cx="493907" cy="2971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s-EC" sz="1200">
                <a:effectLst/>
                <a:latin typeface="Arial" panose="020B0604020202020204" pitchFamily="34" charset="0"/>
                <a:ea typeface="Arial" panose="020B0604020202020204" pitchFamily="34" charset="0"/>
                <a:cs typeface="Arial" panose="020B0604020202020204" pitchFamily="34" charset="0"/>
              </a:rPr>
              <a:t>b)</a:t>
            </a:r>
            <a:endParaRPr lang="es-EC" sz="1200">
              <a:effectLst/>
              <a:latin typeface="Times New Roman" panose="02020603050405020304" pitchFamily="18" charset="0"/>
              <a:ea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2375B8BE-3778-466A-9CF5-7A8F70CAC6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59016" y="1684422"/>
            <a:ext cx="7274275" cy="1478451"/>
          </a:xfrm>
          <a:prstGeom prst="rect">
            <a:avLst/>
          </a:prstGeom>
        </p:spPr>
      </p:pic>
      <p:pic>
        <p:nvPicPr>
          <p:cNvPr id="6" name="Imagen 5">
            <a:extLst>
              <a:ext uri="{FF2B5EF4-FFF2-40B4-BE49-F238E27FC236}">
                <a16:creationId xmlns:a16="http://schemas.microsoft.com/office/drawing/2014/main" id="{F27FABD6-880C-4AA0-A305-422C1DDD3D5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78298" y="3695127"/>
            <a:ext cx="7300372" cy="1478451"/>
          </a:xfrm>
          <a:prstGeom prst="rect">
            <a:avLst/>
          </a:prstGeom>
        </p:spPr>
      </p:pic>
    </p:spTree>
    <p:extLst>
      <p:ext uri="{BB962C8B-B14F-4D97-AF65-F5344CB8AC3E}">
        <p14:creationId xmlns:p14="http://schemas.microsoft.com/office/powerpoint/2010/main" val="3772942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FBD024F1-202A-45E2-9ED8-2C0A8822E171}"/>
              </a:ext>
            </a:extLst>
          </p:cNvPr>
          <p:cNvSpPr>
            <a:spLocks noGrp="1"/>
          </p:cNvSpPr>
          <p:nvPr>
            <p:ph type="sldNum" sz="quarter" idx="12"/>
          </p:nvPr>
        </p:nvSpPr>
        <p:spPr/>
        <p:txBody>
          <a:bodyPr/>
          <a:lstStyle/>
          <a:p>
            <a:fld id="{715B2D49-308C-4988-B52F-571922BFD142}" type="slidenum">
              <a:rPr lang="es-EC" smtClean="0"/>
              <a:t>26</a:t>
            </a:fld>
            <a:endParaRPr lang="es-EC" dirty="0"/>
          </a:p>
        </p:txBody>
      </p:sp>
      <p:sp>
        <p:nvSpPr>
          <p:cNvPr id="13" name="Título 1">
            <a:extLst>
              <a:ext uri="{FF2B5EF4-FFF2-40B4-BE49-F238E27FC236}">
                <a16:creationId xmlns:a16="http://schemas.microsoft.com/office/drawing/2014/main" id="{B5EB461F-0109-4F8B-94C9-F75966A80C80}"/>
              </a:ext>
            </a:extLst>
          </p:cNvPr>
          <p:cNvSpPr txBox="1">
            <a:spLocks/>
          </p:cNvSpPr>
          <p:nvPr/>
        </p:nvSpPr>
        <p:spPr>
          <a:xfrm>
            <a:off x="838199" y="0"/>
            <a:ext cx="5409903" cy="6228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200" dirty="0"/>
              <a:t>ANÁLISIS DINÁMICO NO LINEAL</a:t>
            </a:r>
            <a:endParaRPr lang="es-EC" sz="3200" dirty="0"/>
          </a:p>
        </p:txBody>
      </p:sp>
      <p:sp>
        <p:nvSpPr>
          <p:cNvPr id="16" name="CuadroTexto 15">
            <a:extLst>
              <a:ext uri="{FF2B5EF4-FFF2-40B4-BE49-F238E27FC236}">
                <a16:creationId xmlns:a16="http://schemas.microsoft.com/office/drawing/2014/main" id="{CF5AA029-5D5A-40DA-8F4B-36B448749B85}"/>
              </a:ext>
            </a:extLst>
          </p:cNvPr>
          <p:cNvSpPr txBox="1"/>
          <p:nvPr/>
        </p:nvSpPr>
        <p:spPr>
          <a:xfrm>
            <a:off x="993927" y="735204"/>
            <a:ext cx="4002511" cy="400110"/>
          </a:xfrm>
          <a:prstGeom prst="rect">
            <a:avLst/>
          </a:prstGeom>
          <a:solidFill>
            <a:schemeClr val="accent3">
              <a:lumMod val="20000"/>
              <a:lumOff val="80000"/>
            </a:schemeClr>
          </a:solidFill>
        </p:spPr>
        <p:txBody>
          <a:bodyPr wrap="square">
            <a:spAutoFit/>
          </a:bodyPr>
          <a:lstStyle/>
          <a:p>
            <a:pPr algn="ctr"/>
            <a:r>
              <a:rPr lang="es-ES" sz="2000" b="1" i="1" dirty="0">
                <a:latin typeface="+mj-lt"/>
              </a:rPr>
              <a:t>Caso de carga gravitacional</a:t>
            </a:r>
            <a:endParaRPr lang="es-EC" sz="2000" b="1" i="1" dirty="0">
              <a:latin typeface="+mj-lt"/>
            </a:endParaRPr>
          </a:p>
        </p:txBody>
      </p:sp>
      <mc:AlternateContent xmlns:mc="http://schemas.openxmlformats.org/markup-compatibility/2006" xmlns:a14="http://schemas.microsoft.com/office/drawing/2010/main">
        <mc:Choice Requires="a14">
          <p:sp>
            <p:nvSpPr>
              <p:cNvPr id="28" name="CuadroTexto 27">
                <a:extLst>
                  <a:ext uri="{FF2B5EF4-FFF2-40B4-BE49-F238E27FC236}">
                    <a16:creationId xmlns:a16="http://schemas.microsoft.com/office/drawing/2014/main" id="{FFB421E3-EBD6-4124-8FDD-2123B1B992C6}"/>
                  </a:ext>
                </a:extLst>
              </p:cNvPr>
              <p:cNvSpPr txBox="1"/>
              <p:nvPr/>
            </p:nvSpPr>
            <p:spPr>
              <a:xfrm>
                <a:off x="1180655" y="1405633"/>
                <a:ext cx="3793908" cy="408623"/>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C" i="1" smtClean="0">
                          <a:latin typeface="Cambria Math" panose="02040503050406030204" pitchFamily="18" charset="0"/>
                        </a:rPr>
                        <m:t>𝐶𝑜𝑚𝑏𝑖𝑛𝑎𝑐𝑖</m:t>
                      </m:r>
                      <m:r>
                        <a:rPr lang="es-EC" i="0">
                          <a:latin typeface="Cambria Math" panose="02040503050406030204" pitchFamily="18" charset="0"/>
                        </a:rPr>
                        <m:t>ó</m:t>
                      </m:r>
                      <m:r>
                        <a:rPr lang="es-EC" i="1">
                          <a:latin typeface="Cambria Math" panose="02040503050406030204" pitchFamily="18" charset="0"/>
                        </a:rPr>
                        <m:t>𝑛</m:t>
                      </m:r>
                      <m:r>
                        <a:rPr lang="es-EC" i="0">
                          <a:latin typeface="Cambria Math" panose="02040503050406030204" pitchFamily="18" charset="0"/>
                        </a:rPr>
                        <m:t>:            1.0</m:t>
                      </m:r>
                      <m:r>
                        <a:rPr lang="es-EC" i="1">
                          <a:latin typeface="Cambria Math" panose="02040503050406030204" pitchFamily="18" charset="0"/>
                        </a:rPr>
                        <m:t>𝐷</m:t>
                      </m:r>
                      <m:r>
                        <a:rPr lang="es-EC" i="0">
                          <a:latin typeface="Cambria Math" panose="02040503050406030204" pitchFamily="18" charset="0"/>
                        </a:rPr>
                        <m:t>+0.25</m:t>
                      </m:r>
                      <m:r>
                        <a:rPr lang="es-EC" i="1">
                          <a:latin typeface="Cambria Math" panose="02040503050406030204" pitchFamily="18" charset="0"/>
                        </a:rPr>
                        <m:t>𝐿</m:t>
                      </m:r>
                    </m:oMath>
                  </m:oMathPara>
                </a14:m>
                <a:endParaRPr lang="es-EC" dirty="0"/>
              </a:p>
            </p:txBody>
          </p:sp>
        </mc:Choice>
        <mc:Fallback xmlns="">
          <p:sp>
            <p:nvSpPr>
              <p:cNvPr id="28" name="CuadroTexto 27">
                <a:extLst>
                  <a:ext uri="{FF2B5EF4-FFF2-40B4-BE49-F238E27FC236}">
                    <a16:creationId xmlns:a16="http://schemas.microsoft.com/office/drawing/2014/main" id="{FFB421E3-EBD6-4124-8FDD-2123B1B992C6}"/>
                  </a:ext>
                </a:extLst>
              </p:cNvPr>
              <p:cNvSpPr txBox="1">
                <a:spLocks noRot="1" noChangeAspect="1" noMove="1" noResize="1" noEditPoints="1" noAdjustHandles="1" noChangeArrowheads="1" noChangeShapeType="1" noTextEdit="1"/>
              </p:cNvSpPr>
              <p:nvPr/>
            </p:nvSpPr>
            <p:spPr>
              <a:xfrm>
                <a:off x="1180655" y="1405633"/>
                <a:ext cx="3793908" cy="408623"/>
              </a:xfrm>
              <a:prstGeom prst="roundRect">
                <a:avLst/>
              </a:prstGeom>
              <a:blipFill>
                <a:blip r:embed="rId2"/>
                <a:stretch>
                  <a:fillRect/>
                </a:stretch>
              </a:blipFill>
            </p:spPr>
            <p:txBody>
              <a:bodyPr/>
              <a:lstStyle/>
              <a:p>
                <a:r>
                  <a:rPr lang="es-EC">
                    <a:noFill/>
                  </a:rPr>
                  <a:t> </a:t>
                </a:r>
              </a:p>
            </p:txBody>
          </p:sp>
        </mc:Fallback>
      </mc:AlternateContent>
      <p:grpSp>
        <p:nvGrpSpPr>
          <p:cNvPr id="29" name="Grupo 28">
            <a:extLst>
              <a:ext uri="{FF2B5EF4-FFF2-40B4-BE49-F238E27FC236}">
                <a16:creationId xmlns:a16="http://schemas.microsoft.com/office/drawing/2014/main" id="{15842D7C-6593-4988-B5E5-434DF0C6C982}"/>
              </a:ext>
            </a:extLst>
          </p:cNvPr>
          <p:cNvGrpSpPr/>
          <p:nvPr/>
        </p:nvGrpSpPr>
        <p:grpSpPr>
          <a:xfrm>
            <a:off x="993927" y="2233595"/>
            <a:ext cx="4009999" cy="3679394"/>
            <a:chOff x="0" y="0"/>
            <a:chExt cx="5166683" cy="4847153"/>
          </a:xfrm>
        </p:grpSpPr>
        <p:pic>
          <p:nvPicPr>
            <p:cNvPr id="30" name="Imagen 29">
              <a:extLst>
                <a:ext uri="{FF2B5EF4-FFF2-40B4-BE49-F238E27FC236}">
                  <a16:creationId xmlns:a16="http://schemas.microsoft.com/office/drawing/2014/main" id="{8A49BA75-985E-4D3C-ACCE-500423CC55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5166683" cy="4847153"/>
            </a:xfrm>
            <a:prstGeom prst="rect">
              <a:avLst/>
            </a:prstGeom>
            <a:ln>
              <a:noFill/>
            </a:ln>
            <a:extLst>
              <a:ext uri="{53640926-AAD7-44D8-BBD7-CCE9431645EC}">
                <a14:shadowObscured xmlns:a14="http://schemas.microsoft.com/office/drawing/2010/main"/>
              </a:ext>
            </a:extLst>
          </p:spPr>
        </p:pic>
        <p:sp>
          <p:nvSpPr>
            <p:cNvPr id="31" name="Rectángulo 30">
              <a:extLst>
                <a:ext uri="{FF2B5EF4-FFF2-40B4-BE49-F238E27FC236}">
                  <a16:creationId xmlns:a16="http://schemas.microsoft.com/office/drawing/2014/main" id="{1E0BF8B0-17A2-4AC6-927D-86CF3CE6A6A8}"/>
                </a:ext>
              </a:extLst>
            </p:cNvPr>
            <p:cNvSpPr/>
            <p:nvPr/>
          </p:nvSpPr>
          <p:spPr>
            <a:xfrm>
              <a:off x="2232837" y="2732567"/>
              <a:ext cx="903767" cy="4890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grpSp>
      <p:pic>
        <p:nvPicPr>
          <p:cNvPr id="32" name="Imagen 31">
            <a:extLst>
              <a:ext uri="{FF2B5EF4-FFF2-40B4-BE49-F238E27FC236}">
                <a16:creationId xmlns:a16="http://schemas.microsoft.com/office/drawing/2014/main" id="{7E3D8F3D-773A-4DDF-93C7-DEEE21623610}"/>
              </a:ext>
            </a:extLst>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454581" y="2133993"/>
            <a:ext cx="5872713" cy="3265907"/>
          </a:xfrm>
          <a:prstGeom prst="rect">
            <a:avLst/>
          </a:prstGeom>
        </p:spPr>
      </p:pic>
      <p:sp>
        <p:nvSpPr>
          <p:cNvPr id="33" name="CuadroTexto 32">
            <a:extLst>
              <a:ext uri="{FF2B5EF4-FFF2-40B4-BE49-F238E27FC236}">
                <a16:creationId xmlns:a16="http://schemas.microsoft.com/office/drawing/2014/main" id="{6F704927-5BDE-497B-BBF2-866DB9A7902E}"/>
              </a:ext>
            </a:extLst>
          </p:cNvPr>
          <p:cNvSpPr txBox="1"/>
          <p:nvPr/>
        </p:nvSpPr>
        <p:spPr>
          <a:xfrm>
            <a:off x="6624702" y="1405633"/>
            <a:ext cx="3532469" cy="400110"/>
          </a:xfrm>
          <a:prstGeom prst="rect">
            <a:avLst/>
          </a:prstGeom>
          <a:solidFill>
            <a:schemeClr val="accent6">
              <a:lumMod val="20000"/>
              <a:lumOff val="80000"/>
            </a:schemeClr>
          </a:solidFill>
        </p:spPr>
        <p:txBody>
          <a:bodyPr wrap="square">
            <a:spAutoFit/>
          </a:bodyPr>
          <a:lstStyle/>
          <a:p>
            <a:pPr algn="ctr"/>
            <a:r>
              <a:rPr lang="es-ES" sz="2000" b="1" i="1" dirty="0">
                <a:latin typeface="+mj-lt"/>
              </a:rPr>
              <a:t>Rótulas plásticas</a:t>
            </a:r>
            <a:endParaRPr lang="es-EC" sz="2000" b="1" i="1" dirty="0">
              <a:latin typeface="+mj-lt"/>
            </a:endParaRPr>
          </a:p>
        </p:txBody>
      </p:sp>
    </p:spTree>
    <p:extLst>
      <p:ext uri="{BB962C8B-B14F-4D97-AF65-F5344CB8AC3E}">
        <p14:creationId xmlns:p14="http://schemas.microsoft.com/office/powerpoint/2010/main" val="37983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FBD024F1-202A-45E2-9ED8-2C0A8822E171}"/>
              </a:ext>
            </a:extLst>
          </p:cNvPr>
          <p:cNvSpPr>
            <a:spLocks noGrp="1"/>
          </p:cNvSpPr>
          <p:nvPr>
            <p:ph type="sldNum" sz="quarter" idx="12"/>
          </p:nvPr>
        </p:nvSpPr>
        <p:spPr/>
        <p:txBody>
          <a:bodyPr/>
          <a:lstStyle/>
          <a:p>
            <a:fld id="{715B2D49-308C-4988-B52F-571922BFD142}" type="slidenum">
              <a:rPr lang="es-EC" smtClean="0"/>
              <a:t>27</a:t>
            </a:fld>
            <a:endParaRPr lang="es-EC" dirty="0"/>
          </a:p>
        </p:txBody>
      </p:sp>
      <p:sp>
        <p:nvSpPr>
          <p:cNvPr id="13" name="Título 1">
            <a:extLst>
              <a:ext uri="{FF2B5EF4-FFF2-40B4-BE49-F238E27FC236}">
                <a16:creationId xmlns:a16="http://schemas.microsoft.com/office/drawing/2014/main" id="{B5EB461F-0109-4F8B-94C9-F75966A80C80}"/>
              </a:ext>
            </a:extLst>
          </p:cNvPr>
          <p:cNvSpPr txBox="1">
            <a:spLocks/>
          </p:cNvSpPr>
          <p:nvPr/>
        </p:nvSpPr>
        <p:spPr>
          <a:xfrm>
            <a:off x="838199" y="0"/>
            <a:ext cx="5508009" cy="6228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200" dirty="0"/>
              <a:t>ANÁLISIS DINÁMICO NO LINEAL</a:t>
            </a:r>
            <a:endParaRPr lang="es-EC" sz="3200" dirty="0"/>
          </a:p>
        </p:txBody>
      </p:sp>
      <p:graphicFrame>
        <p:nvGraphicFramePr>
          <p:cNvPr id="2" name="Tabla 1">
            <a:extLst>
              <a:ext uri="{FF2B5EF4-FFF2-40B4-BE49-F238E27FC236}">
                <a16:creationId xmlns:a16="http://schemas.microsoft.com/office/drawing/2014/main" id="{56C7097F-FCA0-4606-B905-8375B4DD654E}"/>
              </a:ext>
            </a:extLst>
          </p:cNvPr>
          <p:cNvGraphicFramePr>
            <a:graphicFrameLocks noGrp="1"/>
          </p:cNvGraphicFramePr>
          <p:nvPr>
            <p:extLst>
              <p:ext uri="{D42A27DB-BD31-4B8C-83A1-F6EECF244321}">
                <p14:modId xmlns:p14="http://schemas.microsoft.com/office/powerpoint/2010/main" val="1770672835"/>
              </p:ext>
            </p:extLst>
          </p:nvPr>
        </p:nvGraphicFramePr>
        <p:xfrm>
          <a:off x="982789" y="1452910"/>
          <a:ext cx="10226422" cy="4388329"/>
        </p:xfrm>
        <a:graphic>
          <a:graphicData uri="http://schemas.openxmlformats.org/drawingml/2006/table">
            <a:tbl>
              <a:tblPr firstRow="1" firstCol="1" bandRow="1">
                <a:tableStyleId>{68D230F3-CF80-4859-8CE7-A43EE81993B5}</a:tableStyleId>
              </a:tblPr>
              <a:tblGrid>
                <a:gridCol w="2601602">
                  <a:extLst>
                    <a:ext uri="{9D8B030D-6E8A-4147-A177-3AD203B41FA5}">
                      <a16:colId xmlns:a16="http://schemas.microsoft.com/office/drawing/2014/main" val="1664046240"/>
                    </a:ext>
                  </a:extLst>
                </a:gridCol>
                <a:gridCol w="1908250">
                  <a:extLst>
                    <a:ext uri="{9D8B030D-6E8A-4147-A177-3AD203B41FA5}">
                      <a16:colId xmlns:a16="http://schemas.microsoft.com/office/drawing/2014/main" val="525861454"/>
                    </a:ext>
                  </a:extLst>
                </a:gridCol>
                <a:gridCol w="1908250">
                  <a:extLst>
                    <a:ext uri="{9D8B030D-6E8A-4147-A177-3AD203B41FA5}">
                      <a16:colId xmlns:a16="http://schemas.microsoft.com/office/drawing/2014/main" val="1869137911"/>
                    </a:ext>
                  </a:extLst>
                </a:gridCol>
                <a:gridCol w="1906205">
                  <a:extLst>
                    <a:ext uri="{9D8B030D-6E8A-4147-A177-3AD203B41FA5}">
                      <a16:colId xmlns:a16="http://schemas.microsoft.com/office/drawing/2014/main" val="1765057978"/>
                    </a:ext>
                  </a:extLst>
                </a:gridCol>
                <a:gridCol w="1902115">
                  <a:extLst>
                    <a:ext uri="{9D8B030D-6E8A-4147-A177-3AD203B41FA5}">
                      <a16:colId xmlns:a16="http://schemas.microsoft.com/office/drawing/2014/main" val="2661181925"/>
                    </a:ext>
                  </a:extLst>
                </a:gridCol>
              </a:tblGrid>
              <a:tr h="391531">
                <a:tc rowSpan="2">
                  <a:txBody>
                    <a:bodyPr/>
                    <a:lstStyle/>
                    <a:p>
                      <a:pPr algn="ctr">
                        <a:lnSpc>
                          <a:spcPct val="100000"/>
                        </a:lnSpc>
                        <a:spcAft>
                          <a:spcPts val="800"/>
                        </a:spcAft>
                      </a:pPr>
                      <a:r>
                        <a:rPr lang="es-EC" sz="1800">
                          <a:effectLst/>
                        </a:rPr>
                        <a:t>Espectro</a:t>
                      </a:r>
                      <a:endParaRPr lang="es-EC" sz="1800">
                        <a:effectLst/>
                        <a:latin typeface="+mn-lt"/>
                        <a:ea typeface="Arial" panose="020B0604020202020204" pitchFamily="34" charset="0"/>
                        <a:cs typeface="Arial" panose="020B0604020202020204" pitchFamily="34" charset="0"/>
                      </a:endParaRPr>
                    </a:p>
                  </a:txBody>
                  <a:tcPr marL="43228" marR="43228" marT="0" marB="0" anchor="ctr"/>
                </a:tc>
                <a:tc gridSpan="2">
                  <a:txBody>
                    <a:bodyPr/>
                    <a:lstStyle/>
                    <a:p>
                      <a:pPr algn="ctr">
                        <a:lnSpc>
                          <a:spcPct val="150000"/>
                        </a:lnSpc>
                        <a:spcAft>
                          <a:spcPts val="800"/>
                        </a:spcAft>
                      </a:pPr>
                      <a:r>
                        <a:rPr lang="es-EC" sz="1800">
                          <a:effectLst/>
                        </a:rPr>
                        <a:t>Desplazamiento (m)</a:t>
                      </a:r>
                      <a:endParaRPr lang="es-EC" sz="1800">
                        <a:effectLst/>
                        <a:latin typeface="+mn-lt"/>
                        <a:ea typeface="Arial" panose="020B0604020202020204" pitchFamily="34" charset="0"/>
                        <a:cs typeface="Arial" panose="020B0604020202020204" pitchFamily="34" charset="0"/>
                      </a:endParaRPr>
                    </a:p>
                  </a:txBody>
                  <a:tcPr marL="43228" marR="43228" marT="0" marB="0" anchor="b"/>
                </a:tc>
                <a:tc hMerge="1">
                  <a:txBody>
                    <a:bodyPr/>
                    <a:lstStyle/>
                    <a:p>
                      <a:endParaRPr lang="es-EC"/>
                    </a:p>
                  </a:txBody>
                  <a:tcPr/>
                </a:tc>
                <a:tc gridSpan="2">
                  <a:txBody>
                    <a:bodyPr/>
                    <a:lstStyle/>
                    <a:p>
                      <a:pPr algn="ctr">
                        <a:lnSpc>
                          <a:spcPct val="150000"/>
                        </a:lnSpc>
                        <a:spcAft>
                          <a:spcPts val="800"/>
                        </a:spcAft>
                      </a:pPr>
                      <a:r>
                        <a:rPr lang="es-EC" sz="1800" dirty="0">
                          <a:effectLst/>
                        </a:rPr>
                        <a:t>Aceleración (m/s2)</a:t>
                      </a:r>
                      <a:endParaRPr lang="es-EC" sz="1800" dirty="0">
                        <a:effectLst/>
                        <a:latin typeface="+mn-lt"/>
                        <a:ea typeface="Arial" panose="020B0604020202020204" pitchFamily="34" charset="0"/>
                        <a:cs typeface="Arial" panose="020B0604020202020204" pitchFamily="34" charset="0"/>
                      </a:endParaRPr>
                    </a:p>
                  </a:txBody>
                  <a:tcPr marL="43228" marR="43228" marT="0" marB="0" anchor="b"/>
                </a:tc>
                <a:tc hMerge="1">
                  <a:txBody>
                    <a:bodyPr/>
                    <a:lstStyle/>
                    <a:p>
                      <a:endParaRPr lang="es-EC"/>
                    </a:p>
                  </a:txBody>
                  <a:tcPr/>
                </a:tc>
                <a:extLst>
                  <a:ext uri="{0D108BD9-81ED-4DB2-BD59-A6C34878D82A}">
                    <a16:rowId xmlns:a16="http://schemas.microsoft.com/office/drawing/2014/main" val="4005239430"/>
                  </a:ext>
                </a:extLst>
              </a:tr>
              <a:tr h="307446">
                <a:tc vMerge="1">
                  <a:txBody>
                    <a:bodyPr/>
                    <a:lstStyle/>
                    <a:p>
                      <a:endParaRPr lang="es-EC"/>
                    </a:p>
                  </a:txBody>
                  <a:tcPr/>
                </a:tc>
                <a:tc>
                  <a:txBody>
                    <a:bodyPr/>
                    <a:lstStyle/>
                    <a:p>
                      <a:pPr algn="ctr">
                        <a:lnSpc>
                          <a:spcPct val="100000"/>
                        </a:lnSpc>
                        <a:spcAft>
                          <a:spcPts val="800"/>
                        </a:spcAft>
                      </a:pPr>
                      <a:r>
                        <a:rPr lang="es-EC" sz="1800" b="1" dirty="0">
                          <a:effectLst/>
                        </a:rPr>
                        <a:t>Dirección X</a:t>
                      </a:r>
                      <a:endParaRPr lang="es-EC" sz="1800" b="1" dirty="0">
                        <a:effectLst/>
                        <a:latin typeface="+mn-lt"/>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b="1" dirty="0">
                          <a:effectLst/>
                        </a:rPr>
                        <a:t>Dirección Y</a:t>
                      </a:r>
                      <a:endParaRPr lang="es-EC" sz="1800" b="1" dirty="0">
                        <a:effectLst/>
                        <a:latin typeface="+mn-lt"/>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b="1" dirty="0">
                          <a:effectLst/>
                        </a:rPr>
                        <a:t>Dirección X</a:t>
                      </a:r>
                      <a:endParaRPr lang="es-EC" sz="1800" b="1" dirty="0">
                        <a:effectLst/>
                        <a:latin typeface="+mn-lt"/>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b="1" dirty="0">
                          <a:effectLst/>
                        </a:rPr>
                        <a:t>Dirección Y</a:t>
                      </a:r>
                      <a:endParaRPr lang="es-EC" sz="1800" b="1" dirty="0">
                        <a:effectLst/>
                        <a:latin typeface="+mn-lt"/>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1136400156"/>
                  </a:ext>
                </a:extLst>
              </a:tr>
              <a:tr h="307446">
                <a:tc>
                  <a:txBody>
                    <a:bodyPr/>
                    <a:lstStyle/>
                    <a:p>
                      <a:pPr algn="ctr">
                        <a:lnSpc>
                          <a:spcPct val="100000"/>
                        </a:lnSpc>
                        <a:spcAft>
                          <a:spcPts val="800"/>
                        </a:spcAft>
                      </a:pPr>
                      <a:r>
                        <a:rPr lang="es-ES" sz="1800" b="0" dirty="0" err="1">
                          <a:effectLst/>
                        </a:rPr>
                        <a:t>Lytle</a:t>
                      </a:r>
                      <a:r>
                        <a:rPr lang="es-ES" sz="1800" b="0" dirty="0">
                          <a:effectLst/>
                        </a:rPr>
                        <a:t> Creek</a:t>
                      </a:r>
                      <a:endParaRPr lang="es-EC" sz="1800" b="0" dirty="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0.0459</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0.0496</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20.4447</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18.0641</a:t>
                      </a:r>
                      <a:endParaRPr lang="es-EC" sz="1800">
                        <a:effectLst/>
                        <a:latin typeface="+mn-lt"/>
                        <a:ea typeface="Arial" panose="020B0604020202020204" pitchFamily="34" charset="0"/>
                        <a:cs typeface="Arial" panose="020B0604020202020204" pitchFamily="34" charset="0"/>
                      </a:endParaRPr>
                    </a:p>
                  </a:txBody>
                  <a:tcPr marL="43228" marR="43228" marT="0" marB="0"/>
                </a:tc>
                <a:extLst>
                  <a:ext uri="{0D108BD9-81ED-4DB2-BD59-A6C34878D82A}">
                    <a16:rowId xmlns:a16="http://schemas.microsoft.com/office/drawing/2014/main" val="3809184409"/>
                  </a:ext>
                </a:extLst>
              </a:tr>
              <a:tr h="307446">
                <a:tc>
                  <a:txBody>
                    <a:bodyPr/>
                    <a:lstStyle/>
                    <a:p>
                      <a:pPr algn="ctr">
                        <a:lnSpc>
                          <a:spcPct val="100000"/>
                        </a:lnSpc>
                        <a:spcAft>
                          <a:spcPts val="800"/>
                        </a:spcAft>
                      </a:pPr>
                      <a:r>
                        <a:rPr lang="es-ES" sz="1800" b="0">
                          <a:effectLst/>
                        </a:rPr>
                        <a:t>Fuili, Italy-03</a:t>
                      </a:r>
                      <a:endParaRPr lang="es-EC" sz="1800" b="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0.0422</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0.0477</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15.0645</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dirty="0">
                          <a:effectLst/>
                        </a:rPr>
                        <a:t>18.6645</a:t>
                      </a:r>
                      <a:endParaRPr lang="es-EC" sz="1800" dirty="0">
                        <a:effectLst/>
                        <a:latin typeface="+mn-lt"/>
                        <a:ea typeface="Arial" panose="020B0604020202020204" pitchFamily="34" charset="0"/>
                        <a:cs typeface="Arial" panose="020B0604020202020204" pitchFamily="34" charset="0"/>
                      </a:endParaRPr>
                    </a:p>
                  </a:txBody>
                  <a:tcPr marL="43228" marR="43228" marT="0" marB="0"/>
                </a:tc>
                <a:extLst>
                  <a:ext uri="{0D108BD9-81ED-4DB2-BD59-A6C34878D82A}">
                    <a16:rowId xmlns:a16="http://schemas.microsoft.com/office/drawing/2014/main" val="1833438930"/>
                  </a:ext>
                </a:extLst>
              </a:tr>
              <a:tr h="307446">
                <a:tc>
                  <a:txBody>
                    <a:bodyPr/>
                    <a:lstStyle/>
                    <a:p>
                      <a:pPr algn="ctr">
                        <a:lnSpc>
                          <a:spcPct val="100000"/>
                        </a:lnSpc>
                        <a:spcAft>
                          <a:spcPts val="800"/>
                        </a:spcAft>
                      </a:pPr>
                      <a:r>
                        <a:rPr lang="es-ES" sz="1800" b="0">
                          <a:effectLst/>
                        </a:rPr>
                        <a:t>Fruili, Italy-02</a:t>
                      </a:r>
                      <a:endParaRPr lang="es-EC" sz="1800" b="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0.0450</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0.0508</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18.1818</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17.7929</a:t>
                      </a:r>
                      <a:endParaRPr lang="es-EC" sz="1800">
                        <a:effectLst/>
                        <a:latin typeface="+mn-lt"/>
                        <a:ea typeface="Arial" panose="020B0604020202020204" pitchFamily="34" charset="0"/>
                        <a:cs typeface="Arial" panose="020B0604020202020204" pitchFamily="34" charset="0"/>
                      </a:endParaRPr>
                    </a:p>
                  </a:txBody>
                  <a:tcPr marL="43228" marR="43228" marT="0" marB="0"/>
                </a:tc>
                <a:extLst>
                  <a:ext uri="{0D108BD9-81ED-4DB2-BD59-A6C34878D82A}">
                    <a16:rowId xmlns:a16="http://schemas.microsoft.com/office/drawing/2014/main" val="3096663894"/>
                  </a:ext>
                </a:extLst>
              </a:tr>
              <a:tr h="307446">
                <a:tc>
                  <a:txBody>
                    <a:bodyPr/>
                    <a:lstStyle/>
                    <a:p>
                      <a:pPr algn="ctr">
                        <a:lnSpc>
                          <a:spcPct val="100000"/>
                        </a:lnSpc>
                        <a:spcAft>
                          <a:spcPts val="800"/>
                        </a:spcAft>
                      </a:pPr>
                      <a:r>
                        <a:rPr lang="es-ES" sz="1800" b="0">
                          <a:effectLst/>
                        </a:rPr>
                        <a:t>Santa Barbara</a:t>
                      </a:r>
                      <a:endParaRPr lang="es-EC" sz="1800" b="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0.0442</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0.0468</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16.4354</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15.3380</a:t>
                      </a:r>
                      <a:endParaRPr lang="es-EC" sz="1800">
                        <a:effectLst/>
                        <a:latin typeface="+mn-lt"/>
                        <a:ea typeface="Arial" panose="020B0604020202020204" pitchFamily="34" charset="0"/>
                        <a:cs typeface="Arial" panose="020B0604020202020204" pitchFamily="34" charset="0"/>
                      </a:endParaRPr>
                    </a:p>
                  </a:txBody>
                  <a:tcPr marL="43228" marR="43228" marT="0" marB="0"/>
                </a:tc>
                <a:extLst>
                  <a:ext uri="{0D108BD9-81ED-4DB2-BD59-A6C34878D82A}">
                    <a16:rowId xmlns:a16="http://schemas.microsoft.com/office/drawing/2014/main" val="3253015386"/>
                  </a:ext>
                </a:extLst>
              </a:tr>
              <a:tr h="307446">
                <a:tc>
                  <a:txBody>
                    <a:bodyPr/>
                    <a:lstStyle/>
                    <a:p>
                      <a:pPr algn="ctr">
                        <a:lnSpc>
                          <a:spcPct val="100000"/>
                        </a:lnSpc>
                        <a:spcAft>
                          <a:spcPts val="800"/>
                        </a:spcAft>
                      </a:pPr>
                      <a:r>
                        <a:rPr lang="es-ES" sz="1800" b="0">
                          <a:effectLst/>
                        </a:rPr>
                        <a:t>Coalinga-01</a:t>
                      </a:r>
                      <a:endParaRPr lang="es-EC" sz="1800" b="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0.0521</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0.0649</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23.0553</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22.3637</a:t>
                      </a:r>
                      <a:endParaRPr lang="es-EC" sz="1800">
                        <a:effectLst/>
                        <a:latin typeface="+mn-lt"/>
                        <a:ea typeface="Arial" panose="020B0604020202020204" pitchFamily="34" charset="0"/>
                        <a:cs typeface="Arial" panose="020B0604020202020204" pitchFamily="34" charset="0"/>
                      </a:endParaRPr>
                    </a:p>
                  </a:txBody>
                  <a:tcPr marL="43228" marR="43228" marT="0" marB="0"/>
                </a:tc>
                <a:extLst>
                  <a:ext uri="{0D108BD9-81ED-4DB2-BD59-A6C34878D82A}">
                    <a16:rowId xmlns:a16="http://schemas.microsoft.com/office/drawing/2014/main" val="854181489"/>
                  </a:ext>
                </a:extLst>
              </a:tr>
              <a:tr h="307446">
                <a:tc>
                  <a:txBody>
                    <a:bodyPr/>
                    <a:lstStyle/>
                    <a:p>
                      <a:pPr algn="ctr">
                        <a:lnSpc>
                          <a:spcPct val="100000"/>
                        </a:lnSpc>
                        <a:spcAft>
                          <a:spcPts val="800"/>
                        </a:spcAft>
                      </a:pPr>
                      <a:r>
                        <a:rPr lang="es-ES" sz="1800" b="0">
                          <a:effectLst/>
                        </a:rPr>
                        <a:t>Coalinga-02</a:t>
                      </a:r>
                      <a:endParaRPr lang="es-EC" sz="1800" b="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0.0416</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0.0556</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16.9688</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21.6615</a:t>
                      </a:r>
                      <a:endParaRPr lang="es-EC" sz="1800">
                        <a:effectLst/>
                        <a:latin typeface="+mn-lt"/>
                        <a:ea typeface="Arial" panose="020B0604020202020204" pitchFamily="34" charset="0"/>
                        <a:cs typeface="Arial" panose="020B0604020202020204" pitchFamily="34" charset="0"/>
                      </a:endParaRPr>
                    </a:p>
                  </a:txBody>
                  <a:tcPr marL="43228" marR="43228" marT="0" marB="0"/>
                </a:tc>
                <a:extLst>
                  <a:ext uri="{0D108BD9-81ED-4DB2-BD59-A6C34878D82A}">
                    <a16:rowId xmlns:a16="http://schemas.microsoft.com/office/drawing/2014/main" val="2624597111"/>
                  </a:ext>
                </a:extLst>
              </a:tr>
              <a:tr h="307446">
                <a:tc>
                  <a:txBody>
                    <a:bodyPr/>
                    <a:lstStyle/>
                    <a:p>
                      <a:pPr algn="ctr">
                        <a:lnSpc>
                          <a:spcPct val="100000"/>
                        </a:lnSpc>
                        <a:spcAft>
                          <a:spcPts val="800"/>
                        </a:spcAft>
                      </a:pPr>
                      <a:r>
                        <a:rPr lang="es-ES" sz="1800" b="0">
                          <a:effectLst/>
                        </a:rPr>
                        <a:t>Coalinga-04</a:t>
                      </a:r>
                      <a:endParaRPr lang="es-EC" sz="1800" b="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0.0489</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0.0566</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19.2868</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18.7636</a:t>
                      </a:r>
                      <a:endParaRPr lang="es-EC" sz="1800">
                        <a:effectLst/>
                        <a:latin typeface="+mn-lt"/>
                        <a:ea typeface="Arial" panose="020B0604020202020204" pitchFamily="34" charset="0"/>
                        <a:cs typeface="Arial" panose="020B0604020202020204" pitchFamily="34" charset="0"/>
                      </a:endParaRPr>
                    </a:p>
                  </a:txBody>
                  <a:tcPr marL="43228" marR="43228" marT="0" marB="0"/>
                </a:tc>
                <a:extLst>
                  <a:ext uri="{0D108BD9-81ED-4DB2-BD59-A6C34878D82A}">
                    <a16:rowId xmlns:a16="http://schemas.microsoft.com/office/drawing/2014/main" val="714407007"/>
                  </a:ext>
                </a:extLst>
              </a:tr>
              <a:tr h="307446">
                <a:tc>
                  <a:txBody>
                    <a:bodyPr/>
                    <a:lstStyle/>
                    <a:p>
                      <a:pPr algn="ctr">
                        <a:lnSpc>
                          <a:spcPct val="100000"/>
                        </a:lnSpc>
                        <a:spcAft>
                          <a:spcPts val="800"/>
                        </a:spcAft>
                      </a:pPr>
                      <a:r>
                        <a:rPr lang="es-ES" sz="1800" b="0">
                          <a:effectLst/>
                        </a:rPr>
                        <a:t>Coalinga-05</a:t>
                      </a:r>
                      <a:endParaRPr lang="es-EC" sz="1800" b="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0.0458</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0.0536</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15.6057</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20.8546</a:t>
                      </a:r>
                      <a:endParaRPr lang="es-EC" sz="1800">
                        <a:effectLst/>
                        <a:latin typeface="+mn-lt"/>
                        <a:ea typeface="Arial" panose="020B0604020202020204" pitchFamily="34" charset="0"/>
                        <a:cs typeface="Arial" panose="020B0604020202020204" pitchFamily="34" charset="0"/>
                      </a:endParaRPr>
                    </a:p>
                  </a:txBody>
                  <a:tcPr marL="43228" marR="43228" marT="0" marB="0"/>
                </a:tc>
                <a:extLst>
                  <a:ext uri="{0D108BD9-81ED-4DB2-BD59-A6C34878D82A}">
                    <a16:rowId xmlns:a16="http://schemas.microsoft.com/office/drawing/2014/main" val="2527678012"/>
                  </a:ext>
                </a:extLst>
              </a:tr>
              <a:tr h="307446">
                <a:tc>
                  <a:txBody>
                    <a:bodyPr/>
                    <a:lstStyle/>
                    <a:p>
                      <a:pPr algn="ctr">
                        <a:lnSpc>
                          <a:spcPct val="100000"/>
                        </a:lnSpc>
                        <a:spcAft>
                          <a:spcPts val="800"/>
                        </a:spcAft>
                      </a:pPr>
                      <a:r>
                        <a:rPr lang="es-ES" sz="1800" b="0">
                          <a:effectLst/>
                        </a:rPr>
                        <a:t>Coalinga-06</a:t>
                      </a:r>
                      <a:endParaRPr lang="es-EC" sz="1800" b="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0.0415</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0.0467</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15.4733</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dirty="0">
                          <a:effectLst/>
                        </a:rPr>
                        <a:t>19.1686</a:t>
                      </a:r>
                      <a:endParaRPr lang="es-EC" sz="1800" dirty="0">
                        <a:effectLst/>
                        <a:latin typeface="+mn-lt"/>
                        <a:ea typeface="Arial" panose="020B0604020202020204" pitchFamily="34" charset="0"/>
                        <a:cs typeface="Arial" panose="020B0604020202020204" pitchFamily="34" charset="0"/>
                      </a:endParaRPr>
                    </a:p>
                  </a:txBody>
                  <a:tcPr marL="43228" marR="43228" marT="0" marB="0"/>
                </a:tc>
                <a:extLst>
                  <a:ext uri="{0D108BD9-81ED-4DB2-BD59-A6C34878D82A}">
                    <a16:rowId xmlns:a16="http://schemas.microsoft.com/office/drawing/2014/main" val="65275498"/>
                  </a:ext>
                </a:extLst>
              </a:tr>
              <a:tr h="307446">
                <a:tc>
                  <a:txBody>
                    <a:bodyPr/>
                    <a:lstStyle/>
                    <a:p>
                      <a:pPr algn="ctr">
                        <a:lnSpc>
                          <a:spcPct val="100000"/>
                        </a:lnSpc>
                        <a:spcAft>
                          <a:spcPts val="800"/>
                        </a:spcAft>
                      </a:pPr>
                      <a:r>
                        <a:rPr lang="es-ES" sz="1800" b="0">
                          <a:effectLst/>
                        </a:rPr>
                        <a:t>Coalinga-07</a:t>
                      </a:r>
                      <a:endParaRPr lang="es-EC" sz="1800" b="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0.0418</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0.0477</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14.7092</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17.7247</a:t>
                      </a:r>
                      <a:endParaRPr lang="es-EC" sz="1800">
                        <a:effectLst/>
                        <a:latin typeface="+mn-lt"/>
                        <a:ea typeface="Arial" panose="020B0604020202020204" pitchFamily="34" charset="0"/>
                        <a:cs typeface="Arial" panose="020B0604020202020204" pitchFamily="34" charset="0"/>
                      </a:endParaRPr>
                    </a:p>
                  </a:txBody>
                  <a:tcPr marL="43228" marR="43228" marT="0" marB="0"/>
                </a:tc>
                <a:extLst>
                  <a:ext uri="{0D108BD9-81ED-4DB2-BD59-A6C34878D82A}">
                    <a16:rowId xmlns:a16="http://schemas.microsoft.com/office/drawing/2014/main" val="4198026083"/>
                  </a:ext>
                </a:extLst>
              </a:tr>
              <a:tr h="307446">
                <a:tc>
                  <a:txBody>
                    <a:bodyPr/>
                    <a:lstStyle/>
                    <a:p>
                      <a:pPr algn="ctr">
                        <a:lnSpc>
                          <a:spcPct val="100000"/>
                        </a:lnSpc>
                        <a:spcAft>
                          <a:spcPts val="800"/>
                        </a:spcAft>
                      </a:pPr>
                      <a:r>
                        <a:rPr lang="es-ES" sz="1800" b="0">
                          <a:effectLst/>
                        </a:rPr>
                        <a:t>N. Palm Springs</a:t>
                      </a:r>
                      <a:endParaRPr lang="es-EC" sz="1800" b="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0.0608</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0.0469</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23.2565</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18.3378</a:t>
                      </a:r>
                      <a:endParaRPr lang="es-EC" sz="1800">
                        <a:effectLst/>
                        <a:latin typeface="+mn-lt"/>
                        <a:ea typeface="Arial" panose="020B0604020202020204" pitchFamily="34" charset="0"/>
                        <a:cs typeface="Arial" panose="020B0604020202020204" pitchFamily="34" charset="0"/>
                      </a:endParaRPr>
                    </a:p>
                  </a:txBody>
                  <a:tcPr marL="43228" marR="43228" marT="0" marB="0"/>
                </a:tc>
                <a:extLst>
                  <a:ext uri="{0D108BD9-81ED-4DB2-BD59-A6C34878D82A}">
                    <a16:rowId xmlns:a16="http://schemas.microsoft.com/office/drawing/2014/main" val="895885674"/>
                  </a:ext>
                </a:extLst>
              </a:tr>
              <a:tr h="307446">
                <a:tc>
                  <a:txBody>
                    <a:bodyPr/>
                    <a:lstStyle/>
                    <a:p>
                      <a:pPr algn="ctr">
                        <a:lnSpc>
                          <a:spcPct val="100000"/>
                        </a:lnSpc>
                        <a:spcAft>
                          <a:spcPts val="800"/>
                        </a:spcAft>
                      </a:pPr>
                      <a:r>
                        <a:rPr lang="es-ES" sz="1800" b="0" dirty="0" err="1">
                          <a:effectLst/>
                        </a:rPr>
                        <a:t>Whittier</a:t>
                      </a:r>
                      <a:r>
                        <a:rPr lang="es-ES" sz="1800" b="0" dirty="0">
                          <a:effectLst/>
                        </a:rPr>
                        <a:t> </a:t>
                      </a:r>
                      <a:r>
                        <a:rPr lang="es-ES" sz="1800" b="0" dirty="0" err="1">
                          <a:effectLst/>
                        </a:rPr>
                        <a:t>Narrows</a:t>
                      </a:r>
                      <a:endParaRPr lang="es-EC" sz="1800" b="0" dirty="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0.0491</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0.0553</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a:effectLst/>
                        </a:rPr>
                        <a:t>17.5124</a:t>
                      </a:r>
                      <a:endParaRPr lang="es-EC" sz="1800">
                        <a:effectLst/>
                        <a:latin typeface="+mn-lt"/>
                        <a:ea typeface="Arial" panose="020B0604020202020204" pitchFamily="34" charset="0"/>
                        <a:cs typeface="Arial" panose="020B0604020202020204" pitchFamily="34" charset="0"/>
                      </a:endParaRPr>
                    </a:p>
                  </a:txBody>
                  <a:tcPr marL="43228" marR="43228" marT="0" marB="0"/>
                </a:tc>
                <a:tc>
                  <a:txBody>
                    <a:bodyPr/>
                    <a:lstStyle/>
                    <a:p>
                      <a:pPr algn="ctr">
                        <a:lnSpc>
                          <a:spcPct val="100000"/>
                        </a:lnSpc>
                        <a:spcAft>
                          <a:spcPts val="800"/>
                        </a:spcAft>
                      </a:pPr>
                      <a:r>
                        <a:rPr lang="es-ES" sz="1800" dirty="0">
                          <a:effectLst/>
                        </a:rPr>
                        <a:t>19.1233</a:t>
                      </a:r>
                      <a:endParaRPr lang="es-EC" sz="1800" dirty="0">
                        <a:effectLst/>
                        <a:latin typeface="+mn-lt"/>
                        <a:ea typeface="Arial" panose="020B0604020202020204" pitchFamily="34" charset="0"/>
                        <a:cs typeface="Arial" panose="020B0604020202020204" pitchFamily="34" charset="0"/>
                      </a:endParaRPr>
                    </a:p>
                  </a:txBody>
                  <a:tcPr marL="43228" marR="43228" marT="0" marB="0"/>
                </a:tc>
                <a:extLst>
                  <a:ext uri="{0D108BD9-81ED-4DB2-BD59-A6C34878D82A}">
                    <a16:rowId xmlns:a16="http://schemas.microsoft.com/office/drawing/2014/main" val="626689866"/>
                  </a:ext>
                </a:extLst>
              </a:tr>
            </a:tbl>
          </a:graphicData>
        </a:graphic>
      </p:graphicFrame>
      <p:sp>
        <p:nvSpPr>
          <p:cNvPr id="17" name="CuadroTexto 16">
            <a:extLst>
              <a:ext uri="{FF2B5EF4-FFF2-40B4-BE49-F238E27FC236}">
                <a16:creationId xmlns:a16="http://schemas.microsoft.com/office/drawing/2014/main" id="{03E3E0E5-A844-4467-9A35-C71155A4E954}"/>
              </a:ext>
            </a:extLst>
          </p:cNvPr>
          <p:cNvSpPr txBox="1"/>
          <p:nvPr/>
        </p:nvSpPr>
        <p:spPr>
          <a:xfrm>
            <a:off x="3749418" y="821835"/>
            <a:ext cx="4285667" cy="400110"/>
          </a:xfrm>
          <a:prstGeom prst="rect">
            <a:avLst/>
          </a:prstGeom>
          <a:noFill/>
        </p:spPr>
        <p:txBody>
          <a:bodyPr wrap="square">
            <a:spAutoFit/>
          </a:bodyPr>
          <a:lstStyle/>
          <a:p>
            <a:pPr algn="ctr"/>
            <a:r>
              <a:rPr lang="es-ES" sz="2000" b="1" i="1" dirty="0">
                <a:latin typeface="+mj-lt"/>
              </a:rPr>
              <a:t>Tabla 9: Máximas respuestas de piso</a:t>
            </a:r>
            <a:endParaRPr lang="es-EC" sz="2000" b="1" i="1" dirty="0">
              <a:latin typeface="+mj-lt"/>
            </a:endParaRPr>
          </a:p>
        </p:txBody>
      </p:sp>
    </p:spTree>
    <p:extLst>
      <p:ext uri="{BB962C8B-B14F-4D97-AF65-F5344CB8AC3E}">
        <p14:creationId xmlns:p14="http://schemas.microsoft.com/office/powerpoint/2010/main" val="3673346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838200" y="0"/>
            <a:ext cx="3574774" cy="622852"/>
          </a:xfrm>
        </p:spPr>
        <p:txBody>
          <a:bodyPr>
            <a:normAutofit/>
          </a:bodyPr>
          <a:lstStyle/>
          <a:p>
            <a:r>
              <a:rPr lang="es-CO" sz="3600" b="1" dirty="0"/>
              <a:t>ÍNDICE</a:t>
            </a:r>
            <a:endParaRPr lang="es-EC" sz="3600" b="1" dirty="0"/>
          </a:p>
        </p:txBody>
      </p:sp>
      <p:sp>
        <p:nvSpPr>
          <p:cNvPr id="5" name="Marcador de número de diapositiva 4">
            <a:extLst>
              <a:ext uri="{FF2B5EF4-FFF2-40B4-BE49-F238E27FC236}">
                <a16:creationId xmlns:a16="http://schemas.microsoft.com/office/drawing/2014/main" id="{3BF9A9E6-F40F-49E6-9D82-225A6EF6F279}"/>
              </a:ext>
            </a:extLst>
          </p:cNvPr>
          <p:cNvSpPr>
            <a:spLocks noGrp="1"/>
          </p:cNvSpPr>
          <p:nvPr>
            <p:ph type="sldNum" sz="quarter" idx="12"/>
          </p:nvPr>
        </p:nvSpPr>
        <p:spPr/>
        <p:txBody>
          <a:bodyPr/>
          <a:lstStyle/>
          <a:p>
            <a:fld id="{715B2D49-308C-4988-B52F-571922BFD142}" type="slidenum">
              <a:rPr lang="es-EC" smtClean="0"/>
              <a:t>28</a:t>
            </a:fld>
            <a:endParaRPr lang="es-EC" dirty="0"/>
          </a:p>
        </p:txBody>
      </p:sp>
      <p:sp>
        <p:nvSpPr>
          <p:cNvPr id="6" name="CuadroTexto 5">
            <a:extLst>
              <a:ext uri="{FF2B5EF4-FFF2-40B4-BE49-F238E27FC236}">
                <a16:creationId xmlns:a16="http://schemas.microsoft.com/office/drawing/2014/main" id="{09E473B2-BD90-4B8A-B9CE-8EF35B020CD7}"/>
              </a:ext>
            </a:extLst>
          </p:cNvPr>
          <p:cNvSpPr txBox="1"/>
          <p:nvPr/>
        </p:nvSpPr>
        <p:spPr>
          <a:xfrm>
            <a:off x="1782433" y="1363995"/>
            <a:ext cx="5454310" cy="523220"/>
          </a:xfrm>
          <a:prstGeom prst="homePlate">
            <a:avLst/>
          </a:prstGeom>
          <a:solidFill>
            <a:schemeClr val="accent6">
              <a:lumMod val="40000"/>
              <a:lumOff val="60000"/>
            </a:schemeClr>
          </a:solidFill>
          <a:ln>
            <a:solidFill>
              <a:schemeClr val="accent6">
                <a:lumMod val="75000"/>
              </a:schemeClr>
            </a:solidFill>
          </a:ln>
        </p:spPr>
        <p:txBody>
          <a:bodyPr wrap="square" rtlCol="0">
            <a:spAutoFit/>
          </a:bodyPr>
          <a:lstStyle>
            <a:defPPr>
              <a:defRPr lang="es-EC"/>
            </a:defPPr>
            <a:lvl1pPr>
              <a:defRPr sz="2800"/>
            </a:lvl1pPr>
          </a:lstStyle>
          <a:p>
            <a:r>
              <a:rPr lang="es-ES" dirty="0"/>
              <a:t>Generalidades</a:t>
            </a:r>
            <a:endParaRPr lang="es-EC" dirty="0"/>
          </a:p>
        </p:txBody>
      </p:sp>
      <p:sp>
        <p:nvSpPr>
          <p:cNvPr id="10" name="CuadroTexto 9">
            <a:extLst>
              <a:ext uri="{FF2B5EF4-FFF2-40B4-BE49-F238E27FC236}">
                <a16:creationId xmlns:a16="http://schemas.microsoft.com/office/drawing/2014/main" id="{897F0FB5-FC37-4E70-9470-84AA4F9530CA}"/>
              </a:ext>
            </a:extLst>
          </p:cNvPr>
          <p:cNvSpPr txBox="1"/>
          <p:nvPr/>
        </p:nvSpPr>
        <p:spPr>
          <a:xfrm>
            <a:off x="1782433" y="2472059"/>
            <a:ext cx="5454310" cy="523220"/>
          </a:xfrm>
          <a:prstGeom prst="homePlate">
            <a:avLst/>
          </a:prstGeom>
          <a:solidFill>
            <a:schemeClr val="accent6">
              <a:lumMod val="40000"/>
              <a:lumOff val="60000"/>
            </a:schemeClr>
          </a:solidFill>
          <a:ln>
            <a:solidFill>
              <a:schemeClr val="accent6">
                <a:lumMod val="75000"/>
              </a:schemeClr>
            </a:solidFill>
          </a:ln>
        </p:spPr>
        <p:txBody>
          <a:bodyPr wrap="square" rtlCol="0">
            <a:spAutoFit/>
          </a:bodyPr>
          <a:lstStyle>
            <a:defPPr>
              <a:defRPr lang="es-EC"/>
            </a:defPPr>
            <a:lvl1pPr>
              <a:defRPr sz="2800"/>
            </a:lvl1pPr>
          </a:lstStyle>
          <a:p>
            <a:r>
              <a:rPr lang="es-ES" dirty="0"/>
              <a:t>Estructura del caso de estudio</a:t>
            </a:r>
            <a:endParaRPr lang="es-EC" dirty="0"/>
          </a:p>
        </p:txBody>
      </p:sp>
      <p:sp>
        <p:nvSpPr>
          <p:cNvPr id="11" name="CuadroTexto 10">
            <a:extLst>
              <a:ext uri="{FF2B5EF4-FFF2-40B4-BE49-F238E27FC236}">
                <a16:creationId xmlns:a16="http://schemas.microsoft.com/office/drawing/2014/main" id="{B5952C4B-81BF-426C-8DE1-D47EE2051D1A}"/>
              </a:ext>
            </a:extLst>
          </p:cNvPr>
          <p:cNvSpPr txBox="1"/>
          <p:nvPr/>
        </p:nvSpPr>
        <p:spPr>
          <a:xfrm>
            <a:off x="1760832" y="4872429"/>
            <a:ext cx="5475911" cy="523220"/>
          </a:xfrm>
          <a:prstGeom prst="homePlate">
            <a:avLst/>
          </a:prstGeom>
          <a:solidFill>
            <a:schemeClr val="accent6">
              <a:lumMod val="40000"/>
              <a:lumOff val="60000"/>
            </a:schemeClr>
          </a:solidFill>
          <a:ln>
            <a:solidFill>
              <a:schemeClr val="accent6">
                <a:lumMod val="75000"/>
              </a:schemeClr>
            </a:solidFill>
          </a:ln>
        </p:spPr>
        <p:txBody>
          <a:bodyPr wrap="square" rtlCol="0">
            <a:spAutoFit/>
          </a:bodyPr>
          <a:lstStyle>
            <a:defPPr>
              <a:defRPr lang="es-EC"/>
            </a:defPPr>
            <a:lvl1pPr>
              <a:defRPr sz="2800"/>
            </a:lvl1pPr>
          </a:lstStyle>
          <a:p>
            <a:r>
              <a:rPr lang="es-ES" dirty="0"/>
              <a:t>Conclusiones y Recomendaciones</a:t>
            </a:r>
            <a:endParaRPr lang="es-EC" dirty="0"/>
          </a:p>
        </p:txBody>
      </p:sp>
      <p:sp>
        <p:nvSpPr>
          <p:cNvPr id="12" name="CuadroTexto 11">
            <a:extLst>
              <a:ext uri="{FF2B5EF4-FFF2-40B4-BE49-F238E27FC236}">
                <a16:creationId xmlns:a16="http://schemas.microsoft.com/office/drawing/2014/main" id="{115E6397-9839-4F24-9087-1BDCEF35F04C}"/>
              </a:ext>
            </a:extLst>
          </p:cNvPr>
          <p:cNvSpPr txBox="1"/>
          <p:nvPr/>
        </p:nvSpPr>
        <p:spPr>
          <a:xfrm>
            <a:off x="1760832" y="3580123"/>
            <a:ext cx="5475911" cy="523220"/>
          </a:xfrm>
          <a:prstGeom prst="homePlate">
            <a:avLst/>
          </a:prstGeom>
          <a:solidFill>
            <a:schemeClr val="accent5">
              <a:lumMod val="40000"/>
              <a:lumOff val="60000"/>
            </a:schemeClr>
          </a:solidFill>
          <a:ln>
            <a:solidFill>
              <a:schemeClr val="accent5">
                <a:lumMod val="75000"/>
              </a:schemeClr>
            </a:solidFill>
          </a:ln>
        </p:spPr>
        <p:txBody>
          <a:bodyPr wrap="square" rtlCol="0">
            <a:spAutoFit/>
          </a:bodyPr>
          <a:lstStyle>
            <a:defPPr>
              <a:defRPr lang="es-EC"/>
            </a:defPPr>
            <a:lvl1pPr>
              <a:defRPr sz="2800"/>
            </a:lvl1pPr>
          </a:lstStyle>
          <a:p>
            <a:r>
              <a:rPr lang="es-ES" dirty="0"/>
              <a:t>Sistemas Fotovoltaicos</a:t>
            </a:r>
            <a:endParaRPr lang="es-EC" dirty="0"/>
          </a:p>
        </p:txBody>
      </p:sp>
      <p:sp>
        <p:nvSpPr>
          <p:cNvPr id="18" name="CuadroTexto 17">
            <a:extLst>
              <a:ext uri="{FF2B5EF4-FFF2-40B4-BE49-F238E27FC236}">
                <a16:creationId xmlns:a16="http://schemas.microsoft.com/office/drawing/2014/main" id="{0536825A-FB52-4622-9284-1954B24AAD60}"/>
              </a:ext>
            </a:extLst>
          </p:cNvPr>
          <p:cNvSpPr txBox="1"/>
          <p:nvPr/>
        </p:nvSpPr>
        <p:spPr>
          <a:xfrm>
            <a:off x="7603116" y="2813817"/>
            <a:ext cx="3922227" cy="2145268"/>
          </a:xfrm>
          <a:prstGeom prst="roundRect">
            <a:avLst/>
          </a:prstGeom>
          <a:solidFill>
            <a:schemeClr val="accent4">
              <a:lumMod val="40000"/>
              <a:lumOff val="60000"/>
            </a:schemeClr>
          </a:solidFill>
          <a:ln>
            <a:solidFill>
              <a:schemeClr val="accent4">
                <a:lumMod val="75000"/>
              </a:schemeClr>
            </a:solidFill>
          </a:ln>
        </p:spPr>
        <p:txBody>
          <a:bodyPr wrap="square" rtlCol="0">
            <a:spAutoFit/>
          </a:bodyPr>
          <a:lstStyle/>
          <a:p>
            <a:pPr marL="285750" indent="-285750">
              <a:buFont typeface="Arial" panose="020B0604020202020204" pitchFamily="34" charset="0"/>
              <a:buChar char="•"/>
            </a:pPr>
            <a:r>
              <a:rPr lang="es-ES" sz="2400" dirty="0"/>
              <a:t>Panel Solar</a:t>
            </a:r>
          </a:p>
          <a:p>
            <a:pPr marL="285750" indent="-285750">
              <a:buFont typeface="Arial" panose="020B0604020202020204" pitchFamily="34" charset="0"/>
              <a:buChar char="•"/>
            </a:pPr>
            <a:r>
              <a:rPr lang="es-ES" sz="2400" dirty="0"/>
              <a:t>Sistemas de montaje</a:t>
            </a:r>
          </a:p>
          <a:p>
            <a:pPr marL="285750" indent="-285750">
              <a:buFont typeface="Arial" panose="020B0604020202020204" pitchFamily="34" charset="0"/>
              <a:buChar char="•"/>
            </a:pPr>
            <a:r>
              <a:rPr lang="es-ES" sz="2400" dirty="0"/>
              <a:t>Consideraciones sísmicas</a:t>
            </a:r>
          </a:p>
          <a:p>
            <a:pPr marL="742950" lvl="1" indent="-285750">
              <a:buFont typeface="Arial" panose="020B0604020202020204" pitchFamily="34" charset="0"/>
              <a:buChar char="•"/>
            </a:pPr>
            <a:r>
              <a:rPr lang="es-ES" sz="2400" dirty="0"/>
              <a:t>Sistemas de balasto</a:t>
            </a:r>
          </a:p>
          <a:p>
            <a:pPr marL="742950" lvl="1" indent="-285750">
              <a:buFont typeface="Arial" panose="020B0604020202020204" pitchFamily="34" charset="0"/>
              <a:buChar char="•"/>
            </a:pPr>
            <a:r>
              <a:rPr lang="es-ES" sz="2400" dirty="0"/>
              <a:t>Sistemas anclados</a:t>
            </a:r>
          </a:p>
        </p:txBody>
      </p:sp>
      <p:pic>
        <p:nvPicPr>
          <p:cNvPr id="36866" name="Picture 2" descr="Idea principal - Iconos gratis de electrónica">
            <a:extLst>
              <a:ext uri="{FF2B5EF4-FFF2-40B4-BE49-F238E27FC236}">
                <a16:creationId xmlns:a16="http://schemas.microsoft.com/office/drawing/2014/main" id="{9A0A7590-A382-4075-A138-B14B7895B45F}"/>
              </a:ext>
            </a:extLst>
          </p:cNvPr>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649111" y="1213619"/>
            <a:ext cx="788453" cy="788453"/>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n 21">
            <a:extLst>
              <a:ext uri="{FF2B5EF4-FFF2-40B4-BE49-F238E27FC236}">
                <a16:creationId xmlns:a16="http://schemas.microsoft.com/office/drawing/2014/main" id="{7F5213C4-49B3-40FD-A753-37DFCD46483B}"/>
              </a:ext>
            </a:extLst>
          </p:cNvPr>
          <p:cNvPicPr/>
          <p:nvPr/>
        </p:nvPicPr>
        <p:blipFill rotWithShape="1">
          <a:blip r:embed="rId3" cstate="email">
            <a:clrChange>
              <a:clrFrom>
                <a:srgbClr val="DDDDDD"/>
              </a:clrFrom>
              <a:clrTo>
                <a:srgbClr val="DDDDDD">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386069" y="2367296"/>
            <a:ext cx="1227692" cy="732746"/>
          </a:xfrm>
          <a:prstGeom prst="rect">
            <a:avLst/>
          </a:prstGeom>
          <a:ln>
            <a:noFill/>
          </a:ln>
          <a:extLst>
            <a:ext uri="{53640926-AAD7-44D8-BBD7-CCE9431645EC}">
              <a14:shadowObscured xmlns:a14="http://schemas.microsoft.com/office/drawing/2010/main"/>
            </a:ext>
          </a:extLst>
        </p:spPr>
      </p:pic>
      <p:pic>
        <p:nvPicPr>
          <p:cNvPr id="36868" name="Picture 4" descr="Cómo funcionan los paneles solares? | IDEAS Mercado Libre Argentina">
            <a:extLst>
              <a:ext uri="{FF2B5EF4-FFF2-40B4-BE49-F238E27FC236}">
                <a16:creationId xmlns:a16="http://schemas.microsoft.com/office/drawing/2014/main" id="{9C4422F3-0D14-4D45-A665-BBBFB0D9618D}"/>
              </a:ext>
            </a:extLst>
          </p:cNvPr>
          <p:cNvPicPr>
            <a:picLocks noChangeAspect="1" noChangeArrowheads="1"/>
          </p:cNvPicPr>
          <p:nvPr/>
        </p:nvPicPr>
        <p:blipFill>
          <a:blip r:embed="rId4" cstate="email">
            <a:clrChange>
              <a:clrFrom>
                <a:srgbClr val="FFFFFF"/>
              </a:clrFrom>
              <a:clrTo>
                <a:srgbClr val="FFFFFF">
                  <a:alpha val="0"/>
                </a:srgbClr>
              </a:clrTo>
            </a:clrChange>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a:ext>
            </a:extLst>
          </a:blip>
          <a:srcRect/>
          <a:stretch>
            <a:fillRect/>
          </a:stretch>
        </p:blipFill>
        <p:spPr bwMode="auto">
          <a:xfrm>
            <a:off x="238999" y="3355029"/>
            <a:ext cx="1521833" cy="1008215"/>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descr="Papeles sueltos: Las conclusiones y revisión de la introducción y objetvos">
            <a:extLst>
              <a:ext uri="{FF2B5EF4-FFF2-40B4-BE49-F238E27FC236}">
                <a16:creationId xmlns:a16="http://schemas.microsoft.com/office/drawing/2014/main" id="{4141C9FE-CBE7-46BE-8FC6-FD8E7F745E39}"/>
              </a:ext>
            </a:extLst>
          </p:cNvPr>
          <p:cNvPicPr>
            <a:picLocks noChangeAspect="1" noChangeArrowheads="1"/>
          </p:cNvPicPr>
          <p:nvPr/>
        </p:nvPicPr>
        <p:blipFill>
          <a:blip r:embed="rId6"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53848" y="4611380"/>
            <a:ext cx="840611" cy="104531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354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838199" y="0"/>
            <a:ext cx="4785949" cy="622852"/>
          </a:xfrm>
        </p:spPr>
        <p:txBody>
          <a:bodyPr>
            <a:normAutofit fontScale="90000"/>
          </a:bodyPr>
          <a:lstStyle/>
          <a:p>
            <a:r>
              <a:rPr lang="es-CO" sz="3600" dirty="0"/>
              <a:t>SISTEMAS FOTOVOLTAICOS</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29</a:t>
            </a:fld>
            <a:endParaRPr lang="es-EC" dirty="0"/>
          </a:p>
        </p:txBody>
      </p:sp>
      <p:pic>
        <p:nvPicPr>
          <p:cNvPr id="5" name="Imagen 4">
            <a:extLst>
              <a:ext uri="{FF2B5EF4-FFF2-40B4-BE49-F238E27FC236}">
                <a16:creationId xmlns:a16="http://schemas.microsoft.com/office/drawing/2014/main" id="{781DE5A9-A778-4190-A436-2D7907E957F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630610" y="904085"/>
            <a:ext cx="7987075" cy="4996595"/>
          </a:xfrm>
          <a:prstGeom prst="rect">
            <a:avLst/>
          </a:prstGeom>
        </p:spPr>
      </p:pic>
    </p:spTree>
    <p:extLst>
      <p:ext uri="{BB962C8B-B14F-4D97-AF65-F5344CB8AC3E}">
        <p14:creationId xmlns:p14="http://schemas.microsoft.com/office/powerpoint/2010/main" val="3227696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838200" y="0"/>
            <a:ext cx="3574774" cy="622852"/>
          </a:xfrm>
        </p:spPr>
        <p:txBody>
          <a:bodyPr>
            <a:normAutofit/>
          </a:bodyPr>
          <a:lstStyle/>
          <a:p>
            <a:r>
              <a:rPr lang="es-CO" sz="3600" b="1" dirty="0"/>
              <a:t>ÍNDICE</a:t>
            </a:r>
            <a:endParaRPr lang="es-EC" sz="3600" b="1" dirty="0"/>
          </a:p>
        </p:txBody>
      </p:sp>
      <p:sp>
        <p:nvSpPr>
          <p:cNvPr id="5" name="Marcador de número de diapositiva 4">
            <a:extLst>
              <a:ext uri="{FF2B5EF4-FFF2-40B4-BE49-F238E27FC236}">
                <a16:creationId xmlns:a16="http://schemas.microsoft.com/office/drawing/2014/main" id="{3BF9A9E6-F40F-49E6-9D82-225A6EF6F279}"/>
              </a:ext>
            </a:extLst>
          </p:cNvPr>
          <p:cNvSpPr>
            <a:spLocks noGrp="1"/>
          </p:cNvSpPr>
          <p:nvPr>
            <p:ph type="sldNum" sz="quarter" idx="12"/>
          </p:nvPr>
        </p:nvSpPr>
        <p:spPr/>
        <p:txBody>
          <a:bodyPr/>
          <a:lstStyle/>
          <a:p>
            <a:fld id="{715B2D49-308C-4988-B52F-571922BFD142}" type="slidenum">
              <a:rPr lang="es-EC" smtClean="0"/>
              <a:t>3</a:t>
            </a:fld>
            <a:endParaRPr lang="es-EC" dirty="0"/>
          </a:p>
        </p:txBody>
      </p:sp>
      <p:sp>
        <p:nvSpPr>
          <p:cNvPr id="6" name="CuadroTexto 5">
            <a:extLst>
              <a:ext uri="{FF2B5EF4-FFF2-40B4-BE49-F238E27FC236}">
                <a16:creationId xmlns:a16="http://schemas.microsoft.com/office/drawing/2014/main" id="{09E473B2-BD90-4B8A-B9CE-8EF35B020CD7}"/>
              </a:ext>
            </a:extLst>
          </p:cNvPr>
          <p:cNvSpPr txBox="1"/>
          <p:nvPr/>
        </p:nvSpPr>
        <p:spPr>
          <a:xfrm>
            <a:off x="1782433" y="1363995"/>
            <a:ext cx="5454310" cy="523220"/>
          </a:xfrm>
          <a:prstGeom prst="homePlate">
            <a:avLst/>
          </a:prstGeom>
          <a:solidFill>
            <a:schemeClr val="accent5">
              <a:lumMod val="40000"/>
              <a:lumOff val="60000"/>
            </a:schemeClr>
          </a:solidFill>
          <a:ln>
            <a:solidFill>
              <a:schemeClr val="accent5">
                <a:lumMod val="75000"/>
              </a:schemeClr>
            </a:solidFill>
          </a:ln>
        </p:spPr>
        <p:txBody>
          <a:bodyPr wrap="square" rtlCol="0">
            <a:spAutoFit/>
          </a:bodyPr>
          <a:lstStyle/>
          <a:p>
            <a:r>
              <a:rPr lang="es-ES" sz="2800" dirty="0"/>
              <a:t>Generalidades</a:t>
            </a:r>
            <a:endParaRPr lang="es-EC" sz="2800" dirty="0"/>
          </a:p>
        </p:txBody>
      </p:sp>
      <p:sp>
        <p:nvSpPr>
          <p:cNvPr id="10" name="CuadroTexto 9">
            <a:extLst>
              <a:ext uri="{FF2B5EF4-FFF2-40B4-BE49-F238E27FC236}">
                <a16:creationId xmlns:a16="http://schemas.microsoft.com/office/drawing/2014/main" id="{897F0FB5-FC37-4E70-9470-84AA4F9530CA}"/>
              </a:ext>
            </a:extLst>
          </p:cNvPr>
          <p:cNvSpPr txBox="1"/>
          <p:nvPr/>
        </p:nvSpPr>
        <p:spPr>
          <a:xfrm>
            <a:off x="1782433" y="2472059"/>
            <a:ext cx="5454310" cy="523220"/>
          </a:xfrm>
          <a:prstGeom prst="homePlate">
            <a:avLst/>
          </a:prstGeom>
          <a:solidFill>
            <a:schemeClr val="accent6">
              <a:lumMod val="40000"/>
              <a:lumOff val="60000"/>
            </a:schemeClr>
          </a:solidFill>
          <a:ln>
            <a:solidFill>
              <a:schemeClr val="accent6">
                <a:lumMod val="75000"/>
              </a:schemeClr>
            </a:solidFill>
          </a:ln>
        </p:spPr>
        <p:txBody>
          <a:bodyPr wrap="square" rtlCol="0">
            <a:spAutoFit/>
          </a:bodyPr>
          <a:lstStyle>
            <a:defPPr>
              <a:defRPr lang="es-EC"/>
            </a:defPPr>
            <a:lvl1pPr>
              <a:defRPr sz="2800"/>
            </a:lvl1pPr>
          </a:lstStyle>
          <a:p>
            <a:r>
              <a:rPr lang="es-ES" dirty="0"/>
              <a:t>Estructura del caso de estudio</a:t>
            </a:r>
            <a:endParaRPr lang="es-EC" dirty="0"/>
          </a:p>
        </p:txBody>
      </p:sp>
      <p:sp>
        <p:nvSpPr>
          <p:cNvPr id="11" name="CuadroTexto 10">
            <a:extLst>
              <a:ext uri="{FF2B5EF4-FFF2-40B4-BE49-F238E27FC236}">
                <a16:creationId xmlns:a16="http://schemas.microsoft.com/office/drawing/2014/main" id="{B5952C4B-81BF-426C-8DE1-D47EE2051D1A}"/>
              </a:ext>
            </a:extLst>
          </p:cNvPr>
          <p:cNvSpPr txBox="1"/>
          <p:nvPr/>
        </p:nvSpPr>
        <p:spPr>
          <a:xfrm>
            <a:off x="1760832" y="4872429"/>
            <a:ext cx="5475911" cy="523220"/>
          </a:xfrm>
          <a:prstGeom prst="homePlate">
            <a:avLst/>
          </a:prstGeom>
          <a:solidFill>
            <a:schemeClr val="accent6">
              <a:lumMod val="40000"/>
              <a:lumOff val="60000"/>
            </a:schemeClr>
          </a:solidFill>
          <a:ln>
            <a:solidFill>
              <a:schemeClr val="accent6">
                <a:lumMod val="75000"/>
              </a:schemeClr>
            </a:solidFill>
          </a:ln>
        </p:spPr>
        <p:txBody>
          <a:bodyPr wrap="square" rtlCol="0">
            <a:spAutoFit/>
          </a:bodyPr>
          <a:lstStyle>
            <a:defPPr>
              <a:defRPr lang="es-EC"/>
            </a:defPPr>
            <a:lvl1pPr>
              <a:defRPr sz="2800"/>
            </a:lvl1pPr>
          </a:lstStyle>
          <a:p>
            <a:r>
              <a:rPr lang="es-ES" dirty="0"/>
              <a:t>Conclusiones y Recomendaciones</a:t>
            </a:r>
            <a:endParaRPr lang="es-EC" dirty="0"/>
          </a:p>
        </p:txBody>
      </p:sp>
      <p:sp>
        <p:nvSpPr>
          <p:cNvPr id="12" name="CuadroTexto 11">
            <a:extLst>
              <a:ext uri="{FF2B5EF4-FFF2-40B4-BE49-F238E27FC236}">
                <a16:creationId xmlns:a16="http://schemas.microsoft.com/office/drawing/2014/main" id="{115E6397-9839-4F24-9087-1BDCEF35F04C}"/>
              </a:ext>
            </a:extLst>
          </p:cNvPr>
          <p:cNvSpPr txBox="1"/>
          <p:nvPr/>
        </p:nvSpPr>
        <p:spPr>
          <a:xfrm>
            <a:off x="1760832" y="3580123"/>
            <a:ext cx="5475911" cy="523220"/>
          </a:xfrm>
          <a:prstGeom prst="homePlate">
            <a:avLst/>
          </a:prstGeom>
          <a:solidFill>
            <a:schemeClr val="accent6">
              <a:lumMod val="40000"/>
              <a:lumOff val="60000"/>
            </a:schemeClr>
          </a:solidFill>
          <a:ln>
            <a:solidFill>
              <a:schemeClr val="accent6">
                <a:lumMod val="75000"/>
              </a:schemeClr>
            </a:solidFill>
          </a:ln>
        </p:spPr>
        <p:txBody>
          <a:bodyPr wrap="square" rtlCol="0">
            <a:spAutoFit/>
          </a:bodyPr>
          <a:lstStyle/>
          <a:p>
            <a:r>
              <a:rPr lang="es-ES" sz="2800" dirty="0"/>
              <a:t>Sistemas Fotovoltaicos</a:t>
            </a:r>
            <a:endParaRPr lang="es-EC" sz="2800" dirty="0"/>
          </a:p>
        </p:txBody>
      </p:sp>
      <p:sp>
        <p:nvSpPr>
          <p:cNvPr id="18" name="CuadroTexto 17">
            <a:extLst>
              <a:ext uri="{FF2B5EF4-FFF2-40B4-BE49-F238E27FC236}">
                <a16:creationId xmlns:a16="http://schemas.microsoft.com/office/drawing/2014/main" id="{0536825A-FB52-4622-9284-1954B24AAD60}"/>
              </a:ext>
            </a:extLst>
          </p:cNvPr>
          <p:cNvSpPr txBox="1"/>
          <p:nvPr/>
        </p:nvSpPr>
        <p:spPr>
          <a:xfrm>
            <a:off x="7508543" y="732457"/>
            <a:ext cx="3245893" cy="1877607"/>
          </a:xfrm>
          <a:prstGeom prst="roundRect">
            <a:avLst/>
          </a:prstGeom>
          <a:solidFill>
            <a:schemeClr val="accent4">
              <a:lumMod val="40000"/>
              <a:lumOff val="60000"/>
            </a:schemeClr>
          </a:solidFill>
          <a:ln>
            <a:solidFill>
              <a:schemeClr val="accent4">
                <a:lumMod val="75000"/>
              </a:schemeClr>
            </a:solidFill>
          </a:ln>
        </p:spPr>
        <p:txBody>
          <a:bodyPr wrap="square" rtlCol="0">
            <a:spAutoFit/>
          </a:bodyPr>
          <a:lstStyle/>
          <a:p>
            <a:pPr marL="285750" indent="-285750">
              <a:lnSpc>
                <a:spcPct val="150000"/>
              </a:lnSpc>
              <a:buFont typeface="Arial" panose="020B0604020202020204" pitchFamily="34" charset="0"/>
              <a:buChar char="•"/>
            </a:pPr>
            <a:r>
              <a:rPr lang="es-ES" sz="2400" dirty="0"/>
              <a:t>Antecedentes</a:t>
            </a:r>
          </a:p>
          <a:p>
            <a:pPr marL="285750" indent="-285750">
              <a:lnSpc>
                <a:spcPct val="150000"/>
              </a:lnSpc>
              <a:buFont typeface="Arial" panose="020B0604020202020204" pitchFamily="34" charset="0"/>
              <a:buChar char="•"/>
            </a:pPr>
            <a:r>
              <a:rPr lang="es-ES" sz="2400" dirty="0"/>
              <a:t>Objetivo General</a:t>
            </a:r>
          </a:p>
          <a:p>
            <a:pPr marL="285750" indent="-285750">
              <a:lnSpc>
                <a:spcPct val="150000"/>
              </a:lnSpc>
              <a:buFont typeface="Arial" panose="020B0604020202020204" pitchFamily="34" charset="0"/>
              <a:buChar char="•"/>
            </a:pPr>
            <a:r>
              <a:rPr lang="es-ES" sz="2400" dirty="0"/>
              <a:t>Objetivos Específicos</a:t>
            </a:r>
            <a:endParaRPr lang="es-EC" sz="2400" dirty="0"/>
          </a:p>
        </p:txBody>
      </p:sp>
      <p:pic>
        <p:nvPicPr>
          <p:cNvPr id="36866" name="Picture 2" descr="Idea principal - Iconos gratis de electrónica">
            <a:extLst>
              <a:ext uri="{FF2B5EF4-FFF2-40B4-BE49-F238E27FC236}">
                <a16:creationId xmlns:a16="http://schemas.microsoft.com/office/drawing/2014/main" id="{9A0A7590-A382-4075-A138-B14B7895B45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9111" y="1213619"/>
            <a:ext cx="788453" cy="788453"/>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n 21">
            <a:extLst>
              <a:ext uri="{FF2B5EF4-FFF2-40B4-BE49-F238E27FC236}">
                <a16:creationId xmlns:a16="http://schemas.microsoft.com/office/drawing/2014/main" id="{7F5213C4-49B3-40FD-A753-37DFCD46483B}"/>
              </a:ext>
            </a:extLst>
          </p:cNvPr>
          <p:cNvPicPr/>
          <p:nvPr/>
        </p:nvPicPr>
        <p:blipFill rotWithShape="1">
          <a:blip r:embed="rId3" cstate="email">
            <a:clrChange>
              <a:clrFrom>
                <a:srgbClr val="DDDDDD"/>
              </a:clrFrom>
              <a:clrTo>
                <a:srgbClr val="DDDDDD">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386069" y="2367296"/>
            <a:ext cx="1227692" cy="732746"/>
          </a:xfrm>
          <a:prstGeom prst="rect">
            <a:avLst/>
          </a:prstGeom>
          <a:ln>
            <a:noFill/>
          </a:ln>
          <a:extLst>
            <a:ext uri="{53640926-AAD7-44D8-BBD7-CCE9431645EC}">
              <a14:shadowObscured xmlns:a14="http://schemas.microsoft.com/office/drawing/2010/main"/>
            </a:ext>
          </a:extLst>
        </p:spPr>
      </p:pic>
      <p:pic>
        <p:nvPicPr>
          <p:cNvPr id="36868" name="Picture 4" descr="Cómo funcionan los paneles solares? | IDEAS Mercado Libre Argentina">
            <a:extLst>
              <a:ext uri="{FF2B5EF4-FFF2-40B4-BE49-F238E27FC236}">
                <a16:creationId xmlns:a16="http://schemas.microsoft.com/office/drawing/2014/main" id="{9C4422F3-0D14-4D45-A665-BBBFB0D9618D}"/>
              </a:ext>
            </a:extLst>
          </p:cNvPr>
          <p:cNvPicPr>
            <a:picLocks noChangeAspect="1" noChangeArrowheads="1"/>
          </p:cNvPicPr>
          <p:nvPr/>
        </p:nvPicPr>
        <p:blipFill>
          <a:blip r:embed="rId4"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38999" y="3355029"/>
            <a:ext cx="1521833" cy="1008215"/>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descr="Papeles sueltos: Las conclusiones y revisión de la introducción y objetvos">
            <a:extLst>
              <a:ext uri="{FF2B5EF4-FFF2-40B4-BE49-F238E27FC236}">
                <a16:creationId xmlns:a16="http://schemas.microsoft.com/office/drawing/2014/main" id="{4141C9FE-CBE7-46BE-8FC6-FD8E7F745E39}"/>
              </a:ext>
            </a:extLst>
          </p:cNvPr>
          <p:cNvPicPr>
            <a:picLocks noChangeAspect="1" noChangeArrowheads="1"/>
          </p:cNvPicPr>
          <p:nvPr/>
        </p:nvPicPr>
        <p:blipFill>
          <a:blip r:embed="rId5"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53848" y="4611380"/>
            <a:ext cx="840611" cy="104531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1392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838199" y="0"/>
            <a:ext cx="4785949" cy="622852"/>
          </a:xfrm>
        </p:spPr>
        <p:txBody>
          <a:bodyPr>
            <a:normAutofit fontScale="90000"/>
          </a:bodyPr>
          <a:lstStyle/>
          <a:p>
            <a:r>
              <a:rPr lang="es-CO" sz="3600" dirty="0"/>
              <a:t>SISTEMAS FOTOVOLTAICOS</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30</a:t>
            </a:fld>
            <a:endParaRPr lang="es-EC" dirty="0"/>
          </a:p>
        </p:txBody>
      </p:sp>
      <p:pic>
        <p:nvPicPr>
          <p:cNvPr id="5" name="Imagen 4">
            <a:extLst>
              <a:ext uri="{FF2B5EF4-FFF2-40B4-BE49-F238E27FC236}">
                <a16:creationId xmlns:a16="http://schemas.microsoft.com/office/drawing/2014/main" id="{32E32BA8-FA24-4829-8375-A26946A89A69}"/>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1255" y="1443463"/>
            <a:ext cx="6541176" cy="1920241"/>
          </a:xfrm>
          <a:prstGeom prst="rect">
            <a:avLst/>
          </a:prstGeom>
        </p:spPr>
      </p:pic>
      <p:graphicFrame>
        <p:nvGraphicFramePr>
          <p:cNvPr id="6" name="Tabla 5">
            <a:extLst>
              <a:ext uri="{FF2B5EF4-FFF2-40B4-BE49-F238E27FC236}">
                <a16:creationId xmlns:a16="http://schemas.microsoft.com/office/drawing/2014/main" id="{7AC3683D-1F3F-4211-8400-4A596B2A9D59}"/>
              </a:ext>
            </a:extLst>
          </p:cNvPr>
          <p:cNvGraphicFramePr>
            <a:graphicFrameLocks noGrp="1"/>
          </p:cNvGraphicFramePr>
          <p:nvPr>
            <p:extLst>
              <p:ext uri="{D42A27DB-BD31-4B8C-83A1-F6EECF244321}">
                <p14:modId xmlns:p14="http://schemas.microsoft.com/office/powerpoint/2010/main" val="674568862"/>
              </p:ext>
            </p:extLst>
          </p:nvPr>
        </p:nvGraphicFramePr>
        <p:xfrm>
          <a:off x="467491" y="3838899"/>
          <a:ext cx="5876618" cy="1920240"/>
        </p:xfrm>
        <a:graphic>
          <a:graphicData uri="http://schemas.openxmlformats.org/drawingml/2006/table">
            <a:tbl>
              <a:tblPr firstRow="1" firstCol="1" bandRow="1">
                <a:tableStyleId>{68D230F3-CF80-4859-8CE7-A43EE81993B5}</a:tableStyleId>
              </a:tblPr>
              <a:tblGrid>
                <a:gridCol w="2938309">
                  <a:extLst>
                    <a:ext uri="{9D8B030D-6E8A-4147-A177-3AD203B41FA5}">
                      <a16:colId xmlns:a16="http://schemas.microsoft.com/office/drawing/2014/main" val="2538471924"/>
                    </a:ext>
                  </a:extLst>
                </a:gridCol>
                <a:gridCol w="2938309">
                  <a:extLst>
                    <a:ext uri="{9D8B030D-6E8A-4147-A177-3AD203B41FA5}">
                      <a16:colId xmlns:a16="http://schemas.microsoft.com/office/drawing/2014/main" val="318845047"/>
                    </a:ext>
                  </a:extLst>
                </a:gridCol>
              </a:tblGrid>
              <a:tr h="210185">
                <a:tc>
                  <a:txBody>
                    <a:bodyPr/>
                    <a:lstStyle/>
                    <a:p>
                      <a:pPr>
                        <a:lnSpc>
                          <a:spcPct val="100000"/>
                        </a:lnSpc>
                        <a:spcAft>
                          <a:spcPts val="800"/>
                        </a:spcAft>
                      </a:pPr>
                      <a:r>
                        <a:rPr lang="es-EC" sz="1800">
                          <a:effectLst/>
                        </a:rPr>
                        <a:t>Tipo de célula fotovoltaica</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a:effectLst/>
                        </a:rPr>
                        <a:t>Monocristalino</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629174544"/>
                  </a:ext>
                </a:extLst>
              </a:tr>
              <a:tr h="210185">
                <a:tc>
                  <a:txBody>
                    <a:bodyPr/>
                    <a:lstStyle/>
                    <a:p>
                      <a:pPr>
                        <a:lnSpc>
                          <a:spcPct val="100000"/>
                        </a:lnSpc>
                        <a:spcAft>
                          <a:spcPts val="800"/>
                        </a:spcAft>
                      </a:pPr>
                      <a:r>
                        <a:rPr lang="es-EC" sz="1800" b="0" dirty="0">
                          <a:effectLst/>
                        </a:rPr>
                        <a:t>Número de células fotovoltaicas</a:t>
                      </a:r>
                      <a:endParaRPr lang="es-EC" sz="1800" b="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dirty="0">
                          <a:effectLst/>
                        </a:rPr>
                        <a:t>144 (2 x 72)</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132119119"/>
                  </a:ext>
                </a:extLst>
              </a:tr>
              <a:tr h="210185">
                <a:tc>
                  <a:txBody>
                    <a:bodyPr/>
                    <a:lstStyle/>
                    <a:p>
                      <a:pPr>
                        <a:lnSpc>
                          <a:spcPct val="100000"/>
                        </a:lnSpc>
                        <a:spcAft>
                          <a:spcPts val="800"/>
                        </a:spcAft>
                      </a:pPr>
                      <a:r>
                        <a:rPr lang="es-EC" sz="1800" b="0">
                          <a:effectLst/>
                        </a:rPr>
                        <a:t>Largo</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dirty="0">
                          <a:effectLst/>
                        </a:rPr>
                        <a:t>2230 mm</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037982138"/>
                  </a:ext>
                </a:extLst>
              </a:tr>
              <a:tr h="210185">
                <a:tc>
                  <a:txBody>
                    <a:bodyPr/>
                    <a:lstStyle/>
                    <a:p>
                      <a:pPr>
                        <a:lnSpc>
                          <a:spcPct val="100000"/>
                        </a:lnSpc>
                        <a:spcAft>
                          <a:spcPts val="800"/>
                        </a:spcAft>
                      </a:pPr>
                      <a:r>
                        <a:rPr lang="es-EC" sz="1800" b="0">
                          <a:effectLst/>
                        </a:rPr>
                        <a:t>Ancho</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a:effectLst/>
                        </a:rPr>
                        <a:t>1134 mm</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73046796"/>
                  </a:ext>
                </a:extLst>
              </a:tr>
              <a:tr h="210185">
                <a:tc>
                  <a:txBody>
                    <a:bodyPr/>
                    <a:lstStyle/>
                    <a:p>
                      <a:pPr>
                        <a:lnSpc>
                          <a:spcPct val="100000"/>
                        </a:lnSpc>
                        <a:spcAft>
                          <a:spcPts val="800"/>
                        </a:spcAft>
                      </a:pPr>
                      <a:r>
                        <a:rPr lang="es-EC" sz="1800" b="0">
                          <a:effectLst/>
                        </a:rPr>
                        <a:t>Espesor</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a:effectLst/>
                        </a:rPr>
                        <a:t>35 mm</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741581154"/>
                  </a:ext>
                </a:extLst>
              </a:tr>
              <a:tr h="46355">
                <a:tc>
                  <a:txBody>
                    <a:bodyPr/>
                    <a:lstStyle/>
                    <a:p>
                      <a:pPr>
                        <a:lnSpc>
                          <a:spcPct val="100000"/>
                        </a:lnSpc>
                        <a:spcAft>
                          <a:spcPts val="800"/>
                        </a:spcAft>
                      </a:pPr>
                      <a:r>
                        <a:rPr lang="es-EC" sz="1800" b="0" dirty="0">
                          <a:effectLst/>
                        </a:rPr>
                        <a:t>Peso</a:t>
                      </a:r>
                      <a:endParaRPr lang="es-EC" sz="1800" b="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dirty="0">
                          <a:effectLst/>
                        </a:rPr>
                        <a:t>28.90 kg</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909310376"/>
                  </a:ext>
                </a:extLst>
              </a:tr>
            </a:tbl>
          </a:graphicData>
        </a:graphic>
      </p:graphicFrame>
      <p:pic>
        <p:nvPicPr>
          <p:cNvPr id="11" name="Imagen 10">
            <a:extLst>
              <a:ext uri="{FF2B5EF4-FFF2-40B4-BE49-F238E27FC236}">
                <a16:creationId xmlns:a16="http://schemas.microsoft.com/office/drawing/2014/main" id="{A6FEE0B8-E32E-4147-8A22-4B580B78D696}"/>
              </a:ext>
            </a:extLst>
          </p:cNvPr>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7136243" y="1377852"/>
            <a:ext cx="4870226" cy="4102296"/>
          </a:xfrm>
          <a:prstGeom prst="rect">
            <a:avLst/>
          </a:prstGeom>
          <a:ln>
            <a:noFill/>
          </a:ln>
          <a:extLst>
            <a:ext uri="{53640926-AAD7-44D8-BBD7-CCE9431645EC}">
              <a14:shadowObscured xmlns:a14="http://schemas.microsoft.com/office/drawing/2010/main"/>
            </a:ext>
          </a:extLst>
        </p:spPr>
      </p:pic>
      <p:sp>
        <p:nvSpPr>
          <p:cNvPr id="12" name="CuadroTexto 11">
            <a:extLst>
              <a:ext uri="{FF2B5EF4-FFF2-40B4-BE49-F238E27FC236}">
                <a16:creationId xmlns:a16="http://schemas.microsoft.com/office/drawing/2014/main" id="{E2ED0D10-E440-49E5-979D-5E4BEDB99966}"/>
              </a:ext>
            </a:extLst>
          </p:cNvPr>
          <p:cNvSpPr txBox="1"/>
          <p:nvPr/>
        </p:nvSpPr>
        <p:spPr>
          <a:xfrm>
            <a:off x="4201276" y="739594"/>
            <a:ext cx="4285667" cy="400110"/>
          </a:xfrm>
          <a:prstGeom prst="rect">
            <a:avLst/>
          </a:prstGeom>
          <a:noFill/>
        </p:spPr>
        <p:txBody>
          <a:bodyPr wrap="square">
            <a:spAutoFit/>
          </a:bodyPr>
          <a:lstStyle/>
          <a:p>
            <a:pPr algn="ctr"/>
            <a:r>
              <a:rPr lang="es-ES" sz="2000" b="1" i="1" dirty="0">
                <a:latin typeface="+mj-lt"/>
              </a:rPr>
              <a:t>Características del panel solar escogido</a:t>
            </a:r>
            <a:endParaRPr lang="es-EC" sz="2000" b="1" i="1" dirty="0">
              <a:latin typeface="+mj-lt"/>
            </a:endParaRPr>
          </a:p>
        </p:txBody>
      </p:sp>
      <p:sp>
        <p:nvSpPr>
          <p:cNvPr id="8" name="CuadroTexto 7">
            <a:extLst>
              <a:ext uri="{FF2B5EF4-FFF2-40B4-BE49-F238E27FC236}">
                <a16:creationId xmlns:a16="http://schemas.microsoft.com/office/drawing/2014/main" id="{5279331C-23D8-4C1F-98EA-8A8583CF3D93}"/>
              </a:ext>
            </a:extLst>
          </p:cNvPr>
          <p:cNvSpPr txBox="1"/>
          <p:nvPr/>
        </p:nvSpPr>
        <p:spPr>
          <a:xfrm>
            <a:off x="281939" y="3339593"/>
            <a:ext cx="2227697" cy="307777"/>
          </a:xfrm>
          <a:prstGeom prst="rect">
            <a:avLst/>
          </a:prstGeom>
          <a:noFill/>
        </p:spPr>
        <p:txBody>
          <a:bodyPr wrap="square">
            <a:spAutoFit/>
          </a:bodyPr>
          <a:lstStyle/>
          <a:p>
            <a:r>
              <a:rPr lang="es-ES" sz="1400" dirty="0"/>
              <a:t>Fuente (</a:t>
            </a:r>
            <a:r>
              <a:rPr lang="es-ES" sz="1400" dirty="0" err="1"/>
              <a:t>JinkoSolar</a:t>
            </a:r>
            <a:r>
              <a:rPr lang="es-ES" sz="1400" dirty="0"/>
              <a:t>, 2020)</a:t>
            </a:r>
            <a:endParaRPr lang="es-EC" sz="1400" dirty="0"/>
          </a:p>
        </p:txBody>
      </p:sp>
      <p:sp>
        <p:nvSpPr>
          <p:cNvPr id="9" name="CuadroTexto 8">
            <a:extLst>
              <a:ext uri="{FF2B5EF4-FFF2-40B4-BE49-F238E27FC236}">
                <a16:creationId xmlns:a16="http://schemas.microsoft.com/office/drawing/2014/main" id="{9463CBEF-5A82-49CF-A912-5D0333047BC8}"/>
              </a:ext>
            </a:extLst>
          </p:cNvPr>
          <p:cNvSpPr txBox="1"/>
          <p:nvPr/>
        </p:nvSpPr>
        <p:spPr>
          <a:xfrm>
            <a:off x="280610" y="5763462"/>
            <a:ext cx="2227697" cy="307777"/>
          </a:xfrm>
          <a:prstGeom prst="rect">
            <a:avLst/>
          </a:prstGeom>
          <a:noFill/>
        </p:spPr>
        <p:txBody>
          <a:bodyPr wrap="square">
            <a:spAutoFit/>
          </a:bodyPr>
          <a:lstStyle/>
          <a:p>
            <a:r>
              <a:rPr lang="es-ES" sz="1400" dirty="0"/>
              <a:t>Fuente (</a:t>
            </a:r>
            <a:r>
              <a:rPr lang="es-ES" sz="1400" dirty="0" err="1"/>
              <a:t>JinkoSolar</a:t>
            </a:r>
            <a:r>
              <a:rPr lang="es-ES" sz="1400" dirty="0"/>
              <a:t>, 2020)</a:t>
            </a:r>
            <a:endParaRPr lang="es-EC" sz="1400" dirty="0"/>
          </a:p>
        </p:txBody>
      </p:sp>
    </p:spTree>
    <p:extLst>
      <p:ext uri="{BB962C8B-B14F-4D97-AF65-F5344CB8AC3E}">
        <p14:creationId xmlns:p14="http://schemas.microsoft.com/office/powerpoint/2010/main" val="1108264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838199" y="0"/>
            <a:ext cx="4785949" cy="622852"/>
          </a:xfrm>
        </p:spPr>
        <p:txBody>
          <a:bodyPr>
            <a:normAutofit fontScale="90000"/>
          </a:bodyPr>
          <a:lstStyle/>
          <a:p>
            <a:r>
              <a:rPr lang="es-CO" sz="3600" dirty="0"/>
              <a:t>SISTEMAS FOTOVOLTAICOS</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31</a:t>
            </a:fld>
            <a:endParaRPr lang="es-EC" dirty="0"/>
          </a:p>
        </p:txBody>
      </p:sp>
      <p:pic>
        <p:nvPicPr>
          <p:cNvPr id="5" name="Imagen 4">
            <a:extLst>
              <a:ext uri="{FF2B5EF4-FFF2-40B4-BE49-F238E27FC236}">
                <a16:creationId xmlns:a16="http://schemas.microsoft.com/office/drawing/2014/main" id="{76B2A017-0FD6-4E08-B76F-730B365FA897}"/>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42665" y="1630016"/>
            <a:ext cx="5303125" cy="3597967"/>
          </a:xfrm>
          <a:prstGeom prst="rect">
            <a:avLst/>
          </a:prstGeom>
        </p:spPr>
      </p:pic>
      <p:pic>
        <p:nvPicPr>
          <p:cNvPr id="13" name="Imagen 12">
            <a:extLst>
              <a:ext uri="{FF2B5EF4-FFF2-40B4-BE49-F238E27FC236}">
                <a16:creationId xmlns:a16="http://schemas.microsoft.com/office/drawing/2014/main" id="{9D09858E-AB53-4CDE-876B-80D01C71950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541346" y="1630016"/>
            <a:ext cx="4417806" cy="3600052"/>
          </a:xfrm>
          <a:prstGeom prst="rect">
            <a:avLst/>
          </a:prstGeom>
        </p:spPr>
      </p:pic>
      <p:sp>
        <p:nvSpPr>
          <p:cNvPr id="14" name="CuadroTexto 13">
            <a:extLst>
              <a:ext uri="{FF2B5EF4-FFF2-40B4-BE49-F238E27FC236}">
                <a16:creationId xmlns:a16="http://schemas.microsoft.com/office/drawing/2014/main" id="{7F0B1A60-3BFF-42B4-84C5-304E95F60B9D}"/>
              </a:ext>
            </a:extLst>
          </p:cNvPr>
          <p:cNvSpPr txBox="1"/>
          <p:nvPr/>
        </p:nvSpPr>
        <p:spPr>
          <a:xfrm>
            <a:off x="3394227" y="899761"/>
            <a:ext cx="5720646" cy="400110"/>
          </a:xfrm>
          <a:prstGeom prst="rect">
            <a:avLst/>
          </a:prstGeom>
          <a:noFill/>
        </p:spPr>
        <p:txBody>
          <a:bodyPr wrap="square">
            <a:spAutoFit/>
          </a:bodyPr>
          <a:lstStyle/>
          <a:p>
            <a:pPr algn="ctr"/>
            <a:r>
              <a:rPr lang="es-ES" sz="2000" b="1" i="1" dirty="0">
                <a:latin typeface="+mj-lt"/>
              </a:rPr>
              <a:t>Paneles solares instalados con materiales de la zona</a:t>
            </a:r>
            <a:endParaRPr lang="es-EC" sz="2000" b="1" i="1" dirty="0">
              <a:latin typeface="+mj-lt"/>
            </a:endParaRPr>
          </a:p>
        </p:txBody>
      </p:sp>
      <p:sp>
        <p:nvSpPr>
          <p:cNvPr id="16" name="CuadroTexto 15">
            <a:extLst>
              <a:ext uri="{FF2B5EF4-FFF2-40B4-BE49-F238E27FC236}">
                <a16:creationId xmlns:a16="http://schemas.microsoft.com/office/drawing/2014/main" id="{2B078BBD-1614-4C9D-B3C8-2C0B0B20BF9E}"/>
              </a:ext>
            </a:extLst>
          </p:cNvPr>
          <p:cNvSpPr txBox="1"/>
          <p:nvPr/>
        </p:nvSpPr>
        <p:spPr>
          <a:xfrm>
            <a:off x="742665" y="5250351"/>
            <a:ext cx="2227697" cy="307777"/>
          </a:xfrm>
          <a:prstGeom prst="rect">
            <a:avLst/>
          </a:prstGeom>
          <a:noFill/>
        </p:spPr>
        <p:txBody>
          <a:bodyPr wrap="square">
            <a:spAutoFit/>
          </a:bodyPr>
          <a:lstStyle/>
          <a:p>
            <a:r>
              <a:rPr lang="es-ES" sz="1400" dirty="0"/>
              <a:t>Fuente (Energética, 2019)</a:t>
            </a:r>
            <a:endParaRPr lang="es-EC" sz="1400" dirty="0"/>
          </a:p>
        </p:txBody>
      </p:sp>
      <p:sp>
        <p:nvSpPr>
          <p:cNvPr id="18" name="CuadroTexto 17">
            <a:extLst>
              <a:ext uri="{FF2B5EF4-FFF2-40B4-BE49-F238E27FC236}">
                <a16:creationId xmlns:a16="http://schemas.microsoft.com/office/drawing/2014/main" id="{48682258-1637-43D8-980F-02E0E72DFAD2}"/>
              </a:ext>
            </a:extLst>
          </p:cNvPr>
          <p:cNvSpPr txBox="1"/>
          <p:nvPr/>
        </p:nvSpPr>
        <p:spPr>
          <a:xfrm>
            <a:off x="6541346" y="5252436"/>
            <a:ext cx="2227697" cy="307777"/>
          </a:xfrm>
          <a:prstGeom prst="rect">
            <a:avLst/>
          </a:prstGeom>
          <a:noFill/>
        </p:spPr>
        <p:txBody>
          <a:bodyPr wrap="square">
            <a:spAutoFit/>
          </a:bodyPr>
          <a:lstStyle/>
          <a:p>
            <a:r>
              <a:rPr lang="es-ES" sz="1400" dirty="0"/>
              <a:t>Fuente (El Heraldo, 2017)</a:t>
            </a:r>
            <a:endParaRPr lang="es-EC" sz="1400" dirty="0"/>
          </a:p>
        </p:txBody>
      </p:sp>
    </p:spTree>
    <p:extLst>
      <p:ext uri="{BB962C8B-B14F-4D97-AF65-F5344CB8AC3E}">
        <p14:creationId xmlns:p14="http://schemas.microsoft.com/office/powerpoint/2010/main" val="3483440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838199" y="0"/>
            <a:ext cx="4785949" cy="622852"/>
          </a:xfrm>
        </p:spPr>
        <p:txBody>
          <a:bodyPr>
            <a:normAutofit fontScale="90000"/>
          </a:bodyPr>
          <a:lstStyle/>
          <a:p>
            <a:r>
              <a:rPr lang="es-CO" sz="3600" dirty="0"/>
              <a:t>SISTEMAS FOTOVOLTAICOS</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32</a:t>
            </a:fld>
            <a:endParaRPr lang="es-EC" dirty="0"/>
          </a:p>
        </p:txBody>
      </p:sp>
      <p:sp>
        <p:nvSpPr>
          <p:cNvPr id="14" name="CuadroTexto 13">
            <a:extLst>
              <a:ext uri="{FF2B5EF4-FFF2-40B4-BE49-F238E27FC236}">
                <a16:creationId xmlns:a16="http://schemas.microsoft.com/office/drawing/2014/main" id="{7F0B1A60-3BFF-42B4-84C5-304E95F60B9D}"/>
              </a:ext>
            </a:extLst>
          </p:cNvPr>
          <p:cNvSpPr txBox="1"/>
          <p:nvPr/>
        </p:nvSpPr>
        <p:spPr>
          <a:xfrm>
            <a:off x="-354495" y="1368730"/>
            <a:ext cx="5720646" cy="400110"/>
          </a:xfrm>
          <a:prstGeom prst="rect">
            <a:avLst/>
          </a:prstGeom>
          <a:noFill/>
        </p:spPr>
        <p:txBody>
          <a:bodyPr wrap="square">
            <a:spAutoFit/>
          </a:bodyPr>
          <a:lstStyle/>
          <a:p>
            <a:pPr algn="ctr"/>
            <a:r>
              <a:rPr lang="es-ES" sz="2000" b="1" i="1" dirty="0">
                <a:latin typeface="+mj-lt"/>
              </a:rPr>
              <a:t>Sistema de montaje tipo balasto</a:t>
            </a:r>
            <a:endParaRPr lang="es-EC" sz="2000" b="1" i="1" dirty="0">
              <a:latin typeface="+mj-lt"/>
            </a:endParaRPr>
          </a:p>
        </p:txBody>
      </p:sp>
      <p:pic>
        <p:nvPicPr>
          <p:cNvPr id="15" name="Imagen 14">
            <a:extLst>
              <a:ext uri="{FF2B5EF4-FFF2-40B4-BE49-F238E27FC236}">
                <a16:creationId xmlns:a16="http://schemas.microsoft.com/office/drawing/2014/main" id="{6921EF34-BCCF-46C3-924B-4B2146CDF7A2}"/>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484536" y="1994746"/>
            <a:ext cx="4399243" cy="2795618"/>
          </a:xfrm>
          <a:prstGeom prst="rect">
            <a:avLst/>
          </a:prstGeom>
          <a:ln>
            <a:noFill/>
          </a:ln>
          <a:extLst>
            <a:ext uri="{53640926-AAD7-44D8-BBD7-CCE9431645EC}">
              <a14:shadowObscured xmlns:a14="http://schemas.microsoft.com/office/drawing/2010/main"/>
            </a:ext>
          </a:extLst>
        </p:spPr>
      </p:pic>
      <p:pic>
        <p:nvPicPr>
          <p:cNvPr id="17" name="Imagen 16">
            <a:extLst>
              <a:ext uri="{FF2B5EF4-FFF2-40B4-BE49-F238E27FC236}">
                <a16:creationId xmlns:a16="http://schemas.microsoft.com/office/drawing/2014/main" id="{D430825C-64CB-4096-AC18-C9D12FFC3EA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66151" y="1994746"/>
            <a:ext cx="6450495" cy="2795618"/>
          </a:xfrm>
          <a:prstGeom prst="rect">
            <a:avLst/>
          </a:prstGeom>
        </p:spPr>
      </p:pic>
      <p:sp>
        <p:nvSpPr>
          <p:cNvPr id="18" name="CuadroTexto 17">
            <a:extLst>
              <a:ext uri="{FF2B5EF4-FFF2-40B4-BE49-F238E27FC236}">
                <a16:creationId xmlns:a16="http://schemas.microsoft.com/office/drawing/2014/main" id="{5584AAF3-68A9-45ED-8D97-7FE590BB4E1B}"/>
              </a:ext>
            </a:extLst>
          </p:cNvPr>
          <p:cNvSpPr txBox="1"/>
          <p:nvPr/>
        </p:nvSpPr>
        <p:spPr>
          <a:xfrm>
            <a:off x="5624148" y="1368730"/>
            <a:ext cx="5720646" cy="400110"/>
          </a:xfrm>
          <a:prstGeom prst="rect">
            <a:avLst/>
          </a:prstGeom>
          <a:noFill/>
        </p:spPr>
        <p:txBody>
          <a:bodyPr wrap="square">
            <a:spAutoFit/>
          </a:bodyPr>
          <a:lstStyle/>
          <a:p>
            <a:pPr algn="ctr"/>
            <a:r>
              <a:rPr lang="es-ES" sz="2000" b="1" i="1" dirty="0">
                <a:latin typeface="+mj-lt"/>
              </a:rPr>
              <a:t>Sistema de montaje anclado a la losa</a:t>
            </a:r>
            <a:endParaRPr lang="es-EC" sz="2000" b="1" i="1" dirty="0">
              <a:latin typeface="+mj-lt"/>
            </a:endParaRPr>
          </a:p>
        </p:txBody>
      </p:sp>
      <p:sp>
        <p:nvSpPr>
          <p:cNvPr id="19" name="CuadroTexto 18">
            <a:extLst>
              <a:ext uri="{FF2B5EF4-FFF2-40B4-BE49-F238E27FC236}">
                <a16:creationId xmlns:a16="http://schemas.microsoft.com/office/drawing/2014/main" id="{795BB1F2-24D0-410F-9E1E-1A7CA9E34207}"/>
              </a:ext>
            </a:extLst>
          </p:cNvPr>
          <p:cNvSpPr txBox="1"/>
          <p:nvPr/>
        </p:nvSpPr>
        <p:spPr>
          <a:xfrm>
            <a:off x="375354" y="4862380"/>
            <a:ext cx="2227697" cy="307777"/>
          </a:xfrm>
          <a:prstGeom prst="rect">
            <a:avLst/>
          </a:prstGeom>
          <a:noFill/>
        </p:spPr>
        <p:txBody>
          <a:bodyPr wrap="square">
            <a:spAutoFit/>
          </a:bodyPr>
          <a:lstStyle/>
          <a:p>
            <a:r>
              <a:rPr lang="es-ES" sz="1400" dirty="0"/>
              <a:t>Fuente (</a:t>
            </a:r>
            <a:r>
              <a:rPr lang="es-ES" sz="1400" dirty="0" err="1"/>
              <a:t>SunBallast</a:t>
            </a:r>
            <a:r>
              <a:rPr lang="es-ES" sz="1400" dirty="0"/>
              <a:t>, 2020)</a:t>
            </a:r>
            <a:endParaRPr lang="es-EC" sz="1400" dirty="0"/>
          </a:p>
        </p:txBody>
      </p:sp>
      <p:sp>
        <p:nvSpPr>
          <p:cNvPr id="20" name="CuadroTexto 19">
            <a:extLst>
              <a:ext uri="{FF2B5EF4-FFF2-40B4-BE49-F238E27FC236}">
                <a16:creationId xmlns:a16="http://schemas.microsoft.com/office/drawing/2014/main" id="{74E80B54-1F0C-433E-8C7D-BA9EE0BDF2ED}"/>
              </a:ext>
            </a:extLst>
          </p:cNvPr>
          <p:cNvSpPr txBox="1"/>
          <p:nvPr/>
        </p:nvSpPr>
        <p:spPr>
          <a:xfrm>
            <a:off x="5278337" y="4862381"/>
            <a:ext cx="3565412" cy="307777"/>
          </a:xfrm>
          <a:prstGeom prst="rect">
            <a:avLst/>
          </a:prstGeom>
          <a:noFill/>
        </p:spPr>
        <p:txBody>
          <a:bodyPr wrap="square">
            <a:spAutoFit/>
          </a:bodyPr>
          <a:lstStyle/>
          <a:p>
            <a:r>
              <a:rPr lang="es-ES" sz="1400" dirty="0"/>
              <a:t>Fuente (</a:t>
            </a:r>
            <a:r>
              <a:rPr lang="es-ES" sz="1400" dirty="0" err="1"/>
              <a:t>SunModo</a:t>
            </a:r>
            <a:r>
              <a:rPr lang="es-ES" sz="1400" dirty="0"/>
              <a:t> </a:t>
            </a:r>
            <a:r>
              <a:rPr lang="es-ES" sz="1400" dirty="0" err="1"/>
              <a:t>Corporation</a:t>
            </a:r>
            <a:r>
              <a:rPr lang="es-ES" sz="1400" dirty="0"/>
              <a:t>, 2018)</a:t>
            </a:r>
            <a:endParaRPr lang="es-EC" sz="1400" dirty="0"/>
          </a:p>
        </p:txBody>
      </p:sp>
    </p:spTree>
    <p:extLst>
      <p:ext uri="{BB962C8B-B14F-4D97-AF65-F5344CB8AC3E}">
        <p14:creationId xmlns:p14="http://schemas.microsoft.com/office/powerpoint/2010/main" val="1286034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78468" y="12624"/>
            <a:ext cx="6463353" cy="622852"/>
          </a:xfrm>
        </p:spPr>
        <p:txBody>
          <a:bodyPr>
            <a:normAutofit fontScale="90000"/>
          </a:bodyPr>
          <a:lstStyle/>
          <a:p>
            <a:r>
              <a:rPr lang="es-CO" sz="3600" dirty="0"/>
              <a:t>SISTEMA DE MONTAJE TIPO BALASTO</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33</a:t>
            </a:fld>
            <a:endParaRPr lang="es-EC" dirty="0"/>
          </a:p>
        </p:txBody>
      </p:sp>
      <p:sp>
        <p:nvSpPr>
          <p:cNvPr id="14" name="CuadroTexto 13">
            <a:extLst>
              <a:ext uri="{FF2B5EF4-FFF2-40B4-BE49-F238E27FC236}">
                <a16:creationId xmlns:a16="http://schemas.microsoft.com/office/drawing/2014/main" id="{E8DF891B-C7C9-412F-B259-FBD00681DF6E}"/>
              </a:ext>
            </a:extLst>
          </p:cNvPr>
          <p:cNvSpPr txBox="1"/>
          <p:nvPr/>
        </p:nvSpPr>
        <p:spPr>
          <a:xfrm>
            <a:off x="1228873" y="1918397"/>
            <a:ext cx="9389085" cy="2553891"/>
          </a:xfrm>
          <a:prstGeom prst="roundRect">
            <a:avLst/>
          </a:prstGeom>
          <a:solidFill>
            <a:schemeClr val="accent6">
              <a:lumMod val="20000"/>
              <a:lumOff val="80000"/>
            </a:schemeClr>
          </a:solidFill>
        </p:spPr>
        <p:txBody>
          <a:bodyPr wrap="square">
            <a:spAutoFit/>
          </a:bodyPr>
          <a:lstStyle/>
          <a:p>
            <a:pPr algn="ctr"/>
            <a:r>
              <a:rPr lang="es-ES" sz="4800" dirty="0">
                <a:ln w="0"/>
                <a:effectLst>
                  <a:outerShdw blurRad="38100" dist="19050" dir="2700000" algn="tl" rotWithShape="0">
                    <a:schemeClr val="dk1">
                      <a:alpha val="40000"/>
                    </a:schemeClr>
                  </a:outerShdw>
                </a:effectLst>
                <a:latin typeface="+mj-lt"/>
              </a:rPr>
              <a:t>Consideraciones sísmicas para la instalación de paneles solares con sistema de montaje tipo balasto</a:t>
            </a:r>
            <a:endParaRPr lang="es-EC" sz="4800" dirty="0">
              <a:ln w="0"/>
              <a:effectLst>
                <a:outerShdw blurRad="38100" dist="19050" dir="2700000" algn="tl" rotWithShape="0">
                  <a:schemeClr val="dk1">
                    <a:alpha val="40000"/>
                  </a:schemeClr>
                </a:outerShdw>
              </a:effectLst>
              <a:latin typeface="+mj-lt"/>
            </a:endParaRPr>
          </a:p>
        </p:txBody>
      </p:sp>
    </p:spTree>
    <p:extLst>
      <p:ext uri="{BB962C8B-B14F-4D97-AF65-F5344CB8AC3E}">
        <p14:creationId xmlns:p14="http://schemas.microsoft.com/office/powerpoint/2010/main" val="23369123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78468" y="12624"/>
            <a:ext cx="6463353" cy="622852"/>
          </a:xfrm>
        </p:spPr>
        <p:txBody>
          <a:bodyPr>
            <a:normAutofit fontScale="90000"/>
          </a:bodyPr>
          <a:lstStyle/>
          <a:p>
            <a:r>
              <a:rPr lang="es-CO" sz="3600" dirty="0"/>
              <a:t>SISTEMA DE MONTAJE TIPO BALASTO</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34</a:t>
            </a:fld>
            <a:endParaRPr lang="es-EC" dirty="0"/>
          </a:p>
        </p:txBody>
      </p:sp>
      <p:pic>
        <p:nvPicPr>
          <p:cNvPr id="11" name="Imagen 10">
            <a:extLst>
              <a:ext uri="{FF2B5EF4-FFF2-40B4-BE49-F238E27FC236}">
                <a16:creationId xmlns:a16="http://schemas.microsoft.com/office/drawing/2014/main" id="{14DDA868-A7F9-40D5-B94E-3436442C3D35}"/>
              </a:ext>
            </a:extLst>
          </p:cNvPr>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425564" y="1698235"/>
            <a:ext cx="4546542" cy="1399111"/>
          </a:xfrm>
          <a:prstGeom prst="rect">
            <a:avLst/>
          </a:prstGeom>
          <a:ln>
            <a:noFill/>
          </a:ln>
          <a:extLst>
            <a:ext uri="{53640926-AAD7-44D8-BBD7-CCE9431645EC}">
              <a14:shadowObscured xmlns:a14="http://schemas.microsoft.com/office/drawing/2010/main"/>
            </a:ext>
          </a:extLst>
        </p:spPr>
      </p:pic>
      <p:pic>
        <p:nvPicPr>
          <p:cNvPr id="12" name="Imagen 11">
            <a:extLst>
              <a:ext uri="{FF2B5EF4-FFF2-40B4-BE49-F238E27FC236}">
                <a16:creationId xmlns:a16="http://schemas.microsoft.com/office/drawing/2014/main" id="{C7D0B89D-6E50-4B1C-A74E-6A024EB88E77}"/>
              </a:ext>
            </a:extLst>
          </p:cNvPr>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1279535" y="4278445"/>
            <a:ext cx="3132043" cy="1762640"/>
          </a:xfrm>
          <a:prstGeom prst="rect">
            <a:avLst/>
          </a:prstGeom>
          <a:ln>
            <a:noFill/>
          </a:ln>
          <a:extLst>
            <a:ext uri="{53640926-AAD7-44D8-BBD7-CCE9431645EC}">
              <a14:shadowObscured xmlns:a14="http://schemas.microsoft.com/office/drawing/2010/main"/>
            </a:ext>
          </a:extLst>
        </p:spPr>
      </p:pic>
      <p:sp>
        <p:nvSpPr>
          <p:cNvPr id="13" name="CuadroTexto 12">
            <a:extLst>
              <a:ext uri="{FF2B5EF4-FFF2-40B4-BE49-F238E27FC236}">
                <a16:creationId xmlns:a16="http://schemas.microsoft.com/office/drawing/2014/main" id="{B6106493-6112-44CB-AEA4-610E2C2DCF8D}"/>
              </a:ext>
            </a:extLst>
          </p:cNvPr>
          <p:cNvSpPr txBox="1"/>
          <p:nvPr/>
        </p:nvSpPr>
        <p:spPr>
          <a:xfrm>
            <a:off x="199570" y="905064"/>
            <a:ext cx="5037445" cy="707886"/>
          </a:xfrm>
          <a:prstGeom prst="rect">
            <a:avLst/>
          </a:prstGeom>
          <a:solidFill>
            <a:schemeClr val="tx2">
              <a:lumMod val="20000"/>
              <a:lumOff val="80000"/>
            </a:schemeClr>
          </a:solidFill>
        </p:spPr>
        <p:txBody>
          <a:bodyPr wrap="square">
            <a:spAutoFit/>
          </a:bodyPr>
          <a:lstStyle/>
          <a:p>
            <a:pPr algn="ctr"/>
            <a:r>
              <a:rPr lang="es-ES" sz="2000" b="1" i="1" dirty="0">
                <a:latin typeface="+mj-lt"/>
              </a:rPr>
              <a:t>Dimensiones e inclinación del sistema de balasto escogido</a:t>
            </a:r>
            <a:endParaRPr lang="es-EC" sz="2000" b="1" i="1" dirty="0">
              <a:latin typeface="+mj-lt"/>
            </a:endParaRPr>
          </a:p>
        </p:txBody>
      </p:sp>
      <p:sp>
        <p:nvSpPr>
          <p:cNvPr id="14" name="CuadroTexto 13">
            <a:extLst>
              <a:ext uri="{FF2B5EF4-FFF2-40B4-BE49-F238E27FC236}">
                <a16:creationId xmlns:a16="http://schemas.microsoft.com/office/drawing/2014/main" id="{E8DF891B-C7C9-412F-B259-FBD00681DF6E}"/>
              </a:ext>
            </a:extLst>
          </p:cNvPr>
          <p:cNvSpPr txBox="1"/>
          <p:nvPr/>
        </p:nvSpPr>
        <p:spPr>
          <a:xfrm>
            <a:off x="281939" y="3290595"/>
            <a:ext cx="4955076" cy="707886"/>
          </a:xfrm>
          <a:prstGeom prst="rect">
            <a:avLst/>
          </a:prstGeom>
          <a:solidFill>
            <a:schemeClr val="accent6">
              <a:lumMod val="20000"/>
              <a:lumOff val="80000"/>
            </a:schemeClr>
          </a:solidFill>
        </p:spPr>
        <p:txBody>
          <a:bodyPr wrap="square">
            <a:spAutoFit/>
          </a:bodyPr>
          <a:lstStyle/>
          <a:p>
            <a:pPr algn="ctr"/>
            <a:r>
              <a:rPr lang="es-ES" sz="2000" b="1" i="1" dirty="0">
                <a:latin typeface="+mj-lt"/>
              </a:rPr>
              <a:t>Ubicación de los paneles solares en el sistema de balasto</a:t>
            </a:r>
            <a:endParaRPr lang="es-EC" sz="2000" b="1" i="1" dirty="0">
              <a:latin typeface="+mj-lt"/>
            </a:endParaRPr>
          </a:p>
        </p:txBody>
      </p:sp>
      <p:pic>
        <p:nvPicPr>
          <p:cNvPr id="5" name="Imagen 4">
            <a:extLst>
              <a:ext uri="{FF2B5EF4-FFF2-40B4-BE49-F238E27FC236}">
                <a16:creationId xmlns:a16="http://schemas.microsoft.com/office/drawing/2014/main" id="{6872AEFE-8D0D-4C5F-BE59-F5663B05B3B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60158" y="1851342"/>
            <a:ext cx="4884396" cy="3663297"/>
          </a:xfrm>
          <a:prstGeom prst="rect">
            <a:avLst/>
          </a:prstGeom>
        </p:spPr>
      </p:pic>
      <p:sp>
        <p:nvSpPr>
          <p:cNvPr id="15" name="CuadroTexto 14">
            <a:extLst>
              <a:ext uri="{FF2B5EF4-FFF2-40B4-BE49-F238E27FC236}">
                <a16:creationId xmlns:a16="http://schemas.microsoft.com/office/drawing/2014/main" id="{005E413E-F8A0-4F53-8B0F-93121BBAC9D8}"/>
              </a:ext>
            </a:extLst>
          </p:cNvPr>
          <p:cNvSpPr txBox="1"/>
          <p:nvPr/>
        </p:nvSpPr>
        <p:spPr>
          <a:xfrm>
            <a:off x="7599246" y="1043354"/>
            <a:ext cx="2459154" cy="400110"/>
          </a:xfrm>
          <a:prstGeom prst="rect">
            <a:avLst/>
          </a:prstGeom>
          <a:solidFill>
            <a:schemeClr val="accent3">
              <a:lumMod val="40000"/>
              <a:lumOff val="60000"/>
            </a:schemeClr>
          </a:solidFill>
        </p:spPr>
        <p:txBody>
          <a:bodyPr wrap="square">
            <a:spAutoFit/>
          </a:bodyPr>
          <a:lstStyle/>
          <a:p>
            <a:pPr algn="ctr"/>
            <a:r>
              <a:rPr lang="es-ES" sz="2000" b="1" i="1" dirty="0">
                <a:latin typeface="+mj-lt"/>
              </a:rPr>
              <a:t>Acumulación de ceniza</a:t>
            </a:r>
            <a:endParaRPr lang="es-EC" sz="2000" b="1" i="1" dirty="0">
              <a:latin typeface="+mj-lt"/>
            </a:endParaRPr>
          </a:p>
        </p:txBody>
      </p:sp>
    </p:spTree>
    <p:extLst>
      <p:ext uri="{BB962C8B-B14F-4D97-AF65-F5344CB8AC3E}">
        <p14:creationId xmlns:p14="http://schemas.microsoft.com/office/powerpoint/2010/main" val="585847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78468" y="12624"/>
            <a:ext cx="6463353" cy="622852"/>
          </a:xfrm>
        </p:spPr>
        <p:txBody>
          <a:bodyPr>
            <a:normAutofit fontScale="90000"/>
          </a:bodyPr>
          <a:lstStyle/>
          <a:p>
            <a:r>
              <a:rPr lang="es-CO" sz="3600" dirty="0"/>
              <a:t>SISTEMA DE MONTAJE TIPO BALASTO</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35</a:t>
            </a:fld>
            <a:endParaRPr lang="es-EC" dirty="0"/>
          </a:p>
        </p:txBody>
      </p:sp>
      <p:sp>
        <p:nvSpPr>
          <p:cNvPr id="14" name="CuadroTexto 13">
            <a:extLst>
              <a:ext uri="{FF2B5EF4-FFF2-40B4-BE49-F238E27FC236}">
                <a16:creationId xmlns:a16="http://schemas.microsoft.com/office/drawing/2014/main" id="{E8DF891B-C7C9-412F-B259-FBD00681DF6E}"/>
              </a:ext>
            </a:extLst>
          </p:cNvPr>
          <p:cNvSpPr txBox="1"/>
          <p:nvPr/>
        </p:nvSpPr>
        <p:spPr>
          <a:xfrm>
            <a:off x="838199" y="787496"/>
            <a:ext cx="9389085" cy="461665"/>
          </a:xfrm>
          <a:prstGeom prst="rect">
            <a:avLst/>
          </a:prstGeom>
          <a:noFill/>
        </p:spPr>
        <p:txBody>
          <a:bodyPr wrap="square">
            <a:spAutoFit/>
          </a:bodyPr>
          <a:lstStyle/>
          <a:p>
            <a:pPr algn="ctr"/>
            <a:r>
              <a:rPr lang="es-ES" sz="2400" b="1" i="1" dirty="0">
                <a:latin typeface="+mj-lt"/>
              </a:rPr>
              <a:t>Aspectos Generales de la Estructura</a:t>
            </a:r>
            <a:endParaRPr lang="es-EC" sz="2400" b="1" i="1" dirty="0">
              <a:latin typeface="+mj-lt"/>
            </a:endParaRPr>
          </a:p>
        </p:txBody>
      </p:sp>
      <p:graphicFrame>
        <p:nvGraphicFramePr>
          <p:cNvPr id="3" name="Tabla 2">
            <a:extLst>
              <a:ext uri="{FF2B5EF4-FFF2-40B4-BE49-F238E27FC236}">
                <a16:creationId xmlns:a16="http://schemas.microsoft.com/office/drawing/2014/main" id="{8C44FB87-32E1-4950-BDDE-F3E4EED8E8C8}"/>
              </a:ext>
            </a:extLst>
          </p:cNvPr>
          <p:cNvGraphicFramePr>
            <a:graphicFrameLocks noGrp="1"/>
          </p:cNvGraphicFramePr>
          <p:nvPr>
            <p:extLst>
              <p:ext uri="{D42A27DB-BD31-4B8C-83A1-F6EECF244321}">
                <p14:modId xmlns:p14="http://schemas.microsoft.com/office/powerpoint/2010/main" val="3763005582"/>
              </p:ext>
            </p:extLst>
          </p:nvPr>
        </p:nvGraphicFramePr>
        <p:xfrm>
          <a:off x="323165" y="2585619"/>
          <a:ext cx="6061720" cy="2350455"/>
        </p:xfrm>
        <a:graphic>
          <a:graphicData uri="http://schemas.openxmlformats.org/drawingml/2006/table">
            <a:tbl>
              <a:tblPr firstRow="1" firstCol="1" bandRow="1">
                <a:tableStyleId>{68D230F3-CF80-4859-8CE7-A43EE81993B5}</a:tableStyleId>
              </a:tblPr>
              <a:tblGrid>
                <a:gridCol w="1818516">
                  <a:extLst>
                    <a:ext uri="{9D8B030D-6E8A-4147-A177-3AD203B41FA5}">
                      <a16:colId xmlns:a16="http://schemas.microsoft.com/office/drawing/2014/main" val="3797339063"/>
                    </a:ext>
                  </a:extLst>
                </a:gridCol>
                <a:gridCol w="4243204">
                  <a:extLst>
                    <a:ext uri="{9D8B030D-6E8A-4147-A177-3AD203B41FA5}">
                      <a16:colId xmlns:a16="http://schemas.microsoft.com/office/drawing/2014/main" val="1884691067"/>
                    </a:ext>
                  </a:extLst>
                </a:gridCol>
              </a:tblGrid>
              <a:tr h="417195">
                <a:tc>
                  <a:txBody>
                    <a:bodyPr/>
                    <a:lstStyle/>
                    <a:p>
                      <a:pPr algn="ctr">
                        <a:lnSpc>
                          <a:spcPct val="150000"/>
                        </a:lnSpc>
                        <a:spcAft>
                          <a:spcPts val="800"/>
                        </a:spcAft>
                      </a:pPr>
                      <a:r>
                        <a:rPr lang="es-EC" sz="1800">
                          <a:effectLst/>
                        </a:rPr>
                        <a:t>ASCE/SEI 7-16</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C" sz="1800" dirty="0">
                          <a:effectLst/>
                        </a:rPr>
                        <a:t>Norma Ecuatoriana de la Construcción</a:t>
                      </a:r>
                    </a:p>
                    <a:p>
                      <a:pPr algn="ctr">
                        <a:lnSpc>
                          <a:spcPct val="150000"/>
                        </a:lnSpc>
                        <a:spcAft>
                          <a:spcPts val="800"/>
                        </a:spcAft>
                      </a:pPr>
                      <a:r>
                        <a:rPr lang="es-EC" sz="1800" dirty="0">
                          <a:effectLst/>
                        </a:rPr>
                        <a:t> NEC-15</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939508875"/>
                  </a:ext>
                </a:extLst>
              </a:tr>
              <a:tr h="198755">
                <a:tc>
                  <a:txBody>
                    <a:bodyPr/>
                    <a:lstStyle/>
                    <a:p>
                      <a:pPr algn="ctr">
                        <a:lnSpc>
                          <a:spcPct val="150000"/>
                        </a:lnSpc>
                        <a:spcAft>
                          <a:spcPts val="800"/>
                        </a:spcAft>
                      </a:pPr>
                      <a:r>
                        <a:rPr lang="es-EC" sz="1800">
                          <a:effectLst/>
                        </a:rPr>
                        <a:t>Categoría I</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C" sz="1800">
                          <a:effectLst/>
                        </a:rPr>
                        <a:t>Otras estructuras</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4140501286"/>
                  </a:ext>
                </a:extLst>
              </a:tr>
              <a:tr h="198755">
                <a:tc>
                  <a:txBody>
                    <a:bodyPr/>
                    <a:lstStyle/>
                    <a:p>
                      <a:pPr algn="ctr">
                        <a:lnSpc>
                          <a:spcPct val="150000"/>
                        </a:lnSpc>
                        <a:spcAft>
                          <a:spcPts val="800"/>
                        </a:spcAft>
                      </a:pPr>
                      <a:r>
                        <a:rPr lang="es-EC" sz="1800">
                          <a:effectLst/>
                        </a:rPr>
                        <a:t>Categoría II</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C" sz="1800" dirty="0">
                          <a:effectLst/>
                        </a:rPr>
                        <a:t>Otras estructuras</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924435322"/>
                  </a:ext>
                </a:extLst>
              </a:tr>
              <a:tr h="198755">
                <a:tc>
                  <a:txBody>
                    <a:bodyPr/>
                    <a:lstStyle/>
                    <a:p>
                      <a:pPr algn="ctr">
                        <a:lnSpc>
                          <a:spcPct val="150000"/>
                        </a:lnSpc>
                        <a:spcAft>
                          <a:spcPts val="800"/>
                        </a:spcAft>
                      </a:pPr>
                      <a:r>
                        <a:rPr lang="es-EC" sz="1800">
                          <a:effectLst/>
                        </a:rPr>
                        <a:t>Categoría III</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C" sz="1800">
                          <a:effectLst/>
                        </a:rPr>
                        <a:t>Estructuras de ocupación especial</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840698201"/>
                  </a:ext>
                </a:extLst>
              </a:tr>
              <a:tr h="198755">
                <a:tc>
                  <a:txBody>
                    <a:bodyPr/>
                    <a:lstStyle/>
                    <a:p>
                      <a:pPr algn="ctr">
                        <a:lnSpc>
                          <a:spcPct val="150000"/>
                        </a:lnSpc>
                        <a:spcAft>
                          <a:spcPts val="800"/>
                        </a:spcAft>
                      </a:pPr>
                      <a:r>
                        <a:rPr lang="es-EC" sz="1800">
                          <a:effectLst/>
                        </a:rPr>
                        <a:t>Categoría IV</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C" sz="1800" dirty="0">
                          <a:effectLst/>
                        </a:rPr>
                        <a:t>Edificaciones esenciales</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618264149"/>
                  </a:ext>
                </a:extLst>
              </a:tr>
            </a:tbl>
          </a:graphicData>
        </a:graphic>
      </p:graphicFrame>
      <p:pic>
        <p:nvPicPr>
          <p:cNvPr id="11" name="Imagen 10">
            <a:extLst>
              <a:ext uri="{FF2B5EF4-FFF2-40B4-BE49-F238E27FC236}">
                <a16:creationId xmlns:a16="http://schemas.microsoft.com/office/drawing/2014/main" id="{AFB39FDD-D59A-4720-8998-79FD8D342892}"/>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6905767" y="2504727"/>
            <a:ext cx="5186150" cy="2954377"/>
          </a:xfrm>
          <a:prstGeom prst="rect">
            <a:avLst/>
          </a:prstGeom>
          <a:ln>
            <a:noFill/>
          </a:ln>
          <a:extLst>
            <a:ext uri="{53640926-AAD7-44D8-BBD7-CCE9431645EC}">
              <a14:shadowObscured xmlns:a14="http://schemas.microsoft.com/office/drawing/2010/main"/>
            </a:ext>
          </a:extLst>
        </p:spPr>
      </p:pic>
      <p:sp>
        <p:nvSpPr>
          <p:cNvPr id="12" name="CuadroTexto 11">
            <a:extLst>
              <a:ext uri="{FF2B5EF4-FFF2-40B4-BE49-F238E27FC236}">
                <a16:creationId xmlns:a16="http://schemas.microsoft.com/office/drawing/2014/main" id="{CAA661C7-6614-4BDF-83E5-5E2D7DEC840D}"/>
              </a:ext>
            </a:extLst>
          </p:cNvPr>
          <p:cNvSpPr txBox="1"/>
          <p:nvPr/>
        </p:nvSpPr>
        <p:spPr>
          <a:xfrm>
            <a:off x="482630" y="1925093"/>
            <a:ext cx="5742789" cy="400110"/>
          </a:xfrm>
          <a:prstGeom prst="rect">
            <a:avLst/>
          </a:prstGeom>
          <a:noFill/>
        </p:spPr>
        <p:txBody>
          <a:bodyPr wrap="square">
            <a:spAutoFit/>
          </a:bodyPr>
          <a:lstStyle/>
          <a:p>
            <a:pPr algn="ctr"/>
            <a:r>
              <a:rPr lang="es-ES" sz="2000" b="1" i="1" dirty="0">
                <a:latin typeface="+mj-lt"/>
              </a:rPr>
              <a:t>Tabla 10: Relación entre las categorías de riesgo</a:t>
            </a:r>
            <a:endParaRPr lang="es-EC" sz="2000" b="1" i="1" dirty="0">
              <a:latin typeface="+mj-lt"/>
            </a:endParaRPr>
          </a:p>
        </p:txBody>
      </p:sp>
      <p:sp>
        <p:nvSpPr>
          <p:cNvPr id="13" name="CuadroTexto 12">
            <a:extLst>
              <a:ext uri="{FF2B5EF4-FFF2-40B4-BE49-F238E27FC236}">
                <a16:creationId xmlns:a16="http://schemas.microsoft.com/office/drawing/2014/main" id="{500A7B73-30AF-48FE-8A47-D3354394D013}"/>
              </a:ext>
            </a:extLst>
          </p:cNvPr>
          <p:cNvSpPr txBox="1"/>
          <p:nvPr/>
        </p:nvSpPr>
        <p:spPr>
          <a:xfrm>
            <a:off x="7022341" y="1621374"/>
            <a:ext cx="4953001" cy="461665"/>
          </a:xfrm>
          <a:prstGeom prst="rect">
            <a:avLst/>
          </a:prstGeom>
          <a:noFill/>
        </p:spPr>
        <p:txBody>
          <a:bodyPr wrap="square">
            <a:spAutoFit/>
          </a:bodyPr>
          <a:lstStyle/>
          <a:p>
            <a:pPr algn="ctr"/>
            <a:r>
              <a:rPr lang="es-ES" sz="2400" b="1" i="1" dirty="0">
                <a:latin typeface="+mj-lt"/>
              </a:rPr>
              <a:t>Bloque de aulas “A”</a:t>
            </a:r>
            <a:endParaRPr lang="es-EC" sz="2400" b="1" i="1" dirty="0">
              <a:latin typeface="+mj-lt"/>
            </a:endParaRPr>
          </a:p>
        </p:txBody>
      </p:sp>
    </p:spTree>
    <p:extLst>
      <p:ext uri="{BB962C8B-B14F-4D97-AF65-F5344CB8AC3E}">
        <p14:creationId xmlns:p14="http://schemas.microsoft.com/office/powerpoint/2010/main" val="3358914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78468" y="12624"/>
            <a:ext cx="6463353" cy="622852"/>
          </a:xfrm>
        </p:spPr>
        <p:txBody>
          <a:bodyPr>
            <a:normAutofit fontScale="90000"/>
          </a:bodyPr>
          <a:lstStyle/>
          <a:p>
            <a:r>
              <a:rPr lang="es-CO" sz="3600" dirty="0"/>
              <a:t>SISTEMA DE MONTAJE TIPO BALASTO</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36</a:t>
            </a:fld>
            <a:endParaRPr lang="es-EC" dirty="0"/>
          </a:p>
        </p:txBody>
      </p:sp>
      <p:sp>
        <p:nvSpPr>
          <p:cNvPr id="13" name="CuadroTexto 12">
            <a:extLst>
              <a:ext uri="{FF2B5EF4-FFF2-40B4-BE49-F238E27FC236}">
                <a16:creationId xmlns:a16="http://schemas.microsoft.com/office/drawing/2014/main" id="{B6106493-6112-44CB-AEA4-610E2C2DCF8D}"/>
              </a:ext>
            </a:extLst>
          </p:cNvPr>
          <p:cNvSpPr txBox="1"/>
          <p:nvPr/>
        </p:nvSpPr>
        <p:spPr>
          <a:xfrm>
            <a:off x="-311907" y="790294"/>
            <a:ext cx="5720646" cy="461665"/>
          </a:xfrm>
          <a:prstGeom prst="rect">
            <a:avLst/>
          </a:prstGeom>
          <a:noFill/>
        </p:spPr>
        <p:txBody>
          <a:bodyPr wrap="square">
            <a:spAutoFit/>
          </a:bodyPr>
          <a:lstStyle/>
          <a:p>
            <a:pPr algn="ctr"/>
            <a:r>
              <a:rPr lang="es-ES" sz="2400" b="1" dirty="0">
                <a:latin typeface="+mj-lt"/>
              </a:rPr>
              <a:t>1.- Distribución Geométrica</a:t>
            </a:r>
            <a:endParaRPr lang="es-EC" sz="2400" b="1" dirty="0">
              <a:latin typeface="+mj-lt"/>
            </a:endParaRPr>
          </a:p>
        </p:txBody>
      </p:sp>
      <p:pic>
        <p:nvPicPr>
          <p:cNvPr id="15" name="Imagen 14">
            <a:extLst>
              <a:ext uri="{FF2B5EF4-FFF2-40B4-BE49-F238E27FC236}">
                <a16:creationId xmlns:a16="http://schemas.microsoft.com/office/drawing/2014/main" id="{A55306AA-6952-492A-954E-336D9BD41A10}"/>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6930677" y="1895304"/>
            <a:ext cx="4933453" cy="3067392"/>
          </a:xfrm>
          <a:prstGeom prst="rect">
            <a:avLst/>
          </a:prstGeom>
          <a:ln>
            <a:noFill/>
          </a:ln>
          <a:extLst>
            <a:ext uri="{53640926-AAD7-44D8-BBD7-CCE9431645EC}">
              <a14:shadowObscured xmlns:a14="http://schemas.microsoft.com/office/drawing/2010/main"/>
            </a:ext>
          </a:extLst>
        </p:spPr>
      </p:pic>
      <p:pic>
        <p:nvPicPr>
          <p:cNvPr id="16" name="Imagen 15">
            <a:extLst>
              <a:ext uri="{FF2B5EF4-FFF2-40B4-BE49-F238E27FC236}">
                <a16:creationId xmlns:a16="http://schemas.microsoft.com/office/drawing/2014/main" id="{2D5CDCA6-D6AD-434C-A968-9FE897AEB0BB}"/>
              </a:ext>
            </a:extLst>
          </p:cNvPr>
          <p:cNvPicPr/>
          <p:nvPr/>
        </p:nvPicPr>
        <p:blipFill rotWithShape="1">
          <a:blip r:embed="rId3" cstate="email">
            <a:extLst>
              <a:ext uri="{28A0092B-C50C-407E-A947-70E740481C1C}">
                <a14:useLocalDpi xmlns:a14="http://schemas.microsoft.com/office/drawing/2010/main"/>
              </a:ext>
            </a:extLst>
          </a:blip>
          <a:srcRect b="-3"/>
          <a:stretch/>
        </p:blipFill>
        <p:spPr bwMode="auto">
          <a:xfrm>
            <a:off x="725845" y="2113861"/>
            <a:ext cx="5618265" cy="2848835"/>
          </a:xfrm>
          <a:prstGeom prst="rect">
            <a:avLst/>
          </a:prstGeom>
          <a:noFill/>
          <a:ln>
            <a:noFill/>
          </a:ln>
          <a:extLst>
            <a:ext uri="{53640926-AAD7-44D8-BBD7-CCE9431645EC}">
              <a14:shadowObscured xmlns:a14="http://schemas.microsoft.com/office/drawing/2010/main"/>
            </a:ext>
          </a:extLst>
        </p:spPr>
      </p:pic>
      <p:sp>
        <p:nvSpPr>
          <p:cNvPr id="17" name="CuadroTexto 16">
            <a:extLst>
              <a:ext uri="{FF2B5EF4-FFF2-40B4-BE49-F238E27FC236}">
                <a16:creationId xmlns:a16="http://schemas.microsoft.com/office/drawing/2014/main" id="{DAD05929-77DB-4E09-907E-459BBC73EBF2}"/>
              </a:ext>
            </a:extLst>
          </p:cNvPr>
          <p:cNvSpPr txBox="1"/>
          <p:nvPr/>
        </p:nvSpPr>
        <p:spPr>
          <a:xfrm>
            <a:off x="3235677" y="1452077"/>
            <a:ext cx="5720646" cy="400110"/>
          </a:xfrm>
          <a:prstGeom prst="rect">
            <a:avLst/>
          </a:prstGeom>
          <a:noFill/>
        </p:spPr>
        <p:txBody>
          <a:bodyPr wrap="square">
            <a:spAutoFit/>
          </a:bodyPr>
          <a:lstStyle/>
          <a:p>
            <a:pPr algn="ctr"/>
            <a:r>
              <a:rPr lang="es-ES" sz="2000" b="1" i="1" dirty="0">
                <a:latin typeface="+mj-lt"/>
              </a:rPr>
              <a:t>Superficie de la terraza de estudio</a:t>
            </a:r>
            <a:endParaRPr lang="es-EC" sz="2000" b="1" i="1" dirty="0">
              <a:latin typeface="+mj-lt"/>
            </a:endParaRPr>
          </a:p>
        </p:txBody>
      </p:sp>
    </p:spTree>
    <p:extLst>
      <p:ext uri="{BB962C8B-B14F-4D97-AF65-F5344CB8AC3E}">
        <p14:creationId xmlns:p14="http://schemas.microsoft.com/office/powerpoint/2010/main" val="1361553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78468" y="12624"/>
            <a:ext cx="6463353" cy="622852"/>
          </a:xfrm>
        </p:spPr>
        <p:txBody>
          <a:bodyPr>
            <a:normAutofit fontScale="90000"/>
          </a:bodyPr>
          <a:lstStyle/>
          <a:p>
            <a:r>
              <a:rPr lang="es-CO" sz="3600" dirty="0"/>
              <a:t>SISTEMA DE MONTAJE TIPO BALASTO</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37</a:t>
            </a:fld>
            <a:endParaRPr lang="es-EC" dirty="0"/>
          </a:p>
        </p:txBody>
      </p:sp>
      <p:sp>
        <p:nvSpPr>
          <p:cNvPr id="13" name="CuadroTexto 12">
            <a:extLst>
              <a:ext uri="{FF2B5EF4-FFF2-40B4-BE49-F238E27FC236}">
                <a16:creationId xmlns:a16="http://schemas.microsoft.com/office/drawing/2014/main" id="{B6106493-6112-44CB-AEA4-610E2C2DCF8D}"/>
              </a:ext>
            </a:extLst>
          </p:cNvPr>
          <p:cNvSpPr txBox="1"/>
          <p:nvPr/>
        </p:nvSpPr>
        <p:spPr>
          <a:xfrm>
            <a:off x="-311907" y="790294"/>
            <a:ext cx="5720646" cy="461665"/>
          </a:xfrm>
          <a:prstGeom prst="rect">
            <a:avLst/>
          </a:prstGeom>
          <a:noFill/>
        </p:spPr>
        <p:txBody>
          <a:bodyPr wrap="square">
            <a:spAutoFit/>
          </a:bodyPr>
          <a:lstStyle/>
          <a:p>
            <a:pPr algn="ctr"/>
            <a:r>
              <a:rPr lang="es-ES" sz="2400" b="1" dirty="0">
                <a:latin typeface="+mj-lt"/>
              </a:rPr>
              <a:t>1.- Distribución Geométrica</a:t>
            </a:r>
            <a:endParaRPr lang="es-EC" sz="2400" b="1" dirty="0">
              <a:latin typeface="+mj-lt"/>
            </a:endParaRPr>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DADD156E-1317-4B67-9596-612248A1D5FA}"/>
                  </a:ext>
                </a:extLst>
              </p:cNvPr>
              <p:cNvSpPr txBox="1"/>
              <p:nvPr/>
            </p:nvSpPr>
            <p:spPr>
              <a:xfrm>
                <a:off x="3995480" y="2186488"/>
                <a:ext cx="3730503" cy="56509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2800" i="1" smtClean="0">
                              <a:solidFill>
                                <a:srgbClr val="836967"/>
                              </a:solidFill>
                              <a:latin typeface="Cambria Math" panose="02040503050406030204" pitchFamily="18" charset="0"/>
                            </a:rPr>
                          </m:ctrlPr>
                        </m:sSubPr>
                        <m:e>
                          <m:r>
                            <a:rPr lang="es-EC" sz="2800" i="1">
                              <a:latin typeface="Cambria Math" panose="02040503050406030204" pitchFamily="18" charset="0"/>
                            </a:rPr>
                            <m:t>𝛿</m:t>
                          </m:r>
                        </m:e>
                        <m:sub>
                          <m:r>
                            <a:rPr lang="es-EC" sz="2800" i="1">
                              <a:latin typeface="Cambria Math" panose="02040503050406030204" pitchFamily="18" charset="0"/>
                            </a:rPr>
                            <m:t>𝑚𝑝𝑣</m:t>
                          </m:r>
                        </m:sub>
                      </m:sSub>
                      <m:r>
                        <a:rPr lang="es-EC" sz="2800" i="0">
                          <a:latin typeface="Cambria Math" panose="02040503050406030204" pitchFamily="18" charset="0"/>
                        </a:rPr>
                        <m:t>=5</m:t>
                      </m:r>
                      <m:sSub>
                        <m:sSubPr>
                          <m:ctrlPr>
                            <a:rPr lang="es-EC" sz="2800" i="1">
                              <a:solidFill>
                                <a:srgbClr val="836967"/>
                              </a:solidFill>
                              <a:latin typeface="Cambria Math" panose="02040503050406030204" pitchFamily="18" charset="0"/>
                            </a:rPr>
                          </m:ctrlPr>
                        </m:sSubPr>
                        <m:e>
                          <m:r>
                            <a:rPr lang="es-EC" sz="2800" i="1">
                              <a:latin typeface="Cambria Math" panose="02040503050406030204" pitchFamily="18" charset="0"/>
                            </a:rPr>
                            <m:t>𝐼</m:t>
                          </m:r>
                        </m:e>
                        <m:sub>
                          <m:r>
                            <a:rPr lang="es-EC" sz="2800" i="1">
                              <a:latin typeface="Cambria Math" panose="02040503050406030204" pitchFamily="18" charset="0"/>
                            </a:rPr>
                            <m:t>𝑒</m:t>
                          </m:r>
                        </m:sub>
                      </m:sSub>
                      <m:sSup>
                        <m:sSupPr>
                          <m:ctrlPr>
                            <a:rPr lang="es-EC" sz="2800" i="1">
                              <a:solidFill>
                                <a:srgbClr val="836967"/>
                              </a:solidFill>
                              <a:latin typeface="Cambria Math" panose="02040503050406030204" pitchFamily="18" charset="0"/>
                            </a:rPr>
                          </m:ctrlPr>
                        </m:sSupPr>
                        <m:e>
                          <m:d>
                            <m:dPr>
                              <m:ctrlPr>
                                <a:rPr lang="es-EC" sz="2800" i="1">
                                  <a:solidFill>
                                    <a:srgbClr val="836967"/>
                                  </a:solidFill>
                                  <a:latin typeface="Cambria Math" panose="02040503050406030204" pitchFamily="18" charset="0"/>
                                </a:rPr>
                              </m:ctrlPr>
                            </m:dPr>
                            <m:e>
                              <m:sSub>
                                <m:sSubPr>
                                  <m:ctrlPr>
                                    <a:rPr lang="es-EC" sz="2800" i="1">
                                      <a:solidFill>
                                        <a:srgbClr val="836967"/>
                                      </a:solidFill>
                                      <a:latin typeface="Cambria Math" panose="02040503050406030204" pitchFamily="18" charset="0"/>
                                    </a:rPr>
                                  </m:ctrlPr>
                                </m:sSubPr>
                                <m:e>
                                  <m:r>
                                    <a:rPr lang="es-EC" sz="2800" i="1">
                                      <a:latin typeface="Cambria Math" panose="02040503050406030204" pitchFamily="18" charset="0"/>
                                    </a:rPr>
                                    <m:t>𝑆</m:t>
                                  </m:r>
                                </m:e>
                                <m:sub>
                                  <m:r>
                                    <a:rPr lang="es-EC" sz="2800" i="1">
                                      <a:latin typeface="Cambria Math" panose="02040503050406030204" pitchFamily="18" charset="0"/>
                                    </a:rPr>
                                    <m:t>𝑎</m:t>
                                  </m:r>
                                </m:sub>
                              </m:sSub>
                              <m:r>
                                <a:rPr lang="es-EC" sz="2800" i="0">
                                  <a:latin typeface="Cambria Math" panose="02040503050406030204" pitchFamily="18" charset="0"/>
                                </a:rPr>
                                <m:t>−0.4</m:t>
                              </m:r>
                            </m:e>
                          </m:d>
                        </m:e>
                        <m:sup>
                          <m:r>
                            <a:rPr lang="es-EC" sz="2800" i="0">
                              <a:latin typeface="Cambria Math" panose="02040503050406030204" pitchFamily="18" charset="0"/>
                            </a:rPr>
                            <m:t>2</m:t>
                          </m:r>
                        </m:sup>
                      </m:sSup>
                    </m:oMath>
                  </m:oMathPara>
                </a14:m>
                <a:endParaRPr lang="es-EC" sz="2800" dirty="0"/>
              </a:p>
            </p:txBody>
          </p:sp>
        </mc:Choice>
        <mc:Fallback xmlns="">
          <p:sp>
            <p:nvSpPr>
              <p:cNvPr id="18" name="CuadroTexto 17">
                <a:extLst>
                  <a:ext uri="{FF2B5EF4-FFF2-40B4-BE49-F238E27FC236}">
                    <a16:creationId xmlns:a16="http://schemas.microsoft.com/office/drawing/2014/main" id="{DADD156E-1317-4B67-9596-612248A1D5FA}"/>
                  </a:ext>
                </a:extLst>
              </p:cNvPr>
              <p:cNvSpPr txBox="1">
                <a:spLocks noRot="1" noChangeAspect="1" noMove="1" noResize="1" noEditPoints="1" noAdjustHandles="1" noChangeArrowheads="1" noChangeShapeType="1" noTextEdit="1"/>
              </p:cNvSpPr>
              <p:nvPr/>
            </p:nvSpPr>
            <p:spPr>
              <a:xfrm>
                <a:off x="3995480" y="2186488"/>
                <a:ext cx="3730503" cy="565091"/>
              </a:xfrm>
              <a:prstGeom prst="rect">
                <a:avLst/>
              </a:prstGeom>
              <a:blipFill>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A73F13E0-A58F-412F-88DE-0C4BD00B9491}"/>
                  </a:ext>
                </a:extLst>
              </p:cNvPr>
              <p:cNvSpPr txBox="1"/>
              <p:nvPr/>
            </p:nvSpPr>
            <p:spPr>
              <a:xfrm>
                <a:off x="0" y="3085517"/>
                <a:ext cx="7492045" cy="2239587"/>
              </a:xfrm>
              <a:prstGeom prst="rect">
                <a:avLst/>
              </a:prstGeom>
              <a:noFill/>
            </p:spPr>
            <p:txBody>
              <a:bodyPr wrap="square">
                <a:spAutoFit/>
              </a:bodyPr>
              <a:lstStyle/>
              <a:p>
                <a:pPr indent="459105">
                  <a:lnSpc>
                    <a:spcPct val="150000"/>
                  </a:lnSpc>
                  <a:spcAft>
                    <a:spcPts val="800"/>
                  </a:spcAft>
                </a:pPr>
                <a:r>
                  <a:rPr lang="es-ES" sz="2000" b="1" dirty="0">
                    <a:effectLst/>
                    <a:ea typeface="Arial" panose="020B0604020202020204" pitchFamily="34" charset="0"/>
                    <a:cs typeface="Arial" panose="020B0604020202020204" pitchFamily="34" charset="0"/>
                  </a:rPr>
                  <a:t>Donde:</a:t>
                </a:r>
                <a:endParaRPr lang="es-EC" sz="2000" b="1" dirty="0">
                  <a:effectLst/>
                  <a:ea typeface="Arial" panose="020B0604020202020204" pitchFamily="34" charset="0"/>
                  <a:cs typeface="Arial" panose="020B0604020202020204" pitchFamily="34" charset="0"/>
                </a:endParaRPr>
              </a:p>
              <a:p>
                <a:pPr indent="459105">
                  <a:lnSpc>
                    <a:spcPct val="150000"/>
                  </a:lnSpc>
                  <a:spcAft>
                    <a:spcPts val="800"/>
                  </a:spcAft>
                </a:pPr>
                <a14:m>
                  <m:oMath xmlns:m="http://schemas.openxmlformats.org/officeDocument/2006/math">
                    <m:sSub>
                      <m:sSubPr>
                        <m:ctrlPr>
                          <a:rPr lang="es-EC" sz="2000" b="1" i="1">
                            <a:effectLst/>
                            <a:latin typeface="Cambria Math" panose="02040503050406030204" pitchFamily="18" charset="0"/>
                            <a:ea typeface="Arial" panose="020B0604020202020204" pitchFamily="34" charset="0"/>
                            <a:cs typeface="Arial" panose="020B0604020202020204" pitchFamily="34" charset="0"/>
                          </a:rPr>
                        </m:ctrlPr>
                      </m:sSubPr>
                      <m:e>
                        <m:r>
                          <a:rPr lang="es-ES" sz="2000" b="1" i="1">
                            <a:effectLst/>
                            <a:latin typeface="Cambria Math" panose="02040503050406030204" pitchFamily="18" charset="0"/>
                            <a:ea typeface="Arial" panose="020B0604020202020204" pitchFamily="34" charset="0"/>
                            <a:cs typeface="Arial" panose="020B0604020202020204" pitchFamily="34" charset="0"/>
                          </a:rPr>
                          <m:t>𝜹</m:t>
                        </m:r>
                      </m:e>
                      <m:sub>
                        <m:r>
                          <a:rPr lang="es-ES" sz="2000" b="1" i="1">
                            <a:effectLst/>
                            <a:latin typeface="Cambria Math" panose="02040503050406030204" pitchFamily="18" charset="0"/>
                            <a:ea typeface="Arial" panose="020B0604020202020204" pitchFamily="34" charset="0"/>
                            <a:cs typeface="Arial" panose="020B0604020202020204" pitchFamily="34" charset="0"/>
                          </a:rPr>
                          <m:t>𝒎𝒑𝒗</m:t>
                        </m:r>
                      </m:sub>
                    </m:sSub>
                  </m:oMath>
                </a14:m>
                <a:r>
                  <a:rPr lang="es-ES" sz="2000" b="1" dirty="0">
                    <a:effectLst/>
                    <a:ea typeface="Arial" panose="020B0604020202020204" pitchFamily="34" charset="0"/>
                    <a:cs typeface="Arial" panose="020B0604020202020204" pitchFamily="34" charset="0"/>
                  </a:rPr>
                  <a:t> </a:t>
                </a:r>
                <a:r>
                  <a:rPr lang="es-ES" sz="2000" dirty="0">
                    <a:effectLst/>
                    <a:ea typeface="Arial" panose="020B0604020202020204" pitchFamily="34" charset="0"/>
                    <a:cs typeface="Arial" panose="020B0604020202020204" pitchFamily="34" charset="0"/>
                  </a:rPr>
                  <a:t>desplazamiento sísmico relativo [m]</a:t>
                </a:r>
                <a:endParaRPr lang="es-EC" sz="2000" dirty="0">
                  <a:effectLst/>
                  <a:ea typeface="Arial" panose="020B0604020202020204" pitchFamily="34" charset="0"/>
                  <a:cs typeface="Arial" panose="020B0604020202020204" pitchFamily="34" charset="0"/>
                </a:endParaRPr>
              </a:p>
              <a:p>
                <a:pPr indent="459105">
                  <a:lnSpc>
                    <a:spcPct val="150000"/>
                  </a:lnSpc>
                  <a:spcAft>
                    <a:spcPts val="800"/>
                  </a:spcAft>
                </a:pPr>
                <a14:m>
                  <m:oMath xmlns:m="http://schemas.openxmlformats.org/officeDocument/2006/math">
                    <m:sSub>
                      <m:sSubPr>
                        <m:ctrlPr>
                          <a:rPr lang="es-EC" sz="2000" b="1" i="1">
                            <a:effectLst/>
                            <a:latin typeface="Cambria Math" panose="02040503050406030204" pitchFamily="18" charset="0"/>
                            <a:ea typeface="Arial" panose="020B0604020202020204" pitchFamily="34" charset="0"/>
                            <a:cs typeface="Arial" panose="020B0604020202020204" pitchFamily="34" charset="0"/>
                          </a:rPr>
                        </m:ctrlPr>
                      </m:sSubPr>
                      <m:e>
                        <m:r>
                          <a:rPr lang="es-ES" sz="2000" b="1" i="1">
                            <a:effectLst/>
                            <a:latin typeface="Cambria Math" panose="02040503050406030204" pitchFamily="18" charset="0"/>
                            <a:ea typeface="Arial" panose="020B0604020202020204" pitchFamily="34" charset="0"/>
                            <a:cs typeface="Arial" panose="020B0604020202020204" pitchFamily="34" charset="0"/>
                          </a:rPr>
                          <m:t>𝑰</m:t>
                        </m:r>
                      </m:e>
                      <m:sub>
                        <m:r>
                          <a:rPr lang="es-ES" sz="2000" b="1" i="1">
                            <a:effectLst/>
                            <a:latin typeface="Cambria Math" panose="02040503050406030204" pitchFamily="18" charset="0"/>
                            <a:ea typeface="Arial" panose="020B0604020202020204" pitchFamily="34" charset="0"/>
                            <a:cs typeface="Arial" panose="020B0604020202020204" pitchFamily="34" charset="0"/>
                          </a:rPr>
                          <m:t>𝒆</m:t>
                        </m:r>
                      </m:sub>
                    </m:sSub>
                  </m:oMath>
                </a14:m>
                <a:r>
                  <a:rPr lang="es-ES" sz="2000" b="1" dirty="0">
                    <a:effectLst/>
                    <a:ea typeface="Arial" panose="020B0604020202020204" pitchFamily="34" charset="0"/>
                    <a:cs typeface="Arial" panose="020B0604020202020204" pitchFamily="34" charset="0"/>
                  </a:rPr>
                  <a:t> </a:t>
                </a:r>
                <a:r>
                  <a:rPr lang="es-ES" sz="2000" dirty="0">
                    <a:effectLst/>
                    <a:ea typeface="Arial" panose="020B0604020202020204" pitchFamily="34" charset="0"/>
                    <a:cs typeface="Arial" panose="020B0604020202020204" pitchFamily="34" charset="0"/>
                  </a:rPr>
                  <a:t>factor de importancia de la estructura del caso de estudio</a:t>
                </a:r>
                <a:endParaRPr lang="es-EC" sz="2000" dirty="0">
                  <a:effectLst/>
                  <a:ea typeface="Arial" panose="020B0604020202020204" pitchFamily="34" charset="0"/>
                  <a:cs typeface="Arial" panose="020B0604020202020204" pitchFamily="34" charset="0"/>
                </a:endParaRPr>
              </a:p>
              <a:p>
                <a:pPr indent="459105">
                  <a:lnSpc>
                    <a:spcPct val="150000"/>
                  </a:lnSpc>
                  <a:spcAft>
                    <a:spcPts val="800"/>
                  </a:spcAft>
                </a:pPr>
                <a14:m>
                  <m:oMath xmlns:m="http://schemas.openxmlformats.org/officeDocument/2006/math">
                    <m:sSub>
                      <m:sSubPr>
                        <m:ctrlPr>
                          <a:rPr lang="es-EC" sz="2000" b="1" i="1">
                            <a:effectLst/>
                            <a:latin typeface="Cambria Math" panose="02040503050406030204" pitchFamily="18" charset="0"/>
                            <a:ea typeface="Arial" panose="020B0604020202020204" pitchFamily="34" charset="0"/>
                            <a:cs typeface="Arial" panose="020B0604020202020204" pitchFamily="34" charset="0"/>
                          </a:rPr>
                        </m:ctrlPr>
                      </m:sSubPr>
                      <m:e>
                        <m:r>
                          <a:rPr lang="es-ES" sz="2000" b="1" i="1">
                            <a:effectLst/>
                            <a:latin typeface="Cambria Math" panose="02040503050406030204" pitchFamily="18" charset="0"/>
                            <a:ea typeface="Arial" panose="020B0604020202020204" pitchFamily="34" charset="0"/>
                            <a:cs typeface="Arial" panose="020B0604020202020204" pitchFamily="34" charset="0"/>
                          </a:rPr>
                          <m:t>𝑺</m:t>
                        </m:r>
                      </m:e>
                      <m:sub>
                        <m:r>
                          <a:rPr lang="es-ES" sz="2000" b="1" i="1">
                            <a:effectLst/>
                            <a:latin typeface="Cambria Math" panose="02040503050406030204" pitchFamily="18" charset="0"/>
                            <a:ea typeface="Arial" panose="020B0604020202020204" pitchFamily="34" charset="0"/>
                            <a:cs typeface="Arial" panose="020B0604020202020204" pitchFamily="34" charset="0"/>
                          </a:rPr>
                          <m:t>𝒂</m:t>
                        </m:r>
                      </m:sub>
                    </m:sSub>
                  </m:oMath>
                </a14:m>
                <a:r>
                  <a:rPr lang="es-ES" sz="2000" b="1" dirty="0">
                    <a:effectLst/>
                    <a:ea typeface="Arial" panose="020B0604020202020204" pitchFamily="34" charset="0"/>
                    <a:cs typeface="Arial" panose="020B0604020202020204" pitchFamily="34" charset="0"/>
                  </a:rPr>
                  <a:t> </a:t>
                </a:r>
                <a:r>
                  <a:rPr lang="es-ES" sz="2000" dirty="0" err="1">
                    <a:effectLst/>
                    <a:ea typeface="Arial" panose="020B0604020202020204" pitchFamily="34" charset="0"/>
                    <a:cs typeface="Arial" panose="020B0604020202020204" pitchFamily="34" charset="0"/>
                  </a:rPr>
                  <a:t>pseudoaceleración</a:t>
                </a:r>
                <a:r>
                  <a:rPr lang="es-ES" sz="2000" dirty="0">
                    <a:effectLst/>
                    <a:ea typeface="Arial" panose="020B0604020202020204" pitchFamily="34" charset="0"/>
                    <a:cs typeface="Arial" panose="020B0604020202020204" pitchFamily="34" charset="0"/>
                  </a:rPr>
                  <a:t> espectral de diseño [g]</a:t>
                </a:r>
                <a:endParaRPr lang="es-EC" sz="2000" dirty="0">
                  <a:effectLst/>
                  <a:ea typeface="Arial" panose="020B0604020202020204" pitchFamily="34" charset="0"/>
                  <a:cs typeface="Arial" panose="020B0604020202020204" pitchFamily="34" charset="0"/>
                </a:endParaRPr>
              </a:p>
            </p:txBody>
          </p:sp>
        </mc:Choice>
        <mc:Fallback xmlns="">
          <p:sp>
            <p:nvSpPr>
              <p:cNvPr id="19" name="CuadroTexto 18">
                <a:extLst>
                  <a:ext uri="{FF2B5EF4-FFF2-40B4-BE49-F238E27FC236}">
                    <a16:creationId xmlns:a16="http://schemas.microsoft.com/office/drawing/2014/main" id="{A73F13E0-A58F-412F-88DE-0C4BD00B9491}"/>
                  </a:ext>
                </a:extLst>
              </p:cNvPr>
              <p:cNvSpPr txBox="1">
                <a:spLocks noRot="1" noChangeAspect="1" noMove="1" noResize="1" noEditPoints="1" noAdjustHandles="1" noChangeArrowheads="1" noChangeShapeType="1" noTextEdit="1"/>
              </p:cNvSpPr>
              <p:nvPr/>
            </p:nvSpPr>
            <p:spPr>
              <a:xfrm>
                <a:off x="0" y="3085517"/>
                <a:ext cx="7492045" cy="2239587"/>
              </a:xfrm>
              <a:prstGeom prst="rect">
                <a:avLst/>
              </a:prstGeom>
              <a:blipFill>
                <a:blip r:embed="rId3"/>
                <a:stretch>
                  <a:fillRect b="-3804"/>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graphicFrame>
            <p:nvGraphicFramePr>
              <p:cNvPr id="12" name="Tabla 13">
                <a:extLst>
                  <a:ext uri="{FF2B5EF4-FFF2-40B4-BE49-F238E27FC236}">
                    <a16:creationId xmlns:a16="http://schemas.microsoft.com/office/drawing/2014/main" id="{F7CD52B8-C20E-43F5-A7A1-403827AF9F72}"/>
                  </a:ext>
                </a:extLst>
              </p:cNvPr>
              <p:cNvGraphicFramePr>
                <a:graphicFrameLocks noGrp="1"/>
              </p:cNvGraphicFramePr>
              <p:nvPr>
                <p:extLst>
                  <p:ext uri="{D42A27DB-BD31-4B8C-83A1-F6EECF244321}">
                    <p14:modId xmlns:p14="http://schemas.microsoft.com/office/powerpoint/2010/main" val="1199656295"/>
                  </p:ext>
                </p:extLst>
              </p:nvPr>
            </p:nvGraphicFramePr>
            <p:xfrm>
              <a:off x="7725983" y="3639271"/>
              <a:ext cx="3247272" cy="1132078"/>
            </p:xfrm>
            <a:graphic>
              <a:graphicData uri="http://schemas.openxmlformats.org/drawingml/2006/table">
                <a:tbl>
                  <a:tblPr firstRow="1" bandRow="1">
                    <a:tableStyleId>{68D230F3-CF80-4859-8CE7-A43EE81993B5}</a:tableStyleId>
                  </a:tblPr>
                  <a:tblGrid>
                    <a:gridCol w="1623636">
                      <a:extLst>
                        <a:ext uri="{9D8B030D-6E8A-4147-A177-3AD203B41FA5}">
                          <a16:colId xmlns:a16="http://schemas.microsoft.com/office/drawing/2014/main" val="3288093631"/>
                        </a:ext>
                      </a:extLst>
                    </a:gridCol>
                    <a:gridCol w="1623636">
                      <a:extLst>
                        <a:ext uri="{9D8B030D-6E8A-4147-A177-3AD203B41FA5}">
                          <a16:colId xmlns:a16="http://schemas.microsoft.com/office/drawing/2014/main" val="2868424203"/>
                        </a:ext>
                      </a:extLst>
                    </a:gridCol>
                  </a:tblGrid>
                  <a:tr h="370840">
                    <a:tc>
                      <a:txBody>
                        <a:bodyPr/>
                        <a:lstStyle/>
                        <a:p>
                          <a:pPr algn="ctr"/>
                          <a14:m>
                            <m:oMath xmlns:m="http://schemas.openxmlformats.org/officeDocument/2006/math">
                              <m:sSub>
                                <m:sSubPr>
                                  <m:ctrlPr>
                                    <a:rPr lang="es-EC" sz="1800" b="1" i="1" smtClean="0">
                                      <a:effectLst/>
                                      <a:latin typeface="Cambria Math" panose="02040503050406030204" pitchFamily="18" charset="0"/>
                                      <a:ea typeface="Arial" panose="020B0604020202020204" pitchFamily="34" charset="0"/>
                                      <a:cs typeface="Arial" panose="020B0604020202020204" pitchFamily="34" charset="0"/>
                                    </a:rPr>
                                  </m:ctrlPr>
                                </m:sSubPr>
                                <m:e>
                                  <m:r>
                                    <a:rPr lang="es-ES" sz="1800" b="1" i="1">
                                      <a:effectLst/>
                                      <a:latin typeface="Cambria Math" panose="02040503050406030204" pitchFamily="18" charset="0"/>
                                      <a:ea typeface="Arial" panose="020B0604020202020204" pitchFamily="34" charset="0"/>
                                      <a:cs typeface="Arial" panose="020B0604020202020204" pitchFamily="34" charset="0"/>
                                    </a:rPr>
                                    <m:t>𝑰</m:t>
                                  </m:r>
                                </m:e>
                                <m:sub>
                                  <m:r>
                                    <a:rPr lang="es-ES" sz="1800" b="1" i="1">
                                      <a:effectLst/>
                                      <a:latin typeface="Cambria Math" panose="02040503050406030204" pitchFamily="18" charset="0"/>
                                      <a:ea typeface="Arial" panose="020B0604020202020204" pitchFamily="34" charset="0"/>
                                      <a:cs typeface="Arial" panose="020B0604020202020204" pitchFamily="34" charset="0"/>
                                    </a:rPr>
                                    <m:t>𝒆</m:t>
                                  </m:r>
                                </m:sub>
                              </m:sSub>
                            </m:oMath>
                          </a14:m>
                          <a:r>
                            <a:rPr lang="es-ES" sz="1800" b="1" dirty="0">
                              <a:effectLst/>
                              <a:ea typeface="Arial" panose="020B0604020202020204" pitchFamily="34" charset="0"/>
                              <a:cs typeface="Arial" panose="020B0604020202020204" pitchFamily="34" charset="0"/>
                            </a:rPr>
                            <a:t> </a:t>
                          </a:r>
                          <a:endParaRPr lang="es-EC" dirty="0"/>
                        </a:p>
                      </a:txBody>
                      <a:tcPr/>
                    </a:tc>
                    <a:tc>
                      <a:txBody>
                        <a:bodyPr/>
                        <a:lstStyle/>
                        <a:p>
                          <a:pPr algn="ctr"/>
                          <a:r>
                            <a:rPr lang="es-ES" b="0" dirty="0"/>
                            <a:t>1.30</a:t>
                          </a:r>
                          <a:endParaRPr lang="es-EC" b="0" dirty="0"/>
                        </a:p>
                      </a:txBody>
                      <a:tcPr/>
                    </a:tc>
                    <a:extLst>
                      <a:ext uri="{0D108BD9-81ED-4DB2-BD59-A6C34878D82A}">
                        <a16:rowId xmlns:a16="http://schemas.microsoft.com/office/drawing/2014/main" val="3072133636"/>
                      </a:ext>
                    </a:extLst>
                  </a:tr>
                  <a:tr h="370840">
                    <a:tc>
                      <a:txBody>
                        <a:bodyPr/>
                        <a:lstStyle/>
                        <a:p>
                          <a:pPr algn="ctr"/>
                          <a14:m>
                            <m:oMath xmlns:m="http://schemas.openxmlformats.org/officeDocument/2006/math">
                              <m:sSub>
                                <m:sSubPr>
                                  <m:ctrlPr>
                                    <a:rPr lang="es-EC" sz="1800" b="1" i="1" smtClean="0">
                                      <a:effectLst/>
                                      <a:latin typeface="Cambria Math" panose="02040503050406030204" pitchFamily="18" charset="0"/>
                                      <a:ea typeface="Arial" panose="020B0604020202020204" pitchFamily="34" charset="0"/>
                                      <a:cs typeface="Arial" panose="020B0604020202020204" pitchFamily="34" charset="0"/>
                                    </a:rPr>
                                  </m:ctrlPr>
                                </m:sSubPr>
                                <m:e>
                                  <m:r>
                                    <a:rPr lang="es-ES" sz="1800" b="1" i="1">
                                      <a:effectLst/>
                                      <a:latin typeface="Cambria Math" panose="02040503050406030204" pitchFamily="18" charset="0"/>
                                      <a:ea typeface="Arial" panose="020B0604020202020204" pitchFamily="34" charset="0"/>
                                      <a:cs typeface="Arial" panose="020B0604020202020204" pitchFamily="34" charset="0"/>
                                    </a:rPr>
                                    <m:t>𝑺</m:t>
                                  </m:r>
                                </m:e>
                                <m:sub>
                                  <m:r>
                                    <a:rPr lang="es-ES" sz="1800" b="1" i="1">
                                      <a:effectLst/>
                                      <a:latin typeface="Cambria Math" panose="02040503050406030204" pitchFamily="18" charset="0"/>
                                      <a:ea typeface="Arial" panose="020B0604020202020204" pitchFamily="34" charset="0"/>
                                      <a:cs typeface="Arial" panose="020B0604020202020204" pitchFamily="34" charset="0"/>
                                    </a:rPr>
                                    <m:t>𝒂</m:t>
                                  </m:r>
                                </m:sub>
                              </m:sSub>
                            </m:oMath>
                          </a14:m>
                          <a:r>
                            <a:rPr lang="es-EC" dirty="0"/>
                            <a:t> </a:t>
                          </a:r>
                          <a:r>
                            <a:rPr lang="es-EC" b="1" dirty="0"/>
                            <a:t>(g)</a:t>
                          </a:r>
                        </a:p>
                      </a:txBody>
                      <a:tcPr/>
                    </a:tc>
                    <a:tc>
                      <a:txBody>
                        <a:bodyPr/>
                        <a:lstStyle/>
                        <a:p>
                          <a:pPr algn="ctr"/>
                          <a:r>
                            <a:rPr lang="es-ES" dirty="0"/>
                            <a:t>1.19</a:t>
                          </a:r>
                          <a:endParaRPr lang="es-EC" dirty="0"/>
                        </a:p>
                      </a:txBody>
                      <a:tcPr/>
                    </a:tc>
                    <a:extLst>
                      <a:ext uri="{0D108BD9-81ED-4DB2-BD59-A6C34878D82A}">
                        <a16:rowId xmlns:a16="http://schemas.microsoft.com/office/drawing/2014/main" val="1825992434"/>
                      </a:ext>
                    </a:extLst>
                  </a:tr>
                  <a:tr h="370840">
                    <a:tc>
                      <a:txBody>
                        <a:bodyPr/>
                        <a:lstStyle/>
                        <a:p>
                          <a:pPr algn="ctr"/>
                          <a14:m>
                            <m:oMath xmlns:m="http://schemas.openxmlformats.org/officeDocument/2006/math">
                              <m:sSub>
                                <m:sSubPr>
                                  <m:ctrlPr>
                                    <a:rPr lang="es-EC" sz="1800" b="1" i="1" smtClean="0">
                                      <a:effectLst/>
                                      <a:latin typeface="Cambria Math" panose="02040503050406030204" pitchFamily="18" charset="0"/>
                                      <a:ea typeface="Arial" panose="020B0604020202020204" pitchFamily="34" charset="0"/>
                                      <a:cs typeface="Arial" panose="020B0604020202020204" pitchFamily="34" charset="0"/>
                                    </a:rPr>
                                  </m:ctrlPr>
                                </m:sSubPr>
                                <m:e>
                                  <m:r>
                                    <a:rPr lang="es-ES" sz="1800" b="1" i="1">
                                      <a:effectLst/>
                                      <a:latin typeface="Cambria Math" panose="02040503050406030204" pitchFamily="18" charset="0"/>
                                      <a:ea typeface="Arial" panose="020B0604020202020204" pitchFamily="34" charset="0"/>
                                      <a:cs typeface="Arial" panose="020B0604020202020204" pitchFamily="34" charset="0"/>
                                    </a:rPr>
                                    <m:t>𝜹</m:t>
                                  </m:r>
                                </m:e>
                                <m:sub>
                                  <m:r>
                                    <a:rPr lang="es-ES" sz="1800" b="1" i="1">
                                      <a:effectLst/>
                                      <a:latin typeface="Cambria Math" panose="02040503050406030204" pitchFamily="18" charset="0"/>
                                      <a:ea typeface="Arial" panose="020B0604020202020204" pitchFamily="34" charset="0"/>
                                      <a:cs typeface="Arial" panose="020B0604020202020204" pitchFamily="34" charset="0"/>
                                    </a:rPr>
                                    <m:t>𝒎𝒑𝒗</m:t>
                                  </m:r>
                                </m:sub>
                              </m:sSub>
                            </m:oMath>
                          </a14:m>
                          <a:r>
                            <a:rPr lang="es-ES" sz="1800" b="1" dirty="0">
                              <a:effectLst/>
                              <a:ea typeface="Arial" panose="020B0604020202020204" pitchFamily="34" charset="0"/>
                              <a:cs typeface="Arial" panose="020B0604020202020204" pitchFamily="34" charset="0"/>
                            </a:rPr>
                            <a:t> (m)</a:t>
                          </a:r>
                          <a:endParaRPr lang="es-EC" dirty="0"/>
                        </a:p>
                      </a:txBody>
                      <a:tcPr/>
                    </a:tc>
                    <a:tc>
                      <a:txBody>
                        <a:bodyPr/>
                        <a:lstStyle/>
                        <a:p>
                          <a:pPr algn="ctr"/>
                          <a:r>
                            <a:rPr lang="es-ES" dirty="0"/>
                            <a:t>0.41</a:t>
                          </a:r>
                          <a:endParaRPr lang="es-EC" dirty="0"/>
                        </a:p>
                      </a:txBody>
                      <a:tcPr/>
                    </a:tc>
                    <a:extLst>
                      <a:ext uri="{0D108BD9-81ED-4DB2-BD59-A6C34878D82A}">
                        <a16:rowId xmlns:a16="http://schemas.microsoft.com/office/drawing/2014/main" val="3398894981"/>
                      </a:ext>
                    </a:extLst>
                  </a:tr>
                </a:tbl>
              </a:graphicData>
            </a:graphic>
          </p:graphicFrame>
        </mc:Choice>
        <mc:Fallback xmlns="">
          <p:graphicFrame>
            <p:nvGraphicFramePr>
              <p:cNvPr id="12" name="Tabla 13">
                <a:extLst>
                  <a:ext uri="{FF2B5EF4-FFF2-40B4-BE49-F238E27FC236}">
                    <a16:creationId xmlns:a16="http://schemas.microsoft.com/office/drawing/2014/main" id="{F7CD52B8-C20E-43F5-A7A1-403827AF9F72}"/>
                  </a:ext>
                </a:extLst>
              </p:cNvPr>
              <p:cNvGraphicFramePr>
                <a:graphicFrameLocks noGrp="1"/>
              </p:cNvGraphicFramePr>
              <p:nvPr>
                <p:extLst>
                  <p:ext uri="{D42A27DB-BD31-4B8C-83A1-F6EECF244321}">
                    <p14:modId xmlns:p14="http://schemas.microsoft.com/office/powerpoint/2010/main" val="1199656295"/>
                  </p:ext>
                </p:extLst>
              </p:nvPr>
            </p:nvGraphicFramePr>
            <p:xfrm>
              <a:off x="7725983" y="3639271"/>
              <a:ext cx="3247272" cy="1132078"/>
            </p:xfrm>
            <a:graphic>
              <a:graphicData uri="http://schemas.openxmlformats.org/drawingml/2006/table">
                <a:tbl>
                  <a:tblPr firstRow="1" bandRow="1">
                    <a:tableStyleId>{68D230F3-CF80-4859-8CE7-A43EE81993B5}</a:tableStyleId>
                  </a:tblPr>
                  <a:tblGrid>
                    <a:gridCol w="1623636">
                      <a:extLst>
                        <a:ext uri="{9D8B030D-6E8A-4147-A177-3AD203B41FA5}">
                          <a16:colId xmlns:a16="http://schemas.microsoft.com/office/drawing/2014/main" val="3288093631"/>
                        </a:ext>
                      </a:extLst>
                    </a:gridCol>
                    <a:gridCol w="1623636">
                      <a:extLst>
                        <a:ext uri="{9D8B030D-6E8A-4147-A177-3AD203B41FA5}">
                          <a16:colId xmlns:a16="http://schemas.microsoft.com/office/drawing/2014/main" val="2868424203"/>
                        </a:ext>
                      </a:extLst>
                    </a:gridCol>
                  </a:tblGrid>
                  <a:tr h="370840">
                    <a:tc>
                      <a:txBody>
                        <a:bodyPr/>
                        <a:lstStyle/>
                        <a:p>
                          <a:endParaRPr lang="es-EC"/>
                        </a:p>
                      </a:txBody>
                      <a:tcPr>
                        <a:blipFill>
                          <a:blip r:embed="rId4"/>
                          <a:stretch>
                            <a:fillRect t="-8197" r="-100375" b="-227869"/>
                          </a:stretch>
                        </a:blipFill>
                      </a:tcPr>
                    </a:tc>
                    <a:tc>
                      <a:txBody>
                        <a:bodyPr/>
                        <a:lstStyle/>
                        <a:p>
                          <a:pPr algn="ctr"/>
                          <a:r>
                            <a:rPr lang="es-ES" b="0" dirty="0"/>
                            <a:t>1.30</a:t>
                          </a:r>
                          <a:endParaRPr lang="es-EC" b="0" dirty="0"/>
                        </a:p>
                      </a:txBody>
                      <a:tcPr/>
                    </a:tc>
                    <a:extLst>
                      <a:ext uri="{0D108BD9-81ED-4DB2-BD59-A6C34878D82A}">
                        <a16:rowId xmlns:a16="http://schemas.microsoft.com/office/drawing/2014/main" val="3072133636"/>
                      </a:ext>
                    </a:extLst>
                  </a:tr>
                  <a:tr h="370840">
                    <a:tc>
                      <a:txBody>
                        <a:bodyPr/>
                        <a:lstStyle/>
                        <a:p>
                          <a:endParaRPr lang="es-EC"/>
                        </a:p>
                      </a:txBody>
                      <a:tcPr>
                        <a:blipFill>
                          <a:blip r:embed="rId4"/>
                          <a:stretch>
                            <a:fillRect t="-106452" r="-100375" b="-124194"/>
                          </a:stretch>
                        </a:blipFill>
                      </a:tcPr>
                    </a:tc>
                    <a:tc>
                      <a:txBody>
                        <a:bodyPr/>
                        <a:lstStyle/>
                        <a:p>
                          <a:pPr algn="ctr"/>
                          <a:r>
                            <a:rPr lang="es-ES" dirty="0"/>
                            <a:t>1.19</a:t>
                          </a:r>
                          <a:endParaRPr lang="es-EC" dirty="0"/>
                        </a:p>
                      </a:txBody>
                      <a:tcPr/>
                    </a:tc>
                    <a:extLst>
                      <a:ext uri="{0D108BD9-81ED-4DB2-BD59-A6C34878D82A}">
                        <a16:rowId xmlns:a16="http://schemas.microsoft.com/office/drawing/2014/main" val="1825992434"/>
                      </a:ext>
                    </a:extLst>
                  </a:tr>
                  <a:tr h="390398">
                    <a:tc>
                      <a:txBody>
                        <a:bodyPr/>
                        <a:lstStyle/>
                        <a:p>
                          <a:endParaRPr lang="es-EC"/>
                        </a:p>
                      </a:txBody>
                      <a:tcPr>
                        <a:blipFill>
                          <a:blip r:embed="rId4"/>
                          <a:stretch>
                            <a:fillRect t="-200000" r="-100375" b="-20313"/>
                          </a:stretch>
                        </a:blipFill>
                      </a:tcPr>
                    </a:tc>
                    <a:tc>
                      <a:txBody>
                        <a:bodyPr/>
                        <a:lstStyle/>
                        <a:p>
                          <a:pPr algn="ctr"/>
                          <a:r>
                            <a:rPr lang="es-ES" dirty="0"/>
                            <a:t>0.41</a:t>
                          </a:r>
                          <a:endParaRPr lang="es-EC" dirty="0"/>
                        </a:p>
                      </a:txBody>
                      <a:tcPr/>
                    </a:tc>
                    <a:extLst>
                      <a:ext uri="{0D108BD9-81ED-4DB2-BD59-A6C34878D82A}">
                        <a16:rowId xmlns:a16="http://schemas.microsoft.com/office/drawing/2014/main" val="3398894981"/>
                      </a:ext>
                    </a:extLst>
                  </a:tr>
                </a:tbl>
              </a:graphicData>
            </a:graphic>
          </p:graphicFrame>
        </mc:Fallback>
      </mc:AlternateContent>
      <p:sp>
        <p:nvSpPr>
          <p:cNvPr id="20" name="CuadroTexto 19">
            <a:extLst>
              <a:ext uri="{FF2B5EF4-FFF2-40B4-BE49-F238E27FC236}">
                <a16:creationId xmlns:a16="http://schemas.microsoft.com/office/drawing/2014/main" id="{F3FCAA94-5110-4FAC-8D73-E52304F66A5F}"/>
              </a:ext>
            </a:extLst>
          </p:cNvPr>
          <p:cNvSpPr txBox="1"/>
          <p:nvPr/>
        </p:nvSpPr>
        <p:spPr>
          <a:xfrm>
            <a:off x="3000409" y="1417692"/>
            <a:ext cx="5720646" cy="400110"/>
          </a:xfrm>
          <a:prstGeom prst="rect">
            <a:avLst/>
          </a:prstGeom>
          <a:noFill/>
        </p:spPr>
        <p:txBody>
          <a:bodyPr wrap="square">
            <a:spAutoFit/>
          </a:bodyPr>
          <a:lstStyle/>
          <a:p>
            <a:pPr algn="ctr"/>
            <a:r>
              <a:rPr lang="es-ES" sz="2000" b="1" i="1" dirty="0">
                <a:latin typeface="+mj-lt"/>
              </a:rPr>
              <a:t>Cálculo del desplazamiento sísmico relativo</a:t>
            </a:r>
            <a:endParaRPr lang="es-EC" sz="2000" b="1" i="1" dirty="0">
              <a:latin typeface="+mj-lt"/>
            </a:endParaRPr>
          </a:p>
        </p:txBody>
      </p:sp>
      <p:sp>
        <p:nvSpPr>
          <p:cNvPr id="9" name="CuadroTexto 8">
            <a:extLst>
              <a:ext uri="{FF2B5EF4-FFF2-40B4-BE49-F238E27FC236}">
                <a16:creationId xmlns:a16="http://schemas.microsoft.com/office/drawing/2014/main" id="{6EE77002-5E48-4210-9DB0-EB02BFEEE801}"/>
              </a:ext>
            </a:extLst>
          </p:cNvPr>
          <p:cNvSpPr txBox="1"/>
          <p:nvPr/>
        </p:nvSpPr>
        <p:spPr>
          <a:xfrm>
            <a:off x="6384885" y="3120265"/>
            <a:ext cx="5720646" cy="400110"/>
          </a:xfrm>
          <a:prstGeom prst="rect">
            <a:avLst/>
          </a:prstGeom>
          <a:noFill/>
        </p:spPr>
        <p:txBody>
          <a:bodyPr wrap="square">
            <a:spAutoFit/>
          </a:bodyPr>
          <a:lstStyle/>
          <a:p>
            <a:pPr algn="ctr"/>
            <a:r>
              <a:rPr lang="es-ES" sz="2000" b="1" i="1" dirty="0">
                <a:latin typeface="+mj-lt"/>
              </a:rPr>
              <a:t>Tabla 11: Resultados</a:t>
            </a:r>
            <a:endParaRPr lang="es-EC" sz="2000" b="1" i="1" dirty="0">
              <a:latin typeface="+mj-lt"/>
            </a:endParaRPr>
          </a:p>
        </p:txBody>
      </p:sp>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3638AA6B-F142-45D5-993E-2220B97856DA}"/>
                  </a:ext>
                </a:extLst>
              </p:cNvPr>
              <p:cNvSpPr txBox="1"/>
              <p:nvPr/>
            </p:nvSpPr>
            <p:spPr>
              <a:xfrm>
                <a:off x="7492045" y="2256020"/>
                <a:ext cx="1471042"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C" sz="2000" b="0" i="1" smtClean="0">
                          <a:solidFill>
                            <a:schemeClr val="tx1"/>
                          </a:solidFill>
                          <a:latin typeface="Cambria Math" panose="02040503050406030204" pitchFamily="18" charset="0"/>
                        </a:rPr>
                        <m:t>𝐸𝑐</m:t>
                      </m:r>
                      <m:r>
                        <a:rPr lang="es-EC" sz="2000" b="0" i="1" smtClean="0">
                          <a:solidFill>
                            <a:schemeClr val="tx1"/>
                          </a:solidFill>
                          <a:latin typeface="Cambria Math" panose="02040503050406030204" pitchFamily="18" charset="0"/>
                        </a:rPr>
                        <m:t>.(3)</m:t>
                      </m:r>
                    </m:oMath>
                  </m:oMathPara>
                </a14:m>
                <a:endParaRPr lang="es-EC" sz="2000" dirty="0"/>
              </a:p>
            </p:txBody>
          </p:sp>
        </mc:Choice>
        <mc:Fallback xmlns="">
          <p:sp>
            <p:nvSpPr>
              <p:cNvPr id="10" name="CuadroTexto 9">
                <a:extLst>
                  <a:ext uri="{FF2B5EF4-FFF2-40B4-BE49-F238E27FC236}">
                    <a16:creationId xmlns:a16="http://schemas.microsoft.com/office/drawing/2014/main" id="{3638AA6B-F142-45D5-993E-2220B97856DA}"/>
                  </a:ext>
                </a:extLst>
              </p:cNvPr>
              <p:cNvSpPr txBox="1">
                <a:spLocks noRot="1" noChangeAspect="1" noMove="1" noResize="1" noEditPoints="1" noAdjustHandles="1" noChangeArrowheads="1" noChangeShapeType="1" noTextEdit="1"/>
              </p:cNvSpPr>
              <p:nvPr/>
            </p:nvSpPr>
            <p:spPr>
              <a:xfrm>
                <a:off x="7492045" y="2256020"/>
                <a:ext cx="1471042" cy="400110"/>
              </a:xfrm>
              <a:prstGeom prst="rect">
                <a:avLst/>
              </a:prstGeom>
              <a:blipFill>
                <a:blip r:embed="rId5"/>
                <a:stretch>
                  <a:fillRect b="-15152"/>
                </a:stretch>
              </a:blipFill>
              <a:ln>
                <a:noFill/>
              </a:ln>
            </p:spPr>
            <p:txBody>
              <a:bodyPr/>
              <a:lstStyle/>
              <a:p>
                <a:r>
                  <a:rPr lang="es-EC">
                    <a:noFill/>
                  </a:rPr>
                  <a:t> </a:t>
                </a:r>
              </a:p>
            </p:txBody>
          </p:sp>
        </mc:Fallback>
      </mc:AlternateContent>
    </p:spTree>
    <p:extLst>
      <p:ext uri="{BB962C8B-B14F-4D97-AF65-F5344CB8AC3E}">
        <p14:creationId xmlns:p14="http://schemas.microsoft.com/office/powerpoint/2010/main" val="22200009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E84DF0A-4323-4A49-9F02-849713634A0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98923" y="1774299"/>
            <a:ext cx="6057219" cy="4010214"/>
          </a:xfrm>
          <a:prstGeom prst="rect">
            <a:avLst/>
          </a:prstGeom>
        </p:spPr>
      </p:pic>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78468" y="12624"/>
            <a:ext cx="6463353" cy="622852"/>
          </a:xfrm>
        </p:spPr>
        <p:txBody>
          <a:bodyPr>
            <a:normAutofit fontScale="90000"/>
          </a:bodyPr>
          <a:lstStyle/>
          <a:p>
            <a:r>
              <a:rPr lang="es-CO" sz="3600" dirty="0"/>
              <a:t>SISTEMA DE MONTAJE TIPO BALASTO</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38</a:t>
            </a:fld>
            <a:endParaRPr lang="es-EC" dirty="0"/>
          </a:p>
        </p:txBody>
      </p:sp>
      <p:sp>
        <p:nvSpPr>
          <p:cNvPr id="13" name="CuadroTexto 12">
            <a:extLst>
              <a:ext uri="{FF2B5EF4-FFF2-40B4-BE49-F238E27FC236}">
                <a16:creationId xmlns:a16="http://schemas.microsoft.com/office/drawing/2014/main" id="{B6106493-6112-44CB-AEA4-610E2C2DCF8D}"/>
              </a:ext>
            </a:extLst>
          </p:cNvPr>
          <p:cNvSpPr txBox="1"/>
          <p:nvPr/>
        </p:nvSpPr>
        <p:spPr>
          <a:xfrm>
            <a:off x="-311907" y="790294"/>
            <a:ext cx="5720646" cy="461665"/>
          </a:xfrm>
          <a:prstGeom prst="rect">
            <a:avLst/>
          </a:prstGeom>
          <a:noFill/>
        </p:spPr>
        <p:txBody>
          <a:bodyPr wrap="square">
            <a:spAutoFit/>
          </a:bodyPr>
          <a:lstStyle/>
          <a:p>
            <a:pPr algn="ctr"/>
            <a:r>
              <a:rPr lang="es-ES" sz="2400" b="1" dirty="0">
                <a:latin typeface="+mj-lt"/>
              </a:rPr>
              <a:t>1.- Distribución Geométrica</a:t>
            </a:r>
            <a:endParaRPr lang="es-EC" sz="2400" b="1" dirty="0">
              <a:latin typeface="+mj-lt"/>
            </a:endParaRPr>
          </a:p>
        </p:txBody>
      </p:sp>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DADD156E-1317-4B67-9596-612248A1D5FA}"/>
                  </a:ext>
                </a:extLst>
              </p:cNvPr>
              <p:cNvSpPr txBox="1"/>
              <p:nvPr/>
            </p:nvSpPr>
            <p:spPr>
              <a:xfrm>
                <a:off x="8709625" y="4738045"/>
                <a:ext cx="1560855" cy="42377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2000" i="1" smtClean="0">
                              <a:solidFill>
                                <a:srgbClr val="836967"/>
                              </a:solidFill>
                              <a:latin typeface="Cambria Math" panose="02040503050406030204" pitchFamily="18" charset="0"/>
                            </a:rPr>
                          </m:ctrlPr>
                        </m:sSubPr>
                        <m:e>
                          <m:r>
                            <a:rPr lang="es-ES" sz="2000" b="0" i="1" smtClean="0">
                              <a:solidFill>
                                <a:schemeClr val="tx1"/>
                              </a:solidFill>
                              <a:latin typeface="Cambria Math" panose="02040503050406030204" pitchFamily="18" charset="0"/>
                            </a:rPr>
                            <m:t>0.50</m:t>
                          </m:r>
                          <m:r>
                            <a:rPr lang="es-EC" sz="2000" i="1">
                              <a:latin typeface="Cambria Math" panose="02040503050406030204" pitchFamily="18" charset="0"/>
                            </a:rPr>
                            <m:t>𝛿</m:t>
                          </m:r>
                        </m:e>
                        <m:sub>
                          <m:r>
                            <a:rPr lang="es-EC" sz="2000" i="1">
                              <a:latin typeface="Cambria Math" panose="02040503050406030204" pitchFamily="18" charset="0"/>
                            </a:rPr>
                            <m:t>𝑚𝑝𝑣</m:t>
                          </m:r>
                        </m:sub>
                      </m:sSub>
                    </m:oMath>
                  </m:oMathPara>
                </a14:m>
                <a:endParaRPr lang="es-EC" sz="2000" dirty="0"/>
              </a:p>
            </p:txBody>
          </p:sp>
        </mc:Choice>
        <mc:Fallback xmlns="">
          <p:sp>
            <p:nvSpPr>
              <p:cNvPr id="18" name="CuadroTexto 17">
                <a:extLst>
                  <a:ext uri="{FF2B5EF4-FFF2-40B4-BE49-F238E27FC236}">
                    <a16:creationId xmlns:a16="http://schemas.microsoft.com/office/drawing/2014/main" id="{DADD156E-1317-4B67-9596-612248A1D5FA}"/>
                  </a:ext>
                </a:extLst>
              </p:cNvPr>
              <p:cNvSpPr txBox="1">
                <a:spLocks noRot="1" noChangeAspect="1" noMove="1" noResize="1" noEditPoints="1" noAdjustHandles="1" noChangeArrowheads="1" noChangeShapeType="1" noTextEdit="1"/>
              </p:cNvSpPr>
              <p:nvPr/>
            </p:nvSpPr>
            <p:spPr>
              <a:xfrm>
                <a:off x="8709625" y="4738045"/>
                <a:ext cx="1560855" cy="423770"/>
              </a:xfrm>
              <a:prstGeom prst="rect">
                <a:avLst/>
              </a:prstGeom>
              <a:blipFill>
                <a:blip r:embed="rId3"/>
                <a:stretch>
                  <a:fillRect b="-4167"/>
                </a:stretch>
              </a:blipFill>
            </p:spPr>
            <p:txBody>
              <a:bodyPr/>
              <a:lstStyle/>
              <a:p>
                <a:r>
                  <a:rPr lang="es-EC">
                    <a:noFill/>
                  </a:rPr>
                  <a:t> </a:t>
                </a:r>
              </a:p>
            </p:txBody>
          </p:sp>
        </mc:Fallback>
      </mc:AlternateContent>
      <p:sp>
        <p:nvSpPr>
          <p:cNvPr id="20" name="CuadroTexto 19">
            <a:extLst>
              <a:ext uri="{FF2B5EF4-FFF2-40B4-BE49-F238E27FC236}">
                <a16:creationId xmlns:a16="http://schemas.microsoft.com/office/drawing/2014/main" id="{F3FCAA94-5110-4FAC-8D73-E52304F66A5F}"/>
              </a:ext>
            </a:extLst>
          </p:cNvPr>
          <p:cNvSpPr txBox="1"/>
          <p:nvPr/>
        </p:nvSpPr>
        <p:spPr>
          <a:xfrm>
            <a:off x="2988979" y="1313074"/>
            <a:ext cx="5720646" cy="400110"/>
          </a:xfrm>
          <a:prstGeom prst="rect">
            <a:avLst/>
          </a:prstGeom>
          <a:noFill/>
        </p:spPr>
        <p:txBody>
          <a:bodyPr wrap="square">
            <a:spAutoFit/>
          </a:bodyPr>
          <a:lstStyle/>
          <a:p>
            <a:pPr algn="ctr"/>
            <a:r>
              <a:rPr lang="es-ES" sz="2000" b="1" i="1" dirty="0">
                <a:latin typeface="+mj-lt"/>
              </a:rPr>
              <a:t>Separación mínima entre paneles</a:t>
            </a:r>
            <a:endParaRPr lang="es-EC" sz="2000" b="1" i="1" dirty="0">
              <a:latin typeface="+mj-lt"/>
            </a:endParaRPr>
          </a:p>
        </p:txBody>
      </p:sp>
      <p:cxnSp>
        <p:nvCxnSpPr>
          <p:cNvPr id="11" name="Conector: angular 10">
            <a:extLst>
              <a:ext uri="{FF2B5EF4-FFF2-40B4-BE49-F238E27FC236}">
                <a16:creationId xmlns:a16="http://schemas.microsoft.com/office/drawing/2014/main" id="{6563F598-B045-4FEA-B112-F5BF12B67E7C}"/>
              </a:ext>
            </a:extLst>
          </p:cNvPr>
          <p:cNvCxnSpPr>
            <a:stCxn id="5" idx="2"/>
          </p:cNvCxnSpPr>
          <p:nvPr/>
        </p:nvCxnSpPr>
        <p:spPr>
          <a:xfrm rot="5400000" flipH="1" flipV="1">
            <a:off x="6101287" y="3176176"/>
            <a:ext cx="834583" cy="4382092"/>
          </a:xfrm>
          <a:prstGeom prst="bentConnector4">
            <a:avLst>
              <a:gd name="adj1" fmla="val -27391"/>
              <a:gd name="adj2" fmla="val 84557"/>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DF7CA680-B040-46E8-9934-2ED7E4DFECB7}"/>
              </a:ext>
            </a:extLst>
          </p:cNvPr>
          <p:cNvSpPr txBox="1"/>
          <p:nvPr/>
        </p:nvSpPr>
        <p:spPr>
          <a:xfrm>
            <a:off x="8256781" y="2248572"/>
            <a:ext cx="3070515" cy="830997"/>
          </a:xfrm>
          <a:prstGeom prst="rect">
            <a:avLst/>
          </a:prstGeom>
          <a:solidFill>
            <a:schemeClr val="accent2">
              <a:lumMod val="40000"/>
              <a:lumOff val="60000"/>
            </a:schemeClr>
          </a:solidFill>
        </p:spPr>
        <p:txBody>
          <a:bodyPr wrap="square" rtlCol="0">
            <a:spAutoFit/>
          </a:bodyPr>
          <a:lstStyle/>
          <a:p>
            <a:r>
              <a:rPr lang="es-ES" sz="2400" dirty="0"/>
              <a:t>Señales de seguridad alrededor del panel</a:t>
            </a:r>
            <a:endParaRPr lang="es-EC" sz="2400" dirty="0"/>
          </a:p>
        </p:txBody>
      </p:sp>
      <p:cxnSp>
        <p:nvCxnSpPr>
          <p:cNvPr id="16" name="Conector recto de flecha 15">
            <a:extLst>
              <a:ext uri="{FF2B5EF4-FFF2-40B4-BE49-F238E27FC236}">
                <a16:creationId xmlns:a16="http://schemas.microsoft.com/office/drawing/2014/main" id="{6CCE5255-EF70-48B0-B69F-DAE1A1211D1E}"/>
              </a:ext>
            </a:extLst>
          </p:cNvPr>
          <p:cNvCxnSpPr>
            <a:cxnSpLocks/>
            <a:stCxn id="14" idx="1"/>
          </p:cNvCxnSpPr>
          <p:nvPr/>
        </p:nvCxnSpPr>
        <p:spPr>
          <a:xfrm flipH="1" flipV="1">
            <a:off x="6946711" y="1995729"/>
            <a:ext cx="1310070" cy="6683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a:extLst>
              <a:ext uri="{FF2B5EF4-FFF2-40B4-BE49-F238E27FC236}">
                <a16:creationId xmlns:a16="http://schemas.microsoft.com/office/drawing/2014/main" id="{7CDE16E5-9B67-44E0-A863-7158C41EB72F}"/>
              </a:ext>
            </a:extLst>
          </p:cNvPr>
          <p:cNvCxnSpPr>
            <a:cxnSpLocks/>
            <a:stCxn id="14" idx="1"/>
          </p:cNvCxnSpPr>
          <p:nvPr/>
        </p:nvCxnSpPr>
        <p:spPr>
          <a:xfrm flipH="1">
            <a:off x="4327533" y="2664071"/>
            <a:ext cx="3929248" cy="2003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83979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78468" y="12624"/>
            <a:ext cx="6463353" cy="622852"/>
          </a:xfrm>
        </p:spPr>
        <p:txBody>
          <a:bodyPr>
            <a:normAutofit fontScale="90000"/>
          </a:bodyPr>
          <a:lstStyle/>
          <a:p>
            <a:r>
              <a:rPr lang="es-CO" sz="3600" dirty="0"/>
              <a:t>SISTEMA DE MONTAJE TIPO BALASTO</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39</a:t>
            </a:fld>
            <a:endParaRPr lang="es-EC" dirty="0"/>
          </a:p>
        </p:txBody>
      </p:sp>
      <p:sp>
        <p:nvSpPr>
          <p:cNvPr id="13" name="CuadroTexto 12">
            <a:extLst>
              <a:ext uri="{FF2B5EF4-FFF2-40B4-BE49-F238E27FC236}">
                <a16:creationId xmlns:a16="http://schemas.microsoft.com/office/drawing/2014/main" id="{B6106493-6112-44CB-AEA4-610E2C2DCF8D}"/>
              </a:ext>
            </a:extLst>
          </p:cNvPr>
          <p:cNvSpPr txBox="1"/>
          <p:nvPr/>
        </p:nvSpPr>
        <p:spPr>
          <a:xfrm>
            <a:off x="-311907" y="790294"/>
            <a:ext cx="5720646" cy="461665"/>
          </a:xfrm>
          <a:prstGeom prst="rect">
            <a:avLst/>
          </a:prstGeom>
          <a:noFill/>
        </p:spPr>
        <p:txBody>
          <a:bodyPr wrap="square">
            <a:spAutoFit/>
          </a:bodyPr>
          <a:lstStyle/>
          <a:p>
            <a:pPr algn="ctr"/>
            <a:r>
              <a:rPr lang="es-ES" sz="2400" b="1" dirty="0">
                <a:latin typeface="+mj-lt"/>
              </a:rPr>
              <a:t>1.- Distribución Geométrica</a:t>
            </a:r>
            <a:endParaRPr lang="es-EC" sz="2400" b="1" dirty="0">
              <a:latin typeface="+mj-lt"/>
            </a:endParaRPr>
          </a:p>
        </p:txBody>
      </p:sp>
      <p:sp>
        <p:nvSpPr>
          <p:cNvPr id="20" name="CuadroTexto 19">
            <a:extLst>
              <a:ext uri="{FF2B5EF4-FFF2-40B4-BE49-F238E27FC236}">
                <a16:creationId xmlns:a16="http://schemas.microsoft.com/office/drawing/2014/main" id="{F3FCAA94-5110-4FAC-8D73-E52304F66A5F}"/>
              </a:ext>
            </a:extLst>
          </p:cNvPr>
          <p:cNvSpPr txBox="1"/>
          <p:nvPr/>
        </p:nvSpPr>
        <p:spPr>
          <a:xfrm>
            <a:off x="2988979" y="1273334"/>
            <a:ext cx="5720646" cy="400110"/>
          </a:xfrm>
          <a:prstGeom prst="rect">
            <a:avLst/>
          </a:prstGeom>
          <a:noFill/>
        </p:spPr>
        <p:txBody>
          <a:bodyPr wrap="square">
            <a:spAutoFit/>
          </a:bodyPr>
          <a:lstStyle/>
          <a:p>
            <a:pPr algn="ctr"/>
            <a:r>
              <a:rPr lang="es-ES" sz="2000" b="1" i="1" dirty="0">
                <a:latin typeface="+mj-lt"/>
              </a:rPr>
              <a:t>Separación mínima entre antepecho y panel</a:t>
            </a:r>
            <a:endParaRPr lang="es-EC" sz="2000" b="1" i="1" dirty="0">
              <a:latin typeface="+mj-lt"/>
            </a:endParaRPr>
          </a:p>
        </p:txBody>
      </p:sp>
      <p:pic>
        <p:nvPicPr>
          <p:cNvPr id="6" name="Imagen 5">
            <a:extLst>
              <a:ext uri="{FF2B5EF4-FFF2-40B4-BE49-F238E27FC236}">
                <a16:creationId xmlns:a16="http://schemas.microsoft.com/office/drawing/2014/main" id="{A9B035CE-01E4-49D6-B8CF-4963B5CC7A2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12071" y="1694819"/>
            <a:ext cx="6848789" cy="4220615"/>
          </a:xfrm>
          <a:prstGeom prst="rect">
            <a:avLst/>
          </a:prstGeom>
        </p:spPr>
      </p:pic>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80113D66-F969-47A5-AE71-1067925DAECE}"/>
                  </a:ext>
                </a:extLst>
              </p:cNvPr>
              <p:cNvSpPr txBox="1"/>
              <p:nvPr/>
            </p:nvSpPr>
            <p:spPr>
              <a:xfrm>
                <a:off x="8500312" y="1745503"/>
                <a:ext cx="2761246" cy="42377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2000" i="1" smtClean="0">
                              <a:solidFill>
                                <a:schemeClr val="tx1"/>
                              </a:solidFill>
                              <a:latin typeface="Cambria Math" panose="02040503050406030204" pitchFamily="18" charset="0"/>
                            </a:rPr>
                          </m:ctrlPr>
                        </m:sSubPr>
                        <m:e>
                          <m:sSub>
                            <m:sSubPr>
                              <m:ctrlPr>
                                <a:rPr lang="es-EC" sz="2000" i="1" smtClean="0">
                                  <a:solidFill>
                                    <a:schemeClr val="tx1"/>
                                  </a:solidFill>
                                  <a:latin typeface="Cambria Math" panose="02040503050406030204" pitchFamily="18" charset="0"/>
                                </a:rPr>
                              </m:ctrlPr>
                            </m:sSubPr>
                            <m:e>
                              <m:r>
                                <a:rPr lang="es-ES" sz="2000" b="0" i="1" smtClean="0">
                                  <a:solidFill>
                                    <a:schemeClr val="tx1"/>
                                  </a:solidFill>
                                  <a:latin typeface="Cambria Math" panose="02040503050406030204" pitchFamily="18" charset="0"/>
                                </a:rPr>
                                <m:t>𝑃</m:t>
                              </m:r>
                            </m:e>
                            <m:sub>
                              <m:r>
                                <a:rPr lang="es-ES" sz="2000" b="0" i="1" smtClean="0">
                                  <a:solidFill>
                                    <a:schemeClr val="tx1"/>
                                  </a:solidFill>
                                  <a:latin typeface="Cambria Math" panose="02040503050406030204" pitchFamily="18" charset="0"/>
                                </a:rPr>
                                <m:t>𝑖𝑚𝑝𝑎𝑐𝑡𝑜</m:t>
                              </m:r>
                            </m:sub>
                          </m:sSub>
                          <m:r>
                            <a:rPr lang="es-ES" sz="2000" b="0" i="1" smtClean="0">
                              <a:solidFill>
                                <a:schemeClr val="tx1"/>
                              </a:solidFill>
                              <a:latin typeface="Cambria Math" panose="02040503050406030204" pitchFamily="18" charset="0"/>
                            </a:rPr>
                            <m:t>=</m:t>
                          </m:r>
                          <m:r>
                            <a:rPr lang="es-EC" sz="2000">
                              <a:solidFill>
                                <a:schemeClr val="tx1"/>
                              </a:solidFill>
                              <a:latin typeface="Cambria Math" panose="02040503050406030204" pitchFamily="18" charset="0"/>
                            </a:rPr>
                            <m:t>0.2</m:t>
                          </m:r>
                          <m:r>
                            <a:rPr lang="es-EC" sz="2000" i="1">
                              <a:solidFill>
                                <a:schemeClr val="tx1"/>
                              </a:solidFill>
                              <a:latin typeface="Cambria Math" panose="02040503050406030204" pitchFamily="18" charset="0"/>
                            </a:rPr>
                            <m:t>𝑆</m:t>
                          </m:r>
                        </m:e>
                        <m:sub>
                          <m:r>
                            <a:rPr lang="es-EC" sz="2000" i="1">
                              <a:solidFill>
                                <a:schemeClr val="tx1"/>
                              </a:solidFill>
                              <a:latin typeface="Cambria Math" panose="02040503050406030204" pitchFamily="18" charset="0"/>
                            </a:rPr>
                            <m:t>𝑎</m:t>
                          </m:r>
                        </m:sub>
                      </m:sSub>
                      <m:sSub>
                        <m:sSubPr>
                          <m:ctrlPr>
                            <a:rPr lang="es-EC" sz="2000" i="1">
                              <a:solidFill>
                                <a:srgbClr val="836967"/>
                              </a:solidFill>
                              <a:latin typeface="Cambria Math" panose="02040503050406030204" pitchFamily="18" charset="0"/>
                            </a:rPr>
                          </m:ctrlPr>
                        </m:sSubPr>
                        <m:e>
                          <m:r>
                            <a:rPr lang="es-EC" sz="2000" i="1">
                              <a:latin typeface="Cambria Math" panose="02040503050406030204" pitchFamily="18" charset="0"/>
                            </a:rPr>
                            <m:t>𝑊</m:t>
                          </m:r>
                        </m:e>
                        <m:sub>
                          <m:r>
                            <a:rPr lang="es-EC" sz="2000" i="1">
                              <a:latin typeface="Cambria Math" panose="02040503050406030204" pitchFamily="18" charset="0"/>
                            </a:rPr>
                            <m:t>𝑝𝑎𝑛𝑒𝑙</m:t>
                          </m:r>
                        </m:sub>
                      </m:sSub>
                    </m:oMath>
                  </m:oMathPara>
                </a14:m>
                <a:endParaRPr lang="es-EC" sz="2000" dirty="0"/>
              </a:p>
            </p:txBody>
          </p:sp>
        </mc:Choice>
        <mc:Fallback xmlns="">
          <p:sp>
            <p:nvSpPr>
              <p:cNvPr id="19" name="CuadroTexto 18">
                <a:extLst>
                  <a:ext uri="{FF2B5EF4-FFF2-40B4-BE49-F238E27FC236}">
                    <a16:creationId xmlns:a16="http://schemas.microsoft.com/office/drawing/2014/main" id="{80113D66-F969-47A5-AE71-1067925DAECE}"/>
                  </a:ext>
                </a:extLst>
              </p:cNvPr>
              <p:cNvSpPr txBox="1">
                <a:spLocks noRot="1" noChangeAspect="1" noMove="1" noResize="1" noEditPoints="1" noAdjustHandles="1" noChangeArrowheads="1" noChangeShapeType="1" noTextEdit="1"/>
              </p:cNvSpPr>
              <p:nvPr/>
            </p:nvSpPr>
            <p:spPr>
              <a:xfrm>
                <a:off x="8500312" y="1745503"/>
                <a:ext cx="2761246" cy="423770"/>
              </a:xfrm>
              <a:prstGeom prst="rect">
                <a:avLst/>
              </a:prstGeom>
              <a:blipFill>
                <a:blip r:embed="rId3"/>
                <a:stretch>
                  <a:fillRect b="-833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F25E33EB-DA51-421C-AF2B-28558EBDE4FD}"/>
                  </a:ext>
                </a:extLst>
              </p:cNvPr>
              <p:cNvSpPr txBox="1"/>
              <p:nvPr/>
            </p:nvSpPr>
            <p:spPr>
              <a:xfrm>
                <a:off x="9212255" y="5163181"/>
                <a:ext cx="1468415" cy="42377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2000" i="1" smtClean="0">
                              <a:solidFill>
                                <a:srgbClr val="836967"/>
                              </a:solidFill>
                              <a:latin typeface="Cambria Math" panose="02040503050406030204" pitchFamily="18" charset="0"/>
                            </a:rPr>
                          </m:ctrlPr>
                        </m:sSubPr>
                        <m:e>
                          <m:r>
                            <a:rPr lang="es-ES" sz="2000" b="0" i="1" smtClean="0">
                              <a:solidFill>
                                <a:schemeClr val="tx1"/>
                              </a:solidFill>
                              <a:latin typeface="Cambria Math" panose="02040503050406030204" pitchFamily="18" charset="0"/>
                            </a:rPr>
                            <m:t>2.0</m:t>
                          </m:r>
                          <m:r>
                            <a:rPr lang="es-EC" sz="2000" i="1">
                              <a:latin typeface="Cambria Math" panose="02040503050406030204" pitchFamily="18" charset="0"/>
                            </a:rPr>
                            <m:t>𝛿</m:t>
                          </m:r>
                        </m:e>
                        <m:sub>
                          <m:r>
                            <a:rPr lang="es-EC" sz="2000" i="1" smtClean="0">
                              <a:latin typeface="Cambria Math" panose="02040503050406030204" pitchFamily="18" charset="0"/>
                            </a:rPr>
                            <m:t>𝑚</m:t>
                          </m:r>
                          <m:r>
                            <a:rPr lang="es-EC" sz="2000" i="1">
                              <a:latin typeface="Cambria Math" panose="02040503050406030204" pitchFamily="18" charset="0"/>
                            </a:rPr>
                            <m:t>𝑝𝑣</m:t>
                          </m:r>
                        </m:sub>
                      </m:sSub>
                    </m:oMath>
                  </m:oMathPara>
                </a14:m>
                <a:endParaRPr lang="es-EC" sz="2000" dirty="0"/>
              </a:p>
            </p:txBody>
          </p:sp>
        </mc:Choice>
        <mc:Fallback xmlns="">
          <p:sp>
            <p:nvSpPr>
              <p:cNvPr id="22" name="CuadroTexto 21">
                <a:extLst>
                  <a:ext uri="{FF2B5EF4-FFF2-40B4-BE49-F238E27FC236}">
                    <a16:creationId xmlns:a16="http://schemas.microsoft.com/office/drawing/2014/main" id="{F25E33EB-DA51-421C-AF2B-28558EBDE4FD}"/>
                  </a:ext>
                </a:extLst>
              </p:cNvPr>
              <p:cNvSpPr txBox="1">
                <a:spLocks noRot="1" noChangeAspect="1" noMove="1" noResize="1" noEditPoints="1" noAdjustHandles="1" noChangeArrowheads="1" noChangeShapeType="1" noTextEdit="1"/>
              </p:cNvSpPr>
              <p:nvPr/>
            </p:nvSpPr>
            <p:spPr>
              <a:xfrm>
                <a:off x="9212255" y="5163181"/>
                <a:ext cx="1468415" cy="423770"/>
              </a:xfrm>
              <a:prstGeom prst="rect">
                <a:avLst/>
              </a:prstGeom>
              <a:blipFill>
                <a:blip r:embed="rId4"/>
                <a:stretch>
                  <a:fillRect b="-4225"/>
                </a:stretch>
              </a:blipFill>
            </p:spPr>
            <p:txBody>
              <a:bodyPr/>
              <a:lstStyle/>
              <a:p>
                <a:r>
                  <a:rPr lang="es-EC">
                    <a:noFill/>
                  </a:rPr>
                  <a:t> </a:t>
                </a:r>
              </a:p>
            </p:txBody>
          </p:sp>
        </mc:Fallback>
      </mc:AlternateContent>
      <p:cxnSp>
        <p:nvCxnSpPr>
          <p:cNvPr id="25" name="Conector recto de flecha 24">
            <a:extLst>
              <a:ext uri="{FF2B5EF4-FFF2-40B4-BE49-F238E27FC236}">
                <a16:creationId xmlns:a16="http://schemas.microsoft.com/office/drawing/2014/main" id="{0EC39C03-7C97-45C7-8585-6D420961868D}"/>
              </a:ext>
            </a:extLst>
          </p:cNvPr>
          <p:cNvCxnSpPr>
            <a:cxnSpLocks/>
            <a:stCxn id="22" idx="1"/>
          </p:cNvCxnSpPr>
          <p:nvPr/>
        </p:nvCxnSpPr>
        <p:spPr>
          <a:xfrm flipH="1" flipV="1">
            <a:off x="5131558" y="3814198"/>
            <a:ext cx="4080697" cy="15608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E3096169-8B72-46E5-A449-0F14626C5FE4}"/>
                  </a:ext>
                </a:extLst>
              </p:cNvPr>
              <p:cNvSpPr txBox="1"/>
              <p:nvPr/>
            </p:nvSpPr>
            <p:spPr>
              <a:xfrm>
                <a:off x="7560860" y="2737396"/>
                <a:ext cx="4722125" cy="2093073"/>
              </a:xfrm>
              <a:prstGeom prst="rect">
                <a:avLst/>
              </a:prstGeom>
              <a:noFill/>
            </p:spPr>
            <p:txBody>
              <a:bodyPr wrap="square">
                <a:spAutoFit/>
              </a:bodyPr>
              <a:lstStyle/>
              <a:p>
                <a:pPr indent="459105">
                  <a:lnSpc>
                    <a:spcPct val="150000"/>
                  </a:lnSpc>
                  <a:spcAft>
                    <a:spcPts val="800"/>
                  </a:spcAft>
                </a:pPr>
                <a:r>
                  <a:rPr lang="es-ES" b="1" dirty="0">
                    <a:effectLst/>
                    <a:ea typeface="Arial" panose="020B0604020202020204" pitchFamily="34" charset="0"/>
                    <a:cs typeface="Arial" panose="020B0604020202020204" pitchFamily="34" charset="0"/>
                  </a:rPr>
                  <a:t>Donde:</a:t>
                </a:r>
                <a:endParaRPr lang="es-EC" b="1" dirty="0">
                  <a:effectLst/>
                  <a:ea typeface="Arial" panose="020B0604020202020204" pitchFamily="34" charset="0"/>
                  <a:cs typeface="Arial" panose="020B0604020202020204" pitchFamily="34" charset="0"/>
                </a:endParaRPr>
              </a:p>
              <a:p>
                <a:pPr indent="459105">
                  <a:lnSpc>
                    <a:spcPct val="150000"/>
                  </a:lnSpc>
                  <a:spcAft>
                    <a:spcPts val="800"/>
                  </a:spcAft>
                </a:pPr>
                <a14:m>
                  <m:oMath xmlns:m="http://schemas.openxmlformats.org/officeDocument/2006/math">
                    <m:sSub>
                      <m:sSubPr>
                        <m:ctrlPr>
                          <a:rPr lang="es-EC" b="1" i="1">
                            <a:latin typeface="Cambria Math" panose="02040503050406030204" pitchFamily="18" charset="0"/>
                          </a:rPr>
                        </m:ctrlPr>
                      </m:sSubPr>
                      <m:e>
                        <m:r>
                          <a:rPr lang="es-ES" b="1" i="1">
                            <a:latin typeface="Cambria Math" panose="02040503050406030204" pitchFamily="18" charset="0"/>
                          </a:rPr>
                          <m:t>𝑷</m:t>
                        </m:r>
                      </m:e>
                      <m:sub>
                        <m:r>
                          <a:rPr lang="es-ES" b="1" i="1">
                            <a:latin typeface="Cambria Math" panose="02040503050406030204" pitchFamily="18" charset="0"/>
                          </a:rPr>
                          <m:t>𝒊𝒎𝒑𝒂𝒄𝒕𝒐</m:t>
                        </m:r>
                      </m:sub>
                    </m:sSub>
                    <m:r>
                      <a:rPr lang="es-ES" b="1" i="1">
                        <a:latin typeface="Cambria Math" panose="02040503050406030204" pitchFamily="18" charset="0"/>
                      </a:rPr>
                      <m:t> </m:t>
                    </m:r>
                  </m:oMath>
                </a14:m>
                <a:r>
                  <a:rPr lang="es-ES" b="1" dirty="0">
                    <a:effectLst/>
                    <a:ea typeface="Arial" panose="020B0604020202020204" pitchFamily="34" charset="0"/>
                    <a:cs typeface="Arial" panose="020B0604020202020204" pitchFamily="34" charset="0"/>
                  </a:rPr>
                  <a:t> </a:t>
                </a:r>
                <a:r>
                  <a:rPr lang="es-ES" dirty="0">
                    <a:effectLst/>
                    <a:ea typeface="Arial" panose="020B0604020202020204" pitchFamily="34" charset="0"/>
                    <a:cs typeface="Arial" panose="020B0604020202020204" pitchFamily="34" charset="0"/>
                  </a:rPr>
                  <a:t>Fuerza concentrada de impacto</a:t>
                </a:r>
                <a:endParaRPr lang="es-EC" dirty="0">
                  <a:effectLst/>
                  <a:ea typeface="Arial" panose="020B0604020202020204" pitchFamily="34" charset="0"/>
                  <a:cs typeface="Arial" panose="020B0604020202020204" pitchFamily="34" charset="0"/>
                </a:endParaRPr>
              </a:p>
              <a:p>
                <a:pPr indent="459105">
                  <a:lnSpc>
                    <a:spcPct val="150000"/>
                  </a:lnSpc>
                  <a:spcAft>
                    <a:spcPts val="800"/>
                  </a:spcAft>
                </a:pPr>
                <a14:m>
                  <m:oMath xmlns:m="http://schemas.openxmlformats.org/officeDocument/2006/math">
                    <m:sSub>
                      <m:sSubPr>
                        <m:ctrlPr>
                          <a:rPr lang="es-EC" b="1" i="1">
                            <a:solidFill>
                              <a:srgbClr val="836967"/>
                            </a:solidFill>
                            <a:latin typeface="Cambria Math" panose="02040503050406030204" pitchFamily="18" charset="0"/>
                          </a:rPr>
                        </m:ctrlPr>
                      </m:sSubPr>
                      <m:e>
                        <m:r>
                          <a:rPr lang="es-EC" b="1" i="1">
                            <a:latin typeface="Cambria Math" panose="02040503050406030204" pitchFamily="18" charset="0"/>
                          </a:rPr>
                          <m:t>𝑾</m:t>
                        </m:r>
                      </m:e>
                      <m:sub>
                        <m:r>
                          <a:rPr lang="es-EC" b="1" i="1">
                            <a:latin typeface="Cambria Math" panose="02040503050406030204" pitchFamily="18" charset="0"/>
                          </a:rPr>
                          <m:t>𝒑𝒂𝒏𝒆𝒍</m:t>
                        </m:r>
                      </m:sub>
                    </m:sSub>
                    <m:r>
                      <a:rPr lang="es-EC" b="1" i="1">
                        <a:latin typeface="Cambria Math" panose="02040503050406030204" pitchFamily="18" charset="0"/>
                      </a:rPr>
                      <m:t> </m:t>
                    </m:r>
                  </m:oMath>
                </a14:m>
                <a:r>
                  <a:rPr lang="es-ES" dirty="0">
                    <a:effectLst/>
                    <a:ea typeface="Arial" panose="020B0604020202020204" pitchFamily="34" charset="0"/>
                    <a:cs typeface="Arial" panose="020B0604020202020204" pitchFamily="34" charset="0"/>
                  </a:rPr>
                  <a:t>Peso del panel solar</a:t>
                </a:r>
                <a:endParaRPr lang="es-EC" dirty="0">
                  <a:effectLst/>
                  <a:ea typeface="Arial" panose="020B0604020202020204" pitchFamily="34" charset="0"/>
                  <a:cs typeface="Arial" panose="020B0604020202020204" pitchFamily="34" charset="0"/>
                </a:endParaRPr>
              </a:p>
              <a:p>
                <a:pPr indent="459105">
                  <a:lnSpc>
                    <a:spcPct val="150000"/>
                  </a:lnSpc>
                  <a:spcAft>
                    <a:spcPts val="800"/>
                  </a:spcAft>
                </a:pPr>
                <a14:m>
                  <m:oMath xmlns:m="http://schemas.openxmlformats.org/officeDocument/2006/math">
                    <m:sSub>
                      <m:sSubPr>
                        <m:ctrlPr>
                          <a:rPr lang="es-EC" b="1" i="1">
                            <a:effectLst/>
                            <a:latin typeface="Cambria Math" panose="02040503050406030204" pitchFamily="18" charset="0"/>
                            <a:ea typeface="Arial" panose="020B0604020202020204" pitchFamily="34" charset="0"/>
                            <a:cs typeface="Arial" panose="020B0604020202020204" pitchFamily="34" charset="0"/>
                          </a:rPr>
                        </m:ctrlPr>
                      </m:sSubPr>
                      <m:e>
                        <m:r>
                          <a:rPr lang="es-ES" b="1" i="1">
                            <a:effectLst/>
                            <a:latin typeface="Cambria Math" panose="02040503050406030204" pitchFamily="18" charset="0"/>
                            <a:ea typeface="Arial" panose="020B0604020202020204" pitchFamily="34" charset="0"/>
                            <a:cs typeface="Arial" panose="020B0604020202020204" pitchFamily="34" charset="0"/>
                          </a:rPr>
                          <m:t>𝑺</m:t>
                        </m:r>
                      </m:e>
                      <m:sub>
                        <m:r>
                          <a:rPr lang="es-ES" b="1" i="1">
                            <a:effectLst/>
                            <a:latin typeface="Cambria Math" panose="02040503050406030204" pitchFamily="18" charset="0"/>
                            <a:ea typeface="Arial" panose="020B0604020202020204" pitchFamily="34" charset="0"/>
                            <a:cs typeface="Arial" panose="020B0604020202020204" pitchFamily="34" charset="0"/>
                          </a:rPr>
                          <m:t>𝒂</m:t>
                        </m:r>
                      </m:sub>
                    </m:sSub>
                  </m:oMath>
                </a14:m>
                <a:r>
                  <a:rPr lang="es-ES" b="1" dirty="0">
                    <a:effectLst/>
                    <a:ea typeface="Arial" panose="020B0604020202020204" pitchFamily="34" charset="0"/>
                    <a:cs typeface="Arial" panose="020B0604020202020204" pitchFamily="34" charset="0"/>
                  </a:rPr>
                  <a:t> </a:t>
                </a:r>
                <a:r>
                  <a:rPr lang="es-ES" dirty="0" err="1">
                    <a:effectLst/>
                    <a:ea typeface="Arial" panose="020B0604020202020204" pitchFamily="34" charset="0"/>
                    <a:cs typeface="Arial" panose="020B0604020202020204" pitchFamily="34" charset="0"/>
                  </a:rPr>
                  <a:t>pseudoaceleración</a:t>
                </a:r>
                <a:r>
                  <a:rPr lang="es-ES" dirty="0">
                    <a:effectLst/>
                    <a:ea typeface="Arial" panose="020B0604020202020204" pitchFamily="34" charset="0"/>
                    <a:cs typeface="Arial" panose="020B0604020202020204" pitchFamily="34" charset="0"/>
                  </a:rPr>
                  <a:t> espectral de diseño</a:t>
                </a:r>
                <a:endParaRPr lang="es-EC" dirty="0">
                  <a:effectLst/>
                  <a:ea typeface="Arial" panose="020B0604020202020204" pitchFamily="34" charset="0"/>
                  <a:cs typeface="Arial" panose="020B0604020202020204" pitchFamily="34" charset="0"/>
                </a:endParaRPr>
              </a:p>
            </p:txBody>
          </p:sp>
        </mc:Choice>
        <mc:Fallback xmlns="">
          <p:sp>
            <p:nvSpPr>
              <p:cNvPr id="26" name="CuadroTexto 25">
                <a:extLst>
                  <a:ext uri="{FF2B5EF4-FFF2-40B4-BE49-F238E27FC236}">
                    <a16:creationId xmlns:a16="http://schemas.microsoft.com/office/drawing/2014/main" id="{E3096169-8B72-46E5-A449-0F14626C5FE4}"/>
                  </a:ext>
                </a:extLst>
              </p:cNvPr>
              <p:cNvSpPr txBox="1">
                <a:spLocks noRot="1" noChangeAspect="1" noMove="1" noResize="1" noEditPoints="1" noAdjustHandles="1" noChangeArrowheads="1" noChangeShapeType="1" noTextEdit="1"/>
              </p:cNvSpPr>
              <p:nvPr/>
            </p:nvSpPr>
            <p:spPr>
              <a:xfrm>
                <a:off x="7560860" y="2737396"/>
                <a:ext cx="4722125" cy="2093073"/>
              </a:xfrm>
              <a:prstGeom prst="rect">
                <a:avLst/>
              </a:prstGeom>
              <a:blipFill>
                <a:blip r:embed="rId5"/>
                <a:stretch>
                  <a:fillRect b="-379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0B030415-FCA8-4BE6-B468-D0A44D16A4CD}"/>
                  </a:ext>
                </a:extLst>
              </p:cNvPr>
              <p:cNvSpPr txBox="1"/>
              <p:nvPr/>
            </p:nvSpPr>
            <p:spPr>
              <a:xfrm>
                <a:off x="11017123" y="1757333"/>
                <a:ext cx="1471042"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C" sz="2000" b="0" i="1" smtClean="0">
                          <a:solidFill>
                            <a:schemeClr val="tx1"/>
                          </a:solidFill>
                          <a:latin typeface="Cambria Math" panose="02040503050406030204" pitchFamily="18" charset="0"/>
                        </a:rPr>
                        <m:t>𝐸𝑐</m:t>
                      </m:r>
                      <m:r>
                        <a:rPr lang="es-EC" sz="2000" b="0" i="1" smtClean="0">
                          <a:solidFill>
                            <a:schemeClr val="tx1"/>
                          </a:solidFill>
                          <a:latin typeface="Cambria Math" panose="02040503050406030204" pitchFamily="18" charset="0"/>
                        </a:rPr>
                        <m:t>.(4)</m:t>
                      </m:r>
                    </m:oMath>
                  </m:oMathPara>
                </a14:m>
                <a:endParaRPr lang="es-EC" sz="2000" dirty="0"/>
              </a:p>
            </p:txBody>
          </p:sp>
        </mc:Choice>
        <mc:Fallback xmlns="">
          <p:sp>
            <p:nvSpPr>
              <p:cNvPr id="11" name="CuadroTexto 10">
                <a:extLst>
                  <a:ext uri="{FF2B5EF4-FFF2-40B4-BE49-F238E27FC236}">
                    <a16:creationId xmlns:a16="http://schemas.microsoft.com/office/drawing/2014/main" id="{0B030415-FCA8-4BE6-B468-D0A44D16A4CD}"/>
                  </a:ext>
                </a:extLst>
              </p:cNvPr>
              <p:cNvSpPr txBox="1">
                <a:spLocks noRot="1" noChangeAspect="1" noMove="1" noResize="1" noEditPoints="1" noAdjustHandles="1" noChangeArrowheads="1" noChangeShapeType="1" noTextEdit="1"/>
              </p:cNvSpPr>
              <p:nvPr/>
            </p:nvSpPr>
            <p:spPr>
              <a:xfrm>
                <a:off x="11017123" y="1757333"/>
                <a:ext cx="1471042" cy="400110"/>
              </a:xfrm>
              <a:prstGeom prst="rect">
                <a:avLst/>
              </a:prstGeom>
              <a:blipFill>
                <a:blip r:embed="rId6"/>
                <a:stretch>
                  <a:fillRect b="-15152"/>
                </a:stretch>
              </a:blipFill>
              <a:ln>
                <a:noFill/>
              </a:ln>
            </p:spPr>
            <p:txBody>
              <a:bodyPr/>
              <a:lstStyle/>
              <a:p>
                <a:r>
                  <a:rPr lang="es-EC">
                    <a:noFill/>
                  </a:rPr>
                  <a:t> </a:t>
                </a:r>
              </a:p>
            </p:txBody>
          </p:sp>
        </mc:Fallback>
      </mc:AlternateContent>
    </p:spTree>
    <p:extLst>
      <p:ext uri="{BB962C8B-B14F-4D97-AF65-F5344CB8AC3E}">
        <p14:creationId xmlns:p14="http://schemas.microsoft.com/office/powerpoint/2010/main" val="2387235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4C513CF0-EC1C-4519-B9EB-6A11821FA724}"/>
              </a:ext>
            </a:extLst>
          </p:cNvPr>
          <p:cNvSpPr>
            <a:spLocks noGrp="1"/>
          </p:cNvSpPr>
          <p:nvPr>
            <p:ph type="title"/>
          </p:nvPr>
        </p:nvSpPr>
        <p:spPr>
          <a:xfrm>
            <a:off x="838200" y="0"/>
            <a:ext cx="3574774" cy="622852"/>
          </a:xfrm>
        </p:spPr>
        <p:txBody>
          <a:bodyPr>
            <a:normAutofit/>
          </a:bodyPr>
          <a:lstStyle/>
          <a:p>
            <a:r>
              <a:rPr lang="es-CO" sz="3600" dirty="0">
                <a:latin typeface="+mn-lt"/>
              </a:rPr>
              <a:t>ANTECEDENTES</a:t>
            </a:r>
            <a:endParaRPr lang="es-EC" sz="3600" dirty="0">
              <a:latin typeface="+mn-lt"/>
            </a:endParaRPr>
          </a:p>
        </p:txBody>
      </p:sp>
      <p:sp>
        <p:nvSpPr>
          <p:cNvPr id="3" name="Marcador de número de diapositiva 2">
            <a:extLst>
              <a:ext uri="{FF2B5EF4-FFF2-40B4-BE49-F238E27FC236}">
                <a16:creationId xmlns:a16="http://schemas.microsoft.com/office/drawing/2014/main" id="{D7FAC7C3-EFF4-4ED7-8BA7-AC6B410BAC03}"/>
              </a:ext>
            </a:extLst>
          </p:cNvPr>
          <p:cNvSpPr>
            <a:spLocks noGrp="1"/>
          </p:cNvSpPr>
          <p:nvPr>
            <p:ph type="sldNum" sz="quarter" idx="12"/>
          </p:nvPr>
        </p:nvSpPr>
        <p:spPr/>
        <p:txBody>
          <a:bodyPr/>
          <a:lstStyle/>
          <a:p>
            <a:fld id="{715B2D49-308C-4988-B52F-571922BFD142}" type="slidenum">
              <a:rPr lang="es-EC" smtClean="0"/>
              <a:t>4</a:t>
            </a:fld>
            <a:endParaRPr lang="es-EC" dirty="0"/>
          </a:p>
        </p:txBody>
      </p:sp>
      <p:graphicFrame>
        <p:nvGraphicFramePr>
          <p:cNvPr id="14" name="Gráfico 13">
            <a:extLst>
              <a:ext uri="{FF2B5EF4-FFF2-40B4-BE49-F238E27FC236}">
                <a16:creationId xmlns:a16="http://schemas.microsoft.com/office/drawing/2014/main" id="{38663F8A-40DF-4600-9BFB-B31B86A6777F}"/>
              </a:ext>
            </a:extLst>
          </p:cNvPr>
          <p:cNvGraphicFramePr/>
          <p:nvPr>
            <p:extLst>
              <p:ext uri="{D42A27DB-BD31-4B8C-83A1-F6EECF244321}">
                <p14:modId xmlns:p14="http://schemas.microsoft.com/office/powerpoint/2010/main" val="1804096069"/>
              </p:ext>
            </p:extLst>
          </p:nvPr>
        </p:nvGraphicFramePr>
        <p:xfrm>
          <a:off x="342216" y="566870"/>
          <a:ext cx="11190141" cy="56674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390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78468" y="12624"/>
            <a:ext cx="6463353" cy="622852"/>
          </a:xfrm>
        </p:spPr>
        <p:txBody>
          <a:bodyPr>
            <a:normAutofit fontScale="90000"/>
          </a:bodyPr>
          <a:lstStyle/>
          <a:p>
            <a:r>
              <a:rPr lang="es-CO" sz="3600" dirty="0"/>
              <a:t>SISTEMA DE MONTAJE TIPO BALASTO</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40</a:t>
            </a:fld>
            <a:endParaRPr lang="es-EC" dirty="0"/>
          </a:p>
        </p:txBody>
      </p:sp>
      <p:sp>
        <p:nvSpPr>
          <p:cNvPr id="13" name="CuadroTexto 12">
            <a:extLst>
              <a:ext uri="{FF2B5EF4-FFF2-40B4-BE49-F238E27FC236}">
                <a16:creationId xmlns:a16="http://schemas.microsoft.com/office/drawing/2014/main" id="{B6106493-6112-44CB-AEA4-610E2C2DCF8D}"/>
              </a:ext>
            </a:extLst>
          </p:cNvPr>
          <p:cNvSpPr txBox="1"/>
          <p:nvPr/>
        </p:nvSpPr>
        <p:spPr>
          <a:xfrm>
            <a:off x="-311907" y="790294"/>
            <a:ext cx="5720646" cy="461665"/>
          </a:xfrm>
          <a:prstGeom prst="rect">
            <a:avLst/>
          </a:prstGeom>
          <a:noFill/>
        </p:spPr>
        <p:txBody>
          <a:bodyPr wrap="square">
            <a:spAutoFit/>
          </a:bodyPr>
          <a:lstStyle/>
          <a:p>
            <a:pPr algn="ctr"/>
            <a:r>
              <a:rPr lang="es-ES" sz="2400" b="1" dirty="0">
                <a:latin typeface="+mj-lt"/>
              </a:rPr>
              <a:t>1.- Distribución Geométrica</a:t>
            </a:r>
            <a:endParaRPr lang="es-EC" sz="2400" b="1" dirty="0">
              <a:latin typeface="+mj-lt"/>
            </a:endParaRPr>
          </a:p>
        </p:txBody>
      </p:sp>
      <p:sp>
        <p:nvSpPr>
          <p:cNvPr id="20" name="CuadroTexto 19">
            <a:extLst>
              <a:ext uri="{FF2B5EF4-FFF2-40B4-BE49-F238E27FC236}">
                <a16:creationId xmlns:a16="http://schemas.microsoft.com/office/drawing/2014/main" id="{F3FCAA94-5110-4FAC-8D73-E52304F66A5F}"/>
              </a:ext>
            </a:extLst>
          </p:cNvPr>
          <p:cNvSpPr txBox="1"/>
          <p:nvPr/>
        </p:nvSpPr>
        <p:spPr>
          <a:xfrm>
            <a:off x="3372572" y="1340355"/>
            <a:ext cx="5720646" cy="400110"/>
          </a:xfrm>
          <a:prstGeom prst="rect">
            <a:avLst/>
          </a:prstGeom>
          <a:noFill/>
        </p:spPr>
        <p:txBody>
          <a:bodyPr wrap="square">
            <a:spAutoFit/>
          </a:bodyPr>
          <a:lstStyle/>
          <a:p>
            <a:pPr algn="ctr"/>
            <a:r>
              <a:rPr lang="es-ES" sz="2000" b="1" i="1" dirty="0">
                <a:latin typeface="+mj-lt"/>
              </a:rPr>
              <a:t>Altura del centro de masas</a:t>
            </a:r>
            <a:endParaRPr lang="es-EC" sz="2000" b="1" i="1" dirty="0">
              <a:latin typeface="+mj-lt"/>
            </a:endParaRPr>
          </a:p>
        </p:txBody>
      </p:sp>
      <p:pic>
        <p:nvPicPr>
          <p:cNvPr id="5" name="Imagen 4">
            <a:extLst>
              <a:ext uri="{FF2B5EF4-FFF2-40B4-BE49-F238E27FC236}">
                <a16:creationId xmlns:a16="http://schemas.microsoft.com/office/drawing/2014/main" id="{9D1E611E-A95E-434B-BC67-B83179FF041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29853" y="1922882"/>
            <a:ext cx="10406084" cy="3296218"/>
          </a:xfrm>
          <a:prstGeom prst="rect">
            <a:avLst/>
          </a:prstGeom>
        </p:spPr>
      </p:pic>
    </p:spTree>
    <p:extLst>
      <p:ext uri="{BB962C8B-B14F-4D97-AF65-F5344CB8AC3E}">
        <p14:creationId xmlns:p14="http://schemas.microsoft.com/office/powerpoint/2010/main" val="11065749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78468" y="12624"/>
            <a:ext cx="6463353" cy="622852"/>
          </a:xfrm>
        </p:spPr>
        <p:txBody>
          <a:bodyPr>
            <a:normAutofit fontScale="90000"/>
          </a:bodyPr>
          <a:lstStyle/>
          <a:p>
            <a:r>
              <a:rPr lang="es-CO" sz="3600" dirty="0"/>
              <a:t>SISTEMA DE MONTAJE TIPO BALASTO</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41</a:t>
            </a:fld>
            <a:endParaRPr lang="es-EC" dirty="0"/>
          </a:p>
        </p:txBody>
      </p:sp>
      <p:sp>
        <p:nvSpPr>
          <p:cNvPr id="13" name="CuadroTexto 12">
            <a:extLst>
              <a:ext uri="{FF2B5EF4-FFF2-40B4-BE49-F238E27FC236}">
                <a16:creationId xmlns:a16="http://schemas.microsoft.com/office/drawing/2014/main" id="{B6106493-6112-44CB-AEA4-610E2C2DCF8D}"/>
              </a:ext>
            </a:extLst>
          </p:cNvPr>
          <p:cNvSpPr txBox="1"/>
          <p:nvPr/>
        </p:nvSpPr>
        <p:spPr>
          <a:xfrm>
            <a:off x="-311907" y="790294"/>
            <a:ext cx="5720646" cy="461665"/>
          </a:xfrm>
          <a:prstGeom prst="rect">
            <a:avLst/>
          </a:prstGeom>
          <a:noFill/>
        </p:spPr>
        <p:txBody>
          <a:bodyPr wrap="square">
            <a:spAutoFit/>
          </a:bodyPr>
          <a:lstStyle/>
          <a:p>
            <a:pPr algn="ctr"/>
            <a:r>
              <a:rPr lang="es-ES" sz="2400" b="1" dirty="0">
                <a:latin typeface="+mj-lt"/>
              </a:rPr>
              <a:t>1.- Distribución Geométrica</a:t>
            </a:r>
            <a:endParaRPr lang="es-EC" sz="2400" b="1" dirty="0">
              <a:latin typeface="+mj-lt"/>
            </a:endParaRPr>
          </a:p>
        </p:txBody>
      </p:sp>
      <p:sp>
        <p:nvSpPr>
          <p:cNvPr id="20" name="CuadroTexto 19">
            <a:extLst>
              <a:ext uri="{FF2B5EF4-FFF2-40B4-BE49-F238E27FC236}">
                <a16:creationId xmlns:a16="http://schemas.microsoft.com/office/drawing/2014/main" id="{F3FCAA94-5110-4FAC-8D73-E52304F66A5F}"/>
              </a:ext>
            </a:extLst>
          </p:cNvPr>
          <p:cNvSpPr txBox="1"/>
          <p:nvPr/>
        </p:nvSpPr>
        <p:spPr>
          <a:xfrm>
            <a:off x="623464" y="1313012"/>
            <a:ext cx="5720646" cy="400110"/>
          </a:xfrm>
          <a:prstGeom prst="rect">
            <a:avLst/>
          </a:prstGeom>
          <a:noFill/>
        </p:spPr>
        <p:txBody>
          <a:bodyPr wrap="square">
            <a:spAutoFit/>
          </a:bodyPr>
          <a:lstStyle/>
          <a:p>
            <a:pPr algn="ctr"/>
            <a:r>
              <a:rPr lang="es-ES" sz="2000" b="1" i="1" dirty="0">
                <a:latin typeface="+mj-lt"/>
              </a:rPr>
              <a:t>Distancia mínima para evitar sombra entre paneles</a:t>
            </a:r>
            <a:endParaRPr lang="es-EC" sz="2000" b="1" i="1" dirty="0">
              <a:latin typeface="+mj-lt"/>
            </a:endParaRPr>
          </a:p>
        </p:txBody>
      </p:sp>
      <p:pic>
        <p:nvPicPr>
          <p:cNvPr id="11" name="Imagen 10">
            <a:extLst>
              <a:ext uri="{FF2B5EF4-FFF2-40B4-BE49-F238E27FC236}">
                <a16:creationId xmlns:a16="http://schemas.microsoft.com/office/drawing/2014/main" id="{A2335217-D793-42A2-9BBC-9500FFC175BB}"/>
              </a:ext>
            </a:extLst>
          </p:cNvPr>
          <p:cNvPicPr/>
          <p:nvPr/>
        </p:nvPicPr>
        <p:blipFill>
          <a:blip r:embed="rId2" cstate="email">
            <a:extLst>
              <a:ext uri="{28A0092B-C50C-407E-A947-70E740481C1C}">
                <a14:useLocalDpi xmlns:a14="http://schemas.microsoft.com/office/drawing/2010/main"/>
              </a:ext>
            </a:extLst>
          </a:blip>
          <a:stretch>
            <a:fillRect/>
          </a:stretch>
        </p:blipFill>
        <p:spPr>
          <a:xfrm>
            <a:off x="292457" y="1993442"/>
            <a:ext cx="6248889" cy="1680127"/>
          </a:xfrm>
          <a:prstGeom prst="rect">
            <a:avLst/>
          </a:prstGeom>
        </p:spPr>
      </p:pic>
      <p:pic>
        <p:nvPicPr>
          <p:cNvPr id="12" name="Imagen 11">
            <a:extLst>
              <a:ext uri="{FF2B5EF4-FFF2-40B4-BE49-F238E27FC236}">
                <a16:creationId xmlns:a16="http://schemas.microsoft.com/office/drawing/2014/main" id="{7453DC67-1D76-46D1-88CD-9CFD758FEBB5}"/>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706521" y="4224536"/>
            <a:ext cx="5554532" cy="1680127"/>
          </a:xfrm>
          <a:prstGeom prst="rect">
            <a:avLst/>
          </a:prstGeom>
          <a:ln>
            <a:noFill/>
          </a:ln>
          <a:extLst>
            <a:ext uri="{53640926-AAD7-44D8-BBD7-CCE9431645EC}">
              <a14:shadowObscured xmlns:a14="http://schemas.microsoft.com/office/drawing/2010/main"/>
            </a:ext>
          </a:extLst>
        </p:spPr>
      </p:pic>
      <p:pic>
        <p:nvPicPr>
          <p:cNvPr id="24" name="Imagen 23">
            <a:extLst>
              <a:ext uri="{FF2B5EF4-FFF2-40B4-BE49-F238E27FC236}">
                <a16:creationId xmlns:a16="http://schemas.microsoft.com/office/drawing/2014/main" id="{BE235734-DC4B-4D49-9E69-40E63B6526D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95934" y="982212"/>
            <a:ext cx="2574800" cy="901180"/>
          </a:xfrm>
          <a:prstGeom prst="rect">
            <a:avLst/>
          </a:prstGeom>
          <a:ln>
            <a:solidFill>
              <a:schemeClr val="accent1">
                <a:lumMod val="75000"/>
              </a:schemeClr>
            </a:solidFill>
          </a:ln>
        </p:spPr>
      </p:pic>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F4C499DB-42D0-42DF-8255-5B34B4E4BD07}"/>
                  </a:ext>
                </a:extLst>
              </p:cNvPr>
              <p:cNvSpPr txBox="1"/>
              <p:nvPr/>
            </p:nvSpPr>
            <p:spPr>
              <a:xfrm>
                <a:off x="6770631" y="1997877"/>
                <a:ext cx="5356632" cy="1730345"/>
              </a:xfrm>
              <a:prstGeom prst="rect">
                <a:avLst/>
              </a:prstGeom>
              <a:noFill/>
            </p:spPr>
            <p:txBody>
              <a:bodyPr wrap="square">
                <a:spAutoFit/>
              </a:bodyPr>
              <a:lstStyle/>
              <a:p>
                <a:pPr indent="459105" algn="just">
                  <a:lnSpc>
                    <a:spcPct val="150000"/>
                  </a:lnSpc>
                  <a:spcAft>
                    <a:spcPts val="800"/>
                  </a:spcAft>
                </a:pPr>
                <a:r>
                  <a:rPr lang="es-ES" sz="1600" b="1" dirty="0">
                    <a:effectLst/>
                    <a:latin typeface="Arial" panose="020B0604020202020204" pitchFamily="34" charset="0"/>
                    <a:ea typeface="Arial" panose="020B0604020202020204" pitchFamily="34" charset="0"/>
                    <a:cs typeface="Arial" panose="020B0604020202020204" pitchFamily="34" charset="0"/>
                  </a:rPr>
                  <a:t>Donde:</a:t>
                </a:r>
                <a:endParaRPr lang="es-EC" sz="1600" b="1" dirty="0">
                  <a:effectLst/>
                  <a:latin typeface="Times New Roman" panose="02020603050405020304" pitchFamily="18" charset="0"/>
                  <a:ea typeface="Arial" panose="020B0604020202020204" pitchFamily="34" charset="0"/>
                  <a:cs typeface="Arial" panose="020B0604020202020204" pitchFamily="34" charset="0"/>
                </a:endParaRPr>
              </a:p>
              <a:p>
                <a:pPr indent="459105" algn="just">
                  <a:lnSpc>
                    <a:spcPct val="150000"/>
                  </a:lnSpc>
                  <a:spcAft>
                    <a:spcPts val="800"/>
                  </a:spcAft>
                </a:pPr>
                <a14:m>
                  <m:oMath xmlns:m="http://schemas.openxmlformats.org/officeDocument/2006/math">
                    <m:sSub>
                      <m:sSubPr>
                        <m:ctrlPr>
                          <a:rPr lang="es-EC" sz="1600" b="1" i="1">
                            <a:effectLst/>
                            <a:latin typeface="Cambria Math" panose="02040503050406030204" pitchFamily="18" charset="0"/>
                            <a:ea typeface="Arial" panose="020B0604020202020204" pitchFamily="34" charset="0"/>
                            <a:cs typeface="Arial" panose="020B0604020202020204" pitchFamily="34" charset="0"/>
                          </a:rPr>
                        </m:ctrlPr>
                      </m:sSubPr>
                      <m:e>
                        <m:r>
                          <a:rPr lang="es-ES" sz="1600" b="1" i="1">
                            <a:effectLst/>
                            <a:latin typeface="Cambria Math" panose="02040503050406030204" pitchFamily="18" charset="0"/>
                            <a:ea typeface="Arial" panose="020B0604020202020204" pitchFamily="34" charset="0"/>
                            <a:cs typeface="Arial" panose="020B0604020202020204" pitchFamily="34" charset="0"/>
                          </a:rPr>
                          <m:t>𝒉</m:t>
                        </m:r>
                      </m:e>
                      <m:sub>
                        <m:r>
                          <a:rPr lang="es-ES" sz="1600" b="1" i="1">
                            <a:effectLst/>
                            <a:latin typeface="Cambria Math" panose="02040503050406030204" pitchFamily="18" charset="0"/>
                            <a:ea typeface="Arial" panose="020B0604020202020204" pitchFamily="34" charset="0"/>
                            <a:cs typeface="Arial" panose="020B0604020202020204" pitchFamily="34" charset="0"/>
                          </a:rPr>
                          <m:t>𝒆𝒍𝒆𝒎</m:t>
                        </m:r>
                      </m:sub>
                    </m:sSub>
                  </m:oMath>
                </a14:m>
                <a:r>
                  <a:rPr lang="es-ES" sz="1600" b="1" dirty="0">
                    <a:effectLst/>
                    <a:latin typeface="Arial" panose="020B0604020202020204" pitchFamily="34" charset="0"/>
                    <a:ea typeface="Arial" panose="020B0604020202020204" pitchFamily="34" charset="0"/>
                    <a:cs typeface="Arial" panose="020B0604020202020204" pitchFamily="34" charset="0"/>
                  </a:rPr>
                  <a:t>: </a:t>
                </a:r>
                <a:r>
                  <a:rPr lang="es-ES" sz="1600" dirty="0">
                    <a:effectLst/>
                    <a:latin typeface="Arial" panose="020B0604020202020204" pitchFamily="34" charset="0"/>
                    <a:ea typeface="Arial" panose="020B0604020202020204" pitchFamily="34" charset="0"/>
                    <a:cs typeface="Arial" panose="020B0604020202020204" pitchFamily="34" charset="0"/>
                  </a:rPr>
                  <a:t>Altura del elemento que genera sombra</a:t>
                </a:r>
                <a:endParaRPr lang="es-EC" sz="1600" dirty="0">
                  <a:effectLst/>
                  <a:latin typeface="Times New Roman" panose="02020603050405020304" pitchFamily="18" charset="0"/>
                  <a:ea typeface="Arial" panose="020B0604020202020204" pitchFamily="34" charset="0"/>
                  <a:cs typeface="Arial" panose="020B0604020202020204" pitchFamily="34" charset="0"/>
                </a:endParaRPr>
              </a:p>
              <a:p>
                <a:pPr indent="459105" algn="just">
                  <a:lnSpc>
                    <a:spcPct val="150000"/>
                  </a:lnSpc>
                  <a:spcAft>
                    <a:spcPts val="800"/>
                  </a:spcAft>
                </a:pPr>
                <a14:m>
                  <m:oMath xmlns:m="http://schemas.openxmlformats.org/officeDocument/2006/math">
                    <m:r>
                      <a:rPr lang="es-ES" sz="1600" b="1" i="1">
                        <a:effectLst/>
                        <a:latin typeface="Cambria Math" panose="02040503050406030204" pitchFamily="18" charset="0"/>
                        <a:ea typeface="Arial" panose="020B0604020202020204" pitchFamily="34" charset="0"/>
                        <a:cs typeface="Arial" panose="020B0604020202020204" pitchFamily="34" charset="0"/>
                      </a:rPr>
                      <m:t>𝒍𝒂𝒕𝒊𝒕𝒖𝒅</m:t>
                    </m:r>
                  </m:oMath>
                </a14:m>
                <a:r>
                  <a:rPr lang="es-ES" sz="1600" b="1" dirty="0">
                    <a:effectLst/>
                    <a:latin typeface="Arial" panose="020B0604020202020204" pitchFamily="34" charset="0"/>
                    <a:ea typeface="Arial" panose="020B0604020202020204" pitchFamily="34" charset="0"/>
                    <a:cs typeface="Arial" panose="020B0604020202020204" pitchFamily="34" charset="0"/>
                  </a:rPr>
                  <a:t>: </a:t>
                </a:r>
                <a:r>
                  <a:rPr lang="es-ES" sz="1600" dirty="0">
                    <a:effectLst/>
                    <a:latin typeface="Arial" panose="020B0604020202020204" pitchFamily="34" charset="0"/>
                    <a:ea typeface="Arial" panose="020B0604020202020204" pitchFamily="34" charset="0"/>
                    <a:cs typeface="Arial" panose="020B0604020202020204" pitchFamily="34" charset="0"/>
                  </a:rPr>
                  <a:t>Latitud del lugar de emplazamiento 	                                     	       de los paneles solares</a:t>
                </a:r>
                <a:endParaRPr lang="es-EC" sz="1600" dirty="0">
                  <a:effectLst/>
                  <a:latin typeface="Times New Roman" panose="02020603050405020304" pitchFamily="18" charset="0"/>
                  <a:ea typeface="Arial" panose="020B0604020202020204" pitchFamily="34" charset="0"/>
                  <a:cs typeface="Arial" panose="020B0604020202020204" pitchFamily="34" charset="0"/>
                </a:endParaRPr>
              </a:p>
            </p:txBody>
          </p:sp>
        </mc:Choice>
        <mc:Fallback xmlns="">
          <p:sp>
            <p:nvSpPr>
              <p:cNvPr id="26" name="CuadroTexto 25">
                <a:extLst>
                  <a:ext uri="{FF2B5EF4-FFF2-40B4-BE49-F238E27FC236}">
                    <a16:creationId xmlns:a16="http://schemas.microsoft.com/office/drawing/2014/main" id="{F4C499DB-42D0-42DF-8255-5B34B4E4BD07}"/>
                  </a:ext>
                </a:extLst>
              </p:cNvPr>
              <p:cNvSpPr txBox="1">
                <a:spLocks noRot="1" noChangeAspect="1" noMove="1" noResize="1" noEditPoints="1" noAdjustHandles="1" noChangeArrowheads="1" noChangeShapeType="1" noTextEdit="1"/>
              </p:cNvSpPr>
              <p:nvPr/>
            </p:nvSpPr>
            <p:spPr>
              <a:xfrm>
                <a:off x="6770631" y="1997877"/>
                <a:ext cx="5356632" cy="1730345"/>
              </a:xfrm>
              <a:prstGeom prst="rect">
                <a:avLst/>
              </a:prstGeom>
              <a:blipFill>
                <a:blip r:embed="rId5"/>
                <a:stretch>
                  <a:fillRect b="-3521"/>
                </a:stretch>
              </a:blipFill>
            </p:spPr>
            <p:txBody>
              <a:bodyPr/>
              <a:lstStyle/>
              <a:p>
                <a:r>
                  <a:rPr lang="es-EC">
                    <a:noFill/>
                  </a:rPr>
                  <a:t> </a:t>
                </a:r>
              </a:p>
            </p:txBody>
          </p:sp>
        </mc:Fallback>
      </mc:AlternateContent>
      <p:sp>
        <p:nvSpPr>
          <p:cNvPr id="28" name="CuadroTexto 27">
            <a:extLst>
              <a:ext uri="{FF2B5EF4-FFF2-40B4-BE49-F238E27FC236}">
                <a16:creationId xmlns:a16="http://schemas.microsoft.com/office/drawing/2014/main" id="{39F6C9BB-82F5-40AC-B71A-DEE14A84128A}"/>
              </a:ext>
            </a:extLst>
          </p:cNvPr>
          <p:cNvSpPr txBox="1"/>
          <p:nvPr/>
        </p:nvSpPr>
        <p:spPr>
          <a:xfrm>
            <a:off x="63171" y="3633513"/>
            <a:ext cx="6707460" cy="400110"/>
          </a:xfrm>
          <a:prstGeom prst="rect">
            <a:avLst/>
          </a:prstGeom>
          <a:noFill/>
        </p:spPr>
        <p:txBody>
          <a:bodyPr wrap="square">
            <a:spAutoFit/>
          </a:bodyPr>
          <a:lstStyle/>
          <a:p>
            <a:pPr algn="ctr"/>
            <a:r>
              <a:rPr lang="es-ES" sz="2000" b="1" i="1" dirty="0">
                <a:latin typeface="+mj-lt"/>
              </a:rPr>
              <a:t>Distancia mínima para evitar sombra entre antepecho y panel</a:t>
            </a:r>
            <a:endParaRPr lang="es-EC" sz="2000" b="1" i="1" dirty="0">
              <a:latin typeface="+mj-lt"/>
            </a:endParaRPr>
          </a:p>
        </p:txBody>
      </p:sp>
      <p:graphicFrame>
        <p:nvGraphicFramePr>
          <p:cNvPr id="29" name="Tabla 28">
            <a:extLst>
              <a:ext uri="{FF2B5EF4-FFF2-40B4-BE49-F238E27FC236}">
                <a16:creationId xmlns:a16="http://schemas.microsoft.com/office/drawing/2014/main" id="{DE7AF954-43EF-4A3C-A111-36F951AF2C2C}"/>
              </a:ext>
            </a:extLst>
          </p:cNvPr>
          <p:cNvGraphicFramePr>
            <a:graphicFrameLocks noGrp="1"/>
          </p:cNvGraphicFramePr>
          <p:nvPr>
            <p:extLst>
              <p:ext uri="{D42A27DB-BD31-4B8C-83A1-F6EECF244321}">
                <p14:modId xmlns:p14="http://schemas.microsoft.com/office/powerpoint/2010/main" val="988261225"/>
              </p:ext>
            </p:extLst>
          </p:nvPr>
        </p:nvGraphicFramePr>
        <p:xfrm>
          <a:off x="6866165" y="4329649"/>
          <a:ext cx="4861935" cy="1469900"/>
        </p:xfrm>
        <a:graphic>
          <a:graphicData uri="http://schemas.openxmlformats.org/drawingml/2006/table">
            <a:tbl>
              <a:tblPr firstRow="1" firstCol="1" bandRow="1">
                <a:tableStyleId>{68D230F3-CF80-4859-8CE7-A43EE81993B5}</a:tableStyleId>
              </a:tblPr>
              <a:tblGrid>
                <a:gridCol w="1620645">
                  <a:extLst>
                    <a:ext uri="{9D8B030D-6E8A-4147-A177-3AD203B41FA5}">
                      <a16:colId xmlns:a16="http://schemas.microsoft.com/office/drawing/2014/main" val="3978595915"/>
                    </a:ext>
                  </a:extLst>
                </a:gridCol>
                <a:gridCol w="1620645">
                  <a:extLst>
                    <a:ext uri="{9D8B030D-6E8A-4147-A177-3AD203B41FA5}">
                      <a16:colId xmlns:a16="http://schemas.microsoft.com/office/drawing/2014/main" val="2705003759"/>
                    </a:ext>
                  </a:extLst>
                </a:gridCol>
                <a:gridCol w="1620645">
                  <a:extLst>
                    <a:ext uri="{9D8B030D-6E8A-4147-A177-3AD203B41FA5}">
                      <a16:colId xmlns:a16="http://schemas.microsoft.com/office/drawing/2014/main" val="1449623381"/>
                    </a:ext>
                  </a:extLst>
                </a:gridCol>
              </a:tblGrid>
              <a:tr h="207010">
                <a:tc>
                  <a:txBody>
                    <a:bodyPr/>
                    <a:lstStyle/>
                    <a:p>
                      <a:pPr algn="ctr">
                        <a:lnSpc>
                          <a:spcPct val="150000"/>
                        </a:lnSpc>
                        <a:spcAft>
                          <a:spcPts val="800"/>
                        </a:spcAft>
                      </a:pPr>
                      <a:r>
                        <a:rPr lang="es-EC" sz="1800">
                          <a:effectLst/>
                        </a:rPr>
                        <a:t>Elemento</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dirty="0" err="1">
                          <a:effectLst/>
                        </a:rPr>
                        <a:t>h</a:t>
                      </a:r>
                      <a:r>
                        <a:rPr lang="es-EC" sz="1800" baseline="-25000" dirty="0" err="1">
                          <a:effectLst/>
                        </a:rPr>
                        <a:t>elem</a:t>
                      </a:r>
                      <a:r>
                        <a:rPr lang="es-EC" sz="1800" dirty="0">
                          <a:effectLst/>
                        </a:rPr>
                        <a:t> (m)</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nSpc>
                          <a:spcPct val="150000"/>
                        </a:lnSpc>
                        <a:spcAft>
                          <a:spcPts val="800"/>
                        </a:spcAft>
                      </a:pPr>
                      <a:r>
                        <a:rPr lang="es-EC" sz="1800">
                          <a:effectLst/>
                        </a:rPr>
                        <a:t>Distancia s (m)</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962821057"/>
                  </a:ext>
                </a:extLst>
              </a:tr>
              <a:tr h="207010">
                <a:tc>
                  <a:txBody>
                    <a:bodyPr/>
                    <a:lstStyle/>
                    <a:p>
                      <a:pPr algn="ctr">
                        <a:lnSpc>
                          <a:spcPct val="150000"/>
                        </a:lnSpc>
                        <a:spcAft>
                          <a:spcPts val="800"/>
                        </a:spcAft>
                      </a:pPr>
                      <a:r>
                        <a:rPr lang="es-EC" sz="1800" b="0">
                          <a:effectLst/>
                        </a:rPr>
                        <a:t>Antepecho 1</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a:effectLst/>
                        </a:rPr>
                        <a:t>1.00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a:effectLst/>
                        </a:rPr>
                        <a:t>0.562</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044519528"/>
                  </a:ext>
                </a:extLst>
              </a:tr>
              <a:tr h="207010">
                <a:tc>
                  <a:txBody>
                    <a:bodyPr/>
                    <a:lstStyle/>
                    <a:p>
                      <a:pPr algn="ctr">
                        <a:lnSpc>
                          <a:spcPct val="150000"/>
                        </a:lnSpc>
                        <a:spcAft>
                          <a:spcPts val="800"/>
                        </a:spcAft>
                      </a:pPr>
                      <a:r>
                        <a:rPr lang="es-EC" sz="1800" b="0">
                          <a:effectLst/>
                        </a:rPr>
                        <a:t>Antepecho 2</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a:effectLst/>
                        </a:rPr>
                        <a:t>0.90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a:effectLst/>
                        </a:rPr>
                        <a:t>0.505</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252809507"/>
                  </a:ext>
                </a:extLst>
              </a:tr>
              <a:tr h="207010">
                <a:tc>
                  <a:txBody>
                    <a:bodyPr/>
                    <a:lstStyle/>
                    <a:p>
                      <a:pPr algn="ctr">
                        <a:lnSpc>
                          <a:spcPct val="150000"/>
                        </a:lnSpc>
                        <a:spcAft>
                          <a:spcPts val="800"/>
                        </a:spcAft>
                      </a:pPr>
                      <a:r>
                        <a:rPr lang="es-EC" sz="1800" b="0" dirty="0">
                          <a:effectLst/>
                        </a:rPr>
                        <a:t>Panel</a:t>
                      </a:r>
                      <a:endParaRPr lang="es-EC" sz="1800" b="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a:effectLst/>
                        </a:rPr>
                        <a:t>0.50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dirty="0">
                          <a:effectLst/>
                        </a:rPr>
                        <a:t>0.281</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691036598"/>
                  </a:ext>
                </a:extLst>
              </a:tr>
            </a:tbl>
          </a:graphicData>
        </a:graphic>
      </p:graphicFrame>
      <p:sp>
        <p:nvSpPr>
          <p:cNvPr id="14" name="CuadroTexto 13">
            <a:extLst>
              <a:ext uri="{FF2B5EF4-FFF2-40B4-BE49-F238E27FC236}">
                <a16:creationId xmlns:a16="http://schemas.microsoft.com/office/drawing/2014/main" id="{2FED0387-9A7D-4CDA-AD47-FB736BF683C8}"/>
              </a:ext>
            </a:extLst>
          </p:cNvPr>
          <p:cNvSpPr txBox="1"/>
          <p:nvPr/>
        </p:nvSpPr>
        <p:spPr>
          <a:xfrm>
            <a:off x="5943402" y="3910624"/>
            <a:ext cx="6707460" cy="369332"/>
          </a:xfrm>
          <a:prstGeom prst="rect">
            <a:avLst/>
          </a:prstGeom>
          <a:noFill/>
        </p:spPr>
        <p:txBody>
          <a:bodyPr wrap="square">
            <a:spAutoFit/>
          </a:bodyPr>
          <a:lstStyle/>
          <a:p>
            <a:pPr algn="ctr"/>
            <a:r>
              <a:rPr lang="es-ES" b="1" i="1" dirty="0">
                <a:latin typeface="+mj-lt"/>
              </a:rPr>
              <a:t>Tabla 12: Cálculo distancia mínima de sombra</a:t>
            </a:r>
            <a:endParaRPr lang="es-EC" b="1" i="1" dirty="0">
              <a:latin typeface="+mj-lt"/>
            </a:endParaRP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8EBE1019-2DEA-49C2-B4E4-0484A7029803}"/>
                  </a:ext>
                </a:extLst>
              </p:cNvPr>
              <p:cNvSpPr txBox="1"/>
              <p:nvPr/>
            </p:nvSpPr>
            <p:spPr>
              <a:xfrm>
                <a:off x="10257058" y="1232747"/>
                <a:ext cx="1471042"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C" sz="2000" b="0" i="1" smtClean="0">
                          <a:solidFill>
                            <a:schemeClr val="tx1"/>
                          </a:solidFill>
                          <a:latin typeface="Cambria Math" panose="02040503050406030204" pitchFamily="18" charset="0"/>
                        </a:rPr>
                        <m:t>𝐸𝑐</m:t>
                      </m:r>
                      <m:r>
                        <a:rPr lang="es-EC" sz="2000" b="0" i="1" smtClean="0">
                          <a:solidFill>
                            <a:schemeClr val="tx1"/>
                          </a:solidFill>
                          <a:latin typeface="Cambria Math" panose="02040503050406030204" pitchFamily="18" charset="0"/>
                        </a:rPr>
                        <m:t>.(5)</m:t>
                      </m:r>
                    </m:oMath>
                  </m:oMathPara>
                </a14:m>
                <a:endParaRPr lang="es-EC" sz="2000" dirty="0"/>
              </a:p>
            </p:txBody>
          </p:sp>
        </mc:Choice>
        <mc:Fallback xmlns="">
          <p:sp>
            <p:nvSpPr>
              <p:cNvPr id="15" name="CuadroTexto 14">
                <a:extLst>
                  <a:ext uri="{FF2B5EF4-FFF2-40B4-BE49-F238E27FC236}">
                    <a16:creationId xmlns:a16="http://schemas.microsoft.com/office/drawing/2014/main" id="{8EBE1019-2DEA-49C2-B4E4-0484A7029803}"/>
                  </a:ext>
                </a:extLst>
              </p:cNvPr>
              <p:cNvSpPr txBox="1">
                <a:spLocks noRot="1" noChangeAspect="1" noMove="1" noResize="1" noEditPoints="1" noAdjustHandles="1" noChangeArrowheads="1" noChangeShapeType="1" noTextEdit="1"/>
              </p:cNvSpPr>
              <p:nvPr/>
            </p:nvSpPr>
            <p:spPr>
              <a:xfrm>
                <a:off x="10257058" y="1232747"/>
                <a:ext cx="1471042" cy="400110"/>
              </a:xfrm>
              <a:prstGeom prst="rect">
                <a:avLst/>
              </a:prstGeom>
              <a:blipFill>
                <a:blip r:embed="rId6"/>
                <a:stretch>
                  <a:fillRect b="-15152"/>
                </a:stretch>
              </a:blipFill>
              <a:ln>
                <a:noFill/>
              </a:ln>
            </p:spPr>
            <p:txBody>
              <a:bodyPr/>
              <a:lstStyle/>
              <a:p>
                <a:r>
                  <a:rPr lang="es-EC">
                    <a:noFill/>
                  </a:rPr>
                  <a:t> </a:t>
                </a:r>
              </a:p>
            </p:txBody>
          </p:sp>
        </mc:Fallback>
      </mc:AlternateContent>
    </p:spTree>
    <p:extLst>
      <p:ext uri="{BB962C8B-B14F-4D97-AF65-F5344CB8AC3E}">
        <p14:creationId xmlns:p14="http://schemas.microsoft.com/office/powerpoint/2010/main" val="5495651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78468" y="12624"/>
            <a:ext cx="6463353" cy="622852"/>
          </a:xfrm>
        </p:spPr>
        <p:txBody>
          <a:bodyPr>
            <a:normAutofit fontScale="90000"/>
          </a:bodyPr>
          <a:lstStyle/>
          <a:p>
            <a:r>
              <a:rPr lang="es-CO" sz="3600" dirty="0"/>
              <a:t>SISTEMA DE MONTAJE TIPO BALASTO</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42</a:t>
            </a:fld>
            <a:endParaRPr lang="es-EC" dirty="0"/>
          </a:p>
        </p:txBody>
      </p:sp>
      <p:sp>
        <p:nvSpPr>
          <p:cNvPr id="13" name="CuadroTexto 12">
            <a:extLst>
              <a:ext uri="{FF2B5EF4-FFF2-40B4-BE49-F238E27FC236}">
                <a16:creationId xmlns:a16="http://schemas.microsoft.com/office/drawing/2014/main" id="{B6106493-6112-44CB-AEA4-610E2C2DCF8D}"/>
              </a:ext>
            </a:extLst>
          </p:cNvPr>
          <p:cNvSpPr txBox="1"/>
          <p:nvPr/>
        </p:nvSpPr>
        <p:spPr>
          <a:xfrm>
            <a:off x="-311907" y="790294"/>
            <a:ext cx="5720646" cy="461665"/>
          </a:xfrm>
          <a:prstGeom prst="rect">
            <a:avLst/>
          </a:prstGeom>
          <a:noFill/>
        </p:spPr>
        <p:txBody>
          <a:bodyPr wrap="square">
            <a:spAutoFit/>
          </a:bodyPr>
          <a:lstStyle/>
          <a:p>
            <a:pPr algn="ctr"/>
            <a:r>
              <a:rPr lang="es-ES" sz="2400" b="1" dirty="0">
                <a:latin typeface="+mj-lt"/>
              </a:rPr>
              <a:t>1.- Distribución Geométrica</a:t>
            </a:r>
            <a:endParaRPr lang="es-EC" sz="2400" b="1" dirty="0">
              <a:latin typeface="+mj-lt"/>
            </a:endParaRPr>
          </a:p>
        </p:txBody>
      </p:sp>
      <p:sp>
        <p:nvSpPr>
          <p:cNvPr id="20" name="CuadroTexto 19">
            <a:extLst>
              <a:ext uri="{FF2B5EF4-FFF2-40B4-BE49-F238E27FC236}">
                <a16:creationId xmlns:a16="http://schemas.microsoft.com/office/drawing/2014/main" id="{F3FCAA94-5110-4FAC-8D73-E52304F66A5F}"/>
              </a:ext>
            </a:extLst>
          </p:cNvPr>
          <p:cNvSpPr txBox="1"/>
          <p:nvPr/>
        </p:nvSpPr>
        <p:spPr>
          <a:xfrm>
            <a:off x="1666183" y="1375714"/>
            <a:ext cx="8727259" cy="400110"/>
          </a:xfrm>
          <a:prstGeom prst="rect">
            <a:avLst/>
          </a:prstGeom>
          <a:noFill/>
        </p:spPr>
        <p:txBody>
          <a:bodyPr wrap="square">
            <a:spAutoFit/>
          </a:bodyPr>
          <a:lstStyle/>
          <a:p>
            <a:pPr algn="ctr"/>
            <a:r>
              <a:rPr lang="es-ES" sz="2000" b="1" i="1" dirty="0">
                <a:latin typeface="+mj-lt"/>
              </a:rPr>
              <a:t>Tabla 13: Resumen de distancias para la colocación de paneles solares con balasto</a:t>
            </a:r>
            <a:endParaRPr lang="es-EC" sz="2000" b="1" i="1" dirty="0">
              <a:latin typeface="+mj-lt"/>
            </a:endParaRPr>
          </a:p>
        </p:txBody>
      </p:sp>
      <p:graphicFrame>
        <p:nvGraphicFramePr>
          <p:cNvPr id="16" name="Tabla 3">
            <a:extLst>
              <a:ext uri="{FF2B5EF4-FFF2-40B4-BE49-F238E27FC236}">
                <a16:creationId xmlns:a16="http://schemas.microsoft.com/office/drawing/2014/main" id="{4C484F47-AAD7-4FA7-B64E-01E30CA1700E}"/>
              </a:ext>
            </a:extLst>
          </p:cNvPr>
          <p:cNvGraphicFramePr>
            <a:graphicFrameLocks noGrp="1"/>
          </p:cNvGraphicFramePr>
          <p:nvPr>
            <p:extLst>
              <p:ext uri="{D42A27DB-BD31-4B8C-83A1-F6EECF244321}">
                <p14:modId xmlns:p14="http://schemas.microsoft.com/office/powerpoint/2010/main" val="1069541249"/>
              </p:ext>
            </p:extLst>
          </p:nvPr>
        </p:nvGraphicFramePr>
        <p:xfrm>
          <a:off x="1798558" y="1929495"/>
          <a:ext cx="8494464" cy="3344140"/>
        </p:xfrm>
        <a:graphic>
          <a:graphicData uri="http://schemas.openxmlformats.org/drawingml/2006/table">
            <a:tbl>
              <a:tblPr firstRow="1" bandRow="1">
                <a:tableStyleId>{68D230F3-CF80-4859-8CE7-A43EE81993B5}</a:tableStyleId>
              </a:tblPr>
              <a:tblGrid>
                <a:gridCol w="3620733">
                  <a:extLst>
                    <a:ext uri="{9D8B030D-6E8A-4147-A177-3AD203B41FA5}">
                      <a16:colId xmlns:a16="http://schemas.microsoft.com/office/drawing/2014/main" val="1933881500"/>
                    </a:ext>
                  </a:extLst>
                </a:gridCol>
                <a:gridCol w="1216309">
                  <a:extLst>
                    <a:ext uri="{9D8B030D-6E8A-4147-A177-3AD203B41FA5}">
                      <a16:colId xmlns:a16="http://schemas.microsoft.com/office/drawing/2014/main" val="1264048927"/>
                    </a:ext>
                  </a:extLst>
                </a:gridCol>
                <a:gridCol w="1285461">
                  <a:extLst>
                    <a:ext uri="{9D8B030D-6E8A-4147-A177-3AD203B41FA5}">
                      <a16:colId xmlns:a16="http://schemas.microsoft.com/office/drawing/2014/main" val="216204473"/>
                    </a:ext>
                  </a:extLst>
                </a:gridCol>
                <a:gridCol w="1232452">
                  <a:extLst>
                    <a:ext uri="{9D8B030D-6E8A-4147-A177-3AD203B41FA5}">
                      <a16:colId xmlns:a16="http://schemas.microsoft.com/office/drawing/2014/main" val="1405185543"/>
                    </a:ext>
                  </a:extLst>
                </a:gridCol>
                <a:gridCol w="1139509">
                  <a:extLst>
                    <a:ext uri="{9D8B030D-6E8A-4147-A177-3AD203B41FA5}">
                      <a16:colId xmlns:a16="http://schemas.microsoft.com/office/drawing/2014/main" val="1923778805"/>
                    </a:ext>
                  </a:extLst>
                </a:gridCol>
              </a:tblGrid>
              <a:tr h="6063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C" sz="1800" kern="1200" dirty="0">
                        <a:solidFill>
                          <a:schemeClr val="tx1"/>
                        </a:solidFill>
                        <a:effectLst/>
                        <a:latin typeface="+mn-lt"/>
                        <a:ea typeface="+mn-ea"/>
                        <a:cs typeface="+mn-cs"/>
                      </a:endParaRPr>
                    </a:p>
                  </a:txBody>
                  <a:tcPr anchor="ctr"/>
                </a:tc>
                <a:tc>
                  <a:txBody>
                    <a:bodyPr/>
                    <a:lstStyle/>
                    <a:p>
                      <a:pPr algn="ctr"/>
                      <a:r>
                        <a:rPr lang="es-EC" dirty="0"/>
                        <a:t>ASCE/SEI 7-16</a:t>
                      </a:r>
                    </a:p>
                  </a:txBody>
                  <a:tcPr anchor="ctr"/>
                </a:tc>
                <a:tc>
                  <a:txBody>
                    <a:bodyPr/>
                    <a:lstStyle/>
                    <a:p>
                      <a:pPr algn="ctr"/>
                      <a:r>
                        <a:rPr lang="es-EC" dirty="0"/>
                        <a:t>Evitar Sombra</a:t>
                      </a:r>
                    </a:p>
                  </a:txBody>
                  <a:tcPr anchor="ctr"/>
                </a:tc>
                <a:tc>
                  <a:txBody>
                    <a:bodyPr/>
                    <a:lstStyle/>
                    <a:p>
                      <a:pPr algn="ctr"/>
                      <a:r>
                        <a:rPr lang="es-EC" dirty="0"/>
                        <a:t>Fabricante</a:t>
                      </a:r>
                    </a:p>
                  </a:txBody>
                  <a:tcPr anchor="ctr"/>
                </a:tc>
                <a:tc>
                  <a:txBody>
                    <a:bodyPr/>
                    <a:lstStyle/>
                    <a:p>
                      <a:pPr algn="ctr"/>
                      <a:r>
                        <a:rPr lang="es-EC" dirty="0"/>
                        <a:t>Asumido</a:t>
                      </a:r>
                    </a:p>
                  </a:txBody>
                  <a:tcPr anchor="ctr"/>
                </a:tc>
                <a:extLst>
                  <a:ext uri="{0D108BD9-81ED-4DB2-BD59-A6C34878D82A}">
                    <a16:rowId xmlns:a16="http://schemas.microsoft.com/office/drawing/2014/main" val="2391943832"/>
                  </a:ext>
                </a:extLst>
              </a:tr>
              <a:tr h="7308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800" b="0" kern="1200" dirty="0">
                          <a:solidFill>
                            <a:schemeClr val="tx1"/>
                          </a:solidFill>
                          <a:effectLst/>
                          <a:latin typeface="+mn-lt"/>
                          <a:ea typeface="+mn-ea"/>
                          <a:cs typeface="+mn-cs"/>
                        </a:rPr>
                        <a:t>Desplazamiento sísmico relativo (m)</a:t>
                      </a:r>
                    </a:p>
                  </a:txBody>
                  <a:tcPr anchor="ctr"/>
                </a:tc>
                <a:tc>
                  <a:txBody>
                    <a:bodyPr/>
                    <a:lstStyle/>
                    <a:p>
                      <a:pPr algn="ctr"/>
                      <a:r>
                        <a:rPr lang="es-EC" dirty="0"/>
                        <a:t>0.61</a:t>
                      </a:r>
                    </a:p>
                  </a:txBody>
                  <a:tcPr anchor="ctr"/>
                </a:tc>
                <a:tc>
                  <a:txBody>
                    <a:bodyPr/>
                    <a:lstStyle/>
                    <a:p>
                      <a:pPr algn="ctr"/>
                      <a:r>
                        <a:rPr lang="es-EC" dirty="0"/>
                        <a:t>-</a:t>
                      </a:r>
                    </a:p>
                  </a:txBody>
                  <a:tcPr anchor="ctr"/>
                </a:tc>
                <a:tc>
                  <a:txBody>
                    <a:bodyPr/>
                    <a:lstStyle/>
                    <a:p>
                      <a:pPr algn="ctr"/>
                      <a:r>
                        <a:rPr lang="es-EC" dirty="0"/>
                        <a:t>-</a:t>
                      </a:r>
                    </a:p>
                  </a:txBody>
                  <a:tcPr anchor="ctr"/>
                </a:tc>
                <a:tc>
                  <a:txBody>
                    <a:bodyPr/>
                    <a:lstStyle/>
                    <a:p>
                      <a:pPr algn="ctr"/>
                      <a:r>
                        <a:rPr lang="es-EC" dirty="0"/>
                        <a:t>-</a:t>
                      </a:r>
                    </a:p>
                  </a:txBody>
                  <a:tcPr anchor="ctr"/>
                </a:tc>
                <a:extLst>
                  <a:ext uri="{0D108BD9-81ED-4DB2-BD59-A6C34878D82A}">
                    <a16:rowId xmlns:a16="http://schemas.microsoft.com/office/drawing/2014/main" val="3031338224"/>
                  </a:ext>
                </a:extLst>
              </a:tr>
              <a:tr h="5115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800" b="0" kern="1200" dirty="0">
                          <a:solidFill>
                            <a:schemeClr val="tx1"/>
                          </a:solidFill>
                          <a:effectLst/>
                          <a:latin typeface="+mn-lt"/>
                          <a:ea typeface="+mn-ea"/>
                          <a:cs typeface="+mn-cs"/>
                        </a:rPr>
                        <a:t>Separación entre paneles (m)</a:t>
                      </a:r>
                    </a:p>
                  </a:txBody>
                  <a:tcPr anchor="ctr"/>
                </a:tc>
                <a:tc>
                  <a:txBody>
                    <a:bodyPr/>
                    <a:lstStyle/>
                    <a:p>
                      <a:pPr algn="ctr"/>
                      <a:r>
                        <a:rPr lang="es-EC" dirty="0"/>
                        <a:t>0.305</a:t>
                      </a:r>
                    </a:p>
                  </a:txBody>
                  <a:tcPr anchor="ctr"/>
                </a:tc>
                <a:tc>
                  <a:txBody>
                    <a:bodyPr/>
                    <a:lstStyle/>
                    <a:p>
                      <a:pPr algn="ctr"/>
                      <a:r>
                        <a:rPr lang="es-EC" dirty="0"/>
                        <a:t>0.281</a:t>
                      </a:r>
                    </a:p>
                  </a:txBody>
                  <a:tcPr anchor="ctr"/>
                </a:tc>
                <a:tc>
                  <a:txBody>
                    <a:bodyPr/>
                    <a:lstStyle/>
                    <a:p>
                      <a:pPr algn="ctr"/>
                      <a:r>
                        <a:rPr lang="es-EC" dirty="0"/>
                        <a:t>0.90</a:t>
                      </a:r>
                    </a:p>
                  </a:txBody>
                  <a:tcPr anchor="ctr"/>
                </a:tc>
                <a:tc>
                  <a:txBody>
                    <a:bodyPr/>
                    <a:lstStyle/>
                    <a:p>
                      <a:pPr algn="ctr"/>
                      <a:r>
                        <a:rPr lang="es-EC" dirty="0"/>
                        <a:t>0.90</a:t>
                      </a:r>
                    </a:p>
                  </a:txBody>
                  <a:tcPr anchor="ctr"/>
                </a:tc>
                <a:extLst>
                  <a:ext uri="{0D108BD9-81ED-4DB2-BD59-A6C34878D82A}">
                    <a16:rowId xmlns:a16="http://schemas.microsoft.com/office/drawing/2014/main" val="2149079468"/>
                  </a:ext>
                </a:extLst>
              </a:tr>
              <a:tr h="7308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800" b="0" kern="1200" dirty="0">
                          <a:solidFill>
                            <a:schemeClr val="tx1"/>
                          </a:solidFill>
                          <a:effectLst/>
                          <a:latin typeface="+mn-lt"/>
                          <a:ea typeface="+mn-ea"/>
                          <a:cs typeface="+mn-cs"/>
                        </a:rPr>
                        <a:t>Separación antepecho 1 - panel (m)</a:t>
                      </a:r>
                    </a:p>
                  </a:txBody>
                  <a:tcPr anchor="ctr"/>
                </a:tc>
                <a:tc>
                  <a:txBody>
                    <a:bodyPr/>
                    <a:lstStyle/>
                    <a:p>
                      <a:pPr algn="ctr"/>
                      <a:r>
                        <a:rPr lang="es-EC" dirty="0"/>
                        <a:t>1.22</a:t>
                      </a:r>
                    </a:p>
                  </a:txBody>
                  <a:tcPr anchor="ctr"/>
                </a:tc>
                <a:tc>
                  <a:txBody>
                    <a:bodyPr/>
                    <a:lstStyle/>
                    <a:p>
                      <a:pPr algn="ctr"/>
                      <a:r>
                        <a:rPr lang="es-EC" dirty="0"/>
                        <a:t>0.562</a:t>
                      </a:r>
                    </a:p>
                  </a:txBody>
                  <a:tcPr anchor="ctr"/>
                </a:tc>
                <a:tc>
                  <a:txBody>
                    <a:bodyPr/>
                    <a:lstStyle/>
                    <a:p>
                      <a:pPr algn="ctr"/>
                      <a:r>
                        <a:rPr lang="es-EC" dirty="0"/>
                        <a:t>-</a:t>
                      </a:r>
                    </a:p>
                  </a:txBody>
                  <a:tcPr anchor="ctr"/>
                </a:tc>
                <a:tc>
                  <a:txBody>
                    <a:bodyPr/>
                    <a:lstStyle/>
                    <a:p>
                      <a:pPr algn="ctr"/>
                      <a:r>
                        <a:rPr lang="es-EC" dirty="0"/>
                        <a:t>2.00</a:t>
                      </a:r>
                    </a:p>
                  </a:txBody>
                  <a:tcPr anchor="ctr"/>
                </a:tc>
                <a:extLst>
                  <a:ext uri="{0D108BD9-81ED-4DB2-BD59-A6C34878D82A}">
                    <a16:rowId xmlns:a16="http://schemas.microsoft.com/office/drawing/2014/main" val="256233138"/>
                  </a:ext>
                </a:extLst>
              </a:tr>
              <a:tr h="7308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800" b="0" kern="1200" dirty="0">
                          <a:solidFill>
                            <a:schemeClr val="tx1"/>
                          </a:solidFill>
                          <a:effectLst/>
                          <a:latin typeface="+mn-lt"/>
                          <a:ea typeface="+mn-ea"/>
                          <a:cs typeface="+mn-cs"/>
                        </a:rPr>
                        <a:t>Separación antepecho 2 - panel (m)</a:t>
                      </a:r>
                    </a:p>
                  </a:txBody>
                  <a:tcPr anchor="ctr"/>
                </a:tc>
                <a:tc>
                  <a:txBody>
                    <a:bodyPr/>
                    <a:lstStyle/>
                    <a:p>
                      <a:pPr algn="ctr"/>
                      <a:r>
                        <a:rPr lang="es-EC" dirty="0"/>
                        <a:t>1.22</a:t>
                      </a:r>
                    </a:p>
                  </a:txBody>
                  <a:tcPr anchor="ctr"/>
                </a:tc>
                <a:tc>
                  <a:txBody>
                    <a:bodyPr/>
                    <a:lstStyle/>
                    <a:p>
                      <a:pPr algn="ctr"/>
                      <a:r>
                        <a:rPr lang="es-EC" dirty="0"/>
                        <a:t>0.505</a:t>
                      </a:r>
                    </a:p>
                  </a:txBody>
                  <a:tcPr anchor="ctr"/>
                </a:tc>
                <a:tc>
                  <a:txBody>
                    <a:bodyPr/>
                    <a:lstStyle/>
                    <a:p>
                      <a:pPr algn="ctr"/>
                      <a:r>
                        <a:rPr lang="es-EC" dirty="0"/>
                        <a:t>-</a:t>
                      </a:r>
                    </a:p>
                  </a:txBody>
                  <a:tcPr anchor="ctr"/>
                </a:tc>
                <a:tc>
                  <a:txBody>
                    <a:bodyPr/>
                    <a:lstStyle/>
                    <a:p>
                      <a:pPr algn="ctr"/>
                      <a:r>
                        <a:rPr lang="es-EC" dirty="0"/>
                        <a:t>1.55</a:t>
                      </a:r>
                    </a:p>
                  </a:txBody>
                  <a:tcPr anchor="ctr"/>
                </a:tc>
                <a:extLst>
                  <a:ext uri="{0D108BD9-81ED-4DB2-BD59-A6C34878D82A}">
                    <a16:rowId xmlns:a16="http://schemas.microsoft.com/office/drawing/2014/main" val="3442853012"/>
                  </a:ext>
                </a:extLst>
              </a:tr>
            </a:tbl>
          </a:graphicData>
        </a:graphic>
      </p:graphicFrame>
    </p:spTree>
    <p:extLst>
      <p:ext uri="{BB962C8B-B14F-4D97-AF65-F5344CB8AC3E}">
        <p14:creationId xmlns:p14="http://schemas.microsoft.com/office/powerpoint/2010/main" val="327568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78468" y="12624"/>
            <a:ext cx="6463353" cy="622852"/>
          </a:xfrm>
        </p:spPr>
        <p:txBody>
          <a:bodyPr>
            <a:normAutofit fontScale="90000"/>
          </a:bodyPr>
          <a:lstStyle/>
          <a:p>
            <a:r>
              <a:rPr lang="es-CO" sz="3600" dirty="0"/>
              <a:t>SISTEMA DE MONTAJE TIPO BALASTO</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43</a:t>
            </a:fld>
            <a:endParaRPr lang="es-EC" dirty="0"/>
          </a:p>
        </p:txBody>
      </p:sp>
      <p:sp>
        <p:nvSpPr>
          <p:cNvPr id="13" name="CuadroTexto 12">
            <a:extLst>
              <a:ext uri="{FF2B5EF4-FFF2-40B4-BE49-F238E27FC236}">
                <a16:creationId xmlns:a16="http://schemas.microsoft.com/office/drawing/2014/main" id="{B6106493-6112-44CB-AEA4-610E2C2DCF8D}"/>
              </a:ext>
            </a:extLst>
          </p:cNvPr>
          <p:cNvSpPr txBox="1"/>
          <p:nvPr/>
        </p:nvSpPr>
        <p:spPr>
          <a:xfrm>
            <a:off x="-311907" y="790294"/>
            <a:ext cx="5720646" cy="461665"/>
          </a:xfrm>
          <a:prstGeom prst="rect">
            <a:avLst/>
          </a:prstGeom>
          <a:noFill/>
        </p:spPr>
        <p:txBody>
          <a:bodyPr wrap="square">
            <a:spAutoFit/>
          </a:bodyPr>
          <a:lstStyle/>
          <a:p>
            <a:pPr algn="ctr"/>
            <a:r>
              <a:rPr lang="es-ES" sz="2400" b="1" dirty="0">
                <a:latin typeface="+mj-lt"/>
              </a:rPr>
              <a:t>1.- Distribución Geométrica</a:t>
            </a:r>
            <a:endParaRPr lang="es-EC" sz="2400" b="1" dirty="0">
              <a:latin typeface="+mj-lt"/>
            </a:endParaRPr>
          </a:p>
        </p:txBody>
      </p:sp>
      <p:pic>
        <p:nvPicPr>
          <p:cNvPr id="11" name="Imagen 10">
            <a:extLst>
              <a:ext uri="{FF2B5EF4-FFF2-40B4-BE49-F238E27FC236}">
                <a16:creationId xmlns:a16="http://schemas.microsoft.com/office/drawing/2014/main" id="{B58F60C0-263E-4FDD-BE13-1F68EFB881A0}"/>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1999641" y="1406777"/>
            <a:ext cx="7676622" cy="44617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5644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78468" y="12624"/>
            <a:ext cx="6463353" cy="622852"/>
          </a:xfrm>
        </p:spPr>
        <p:txBody>
          <a:bodyPr>
            <a:normAutofit fontScale="90000"/>
          </a:bodyPr>
          <a:lstStyle/>
          <a:p>
            <a:r>
              <a:rPr lang="es-CO" sz="3600" dirty="0"/>
              <a:t>SISTEMA DE MONTAJE TIPO BALASTO</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44</a:t>
            </a:fld>
            <a:endParaRPr lang="es-EC" dirty="0"/>
          </a:p>
        </p:txBody>
      </p:sp>
      <p:sp>
        <p:nvSpPr>
          <p:cNvPr id="13" name="CuadroTexto 12">
            <a:extLst>
              <a:ext uri="{FF2B5EF4-FFF2-40B4-BE49-F238E27FC236}">
                <a16:creationId xmlns:a16="http://schemas.microsoft.com/office/drawing/2014/main" id="{B6106493-6112-44CB-AEA4-610E2C2DCF8D}"/>
              </a:ext>
            </a:extLst>
          </p:cNvPr>
          <p:cNvSpPr txBox="1"/>
          <p:nvPr/>
        </p:nvSpPr>
        <p:spPr>
          <a:xfrm>
            <a:off x="-311907" y="790294"/>
            <a:ext cx="5720646" cy="461665"/>
          </a:xfrm>
          <a:prstGeom prst="rect">
            <a:avLst/>
          </a:prstGeom>
          <a:noFill/>
        </p:spPr>
        <p:txBody>
          <a:bodyPr wrap="square">
            <a:spAutoFit/>
          </a:bodyPr>
          <a:lstStyle/>
          <a:p>
            <a:pPr algn="ctr"/>
            <a:r>
              <a:rPr lang="es-ES" sz="2400" b="1" dirty="0">
                <a:latin typeface="+mj-lt"/>
              </a:rPr>
              <a:t>2.- Fuerza de interconexión</a:t>
            </a:r>
            <a:endParaRPr lang="es-EC" sz="2400" b="1" dirty="0">
              <a:latin typeface="+mj-lt"/>
            </a:endParaRPr>
          </a:p>
        </p:txBody>
      </p:sp>
      <p:pic>
        <p:nvPicPr>
          <p:cNvPr id="12" name="Imagen 11">
            <a:extLst>
              <a:ext uri="{FF2B5EF4-FFF2-40B4-BE49-F238E27FC236}">
                <a16:creationId xmlns:a16="http://schemas.microsoft.com/office/drawing/2014/main" id="{7D2ACAEE-B0A5-46C8-8937-A5BDE9864BD1}"/>
              </a:ext>
            </a:extLst>
          </p:cNvPr>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501845" y="2087620"/>
            <a:ext cx="5175623" cy="3449401"/>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180EFC1A-0FF3-4C32-B661-DEE9E0FF2535}"/>
                  </a:ext>
                </a:extLst>
              </p:cNvPr>
              <p:cNvSpPr txBox="1"/>
              <p:nvPr/>
            </p:nvSpPr>
            <p:spPr>
              <a:xfrm>
                <a:off x="6851177" y="1492209"/>
                <a:ext cx="3261815" cy="49019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2400" i="1" smtClean="0">
                              <a:solidFill>
                                <a:srgbClr val="836967"/>
                              </a:solidFill>
                              <a:latin typeface="Cambria Math" panose="02040503050406030204" pitchFamily="18" charset="0"/>
                            </a:rPr>
                          </m:ctrlPr>
                        </m:sSubPr>
                        <m:e>
                          <m:r>
                            <a:rPr lang="es-EC" sz="2400" i="1">
                              <a:latin typeface="Cambria Math" panose="02040503050406030204" pitchFamily="18" charset="0"/>
                            </a:rPr>
                            <m:t>𝐹</m:t>
                          </m:r>
                        </m:e>
                        <m:sub>
                          <m:r>
                            <a:rPr lang="es-EC" sz="2400" i="1">
                              <a:latin typeface="Cambria Math" panose="02040503050406030204" pitchFamily="18" charset="0"/>
                            </a:rPr>
                            <m:t>𝑝𝑏</m:t>
                          </m:r>
                        </m:sub>
                      </m:sSub>
                      <m:r>
                        <a:rPr lang="es-EC" sz="2400" i="0">
                          <a:latin typeface="Cambria Math" panose="02040503050406030204" pitchFamily="18" charset="0"/>
                        </a:rPr>
                        <m:t>=0.20</m:t>
                      </m:r>
                      <m:sSub>
                        <m:sSubPr>
                          <m:ctrlPr>
                            <a:rPr lang="es-EC" sz="2400" i="1">
                              <a:solidFill>
                                <a:srgbClr val="836967"/>
                              </a:solidFill>
                              <a:latin typeface="Cambria Math" panose="02040503050406030204" pitchFamily="18" charset="0"/>
                            </a:rPr>
                          </m:ctrlPr>
                        </m:sSubPr>
                        <m:e>
                          <m:r>
                            <a:rPr lang="es-EC" sz="2400" i="1">
                              <a:latin typeface="Cambria Math" panose="02040503050406030204" pitchFamily="18" charset="0"/>
                            </a:rPr>
                            <m:t>𝑆</m:t>
                          </m:r>
                        </m:e>
                        <m:sub>
                          <m:r>
                            <a:rPr lang="es-EC" sz="2400" i="1">
                              <a:latin typeface="Cambria Math" panose="02040503050406030204" pitchFamily="18" charset="0"/>
                            </a:rPr>
                            <m:t>𝑎</m:t>
                          </m:r>
                        </m:sub>
                      </m:sSub>
                      <m:sSub>
                        <m:sSubPr>
                          <m:ctrlPr>
                            <a:rPr lang="es-EC" sz="2400" i="1">
                              <a:solidFill>
                                <a:srgbClr val="836967"/>
                              </a:solidFill>
                              <a:latin typeface="Cambria Math" panose="02040503050406030204" pitchFamily="18" charset="0"/>
                            </a:rPr>
                          </m:ctrlPr>
                        </m:sSubPr>
                        <m:e>
                          <m:r>
                            <a:rPr lang="es-EC" sz="2400" i="1">
                              <a:latin typeface="Cambria Math" panose="02040503050406030204" pitchFamily="18" charset="0"/>
                            </a:rPr>
                            <m:t>𝑊</m:t>
                          </m:r>
                        </m:e>
                        <m:sub>
                          <m:r>
                            <a:rPr lang="es-EC" sz="2400" i="1">
                              <a:latin typeface="Cambria Math" panose="02040503050406030204" pitchFamily="18" charset="0"/>
                            </a:rPr>
                            <m:t>𝑝𝑖</m:t>
                          </m:r>
                        </m:sub>
                      </m:sSub>
                    </m:oMath>
                  </m:oMathPara>
                </a14:m>
                <a:endParaRPr lang="es-EC" sz="2400" dirty="0"/>
              </a:p>
            </p:txBody>
          </p:sp>
        </mc:Choice>
        <mc:Fallback xmlns="">
          <p:sp>
            <p:nvSpPr>
              <p:cNvPr id="14" name="CuadroTexto 13">
                <a:extLst>
                  <a:ext uri="{FF2B5EF4-FFF2-40B4-BE49-F238E27FC236}">
                    <a16:creationId xmlns:a16="http://schemas.microsoft.com/office/drawing/2014/main" id="{180EFC1A-0FF3-4C32-B661-DEE9E0FF2535}"/>
                  </a:ext>
                </a:extLst>
              </p:cNvPr>
              <p:cNvSpPr txBox="1">
                <a:spLocks noRot="1" noChangeAspect="1" noMove="1" noResize="1" noEditPoints="1" noAdjustHandles="1" noChangeArrowheads="1" noChangeShapeType="1" noTextEdit="1"/>
              </p:cNvSpPr>
              <p:nvPr/>
            </p:nvSpPr>
            <p:spPr>
              <a:xfrm>
                <a:off x="6851177" y="1492209"/>
                <a:ext cx="3261815" cy="490199"/>
              </a:xfrm>
              <a:prstGeom prst="rect">
                <a:avLst/>
              </a:prstGeom>
              <a:blipFill>
                <a:blip r:embed="rId3"/>
                <a:stretch>
                  <a:fillRect b="-975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C6A0DF46-249B-4D2C-B728-66DB68BA65D3}"/>
                  </a:ext>
                </a:extLst>
              </p:cNvPr>
              <p:cNvSpPr txBox="1"/>
              <p:nvPr/>
            </p:nvSpPr>
            <p:spPr>
              <a:xfrm>
                <a:off x="6097263" y="2294534"/>
                <a:ext cx="5592892" cy="1827936"/>
              </a:xfrm>
              <a:prstGeom prst="rect">
                <a:avLst/>
              </a:prstGeom>
              <a:noFill/>
            </p:spPr>
            <p:txBody>
              <a:bodyPr wrap="square">
                <a:spAutoFit/>
              </a:bodyPr>
              <a:lstStyle/>
              <a:p>
                <a:pPr indent="459105">
                  <a:spcAft>
                    <a:spcPts val="800"/>
                  </a:spcAft>
                </a:pPr>
                <a:r>
                  <a:rPr lang="es-ES" sz="1800" b="1" dirty="0">
                    <a:effectLst/>
                    <a:ea typeface="Arial" panose="020B0604020202020204" pitchFamily="34" charset="0"/>
                    <a:cs typeface="Arial" panose="020B0604020202020204" pitchFamily="34" charset="0"/>
                  </a:rPr>
                  <a:t>Donde</a:t>
                </a:r>
                <a:r>
                  <a:rPr lang="es-ES" sz="1800" dirty="0">
                    <a:effectLst/>
                    <a:ea typeface="Arial" panose="020B0604020202020204" pitchFamily="34" charset="0"/>
                    <a:cs typeface="Arial" panose="020B0604020202020204" pitchFamily="34" charset="0"/>
                  </a:rPr>
                  <a:t>:</a:t>
                </a:r>
                <a:endParaRPr lang="es-EC" sz="2000" dirty="0">
                  <a:effectLst/>
                  <a:ea typeface="Arial" panose="020B0604020202020204" pitchFamily="34" charset="0"/>
                  <a:cs typeface="Arial" panose="020B0604020202020204" pitchFamily="34" charset="0"/>
                </a:endParaRPr>
              </a:p>
              <a:p>
                <a:pPr indent="459105">
                  <a:spcAft>
                    <a:spcPts val="800"/>
                  </a:spcAft>
                </a:pPr>
                <a14:m>
                  <m:oMath xmlns:m="http://schemas.openxmlformats.org/officeDocument/2006/math">
                    <m:sSub>
                      <m:sSubPr>
                        <m:ctrlPr>
                          <a:rPr lang="es-EC" sz="1800" b="1" i="1">
                            <a:effectLst/>
                            <a:latin typeface="Cambria Math" panose="02040503050406030204" pitchFamily="18" charset="0"/>
                            <a:ea typeface="Arial" panose="020B0604020202020204" pitchFamily="34" charset="0"/>
                            <a:cs typeface="Arial" panose="020B0604020202020204" pitchFamily="34" charset="0"/>
                          </a:rPr>
                        </m:ctrlPr>
                      </m:sSubPr>
                      <m:e>
                        <m:r>
                          <a:rPr lang="es-ES" sz="1800" b="1" i="1">
                            <a:effectLst/>
                            <a:latin typeface="Cambria Math" panose="02040503050406030204" pitchFamily="18" charset="0"/>
                            <a:ea typeface="Arial" panose="020B0604020202020204" pitchFamily="34" charset="0"/>
                            <a:cs typeface="Arial" panose="020B0604020202020204" pitchFamily="34" charset="0"/>
                          </a:rPr>
                          <m:t>𝑭</m:t>
                        </m:r>
                      </m:e>
                      <m:sub>
                        <m:r>
                          <a:rPr lang="es-ES" sz="1800" b="1" i="1">
                            <a:effectLst/>
                            <a:latin typeface="Cambria Math" panose="02040503050406030204" pitchFamily="18" charset="0"/>
                            <a:ea typeface="Arial" panose="020B0604020202020204" pitchFamily="34" charset="0"/>
                            <a:cs typeface="Arial" panose="020B0604020202020204" pitchFamily="34" charset="0"/>
                          </a:rPr>
                          <m:t>𝒑𝒃</m:t>
                        </m:r>
                      </m:sub>
                    </m:sSub>
                  </m:oMath>
                </a14:m>
                <a:r>
                  <a:rPr lang="es-ES" sz="1800" b="1" dirty="0">
                    <a:effectLst/>
                    <a:ea typeface="Arial" panose="020B0604020202020204" pitchFamily="34" charset="0"/>
                    <a:cs typeface="Arial" panose="020B0604020202020204" pitchFamily="34" charset="0"/>
                  </a:rPr>
                  <a:t>: </a:t>
                </a:r>
                <a:r>
                  <a:rPr lang="es-ES" sz="1800" dirty="0">
                    <a:effectLst/>
                    <a:ea typeface="Arial" panose="020B0604020202020204" pitchFamily="34" charset="0"/>
                    <a:cs typeface="Arial" panose="020B0604020202020204" pitchFamily="34" charset="0"/>
                  </a:rPr>
                  <a:t>Fuerza sísmica horizontal.</a:t>
                </a:r>
                <a:endParaRPr lang="es-EC" sz="2000" dirty="0">
                  <a:effectLst/>
                  <a:ea typeface="Arial" panose="020B0604020202020204" pitchFamily="34" charset="0"/>
                  <a:cs typeface="Arial" panose="020B0604020202020204" pitchFamily="34" charset="0"/>
                </a:endParaRPr>
              </a:p>
              <a:p>
                <a:pPr indent="459105">
                  <a:spcAft>
                    <a:spcPts val="800"/>
                  </a:spcAft>
                </a:pPr>
                <a14:m>
                  <m:oMath xmlns:m="http://schemas.openxmlformats.org/officeDocument/2006/math">
                    <m:sSub>
                      <m:sSubPr>
                        <m:ctrlPr>
                          <a:rPr lang="es-EC" sz="1800" b="1" i="1">
                            <a:effectLst/>
                            <a:latin typeface="Cambria Math" panose="02040503050406030204" pitchFamily="18" charset="0"/>
                            <a:ea typeface="Arial" panose="020B0604020202020204" pitchFamily="34" charset="0"/>
                            <a:cs typeface="Arial" panose="020B0604020202020204" pitchFamily="34" charset="0"/>
                          </a:rPr>
                        </m:ctrlPr>
                      </m:sSubPr>
                      <m:e>
                        <m:r>
                          <a:rPr lang="es-ES" sz="1800" b="1" i="1">
                            <a:effectLst/>
                            <a:latin typeface="Cambria Math" panose="02040503050406030204" pitchFamily="18" charset="0"/>
                            <a:ea typeface="Arial" panose="020B0604020202020204" pitchFamily="34" charset="0"/>
                            <a:cs typeface="Arial" panose="020B0604020202020204" pitchFamily="34" charset="0"/>
                          </a:rPr>
                          <m:t>𝑺</m:t>
                        </m:r>
                      </m:e>
                      <m:sub>
                        <m:r>
                          <a:rPr lang="es-ES" sz="1800" b="1" i="1">
                            <a:effectLst/>
                            <a:latin typeface="Cambria Math" panose="02040503050406030204" pitchFamily="18" charset="0"/>
                            <a:ea typeface="Arial" panose="020B0604020202020204" pitchFamily="34" charset="0"/>
                            <a:cs typeface="Arial" panose="020B0604020202020204" pitchFamily="34" charset="0"/>
                          </a:rPr>
                          <m:t>𝒂</m:t>
                        </m:r>
                      </m:sub>
                    </m:sSub>
                  </m:oMath>
                </a14:m>
                <a:r>
                  <a:rPr lang="es-ES" sz="1800" b="1" dirty="0">
                    <a:effectLst/>
                    <a:ea typeface="Arial" panose="020B0604020202020204" pitchFamily="34" charset="0"/>
                    <a:cs typeface="Arial" panose="020B0604020202020204" pitchFamily="34" charset="0"/>
                  </a:rPr>
                  <a:t>: </a:t>
                </a:r>
                <a:r>
                  <a:rPr lang="es-ES" sz="1800" dirty="0" err="1">
                    <a:effectLst/>
                    <a:ea typeface="Arial" panose="020B0604020202020204" pitchFamily="34" charset="0"/>
                    <a:cs typeface="Arial" panose="020B0604020202020204" pitchFamily="34" charset="0"/>
                  </a:rPr>
                  <a:t>Pseudoaceleración</a:t>
                </a:r>
                <a:r>
                  <a:rPr lang="es-ES" sz="1800" dirty="0">
                    <a:effectLst/>
                    <a:ea typeface="Arial" panose="020B0604020202020204" pitchFamily="34" charset="0"/>
                    <a:cs typeface="Arial" panose="020B0604020202020204" pitchFamily="34" charset="0"/>
                  </a:rPr>
                  <a:t> espectral.</a:t>
                </a:r>
                <a:endParaRPr lang="es-EC" sz="2000" dirty="0">
                  <a:effectLst/>
                  <a:ea typeface="Arial" panose="020B0604020202020204" pitchFamily="34" charset="0"/>
                  <a:cs typeface="Arial" panose="020B0604020202020204" pitchFamily="34" charset="0"/>
                </a:endParaRPr>
              </a:p>
              <a:p>
                <a:pPr indent="459105">
                  <a:spcAft>
                    <a:spcPts val="800"/>
                  </a:spcAft>
                </a:pPr>
                <a14:m>
                  <m:oMath xmlns:m="http://schemas.openxmlformats.org/officeDocument/2006/math">
                    <m:sSub>
                      <m:sSubPr>
                        <m:ctrlPr>
                          <a:rPr lang="es-EC" sz="1800" b="1" i="1">
                            <a:effectLst/>
                            <a:latin typeface="Cambria Math" panose="02040503050406030204" pitchFamily="18" charset="0"/>
                            <a:ea typeface="Arial" panose="020B0604020202020204" pitchFamily="34" charset="0"/>
                            <a:cs typeface="Arial" panose="020B0604020202020204" pitchFamily="34" charset="0"/>
                          </a:rPr>
                        </m:ctrlPr>
                      </m:sSubPr>
                      <m:e>
                        <m:r>
                          <a:rPr lang="es-ES" sz="1800" b="1" i="1">
                            <a:effectLst/>
                            <a:latin typeface="Cambria Math" panose="02040503050406030204" pitchFamily="18" charset="0"/>
                            <a:ea typeface="Arial" panose="020B0604020202020204" pitchFamily="34" charset="0"/>
                            <a:cs typeface="Arial" panose="020B0604020202020204" pitchFamily="34" charset="0"/>
                          </a:rPr>
                          <m:t>𝑾</m:t>
                        </m:r>
                      </m:e>
                      <m:sub>
                        <m:r>
                          <a:rPr lang="es-ES" sz="1800" b="1" i="1">
                            <a:effectLst/>
                            <a:latin typeface="Cambria Math" panose="02040503050406030204" pitchFamily="18" charset="0"/>
                            <a:ea typeface="Arial" panose="020B0604020202020204" pitchFamily="34" charset="0"/>
                            <a:cs typeface="Arial" panose="020B0604020202020204" pitchFamily="34" charset="0"/>
                          </a:rPr>
                          <m:t>𝒑𝒊</m:t>
                        </m:r>
                      </m:sub>
                    </m:sSub>
                  </m:oMath>
                </a14:m>
                <a:r>
                  <a:rPr lang="es-ES" sz="1800" b="1" dirty="0">
                    <a:effectLst/>
                    <a:ea typeface="Arial" panose="020B0604020202020204" pitchFamily="34" charset="0"/>
                    <a:cs typeface="Arial" panose="020B0604020202020204" pitchFamily="34" charset="0"/>
                  </a:rPr>
                  <a:t>: </a:t>
                </a:r>
                <a:r>
                  <a:rPr lang="es-ES" sz="1800" dirty="0">
                    <a:effectLst/>
                    <a:ea typeface="Arial" panose="020B0604020202020204" pitchFamily="34" charset="0"/>
                    <a:cs typeface="Arial" panose="020B0604020202020204" pitchFamily="34" charset="0"/>
                  </a:rPr>
                  <a:t>Peso más pequeño entre las dos porciones del 	 elemento.</a:t>
                </a:r>
                <a:endParaRPr lang="es-EC" sz="2000" dirty="0">
                  <a:effectLst/>
                  <a:ea typeface="Arial" panose="020B0604020202020204" pitchFamily="34" charset="0"/>
                  <a:cs typeface="Arial" panose="020B0604020202020204" pitchFamily="34" charset="0"/>
                </a:endParaRPr>
              </a:p>
            </p:txBody>
          </p:sp>
        </mc:Choice>
        <mc:Fallback xmlns="">
          <p:sp>
            <p:nvSpPr>
              <p:cNvPr id="15" name="CuadroTexto 14">
                <a:extLst>
                  <a:ext uri="{FF2B5EF4-FFF2-40B4-BE49-F238E27FC236}">
                    <a16:creationId xmlns:a16="http://schemas.microsoft.com/office/drawing/2014/main" id="{C6A0DF46-249B-4D2C-B728-66DB68BA65D3}"/>
                  </a:ext>
                </a:extLst>
              </p:cNvPr>
              <p:cNvSpPr txBox="1">
                <a:spLocks noRot="1" noChangeAspect="1" noMove="1" noResize="1" noEditPoints="1" noAdjustHandles="1" noChangeArrowheads="1" noChangeShapeType="1" noTextEdit="1"/>
              </p:cNvSpPr>
              <p:nvPr/>
            </p:nvSpPr>
            <p:spPr>
              <a:xfrm>
                <a:off x="6097263" y="2294534"/>
                <a:ext cx="5592892" cy="1827936"/>
              </a:xfrm>
              <a:prstGeom prst="rect">
                <a:avLst/>
              </a:prstGeom>
              <a:blipFill>
                <a:blip r:embed="rId4"/>
                <a:stretch>
                  <a:fillRect t="-1667" b="-4667"/>
                </a:stretch>
              </a:blipFill>
            </p:spPr>
            <p:txBody>
              <a:bodyPr/>
              <a:lstStyle/>
              <a:p>
                <a:r>
                  <a:rPr lang="es-EC">
                    <a:noFill/>
                  </a:rPr>
                  <a:t> </a:t>
                </a:r>
              </a:p>
            </p:txBody>
          </p:sp>
        </mc:Fallback>
      </mc:AlternateContent>
      <p:graphicFrame>
        <p:nvGraphicFramePr>
          <p:cNvPr id="6" name="Tabla 5">
            <a:extLst>
              <a:ext uri="{FF2B5EF4-FFF2-40B4-BE49-F238E27FC236}">
                <a16:creationId xmlns:a16="http://schemas.microsoft.com/office/drawing/2014/main" id="{69037C9C-1E86-4788-A226-6CED68B7BBDA}"/>
              </a:ext>
            </a:extLst>
          </p:cNvPr>
          <p:cNvGraphicFramePr>
            <a:graphicFrameLocks noGrp="1"/>
          </p:cNvGraphicFramePr>
          <p:nvPr>
            <p:extLst>
              <p:ext uri="{D42A27DB-BD31-4B8C-83A1-F6EECF244321}">
                <p14:modId xmlns:p14="http://schemas.microsoft.com/office/powerpoint/2010/main" val="2464554874"/>
              </p:ext>
            </p:extLst>
          </p:nvPr>
        </p:nvGraphicFramePr>
        <p:xfrm>
          <a:off x="7655380" y="4634651"/>
          <a:ext cx="2435225" cy="1102425"/>
        </p:xfrm>
        <a:graphic>
          <a:graphicData uri="http://schemas.openxmlformats.org/drawingml/2006/table">
            <a:tbl>
              <a:tblPr firstRow="1" firstCol="1" bandRow="1">
                <a:tableStyleId>{68D230F3-CF80-4859-8CE7-A43EE81993B5}</a:tableStyleId>
              </a:tblPr>
              <a:tblGrid>
                <a:gridCol w="1099820">
                  <a:extLst>
                    <a:ext uri="{9D8B030D-6E8A-4147-A177-3AD203B41FA5}">
                      <a16:colId xmlns:a16="http://schemas.microsoft.com/office/drawing/2014/main" val="2495415425"/>
                    </a:ext>
                  </a:extLst>
                </a:gridCol>
                <a:gridCol w="1335405">
                  <a:extLst>
                    <a:ext uri="{9D8B030D-6E8A-4147-A177-3AD203B41FA5}">
                      <a16:colId xmlns:a16="http://schemas.microsoft.com/office/drawing/2014/main" val="1639825942"/>
                    </a:ext>
                  </a:extLst>
                </a:gridCol>
              </a:tblGrid>
              <a:tr h="207010">
                <a:tc>
                  <a:txBody>
                    <a:bodyPr/>
                    <a:lstStyle/>
                    <a:p>
                      <a:pPr algn="ctr">
                        <a:lnSpc>
                          <a:spcPct val="150000"/>
                        </a:lnSpc>
                        <a:spcAft>
                          <a:spcPts val="800"/>
                        </a:spcAft>
                      </a:pPr>
                      <a:r>
                        <a:rPr lang="es-EC" sz="1800">
                          <a:effectLst/>
                        </a:rPr>
                        <a:t>S</a:t>
                      </a:r>
                      <a:r>
                        <a:rPr lang="es-EC" sz="1800" baseline="-25000">
                          <a:effectLst/>
                        </a:rPr>
                        <a:t>a</a:t>
                      </a:r>
                      <a:r>
                        <a:rPr lang="es-EC" sz="1800">
                          <a:effectLst/>
                        </a:rPr>
                        <a:t> (g)</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C" sz="1800" b="0" dirty="0">
                          <a:effectLst/>
                        </a:rPr>
                        <a:t>1.19</a:t>
                      </a:r>
                      <a:endParaRPr lang="es-EC" sz="1800" b="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255897354"/>
                  </a:ext>
                </a:extLst>
              </a:tr>
              <a:tr h="207010">
                <a:tc>
                  <a:txBody>
                    <a:bodyPr/>
                    <a:lstStyle/>
                    <a:p>
                      <a:pPr algn="ctr">
                        <a:lnSpc>
                          <a:spcPct val="150000"/>
                        </a:lnSpc>
                        <a:spcAft>
                          <a:spcPts val="800"/>
                        </a:spcAft>
                      </a:pPr>
                      <a:r>
                        <a:rPr lang="es-EC" sz="1800">
                          <a:effectLst/>
                        </a:rPr>
                        <a:t>W</a:t>
                      </a:r>
                      <a:r>
                        <a:rPr lang="es-EC" sz="1800" baseline="-25000">
                          <a:effectLst/>
                        </a:rPr>
                        <a:t>i</a:t>
                      </a:r>
                      <a:r>
                        <a:rPr lang="es-EC" sz="1800">
                          <a:effectLst/>
                        </a:rPr>
                        <a:t> (kg)</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C" sz="1800" dirty="0">
                          <a:effectLst/>
                        </a:rPr>
                        <a:t>84.45</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767337109"/>
                  </a:ext>
                </a:extLst>
              </a:tr>
              <a:tr h="0">
                <a:tc>
                  <a:txBody>
                    <a:bodyPr/>
                    <a:lstStyle/>
                    <a:p>
                      <a:pPr algn="ctr">
                        <a:lnSpc>
                          <a:spcPct val="150000"/>
                        </a:lnSpc>
                        <a:spcAft>
                          <a:spcPts val="800"/>
                        </a:spcAft>
                      </a:pPr>
                      <a:r>
                        <a:rPr lang="es-EC" sz="1800">
                          <a:effectLst/>
                        </a:rPr>
                        <a:t>F</a:t>
                      </a:r>
                      <a:r>
                        <a:rPr lang="es-EC" sz="1800" baseline="-25000">
                          <a:effectLst/>
                        </a:rPr>
                        <a:t>pb</a:t>
                      </a:r>
                      <a:r>
                        <a:rPr lang="es-EC" sz="1800">
                          <a:effectLst/>
                        </a:rPr>
                        <a:t> (kg)</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C" sz="1800" dirty="0">
                          <a:effectLst/>
                        </a:rPr>
                        <a:t>20.10</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075090511"/>
                  </a:ext>
                </a:extLst>
              </a:tr>
            </a:tbl>
          </a:graphicData>
        </a:graphic>
      </p:graphicFrame>
      <p:sp>
        <p:nvSpPr>
          <p:cNvPr id="16" name="CuadroTexto 15">
            <a:extLst>
              <a:ext uri="{FF2B5EF4-FFF2-40B4-BE49-F238E27FC236}">
                <a16:creationId xmlns:a16="http://schemas.microsoft.com/office/drawing/2014/main" id="{29B3B82D-4CCE-4521-8852-56C33970CBCE}"/>
              </a:ext>
            </a:extLst>
          </p:cNvPr>
          <p:cNvSpPr txBox="1"/>
          <p:nvPr/>
        </p:nvSpPr>
        <p:spPr>
          <a:xfrm>
            <a:off x="729017" y="1492209"/>
            <a:ext cx="4379607" cy="400110"/>
          </a:xfrm>
          <a:prstGeom prst="rect">
            <a:avLst/>
          </a:prstGeom>
          <a:noFill/>
        </p:spPr>
        <p:txBody>
          <a:bodyPr wrap="square">
            <a:spAutoFit/>
          </a:bodyPr>
          <a:lstStyle/>
          <a:p>
            <a:pPr algn="ctr"/>
            <a:r>
              <a:rPr lang="es-ES" sz="2000" b="1" i="1" dirty="0">
                <a:latin typeface="+mj-lt"/>
              </a:rPr>
              <a:t>Corte vertical del sistema fotovoltaico</a:t>
            </a:r>
            <a:endParaRPr lang="es-EC" sz="2000" b="1" i="1" dirty="0">
              <a:latin typeface="+mj-lt"/>
            </a:endParaRPr>
          </a:p>
        </p:txBody>
      </p:sp>
      <p:sp>
        <p:nvSpPr>
          <p:cNvPr id="10" name="CuadroTexto 9">
            <a:extLst>
              <a:ext uri="{FF2B5EF4-FFF2-40B4-BE49-F238E27FC236}">
                <a16:creationId xmlns:a16="http://schemas.microsoft.com/office/drawing/2014/main" id="{E1EE15BC-3531-4735-81CC-09B6E50ECF13}"/>
              </a:ext>
            </a:extLst>
          </p:cNvPr>
          <p:cNvSpPr txBox="1"/>
          <p:nvPr/>
        </p:nvSpPr>
        <p:spPr>
          <a:xfrm>
            <a:off x="6683188" y="4234541"/>
            <a:ext cx="4379607" cy="400110"/>
          </a:xfrm>
          <a:prstGeom prst="rect">
            <a:avLst/>
          </a:prstGeom>
          <a:noFill/>
        </p:spPr>
        <p:txBody>
          <a:bodyPr wrap="square">
            <a:spAutoFit/>
          </a:bodyPr>
          <a:lstStyle/>
          <a:p>
            <a:pPr algn="ctr"/>
            <a:r>
              <a:rPr lang="es-ES" sz="2000" b="1" i="1" dirty="0">
                <a:latin typeface="+mj-lt"/>
              </a:rPr>
              <a:t>Tabla 14: Cálculo fuerza de interconexión</a:t>
            </a:r>
            <a:endParaRPr lang="es-EC" sz="2000" b="1" i="1" dirty="0">
              <a:latin typeface="+mj-lt"/>
            </a:endParaRPr>
          </a:p>
        </p:txBody>
      </p:sp>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51424970-2125-478D-BB1A-F23BFEE4D4F2}"/>
                  </a:ext>
                </a:extLst>
              </p:cNvPr>
              <p:cNvSpPr txBox="1"/>
              <p:nvPr/>
            </p:nvSpPr>
            <p:spPr>
              <a:xfrm>
                <a:off x="9877436" y="1537253"/>
                <a:ext cx="1471042"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C" sz="2000" b="0" i="1" smtClean="0">
                          <a:solidFill>
                            <a:schemeClr val="tx1"/>
                          </a:solidFill>
                          <a:latin typeface="Cambria Math" panose="02040503050406030204" pitchFamily="18" charset="0"/>
                        </a:rPr>
                        <m:t>𝐸𝑐</m:t>
                      </m:r>
                      <m:r>
                        <a:rPr lang="es-EC" sz="2000" b="0" i="1" smtClean="0">
                          <a:solidFill>
                            <a:schemeClr val="tx1"/>
                          </a:solidFill>
                          <a:latin typeface="Cambria Math" panose="02040503050406030204" pitchFamily="18" charset="0"/>
                        </a:rPr>
                        <m:t>.(6)</m:t>
                      </m:r>
                    </m:oMath>
                  </m:oMathPara>
                </a14:m>
                <a:endParaRPr lang="es-EC" sz="2000" dirty="0"/>
              </a:p>
            </p:txBody>
          </p:sp>
        </mc:Choice>
        <mc:Fallback xmlns="">
          <p:sp>
            <p:nvSpPr>
              <p:cNvPr id="11" name="CuadroTexto 10">
                <a:extLst>
                  <a:ext uri="{FF2B5EF4-FFF2-40B4-BE49-F238E27FC236}">
                    <a16:creationId xmlns:a16="http://schemas.microsoft.com/office/drawing/2014/main" id="{51424970-2125-478D-BB1A-F23BFEE4D4F2}"/>
                  </a:ext>
                </a:extLst>
              </p:cNvPr>
              <p:cNvSpPr txBox="1">
                <a:spLocks noRot="1" noChangeAspect="1" noMove="1" noResize="1" noEditPoints="1" noAdjustHandles="1" noChangeArrowheads="1" noChangeShapeType="1" noTextEdit="1"/>
              </p:cNvSpPr>
              <p:nvPr/>
            </p:nvSpPr>
            <p:spPr>
              <a:xfrm>
                <a:off x="9877436" y="1537253"/>
                <a:ext cx="1471042" cy="400110"/>
              </a:xfrm>
              <a:prstGeom prst="rect">
                <a:avLst/>
              </a:prstGeom>
              <a:blipFill>
                <a:blip r:embed="rId5"/>
                <a:stretch>
                  <a:fillRect b="-15152"/>
                </a:stretch>
              </a:blipFill>
              <a:ln>
                <a:noFill/>
              </a:ln>
            </p:spPr>
            <p:txBody>
              <a:bodyPr/>
              <a:lstStyle/>
              <a:p>
                <a:r>
                  <a:rPr lang="es-EC">
                    <a:noFill/>
                  </a:rPr>
                  <a:t> </a:t>
                </a:r>
              </a:p>
            </p:txBody>
          </p:sp>
        </mc:Fallback>
      </mc:AlternateContent>
    </p:spTree>
    <p:extLst>
      <p:ext uri="{BB962C8B-B14F-4D97-AF65-F5344CB8AC3E}">
        <p14:creationId xmlns:p14="http://schemas.microsoft.com/office/powerpoint/2010/main" val="3689506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78468" y="12624"/>
            <a:ext cx="6463353" cy="622852"/>
          </a:xfrm>
        </p:spPr>
        <p:txBody>
          <a:bodyPr>
            <a:normAutofit fontScale="90000"/>
          </a:bodyPr>
          <a:lstStyle/>
          <a:p>
            <a:r>
              <a:rPr lang="es-CO" sz="3600" dirty="0"/>
              <a:t>SISTEMA DE MONTAJE TIPO BALASTO</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45</a:t>
            </a:fld>
            <a:endParaRPr lang="es-EC" dirty="0"/>
          </a:p>
        </p:txBody>
      </p:sp>
      <p:sp>
        <p:nvSpPr>
          <p:cNvPr id="13" name="CuadroTexto 12">
            <a:extLst>
              <a:ext uri="{FF2B5EF4-FFF2-40B4-BE49-F238E27FC236}">
                <a16:creationId xmlns:a16="http://schemas.microsoft.com/office/drawing/2014/main" id="{B6106493-6112-44CB-AEA4-610E2C2DCF8D}"/>
              </a:ext>
            </a:extLst>
          </p:cNvPr>
          <p:cNvSpPr txBox="1"/>
          <p:nvPr/>
        </p:nvSpPr>
        <p:spPr>
          <a:xfrm>
            <a:off x="-423172" y="594573"/>
            <a:ext cx="5720646" cy="461665"/>
          </a:xfrm>
          <a:prstGeom prst="rect">
            <a:avLst/>
          </a:prstGeom>
          <a:noFill/>
        </p:spPr>
        <p:txBody>
          <a:bodyPr wrap="square">
            <a:spAutoFit/>
          </a:bodyPr>
          <a:lstStyle/>
          <a:p>
            <a:pPr algn="ctr"/>
            <a:r>
              <a:rPr lang="es-ES" sz="2400" b="1" dirty="0">
                <a:latin typeface="+mj-lt"/>
              </a:rPr>
              <a:t>2.- Fuerza de interconexión</a:t>
            </a:r>
            <a:endParaRPr lang="es-EC" sz="2400" b="1" dirty="0">
              <a:latin typeface="+mj-lt"/>
            </a:endParaRPr>
          </a:p>
        </p:txBody>
      </p:sp>
      <p:graphicFrame>
        <p:nvGraphicFramePr>
          <p:cNvPr id="3" name="Tabla 2">
            <a:extLst>
              <a:ext uri="{FF2B5EF4-FFF2-40B4-BE49-F238E27FC236}">
                <a16:creationId xmlns:a16="http://schemas.microsoft.com/office/drawing/2014/main" id="{0813F7F0-C322-4AB5-89D6-F80443390549}"/>
              </a:ext>
            </a:extLst>
          </p:cNvPr>
          <p:cNvGraphicFramePr>
            <a:graphicFrameLocks noGrp="1"/>
          </p:cNvGraphicFramePr>
          <p:nvPr>
            <p:extLst>
              <p:ext uri="{D42A27DB-BD31-4B8C-83A1-F6EECF244321}">
                <p14:modId xmlns:p14="http://schemas.microsoft.com/office/powerpoint/2010/main" val="1251948203"/>
              </p:ext>
            </p:extLst>
          </p:nvPr>
        </p:nvGraphicFramePr>
        <p:xfrm>
          <a:off x="3082386" y="1087251"/>
          <a:ext cx="7217277" cy="1766538"/>
        </p:xfrm>
        <a:graphic>
          <a:graphicData uri="http://schemas.openxmlformats.org/drawingml/2006/table">
            <a:tbl>
              <a:tblPr firstRow="1" firstCol="1" bandRow="1">
                <a:tableStyleId>{68D230F3-CF80-4859-8CE7-A43EE81993B5}</a:tableStyleId>
              </a:tblPr>
              <a:tblGrid>
                <a:gridCol w="596879">
                  <a:extLst>
                    <a:ext uri="{9D8B030D-6E8A-4147-A177-3AD203B41FA5}">
                      <a16:colId xmlns:a16="http://schemas.microsoft.com/office/drawing/2014/main" val="391851594"/>
                    </a:ext>
                  </a:extLst>
                </a:gridCol>
                <a:gridCol w="3312726">
                  <a:extLst>
                    <a:ext uri="{9D8B030D-6E8A-4147-A177-3AD203B41FA5}">
                      <a16:colId xmlns:a16="http://schemas.microsoft.com/office/drawing/2014/main" val="2696287511"/>
                    </a:ext>
                  </a:extLst>
                </a:gridCol>
                <a:gridCol w="827548">
                  <a:extLst>
                    <a:ext uri="{9D8B030D-6E8A-4147-A177-3AD203B41FA5}">
                      <a16:colId xmlns:a16="http://schemas.microsoft.com/office/drawing/2014/main" val="3080156137"/>
                    </a:ext>
                  </a:extLst>
                </a:gridCol>
                <a:gridCol w="826708">
                  <a:extLst>
                    <a:ext uri="{9D8B030D-6E8A-4147-A177-3AD203B41FA5}">
                      <a16:colId xmlns:a16="http://schemas.microsoft.com/office/drawing/2014/main" val="2426490206"/>
                    </a:ext>
                  </a:extLst>
                </a:gridCol>
                <a:gridCol w="826708">
                  <a:extLst>
                    <a:ext uri="{9D8B030D-6E8A-4147-A177-3AD203B41FA5}">
                      <a16:colId xmlns:a16="http://schemas.microsoft.com/office/drawing/2014/main" val="3005107844"/>
                    </a:ext>
                  </a:extLst>
                </a:gridCol>
                <a:gridCol w="826708">
                  <a:extLst>
                    <a:ext uri="{9D8B030D-6E8A-4147-A177-3AD203B41FA5}">
                      <a16:colId xmlns:a16="http://schemas.microsoft.com/office/drawing/2014/main" val="1115556247"/>
                    </a:ext>
                  </a:extLst>
                </a:gridCol>
              </a:tblGrid>
              <a:tr h="294423">
                <a:tc gridSpan="2">
                  <a:txBody>
                    <a:bodyPr/>
                    <a:lstStyle/>
                    <a:p>
                      <a:pPr algn="ctr">
                        <a:lnSpc>
                          <a:spcPct val="100000"/>
                        </a:lnSpc>
                        <a:spcAft>
                          <a:spcPts val="800"/>
                        </a:spcAft>
                      </a:pPr>
                      <a:r>
                        <a:rPr lang="es-ES" sz="1600" dirty="0">
                          <a:effectLst/>
                        </a:rPr>
                        <a:t>Datos iniciales</a:t>
                      </a:r>
                      <a:endParaRPr lang="es-EC" sz="1600" dirty="0">
                        <a:effectLst/>
                        <a:latin typeface="+mn-lt"/>
                        <a:ea typeface="Arial" panose="020B0604020202020204" pitchFamily="34" charset="0"/>
                        <a:cs typeface="Arial" panose="020B0604020202020204" pitchFamily="34" charset="0"/>
                      </a:endParaRPr>
                    </a:p>
                  </a:txBody>
                  <a:tcPr marL="44450" marR="44450" marT="0" marB="0" anchor="ctr"/>
                </a:tc>
                <a:tc hMerge="1">
                  <a:txBody>
                    <a:bodyPr/>
                    <a:lstStyle/>
                    <a:p>
                      <a:endParaRPr lang="es-EC"/>
                    </a:p>
                  </a:txBody>
                  <a:tcPr/>
                </a:tc>
                <a:tc gridSpan="2">
                  <a:txBody>
                    <a:bodyPr/>
                    <a:lstStyle/>
                    <a:p>
                      <a:pPr algn="ctr">
                        <a:lnSpc>
                          <a:spcPct val="100000"/>
                        </a:lnSpc>
                        <a:spcAft>
                          <a:spcPts val="800"/>
                        </a:spcAft>
                      </a:pPr>
                      <a:r>
                        <a:rPr lang="es-ES" sz="1600" dirty="0">
                          <a:effectLst/>
                        </a:rPr>
                        <a:t>Sistema Inglés</a:t>
                      </a:r>
                      <a:endParaRPr lang="es-EC" sz="1600" dirty="0">
                        <a:effectLst/>
                        <a:latin typeface="+mn-lt"/>
                        <a:ea typeface="Arial" panose="020B0604020202020204" pitchFamily="34" charset="0"/>
                        <a:cs typeface="Arial" panose="020B0604020202020204" pitchFamily="34" charset="0"/>
                      </a:endParaRPr>
                    </a:p>
                  </a:txBody>
                  <a:tcPr marL="44450" marR="44450" marT="0" marB="0" anchor="ctr"/>
                </a:tc>
                <a:tc hMerge="1">
                  <a:txBody>
                    <a:bodyPr/>
                    <a:lstStyle/>
                    <a:p>
                      <a:endParaRPr lang="es-EC"/>
                    </a:p>
                  </a:txBody>
                  <a:tcPr/>
                </a:tc>
                <a:tc gridSpan="2">
                  <a:txBody>
                    <a:bodyPr/>
                    <a:lstStyle/>
                    <a:p>
                      <a:pPr algn="ctr">
                        <a:lnSpc>
                          <a:spcPct val="100000"/>
                        </a:lnSpc>
                        <a:spcAft>
                          <a:spcPts val="800"/>
                        </a:spcAft>
                      </a:pPr>
                      <a:r>
                        <a:rPr lang="es-ES" sz="1600">
                          <a:effectLst/>
                        </a:rPr>
                        <a:t>Sistema S. I</a:t>
                      </a:r>
                      <a:endParaRPr lang="es-EC" sz="1600">
                        <a:effectLst/>
                        <a:latin typeface="+mn-lt"/>
                        <a:ea typeface="Arial" panose="020B0604020202020204" pitchFamily="34" charset="0"/>
                        <a:cs typeface="Arial" panose="020B0604020202020204" pitchFamily="34" charset="0"/>
                      </a:endParaRPr>
                    </a:p>
                  </a:txBody>
                  <a:tcPr marL="44450" marR="44450" marT="0" marB="0" anchor="ctr"/>
                </a:tc>
                <a:tc hMerge="1">
                  <a:txBody>
                    <a:bodyPr/>
                    <a:lstStyle/>
                    <a:p>
                      <a:endParaRPr lang="es-EC"/>
                    </a:p>
                  </a:txBody>
                  <a:tcPr/>
                </a:tc>
                <a:extLst>
                  <a:ext uri="{0D108BD9-81ED-4DB2-BD59-A6C34878D82A}">
                    <a16:rowId xmlns:a16="http://schemas.microsoft.com/office/drawing/2014/main" val="543665808"/>
                  </a:ext>
                </a:extLst>
              </a:tr>
              <a:tr h="294423">
                <a:tc>
                  <a:txBody>
                    <a:bodyPr/>
                    <a:lstStyle/>
                    <a:p>
                      <a:pPr algn="ctr">
                        <a:lnSpc>
                          <a:spcPct val="100000"/>
                        </a:lnSpc>
                        <a:spcAft>
                          <a:spcPts val="800"/>
                        </a:spcAft>
                      </a:pPr>
                      <a:r>
                        <a:rPr lang="es-ES" sz="1600">
                          <a:effectLst/>
                        </a:rPr>
                        <a:t>d</a:t>
                      </a:r>
                      <a:r>
                        <a:rPr lang="es-ES" sz="1600" baseline="-25000">
                          <a:effectLst/>
                        </a:rPr>
                        <a:t>a</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600">
                          <a:effectLst/>
                        </a:rPr>
                        <a:t>Diámetro nominal del perno de anclaje</a:t>
                      </a:r>
                      <a:endParaRPr lang="es-EC" sz="16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600" dirty="0">
                          <a:effectLst/>
                        </a:rPr>
                        <a:t>1/4</a:t>
                      </a:r>
                      <a:endParaRPr lang="es-EC" sz="160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600">
                          <a:effectLst/>
                        </a:rPr>
                        <a:t>In</a:t>
                      </a:r>
                      <a:endParaRPr lang="es-EC" sz="16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600">
                          <a:effectLst/>
                        </a:rPr>
                        <a:t>0.635</a:t>
                      </a:r>
                      <a:endParaRPr lang="es-EC" sz="16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600">
                          <a:effectLst/>
                        </a:rPr>
                        <a:t>cm</a:t>
                      </a:r>
                      <a:endParaRPr lang="es-EC" sz="1600">
                        <a:effectLst/>
                        <a:latin typeface="+mn-lt"/>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441944163"/>
                  </a:ext>
                </a:extLst>
              </a:tr>
              <a:tr h="294423">
                <a:tc>
                  <a:txBody>
                    <a:bodyPr/>
                    <a:lstStyle/>
                    <a:p>
                      <a:pPr algn="ctr">
                        <a:lnSpc>
                          <a:spcPct val="100000"/>
                        </a:lnSpc>
                        <a:spcAft>
                          <a:spcPts val="800"/>
                        </a:spcAft>
                      </a:pPr>
                      <a:r>
                        <a:rPr lang="es-ES" sz="1600">
                          <a:effectLst/>
                        </a:rPr>
                        <a:t>A</a:t>
                      </a:r>
                      <a:r>
                        <a:rPr lang="es-ES" sz="1600" baseline="-25000">
                          <a:effectLst/>
                        </a:rPr>
                        <a:t>se</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600">
                          <a:effectLst/>
                        </a:rPr>
                        <a:t>Área transversal efectiva</a:t>
                      </a:r>
                      <a:endParaRPr lang="es-EC" sz="16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600">
                          <a:effectLst/>
                        </a:rPr>
                        <a:t>0.043</a:t>
                      </a:r>
                      <a:endParaRPr lang="es-EC" sz="16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600">
                          <a:effectLst/>
                        </a:rPr>
                        <a:t>in</a:t>
                      </a:r>
                      <a:r>
                        <a:rPr lang="es-ES" sz="1600" baseline="30000">
                          <a:effectLst/>
                        </a:rPr>
                        <a:t>2</a:t>
                      </a:r>
                      <a:endParaRPr lang="es-EC" sz="16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600">
                          <a:effectLst/>
                        </a:rPr>
                        <a:t>0.277</a:t>
                      </a:r>
                      <a:endParaRPr lang="es-EC" sz="16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600">
                          <a:effectLst/>
                        </a:rPr>
                        <a:t>cm</a:t>
                      </a:r>
                      <a:r>
                        <a:rPr lang="es-ES" sz="1600" baseline="30000">
                          <a:effectLst/>
                        </a:rPr>
                        <a:t>2</a:t>
                      </a:r>
                      <a:endParaRPr lang="es-EC" sz="1600">
                        <a:effectLst/>
                        <a:latin typeface="+mn-lt"/>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861652202"/>
                  </a:ext>
                </a:extLst>
              </a:tr>
              <a:tr h="294423">
                <a:tc>
                  <a:txBody>
                    <a:bodyPr/>
                    <a:lstStyle/>
                    <a:p>
                      <a:pPr algn="ctr">
                        <a:lnSpc>
                          <a:spcPct val="100000"/>
                        </a:lnSpc>
                        <a:spcAft>
                          <a:spcPts val="800"/>
                        </a:spcAft>
                      </a:pPr>
                      <a:r>
                        <a:rPr lang="es-ES" sz="1600">
                          <a:effectLst/>
                        </a:rPr>
                        <a:t>f</a:t>
                      </a:r>
                      <a:r>
                        <a:rPr lang="es-ES" sz="1600" baseline="-25000">
                          <a:effectLst/>
                        </a:rPr>
                        <a:t>ya</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600">
                          <a:effectLst/>
                        </a:rPr>
                        <a:t>Resistencia a la fluencia del anclaje</a:t>
                      </a:r>
                      <a:endParaRPr lang="es-EC" sz="16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600">
                          <a:effectLst/>
                        </a:rPr>
                        <a:t>88000</a:t>
                      </a:r>
                      <a:endParaRPr lang="es-EC" sz="16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600" dirty="0">
                          <a:effectLst/>
                        </a:rPr>
                        <a:t>lb/in</a:t>
                      </a:r>
                      <a:r>
                        <a:rPr lang="es-ES" sz="1600" baseline="30000" dirty="0">
                          <a:effectLst/>
                        </a:rPr>
                        <a:t>2</a:t>
                      </a:r>
                      <a:endParaRPr lang="es-EC" sz="160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600">
                          <a:effectLst/>
                        </a:rPr>
                        <a:t>6190</a:t>
                      </a:r>
                      <a:endParaRPr lang="es-EC" sz="16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600">
                          <a:effectLst/>
                        </a:rPr>
                        <a:t>kg/cm</a:t>
                      </a:r>
                      <a:r>
                        <a:rPr lang="es-ES" sz="1600" baseline="30000">
                          <a:effectLst/>
                        </a:rPr>
                        <a:t>2</a:t>
                      </a:r>
                      <a:endParaRPr lang="es-EC" sz="1600">
                        <a:effectLst/>
                        <a:latin typeface="+mn-lt"/>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697053039"/>
                  </a:ext>
                </a:extLst>
              </a:tr>
              <a:tr h="294423">
                <a:tc>
                  <a:txBody>
                    <a:bodyPr/>
                    <a:lstStyle/>
                    <a:p>
                      <a:pPr algn="ctr">
                        <a:lnSpc>
                          <a:spcPct val="100000"/>
                        </a:lnSpc>
                        <a:spcAft>
                          <a:spcPts val="800"/>
                        </a:spcAft>
                      </a:pPr>
                      <a:r>
                        <a:rPr lang="es-ES" sz="1600">
                          <a:effectLst/>
                        </a:rPr>
                        <a:t>f</a:t>
                      </a:r>
                      <a:r>
                        <a:rPr lang="es-ES" sz="1600" baseline="-25000">
                          <a:effectLst/>
                        </a:rPr>
                        <a:t>uta</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600">
                          <a:effectLst/>
                        </a:rPr>
                        <a:t>Resistencia a la Tensión del anclaje</a:t>
                      </a:r>
                      <a:endParaRPr lang="es-EC" sz="16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600" dirty="0">
                          <a:effectLst/>
                        </a:rPr>
                        <a:t>110000</a:t>
                      </a:r>
                      <a:endParaRPr lang="es-EC" sz="160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600" dirty="0">
                          <a:effectLst/>
                        </a:rPr>
                        <a:t>lb/in</a:t>
                      </a:r>
                      <a:r>
                        <a:rPr lang="es-ES" sz="1600" baseline="30000" dirty="0">
                          <a:effectLst/>
                        </a:rPr>
                        <a:t>2</a:t>
                      </a:r>
                      <a:endParaRPr lang="es-EC" sz="160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600">
                          <a:effectLst/>
                        </a:rPr>
                        <a:t>7730</a:t>
                      </a:r>
                      <a:endParaRPr lang="es-EC" sz="16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600">
                          <a:effectLst/>
                        </a:rPr>
                        <a:t>kg/cm</a:t>
                      </a:r>
                      <a:r>
                        <a:rPr lang="es-ES" sz="1600" baseline="30000">
                          <a:effectLst/>
                        </a:rPr>
                        <a:t>2</a:t>
                      </a:r>
                      <a:endParaRPr lang="es-EC" sz="1600">
                        <a:effectLst/>
                        <a:latin typeface="+mn-lt"/>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269817171"/>
                  </a:ext>
                </a:extLst>
              </a:tr>
              <a:tr h="294423">
                <a:tc>
                  <a:txBody>
                    <a:bodyPr/>
                    <a:lstStyle/>
                    <a:p>
                      <a:pPr algn="ctr">
                        <a:lnSpc>
                          <a:spcPct val="100000"/>
                        </a:lnSpc>
                        <a:spcAft>
                          <a:spcPts val="800"/>
                        </a:spcAft>
                      </a:pPr>
                      <a:r>
                        <a:rPr lang="es-ES" sz="1600">
                          <a:effectLst/>
                        </a:rPr>
                        <a:t>h</a:t>
                      </a:r>
                      <a:r>
                        <a:rPr lang="es-ES" sz="1600" baseline="-25000">
                          <a:effectLst/>
                        </a:rPr>
                        <a:t>ef</a:t>
                      </a:r>
                      <a:endParaRPr lang="es-EC" sz="16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600">
                          <a:effectLst/>
                        </a:rPr>
                        <a:t>Profundidad de empotramiento eficaz</a:t>
                      </a:r>
                      <a:endParaRPr lang="es-EC" sz="16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600">
                          <a:effectLst/>
                        </a:rPr>
                        <a:t>1.27</a:t>
                      </a:r>
                      <a:endParaRPr lang="es-EC" sz="16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600">
                          <a:effectLst/>
                        </a:rPr>
                        <a:t>In</a:t>
                      </a:r>
                      <a:endParaRPr lang="es-EC" sz="16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600">
                          <a:effectLst/>
                        </a:rPr>
                        <a:t>3.226</a:t>
                      </a:r>
                      <a:endParaRPr lang="es-EC" sz="16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600" dirty="0">
                          <a:effectLst/>
                        </a:rPr>
                        <a:t>cm</a:t>
                      </a:r>
                      <a:endParaRPr lang="es-EC" sz="1600" dirty="0">
                        <a:effectLst/>
                        <a:latin typeface="+mn-lt"/>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840573916"/>
                  </a:ext>
                </a:extLst>
              </a:tr>
            </a:tbl>
          </a:graphicData>
        </a:graphic>
      </p:graphicFrame>
      <p:grpSp>
        <p:nvGrpSpPr>
          <p:cNvPr id="7" name="Grupo 6">
            <a:extLst>
              <a:ext uri="{FF2B5EF4-FFF2-40B4-BE49-F238E27FC236}">
                <a16:creationId xmlns:a16="http://schemas.microsoft.com/office/drawing/2014/main" id="{21E6E6AB-E404-4FF1-9F5D-9148F67C91A8}"/>
              </a:ext>
            </a:extLst>
          </p:cNvPr>
          <p:cNvGrpSpPr/>
          <p:nvPr/>
        </p:nvGrpSpPr>
        <p:grpSpPr>
          <a:xfrm>
            <a:off x="6478140" y="3010254"/>
            <a:ext cx="5842381" cy="2247260"/>
            <a:chOff x="6054070" y="3010254"/>
            <a:chExt cx="5842381" cy="2247260"/>
          </a:xfrm>
        </p:grpSpPr>
        <p:pic>
          <p:nvPicPr>
            <p:cNvPr id="11" name="Imagen 10">
              <a:extLst>
                <a:ext uri="{FF2B5EF4-FFF2-40B4-BE49-F238E27FC236}">
                  <a16:creationId xmlns:a16="http://schemas.microsoft.com/office/drawing/2014/main" id="{BBB4C452-D1E9-4360-9FAB-690FD0AF2E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54070" y="3010254"/>
              <a:ext cx="4245593" cy="2247260"/>
            </a:xfrm>
            <a:prstGeom prst="rect">
              <a:avLst/>
            </a:prstGeom>
          </p:spPr>
        </p:pic>
        <p:sp>
          <p:nvSpPr>
            <p:cNvPr id="17" name="CuadroTexto 16">
              <a:extLst>
                <a:ext uri="{FF2B5EF4-FFF2-40B4-BE49-F238E27FC236}">
                  <a16:creationId xmlns:a16="http://schemas.microsoft.com/office/drawing/2014/main" id="{9A1F0736-37FF-47D5-A095-F6E5BDAA7E91}"/>
                </a:ext>
              </a:extLst>
            </p:cNvPr>
            <p:cNvSpPr txBox="1"/>
            <p:nvPr/>
          </p:nvSpPr>
          <p:spPr>
            <a:xfrm>
              <a:off x="10299663" y="3516500"/>
              <a:ext cx="1596788" cy="646331"/>
            </a:xfrm>
            <a:prstGeom prst="rect">
              <a:avLst/>
            </a:prstGeom>
            <a:noFill/>
          </p:spPr>
          <p:txBody>
            <a:bodyPr wrap="square" rtlCol="0">
              <a:spAutoFit/>
            </a:bodyPr>
            <a:lstStyle/>
            <a:p>
              <a:r>
                <a:rPr lang="es-ES" b="1" dirty="0"/>
                <a:t>Pernos de interconexión</a:t>
              </a:r>
              <a:endParaRPr lang="es-EC" b="1" dirty="0"/>
            </a:p>
          </p:txBody>
        </p:sp>
        <p:cxnSp>
          <p:nvCxnSpPr>
            <p:cNvPr id="19" name="Conector recto de flecha 18">
              <a:extLst>
                <a:ext uri="{FF2B5EF4-FFF2-40B4-BE49-F238E27FC236}">
                  <a16:creationId xmlns:a16="http://schemas.microsoft.com/office/drawing/2014/main" id="{38C271FF-76DF-41B2-A49A-DF01E3E33BF9}"/>
                </a:ext>
              </a:extLst>
            </p:cNvPr>
            <p:cNvCxnSpPr>
              <a:cxnSpLocks/>
            </p:cNvCxnSpPr>
            <p:nvPr/>
          </p:nvCxnSpPr>
          <p:spPr>
            <a:xfrm flipH="1">
              <a:off x="9084043" y="3839666"/>
              <a:ext cx="1332166" cy="3231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ector: angular 20">
              <a:extLst>
                <a:ext uri="{FF2B5EF4-FFF2-40B4-BE49-F238E27FC236}">
                  <a16:creationId xmlns:a16="http://schemas.microsoft.com/office/drawing/2014/main" id="{17D3FA46-A13E-49F9-AF63-688BF3183EED}"/>
                </a:ext>
              </a:extLst>
            </p:cNvPr>
            <p:cNvCxnSpPr>
              <a:cxnSpLocks/>
            </p:cNvCxnSpPr>
            <p:nvPr/>
          </p:nvCxnSpPr>
          <p:spPr>
            <a:xfrm rot="10800000" flipV="1">
              <a:off x="6968639" y="3839666"/>
              <a:ext cx="3447570" cy="218594"/>
            </a:xfrm>
            <a:prstGeom prst="bentConnector3">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22" name="Tabla 21">
            <a:extLst>
              <a:ext uri="{FF2B5EF4-FFF2-40B4-BE49-F238E27FC236}">
                <a16:creationId xmlns:a16="http://schemas.microsoft.com/office/drawing/2014/main" id="{FF9203D5-99C6-4BAE-AB33-8CAB5EDDCFE4}"/>
              </a:ext>
            </a:extLst>
          </p:cNvPr>
          <p:cNvGraphicFramePr>
            <a:graphicFrameLocks noGrp="1"/>
          </p:cNvGraphicFramePr>
          <p:nvPr>
            <p:extLst>
              <p:ext uri="{D42A27DB-BD31-4B8C-83A1-F6EECF244321}">
                <p14:modId xmlns:p14="http://schemas.microsoft.com/office/powerpoint/2010/main" val="2673200574"/>
              </p:ext>
            </p:extLst>
          </p:nvPr>
        </p:nvGraphicFramePr>
        <p:xfrm>
          <a:off x="120088" y="3266341"/>
          <a:ext cx="5750242" cy="2069405"/>
        </p:xfrm>
        <a:graphic>
          <a:graphicData uri="http://schemas.openxmlformats.org/drawingml/2006/table">
            <a:tbl>
              <a:tblPr firstRow="1" bandRow="1">
                <a:tableStyleId>{68D230F3-CF80-4859-8CE7-A43EE81993B5}</a:tableStyleId>
              </a:tblPr>
              <a:tblGrid>
                <a:gridCol w="3938968">
                  <a:extLst>
                    <a:ext uri="{9D8B030D-6E8A-4147-A177-3AD203B41FA5}">
                      <a16:colId xmlns:a16="http://schemas.microsoft.com/office/drawing/2014/main" val="882955152"/>
                    </a:ext>
                  </a:extLst>
                </a:gridCol>
                <a:gridCol w="1015619">
                  <a:extLst>
                    <a:ext uri="{9D8B030D-6E8A-4147-A177-3AD203B41FA5}">
                      <a16:colId xmlns:a16="http://schemas.microsoft.com/office/drawing/2014/main" val="4272455863"/>
                    </a:ext>
                  </a:extLst>
                </a:gridCol>
                <a:gridCol w="795655">
                  <a:extLst>
                    <a:ext uri="{9D8B030D-6E8A-4147-A177-3AD203B41FA5}">
                      <a16:colId xmlns:a16="http://schemas.microsoft.com/office/drawing/2014/main" val="4159517434"/>
                    </a:ext>
                  </a:extLst>
                </a:gridCol>
              </a:tblGrid>
              <a:tr h="26560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600" kern="1200" dirty="0">
                          <a:solidFill>
                            <a:schemeClr val="tx1"/>
                          </a:solidFill>
                          <a:effectLst/>
                          <a:latin typeface="+mn-lt"/>
                          <a:ea typeface="+mn-ea"/>
                          <a:cs typeface="+mn-cs"/>
                        </a:rPr>
                        <a:t>Resistencia a cortante</a:t>
                      </a:r>
                    </a:p>
                  </a:txBody>
                  <a:tcPr anchor="ctr"/>
                </a:tc>
                <a:tc hMerge="1">
                  <a:txBody>
                    <a:bodyPr/>
                    <a:lstStyle/>
                    <a:p>
                      <a:pPr algn="ctr"/>
                      <a:endParaRPr lang="es-EC" sz="1600" dirty="0"/>
                    </a:p>
                  </a:txBody>
                  <a:tcPr anchor="ctr"/>
                </a:tc>
                <a:tc>
                  <a:txBody>
                    <a:bodyPr/>
                    <a:lstStyle/>
                    <a:p>
                      <a:pPr algn="ctr"/>
                      <a:r>
                        <a:rPr lang="es-EC" sz="1600" dirty="0"/>
                        <a:t>Valor</a:t>
                      </a:r>
                    </a:p>
                  </a:txBody>
                  <a:tcPr anchor="ctr"/>
                </a:tc>
                <a:extLst>
                  <a:ext uri="{0D108BD9-81ED-4DB2-BD59-A6C34878D82A}">
                    <a16:rowId xmlns:a16="http://schemas.microsoft.com/office/drawing/2014/main" val="1741576393"/>
                  </a:ext>
                </a:extLst>
              </a:tr>
              <a:tr h="6346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b="1" kern="1200" dirty="0">
                          <a:solidFill>
                            <a:schemeClr val="tx1"/>
                          </a:solidFill>
                          <a:effectLst/>
                          <a:latin typeface="+mn-lt"/>
                          <a:ea typeface="+mn-ea"/>
                          <a:cs typeface="+mn-cs"/>
                        </a:rPr>
                        <a:t>Resistencia del anclaje sometida a cortante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tx1"/>
                          </a:solidFill>
                          <a:effectLst/>
                          <a:latin typeface="+mn-lt"/>
                          <a:ea typeface="+mn-ea"/>
                          <a:cs typeface="+mn-cs"/>
                        </a:rPr>
                        <a:t>φ</a:t>
                      </a:r>
                      <a:r>
                        <a:rPr lang="es-EC" sz="1600" b="0" kern="1200" dirty="0" err="1">
                          <a:solidFill>
                            <a:schemeClr val="tx1"/>
                          </a:solidFill>
                          <a:effectLst/>
                          <a:latin typeface="+mn-lt"/>
                          <a:ea typeface="+mn-ea"/>
                          <a:cs typeface="+mn-cs"/>
                        </a:rPr>
                        <a:t>Vsa</a:t>
                      </a:r>
                      <a:r>
                        <a:rPr lang="es-EC" sz="1600" b="0" kern="1200" dirty="0">
                          <a:solidFill>
                            <a:schemeClr val="tx1"/>
                          </a:solidFill>
                          <a:effectLst/>
                          <a:latin typeface="+mn-lt"/>
                          <a:ea typeface="+mn-ea"/>
                          <a:cs typeface="+mn-cs"/>
                        </a:rPr>
                        <a:t> (kg)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600" b="0" kern="1200" dirty="0">
                          <a:solidFill>
                            <a:schemeClr val="tx1"/>
                          </a:solidFill>
                          <a:effectLst/>
                          <a:latin typeface="+mn-lt"/>
                          <a:ea typeface="+mn-ea"/>
                          <a:cs typeface="+mn-cs"/>
                        </a:rPr>
                        <a:t>835.07</a:t>
                      </a:r>
                    </a:p>
                  </a:txBody>
                  <a:tcPr anchor="ctr"/>
                </a:tc>
                <a:extLst>
                  <a:ext uri="{0D108BD9-81ED-4DB2-BD59-A6C34878D82A}">
                    <a16:rowId xmlns:a16="http://schemas.microsoft.com/office/drawing/2014/main" val="1938617318"/>
                  </a:ext>
                </a:extLst>
              </a:tr>
              <a:tr h="46480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b="1" kern="1200" dirty="0">
                          <a:solidFill>
                            <a:schemeClr val="tx1"/>
                          </a:solidFill>
                          <a:effectLst/>
                          <a:latin typeface="+mn-lt"/>
                          <a:ea typeface="+mn-ea"/>
                          <a:cs typeface="+mn-cs"/>
                        </a:rPr>
                        <a:t>Resistencia al desprendimiento del concreto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tx1"/>
                          </a:solidFill>
                          <a:effectLst/>
                          <a:latin typeface="+mn-lt"/>
                          <a:ea typeface="+mn-ea"/>
                          <a:cs typeface="+mn-cs"/>
                        </a:rPr>
                        <a:t>φ</a:t>
                      </a:r>
                      <a:r>
                        <a:rPr lang="es-EC" sz="1600" b="0" kern="1200" dirty="0" err="1">
                          <a:solidFill>
                            <a:schemeClr val="tx1"/>
                          </a:solidFill>
                          <a:effectLst/>
                          <a:latin typeface="+mn-lt"/>
                          <a:ea typeface="+mn-ea"/>
                          <a:cs typeface="+mn-cs"/>
                        </a:rPr>
                        <a:t>Vcp</a:t>
                      </a:r>
                      <a:r>
                        <a:rPr lang="es-EC" sz="1600" b="0" kern="1200" dirty="0">
                          <a:solidFill>
                            <a:schemeClr val="tx1"/>
                          </a:solidFill>
                          <a:effectLst/>
                          <a:latin typeface="+mn-lt"/>
                          <a:ea typeface="+mn-ea"/>
                          <a:cs typeface="+mn-cs"/>
                        </a:rPr>
                        <a:t> (kg)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600" b="0" kern="1200" dirty="0">
                          <a:solidFill>
                            <a:schemeClr val="tx1"/>
                          </a:solidFill>
                          <a:effectLst/>
                          <a:latin typeface="+mn-lt"/>
                          <a:ea typeface="+mn-ea"/>
                          <a:cs typeface="+mn-cs"/>
                        </a:rPr>
                        <a:t>450.56</a:t>
                      </a:r>
                    </a:p>
                  </a:txBody>
                  <a:tcPr anchor="ctr"/>
                </a:tc>
                <a:extLst>
                  <a:ext uri="{0D108BD9-81ED-4DB2-BD59-A6C34878D82A}">
                    <a16:rowId xmlns:a16="http://schemas.microsoft.com/office/drawing/2014/main" val="3895205207"/>
                  </a:ext>
                </a:extLst>
              </a:tr>
              <a:tr h="6346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600" b="1" kern="1200" dirty="0">
                          <a:solidFill>
                            <a:schemeClr val="tx1"/>
                          </a:solidFill>
                          <a:effectLst/>
                          <a:latin typeface="+mn-lt"/>
                          <a:ea typeface="+mn-ea"/>
                          <a:cs typeface="+mn-cs"/>
                        </a:rPr>
                        <a:t>Resistencia al arrancamiento del concreto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600" b="0" kern="1200" dirty="0">
                          <a:solidFill>
                            <a:schemeClr val="tx1"/>
                          </a:solidFill>
                          <a:effectLst/>
                          <a:latin typeface="+mn-lt"/>
                          <a:ea typeface="+mn-ea"/>
                          <a:cs typeface="+mn-cs"/>
                        </a:rPr>
                        <a:t>φ</a:t>
                      </a:r>
                      <a:r>
                        <a:rPr lang="es-EC" sz="1600" b="0" kern="1200" dirty="0" err="1">
                          <a:solidFill>
                            <a:schemeClr val="tx1"/>
                          </a:solidFill>
                          <a:effectLst/>
                          <a:latin typeface="+mn-lt"/>
                          <a:ea typeface="+mn-ea"/>
                          <a:cs typeface="+mn-cs"/>
                        </a:rPr>
                        <a:t>Vcb</a:t>
                      </a:r>
                      <a:r>
                        <a:rPr lang="es-EC" sz="1600" b="0" kern="1200" dirty="0">
                          <a:solidFill>
                            <a:schemeClr val="tx1"/>
                          </a:solidFill>
                          <a:effectLst/>
                          <a:latin typeface="+mn-lt"/>
                          <a:ea typeface="+mn-ea"/>
                          <a:cs typeface="+mn-cs"/>
                        </a:rPr>
                        <a:t> (kg)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600" b="0" kern="1200" dirty="0">
                          <a:solidFill>
                            <a:schemeClr val="tx1"/>
                          </a:solidFill>
                          <a:effectLst/>
                          <a:latin typeface="+mn-lt"/>
                          <a:ea typeface="+mn-ea"/>
                          <a:cs typeface="+mn-cs"/>
                        </a:rPr>
                        <a:t>452.57</a:t>
                      </a:r>
                    </a:p>
                  </a:txBody>
                  <a:tcPr anchor="ctr"/>
                </a:tc>
                <a:extLst>
                  <a:ext uri="{0D108BD9-81ED-4DB2-BD59-A6C34878D82A}">
                    <a16:rowId xmlns:a16="http://schemas.microsoft.com/office/drawing/2014/main" val="784286169"/>
                  </a:ext>
                </a:extLst>
              </a:tr>
            </a:tbl>
          </a:graphicData>
        </a:graphic>
      </p:graphicFrame>
      <p:sp>
        <p:nvSpPr>
          <p:cNvPr id="26" name="CuadroTexto 25">
            <a:extLst>
              <a:ext uri="{FF2B5EF4-FFF2-40B4-BE49-F238E27FC236}">
                <a16:creationId xmlns:a16="http://schemas.microsoft.com/office/drawing/2014/main" id="{29B0B050-6934-46A6-B958-2A50BCEB1176}"/>
              </a:ext>
            </a:extLst>
          </p:cNvPr>
          <p:cNvSpPr txBox="1"/>
          <p:nvPr/>
        </p:nvSpPr>
        <p:spPr>
          <a:xfrm>
            <a:off x="4501220" y="690026"/>
            <a:ext cx="4379607" cy="369332"/>
          </a:xfrm>
          <a:prstGeom prst="rect">
            <a:avLst/>
          </a:prstGeom>
          <a:noFill/>
        </p:spPr>
        <p:txBody>
          <a:bodyPr wrap="square">
            <a:spAutoFit/>
          </a:bodyPr>
          <a:lstStyle/>
          <a:p>
            <a:pPr algn="ctr"/>
            <a:r>
              <a:rPr lang="es-ES" b="1" i="1" dirty="0">
                <a:latin typeface="+mj-lt"/>
              </a:rPr>
              <a:t>Tabla 15: Características del perno</a:t>
            </a:r>
            <a:endParaRPr lang="es-EC" b="1" i="1" dirty="0">
              <a:latin typeface="+mj-lt"/>
            </a:endParaRP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A67C311E-FF32-4199-9731-9BFE109010FA}"/>
                  </a:ext>
                </a:extLst>
              </p:cNvPr>
              <p:cNvSpPr txBox="1"/>
              <p:nvPr/>
            </p:nvSpPr>
            <p:spPr>
              <a:xfrm>
                <a:off x="3488979" y="5413979"/>
                <a:ext cx="4387756" cy="61042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49580">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sz="1800" i="1" smtClean="0">
                              <a:effectLst/>
                              <a:latin typeface="Cambria Math" panose="02040503050406030204" pitchFamily="18" charset="0"/>
                              <a:ea typeface="Times New Roman" panose="02020603050405020304" pitchFamily="18" charset="0"/>
                              <a:cs typeface="Arial" panose="020B0604020202020204" pitchFamily="34" charset="0"/>
                            </a:rPr>
                          </m:ctrlPr>
                        </m:sSubPr>
                        <m:e>
                          <m:r>
                            <a:rPr lang="es-ES" sz="1800" b="0" i="1" smtClean="0">
                              <a:effectLst/>
                              <a:latin typeface="Cambria Math" panose="02040503050406030204" pitchFamily="18" charset="0"/>
                              <a:ea typeface="Times New Roman" panose="02020603050405020304" pitchFamily="18" charset="0"/>
                              <a:cs typeface="Arial" panose="020B0604020202020204" pitchFamily="34" charset="0"/>
                            </a:rPr>
                            <m:t>       </m:t>
                          </m:r>
                          <m:r>
                            <a:rPr lang="es-ES" sz="1800" i="1">
                              <a:effectLst/>
                              <a:latin typeface="Cambria Math" panose="02040503050406030204" pitchFamily="18" charset="0"/>
                              <a:ea typeface="Times New Roman" panose="02020603050405020304" pitchFamily="18" charset="0"/>
                              <a:cs typeface="Arial" panose="020B0604020202020204" pitchFamily="34" charset="0"/>
                            </a:rPr>
                            <m:t>0.75</m:t>
                          </m:r>
                          <m:r>
                            <a:rPr lang="es-ES" sz="1800" i="1">
                              <a:effectLst/>
                              <a:latin typeface="Cambria Math" panose="02040503050406030204" pitchFamily="18" charset="0"/>
                              <a:ea typeface="Times New Roman" panose="02020603050405020304" pitchFamily="18" charset="0"/>
                              <a:cs typeface="Arial" panose="020B0604020202020204" pitchFamily="34" charset="0"/>
                            </a:rPr>
                            <m:t>𝜙</m:t>
                          </m:r>
                          <m:r>
                            <a:rPr lang="es-ES" sz="1800" i="1">
                              <a:effectLst/>
                              <a:latin typeface="Cambria Math" panose="02040503050406030204" pitchFamily="18" charset="0"/>
                              <a:ea typeface="Times New Roman" panose="02020603050405020304" pitchFamily="18" charset="0"/>
                              <a:cs typeface="Arial" panose="020B0604020202020204" pitchFamily="34" charset="0"/>
                            </a:rPr>
                            <m:t>𝑉</m:t>
                          </m:r>
                        </m:e>
                        <m:sub>
                          <m:r>
                            <a:rPr lang="es-ES" sz="1800" i="1">
                              <a:effectLst/>
                              <a:latin typeface="Cambria Math" panose="02040503050406030204" pitchFamily="18" charset="0"/>
                              <a:ea typeface="Times New Roman" panose="02020603050405020304" pitchFamily="18" charset="0"/>
                              <a:cs typeface="Arial" panose="020B0604020202020204" pitchFamily="34" charset="0"/>
                            </a:rPr>
                            <m:t>𝑛</m:t>
                          </m:r>
                        </m:sub>
                      </m:sSub>
                      <m:r>
                        <a:rPr lang="es-ES" sz="1800" i="1">
                          <a:effectLst/>
                          <a:latin typeface="Cambria Math" panose="02040503050406030204" pitchFamily="18" charset="0"/>
                          <a:ea typeface="Times New Roman" panose="02020603050405020304" pitchFamily="18" charset="0"/>
                          <a:cs typeface="Arial" panose="020B0604020202020204" pitchFamily="34" charset="0"/>
                        </a:rPr>
                        <m:t>=</m:t>
                      </m:r>
                      <m:r>
                        <a:rPr lang="es-EC" sz="1800" b="0" i="1" smtClean="0">
                          <a:effectLst/>
                          <a:latin typeface="Cambria Math" panose="02040503050406030204" pitchFamily="18" charset="0"/>
                          <a:ea typeface="Times New Roman" panose="02020603050405020304" pitchFamily="18" charset="0"/>
                          <a:cs typeface="Arial" panose="020B0604020202020204" pitchFamily="34" charset="0"/>
                        </a:rPr>
                        <m:t>337.92</m:t>
                      </m:r>
                      <m:r>
                        <a:rPr lang="es-ES" sz="1800" i="1">
                          <a:effectLst/>
                          <a:latin typeface="Cambria Math" panose="02040503050406030204" pitchFamily="18" charset="0"/>
                          <a:ea typeface="Times New Roman" panose="02020603050405020304" pitchFamily="18" charset="0"/>
                          <a:cs typeface="Arial" panose="020B0604020202020204" pitchFamily="34" charset="0"/>
                        </a:rPr>
                        <m:t> </m:t>
                      </m:r>
                      <m:r>
                        <a:rPr lang="es-ES" sz="1800" i="1">
                          <a:effectLst/>
                          <a:latin typeface="Cambria Math" panose="02040503050406030204" pitchFamily="18" charset="0"/>
                          <a:ea typeface="Times New Roman" panose="02020603050405020304" pitchFamily="18" charset="0"/>
                          <a:cs typeface="Arial" panose="020B0604020202020204" pitchFamily="34" charset="0"/>
                        </a:rPr>
                        <m:t>𝑘𝑔</m:t>
                      </m:r>
                    </m:oMath>
                  </m:oMathPara>
                </a14:m>
                <a:endParaRPr lang="es-ES" sz="1800" i="1" dirty="0">
                  <a:effectLst/>
                  <a:latin typeface="Cambria Math" panose="02040503050406030204" pitchFamily="18" charset="0"/>
                  <a:ea typeface="Times New Roman" panose="02020603050405020304" pitchFamily="18" charset="0"/>
                  <a:cs typeface="Arial" panose="020B0604020202020204" pitchFamily="34" charset="0"/>
                </a:endParaRPr>
              </a:p>
            </p:txBody>
          </p:sp>
        </mc:Choice>
        <mc:Fallback xmlns="">
          <p:sp>
            <p:nvSpPr>
              <p:cNvPr id="12" name="CuadroTexto 11">
                <a:extLst>
                  <a:ext uri="{FF2B5EF4-FFF2-40B4-BE49-F238E27FC236}">
                    <a16:creationId xmlns:a16="http://schemas.microsoft.com/office/drawing/2014/main" id="{A67C311E-FF32-4199-9731-9BFE109010FA}"/>
                  </a:ext>
                </a:extLst>
              </p:cNvPr>
              <p:cNvSpPr txBox="1">
                <a:spLocks noRot="1" noChangeAspect="1" noMove="1" noResize="1" noEditPoints="1" noAdjustHandles="1" noChangeArrowheads="1" noChangeShapeType="1" noTextEdit="1"/>
              </p:cNvSpPr>
              <p:nvPr/>
            </p:nvSpPr>
            <p:spPr>
              <a:xfrm>
                <a:off x="3488979" y="5413979"/>
                <a:ext cx="4387756" cy="610424"/>
              </a:xfrm>
              <a:prstGeom prst="rect">
                <a:avLst/>
              </a:prstGeom>
              <a:blipFill>
                <a:blip r:embed="rId3"/>
                <a:stretch>
                  <a:fillRect/>
                </a:stretch>
              </a:blipFill>
            </p:spPr>
            <p:txBody>
              <a:bodyPr/>
              <a:lstStyle/>
              <a:p>
                <a:r>
                  <a:rPr lang="es-EC">
                    <a:noFill/>
                  </a:rPr>
                  <a:t> </a:t>
                </a:r>
              </a:p>
            </p:txBody>
          </p:sp>
        </mc:Fallback>
      </mc:AlternateContent>
      <p:sp>
        <p:nvSpPr>
          <p:cNvPr id="16" name="CuadroTexto 15">
            <a:extLst>
              <a:ext uri="{FF2B5EF4-FFF2-40B4-BE49-F238E27FC236}">
                <a16:creationId xmlns:a16="http://schemas.microsoft.com/office/drawing/2014/main" id="{1B9D9796-8981-484E-BF6D-8D3CADCE9C82}"/>
              </a:ext>
            </a:extLst>
          </p:cNvPr>
          <p:cNvSpPr txBox="1"/>
          <p:nvPr/>
        </p:nvSpPr>
        <p:spPr>
          <a:xfrm>
            <a:off x="838199" y="2897009"/>
            <a:ext cx="4379607" cy="369332"/>
          </a:xfrm>
          <a:prstGeom prst="rect">
            <a:avLst/>
          </a:prstGeom>
          <a:noFill/>
        </p:spPr>
        <p:txBody>
          <a:bodyPr wrap="square">
            <a:spAutoFit/>
          </a:bodyPr>
          <a:lstStyle/>
          <a:p>
            <a:pPr algn="ctr"/>
            <a:r>
              <a:rPr lang="es-ES" b="1" i="1" dirty="0">
                <a:latin typeface="+mj-lt"/>
              </a:rPr>
              <a:t>Tabla 16: Resistencias calculadas</a:t>
            </a:r>
            <a:endParaRPr lang="es-EC" b="1" i="1" dirty="0">
              <a:latin typeface="+mj-lt"/>
            </a:endParaRPr>
          </a:p>
        </p:txBody>
      </p:sp>
    </p:spTree>
    <p:extLst>
      <p:ext uri="{BB962C8B-B14F-4D97-AF65-F5344CB8AC3E}">
        <p14:creationId xmlns:p14="http://schemas.microsoft.com/office/powerpoint/2010/main" val="25951229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78468" y="12624"/>
            <a:ext cx="6463353" cy="622852"/>
          </a:xfrm>
        </p:spPr>
        <p:txBody>
          <a:bodyPr>
            <a:normAutofit fontScale="90000"/>
          </a:bodyPr>
          <a:lstStyle/>
          <a:p>
            <a:r>
              <a:rPr lang="es-CO" sz="3600" dirty="0"/>
              <a:t>SISTEMA DE MONTAJE TIPO BALASTO</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46</a:t>
            </a:fld>
            <a:endParaRPr lang="es-EC" dirty="0"/>
          </a:p>
        </p:txBody>
      </p:sp>
      <p:sp>
        <p:nvSpPr>
          <p:cNvPr id="13" name="CuadroTexto 12">
            <a:extLst>
              <a:ext uri="{FF2B5EF4-FFF2-40B4-BE49-F238E27FC236}">
                <a16:creationId xmlns:a16="http://schemas.microsoft.com/office/drawing/2014/main" id="{B6106493-6112-44CB-AEA4-610E2C2DCF8D}"/>
              </a:ext>
            </a:extLst>
          </p:cNvPr>
          <p:cNvSpPr txBox="1"/>
          <p:nvPr/>
        </p:nvSpPr>
        <p:spPr>
          <a:xfrm>
            <a:off x="-311907" y="790294"/>
            <a:ext cx="5720646" cy="461665"/>
          </a:xfrm>
          <a:prstGeom prst="rect">
            <a:avLst/>
          </a:prstGeom>
          <a:noFill/>
        </p:spPr>
        <p:txBody>
          <a:bodyPr wrap="square">
            <a:spAutoFit/>
          </a:bodyPr>
          <a:lstStyle/>
          <a:p>
            <a:pPr algn="ctr"/>
            <a:r>
              <a:rPr lang="es-ES" sz="2400" b="1" dirty="0">
                <a:latin typeface="+mj-lt"/>
              </a:rPr>
              <a:t>3.- Fuerza de fricción</a:t>
            </a:r>
            <a:endParaRPr lang="es-EC" sz="2400" b="1" dirty="0">
              <a:latin typeface="+mj-lt"/>
            </a:endParaRPr>
          </a:p>
        </p:txBody>
      </p:sp>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1472DF08-DB07-4BBA-A11A-727E12615D4D}"/>
                  </a:ext>
                </a:extLst>
              </p:cNvPr>
              <p:cNvSpPr txBox="1"/>
              <p:nvPr/>
            </p:nvSpPr>
            <p:spPr>
              <a:xfrm>
                <a:off x="423000" y="1406777"/>
                <a:ext cx="2309887" cy="10442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C" sz="2000" i="1" smtClean="0">
                          <a:latin typeface="Cambria Math" panose="02040503050406030204" pitchFamily="18" charset="0"/>
                        </a:rPr>
                        <m:t>𝐹𝑝</m:t>
                      </m:r>
                      <m:r>
                        <a:rPr lang="es-EC" sz="2000" i="0">
                          <a:latin typeface="Cambria Math" panose="02040503050406030204" pitchFamily="18" charset="0"/>
                        </a:rPr>
                        <m:t>=</m:t>
                      </m:r>
                      <m:f>
                        <m:fPr>
                          <m:ctrlPr>
                            <a:rPr lang="es-EC" sz="2000" i="1">
                              <a:solidFill>
                                <a:srgbClr val="836967"/>
                              </a:solidFill>
                              <a:latin typeface="Cambria Math" panose="02040503050406030204" pitchFamily="18" charset="0"/>
                            </a:rPr>
                          </m:ctrlPr>
                        </m:fPr>
                        <m:num>
                          <m:sSub>
                            <m:sSubPr>
                              <m:ctrlPr>
                                <a:rPr lang="es-EC" sz="2000" i="1">
                                  <a:solidFill>
                                    <a:srgbClr val="836967"/>
                                  </a:solidFill>
                                  <a:latin typeface="Cambria Math" panose="02040503050406030204" pitchFamily="18" charset="0"/>
                                </a:rPr>
                              </m:ctrlPr>
                            </m:sSubPr>
                            <m:e>
                              <m:r>
                                <a:rPr lang="es-EC" sz="2000" i="1">
                                  <a:latin typeface="Cambria Math" panose="02040503050406030204" pitchFamily="18" charset="0"/>
                                </a:rPr>
                                <m:t>𝑎</m:t>
                              </m:r>
                            </m:e>
                            <m:sub>
                              <m:r>
                                <a:rPr lang="es-EC" sz="2000" i="1">
                                  <a:latin typeface="Cambria Math" panose="02040503050406030204" pitchFamily="18" charset="0"/>
                                </a:rPr>
                                <m:t>𝑖</m:t>
                              </m:r>
                            </m:sub>
                          </m:sSub>
                          <m:sSub>
                            <m:sSubPr>
                              <m:ctrlPr>
                                <a:rPr lang="es-EC" sz="2000" i="1">
                                  <a:solidFill>
                                    <a:srgbClr val="836967"/>
                                  </a:solidFill>
                                  <a:latin typeface="Cambria Math" panose="02040503050406030204" pitchFamily="18" charset="0"/>
                                </a:rPr>
                              </m:ctrlPr>
                            </m:sSubPr>
                            <m:e>
                              <m:r>
                                <a:rPr lang="es-EC" sz="2000" i="1">
                                  <a:latin typeface="Cambria Math" panose="02040503050406030204" pitchFamily="18" charset="0"/>
                                </a:rPr>
                                <m:t>𝑎</m:t>
                              </m:r>
                            </m:e>
                            <m:sub>
                              <m:r>
                                <a:rPr lang="es-EC" sz="2000" i="1">
                                  <a:latin typeface="Cambria Math" panose="02040503050406030204" pitchFamily="18" charset="0"/>
                                </a:rPr>
                                <m:t>𝑝</m:t>
                              </m:r>
                              <m:r>
                                <a:rPr lang="es-EC" sz="2000" i="0">
                                  <a:latin typeface="Cambria Math" panose="02040503050406030204" pitchFamily="18" charset="0"/>
                                </a:rPr>
                                <m:t> </m:t>
                              </m:r>
                            </m:sub>
                          </m:sSub>
                          <m:sSub>
                            <m:sSubPr>
                              <m:ctrlPr>
                                <a:rPr lang="es-EC" sz="2000" i="1">
                                  <a:solidFill>
                                    <a:srgbClr val="836967"/>
                                  </a:solidFill>
                                  <a:latin typeface="Cambria Math" panose="02040503050406030204" pitchFamily="18" charset="0"/>
                                </a:rPr>
                              </m:ctrlPr>
                            </m:sSubPr>
                            <m:e>
                              <m:r>
                                <a:rPr lang="es-EC" sz="2000" i="1">
                                  <a:latin typeface="Cambria Math" panose="02040503050406030204" pitchFamily="18" charset="0"/>
                                </a:rPr>
                                <m:t>𝑊</m:t>
                              </m:r>
                            </m:e>
                            <m:sub>
                              <m:r>
                                <a:rPr lang="es-EC" sz="2000" i="1">
                                  <a:latin typeface="Cambria Math" panose="02040503050406030204" pitchFamily="18" charset="0"/>
                                </a:rPr>
                                <m:t>𝑝</m:t>
                              </m:r>
                            </m:sub>
                          </m:sSub>
                        </m:num>
                        <m:den>
                          <m:d>
                            <m:dPr>
                              <m:ctrlPr>
                                <a:rPr lang="es-EC" sz="2000" i="1">
                                  <a:solidFill>
                                    <a:srgbClr val="836967"/>
                                  </a:solidFill>
                                  <a:latin typeface="Cambria Math" panose="02040503050406030204" pitchFamily="18" charset="0"/>
                                </a:rPr>
                              </m:ctrlPr>
                            </m:dPr>
                            <m:e>
                              <m:f>
                                <m:fPr>
                                  <m:ctrlPr>
                                    <a:rPr lang="es-EC" sz="2000" i="1">
                                      <a:solidFill>
                                        <a:srgbClr val="836967"/>
                                      </a:solidFill>
                                      <a:latin typeface="Cambria Math" panose="02040503050406030204" pitchFamily="18" charset="0"/>
                                    </a:rPr>
                                  </m:ctrlPr>
                                </m:fPr>
                                <m:num>
                                  <m:sSub>
                                    <m:sSubPr>
                                      <m:ctrlPr>
                                        <a:rPr lang="es-EC" sz="2000" i="1">
                                          <a:solidFill>
                                            <a:srgbClr val="836967"/>
                                          </a:solidFill>
                                          <a:latin typeface="Cambria Math" panose="02040503050406030204" pitchFamily="18" charset="0"/>
                                        </a:rPr>
                                      </m:ctrlPr>
                                    </m:sSubPr>
                                    <m:e>
                                      <m:r>
                                        <a:rPr lang="es-EC" sz="2000" i="1">
                                          <a:latin typeface="Cambria Math" panose="02040503050406030204" pitchFamily="18" charset="0"/>
                                        </a:rPr>
                                        <m:t>𝑅</m:t>
                                      </m:r>
                                    </m:e>
                                    <m:sub>
                                      <m:r>
                                        <a:rPr lang="es-EC" sz="2000" i="1">
                                          <a:latin typeface="Cambria Math" panose="02040503050406030204" pitchFamily="18" charset="0"/>
                                        </a:rPr>
                                        <m:t>𝑝</m:t>
                                      </m:r>
                                    </m:sub>
                                  </m:sSub>
                                </m:num>
                                <m:den>
                                  <m:sSub>
                                    <m:sSubPr>
                                      <m:ctrlPr>
                                        <a:rPr lang="es-EC" sz="2000" i="1">
                                          <a:solidFill>
                                            <a:srgbClr val="836967"/>
                                          </a:solidFill>
                                          <a:latin typeface="Cambria Math" panose="02040503050406030204" pitchFamily="18" charset="0"/>
                                        </a:rPr>
                                      </m:ctrlPr>
                                    </m:sSubPr>
                                    <m:e>
                                      <m:r>
                                        <a:rPr lang="es-EC" sz="2000" i="1">
                                          <a:latin typeface="Cambria Math" panose="02040503050406030204" pitchFamily="18" charset="0"/>
                                        </a:rPr>
                                        <m:t>𝐼</m:t>
                                      </m:r>
                                    </m:e>
                                    <m:sub>
                                      <m:r>
                                        <a:rPr lang="es-EC" sz="2000" i="1">
                                          <a:latin typeface="Cambria Math" panose="02040503050406030204" pitchFamily="18" charset="0"/>
                                        </a:rPr>
                                        <m:t>𝑝</m:t>
                                      </m:r>
                                    </m:sub>
                                  </m:sSub>
                                </m:den>
                              </m:f>
                            </m:e>
                          </m:d>
                        </m:den>
                      </m:f>
                      <m:sSub>
                        <m:sSubPr>
                          <m:ctrlPr>
                            <a:rPr lang="es-EC" sz="2000" i="1">
                              <a:solidFill>
                                <a:srgbClr val="836967"/>
                              </a:solidFill>
                              <a:latin typeface="Cambria Math" panose="02040503050406030204" pitchFamily="18" charset="0"/>
                            </a:rPr>
                          </m:ctrlPr>
                        </m:sSubPr>
                        <m:e>
                          <m:r>
                            <a:rPr lang="es-EC" sz="2000" i="1">
                              <a:latin typeface="Cambria Math" panose="02040503050406030204" pitchFamily="18" charset="0"/>
                            </a:rPr>
                            <m:t>𝐴</m:t>
                          </m:r>
                        </m:e>
                        <m:sub>
                          <m:r>
                            <a:rPr lang="es-EC" sz="2000" i="1">
                              <a:latin typeface="Cambria Math" panose="02040503050406030204" pitchFamily="18" charset="0"/>
                            </a:rPr>
                            <m:t>𝑥</m:t>
                          </m:r>
                        </m:sub>
                      </m:sSub>
                    </m:oMath>
                  </m:oMathPara>
                </a14:m>
                <a:endParaRPr lang="es-EC" sz="2000" dirty="0"/>
              </a:p>
            </p:txBody>
          </p:sp>
        </mc:Choice>
        <mc:Fallback xmlns="">
          <p:sp>
            <p:nvSpPr>
              <p:cNvPr id="15" name="CuadroTexto 14">
                <a:extLst>
                  <a:ext uri="{FF2B5EF4-FFF2-40B4-BE49-F238E27FC236}">
                    <a16:creationId xmlns:a16="http://schemas.microsoft.com/office/drawing/2014/main" id="{1472DF08-DB07-4BBA-A11A-727E12615D4D}"/>
                  </a:ext>
                </a:extLst>
              </p:cNvPr>
              <p:cNvSpPr txBox="1">
                <a:spLocks noRot="1" noChangeAspect="1" noMove="1" noResize="1" noEditPoints="1" noAdjustHandles="1" noChangeArrowheads="1" noChangeShapeType="1" noTextEdit="1"/>
              </p:cNvSpPr>
              <p:nvPr/>
            </p:nvSpPr>
            <p:spPr>
              <a:xfrm>
                <a:off x="423000" y="1406777"/>
                <a:ext cx="2309887" cy="1044260"/>
              </a:xfrm>
              <a:prstGeom prst="rect">
                <a:avLst/>
              </a:prstGeom>
              <a:blipFill>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CuadroTexto 17">
                <a:extLst>
                  <a:ext uri="{FF2B5EF4-FFF2-40B4-BE49-F238E27FC236}">
                    <a16:creationId xmlns:a16="http://schemas.microsoft.com/office/drawing/2014/main" id="{F327B484-EC48-479E-AA4B-272985B2EAF7}"/>
                  </a:ext>
                </a:extLst>
              </p:cNvPr>
              <p:cNvSpPr txBox="1"/>
              <p:nvPr/>
            </p:nvSpPr>
            <p:spPr>
              <a:xfrm>
                <a:off x="-174812" y="2611618"/>
                <a:ext cx="6656039" cy="3536353"/>
              </a:xfrm>
              <a:prstGeom prst="rect">
                <a:avLst/>
              </a:prstGeom>
              <a:noFill/>
            </p:spPr>
            <p:txBody>
              <a:bodyPr wrap="square">
                <a:spAutoFit/>
              </a:bodyPr>
              <a:lstStyle/>
              <a:p>
                <a:pPr indent="459105">
                  <a:spcAft>
                    <a:spcPts val="800"/>
                  </a:spcAft>
                </a:pPr>
                <a:r>
                  <a:rPr lang="es-ES" sz="1800" b="1" dirty="0">
                    <a:effectLst/>
                    <a:latin typeface="Arial" panose="020B0604020202020204" pitchFamily="34" charset="0"/>
                    <a:ea typeface="Arial" panose="020B0604020202020204" pitchFamily="34" charset="0"/>
                    <a:cs typeface="Arial" panose="020B0604020202020204" pitchFamily="34" charset="0"/>
                  </a:rPr>
                  <a:t>Donde:</a:t>
                </a:r>
                <a:endParaRPr lang="es-EC" sz="2000" b="1" dirty="0">
                  <a:effectLst/>
                  <a:latin typeface="Times New Roman" panose="02020603050405020304" pitchFamily="18" charset="0"/>
                  <a:ea typeface="Arial" panose="020B0604020202020204" pitchFamily="34" charset="0"/>
                  <a:cs typeface="Arial" panose="020B0604020202020204" pitchFamily="34" charset="0"/>
                </a:endParaRPr>
              </a:p>
              <a:p>
                <a:pPr indent="459105">
                  <a:spcAft>
                    <a:spcPts val="800"/>
                  </a:spcAft>
                </a:pPr>
                <a14:m>
                  <m:oMath xmlns:m="http://schemas.openxmlformats.org/officeDocument/2006/math">
                    <m:r>
                      <a:rPr lang="es-ES" b="1" i="1">
                        <a:effectLst/>
                        <a:latin typeface="Cambria Math" panose="02040503050406030204" pitchFamily="18" charset="0"/>
                        <a:ea typeface="Arial" panose="020B0604020202020204" pitchFamily="34" charset="0"/>
                        <a:cs typeface="Arial" panose="020B0604020202020204" pitchFamily="34" charset="0"/>
                      </a:rPr>
                      <m:t>𝑭𝒑</m:t>
                    </m:r>
                  </m:oMath>
                </a14:m>
                <a:r>
                  <a:rPr lang="es-ES" b="1" dirty="0">
                    <a:effectLst/>
                    <a:ea typeface="Arial" panose="020B0604020202020204" pitchFamily="34" charset="0"/>
                    <a:cs typeface="Arial" panose="020B0604020202020204" pitchFamily="34" charset="0"/>
                  </a:rPr>
                  <a:t>: </a:t>
                </a:r>
                <a:r>
                  <a:rPr lang="es-ES" dirty="0">
                    <a:effectLst/>
                    <a:ea typeface="Arial" panose="020B0604020202020204" pitchFamily="34" charset="0"/>
                    <a:cs typeface="Arial" panose="020B0604020202020204" pitchFamily="34" charset="0"/>
                  </a:rPr>
                  <a:t>Fuerza sísmica horizontal</a:t>
                </a:r>
              </a:p>
              <a:p>
                <a:pPr indent="459105">
                  <a:spcAft>
                    <a:spcPts val="800"/>
                  </a:spcAft>
                </a:pPr>
                <a14:m>
                  <m:oMath xmlns:m="http://schemas.openxmlformats.org/officeDocument/2006/math">
                    <m:r>
                      <a:rPr lang="es-ES" b="1" i="1" smtClean="0">
                        <a:effectLst/>
                        <a:latin typeface="Cambria Math" panose="02040503050406030204" pitchFamily="18" charset="0"/>
                        <a:ea typeface="Arial" panose="020B0604020202020204" pitchFamily="34" charset="0"/>
                        <a:cs typeface="Arial" panose="020B0604020202020204" pitchFamily="34" charset="0"/>
                      </a:rPr>
                      <m:t>𝑭𝒉</m:t>
                    </m:r>
                  </m:oMath>
                </a14:m>
                <a:r>
                  <a:rPr lang="es-ES" b="1" dirty="0">
                    <a:effectLst/>
                    <a:ea typeface="Arial" panose="020B0604020202020204" pitchFamily="34" charset="0"/>
                    <a:cs typeface="Arial" panose="020B0604020202020204" pitchFamily="34" charset="0"/>
                  </a:rPr>
                  <a:t>: </a:t>
                </a:r>
                <a:r>
                  <a:rPr lang="es-ES" dirty="0">
                    <a:effectLst/>
                    <a:ea typeface="Arial" panose="020B0604020202020204" pitchFamily="34" charset="0"/>
                    <a:cs typeface="Arial" panose="020B0604020202020204" pitchFamily="34" charset="0"/>
                  </a:rPr>
                  <a:t>Fuerza sísmica horizontal</a:t>
                </a:r>
                <a:endParaRPr lang="es-EC" dirty="0">
                  <a:effectLst/>
                  <a:ea typeface="Arial" panose="020B0604020202020204" pitchFamily="34" charset="0"/>
                  <a:cs typeface="Arial" panose="020B0604020202020204" pitchFamily="34" charset="0"/>
                </a:endParaRPr>
              </a:p>
              <a:p>
                <a:pPr indent="459105">
                  <a:spcAft>
                    <a:spcPts val="800"/>
                  </a:spcAft>
                </a:pPr>
                <a14:m>
                  <m:oMath xmlns:m="http://schemas.openxmlformats.org/officeDocument/2006/math">
                    <m:sSub>
                      <m:sSubPr>
                        <m:ctrlPr>
                          <a:rPr lang="es-EC" b="1" i="1">
                            <a:effectLst/>
                            <a:latin typeface="Cambria Math" panose="02040503050406030204" pitchFamily="18" charset="0"/>
                            <a:ea typeface="Arial" panose="020B0604020202020204" pitchFamily="34" charset="0"/>
                            <a:cs typeface="Arial" panose="020B0604020202020204" pitchFamily="34" charset="0"/>
                          </a:rPr>
                        </m:ctrlPr>
                      </m:sSubPr>
                      <m:e>
                        <m:r>
                          <a:rPr lang="es-ES" b="1" i="1">
                            <a:effectLst/>
                            <a:latin typeface="Cambria Math" panose="02040503050406030204" pitchFamily="18" charset="0"/>
                            <a:ea typeface="Arial" panose="020B0604020202020204" pitchFamily="34" charset="0"/>
                            <a:cs typeface="Arial" panose="020B0604020202020204" pitchFamily="34" charset="0"/>
                          </a:rPr>
                          <m:t>𝒂</m:t>
                        </m:r>
                      </m:e>
                      <m:sub>
                        <m:r>
                          <a:rPr lang="es-ES" b="1" i="1">
                            <a:effectLst/>
                            <a:latin typeface="Cambria Math" panose="02040503050406030204" pitchFamily="18" charset="0"/>
                            <a:ea typeface="Arial" panose="020B0604020202020204" pitchFamily="34" charset="0"/>
                            <a:cs typeface="Arial" panose="020B0604020202020204" pitchFamily="34" charset="0"/>
                          </a:rPr>
                          <m:t>𝒊</m:t>
                        </m:r>
                      </m:sub>
                    </m:sSub>
                  </m:oMath>
                </a14:m>
                <a:r>
                  <a:rPr lang="es-ES" b="1" dirty="0">
                    <a:effectLst/>
                    <a:ea typeface="Arial" panose="020B0604020202020204" pitchFamily="34" charset="0"/>
                    <a:cs typeface="Arial" panose="020B0604020202020204" pitchFamily="34" charset="0"/>
                  </a:rPr>
                  <a:t>: </a:t>
                </a:r>
                <a:r>
                  <a:rPr lang="es-ES" dirty="0">
                    <a:effectLst/>
                    <a:ea typeface="Arial" panose="020B0604020202020204" pitchFamily="34" charset="0"/>
                    <a:cs typeface="Arial" panose="020B0604020202020204" pitchFamily="34" charset="0"/>
                  </a:rPr>
                  <a:t>Máxima aceleración de piso </a:t>
                </a:r>
                <a:endParaRPr lang="es-EC" dirty="0">
                  <a:effectLst/>
                  <a:ea typeface="Arial" panose="020B0604020202020204" pitchFamily="34" charset="0"/>
                  <a:cs typeface="Arial" panose="020B0604020202020204" pitchFamily="34" charset="0"/>
                </a:endParaRPr>
              </a:p>
              <a:p>
                <a:pPr indent="459105">
                  <a:spcAft>
                    <a:spcPts val="800"/>
                  </a:spcAft>
                </a:pPr>
                <a14:m>
                  <m:oMath xmlns:m="http://schemas.openxmlformats.org/officeDocument/2006/math">
                    <m:sSub>
                      <m:sSubPr>
                        <m:ctrlPr>
                          <a:rPr lang="es-EC" b="1" i="1">
                            <a:effectLst/>
                            <a:latin typeface="Cambria Math" panose="02040503050406030204" pitchFamily="18" charset="0"/>
                            <a:ea typeface="Arial" panose="020B0604020202020204" pitchFamily="34" charset="0"/>
                            <a:cs typeface="Arial" panose="020B0604020202020204" pitchFamily="34" charset="0"/>
                          </a:rPr>
                        </m:ctrlPr>
                      </m:sSubPr>
                      <m:e>
                        <m:r>
                          <a:rPr lang="es-ES" b="1" i="1">
                            <a:effectLst/>
                            <a:latin typeface="Cambria Math" panose="02040503050406030204" pitchFamily="18" charset="0"/>
                            <a:ea typeface="Arial" panose="020B0604020202020204" pitchFamily="34" charset="0"/>
                            <a:cs typeface="Arial" panose="020B0604020202020204" pitchFamily="34" charset="0"/>
                          </a:rPr>
                          <m:t>𝒂</m:t>
                        </m:r>
                      </m:e>
                      <m:sub>
                        <m:r>
                          <a:rPr lang="es-ES" b="1" i="1">
                            <a:effectLst/>
                            <a:latin typeface="Cambria Math" panose="02040503050406030204" pitchFamily="18" charset="0"/>
                            <a:ea typeface="Arial" panose="020B0604020202020204" pitchFamily="34" charset="0"/>
                            <a:cs typeface="Arial" panose="020B0604020202020204" pitchFamily="34" charset="0"/>
                          </a:rPr>
                          <m:t>𝒑</m:t>
                        </m:r>
                        <m:r>
                          <a:rPr lang="es-ES" b="1" i="1">
                            <a:effectLst/>
                            <a:latin typeface="Cambria Math" panose="02040503050406030204" pitchFamily="18" charset="0"/>
                            <a:ea typeface="Arial" panose="020B0604020202020204" pitchFamily="34" charset="0"/>
                            <a:cs typeface="Arial" panose="020B0604020202020204" pitchFamily="34" charset="0"/>
                          </a:rPr>
                          <m:t> </m:t>
                        </m:r>
                      </m:sub>
                    </m:sSub>
                  </m:oMath>
                </a14:m>
                <a:r>
                  <a:rPr lang="es-ES" b="1" dirty="0">
                    <a:effectLst/>
                    <a:ea typeface="Arial" panose="020B0604020202020204" pitchFamily="34" charset="0"/>
                    <a:cs typeface="Arial" panose="020B0604020202020204" pitchFamily="34" charset="0"/>
                  </a:rPr>
                  <a:t>: </a:t>
                </a:r>
                <a:r>
                  <a:rPr lang="es-ES" dirty="0">
                    <a:effectLst/>
                    <a:ea typeface="Arial" panose="020B0604020202020204" pitchFamily="34" charset="0"/>
                    <a:cs typeface="Arial" panose="020B0604020202020204" pitchFamily="34" charset="0"/>
                  </a:rPr>
                  <a:t>Factor de amplificación del panel solar </a:t>
                </a:r>
                <a:endParaRPr lang="es-EC" dirty="0">
                  <a:effectLst/>
                  <a:ea typeface="Arial" panose="020B0604020202020204" pitchFamily="34" charset="0"/>
                  <a:cs typeface="Arial" panose="020B0604020202020204" pitchFamily="34" charset="0"/>
                </a:endParaRPr>
              </a:p>
              <a:p>
                <a:pPr indent="459105">
                  <a:spcAft>
                    <a:spcPts val="800"/>
                  </a:spcAft>
                </a:pPr>
                <a14:m>
                  <m:oMath xmlns:m="http://schemas.openxmlformats.org/officeDocument/2006/math">
                    <m:sSub>
                      <m:sSubPr>
                        <m:ctrlPr>
                          <a:rPr lang="es-EC" b="1" i="1">
                            <a:effectLst/>
                            <a:latin typeface="Cambria Math" panose="02040503050406030204" pitchFamily="18" charset="0"/>
                            <a:ea typeface="Arial" panose="020B0604020202020204" pitchFamily="34" charset="0"/>
                            <a:cs typeface="Arial" panose="020B0604020202020204" pitchFamily="34" charset="0"/>
                          </a:rPr>
                        </m:ctrlPr>
                      </m:sSubPr>
                      <m:e>
                        <m:r>
                          <a:rPr lang="es-ES" b="1" i="1">
                            <a:effectLst/>
                            <a:latin typeface="Cambria Math" panose="02040503050406030204" pitchFamily="18" charset="0"/>
                            <a:ea typeface="Arial" panose="020B0604020202020204" pitchFamily="34" charset="0"/>
                            <a:cs typeface="Arial" panose="020B0604020202020204" pitchFamily="34" charset="0"/>
                          </a:rPr>
                          <m:t>𝑾</m:t>
                        </m:r>
                      </m:e>
                      <m:sub>
                        <m:r>
                          <a:rPr lang="es-ES" b="1" i="1">
                            <a:effectLst/>
                            <a:latin typeface="Cambria Math" panose="02040503050406030204" pitchFamily="18" charset="0"/>
                            <a:ea typeface="Arial" panose="020B0604020202020204" pitchFamily="34" charset="0"/>
                            <a:cs typeface="Arial" panose="020B0604020202020204" pitchFamily="34" charset="0"/>
                          </a:rPr>
                          <m:t>𝒑</m:t>
                        </m:r>
                      </m:sub>
                    </m:sSub>
                  </m:oMath>
                </a14:m>
                <a:r>
                  <a:rPr lang="es-ES" b="1" dirty="0">
                    <a:effectLst/>
                    <a:ea typeface="Arial" panose="020B0604020202020204" pitchFamily="34" charset="0"/>
                    <a:cs typeface="Arial" panose="020B0604020202020204" pitchFamily="34" charset="0"/>
                  </a:rPr>
                  <a:t>: </a:t>
                </a:r>
                <a:r>
                  <a:rPr lang="es-ES" dirty="0">
                    <a:effectLst/>
                    <a:ea typeface="Arial" panose="020B0604020202020204" pitchFamily="34" charset="0"/>
                    <a:cs typeface="Arial" panose="020B0604020202020204" pitchFamily="34" charset="0"/>
                  </a:rPr>
                  <a:t>Peso de cada componente del sistema fotovoltaico </a:t>
                </a:r>
                <a:endParaRPr lang="es-EC" dirty="0">
                  <a:effectLst/>
                  <a:ea typeface="Arial" panose="020B0604020202020204" pitchFamily="34" charset="0"/>
                  <a:cs typeface="Arial" panose="020B0604020202020204" pitchFamily="34" charset="0"/>
                </a:endParaRPr>
              </a:p>
              <a:p>
                <a:pPr indent="459105">
                  <a:spcAft>
                    <a:spcPts val="800"/>
                  </a:spcAft>
                </a:pPr>
                <a14:m>
                  <m:oMath xmlns:m="http://schemas.openxmlformats.org/officeDocument/2006/math">
                    <m:sSub>
                      <m:sSubPr>
                        <m:ctrlPr>
                          <a:rPr lang="es-EC" b="1" i="1">
                            <a:effectLst/>
                            <a:latin typeface="Cambria Math" panose="02040503050406030204" pitchFamily="18" charset="0"/>
                            <a:ea typeface="Arial" panose="020B0604020202020204" pitchFamily="34" charset="0"/>
                            <a:cs typeface="Arial" panose="020B0604020202020204" pitchFamily="34" charset="0"/>
                          </a:rPr>
                        </m:ctrlPr>
                      </m:sSubPr>
                      <m:e>
                        <m:r>
                          <a:rPr lang="es-ES" b="1" i="1">
                            <a:effectLst/>
                            <a:latin typeface="Cambria Math" panose="02040503050406030204" pitchFamily="18" charset="0"/>
                            <a:ea typeface="Arial" panose="020B0604020202020204" pitchFamily="34" charset="0"/>
                            <a:cs typeface="Arial" panose="020B0604020202020204" pitchFamily="34" charset="0"/>
                          </a:rPr>
                          <m:t>𝑹</m:t>
                        </m:r>
                      </m:e>
                      <m:sub>
                        <m:r>
                          <a:rPr lang="es-ES" b="1" i="1">
                            <a:effectLst/>
                            <a:latin typeface="Cambria Math" panose="02040503050406030204" pitchFamily="18" charset="0"/>
                            <a:ea typeface="Arial" panose="020B0604020202020204" pitchFamily="34" charset="0"/>
                            <a:cs typeface="Arial" panose="020B0604020202020204" pitchFamily="34" charset="0"/>
                          </a:rPr>
                          <m:t>𝒑</m:t>
                        </m:r>
                      </m:sub>
                    </m:sSub>
                  </m:oMath>
                </a14:m>
                <a:r>
                  <a:rPr lang="es-ES" b="1" dirty="0">
                    <a:effectLst/>
                    <a:ea typeface="Arial" panose="020B0604020202020204" pitchFamily="34" charset="0"/>
                    <a:cs typeface="Arial" panose="020B0604020202020204" pitchFamily="34" charset="0"/>
                  </a:rPr>
                  <a:t>: </a:t>
                </a:r>
                <a:r>
                  <a:rPr lang="es-ES" dirty="0">
                    <a:effectLst/>
                    <a:ea typeface="Arial" panose="020B0604020202020204" pitchFamily="34" charset="0"/>
                    <a:cs typeface="Arial" panose="020B0604020202020204" pitchFamily="34" charset="0"/>
                  </a:rPr>
                  <a:t>Factor de modificación de la respuesta del panel solar</a:t>
                </a:r>
                <a:endParaRPr lang="es-EC" dirty="0">
                  <a:effectLst/>
                  <a:ea typeface="Arial" panose="020B0604020202020204" pitchFamily="34" charset="0"/>
                  <a:cs typeface="Arial" panose="020B0604020202020204" pitchFamily="34" charset="0"/>
                </a:endParaRPr>
              </a:p>
              <a:p>
                <a:pPr indent="459105">
                  <a:spcAft>
                    <a:spcPts val="800"/>
                  </a:spcAft>
                </a:pPr>
                <a14:m>
                  <m:oMath xmlns:m="http://schemas.openxmlformats.org/officeDocument/2006/math">
                    <m:sSub>
                      <m:sSubPr>
                        <m:ctrlPr>
                          <a:rPr lang="es-EC" b="1" i="1">
                            <a:effectLst/>
                            <a:latin typeface="Cambria Math" panose="02040503050406030204" pitchFamily="18" charset="0"/>
                            <a:ea typeface="Arial" panose="020B0604020202020204" pitchFamily="34" charset="0"/>
                            <a:cs typeface="Arial" panose="020B0604020202020204" pitchFamily="34" charset="0"/>
                          </a:rPr>
                        </m:ctrlPr>
                      </m:sSubPr>
                      <m:e>
                        <m:r>
                          <a:rPr lang="es-ES" b="1" i="1">
                            <a:effectLst/>
                            <a:latin typeface="Cambria Math" panose="02040503050406030204" pitchFamily="18" charset="0"/>
                            <a:ea typeface="Arial" panose="020B0604020202020204" pitchFamily="34" charset="0"/>
                            <a:cs typeface="Arial" panose="020B0604020202020204" pitchFamily="34" charset="0"/>
                          </a:rPr>
                          <m:t>𝑰</m:t>
                        </m:r>
                      </m:e>
                      <m:sub>
                        <m:r>
                          <a:rPr lang="es-ES" b="1" i="1">
                            <a:effectLst/>
                            <a:latin typeface="Cambria Math" panose="02040503050406030204" pitchFamily="18" charset="0"/>
                            <a:ea typeface="Arial" panose="020B0604020202020204" pitchFamily="34" charset="0"/>
                            <a:cs typeface="Arial" panose="020B0604020202020204" pitchFamily="34" charset="0"/>
                          </a:rPr>
                          <m:t>𝒑</m:t>
                        </m:r>
                      </m:sub>
                    </m:sSub>
                  </m:oMath>
                </a14:m>
                <a:r>
                  <a:rPr lang="es-ES" b="1" dirty="0">
                    <a:effectLst/>
                    <a:ea typeface="Arial" panose="020B0604020202020204" pitchFamily="34" charset="0"/>
                    <a:cs typeface="Arial" panose="020B0604020202020204" pitchFamily="34" charset="0"/>
                  </a:rPr>
                  <a:t>: </a:t>
                </a:r>
                <a:r>
                  <a:rPr lang="es-ES" dirty="0">
                    <a:effectLst/>
                    <a:ea typeface="Arial" panose="020B0604020202020204" pitchFamily="34" charset="0"/>
                    <a:cs typeface="Arial" panose="020B0604020202020204" pitchFamily="34" charset="0"/>
                  </a:rPr>
                  <a:t>Factor de importancia del panel solar</a:t>
                </a:r>
                <a:endParaRPr lang="es-EC" dirty="0">
                  <a:effectLst/>
                  <a:ea typeface="Arial" panose="020B0604020202020204" pitchFamily="34" charset="0"/>
                  <a:cs typeface="Arial" panose="020B0604020202020204" pitchFamily="34" charset="0"/>
                </a:endParaRPr>
              </a:p>
              <a:p>
                <a:pPr indent="459105">
                  <a:spcAft>
                    <a:spcPts val="800"/>
                  </a:spcAft>
                </a:pPr>
                <a14:m>
                  <m:oMath xmlns:m="http://schemas.openxmlformats.org/officeDocument/2006/math">
                    <m:sSub>
                      <m:sSubPr>
                        <m:ctrlPr>
                          <a:rPr lang="es-EC" b="1" i="1">
                            <a:effectLst/>
                            <a:latin typeface="Cambria Math" panose="02040503050406030204" pitchFamily="18" charset="0"/>
                            <a:ea typeface="Arial" panose="020B0604020202020204" pitchFamily="34" charset="0"/>
                            <a:cs typeface="Arial" panose="020B0604020202020204" pitchFamily="34" charset="0"/>
                          </a:rPr>
                        </m:ctrlPr>
                      </m:sSubPr>
                      <m:e>
                        <m:r>
                          <a:rPr lang="es-ES" b="1" i="1">
                            <a:effectLst/>
                            <a:latin typeface="Cambria Math" panose="02040503050406030204" pitchFamily="18" charset="0"/>
                            <a:ea typeface="Arial" panose="020B0604020202020204" pitchFamily="34" charset="0"/>
                            <a:cs typeface="Arial" panose="020B0604020202020204" pitchFamily="34" charset="0"/>
                          </a:rPr>
                          <m:t>𝑨</m:t>
                        </m:r>
                      </m:e>
                      <m:sub>
                        <m:r>
                          <a:rPr lang="es-ES" b="1" i="1">
                            <a:effectLst/>
                            <a:latin typeface="Cambria Math" panose="02040503050406030204" pitchFamily="18" charset="0"/>
                            <a:ea typeface="Arial" panose="020B0604020202020204" pitchFamily="34" charset="0"/>
                            <a:cs typeface="Arial" panose="020B0604020202020204" pitchFamily="34" charset="0"/>
                          </a:rPr>
                          <m:t>𝒙</m:t>
                        </m:r>
                      </m:sub>
                    </m:sSub>
                  </m:oMath>
                </a14:m>
                <a:r>
                  <a:rPr lang="es-ES" b="1" dirty="0">
                    <a:effectLst/>
                    <a:ea typeface="Arial" panose="020B0604020202020204" pitchFamily="34" charset="0"/>
                    <a:cs typeface="Arial" panose="020B0604020202020204" pitchFamily="34" charset="0"/>
                  </a:rPr>
                  <a:t>: </a:t>
                </a:r>
                <a:r>
                  <a:rPr lang="es-ES" dirty="0">
                    <a:effectLst/>
                    <a:ea typeface="Arial" panose="020B0604020202020204" pitchFamily="34" charset="0"/>
                    <a:cs typeface="Arial" panose="020B0604020202020204" pitchFamily="34" charset="0"/>
                  </a:rPr>
                  <a:t>Factor de amplificación torsional </a:t>
                </a:r>
                <a:endParaRPr lang="es-EC" dirty="0">
                  <a:effectLst/>
                  <a:ea typeface="Arial" panose="020B0604020202020204" pitchFamily="34" charset="0"/>
                  <a:cs typeface="Arial" panose="020B0604020202020204" pitchFamily="34" charset="0"/>
                </a:endParaRPr>
              </a:p>
            </p:txBody>
          </p:sp>
        </mc:Choice>
        <mc:Fallback xmlns="">
          <p:sp>
            <p:nvSpPr>
              <p:cNvPr id="18" name="CuadroTexto 17">
                <a:extLst>
                  <a:ext uri="{FF2B5EF4-FFF2-40B4-BE49-F238E27FC236}">
                    <a16:creationId xmlns:a16="http://schemas.microsoft.com/office/drawing/2014/main" id="{F327B484-EC48-479E-AA4B-272985B2EAF7}"/>
                  </a:ext>
                </a:extLst>
              </p:cNvPr>
              <p:cNvSpPr txBox="1">
                <a:spLocks noRot="1" noChangeAspect="1" noMove="1" noResize="1" noEditPoints="1" noAdjustHandles="1" noChangeArrowheads="1" noChangeShapeType="1" noTextEdit="1"/>
              </p:cNvSpPr>
              <p:nvPr/>
            </p:nvSpPr>
            <p:spPr>
              <a:xfrm>
                <a:off x="-174812" y="2611618"/>
                <a:ext cx="6656039" cy="3536353"/>
              </a:xfrm>
              <a:prstGeom prst="rect">
                <a:avLst/>
              </a:prstGeom>
              <a:blipFill>
                <a:blip r:embed="rId3"/>
                <a:stretch>
                  <a:fillRect t="-861" b="-86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D3BE88AD-6054-4712-9D69-7DE910C0791E}"/>
                  </a:ext>
                </a:extLst>
              </p:cNvPr>
              <p:cNvSpPr txBox="1"/>
              <p:nvPr/>
            </p:nvSpPr>
            <p:spPr>
              <a:xfrm>
                <a:off x="3814619" y="2457659"/>
                <a:ext cx="1876649" cy="42377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2000" i="1" smtClean="0">
                              <a:solidFill>
                                <a:srgbClr val="836967"/>
                              </a:solidFill>
                              <a:latin typeface="Cambria Math" panose="02040503050406030204" pitchFamily="18" charset="0"/>
                            </a:rPr>
                          </m:ctrlPr>
                        </m:sSubPr>
                        <m:e>
                          <m:r>
                            <a:rPr lang="es-EC" sz="2000" i="1">
                              <a:latin typeface="Cambria Math" panose="02040503050406030204" pitchFamily="18" charset="0"/>
                            </a:rPr>
                            <m:t>𝐹</m:t>
                          </m:r>
                        </m:e>
                        <m:sub>
                          <m:r>
                            <a:rPr lang="es-EC" sz="2000" i="1">
                              <a:latin typeface="Cambria Math" panose="02040503050406030204" pitchFamily="18" charset="0"/>
                            </a:rPr>
                            <m:t>h</m:t>
                          </m:r>
                        </m:sub>
                      </m:sSub>
                      <m:r>
                        <a:rPr lang="es-EC" sz="2000" i="0">
                          <a:latin typeface="Cambria Math" panose="02040503050406030204" pitchFamily="18" charset="0"/>
                        </a:rPr>
                        <m:t>=0.60</m:t>
                      </m:r>
                      <m:sSub>
                        <m:sSubPr>
                          <m:ctrlPr>
                            <a:rPr lang="es-EC" sz="2000" i="1">
                              <a:solidFill>
                                <a:srgbClr val="836967"/>
                              </a:solidFill>
                              <a:latin typeface="Cambria Math" panose="02040503050406030204" pitchFamily="18" charset="0"/>
                            </a:rPr>
                          </m:ctrlPr>
                        </m:sSubPr>
                        <m:e>
                          <m:r>
                            <a:rPr lang="es-EC" sz="2000" i="1">
                              <a:latin typeface="Cambria Math" panose="02040503050406030204" pitchFamily="18" charset="0"/>
                            </a:rPr>
                            <m:t>𝑊</m:t>
                          </m:r>
                        </m:e>
                        <m:sub>
                          <m:r>
                            <a:rPr lang="es-EC" sz="2000" i="1">
                              <a:latin typeface="Cambria Math" panose="02040503050406030204" pitchFamily="18" charset="0"/>
                            </a:rPr>
                            <m:t>𝑝</m:t>
                          </m:r>
                        </m:sub>
                      </m:sSub>
                    </m:oMath>
                  </m:oMathPara>
                </a14:m>
                <a:endParaRPr lang="es-EC" sz="2000" dirty="0"/>
              </a:p>
            </p:txBody>
          </p:sp>
        </mc:Choice>
        <mc:Fallback xmlns="">
          <p:sp>
            <p:nvSpPr>
              <p:cNvPr id="20" name="CuadroTexto 19">
                <a:extLst>
                  <a:ext uri="{FF2B5EF4-FFF2-40B4-BE49-F238E27FC236}">
                    <a16:creationId xmlns:a16="http://schemas.microsoft.com/office/drawing/2014/main" id="{D3BE88AD-6054-4712-9D69-7DE910C0791E}"/>
                  </a:ext>
                </a:extLst>
              </p:cNvPr>
              <p:cNvSpPr txBox="1">
                <a:spLocks noRot="1" noChangeAspect="1" noMove="1" noResize="1" noEditPoints="1" noAdjustHandles="1" noChangeArrowheads="1" noChangeShapeType="1" noTextEdit="1"/>
              </p:cNvSpPr>
              <p:nvPr/>
            </p:nvSpPr>
            <p:spPr>
              <a:xfrm>
                <a:off x="3814619" y="2457659"/>
                <a:ext cx="1876649" cy="423770"/>
              </a:xfrm>
              <a:prstGeom prst="rect">
                <a:avLst/>
              </a:prstGeom>
              <a:blipFill>
                <a:blip r:embed="rId4"/>
                <a:stretch>
                  <a:fillRect b="-4167"/>
                </a:stretch>
              </a:blipFill>
            </p:spPr>
            <p:txBody>
              <a:bodyPr/>
              <a:lstStyle/>
              <a:p>
                <a:r>
                  <a:rPr lang="es-EC">
                    <a:noFill/>
                  </a:rPr>
                  <a:t> </a:t>
                </a:r>
              </a:p>
            </p:txBody>
          </p:sp>
        </mc:Fallback>
      </mc:AlternateContent>
      <p:cxnSp>
        <p:nvCxnSpPr>
          <p:cNvPr id="16" name="Conector recto 15">
            <a:extLst>
              <a:ext uri="{FF2B5EF4-FFF2-40B4-BE49-F238E27FC236}">
                <a16:creationId xmlns:a16="http://schemas.microsoft.com/office/drawing/2014/main" id="{3C7E2507-C542-4604-A66E-81AB0124F922}"/>
              </a:ext>
            </a:extLst>
          </p:cNvPr>
          <p:cNvCxnSpPr/>
          <p:nvPr/>
        </p:nvCxnSpPr>
        <p:spPr>
          <a:xfrm>
            <a:off x="6679672" y="1526020"/>
            <a:ext cx="0" cy="4621951"/>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CuadroTexto 23">
                <a:extLst>
                  <a:ext uri="{FF2B5EF4-FFF2-40B4-BE49-F238E27FC236}">
                    <a16:creationId xmlns:a16="http://schemas.microsoft.com/office/drawing/2014/main" id="{A4AC50D9-CE25-453B-B0BB-39BD8AFEAF5D}"/>
                  </a:ext>
                </a:extLst>
              </p:cNvPr>
              <p:cNvSpPr txBox="1"/>
              <p:nvPr/>
            </p:nvSpPr>
            <p:spPr>
              <a:xfrm>
                <a:off x="7789501" y="1358101"/>
                <a:ext cx="2802340" cy="8502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2000" i="1" smtClean="0">
                              <a:solidFill>
                                <a:srgbClr val="836967"/>
                              </a:solidFill>
                              <a:latin typeface="Cambria Math" panose="02040503050406030204" pitchFamily="18" charset="0"/>
                            </a:rPr>
                          </m:ctrlPr>
                        </m:sSubPr>
                        <m:e>
                          <m:r>
                            <a:rPr lang="es-EC" sz="2000" i="1">
                              <a:latin typeface="Cambria Math" panose="02040503050406030204" pitchFamily="18" charset="0"/>
                            </a:rPr>
                            <m:t>𝐴</m:t>
                          </m:r>
                        </m:e>
                        <m:sub>
                          <m:r>
                            <a:rPr lang="es-EC" sz="2000" i="1">
                              <a:latin typeface="Cambria Math" panose="02040503050406030204" pitchFamily="18" charset="0"/>
                            </a:rPr>
                            <m:t>𝑥</m:t>
                          </m:r>
                        </m:sub>
                      </m:sSub>
                      <m:r>
                        <a:rPr lang="es-EC" sz="2000" i="0">
                          <a:latin typeface="Cambria Math" panose="02040503050406030204" pitchFamily="18" charset="0"/>
                        </a:rPr>
                        <m:t>=</m:t>
                      </m:r>
                      <m:sSup>
                        <m:sSupPr>
                          <m:ctrlPr>
                            <a:rPr lang="es-EC" sz="2000" i="1">
                              <a:solidFill>
                                <a:srgbClr val="836967"/>
                              </a:solidFill>
                              <a:latin typeface="Cambria Math" panose="02040503050406030204" pitchFamily="18" charset="0"/>
                            </a:rPr>
                          </m:ctrlPr>
                        </m:sSupPr>
                        <m:e>
                          <m:d>
                            <m:dPr>
                              <m:ctrlPr>
                                <a:rPr lang="es-EC" sz="2000" i="1">
                                  <a:solidFill>
                                    <a:srgbClr val="836967"/>
                                  </a:solidFill>
                                  <a:latin typeface="Cambria Math" panose="02040503050406030204" pitchFamily="18" charset="0"/>
                                </a:rPr>
                              </m:ctrlPr>
                            </m:dPr>
                            <m:e>
                              <m:f>
                                <m:fPr>
                                  <m:ctrlPr>
                                    <a:rPr lang="es-EC" sz="2000" i="1">
                                      <a:solidFill>
                                        <a:srgbClr val="836967"/>
                                      </a:solidFill>
                                      <a:latin typeface="Cambria Math" panose="02040503050406030204" pitchFamily="18" charset="0"/>
                                    </a:rPr>
                                  </m:ctrlPr>
                                </m:fPr>
                                <m:num>
                                  <m:sSub>
                                    <m:sSubPr>
                                      <m:ctrlPr>
                                        <a:rPr lang="es-EC" sz="2000" i="1">
                                          <a:solidFill>
                                            <a:srgbClr val="836967"/>
                                          </a:solidFill>
                                          <a:latin typeface="Cambria Math" panose="02040503050406030204" pitchFamily="18" charset="0"/>
                                        </a:rPr>
                                      </m:ctrlPr>
                                    </m:sSubPr>
                                    <m:e>
                                      <m:r>
                                        <a:rPr lang="es-EC" sz="2000" i="1">
                                          <a:latin typeface="Cambria Math" panose="02040503050406030204" pitchFamily="18" charset="0"/>
                                        </a:rPr>
                                        <m:t>𝛿</m:t>
                                      </m:r>
                                    </m:e>
                                    <m:sub>
                                      <m:r>
                                        <a:rPr lang="es-EC" sz="2000" i="1">
                                          <a:latin typeface="Cambria Math" panose="02040503050406030204" pitchFamily="18" charset="0"/>
                                        </a:rPr>
                                        <m:t>𝑚</m:t>
                                      </m:r>
                                      <m:r>
                                        <a:rPr lang="es-EC" sz="2000" i="0">
                                          <a:latin typeface="Cambria Math" panose="02040503050406030204" pitchFamily="18" charset="0"/>
                                        </a:rPr>
                                        <m:t>á</m:t>
                                      </m:r>
                                      <m:r>
                                        <a:rPr lang="es-EC" sz="2000" i="1">
                                          <a:latin typeface="Cambria Math" panose="02040503050406030204" pitchFamily="18" charset="0"/>
                                        </a:rPr>
                                        <m:t>𝑥</m:t>
                                      </m:r>
                                    </m:sub>
                                  </m:sSub>
                                </m:num>
                                <m:den>
                                  <m:r>
                                    <a:rPr lang="es-EC" sz="2000" i="0">
                                      <a:latin typeface="Cambria Math" panose="02040503050406030204" pitchFamily="18" charset="0"/>
                                    </a:rPr>
                                    <m:t>1.2</m:t>
                                  </m:r>
                                  <m:sSub>
                                    <m:sSubPr>
                                      <m:ctrlPr>
                                        <a:rPr lang="es-EC" sz="2000" i="1">
                                          <a:solidFill>
                                            <a:srgbClr val="836967"/>
                                          </a:solidFill>
                                          <a:latin typeface="Cambria Math" panose="02040503050406030204" pitchFamily="18" charset="0"/>
                                        </a:rPr>
                                      </m:ctrlPr>
                                    </m:sSubPr>
                                    <m:e>
                                      <m:r>
                                        <a:rPr lang="es-EC" sz="2000" i="1">
                                          <a:latin typeface="Cambria Math" panose="02040503050406030204" pitchFamily="18" charset="0"/>
                                        </a:rPr>
                                        <m:t>𝛿</m:t>
                                      </m:r>
                                    </m:e>
                                    <m:sub>
                                      <m:r>
                                        <a:rPr lang="es-EC" sz="2000" i="1">
                                          <a:latin typeface="Cambria Math" panose="02040503050406030204" pitchFamily="18" charset="0"/>
                                        </a:rPr>
                                        <m:t>𝑝𝑟𝑜𝑚</m:t>
                                      </m:r>
                                    </m:sub>
                                  </m:sSub>
                                </m:den>
                              </m:f>
                            </m:e>
                          </m:d>
                        </m:e>
                        <m:sup>
                          <m:r>
                            <a:rPr lang="es-EC" sz="2000" i="0">
                              <a:latin typeface="Cambria Math" panose="02040503050406030204" pitchFamily="18" charset="0"/>
                            </a:rPr>
                            <m:t>2</m:t>
                          </m:r>
                        </m:sup>
                      </m:sSup>
                    </m:oMath>
                  </m:oMathPara>
                </a14:m>
                <a:endParaRPr lang="es-EC" sz="2000" dirty="0"/>
              </a:p>
            </p:txBody>
          </p:sp>
        </mc:Choice>
        <mc:Fallback xmlns="">
          <p:sp>
            <p:nvSpPr>
              <p:cNvPr id="24" name="CuadroTexto 23">
                <a:extLst>
                  <a:ext uri="{FF2B5EF4-FFF2-40B4-BE49-F238E27FC236}">
                    <a16:creationId xmlns:a16="http://schemas.microsoft.com/office/drawing/2014/main" id="{A4AC50D9-CE25-453B-B0BB-39BD8AFEAF5D}"/>
                  </a:ext>
                </a:extLst>
              </p:cNvPr>
              <p:cNvSpPr txBox="1">
                <a:spLocks noRot="1" noChangeAspect="1" noMove="1" noResize="1" noEditPoints="1" noAdjustHandles="1" noChangeArrowheads="1" noChangeShapeType="1" noTextEdit="1"/>
              </p:cNvSpPr>
              <p:nvPr/>
            </p:nvSpPr>
            <p:spPr>
              <a:xfrm>
                <a:off x="7789501" y="1358101"/>
                <a:ext cx="2802340" cy="850297"/>
              </a:xfrm>
              <a:prstGeom prst="rect">
                <a:avLst/>
              </a:prstGeom>
              <a:blipFill>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02F21DA2-B6FF-4AED-B47F-331B5ADD110E}"/>
                  </a:ext>
                </a:extLst>
              </p:cNvPr>
              <p:cNvSpPr txBox="1"/>
              <p:nvPr/>
            </p:nvSpPr>
            <p:spPr>
              <a:xfrm>
                <a:off x="6326735" y="2490015"/>
                <a:ext cx="5727872" cy="2015167"/>
              </a:xfrm>
              <a:prstGeom prst="rect">
                <a:avLst/>
              </a:prstGeom>
              <a:noFill/>
            </p:spPr>
            <p:txBody>
              <a:bodyPr wrap="square">
                <a:spAutoFit/>
              </a:bodyPr>
              <a:lstStyle/>
              <a:p>
                <a:pPr indent="459105">
                  <a:spcAft>
                    <a:spcPts val="800"/>
                  </a:spcAft>
                </a:pPr>
                <a:r>
                  <a:rPr lang="es-ES" sz="2000" b="1" dirty="0">
                    <a:effectLst/>
                    <a:ea typeface="Arial" panose="020B0604020202020204" pitchFamily="34" charset="0"/>
                    <a:cs typeface="Arial" panose="020B0604020202020204" pitchFamily="34" charset="0"/>
                  </a:rPr>
                  <a:t>Donde:</a:t>
                </a:r>
                <a:endParaRPr lang="es-EC" sz="2000" b="1" dirty="0">
                  <a:effectLst/>
                  <a:ea typeface="Arial" panose="020B0604020202020204" pitchFamily="34" charset="0"/>
                  <a:cs typeface="Arial" panose="020B0604020202020204" pitchFamily="34" charset="0"/>
                </a:endParaRPr>
              </a:p>
              <a:p>
                <a:pPr indent="459105">
                  <a:spcAft>
                    <a:spcPts val="800"/>
                  </a:spcAft>
                </a:pPr>
                <a14:m>
                  <m:oMath xmlns:m="http://schemas.openxmlformats.org/officeDocument/2006/math">
                    <m:sSub>
                      <m:sSubPr>
                        <m:ctrlPr>
                          <a:rPr lang="es-EC" b="1" i="1">
                            <a:effectLst/>
                            <a:latin typeface="Cambria Math" panose="02040503050406030204" pitchFamily="18" charset="0"/>
                            <a:ea typeface="Arial" panose="020B0604020202020204" pitchFamily="34" charset="0"/>
                            <a:cs typeface="Arial" panose="020B0604020202020204" pitchFamily="34" charset="0"/>
                          </a:rPr>
                        </m:ctrlPr>
                      </m:sSubPr>
                      <m:e>
                        <m:r>
                          <a:rPr lang="es-ES" b="1" i="1">
                            <a:effectLst/>
                            <a:latin typeface="Cambria Math" panose="02040503050406030204" pitchFamily="18" charset="0"/>
                            <a:ea typeface="Arial" panose="020B0604020202020204" pitchFamily="34" charset="0"/>
                            <a:cs typeface="Arial" panose="020B0604020202020204" pitchFamily="34" charset="0"/>
                          </a:rPr>
                          <m:t>𝜹</m:t>
                        </m:r>
                      </m:e>
                      <m:sub>
                        <m:r>
                          <a:rPr lang="es-ES" b="1" i="1">
                            <a:effectLst/>
                            <a:latin typeface="Cambria Math" panose="02040503050406030204" pitchFamily="18" charset="0"/>
                            <a:ea typeface="Arial" panose="020B0604020202020204" pitchFamily="34" charset="0"/>
                            <a:cs typeface="Arial" panose="020B0604020202020204" pitchFamily="34" charset="0"/>
                          </a:rPr>
                          <m:t>𝒎</m:t>
                        </m:r>
                        <m:r>
                          <a:rPr lang="es-ES" b="1" i="1">
                            <a:effectLst/>
                            <a:latin typeface="Cambria Math" panose="02040503050406030204" pitchFamily="18" charset="0"/>
                            <a:ea typeface="Arial" panose="020B0604020202020204" pitchFamily="34" charset="0"/>
                            <a:cs typeface="Arial" panose="020B0604020202020204" pitchFamily="34" charset="0"/>
                          </a:rPr>
                          <m:t>á</m:t>
                        </m:r>
                        <m:r>
                          <a:rPr lang="es-ES" b="1" i="1">
                            <a:effectLst/>
                            <a:latin typeface="Cambria Math" panose="02040503050406030204" pitchFamily="18" charset="0"/>
                            <a:ea typeface="Arial" panose="020B0604020202020204" pitchFamily="34" charset="0"/>
                            <a:cs typeface="Arial" panose="020B0604020202020204" pitchFamily="34" charset="0"/>
                          </a:rPr>
                          <m:t>𝒙</m:t>
                        </m:r>
                      </m:sub>
                    </m:sSub>
                  </m:oMath>
                </a14:m>
                <a:r>
                  <a:rPr lang="es-ES" b="1" dirty="0">
                    <a:effectLst/>
                    <a:ea typeface="Arial" panose="020B0604020202020204" pitchFamily="34" charset="0"/>
                    <a:cs typeface="Arial" panose="020B0604020202020204" pitchFamily="34" charset="0"/>
                  </a:rPr>
                  <a:t>: </a:t>
                </a:r>
                <a:r>
                  <a:rPr lang="es-ES" dirty="0">
                    <a:effectLst/>
                    <a:ea typeface="Arial" panose="020B0604020202020204" pitchFamily="34" charset="0"/>
                    <a:cs typeface="Arial" panose="020B0604020202020204" pitchFamily="34" charset="0"/>
                  </a:rPr>
                  <a:t>Máximo desplazamiento en el último piso del 	  	   edificio de estudio</a:t>
                </a:r>
                <a:endParaRPr lang="es-EC" dirty="0">
                  <a:effectLst/>
                  <a:ea typeface="Arial" panose="020B0604020202020204" pitchFamily="34" charset="0"/>
                  <a:cs typeface="Arial" panose="020B0604020202020204" pitchFamily="34" charset="0"/>
                </a:endParaRPr>
              </a:p>
              <a:p>
                <a:pPr marL="459105">
                  <a:spcAft>
                    <a:spcPts val="800"/>
                  </a:spcAft>
                </a:pPr>
                <a14:m>
                  <m:oMath xmlns:m="http://schemas.openxmlformats.org/officeDocument/2006/math">
                    <m:sSub>
                      <m:sSubPr>
                        <m:ctrlPr>
                          <a:rPr lang="es-EC" b="1" i="1">
                            <a:effectLst/>
                            <a:latin typeface="Cambria Math" panose="02040503050406030204" pitchFamily="18" charset="0"/>
                            <a:ea typeface="Arial" panose="020B0604020202020204" pitchFamily="34" charset="0"/>
                            <a:cs typeface="Arial" panose="020B0604020202020204" pitchFamily="34" charset="0"/>
                          </a:rPr>
                        </m:ctrlPr>
                      </m:sSubPr>
                      <m:e>
                        <m:r>
                          <a:rPr lang="es-ES" b="1" i="1">
                            <a:effectLst/>
                            <a:latin typeface="Cambria Math" panose="02040503050406030204" pitchFamily="18" charset="0"/>
                            <a:ea typeface="Arial" panose="020B0604020202020204" pitchFamily="34" charset="0"/>
                            <a:cs typeface="Arial" panose="020B0604020202020204" pitchFamily="34" charset="0"/>
                          </a:rPr>
                          <m:t>𝜹</m:t>
                        </m:r>
                      </m:e>
                      <m:sub>
                        <m:r>
                          <a:rPr lang="es-ES" b="1" i="1">
                            <a:effectLst/>
                            <a:latin typeface="Cambria Math" panose="02040503050406030204" pitchFamily="18" charset="0"/>
                            <a:ea typeface="Arial" panose="020B0604020202020204" pitchFamily="34" charset="0"/>
                            <a:cs typeface="Arial" panose="020B0604020202020204" pitchFamily="34" charset="0"/>
                          </a:rPr>
                          <m:t>𝒑𝒓𝒐𝒎</m:t>
                        </m:r>
                      </m:sub>
                    </m:sSub>
                  </m:oMath>
                </a14:m>
                <a:r>
                  <a:rPr lang="es-ES" b="1" dirty="0">
                    <a:effectLst/>
                    <a:ea typeface="Arial" panose="020B0604020202020204" pitchFamily="34" charset="0"/>
                    <a:cs typeface="Arial" panose="020B0604020202020204" pitchFamily="34" charset="0"/>
                  </a:rPr>
                  <a:t>: </a:t>
                </a:r>
                <a:r>
                  <a:rPr lang="es-ES" dirty="0">
                    <a:effectLst/>
                    <a:ea typeface="Arial" panose="020B0604020202020204" pitchFamily="34" charset="0"/>
                    <a:cs typeface="Arial" panose="020B0604020202020204" pitchFamily="34" charset="0"/>
                  </a:rPr>
                  <a:t>Promedio entre los desplazamientos en los 	   	     puntos externos del último piso del edificio de 	     estudio</a:t>
                </a:r>
                <a:endParaRPr lang="es-EC" dirty="0">
                  <a:effectLst/>
                  <a:ea typeface="Arial" panose="020B0604020202020204" pitchFamily="34" charset="0"/>
                  <a:cs typeface="Arial" panose="020B0604020202020204" pitchFamily="34" charset="0"/>
                </a:endParaRPr>
              </a:p>
            </p:txBody>
          </p:sp>
        </mc:Choice>
        <mc:Fallback xmlns="">
          <p:sp>
            <p:nvSpPr>
              <p:cNvPr id="26" name="CuadroTexto 25">
                <a:extLst>
                  <a:ext uri="{FF2B5EF4-FFF2-40B4-BE49-F238E27FC236}">
                    <a16:creationId xmlns:a16="http://schemas.microsoft.com/office/drawing/2014/main" id="{02F21DA2-B6FF-4AED-B47F-331B5ADD110E}"/>
                  </a:ext>
                </a:extLst>
              </p:cNvPr>
              <p:cNvSpPr txBox="1">
                <a:spLocks noRot="1" noChangeAspect="1" noMove="1" noResize="1" noEditPoints="1" noAdjustHandles="1" noChangeArrowheads="1" noChangeShapeType="1" noTextEdit="1"/>
              </p:cNvSpPr>
              <p:nvPr/>
            </p:nvSpPr>
            <p:spPr>
              <a:xfrm>
                <a:off x="6326735" y="2490015"/>
                <a:ext cx="5727872" cy="2015167"/>
              </a:xfrm>
              <a:prstGeom prst="rect">
                <a:avLst/>
              </a:prstGeom>
              <a:blipFill>
                <a:blip r:embed="rId6"/>
                <a:stretch>
                  <a:fillRect t="-1511" r="-532" b="-3625"/>
                </a:stretch>
              </a:blipFill>
            </p:spPr>
            <p:txBody>
              <a:bodyPr/>
              <a:lstStyle/>
              <a:p>
                <a:r>
                  <a:rPr lang="es-EC">
                    <a:noFill/>
                  </a:rPr>
                  <a:t> </a:t>
                </a:r>
              </a:p>
            </p:txBody>
          </p:sp>
        </mc:Fallback>
      </mc:AlternateContent>
      <p:sp>
        <p:nvSpPr>
          <p:cNvPr id="27" name="CuadroTexto 26">
            <a:extLst>
              <a:ext uri="{FF2B5EF4-FFF2-40B4-BE49-F238E27FC236}">
                <a16:creationId xmlns:a16="http://schemas.microsoft.com/office/drawing/2014/main" id="{E97CF9F0-2933-4616-A976-3266E67E8D63}"/>
              </a:ext>
            </a:extLst>
          </p:cNvPr>
          <p:cNvSpPr txBox="1"/>
          <p:nvPr/>
        </p:nvSpPr>
        <p:spPr>
          <a:xfrm>
            <a:off x="5981986" y="809447"/>
            <a:ext cx="5720646" cy="369332"/>
          </a:xfrm>
          <a:prstGeom prst="rect">
            <a:avLst/>
          </a:prstGeom>
          <a:noFill/>
        </p:spPr>
        <p:txBody>
          <a:bodyPr wrap="square">
            <a:spAutoFit/>
          </a:bodyPr>
          <a:lstStyle/>
          <a:p>
            <a:pPr algn="ctr"/>
            <a:r>
              <a:rPr lang="es-ES" b="1" i="1" dirty="0">
                <a:latin typeface="+mj-lt"/>
              </a:rPr>
              <a:t>Factor de amplificación torsional</a:t>
            </a:r>
            <a:endParaRPr lang="es-EC" b="1" i="1" dirty="0">
              <a:latin typeface="+mj-lt"/>
            </a:endParaRPr>
          </a:p>
        </p:txBody>
      </p:sp>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46E893E1-8171-437C-994C-7F69A0D5302F}"/>
                  </a:ext>
                </a:extLst>
              </p:cNvPr>
              <p:cNvSpPr txBox="1"/>
              <p:nvPr/>
            </p:nvSpPr>
            <p:spPr>
              <a:xfrm>
                <a:off x="10510436" y="1640634"/>
                <a:ext cx="1471042"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C" sz="2000" b="0" i="1" smtClean="0">
                          <a:solidFill>
                            <a:schemeClr val="tx1"/>
                          </a:solidFill>
                          <a:latin typeface="Cambria Math" panose="02040503050406030204" pitchFamily="18" charset="0"/>
                        </a:rPr>
                        <m:t>𝐸𝑐</m:t>
                      </m:r>
                      <m:r>
                        <a:rPr lang="es-EC" sz="2000" b="0" i="1" smtClean="0">
                          <a:solidFill>
                            <a:schemeClr val="tx1"/>
                          </a:solidFill>
                          <a:latin typeface="Cambria Math" panose="02040503050406030204" pitchFamily="18" charset="0"/>
                        </a:rPr>
                        <m:t>.(9)</m:t>
                      </m:r>
                    </m:oMath>
                  </m:oMathPara>
                </a14:m>
                <a:endParaRPr lang="es-EC" sz="2000" dirty="0"/>
              </a:p>
            </p:txBody>
          </p:sp>
        </mc:Choice>
        <mc:Fallback xmlns="">
          <p:sp>
            <p:nvSpPr>
              <p:cNvPr id="12" name="CuadroTexto 11">
                <a:extLst>
                  <a:ext uri="{FF2B5EF4-FFF2-40B4-BE49-F238E27FC236}">
                    <a16:creationId xmlns:a16="http://schemas.microsoft.com/office/drawing/2014/main" id="{46E893E1-8171-437C-994C-7F69A0D5302F}"/>
                  </a:ext>
                </a:extLst>
              </p:cNvPr>
              <p:cNvSpPr txBox="1">
                <a:spLocks noRot="1" noChangeAspect="1" noMove="1" noResize="1" noEditPoints="1" noAdjustHandles="1" noChangeArrowheads="1" noChangeShapeType="1" noTextEdit="1"/>
              </p:cNvSpPr>
              <p:nvPr/>
            </p:nvSpPr>
            <p:spPr>
              <a:xfrm>
                <a:off x="10510436" y="1640634"/>
                <a:ext cx="1471042" cy="400110"/>
              </a:xfrm>
              <a:prstGeom prst="rect">
                <a:avLst/>
              </a:prstGeom>
              <a:blipFill>
                <a:blip r:embed="rId7"/>
                <a:stretch>
                  <a:fillRect b="-15152"/>
                </a:stretch>
              </a:blipFill>
              <a:ln>
                <a:no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0CDEB963-CE16-4BAD-843B-F64C21978678}"/>
                  </a:ext>
                </a:extLst>
              </p:cNvPr>
              <p:cNvSpPr txBox="1"/>
              <p:nvPr/>
            </p:nvSpPr>
            <p:spPr>
              <a:xfrm>
                <a:off x="5408739" y="2440214"/>
                <a:ext cx="1471042"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C" sz="2000" b="0" i="1" smtClean="0">
                          <a:solidFill>
                            <a:schemeClr val="tx1"/>
                          </a:solidFill>
                          <a:latin typeface="Cambria Math" panose="02040503050406030204" pitchFamily="18" charset="0"/>
                        </a:rPr>
                        <m:t>𝐸𝑐</m:t>
                      </m:r>
                      <m:r>
                        <a:rPr lang="es-EC" sz="2000" b="0" i="1" smtClean="0">
                          <a:solidFill>
                            <a:schemeClr val="tx1"/>
                          </a:solidFill>
                          <a:latin typeface="Cambria Math" panose="02040503050406030204" pitchFamily="18" charset="0"/>
                        </a:rPr>
                        <m:t>.(8)</m:t>
                      </m:r>
                    </m:oMath>
                  </m:oMathPara>
                </a14:m>
                <a:endParaRPr lang="es-EC" sz="2000" dirty="0"/>
              </a:p>
            </p:txBody>
          </p:sp>
        </mc:Choice>
        <mc:Fallback xmlns="">
          <p:sp>
            <p:nvSpPr>
              <p:cNvPr id="14" name="CuadroTexto 13">
                <a:extLst>
                  <a:ext uri="{FF2B5EF4-FFF2-40B4-BE49-F238E27FC236}">
                    <a16:creationId xmlns:a16="http://schemas.microsoft.com/office/drawing/2014/main" id="{0CDEB963-CE16-4BAD-843B-F64C21978678}"/>
                  </a:ext>
                </a:extLst>
              </p:cNvPr>
              <p:cNvSpPr txBox="1">
                <a:spLocks noRot="1" noChangeAspect="1" noMove="1" noResize="1" noEditPoints="1" noAdjustHandles="1" noChangeArrowheads="1" noChangeShapeType="1" noTextEdit="1"/>
              </p:cNvSpPr>
              <p:nvPr/>
            </p:nvSpPr>
            <p:spPr>
              <a:xfrm>
                <a:off x="5408739" y="2440214"/>
                <a:ext cx="1471042" cy="400110"/>
              </a:xfrm>
              <a:prstGeom prst="rect">
                <a:avLst/>
              </a:prstGeom>
              <a:blipFill>
                <a:blip r:embed="rId8"/>
                <a:stretch>
                  <a:fillRect b="-15152"/>
                </a:stretch>
              </a:blipFill>
              <a:ln>
                <a:no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8588969E-9894-4740-AB9A-AE44D9EFC20E}"/>
                  </a:ext>
                </a:extLst>
              </p:cNvPr>
              <p:cNvSpPr txBox="1"/>
              <p:nvPr/>
            </p:nvSpPr>
            <p:spPr>
              <a:xfrm>
                <a:off x="2692185" y="1681566"/>
                <a:ext cx="1471042"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C" sz="2000" b="0" i="1" smtClean="0">
                          <a:solidFill>
                            <a:schemeClr val="tx1"/>
                          </a:solidFill>
                          <a:latin typeface="Cambria Math" panose="02040503050406030204" pitchFamily="18" charset="0"/>
                        </a:rPr>
                        <m:t>𝐸𝑐</m:t>
                      </m:r>
                      <m:r>
                        <a:rPr lang="es-EC" sz="2000" b="0" i="1" smtClean="0">
                          <a:solidFill>
                            <a:schemeClr val="tx1"/>
                          </a:solidFill>
                          <a:latin typeface="Cambria Math" panose="02040503050406030204" pitchFamily="18" charset="0"/>
                        </a:rPr>
                        <m:t>.(7)</m:t>
                      </m:r>
                    </m:oMath>
                  </m:oMathPara>
                </a14:m>
                <a:endParaRPr lang="es-EC" sz="2000" dirty="0"/>
              </a:p>
            </p:txBody>
          </p:sp>
        </mc:Choice>
        <mc:Fallback xmlns="">
          <p:sp>
            <p:nvSpPr>
              <p:cNvPr id="17" name="CuadroTexto 16">
                <a:extLst>
                  <a:ext uri="{FF2B5EF4-FFF2-40B4-BE49-F238E27FC236}">
                    <a16:creationId xmlns:a16="http://schemas.microsoft.com/office/drawing/2014/main" id="{8588969E-9894-4740-AB9A-AE44D9EFC20E}"/>
                  </a:ext>
                </a:extLst>
              </p:cNvPr>
              <p:cNvSpPr txBox="1">
                <a:spLocks noRot="1" noChangeAspect="1" noMove="1" noResize="1" noEditPoints="1" noAdjustHandles="1" noChangeArrowheads="1" noChangeShapeType="1" noTextEdit="1"/>
              </p:cNvSpPr>
              <p:nvPr/>
            </p:nvSpPr>
            <p:spPr>
              <a:xfrm>
                <a:off x="2692185" y="1681566"/>
                <a:ext cx="1471042" cy="400110"/>
              </a:xfrm>
              <a:prstGeom prst="rect">
                <a:avLst/>
              </a:prstGeom>
              <a:blipFill>
                <a:blip r:embed="rId9"/>
                <a:stretch>
                  <a:fillRect b="-15385"/>
                </a:stretch>
              </a:blipFill>
              <a:ln>
                <a:noFill/>
              </a:ln>
            </p:spPr>
            <p:txBody>
              <a:bodyPr/>
              <a:lstStyle/>
              <a:p>
                <a:r>
                  <a:rPr lang="es-EC">
                    <a:noFill/>
                  </a:rPr>
                  <a:t> </a:t>
                </a:r>
              </a:p>
            </p:txBody>
          </p:sp>
        </mc:Fallback>
      </mc:AlternateContent>
    </p:spTree>
    <p:extLst>
      <p:ext uri="{BB962C8B-B14F-4D97-AF65-F5344CB8AC3E}">
        <p14:creationId xmlns:p14="http://schemas.microsoft.com/office/powerpoint/2010/main" val="23232566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78468" y="12624"/>
            <a:ext cx="6463353" cy="622852"/>
          </a:xfrm>
        </p:spPr>
        <p:txBody>
          <a:bodyPr>
            <a:normAutofit fontScale="90000"/>
          </a:bodyPr>
          <a:lstStyle/>
          <a:p>
            <a:r>
              <a:rPr lang="es-CO" sz="3600" dirty="0"/>
              <a:t>SISTEMA DE MONTAJE TIPO BALASTO</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47</a:t>
            </a:fld>
            <a:endParaRPr lang="es-EC" dirty="0"/>
          </a:p>
        </p:txBody>
      </p:sp>
      <p:sp>
        <p:nvSpPr>
          <p:cNvPr id="13" name="CuadroTexto 12">
            <a:extLst>
              <a:ext uri="{FF2B5EF4-FFF2-40B4-BE49-F238E27FC236}">
                <a16:creationId xmlns:a16="http://schemas.microsoft.com/office/drawing/2014/main" id="{B6106493-6112-44CB-AEA4-610E2C2DCF8D}"/>
              </a:ext>
            </a:extLst>
          </p:cNvPr>
          <p:cNvSpPr txBox="1"/>
          <p:nvPr/>
        </p:nvSpPr>
        <p:spPr>
          <a:xfrm>
            <a:off x="-1280898" y="642330"/>
            <a:ext cx="5720646" cy="461665"/>
          </a:xfrm>
          <a:prstGeom prst="rect">
            <a:avLst/>
          </a:prstGeom>
          <a:noFill/>
        </p:spPr>
        <p:txBody>
          <a:bodyPr wrap="square">
            <a:spAutoFit/>
          </a:bodyPr>
          <a:lstStyle/>
          <a:p>
            <a:pPr algn="ctr"/>
            <a:r>
              <a:rPr lang="es-ES" sz="2400" b="1" dirty="0">
                <a:latin typeface="+mj-lt"/>
              </a:rPr>
              <a:t>3.- Fuerza de fricción</a:t>
            </a:r>
            <a:endParaRPr lang="es-EC" sz="2400" b="1" dirty="0">
              <a:latin typeface="+mj-lt"/>
            </a:endParaRPr>
          </a:p>
        </p:txBody>
      </p:sp>
      <p:graphicFrame>
        <p:nvGraphicFramePr>
          <p:cNvPr id="5" name="Tabla 4">
            <a:extLst>
              <a:ext uri="{FF2B5EF4-FFF2-40B4-BE49-F238E27FC236}">
                <a16:creationId xmlns:a16="http://schemas.microsoft.com/office/drawing/2014/main" id="{E382F2E0-BF4F-4464-BC6C-C674348CD4C4}"/>
              </a:ext>
            </a:extLst>
          </p:cNvPr>
          <p:cNvGraphicFramePr>
            <a:graphicFrameLocks noGrp="1"/>
          </p:cNvGraphicFramePr>
          <p:nvPr>
            <p:extLst>
              <p:ext uri="{D42A27DB-BD31-4B8C-83A1-F6EECF244321}">
                <p14:modId xmlns:p14="http://schemas.microsoft.com/office/powerpoint/2010/main" val="2055089517"/>
              </p:ext>
            </p:extLst>
          </p:nvPr>
        </p:nvGraphicFramePr>
        <p:xfrm>
          <a:off x="927220" y="1577665"/>
          <a:ext cx="9748011" cy="4351926"/>
        </p:xfrm>
        <a:graphic>
          <a:graphicData uri="http://schemas.openxmlformats.org/drawingml/2006/table">
            <a:tbl>
              <a:tblPr firstRow="1" firstCol="1" bandRow="1">
                <a:tableStyleId>{E8B1032C-EA38-4F05-BA0D-38AFFFC7BED3}</a:tableStyleId>
              </a:tblPr>
              <a:tblGrid>
                <a:gridCol w="2091309">
                  <a:extLst>
                    <a:ext uri="{9D8B030D-6E8A-4147-A177-3AD203B41FA5}">
                      <a16:colId xmlns:a16="http://schemas.microsoft.com/office/drawing/2014/main" val="2159256652"/>
                    </a:ext>
                  </a:extLst>
                </a:gridCol>
                <a:gridCol w="895540">
                  <a:extLst>
                    <a:ext uri="{9D8B030D-6E8A-4147-A177-3AD203B41FA5}">
                      <a16:colId xmlns:a16="http://schemas.microsoft.com/office/drawing/2014/main" val="3806086062"/>
                    </a:ext>
                  </a:extLst>
                </a:gridCol>
                <a:gridCol w="967486">
                  <a:extLst>
                    <a:ext uri="{9D8B030D-6E8A-4147-A177-3AD203B41FA5}">
                      <a16:colId xmlns:a16="http://schemas.microsoft.com/office/drawing/2014/main" val="4138489743"/>
                    </a:ext>
                  </a:extLst>
                </a:gridCol>
                <a:gridCol w="777875">
                  <a:extLst>
                    <a:ext uri="{9D8B030D-6E8A-4147-A177-3AD203B41FA5}">
                      <a16:colId xmlns:a16="http://schemas.microsoft.com/office/drawing/2014/main" val="3132958175"/>
                    </a:ext>
                  </a:extLst>
                </a:gridCol>
                <a:gridCol w="1187450">
                  <a:extLst>
                    <a:ext uri="{9D8B030D-6E8A-4147-A177-3AD203B41FA5}">
                      <a16:colId xmlns:a16="http://schemas.microsoft.com/office/drawing/2014/main" val="2154115719"/>
                    </a:ext>
                  </a:extLst>
                </a:gridCol>
                <a:gridCol w="895540">
                  <a:extLst>
                    <a:ext uri="{9D8B030D-6E8A-4147-A177-3AD203B41FA5}">
                      <a16:colId xmlns:a16="http://schemas.microsoft.com/office/drawing/2014/main" val="91695833"/>
                    </a:ext>
                  </a:extLst>
                </a:gridCol>
                <a:gridCol w="967486">
                  <a:extLst>
                    <a:ext uri="{9D8B030D-6E8A-4147-A177-3AD203B41FA5}">
                      <a16:colId xmlns:a16="http://schemas.microsoft.com/office/drawing/2014/main" val="2205059179"/>
                    </a:ext>
                  </a:extLst>
                </a:gridCol>
                <a:gridCol w="777875">
                  <a:extLst>
                    <a:ext uri="{9D8B030D-6E8A-4147-A177-3AD203B41FA5}">
                      <a16:colId xmlns:a16="http://schemas.microsoft.com/office/drawing/2014/main" val="1874702131"/>
                    </a:ext>
                  </a:extLst>
                </a:gridCol>
                <a:gridCol w="1187450">
                  <a:extLst>
                    <a:ext uri="{9D8B030D-6E8A-4147-A177-3AD203B41FA5}">
                      <a16:colId xmlns:a16="http://schemas.microsoft.com/office/drawing/2014/main" val="3912915350"/>
                    </a:ext>
                  </a:extLst>
                </a:gridCol>
              </a:tblGrid>
              <a:tr h="454136">
                <a:tc rowSpan="2">
                  <a:txBody>
                    <a:bodyPr/>
                    <a:lstStyle/>
                    <a:p>
                      <a:pPr algn="ctr">
                        <a:lnSpc>
                          <a:spcPct val="100000"/>
                        </a:lnSpc>
                        <a:spcAft>
                          <a:spcPts val="800"/>
                        </a:spcAft>
                      </a:pPr>
                      <a:r>
                        <a:rPr lang="es-EC" sz="1800" dirty="0">
                          <a:effectLst/>
                        </a:rPr>
                        <a:t>Espectro</a:t>
                      </a:r>
                      <a:endParaRPr lang="es-EC" sz="1800" dirty="0">
                        <a:effectLst/>
                        <a:latin typeface="+mn-lt"/>
                        <a:cs typeface="Arial" panose="020B0604020202020204" pitchFamily="34" charset="0"/>
                      </a:endParaRPr>
                    </a:p>
                  </a:txBody>
                  <a:tcPr marL="44450" marR="44450" marT="0" marB="0" anchor="ctr"/>
                </a:tc>
                <a:tc gridSpan="4">
                  <a:txBody>
                    <a:bodyPr/>
                    <a:lstStyle/>
                    <a:p>
                      <a:pPr algn="ctr">
                        <a:lnSpc>
                          <a:spcPct val="100000"/>
                        </a:lnSpc>
                        <a:spcAft>
                          <a:spcPts val="800"/>
                        </a:spcAft>
                      </a:pPr>
                      <a:r>
                        <a:rPr lang="es-EC" sz="1800" dirty="0">
                          <a:effectLst/>
                        </a:rPr>
                        <a:t>Dirección X</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tc hMerge="1">
                  <a:txBody>
                    <a:bodyPr/>
                    <a:lstStyle/>
                    <a:p>
                      <a:pPr algn="ctr">
                        <a:lnSpc>
                          <a:spcPct val="200000"/>
                        </a:lnSpc>
                        <a:spcAft>
                          <a:spcPts val="800"/>
                        </a:spcAft>
                      </a:pPr>
                      <a:endParaRPr lang="es-EC" sz="12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hMerge="1">
                  <a:txBody>
                    <a:bodyPr/>
                    <a:lstStyle/>
                    <a:p>
                      <a:pPr algn="ctr">
                        <a:lnSpc>
                          <a:spcPct val="200000"/>
                        </a:lnSpc>
                        <a:spcAft>
                          <a:spcPts val="800"/>
                        </a:spcAft>
                      </a:pPr>
                      <a:endParaRPr lang="es-EC" sz="12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hMerge="1">
                  <a:txBody>
                    <a:bodyPr/>
                    <a:lstStyle/>
                    <a:p>
                      <a:pPr algn="ctr">
                        <a:lnSpc>
                          <a:spcPct val="200000"/>
                        </a:lnSpc>
                        <a:spcAft>
                          <a:spcPts val="800"/>
                        </a:spcAft>
                      </a:pPr>
                      <a:endParaRPr lang="es-EC" sz="12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gridSpan="4">
                  <a:txBody>
                    <a:bodyPr/>
                    <a:lstStyle/>
                    <a:p>
                      <a:pPr algn="ctr">
                        <a:lnSpc>
                          <a:spcPct val="100000"/>
                        </a:lnSpc>
                        <a:spcAft>
                          <a:spcPts val="800"/>
                        </a:spcAft>
                      </a:pPr>
                      <a:r>
                        <a:rPr lang="es-EC" sz="1800" dirty="0">
                          <a:effectLst/>
                        </a:rPr>
                        <a:t>Dirección Y</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tc hMerge="1">
                  <a:txBody>
                    <a:bodyPr/>
                    <a:lstStyle/>
                    <a:p>
                      <a:pPr algn="ctr">
                        <a:lnSpc>
                          <a:spcPct val="200000"/>
                        </a:lnSpc>
                        <a:spcAft>
                          <a:spcPts val="800"/>
                        </a:spcAft>
                      </a:pPr>
                      <a:endParaRPr lang="es-EC" sz="12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hMerge="1">
                  <a:txBody>
                    <a:bodyPr/>
                    <a:lstStyle/>
                    <a:p>
                      <a:pPr algn="ctr">
                        <a:lnSpc>
                          <a:spcPct val="200000"/>
                        </a:lnSpc>
                        <a:spcAft>
                          <a:spcPts val="800"/>
                        </a:spcAft>
                      </a:pPr>
                      <a:endParaRPr lang="es-EC" sz="12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hMerge="1">
                  <a:txBody>
                    <a:bodyPr/>
                    <a:lstStyle/>
                    <a:p>
                      <a:pPr algn="ctr">
                        <a:lnSpc>
                          <a:spcPct val="200000"/>
                        </a:lnSpc>
                        <a:spcAft>
                          <a:spcPts val="800"/>
                        </a:spcAft>
                      </a:pPr>
                      <a:endParaRPr lang="es-EC" sz="12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278772682"/>
                  </a:ext>
                </a:extLst>
              </a:tr>
              <a:tr h="299830">
                <a:tc vMerge="1">
                  <a:txBody>
                    <a:bodyPr/>
                    <a:lstStyle/>
                    <a:p>
                      <a:pPr algn="ctr">
                        <a:lnSpc>
                          <a:spcPct val="100000"/>
                        </a:lnSpc>
                        <a:spcAft>
                          <a:spcPts val="800"/>
                        </a:spcAft>
                      </a:pPr>
                      <a:r>
                        <a:rPr lang="es-EC" sz="1800" dirty="0">
                          <a:effectLst/>
                        </a:rPr>
                        <a:t>Espectro</a:t>
                      </a:r>
                      <a:endParaRPr lang="es-EC" sz="1800" dirty="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C" sz="1800" b="1" dirty="0">
                          <a:effectLst/>
                        </a:rPr>
                        <a:t>δ</a:t>
                      </a:r>
                      <a:r>
                        <a:rPr lang="es-EC" sz="1800" b="1" baseline="-25000" dirty="0">
                          <a:effectLst/>
                        </a:rPr>
                        <a:t>max</a:t>
                      </a:r>
                      <a:r>
                        <a:rPr lang="es-EC" sz="1800" b="1" dirty="0">
                          <a:effectLst/>
                        </a:rPr>
                        <a:t> (m)</a:t>
                      </a:r>
                      <a:endParaRPr lang="es-EC" sz="1800" b="1"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b="1" dirty="0">
                          <a:effectLst/>
                        </a:rPr>
                        <a:t>δ</a:t>
                      </a:r>
                      <a:r>
                        <a:rPr lang="es-EC" sz="1800" b="1" baseline="-25000" dirty="0">
                          <a:effectLst/>
                        </a:rPr>
                        <a:t>prom</a:t>
                      </a:r>
                      <a:r>
                        <a:rPr lang="es-EC" sz="1800" b="1" dirty="0">
                          <a:effectLst/>
                        </a:rPr>
                        <a:t> (m)</a:t>
                      </a:r>
                      <a:endParaRPr lang="es-EC" sz="1800" b="1"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b="1" dirty="0">
                          <a:effectLst/>
                        </a:rPr>
                        <a:t>A</a:t>
                      </a:r>
                      <a:r>
                        <a:rPr lang="es-EC" sz="1800" b="1" baseline="-25000" dirty="0">
                          <a:effectLst/>
                        </a:rPr>
                        <a:t>x</a:t>
                      </a:r>
                      <a:endParaRPr lang="es-EC" sz="1800" b="1"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b="1" dirty="0">
                          <a:effectLst/>
                        </a:rPr>
                        <a:t>A</a:t>
                      </a:r>
                      <a:r>
                        <a:rPr lang="es-EC" sz="1800" b="1" baseline="-25000" dirty="0">
                          <a:effectLst/>
                        </a:rPr>
                        <a:t>x</a:t>
                      </a:r>
                      <a:r>
                        <a:rPr lang="es-EC" sz="1800" b="1" dirty="0">
                          <a:effectLst/>
                        </a:rPr>
                        <a:t> asumido</a:t>
                      </a:r>
                      <a:endParaRPr lang="es-EC" sz="1800" b="1"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b="1" dirty="0">
                          <a:effectLst/>
                        </a:rPr>
                        <a:t>δ</a:t>
                      </a:r>
                      <a:r>
                        <a:rPr lang="es-EC" sz="1800" b="1" baseline="-25000" dirty="0">
                          <a:effectLst/>
                        </a:rPr>
                        <a:t>max</a:t>
                      </a:r>
                      <a:r>
                        <a:rPr lang="es-EC" sz="1800" b="1" dirty="0">
                          <a:effectLst/>
                        </a:rPr>
                        <a:t> (m)</a:t>
                      </a:r>
                      <a:endParaRPr lang="es-EC" sz="1800" b="1"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b="1" dirty="0">
                          <a:effectLst/>
                        </a:rPr>
                        <a:t>δ</a:t>
                      </a:r>
                      <a:r>
                        <a:rPr lang="es-EC" sz="1800" b="1" baseline="-25000" dirty="0">
                          <a:effectLst/>
                        </a:rPr>
                        <a:t>prom</a:t>
                      </a:r>
                      <a:r>
                        <a:rPr lang="es-EC" sz="1800" b="1" dirty="0">
                          <a:effectLst/>
                        </a:rPr>
                        <a:t> (m)</a:t>
                      </a:r>
                      <a:endParaRPr lang="es-EC" sz="1800" b="1"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b="1" dirty="0">
                          <a:effectLst/>
                        </a:rPr>
                        <a:t>A</a:t>
                      </a:r>
                      <a:r>
                        <a:rPr lang="es-EC" sz="1800" b="1" baseline="-25000" dirty="0">
                          <a:effectLst/>
                        </a:rPr>
                        <a:t>x</a:t>
                      </a:r>
                      <a:endParaRPr lang="es-EC" sz="1800" b="1"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b="1" dirty="0">
                          <a:effectLst/>
                        </a:rPr>
                        <a:t>A</a:t>
                      </a:r>
                      <a:r>
                        <a:rPr lang="es-EC" sz="1800" b="1" baseline="-25000" dirty="0">
                          <a:effectLst/>
                        </a:rPr>
                        <a:t>x</a:t>
                      </a:r>
                      <a:r>
                        <a:rPr lang="es-EC" sz="1800" b="1" dirty="0">
                          <a:effectLst/>
                        </a:rPr>
                        <a:t> asumido</a:t>
                      </a:r>
                      <a:endParaRPr lang="es-EC" sz="1800" b="1" dirty="0">
                        <a:effectLst/>
                        <a:latin typeface="+mn-lt"/>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843443687"/>
                  </a:ext>
                </a:extLst>
              </a:tr>
              <a:tr h="299830">
                <a:tc>
                  <a:txBody>
                    <a:bodyPr/>
                    <a:lstStyle/>
                    <a:p>
                      <a:pPr algn="ctr">
                        <a:lnSpc>
                          <a:spcPct val="100000"/>
                        </a:lnSpc>
                        <a:spcAft>
                          <a:spcPts val="800"/>
                        </a:spcAft>
                      </a:pPr>
                      <a:r>
                        <a:rPr lang="es-ES" sz="1800" b="0">
                          <a:effectLst/>
                        </a:rPr>
                        <a:t>Lytle Creek</a:t>
                      </a:r>
                      <a:endParaRPr lang="es-EC" sz="1800" b="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rPr>
                        <a:t>0.04586</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rPr>
                        <a:t>0.04463</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rPr>
                        <a:t>0.7331</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dirty="0">
                          <a:effectLst/>
                        </a:rPr>
                        <a:t>1.00</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dirty="0">
                          <a:solidFill>
                            <a:srgbClr val="000000"/>
                          </a:solidFill>
                          <a:effectLst/>
                        </a:rPr>
                        <a:t>0.04963</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0.04261</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0.9419</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dirty="0">
                          <a:solidFill>
                            <a:srgbClr val="000000"/>
                          </a:solidFill>
                          <a:effectLst/>
                        </a:rPr>
                        <a:t>1.00</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99596464"/>
                  </a:ext>
                </a:extLst>
              </a:tr>
              <a:tr h="299830">
                <a:tc>
                  <a:txBody>
                    <a:bodyPr/>
                    <a:lstStyle/>
                    <a:p>
                      <a:pPr algn="ctr">
                        <a:lnSpc>
                          <a:spcPct val="100000"/>
                        </a:lnSpc>
                        <a:spcAft>
                          <a:spcPts val="800"/>
                        </a:spcAft>
                      </a:pPr>
                      <a:r>
                        <a:rPr lang="es-ES" sz="1800" b="0">
                          <a:effectLst/>
                        </a:rPr>
                        <a:t>Fuili, Italy-03</a:t>
                      </a:r>
                      <a:endParaRPr lang="es-EC" sz="1800" b="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rPr>
                        <a:t>0.04218</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rPr>
                        <a:t>0.04122</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rPr>
                        <a:t>0.7272</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a:effectLst/>
                        </a:rPr>
                        <a:t>1.00</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0.04767</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0.04340</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0.8378</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dirty="0">
                          <a:solidFill>
                            <a:srgbClr val="000000"/>
                          </a:solidFill>
                          <a:effectLst/>
                        </a:rPr>
                        <a:t>1.00</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273913205"/>
                  </a:ext>
                </a:extLst>
              </a:tr>
              <a:tr h="299830">
                <a:tc>
                  <a:txBody>
                    <a:bodyPr/>
                    <a:lstStyle/>
                    <a:p>
                      <a:pPr algn="ctr">
                        <a:lnSpc>
                          <a:spcPct val="100000"/>
                        </a:lnSpc>
                        <a:spcAft>
                          <a:spcPts val="800"/>
                        </a:spcAft>
                      </a:pPr>
                      <a:r>
                        <a:rPr lang="es-ES" sz="1800" b="0" dirty="0" err="1">
                          <a:effectLst/>
                        </a:rPr>
                        <a:t>Fruili</a:t>
                      </a:r>
                      <a:r>
                        <a:rPr lang="es-ES" sz="1800" b="0" dirty="0">
                          <a:effectLst/>
                        </a:rPr>
                        <a:t>, Italy-02</a:t>
                      </a:r>
                      <a:endParaRPr lang="es-EC" sz="1800" b="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rPr>
                        <a:t>0.04503</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rPr>
                        <a:t>0.04364</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dirty="0">
                          <a:effectLst/>
                        </a:rPr>
                        <a:t>0.7394</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dirty="0">
                          <a:effectLst/>
                        </a:rPr>
                        <a:t>1.00</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0.05079</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0.04440</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0.9085</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1.00</a:t>
                      </a:r>
                      <a:endParaRPr lang="es-EC" sz="1800">
                        <a:effectLst/>
                        <a:latin typeface="+mn-lt"/>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500971636"/>
                  </a:ext>
                </a:extLst>
              </a:tr>
              <a:tr h="299830">
                <a:tc>
                  <a:txBody>
                    <a:bodyPr/>
                    <a:lstStyle/>
                    <a:p>
                      <a:pPr algn="ctr">
                        <a:lnSpc>
                          <a:spcPct val="100000"/>
                        </a:lnSpc>
                        <a:spcAft>
                          <a:spcPts val="800"/>
                        </a:spcAft>
                      </a:pPr>
                      <a:r>
                        <a:rPr lang="es-ES" sz="1800" b="0">
                          <a:effectLst/>
                        </a:rPr>
                        <a:t>Santa Barbara</a:t>
                      </a:r>
                      <a:endParaRPr lang="es-EC" sz="1800" b="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rPr>
                        <a:t>0.04424</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rPr>
                        <a:t>0.04376</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rPr>
                        <a:t>0.7097</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a:effectLst/>
                        </a:rPr>
                        <a:t>1.00</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0.04675</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0.04289</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0.8252</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1.00</a:t>
                      </a:r>
                      <a:endParaRPr lang="es-EC" sz="1800">
                        <a:effectLst/>
                        <a:latin typeface="+mn-lt"/>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589535840"/>
                  </a:ext>
                </a:extLst>
              </a:tr>
              <a:tr h="299830">
                <a:tc>
                  <a:txBody>
                    <a:bodyPr/>
                    <a:lstStyle/>
                    <a:p>
                      <a:pPr algn="ctr">
                        <a:lnSpc>
                          <a:spcPct val="100000"/>
                        </a:lnSpc>
                        <a:spcAft>
                          <a:spcPts val="800"/>
                        </a:spcAft>
                      </a:pPr>
                      <a:r>
                        <a:rPr lang="es-ES" sz="1800" b="0">
                          <a:effectLst/>
                        </a:rPr>
                        <a:t>Coalinga-01</a:t>
                      </a:r>
                      <a:endParaRPr lang="es-EC" sz="1800" b="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rPr>
                        <a:t>0.05212</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rPr>
                        <a:t>0.05127</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rPr>
                        <a:t>0.7179</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a:effectLst/>
                        </a:rPr>
                        <a:t>1.00</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0.06487</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dirty="0">
                          <a:solidFill>
                            <a:srgbClr val="000000"/>
                          </a:solidFill>
                          <a:effectLst/>
                        </a:rPr>
                        <a:t>0.05369</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dirty="0">
                          <a:solidFill>
                            <a:srgbClr val="000000"/>
                          </a:solidFill>
                          <a:effectLst/>
                        </a:rPr>
                        <a:t>1.0138</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1.01</a:t>
                      </a:r>
                      <a:endParaRPr lang="es-EC" sz="1800">
                        <a:effectLst/>
                        <a:latin typeface="+mn-lt"/>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354289423"/>
                  </a:ext>
                </a:extLst>
              </a:tr>
              <a:tr h="299830">
                <a:tc>
                  <a:txBody>
                    <a:bodyPr/>
                    <a:lstStyle/>
                    <a:p>
                      <a:pPr algn="ctr">
                        <a:lnSpc>
                          <a:spcPct val="100000"/>
                        </a:lnSpc>
                        <a:spcAft>
                          <a:spcPts val="800"/>
                        </a:spcAft>
                      </a:pPr>
                      <a:r>
                        <a:rPr lang="es-ES" sz="1800" b="0">
                          <a:effectLst/>
                        </a:rPr>
                        <a:t>Coalinga-02</a:t>
                      </a:r>
                      <a:endParaRPr lang="es-EC" sz="1800" b="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rPr>
                        <a:t>0.04160</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rPr>
                        <a:t>0.04060</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rPr>
                        <a:t>0.7290</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a:effectLst/>
                        </a:rPr>
                        <a:t>1.00</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0.05560</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0.04780</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dirty="0">
                          <a:solidFill>
                            <a:srgbClr val="000000"/>
                          </a:solidFill>
                          <a:effectLst/>
                        </a:rPr>
                        <a:t>0.9397</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dirty="0">
                          <a:solidFill>
                            <a:srgbClr val="000000"/>
                          </a:solidFill>
                          <a:effectLst/>
                        </a:rPr>
                        <a:t>1.00</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135872583"/>
                  </a:ext>
                </a:extLst>
              </a:tr>
              <a:tr h="299830">
                <a:tc>
                  <a:txBody>
                    <a:bodyPr/>
                    <a:lstStyle/>
                    <a:p>
                      <a:pPr algn="ctr">
                        <a:lnSpc>
                          <a:spcPct val="100000"/>
                        </a:lnSpc>
                        <a:spcAft>
                          <a:spcPts val="800"/>
                        </a:spcAft>
                      </a:pPr>
                      <a:r>
                        <a:rPr lang="es-ES" sz="1800" b="0" dirty="0">
                          <a:effectLst/>
                        </a:rPr>
                        <a:t>Coalinga-04</a:t>
                      </a:r>
                      <a:endParaRPr lang="es-EC" sz="1800" b="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rPr>
                        <a:t>0.04894</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rPr>
                        <a:t>0.04735</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rPr>
                        <a:t>0.7418</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a:effectLst/>
                        </a:rPr>
                        <a:t>1.00</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0.05661</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0.04792</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0.9693</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1.00</a:t>
                      </a:r>
                      <a:endParaRPr lang="es-EC" sz="1800">
                        <a:effectLst/>
                        <a:latin typeface="+mn-lt"/>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538371556"/>
                  </a:ext>
                </a:extLst>
              </a:tr>
              <a:tr h="299830">
                <a:tc>
                  <a:txBody>
                    <a:bodyPr/>
                    <a:lstStyle/>
                    <a:p>
                      <a:pPr algn="ctr">
                        <a:lnSpc>
                          <a:spcPct val="100000"/>
                        </a:lnSpc>
                        <a:spcAft>
                          <a:spcPts val="800"/>
                        </a:spcAft>
                      </a:pPr>
                      <a:r>
                        <a:rPr lang="es-ES" sz="1800" b="0">
                          <a:effectLst/>
                        </a:rPr>
                        <a:t>Coalinga-05</a:t>
                      </a:r>
                      <a:endParaRPr lang="es-EC" sz="1800" b="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dirty="0">
                          <a:effectLst/>
                        </a:rPr>
                        <a:t>0.04582</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dirty="0">
                          <a:effectLst/>
                        </a:rPr>
                        <a:t>0.04458</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dirty="0">
                          <a:effectLst/>
                        </a:rPr>
                        <a:t>0.7335</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a:effectLst/>
                        </a:rPr>
                        <a:t>1.00</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0.05358</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0.04705</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0.9004</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1.00</a:t>
                      </a:r>
                      <a:endParaRPr lang="es-EC" sz="1800">
                        <a:effectLst/>
                        <a:latin typeface="+mn-lt"/>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675310818"/>
                  </a:ext>
                </a:extLst>
              </a:tr>
              <a:tr h="299830">
                <a:tc>
                  <a:txBody>
                    <a:bodyPr/>
                    <a:lstStyle/>
                    <a:p>
                      <a:pPr algn="ctr">
                        <a:lnSpc>
                          <a:spcPct val="100000"/>
                        </a:lnSpc>
                        <a:spcAft>
                          <a:spcPts val="800"/>
                        </a:spcAft>
                      </a:pPr>
                      <a:r>
                        <a:rPr lang="es-ES" sz="1800" b="0" dirty="0">
                          <a:effectLst/>
                        </a:rPr>
                        <a:t>Coalinga-06</a:t>
                      </a:r>
                      <a:endParaRPr lang="es-EC" sz="1800" b="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rPr>
                        <a:t>0.04149</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rPr>
                        <a:t>0.04115</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dirty="0">
                          <a:effectLst/>
                        </a:rPr>
                        <a:t>0.7059</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dirty="0">
                          <a:effectLst/>
                        </a:rPr>
                        <a:t>1.00</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0.04671</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0.04225</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0.8488</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1.00</a:t>
                      </a:r>
                      <a:endParaRPr lang="es-EC" sz="1800">
                        <a:effectLst/>
                        <a:latin typeface="+mn-lt"/>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4278478739"/>
                  </a:ext>
                </a:extLst>
              </a:tr>
              <a:tr h="299830">
                <a:tc>
                  <a:txBody>
                    <a:bodyPr/>
                    <a:lstStyle/>
                    <a:p>
                      <a:pPr algn="ctr">
                        <a:lnSpc>
                          <a:spcPct val="100000"/>
                        </a:lnSpc>
                        <a:spcAft>
                          <a:spcPts val="800"/>
                        </a:spcAft>
                      </a:pPr>
                      <a:r>
                        <a:rPr lang="es-ES" sz="1800" b="0">
                          <a:effectLst/>
                        </a:rPr>
                        <a:t>Coalinga-07</a:t>
                      </a:r>
                      <a:endParaRPr lang="es-EC" sz="1800" b="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rPr>
                        <a:t>0.04181</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rPr>
                        <a:t>0.04143</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rPr>
                        <a:t>0.7072</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a:effectLst/>
                        </a:rPr>
                        <a:t>1.00</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0.04769</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dirty="0">
                          <a:solidFill>
                            <a:srgbClr val="000000"/>
                          </a:solidFill>
                          <a:effectLst/>
                        </a:rPr>
                        <a:t>0.04377</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dirty="0">
                          <a:solidFill>
                            <a:srgbClr val="000000"/>
                          </a:solidFill>
                          <a:effectLst/>
                        </a:rPr>
                        <a:t>0.8245</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dirty="0">
                          <a:solidFill>
                            <a:srgbClr val="000000"/>
                          </a:solidFill>
                          <a:effectLst/>
                        </a:rPr>
                        <a:t>1.00</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174518326"/>
                  </a:ext>
                </a:extLst>
              </a:tr>
              <a:tr h="299830">
                <a:tc>
                  <a:txBody>
                    <a:bodyPr/>
                    <a:lstStyle/>
                    <a:p>
                      <a:pPr algn="ctr">
                        <a:lnSpc>
                          <a:spcPct val="100000"/>
                        </a:lnSpc>
                        <a:spcAft>
                          <a:spcPts val="800"/>
                        </a:spcAft>
                      </a:pPr>
                      <a:r>
                        <a:rPr lang="es-ES" sz="1800" b="0" dirty="0">
                          <a:effectLst/>
                        </a:rPr>
                        <a:t>N. Palm Springs</a:t>
                      </a:r>
                      <a:endParaRPr lang="es-EC" sz="1800" b="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rPr>
                        <a:t>0.06079</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rPr>
                        <a:t>0.05935</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rPr>
                        <a:t>0.7285</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a:effectLst/>
                        </a:rPr>
                        <a:t>1.00</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0.04686</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0.04502</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solidFill>
                            <a:srgbClr val="000000"/>
                          </a:solidFill>
                          <a:effectLst/>
                        </a:rPr>
                        <a:t>0.7523</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dirty="0">
                          <a:solidFill>
                            <a:srgbClr val="000000"/>
                          </a:solidFill>
                          <a:effectLst/>
                        </a:rPr>
                        <a:t>1.00</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72906328"/>
                  </a:ext>
                </a:extLst>
              </a:tr>
              <a:tr h="299830">
                <a:tc>
                  <a:txBody>
                    <a:bodyPr/>
                    <a:lstStyle/>
                    <a:p>
                      <a:pPr algn="ctr">
                        <a:lnSpc>
                          <a:spcPct val="100000"/>
                        </a:lnSpc>
                        <a:spcAft>
                          <a:spcPts val="800"/>
                        </a:spcAft>
                      </a:pPr>
                      <a:r>
                        <a:rPr lang="es-ES" sz="1800" b="0" dirty="0" err="1">
                          <a:effectLst/>
                        </a:rPr>
                        <a:t>Whittier</a:t>
                      </a:r>
                      <a:r>
                        <a:rPr lang="es-ES" sz="1800" b="0" dirty="0">
                          <a:effectLst/>
                        </a:rPr>
                        <a:t> Narrows-01</a:t>
                      </a:r>
                      <a:endParaRPr lang="es-EC" sz="1800" b="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dirty="0">
                          <a:effectLst/>
                        </a:rPr>
                        <a:t>0.04905</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dirty="0">
                          <a:effectLst/>
                        </a:rPr>
                        <a:t>0.04755</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dirty="0">
                          <a:effectLst/>
                        </a:rPr>
                        <a:t>0.7389</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dirty="0">
                          <a:effectLst/>
                        </a:rPr>
                        <a:t>1.00</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dirty="0">
                          <a:solidFill>
                            <a:srgbClr val="000000"/>
                          </a:solidFill>
                          <a:effectLst/>
                        </a:rPr>
                        <a:t>0.05527</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dirty="0">
                          <a:solidFill>
                            <a:srgbClr val="000000"/>
                          </a:solidFill>
                          <a:effectLst/>
                        </a:rPr>
                        <a:t>0.04764</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dirty="0">
                          <a:solidFill>
                            <a:srgbClr val="000000"/>
                          </a:solidFill>
                          <a:effectLst/>
                        </a:rPr>
                        <a:t>0.9348</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dirty="0">
                          <a:solidFill>
                            <a:srgbClr val="000000"/>
                          </a:solidFill>
                          <a:effectLst/>
                        </a:rPr>
                        <a:t>1.00</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283904097"/>
                  </a:ext>
                </a:extLst>
              </a:tr>
            </a:tbl>
          </a:graphicData>
        </a:graphic>
      </p:graphicFrame>
      <p:sp>
        <p:nvSpPr>
          <p:cNvPr id="17" name="CuadroTexto 16">
            <a:extLst>
              <a:ext uri="{FF2B5EF4-FFF2-40B4-BE49-F238E27FC236}">
                <a16:creationId xmlns:a16="http://schemas.microsoft.com/office/drawing/2014/main" id="{D93D3778-97B7-431D-AFA3-A4613AA5DC3A}"/>
              </a:ext>
            </a:extLst>
          </p:cNvPr>
          <p:cNvSpPr txBox="1"/>
          <p:nvPr/>
        </p:nvSpPr>
        <p:spPr>
          <a:xfrm>
            <a:off x="3611421" y="1110849"/>
            <a:ext cx="4671188" cy="400110"/>
          </a:xfrm>
          <a:prstGeom prst="rect">
            <a:avLst/>
          </a:prstGeom>
          <a:noFill/>
        </p:spPr>
        <p:txBody>
          <a:bodyPr wrap="square">
            <a:spAutoFit/>
          </a:bodyPr>
          <a:lstStyle/>
          <a:p>
            <a:pPr algn="ctr"/>
            <a:r>
              <a:rPr lang="es-ES" sz="2000" b="1" i="1" dirty="0">
                <a:latin typeface="+mj-lt"/>
              </a:rPr>
              <a:t>Tabla 17: Factor de amplificación torsional</a:t>
            </a:r>
            <a:endParaRPr lang="es-EC" sz="2000" b="1" i="1" dirty="0">
              <a:latin typeface="+mj-lt"/>
            </a:endParaRPr>
          </a:p>
        </p:txBody>
      </p:sp>
    </p:spTree>
    <p:extLst>
      <p:ext uri="{BB962C8B-B14F-4D97-AF65-F5344CB8AC3E}">
        <p14:creationId xmlns:p14="http://schemas.microsoft.com/office/powerpoint/2010/main" val="37209810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78468" y="12624"/>
            <a:ext cx="6463353" cy="622852"/>
          </a:xfrm>
        </p:spPr>
        <p:txBody>
          <a:bodyPr>
            <a:normAutofit fontScale="90000"/>
          </a:bodyPr>
          <a:lstStyle/>
          <a:p>
            <a:r>
              <a:rPr lang="es-CO" sz="3600" dirty="0"/>
              <a:t>SISTEMA DE MONTAJE TIPO BALASTO</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48</a:t>
            </a:fld>
            <a:endParaRPr lang="es-EC" dirty="0"/>
          </a:p>
        </p:txBody>
      </p:sp>
      <p:sp>
        <p:nvSpPr>
          <p:cNvPr id="13" name="CuadroTexto 12">
            <a:extLst>
              <a:ext uri="{FF2B5EF4-FFF2-40B4-BE49-F238E27FC236}">
                <a16:creationId xmlns:a16="http://schemas.microsoft.com/office/drawing/2014/main" id="{B6106493-6112-44CB-AEA4-610E2C2DCF8D}"/>
              </a:ext>
            </a:extLst>
          </p:cNvPr>
          <p:cNvSpPr txBox="1"/>
          <p:nvPr/>
        </p:nvSpPr>
        <p:spPr>
          <a:xfrm>
            <a:off x="-1499398" y="524058"/>
            <a:ext cx="5720646" cy="461665"/>
          </a:xfrm>
          <a:prstGeom prst="rect">
            <a:avLst/>
          </a:prstGeom>
          <a:noFill/>
        </p:spPr>
        <p:txBody>
          <a:bodyPr wrap="square">
            <a:spAutoFit/>
          </a:bodyPr>
          <a:lstStyle/>
          <a:p>
            <a:pPr algn="ctr"/>
            <a:r>
              <a:rPr lang="es-ES" sz="2400" b="1" dirty="0">
                <a:latin typeface="+mj-lt"/>
              </a:rPr>
              <a:t>3.- Fuerza de fricción</a:t>
            </a:r>
            <a:endParaRPr lang="es-EC" sz="2400" b="1" dirty="0">
              <a:latin typeface="+mj-lt"/>
            </a:endParaRPr>
          </a:p>
        </p:txBody>
      </p:sp>
      <p:graphicFrame>
        <p:nvGraphicFramePr>
          <p:cNvPr id="5" name="Tabla 4">
            <a:extLst>
              <a:ext uri="{FF2B5EF4-FFF2-40B4-BE49-F238E27FC236}">
                <a16:creationId xmlns:a16="http://schemas.microsoft.com/office/drawing/2014/main" id="{A9540B47-618F-4E70-AE41-BBAAF74BC7F4}"/>
              </a:ext>
            </a:extLst>
          </p:cNvPr>
          <p:cNvGraphicFramePr>
            <a:graphicFrameLocks noGrp="1"/>
          </p:cNvGraphicFramePr>
          <p:nvPr>
            <p:extLst>
              <p:ext uri="{D42A27DB-BD31-4B8C-83A1-F6EECF244321}">
                <p14:modId xmlns:p14="http://schemas.microsoft.com/office/powerpoint/2010/main" val="1580737753"/>
              </p:ext>
            </p:extLst>
          </p:nvPr>
        </p:nvGraphicFramePr>
        <p:xfrm>
          <a:off x="4863943" y="830900"/>
          <a:ext cx="6463353" cy="1295400"/>
        </p:xfrm>
        <a:graphic>
          <a:graphicData uri="http://schemas.openxmlformats.org/drawingml/2006/table">
            <a:tbl>
              <a:tblPr firstRow="1" firstCol="1" bandRow="1">
                <a:tableStyleId>{68D230F3-CF80-4859-8CE7-A43EE81993B5}</a:tableStyleId>
              </a:tblPr>
              <a:tblGrid>
                <a:gridCol w="4293358">
                  <a:extLst>
                    <a:ext uri="{9D8B030D-6E8A-4147-A177-3AD203B41FA5}">
                      <a16:colId xmlns:a16="http://schemas.microsoft.com/office/drawing/2014/main" val="1472463887"/>
                    </a:ext>
                  </a:extLst>
                </a:gridCol>
                <a:gridCol w="996287">
                  <a:extLst>
                    <a:ext uri="{9D8B030D-6E8A-4147-A177-3AD203B41FA5}">
                      <a16:colId xmlns:a16="http://schemas.microsoft.com/office/drawing/2014/main" val="4179385653"/>
                    </a:ext>
                  </a:extLst>
                </a:gridCol>
                <a:gridCol w="1173708">
                  <a:extLst>
                    <a:ext uri="{9D8B030D-6E8A-4147-A177-3AD203B41FA5}">
                      <a16:colId xmlns:a16="http://schemas.microsoft.com/office/drawing/2014/main" val="3628298401"/>
                    </a:ext>
                  </a:extLst>
                </a:gridCol>
              </a:tblGrid>
              <a:tr h="40728">
                <a:tc>
                  <a:txBody>
                    <a:bodyPr/>
                    <a:lstStyle/>
                    <a:p>
                      <a:pPr algn="ctr"/>
                      <a:r>
                        <a:rPr lang="es-EC" sz="1700" b="0" dirty="0">
                          <a:effectLst/>
                        </a:rPr>
                        <a:t>Factor importancia componente</a:t>
                      </a:r>
                      <a:endParaRPr lang="es-EC" sz="1700" b="0" dirty="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s-EC" sz="1700" b="0" dirty="0" err="1">
                          <a:effectLst/>
                        </a:rPr>
                        <a:t>I</a:t>
                      </a:r>
                      <a:r>
                        <a:rPr lang="es-EC" sz="1700" b="0" baseline="-25000" dirty="0" err="1">
                          <a:effectLst/>
                        </a:rPr>
                        <a:t>p</a:t>
                      </a:r>
                      <a:endParaRPr lang="es-EC" sz="1700" b="0" dirty="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s-EC" sz="1700" b="0" dirty="0">
                          <a:effectLst/>
                        </a:rPr>
                        <a:t>1</a:t>
                      </a:r>
                      <a:endParaRPr lang="es-EC" sz="1700" b="0" dirty="0">
                        <a:effectLst/>
                        <a:latin typeface="Times New Roman" panose="02020603050405020304" pitchFamily="18" charset="0"/>
                        <a:ea typeface="SimSun" panose="02010600030101010101" pitchFamily="2" charset="-122"/>
                      </a:endParaRPr>
                    </a:p>
                  </a:txBody>
                  <a:tcPr marL="44450" marR="44450" marT="0" marB="0" anchor="ctr"/>
                </a:tc>
                <a:extLst>
                  <a:ext uri="{0D108BD9-81ED-4DB2-BD59-A6C34878D82A}">
                    <a16:rowId xmlns:a16="http://schemas.microsoft.com/office/drawing/2014/main" val="3203735094"/>
                  </a:ext>
                </a:extLst>
              </a:tr>
              <a:tr h="144145">
                <a:tc>
                  <a:txBody>
                    <a:bodyPr/>
                    <a:lstStyle/>
                    <a:p>
                      <a:pPr algn="ctr"/>
                      <a:r>
                        <a:rPr lang="es-EC" sz="1700" b="0">
                          <a:effectLst/>
                        </a:rPr>
                        <a:t>Factor de amplificación dinámica</a:t>
                      </a:r>
                      <a:endParaRPr lang="es-EC" sz="1700" b="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s-EC" sz="1700">
                          <a:effectLst/>
                        </a:rPr>
                        <a:t>a</a:t>
                      </a:r>
                      <a:r>
                        <a:rPr lang="es-EC" sz="1700" baseline="-25000">
                          <a:effectLst/>
                        </a:rPr>
                        <a:t>p</a:t>
                      </a:r>
                      <a:endParaRPr lang="es-EC" sz="170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s-EC" sz="1700" dirty="0">
                          <a:effectLst/>
                        </a:rPr>
                        <a:t>1</a:t>
                      </a:r>
                      <a:endParaRPr lang="es-EC" sz="1700" dirty="0">
                        <a:effectLst/>
                        <a:latin typeface="Times New Roman" panose="02020603050405020304" pitchFamily="18" charset="0"/>
                        <a:ea typeface="SimSun" panose="02010600030101010101" pitchFamily="2" charset="-122"/>
                      </a:endParaRPr>
                    </a:p>
                  </a:txBody>
                  <a:tcPr marL="44450" marR="44450" marT="0" marB="0" anchor="ctr"/>
                </a:tc>
                <a:extLst>
                  <a:ext uri="{0D108BD9-81ED-4DB2-BD59-A6C34878D82A}">
                    <a16:rowId xmlns:a16="http://schemas.microsoft.com/office/drawing/2014/main" val="801235977"/>
                  </a:ext>
                </a:extLst>
              </a:tr>
              <a:tr h="144145">
                <a:tc>
                  <a:txBody>
                    <a:bodyPr/>
                    <a:lstStyle/>
                    <a:p>
                      <a:pPr algn="ctr"/>
                      <a:r>
                        <a:rPr lang="es-EC" sz="1700" b="0">
                          <a:effectLst/>
                        </a:rPr>
                        <a:t>Factor de modificación de respuesta</a:t>
                      </a:r>
                      <a:endParaRPr lang="es-EC" sz="1700" b="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s-EC" sz="1700">
                          <a:effectLst/>
                        </a:rPr>
                        <a:t>R</a:t>
                      </a:r>
                      <a:r>
                        <a:rPr lang="es-EC" sz="1700" baseline="-25000">
                          <a:effectLst/>
                        </a:rPr>
                        <a:t>p</a:t>
                      </a:r>
                      <a:endParaRPr lang="es-EC" sz="170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s-EC" sz="1700">
                          <a:effectLst/>
                        </a:rPr>
                        <a:t>1.5</a:t>
                      </a:r>
                      <a:endParaRPr lang="es-EC" sz="1700">
                        <a:effectLst/>
                        <a:latin typeface="Times New Roman" panose="02020603050405020304" pitchFamily="18" charset="0"/>
                        <a:ea typeface="SimSun" panose="02010600030101010101" pitchFamily="2" charset="-122"/>
                      </a:endParaRPr>
                    </a:p>
                  </a:txBody>
                  <a:tcPr marL="44450" marR="44450" marT="0" marB="0" anchor="ctr"/>
                </a:tc>
                <a:extLst>
                  <a:ext uri="{0D108BD9-81ED-4DB2-BD59-A6C34878D82A}">
                    <a16:rowId xmlns:a16="http://schemas.microsoft.com/office/drawing/2014/main" val="3319875260"/>
                  </a:ext>
                </a:extLst>
              </a:tr>
              <a:tr h="144145">
                <a:tc>
                  <a:txBody>
                    <a:bodyPr/>
                    <a:lstStyle/>
                    <a:p>
                      <a:pPr algn="ctr"/>
                      <a:r>
                        <a:rPr lang="es-EC" sz="1700" b="0" dirty="0">
                          <a:effectLst/>
                        </a:rPr>
                        <a:t>Peso total sistema de balasto externo (kg)</a:t>
                      </a:r>
                      <a:endParaRPr lang="es-EC" sz="1700" b="0" dirty="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s-EC" sz="1700">
                          <a:effectLst/>
                        </a:rPr>
                        <a:t>W</a:t>
                      </a:r>
                      <a:r>
                        <a:rPr lang="es-EC" sz="1700" baseline="-25000">
                          <a:effectLst/>
                        </a:rPr>
                        <a:t>pext</a:t>
                      </a:r>
                      <a:endParaRPr lang="es-EC" sz="170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s-EC" sz="1700" dirty="0">
                          <a:effectLst/>
                        </a:rPr>
                        <a:t>84.45</a:t>
                      </a:r>
                      <a:endParaRPr lang="es-EC" sz="1700" dirty="0">
                        <a:effectLst/>
                        <a:latin typeface="Times New Roman" panose="02020603050405020304" pitchFamily="18" charset="0"/>
                        <a:ea typeface="SimSun" panose="02010600030101010101" pitchFamily="2" charset="-122"/>
                      </a:endParaRPr>
                    </a:p>
                  </a:txBody>
                  <a:tcPr marL="44450" marR="44450" marT="0" marB="0" anchor="ctr"/>
                </a:tc>
                <a:extLst>
                  <a:ext uri="{0D108BD9-81ED-4DB2-BD59-A6C34878D82A}">
                    <a16:rowId xmlns:a16="http://schemas.microsoft.com/office/drawing/2014/main" val="596487919"/>
                  </a:ext>
                </a:extLst>
              </a:tr>
              <a:tr h="144145">
                <a:tc>
                  <a:txBody>
                    <a:bodyPr/>
                    <a:lstStyle/>
                    <a:p>
                      <a:pPr algn="ctr"/>
                      <a:r>
                        <a:rPr lang="es-EC" sz="1700" b="0" dirty="0">
                          <a:effectLst/>
                        </a:rPr>
                        <a:t>Peso total sistema de balasto interno (kg)</a:t>
                      </a:r>
                      <a:endParaRPr lang="es-EC" sz="1700" b="0" dirty="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s-EC" sz="1700">
                          <a:effectLst/>
                        </a:rPr>
                        <a:t>W</a:t>
                      </a:r>
                      <a:r>
                        <a:rPr lang="es-EC" sz="1700" baseline="-25000">
                          <a:effectLst/>
                        </a:rPr>
                        <a:t>pint</a:t>
                      </a:r>
                      <a:endParaRPr lang="es-EC" sz="170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s-EC" sz="1700" dirty="0">
                          <a:effectLst/>
                        </a:rPr>
                        <a:t>98.90</a:t>
                      </a:r>
                      <a:endParaRPr lang="es-EC" sz="1700" dirty="0">
                        <a:effectLst/>
                        <a:latin typeface="Times New Roman" panose="02020603050405020304" pitchFamily="18" charset="0"/>
                        <a:ea typeface="SimSun" panose="02010600030101010101" pitchFamily="2" charset="-122"/>
                      </a:endParaRPr>
                    </a:p>
                  </a:txBody>
                  <a:tcPr marL="44450" marR="44450" marT="0" marB="0" anchor="ctr"/>
                </a:tc>
                <a:extLst>
                  <a:ext uri="{0D108BD9-81ED-4DB2-BD59-A6C34878D82A}">
                    <a16:rowId xmlns:a16="http://schemas.microsoft.com/office/drawing/2014/main" val="3707585783"/>
                  </a:ext>
                </a:extLst>
              </a:tr>
            </a:tbl>
          </a:graphicData>
        </a:graphic>
      </p:graphicFrame>
      <p:graphicFrame>
        <p:nvGraphicFramePr>
          <p:cNvPr id="6" name="Tabla 5">
            <a:extLst>
              <a:ext uri="{FF2B5EF4-FFF2-40B4-BE49-F238E27FC236}">
                <a16:creationId xmlns:a16="http://schemas.microsoft.com/office/drawing/2014/main" id="{43E2A2A0-9400-4BC5-8590-F4EAEB6D4209}"/>
              </a:ext>
            </a:extLst>
          </p:cNvPr>
          <p:cNvGraphicFramePr>
            <a:graphicFrameLocks noGrp="1"/>
          </p:cNvGraphicFramePr>
          <p:nvPr>
            <p:extLst>
              <p:ext uri="{D42A27DB-BD31-4B8C-83A1-F6EECF244321}">
                <p14:modId xmlns:p14="http://schemas.microsoft.com/office/powerpoint/2010/main" val="1518747004"/>
              </p:ext>
            </p:extLst>
          </p:nvPr>
        </p:nvGraphicFramePr>
        <p:xfrm>
          <a:off x="838200" y="2140900"/>
          <a:ext cx="10515600" cy="3886200"/>
        </p:xfrm>
        <a:graphic>
          <a:graphicData uri="http://schemas.openxmlformats.org/drawingml/2006/table">
            <a:tbl>
              <a:tblPr firstRow="1" firstCol="1" bandRow="1">
                <a:tableStyleId>{68D230F3-CF80-4859-8CE7-A43EE81993B5}</a:tableStyleId>
              </a:tblPr>
              <a:tblGrid>
                <a:gridCol w="2103120">
                  <a:extLst>
                    <a:ext uri="{9D8B030D-6E8A-4147-A177-3AD203B41FA5}">
                      <a16:colId xmlns:a16="http://schemas.microsoft.com/office/drawing/2014/main" val="3770325941"/>
                    </a:ext>
                  </a:extLst>
                </a:gridCol>
                <a:gridCol w="2103120">
                  <a:extLst>
                    <a:ext uri="{9D8B030D-6E8A-4147-A177-3AD203B41FA5}">
                      <a16:colId xmlns:a16="http://schemas.microsoft.com/office/drawing/2014/main" val="3841907243"/>
                    </a:ext>
                  </a:extLst>
                </a:gridCol>
                <a:gridCol w="2103120">
                  <a:extLst>
                    <a:ext uri="{9D8B030D-6E8A-4147-A177-3AD203B41FA5}">
                      <a16:colId xmlns:a16="http://schemas.microsoft.com/office/drawing/2014/main" val="3369291640"/>
                    </a:ext>
                  </a:extLst>
                </a:gridCol>
                <a:gridCol w="2103120">
                  <a:extLst>
                    <a:ext uri="{9D8B030D-6E8A-4147-A177-3AD203B41FA5}">
                      <a16:colId xmlns:a16="http://schemas.microsoft.com/office/drawing/2014/main" val="1946985548"/>
                    </a:ext>
                  </a:extLst>
                </a:gridCol>
                <a:gridCol w="2103120">
                  <a:extLst>
                    <a:ext uri="{9D8B030D-6E8A-4147-A177-3AD203B41FA5}">
                      <a16:colId xmlns:a16="http://schemas.microsoft.com/office/drawing/2014/main" val="2660027768"/>
                    </a:ext>
                  </a:extLst>
                </a:gridCol>
              </a:tblGrid>
              <a:tr h="218801">
                <a:tc rowSpan="2">
                  <a:txBody>
                    <a:bodyPr/>
                    <a:lstStyle/>
                    <a:p>
                      <a:pPr algn="ctr"/>
                      <a:r>
                        <a:rPr lang="en-US" sz="1700" dirty="0" err="1">
                          <a:effectLst/>
                        </a:rPr>
                        <a:t>Espectro</a:t>
                      </a:r>
                      <a:endParaRPr lang="es-EC" sz="1700" dirty="0">
                        <a:effectLst/>
                        <a:latin typeface="Times New Roman" panose="02020603050405020304" pitchFamily="18" charset="0"/>
                        <a:ea typeface="SimSun" panose="02010600030101010101" pitchFamily="2" charset="-122"/>
                      </a:endParaRPr>
                    </a:p>
                  </a:txBody>
                  <a:tcPr marL="44450" marR="44450" marT="0" marB="0" anchor="ctr"/>
                </a:tc>
                <a:tc gridSpan="2">
                  <a:txBody>
                    <a:bodyPr/>
                    <a:lstStyle/>
                    <a:p>
                      <a:pPr algn="ctr"/>
                      <a:r>
                        <a:rPr lang="en-US" sz="1700">
                          <a:effectLst/>
                        </a:rPr>
                        <a:t>Balasto interno</a:t>
                      </a:r>
                      <a:endParaRPr lang="es-EC" sz="1700">
                        <a:effectLst/>
                        <a:latin typeface="Times New Roman" panose="02020603050405020304" pitchFamily="18" charset="0"/>
                        <a:ea typeface="SimSun" panose="02010600030101010101" pitchFamily="2" charset="-122"/>
                      </a:endParaRPr>
                    </a:p>
                  </a:txBody>
                  <a:tcPr marL="44450" marR="44450" marT="0" marB="0" anchor="ctr"/>
                </a:tc>
                <a:tc hMerge="1">
                  <a:txBody>
                    <a:bodyPr/>
                    <a:lstStyle/>
                    <a:p>
                      <a:endParaRPr lang="es-EC"/>
                    </a:p>
                  </a:txBody>
                  <a:tcPr/>
                </a:tc>
                <a:tc gridSpan="2">
                  <a:txBody>
                    <a:bodyPr/>
                    <a:lstStyle/>
                    <a:p>
                      <a:pPr algn="ctr"/>
                      <a:r>
                        <a:rPr lang="en-US" sz="1700">
                          <a:effectLst/>
                        </a:rPr>
                        <a:t>Balasto externo</a:t>
                      </a:r>
                      <a:endParaRPr lang="es-EC" sz="1700">
                        <a:effectLst/>
                        <a:latin typeface="Times New Roman" panose="02020603050405020304" pitchFamily="18" charset="0"/>
                        <a:ea typeface="SimSun" panose="02010600030101010101" pitchFamily="2" charset="-122"/>
                      </a:endParaRPr>
                    </a:p>
                  </a:txBody>
                  <a:tcPr marL="44450" marR="44450" marT="0" marB="0"/>
                </a:tc>
                <a:tc hMerge="1">
                  <a:txBody>
                    <a:bodyPr/>
                    <a:lstStyle/>
                    <a:p>
                      <a:endParaRPr lang="es-EC"/>
                    </a:p>
                  </a:txBody>
                  <a:tcPr/>
                </a:tc>
                <a:extLst>
                  <a:ext uri="{0D108BD9-81ED-4DB2-BD59-A6C34878D82A}">
                    <a16:rowId xmlns:a16="http://schemas.microsoft.com/office/drawing/2014/main" val="1066345408"/>
                  </a:ext>
                </a:extLst>
              </a:tr>
              <a:tr h="218801">
                <a:tc vMerge="1">
                  <a:txBody>
                    <a:bodyPr/>
                    <a:lstStyle/>
                    <a:p>
                      <a:endParaRPr lang="es-EC"/>
                    </a:p>
                  </a:txBody>
                  <a:tcPr/>
                </a:tc>
                <a:tc>
                  <a:txBody>
                    <a:bodyPr/>
                    <a:lstStyle/>
                    <a:p>
                      <a:pPr algn="ctr"/>
                      <a:r>
                        <a:rPr lang="en-US" sz="1700" b="1">
                          <a:effectLst/>
                        </a:rPr>
                        <a:t>F</a:t>
                      </a:r>
                      <a:r>
                        <a:rPr lang="en-US" sz="1700" b="1" baseline="-25000">
                          <a:effectLst/>
                        </a:rPr>
                        <a:t>px</a:t>
                      </a:r>
                      <a:r>
                        <a:rPr lang="en-US" sz="1700" b="1">
                          <a:effectLst/>
                        </a:rPr>
                        <a:t> (Kg)</a:t>
                      </a:r>
                      <a:endParaRPr lang="es-EC" sz="1700" b="1">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n-US" sz="1700" b="1">
                          <a:effectLst/>
                        </a:rPr>
                        <a:t>F</a:t>
                      </a:r>
                      <a:r>
                        <a:rPr lang="en-US" sz="1700" b="1" baseline="-25000">
                          <a:effectLst/>
                        </a:rPr>
                        <a:t>py</a:t>
                      </a:r>
                      <a:r>
                        <a:rPr lang="en-US" sz="1700" b="1">
                          <a:effectLst/>
                        </a:rPr>
                        <a:t> (Kg)</a:t>
                      </a:r>
                      <a:endParaRPr lang="es-EC" sz="1700" b="1">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n-US" sz="1700" b="1">
                          <a:effectLst/>
                        </a:rPr>
                        <a:t>F</a:t>
                      </a:r>
                      <a:r>
                        <a:rPr lang="en-US" sz="1700" b="1" baseline="-25000">
                          <a:effectLst/>
                        </a:rPr>
                        <a:t>px</a:t>
                      </a:r>
                      <a:r>
                        <a:rPr lang="en-US" sz="1700" b="1">
                          <a:effectLst/>
                        </a:rPr>
                        <a:t> (Kg)</a:t>
                      </a:r>
                      <a:endParaRPr lang="es-EC" sz="1700" b="1">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n-US" sz="1700" b="1" dirty="0">
                          <a:effectLst/>
                        </a:rPr>
                        <a:t>F</a:t>
                      </a:r>
                      <a:r>
                        <a:rPr lang="en-US" sz="1700" b="1" baseline="-25000" dirty="0">
                          <a:effectLst/>
                        </a:rPr>
                        <a:t>py</a:t>
                      </a:r>
                      <a:r>
                        <a:rPr lang="en-US" sz="1700" b="1" dirty="0">
                          <a:effectLst/>
                        </a:rPr>
                        <a:t> (Kg)</a:t>
                      </a:r>
                      <a:endParaRPr lang="es-EC" sz="1700" b="1" dirty="0">
                        <a:effectLst/>
                        <a:latin typeface="Times New Roman" panose="02020603050405020304" pitchFamily="18" charset="0"/>
                        <a:ea typeface="SimSun" panose="02010600030101010101" pitchFamily="2" charset="-122"/>
                      </a:endParaRPr>
                    </a:p>
                  </a:txBody>
                  <a:tcPr marL="44450" marR="44450" marT="0" marB="0" anchor="ctr"/>
                </a:tc>
                <a:extLst>
                  <a:ext uri="{0D108BD9-81ED-4DB2-BD59-A6C34878D82A}">
                    <a16:rowId xmlns:a16="http://schemas.microsoft.com/office/drawing/2014/main" val="2599081680"/>
                  </a:ext>
                </a:extLst>
              </a:tr>
              <a:tr h="218801">
                <a:tc>
                  <a:txBody>
                    <a:bodyPr/>
                    <a:lstStyle/>
                    <a:p>
                      <a:pPr algn="ctr"/>
                      <a:r>
                        <a:rPr lang="en-US" sz="1700" b="0" dirty="0">
                          <a:effectLst/>
                        </a:rPr>
                        <a:t>Lytle Creek</a:t>
                      </a:r>
                      <a:endParaRPr lang="es-EC" sz="1700" b="0" dirty="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r>
                        <a:rPr lang="en-US" sz="1700">
                          <a:effectLst/>
                        </a:rPr>
                        <a:t>137.409</a:t>
                      </a:r>
                      <a:endParaRPr lang="es-EC" sz="170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n-US" sz="1700">
                          <a:effectLst/>
                        </a:rPr>
                        <a:t>121.409</a:t>
                      </a:r>
                      <a:endParaRPr lang="es-EC" sz="170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r>
                        <a:rPr lang="en-US" sz="1700">
                          <a:effectLst/>
                        </a:rPr>
                        <a:t>117.333</a:t>
                      </a:r>
                      <a:endParaRPr lang="es-EC" sz="170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r>
                        <a:rPr lang="en-US" sz="1700" dirty="0">
                          <a:effectLst/>
                        </a:rPr>
                        <a:t>103.670</a:t>
                      </a:r>
                      <a:endParaRPr lang="es-EC" sz="1700" dirty="0">
                        <a:effectLst/>
                        <a:latin typeface="Times New Roman" panose="02020603050405020304" pitchFamily="18" charset="0"/>
                        <a:ea typeface="SimSun" panose="02010600030101010101" pitchFamily="2" charset="-122"/>
                      </a:endParaRPr>
                    </a:p>
                  </a:txBody>
                  <a:tcPr marL="44450" marR="44450" marT="0" marB="0" anchor="b"/>
                </a:tc>
                <a:extLst>
                  <a:ext uri="{0D108BD9-81ED-4DB2-BD59-A6C34878D82A}">
                    <a16:rowId xmlns:a16="http://schemas.microsoft.com/office/drawing/2014/main" val="1625197833"/>
                  </a:ext>
                </a:extLst>
              </a:tr>
              <a:tr h="218801">
                <a:tc>
                  <a:txBody>
                    <a:bodyPr/>
                    <a:lstStyle/>
                    <a:p>
                      <a:pPr algn="ctr"/>
                      <a:r>
                        <a:rPr lang="en-US" sz="1700" b="0">
                          <a:effectLst/>
                        </a:rPr>
                        <a:t>Fuili, Italy-03</a:t>
                      </a:r>
                      <a:endParaRPr lang="es-EC" sz="1700" b="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n-US" sz="1700">
                          <a:effectLst/>
                        </a:rPr>
                        <a:t>101.249</a:t>
                      </a:r>
                      <a:endParaRPr lang="es-EC" sz="170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n-US" sz="1700">
                          <a:effectLst/>
                        </a:rPr>
                        <a:t>125.445</a:t>
                      </a:r>
                      <a:endParaRPr lang="es-EC" sz="170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r>
                        <a:rPr lang="en-US" sz="1700">
                          <a:effectLst/>
                        </a:rPr>
                        <a:t>86.456</a:t>
                      </a:r>
                      <a:endParaRPr lang="es-EC" sz="170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r>
                        <a:rPr lang="en-US" sz="1700">
                          <a:effectLst/>
                        </a:rPr>
                        <a:t>107.116</a:t>
                      </a:r>
                      <a:endParaRPr lang="es-EC" sz="1700">
                        <a:effectLst/>
                        <a:latin typeface="Times New Roman" panose="02020603050405020304" pitchFamily="18" charset="0"/>
                        <a:ea typeface="SimSun" panose="02010600030101010101" pitchFamily="2" charset="-122"/>
                      </a:endParaRPr>
                    </a:p>
                  </a:txBody>
                  <a:tcPr marL="44450" marR="44450" marT="0" marB="0" anchor="b"/>
                </a:tc>
                <a:extLst>
                  <a:ext uri="{0D108BD9-81ED-4DB2-BD59-A6C34878D82A}">
                    <a16:rowId xmlns:a16="http://schemas.microsoft.com/office/drawing/2014/main" val="2128198839"/>
                  </a:ext>
                </a:extLst>
              </a:tr>
              <a:tr h="218801">
                <a:tc>
                  <a:txBody>
                    <a:bodyPr/>
                    <a:lstStyle/>
                    <a:p>
                      <a:pPr algn="ctr"/>
                      <a:r>
                        <a:rPr lang="en-US" sz="1700" b="0">
                          <a:effectLst/>
                        </a:rPr>
                        <a:t>Fruili, Italy-02</a:t>
                      </a:r>
                      <a:endParaRPr lang="es-EC" sz="1700" b="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n-US" sz="1700">
                          <a:effectLst/>
                        </a:rPr>
                        <a:t>122.200</a:t>
                      </a:r>
                      <a:endParaRPr lang="es-EC" sz="170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n-US" sz="1700">
                          <a:effectLst/>
                        </a:rPr>
                        <a:t>119.587</a:t>
                      </a:r>
                      <a:endParaRPr lang="es-EC" sz="170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r>
                        <a:rPr lang="en-US" sz="1700">
                          <a:effectLst/>
                        </a:rPr>
                        <a:t>104.346</a:t>
                      </a:r>
                      <a:endParaRPr lang="es-EC" sz="170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r>
                        <a:rPr lang="en-US" sz="1700">
                          <a:effectLst/>
                        </a:rPr>
                        <a:t>102.114</a:t>
                      </a:r>
                      <a:endParaRPr lang="es-EC" sz="1700">
                        <a:effectLst/>
                        <a:latin typeface="Times New Roman" panose="02020603050405020304" pitchFamily="18" charset="0"/>
                        <a:ea typeface="SimSun" panose="02010600030101010101" pitchFamily="2" charset="-122"/>
                      </a:endParaRPr>
                    </a:p>
                  </a:txBody>
                  <a:tcPr marL="44450" marR="44450" marT="0" marB="0" anchor="b"/>
                </a:tc>
                <a:extLst>
                  <a:ext uri="{0D108BD9-81ED-4DB2-BD59-A6C34878D82A}">
                    <a16:rowId xmlns:a16="http://schemas.microsoft.com/office/drawing/2014/main" val="1222228848"/>
                  </a:ext>
                </a:extLst>
              </a:tr>
              <a:tr h="218801">
                <a:tc>
                  <a:txBody>
                    <a:bodyPr/>
                    <a:lstStyle/>
                    <a:p>
                      <a:pPr algn="ctr"/>
                      <a:r>
                        <a:rPr lang="en-US" sz="1700" b="0">
                          <a:effectLst/>
                        </a:rPr>
                        <a:t>Santa Barbara</a:t>
                      </a:r>
                      <a:endParaRPr lang="es-EC" sz="1700" b="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n-US" sz="1700">
                          <a:effectLst/>
                        </a:rPr>
                        <a:t>110.463</a:t>
                      </a:r>
                      <a:endParaRPr lang="es-EC" sz="170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n-US" sz="1700">
                          <a:effectLst/>
                        </a:rPr>
                        <a:t>103.087</a:t>
                      </a:r>
                      <a:endParaRPr lang="es-EC" sz="170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r>
                        <a:rPr lang="en-US" sz="1700">
                          <a:effectLst/>
                        </a:rPr>
                        <a:t>94.323</a:t>
                      </a:r>
                      <a:endParaRPr lang="es-EC" sz="170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r>
                        <a:rPr lang="en-US" sz="1700">
                          <a:effectLst/>
                        </a:rPr>
                        <a:t>88.026</a:t>
                      </a:r>
                      <a:endParaRPr lang="es-EC" sz="1700">
                        <a:effectLst/>
                        <a:latin typeface="Times New Roman" panose="02020603050405020304" pitchFamily="18" charset="0"/>
                        <a:ea typeface="SimSun" panose="02010600030101010101" pitchFamily="2" charset="-122"/>
                      </a:endParaRPr>
                    </a:p>
                  </a:txBody>
                  <a:tcPr marL="44450" marR="44450" marT="0" marB="0" anchor="b"/>
                </a:tc>
                <a:extLst>
                  <a:ext uri="{0D108BD9-81ED-4DB2-BD59-A6C34878D82A}">
                    <a16:rowId xmlns:a16="http://schemas.microsoft.com/office/drawing/2014/main" val="463558156"/>
                  </a:ext>
                </a:extLst>
              </a:tr>
              <a:tr h="218801">
                <a:tc>
                  <a:txBody>
                    <a:bodyPr/>
                    <a:lstStyle/>
                    <a:p>
                      <a:pPr algn="ctr"/>
                      <a:r>
                        <a:rPr lang="en-US" sz="1700" b="0">
                          <a:effectLst/>
                        </a:rPr>
                        <a:t>Coalinga-01</a:t>
                      </a:r>
                      <a:endParaRPr lang="es-EC" sz="1700" b="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n-US" sz="1700">
                          <a:effectLst/>
                        </a:rPr>
                        <a:t>154.955</a:t>
                      </a:r>
                      <a:endParaRPr lang="es-EC" sz="170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n-US" sz="1700">
                          <a:effectLst/>
                        </a:rPr>
                        <a:t>152.379</a:t>
                      </a:r>
                      <a:endParaRPr lang="es-EC" sz="170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r>
                        <a:rPr lang="en-US" sz="1700">
                          <a:effectLst/>
                        </a:rPr>
                        <a:t>132.315</a:t>
                      </a:r>
                      <a:endParaRPr lang="es-EC" sz="170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r>
                        <a:rPr lang="en-US" sz="1700">
                          <a:effectLst/>
                        </a:rPr>
                        <a:t>130.116</a:t>
                      </a:r>
                      <a:endParaRPr lang="es-EC" sz="1700">
                        <a:effectLst/>
                        <a:latin typeface="Times New Roman" panose="02020603050405020304" pitchFamily="18" charset="0"/>
                        <a:ea typeface="SimSun" panose="02010600030101010101" pitchFamily="2" charset="-122"/>
                      </a:endParaRPr>
                    </a:p>
                  </a:txBody>
                  <a:tcPr marL="44450" marR="44450" marT="0" marB="0" anchor="b"/>
                </a:tc>
                <a:extLst>
                  <a:ext uri="{0D108BD9-81ED-4DB2-BD59-A6C34878D82A}">
                    <a16:rowId xmlns:a16="http://schemas.microsoft.com/office/drawing/2014/main" val="3019993331"/>
                  </a:ext>
                </a:extLst>
              </a:tr>
              <a:tr h="218801">
                <a:tc>
                  <a:txBody>
                    <a:bodyPr/>
                    <a:lstStyle/>
                    <a:p>
                      <a:pPr algn="ctr"/>
                      <a:r>
                        <a:rPr lang="en-US" sz="1700" b="0">
                          <a:effectLst/>
                        </a:rPr>
                        <a:t>Coalinga-02</a:t>
                      </a:r>
                      <a:endParaRPr lang="es-EC" sz="1700" b="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n-US" sz="1700">
                          <a:effectLst/>
                        </a:rPr>
                        <a:t>114.048</a:t>
                      </a:r>
                      <a:endParaRPr lang="es-EC" sz="170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n-US" sz="1700">
                          <a:effectLst/>
                        </a:rPr>
                        <a:t>145.587</a:t>
                      </a:r>
                      <a:endParaRPr lang="es-EC" sz="170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r>
                        <a:rPr lang="en-US" sz="1700">
                          <a:effectLst/>
                        </a:rPr>
                        <a:t>97.385</a:t>
                      </a:r>
                      <a:endParaRPr lang="es-EC" sz="170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r>
                        <a:rPr lang="en-US" sz="1700">
                          <a:effectLst/>
                        </a:rPr>
                        <a:t>124.316</a:t>
                      </a:r>
                      <a:endParaRPr lang="es-EC" sz="1700">
                        <a:effectLst/>
                        <a:latin typeface="Times New Roman" panose="02020603050405020304" pitchFamily="18" charset="0"/>
                        <a:ea typeface="SimSun" panose="02010600030101010101" pitchFamily="2" charset="-122"/>
                      </a:endParaRPr>
                    </a:p>
                  </a:txBody>
                  <a:tcPr marL="44450" marR="44450" marT="0" marB="0" anchor="b"/>
                </a:tc>
                <a:extLst>
                  <a:ext uri="{0D108BD9-81ED-4DB2-BD59-A6C34878D82A}">
                    <a16:rowId xmlns:a16="http://schemas.microsoft.com/office/drawing/2014/main" val="1124900602"/>
                  </a:ext>
                </a:extLst>
              </a:tr>
              <a:tr h="218801">
                <a:tc>
                  <a:txBody>
                    <a:bodyPr/>
                    <a:lstStyle/>
                    <a:p>
                      <a:pPr algn="ctr"/>
                      <a:r>
                        <a:rPr lang="en-US" sz="1700" b="0">
                          <a:effectLst/>
                        </a:rPr>
                        <a:t>Coalinga-04</a:t>
                      </a:r>
                      <a:endParaRPr lang="es-EC" sz="1700" b="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n-US" sz="1700">
                          <a:effectLst/>
                        </a:rPr>
                        <a:t>129.627</a:t>
                      </a:r>
                      <a:endParaRPr lang="es-EC" sz="170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n-US" sz="1700">
                          <a:effectLst/>
                        </a:rPr>
                        <a:t>126.111</a:t>
                      </a:r>
                      <a:endParaRPr lang="es-EC" sz="170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r>
                        <a:rPr lang="en-US" sz="1700">
                          <a:effectLst/>
                        </a:rPr>
                        <a:t>110.688</a:t>
                      </a:r>
                      <a:endParaRPr lang="es-EC" sz="170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r>
                        <a:rPr lang="en-US" sz="1700">
                          <a:effectLst/>
                        </a:rPr>
                        <a:t>107.685</a:t>
                      </a:r>
                      <a:endParaRPr lang="es-EC" sz="1700">
                        <a:effectLst/>
                        <a:latin typeface="Times New Roman" panose="02020603050405020304" pitchFamily="18" charset="0"/>
                        <a:ea typeface="SimSun" panose="02010600030101010101" pitchFamily="2" charset="-122"/>
                      </a:endParaRPr>
                    </a:p>
                  </a:txBody>
                  <a:tcPr marL="44450" marR="44450" marT="0" marB="0" anchor="b"/>
                </a:tc>
                <a:extLst>
                  <a:ext uri="{0D108BD9-81ED-4DB2-BD59-A6C34878D82A}">
                    <a16:rowId xmlns:a16="http://schemas.microsoft.com/office/drawing/2014/main" val="654232932"/>
                  </a:ext>
                </a:extLst>
              </a:tr>
              <a:tr h="218801">
                <a:tc>
                  <a:txBody>
                    <a:bodyPr/>
                    <a:lstStyle/>
                    <a:p>
                      <a:pPr algn="ctr"/>
                      <a:r>
                        <a:rPr lang="en-US" sz="1700" b="0">
                          <a:effectLst/>
                        </a:rPr>
                        <a:t>Coalinga-05</a:t>
                      </a:r>
                      <a:endParaRPr lang="es-EC" sz="1700" b="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n-US" sz="1700">
                          <a:effectLst/>
                        </a:rPr>
                        <a:t>104.886</a:t>
                      </a:r>
                      <a:endParaRPr lang="es-EC" sz="170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n-US" sz="1700">
                          <a:effectLst/>
                        </a:rPr>
                        <a:t>140.165</a:t>
                      </a:r>
                      <a:endParaRPr lang="es-EC" sz="170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r>
                        <a:rPr lang="en-US" sz="1700">
                          <a:effectLst/>
                        </a:rPr>
                        <a:t>89.562</a:t>
                      </a:r>
                      <a:endParaRPr lang="es-EC" sz="170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r>
                        <a:rPr lang="en-US" sz="1700">
                          <a:effectLst/>
                        </a:rPr>
                        <a:t>119.686</a:t>
                      </a:r>
                      <a:endParaRPr lang="es-EC" sz="1700">
                        <a:effectLst/>
                        <a:latin typeface="Times New Roman" panose="02020603050405020304" pitchFamily="18" charset="0"/>
                        <a:ea typeface="SimSun" panose="02010600030101010101" pitchFamily="2" charset="-122"/>
                      </a:endParaRPr>
                    </a:p>
                  </a:txBody>
                  <a:tcPr marL="44450" marR="44450" marT="0" marB="0" anchor="b"/>
                </a:tc>
                <a:extLst>
                  <a:ext uri="{0D108BD9-81ED-4DB2-BD59-A6C34878D82A}">
                    <a16:rowId xmlns:a16="http://schemas.microsoft.com/office/drawing/2014/main" val="1403633973"/>
                  </a:ext>
                </a:extLst>
              </a:tr>
              <a:tr h="218801">
                <a:tc>
                  <a:txBody>
                    <a:bodyPr/>
                    <a:lstStyle/>
                    <a:p>
                      <a:pPr algn="ctr"/>
                      <a:r>
                        <a:rPr lang="en-US" sz="1700" b="0">
                          <a:effectLst/>
                        </a:rPr>
                        <a:t>Coalinga-06</a:t>
                      </a:r>
                      <a:endParaRPr lang="es-EC" sz="1700" b="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n-US" sz="1700">
                          <a:effectLst/>
                        </a:rPr>
                        <a:t>103.997</a:t>
                      </a:r>
                      <a:endParaRPr lang="es-EC" sz="170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n-US" sz="1700">
                          <a:effectLst/>
                        </a:rPr>
                        <a:t>128.833</a:t>
                      </a:r>
                      <a:endParaRPr lang="es-EC" sz="170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r>
                        <a:rPr lang="en-US" sz="1700">
                          <a:effectLst/>
                        </a:rPr>
                        <a:t>88.802</a:t>
                      </a:r>
                      <a:endParaRPr lang="es-EC" sz="170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r>
                        <a:rPr lang="en-US" sz="1700">
                          <a:effectLst/>
                        </a:rPr>
                        <a:t>110.010</a:t>
                      </a:r>
                      <a:endParaRPr lang="es-EC" sz="1700">
                        <a:effectLst/>
                        <a:latin typeface="Times New Roman" panose="02020603050405020304" pitchFamily="18" charset="0"/>
                        <a:ea typeface="SimSun" panose="02010600030101010101" pitchFamily="2" charset="-122"/>
                      </a:endParaRPr>
                    </a:p>
                  </a:txBody>
                  <a:tcPr marL="44450" marR="44450" marT="0" marB="0" anchor="b"/>
                </a:tc>
                <a:extLst>
                  <a:ext uri="{0D108BD9-81ED-4DB2-BD59-A6C34878D82A}">
                    <a16:rowId xmlns:a16="http://schemas.microsoft.com/office/drawing/2014/main" val="1202010192"/>
                  </a:ext>
                </a:extLst>
              </a:tr>
              <a:tr h="218801">
                <a:tc>
                  <a:txBody>
                    <a:bodyPr/>
                    <a:lstStyle/>
                    <a:p>
                      <a:pPr algn="ctr"/>
                      <a:r>
                        <a:rPr lang="en-US" sz="1700" b="0">
                          <a:effectLst/>
                        </a:rPr>
                        <a:t>Coalinga-07</a:t>
                      </a:r>
                      <a:endParaRPr lang="es-EC" sz="1700" b="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n-US" sz="1700">
                          <a:effectLst/>
                        </a:rPr>
                        <a:t>98.861</a:t>
                      </a:r>
                      <a:endParaRPr lang="es-EC" sz="170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n-US" sz="1700">
                          <a:effectLst/>
                        </a:rPr>
                        <a:t>119.129</a:t>
                      </a:r>
                      <a:endParaRPr lang="es-EC" sz="170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r>
                        <a:rPr lang="en-US" sz="1700">
                          <a:effectLst/>
                        </a:rPr>
                        <a:t>84.417</a:t>
                      </a:r>
                      <a:endParaRPr lang="es-EC" sz="170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r>
                        <a:rPr lang="en-US" sz="1700">
                          <a:effectLst/>
                        </a:rPr>
                        <a:t>101.723</a:t>
                      </a:r>
                      <a:endParaRPr lang="es-EC" sz="1700">
                        <a:effectLst/>
                        <a:latin typeface="Times New Roman" panose="02020603050405020304" pitchFamily="18" charset="0"/>
                        <a:ea typeface="SimSun" panose="02010600030101010101" pitchFamily="2" charset="-122"/>
                      </a:endParaRPr>
                    </a:p>
                  </a:txBody>
                  <a:tcPr marL="44450" marR="44450" marT="0" marB="0" anchor="b"/>
                </a:tc>
                <a:extLst>
                  <a:ext uri="{0D108BD9-81ED-4DB2-BD59-A6C34878D82A}">
                    <a16:rowId xmlns:a16="http://schemas.microsoft.com/office/drawing/2014/main" val="1943423421"/>
                  </a:ext>
                </a:extLst>
              </a:tr>
              <a:tr h="218801">
                <a:tc>
                  <a:txBody>
                    <a:bodyPr/>
                    <a:lstStyle/>
                    <a:p>
                      <a:pPr algn="ctr"/>
                      <a:r>
                        <a:rPr lang="en-US" sz="1700" b="0">
                          <a:effectLst/>
                        </a:rPr>
                        <a:t>N. Palm Springs</a:t>
                      </a:r>
                      <a:endParaRPr lang="es-EC" sz="1700" b="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n-US" sz="1700">
                          <a:effectLst/>
                        </a:rPr>
                        <a:t>156.308</a:t>
                      </a:r>
                      <a:endParaRPr lang="es-EC" sz="170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n-US" sz="1700">
                          <a:effectLst/>
                        </a:rPr>
                        <a:t>123.249</a:t>
                      </a:r>
                      <a:endParaRPr lang="es-EC" sz="170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r>
                        <a:rPr lang="en-US" sz="1700">
                          <a:effectLst/>
                        </a:rPr>
                        <a:t>133.470</a:t>
                      </a:r>
                      <a:endParaRPr lang="es-EC" sz="170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r>
                        <a:rPr lang="en-US" sz="1700">
                          <a:effectLst/>
                        </a:rPr>
                        <a:t>105.242</a:t>
                      </a:r>
                      <a:endParaRPr lang="es-EC" sz="1700">
                        <a:effectLst/>
                        <a:latin typeface="Times New Roman" panose="02020603050405020304" pitchFamily="18" charset="0"/>
                        <a:ea typeface="SimSun" panose="02010600030101010101" pitchFamily="2" charset="-122"/>
                      </a:endParaRPr>
                    </a:p>
                  </a:txBody>
                  <a:tcPr marL="44450" marR="44450" marT="0" marB="0" anchor="b"/>
                </a:tc>
                <a:extLst>
                  <a:ext uri="{0D108BD9-81ED-4DB2-BD59-A6C34878D82A}">
                    <a16:rowId xmlns:a16="http://schemas.microsoft.com/office/drawing/2014/main" val="54010991"/>
                  </a:ext>
                </a:extLst>
              </a:tr>
              <a:tr h="218801">
                <a:tc>
                  <a:txBody>
                    <a:bodyPr/>
                    <a:lstStyle/>
                    <a:p>
                      <a:pPr algn="ctr"/>
                      <a:r>
                        <a:rPr lang="en-US" sz="1700" b="0">
                          <a:effectLst/>
                        </a:rPr>
                        <a:t>Whittier Narrows-01</a:t>
                      </a:r>
                      <a:endParaRPr lang="es-EC" sz="1700" b="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n-US" sz="1700">
                          <a:effectLst/>
                        </a:rPr>
                        <a:t>117.701</a:t>
                      </a:r>
                      <a:endParaRPr lang="es-EC" sz="170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n-US" sz="1700">
                          <a:effectLst/>
                        </a:rPr>
                        <a:t>128.529</a:t>
                      </a:r>
                      <a:endParaRPr lang="es-EC" sz="170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r>
                        <a:rPr lang="en-US" sz="1700">
                          <a:effectLst/>
                        </a:rPr>
                        <a:t>100.504</a:t>
                      </a:r>
                      <a:endParaRPr lang="es-EC" sz="170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r>
                        <a:rPr lang="en-US" sz="1700" dirty="0">
                          <a:effectLst/>
                        </a:rPr>
                        <a:t>109.750</a:t>
                      </a:r>
                      <a:endParaRPr lang="es-EC" sz="1700" dirty="0">
                        <a:effectLst/>
                        <a:latin typeface="Times New Roman" panose="02020603050405020304" pitchFamily="18" charset="0"/>
                        <a:ea typeface="SimSun" panose="02010600030101010101" pitchFamily="2" charset="-122"/>
                      </a:endParaRPr>
                    </a:p>
                  </a:txBody>
                  <a:tcPr marL="44450" marR="44450" marT="0" marB="0" anchor="b"/>
                </a:tc>
                <a:extLst>
                  <a:ext uri="{0D108BD9-81ED-4DB2-BD59-A6C34878D82A}">
                    <a16:rowId xmlns:a16="http://schemas.microsoft.com/office/drawing/2014/main" val="2785266739"/>
                  </a:ext>
                </a:extLst>
              </a:tr>
              <a:tr h="218801">
                <a:tc>
                  <a:txBody>
                    <a:bodyPr/>
                    <a:lstStyle/>
                    <a:p>
                      <a:pPr algn="ctr"/>
                      <a:r>
                        <a:rPr lang="en-US" sz="1700" b="0" dirty="0" err="1">
                          <a:effectLst/>
                        </a:rPr>
                        <a:t>Promedio</a:t>
                      </a:r>
                      <a:endParaRPr lang="es-EC" sz="1700" b="0" dirty="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r>
                        <a:rPr lang="en-US" sz="1700" dirty="0">
                          <a:effectLst/>
                        </a:rPr>
                        <a:t>120.975</a:t>
                      </a:r>
                      <a:endParaRPr lang="es-EC" sz="1700" dirty="0">
                        <a:effectLst/>
                        <a:latin typeface="Times New Roman" panose="02020603050405020304" pitchFamily="18" charset="0"/>
                        <a:ea typeface="SimSun" panose="02010600030101010101" pitchFamily="2" charset="-122"/>
                      </a:endParaRPr>
                    </a:p>
                  </a:txBody>
                  <a:tcPr marL="44450" marR="44450" marT="0" marB="0" anchor="ctr"/>
                </a:tc>
                <a:tc>
                  <a:txBody>
                    <a:bodyPr/>
                    <a:lstStyle/>
                    <a:p>
                      <a:pPr algn="ctr"/>
                      <a:r>
                        <a:rPr lang="en-US" sz="1700" dirty="0">
                          <a:effectLst/>
                        </a:rPr>
                        <a:t>127.6198</a:t>
                      </a:r>
                      <a:endParaRPr lang="es-EC" sz="1700" dirty="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r>
                        <a:rPr lang="en-US" sz="1700" dirty="0">
                          <a:effectLst/>
                        </a:rPr>
                        <a:t>103.300</a:t>
                      </a:r>
                      <a:endParaRPr lang="es-EC" sz="1700" dirty="0">
                        <a:effectLst/>
                        <a:latin typeface="Times New Roman" panose="02020603050405020304" pitchFamily="18" charset="0"/>
                        <a:ea typeface="SimSun" panose="02010600030101010101" pitchFamily="2" charset="-122"/>
                      </a:endParaRPr>
                    </a:p>
                  </a:txBody>
                  <a:tcPr marL="44450" marR="44450" marT="0" marB="0" anchor="b"/>
                </a:tc>
                <a:tc>
                  <a:txBody>
                    <a:bodyPr/>
                    <a:lstStyle/>
                    <a:p>
                      <a:pPr algn="ctr"/>
                      <a:r>
                        <a:rPr lang="en-US" sz="1700" dirty="0">
                          <a:effectLst/>
                        </a:rPr>
                        <a:t>108.974</a:t>
                      </a:r>
                      <a:endParaRPr lang="es-EC" sz="1700" dirty="0">
                        <a:effectLst/>
                        <a:latin typeface="Times New Roman" panose="02020603050405020304" pitchFamily="18" charset="0"/>
                        <a:ea typeface="SimSun" panose="02010600030101010101" pitchFamily="2" charset="-122"/>
                      </a:endParaRPr>
                    </a:p>
                  </a:txBody>
                  <a:tcPr marL="44450" marR="44450" marT="0" marB="0" anchor="b"/>
                </a:tc>
                <a:extLst>
                  <a:ext uri="{0D108BD9-81ED-4DB2-BD59-A6C34878D82A}">
                    <a16:rowId xmlns:a16="http://schemas.microsoft.com/office/drawing/2014/main" val="577864301"/>
                  </a:ext>
                </a:extLst>
              </a:tr>
            </a:tbl>
          </a:graphicData>
        </a:graphic>
      </p:graphicFrame>
      <mc:AlternateContent xmlns:mc="http://schemas.openxmlformats.org/markup-compatibility/2006" xmlns:a14="http://schemas.microsoft.com/office/drawing/2010/main">
        <mc:Choice Requires="a14">
          <p:sp>
            <p:nvSpPr>
              <p:cNvPr id="12" name="CuadroTexto 11">
                <a:extLst>
                  <a:ext uri="{FF2B5EF4-FFF2-40B4-BE49-F238E27FC236}">
                    <a16:creationId xmlns:a16="http://schemas.microsoft.com/office/drawing/2014/main" id="{FD17C1BB-8253-4B43-A453-370147FD0EDF}"/>
                  </a:ext>
                </a:extLst>
              </p:cNvPr>
              <p:cNvSpPr txBox="1"/>
              <p:nvPr/>
            </p:nvSpPr>
            <p:spPr>
              <a:xfrm>
                <a:off x="1394459" y="993023"/>
                <a:ext cx="3125337" cy="10442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C" sz="2000" i="1" smtClean="0">
                          <a:latin typeface="Cambria Math" panose="02040503050406030204" pitchFamily="18" charset="0"/>
                        </a:rPr>
                        <m:t>𝐹𝑝</m:t>
                      </m:r>
                      <m:r>
                        <a:rPr lang="es-EC" sz="2000" i="0">
                          <a:latin typeface="Cambria Math" panose="02040503050406030204" pitchFamily="18" charset="0"/>
                        </a:rPr>
                        <m:t>=</m:t>
                      </m:r>
                      <m:f>
                        <m:fPr>
                          <m:ctrlPr>
                            <a:rPr lang="es-EC" sz="2000" i="1">
                              <a:solidFill>
                                <a:srgbClr val="836967"/>
                              </a:solidFill>
                              <a:latin typeface="Cambria Math" panose="02040503050406030204" pitchFamily="18" charset="0"/>
                            </a:rPr>
                          </m:ctrlPr>
                        </m:fPr>
                        <m:num>
                          <m:sSub>
                            <m:sSubPr>
                              <m:ctrlPr>
                                <a:rPr lang="es-EC" sz="2000" i="1">
                                  <a:solidFill>
                                    <a:srgbClr val="836967"/>
                                  </a:solidFill>
                                  <a:latin typeface="Cambria Math" panose="02040503050406030204" pitchFamily="18" charset="0"/>
                                </a:rPr>
                              </m:ctrlPr>
                            </m:sSubPr>
                            <m:e>
                              <m:r>
                                <a:rPr lang="es-EC" sz="2000" i="1">
                                  <a:latin typeface="Cambria Math" panose="02040503050406030204" pitchFamily="18" charset="0"/>
                                </a:rPr>
                                <m:t>𝑎</m:t>
                              </m:r>
                            </m:e>
                            <m:sub>
                              <m:r>
                                <a:rPr lang="es-EC" sz="2000" i="1">
                                  <a:latin typeface="Cambria Math" panose="02040503050406030204" pitchFamily="18" charset="0"/>
                                </a:rPr>
                                <m:t>𝑖</m:t>
                              </m:r>
                            </m:sub>
                          </m:sSub>
                          <m:sSub>
                            <m:sSubPr>
                              <m:ctrlPr>
                                <a:rPr lang="es-EC" sz="2000" i="1">
                                  <a:solidFill>
                                    <a:srgbClr val="836967"/>
                                  </a:solidFill>
                                  <a:latin typeface="Cambria Math" panose="02040503050406030204" pitchFamily="18" charset="0"/>
                                </a:rPr>
                              </m:ctrlPr>
                            </m:sSubPr>
                            <m:e>
                              <m:r>
                                <a:rPr lang="es-EC" sz="2000" i="1">
                                  <a:latin typeface="Cambria Math" panose="02040503050406030204" pitchFamily="18" charset="0"/>
                                </a:rPr>
                                <m:t>𝑎</m:t>
                              </m:r>
                            </m:e>
                            <m:sub>
                              <m:r>
                                <a:rPr lang="es-EC" sz="2000" i="1">
                                  <a:latin typeface="Cambria Math" panose="02040503050406030204" pitchFamily="18" charset="0"/>
                                </a:rPr>
                                <m:t>𝑝</m:t>
                              </m:r>
                              <m:r>
                                <a:rPr lang="es-EC" sz="2000" i="0">
                                  <a:latin typeface="Cambria Math" panose="02040503050406030204" pitchFamily="18" charset="0"/>
                                </a:rPr>
                                <m:t> </m:t>
                              </m:r>
                            </m:sub>
                          </m:sSub>
                          <m:sSub>
                            <m:sSubPr>
                              <m:ctrlPr>
                                <a:rPr lang="es-EC" sz="2000" i="1">
                                  <a:solidFill>
                                    <a:srgbClr val="836967"/>
                                  </a:solidFill>
                                  <a:latin typeface="Cambria Math" panose="02040503050406030204" pitchFamily="18" charset="0"/>
                                </a:rPr>
                              </m:ctrlPr>
                            </m:sSubPr>
                            <m:e>
                              <m:r>
                                <a:rPr lang="es-EC" sz="2000" i="1">
                                  <a:latin typeface="Cambria Math" panose="02040503050406030204" pitchFamily="18" charset="0"/>
                                </a:rPr>
                                <m:t>𝑊</m:t>
                              </m:r>
                            </m:e>
                            <m:sub>
                              <m:r>
                                <a:rPr lang="es-EC" sz="2000" i="1">
                                  <a:latin typeface="Cambria Math" panose="02040503050406030204" pitchFamily="18" charset="0"/>
                                </a:rPr>
                                <m:t>𝑝</m:t>
                              </m:r>
                            </m:sub>
                          </m:sSub>
                        </m:num>
                        <m:den>
                          <m:d>
                            <m:dPr>
                              <m:ctrlPr>
                                <a:rPr lang="es-EC" sz="2000" i="1">
                                  <a:solidFill>
                                    <a:srgbClr val="836967"/>
                                  </a:solidFill>
                                  <a:latin typeface="Cambria Math" panose="02040503050406030204" pitchFamily="18" charset="0"/>
                                </a:rPr>
                              </m:ctrlPr>
                            </m:dPr>
                            <m:e>
                              <m:f>
                                <m:fPr>
                                  <m:ctrlPr>
                                    <a:rPr lang="es-EC" sz="2000" i="1">
                                      <a:solidFill>
                                        <a:srgbClr val="836967"/>
                                      </a:solidFill>
                                      <a:latin typeface="Cambria Math" panose="02040503050406030204" pitchFamily="18" charset="0"/>
                                    </a:rPr>
                                  </m:ctrlPr>
                                </m:fPr>
                                <m:num>
                                  <m:sSub>
                                    <m:sSubPr>
                                      <m:ctrlPr>
                                        <a:rPr lang="es-EC" sz="2000" i="1">
                                          <a:solidFill>
                                            <a:srgbClr val="836967"/>
                                          </a:solidFill>
                                          <a:latin typeface="Cambria Math" panose="02040503050406030204" pitchFamily="18" charset="0"/>
                                        </a:rPr>
                                      </m:ctrlPr>
                                    </m:sSubPr>
                                    <m:e>
                                      <m:r>
                                        <a:rPr lang="es-EC" sz="2000" i="1">
                                          <a:latin typeface="Cambria Math" panose="02040503050406030204" pitchFamily="18" charset="0"/>
                                        </a:rPr>
                                        <m:t>𝑅</m:t>
                                      </m:r>
                                    </m:e>
                                    <m:sub>
                                      <m:r>
                                        <a:rPr lang="es-EC" sz="2000" i="1">
                                          <a:latin typeface="Cambria Math" panose="02040503050406030204" pitchFamily="18" charset="0"/>
                                        </a:rPr>
                                        <m:t>𝑝</m:t>
                                      </m:r>
                                    </m:sub>
                                  </m:sSub>
                                </m:num>
                                <m:den>
                                  <m:sSub>
                                    <m:sSubPr>
                                      <m:ctrlPr>
                                        <a:rPr lang="es-EC" sz="2000" i="1">
                                          <a:solidFill>
                                            <a:srgbClr val="836967"/>
                                          </a:solidFill>
                                          <a:latin typeface="Cambria Math" panose="02040503050406030204" pitchFamily="18" charset="0"/>
                                        </a:rPr>
                                      </m:ctrlPr>
                                    </m:sSubPr>
                                    <m:e>
                                      <m:r>
                                        <a:rPr lang="es-EC" sz="2000" i="1">
                                          <a:latin typeface="Cambria Math" panose="02040503050406030204" pitchFamily="18" charset="0"/>
                                        </a:rPr>
                                        <m:t>𝐼</m:t>
                                      </m:r>
                                    </m:e>
                                    <m:sub>
                                      <m:r>
                                        <a:rPr lang="es-EC" sz="2000" i="1">
                                          <a:latin typeface="Cambria Math" panose="02040503050406030204" pitchFamily="18" charset="0"/>
                                        </a:rPr>
                                        <m:t>𝑝</m:t>
                                      </m:r>
                                    </m:sub>
                                  </m:sSub>
                                </m:den>
                              </m:f>
                            </m:e>
                          </m:d>
                        </m:den>
                      </m:f>
                      <m:sSub>
                        <m:sSubPr>
                          <m:ctrlPr>
                            <a:rPr lang="es-EC" sz="2000" i="1">
                              <a:solidFill>
                                <a:srgbClr val="836967"/>
                              </a:solidFill>
                              <a:latin typeface="Cambria Math" panose="02040503050406030204" pitchFamily="18" charset="0"/>
                            </a:rPr>
                          </m:ctrlPr>
                        </m:sSubPr>
                        <m:e>
                          <m:r>
                            <a:rPr lang="es-EC" sz="2000" i="1">
                              <a:latin typeface="Cambria Math" panose="02040503050406030204" pitchFamily="18" charset="0"/>
                            </a:rPr>
                            <m:t>𝐴</m:t>
                          </m:r>
                        </m:e>
                        <m:sub>
                          <m:r>
                            <a:rPr lang="es-EC" sz="2000" i="1">
                              <a:latin typeface="Cambria Math" panose="02040503050406030204" pitchFamily="18" charset="0"/>
                            </a:rPr>
                            <m:t>𝑥</m:t>
                          </m:r>
                        </m:sub>
                      </m:sSub>
                    </m:oMath>
                  </m:oMathPara>
                </a14:m>
                <a:endParaRPr lang="es-EC" sz="2000" dirty="0"/>
              </a:p>
            </p:txBody>
          </p:sp>
        </mc:Choice>
        <mc:Fallback xmlns="">
          <p:sp>
            <p:nvSpPr>
              <p:cNvPr id="12" name="CuadroTexto 11">
                <a:extLst>
                  <a:ext uri="{FF2B5EF4-FFF2-40B4-BE49-F238E27FC236}">
                    <a16:creationId xmlns:a16="http://schemas.microsoft.com/office/drawing/2014/main" id="{FD17C1BB-8253-4B43-A453-370147FD0EDF}"/>
                  </a:ext>
                </a:extLst>
              </p:cNvPr>
              <p:cNvSpPr txBox="1">
                <a:spLocks noRot="1" noChangeAspect="1" noMove="1" noResize="1" noEditPoints="1" noAdjustHandles="1" noChangeArrowheads="1" noChangeShapeType="1" noTextEdit="1"/>
              </p:cNvSpPr>
              <p:nvPr/>
            </p:nvSpPr>
            <p:spPr>
              <a:xfrm>
                <a:off x="1394459" y="993023"/>
                <a:ext cx="3125337" cy="1044260"/>
              </a:xfrm>
              <a:prstGeom prst="rect">
                <a:avLst/>
              </a:prstGeom>
              <a:blipFill>
                <a:blip r:embed="rId2"/>
                <a:stretch>
                  <a:fillRect/>
                </a:stretch>
              </a:blipFill>
            </p:spPr>
            <p:txBody>
              <a:bodyPr/>
              <a:lstStyle/>
              <a:p>
                <a:r>
                  <a:rPr lang="es-EC">
                    <a:noFill/>
                  </a:rPr>
                  <a:t> </a:t>
                </a:r>
              </a:p>
            </p:txBody>
          </p:sp>
        </mc:Fallback>
      </mc:AlternateContent>
      <p:sp>
        <p:nvSpPr>
          <p:cNvPr id="8" name="CuadroTexto 7">
            <a:extLst>
              <a:ext uri="{FF2B5EF4-FFF2-40B4-BE49-F238E27FC236}">
                <a16:creationId xmlns:a16="http://schemas.microsoft.com/office/drawing/2014/main" id="{F3DB3074-2A5B-4995-A863-C64B6C6EE8CA}"/>
              </a:ext>
            </a:extLst>
          </p:cNvPr>
          <p:cNvSpPr txBox="1"/>
          <p:nvPr/>
        </p:nvSpPr>
        <p:spPr>
          <a:xfrm>
            <a:off x="5760025" y="524058"/>
            <a:ext cx="4671188" cy="369332"/>
          </a:xfrm>
          <a:prstGeom prst="rect">
            <a:avLst/>
          </a:prstGeom>
          <a:noFill/>
        </p:spPr>
        <p:txBody>
          <a:bodyPr wrap="square">
            <a:spAutoFit/>
          </a:bodyPr>
          <a:lstStyle/>
          <a:p>
            <a:pPr algn="ctr"/>
            <a:r>
              <a:rPr lang="es-ES" b="1" i="1" dirty="0">
                <a:latin typeface="+mj-lt"/>
              </a:rPr>
              <a:t>Tabla 18: Cálculo fuerza de fricción</a:t>
            </a:r>
            <a:endParaRPr lang="es-EC" b="1" i="1" dirty="0">
              <a:latin typeface="+mj-lt"/>
            </a:endParaRPr>
          </a:p>
        </p:txBody>
      </p:sp>
    </p:spTree>
    <p:extLst>
      <p:ext uri="{BB962C8B-B14F-4D97-AF65-F5344CB8AC3E}">
        <p14:creationId xmlns:p14="http://schemas.microsoft.com/office/powerpoint/2010/main" val="17648313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78468" y="12624"/>
            <a:ext cx="6463353" cy="622852"/>
          </a:xfrm>
        </p:spPr>
        <p:txBody>
          <a:bodyPr>
            <a:normAutofit fontScale="90000"/>
          </a:bodyPr>
          <a:lstStyle/>
          <a:p>
            <a:r>
              <a:rPr lang="es-CO" sz="3600" dirty="0"/>
              <a:t>SISTEMA DE MONTAJE TIPO BALASTO</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49</a:t>
            </a:fld>
            <a:endParaRPr lang="es-EC" dirty="0"/>
          </a:p>
        </p:txBody>
      </p:sp>
      <p:sp>
        <p:nvSpPr>
          <p:cNvPr id="13" name="CuadroTexto 12">
            <a:extLst>
              <a:ext uri="{FF2B5EF4-FFF2-40B4-BE49-F238E27FC236}">
                <a16:creationId xmlns:a16="http://schemas.microsoft.com/office/drawing/2014/main" id="{B6106493-6112-44CB-AEA4-610E2C2DCF8D}"/>
              </a:ext>
            </a:extLst>
          </p:cNvPr>
          <p:cNvSpPr txBox="1"/>
          <p:nvPr/>
        </p:nvSpPr>
        <p:spPr>
          <a:xfrm>
            <a:off x="-1499398" y="524058"/>
            <a:ext cx="5720646" cy="461665"/>
          </a:xfrm>
          <a:prstGeom prst="rect">
            <a:avLst/>
          </a:prstGeom>
          <a:noFill/>
        </p:spPr>
        <p:txBody>
          <a:bodyPr wrap="square">
            <a:spAutoFit/>
          </a:bodyPr>
          <a:lstStyle/>
          <a:p>
            <a:pPr algn="ctr"/>
            <a:r>
              <a:rPr lang="es-ES" sz="2400" b="1" dirty="0">
                <a:latin typeface="+mj-lt"/>
              </a:rPr>
              <a:t>3.- Fuerza de fricción</a:t>
            </a:r>
            <a:endParaRPr lang="es-EC" sz="2400" b="1" dirty="0">
              <a:latin typeface="+mj-lt"/>
            </a:endParaRPr>
          </a:p>
        </p:txBody>
      </p:sp>
      <mc:AlternateContent xmlns:mc="http://schemas.openxmlformats.org/markup-compatibility/2006" xmlns:a14="http://schemas.microsoft.com/office/drawing/2010/main">
        <mc:Choice Requires="a14">
          <p:graphicFrame>
            <p:nvGraphicFramePr>
              <p:cNvPr id="3" name="Tabla 2">
                <a:extLst>
                  <a:ext uri="{FF2B5EF4-FFF2-40B4-BE49-F238E27FC236}">
                    <a16:creationId xmlns:a16="http://schemas.microsoft.com/office/drawing/2014/main" id="{0D27050D-2882-4D61-BA96-224529E5A77F}"/>
                  </a:ext>
                </a:extLst>
              </p:cNvPr>
              <p:cNvGraphicFramePr>
                <a:graphicFrameLocks noGrp="1"/>
              </p:cNvGraphicFramePr>
              <p:nvPr>
                <p:extLst>
                  <p:ext uri="{D42A27DB-BD31-4B8C-83A1-F6EECF244321}">
                    <p14:modId xmlns:p14="http://schemas.microsoft.com/office/powerpoint/2010/main" val="2447679766"/>
                  </p:ext>
                </p:extLst>
              </p:nvPr>
            </p:nvGraphicFramePr>
            <p:xfrm>
              <a:off x="389357" y="1442396"/>
              <a:ext cx="5200156" cy="1355225"/>
            </p:xfrm>
            <a:graphic>
              <a:graphicData uri="http://schemas.openxmlformats.org/drawingml/2006/table">
                <a:tbl>
                  <a:tblPr firstRow="1" firstCol="1" bandRow="1">
                    <a:tableStyleId>{68D230F3-CF80-4859-8CE7-A43EE81993B5}</a:tableStyleId>
                  </a:tblPr>
                  <a:tblGrid>
                    <a:gridCol w="1885810">
                      <a:extLst>
                        <a:ext uri="{9D8B030D-6E8A-4147-A177-3AD203B41FA5}">
                          <a16:colId xmlns:a16="http://schemas.microsoft.com/office/drawing/2014/main" val="2177848973"/>
                        </a:ext>
                      </a:extLst>
                    </a:gridCol>
                    <a:gridCol w="1104782">
                      <a:extLst>
                        <a:ext uri="{9D8B030D-6E8A-4147-A177-3AD203B41FA5}">
                          <a16:colId xmlns:a16="http://schemas.microsoft.com/office/drawing/2014/main" val="1964087554"/>
                        </a:ext>
                      </a:extLst>
                    </a:gridCol>
                    <a:gridCol w="1104782">
                      <a:extLst>
                        <a:ext uri="{9D8B030D-6E8A-4147-A177-3AD203B41FA5}">
                          <a16:colId xmlns:a16="http://schemas.microsoft.com/office/drawing/2014/main" val="508222322"/>
                        </a:ext>
                      </a:extLst>
                    </a:gridCol>
                    <a:gridCol w="1104782">
                      <a:extLst>
                        <a:ext uri="{9D8B030D-6E8A-4147-A177-3AD203B41FA5}">
                          <a16:colId xmlns:a16="http://schemas.microsoft.com/office/drawing/2014/main" val="4030403196"/>
                        </a:ext>
                      </a:extLst>
                    </a:gridCol>
                  </a:tblGrid>
                  <a:tr h="566895">
                    <a:tc>
                      <a:txBody>
                        <a:bodyPr/>
                        <a:lstStyle/>
                        <a:p>
                          <a:pPr algn="ctr">
                            <a:lnSpc>
                              <a:spcPct val="150000"/>
                            </a:lnSpc>
                            <a:spcAft>
                              <a:spcPts val="800"/>
                            </a:spcAft>
                          </a:pPr>
                          <a:r>
                            <a:rPr lang="es-EC" sz="1800" b="1" dirty="0">
                              <a:effectLst/>
                            </a:rPr>
                            <a:t>Balasto</a:t>
                          </a:r>
                          <a:endParaRPr lang="es-EC" sz="1800" b="1"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sz="1800" b="1" i="1" smtClean="0">
                                        <a:effectLst/>
                                        <a:latin typeface="Cambria Math" panose="02040503050406030204" pitchFamily="18" charset="0"/>
                                      </a:rPr>
                                    </m:ctrlPr>
                                  </m:sSubPr>
                                  <m:e>
                                    <m:r>
                                      <a:rPr lang="es-ES" sz="1800" b="1" i="1">
                                        <a:effectLst/>
                                        <a:latin typeface="Cambria Math" panose="02040503050406030204" pitchFamily="18" charset="0"/>
                                      </a:rPr>
                                      <m:t>𝑭</m:t>
                                    </m:r>
                                  </m:e>
                                  <m:sub>
                                    <m:r>
                                      <a:rPr lang="es-ES" sz="1800" b="1" i="1">
                                        <a:effectLst/>
                                        <a:latin typeface="Cambria Math" panose="02040503050406030204" pitchFamily="18" charset="0"/>
                                      </a:rPr>
                                      <m:t>𝒉</m:t>
                                    </m:r>
                                  </m:sub>
                                </m:sSub>
                                <m:r>
                                  <a:rPr lang="es-ES" sz="1800" b="1">
                                    <a:effectLst/>
                                    <a:latin typeface="Cambria Math" panose="02040503050406030204" pitchFamily="18" charset="0"/>
                                  </a:rPr>
                                  <m:t> (</m:t>
                                </m:r>
                                <m:r>
                                  <a:rPr lang="es-ES" sz="1800" b="1" i="1">
                                    <a:effectLst/>
                                    <a:latin typeface="Cambria Math" panose="02040503050406030204" pitchFamily="18" charset="0"/>
                                  </a:rPr>
                                  <m:t>𝒌𝒈</m:t>
                                </m:r>
                                <m:r>
                                  <a:rPr lang="es-ES" sz="1800" b="1">
                                    <a:effectLst/>
                                    <a:latin typeface="Cambria Math" panose="02040503050406030204" pitchFamily="18" charset="0"/>
                                  </a:rPr>
                                  <m:t>)</m:t>
                                </m:r>
                              </m:oMath>
                            </m:oMathPara>
                          </a14:m>
                          <a:endParaRPr lang="es-EC" sz="1800" b="1"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sz="1800" b="1" i="1" smtClean="0">
                                        <a:effectLst/>
                                        <a:latin typeface="Cambria Math" panose="02040503050406030204" pitchFamily="18" charset="0"/>
                                      </a:rPr>
                                    </m:ctrlPr>
                                  </m:sSubPr>
                                  <m:e>
                                    <m:r>
                                      <a:rPr lang="es-ES" sz="1800" b="1" i="1">
                                        <a:effectLst/>
                                        <a:latin typeface="Cambria Math" panose="02040503050406030204" pitchFamily="18" charset="0"/>
                                      </a:rPr>
                                      <m:t>𝑭</m:t>
                                    </m:r>
                                  </m:e>
                                  <m:sub>
                                    <m:r>
                                      <a:rPr lang="es-EC" sz="1800" b="1" i="1" smtClean="0">
                                        <a:effectLst/>
                                        <a:latin typeface="Cambria Math" panose="02040503050406030204" pitchFamily="18" charset="0"/>
                                      </a:rPr>
                                      <m:t>𝒑𝒙</m:t>
                                    </m:r>
                                  </m:sub>
                                </m:sSub>
                                <m:r>
                                  <a:rPr lang="es-ES" sz="1800" b="1">
                                    <a:effectLst/>
                                    <a:latin typeface="Cambria Math" panose="02040503050406030204" pitchFamily="18" charset="0"/>
                                  </a:rPr>
                                  <m:t> (</m:t>
                                </m:r>
                                <m:r>
                                  <a:rPr lang="es-ES" sz="1800" b="1" i="1">
                                    <a:effectLst/>
                                    <a:latin typeface="Cambria Math" panose="02040503050406030204" pitchFamily="18" charset="0"/>
                                  </a:rPr>
                                  <m:t>𝒌𝒈</m:t>
                                </m:r>
                                <m:r>
                                  <a:rPr lang="es-ES" sz="1800" b="1">
                                    <a:effectLst/>
                                    <a:latin typeface="Cambria Math" panose="02040503050406030204" pitchFamily="18" charset="0"/>
                                  </a:rPr>
                                  <m:t>)</m:t>
                                </m:r>
                              </m:oMath>
                            </m:oMathPara>
                          </a14:m>
                          <a:endParaRPr lang="es-EC" sz="1800" b="1"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sz="1800" b="1" i="1" smtClean="0">
                                        <a:effectLst/>
                                        <a:latin typeface="Cambria Math" panose="02040503050406030204" pitchFamily="18" charset="0"/>
                                      </a:rPr>
                                    </m:ctrlPr>
                                  </m:sSubPr>
                                  <m:e>
                                    <m:r>
                                      <a:rPr lang="es-ES" sz="1800" b="1" i="1">
                                        <a:effectLst/>
                                        <a:latin typeface="Cambria Math" panose="02040503050406030204" pitchFamily="18" charset="0"/>
                                      </a:rPr>
                                      <m:t>𝑭</m:t>
                                    </m:r>
                                  </m:e>
                                  <m:sub>
                                    <m:r>
                                      <a:rPr lang="es-EC" sz="1800" b="1" i="1" smtClean="0">
                                        <a:effectLst/>
                                        <a:latin typeface="Cambria Math" panose="02040503050406030204" pitchFamily="18" charset="0"/>
                                      </a:rPr>
                                      <m:t>𝒑𝒚</m:t>
                                    </m:r>
                                  </m:sub>
                                </m:sSub>
                                <m:r>
                                  <a:rPr lang="es-ES" sz="1800" b="1">
                                    <a:effectLst/>
                                    <a:latin typeface="Cambria Math" panose="02040503050406030204" pitchFamily="18" charset="0"/>
                                  </a:rPr>
                                  <m:t> (</m:t>
                                </m:r>
                                <m:r>
                                  <a:rPr lang="es-ES" sz="1800" b="1" i="1">
                                    <a:effectLst/>
                                    <a:latin typeface="Cambria Math" panose="02040503050406030204" pitchFamily="18" charset="0"/>
                                  </a:rPr>
                                  <m:t>𝒌𝒈</m:t>
                                </m:r>
                                <m:r>
                                  <a:rPr lang="es-ES" sz="1800" b="1">
                                    <a:effectLst/>
                                    <a:latin typeface="Cambria Math" panose="02040503050406030204" pitchFamily="18" charset="0"/>
                                  </a:rPr>
                                  <m:t>)</m:t>
                                </m:r>
                              </m:oMath>
                            </m:oMathPara>
                          </a14:m>
                          <a:endParaRPr lang="es-EC" sz="1800" b="1" dirty="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1674912"/>
                      </a:ext>
                    </a:extLst>
                  </a:tr>
                  <a:tr h="381732">
                    <a:tc>
                      <a:txBody>
                        <a:bodyPr/>
                        <a:lstStyle/>
                        <a:p>
                          <a:pPr algn="ctr">
                            <a:lnSpc>
                              <a:spcPct val="150000"/>
                            </a:lnSpc>
                            <a:spcAft>
                              <a:spcPts val="800"/>
                            </a:spcAft>
                          </a:pPr>
                          <a:r>
                            <a:rPr lang="es-EC" sz="1800" b="0" dirty="0">
                              <a:effectLst/>
                            </a:rPr>
                            <a:t>Externo</a:t>
                          </a:r>
                          <a:endParaRPr lang="es-EC" sz="1800" b="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s-EC" sz="1800" dirty="0">
                              <a:effectLst/>
                            </a:rPr>
                            <a:t>50.67</a:t>
                          </a:r>
                          <a:endParaRPr lang="es-EC" sz="18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s-ES" sz="1800" kern="1200" dirty="0">
                              <a:solidFill>
                                <a:schemeClr val="dk1"/>
                              </a:solidFill>
                              <a:effectLst/>
                            </a:rPr>
                            <a:t>84.417</a:t>
                          </a:r>
                          <a:endParaRPr lang="es-EC" sz="18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s-ES" sz="1800" kern="1200" dirty="0">
                              <a:solidFill>
                                <a:schemeClr val="dk1"/>
                              </a:solidFill>
                              <a:effectLst/>
                            </a:rPr>
                            <a:t>88.026</a:t>
                          </a:r>
                          <a:endParaRPr lang="es-EC" sz="1800" dirty="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22122523"/>
                      </a:ext>
                    </a:extLst>
                  </a:tr>
                  <a:tr h="406598">
                    <a:tc>
                      <a:txBody>
                        <a:bodyPr/>
                        <a:lstStyle/>
                        <a:p>
                          <a:pPr algn="ctr">
                            <a:lnSpc>
                              <a:spcPct val="150000"/>
                            </a:lnSpc>
                            <a:spcAft>
                              <a:spcPts val="800"/>
                            </a:spcAft>
                          </a:pPr>
                          <a:r>
                            <a:rPr lang="es-EC" sz="1800" b="0" dirty="0">
                              <a:effectLst/>
                            </a:rPr>
                            <a:t>Interno</a:t>
                          </a:r>
                          <a:endParaRPr lang="es-EC" sz="1800" b="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s-EC" sz="1800" dirty="0">
                              <a:effectLst/>
                            </a:rPr>
                            <a:t>59.34</a:t>
                          </a:r>
                          <a:endParaRPr lang="es-EC" sz="18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s-ES" sz="1800" kern="1200" dirty="0">
                              <a:solidFill>
                                <a:schemeClr val="dk1"/>
                              </a:solidFill>
                              <a:effectLst/>
                            </a:rPr>
                            <a:t>98.861</a:t>
                          </a:r>
                          <a:endParaRPr lang="es-EC" sz="18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s-ES" sz="1800" kern="1200" dirty="0">
                              <a:solidFill>
                                <a:schemeClr val="dk1"/>
                              </a:solidFill>
                              <a:effectLst/>
                            </a:rPr>
                            <a:t>103.087</a:t>
                          </a:r>
                          <a:endParaRPr lang="es-EC" sz="1800" dirty="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34576228"/>
                      </a:ext>
                    </a:extLst>
                  </a:tr>
                </a:tbl>
              </a:graphicData>
            </a:graphic>
          </p:graphicFrame>
        </mc:Choice>
        <mc:Fallback xmlns="">
          <p:graphicFrame>
            <p:nvGraphicFramePr>
              <p:cNvPr id="3" name="Tabla 2">
                <a:extLst>
                  <a:ext uri="{FF2B5EF4-FFF2-40B4-BE49-F238E27FC236}">
                    <a16:creationId xmlns:a16="http://schemas.microsoft.com/office/drawing/2014/main" id="{0D27050D-2882-4D61-BA96-224529E5A77F}"/>
                  </a:ext>
                </a:extLst>
              </p:cNvPr>
              <p:cNvGraphicFramePr>
                <a:graphicFrameLocks noGrp="1"/>
              </p:cNvGraphicFramePr>
              <p:nvPr>
                <p:extLst>
                  <p:ext uri="{D42A27DB-BD31-4B8C-83A1-F6EECF244321}">
                    <p14:modId xmlns:p14="http://schemas.microsoft.com/office/powerpoint/2010/main" val="2447679766"/>
                  </p:ext>
                </p:extLst>
              </p:nvPr>
            </p:nvGraphicFramePr>
            <p:xfrm>
              <a:off x="389357" y="1442396"/>
              <a:ext cx="5200156" cy="1355225"/>
            </p:xfrm>
            <a:graphic>
              <a:graphicData uri="http://schemas.openxmlformats.org/drawingml/2006/table">
                <a:tbl>
                  <a:tblPr firstRow="1" firstCol="1" bandRow="1">
                    <a:tableStyleId>{68D230F3-CF80-4859-8CE7-A43EE81993B5}</a:tableStyleId>
                  </a:tblPr>
                  <a:tblGrid>
                    <a:gridCol w="1885810">
                      <a:extLst>
                        <a:ext uri="{9D8B030D-6E8A-4147-A177-3AD203B41FA5}">
                          <a16:colId xmlns:a16="http://schemas.microsoft.com/office/drawing/2014/main" val="2177848973"/>
                        </a:ext>
                      </a:extLst>
                    </a:gridCol>
                    <a:gridCol w="1104782">
                      <a:extLst>
                        <a:ext uri="{9D8B030D-6E8A-4147-A177-3AD203B41FA5}">
                          <a16:colId xmlns:a16="http://schemas.microsoft.com/office/drawing/2014/main" val="1964087554"/>
                        </a:ext>
                      </a:extLst>
                    </a:gridCol>
                    <a:gridCol w="1104782">
                      <a:extLst>
                        <a:ext uri="{9D8B030D-6E8A-4147-A177-3AD203B41FA5}">
                          <a16:colId xmlns:a16="http://schemas.microsoft.com/office/drawing/2014/main" val="508222322"/>
                        </a:ext>
                      </a:extLst>
                    </a:gridCol>
                    <a:gridCol w="1104782">
                      <a:extLst>
                        <a:ext uri="{9D8B030D-6E8A-4147-A177-3AD203B41FA5}">
                          <a16:colId xmlns:a16="http://schemas.microsoft.com/office/drawing/2014/main" val="4030403196"/>
                        </a:ext>
                      </a:extLst>
                    </a:gridCol>
                  </a:tblGrid>
                  <a:tr h="566895">
                    <a:tc>
                      <a:txBody>
                        <a:bodyPr/>
                        <a:lstStyle/>
                        <a:p>
                          <a:pPr algn="ctr">
                            <a:lnSpc>
                              <a:spcPct val="150000"/>
                            </a:lnSpc>
                            <a:spcAft>
                              <a:spcPts val="800"/>
                            </a:spcAft>
                          </a:pPr>
                          <a:r>
                            <a:rPr lang="es-EC" sz="1800" b="1" dirty="0">
                              <a:effectLst/>
                            </a:rPr>
                            <a:t>Balasto</a:t>
                          </a:r>
                          <a:endParaRPr lang="es-EC" sz="1800" b="1"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endParaRPr lang="es-EC"/>
                        </a:p>
                      </a:txBody>
                      <a:tcPr marL="68580" marR="68580" marT="0" marB="0" anchor="ctr">
                        <a:blipFill>
                          <a:blip r:embed="rId2"/>
                          <a:stretch>
                            <a:fillRect l="-171271" t="-1075" r="-201105" b="-162366"/>
                          </a:stretch>
                        </a:blipFill>
                      </a:tcPr>
                    </a:tc>
                    <a:tc>
                      <a:txBody>
                        <a:bodyPr/>
                        <a:lstStyle/>
                        <a:p>
                          <a:endParaRPr lang="es-EC"/>
                        </a:p>
                      </a:txBody>
                      <a:tcPr marL="68580" marR="68580" marT="0" marB="0" anchor="ctr">
                        <a:blipFill>
                          <a:blip r:embed="rId2"/>
                          <a:stretch>
                            <a:fillRect l="-269780" t="-1075" r="-100000" b="-162366"/>
                          </a:stretch>
                        </a:blipFill>
                      </a:tcPr>
                    </a:tc>
                    <a:tc>
                      <a:txBody>
                        <a:bodyPr/>
                        <a:lstStyle/>
                        <a:p>
                          <a:endParaRPr lang="es-EC"/>
                        </a:p>
                      </a:txBody>
                      <a:tcPr marL="68580" marR="68580" marT="0" marB="0" anchor="ctr">
                        <a:blipFill>
                          <a:blip r:embed="rId2"/>
                          <a:stretch>
                            <a:fillRect l="-371823" t="-1075" r="-552" b="-162366"/>
                          </a:stretch>
                        </a:blipFill>
                      </a:tcPr>
                    </a:tc>
                    <a:extLst>
                      <a:ext uri="{0D108BD9-81ED-4DB2-BD59-A6C34878D82A}">
                        <a16:rowId xmlns:a16="http://schemas.microsoft.com/office/drawing/2014/main" val="271674912"/>
                      </a:ext>
                    </a:extLst>
                  </a:tr>
                  <a:tr h="381732">
                    <a:tc>
                      <a:txBody>
                        <a:bodyPr/>
                        <a:lstStyle/>
                        <a:p>
                          <a:pPr algn="ctr">
                            <a:lnSpc>
                              <a:spcPct val="150000"/>
                            </a:lnSpc>
                            <a:spcAft>
                              <a:spcPts val="800"/>
                            </a:spcAft>
                          </a:pPr>
                          <a:r>
                            <a:rPr lang="es-EC" sz="1800" b="0" dirty="0">
                              <a:effectLst/>
                            </a:rPr>
                            <a:t>Externo</a:t>
                          </a:r>
                          <a:endParaRPr lang="es-EC" sz="1800" b="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s-EC" sz="1800" dirty="0">
                              <a:effectLst/>
                            </a:rPr>
                            <a:t>50.67</a:t>
                          </a:r>
                          <a:endParaRPr lang="es-EC" sz="18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s-ES" sz="1800" kern="1200" dirty="0">
                              <a:solidFill>
                                <a:schemeClr val="dk1"/>
                              </a:solidFill>
                              <a:effectLst/>
                            </a:rPr>
                            <a:t>84.417</a:t>
                          </a:r>
                          <a:endParaRPr lang="es-EC" sz="18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s-ES" sz="1800" kern="1200" dirty="0">
                              <a:solidFill>
                                <a:schemeClr val="dk1"/>
                              </a:solidFill>
                              <a:effectLst/>
                            </a:rPr>
                            <a:t>88.026</a:t>
                          </a:r>
                          <a:endParaRPr lang="es-EC" sz="1800" dirty="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22122523"/>
                      </a:ext>
                    </a:extLst>
                  </a:tr>
                  <a:tr h="406598">
                    <a:tc>
                      <a:txBody>
                        <a:bodyPr/>
                        <a:lstStyle/>
                        <a:p>
                          <a:pPr algn="ctr">
                            <a:lnSpc>
                              <a:spcPct val="150000"/>
                            </a:lnSpc>
                            <a:spcAft>
                              <a:spcPts val="800"/>
                            </a:spcAft>
                          </a:pPr>
                          <a:r>
                            <a:rPr lang="es-EC" sz="1800" b="0" dirty="0">
                              <a:effectLst/>
                            </a:rPr>
                            <a:t>Interno</a:t>
                          </a:r>
                          <a:endParaRPr lang="es-EC" sz="1800" b="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s-EC" sz="1800" dirty="0">
                              <a:effectLst/>
                            </a:rPr>
                            <a:t>59.34</a:t>
                          </a:r>
                          <a:endParaRPr lang="es-EC" sz="18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s-ES" sz="1800" kern="1200" dirty="0">
                              <a:solidFill>
                                <a:schemeClr val="dk1"/>
                              </a:solidFill>
                              <a:effectLst/>
                            </a:rPr>
                            <a:t>98.861</a:t>
                          </a:r>
                          <a:endParaRPr lang="es-EC" sz="1800" dirty="0">
                            <a:effectLst/>
                            <a:latin typeface="+mn-lt"/>
                            <a:ea typeface="Arial" panose="020B0604020202020204" pitchFamily="34" charset="0"/>
                            <a:cs typeface="Arial" panose="020B0604020202020204" pitchFamily="34" charset="0"/>
                          </a:endParaRPr>
                        </a:p>
                      </a:txBody>
                      <a:tcPr marL="68580" marR="68580" marT="0" marB="0" anchor="ctr"/>
                    </a:tc>
                    <a:tc>
                      <a:txBody>
                        <a:bodyPr/>
                        <a:lstStyle/>
                        <a:p>
                          <a:pPr algn="ctr">
                            <a:lnSpc>
                              <a:spcPct val="150000"/>
                            </a:lnSpc>
                            <a:spcAft>
                              <a:spcPts val="800"/>
                            </a:spcAft>
                          </a:pPr>
                          <a:r>
                            <a:rPr lang="es-ES" sz="1800" kern="1200" dirty="0">
                              <a:solidFill>
                                <a:schemeClr val="dk1"/>
                              </a:solidFill>
                              <a:effectLst/>
                            </a:rPr>
                            <a:t>103.087</a:t>
                          </a:r>
                          <a:endParaRPr lang="es-EC" sz="1800" dirty="0">
                            <a:effectLst/>
                            <a:latin typeface="+mn-lt"/>
                            <a:ea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234576228"/>
                      </a:ext>
                    </a:extLst>
                  </a:tr>
                </a:tbl>
              </a:graphicData>
            </a:graphic>
          </p:graphicFrame>
        </mc:Fallback>
      </mc:AlternateContent>
      <p:graphicFrame>
        <p:nvGraphicFramePr>
          <p:cNvPr id="11" name="Tabla 10">
            <a:extLst>
              <a:ext uri="{FF2B5EF4-FFF2-40B4-BE49-F238E27FC236}">
                <a16:creationId xmlns:a16="http://schemas.microsoft.com/office/drawing/2014/main" id="{8F2DC6DE-C8A5-401C-BE5C-807112EB9397}"/>
              </a:ext>
            </a:extLst>
          </p:cNvPr>
          <p:cNvGraphicFramePr>
            <a:graphicFrameLocks noGrp="1"/>
          </p:cNvGraphicFramePr>
          <p:nvPr>
            <p:extLst>
              <p:ext uri="{D42A27DB-BD31-4B8C-83A1-F6EECF244321}">
                <p14:modId xmlns:p14="http://schemas.microsoft.com/office/powerpoint/2010/main" val="4146447430"/>
              </p:ext>
            </p:extLst>
          </p:nvPr>
        </p:nvGraphicFramePr>
        <p:xfrm>
          <a:off x="440073" y="4781662"/>
          <a:ext cx="5426270" cy="1105345"/>
        </p:xfrm>
        <a:graphic>
          <a:graphicData uri="http://schemas.openxmlformats.org/drawingml/2006/table">
            <a:tbl>
              <a:tblPr firstRow="1" firstCol="1" bandRow="1">
                <a:tableStyleId>{68D230F3-CF80-4859-8CE7-A43EE81993B5}</a:tableStyleId>
              </a:tblPr>
              <a:tblGrid>
                <a:gridCol w="1544830">
                  <a:extLst>
                    <a:ext uri="{9D8B030D-6E8A-4147-A177-3AD203B41FA5}">
                      <a16:colId xmlns:a16="http://schemas.microsoft.com/office/drawing/2014/main" val="2236116771"/>
                    </a:ext>
                  </a:extLst>
                </a:gridCol>
                <a:gridCol w="1308157">
                  <a:extLst>
                    <a:ext uri="{9D8B030D-6E8A-4147-A177-3AD203B41FA5}">
                      <a16:colId xmlns:a16="http://schemas.microsoft.com/office/drawing/2014/main" val="2446157714"/>
                    </a:ext>
                  </a:extLst>
                </a:gridCol>
                <a:gridCol w="1265126">
                  <a:extLst>
                    <a:ext uri="{9D8B030D-6E8A-4147-A177-3AD203B41FA5}">
                      <a16:colId xmlns:a16="http://schemas.microsoft.com/office/drawing/2014/main" val="1309621092"/>
                    </a:ext>
                  </a:extLst>
                </a:gridCol>
                <a:gridCol w="1308157">
                  <a:extLst>
                    <a:ext uri="{9D8B030D-6E8A-4147-A177-3AD203B41FA5}">
                      <a16:colId xmlns:a16="http://schemas.microsoft.com/office/drawing/2014/main" val="679033570"/>
                    </a:ext>
                  </a:extLst>
                </a:gridCol>
              </a:tblGrid>
              <a:tr h="190500">
                <a:tc>
                  <a:txBody>
                    <a:bodyPr/>
                    <a:lstStyle/>
                    <a:p>
                      <a:pPr algn="ctr">
                        <a:lnSpc>
                          <a:spcPct val="150000"/>
                        </a:lnSpc>
                        <a:spcAft>
                          <a:spcPts val="800"/>
                        </a:spcAft>
                      </a:pPr>
                      <a:r>
                        <a:rPr lang="es-EC" sz="1800">
                          <a:effectLst/>
                        </a:rPr>
                        <a:t>Balasto</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a:effectLst/>
                        </a:rPr>
                        <a:t>F</a:t>
                      </a:r>
                      <a:r>
                        <a:rPr lang="es-EC" sz="1800" baseline="-25000">
                          <a:effectLst/>
                        </a:rPr>
                        <a:t>h</a:t>
                      </a:r>
                      <a:r>
                        <a:rPr lang="es-EC" sz="1800">
                          <a:effectLst/>
                        </a:rPr>
                        <a:t> (kg)</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dirty="0">
                          <a:effectLst/>
                        </a:rPr>
                        <a:t>f (kg)</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a:effectLst/>
                        </a:rPr>
                        <a:t>F</a:t>
                      </a:r>
                      <a:r>
                        <a:rPr lang="es-EC" sz="1800" baseline="-25000">
                          <a:effectLst/>
                        </a:rPr>
                        <a:t>h</a:t>
                      </a:r>
                      <a:r>
                        <a:rPr lang="es-EC" sz="1800">
                          <a:effectLst/>
                        </a:rPr>
                        <a:t> &lt; f</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740991608"/>
                  </a:ext>
                </a:extLst>
              </a:tr>
              <a:tr h="190500">
                <a:tc>
                  <a:txBody>
                    <a:bodyPr/>
                    <a:lstStyle/>
                    <a:p>
                      <a:pPr algn="ctr">
                        <a:lnSpc>
                          <a:spcPct val="150000"/>
                        </a:lnSpc>
                        <a:spcAft>
                          <a:spcPts val="800"/>
                        </a:spcAft>
                      </a:pPr>
                      <a:r>
                        <a:rPr lang="es-EC" sz="1800" b="0">
                          <a:effectLst/>
                        </a:rPr>
                        <a:t>Externo</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a:effectLst/>
                        </a:rPr>
                        <a:t>50.67</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S" sz="1800" dirty="0">
                          <a:effectLst/>
                          <a:latin typeface="+mn-lt"/>
                          <a:ea typeface="Arial" panose="020B0604020202020204" pitchFamily="34" charset="0"/>
                          <a:cs typeface="Arial" panose="020B0604020202020204" pitchFamily="34" charset="0"/>
                        </a:rPr>
                        <a:t>2</a:t>
                      </a:r>
                      <a:r>
                        <a:rPr lang="es-EC" sz="1800" dirty="0">
                          <a:effectLst/>
                          <a:latin typeface="+mn-lt"/>
                          <a:ea typeface="Arial" panose="020B0604020202020204" pitchFamily="34" charset="0"/>
                          <a:cs typeface="Arial" panose="020B0604020202020204" pitchFamily="34" charset="0"/>
                        </a:rPr>
                        <a:t>5.335</a:t>
                      </a:r>
                    </a:p>
                  </a:txBody>
                  <a:tcPr marL="44450" marR="44450" marT="0" marB="0" anchor="b"/>
                </a:tc>
                <a:tc>
                  <a:txBody>
                    <a:bodyPr/>
                    <a:lstStyle/>
                    <a:p>
                      <a:pPr algn="ctr">
                        <a:lnSpc>
                          <a:spcPct val="150000"/>
                        </a:lnSpc>
                        <a:spcAft>
                          <a:spcPts val="800"/>
                        </a:spcAft>
                      </a:pPr>
                      <a:r>
                        <a:rPr lang="es-ES" sz="1800" dirty="0">
                          <a:effectLst/>
                          <a:latin typeface="+mn-lt"/>
                          <a:ea typeface="Arial" panose="020B0604020202020204" pitchFamily="34" charset="0"/>
                          <a:cs typeface="Arial" panose="020B0604020202020204" pitchFamily="34" charset="0"/>
                        </a:rPr>
                        <a:t>No Cumple</a:t>
                      </a:r>
                      <a:endParaRPr lang="es-EC" sz="1800" dirty="0">
                        <a:effectLst/>
                        <a:latin typeface="+mn-lt"/>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530281482"/>
                  </a:ext>
                </a:extLst>
              </a:tr>
              <a:tr h="190500">
                <a:tc>
                  <a:txBody>
                    <a:bodyPr/>
                    <a:lstStyle/>
                    <a:p>
                      <a:pPr algn="ctr">
                        <a:lnSpc>
                          <a:spcPct val="150000"/>
                        </a:lnSpc>
                        <a:spcAft>
                          <a:spcPts val="800"/>
                        </a:spcAft>
                      </a:pPr>
                      <a:r>
                        <a:rPr lang="es-EC" sz="1800" b="0" dirty="0">
                          <a:effectLst/>
                        </a:rPr>
                        <a:t>Interno</a:t>
                      </a:r>
                      <a:endParaRPr lang="es-EC" sz="1800" b="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a:effectLst/>
                        </a:rPr>
                        <a:t>59.34</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dirty="0">
                          <a:effectLst/>
                        </a:rPr>
                        <a:t>29.67</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S" sz="1800" dirty="0">
                          <a:effectLst/>
                          <a:latin typeface="+mn-lt"/>
                          <a:ea typeface="Arial" panose="020B0604020202020204" pitchFamily="34" charset="0"/>
                          <a:cs typeface="Arial" panose="020B0604020202020204" pitchFamily="34" charset="0"/>
                        </a:rPr>
                        <a:t>N</a:t>
                      </a:r>
                      <a:r>
                        <a:rPr lang="es-EC" sz="1800" dirty="0">
                          <a:effectLst/>
                          <a:latin typeface="+mn-lt"/>
                          <a:ea typeface="Arial" panose="020B0604020202020204" pitchFamily="34" charset="0"/>
                          <a:cs typeface="Arial" panose="020B0604020202020204" pitchFamily="34" charset="0"/>
                        </a:rPr>
                        <a:t>o Cumple</a:t>
                      </a:r>
                    </a:p>
                  </a:txBody>
                  <a:tcPr marL="44450" marR="44450" marT="0" marB="0" anchor="b"/>
                </a:tc>
                <a:extLst>
                  <a:ext uri="{0D108BD9-81ED-4DB2-BD59-A6C34878D82A}">
                    <a16:rowId xmlns:a16="http://schemas.microsoft.com/office/drawing/2014/main" val="1913488119"/>
                  </a:ext>
                </a:extLst>
              </a:tr>
            </a:tbl>
          </a:graphicData>
        </a:graphic>
      </p:graphicFrame>
      <p:graphicFrame>
        <p:nvGraphicFramePr>
          <p:cNvPr id="14" name="Tabla 13">
            <a:extLst>
              <a:ext uri="{FF2B5EF4-FFF2-40B4-BE49-F238E27FC236}">
                <a16:creationId xmlns:a16="http://schemas.microsoft.com/office/drawing/2014/main" id="{A923F01F-1053-40B3-B7FF-019AF122E64C}"/>
              </a:ext>
            </a:extLst>
          </p:cNvPr>
          <p:cNvGraphicFramePr>
            <a:graphicFrameLocks noGrp="1"/>
          </p:cNvGraphicFramePr>
          <p:nvPr>
            <p:extLst>
              <p:ext uri="{D42A27DB-BD31-4B8C-83A1-F6EECF244321}">
                <p14:modId xmlns:p14="http://schemas.microsoft.com/office/powerpoint/2010/main" val="906664482"/>
              </p:ext>
            </p:extLst>
          </p:nvPr>
        </p:nvGraphicFramePr>
        <p:xfrm>
          <a:off x="974898" y="3236239"/>
          <a:ext cx="4029074" cy="1106805"/>
        </p:xfrm>
        <a:graphic>
          <a:graphicData uri="http://schemas.openxmlformats.org/drawingml/2006/table">
            <a:tbl>
              <a:tblPr firstRow="1" firstCol="1" bandRow="1">
                <a:tableStyleId>{68D230F3-CF80-4859-8CE7-A43EE81993B5}</a:tableStyleId>
              </a:tblPr>
              <a:tblGrid>
                <a:gridCol w="956158">
                  <a:extLst>
                    <a:ext uri="{9D8B030D-6E8A-4147-A177-3AD203B41FA5}">
                      <a16:colId xmlns:a16="http://schemas.microsoft.com/office/drawing/2014/main" val="66594953"/>
                    </a:ext>
                  </a:extLst>
                </a:gridCol>
                <a:gridCol w="1160600">
                  <a:extLst>
                    <a:ext uri="{9D8B030D-6E8A-4147-A177-3AD203B41FA5}">
                      <a16:colId xmlns:a16="http://schemas.microsoft.com/office/drawing/2014/main" val="2562733586"/>
                    </a:ext>
                  </a:extLst>
                </a:gridCol>
                <a:gridCol w="956158">
                  <a:extLst>
                    <a:ext uri="{9D8B030D-6E8A-4147-A177-3AD203B41FA5}">
                      <a16:colId xmlns:a16="http://schemas.microsoft.com/office/drawing/2014/main" val="1939004561"/>
                    </a:ext>
                  </a:extLst>
                </a:gridCol>
                <a:gridCol w="956158">
                  <a:extLst>
                    <a:ext uri="{9D8B030D-6E8A-4147-A177-3AD203B41FA5}">
                      <a16:colId xmlns:a16="http://schemas.microsoft.com/office/drawing/2014/main" val="4129014349"/>
                    </a:ext>
                  </a:extLst>
                </a:gridCol>
              </a:tblGrid>
              <a:tr h="190500">
                <a:tc>
                  <a:txBody>
                    <a:bodyPr/>
                    <a:lstStyle/>
                    <a:p>
                      <a:pPr algn="ctr">
                        <a:lnSpc>
                          <a:spcPct val="150000"/>
                        </a:lnSpc>
                        <a:spcAft>
                          <a:spcPts val="800"/>
                        </a:spcAft>
                      </a:pPr>
                      <a:r>
                        <a:rPr lang="es-EC" sz="1800">
                          <a:effectLst/>
                        </a:rPr>
                        <a:t>Balasto</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a:effectLst/>
                        </a:rPr>
                        <a:t>N (kg)</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l-GR" sz="1800" dirty="0">
                          <a:effectLst/>
                          <a:latin typeface="+mn-lt"/>
                          <a:ea typeface="Arial" panose="020B0604020202020204" pitchFamily="34" charset="0"/>
                          <a:cs typeface="Arial" panose="020B0604020202020204" pitchFamily="34" charset="0"/>
                        </a:rPr>
                        <a:t>μ</a:t>
                      </a:r>
                      <a:endParaRPr lang="es-EC" sz="1800" dirty="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a:effectLst/>
                        </a:rPr>
                        <a:t>f (kg)</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457402339"/>
                  </a:ext>
                </a:extLst>
              </a:tr>
              <a:tr h="190500">
                <a:tc>
                  <a:txBody>
                    <a:bodyPr/>
                    <a:lstStyle/>
                    <a:p>
                      <a:pPr>
                        <a:lnSpc>
                          <a:spcPct val="150000"/>
                        </a:lnSpc>
                        <a:spcAft>
                          <a:spcPts val="800"/>
                        </a:spcAft>
                      </a:pPr>
                      <a:r>
                        <a:rPr lang="es-EC" sz="1800" b="0">
                          <a:effectLst/>
                        </a:rPr>
                        <a:t>Interno</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a:effectLst/>
                        </a:rPr>
                        <a:t>98.9</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S" sz="1800" dirty="0">
                          <a:effectLst/>
                          <a:latin typeface="+mn-lt"/>
                          <a:ea typeface="Arial" panose="020B0604020202020204" pitchFamily="34" charset="0"/>
                          <a:cs typeface="Arial" panose="020B0604020202020204" pitchFamily="34" charset="0"/>
                        </a:rPr>
                        <a:t>0.30</a:t>
                      </a:r>
                      <a:endParaRPr lang="es-EC" sz="1800" dirty="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a:effectLst/>
                        </a:rPr>
                        <a:t>29.67</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522217680"/>
                  </a:ext>
                </a:extLst>
              </a:tr>
              <a:tr h="190500">
                <a:tc>
                  <a:txBody>
                    <a:bodyPr/>
                    <a:lstStyle/>
                    <a:p>
                      <a:pPr>
                        <a:lnSpc>
                          <a:spcPct val="150000"/>
                        </a:lnSpc>
                        <a:spcAft>
                          <a:spcPts val="800"/>
                        </a:spcAft>
                      </a:pPr>
                      <a:r>
                        <a:rPr lang="es-EC" sz="1800" b="0" dirty="0">
                          <a:effectLst/>
                        </a:rPr>
                        <a:t>Externo</a:t>
                      </a:r>
                      <a:endParaRPr lang="es-EC" sz="1800" b="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a:effectLst/>
                        </a:rPr>
                        <a:t>84.45</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S" sz="1800" dirty="0">
                          <a:effectLst/>
                          <a:latin typeface="+mn-lt"/>
                          <a:ea typeface="Arial" panose="020B0604020202020204" pitchFamily="34" charset="0"/>
                          <a:cs typeface="Arial" panose="020B0604020202020204" pitchFamily="34" charset="0"/>
                        </a:rPr>
                        <a:t>0.30</a:t>
                      </a:r>
                      <a:endParaRPr lang="es-EC" sz="1800" dirty="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dirty="0">
                          <a:effectLst/>
                        </a:rPr>
                        <a:t>25.335</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142761985"/>
                  </a:ext>
                </a:extLst>
              </a:tr>
            </a:tbl>
          </a:graphicData>
        </a:graphic>
      </p:graphicFrame>
      <p:pic>
        <p:nvPicPr>
          <p:cNvPr id="15" name="Imagen 14">
            <a:extLst>
              <a:ext uri="{FF2B5EF4-FFF2-40B4-BE49-F238E27FC236}">
                <a16:creationId xmlns:a16="http://schemas.microsoft.com/office/drawing/2014/main" id="{466F58D4-0640-4734-82CD-93B19AD80261}"/>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6203237" y="1619974"/>
            <a:ext cx="5313008" cy="2694438"/>
          </a:xfrm>
          <a:prstGeom prst="rect">
            <a:avLst/>
          </a:prstGeom>
          <a:ln>
            <a:noFill/>
          </a:ln>
          <a:extLst>
            <a:ext uri="{53640926-AAD7-44D8-BBD7-CCE9431645EC}">
              <a14:shadowObscured xmlns:a14="http://schemas.microsoft.com/office/drawing/2010/main"/>
            </a:ext>
          </a:extLst>
        </p:spPr>
      </p:pic>
      <p:sp>
        <p:nvSpPr>
          <p:cNvPr id="16" name="CuadroTexto 15">
            <a:extLst>
              <a:ext uri="{FF2B5EF4-FFF2-40B4-BE49-F238E27FC236}">
                <a16:creationId xmlns:a16="http://schemas.microsoft.com/office/drawing/2014/main" id="{EDFC3518-ADB5-41FF-B3AF-33D3D97E4477}"/>
              </a:ext>
            </a:extLst>
          </p:cNvPr>
          <p:cNvSpPr txBox="1"/>
          <p:nvPr/>
        </p:nvSpPr>
        <p:spPr>
          <a:xfrm>
            <a:off x="7876620" y="5331975"/>
            <a:ext cx="2441088" cy="369332"/>
          </a:xfrm>
          <a:prstGeom prst="rect">
            <a:avLst/>
          </a:prstGeom>
          <a:solidFill>
            <a:schemeClr val="accent4">
              <a:lumMod val="40000"/>
              <a:lumOff val="60000"/>
            </a:schemeClr>
          </a:solidFill>
        </p:spPr>
        <p:txBody>
          <a:bodyPr wrap="square" rtlCol="0">
            <a:spAutoFit/>
          </a:bodyPr>
          <a:lstStyle/>
          <a:p>
            <a:r>
              <a:rPr lang="es-ES" b="1" dirty="0"/>
              <a:t>Membranas de caucho</a:t>
            </a:r>
            <a:endParaRPr lang="es-EC" b="1" dirty="0"/>
          </a:p>
        </p:txBody>
      </p:sp>
      <p:cxnSp>
        <p:nvCxnSpPr>
          <p:cNvPr id="18" name="Conector recto de flecha 17">
            <a:extLst>
              <a:ext uri="{FF2B5EF4-FFF2-40B4-BE49-F238E27FC236}">
                <a16:creationId xmlns:a16="http://schemas.microsoft.com/office/drawing/2014/main" id="{C4353E39-F312-4329-A633-A22A1AACD880}"/>
              </a:ext>
            </a:extLst>
          </p:cNvPr>
          <p:cNvCxnSpPr>
            <a:stCxn id="16" idx="0"/>
          </p:cNvCxnSpPr>
          <p:nvPr/>
        </p:nvCxnSpPr>
        <p:spPr>
          <a:xfrm flipH="1" flipV="1">
            <a:off x="6392186" y="3236239"/>
            <a:ext cx="2704978" cy="20957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recto de flecha 19">
            <a:extLst>
              <a:ext uri="{FF2B5EF4-FFF2-40B4-BE49-F238E27FC236}">
                <a16:creationId xmlns:a16="http://schemas.microsoft.com/office/drawing/2014/main" id="{49E01517-F8F6-4FEF-BEBF-C77D2AFE1000}"/>
              </a:ext>
            </a:extLst>
          </p:cNvPr>
          <p:cNvCxnSpPr>
            <a:stCxn id="16" idx="0"/>
          </p:cNvCxnSpPr>
          <p:nvPr/>
        </p:nvCxnSpPr>
        <p:spPr>
          <a:xfrm flipV="1">
            <a:off x="9097164" y="3575713"/>
            <a:ext cx="879349" cy="175626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a:extLst>
              <a:ext uri="{FF2B5EF4-FFF2-40B4-BE49-F238E27FC236}">
                <a16:creationId xmlns:a16="http://schemas.microsoft.com/office/drawing/2014/main" id="{33C78E32-CDFF-4B2E-8526-735179806DC5}"/>
              </a:ext>
            </a:extLst>
          </p:cNvPr>
          <p:cNvCxnSpPr>
            <a:stCxn id="16" idx="0"/>
          </p:cNvCxnSpPr>
          <p:nvPr/>
        </p:nvCxnSpPr>
        <p:spPr>
          <a:xfrm flipV="1">
            <a:off x="9097164" y="3098042"/>
            <a:ext cx="2230132" cy="223393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CuadroTexto 22">
            <a:extLst>
              <a:ext uri="{FF2B5EF4-FFF2-40B4-BE49-F238E27FC236}">
                <a16:creationId xmlns:a16="http://schemas.microsoft.com/office/drawing/2014/main" id="{215FCE38-74E5-4776-A582-70E45AA20BDB}"/>
              </a:ext>
            </a:extLst>
          </p:cNvPr>
          <p:cNvSpPr txBox="1"/>
          <p:nvPr/>
        </p:nvSpPr>
        <p:spPr>
          <a:xfrm>
            <a:off x="963404" y="989876"/>
            <a:ext cx="4379607" cy="400110"/>
          </a:xfrm>
          <a:prstGeom prst="rect">
            <a:avLst/>
          </a:prstGeom>
          <a:noFill/>
        </p:spPr>
        <p:txBody>
          <a:bodyPr wrap="square">
            <a:spAutoFit/>
          </a:bodyPr>
          <a:lstStyle/>
          <a:p>
            <a:pPr algn="ctr"/>
            <a:r>
              <a:rPr lang="es-ES" sz="2000" b="1" i="1" dirty="0">
                <a:latin typeface="+mj-lt"/>
              </a:rPr>
              <a:t>Tabla 19: Fuerzas actuantes en el sistema</a:t>
            </a:r>
            <a:endParaRPr lang="es-EC" sz="2000" b="1" i="1" dirty="0">
              <a:latin typeface="+mj-lt"/>
            </a:endParaRPr>
          </a:p>
        </p:txBody>
      </p:sp>
      <p:sp>
        <p:nvSpPr>
          <p:cNvPr id="24" name="CuadroTexto 23">
            <a:extLst>
              <a:ext uri="{FF2B5EF4-FFF2-40B4-BE49-F238E27FC236}">
                <a16:creationId xmlns:a16="http://schemas.microsoft.com/office/drawing/2014/main" id="{ED013B77-EA6A-4FC5-9EEE-F27A32F7DC2D}"/>
              </a:ext>
            </a:extLst>
          </p:cNvPr>
          <p:cNvSpPr txBox="1"/>
          <p:nvPr/>
        </p:nvSpPr>
        <p:spPr>
          <a:xfrm>
            <a:off x="799631" y="2875592"/>
            <a:ext cx="4379607" cy="400110"/>
          </a:xfrm>
          <a:prstGeom prst="rect">
            <a:avLst/>
          </a:prstGeom>
          <a:noFill/>
        </p:spPr>
        <p:txBody>
          <a:bodyPr wrap="square">
            <a:spAutoFit/>
          </a:bodyPr>
          <a:lstStyle/>
          <a:p>
            <a:pPr algn="ctr"/>
            <a:r>
              <a:rPr lang="es-ES" sz="2000" b="1" i="1" dirty="0">
                <a:latin typeface="+mj-lt"/>
              </a:rPr>
              <a:t>Tabla 20: Cálculo de la fuerza a fricción</a:t>
            </a:r>
            <a:endParaRPr lang="es-EC" sz="2000" b="1" i="1" dirty="0">
              <a:latin typeface="+mj-lt"/>
            </a:endParaRPr>
          </a:p>
        </p:txBody>
      </p:sp>
      <p:sp>
        <p:nvSpPr>
          <p:cNvPr id="25" name="CuadroTexto 24">
            <a:extLst>
              <a:ext uri="{FF2B5EF4-FFF2-40B4-BE49-F238E27FC236}">
                <a16:creationId xmlns:a16="http://schemas.microsoft.com/office/drawing/2014/main" id="{6C8345A3-7B72-4115-892D-F3DCBF953B88}"/>
              </a:ext>
            </a:extLst>
          </p:cNvPr>
          <p:cNvSpPr txBox="1"/>
          <p:nvPr/>
        </p:nvSpPr>
        <p:spPr>
          <a:xfrm>
            <a:off x="799631" y="4407944"/>
            <a:ext cx="4379607" cy="400110"/>
          </a:xfrm>
          <a:prstGeom prst="rect">
            <a:avLst/>
          </a:prstGeom>
          <a:noFill/>
        </p:spPr>
        <p:txBody>
          <a:bodyPr wrap="square">
            <a:spAutoFit/>
          </a:bodyPr>
          <a:lstStyle/>
          <a:p>
            <a:pPr algn="ctr"/>
            <a:r>
              <a:rPr lang="es-ES" sz="2000" b="1" i="1" dirty="0">
                <a:latin typeface="+mj-lt"/>
              </a:rPr>
              <a:t>Tabla 21: Comprobación de fuerzas</a:t>
            </a:r>
            <a:endParaRPr lang="es-EC" sz="2000" b="1" i="1" dirty="0">
              <a:latin typeface="+mj-lt"/>
            </a:endParaRPr>
          </a:p>
        </p:txBody>
      </p:sp>
      <p:sp>
        <p:nvSpPr>
          <p:cNvPr id="26" name="CuadroTexto 25">
            <a:extLst>
              <a:ext uri="{FF2B5EF4-FFF2-40B4-BE49-F238E27FC236}">
                <a16:creationId xmlns:a16="http://schemas.microsoft.com/office/drawing/2014/main" id="{E7BA674F-E594-4040-9492-E4AD5FFD3F8D}"/>
              </a:ext>
            </a:extLst>
          </p:cNvPr>
          <p:cNvSpPr txBox="1"/>
          <p:nvPr/>
        </p:nvSpPr>
        <p:spPr>
          <a:xfrm>
            <a:off x="6669937" y="981029"/>
            <a:ext cx="4379607" cy="400110"/>
          </a:xfrm>
          <a:prstGeom prst="rect">
            <a:avLst/>
          </a:prstGeom>
          <a:noFill/>
        </p:spPr>
        <p:txBody>
          <a:bodyPr wrap="square">
            <a:spAutoFit/>
          </a:bodyPr>
          <a:lstStyle/>
          <a:p>
            <a:pPr algn="ctr"/>
            <a:r>
              <a:rPr lang="es-ES" sz="2000" b="1" i="1" dirty="0">
                <a:latin typeface="+mj-lt"/>
              </a:rPr>
              <a:t>Sistema de montaje tipo balasto</a:t>
            </a:r>
            <a:endParaRPr lang="es-EC" sz="2000" b="1" i="1" dirty="0">
              <a:latin typeface="+mj-lt"/>
            </a:endParaRPr>
          </a:p>
        </p:txBody>
      </p:sp>
    </p:spTree>
    <p:extLst>
      <p:ext uri="{BB962C8B-B14F-4D97-AF65-F5344CB8AC3E}">
        <p14:creationId xmlns:p14="http://schemas.microsoft.com/office/powerpoint/2010/main" val="2418479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4C513CF0-EC1C-4519-B9EB-6A11821FA724}"/>
              </a:ext>
            </a:extLst>
          </p:cNvPr>
          <p:cNvSpPr>
            <a:spLocks noGrp="1"/>
          </p:cNvSpPr>
          <p:nvPr>
            <p:ph type="title"/>
          </p:nvPr>
        </p:nvSpPr>
        <p:spPr>
          <a:xfrm>
            <a:off x="838200" y="0"/>
            <a:ext cx="3574774" cy="622852"/>
          </a:xfrm>
        </p:spPr>
        <p:txBody>
          <a:bodyPr>
            <a:normAutofit/>
          </a:bodyPr>
          <a:lstStyle/>
          <a:p>
            <a:r>
              <a:rPr lang="es-CO" sz="3600" dirty="0">
                <a:latin typeface="+mn-lt"/>
              </a:rPr>
              <a:t>ANTECEDENTES</a:t>
            </a:r>
            <a:endParaRPr lang="es-EC" sz="3600" dirty="0">
              <a:latin typeface="+mn-lt"/>
            </a:endParaRPr>
          </a:p>
        </p:txBody>
      </p:sp>
      <p:sp>
        <p:nvSpPr>
          <p:cNvPr id="3" name="Marcador de número de diapositiva 2">
            <a:extLst>
              <a:ext uri="{FF2B5EF4-FFF2-40B4-BE49-F238E27FC236}">
                <a16:creationId xmlns:a16="http://schemas.microsoft.com/office/drawing/2014/main" id="{D7FAC7C3-EFF4-4ED7-8BA7-AC6B410BAC03}"/>
              </a:ext>
            </a:extLst>
          </p:cNvPr>
          <p:cNvSpPr>
            <a:spLocks noGrp="1"/>
          </p:cNvSpPr>
          <p:nvPr>
            <p:ph type="sldNum" sz="quarter" idx="12"/>
          </p:nvPr>
        </p:nvSpPr>
        <p:spPr/>
        <p:txBody>
          <a:bodyPr/>
          <a:lstStyle/>
          <a:p>
            <a:fld id="{715B2D49-308C-4988-B52F-571922BFD142}" type="slidenum">
              <a:rPr lang="es-EC" smtClean="0"/>
              <a:t>5</a:t>
            </a:fld>
            <a:endParaRPr lang="es-EC" dirty="0"/>
          </a:p>
        </p:txBody>
      </p:sp>
      <p:pic>
        <p:nvPicPr>
          <p:cNvPr id="46084" name="Picture 4">
            <a:extLst>
              <a:ext uri="{FF2B5EF4-FFF2-40B4-BE49-F238E27FC236}">
                <a16:creationId xmlns:a16="http://schemas.microsoft.com/office/drawing/2014/main" id="{3553AD01-469B-4063-BEEC-926518B477B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9350" y="2050460"/>
            <a:ext cx="5254388" cy="3393088"/>
          </a:xfrm>
          <a:prstGeom prst="rect">
            <a:avLst/>
          </a:prstGeom>
          <a:noFill/>
          <a:extLst>
            <a:ext uri="{909E8E84-426E-40DD-AFC4-6F175D3DCCD1}">
              <a14:hiddenFill xmlns:a14="http://schemas.microsoft.com/office/drawing/2010/main">
                <a:solidFill>
                  <a:srgbClr val="FFFFFF"/>
                </a:solidFill>
              </a14:hiddenFill>
            </a:ext>
          </a:extLst>
        </p:spPr>
      </p:pic>
      <p:pic>
        <p:nvPicPr>
          <p:cNvPr id="46086" name="Picture 6" descr="Paneles Solares en Ota, Japón">
            <a:extLst>
              <a:ext uri="{FF2B5EF4-FFF2-40B4-BE49-F238E27FC236}">
                <a16:creationId xmlns:a16="http://schemas.microsoft.com/office/drawing/2014/main" id="{A23867CE-BD80-4A18-8B8D-9796AC28D44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96000" y="2050460"/>
            <a:ext cx="5786650" cy="3347673"/>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9A2AD202-7E22-44FA-A0DA-A313C962480A}"/>
              </a:ext>
            </a:extLst>
          </p:cNvPr>
          <p:cNvSpPr txBox="1"/>
          <p:nvPr/>
        </p:nvSpPr>
        <p:spPr>
          <a:xfrm>
            <a:off x="3468806" y="1017193"/>
            <a:ext cx="5254388" cy="442674"/>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000" b="1" i="1" dirty="0"/>
              <a:t>Casas autosustentables en Japón.</a:t>
            </a:r>
            <a:endParaRPr lang="es-EC" sz="2000" b="1" i="1" dirty="0"/>
          </a:p>
        </p:txBody>
      </p:sp>
      <p:sp>
        <p:nvSpPr>
          <p:cNvPr id="10" name="CuadroTexto 9">
            <a:extLst>
              <a:ext uri="{FF2B5EF4-FFF2-40B4-BE49-F238E27FC236}">
                <a16:creationId xmlns:a16="http://schemas.microsoft.com/office/drawing/2014/main" id="{4BB39381-9214-4B76-A5CF-247D27D6EBA3}"/>
              </a:ext>
            </a:extLst>
          </p:cNvPr>
          <p:cNvSpPr txBox="1"/>
          <p:nvPr/>
        </p:nvSpPr>
        <p:spPr>
          <a:xfrm>
            <a:off x="211848" y="5460608"/>
            <a:ext cx="2365221" cy="261610"/>
          </a:xfrm>
          <a:prstGeom prst="rect">
            <a:avLst/>
          </a:prstGeom>
          <a:noFill/>
        </p:spPr>
        <p:txBody>
          <a:bodyPr wrap="square" rtlCol="0">
            <a:spAutoFit/>
          </a:bodyPr>
          <a:lstStyle/>
          <a:p>
            <a:r>
              <a:rPr lang="es-ES" sz="1100" dirty="0"/>
              <a:t>Fuente (</a:t>
            </a:r>
            <a:r>
              <a:rPr lang="es-ES" sz="1100" dirty="0" err="1"/>
              <a:t>InternationalPress</a:t>
            </a:r>
            <a:r>
              <a:rPr lang="es-ES" sz="1100" dirty="0"/>
              <a:t>, 2015)</a:t>
            </a:r>
            <a:endParaRPr lang="es-EC" sz="1100" dirty="0"/>
          </a:p>
        </p:txBody>
      </p:sp>
      <p:sp>
        <p:nvSpPr>
          <p:cNvPr id="11" name="CuadroTexto 10">
            <a:extLst>
              <a:ext uri="{FF2B5EF4-FFF2-40B4-BE49-F238E27FC236}">
                <a16:creationId xmlns:a16="http://schemas.microsoft.com/office/drawing/2014/main" id="{30C1CC84-7A18-431F-BBF0-E9A3050A1581}"/>
              </a:ext>
            </a:extLst>
          </p:cNvPr>
          <p:cNvSpPr txBox="1"/>
          <p:nvPr/>
        </p:nvSpPr>
        <p:spPr>
          <a:xfrm>
            <a:off x="6096000" y="5460608"/>
            <a:ext cx="2365221" cy="261610"/>
          </a:xfrm>
          <a:prstGeom prst="rect">
            <a:avLst/>
          </a:prstGeom>
          <a:noFill/>
        </p:spPr>
        <p:txBody>
          <a:bodyPr wrap="square" rtlCol="0">
            <a:spAutoFit/>
          </a:bodyPr>
          <a:lstStyle/>
          <a:p>
            <a:r>
              <a:rPr lang="es-ES" sz="1100" dirty="0"/>
              <a:t>Fuente (</a:t>
            </a:r>
            <a:r>
              <a:rPr lang="es-ES" sz="1100" dirty="0" err="1"/>
              <a:t>DiarioEcologia</a:t>
            </a:r>
            <a:r>
              <a:rPr lang="es-ES" sz="1100" dirty="0"/>
              <a:t>, 2018)</a:t>
            </a:r>
            <a:endParaRPr lang="es-EC" sz="1100" dirty="0"/>
          </a:p>
        </p:txBody>
      </p:sp>
    </p:spTree>
    <p:extLst>
      <p:ext uri="{BB962C8B-B14F-4D97-AF65-F5344CB8AC3E}">
        <p14:creationId xmlns:p14="http://schemas.microsoft.com/office/powerpoint/2010/main" val="2780127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78468" y="12624"/>
            <a:ext cx="6463353" cy="622852"/>
          </a:xfrm>
        </p:spPr>
        <p:txBody>
          <a:bodyPr>
            <a:normAutofit fontScale="90000"/>
          </a:bodyPr>
          <a:lstStyle/>
          <a:p>
            <a:r>
              <a:rPr lang="es-CO" sz="3600" dirty="0"/>
              <a:t>SISTEMA DE MONTAJE TIPO BALASTO</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50</a:t>
            </a:fld>
            <a:endParaRPr lang="es-EC" dirty="0"/>
          </a:p>
        </p:txBody>
      </p:sp>
      <p:sp>
        <p:nvSpPr>
          <p:cNvPr id="13" name="CuadroTexto 12">
            <a:extLst>
              <a:ext uri="{FF2B5EF4-FFF2-40B4-BE49-F238E27FC236}">
                <a16:creationId xmlns:a16="http://schemas.microsoft.com/office/drawing/2014/main" id="{B6106493-6112-44CB-AEA4-610E2C2DCF8D}"/>
              </a:ext>
            </a:extLst>
          </p:cNvPr>
          <p:cNvSpPr txBox="1"/>
          <p:nvPr/>
        </p:nvSpPr>
        <p:spPr>
          <a:xfrm>
            <a:off x="-1499398" y="524058"/>
            <a:ext cx="5720646" cy="461665"/>
          </a:xfrm>
          <a:prstGeom prst="rect">
            <a:avLst/>
          </a:prstGeom>
          <a:noFill/>
        </p:spPr>
        <p:txBody>
          <a:bodyPr wrap="square">
            <a:spAutoFit/>
          </a:bodyPr>
          <a:lstStyle/>
          <a:p>
            <a:pPr algn="ctr"/>
            <a:r>
              <a:rPr lang="es-ES" sz="2400" b="1" dirty="0">
                <a:latin typeface="+mj-lt"/>
              </a:rPr>
              <a:t>3.- Fuerza de fricción</a:t>
            </a:r>
            <a:endParaRPr lang="es-EC" sz="2400" b="1" dirty="0">
              <a:latin typeface="+mj-lt"/>
            </a:endParaRPr>
          </a:p>
        </p:txBody>
      </p:sp>
      <p:pic>
        <p:nvPicPr>
          <p:cNvPr id="11" name="Imagen 10">
            <a:extLst>
              <a:ext uri="{FF2B5EF4-FFF2-40B4-BE49-F238E27FC236}">
                <a16:creationId xmlns:a16="http://schemas.microsoft.com/office/drawing/2014/main" id="{CD57C60E-12E1-48C8-BCAB-C15F19405EF6}"/>
              </a:ext>
            </a:extLst>
          </p:cNvPr>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1939" y="3188694"/>
            <a:ext cx="7001301" cy="2760858"/>
          </a:xfrm>
          <a:prstGeom prst="rect">
            <a:avLst/>
          </a:prstGeom>
        </p:spPr>
      </p:pic>
      <p:graphicFrame>
        <p:nvGraphicFramePr>
          <p:cNvPr id="3" name="Tabla 2">
            <a:extLst>
              <a:ext uri="{FF2B5EF4-FFF2-40B4-BE49-F238E27FC236}">
                <a16:creationId xmlns:a16="http://schemas.microsoft.com/office/drawing/2014/main" id="{DA94B229-9EAF-439D-B4AC-A0E436138B7E}"/>
              </a:ext>
            </a:extLst>
          </p:cNvPr>
          <p:cNvGraphicFramePr>
            <a:graphicFrameLocks noGrp="1"/>
          </p:cNvGraphicFramePr>
          <p:nvPr>
            <p:extLst>
              <p:ext uri="{D42A27DB-BD31-4B8C-83A1-F6EECF244321}">
                <p14:modId xmlns:p14="http://schemas.microsoft.com/office/powerpoint/2010/main" val="2777794234"/>
              </p:ext>
            </p:extLst>
          </p:nvPr>
        </p:nvGraphicFramePr>
        <p:xfrm>
          <a:off x="7902630" y="2877787"/>
          <a:ext cx="3019547" cy="1102425"/>
        </p:xfrm>
        <a:graphic>
          <a:graphicData uri="http://schemas.openxmlformats.org/drawingml/2006/table">
            <a:tbl>
              <a:tblPr firstRow="1" firstCol="1" bandRow="1">
                <a:tableStyleId>{68D230F3-CF80-4859-8CE7-A43EE81993B5}</a:tableStyleId>
              </a:tblPr>
              <a:tblGrid>
                <a:gridCol w="939552">
                  <a:extLst>
                    <a:ext uri="{9D8B030D-6E8A-4147-A177-3AD203B41FA5}">
                      <a16:colId xmlns:a16="http://schemas.microsoft.com/office/drawing/2014/main" val="1224706672"/>
                    </a:ext>
                  </a:extLst>
                </a:gridCol>
                <a:gridCol w="1140443">
                  <a:extLst>
                    <a:ext uri="{9D8B030D-6E8A-4147-A177-3AD203B41FA5}">
                      <a16:colId xmlns:a16="http://schemas.microsoft.com/office/drawing/2014/main" val="3136326660"/>
                    </a:ext>
                  </a:extLst>
                </a:gridCol>
                <a:gridCol w="939552">
                  <a:extLst>
                    <a:ext uri="{9D8B030D-6E8A-4147-A177-3AD203B41FA5}">
                      <a16:colId xmlns:a16="http://schemas.microsoft.com/office/drawing/2014/main" val="2927849346"/>
                    </a:ext>
                  </a:extLst>
                </a:gridCol>
              </a:tblGrid>
              <a:tr h="190500">
                <a:tc>
                  <a:txBody>
                    <a:bodyPr/>
                    <a:lstStyle/>
                    <a:p>
                      <a:pPr algn="ctr">
                        <a:lnSpc>
                          <a:spcPct val="150000"/>
                        </a:lnSpc>
                        <a:spcAft>
                          <a:spcPts val="800"/>
                        </a:spcAft>
                      </a:pPr>
                      <a:r>
                        <a:rPr lang="es-EC" sz="1800">
                          <a:effectLst/>
                        </a:rPr>
                        <a:t>Balasto</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a:effectLst/>
                        </a:rPr>
                        <a:t>N (kg)</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a:effectLst/>
                        </a:rPr>
                        <a:t>f (kg)</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070165617"/>
                  </a:ext>
                </a:extLst>
              </a:tr>
              <a:tr h="190500">
                <a:tc>
                  <a:txBody>
                    <a:bodyPr/>
                    <a:lstStyle/>
                    <a:p>
                      <a:pPr>
                        <a:lnSpc>
                          <a:spcPct val="150000"/>
                        </a:lnSpc>
                        <a:spcAft>
                          <a:spcPts val="800"/>
                        </a:spcAft>
                      </a:pPr>
                      <a:r>
                        <a:rPr lang="es-EC" sz="1800" b="0">
                          <a:effectLst/>
                        </a:rPr>
                        <a:t>Interno</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dirty="0">
                          <a:effectLst/>
                        </a:rPr>
                        <a:t>205.50</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a:effectLst/>
                        </a:rPr>
                        <a:t>61.65</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900390863"/>
                  </a:ext>
                </a:extLst>
              </a:tr>
              <a:tr h="190500">
                <a:tc>
                  <a:txBody>
                    <a:bodyPr/>
                    <a:lstStyle/>
                    <a:p>
                      <a:pPr>
                        <a:lnSpc>
                          <a:spcPct val="150000"/>
                        </a:lnSpc>
                        <a:spcAft>
                          <a:spcPts val="800"/>
                        </a:spcAft>
                      </a:pPr>
                      <a:r>
                        <a:rPr lang="es-EC" sz="1800" b="0" dirty="0">
                          <a:effectLst/>
                        </a:rPr>
                        <a:t>Externo</a:t>
                      </a:r>
                      <a:endParaRPr lang="es-EC" sz="1800" b="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a:effectLst/>
                        </a:rPr>
                        <a:t>182.15</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dirty="0">
                          <a:effectLst/>
                        </a:rPr>
                        <a:t>54.65</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330771291"/>
                  </a:ext>
                </a:extLst>
              </a:tr>
            </a:tbl>
          </a:graphicData>
        </a:graphic>
      </p:graphicFrame>
      <p:graphicFrame>
        <p:nvGraphicFramePr>
          <p:cNvPr id="5" name="Tabla 4">
            <a:extLst>
              <a:ext uri="{FF2B5EF4-FFF2-40B4-BE49-F238E27FC236}">
                <a16:creationId xmlns:a16="http://schemas.microsoft.com/office/drawing/2014/main" id="{E7B73230-1067-4C7C-A167-827E4473358D}"/>
              </a:ext>
            </a:extLst>
          </p:cNvPr>
          <p:cNvGraphicFramePr>
            <a:graphicFrameLocks noGrp="1"/>
          </p:cNvGraphicFramePr>
          <p:nvPr>
            <p:extLst>
              <p:ext uri="{D42A27DB-BD31-4B8C-83A1-F6EECF244321}">
                <p14:modId xmlns:p14="http://schemas.microsoft.com/office/powerpoint/2010/main" val="583734626"/>
              </p:ext>
            </p:extLst>
          </p:nvPr>
        </p:nvGraphicFramePr>
        <p:xfrm>
          <a:off x="7810934" y="4569123"/>
          <a:ext cx="3202940" cy="1102425"/>
        </p:xfrm>
        <a:graphic>
          <a:graphicData uri="http://schemas.openxmlformats.org/drawingml/2006/table">
            <a:tbl>
              <a:tblPr firstRow="1" firstCol="1" bandRow="1">
                <a:tableStyleId>{68D230F3-CF80-4859-8CE7-A43EE81993B5}</a:tableStyleId>
              </a:tblPr>
              <a:tblGrid>
                <a:gridCol w="911860">
                  <a:extLst>
                    <a:ext uri="{9D8B030D-6E8A-4147-A177-3AD203B41FA5}">
                      <a16:colId xmlns:a16="http://schemas.microsoft.com/office/drawing/2014/main" val="695265590"/>
                    </a:ext>
                  </a:extLst>
                </a:gridCol>
                <a:gridCol w="772160">
                  <a:extLst>
                    <a:ext uri="{9D8B030D-6E8A-4147-A177-3AD203B41FA5}">
                      <a16:colId xmlns:a16="http://schemas.microsoft.com/office/drawing/2014/main" val="75407843"/>
                    </a:ext>
                  </a:extLst>
                </a:gridCol>
                <a:gridCol w="746760">
                  <a:extLst>
                    <a:ext uri="{9D8B030D-6E8A-4147-A177-3AD203B41FA5}">
                      <a16:colId xmlns:a16="http://schemas.microsoft.com/office/drawing/2014/main" val="1533058593"/>
                    </a:ext>
                  </a:extLst>
                </a:gridCol>
                <a:gridCol w="772160">
                  <a:extLst>
                    <a:ext uri="{9D8B030D-6E8A-4147-A177-3AD203B41FA5}">
                      <a16:colId xmlns:a16="http://schemas.microsoft.com/office/drawing/2014/main" val="2349671058"/>
                    </a:ext>
                  </a:extLst>
                </a:gridCol>
              </a:tblGrid>
              <a:tr h="190500">
                <a:tc>
                  <a:txBody>
                    <a:bodyPr/>
                    <a:lstStyle/>
                    <a:p>
                      <a:pPr algn="ctr">
                        <a:lnSpc>
                          <a:spcPct val="150000"/>
                        </a:lnSpc>
                        <a:spcAft>
                          <a:spcPts val="800"/>
                        </a:spcAft>
                      </a:pPr>
                      <a:r>
                        <a:rPr lang="es-EC" sz="1800">
                          <a:effectLst/>
                        </a:rPr>
                        <a:t>Balasto</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a:effectLst/>
                        </a:rPr>
                        <a:t>F</a:t>
                      </a:r>
                      <a:r>
                        <a:rPr lang="es-EC" sz="1800" baseline="-25000">
                          <a:effectLst/>
                        </a:rPr>
                        <a:t>h</a:t>
                      </a:r>
                      <a:r>
                        <a:rPr lang="es-EC" sz="1800">
                          <a:effectLst/>
                        </a:rPr>
                        <a:t> (kg)</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a:effectLst/>
                        </a:rPr>
                        <a:t>f (kg)</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a:effectLst/>
                        </a:rPr>
                        <a:t>F</a:t>
                      </a:r>
                      <a:r>
                        <a:rPr lang="es-EC" sz="1800" baseline="-25000">
                          <a:effectLst/>
                        </a:rPr>
                        <a:t>h</a:t>
                      </a:r>
                      <a:r>
                        <a:rPr lang="es-EC" sz="1800">
                          <a:effectLst/>
                        </a:rPr>
                        <a:t> &lt; f</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472885027"/>
                  </a:ext>
                </a:extLst>
              </a:tr>
              <a:tr h="190500">
                <a:tc>
                  <a:txBody>
                    <a:bodyPr/>
                    <a:lstStyle/>
                    <a:p>
                      <a:pPr algn="ctr">
                        <a:lnSpc>
                          <a:spcPct val="150000"/>
                        </a:lnSpc>
                        <a:spcAft>
                          <a:spcPts val="800"/>
                        </a:spcAft>
                      </a:pPr>
                      <a:r>
                        <a:rPr lang="es-EC" sz="1800" b="0">
                          <a:effectLst/>
                        </a:rPr>
                        <a:t>Externo</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a:effectLst/>
                        </a:rPr>
                        <a:t>50.67</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a:effectLst/>
                        </a:rPr>
                        <a:t>54.65</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533406898"/>
                  </a:ext>
                </a:extLst>
              </a:tr>
              <a:tr h="190500">
                <a:tc>
                  <a:txBody>
                    <a:bodyPr/>
                    <a:lstStyle/>
                    <a:p>
                      <a:pPr algn="ctr">
                        <a:lnSpc>
                          <a:spcPct val="150000"/>
                        </a:lnSpc>
                        <a:spcAft>
                          <a:spcPts val="800"/>
                        </a:spcAft>
                      </a:pPr>
                      <a:r>
                        <a:rPr lang="es-EC" sz="1800" b="0" dirty="0">
                          <a:effectLst/>
                        </a:rPr>
                        <a:t>Interno</a:t>
                      </a:r>
                      <a:endParaRPr lang="es-EC" sz="1800" b="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a:effectLst/>
                        </a:rPr>
                        <a:t>59.34</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dirty="0">
                          <a:effectLst/>
                        </a:rPr>
                        <a:t>61.65</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dirty="0">
                          <a:effectLst/>
                        </a:rPr>
                        <a:t>Ok</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16181123"/>
                  </a:ext>
                </a:extLst>
              </a:tr>
            </a:tbl>
          </a:graphicData>
        </a:graphic>
      </p:graphicFrame>
      <p:graphicFrame>
        <p:nvGraphicFramePr>
          <p:cNvPr id="6" name="Tabla 5">
            <a:extLst>
              <a:ext uri="{FF2B5EF4-FFF2-40B4-BE49-F238E27FC236}">
                <a16:creationId xmlns:a16="http://schemas.microsoft.com/office/drawing/2014/main" id="{58B9E7C2-9495-4000-A0E8-3498912FD472}"/>
              </a:ext>
            </a:extLst>
          </p:cNvPr>
          <p:cNvGraphicFramePr>
            <a:graphicFrameLocks noGrp="1"/>
          </p:cNvGraphicFramePr>
          <p:nvPr>
            <p:extLst>
              <p:ext uri="{D42A27DB-BD31-4B8C-83A1-F6EECF244321}">
                <p14:modId xmlns:p14="http://schemas.microsoft.com/office/powerpoint/2010/main" val="2914775515"/>
              </p:ext>
            </p:extLst>
          </p:nvPr>
        </p:nvGraphicFramePr>
        <p:xfrm>
          <a:off x="8372405" y="1186451"/>
          <a:ext cx="2079995" cy="1102425"/>
        </p:xfrm>
        <a:graphic>
          <a:graphicData uri="http://schemas.openxmlformats.org/drawingml/2006/table">
            <a:tbl>
              <a:tblPr firstRow="1" firstCol="1" bandRow="1">
                <a:tableStyleId>{68D230F3-CF80-4859-8CE7-A43EE81993B5}</a:tableStyleId>
              </a:tblPr>
              <a:tblGrid>
                <a:gridCol w="939552">
                  <a:extLst>
                    <a:ext uri="{9D8B030D-6E8A-4147-A177-3AD203B41FA5}">
                      <a16:colId xmlns:a16="http://schemas.microsoft.com/office/drawing/2014/main" val="3709055953"/>
                    </a:ext>
                  </a:extLst>
                </a:gridCol>
                <a:gridCol w="1140443">
                  <a:extLst>
                    <a:ext uri="{9D8B030D-6E8A-4147-A177-3AD203B41FA5}">
                      <a16:colId xmlns:a16="http://schemas.microsoft.com/office/drawing/2014/main" val="1585917056"/>
                    </a:ext>
                  </a:extLst>
                </a:gridCol>
              </a:tblGrid>
              <a:tr h="190500">
                <a:tc>
                  <a:txBody>
                    <a:bodyPr/>
                    <a:lstStyle/>
                    <a:p>
                      <a:pPr algn="ctr">
                        <a:lnSpc>
                          <a:spcPct val="150000"/>
                        </a:lnSpc>
                        <a:spcAft>
                          <a:spcPts val="800"/>
                        </a:spcAft>
                      </a:pPr>
                      <a:r>
                        <a:rPr lang="es-EC" sz="1800">
                          <a:effectLst/>
                        </a:rPr>
                        <a:t>Balasto</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dirty="0">
                          <a:effectLst/>
                        </a:rPr>
                        <a:t>W (kg)</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91108590"/>
                  </a:ext>
                </a:extLst>
              </a:tr>
              <a:tr h="190500">
                <a:tc>
                  <a:txBody>
                    <a:bodyPr/>
                    <a:lstStyle/>
                    <a:p>
                      <a:pPr>
                        <a:lnSpc>
                          <a:spcPct val="150000"/>
                        </a:lnSpc>
                        <a:spcAft>
                          <a:spcPts val="800"/>
                        </a:spcAft>
                      </a:pPr>
                      <a:r>
                        <a:rPr lang="es-EC" sz="1800" b="0">
                          <a:effectLst/>
                        </a:rPr>
                        <a:t>Interno</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dirty="0">
                          <a:effectLst/>
                        </a:rPr>
                        <a:t>106.60</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087082047"/>
                  </a:ext>
                </a:extLst>
              </a:tr>
              <a:tr h="190500">
                <a:tc>
                  <a:txBody>
                    <a:bodyPr/>
                    <a:lstStyle/>
                    <a:p>
                      <a:pPr>
                        <a:lnSpc>
                          <a:spcPct val="150000"/>
                        </a:lnSpc>
                        <a:spcAft>
                          <a:spcPts val="800"/>
                        </a:spcAft>
                      </a:pPr>
                      <a:r>
                        <a:rPr lang="es-EC" sz="1800" b="0" dirty="0">
                          <a:effectLst/>
                        </a:rPr>
                        <a:t>Externo</a:t>
                      </a:r>
                      <a:endParaRPr lang="es-EC" sz="1800" b="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50000"/>
                        </a:lnSpc>
                        <a:spcAft>
                          <a:spcPts val="800"/>
                        </a:spcAft>
                      </a:pPr>
                      <a:r>
                        <a:rPr lang="es-EC" sz="1800" dirty="0">
                          <a:effectLst/>
                        </a:rPr>
                        <a:t>97.70</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10678219"/>
                  </a:ext>
                </a:extLst>
              </a:tr>
            </a:tbl>
          </a:graphicData>
        </a:graphic>
      </p:graphicFrame>
      <p:pic>
        <p:nvPicPr>
          <p:cNvPr id="14" name="Imagen 13">
            <a:extLst>
              <a:ext uri="{FF2B5EF4-FFF2-40B4-BE49-F238E27FC236}">
                <a16:creationId xmlns:a16="http://schemas.microsoft.com/office/drawing/2014/main" id="{E64B1B9B-AB82-4BF6-80F3-4E673547A047}"/>
              </a:ext>
            </a:extLst>
          </p:cNvPr>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l="-660" t="-1749"/>
          <a:stretch/>
        </p:blipFill>
        <p:spPr bwMode="auto">
          <a:xfrm>
            <a:off x="924175" y="939478"/>
            <a:ext cx="3019547" cy="2103287"/>
          </a:xfrm>
          <a:prstGeom prst="rect">
            <a:avLst/>
          </a:prstGeom>
          <a:ln>
            <a:noFill/>
          </a:ln>
          <a:extLst>
            <a:ext uri="{53640926-AAD7-44D8-BBD7-CCE9431645EC}">
              <a14:shadowObscured xmlns:a14="http://schemas.microsoft.com/office/drawing/2010/main"/>
            </a:ext>
          </a:extLst>
        </p:spPr>
      </p:pic>
      <p:sp>
        <p:nvSpPr>
          <p:cNvPr id="15" name="CuadroTexto 14">
            <a:extLst>
              <a:ext uri="{FF2B5EF4-FFF2-40B4-BE49-F238E27FC236}">
                <a16:creationId xmlns:a16="http://schemas.microsoft.com/office/drawing/2014/main" id="{43914B62-26E3-45ED-BDBC-5627F476EDB6}"/>
              </a:ext>
            </a:extLst>
          </p:cNvPr>
          <p:cNvSpPr txBox="1"/>
          <p:nvPr/>
        </p:nvSpPr>
        <p:spPr>
          <a:xfrm>
            <a:off x="7222598" y="4169013"/>
            <a:ext cx="4379607" cy="400110"/>
          </a:xfrm>
          <a:prstGeom prst="rect">
            <a:avLst/>
          </a:prstGeom>
          <a:noFill/>
        </p:spPr>
        <p:txBody>
          <a:bodyPr wrap="square">
            <a:spAutoFit/>
          </a:bodyPr>
          <a:lstStyle/>
          <a:p>
            <a:pPr algn="ctr"/>
            <a:r>
              <a:rPr lang="es-ES" sz="2000" b="1" i="1" dirty="0">
                <a:latin typeface="+mj-lt"/>
              </a:rPr>
              <a:t>Tabla 24: Comprobación de fuerzas</a:t>
            </a:r>
            <a:endParaRPr lang="es-EC" sz="2000" b="1" i="1" dirty="0">
              <a:latin typeface="+mj-lt"/>
            </a:endParaRPr>
          </a:p>
        </p:txBody>
      </p:sp>
      <p:sp>
        <p:nvSpPr>
          <p:cNvPr id="16" name="CuadroTexto 15">
            <a:extLst>
              <a:ext uri="{FF2B5EF4-FFF2-40B4-BE49-F238E27FC236}">
                <a16:creationId xmlns:a16="http://schemas.microsoft.com/office/drawing/2014/main" id="{EC0804B1-3FF9-4035-8085-EB55710A8C52}"/>
              </a:ext>
            </a:extLst>
          </p:cNvPr>
          <p:cNvSpPr txBox="1"/>
          <p:nvPr/>
        </p:nvSpPr>
        <p:spPr>
          <a:xfrm>
            <a:off x="7283240" y="2477677"/>
            <a:ext cx="4379607" cy="400110"/>
          </a:xfrm>
          <a:prstGeom prst="rect">
            <a:avLst/>
          </a:prstGeom>
          <a:noFill/>
        </p:spPr>
        <p:txBody>
          <a:bodyPr wrap="square">
            <a:spAutoFit/>
          </a:bodyPr>
          <a:lstStyle/>
          <a:p>
            <a:pPr algn="ctr"/>
            <a:r>
              <a:rPr lang="es-ES" sz="2000" b="1" i="1" dirty="0">
                <a:latin typeface="+mj-lt"/>
              </a:rPr>
              <a:t>Tabla 23: Cálculo de la fuerza de fricción</a:t>
            </a:r>
            <a:endParaRPr lang="es-EC" sz="2000" b="1" i="1" dirty="0">
              <a:latin typeface="+mj-lt"/>
            </a:endParaRPr>
          </a:p>
        </p:txBody>
      </p:sp>
      <p:sp>
        <p:nvSpPr>
          <p:cNvPr id="17" name="CuadroTexto 16">
            <a:extLst>
              <a:ext uri="{FF2B5EF4-FFF2-40B4-BE49-F238E27FC236}">
                <a16:creationId xmlns:a16="http://schemas.microsoft.com/office/drawing/2014/main" id="{75B325B2-FC76-44E0-9C05-51EA144CA8E1}"/>
              </a:ext>
            </a:extLst>
          </p:cNvPr>
          <p:cNvSpPr txBox="1"/>
          <p:nvPr/>
        </p:nvSpPr>
        <p:spPr>
          <a:xfrm>
            <a:off x="7058483" y="754890"/>
            <a:ext cx="4379607" cy="400110"/>
          </a:xfrm>
          <a:prstGeom prst="rect">
            <a:avLst/>
          </a:prstGeom>
          <a:noFill/>
        </p:spPr>
        <p:txBody>
          <a:bodyPr wrap="square">
            <a:spAutoFit/>
          </a:bodyPr>
          <a:lstStyle/>
          <a:p>
            <a:pPr algn="ctr"/>
            <a:r>
              <a:rPr lang="es-ES" sz="2000" b="1" i="1" dirty="0">
                <a:latin typeface="+mj-lt"/>
              </a:rPr>
              <a:t>Tabla 22: Peso de los bloques añadidos</a:t>
            </a:r>
            <a:endParaRPr lang="es-EC" sz="2000" b="1" i="1" dirty="0">
              <a:latin typeface="+mj-lt"/>
            </a:endParaRPr>
          </a:p>
        </p:txBody>
      </p:sp>
      <p:sp>
        <p:nvSpPr>
          <p:cNvPr id="18" name="CuadroTexto 17">
            <a:extLst>
              <a:ext uri="{FF2B5EF4-FFF2-40B4-BE49-F238E27FC236}">
                <a16:creationId xmlns:a16="http://schemas.microsoft.com/office/drawing/2014/main" id="{CF341593-751E-43D2-B6A3-3F5342DAD4B6}"/>
              </a:ext>
            </a:extLst>
          </p:cNvPr>
          <p:cNvSpPr txBox="1"/>
          <p:nvPr/>
        </p:nvSpPr>
        <p:spPr>
          <a:xfrm>
            <a:off x="4151409" y="1755811"/>
            <a:ext cx="2907074" cy="783193"/>
          </a:xfrm>
          <a:prstGeom prst="roundRect">
            <a:avLst/>
          </a:prstGeom>
          <a:solidFill>
            <a:schemeClr val="accent1">
              <a:lumMod val="20000"/>
              <a:lumOff val="80000"/>
            </a:schemeClr>
          </a:solidFill>
        </p:spPr>
        <p:txBody>
          <a:bodyPr wrap="square">
            <a:spAutoFit/>
          </a:bodyPr>
          <a:lstStyle/>
          <a:p>
            <a:pPr algn="ctr"/>
            <a:r>
              <a:rPr lang="es-ES" sz="2000" b="1" i="1" dirty="0">
                <a:latin typeface="+mj-lt"/>
              </a:rPr>
              <a:t>Geometría de los bloques extras de hormigón</a:t>
            </a:r>
            <a:endParaRPr lang="es-EC" sz="2000" b="1" i="1" dirty="0">
              <a:latin typeface="+mj-lt"/>
            </a:endParaRPr>
          </a:p>
        </p:txBody>
      </p:sp>
    </p:spTree>
    <p:extLst>
      <p:ext uri="{BB962C8B-B14F-4D97-AF65-F5344CB8AC3E}">
        <p14:creationId xmlns:p14="http://schemas.microsoft.com/office/powerpoint/2010/main" val="35742232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51</a:t>
            </a:fld>
            <a:endParaRPr lang="es-EC" dirty="0"/>
          </a:p>
        </p:txBody>
      </p:sp>
      <p:sp>
        <p:nvSpPr>
          <p:cNvPr id="14" name="CuadroTexto 13">
            <a:extLst>
              <a:ext uri="{FF2B5EF4-FFF2-40B4-BE49-F238E27FC236}">
                <a16:creationId xmlns:a16="http://schemas.microsoft.com/office/drawing/2014/main" id="{E8DF891B-C7C9-412F-B259-FBD00681DF6E}"/>
              </a:ext>
            </a:extLst>
          </p:cNvPr>
          <p:cNvSpPr txBox="1"/>
          <p:nvPr/>
        </p:nvSpPr>
        <p:spPr>
          <a:xfrm>
            <a:off x="1160634" y="1932045"/>
            <a:ext cx="9389085" cy="2553891"/>
          </a:xfrm>
          <a:prstGeom prst="roundRect">
            <a:avLst/>
          </a:prstGeom>
          <a:solidFill>
            <a:schemeClr val="accent1">
              <a:lumMod val="20000"/>
              <a:lumOff val="80000"/>
            </a:schemeClr>
          </a:solidFill>
        </p:spPr>
        <p:txBody>
          <a:bodyPr wrap="square">
            <a:spAutoFit/>
          </a:bodyPr>
          <a:lstStyle/>
          <a:p>
            <a:pPr algn="ctr"/>
            <a:r>
              <a:rPr lang="es-ES" sz="4800" b="1" i="1" dirty="0">
                <a:latin typeface="+mj-lt"/>
              </a:rPr>
              <a:t>Consideraciones sísmicas para la instalación de paneles solares con sistema de montaje anclado a la losa</a:t>
            </a:r>
            <a:endParaRPr lang="es-EC" sz="4800" b="1" i="1" dirty="0">
              <a:latin typeface="+mj-lt"/>
            </a:endParaRPr>
          </a:p>
        </p:txBody>
      </p:sp>
      <p:sp>
        <p:nvSpPr>
          <p:cNvPr id="11" name="Título 1">
            <a:extLst>
              <a:ext uri="{FF2B5EF4-FFF2-40B4-BE49-F238E27FC236}">
                <a16:creationId xmlns:a16="http://schemas.microsoft.com/office/drawing/2014/main" id="{5E98465B-D4AE-493E-82E0-5BFD7C6034A5}"/>
              </a:ext>
            </a:extLst>
          </p:cNvPr>
          <p:cNvSpPr txBox="1">
            <a:spLocks/>
          </p:cNvSpPr>
          <p:nvPr/>
        </p:nvSpPr>
        <p:spPr>
          <a:xfrm>
            <a:off x="-78468" y="12624"/>
            <a:ext cx="6463353" cy="6228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600"/>
              <a:t>SISTEMA DE MONTAJE ANCLADO</a:t>
            </a:r>
            <a:endParaRPr lang="es-EC" sz="3600" dirty="0"/>
          </a:p>
        </p:txBody>
      </p:sp>
    </p:spTree>
    <p:extLst>
      <p:ext uri="{BB962C8B-B14F-4D97-AF65-F5344CB8AC3E}">
        <p14:creationId xmlns:p14="http://schemas.microsoft.com/office/powerpoint/2010/main" val="5393880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78468" y="12624"/>
            <a:ext cx="6463353" cy="622852"/>
          </a:xfrm>
        </p:spPr>
        <p:txBody>
          <a:bodyPr>
            <a:normAutofit/>
          </a:bodyPr>
          <a:lstStyle/>
          <a:p>
            <a:r>
              <a:rPr lang="es-CO" sz="3600" dirty="0"/>
              <a:t>SISTEMA DE MONTAJE ANCLADO</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52</a:t>
            </a:fld>
            <a:endParaRPr lang="es-EC" dirty="0"/>
          </a:p>
        </p:txBody>
      </p:sp>
      <p:sp>
        <p:nvSpPr>
          <p:cNvPr id="11" name="CuadroTexto 10">
            <a:extLst>
              <a:ext uri="{FF2B5EF4-FFF2-40B4-BE49-F238E27FC236}">
                <a16:creationId xmlns:a16="http://schemas.microsoft.com/office/drawing/2014/main" id="{E4037AA3-CD15-4478-81B0-FE9EF4DC560A}"/>
              </a:ext>
            </a:extLst>
          </p:cNvPr>
          <p:cNvSpPr txBox="1"/>
          <p:nvPr/>
        </p:nvSpPr>
        <p:spPr>
          <a:xfrm>
            <a:off x="3483787" y="687826"/>
            <a:ext cx="5720646" cy="461665"/>
          </a:xfrm>
          <a:prstGeom prst="rect">
            <a:avLst/>
          </a:prstGeom>
          <a:noFill/>
        </p:spPr>
        <p:txBody>
          <a:bodyPr wrap="square">
            <a:spAutoFit/>
          </a:bodyPr>
          <a:lstStyle/>
          <a:p>
            <a:pPr algn="ctr"/>
            <a:r>
              <a:rPr lang="es-ES" sz="2400" b="1" dirty="0">
                <a:latin typeface="+mj-lt"/>
              </a:rPr>
              <a:t> Sistema de montaje escogido</a:t>
            </a:r>
            <a:endParaRPr lang="es-EC" sz="2400" b="1" dirty="0">
              <a:latin typeface="+mj-lt"/>
            </a:endParaRPr>
          </a:p>
        </p:txBody>
      </p:sp>
      <p:pic>
        <p:nvPicPr>
          <p:cNvPr id="12" name="Imagen 11">
            <a:extLst>
              <a:ext uri="{FF2B5EF4-FFF2-40B4-BE49-F238E27FC236}">
                <a16:creationId xmlns:a16="http://schemas.microsoft.com/office/drawing/2014/main" id="{7BA9BB37-1B8D-4EF4-A362-E189C25405DD}"/>
              </a:ext>
            </a:extLst>
          </p:cNvPr>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8468" y="2125670"/>
            <a:ext cx="7004229" cy="2375254"/>
          </a:xfrm>
          <a:prstGeom prst="rect">
            <a:avLst/>
          </a:prstGeom>
        </p:spPr>
      </p:pic>
      <p:pic>
        <p:nvPicPr>
          <p:cNvPr id="13" name="Imagen 12">
            <a:extLst>
              <a:ext uri="{FF2B5EF4-FFF2-40B4-BE49-F238E27FC236}">
                <a16:creationId xmlns:a16="http://schemas.microsoft.com/office/drawing/2014/main" id="{B50A0C7B-194A-41B8-A80C-E8B6A08B9F39}"/>
              </a:ext>
            </a:extLst>
          </p:cNvPr>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344110" y="2382428"/>
            <a:ext cx="5691285" cy="3575714"/>
          </a:xfrm>
          <a:prstGeom prst="rect">
            <a:avLst/>
          </a:prstGeom>
          <a:ln>
            <a:noFill/>
          </a:ln>
          <a:extLst>
            <a:ext uri="{53640926-AAD7-44D8-BBD7-CCE9431645EC}">
              <a14:shadowObscured xmlns:a14="http://schemas.microsoft.com/office/drawing/2010/main"/>
            </a:ext>
          </a:extLst>
        </p:spPr>
      </p:pic>
      <p:sp>
        <p:nvSpPr>
          <p:cNvPr id="15" name="CuadroTexto 14">
            <a:extLst>
              <a:ext uri="{FF2B5EF4-FFF2-40B4-BE49-F238E27FC236}">
                <a16:creationId xmlns:a16="http://schemas.microsoft.com/office/drawing/2014/main" id="{8B37F5F4-13AB-474B-9D06-520078ADB933}"/>
              </a:ext>
            </a:extLst>
          </p:cNvPr>
          <p:cNvSpPr txBox="1"/>
          <p:nvPr/>
        </p:nvSpPr>
        <p:spPr>
          <a:xfrm>
            <a:off x="6541346" y="1406748"/>
            <a:ext cx="5720646" cy="461665"/>
          </a:xfrm>
          <a:prstGeom prst="rect">
            <a:avLst/>
          </a:prstGeom>
          <a:noFill/>
        </p:spPr>
        <p:txBody>
          <a:bodyPr wrap="square">
            <a:spAutoFit/>
          </a:bodyPr>
          <a:lstStyle/>
          <a:p>
            <a:pPr algn="ctr"/>
            <a:r>
              <a:rPr lang="es-ES" sz="2400" b="1" i="1" dirty="0">
                <a:latin typeface="+mj-lt"/>
              </a:rPr>
              <a:t> </a:t>
            </a:r>
            <a:r>
              <a:rPr lang="es-ES" sz="2000" b="1" i="1" dirty="0">
                <a:latin typeface="+mj-lt"/>
              </a:rPr>
              <a:t>Colocación de los paneles solares en el soporte</a:t>
            </a:r>
            <a:endParaRPr lang="es-EC" sz="2000" b="1" i="1" dirty="0">
              <a:latin typeface="+mj-lt"/>
            </a:endParaRPr>
          </a:p>
        </p:txBody>
      </p:sp>
      <p:sp>
        <p:nvSpPr>
          <p:cNvPr id="16" name="CuadroTexto 15">
            <a:extLst>
              <a:ext uri="{FF2B5EF4-FFF2-40B4-BE49-F238E27FC236}">
                <a16:creationId xmlns:a16="http://schemas.microsoft.com/office/drawing/2014/main" id="{5C17D054-BE6E-48F0-AFFA-8E77A2760566}"/>
              </a:ext>
            </a:extLst>
          </p:cNvPr>
          <p:cNvSpPr txBox="1"/>
          <p:nvPr/>
        </p:nvSpPr>
        <p:spPr>
          <a:xfrm>
            <a:off x="485829" y="1373683"/>
            <a:ext cx="5720646" cy="400110"/>
          </a:xfrm>
          <a:prstGeom prst="rect">
            <a:avLst/>
          </a:prstGeom>
          <a:noFill/>
        </p:spPr>
        <p:txBody>
          <a:bodyPr wrap="square">
            <a:spAutoFit/>
          </a:bodyPr>
          <a:lstStyle/>
          <a:p>
            <a:pPr algn="ctr"/>
            <a:r>
              <a:rPr lang="es-ES" sz="2000" b="1" i="1" dirty="0">
                <a:latin typeface="+mj-lt"/>
              </a:rPr>
              <a:t>Dimensiones e inclinación del soporte</a:t>
            </a:r>
            <a:endParaRPr lang="es-EC" sz="2000" b="1" i="1" dirty="0">
              <a:latin typeface="+mj-lt"/>
            </a:endParaRPr>
          </a:p>
        </p:txBody>
      </p:sp>
    </p:spTree>
    <p:extLst>
      <p:ext uri="{BB962C8B-B14F-4D97-AF65-F5344CB8AC3E}">
        <p14:creationId xmlns:p14="http://schemas.microsoft.com/office/powerpoint/2010/main" val="4208453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53</a:t>
            </a:fld>
            <a:endParaRPr lang="es-EC" dirty="0"/>
          </a:p>
        </p:txBody>
      </p:sp>
      <p:sp>
        <p:nvSpPr>
          <p:cNvPr id="11" name="CuadroTexto 10">
            <a:extLst>
              <a:ext uri="{FF2B5EF4-FFF2-40B4-BE49-F238E27FC236}">
                <a16:creationId xmlns:a16="http://schemas.microsoft.com/office/drawing/2014/main" id="{E4037AA3-CD15-4478-81B0-FE9EF4DC560A}"/>
              </a:ext>
            </a:extLst>
          </p:cNvPr>
          <p:cNvSpPr txBox="1"/>
          <p:nvPr/>
        </p:nvSpPr>
        <p:spPr>
          <a:xfrm>
            <a:off x="-706076" y="699539"/>
            <a:ext cx="5720646" cy="461665"/>
          </a:xfrm>
          <a:prstGeom prst="rect">
            <a:avLst/>
          </a:prstGeom>
          <a:noFill/>
        </p:spPr>
        <p:txBody>
          <a:bodyPr wrap="square">
            <a:spAutoFit/>
          </a:bodyPr>
          <a:lstStyle/>
          <a:p>
            <a:pPr algn="ctr"/>
            <a:r>
              <a:rPr lang="es-ES" sz="2400" b="1" dirty="0">
                <a:latin typeface="+mj-lt"/>
              </a:rPr>
              <a:t> 1.- Distribución geométrica</a:t>
            </a:r>
            <a:endParaRPr lang="es-EC" sz="2400" b="1" dirty="0">
              <a:latin typeface="+mj-lt"/>
            </a:endParaRPr>
          </a:p>
        </p:txBody>
      </p:sp>
      <p:sp>
        <p:nvSpPr>
          <p:cNvPr id="15" name="CuadroTexto 14">
            <a:extLst>
              <a:ext uri="{FF2B5EF4-FFF2-40B4-BE49-F238E27FC236}">
                <a16:creationId xmlns:a16="http://schemas.microsoft.com/office/drawing/2014/main" id="{8B37F5F4-13AB-474B-9D06-520078ADB933}"/>
              </a:ext>
            </a:extLst>
          </p:cNvPr>
          <p:cNvSpPr txBox="1"/>
          <p:nvPr/>
        </p:nvSpPr>
        <p:spPr>
          <a:xfrm>
            <a:off x="6444227" y="1575152"/>
            <a:ext cx="5720646" cy="461665"/>
          </a:xfrm>
          <a:prstGeom prst="rect">
            <a:avLst/>
          </a:prstGeom>
          <a:noFill/>
        </p:spPr>
        <p:txBody>
          <a:bodyPr wrap="square">
            <a:spAutoFit/>
          </a:bodyPr>
          <a:lstStyle/>
          <a:p>
            <a:pPr algn="ctr"/>
            <a:r>
              <a:rPr lang="es-ES" sz="2400" b="1" dirty="0">
                <a:latin typeface="+mj-lt"/>
              </a:rPr>
              <a:t> </a:t>
            </a:r>
            <a:r>
              <a:rPr lang="es-ES" sz="2000" b="1" i="1" dirty="0">
                <a:latin typeface="+mj-lt"/>
              </a:rPr>
              <a:t>Separación mínima entre paneles</a:t>
            </a:r>
            <a:endParaRPr lang="es-EC" sz="2000" b="1" i="1" dirty="0">
              <a:latin typeface="+mj-lt"/>
            </a:endParaRPr>
          </a:p>
        </p:txBody>
      </p:sp>
      <p:sp>
        <p:nvSpPr>
          <p:cNvPr id="16" name="CuadroTexto 15">
            <a:extLst>
              <a:ext uri="{FF2B5EF4-FFF2-40B4-BE49-F238E27FC236}">
                <a16:creationId xmlns:a16="http://schemas.microsoft.com/office/drawing/2014/main" id="{5C17D054-BE6E-48F0-AFFA-8E77A2760566}"/>
              </a:ext>
            </a:extLst>
          </p:cNvPr>
          <p:cNvSpPr txBox="1"/>
          <p:nvPr/>
        </p:nvSpPr>
        <p:spPr>
          <a:xfrm>
            <a:off x="485829" y="1605930"/>
            <a:ext cx="5720646" cy="400110"/>
          </a:xfrm>
          <a:prstGeom prst="rect">
            <a:avLst/>
          </a:prstGeom>
          <a:noFill/>
        </p:spPr>
        <p:txBody>
          <a:bodyPr wrap="square">
            <a:spAutoFit/>
          </a:bodyPr>
          <a:lstStyle/>
          <a:p>
            <a:pPr algn="ctr"/>
            <a:r>
              <a:rPr lang="es-ES" sz="2000" b="1" i="1" dirty="0">
                <a:latin typeface="+mj-lt"/>
              </a:rPr>
              <a:t>Separación mínima entre panel y antepecho</a:t>
            </a:r>
            <a:endParaRPr lang="es-EC" sz="2000" b="1" i="1" dirty="0">
              <a:latin typeface="+mj-lt"/>
            </a:endParaRPr>
          </a:p>
        </p:txBody>
      </p:sp>
      <p:pic>
        <p:nvPicPr>
          <p:cNvPr id="14" name="Imagen 13">
            <a:extLst>
              <a:ext uri="{FF2B5EF4-FFF2-40B4-BE49-F238E27FC236}">
                <a16:creationId xmlns:a16="http://schemas.microsoft.com/office/drawing/2014/main" id="{A3BF1ED2-E6F1-41E5-B985-D59B62A3755A}"/>
              </a:ext>
            </a:extLst>
          </p:cNvPr>
          <p:cNvPicPr/>
          <p:nvPr/>
        </p:nvPicPr>
        <p:blipFill rotWithShape="1">
          <a:blip r:embed="rId2" cstate="email">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r="3993"/>
          <a:stretch/>
        </p:blipFill>
        <p:spPr bwMode="auto">
          <a:xfrm>
            <a:off x="0" y="2450766"/>
            <a:ext cx="6179348" cy="2006414"/>
          </a:xfrm>
          <a:prstGeom prst="rect">
            <a:avLst/>
          </a:prstGeom>
          <a:ln>
            <a:noFill/>
          </a:ln>
          <a:extLst>
            <a:ext uri="{53640926-AAD7-44D8-BBD7-CCE9431645EC}">
              <a14:shadowObscured xmlns:a14="http://schemas.microsoft.com/office/drawing/2010/main"/>
            </a:ext>
          </a:extLst>
        </p:spPr>
      </p:pic>
      <p:pic>
        <p:nvPicPr>
          <p:cNvPr id="17" name="Imagen 16">
            <a:extLst>
              <a:ext uri="{FF2B5EF4-FFF2-40B4-BE49-F238E27FC236}">
                <a16:creationId xmlns:a16="http://schemas.microsoft.com/office/drawing/2014/main" id="{F03C8F59-668F-4578-9F3C-9AE155609313}"/>
              </a:ext>
            </a:extLst>
          </p:cNvPr>
          <p:cNvPicPr/>
          <p:nvPr/>
        </p:nvPicPr>
        <p:blipFill rotWithShape="1">
          <a:blip r:embed="rId4" cstate="email">
            <a:clrChange>
              <a:clrFrom>
                <a:srgbClr val="FFFFFF"/>
              </a:clrFrom>
              <a:clrTo>
                <a:srgbClr val="FFFFFF">
                  <a:alpha val="0"/>
                </a:srgbClr>
              </a:clrTo>
            </a:clrChang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rcRect b="-2956"/>
          <a:stretch/>
        </p:blipFill>
        <p:spPr bwMode="auto">
          <a:xfrm>
            <a:off x="6206475" y="2273714"/>
            <a:ext cx="5869806" cy="2116317"/>
          </a:xfrm>
          <a:prstGeom prst="rect">
            <a:avLst/>
          </a:prstGeom>
          <a:ln>
            <a:noFill/>
          </a:ln>
          <a:extLst>
            <a:ext uri="{53640926-AAD7-44D8-BBD7-CCE9431645EC}">
              <a14:shadowObscured xmlns:a14="http://schemas.microsoft.com/office/drawing/2010/main"/>
            </a:ext>
          </a:extLst>
        </p:spPr>
      </p:pic>
      <p:graphicFrame>
        <p:nvGraphicFramePr>
          <p:cNvPr id="3" name="Tabla 2">
            <a:extLst>
              <a:ext uri="{FF2B5EF4-FFF2-40B4-BE49-F238E27FC236}">
                <a16:creationId xmlns:a16="http://schemas.microsoft.com/office/drawing/2014/main" id="{A5E87F5C-062C-4CF9-B929-EF43ABCEB14D}"/>
              </a:ext>
            </a:extLst>
          </p:cNvPr>
          <p:cNvGraphicFramePr>
            <a:graphicFrameLocks noGrp="1"/>
          </p:cNvGraphicFramePr>
          <p:nvPr>
            <p:extLst>
              <p:ext uri="{D42A27DB-BD31-4B8C-83A1-F6EECF244321}">
                <p14:modId xmlns:p14="http://schemas.microsoft.com/office/powerpoint/2010/main" val="336610631"/>
              </p:ext>
            </p:extLst>
          </p:nvPr>
        </p:nvGraphicFramePr>
        <p:xfrm>
          <a:off x="3775360" y="4895264"/>
          <a:ext cx="5137500" cy="1097280"/>
        </p:xfrm>
        <a:graphic>
          <a:graphicData uri="http://schemas.openxmlformats.org/drawingml/2006/table">
            <a:tbl>
              <a:tblPr firstRow="1" firstCol="1" bandRow="1">
                <a:tableStyleId>{68D230F3-CF80-4859-8CE7-A43EE81993B5}</a:tableStyleId>
              </a:tblPr>
              <a:tblGrid>
                <a:gridCol w="1712500">
                  <a:extLst>
                    <a:ext uri="{9D8B030D-6E8A-4147-A177-3AD203B41FA5}">
                      <a16:colId xmlns:a16="http://schemas.microsoft.com/office/drawing/2014/main" val="589309540"/>
                    </a:ext>
                  </a:extLst>
                </a:gridCol>
                <a:gridCol w="1712500">
                  <a:extLst>
                    <a:ext uri="{9D8B030D-6E8A-4147-A177-3AD203B41FA5}">
                      <a16:colId xmlns:a16="http://schemas.microsoft.com/office/drawing/2014/main" val="318595306"/>
                    </a:ext>
                  </a:extLst>
                </a:gridCol>
                <a:gridCol w="1712500">
                  <a:extLst>
                    <a:ext uri="{9D8B030D-6E8A-4147-A177-3AD203B41FA5}">
                      <a16:colId xmlns:a16="http://schemas.microsoft.com/office/drawing/2014/main" val="773750028"/>
                    </a:ext>
                  </a:extLst>
                </a:gridCol>
              </a:tblGrid>
              <a:tr h="207010">
                <a:tc>
                  <a:txBody>
                    <a:bodyPr/>
                    <a:lstStyle/>
                    <a:p>
                      <a:pPr algn="ctr">
                        <a:lnSpc>
                          <a:spcPct val="100000"/>
                        </a:lnSpc>
                        <a:spcAft>
                          <a:spcPts val="800"/>
                        </a:spcAft>
                      </a:pPr>
                      <a:r>
                        <a:rPr lang="es-EC" sz="1800">
                          <a:effectLst/>
                        </a:rPr>
                        <a:t>Elemento</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nSpc>
                          <a:spcPct val="100000"/>
                        </a:lnSpc>
                        <a:spcAft>
                          <a:spcPts val="800"/>
                        </a:spcAft>
                      </a:pPr>
                      <a:r>
                        <a:rPr lang="es-EC" sz="1800" dirty="0">
                          <a:effectLst/>
                        </a:rPr>
                        <a:t>h</a:t>
                      </a:r>
                      <a:r>
                        <a:rPr lang="es-EC" sz="1800" baseline="-25000" dirty="0">
                          <a:effectLst/>
                        </a:rPr>
                        <a:t>elem</a:t>
                      </a:r>
                      <a:r>
                        <a:rPr lang="es-EC" sz="1800" dirty="0">
                          <a:effectLst/>
                        </a:rPr>
                        <a:t> (m)</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nSpc>
                          <a:spcPct val="100000"/>
                        </a:lnSpc>
                        <a:spcAft>
                          <a:spcPts val="800"/>
                        </a:spcAft>
                      </a:pPr>
                      <a:r>
                        <a:rPr lang="es-EC" sz="1800">
                          <a:effectLst/>
                        </a:rPr>
                        <a:t>Distancia s (m)</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53535777"/>
                  </a:ext>
                </a:extLst>
              </a:tr>
              <a:tr h="207010">
                <a:tc>
                  <a:txBody>
                    <a:bodyPr/>
                    <a:lstStyle/>
                    <a:p>
                      <a:pPr algn="ctr">
                        <a:lnSpc>
                          <a:spcPct val="100000"/>
                        </a:lnSpc>
                        <a:spcAft>
                          <a:spcPts val="800"/>
                        </a:spcAft>
                      </a:pPr>
                      <a:r>
                        <a:rPr lang="es-EC" sz="1800" b="0">
                          <a:effectLst/>
                        </a:rPr>
                        <a:t>Antepecho 1</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C" sz="1800">
                          <a:effectLst/>
                        </a:rPr>
                        <a:t>1.00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C" sz="1800">
                          <a:effectLst/>
                        </a:rPr>
                        <a:t>0.562</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503696188"/>
                  </a:ext>
                </a:extLst>
              </a:tr>
              <a:tr h="207010">
                <a:tc>
                  <a:txBody>
                    <a:bodyPr/>
                    <a:lstStyle/>
                    <a:p>
                      <a:pPr algn="ctr">
                        <a:lnSpc>
                          <a:spcPct val="100000"/>
                        </a:lnSpc>
                        <a:spcAft>
                          <a:spcPts val="800"/>
                        </a:spcAft>
                      </a:pPr>
                      <a:r>
                        <a:rPr lang="es-EC" sz="1800" b="0">
                          <a:effectLst/>
                        </a:rPr>
                        <a:t>Antepecho 2</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C" sz="1800">
                          <a:effectLst/>
                        </a:rPr>
                        <a:t>0.90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C" sz="1800">
                          <a:effectLst/>
                        </a:rPr>
                        <a:t>0.505</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550864407"/>
                  </a:ext>
                </a:extLst>
              </a:tr>
              <a:tr h="207010">
                <a:tc>
                  <a:txBody>
                    <a:bodyPr/>
                    <a:lstStyle/>
                    <a:p>
                      <a:pPr algn="ctr">
                        <a:lnSpc>
                          <a:spcPct val="100000"/>
                        </a:lnSpc>
                        <a:spcAft>
                          <a:spcPts val="800"/>
                        </a:spcAft>
                      </a:pPr>
                      <a:r>
                        <a:rPr lang="es-EC" sz="1800" b="0" dirty="0">
                          <a:effectLst/>
                        </a:rPr>
                        <a:t>Panel</a:t>
                      </a:r>
                      <a:endParaRPr lang="es-EC" sz="1800" b="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C" sz="1800">
                          <a:effectLst/>
                        </a:rPr>
                        <a:t>0.975</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C" sz="1800" dirty="0">
                          <a:effectLst/>
                        </a:rPr>
                        <a:t>0.547</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403402444"/>
                  </a:ext>
                </a:extLst>
              </a:tr>
            </a:tbl>
          </a:graphicData>
        </a:graphic>
      </p:graphicFrame>
      <p:sp>
        <p:nvSpPr>
          <p:cNvPr id="18" name="CuadroTexto 17">
            <a:extLst>
              <a:ext uri="{FF2B5EF4-FFF2-40B4-BE49-F238E27FC236}">
                <a16:creationId xmlns:a16="http://schemas.microsoft.com/office/drawing/2014/main" id="{7D5E5358-A896-4B6E-A222-CAED8E4A7D8B}"/>
              </a:ext>
            </a:extLst>
          </p:cNvPr>
          <p:cNvSpPr txBox="1"/>
          <p:nvPr/>
        </p:nvSpPr>
        <p:spPr>
          <a:xfrm>
            <a:off x="3420732" y="4457650"/>
            <a:ext cx="5720646" cy="400110"/>
          </a:xfrm>
          <a:prstGeom prst="rect">
            <a:avLst/>
          </a:prstGeom>
          <a:noFill/>
        </p:spPr>
        <p:txBody>
          <a:bodyPr wrap="square">
            <a:spAutoFit/>
          </a:bodyPr>
          <a:lstStyle/>
          <a:p>
            <a:pPr algn="ctr"/>
            <a:r>
              <a:rPr lang="es-ES" sz="2000" b="1" i="1" dirty="0">
                <a:latin typeface="+mj-lt"/>
              </a:rPr>
              <a:t>Tabla 25: Distancias mínimas calculadas</a:t>
            </a:r>
            <a:endParaRPr lang="es-EC" sz="2000" b="1" i="1" dirty="0">
              <a:latin typeface="+mj-lt"/>
            </a:endParaRPr>
          </a:p>
        </p:txBody>
      </p:sp>
      <p:sp>
        <p:nvSpPr>
          <p:cNvPr id="23" name="Título 1">
            <a:extLst>
              <a:ext uri="{FF2B5EF4-FFF2-40B4-BE49-F238E27FC236}">
                <a16:creationId xmlns:a16="http://schemas.microsoft.com/office/drawing/2014/main" id="{AD09F7B6-6C02-4326-ACA9-7F42544BE451}"/>
              </a:ext>
            </a:extLst>
          </p:cNvPr>
          <p:cNvSpPr txBox="1">
            <a:spLocks/>
          </p:cNvSpPr>
          <p:nvPr/>
        </p:nvSpPr>
        <p:spPr>
          <a:xfrm>
            <a:off x="-78468" y="12624"/>
            <a:ext cx="6463353" cy="6228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600"/>
              <a:t>SISTEMA DE MONTAJE ANCLADO</a:t>
            </a:r>
            <a:endParaRPr lang="es-EC" sz="3600" dirty="0"/>
          </a:p>
        </p:txBody>
      </p:sp>
    </p:spTree>
    <p:extLst>
      <p:ext uri="{BB962C8B-B14F-4D97-AF65-F5344CB8AC3E}">
        <p14:creationId xmlns:p14="http://schemas.microsoft.com/office/powerpoint/2010/main" val="9191295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54</a:t>
            </a:fld>
            <a:endParaRPr lang="es-EC" dirty="0"/>
          </a:p>
        </p:txBody>
      </p:sp>
      <p:sp>
        <p:nvSpPr>
          <p:cNvPr id="11" name="CuadroTexto 10">
            <a:extLst>
              <a:ext uri="{FF2B5EF4-FFF2-40B4-BE49-F238E27FC236}">
                <a16:creationId xmlns:a16="http://schemas.microsoft.com/office/drawing/2014/main" id="{E4037AA3-CD15-4478-81B0-FE9EF4DC560A}"/>
              </a:ext>
            </a:extLst>
          </p:cNvPr>
          <p:cNvSpPr txBox="1"/>
          <p:nvPr/>
        </p:nvSpPr>
        <p:spPr>
          <a:xfrm>
            <a:off x="-706076" y="699539"/>
            <a:ext cx="5720646" cy="461665"/>
          </a:xfrm>
          <a:prstGeom prst="rect">
            <a:avLst/>
          </a:prstGeom>
          <a:noFill/>
        </p:spPr>
        <p:txBody>
          <a:bodyPr wrap="square">
            <a:spAutoFit/>
          </a:bodyPr>
          <a:lstStyle/>
          <a:p>
            <a:pPr algn="ctr"/>
            <a:r>
              <a:rPr lang="es-ES" sz="2400" b="1" dirty="0">
                <a:latin typeface="+mj-lt"/>
              </a:rPr>
              <a:t> 1.- Distribución geométrica</a:t>
            </a:r>
            <a:endParaRPr lang="es-EC" sz="2400" b="1" dirty="0">
              <a:latin typeface="+mj-lt"/>
            </a:endParaRPr>
          </a:p>
        </p:txBody>
      </p:sp>
      <p:pic>
        <p:nvPicPr>
          <p:cNvPr id="19" name="Imagen 18">
            <a:extLst>
              <a:ext uri="{FF2B5EF4-FFF2-40B4-BE49-F238E27FC236}">
                <a16:creationId xmlns:a16="http://schemas.microsoft.com/office/drawing/2014/main" id="{15DC6E41-897B-4187-B3E3-01173404B929}"/>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118075" y="1370460"/>
            <a:ext cx="6070266" cy="4117080"/>
          </a:xfrm>
          <a:prstGeom prst="rect">
            <a:avLst/>
          </a:prstGeom>
          <a:ln>
            <a:noFill/>
          </a:ln>
          <a:extLst>
            <a:ext uri="{53640926-AAD7-44D8-BBD7-CCE9431645EC}">
              <a14:shadowObscured xmlns:a14="http://schemas.microsoft.com/office/drawing/2010/main"/>
            </a:ext>
          </a:extLst>
        </p:spPr>
      </p:pic>
      <p:graphicFrame>
        <p:nvGraphicFramePr>
          <p:cNvPr id="5" name="Tabla 4">
            <a:extLst>
              <a:ext uri="{FF2B5EF4-FFF2-40B4-BE49-F238E27FC236}">
                <a16:creationId xmlns:a16="http://schemas.microsoft.com/office/drawing/2014/main" id="{7ECFA4A2-E587-4B53-B749-4198891446C2}"/>
              </a:ext>
            </a:extLst>
          </p:cNvPr>
          <p:cNvGraphicFramePr>
            <a:graphicFrameLocks noGrp="1"/>
          </p:cNvGraphicFramePr>
          <p:nvPr>
            <p:extLst>
              <p:ext uri="{D42A27DB-BD31-4B8C-83A1-F6EECF244321}">
                <p14:modId xmlns:p14="http://schemas.microsoft.com/office/powerpoint/2010/main" val="721073125"/>
              </p:ext>
            </p:extLst>
          </p:nvPr>
        </p:nvGraphicFramePr>
        <p:xfrm>
          <a:off x="6642431" y="2445351"/>
          <a:ext cx="5096383" cy="1967297"/>
        </p:xfrm>
        <a:graphic>
          <a:graphicData uri="http://schemas.openxmlformats.org/drawingml/2006/table">
            <a:tbl>
              <a:tblPr firstRow="1" firstCol="1" bandRow="1">
                <a:tableStyleId>{E8B1032C-EA38-4F05-BA0D-38AFFFC7BED3}</a:tableStyleId>
              </a:tblPr>
              <a:tblGrid>
                <a:gridCol w="3705733">
                  <a:extLst>
                    <a:ext uri="{9D8B030D-6E8A-4147-A177-3AD203B41FA5}">
                      <a16:colId xmlns:a16="http://schemas.microsoft.com/office/drawing/2014/main" val="2493697092"/>
                    </a:ext>
                  </a:extLst>
                </a:gridCol>
                <a:gridCol w="1390650">
                  <a:extLst>
                    <a:ext uri="{9D8B030D-6E8A-4147-A177-3AD203B41FA5}">
                      <a16:colId xmlns:a16="http://schemas.microsoft.com/office/drawing/2014/main" val="4033027307"/>
                    </a:ext>
                  </a:extLst>
                </a:gridCol>
              </a:tblGrid>
              <a:tr h="498984">
                <a:tc>
                  <a:txBody>
                    <a:bodyPr/>
                    <a:lstStyle/>
                    <a:p>
                      <a:pPr algn="ctr">
                        <a:lnSpc>
                          <a:spcPct val="200000"/>
                        </a:lnSpc>
                        <a:spcAft>
                          <a:spcPts val="800"/>
                        </a:spcAft>
                      </a:pPr>
                      <a:r>
                        <a:rPr lang="es-EC" sz="1800" dirty="0">
                          <a:effectLst/>
                        </a:rPr>
                        <a:t>Separación entre:</a:t>
                      </a:r>
                    </a:p>
                  </a:txBody>
                  <a:tcPr marL="44450" marR="44450" marT="0" marB="0" anchor="ctr"/>
                </a:tc>
                <a:tc>
                  <a:txBody>
                    <a:bodyPr/>
                    <a:lstStyle/>
                    <a:p>
                      <a:pPr algn="ctr">
                        <a:lnSpc>
                          <a:spcPct val="200000"/>
                        </a:lnSpc>
                        <a:spcAft>
                          <a:spcPts val="800"/>
                        </a:spcAft>
                      </a:pPr>
                      <a:r>
                        <a:rPr lang="es-EC" sz="1800" dirty="0">
                          <a:effectLst/>
                        </a:rPr>
                        <a:t>Distancia (m)</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248781316"/>
                  </a:ext>
                </a:extLst>
              </a:tr>
              <a:tr h="498984">
                <a:tc>
                  <a:txBody>
                    <a:bodyPr/>
                    <a:lstStyle/>
                    <a:p>
                      <a:pPr algn="ctr">
                        <a:lnSpc>
                          <a:spcPct val="200000"/>
                        </a:lnSpc>
                        <a:spcAft>
                          <a:spcPts val="800"/>
                        </a:spcAft>
                      </a:pPr>
                      <a:r>
                        <a:rPr lang="es-EC" sz="1800" b="0" dirty="0">
                          <a:effectLst/>
                        </a:rPr>
                        <a:t>Paneles solares</a:t>
                      </a:r>
                      <a:endParaRPr lang="es-EC" sz="1800" b="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200000"/>
                        </a:lnSpc>
                        <a:spcAft>
                          <a:spcPts val="800"/>
                        </a:spcAft>
                      </a:pPr>
                      <a:r>
                        <a:rPr lang="es-EC" sz="1800" dirty="0">
                          <a:effectLst/>
                        </a:rPr>
                        <a:t>0.60</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048738367"/>
                  </a:ext>
                </a:extLst>
              </a:tr>
              <a:tr h="498984">
                <a:tc>
                  <a:txBody>
                    <a:bodyPr/>
                    <a:lstStyle/>
                    <a:p>
                      <a:pPr algn="ctr">
                        <a:lnSpc>
                          <a:spcPct val="200000"/>
                        </a:lnSpc>
                        <a:spcAft>
                          <a:spcPts val="800"/>
                        </a:spcAft>
                      </a:pPr>
                      <a:r>
                        <a:rPr lang="es-EC" sz="1800" b="0" dirty="0">
                          <a:effectLst/>
                        </a:rPr>
                        <a:t>Antepecho y panel solar – Dirección X</a:t>
                      </a:r>
                      <a:endParaRPr lang="es-EC" sz="1800" b="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200000"/>
                        </a:lnSpc>
                        <a:spcAft>
                          <a:spcPts val="800"/>
                        </a:spcAft>
                      </a:pPr>
                      <a:r>
                        <a:rPr lang="es-EC" sz="1800" dirty="0">
                          <a:effectLst/>
                        </a:rPr>
                        <a:t>3.55</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765580370"/>
                  </a:ext>
                </a:extLst>
              </a:tr>
              <a:tr h="410749">
                <a:tc>
                  <a:txBody>
                    <a:bodyPr/>
                    <a:lstStyle/>
                    <a:p>
                      <a:pPr marL="0" marR="0" lvl="0" indent="0" algn="ctr" defTabSz="914400" rtl="0" eaLnBrk="1" fontAlgn="auto" latinLnBrk="0" hangingPunct="1">
                        <a:lnSpc>
                          <a:spcPct val="200000"/>
                        </a:lnSpc>
                        <a:spcBef>
                          <a:spcPts val="0"/>
                        </a:spcBef>
                        <a:spcAft>
                          <a:spcPts val="800"/>
                        </a:spcAft>
                        <a:buClrTx/>
                        <a:buSzTx/>
                        <a:buFontTx/>
                        <a:buNone/>
                        <a:tabLst/>
                        <a:defRPr/>
                      </a:pPr>
                      <a:r>
                        <a:rPr lang="es-EC" sz="1800" b="0" dirty="0">
                          <a:effectLst/>
                        </a:rPr>
                        <a:t>Antepecho y panel solar – Dirección Y</a:t>
                      </a:r>
                      <a:endParaRPr lang="es-EC" sz="1800" b="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200000"/>
                        </a:lnSpc>
                        <a:spcAft>
                          <a:spcPts val="800"/>
                        </a:spcAft>
                      </a:pPr>
                      <a:r>
                        <a:rPr lang="es-EC" sz="1800" dirty="0">
                          <a:effectLst/>
                        </a:rPr>
                        <a:t>1.82</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30370396"/>
                  </a:ext>
                </a:extLst>
              </a:tr>
            </a:tbl>
          </a:graphicData>
        </a:graphic>
      </p:graphicFrame>
      <p:sp>
        <p:nvSpPr>
          <p:cNvPr id="20" name="CuadroTexto 19">
            <a:extLst>
              <a:ext uri="{FF2B5EF4-FFF2-40B4-BE49-F238E27FC236}">
                <a16:creationId xmlns:a16="http://schemas.microsoft.com/office/drawing/2014/main" id="{8E56E5A1-1974-4D8D-87F2-760B6D8E59AF}"/>
              </a:ext>
            </a:extLst>
          </p:cNvPr>
          <p:cNvSpPr txBox="1"/>
          <p:nvPr/>
        </p:nvSpPr>
        <p:spPr>
          <a:xfrm>
            <a:off x="6442768" y="1868628"/>
            <a:ext cx="5720646" cy="400110"/>
          </a:xfrm>
          <a:prstGeom prst="rect">
            <a:avLst/>
          </a:prstGeom>
          <a:noFill/>
        </p:spPr>
        <p:txBody>
          <a:bodyPr wrap="square">
            <a:spAutoFit/>
          </a:bodyPr>
          <a:lstStyle/>
          <a:p>
            <a:pPr algn="ctr"/>
            <a:r>
              <a:rPr lang="es-ES" sz="2000" b="1" i="1" dirty="0">
                <a:latin typeface="+mj-lt"/>
              </a:rPr>
              <a:t>Tabla 26: Resumen de separaciones asumidas</a:t>
            </a:r>
            <a:endParaRPr lang="es-EC" b="1" i="1" dirty="0">
              <a:latin typeface="+mj-lt"/>
            </a:endParaRPr>
          </a:p>
        </p:txBody>
      </p:sp>
      <p:sp>
        <p:nvSpPr>
          <p:cNvPr id="21" name="Título 1">
            <a:extLst>
              <a:ext uri="{FF2B5EF4-FFF2-40B4-BE49-F238E27FC236}">
                <a16:creationId xmlns:a16="http://schemas.microsoft.com/office/drawing/2014/main" id="{F0AF4C47-7B18-4172-9440-FD05DD8E379F}"/>
              </a:ext>
            </a:extLst>
          </p:cNvPr>
          <p:cNvSpPr txBox="1">
            <a:spLocks/>
          </p:cNvSpPr>
          <p:nvPr/>
        </p:nvSpPr>
        <p:spPr>
          <a:xfrm>
            <a:off x="-78468" y="12624"/>
            <a:ext cx="6463353" cy="6228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600"/>
              <a:t>SISTEMA DE MONTAJE ANCLADO</a:t>
            </a:r>
            <a:endParaRPr lang="es-EC" sz="3600" dirty="0"/>
          </a:p>
        </p:txBody>
      </p:sp>
    </p:spTree>
    <p:extLst>
      <p:ext uri="{BB962C8B-B14F-4D97-AF65-F5344CB8AC3E}">
        <p14:creationId xmlns:p14="http://schemas.microsoft.com/office/powerpoint/2010/main" val="36767544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55</a:t>
            </a:fld>
            <a:endParaRPr lang="es-EC" dirty="0"/>
          </a:p>
        </p:txBody>
      </p:sp>
      <p:sp>
        <p:nvSpPr>
          <p:cNvPr id="11" name="CuadroTexto 10">
            <a:extLst>
              <a:ext uri="{FF2B5EF4-FFF2-40B4-BE49-F238E27FC236}">
                <a16:creationId xmlns:a16="http://schemas.microsoft.com/office/drawing/2014/main" id="{E4037AA3-CD15-4478-81B0-FE9EF4DC560A}"/>
              </a:ext>
            </a:extLst>
          </p:cNvPr>
          <p:cNvSpPr txBox="1"/>
          <p:nvPr/>
        </p:nvSpPr>
        <p:spPr>
          <a:xfrm>
            <a:off x="-706076" y="699539"/>
            <a:ext cx="5720646" cy="461665"/>
          </a:xfrm>
          <a:prstGeom prst="rect">
            <a:avLst/>
          </a:prstGeom>
          <a:noFill/>
        </p:spPr>
        <p:txBody>
          <a:bodyPr wrap="square">
            <a:spAutoFit/>
          </a:bodyPr>
          <a:lstStyle/>
          <a:p>
            <a:pPr algn="ctr"/>
            <a:r>
              <a:rPr lang="es-ES" sz="2400" b="1" dirty="0">
                <a:latin typeface="+mj-lt"/>
              </a:rPr>
              <a:t> 2.- Fuerza sísmica horizontal</a:t>
            </a:r>
            <a:endParaRPr lang="es-EC" sz="2400" b="1" dirty="0">
              <a:latin typeface="+mj-lt"/>
            </a:endParaRPr>
          </a:p>
        </p:txBody>
      </p:sp>
      <p:graphicFrame>
        <p:nvGraphicFramePr>
          <p:cNvPr id="3" name="Tabla 2">
            <a:extLst>
              <a:ext uri="{FF2B5EF4-FFF2-40B4-BE49-F238E27FC236}">
                <a16:creationId xmlns:a16="http://schemas.microsoft.com/office/drawing/2014/main" id="{0025CD2C-75DB-4806-945C-D3B033999F5A}"/>
              </a:ext>
            </a:extLst>
          </p:cNvPr>
          <p:cNvGraphicFramePr>
            <a:graphicFrameLocks noGrp="1"/>
          </p:cNvGraphicFramePr>
          <p:nvPr>
            <p:extLst>
              <p:ext uri="{D42A27DB-BD31-4B8C-83A1-F6EECF244321}">
                <p14:modId xmlns:p14="http://schemas.microsoft.com/office/powerpoint/2010/main" val="2715422368"/>
              </p:ext>
            </p:extLst>
          </p:nvPr>
        </p:nvGraphicFramePr>
        <p:xfrm>
          <a:off x="439281" y="3751511"/>
          <a:ext cx="5196503" cy="1823352"/>
        </p:xfrm>
        <a:graphic>
          <a:graphicData uri="http://schemas.openxmlformats.org/drawingml/2006/table">
            <a:tbl>
              <a:tblPr firstRow="1" firstCol="1" bandRow="1">
                <a:tableStyleId>{68D230F3-CF80-4859-8CE7-A43EE81993B5}</a:tableStyleId>
              </a:tblPr>
              <a:tblGrid>
                <a:gridCol w="3569395">
                  <a:extLst>
                    <a:ext uri="{9D8B030D-6E8A-4147-A177-3AD203B41FA5}">
                      <a16:colId xmlns:a16="http://schemas.microsoft.com/office/drawing/2014/main" val="1109940930"/>
                    </a:ext>
                  </a:extLst>
                </a:gridCol>
                <a:gridCol w="670542">
                  <a:extLst>
                    <a:ext uri="{9D8B030D-6E8A-4147-A177-3AD203B41FA5}">
                      <a16:colId xmlns:a16="http://schemas.microsoft.com/office/drawing/2014/main" val="1733163335"/>
                    </a:ext>
                  </a:extLst>
                </a:gridCol>
                <a:gridCol w="956566">
                  <a:extLst>
                    <a:ext uri="{9D8B030D-6E8A-4147-A177-3AD203B41FA5}">
                      <a16:colId xmlns:a16="http://schemas.microsoft.com/office/drawing/2014/main" val="2147801198"/>
                    </a:ext>
                  </a:extLst>
                </a:gridCol>
              </a:tblGrid>
              <a:tr h="455838">
                <a:tc>
                  <a:txBody>
                    <a:bodyPr/>
                    <a:lstStyle/>
                    <a:p>
                      <a:pPr>
                        <a:lnSpc>
                          <a:spcPct val="100000"/>
                        </a:lnSpc>
                        <a:spcAft>
                          <a:spcPts val="800"/>
                        </a:spcAft>
                      </a:pPr>
                      <a:r>
                        <a:rPr lang="es-EC" sz="1800" b="0" dirty="0">
                          <a:effectLst/>
                        </a:rPr>
                        <a:t>Factor importancia componente</a:t>
                      </a:r>
                      <a:endParaRPr lang="es-EC" sz="2000" b="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b="1" dirty="0" err="1">
                          <a:effectLst/>
                        </a:rPr>
                        <a:t>I</a:t>
                      </a:r>
                      <a:r>
                        <a:rPr lang="es-EC" sz="1800" b="1" baseline="-25000" dirty="0" err="1">
                          <a:effectLst/>
                        </a:rPr>
                        <a:t>p</a:t>
                      </a:r>
                      <a:endParaRPr lang="es-EC" sz="2000" b="1"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b="0" dirty="0">
                          <a:effectLst/>
                        </a:rPr>
                        <a:t>1</a:t>
                      </a:r>
                      <a:endParaRPr lang="es-EC" sz="2000" b="0" dirty="0">
                        <a:effectLst/>
                        <a:latin typeface="+mn-lt"/>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692307993"/>
                  </a:ext>
                </a:extLst>
              </a:tr>
              <a:tr h="455838">
                <a:tc>
                  <a:txBody>
                    <a:bodyPr/>
                    <a:lstStyle/>
                    <a:p>
                      <a:pPr>
                        <a:lnSpc>
                          <a:spcPct val="100000"/>
                        </a:lnSpc>
                        <a:spcAft>
                          <a:spcPts val="800"/>
                        </a:spcAft>
                      </a:pPr>
                      <a:r>
                        <a:rPr lang="es-EC" sz="1800" b="0">
                          <a:effectLst/>
                        </a:rPr>
                        <a:t>Factor de amplificación dinámica</a:t>
                      </a:r>
                      <a:endParaRPr lang="es-EC" sz="2000" b="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b="1" dirty="0" err="1">
                          <a:effectLst/>
                        </a:rPr>
                        <a:t>a</a:t>
                      </a:r>
                      <a:r>
                        <a:rPr lang="es-EC" sz="1800" b="1" baseline="-25000" dirty="0" err="1">
                          <a:effectLst/>
                        </a:rPr>
                        <a:t>p</a:t>
                      </a:r>
                      <a:endParaRPr lang="es-EC" sz="2000" b="1"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a:effectLst/>
                        </a:rPr>
                        <a:t>1</a:t>
                      </a:r>
                      <a:endParaRPr lang="es-EC" sz="2000">
                        <a:effectLst/>
                        <a:latin typeface="+mn-lt"/>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303340430"/>
                  </a:ext>
                </a:extLst>
              </a:tr>
              <a:tr h="455838">
                <a:tc>
                  <a:txBody>
                    <a:bodyPr/>
                    <a:lstStyle/>
                    <a:p>
                      <a:pPr>
                        <a:lnSpc>
                          <a:spcPct val="100000"/>
                        </a:lnSpc>
                        <a:spcAft>
                          <a:spcPts val="800"/>
                        </a:spcAft>
                      </a:pPr>
                      <a:r>
                        <a:rPr lang="es-EC" sz="1800" b="0">
                          <a:effectLst/>
                        </a:rPr>
                        <a:t>Factor de modificación de respuesta</a:t>
                      </a:r>
                      <a:endParaRPr lang="es-EC" sz="2000" b="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b="1">
                          <a:effectLst/>
                        </a:rPr>
                        <a:t>R</a:t>
                      </a:r>
                      <a:r>
                        <a:rPr lang="es-EC" sz="1800" b="1" baseline="-25000">
                          <a:effectLst/>
                        </a:rPr>
                        <a:t>p</a:t>
                      </a:r>
                      <a:endParaRPr lang="es-EC" sz="2000" b="1">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a:effectLst/>
                        </a:rPr>
                        <a:t>1.5</a:t>
                      </a:r>
                      <a:endParaRPr lang="es-EC" sz="2000">
                        <a:effectLst/>
                        <a:latin typeface="+mn-lt"/>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826114607"/>
                  </a:ext>
                </a:extLst>
              </a:tr>
              <a:tr h="455838">
                <a:tc>
                  <a:txBody>
                    <a:bodyPr/>
                    <a:lstStyle/>
                    <a:p>
                      <a:pPr>
                        <a:lnSpc>
                          <a:spcPct val="100000"/>
                        </a:lnSpc>
                        <a:spcAft>
                          <a:spcPts val="800"/>
                        </a:spcAft>
                      </a:pPr>
                      <a:r>
                        <a:rPr lang="es-EC" sz="1800" b="0" dirty="0">
                          <a:effectLst/>
                        </a:rPr>
                        <a:t>Peso total sistema fotovoltaico (kg)</a:t>
                      </a:r>
                      <a:endParaRPr lang="es-EC" sz="2000" b="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b="1" dirty="0" err="1">
                          <a:effectLst/>
                        </a:rPr>
                        <a:t>W</a:t>
                      </a:r>
                      <a:r>
                        <a:rPr lang="es-EC" sz="1800" b="1" baseline="-25000" dirty="0" err="1">
                          <a:effectLst/>
                        </a:rPr>
                        <a:t>p</a:t>
                      </a:r>
                      <a:endParaRPr lang="es-EC" sz="2000" b="1"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dirty="0">
                          <a:effectLst/>
                        </a:rPr>
                        <a:t>1625.06</a:t>
                      </a:r>
                      <a:endParaRPr lang="es-EC" sz="2000" dirty="0">
                        <a:effectLst/>
                        <a:latin typeface="+mn-lt"/>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827544919"/>
                  </a:ext>
                </a:extLst>
              </a:tr>
            </a:tbl>
          </a:graphicData>
        </a:graphic>
      </p:graphicFrame>
      <mc:AlternateContent xmlns:mc="http://schemas.openxmlformats.org/markup-compatibility/2006" xmlns:a14="http://schemas.microsoft.com/office/drawing/2010/main">
        <mc:Choice Requires="a14">
          <p:sp>
            <p:nvSpPr>
              <p:cNvPr id="15" name="CuadroTexto 14">
                <a:extLst>
                  <a:ext uri="{FF2B5EF4-FFF2-40B4-BE49-F238E27FC236}">
                    <a16:creationId xmlns:a16="http://schemas.microsoft.com/office/drawing/2014/main" id="{70C47643-E489-4544-BAE5-298A5092AC63}"/>
                  </a:ext>
                </a:extLst>
              </p:cNvPr>
              <p:cNvSpPr txBox="1"/>
              <p:nvPr/>
            </p:nvSpPr>
            <p:spPr>
              <a:xfrm>
                <a:off x="755918" y="1605651"/>
                <a:ext cx="3125337" cy="10442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C" sz="2000" i="1" smtClean="0">
                          <a:latin typeface="Cambria Math" panose="02040503050406030204" pitchFamily="18" charset="0"/>
                        </a:rPr>
                        <m:t>𝐹𝑝</m:t>
                      </m:r>
                      <m:r>
                        <a:rPr lang="es-EC" sz="2000" i="0">
                          <a:latin typeface="Cambria Math" panose="02040503050406030204" pitchFamily="18" charset="0"/>
                        </a:rPr>
                        <m:t>=</m:t>
                      </m:r>
                      <m:f>
                        <m:fPr>
                          <m:ctrlPr>
                            <a:rPr lang="es-EC" sz="2000" i="1">
                              <a:solidFill>
                                <a:srgbClr val="836967"/>
                              </a:solidFill>
                              <a:latin typeface="Cambria Math" panose="02040503050406030204" pitchFamily="18" charset="0"/>
                            </a:rPr>
                          </m:ctrlPr>
                        </m:fPr>
                        <m:num>
                          <m:sSub>
                            <m:sSubPr>
                              <m:ctrlPr>
                                <a:rPr lang="es-EC" sz="2000" i="1">
                                  <a:solidFill>
                                    <a:srgbClr val="836967"/>
                                  </a:solidFill>
                                  <a:latin typeface="Cambria Math" panose="02040503050406030204" pitchFamily="18" charset="0"/>
                                </a:rPr>
                              </m:ctrlPr>
                            </m:sSubPr>
                            <m:e>
                              <m:r>
                                <a:rPr lang="es-EC" sz="2000" i="1">
                                  <a:latin typeface="Cambria Math" panose="02040503050406030204" pitchFamily="18" charset="0"/>
                                </a:rPr>
                                <m:t>𝑎</m:t>
                              </m:r>
                            </m:e>
                            <m:sub>
                              <m:r>
                                <a:rPr lang="es-EC" sz="2000" i="1">
                                  <a:latin typeface="Cambria Math" panose="02040503050406030204" pitchFamily="18" charset="0"/>
                                </a:rPr>
                                <m:t>𝑖</m:t>
                              </m:r>
                            </m:sub>
                          </m:sSub>
                          <m:sSub>
                            <m:sSubPr>
                              <m:ctrlPr>
                                <a:rPr lang="es-EC" sz="2000" i="1">
                                  <a:solidFill>
                                    <a:srgbClr val="836967"/>
                                  </a:solidFill>
                                  <a:latin typeface="Cambria Math" panose="02040503050406030204" pitchFamily="18" charset="0"/>
                                </a:rPr>
                              </m:ctrlPr>
                            </m:sSubPr>
                            <m:e>
                              <m:r>
                                <a:rPr lang="es-EC" sz="2000" i="1">
                                  <a:latin typeface="Cambria Math" panose="02040503050406030204" pitchFamily="18" charset="0"/>
                                </a:rPr>
                                <m:t>𝑎</m:t>
                              </m:r>
                            </m:e>
                            <m:sub>
                              <m:r>
                                <a:rPr lang="es-EC" sz="2000" i="1">
                                  <a:latin typeface="Cambria Math" panose="02040503050406030204" pitchFamily="18" charset="0"/>
                                </a:rPr>
                                <m:t>𝑝</m:t>
                              </m:r>
                              <m:r>
                                <a:rPr lang="es-EC" sz="2000" i="0">
                                  <a:latin typeface="Cambria Math" panose="02040503050406030204" pitchFamily="18" charset="0"/>
                                </a:rPr>
                                <m:t> </m:t>
                              </m:r>
                            </m:sub>
                          </m:sSub>
                          <m:sSub>
                            <m:sSubPr>
                              <m:ctrlPr>
                                <a:rPr lang="es-EC" sz="2000" i="1">
                                  <a:solidFill>
                                    <a:srgbClr val="836967"/>
                                  </a:solidFill>
                                  <a:latin typeface="Cambria Math" panose="02040503050406030204" pitchFamily="18" charset="0"/>
                                </a:rPr>
                              </m:ctrlPr>
                            </m:sSubPr>
                            <m:e>
                              <m:r>
                                <a:rPr lang="es-EC" sz="2000" i="1">
                                  <a:latin typeface="Cambria Math" panose="02040503050406030204" pitchFamily="18" charset="0"/>
                                </a:rPr>
                                <m:t>𝑊</m:t>
                              </m:r>
                            </m:e>
                            <m:sub>
                              <m:r>
                                <a:rPr lang="es-EC" sz="2000" i="1">
                                  <a:latin typeface="Cambria Math" panose="02040503050406030204" pitchFamily="18" charset="0"/>
                                </a:rPr>
                                <m:t>𝑝</m:t>
                              </m:r>
                            </m:sub>
                          </m:sSub>
                        </m:num>
                        <m:den>
                          <m:d>
                            <m:dPr>
                              <m:ctrlPr>
                                <a:rPr lang="es-EC" sz="2000" i="1">
                                  <a:solidFill>
                                    <a:srgbClr val="836967"/>
                                  </a:solidFill>
                                  <a:latin typeface="Cambria Math" panose="02040503050406030204" pitchFamily="18" charset="0"/>
                                </a:rPr>
                              </m:ctrlPr>
                            </m:dPr>
                            <m:e>
                              <m:f>
                                <m:fPr>
                                  <m:ctrlPr>
                                    <a:rPr lang="es-EC" sz="2000" i="1">
                                      <a:solidFill>
                                        <a:srgbClr val="836967"/>
                                      </a:solidFill>
                                      <a:latin typeface="Cambria Math" panose="02040503050406030204" pitchFamily="18" charset="0"/>
                                    </a:rPr>
                                  </m:ctrlPr>
                                </m:fPr>
                                <m:num>
                                  <m:sSub>
                                    <m:sSubPr>
                                      <m:ctrlPr>
                                        <a:rPr lang="es-EC" sz="2000" i="1">
                                          <a:solidFill>
                                            <a:srgbClr val="836967"/>
                                          </a:solidFill>
                                          <a:latin typeface="Cambria Math" panose="02040503050406030204" pitchFamily="18" charset="0"/>
                                        </a:rPr>
                                      </m:ctrlPr>
                                    </m:sSubPr>
                                    <m:e>
                                      <m:r>
                                        <a:rPr lang="es-EC" sz="2000" i="1">
                                          <a:latin typeface="Cambria Math" panose="02040503050406030204" pitchFamily="18" charset="0"/>
                                        </a:rPr>
                                        <m:t>𝑅</m:t>
                                      </m:r>
                                    </m:e>
                                    <m:sub>
                                      <m:r>
                                        <a:rPr lang="es-EC" sz="2000" i="1">
                                          <a:latin typeface="Cambria Math" panose="02040503050406030204" pitchFamily="18" charset="0"/>
                                        </a:rPr>
                                        <m:t>𝑝</m:t>
                                      </m:r>
                                    </m:sub>
                                  </m:sSub>
                                </m:num>
                                <m:den>
                                  <m:sSub>
                                    <m:sSubPr>
                                      <m:ctrlPr>
                                        <a:rPr lang="es-EC" sz="2000" i="1">
                                          <a:solidFill>
                                            <a:srgbClr val="836967"/>
                                          </a:solidFill>
                                          <a:latin typeface="Cambria Math" panose="02040503050406030204" pitchFamily="18" charset="0"/>
                                        </a:rPr>
                                      </m:ctrlPr>
                                    </m:sSubPr>
                                    <m:e>
                                      <m:r>
                                        <a:rPr lang="es-EC" sz="2000" i="1">
                                          <a:latin typeface="Cambria Math" panose="02040503050406030204" pitchFamily="18" charset="0"/>
                                        </a:rPr>
                                        <m:t>𝐼</m:t>
                                      </m:r>
                                    </m:e>
                                    <m:sub>
                                      <m:r>
                                        <a:rPr lang="es-EC" sz="2000" i="1">
                                          <a:latin typeface="Cambria Math" panose="02040503050406030204" pitchFamily="18" charset="0"/>
                                        </a:rPr>
                                        <m:t>𝑝</m:t>
                                      </m:r>
                                    </m:sub>
                                  </m:sSub>
                                </m:den>
                              </m:f>
                            </m:e>
                          </m:d>
                        </m:den>
                      </m:f>
                      <m:sSub>
                        <m:sSubPr>
                          <m:ctrlPr>
                            <a:rPr lang="es-EC" sz="2000" i="1">
                              <a:solidFill>
                                <a:srgbClr val="836967"/>
                              </a:solidFill>
                              <a:latin typeface="Cambria Math" panose="02040503050406030204" pitchFamily="18" charset="0"/>
                            </a:rPr>
                          </m:ctrlPr>
                        </m:sSubPr>
                        <m:e>
                          <m:r>
                            <a:rPr lang="es-EC" sz="2000" i="1">
                              <a:latin typeface="Cambria Math" panose="02040503050406030204" pitchFamily="18" charset="0"/>
                            </a:rPr>
                            <m:t>𝐴</m:t>
                          </m:r>
                        </m:e>
                        <m:sub>
                          <m:r>
                            <a:rPr lang="es-EC" sz="2000" i="1">
                              <a:latin typeface="Cambria Math" panose="02040503050406030204" pitchFamily="18" charset="0"/>
                            </a:rPr>
                            <m:t>𝑥</m:t>
                          </m:r>
                        </m:sub>
                      </m:sSub>
                    </m:oMath>
                  </m:oMathPara>
                </a14:m>
                <a:endParaRPr lang="es-EC" sz="2000" dirty="0"/>
              </a:p>
            </p:txBody>
          </p:sp>
        </mc:Choice>
        <mc:Fallback xmlns="">
          <p:sp>
            <p:nvSpPr>
              <p:cNvPr id="15" name="CuadroTexto 14">
                <a:extLst>
                  <a:ext uri="{FF2B5EF4-FFF2-40B4-BE49-F238E27FC236}">
                    <a16:creationId xmlns:a16="http://schemas.microsoft.com/office/drawing/2014/main" id="{70C47643-E489-4544-BAE5-298A5092AC63}"/>
                  </a:ext>
                </a:extLst>
              </p:cNvPr>
              <p:cNvSpPr txBox="1">
                <a:spLocks noRot="1" noChangeAspect="1" noMove="1" noResize="1" noEditPoints="1" noAdjustHandles="1" noChangeArrowheads="1" noChangeShapeType="1" noTextEdit="1"/>
              </p:cNvSpPr>
              <p:nvPr/>
            </p:nvSpPr>
            <p:spPr>
              <a:xfrm>
                <a:off x="755918" y="1605651"/>
                <a:ext cx="3125337" cy="1044260"/>
              </a:xfrm>
              <a:prstGeom prst="rect">
                <a:avLst/>
              </a:prstGeom>
              <a:blipFill>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00B57A89-F3B4-4219-BB29-5351302C4129}"/>
                  </a:ext>
                </a:extLst>
              </p:cNvPr>
              <p:cNvSpPr txBox="1"/>
              <p:nvPr/>
            </p:nvSpPr>
            <p:spPr>
              <a:xfrm>
                <a:off x="6710459" y="1185159"/>
                <a:ext cx="2422710" cy="42377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2000" i="1" smtClean="0">
                              <a:solidFill>
                                <a:srgbClr val="836967"/>
                              </a:solidFill>
                              <a:latin typeface="Cambria Math" panose="02040503050406030204" pitchFamily="18" charset="0"/>
                            </a:rPr>
                          </m:ctrlPr>
                        </m:sSubPr>
                        <m:e>
                          <m:r>
                            <a:rPr lang="es-EC" sz="2000" i="1">
                              <a:latin typeface="Cambria Math" panose="02040503050406030204" pitchFamily="18" charset="0"/>
                            </a:rPr>
                            <m:t>𝐹</m:t>
                          </m:r>
                        </m:e>
                        <m:sub>
                          <m:r>
                            <a:rPr lang="es-EC" sz="2000" i="1">
                              <a:latin typeface="Cambria Math" panose="02040503050406030204" pitchFamily="18" charset="0"/>
                            </a:rPr>
                            <m:t>𝑝𝑖</m:t>
                          </m:r>
                        </m:sub>
                      </m:sSub>
                      <m:r>
                        <a:rPr lang="es-EC" sz="2000" i="0">
                          <a:latin typeface="Cambria Math" panose="02040503050406030204" pitchFamily="18" charset="0"/>
                        </a:rPr>
                        <m:t>=0.3</m:t>
                      </m:r>
                      <m:sSub>
                        <m:sSubPr>
                          <m:ctrlPr>
                            <a:rPr lang="es-EC" sz="2000" i="1">
                              <a:solidFill>
                                <a:srgbClr val="836967"/>
                              </a:solidFill>
                              <a:latin typeface="Cambria Math" panose="02040503050406030204" pitchFamily="18" charset="0"/>
                            </a:rPr>
                          </m:ctrlPr>
                        </m:sSubPr>
                        <m:e>
                          <m:r>
                            <a:rPr lang="es-EC" sz="2000" i="1">
                              <a:latin typeface="Cambria Math" panose="02040503050406030204" pitchFamily="18" charset="0"/>
                            </a:rPr>
                            <m:t>𝑆</m:t>
                          </m:r>
                        </m:e>
                        <m:sub>
                          <m:r>
                            <a:rPr lang="es-EC" sz="2000" i="1">
                              <a:latin typeface="Cambria Math" panose="02040503050406030204" pitchFamily="18" charset="0"/>
                            </a:rPr>
                            <m:t>𝑎</m:t>
                          </m:r>
                        </m:sub>
                      </m:sSub>
                      <m:sSub>
                        <m:sSubPr>
                          <m:ctrlPr>
                            <a:rPr lang="es-EC" sz="2000" i="1">
                              <a:solidFill>
                                <a:srgbClr val="836967"/>
                              </a:solidFill>
                              <a:latin typeface="Cambria Math" panose="02040503050406030204" pitchFamily="18" charset="0"/>
                            </a:rPr>
                          </m:ctrlPr>
                        </m:sSubPr>
                        <m:e>
                          <m:r>
                            <a:rPr lang="es-EC" sz="2000" i="1">
                              <a:latin typeface="Cambria Math" panose="02040503050406030204" pitchFamily="18" charset="0"/>
                            </a:rPr>
                            <m:t>𝐼</m:t>
                          </m:r>
                        </m:e>
                        <m:sub>
                          <m:r>
                            <a:rPr lang="es-EC" sz="2000" i="1">
                              <a:latin typeface="Cambria Math" panose="02040503050406030204" pitchFamily="18" charset="0"/>
                            </a:rPr>
                            <m:t>𝑝</m:t>
                          </m:r>
                        </m:sub>
                      </m:sSub>
                      <m:sSub>
                        <m:sSubPr>
                          <m:ctrlPr>
                            <a:rPr lang="es-EC" sz="2000" i="1">
                              <a:solidFill>
                                <a:srgbClr val="836967"/>
                              </a:solidFill>
                              <a:latin typeface="Cambria Math" panose="02040503050406030204" pitchFamily="18" charset="0"/>
                            </a:rPr>
                          </m:ctrlPr>
                        </m:sSubPr>
                        <m:e>
                          <m:r>
                            <a:rPr lang="es-EC" sz="2000" i="1">
                              <a:latin typeface="Cambria Math" panose="02040503050406030204" pitchFamily="18" charset="0"/>
                            </a:rPr>
                            <m:t>𝑊</m:t>
                          </m:r>
                        </m:e>
                        <m:sub>
                          <m:r>
                            <a:rPr lang="es-EC" sz="2000" i="1">
                              <a:latin typeface="Cambria Math" panose="02040503050406030204" pitchFamily="18" charset="0"/>
                            </a:rPr>
                            <m:t>𝑝</m:t>
                          </m:r>
                        </m:sub>
                      </m:sSub>
                    </m:oMath>
                  </m:oMathPara>
                </a14:m>
                <a:endParaRPr lang="es-EC" dirty="0"/>
              </a:p>
            </p:txBody>
          </p:sp>
        </mc:Choice>
        <mc:Fallback xmlns="">
          <p:sp>
            <p:nvSpPr>
              <p:cNvPr id="21" name="CuadroTexto 20">
                <a:extLst>
                  <a:ext uri="{FF2B5EF4-FFF2-40B4-BE49-F238E27FC236}">
                    <a16:creationId xmlns:a16="http://schemas.microsoft.com/office/drawing/2014/main" id="{00B57A89-F3B4-4219-BB29-5351302C4129}"/>
                  </a:ext>
                </a:extLst>
              </p:cNvPr>
              <p:cNvSpPr txBox="1">
                <a:spLocks noRot="1" noChangeAspect="1" noMove="1" noResize="1" noEditPoints="1" noAdjustHandles="1" noChangeArrowheads="1" noChangeShapeType="1" noTextEdit="1"/>
              </p:cNvSpPr>
              <p:nvPr/>
            </p:nvSpPr>
            <p:spPr>
              <a:xfrm>
                <a:off x="6710459" y="1185159"/>
                <a:ext cx="2422710" cy="423770"/>
              </a:xfrm>
              <a:prstGeom prst="rect">
                <a:avLst/>
              </a:prstGeom>
              <a:blipFill>
                <a:blip r:embed="rId3"/>
                <a:stretch>
                  <a:fillRect b="-8333"/>
                </a:stretch>
              </a:blipFill>
            </p:spPr>
            <p:txBody>
              <a:bodyPr/>
              <a:lstStyle/>
              <a:p>
                <a:r>
                  <a:rPr lang="es-EC">
                    <a:noFill/>
                  </a:rPr>
                  <a:t> </a:t>
                </a:r>
              </a:p>
            </p:txBody>
          </p:sp>
        </mc:Fallback>
      </mc:AlternateContent>
      <p:graphicFrame>
        <p:nvGraphicFramePr>
          <p:cNvPr id="18" name="Tabla 17">
            <a:extLst>
              <a:ext uri="{FF2B5EF4-FFF2-40B4-BE49-F238E27FC236}">
                <a16:creationId xmlns:a16="http://schemas.microsoft.com/office/drawing/2014/main" id="{08584E52-A0DA-4CC6-A1B4-E71D7F6D034B}"/>
              </a:ext>
            </a:extLst>
          </p:cNvPr>
          <p:cNvGraphicFramePr>
            <a:graphicFrameLocks noGrp="1"/>
          </p:cNvGraphicFramePr>
          <p:nvPr>
            <p:extLst>
              <p:ext uri="{D42A27DB-BD31-4B8C-83A1-F6EECF244321}">
                <p14:modId xmlns:p14="http://schemas.microsoft.com/office/powerpoint/2010/main" val="597930469"/>
              </p:ext>
            </p:extLst>
          </p:nvPr>
        </p:nvGraphicFramePr>
        <p:xfrm>
          <a:off x="7526359" y="4356395"/>
          <a:ext cx="2889913" cy="1002150"/>
        </p:xfrm>
        <a:graphic>
          <a:graphicData uri="http://schemas.openxmlformats.org/drawingml/2006/table">
            <a:tbl>
              <a:tblPr firstRow="1" firstCol="1" bandRow="1">
                <a:tableStyleId>{68D230F3-CF80-4859-8CE7-A43EE81993B5}</a:tableStyleId>
              </a:tblPr>
              <a:tblGrid>
                <a:gridCol w="889562">
                  <a:extLst>
                    <a:ext uri="{9D8B030D-6E8A-4147-A177-3AD203B41FA5}">
                      <a16:colId xmlns:a16="http://schemas.microsoft.com/office/drawing/2014/main" val="289780546"/>
                    </a:ext>
                  </a:extLst>
                </a:gridCol>
                <a:gridCol w="2000351">
                  <a:extLst>
                    <a:ext uri="{9D8B030D-6E8A-4147-A177-3AD203B41FA5}">
                      <a16:colId xmlns:a16="http://schemas.microsoft.com/office/drawing/2014/main" val="1527325311"/>
                    </a:ext>
                  </a:extLst>
                </a:gridCol>
              </a:tblGrid>
              <a:tr h="501075">
                <a:tc>
                  <a:txBody>
                    <a:bodyPr/>
                    <a:lstStyle/>
                    <a:p>
                      <a:pPr>
                        <a:lnSpc>
                          <a:spcPct val="150000"/>
                        </a:lnSpc>
                        <a:spcAft>
                          <a:spcPts val="800"/>
                        </a:spcAft>
                      </a:pPr>
                      <a:r>
                        <a:rPr lang="es-EC" sz="1800">
                          <a:effectLst/>
                        </a:rPr>
                        <a:t>F</a:t>
                      </a:r>
                      <a:r>
                        <a:rPr lang="es-EC" sz="1800" baseline="-25000">
                          <a:effectLst/>
                        </a:rPr>
                        <a:t>pi</a:t>
                      </a:r>
                      <a:r>
                        <a:rPr lang="es-EC" sz="1800">
                          <a:effectLst/>
                        </a:rPr>
                        <a:t> (Kgf)</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C" sz="1800" b="0" dirty="0">
                          <a:effectLst/>
                        </a:rPr>
                        <a:t>580.341</a:t>
                      </a:r>
                      <a:endParaRPr lang="es-EC" sz="1800" b="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1653964167"/>
                  </a:ext>
                </a:extLst>
              </a:tr>
              <a:tr h="501075">
                <a:tc>
                  <a:txBody>
                    <a:bodyPr/>
                    <a:lstStyle/>
                    <a:p>
                      <a:pPr>
                        <a:lnSpc>
                          <a:spcPct val="150000"/>
                        </a:lnSpc>
                        <a:spcAft>
                          <a:spcPts val="800"/>
                        </a:spcAft>
                      </a:pPr>
                      <a:r>
                        <a:rPr lang="es-EC" sz="1800">
                          <a:effectLst/>
                        </a:rPr>
                        <a:t>F</a:t>
                      </a:r>
                      <a:r>
                        <a:rPr lang="es-EC" sz="1800" baseline="-25000">
                          <a:effectLst/>
                        </a:rPr>
                        <a:t>ps</a:t>
                      </a:r>
                      <a:r>
                        <a:rPr lang="es-EC" sz="1800">
                          <a:effectLst/>
                        </a:rPr>
                        <a:t> (Kgf)</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C" sz="1800" dirty="0">
                          <a:effectLst/>
                        </a:rPr>
                        <a:t>3095.154</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4079824365"/>
                  </a:ext>
                </a:extLst>
              </a:tr>
            </a:tbl>
          </a:graphicData>
        </a:graphic>
      </p:graphicFrame>
      <p:sp>
        <p:nvSpPr>
          <p:cNvPr id="23" name="CuadroTexto 22">
            <a:extLst>
              <a:ext uri="{FF2B5EF4-FFF2-40B4-BE49-F238E27FC236}">
                <a16:creationId xmlns:a16="http://schemas.microsoft.com/office/drawing/2014/main" id="{530D2D87-9256-4AB1-95ED-FF3A46A77B21}"/>
              </a:ext>
            </a:extLst>
          </p:cNvPr>
          <p:cNvSpPr txBox="1"/>
          <p:nvPr/>
        </p:nvSpPr>
        <p:spPr>
          <a:xfrm>
            <a:off x="177209" y="3092040"/>
            <a:ext cx="5720646" cy="400110"/>
          </a:xfrm>
          <a:prstGeom prst="rect">
            <a:avLst/>
          </a:prstGeom>
          <a:noFill/>
        </p:spPr>
        <p:txBody>
          <a:bodyPr wrap="square">
            <a:spAutoFit/>
          </a:bodyPr>
          <a:lstStyle/>
          <a:p>
            <a:pPr algn="ctr"/>
            <a:r>
              <a:rPr lang="es-ES" sz="2000" b="1" i="1" dirty="0">
                <a:latin typeface="+mj-lt"/>
              </a:rPr>
              <a:t>Tabla 27: Datos para el cálculo de la fuerza sísmica</a:t>
            </a:r>
            <a:endParaRPr lang="es-EC" b="1" i="1" dirty="0">
              <a:latin typeface="+mj-lt"/>
            </a:endParaRPr>
          </a:p>
        </p:txBody>
      </p:sp>
      <p:sp>
        <p:nvSpPr>
          <p:cNvPr id="24" name="CuadroTexto 23">
            <a:extLst>
              <a:ext uri="{FF2B5EF4-FFF2-40B4-BE49-F238E27FC236}">
                <a16:creationId xmlns:a16="http://schemas.microsoft.com/office/drawing/2014/main" id="{E243D59B-C6C3-48AB-9CC0-786EA026FD2A}"/>
              </a:ext>
            </a:extLst>
          </p:cNvPr>
          <p:cNvSpPr txBox="1"/>
          <p:nvPr/>
        </p:nvSpPr>
        <p:spPr>
          <a:xfrm>
            <a:off x="6032073" y="3851552"/>
            <a:ext cx="5720646" cy="400110"/>
          </a:xfrm>
          <a:prstGeom prst="rect">
            <a:avLst/>
          </a:prstGeom>
          <a:noFill/>
        </p:spPr>
        <p:txBody>
          <a:bodyPr wrap="square">
            <a:spAutoFit/>
          </a:bodyPr>
          <a:lstStyle/>
          <a:p>
            <a:pPr algn="ctr"/>
            <a:r>
              <a:rPr lang="es-ES" sz="2000" b="1" i="1" dirty="0">
                <a:latin typeface="+mj-lt"/>
              </a:rPr>
              <a:t>Tabla 28: Límites de la fuerza sísmica horizontal</a:t>
            </a:r>
            <a:endParaRPr lang="es-EC" b="1" i="1" dirty="0">
              <a:latin typeface="+mj-lt"/>
            </a:endParaRPr>
          </a:p>
        </p:txBody>
      </p:sp>
      <p:sp>
        <p:nvSpPr>
          <p:cNvPr id="28" name="Título 1">
            <a:extLst>
              <a:ext uri="{FF2B5EF4-FFF2-40B4-BE49-F238E27FC236}">
                <a16:creationId xmlns:a16="http://schemas.microsoft.com/office/drawing/2014/main" id="{BB2FA03C-F695-4FF5-B7CA-3650F8D7D72F}"/>
              </a:ext>
            </a:extLst>
          </p:cNvPr>
          <p:cNvSpPr txBox="1">
            <a:spLocks/>
          </p:cNvSpPr>
          <p:nvPr/>
        </p:nvSpPr>
        <p:spPr>
          <a:xfrm>
            <a:off x="-78468" y="12624"/>
            <a:ext cx="6463353" cy="6228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600"/>
              <a:t>SISTEMA DE MONTAJE ANCLADO</a:t>
            </a:r>
            <a:endParaRPr lang="es-EC" sz="3600" dirty="0"/>
          </a:p>
        </p:txBody>
      </p:sp>
      <mc:AlternateContent xmlns:mc="http://schemas.openxmlformats.org/markup-compatibility/2006" xmlns:a14="http://schemas.microsoft.com/office/drawing/2010/main">
        <mc:Choice Requires="a14">
          <p:sp>
            <p:nvSpPr>
              <p:cNvPr id="14" name="CuadroTexto 13">
                <a:extLst>
                  <a:ext uri="{FF2B5EF4-FFF2-40B4-BE49-F238E27FC236}">
                    <a16:creationId xmlns:a16="http://schemas.microsoft.com/office/drawing/2014/main" id="{10A8DAC5-F6DE-479E-A1E8-53084ADD2048}"/>
                  </a:ext>
                </a:extLst>
              </p:cNvPr>
              <p:cNvSpPr txBox="1"/>
              <p:nvPr/>
            </p:nvSpPr>
            <p:spPr>
              <a:xfrm>
                <a:off x="9279301" y="1171592"/>
                <a:ext cx="1471042"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C" sz="2000" b="0" i="1" smtClean="0">
                          <a:solidFill>
                            <a:schemeClr val="tx1"/>
                          </a:solidFill>
                          <a:latin typeface="Cambria Math" panose="02040503050406030204" pitchFamily="18" charset="0"/>
                        </a:rPr>
                        <m:t>𝐸𝑐</m:t>
                      </m:r>
                      <m:r>
                        <a:rPr lang="es-EC" sz="2000" b="0" i="1" smtClean="0">
                          <a:solidFill>
                            <a:schemeClr val="tx1"/>
                          </a:solidFill>
                          <a:latin typeface="Cambria Math" panose="02040503050406030204" pitchFamily="18" charset="0"/>
                        </a:rPr>
                        <m:t>.(10)</m:t>
                      </m:r>
                    </m:oMath>
                  </m:oMathPara>
                </a14:m>
                <a:endParaRPr lang="es-EC" sz="2000" dirty="0"/>
              </a:p>
            </p:txBody>
          </p:sp>
        </mc:Choice>
        <mc:Fallback xmlns="">
          <p:sp>
            <p:nvSpPr>
              <p:cNvPr id="14" name="CuadroTexto 13">
                <a:extLst>
                  <a:ext uri="{FF2B5EF4-FFF2-40B4-BE49-F238E27FC236}">
                    <a16:creationId xmlns:a16="http://schemas.microsoft.com/office/drawing/2014/main" id="{10A8DAC5-F6DE-479E-A1E8-53084ADD2048}"/>
                  </a:ext>
                </a:extLst>
              </p:cNvPr>
              <p:cNvSpPr txBox="1">
                <a:spLocks noRot="1" noChangeAspect="1" noMove="1" noResize="1" noEditPoints="1" noAdjustHandles="1" noChangeArrowheads="1" noChangeShapeType="1" noTextEdit="1"/>
              </p:cNvSpPr>
              <p:nvPr/>
            </p:nvSpPr>
            <p:spPr>
              <a:xfrm>
                <a:off x="9279301" y="1171592"/>
                <a:ext cx="1471042" cy="400110"/>
              </a:xfrm>
              <a:prstGeom prst="rect">
                <a:avLst/>
              </a:prstGeom>
              <a:blipFill>
                <a:blip r:embed="rId4"/>
                <a:stretch>
                  <a:fillRect b="-15152"/>
                </a:stretch>
              </a:blipFill>
              <a:ln>
                <a:no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6" name="CuadroTexto 15">
                <a:extLst>
                  <a:ext uri="{FF2B5EF4-FFF2-40B4-BE49-F238E27FC236}">
                    <a16:creationId xmlns:a16="http://schemas.microsoft.com/office/drawing/2014/main" id="{AA1EACCA-0970-410C-8137-B2D8A45D3C77}"/>
                  </a:ext>
                </a:extLst>
              </p:cNvPr>
              <p:cNvSpPr txBox="1"/>
              <p:nvPr/>
            </p:nvSpPr>
            <p:spPr>
              <a:xfrm>
                <a:off x="9275072" y="2062602"/>
                <a:ext cx="1471042"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C" sz="2000" b="0" i="1" smtClean="0">
                          <a:solidFill>
                            <a:schemeClr val="tx1"/>
                          </a:solidFill>
                          <a:latin typeface="Cambria Math" panose="02040503050406030204" pitchFamily="18" charset="0"/>
                        </a:rPr>
                        <m:t>𝐸𝑐</m:t>
                      </m:r>
                      <m:r>
                        <a:rPr lang="es-EC" sz="2000" b="0" i="1" smtClean="0">
                          <a:solidFill>
                            <a:schemeClr val="tx1"/>
                          </a:solidFill>
                          <a:latin typeface="Cambria Math" panose="02040503050406030204" pitchFamily="18" charset="0"/>
                        </a:rPr>
                        <m:t>.(11)</m:t>
                      </m:r>
                    </m:oMath>
                  </m:oMathPara>
                </a14:m>
                <a:endParaRPr lang="es-EC" sz="2000" dirty="0"/>
              </a:p>
            </p:txBody>
          </p:sp>
        </mc:Choice>
        <mc:Fallback xmlns="">
          <p:sp>
            <p:nvSpPr>
              <p:cNvPr id="16" name="CuadroTexto 15">
                <a:extLst>
                  <a:ext uri="{FF2B5EF4-FFF2-40B4-BE49-F238E27FC236}">
                    <a16:creationId xmlns:a16="http://schemas.microsoft.com/office/drawing/2014/main" id="{AA1EACCA-0970-410C-8137-B2D8A45D3C77}"/>
                  </a:ext>
                </a:extLst>
              </p:cNvPr>
              <p:cNvSpPr txBox="1">
                <a:spLocks noRot="1" noChangeAspect="1" noMove="1" noResize="1" noEditPoints="1" noAdjustHandles="1" noChangeArrowheads="1" noChangeShapeType="1" noTextEdit="1"/>
              </p:cNvSpPr>
              <p:nvPr/>
            </p:nvSpPr>
            <p:spPr>
              <a:xfrm>
                <a:off x="9275072" y="2062602"/>
                <a:ext cx="1471042" cy="400110"/>
              </a:xfrm>
              <a:prstGeom prst="rect">
                <a:avLst/>
              </a:prstGeom>
              <a:blipFill>
                <a:blip r:embed="rId5"/>
                <a:stretch>
                  <a:fillRect b="-15152"/>
                </a:stretch>
              </a:blipFill>
              <a:ln>
                <a:noFill/>
              </a:ln>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859D7684-7BD5-4EE3-AB36-C28E0FBDCD5D}"/>
                  </a:ext>
                </a:extLst>
              </p:cNvPr>
              <p:cNvSpPr txBox="1"/>
              <p:nvPr/>
            </p:nvSpPr>
            <p:spPr>
              <a:xfrm>
                <a:off x="3621521" y="2232514"/>
                <a:ext cx="1471042" cy="4001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14:m>
                  <m:oMathPara xmlns:m="http://schemas.openxmlformats.org/officeDocument/2006/math">
                    <m:oMathParaPr>
                      <m:jc m:val="centerGroup"/>
                    </m:oMathParaPr>
                    <m:oMath xmlns:m="http://schemas.openxmlformats.org/officeDocument/2006/math">
                      <m:r>
                        <a:rPr lang="es-EC" sz="2000" b="0" i="1" smtClean="0">
                          <a:solidFill>
                            <a:schemeClr val="tx1"/>
                          </a:solidFill>
                          <a:latin typeface="Cambria Math" panose="02040503050406030204" pitchFamily="18" charset="0"/>
                        </a:rPr>
                        <m:t>𝐸𝑐</m:t>
                      </m:r>
                      <m:r>
                        <a:rPr lang="es-EC" sz="2000" b="0" i="1" smtClean="0">
                          <a:solidFill>
                            <a:schemeClr val="tx1"/>
                          </a:solidFill>
                          <a:latin typeface="Cambria Math" panose="02040503050406030204" pitchFamily="18" charset="0"/>
                        </a:rPr>
                        <m:t>.(7)</m:t>
                      </m:r>
                    </m:oMath>
                  </m:oMathPara>
                </a14:m>
                <a:endParaRPr lang="es-EC" sz="2000" dirty="0"/>
              </a:p>
            </p:txBody>
          </p:sp>
        </mc:Choice>
        <mc:Fallback xmlns="">
          <p:sp>
            <p:nvSpPr>
              <p:cNvPr id="19" name="CuadroTexto 18">
                <a:extLst>
                  <a:ext uri="{FF2B5EF4-FFF2-40B4-BE49-F238E27FC236}">
                    <a16:creationId xmlns:a16="http://schemas.microsoft.com/office/drawing/2014/main" id="{859D7684-7BD5-4EE3-AB36-C28E0FBDCD5D}"/>
                  </a:ext>
                </a:extLst>
              </p:cNvPr>
              <p:cNvSpPr txBox="1">
                <a:spLocks noRot="1" noChangeAspect="1" noMove="1" noResize="1" noEditPoints="1" noAdjustHandles="1" noChangeArrowheads="1" noChangeShapeType="1" noTextEdit="1"/>
              </p:cNvSpPr>
              <p:nvPr/>
            </p:nvSpPr>
            <p:spPr>
              <a:xfrm>
                <a:off x="3621521" y="2232514"/>
                <a:ext cx="1471042" cy="400110"/>
              </a:xfrm>
              <a:prstGeom prst="rect">
                <a:avLst/>
              </a:prstGeom>
              <a:blipFill>
                <a:blip r:embed="rId6"/>
                <a:stretch>
                  <a:fillRect b="-15152"/>
                </a:stretch>
              </a:blipFill>
              <a:ln>
                <a:noFill/>
              </a:ln>
            </p:spPr>
            <p:txBody>
              <a:bodyPr/>
              <a:lstStyle/>
              <a:p>
                <a:r>
                  <a:rPr lang="es-EC">
                    <a:noFill/>
                  </a:rPr>
                  <a:t> </a:t>
                </a:r>
              </a:p>
            </p:txBody>
          </p:sp>
        </mc:Fallback>
      </mc:AlternateContent>
      <p:grpSp>
        <p:nvGrpSpPr>
          <p:cNvPr id="2" name="Grupo 1">
            <a:extLst>
              <a:ext uri="{FF2B5EF4-FFF2-40B4-BE49-F238E27FC236}">
                <a16:creationId xmlns:a16="http://schemas.microsoft.com/office/drawing/2014/main" id="{81B83629-A75D-4892-B228-F78EDA70ADC1}"/>
              </a:ext>
            </a:extLst>
          </p:cNvPr>
          <p:cNvGrpSpPr/>
          <p:nvPr/>
        </p:nvGrpSpPr>
        <p:grpSpPr>
          <a:xfrm>
            <a:off x="7573182" y="2893326"/>
            <a:ext cx="2422709" cy="826918"/>
            <a:chOff x="5635784" y="1605651"/>
            <a:chExt cx="2422709" cy="826918"/>
          </a:xfrm>
        </p:grpSpPr>
        <mc:AlternateContent xmlns:mc="http://schemas.openxmlformats.org/markup-compatibility/2006" xmlns:a14="http://schemas.microsoft.com/office/drawing/2010/main">
          <mc:Choice Requires="a14">
            <p:sp>
              <p:nvSpPr>
                <p:cNvPr id="17" name="CuadroTexto 16">
                  <a:extLst>
                    <a:ext uri="{FF2B5EF4-FFF2-40B4-BE49-F238E27FC236}">
                      <a16:creationId xmlns:a16="http://schemas.microsoft.com/office/drawing/2014/main" id="{1FF71ECE-346C-4982-B43E-246A8965DA78}"/>
                    </a:ext>
                  </a:extLst>
                </p:cNvPr>
                <p:cNvSpPr txBox="1"/>
                <p:nvPr/>
              </p:nvSpPr>
              <p:spPr>
                <a:xfrm>
                  <a:off x="7384971" y="1808744"/>
                  <a:ext cx="650295" cy="4237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2000" i="1" smtClean="0">
                                <a:solidFill>
                                  <a:srgbClr val="836967"/>
                                </a:solidFill>
                                <a:latin typeface="Cambria Math" panose="02040503050406030204" pitchFamily="18" charset="0"/>
                              </a:rPr>
                            </m:ctrlPr>
                          </m:sSubPr>
                          <m:e>
                            <m:r>
                              <a:rPr lang="es-EC" sz="2000" i="1">
                                <a:latin typeface="Cambria Math" panose="02040503050406030204" pitchFamily="18" charset="0"/>
                              </a:rPr>
                              <m:t>𝐹</m:t>
                            </m:r>
                          </m:e>
                          <m:sub>
                            <m:r>
                              <a:rPr lang="es-EC" sz="2000" i="1">
                                <a:latin typeface="Cambria Math" panose="02040503050406030204" pitchFamily="18" charset="0"/>
                              </a:rPr>
                              <m:t>𝑝𝑠</m:t>
                            </m:r>
                          </m:sub>
                        </m:sSub>
                      </m:oMath>
                    </m:oMathPara>
                  </a14:m>
                  <a:endParaRPr lang="es-EC" dirty="0"/>
                </a:p>
              </p:txBody>
            </p:sp>
          </mc:Choice>
          <mc:Fallback xmlns="">
            <p:sp>
              <p:nvSpPr>
                <p:cNvPr id="17" name="CuadroTexto 16">
                  <a:extLst>
                    <a:ext uri="{FF2B5EF4-FFF2-40B4-BE49-F238E27FC236}">
                      <a16:creationId xmlns:a16="http://schemas.microsoft.com/office/drawing/2014/main" id="{1FF71ECE-346C-4982-B43E-246A8965DA78}"/>
                    </a:ext>
                  </a:extLst>
                </p:cNvPr>
                <p:cNvSpPr txBox="1">
                  <a:spLocks noRot="1" noChangeAspect="1" noMove="1" noResize="1" noEditPoints="1" noAdjustHandles="1" noChangeArrowheads="1" noChangeShapeType="1" noTextEdit="1"/>
                </p:cNvSpPr>
                <p:nvPr/>
              </p:nvSpPr>
              <p:spPr>
                <a:xfrm>
                  <a:off x="7384971" y="1808744"/>
                  <a:ext cx="650295" cy="423770"/>
                </a:xfrm>
                <a:prstGeom prst="rect">
                  <a:avLst/>
                </a:prstGeom>
                <a:blipFill>
                  <a:blip r:embed="rId7"/>
                  <a:stretch>
                    <a:fillRect b="-579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2" name="CuadroTexto 21">
                  <a:extLst>
                    <a:ext uri="{FF2B5EF4-FFF2-40B4-BE49-F238E27FC236}">
                      <a16:creationId xmlns:a16="http://schemas.microsoft.com/office/drawing/2014/main" id="{2EF4FEFB-60D8-4665-B4D2-E7B87FE0C2BC}"/>
                    </a:ext>
                  </a:extLst>
                </p:cNvPr>
                <p:cNvSpPr txBox="1"/>
                <p:nvPr/>
              </p:nvSpPr>
              <p:spPr>
                <a:xfrm>
                  <a:off x="6255364" y="1756788"/>
                  <a:ext cx="1236681" cy="461665"/>
                </a:xfrm>
                <a:prstGeom prst="rect">
                  <a:avLst/>
                </a:prstGeom>
                <a:noFill/>
              </p:spPr>
              <p:txBody>
                <a:bodyPr wrap="square">
                  <a:spAutoFit/>
                </a:bodyPr>
                <a:lstStyle/>
                <a:p>
                  <a:r>
                    <a:rPr lang="es-EC" sz="2400" dirty="0"/>
                    <a:t>˂ </a:t>
                  </a:r>
                  <a:r>
                    <a:rPr lang="es-EC" dirty="0"/>
                    <a:t>   </a:t>
                  </a:r>
                  <a14:m>
                    <m:oMath xmlns:m="http://schemas.openxmlformats.org/officeDocument/2006/math">
                      <m:r>
                        <a:rPr lang="es-EC" sz="2000" i="1" smtClean="0">
                          <a:latin typeface="Cambria Math" panose="02040503050406030204" pitchFamily="18" charset="0"/>
                        </a:rPr>
                        <m:t>𝐹𝑝</m:t>
                      </m:r>
                    </m:oMath>
                  </a14:m>
                  <a:r>
                    <a:rPr lang="es-EC" sz="2000" dirty="0"/>
                    <a:t>   </a:t>
                  </a:r>
                  <a:r>
                    <a:rPr lang="es-EC" sz="2400" dirty="0"/>
                    <a:t>˂</a:t>
                  </a:r>
                  <a:endParaRPr lang="es-EC" sz="2000" dirty="0"/>
                </a:p>
              </p:txBody>
            </p:sp>
          </mc:Choice>
          <mc:Fallback xmlns="">
            <p:sp>
              <p:nvSpPr>
                <p:cNvPr id="22" name="CuadroTexto 21">
                  <a:extLst>
                    <a:ext uri="{FF2B5EF4-FFF2-40B4-BE49-F238E27FC236}">
                      <a16:creationId xmlns:a16="http://schemas.microsoft.com/office/drawing/2014/main" id="{2EF4FEFB-60D8-4665-B4D2-E7B87FE0C2BC}"/>
                    </a:ext>
                  </a:extLst>
                </p:cNvPr>
                <p:cNvSpPr txBox="1">
                  <a:spLocks noRot="1" noChangeAspect="1" noMove="1" noResize="1" noEditPoints="1" noAdjustHandles="1" noChangeArrowheads="1" noChangeShapeType="1" noTextEdit="1"/>
                </p:cNvSpPr>
                <p:nvPr/>
              </p:nvSpPr>
              <p:spPr>
                <a:xfrm>
                  <a:off x="6255364" y="1756788"/>
                  <a:ext cx="1236681" cy="461665"/>
                </a:xfrm>
                <a:prstGeom prst="rect">
                  <a:avLst/>
                </a:prstGeom>
                <a:blipFill>
                  <a:blip r:embed="rId8"/>
                  <a:stretch>
                    <a:fillRect l="-7882" t="-10526" r="-2956" b="-28947"/>
                  </a:stretch>
                </a:blipFill>
              </p:spPr>
              <p:txBody>
                <a:bodyPr/>
                <a:lstStyle/>
                <a:p>
                  <a:r>
                    <a:rPr lang="es-EC">
                      <a:noFill/>
                    </a:rPr>
                    <a:t> </a:t>
                  </a:r>
                </a:p>
              </p:txBody>
            </p:sp>
          </mc:Fallback>
        </mc:AlternateContent>
        <p:sp>
          <p:nvSpPr>
            <p:cNvPr id="25" name="Rectángulo 24">
              <a:extLst>
                <a:ext uri="{FF2B5EF4-FFF2-40B4-BE49-F238E27FC236}">
                  <a16:creationId xmlns:a16="http://schemas.microsoft.com/office/drawing/2014/main" id="{7F6D34A6-E22B-4ED5-A015-DEEA1A3C5C61}"/>
                </a:ext>
              </a:extLst>
            </p:cNvPr>
            <p:cNvSpPr/>
            <p:nvPr/>
          </p:nvSpPr>
          <p:spPr>
            <a:xfrm>
              <a:off x="5635784" y="1605651"/>
              <a:ext cx="2422709" cy="826918"/>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20" name="CuadroTexto 19">
                  <a:extLst>
                    <a:ext uri="{FF2B5EF4-FFF2-40B4-BE49-F238E27FC236}">
                      <a16:creationId xmlns:a16="http://schemas.microsoft.com/office/drawing/2014/main" id="{097CD7A5-BD1E-4D11-9D94-E280078150E4}"/>
                    </a:ext>
                  </a:extLst>
                </p:cNvPr>
                <p:cNvSpPr txBox="1"/>
                <p:nvPr/>
              </p:nvSpPr>
              <p:spPr>
                <a:xfrm>
                  <a:off x="5657704" y="1794683"/>
                  <a:ext cx="748021" cy="4237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2000" i="1" smtClean="0">
                                <a:solidFill>
                                  <a:srgbClr val="836967"/>
                                </a:solidFill>
                                <a:latin typeface="Cambria Math" panose="02040503050406030204" pitchFamily="18" charset="0"/>
                              </a:rPr>
                            </m:ctrlPr>
                          </m:sSubPr>
                          <m:e>
                            <m:r>
                              <a:rPr lang="es-EC" sz="2000" i="1">
                                <a:latin typeface="Cambria Math" panose="02040503050406030204" pitchFamily="18" charset="0"/>
                              </a:rPr>
                              <m:t>𝐹</m:t>
                            </m:r>
                          </m:e>
                          <m:sub>
                            <m:r>
                              <a:rPr lang="es-EC" sz="2000" i="1">
                                <a:latin typeface="Cambria Math" panose="02040503050406030204" pitchFamily="18" charset="0"/>
                              </a:rPr>
                              <m:t>𝑝𝑖</m:t>
                            </m:r>
                          </m:sub>
                        </m:sSub>
                      </m:oMath>
                    </m:oMathPara>
                  </a14:m>
                  <a:endParaRPr lang="es-EC" dirty="0"/>
                </a:p>
              </p:txBody>
            </p:sp>
          </mc:Choice>
          <mc:Fallback xmlns="">
            <p:sp>
              <p:nvSpPr>
                <p:cNvPr id="20" name="CuadroTexto 19">
                  <a:extLst>
                    <a:ext uri="{FF2B5EF4-FFF2-40B4-BE49-F238E27FC236}">
                      <a16:creationId xmlns:a16="http://schemas.microsoft.com/office/drawing/2014/main" id="{097CD7A5-BD1E-4D11-9D94-E280078150E4}"/>
                    </a:ext>
                  </a:extLst>
                </p:cNvPr>
                <p:cNvSpPr txBox="1">
                  <a:spLocks noRot="1" noChangeAspect="1" noMove="1" noResize="1" noEditPoints="1" noAdjustHandles="1" noChangeArrowheads="1" noChangeShapeType="1" noTextEdit="1"/>
                </p:cNvSpPr>
                <p:nvPr/>
              </p:nvSpPr>
              <p:spPr>
                <a:xfrm>
                  <a:off x="5657704" y="1794683"/>
                  <a:ext cx="748021" cy="423770"/>
                </a:xfrm>
                <a:prstGeom prst="rect">
                  <a:avLst/>
                </a:prstGeom>
                <a:blipFill>
                  <a:blip r:embed="rId9"/>
                  <a:stretch>
                    <a:fillRect b="-10145"/>
                  </a:stretch>
                </a:blipFill>
              </p:spPr>
              <p:txBody>
                <a:bodyPr/>
                <a:lstStyle/>
                <a:p>
                  <a:r>
                    <a:rPr lang="es-EC">
                      <a:noFill/>
                    </a:rPr>
                    <a:t> </a:t>
                  </a:r>
                </a:p>
              </p:txBody>
            </p:sp>
          </mc:Fallback>
        </mc:AlternateContent>
      </p:grpSp>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2A5A7A34-E14A-4ABD-A05E-090AE538AC70}"/>
                  </a:ext>
                </a:extLst>
              </p:cNvPr>
              <p:cNvSpPr txBox="1"/>
              <p:nvPr/>
            </p:nvSpPr>
            <p:spPr>
              <a:xfrm>
                <a:off x="6476858" y="2020629"/>
                <a:ext cx="2889913" cy="423770"/>
              </a:xfrm>
              <a:prstGeom prst="rect">
                <a:avLst/>
              </a:prstGeom>
              <a:solidFill>
                <a:schemeClr val="bg1"/>
              </a:solidFill>
              <a:ln>
                <a:solidFill>
                  <a:schemeClr val="accent1"/>
                </a:solidFill>
              </a:ln>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2000" i="1" smtClean="0">
                              <a:solidFill>
                                <a:srgbClr val="836967"/>
                              </a:solidFill>
                              <a:latin typeface="Cambria Math" panose="02040503050406030204" pitchFamily="18" charset="0"/>
                            </a:rPr>
                          </m:ctrlPr>
                        </m:sSubPr>
                        <m:e>
                          <m:r>
                            <a:rPr lang="es-EC" sz="2000" i="1">
                              <a:latin typeface="Cambria Math" panose="02040503050406030204" pitchFamily="18" charset="0"/>
                            </a:rPr>
                            <m:t>𝐹</m:t>
                          </m:r>
                        </m:e>
                        <m:sub>
                          <m:r>
                            <a:rPr lang="es-EC" sz="2000" i="1">
                              <a:latin typeface="Cambria Math" panose="02040503050406030204" pitchFamily="18" charset="0"/>
                            </a:rPr>
                            <m:t>𝑝𝑠</m:t>
                          </m:r>
                        </m:sub>
                      </m:sSub>
                      <m:r>
                        <a:rPr lang="es-EC" sz="2000" i="0">
                          <a:latin typeface="Cambria Math" panose="02040503050406030204" pitchFamily="18" charset="0"/>
                        </a:rPr>
                        <m:t>=1.6</m:t>
                      </m:r>
                      <m:sSub>
                        <m:sSubPr>
                          <m:ctrlPr>
                            <a:rPr lang="es-EC" sz="2000" i="1">
                              <a:solidFill>
                                <a:srgbClr val="836967"/>
                              </a:solidFill>
                              <a:latin typeface="Cambria Math" panose="02040503050406030204" pitchFamily="18" charset="0"/>
                            </a:rPr>
                          </m:ctrlPr>
                        </m:sSubPr>
                        <m:e>
                          <m:r>
                            <a:rPr lang="es-EC" sz="2000" i="1">
                              <a:latin typeface="Cambria Math" panose="02040503050406030204" pitchFamily="18" charset="0"/>
                            </a:rPr>
                            <m:t>𝑆</m:t>
                          </m:r>
                        </m:e>
                        <m:sub>
                          <m:r>
                            <a:rPr lang="es-EC" sz="2000" i="1">
                              <a:latin typeface="Cambria Math" panose="02040503050406030204" pitchFamily="18" charset="0"/>
                            </a:rPr>
                            <m:t>𝑎</m:t>
                          </m:r>
                        </m:sub>
                      </m:sSub>
                      <m:sSub>
                        <m:sSubPr>
                          <m:ctrlPr>
                            <a:rPr lang="es-EC" sz="2000" i="1">
                              <a:solidFill>
                                <a:srgbClr val="836967"/>
                              </a:solidFill>
                              <a:latin typeface="Cambria Math" panose="02040503050406030204" pitchFamily="18" charset="0"/>
                            </a:rPr>
                          </m:ctrlPr>
                        </m:sSubPr>
                        <m:e>
                          <m:r>
                            <a:rPr lang="es-EC" sz="2000" i="1">
                              <a:latin typeface="Cambria Math" panose="02040503050406030204" pitchFamily="18" charset="0"/>
                            </a:rPr>
                            <m:t>𝐼</m:t>
                          </m:r>
                        </m:e>
                        <m:sub>
                          <m:r>
                            <a:rPr lang="es-EC" sz="2000" i="1">
                              <a:latin typeface="Cambria Math" panose="02040503050406030204" pitchFamily="18" charset="0"/>
                            </a:rPr>
                            <m:t>𝑝</m:t>
                          </m:r>
                        </m:sub>
                      </m:sSub>
                      <m:sSub>
                        <m:sSubPr>
                          <m:ctrlPr>
                            <a:rPr lang="es-EC" sz="2000" i="1">
                              <a:solidFill>
                                <a:srgbClr val="836967"/>
                              </a:solidFill>
                              <a:latin typeface="Cambria Math" panose="02040503050406030204" pitchFamily="18" charset="0"/>
                            </a:rPr>
                          </m:ctrlPr>
                        </m:sSubPr>
                        <m:e>
                          <m:r>
                            <a:rPr lang="es-EC" sz="2000" i="1">
                              <a:latin typeface="Cambria Math" panose="02040503050406030204" pitchFamily="18" charset="0"/>
                            </a:rPr>
                            <m:t>𝑊</m:t>
                          </m:r>
                        </m:e>
                        <m:sub>
                          <m:r>
                            <a:rPr lang="es-EC" sz="2000" i="1">
                              <a:latin typeface="Cambria Math" panose="02040503050406030204" pitchFamily="18" charset="0"/>
                            </a:rPr>
                            <m:t>𝑝</m:t>
                          </m:r>
                        </m:sub>
                      </m:sSub>
                    </m:oMath>
                  </m:oMathPara>
                </a14:m>
                <a:endParaRPr lang="es-EC" dirty="0"/>
              </a:p>
            </p:txBody>
          </p:sp>
        </mc:Choice>
        <mc:Fallback xmlns="">
          <p:sp>
            <p:nvSpPr>
              <p:cNvPr id="26" name="CuadroTexto 25">
                <a:extLst>
                  <a:ext uri="{FF2B5EF4-FFF2-40B4-BE49-F238E27FC236}">
                    <a16:creationId xmlns:a16="http://schemas.microsoft.com/office/drawing/2014/main" id="{2A5A7A34-E14A-4ABD-A05E-090AE538AC70}"/>
                  </a:ext>
                </a:extLst>
              </p:cNvPr>
              <p:cNvSpPr txBox="1">
                <a:spLocks noRot="1" noChangeAspect="1" noMove="1" noResize="1" noEditPoints="1" noAdjustHandles="1" noChangeArrowheads="1" noChangeShapeType="1" noTextEdit="1"/>
              </p:cNvSpPr>
              <p:nvPr/>
            </p:nvSpPr>
            <p:spPr>
              <a:xfrm>
                <a:off x="6476858" y="2020629"/>
                <a:ext cx="2889913" cy="423770"/>
              </a:xfrm>
              <a:prstGeom prst="rect">
                <a:avLst/>
              </a:prstGeom>
              <a:blipFill>
                <a:blip r:embed="rId10"/>
                <a:stretch>
                  <a:fillRect b="-4167"/>
                </a:stretch>
              </a:blipFill>
              <a:ln>
                <a:solidFill>
                  <a:schemeClr val="accent1"/>
                </a:solidFill>
              </a:ln>
            </p:spPr>
            <p:txBody>
              <a:bodyPr/>
              <a:lstStyle/>
              <a:p>
                <a:r>
                  <a:rPr lang="es-EC">
                    <a:noFill/>
                  </a:rPr>
                  <a:t> </a:t>
                </a:r>
              </a:p>
            </p:txBody>
          </p:sp>
        </mc:Fallback>
      </mc:AlternateContent>
    </p:spTree>
    <p:extLst>
      <p:ext uri="{BB962C8B-B14F-4D97-AF65-F5344CB8AC3E}">
        <p14:creationId xmlns:p14="http://schemas.microsoft.com/office/powerpoint/2010/main" val="10640387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56</a:t>
            </a:fld>
            <a:endParaRPr lang="es-EC" dirty="0"/>
          </a:p>
        </p:txBody>
      </p:sp>
      <p:sp>
        <p:nvSpPr>
          <p:cNvPr id="11" name="CuadroTexto 10">
            <a:extLst>
              <a:ext uri="{FF2B5EF4-FFF2-40B4-BE49-F238E27FC236}">
                <a16:creationId xmlns:a16="http://schemas.microsoft.com/office/drawing/2014/main" id="{E4037AA3-CD15-4478-81B0-FE9EF4DC560A}"/>
              </a:ext>
            </a:extLst>
          </p:cNvPr>
          <p:cNvSpPr txBox="1"/>
          <p:nvPr/>
        </p:nvSpPr>
        <p:spPr>
          <a:xfrm>
            <a:off x="-706076" y="699539"/>
            <a:ext cx="5720646" cy="461665"/>
          </a:xfrm>
          <a:prstGeom prst="rect">
            <a:avLst/>
          </a:prstGeom>
          <a:noFill/>
        </p:spPr>
        <p:txBody>
          <a:bodyPr wrap="square">
            <a:spAutoFit/>
          </a:bodyPr>
          <a:lstStyle/>
          <a:p>
            <a:pPr algn="ctr"/>
            <a:r>
              <a:rPr lang="es-ES" sz="2400" b="1" dirty="0">
                <a:latin typeface="+mj-lt"/>
              </a:rPr>
              <a:t> 2.- Fuerza sísmica horizontal</a:t>
            </a:r>
            <a:endParaRPr lang="es-EC" sz="2400" b="1" dirty="0">
              <a:latin typeface="+mj-lt"/>
            </a:endParaRPr>
          </a:p>
        </p:txBody>
      </p:sp>
      <p:graphicFrame>
        <p:nvGraphicFramePr>
          <p:cNvPr id="6" name="Tabla 5">
            <a:extLst>
              <a:ext uri="{FF2B5EF4-FFF2-40B4-BE49-F238E27FC236}">
                <a16:creationId xmlns:a16="http://schemas.microsoft.com/office/drawing/2014/main" id="{4716742F-7C0E-4936-82E3-45D27A617E4F}"/>
              </a:ext>
            </a:extLst>
          </p:cNvPr>
          <p:cNvGraphicFramePr>
            <a:graphicFrameLocks noGrp="1"/>
          </p:cNvGraphicFramePr>
          <p:nvPr>
            <p:extLst>
              <p:ext uri="{D42A27DB-BD31-4B8C-83A1-F6EECF244321}">
                <p14:modId xmlns:p14="http://schemas.microsoft.com/office/powerpoint/2010/main" val="3608016104"/>
              </p:ext>
            </p:extLst>
          </p:nvPr>
        </p:nvGraphicFramePr>
        <p:xfrm>
          <a:off x="851452" y="1371596"/>
          <a:ext cx="10489096" cy="4337010"/>
        </p:xfrm>
        <a:graphic>
          <a:graphicData uri="http://schemas.openxmlformats.org/drawingml/2006/table">
            <a:tbl>
              <a:tblPr firstRow="1" firstCol="1" bandRow="1">
                <a:tableStyleId>{E8B1032C-EA38-4F05-BA0D-38AFFFC7BED3}</a:tableStyleId>
              </a:tblPr>
              <a:tblGrid>
                <a:gridCol w="3549791">
                  <a:extLst>
                    <a:ext uri="{9D8B030D-6E8A-4147-A177-3AD203B41FA5}">
                      <a16:colId xmlns:a16="http://schemas.microsoft.com/office/drawing/2014/main" val="881165037"/>
                    </a:ext>
                  </a:extLst>
                </a:gridCol>
                <a:gridCol w="1657518">
                  <a:extLst>
                    <a:ext uri="{9D8B030D-6E8A-4147-A177-3AD203B41FA5}">
                      <a16:colId xmlns:a16="http://schemas.microsoft.com/office/drawing/2014/main" val="127279186"/>
                    </a:ext>
                  </a:extLst>
                </a:gridCol>
                <a:gridCol w="1918573">
                  <a:extLst>
                    <a:ext uri="{9D8B030D-6E8A-4147-A177-3AD203B41FA5}">
                      <a16:colId xmlns:a16="http://schemas.microsoft.com/office/drawing/2014/main" val="884733596"/>
                    </a:ext>
                  </a:extLst>
                </a:gridCol>
                <a:gridCol w="1649432">
                  <a:extLst>
                    <a:ext uri="{9D8B030D-6E8A-4147-A177-3AD203B41FA5}">
                      <a16:colId xmlns:a16="http://schemas.microsoft.com/office/drawing/2014/main" val="3122456805"/>
                    </a:ext>
                  </a:extLst>
                </a:gridCol>
                <a:gridCol w="1713782">
                  <a:extLst>
                    <a:ext uri="{9D8B030D-6E8A-4147-A177-3AD203B41FA5}">
                      <a16:colId xmlns:a16="http://schemas.microsoft.com/office/drawing/2014/main" val="1335165295"/>
                    </a:ext>
                  </a:extLst>
                </a:gridCol>
              </a:tblGrid>
              <a:tr h="289134">
                <a:tc rowSpan="2">
                  <a:txBody>
                    <a:bodyPr/>
                    <a:lstStyle/>
                    <a:p>
                      <a:pPr algn="ctr">
                        <a:lnSpc>
                          <a:spcPct val="100000"/>
                        </a:lnSpc>
                        <a:spcAft>
                          <a:spcPts val="800"/>
                        </a:spcAft>
                      </a:pPr>
                      <a:r>
                        <a:rPr lang="es-EC" sz="1800" b="1" dirty="0">
                          <a:effectLst/>
                          <a:latin typeface="+mn-lt"/>
                        </a:rPr>
                        <a:t>Espectro</a:t>
                      </a:r>
                      <a:endParaRPr lang="es-EC" sz="1800" b="1" dirty="0">
                        <a:effectLst/>
                        <a:latin typeface="+mn-lt"/>
                        <a:cs typeface="Arial" panose="020B0604020202020204" pitchFamily="34" charset="0"/>
                      </a:endParaRPr>
                    </a:p>
                  </a:txBody>
                  <a:tcPr marL="44450" marR="44450" marT="0" marB="0" anchor="ctr"/>
                </a:tc>
                <a:tc gridSpan="2">
                  <a:txBody>
                    <a:bodyPr/>
                    <a:lstStyle/>
                    <a:p>
                      <a:pPr algn="ctr">
                        <a:lnSpc>
                          <a:spcPct val="100000"/>
                        </a:lnSpc>
                        <a:spcAft>
                          <a:spcPts val="800"/>
                        </a:spcAft>
                      </a:pPr>
                      <a:r>
                        <a:rPr lang="es-EC" sz="1800" b="1" dirty="0">
                          <a:effectLst/>
                          <a:latin typeface="+mn-lt"/>
                          <a:ea typeface="Arial" panose="020B0604020202020204" pitchFamily="34" charset="0"/>
                          <a:cs typeface="Arial" panose="020B0604020202020204" pitchFamily="34" charset="0"/>
                        </a:rPr>
                        <a:t>Dirección X</a:t>
                      </a:r>
                    </a:p>
                  </a:txBody>
                  <a:tcPr marL="44450" marR="44450" marT="0" marB="0" anchor="ctr"/>
                </a:tc>
                <a:tc hMerge="1">
                  <a:txBody>
                    <a:bodyPr/>
                    <a:lstStyle/>
                    <a:p>
                      <a:pPr algn="ctr">
                        <a:lnSpc>
                          <a:spcPct val="150000"/>
                        </a:lnSpc>
                        <a:spcAft>
                          <a:spcPts val="800"/>
                        </a:spcAft>
                      </a:pP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tc gridSpan="2">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s-EC" sz="1800" b="1" dirty="0">
                          <a:effectLst/>
                          <a:latin typeface="+mn-lt"/>
                          <a:ea typeface="Arial" panose="020B0604020202020204" pitchFamily="34" charset="0"/>
                          <a:cs typeface="Arial" panose="020B0604020202020204" pitchFamily="34" charset="0"/>
                        </a:rPr>
                        <a:t>Dirección Y</a:t>
                      </a:r>
                    </a:p>
                  </a:txBody>
                  <a:tcPr marL="44450" marR="44450" marT="0" marB="0" anchor="ctr"/>
                </a:tc>
                <a:tc hMerge="1">
                  <a:txBody>
                    <a:bodyPr/>
                    <a:lstStyle/>
                    <a:p>
                      <a:pPr algn="ctr">
                        <a:lnSpc>
                          <a:spcPct val="150000"/>
                        </a:lnSpc>
                        <a:spcAft>
                          <a:spcPts val="800"/>
                        </a:spcAft>
                      </a:pP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772728987"/>
                  </a:ext>
                </a:extLst>
              </a:tr>
              <a:tr h="289134">
                <a:tc vMerge="1">
                  <a:txBody>
                    <a:bodyPr/>
                    <a:lstStyle/>
                    <a:p>
                      <a:pPr algn="ctr">
                        <a:lnSpc>
                          <a:spcPct val="150000"/>
                        </a:lnSpc>
                        <a:spcAft>
                          <a:spcPts val="800"/>
                        </a:spcAft>
                      </a:pPr>
                      <a:r>
                        <a:rPr lang="es-EC" sz="1800" dirty="0">
                          <a:effectLst/>
                          <a:latin typeface="+mn-lt"/>
                        </a:rPr>
                        <a:t>Espectro</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b="1" dirty="0">
                          <a:effectLst/>
                          <a:latin typeface="+mn-lt"/>
                        </a:rPr>
                        <a:t>a</a:t>
                      </a:r>
                      <a:r>
                        <a:rPr lang="es-EC" sz="1800" b="1" baseline="-25000" dirty="0">
                          <a:effectLst/>
                          <a:latin typeface="+mn-lt"/>
                        </a:rPr>
                        <a:t>i</a:t>
                      </a:r>
                      <a:r>
                        <a:rPr lang="es-EC" sz="1800" b="1" dirty="0">
                          <a:effectLst/>
                          <a:latin typeface="+mn-lt"/>
                        </a:rPr>
                        <a:t> (m/s2)</a:t>
                      </a:r>
                      <a:endParaRPr lang="es-EC" sz="1800" b="1"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b="1" dirty="0">
                          <a:effectLst/>
                          <a:latin typeface="+mn-lt"/>
                        </a:rPr>
                        <a:t>F</a:t>
                      </a:r>
                      <a:r>
                        <a:rPr lang="es-EC" sz="1800" b="1" baseline="-25000" dirty="0">
                          <a:effectLst/>
                          <a:latin typeface="+mn-lt"/>
                        </a:rPr>
                        <a:t>px</a:t>
                      </a:r>
                      <a:r>
                        <a:rPr lang="es-EC" sz="1800" b="1" dirty="0">
                          <a:effectLst/>
                          <a:latin typeface="+mn-lt"/>
                        </a:rPr>
                        <a:t> (Kg)</a:t>
                      </a:r>
                      <a:endParaRPr lang="es-EC" sz="1800" b="1"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b="1" dirty="0">
                          <a:effectLst/>
                          <a:latin typeface="+mn-lt"/>
                        </a:rPr>
                        <a:t>a</a:t>
                      </a:r>
                      <a:r>
                        <a:rPr lang="es-EC" sz="1800" b="1" baseline="-25000" dirty="0">
                          <a:effectLst/>
                          <a:latin typeface="+mn-lt"/>
                        </a:rPr>
                        <a:t>i</a:t>
                      </a:r>
                      <a:r>
                        <a:rPr lang="es-EC" sz="1800" b="1" dirty="0">
                          <a:effectLst/>
                          <a:latin typeface="+mn-lt"/>
                        </a:rPr>
                        <a:t> (m/s2)</a:t>
                      </a:r>
                      <a:endParaRPr lang="es-EC" sz="1800" b="1"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C" sz="1800" b="1" dirty="0">
                          <a:effectLst/>
                          <a:latin typeface="+mn-lt"/>
                        </a:rPr>
                        <a:t>F</a:t>
                      </a:r>
                      <a:r>
                        <a:rPr lang="es-EC" sz="1800" b="1" baseline="-25000" dirty="0">
                          <a:effectLst/>
                          <a:latin typeface="+mn-lt"/>
                        </a:rPr>
                        <a:t>py</a:t>
                      </a:r>
                      <a:r>
                        <a:rPr lang="es-EC" sz="1800" b="1" dirty="0">
                          <a:effectLst/>
                          <a:latin typeface="+mn-lt"/>
                        </a:rPr>
                        <a:t> (Kg)</a:t>
                      </a:r>
                      <a:endParaRPr lang="es-EC" sz="1800" b="1" dirty="0">
                        <a:effectLst/>
                        <a:latin typeface="+mn-lt"/>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037693194"/>
                  </a:ext>
                </a:extLst>
              </a:tr>
              <a:tr h="289134">
                <a:tc>
                  <a:txBody>
                    <a:bodyPr/>
                    <a:lstStyle/>
                    <a:p>
                      <a:pPr algn="ctr">
                        <a:lnSpc>
                          <a:spcPct val="100000"/>
                        </a:lnSpc>
                        <a:spcAft>
                          <a:spcPts val="800"/>
                        </a:spcAft>
                      </a:pPr>
                      <a:r>
                        <a:rPr lang="es-ES" sz="1800" b="0">
                          <a:effectLst/>
                          <a:latin typeface="+mn-lt"/>
                        </a:rPr>
                        <a:t>Lytle Creek</a:t>
                      </a:r>
                      <a:endParaRPr lang="es-EC" sz="1800" b="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dirty="0">
                          <a:effectLst/>
                          <a:latin typeface="+mn-lt"/>
                        </a:rPr>
                        <a:t>20.445</a:t>
                      </a:r>
                      <a:endParaRPr lang="es-EC" sz="1800" dirty="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dirty="0">
                          <a:effectLst/>
                          <a:latin typeface="+mn-lt"/>
                        </a:rPr>
                        <a:t>2257.818</a:t>
                      </a:r>
                      <a:endParaRPr lang="es-EC" sz="1800" dirty="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solidFill>
                            <a:srgbClr val="000000"/>
                          </a:solidFill>
                          <a:effectLst/>
                          <a:latin typeface="+mn-lt"/>
                        </a:rPr>
                        <a:t>18.064</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solidFill>
                            <a:srgbClr val="000000"/>
                          </a:solidFill>
                          <a:effectLst/>
                          <a:latin typeface="+mn-lt"/>
                        </a:rPr>
                        <a:t>1994.917</a:t>
                      </a:r>
                      <a:endParaRPr lang="es-EC" sz="1800">
                        <a:effectLst/>
                        <a:latin typeface="+mn-lt"/>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585821319"/>
                  </a:ext>
                </a:extLst>
              </a:tr>
              <a:tr h="289134">
                <a:tc>
                  <a:txBody>
                    <a:bodyPr/>
                    <a:lstStyle/>
                    <a:p>
                      <a:pPr algn="ctr">
                        <a:lnSpc>
                          <a:spcPct val="100000"/>
                        </a:lnSpc>
                        <a:spcAft>
                          <a:spcPts val="800"/>
                        </a:spcAft>
                      </a:pPr>
                      <a:r>
                        <a:rPr lang="es-ES" sz="1800" b="0">
                          <a:effectLst/>
                          <a:latin typeface="+mn-lt"/>
                        </a:rPr>
                        <a:t>Fuili, Italy-03</a:t>
                      </a:r>
                      <a:endParaRPr lang="es-EC" sz="1800" b="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latin typeface="+mn-lt"/>
                        </a:rPr>
                        <a:t>15.065</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effectLst/>
                          <a:latin typeface="+mn-lt"/>
                        </a:rPr>
                        <a:t>1663.662</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solidFill>
                            <a:srgbClr val="000000"/>
                          </a:solidFill>
                          <a:effectLst/>
                          <a:latin typeface="+mn-lt"/>
                        </a:rPr>
                        <a:t>18.664</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dirty="0">
                          <a:solidFill>
                            <a:srgbClr val="000000"/>
                          </a:solidFill>
                          <a:effectLst/>
                          <a:latin typeface="+mn-lt"/>
                        </a:rPr>
                        <a:t>2061.224</a:t>
                      </a:r>
                      <a:endParaRPr lang="es-EC" sz="1800" dirty="0">
                        <a:effectLst/>
                        <a:latin typeface="+mn-lt"/>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708711544"/>
                  </a:ext>
                </a:extLst>
              </a:tr>
              <a:tr h="289134">
                <a:tc>
                  <a:txBody>
                    <a:bodyPr/>
                    <a:lstStyle/>
                    <a:p>
                      <a:pPr algn="ctr">
                        <a:lnSpc>
                          <a:spcPct val="100000"/>
                        </a:lnSpc>
                        <a:spcAft>
                          <a:spcPts val="800"/>
                        </a:spcAft>
                      </a:pPr>
                      <a:r>
                        <a:rPr lang="es-ES" sz="1800" b="0">
                          <a:effectLst/>
                          <a:latin typeface="+mn-lt"/>
                        </a:rPr>
                        <a:t>Fruili, Italy-02</a:t>
                      </a:r>
                      <a:endParaRPr lang="es-EC" sz="1800" b="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latin typeface="+mn-lt"/>
                        </a:rPr>
                        <a:t>18.182</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effectLst/>
                          <a:latin typeface="+mn-lt"/>
                        </a:rPr>
                        <a:t>2007.917</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solidFill>
                            <a:srgbClr val="000000"/>
                          </a:solidFill>
                          <a:effectLst/>
                          <a:latin typeface="+mn-lt"/>
                        </a:rPr>
                        <a:t>17.793</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solidFill>
                            <a:srgbClr val="000000"/>
                          </a:solidFill>
                          <a:effectLst/>
                          <a:latin typeface="+mn-lt"/>
                        </a:rPr>
                        <a:t>1964.974</a:t>
                      </a:r>
                      <a:endParaRPr lang="es-EC" sz="1800">
                        <a:effectLst/>
                        <a:latin typeface="+mn-lt"/>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559729119"/>
                  </a:ext>
                </a:extLst>
              </a:tr>
              <a:tr h="289134">
                <a:tc>
                  <a:txBody>
                    <a:bodyPr/>
                    <a:lstStyle/>
                    <a:p>
                      <a:pPr algn="ctr">
                        <a:lnSpc>
                          <a:spcPct val="100000"/>
                        </a:lnSpc>
                        <a:spcAft>
                          <a:spcPts val="800"/>
                        </a:spcAft>
                      </a:pPr>
                      <a:r>
                        <a:rPr lang="es-ES" sz="1800" b="0">
                          <a:effectLst/>
                          <a:latin typeface="+mn-lt"/>
                        </a:rPr>
                        <a:t>Santa Barbara</a:t>
                      </a:r>
                      <a:endParaRPr lang="es-EC" sz="1800" b="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latin typeface="+mn-lt"/>
                        </a:rPr>
                        <a:t>16.435</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effectLst/>
                          <a:latin typeface="+mn-lt"/>
                        </a:rPr>
                        <a:t>1815.048</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solidFill>
                            <a:srgbClr val="000000"/>
                          </a:solidFill>
                          <a:effectLst/>
                          <a:latin typeface="+mn-lt"/>
                        </a:rPr>
                        <a:t>15.338</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solidFill>
                            <a:srgbClr val="000000"/>
                          </a:solidFill>
                          <a:effectLst/>
                          <a:latin typeface="+mn-lt"/>
                        </a:rPr>
                        <a:t>1693.863</a:t>
                      </a:r>
                      <a:endParaRPr lang="es-EC" sz="1800">
                        <a:effectLst/>
                        <a:latin typeface="+mn-lt"/>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988567668"/>
                  </a:ext>
                </a:extLst>
              </a:tr>
              <a:tr h="289134">
                <a:tc>
                  <a:txBody>
                    <a:bodyPr/>
                    <a:lstStyle/>
                    <a:p>
                      <a:pPr algn="ctr">
                        <a:lnSpc>
                          <a:spcPct val="100000"/>
                        </a:lnSpc>
                        <a:spcAft>
                          <a:spcPts val="800"/>
                        </a:spcAft>
                      </a:pPr>
                      <a:r>
                        <a:rPr lang="es-ES" sz="1800" b="0">
                          <a:effectLst/>
                          <a:latin typeface="+mn-lt"/>
                        </a:rPr>
                        <a:t>Coalinga-01</a:t>
                      </a:r>
                      <a:endParaRPr lang="es-EC" sz="1800" b="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latin typeface="+mn-lt"/>
                        </a:rPr>
                        <a:t>23.055</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effectLst/>
                          <a:latin typeface="+mn-lt"/>
                        </a:rPr>
                        <a:t>2546.123</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solidFill>
                            <a:srgbClr val="000000"/>
                          </a:solidFill>
                          <a:effectLst/>
                          <a:latin typeface="+mn-lt"/>
                        </a:rPr>
                        <a:t>22.364</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solidFill>
                            <a:srgbClr val="000000"/>
                          </a:solidFill>
                          <a:effectLst/>
                          <a:latin typeface="+mn-lt"/>
                        </a:rPr>
                        <a:t>2503.798</a:t>
                      </a:r>
                      <a:endParaRPr lang="es-EC" sz="1800">
                        <a:effectLst/>
                        <a:latin typeface="+mn-lt"/>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4184556729"/>
                  </a:ext>
                </a:extLst>
              </a:tr>
              <a:tr h="289134">
                <a:tc>
                  <a:txBody>
                    <a:bodyPr/>
                    <a:lstStyle/>
                    <a:p>
                      <a:pPr algn="ctr">
                        <a:lnSpc>
                          <a:spcPct val="100000"/>
                        </a:lnSpc>
                        <a:spcAft>
                          <a:spcPts val="800"/>
                        </a:spcAft>
                      </a:pPr>
                      <a:r>
                        <a:rPr lang="es-ES" sz="1800" b="0">
                          <a:effectLst/>
                          <a:latin typeface="+mn-lt"/>
                        </a:rPr>
                        <a:t>Coalinga-02</a:t>
                      </a:r>
                      <a:endParaRPr lang="es-EC" sz="1800" b="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latin typeface="+mn-lt"/>
                        </a:rPr>
                        <a:t>16.969</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effectLst/>
                          <a:latin typeface="+mn-lt"/>
                        </a:rPr>
                        <a:t>1873.965</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solidFill>
                            <a:srgbClr val="000000"/>
                          </a:solidFill>
                          <a:effectLst/>
                          <a:latin typeface="+mn-lt"/>
                        </a:rPr>
                        <a:t>21.661</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solidFill>
                            <a:srgbClr val="000000"/>
                          </a:solidFill>
                          <a:effectLst/>
                          <a:latin typeface="+mn-lt"/>
                        </a:rPr>
                        <a:t>2392.196</a:t>
                      </a:r>
                      <a:endParaRPr lang="es-EC" sz="1800">
                        <a:effectLst/>
                        <a:latin typeface="+mn-lt"/>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717322652"/>
                  </a:ext>
                </a:extLst>
              </a:tr>
              <a:tr h="289134">
                <a:tc>
                  <a:txBody>
                    <a:bodyPr/>
                    <a:lstStyle/>
                    <a:p>
                      <a:pPr algn="ctr">
                        <a:lnSpc>
                          <a:spcPct val="100000"/>
                        </a:lnSpc>
                        <a:spcAft>
                          <a:spcPts val="800"/>
                        </a:spcAft>
                      </a:pPr>
                      <a:r>
                        <a:rPr lang="es-ES" sz="1800" b="0">
                          <a:effectLst/>
                          <a:latin typeface="+mn-lt"/>
                        </a:rPr>
                        <a:t>Coalinga-04</a:t>
                      </a:r>
                      <a:endParaRPr lang="es-EC" sz="1800" b="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latin typeface="+mn-lt"/>
                        </a:rPr>
                        <a:t>19.287</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effectLst/>
                          <a:latin typeface="+mn-lt"/>
                        </a:rPr>
                        <a:t>2129.952</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solidFill>
                            <a:srgbClr val="000000"/>
                          </a:solidFill>
                          <a:effectLst/>
                          <a:latin typeface="+mn-lt"/>
                        </a:rPr>
                        <a:t>18.764</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solidFill>
                            <a:srgbClr val="000000"/>
                          </a:solidFill>
                          <a:effectLst/>
                          <a:latin typeface="+mn-lt"/>
                        </a:rPr>
                        <a:t>2072.172</a:t>
                      </a:r>
                      <a:endParaRPr lang="es-EC" sz="1800">
                        <a:effectLst/>
                        <a:latin typeface="+mn-lt"/>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945647623"/>
                  </a:ext>
                </a:extLst>
              </a:tr>
              <a:tr h="289134">
                <a:tc>
                  <a:txBody>
                    <a:bodyPr/>
                    <a:lstStyle/>
                    <a:p>
                      <a:pPr algn="ctr">
                        <a:lnSpc>
                          <a:spcPct val="100000"/>
                        </a:lnSpc>
                        <a:spcAft>
                          <a:spcPts val="800"/>
                        </a:spcAft>
                      </a:pPr>
                      <a:r>
                        <a:rPr lang="es-ES" sz="1800" b="0">
                          <a:effectLst/>
                          <a:latin typeface="+mn-lt"/>
                        </a:rPr>
                        <a:t>Coalinga-05</a:t>
                      </a:r>
                      <a:endParaRPr lang="es-EC" sz="1800" b="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latin typeface="+mn-lt"/>
                        </a:rPr>
                        <a:t>15.606</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effectLst/>
                          <a:latin typeface="+mn-lt"/>
                        </a:rPr>
                        <a:t>1723.422</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solidFill>
                            <a:srgbClr val="000000"/>
                          </a:solidFill>
                          <a:effectLst/>
                          <a:latin typeface="+mn-lt"/>
                        </a:rPr>
                        <a:t>20.855</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solidFill>
                            <a:srgbClr val="000000"/>
                          </a:solidFill>
                          <a:effectLst/>
                          <a:latin typeface="+mn-lt"/>
                        </a:rPr>
                        <a:t>2303.095</a:t>
                      </a:r>
                      <a:endParaRPr lang="es-EC" sz="1800">
                        <a:effectLst/>
                        <a:latin typeface="+mn-lt"/>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3559162154"/>
                  </a:ext>
                </a:extLst>
              </a:tr>
              <a:tr h="289134">
                <a:tc>
                  <a:txBody>
                    <a:bodyPr/>
                    <a:lstStyle/>
                    <a:p>
                      <a:pPr algn="ctr">
                        <a:lnSpc>
                          <a:spcPct val="100000"/>
                        </a:lnSpc>
                        <a:spcAft>
                          <a:spcPts val="800"/>
                        </a:spcAft>
                      </a:pPr>
                      <a:r>
                        <a:rPr lang="es-ES" sz="1800" b="0">
                          <a:effectLst/>
                          <a:latin typeface="+mn-lt"/>
                        </a:rPr>
                        <a:t>Coalinga-06</a:t>
                      </a:r>
                      <a:endParaRPr lang="es-EC" sz="1800" b="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latin typeface="+mn-lt"/>
                        </a:rPr>
                        <a:t>15.473</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effectLst/>
                          <a:latin typeface="+mn-lt"/>
                        </a:rPr>
                        <a:t>1708.803</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solidFill>
                            <a:srgbClr val="000000"/>
                          </a:solidFill>
                          <a:effectLst/>
                          <a:latin typeface="+mn-lt"/>
                        </a:rPr>
                        <a:t>19.169</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solidFill>
                            <a:srgbClr val="000000"/>
                          </a:solidFill>
                          <a:effectLst/>
                          <a:latin typeface="+mn-lt"/>
                        </a:rPr>
                        <a:t>2116.899</a:t>
                      </a:r>
                      <a:endParaRPr lang="es-EC" sz="1800">
                        <a:effectLst/>
                        <a:latin typeface="+mn-lt"/>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204443556"/>
                  </a:ext>
                </a:extLst>
              </a:tr>
              <a:tr h="289134">
                <a:tc>
                  <a:txBody>
                    <a:bodyPr/>
                    <a:lstStyle/>
                    <a:p>
                      <a:pPr algn="ctr">
                        <a:lnSpc>
                          <a:spcPct val="100000"/>
                        </a:lnSpc>
                        <a:spcAft>
                          <a:spcPts val="800"/>
                        </a:spcAft>
                      </a:pPr>
                      <a:r>
                        <a:rPr lang="es-ES" sz="1800" b="0">
                          <a:effectLst/>
                          <a:latin typeface="+mn-lt"/>
                        </a:rPr>
                        <a:t>Coalinga-07</a:t>
                      </a:r>
                      <a:endParaRPr lang="es-EC" sz="1800" b="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latin typeface="+mn-lt"/>
                        </a:rPr>
                        <a:t>14.709</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effectLst/>
                          <a:latin typeface="+mn-lt"/>
                        </a:rPr>
                        <a:t>1624.420</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solidFill>
                            <a:srgbClr val="000000"/>
                          </a:solidFill>
                          <a:effectLst/>
                          <a:latin typeface="+mn-lt"/>
                        </a:rPr>
                        <a:t>17.725</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solidFill>
                            <a:srgbClr val="000000"/>
                          </a:solidFill>
                          <a:effectLst/>
                          <a:latin typeface="+mn-lt"/>
                        </a:rPr>
                        <a:t>1957.442</a:t>
                      </a:r>
                      <a:endParaRPr lang="es-EC" sz="1800">
                        <a:effectLst/>
                        <a:latin typeface="+mn-lt"/>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446236077"/>
                  </a:ext>
                </a:extLst>
              </a:tr>
              <a:tr h="289134">
                <a:tc>
                  <a:txBody>
                    <a:bodyPr/>
                    <a:lstStyle/>
                    <a:p>
                      <a:pPr algn="ctr">
                        <a:lnSpc>
                          <a:spcPct val="100000"/>
                        </a:lnSpc>
                        <a:spcAft>
                          <a:spcPts val="800"/>
                        </a:spcAft>
                      </a:pPr>
                      <a:r>
                        <a:rPr lang="es-ES" sz="1800" b="0">
                          <a:effectLst/>
                          <a:latin typeface="+mn-lt"/>
                        </a:rPr>
                        <a:t>N. Palm Springs</a:t>
                      </a:r>
                      <a:endParaRPr lang="es-EC" sz="1800" b="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latin typeface="+mn-lt"/>
                        </a:rPr>
                        <a:t>23.256</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dirty="0">
                          <a:effectLst/>
                          <a:latin typeface="+mn-lt"/>
                        </a:rPr>
                        <a:t>2568.346</a:t>
                      </a:r>
                      <a:endParaRPr lang="es-EC" sz="1800" dirty="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solidFill>
                            <a:srgbClr val="000000"/>
                          </a:solidFill>
                          <a:effectLst/>
                          <a:latin typeface="+mn-lt"/>
                        </a:rPr>
                        <a:t>18.338</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solidFill>
                            <a:srgbClr val="000000"/>
                          </a:solidFill>
                          <a:effectLst/>
                          <a:latin typeface="+mn-lt"/>
                        </a:rPr>
                        <a:t>2025.150</a:t>
                      </a:r>
                      <a:endParaRPr lang="es-EC" sz="1800">
                        <a:effectLst/>
                        <a:latin typeface="+mn-lt"/>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05719563"/>
                  </a:ext>
                </a:extLst>
              </a:tr>
              <a:tr h="289134">
                <a:tc>
                  <a:txBody>
                    <a:bodyPr/>
                    <a:lstStyle/>
                    <a:p>
                      <a:pPr algn="ctr">
                        <a:lnSpc>
                          <a:spcPct val="100000"/>
                        </a:lnSpc>
                        <a:spcAft>
                          <a:spcPts val="800"/>
                        </a:spcAft>
                      </a:pPr>
                      <a:r>
                        <a:rPr lang="es-ES" sz="1800" b="0">
                          <a:effectLst/>
                          <a:latin typeface="+mn-lt"/>
                        </a:rPr>
                        <a:t>Whittier Narrows-01</a:t>
                      </a:r>
                      <a:endParaRPr lang="es-EC" sz="1800" b="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00000"/>
                        </a:lnSpc>
                        <a:spcAft>
                          <a:spcPts val="800"/>
                        </a:spcAft>
                      </a:pPr>
                      <a:r>
                        <a:rPr lang="es-ES" sz="1800">
                          <a:effectLst/>
                          <a:latin typeface="+mn-lt"/>
                        </a:rPr>
                        <a:t>17.512</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effectLst/>
                          <a:latin typeface="+mn-lt"/>
                        </a:rPr>
                        <a:t>1933.988</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solidFill>
                            <a:srgbClr val="000000"/>
                          </a:solidFill>
                          <a:effectLst/>
                          <a:latin typeface="+mn-lt"/>
                        </a:rPr>
                        <a:t>19.123</a:t>
                      </a:r>
                      <a:endParaRPr lang="es-EC" sz="180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a:solidFill>
                            <a:srgbClr val="000000"/>
                          </a:solidFill>
                          <a:effectLst/>
                          <a:latin typeface="+mn-lt"/>
                        </a:rPr>
                        <a:t>2111.896</a:t>
                      </a:r>
                      <a:endParaRPr lang="es-EC" sz="1800">
                        <a:effectLst/>
                        <a:latin typeface="+mn-lt"/>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1039449885"/>
                  </a:ext>
                </a:extLst>
              </a:tr>
              <a:tr h="289134">
                <a:tc>
                  <a:txBody>
                    <a:bodyPr/>
                    <a:lstStyle/>
                    <a:p>
                      <a:pPr algn="ctr">
                        <a:lnSpc>
                          <a:spcPct val="100000"/>
                        </a:lnSpc>
                        <a:spcAft>
                          <a:spcPts val="800"/>
                        </a:spcAft>
                      </a:pPr>
                      <a:r>
                        <a:rPr lang="es-EC" sz="1800" b="0" dirty="0">
                          <a:effectLst/>
                          <a:latin typeface="+mn-lt"/>
                        </a:rPr>
                        <a:t>Promedio</a:t>
                      </a:r>
                      <a:endParaRPr lang="es-EC" sz="1800" b="0" dirty="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dirty="0">
                          <a:effectLst/>
                          <a:latin typeface="+mn-lt"/>
                        </a:rPr>
                        <a:t>18.000</a:t>
                      </a:r>
                      <a:endParaRPr lang="es-EC" sz="1800" dirty="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dirty="0">
                          <a:effectLst/>
                          <a:latin typeface="+mn-lt"/>
                        </a:rPr>
                        <a:t>1987.7886</a:t>
                      </a:r>
                      <a:endParaRPr lang="es-EC" sz="1800" dirty="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dirty="0">
                          <a:solidFill>
                            <a:srgbClr val="000000"/>
                          </a:solidFill>
                          <a:effectLst/>
                          <a:latin typeface="+mn-lt"/>
                        </a:rPr>
                        <a:t>18.988</a:t>
                      </a:r>
                      <a:endParaRPr lang="es-EC" sz="1800" dirty="0">
                        <a:effectLst/>
                        <a:latin typeface="+mn-lt"/>
                        <a:ea typeface="Arial" panose="020B0604020202020204" pitchFamily="34" charset="0"/>
                        <a:cs typeface="Arial" panose="020B0604020202020204" pitchFamily="34" charset="0"/>
                      </a:endParaRPr>
                    </a:p>
                  </a:txBody>
                  <a:tcPr marL="44450" marR="44450" marT="0" marB="0" anchor="b"/>
                </a:tc>
                <a:tc>
                  <a:txBody>
                    <a:bodyPr/>
                    <a:lstStyle/>
                    <a:p>
                      <a:pPr algn="ctr">
                        <a:lnSpc>
                          <a:spcPct val="100000"/>
                        </a:lnSpc>
                        <a:spcAft>
                          <a:spcPts val="800"/>
                        </a:spcAft>
                      </a:pPr>
                      <a:r>
                        <a:rPr lang="es-ES" sz="1800" dirty="0">
                          <a:solidFill>
                            <a:srgbClr val="000000"/>
                          </a:solidFill>
                          <a:effectLst/>
                          <a:latin typeface="+mn-lt"/>
                        </a:rPr>
                        <a:t>2096.965</a:t>
                      </a:r>
                      <a:endParaRPr lang="es-EC" sz="1800" dirty="0">
                        <a:effectLst/>
                        <a:latin typeface="+mn-lt"/>
                        <a:ea typeface="Arial" panose="020B0604020202020204" pitchFamily="34" charset="0"/>
                        <a:cs typeface="Arial" panose="020B0604020202020204" pitchFamily="34" charset="0"/>
                      </a:endParaRPr>
                    </a:p>
                  </a:txBody>
                  <a:tcPr marL="44450" marR="44450" marT="0" marB="0" anchor="b"/>
                </a:tc>
                <a:extLst>
                  <a:ext uri="{0D108BD9-81ED-4DB2-BD59-A6C34878D82A}">
                    <a16:rowId xmlns:a16="http://schemas.microsoft.com/office/drawing/2014/main" val="2227732568"/>
                  </a:ext>
                </a:extLst>
              </a:tr>
            </a:tbl>
          </a:graphicData>
        </a:graphic>
      </p:graphicFrame>
      <p:sp>
        <p:nvSpPr>
          <p:cNvPr id="14" name="Título 1">
            <a:extLst>
              <a:ext uri="{FF2B5EF4-FFF2-40B4-BE49-F238E27FC236}">
                <a16:creationId xmlns:a16="http://schemas.microsoft.com/office/drawing/2014/main" id="{C96F084B-A210-4C79-92F4-735E61E55469}"/>
              </a:ext>
            </a:extLst>
          </p:cNvPr>
          <p:cNvSpPr txBox="1">
            <a:spLocks/>
          </p:cNvSpPr>
          <p:nvPr/>
        </p:nvSpPr>
        <p:spPr>
          <a:xfrm>
            <a:off x="-78468" y="12624"/>
            <a:ext cx="6463353" cy="6228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600"/>
              <a:t>SISTEMA DE MONTAJE ANCLADO</a:t>
            </a:r>
            <a:endParaRPr lang="es-EC" sz="3600" dirty="0"/>
          </a:p>
        </p:txBody>
      </p:sp>
      <p:sp>
        <p:nvSpPr>
          <p:cNvPr id="7" name="CuadroTexto 6">
            <a:extLst>
              <a:ext uri="{FF2B5EF4-FFF2-40B4-BE49-F238E27FC236}">
                <a16:creationId xmlns:a16="http://schemas.microsoft.com/office/drawing/2014/main" id="{BB4828E8-48BD-458F-8E07-CFD2F5D5393C}"/>
              </a:ext>
            </a:extLst>
          </p:cNvPr>
          <p:cNvSpPr txBox="1"/>
          <p:nvPr/>
        </p:nvSpPr>
        <p:spPr>
          <a:xfrm>
            <a:off x="3825028" y="949339"/>
            <a:ext cx="5720646" cy="400110"/>
          </a:xfrm>
          <a:prstGeom prst="rect">
            <a:avLst/>
          </a:prstGeom>
          <a:noFill/>
        </p:spPr>
        <p:txBody>
          <a:bodyPr wrap="square">
            <a:spAutoFit/>
          </a:bodyPr>
          <a:lstStyle/>
          <a:p>
            <a:pPr algn="ctr"/>
            <a:r>
              <a:rPr lang="es-ES" sz="2000" b="1" i="1" dirty="0">
                <a:latin typeface="+mj-lt"/>
              </a:rPr>
              <a:t>Tabla 29: Fuerzas sísmicas</a:t>
            </a:r>
            <a:endParaRPr lang="es-EC" b="1" i="1" dirty="0">
              <a:latin typeface="+mj-lt"/>
            </a:endParaRPr>
          </a:p>
        </p:txBody>
      </p:sp>
    </p:spTree>
    <p:extLst>
      <p:ext uri="{BB962C8B-B14F-4D97-AF65-F5344CB8AC3E}">
        <p14:creationId xmlns:p14="http://schemas.microsoft.com/office/powerpoint/2010/main" val="26978751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57</a:t>
            </a:fld>
            <a:endParaRPr lang="es-EC" dirty="0"/>
          </a:p>
        </p:txBody>
      </p:sp>
      <p:sp>
        <p:nvSpPr>
          <p:cNvPr id="11" name="CuadroTexto 10">
            <a:extLst>
              <a:ext uri="{FF2B5EF4-FFF2-40B4-BE49-F238E27FC236}">
                <a16:creationId xmlns:a16="http://schemas.microsoft.com/office/drawing/2014/main" id="{E4037AA3-CD15-4478-81B0-FE9EF4DC560A}"/>
              </a:ext>
            </a:extLst>
          </p:cNvPr>
          <p:cNvSpPr txBox="1"/>
          <p:nvPr/>
        </p:nvSpPr>
        <p:spPr>
          <a:xfrm>
            <a:off x="-706076" y="699539"/>
            <a:ext cx="5720646" cy="461665"/>
          </a:xfrm>
          <a:prstGeom prst="rect">
            <a:avLst/>
          </a:prstGeom>
          <a:noFill/>
        </p:spPr>
        <p:txBody>
          <a:bodyPr wrap="square">
            <a:spAutoFit/>
          </a:bodyPr>
          <a:lstStyle/>
          <a:p>
            <a:pPr algn="ctr"/>
            <a:r>
              <a:rPr lang="es-ES" sz="2400" b="1" dirty="0">
                <a:latin typeface="+mj-lt"/>
              </a:rPr>
              <a:t> 2.- Fuerza sísmica horizontal</a:t>
            </a:r>
            <a:endParaRPr lang="es-EC" sz="2400" b="1" dirty="0">
              <a:latin typeface="+mj-lt"/>
            </a:endParaRPr>
          </a:p>
        </p:txBody>
      </p:sp>
      <p:graphicFrame>
        <p:nvGraphicFramePr>
          <p:cNvPr id="5" name="Tabla 4">
            <a:extLst>
              <a:ext uri="{FF2B5EF4-FFF2-40B4-BE49-F238E27FC236}">
                <a16:creationId xmlns:a16="http://schemas.microsoft.com/office/drawing/2014/main" id="{6FBBB34F-6F31-4540-8979-7DB45DBEED38}"/>
              </a:ext>
            </a:extLst>
          </p:cNvPr>
          <p:cNvGraphicFramePr>
            <a:graphicFrameLocks noGrp="1"/>
          </p:cNvGraphicFramePr>
          <p:nvPr>
            <p:extLst>
              <p:ext uri="{D42A27DB-BD31-4B8C-83A1-F6EECF244321}">
                <p14:modId xmlns:p14="http://schemas.microsoft.com/office/powerpoint/2010/main" val="2475636461"/>
              </p:ext>
            </p:extLst>
          </p:nvPr>
        </p:nvGraphicFramePr>
        <p:xfrm>
          <a:off x="932579" y="1841456"/>
          <a:ext cx="10226421" cy="3867150"/>
        </p:xfrm>
        <a:graphic>
          <a:graphicData uri="http://schemas.openxmlformats.org/drawingml/2006/table">
            <a:tbl>
              <a:tblPr firstRow="1" firstCol="1" bandRow="1">
                <a:tableStyleId>{68D230F3-CF80-4859-8CE7-A43EE81993B5}</a:tableStyleId>
              </a:tblPr>
              <a:tblGrid>
                <a:gridCol w="4661202">
                  <a:extLst>
                    <a:ext uri="{9D8B030D-6E8A-4147-A177-3AD203B41FA5}">
                      <a16:colId xmlns:a16="http://schemas.microsoft.com/office/drawing/2014/main" val="3065436967"/>
                    </a:ext>
                  </a:extLst>
                </a:gridCol>
                <a:gridCol w="2687504">
                  <a:extLst>
                    <a:ext uri="{9D8B030D-6E8A-4147-A177-3AD203B41FA5}">
                      <a16:colId xmlns:a16="http://schemas.microsoft.com/office/drawing/2014/main" val="4258935472"/>
                    </a:ext>
                  </a:extLst>
                </a:gridCol>
                <a:gridCol w="2877715">
                  <a:extLst>
                    <a:ext uri="{9D8B030D-6E8A-4147-A177-3AD203B41FA5}">
                      <a16:colId xmlns:a16="http://schemas.microsoft.com/office/drawing/2014/main" val="185926255"/>
                    </a:ext>
                  </a:extLst>
                </a:gridCol>
              </a:tblGrid>
              <a:tr h="276225">
                <a:tc>
                  <a:txBody>
                    <a:bodyPr/>
                    <a:lstStyle/>
                    <a:p>
                      <a:pPr algn="ctr">
                        <a:lnSpc>
                          <a:spcPct val="100000"/>
                        </a:lnSpc>
                        <a:spcAft>
                          <a:spcPts val="800"/>
                        </a:spcAft>
                      </a:pPr>
                      <a:r>
                        <a:rPr lang="es-EC" sz="1800" dirty="0">
                          <a:effectLst/>
                        </a:rPr>
                        <a:t>Espectro</a:t>
                      </a:r>
                      <a:endParaRPr lang="es-EC" sz="2000" dirty="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Cortante (Kg)</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Momento (Kg-m)</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3225128130"/>
                  </a:ext>
                </a:extLst>
              </a:tr>
              <a:tr h="276225">
                <a:tc>
                  <a:txBody>
                    <a:bodyPr/>
                    <a:lstStyle/>
                    <a:p>
                      <a:pPr algn="ctr">
                        <a:lnSpc>
                          <a:spcPct val="100000"/>
                        </a:lnSpc>
                        <a:spcAft>
                          <a:spcPts val="800"/>
                        </a:spcAft>
                      </a:pPr>
                      <a:r>
                        <a:rPr lang="es-ES" sz="1800" b="0">
                          <a:effectLst/>
                        </a:rPr>
                        <a:t>Lytle Creek</a:t>
                      </a:r>
                      <a:endParaRPr lang="es-EC" sz="20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S" sz="1800">
                          <a:effectLst/>
                        </a:rPr>
                        <a:t>425.06</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S" sz="1800">
                          <a:effectLst/>
                        </a:rPr>
                        <a:t>107.40</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1658748276"/>
                  </a:ext>
                </a:extLst>
              </a:tr>
              <a:tr h="276225">
                <a:tc>
                  <a:txBody>
                    <a:bodyPr/>
                    <a:lstStyle/>
                    <a:p>
                      <a:pPr algn="ctr">
                        <a:lnSpc>
                          <a:spcPct val="100000"/>
                        </a:lnSpc>
                        <a:spcAft>
                          <a:spcPts val="800"/>
                        </a:spcAft>
                      </a:pPr>
                      <a:r>
                        <a:rPr lang="es-ES" sz="1800" b="0">
                          <a:effectLst/>
                        </a:rPr>
                        <a:t>Fuili, Italy-03</a:t>
                      </a:r>
                      <a:endParaRPr lang="es-EC" sz="20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364.6</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S" sz="1800">
                          <a:effectLst/>
                        </a:rPr>
                        <a:t>94.86</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1651298962"/>
                  </a:ext>
                </a:extLst>
              </a:tr>
              <a:tr h="276225">
                <a:tc>
                  <a:txBody>
                    <a:bodyPr/>
                    <a:lstStyle/>
                    <a:p>
                      <a:pPr algn="ctr">
                        <a:lnSpc>
                          <a:spcPct val="100000"/>
                        </a:lnSpc>
                        <a:spcAft>
                          <a:spcPts val="800"/>
                        </a:spcAft>
                      </a:pPr>
                      <a:r>
                        <a:rPr lang="es-ES" sz="1800" b="0">
                          <a:effectLst/>
                        </a:rPr>
                        <a:t>Fruili, Italy-02</a:t>
                      </a:r>
                      <a:endParaRPr lang="es-EC" sz="20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378.97</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S" sz="1800">
                          <a:effectLst/>
                        </a:rPr>
                        <a:t>95.65</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3655365930"/>
                  </a:ext>
                </a:extLst>
              </a:tr>
              <a:tr h="276225">
                <a:tc>
                  <a:txBody>
                    <a:bodyPr/>
                    <a:lstStyle/>
                    <a:p>
                      <a:pPr algn="ctr">
                        <a:lnSpc>
                          <a:spcPct val="100000"/>
                        </a:lnSpc>
                        <a:spcAft>
                          <a:spcPts val="800"/>
                        </a:spcAft>
                      </a:pPr>
                      <a:r>
                        <a:rPr lang="es-ES" sz="1800" b="0">
                          <a:effectLst/>
                        </a:rPr>
                        <a:t>Santa Barbara</a:t>
                      </a:r>
                      <a:endParaRPr lang="es-EC" sz="20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343.39</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S" sz="1800">
                          <a:effectLst/>
                        </a:rPr>
                        <a:t>86.58</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360073372"/>
                  </a:ext>
                </a:extLst>
              </a:tr>
              <a:tr h="276225">
                <a:tc>
                  <a:txBody>
                    <a:bodyPr/>
                    <a:lstStyle/>
                    <a:p>
                      <a:pPr algn="ctr">
                        <a:lnSpc>
                          <a:spcPct val="100000"/>
                        </a:lnSpc>
                        <a:spcAft>
                          <a:spcPts val="800"/>
                        </a:spcAft>
                      </a:pPr>
                      <a:r>
                        <a:rPr lang="es-ES" sz="1800" b="0">
                          <a:effectLst/>
                        </a:rPr>
                        <a:t>Coalinga-01</a:t>
                      </a:r>
                      <a:endParaRPr lang="es-EC" sz="20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478.24</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S" sz="1800">
                          <a:effectLst/>
                        </a:rPr>
                        <a:t>120.96</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2541054665"/>
                  </a:ext>
                </a:extLst>
              </a:tr>
              <a:tr h="276225">
                <a:tc>
                  <a:txBody>
                    <a:bodyPr/>
                    <a:lstStyle/>
                    <a:p>
                      <a:pPr algn="ctr">
                        <a:lnSpc>
                          <a:spcPct val="100000"/>
                        </a:lnSpc>
                        <a:spcAft>
                          <a:spcPts val="800"/>
                        </a:spcAft>
                      </a:pPr>
                      <a:r>
                        <a:rPr lang="es-ES" sz="1800" b="0">
                          <a:effectLst/>
                        </a:rPr>
                        <a:t>Coalinga-02</a:t>
                      </a:r>
                      <a:endParaRPr lang="es-EC" sz="20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425.21</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S" sz="1800">
                          <a:effectLst/>
                        </a:rPr>
                        <a:t>110.06</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1434495880"/>
                  </a:ext>
                </a:extLst>
              </a:tr>
              <a:tr h="276225">
                <a:tc>
                  <a:txBody>
                    <a:bodyPr/>
                    <a:lstStyle/>
                    <a:p>
                      <a:pPr algn="ctr">
                        <a:lnSpc>
                          <a:spcPct val="100000"/>
                        </a:lnSpc>
                        <a:spcAft>
                          <a:spcPts val="800"/>
                        </a:spcAft>
                      </a:pPr>
                      <a:r>
                        <a:rPr lang="es-ES" sz="1800" b="0">
                          <a:effectLst/>
                        </a:rPr>
                        <a:t>Coalinga-04</a:t>
                      </a:r>
                      <a:endParaRPr lang="es-EC" sz="20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401.48</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S" sz="1800">
                          <a:effectLst/>
                        </a:rPr>
                        <a:t>101.38</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3986635828"/>
                  </a:ext>
                </a:extLst>
              </a:tr>
              <a:tr h="276225">
                <a:tc>
                  <a:txBody>
                    <a:bodyPr/>
                    <a:lstStyle/>
                    <a:p>
                      <a:pPr algn="ctr">
                        <a:lnSpc>
                          <a:spcPct val="100000"/>
                        </a:lnSpc>
                        <a:spcAft>
                          <a:spcPts val="800"/>
                        </a:spcAft>
                      </a:pPr>
                      <a:r>
                        <a:rPr lang="es-ES" sz="1800" b="0">
                          <a:effectLst/>
                        </a:rPr>
                        <a:t>Coalinga-05</a:t>
                      </a:r>
                      <a:endParaRPr lang="es-EC" sz="20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409.07</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S" sz="1800">
                          <a:effectLst/>
                        </a:rPr>
                        <a:t>105.97</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126062922"/>
                  </a:ext>
                </a:extLst>
              </a:tr>
              <a:tr h="276225">
                <a:tc>
                  <a:txBody>
                    <a:bodyPr/>
                    <a:lstStyle/>
                    <a:p>
                      <a:pPr algn="ctr">
                        <a:lnSpc>
                          <a:spcPct val="100000"/>
                        </a:lnSpc>
                        <a:spcAft>
                          <a:spcPts val="800"/>
                        </a:spcAft>
                      </a:pPr>
                      <a:r>
                        <a:rPr lang="es-ES" sz="1800" b="0">
                          <a:effectLst/>
                        </a:rPr>
                        <a:t>Coalinga-06</a:t>
                      </a:r>
                      <a:endParaRPr lang="es-EC" sz="20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377.29</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S" sz="1800">
                          <a:effectLst/>
                        </a:rPr>
                        <a:t>97.42</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824228446"/>
                  </a:ext>
                </a:extLst>
              </a:tr>
              <a:tr h="276225">
                <a:tc>
                  <a:txBody>
                    <a:bodyPr/>
                    <a:lstStyle/>
                    <a:p>
                      <a:pPr algn="ctr">
                        <a:lnSpc>
                          <a:spcPct val="100000"/>
                        </a:lnSpc>
                        <a:spcAft>
                          <a:spcPts val="800"/>
                        </a:spcAft>
                      </a:pPr>
                      <a:r>
                        <a:rPr lang="es-ES" sz="1800" b="0">
                          <a:effectLst/>
                        </a:rPr>
                        <a:t>Coalinga-07</a:t>
                      </a:r>
                      <a:endParaRPr lang="es-EC" sz="20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349.54</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S" sz="1800">
                          <a:effectLst/>
                        </a:rPr>
                        <a:t>90.01</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3389574336"/>
                  </a:ext>
                </a:extLst>
              </a:tr>
              <a:tr h="276225">
                <a:tc>
                  <a:txBody>
                    <a:bodyPr/>
                    <a:lstStyle/>
                    <a:p>
                      <a:pPr algn="ctr">
                        <a:lnSpc>
                          <a:spcPct val="100000"/>
                        </a:lnSpc>
                        <a:spcAft>
                          <a:spcPts val="800"/>
                        </a:spcAft>
                      </a:pPr>
                      <a:r>
                        <a:rPr lang="es-ES" sz="1800" b="0">
                          <a:effectLst/>
                        </a:rPr>
                        <a:t>N. Palm Springs</a:t>
                      </a:r>
                      <a:endParaRPr lang="es-EC" sz="20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482.34</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S" sz="1800">
                          <a:effectLst/>
                        </a:rPr>
                        <a:t>122.00</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3753988548"/>
                  </a:ext>
                </a:extLst>
              </a:tr>
              <a:tr h="276225">
                <a:tc>
                  <a:txBody>
                    <a:bodyPr/>
                    <a:lstStyle/>
                    <a:p>
                      <a:pPr algn="ctr">
                        <a:lnSpc>
                          <a:spcPct val="100000"/>
                        </a:lnSpc>
                        <a:spcAft>
                          <a:spcPts val="800"/>
                        </a:spcAft>
                      </a:pPr>
                      <a:r>
                        <a:rPr lang="es-ES" sz="1800" b="0">
                          <a:effectLst/>
                        </a:rPr>
                        <a:t>Whittier Narrows-01</a:t>
                      </a:r>
                      <a:endParaRPr lang="es-EC" sz="20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376.42</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S" sz="1800">
                          <a:effectLst/>
                        </a:rPr>
                        <a:t>97.19</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4233271953"/>
                  </a:ext>
                </a:extLst>
              </a:tr>
              <a:tr h="276225">
                <a:tc>
                  <a:txBody>
                    <a:bodyPr/>
                    <a:lstStyle/>
                    <a:p>
                      <a:pPr algn="ctr">
                        <a:lnSpc>
                          <a:spcPct val="100000"/>
                        </a:lnSpc>
                        <a:spcAft>
                          <a:spcPts val="800"/>
                        </a:spcAft>
                      </a:pPr>
                      <a:r>
                        <a:rPr lang="es-EC" sz="1800" b="0" dirty="0">
                          <a:effectLst/>
                        </a:rPr>
                        <a:t>Promedio</a:t>
                      </a:r>
                      <a:endParaRPr lang="es-EC" sz="2000" b="0" dirty="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375.25</a:t>
                      </a:r>
                      <a:endParaRPr lang="es-EC" sz="20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S" sz="1800" dirty="0">
                          <a:effectLst/>
                        </a:rPr>
                        <a:t>96.50</a:t>
                      </a:r>
                      <a:endParaRPr lang="es-EC" sz="2000" dirty="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629597963"/>
                  </a:ext>
                </a:extLst>
              </a:tr>
            </a:tbl>
          </a:graphicData>
        </a:graphic>
      </p:graphicFrame>
      <p:sp>
        <p:nvSpPr>
          <p:cNvPr id="15" name="CuadroTexto 14">
            <a:extLst>
              <a:ext uri="{FF2B5EF4-FFF2-40B4-BE49-F238E27FC236}">
                <a16:creationId xmlns:a16="http://schemas.microsoft.com/office/drawing/2014/main" id="{D032CB6E-BCE6-4708-AE48-54D6C250A699}"/>
              </a:ext>
            </a:extLst>
          </p:cNvPr>
          <p:cNvSpPr txBox="1"/>
          <p:nvPr/>
        </p:nvSpPr>
        <p:spPr>
          <a:xfrm>
            <a:off x="3185465" y="1301275"/>
            <a:ext cx="6660899" cy="400110"/>
          </a:xfrm>
          <a:prstGeom prst="rect">
            <a:avLst/>
          </a:prstGeom>
          <a:noFill/>
        </p:spPr>
        <p:txBody>
          <a:bodyPr wrap="square">
            <a:spAutoFit/>
          </a:bodyPr>
          <a:lstStyle/>
          <a:p>
            <a:pPr algn="ctr"/>
            <a:r>
              <a:rPr lang="es-ES" sz="2000" b="1" i="1" dirty="0">
                <a:latin typeface="+mj-lt"/>
              </a:rPr>
              <a:t>Tabla 30: Reacciones obtenidas con la fuerza sísmica horizontal</a:t>
            </a:r>
            <a:endParaRPr lang="es-EC" b="1" i="1" dirty="0">
              <a:latin typeface="+mj-lt"/>
            </a:endParaRPr>
          </a:p>
        </p:txBody>
      </p:sp>
      <p:sp>
        <p:nvSpPr>
          <p:cNvPr id="9" name="Título 1">
            <a:extLst>
              <a:ext uri="{FF2B5EF4-FFF2-40B4-BE49-F238E27FC236}">
                <a16:creationId xmlns:a16="http://schemas.microsoft.com/office/drawing/2014/main" id="{962308CB-CBE1-48A4-A2F0-083A7276D1F8}"/>
              </a:ext>
            </a:extLst>
          </p:cNvPr>
          <p:cNvSpPr txBox="1">
            <a:spLocks/>
          </p:cNvSpPr>
          <p:nvPr/>
        </p:nvSpPr>
        <p:spPr>
          <a:xfrm>
            <a:off x="-78468" y="12624"/>
            <a:ext cx="6463353" cy="6228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600"/>
              <a:t>SISTEMA DE MONTAJE ANCLADO</a:t>
            </a:r>
            <a:endParaRPr lang="es-EC" sz="3600" dirty="0"/>
          </a:p>
        </p:txBody>
      </p:sp>
    </p:spTree>
    <p:extLst>
      <p:ext uri="{BB962C8B-B14F-4D97-AF65-F5344CB8AC3E}">
        <p14:creationId xmlns:p14="http://schemas.microsoft.com/office/powerpoint/2010/main" val="26613128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58</a:t>
            </a:fld>
            <a:endParaRPr lang="es-EC" dirty="0"/>
          </a:p>
        </p:txBody>
      </p:sp>
      <p:sp>
        <p:nvSpPr>
          <p:cNvPr id="11" name="CuadroTexto 10">
            <a:extLst>
              <a:ext uri="{FF2B5EF4-FFF2-40B4-BE49-F238E27FC236}">
                <a16:creationId xmlns:a16="http://schemas.microsoft.com/office/drawing/2014/main" id="{E4037AA3-CD15-4478-81B0-FE9EF4DC560A}"/>
              </a:ext>
            </a:extLst>
          </p:cNvPr>
          <p:cNvSpPr txBox="1"/>
          <p:nvPr/>
        </p:nvSpPr>
        <p:spPr>
          <a:xfrm>
            <a:off x="-1101862" y="550858"/>
            <a:ext cx="5720646" cy="461665"/>
          </a:xfrm>
          <a:prstGeom prst="rect">
            <a:avLst/>
          </a:prstGeom>
          <a:noFill/>
        </p:spPr>
        <p:txBody>
          <a:bodyPr wrap="square">
            <a:spAutoFit/>
          </a:bodyPr>
          <a:lstStyle/>
          <a:p>
            <a:pPr algn="ctr"/>
            <a:r>
              <a:rPr lang="es-ES" sz="2400" b="1" dirty="0">
                <a:latin typeface="+mj-lt"/>
              </a:rPr>
              <a:t> 2.- Fuerza sísmica horizontal</a:t>
            </a:r>
            <a:endParaRPr lang="es-EC" sz="2400" b="1" dirty="0">
              <a:latin typeface="+mj-lt"/>
            </a:endParaRPr>
          </a:p>
        </p:txBody>
      </p:sp>
      <p:pic>
        <p:nvPicPr>
          <p:cNvPr id="12" name="Imagen 11">
            <a:extLst>
              <a:ext uri="{FF2B5EF4-FFF2-40B4-BE49-F238E27FC236}">
                <a16:creationId xmlns:a16="http://schemas.microsoft.com/office/drawing/2014/main" id="{1CAF391F-8201-4442-9723-37AF90EF1022}"/>
              </a:ext>
            </a:extLst>
          </p:cNvPr>
          <p:cNvPicPr/>
          <p:nvPr/>
        </p:nvPicPr>
        <p:blipFill>
          <a:blip r:embed="rId2" cstate="email">
            <a:extLst>
              <a:ext uri="{28A0092B-C50C-407E-A947-70E740481C1C}">
                <a14:useLocalDpi xmlns:a14="http://schemas.microsoft.com/office/drawing/2010/main"/>
              </a:ext>
            </a:extLst>
          </a:blip>
          <a:stretch>
            <a:fillRect/>
          </a:stretch>
        </p:blipFill>
        <p:spPr>
          <a:xfrm>
            <a:off x="1394459" y="1585348"/>
            <a:ext cx="3955463" cy="2076810"/>
          </a:xfrm>
          <a:prstGeom prst="rect">
            <a:avLst/>
          </a:prstGeom>
        </p:spPr>
      </p:pic>
      <p:sp>
        <p:nvSpPr>
          <p:cNvPr id="14" name="CuadroTexto 13">
            <a:extLst>
              <a:ext uri="{FF2B5EF4-FFF2-40B4-BE49-F238E27FC236}">
                <a16:creationId xmlns:a16="http://schemas.microsoft.com/office/drawing/2014/main" id="{A9E4093F-2488-491D-BA55-C511B5ADBBD5}"/>
              </a:ext>
            </a:extLst>
          </p:cNvPr>
          <p:cNvSpPr txBox="1"/>
          <p:nvPr/>
        </p:nvSpPr>
        <p:spPr>
          <a:xfrm>
            <a:off x="511867" y="1101040"/>
            <a:ext cx="5720646" cy="400110"/>
          </a:xfrm>
          <a:prstGeom prst="rect">
            <a:avLst/>
          </a:prstGeom>
          <a:noFill/>
        </p:spPr>
        <p:txBody>
          <a:bodyPr wrap="square">
            <a:spAutoFit/>
          </a:bodyPr>
          <a:lstStyle/>
          <a:p>
            <a:pPr algn="ctr"/>
            <a:r>
              <a:rPr lang="es-ES" sz="2000" b="1" i="1" dirty="0">
                <a:latin typeface="+mj-lt"/>
              </a:rPr>
              <a:t>Cálculo de la distancia </a:t>
            </a:r>
            <a:r>
              <a:rPr lang="es-ES" sz="2000" b="1" i="1" dirty="0" err="1">
                <a:latin typeface="+mj-lt"/>
              </a:rPr>
              <a:t>jd</a:t>
            </a:r>
            <a:endParaRPr lang="es-EC" b="1" i="1" dirty="0">
              <a:latin typeface="+mj-lt"/>
            </a:endParaRPr>
          </a:p>
        </p:txBody>
      </p:sp>
      <p:graphicFrame>
        <p:nvGraphicFramePr>
          <p:cNvPr id="3" name="Tabla 2">
            <a:extLst>
              <a:ext uri="{FF2B5EF4-FFF2-40B4-BE49-F238E27FC236}">
                <a16:creationId xmlns:a16="http://schemas.microsoft.com/office/drawing/2014/main" id="{5D891FB5-3F0B-4E50-BD0D-46378FBA85FC}"/>
              </a:ext>
            </a:extLst>
          </p:cNvPr>
          <p:cNvGraphicFramePr>
            <a:graphicFrameLocks noGrp="1"/>
          </p:cNvGraphicFramePr>
          <p:nvPr>
            <p:extLst>
              <p:ext uri="{D42A27DB-BD31-4B8C-83A1-F6EECF244321}">
                <p14:modId xmlns:p14="http://schemas.microsoft.com/office/powerpoint/2010/main" val="167044427"/>
              </p:ext>
            </p:extLst>
          </p:nvPr>
        </p:nvGraphicFramePr>
        <p:xfrm>
          <a:off x="6751222" y="856675"/>
          <a:ext cx="5155124" cy="5144650"/>
        </p:xfrm>
        <a:graphic>
          <a:graphicData uri="http://schemas.openxmlformats.org/drawingml/2006/table">
            <a:tbl>
              <a:tblPr firstRow="1" firstCol="1" bandRow="1">
                <a:tableStyleId>{68D230F3-CF80-4859-8CE7-A43EE81993B5}</a:tableStyleId>
              </a:tblPr>
              <a:tblGrid>
                <a:gridCol w="2093628">
                  <a:extLst>
                    <a:ext uri="{9D8B030D-6E8A-4147-A177-3AD203B41FA5}">
                      <a16:colId xmlns:a16="http://schemas.microsoft.com/office/drawing/2014/main" val="1931352340"/>
                    </a:ext>
                  </a:extLst>
                </a:gridCol>
                <a:gridCol w="1207231">
                  <a:extLst>
                    <a:ext uri="{9D8B030D-6E8A-4147-A177-3AD203B41FA5}">
                      <a16:colId xmlns:a16="http://schemas.microsoft.com/office/drawing/2014/main" val="2782842232"/>
                    </a:ext>
                  </a:extLst>
                </a:gridCol>
                <a:gridCol w="896081">
                  <a:extLst>
                    <a:ext uri="{9D8B030D-6E8A-4147-A177-3AD203B41FA5}">
                      <a16:colId xmlns:a16="http://schemas.microsoft.com/office/drawing/2014/main" val="1786216099"/>
                    </a:ext>
                  </a:extLst>
                </a:gridCol>
                <a:gridCol w="958184">
                  <a:extLst>
                    <a:ext uri="{9D8B030D-6E8A-4147-A177-3AD203B41FA5}">
                      <a16:colId xmlns:a16="http://schemas.microsoft.com/office/drawing/2014/main" val="3179387960"/>
                    </a:ext>
                  </a:extLst>
                </a:gridCol>
              </a:tblGrid>
              <a:tr h="276225">
                <a:tc>
                  <a:txBody>
                    <a:bodyPr/>
                    <a:lstStyle/>
                    <a:p>
                      <a:pPr algn="ctr">
                        <a:lnSpc>
                          <a:spcPct val="150000"/>
                        </a:lnSpc>
                        <a:spcAft>
                          <a:spcPts val="800"/>
                        </a:spcAft>
                      </a:pPr>
                      <a:r>
                        <a:rPr lang="es-EC" sz="1800">
                          <a:effectLst/>
                        </a:rPr>
                        <a:t>Espectro</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50000"/>
                        </a:lnSpc>
                        <a:spcAft>
                          <a:spcPts val="800"/>
                        </a:spcAft>
                      </a:pPr>
                      <a:r>
                        <a:rPr lang="es-EC" sz="1800">
                          <a:effectLst/>
                        </a:rPr>
                        <a:t>Mu (kgf-m)</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50000"/>
                        </a:lnSpc>
                        <a:spcAft>
                          <a:spcPts val="800"/>
                        </a:spcAft>
                      </a:pPr>
                      <a:r>
                        <a:rPr lang="es-EC" sz="1800">
                          <a:effectLst/>
                        </a:rPr>
                        <a:t>jd (m)</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50000"/>
                        </a:lnSpc>
                        <a:spcAft>
                          <a:spcPts val="800"/>
                        </a:spcAft>
                      </a:pPr>
                      <a:r>
                        <a:rPr lang="es-EC" sz="1800">
                          <a:effectLst/>
                        </a:rPr>
                        <a:t> Nu (kgf)</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1353177550"/>
                  </a:ext>
                </a:extLst>
              </a:tr>
              <a:tr h="276225">
                <a:tc>
                  <a:txBody>
                    <a:bodyPr/>
                    <a:lstStyle/>
                    <a:p>
                      <a:pPr algn="ctr">
                        <a:lnSpc>
                          <a:spcPct val="150000"/>
                        </a:lnSpc>
                        <a:spcAft>
                          <a:spcPts val="800"/>
                        </a:spcAft>
                      </a:pPr>
                      <a:r>
                        <a:rPr lang="es-ES" sz="1800" b="0">
                          <a:effectLst/>
                        </a:rPr>
                        <a:t>Lytle Creek</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50000"/>
                        </a:lnSpc>
                        <a:spcAft>
                          <a:spcPts val="800"/>
                        </a:spcAft>
                      </a:pPr>
                      <a:r>
                        <a:rPr lang="es-ES" sz="1800">
                          <a:effectLst/>
                        </a:rPr>
                        <a:t>107.40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50000"/>
                        </a:lnSpc>
                        <a:spcAft>
                          <a:spcPts val="800"/>
                        </a:spcAft>
                      </a:pPr>
                      <a:r>
                        <a:rPr lang="es-ES" sz="1800">
                          <a:effectLst/>
                        </a:rPr>
                        <a:t>0.08125</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50000"/>
                        </a:lnSpc>
                        <a:spcAft>
                          <a:spcPts val="800"/>
                        </a:spcAft>
                      </a:pPr>
                      <a:r>
                        <a:rPr lang="es-ES" sz="1800">
                          <a:effectLst/>
                        </a:rPr>
                        <a:t>1321.85</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1471187190"/>
                  </a:ext>
                </a:extLst>
              </a:tr>
              <a:tr h="276225">
                <a:tc>
                  <a:txBody>
                    <a:bodyPr/>
                    <a:lstStyle/>
                    <a:p>
                      <a:pPr algn="ctr">
                        <a:lnSpc>
                          <a:spcPct val="150000"/>
                        </a:lnSpc>
                        <a:spcAft>
                          <a:spcPts val="800"/>
                        </a:spcAft>
                      </a:pPr>
                      <a:r>
                        <a:rPr lang="es-ES" sz="1800" b="0">
                          <a:effectLst/>
                        </a:rPr>
                        <a:t>Fuili, Italy-03</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50000"/>
                        </a:lnSpc>
                        <a:spcAft>
                          <a:spcPts val="800"/>
                        </a:spcAft>
                      </a:pPr>
                      <a:r>
                        <a:rPr lang="es-ES" sz="1800">
                          <a:effectLst/>
                        </a:rPr>
                        <a:t>94.86</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50000"/>
                        </a:lnSpc>
                        <a:spcAft>
                          <a:spcPts val="800"/>
                        </a:spcAft>
                      </a:pPr>
                      <a:r>
                        <a:rPr lang="es-ES" sz="1800">
                          <a:effectLst/>
                        </a:rPr>
                        <a:t>0.08125</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50000"/>
                        </a:lnSpc>
                        <a:spcAft>
                          <a:spcPts val="800"/>
                        </a:spcAft>
                      </a:pPr>
                      <a:r>
                        <a:rPr lang="es-ES" sz="1800">
                          <a:effectLst/>
                        </a:rPr>
                        <a:t>1167.51</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891143889"/>
                  </a:ext>
                </a:extLst>
              </a:tr>
              <a:tr h="276225">
                <a:tc>
                  <a:txBody>
                    <a:bodyPr/>
                    <a:lstStyle/>
                    <a:p>
                      <a:pPr algn="ctr">
                        <a:lnSpc>
                          <a:spcPct val="150000"/>
                        </a:lnSpc>
                        <a:spcAft>
                          <a:spcPts val="800"/>
                        </a:spcAft>
                      </a:pPr>
                      <a:r>
                        <a:rPr lang="es-ES" sz="1800" b="0">
                          <a:effectLst/>
                        </a:rPr>
                        <a:t>Fruili, Italy-02</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50000"/>
                        </a:lnSpc>
                        <a:spcAft>
                          <a:spcPts val="800"/>
                        </a:spcAft>
                      </a:pPr>
                      <a:r>
                        <a:rPr lang="es-ES" sz="1800">
                          <a:effectLst/>
                        </a:rPr>
                        <a:t>95.65</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50000"/>
                        </a:lnSpc>
                        <a:spcAft>
                          <a:spcPts val="800"/>
                        </a:spcAft>
                      </a:pPr>
                      <a:r>
                        <a:rPr lang="es-ES" sz="1800">
                          <a:effectLst/>
                        </a:rPr>
                        <a:t>0.08125</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50000"/>
                        </a:lnSpc>
                        <a:spcAft>
                          <a:spcPts val="800"/>
                        </a:spcAft>
                      </a:pPr>
                      <a:r>
                        <a:rPr lang="es-ES" sz="1800">
                          <a:effectLst/>
                        </a:rPr>
                        <a:t>1177.23</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2944482202"/>
                  </a:ext>
                </a:extLst>
              </a:tr>
              <a:tr h="276225">
                <a:tc>
                  <a:txBody>
                    <a:bodyPr/>
                    <a:lstStyle/>
                    <a:p>
                      <a:pPr algn="ctr">
                        <a:lnSpc>
                          <a:spcPct val="150000"/>
                        </a:lnSpc>
                        <a:spcAft>
                          <a:spcPts val="800"/>
                        </a:spcAft>
                      </a:pPr>
                      <a:r>
                        <a:rPr lang="es-ES" sz="1800" b="0">
                          <a:effectLst/>
                        </a:rPr>
                        <a:t>Santa Barbara</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50000"/>
                        </a:lnSpc>
                        <a:spcAft>
                          <a:spcPts val="800"/>
                        </a:spcAft>
                      </a:pPr>
                      <a:r>
                        <a:rPr lang="es-ES" sz="1800">
                          <a:effectLst/>
                        </a:rPr>
                        <a:t>86.58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50000"/>
                        </a:lnSpc>
                        <a:spcAft>
                          <a:spcPts val="800"/>
                        </a:spcAft>
                      </a:pPr>
                      <a:r>
                        <a:rPr lang="es-ES" sz="1800">
                          <a:effectLst/>
                        </a:rPr>
                        <a:t>0.08125</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50000"/>
                        </a:lnSpc>
                        <a:spcAft>
                          <a:spcPts val="800"/>
                        </a:spcAft>
                      </a:pPr>
                      <a:r>
                        <a:rPr lang="es-ES" sz="1800">
                          <a:effectLst/>
                        </a:rPr>
                        <a:t>1065.6</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851449118"/>
                  </a:ext>
                </a:extLst>
              </a:tr>
              <a:tr h="276225">
                <a:tc>
                  <a:txBody>
                    <a:bodyPr/>
                    <a:lstStyle/>
                    <a:p>
                      <a:pPr algn="ctr">
                        <a:lnSpc>
                          <a:spcPct val="150000"/>
                        </a:lnSpc>
                        <a:spcAft>
                          <a:spcPts val="800"/>
                        </a:spcAft>
                      </a:pPr>
                      <a:r>
                        <a:rPr lang="es-ES" sz="1800" b="0">
                          <a:effectLst/>
                        </a:rPr>
                        <a:t>Coalinga-01</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50000"/>
                        </a:lnSpc>
                        <a:spcAft>
                          <a:spcPts val="800"/>
                        </a:spcAft>
                      </a:pPr>
                      <a:r>
                        <a:rPr lang="es-ES" sz="1800">
                          <a:effectLst/>
                        </a:rPr>
                        <a:t>120.96</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50000"/>
                        </a:lnSpc>
                        <a:spcAft>
                          <a:spcPts val="800"/>
                        </a:spcAft>
                      </a:pPr>
                      <a:r>
                        <a:rPr lang="es-ES" sz="1800">
                          <a:effectLst/>
                        </a:rPr>
                        <a:t>0.08125</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50000"/>
                        </a:lnSpc>
                        <a:spcAft>
                          <a:spcPts val="800"/>
                        </a:spcAft>
                      </a:pPr>
                      <a:r>
                        <a:rPr lang="es-ES" sz="1800">
                          <a:effectLst/>
                        </a:rPr>
                        <a:t>1488.74</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2183097051"/>
                  </a:ext>
                </a:extLst>
              </a:tr>
              <a:tr h="276225">
                <a:tc>
                  <a:txBody>
                    <a:bodyPr/>
                    <a:lstStyle/>
                    <a:p>
                      <a:pPr algn="ctr">
                        <a:lnSpc>
                          <a:spcPct val="150000"/>
                        </a:lnSpc>
                        <a:spcAft>
                          <a:spcPts val="800"/>
                        </a:spcAft>
                      </a:pPr>
                      <a:r>
                        <a:rPr lang="es-ES" sz="1800" b="0">
                          <a:effectLst/>
                        </a:rPr>
                        <a:t>Coalinga-02</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50000"/>
                        </a:lnSpc>
                        <a:spcAft>
                          <a:spcPts val="800"/>
                        </a:spcAft>
                      </a:pPr>
                      <a:r>
                        <a:rPr lang="es-ES" sz="1800">
                          <a:effectLst/>
                        </a:rPr>
                        <a:t>110.06</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50000"/>
                        </a:lnSpc>
                        <a:spcAft>
                          <a:spcPts val="800"/>
                        </a:spcAft>
                      </a:pPr>
                      <a:r>
                        <a:rPr lang="es-ES" sz="1800">
                          <a:effectLst/>
                        </a:rPr>
                        <a:t>0.08125</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50000"/>
                        </a:lnSpc>
                        <a:spcAft>
                          <a:spcPts val="800"/>
                        </a:spcAft>
                      </a:pPr>
                      <a:r>
                        <a:rPr lang="es-ES" sz="1800">
                          <a:effectLst/>
                        </a:rPr>
                        <a:t>1354.58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4054774189"/>
                  </a:ext>
                </a:extLst>
              </a:tr>
              <a:tr h="276225">
                <a:tc>
                  <a:txBody>
                    <a:bodyPr/>
                    <a:lstStyle/>
                    <a:p>
                      <a:pPr algn="ctr">
                        <a:lnSpc>
                          <a:spcPct val="150000"/>
                        </a:lnSpc>
                        <a:spcAft>
                          <a:spcPts val="800"/>
                        </a:spcAft>
                      </a:pPr>
                      <a:r>
                        <a:rPr lang="es-ES" sz="1800" b="0">
                          <a:effectLst/>
                        </a:rPr>
                        <a:t>Coalinga-04</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50000"/>
                        </a:lnSpc>
                        <a:spcAft>
                          <a:spcPts val="800"/>
                        </a:spcAft>
                      </a:pPr>
                      <a:r>
                        <a:rPr lang="es-ES" sz="1800">
                          <a:effectLst/>
                        </a:rPr>
                        <a:t>101.38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50000"/>
                        </a:lnSpc>
                        <a:spcAft>
                          <a:spcPts val="800"/>
                        </a:spcAft>
                      </a:pPr>
                      <a:r>
                        <a:rPr lang="es-ES" sz="1800">
                          <a:effectLst/>
                        </a:rPr>
                        <a:t>0.08125</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50000"/>
                        </a:lnSpc>
                        <a:spcAft>
                          <a:spcPts val="800"/>
                        </a:spcAft>
                      </a:pPr>
                      <a:r>
                        <a:rPr lang="es-ES" sz="1800">
                          <a:effectLst/>
                        </a:rPr>
                        <a:t>1247.75</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3280080076"/>
                  </a:ext>
                </a:extLst>
              </a:tr>
              <a:tr h="276225">
                <a:tc>
                  <a:txBody>
                    <a:bodyPr/>
                    <a:lstStyle/>
                    <a:p>
                      <a:pPr algn="ctr">
                        <a:lnSpc>
                          <a:spcPct val="150000"/>
                        </a:lnSpc>
                        <a:spcAft>
                          <a:spcPts val="800"/>
                        </a:spcAft>
                      </a:pPr>
                      <a:r>
                        <a:rPr lang="es-ES" sz="1800" b="0">
                          <a:effectLst/>
                        </a:rPr>
                        <a:t>Coalinga-05</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50000"/>
                        </a:lnSpc>
                        <a:spcAft>
                          <a:spcPts val="800"/>
                        </a:spcAft>
                      </a:pPr>
                      <a:r>
                        <a:rPr lang="es-ES" sz="1800">
                          <a:effectLst/>
                        </a:rPr>
                        <a:t>105.97</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50000"/>
                        </a:lnSpc>
                        <a:spcAft>
                          <a:spcPts val="800"/>
                        </a:spcAft>
                      </a:pPr>
                      <a:r>
                        <a:rPr lang="es-ES" sz="1800">
                          <a:effectLst/>
                        </a:rPr>
                        <a:t>0.08125</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50000"/>
                        </a:lnSpc>
                        <a:spcAft>
                          <a:spcPts val="800"/>
                        </a:spcAft>
                      </a:pPr>
                      <a:r>
                        <a:rPr lang="es-ES" sz="1800">
                          <a:effectLst/>
                        </a:rPr>
                        <a:t>1304.25</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1798839601"/>
                  </a:ext>
                </a:extLst>
              </a:tr>
              <a:tr h="276225">
                <a:tc>
                  <a:txBody>
                    <a:bodyPr/>
                    <a:lstStyle/>
                    <a:p>
                      <a:pPr algn="ctr">
                        <a:lnSpc>
                          <a:spcPct val="150000"/>
                        </a:lnSpc>
                        <a:spcAft>
                          <a:spcPts val="800"/>
                        </a:spcAft>
                      </a:pPr>
                      <a:r>
                        <a:rPr lang="es-ES" sz="1800" b="0">
                          <a:effectLst/>
                        </a:rPr>
                        <a:t>Coalinga-06</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50000"/>
                        </a:lnSpc>
                        <a:spcAft>
                          <a:spcPts val="800"/>
                        </a:spcAft>
                      </a:pPr>
                      <a:r>
                        <a:rPr lang="es-ES" sz="1800">
                          <a:effectLst/>
                        </a:rPr>
                        <a:t>97.42</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50000"/>
                        </a:lnSpc>
                        <a:spcAft>
                          <a:spcPts val="800"/>
                        </a:spcAft>
                      </a:pPr>
                      <a:r>
                        <a:rPr lang="es-ES" sz="1800">
                          <a:effectLst/>
                        </a:rPr>
                        <a:t>0.08125</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50000"/>
                        </a:lnSpc>
                        <a:spcAft>
                          <a:spcPts val="800"/>
                        </a:spcAft>
                      </a:pPr>
                      <a:r>
                        <a:rPr lang="es-ES" sz="1800">
                          <a:effectLst/>
                        </a:rPr>
                        <a:t>1199.02</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2035483381"/>
                  </a:ext>
                </a:extLst>
              </a:tr>
              <a:tr h="276225">
                <a:tc>
                  <a:txBody>
                    <a:bodyPr/>
                    <a:lstStyle/>
                    <a:p>
                      <a:pPr algn="ctr">
                        <a:lnSpc>
                          <a:spcPct val="150000"/>
                        </a:lnSpc>
                        <a:spcAft>
                          <a:spcPts val="800"/>
                        </a:spcAft>
                      </a:pPr>
                      <a:r>
                        <a:rPr lang="es-ES" sz="1800" b="0">
                          <a:effectLst/>
                        </a:rPr>
                        <a:t>Coalinga-07</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50000"/>
                        </a:lnSpc>
                        <a:spcAft>
                          <a:spcPts val="800"/>
                        </a:spcAft>
                      </a:pPr>
                      <a:r>
                        <a:rPr lang="es-ES" sz="1800">
                          <a:effectLst/>
                        </a:rPr>
                        <a:t>90.01</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50000"/>
                        </a:lnSpc>
                        <a:spcAft>
                          <a:spcPts val="800"/>
                        </a:spcAft>
                      </a:pPr>
                      <a:r>
                        <a:rPr lang="es-ES" sz="1800">
                          <a:effectLst/>
                        </a:rPr>
                        <a:t>0.08125</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50000"/>
                        </a:lnSpc>
                        <a:spcAft>
                          <a:spcPts val="800"/>
                        </a:spcAft>
                      </a:pPr>
                      <a:r>
                        <a:rPr lang="es-ES" sz="1800">
                          <a:effectLst/>
                        </a:rPr>
                        <a:t>1107.82</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3681383792"/>
                  </a:ext>
                </a:extLst>
              </a:tr>
              <a:tr h="276225">
                <a:tc>
                  <a:txBody>
                    <a:bodyPr/>
                    <a:lstStyle/>
                    <a:p>
                      <a:pPr algn="ctr">
                        <a:lnSpc>
                          <a:spcPct val="150000"/>
                        </a:lnSpc>
                        <a:spcAft>
                          <a:spcPts val="800"/>
                        </a:spcAft>
                      </a:pPr>
                      <a:r>
                        <a:rPr lang="es-ES" sz="1800" b="0">
                          <a:effectLst/>
                        </a:rPr>
                        <a:t>N. Palm Springs</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50000"/>
                        </a:lnSpc>
                        <a:spcAft>
                          <a:spcPts val="800"/>
                        </a:spcAft>
                      </a:pPr>
                      <a:r>
                        <a:rPr lang="es-ES" sz="1800">
                          <a:effectLst/>
                        </a:rPr>
                        <a:t>122.00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50000"/>
                        </a:lnSpc>
                        <a:spcAft>
                          <a:spcPts val="800"/>
                        </a:spcAft>
                      </a:pPr>
                      <a:r>
                        <a:rPr lang="es-ES" sz="1800">
                          <a:effectLst/>
                        </a:rPr>
                        <a:t>0.08125</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50000"/>
                        </a:lnSpc>
                        <a:spcAft>
                          <a:spcPts val="800"/>
                        </a:spcAft>
                      </a:pPr>
                      <a:r>
                        <a:rPr lang="es-ES" sz="1800">
                          <a:effectLst/>
                        </a:rPr>
                        <a:t>1501.54</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2754621840"/>
                  </a:ext>
                </a:extLst>
              </a:tr>
              <a:tr h="276225">
                <a:tc>
                  <a:txBody>
                    <a:bodyPr/>
                    <a:lstStyle/>
                    <a:p>
                      <a:pPr algn="ctr">
                        <a:lnSpc>
                          <a:spcPct val="150000"/>
                        </a:lnSpc>
                        <a:spcAft>
                          <a:spcPts val="800"/>
                        </a:spcAft>
                      </a:pPr>
                      <a:r>
                        <a:rPr lang="es-ES" sz="1800" b="0">
                          <a:effectLst/>
                        </a:rPr>
                        <a:t>Whittier Narrows-01</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50000"/>
                        </a:lnSpc>
                        <a:spcAft>
                          <a:spcPts val="800"/>
                        </a:spcAft>
                      </a:pPr>
                      <a:r>
                        <a:rPr lang="es-ES" sz="1800">
                          <a:effectLst/>
                        </a:rPr>
                        <a:t>97.19</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50000"/>
                        </a:lnSpc>
                        <a:spcAft>
                          <a:spcPts val="800"/>
                        </a:spcAft>
                      </a:pPr>
                      <a:r>
                        <a:rPr lang="es-ES" sz="1800">
                          <a:effectLst/>
                        </a:rPr>
                        <a:t>0.08125</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50000"/>
                        </a:lnSpc>
                        <a:spcAft>
                          <a:spcPts val="800"/>
                        </a:spcAft>
                      </a:pPr>
                      <a:r>
                        <a:rPr lang="es-ES" sz="1800">
                          <a:effectLst/>
                        </a:rPr>
                        <a:t>1196.18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3953085043"/>
                  </a:ext>
                </a:extLst>
              </a:tr>
              <a:tr h="276225">
                <a:tc>
                  <a:txBody>
                    <a:bodyPr/>
                    <a:lstStyle/>
                    <a:p>
                      <a:pPr algn="ctr">
                        <a:lnSpc>
                          <a:spcPct val="150000"/>
                        </a:lnSpc>
                        <a:spcAft>
                          <a:spcPts val="800"/>
                        </a:spcAft>
                      </a:pPr>
                      <a:r>
                        <a:rPr lang="es-EC" sz="1800" b="0" dirty="0">
                          <a:effectLst/>
                        </a:rPr>
                        <a:t>Promedio</a:t>
                      </a:r>
                      <a:endParaRPr lang="es-EC" sz="1800" b="0" dirty="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50000"/>
                        </a:lnSpc>
                        <a:spcAft>
                          <a:spcPts val="800"/>
                        </a:spcAft>
                      </a:pPr>
                      <a:r>
                        <a:rPr lang="es-ES" sz="1800">
                          <a:effectLst/>
                        </a:rPr>
                        <a:t>96.50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50000"/>
                        </a:lnSpc>
                        <a:spcAft>
                          <a:spcPts val="800"/>
                        </a:spcAft>
                      </a:pPr>
                      <a:r>
                        <a:rPr lang="es-ES" sz="1800">
                          <a:effectLst/>
                        </a:rPr>
                        <a:t>0.08125</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50000"/>
                        </a:lnSpc>
                        <a:spcAft>
                          <a:spcPts val="800"/>
                        </a:spcAft>
                      </a:pPr>
                      <a:r>
                        <a:rPr lang="es-ES" sz="1800" dirty="0">
                          <a:effectLst/>
                        </a:rPr>
                        <a:t>1187.69</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2408072332"/>
                  </a:ext>
                </a:extLst>
              </a:tr>
            </a:tbl>
          </a:graphicData>
        </a:graphic>
      </p:graphicFrame>
      <p:sp>
        <p:nvSpPr>
          <p:cNvPr id="17" name="Título 1">
            <a:extLst>
              <a:ext uri="{FF2B5EF4-FFF2-40B4-BE49-F238E27FC236}">
                <a16:creationId xmlns:a16="http://schemas.microsoft.com/office/drawing/2014/main" id="{8075BF37-BC7D-4C45-8A06-D32AFA498B8A}"/>
              </a:ext>
            </a:extLst>
          </p:cNvPr>
          <p:cNvSpPr txBox="1">
            <a:spLocks/>
          </p:cNvSpPr>
          <p:nvPr/>
        </p:nvSpPr>
        <p:spPr>
          <a:xfrm>
            <a:off x="-78468" y="12624"/>
            <a:ext cx="6463353" cy="6228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600"/>
              <a:t>SISTEMA DE MONTAJE ANCLADO</a:t>
            </a:r>
            <a:endParaRPr lang="es-EC" sz="3600" dirty="0"/>
          </a:p>
        </p:txBody>
      </p:sp>
      <p:pic>
        <p:nvPicPr>
          <p:cNvPr id="9" name="Imagen 8">
            <a:extLst>
              <a:ext uri="{FF2B5EF4-FFF2-40B4-BE49-F238E27FC236}">
                <a16:creationId xmlns:a16="http://schemas.microsoft.com/office/drawing/2014/main" id="{79F3F940-2FCA-4A66-970B-C96D1427CDDA}"/>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286090" y="3915025"/>
            <a:ext cx="5809910" cy="1739817"/>
          </a:xfrm>
          <a:prstGeom prst="rect">
            <a:avLst/>
          </a:prstGeom>
          <a:noFill/>
          <a:ln>
            <a:noFill/>
          </a:ln>
        </p:spPr>
      </p:pic>
      <p:sp>
        <p:nvSpPr>
          <p:cNvPr id="10" name="CuadroTexto 9">
            <a:extLst>
              <a:ext uri="{FF2B5EF4-FFF2-40B4-BE49-F238E27FC236}">
                <a16:creationId xmlns:a16="http://schemas.microsoft.com/office/drawing/2014/main" id="{3DC608AB-C0A0-45FD-9F22-C394F4FD5E96}"/>
              </a:ext>
            </a:extLst>
          </p:cNvPr>
          <p:cNvSpPr txBox="1"/>
          <p:nvPr/>
        </p:nvSpPr>
        <p:spPr>
          <a:xfrm>
            <a:off x="5998334" y="550858"/>
            <a:ext cx="6660899" cy="400110"/>
          </a:xfrm>
          <a:prstGeom prst="rect">
            <a:avLst/>
          </a:prstGeom>
          <a:noFill/>
        </p:spPr>
        <p:txBody>
          <a:bodyPr wrap="square">
            <a:spAutoFit/>
          </a:bodyPr>
          <a:lstStyle/>
          <a:p>
            <a:pPr algn="ctr"/>
            <a:r>
              <a:rPr lang="es-ES" sz="2000" b="1" i="1" dirty="0">
                <a:latin typeface="+mj-lt"/>
              </a:rPr>
              <a:t>Tabla 31: Fuerza a tracción</a:t>
            </a:r>
            <a:endParaRPr lang="es-EC" b="1" i="1" dirty="0">
              <a:latin typeface="+mj-lt"/>
            </a:endParaRPr>
          </a:p>
        </p:txBody>
      </p:sp>
    </p:spTree>
    <p:extLst>
      <p:ext uri="{BB962C8B-B14F-4D97-AF65-F5344CB8AC3E}">
        <p14:creationId xmlns:p14="http://schemas.microsoft.com/office/powerpoint/2010/main" val="14718597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59</a:t>
            </a:fld>
            <a:endParaRPr lang="es-EC" dirty="0"/>
          </a:p>
        </p:txBody>
      </p:sp>
      <p:sp>
        <p:nvSpPr>
          <p:cNvPr id="11" name="CuadroTexto 10">
            <a:extLst>
              <a:ext uri="{FF2B5EF4-FFF2-40B4-BE49-F238E27FC236}">
                <a16:creationId xmlns:a16="http://schemas.microsoft.com/office/drawing/2014/main" id="{E4037AA3-CD15-4478-81B0-FE9EF4DC560A}"/>
              </a:ext>
            </a:extLst>
          </p:cNvPr>
          <p:cNvSpPr txBox="1"/>
          <p:nvPr/>
        </p:nvSpPr>
        <p:spPr>
          <a:xfrm>
            <a:off x="-706076" y="699539"/>
            <a:ext cx="5720646" cy="461665"/>
          </a:xfrm>
          <a:prstGeom prst="rect">
            <a:avLst/>
          </a:prstGeom>
          <a:noFill/>
        </p:spPr>
        <p:txBody>
          <a:bodyPr wrap="square">
            <a:spAutoFit/>
          </a:bodyPr>
          <a:lstStyle/>
          <a:p>
            <a:pPr algn="ctr"/>
            <a:r>
              <a:rPr lang="es-ES" sz="2400" b="1" dirty="0">
                <a:latin typeface="+mj-lt"/>
              </a:rPr>
              <a:t> 2.- Fuerza sísmica horizontal</a:t>
            </a:r>
            <a:endParaRPr lang="es-EC" sz="2400" b="1" dirty="0">
              <a:latin typeface="+mj-lt"/>
            </a:endParaRPr>
          </a:p>
        </p:txBody>
      </p:sp>
      <p:graphicFrame>
        <p:nvGraphicFramePr>
          <p:cNvPr id="3" name="Tabla 2">
            <a:extLst>
              <a:ext uri="{FF2B5EF4-FFF2-40B4-BE49-F238E27FC236}">
                <a16:creationId xmlns:a16="http://schemas.microsoft.com/office/drawing/2014/main" id="{66896DF6-846F-44D0-B91F-EC0F1BB60456}"/>
              </a:ext>
            </a:extLst>
          </p:cNvPr>
          <p:cNvGraphicFramePr>
            <a:graphicFrameLocks noGrp="1"/>
          </p:cNvGraphicFramePr>
          <p:nvPr>
            <p:extLst>
              <p:ext uri="{D42A27DB-BD31-4B8C-83A1-F6EECF244321}">
                <p14:modId xmlns:p14="http://schemas.microsoft.com/office/powerpoint/2010/main" val="2480350400"/>
              </p:ext>
            </p:extLst>
          </p:nvPr>
        </p:nvGraphicFramePr>
        <p:xfrm>
          <a:off x="1884760" y="4001620"/>
          <a:ext cx="8322060" cy="1844675"/>
        </p:xfrm>
        <a:graphic>
          <a:graphicData uri="http://schemas.openxmlformats.org/drawingml/2006/table">
            <a:tbl>
              <a:tblPr firstRow="1" firstCol="1" bandRow="1">
                <a:tableStyleId>{68D230F3-CF80-4859-8CE7-A43EE81993B5}</a:tableStyleId>
              </a:tblPr>
              <a:tblGrid>
                <a:gridCol w="688247">
                  <a:extLst>
                    <a:ext uri="{9D8B030D-6E8A-4147-A177-3AD203B41FA5}">
                      <a16:colId xmlns:a16="http://schemas.microsoft.com/office/drawing/2014/main" val="2096513694"/>
                    </a:ext>
                  </a:extLst>
                </a:gridCol>
                <a:gridCol w="3819819">
                  <a:extLst>
                    <a:ext uri="{9D8B030D-6E8A-4147-A177-3AD203B41FA5}">
                      <a16:colId xmlns:a16="http://schemas.microsoft.com/office/drawing/2014/main" val="2683112268"/>
                    </a:ext>
                  </a:extLst>
                </a:gridCol>
                <a:gridCol w="954226">
                  <a:extLst>
                    <a:ext uri="{9D8B030D-6E8A-4147-A177-3AD203B41FA5}">
                      <a16:colId xmlns:a16="http://schemas.microsoft.com/office/drawing/2014/main" val="2761310006"/>
                    </a:ext>
                  </a:extLst>
                </a:gridCol>
                <a:gridCol w="953256">
                  <a:extLst>
                    <a:ext uri="{9D8B030D-6E8A-4147-A177-3AD203B41FA5}">
                      <a16:colId xmlns:a16="http://schemas.microsoft.com/office/drawing/2014/main" val="3935644691"/>
                    </a:ext>
                  </a:extLst>
                </a:gridCol>
                <a:gridCol w="953256">
                  <a:extLst>
                    <a:ext uri="{9D8B030D-6E8A-4147-A177-3AD203B41FA5}">
                      <a16:colId xmlns:a16="http://schemas.microsoft.com/office/drawing/2014/main" val="2709861406"/>
                    </a:ext>
                  </a:extLst>
                </a:gridCol>
                <a:gridCol w="953256">
                  <a:extLst>
                    <a:ext uri="{9D8B030D-6E8A-4147-A177-3AD203B41FA5}">
                      <a16:colId xmlns:a16="http://schemas.microsoft.com/office/drawing/2014/main" val="2704337942"/>
                    </a:ext>
                  </a:extLst>
                </a:gridCol>
              </a:tblGrid>
              <a:tr h="190500">
                <a:tc>
                  <a:txBody>
                    <a:bodyPr/>
                    <a:lstStyle/>
                    <a:p>
                      <a:pPr algn="ctr">
                        <a:lnSpc>
                          <a:spcPct val="150000"/>
                        </a:lnSpc>
                        <a:spcAft>
                          <a:spcPts val="800"/>
                        </a:spcAft>
                      </a:pPr>
                      <a:r>
                        <a:rPr lang="es-ES" sz="1800">
                          <a:effectLst/>
                        </a:rPr>
                        <a:t>d</a:t>
                      </a:r>
                      <a:r>
                        <a:rPr lang="es-ES" sz="1800" baseline="-25000">
                          <a:effectLst/>
                        </a:rPr>
                        <a:t>a</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S" sz="1800" b="0" dirty="0">
                          <a:effectLst/>
                        </a:rPr>
                        <a:t>Diámetro nominal del perno de anclaje</a:t>
                      </a:r>
                      <a:endParaRPr lang="es-EC" sz="1800" b="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S" sz="1800" b="0" dirty="0">
                          <a:effectLst/>
                        </a:rPr>
                        <a:t>1/2</a:t>
                      </a:r>
                      <a:endParaRPr lang="es-EC" sz="1800" b="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S" sz="1800" b="0">
                          <a:effectLst/>
                        </a:rPr>
                        <a:t>in</a:t>
                      </a:r>
                      <a:endParaRPr lang="es-EC" sz="1800" b="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S" sz="1800" b="0">
                          <a:effectLst/>
                        </a:rPr>
                        <a:t>1.27</a:t>
                      </a:r>
                      <a:endParaRPr lang="es-EC" sz="1800" b="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S" sz="1800" b="0" dirty="0">
                          <a:effectLst/>
                        </a:rPr>
                        <a:t>cm</a:t>
                      </a:r>
                      <a:endParaRPr lang="es-EC" sz="1800" b="0" dirty="0">
                        <a:effectLst/>
                        <a:latin typeface="+mn-lt"/>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176929174"/>
                  </a:ext>
                </a:extLst>
              </a:tr>
              <a:tr h="190500">
                <a:tc>
                  <a:txBody>
                    <a:bodyPr/>
                    <a:lstStyle/>
                    <a:p>
                      <a:pPr algn="ctr">
                        <a:lnSpc>
                          <a:spcPct val="150000"/>
                        </a:lnSpc>
                        <a:spcAft>
                          <a:spcPts val="800"/>
                        </a:spcAft>
                      </a:pPr>
                      <a:r>
                        <a:rPr lang="es-ES" sz="1800">
                          <a:effectLst/>
                        </a:rPr>
                        <a:t>A</a:t>
                      </a:r>
                      <a:r>
                        <a:rPr lang="es-ES" sz="1800" baseline="-25000">
                          <a:effectLst/>
                        </a:rPr>
                        <a:t>se</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S" sz="1800">
                          <a:effectLst/>
                        </a:rPr>
                        <a:t>Área transversal efectiva</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S" sz="1800" dirty="0">
                          <a:effectLst/>
                        </a:rPr>
                        <a:t>0.105</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S" sz="1800">
                          <a:effectLst/>
                        </a:rPr>
                        <a:t>in</a:t>
                      </a:r>
                      <a:r>
                        <a:rPr lang="es-ES" sz="1800" baseline="30000">
                          <a:effectLst/>
                        </a:rPr>
                        <a:t>2</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S" sz="1800">
                          <a:effectLst/>
                        </a:rPr>
                        <a:t>0.677</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S" sz="1800" dirty="0">
                          <a:effectLst/>
                        </a:rPr>
                        <a:t>cm</a:t>
                      </a:r>
                      <a:r>
                        <a:rPr lang="es-ES" sz="1800" baseline="30000" dirty="0">
                          <a:effectLst/>
                        </a:rPr>
                        <a:t>2</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3053900463"/>
                  </a:ext>
                </a:extLst>
              </a:tr>
              <a:tr h="190500">
                <a:tc>
                  <a:txBody>
                    <a:bodyPr/>
                    <a:lstStyle/>
                    <a:p>
                      <a:pPr algn="ctr">
                        <a:lnSpc>
                          <a:spcPct val="150000"/>
                        </a:lnSpc>
                        <a:spcAft>
                          <a:spcPts val="800"/>
                        </a:spcAft>
                      </a:pPr>
                      <a:r>
                        <a:rPr lang="es-ES" sz="1800">
                          <a:effectLst/>
                        </a:rPr>
                        <a:t>f</a:t>
                      </a:r>
                      <a:r>
                        <a:rPr lang="es-ES" sz="1800" baseline="-25000">
                          <a:effectLst/>
                        </a:rPr>
                        <a:t>ya</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S" sz="1800">
                          <a:effectLst/>
                        </a:rPr>
                        <a:t>Resistencia a la fluencia del anclaje</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S" sz="1800" dirty="0">
                          <a:effectLst/>
                        </a:rPr>
                        <a:t>92000</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S" sz="1800" dirty="0">
                          <a:effectLst/>
                        </a:rPr>
                        <a:t>lb/in</a:t>
                      </a:r>
                      <a:r>
                        <a:rPr lang="es-ES" sz="1800" baseline="30000" dirty="0">
                          <a:effectLst/>
                        </a:rPr>
                        <a:t>2</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S" sz="1800">
                          <a:effectLst/>
                        </a:rPr>
                        <a:t>6470</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S" sz="1800">
                          <a:effectLst/>
                        </a:rPr>
                        <a:t>kg/cm</a:t>
                      </a:r>
                      <a:r>
                        <a:rPr lang="es-ES" sz="1800" baseline="30000">
                          <a:effectLst/>
                        </a:rPr>
                        <a:t>2</a:t>
                      </a:r>
                      <a:endParaRPr lang="es-EC" sz="1800">
                        <a:effectLst/>
                        <a:latin typeface="+mn-lt"/>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613837547"/>
                  </a:ext>
                </a:extLst>
              </a:tr>
              <a:tr h="190500">
                <a:tc>
                  <a:txBody>
                    <a:bodyPr/>
                    <a:lstStyle/>
                    <a:p>
                      <a:pPr algn="ctr">
                        <a:lnSpc>
                          <a:spcPct val="150000"/>
                        </a:lnSpc>
                        <a:spcAft>
                          <a:spcPts val="800"/>
                        </a:spcAft>
                      </a:pPr>
                      <a:r>
                        <a:rPr lang="es-ES" sz="1800">
                          <a:effectLst/>
                        </a:rPr>
                        <a:t>f</a:t>
                      </a:r>
                      <a:r>
                        <a:rPr lang="es-ES" sz="1800" baseline="-25000">
                          <a:effectLst/>
                        </a:rPr>
                        <a:t>uta</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S" sz="1800">
                          <a:effectLst/>
                        </a:rPr>
                        <a:t>Resistencia a la Tensión del anclaje</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S" sz="1800">
                          <a:effectLst/>
                        </a:rPr>
                        <a:t>115000</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S" sz="1800">
                          <a:effectLst/>
                        </a:rPr>
                        <a:t>lb/in</a:t>
                      </a:r>
                      <a:r>
                        <a:rPr lang="es-ES" sz="1800" baseline="30000">
                          <a:effectLst/>
                        </a:rPr>
                        <a:t>2</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S" sz="1800">
                          <a:effectLst/>
                        </a:rPr>
                        <a:t>8090</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S" sz="1800">
                          <a:effectLst/>
                        </a:rPr>
                        <a:t>kg/cm</a:t>
                      </a:r>
                      <a:r>
                        <a:rPr lang="es-ES" sz="1800" baseline="30000">
                          <a:effectLst/>
                        </a:rPr>
                        <a:t>2</a:t>
                      </a:r>
                      <a:endParaRPr lang="es-EC" sz="1800">
                        <a:effectLst/>
                        <a:latin typeface="+mn-lt"/>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2691409606"/>
                  </a:ext>
                </a:extLst>
              </a:tr>
              <a:tr h="190500">
                <a:tc>
                  <a:txBody>
                    <a:bodyPr/>
                    <a:lstStyle/>
                    <a:p>
                      <a:pPr algn="ctr">
                        <a:lnSpc>
                          <a:spcPct val="150000"/>
                        </a:lnSpc>
                        <a:spcAft>
                          <a:spcPts val="800"/>
                        </a:spcAft>
                      </a:pPr>
                      <a:r>
                        <a:rPr lang="es-ES" sz="1800">
                          <a:effectLst/>
                        </a:rPr>
                        <a:t>h</a:t>
                      </a:r>
                      <a:r>
                        <a:rPr lang="es-ES" sz="1800" baseline="-25000">
                          <a:effectLst/>
                        </a:rPr>
                        <a:t>ef</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S" sz="1800">
                          <a:effectLst/>
                        </a:rPr>
                        <a:t>Profundidad de empotramiento eficaz</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S" sz="1800">
                          <a:effectLst/>
                        </a:rPr>
                        <a:t>3.375</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S" sz="1800">
                          <a:effectLst/>
                        </a:rPr>
                        <a:t>in</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S" sz="1800">
                          <a:effectLst/>
                        </a:rPr>
                        <a:t>8.573</a:t>
                      </a:r>
                      <a:endParaRPr lang="es-EC" sz="1800">
                        <a:effectLst/>
                        <a:latin typeface="+mn-lt"/>
                        <a:ea typeface="Arial" panose="020B0604020202020204" pitchFamily="34" charset="0"/>
                        <a:cs typeface="Arial" panose="020B0604020202020204" pitchFamily="34" charset="0"/>
                      </a:endParaRPr>
                    </a:p>
                  </a:txBody>
                  <a:tcPr marL="44450" marR="44450" marT="0" marB="0" anchor="ctr"/>
                </a:tc>
                <a:tc>
                  <a:txBody>
                    <a:bodyPr/>
                    <a:lstStyle/>
                    <a:p>
                      <a:pPr algn="ctr">
                        <a:lnSpc>
                          <a:spcPct val="150000"/>
                        </a:lnSpc>
                        <a:spcAft>
                          <a:spcPts val="800"/>
                        </a:spcAft>
                      </a:pPr>
                      <a:r>
                        <a:rPr lang="es-ES" sz="1800" dirty="0">
                          <a:effectLst/>
                        </a:rPr>
                        <a:t>cm</a:t>
                      </a:r>
                      <a:endParaRPr lang="es-EC" sz="1800" dirty="0">
                        <a:effectLst/>
                        <a:latin typeface="+mn-lt"/>
                        <a:ea typeface="Arial" panose="020B0604020202020204" pitchFamily="34" charset="0"/>
                        <a:cs typeface="Arial" panose="020B0604020202020204" pitchFamily="34" charset="0"/>
                      </a:endParaRPr>
                    </a:p>
                  </a:txBody>
                  <a:tcPr marL="44450" marR="44450" marT="0" marB="0" anchor="ctr"/>
                </a:tc>
                <a:extLst>
                  <a:ext uri="{0D108BD9-81ED-4DB2-BD59-A6C34878D82A}">
                    <a16:rowId xmlns:a16="http://schemas.microsoft.com/office/drawing/2014/main" val="733998800"/>
                  </a:ext>
                </a:extLst>
              </a:tr>
            </a:tbl>
          </a:graphicData>
        </a:graphic>
      </p:graphicFrame>
      <p:pic>
        <p:nvPicPr>
          <p:cNvPr id="12" name="Imagen 11">
            <a:extLst>
              <a:ext uri="{FF2B5EF4-FFF2-40B4-BE49-F238E27FC236}">
                <a16:creationId xmlns:a16="http://schemas.microsoft.com/office/drawing/2014/main" id="{BB97B17C-5F49-45B0-B69B-82CBACE59C55}"/>
              </a:ext>
            </a:extLst>
          </p:cNvPr>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b="7607"/>
          <a:stretch/>
        </p:blipFill>
        <p:spPr bwMode="auto">
          <a:xfrm rot="-5400000">
            <a:off x="5021113" y="-366830"/>
            <a:ext cx="1714600" cy="5285471"/>
          </a:xfrm>
          <a:prstGeom prst="rect">
            <a:avLst/>
          </a:prstGeom>
          <a:noFill/>
          <a:ln>
            <a:noFill/>
          </a:ln>
        </p:spPr>
      </p:pic>
      <p:sp>
        <p:nvSpPr>
          <p:cNvPr id="13" name="CuadroTexto 12">
            <a:extLst>
              <a:ext uri="{FF2B5EF4-FFF2-40B4-BE49-F238E27FC236}">
                <a16:creationId xmlns:a16="http://schemas.microsoft.com/office/drawing/2014/main" id="{B733BEB6-80A7-4DB1-B2EB-DB6318057A50}"/>
              </a:ext>
            </a:extLst>
          </p:cNvPr>
          <p:cNvSpPr txBox="1"/>
          <p:nvPr/>
        </p:nvSpPr>
        <p:spPr>
          <a:xfrm>
            <a:off x="3388084" y="3546896"/>
            <a:ext cx="5720646" cy="400110"/>
          </a:xfrm>
          <a:prstGeom prst="rect">
            <a:avLst/>
          </a:prstGeom>
          <a:noFill/>
        </p:spPr>
        <p:txBody>
          <a:bodyPr wrap="square">
            <a:spAutoFit/>
          </a:bodyPr>
          <a:lstStyle/>
          <a:p>
            <a:pPr algn="ctr"/>
            <a:r>
              <a:rPr lang="es-ES" sz="2000" b="1" i="1" dirty="0">
                <a:latin typeface="+mj-lt"/>
              </a:rPr>
              <a:t>Tabla 32: Características del perno de anclaje</a:t>
            </a:r>
            <a:endParaRPr lang="es-EC" b="1" i="1" dirty="0">
              <a:latin typeface="+mj-lt"/>
            </a:endParaRPr>
          </a:p>
        </p:txBody>
      </p:sp>
      <p:sp>
        <p:nvSpPr>
          <p:cNvPr id="14" name="CuadroTexto 13">
            <a:extLst>
              <a:ext uri="{FF2B5EF4-FFF2-40B4-BE49-F238E27FC236}">
                <a16:creationId xmlns:a16="http://schemas.microsoft.com/office/drawing/2014/main" id="{F8BE3AC8-140B-4BB1-B59D-6E7646BFCE62}"/>
              </a:ext>
            </a:extLst>
          </p:cNvPr>
          <p:cNvSpPr txBox="1"/>
          <p:nvPr/>
        </p:nvSpPr>
        <p:spPr>
          <a:xfrm>
            <a:off x="1547911" y="2756542"/>
            <a:ext cx="5720646" cy="276999"/>
          </a:xfrm>
          <a:prstGeom prst="rect">
            <a:avLst/>
          </a:prstGeom>
          <a:noFill/>
        </p:spPr>
        <p:txBody>
          <a:bodyPr wrap="square">
            <a:spAutoFit/>
          </a:bodyPr>
          <a:lstStyle/>
          <a:p>
            <a:pPr algn="ctr"/>
            <a:r>
              <a:rPr lang="es-ES" sz="1200" b="1" i="1" dirty="0">
                <a:latin typeface="+mj-lt"/>
              </a:rPr>
              <a:t>Fuente (</a:t>
            </a:r>
            <a:r>
              <a:rPr lang="es-ES" sz="1200" b="1" i="1" dirty="0" err="1">
                <a:latin typeface="+mj-lt"/>
              </a:rPr>
              <a:t>SimpsonStrong-Tie</a:t>
            </a:r>
            <a:r>
              <a:rPr lang="es-ES" sz="1200" b="1" i="1" dirty="0">
                <a:latin typeface="+mj-lt"/>
              </a:rPr>
              <a:t>, 2016)</a:t>
            </a:r>
            <a:endParaRPr lang="es-EC" sz="1100" b="1" i="1" dirty="0">
              <a:latin typeface="+mj-lt"/>
            </a:endParaRPr>
          </a:p>
        </p:txBody>
      </p:sp>
      <p:sp>
        <p:nvSpPr>
          <p:cNvPr id="16" name="Título 1">
            <a:extLst>
              <a:ext uri="{FF2B5EF4-FFF2-40B4-BE49-F238E27FC236}">
                <a16:creationId xmlns:a16="http://schemas.microsoft.com/office/drawing/2014/main" id="{0B6FC2E6-8E78-46A2-AF54-A49A30C5D082}"/>
              </a:ext>
            </a:extLst>
          </p:cNvPr>
          <p:cNvSpPr txBox="1">
            <a:spLocks/>
          </p:cNvSpPr>
          <p:nvPr/>
        </p:nvSpPr>
        <p:spPr>
          <a:xfrm>
            <a:off x="-78468" y="12624"/>
            <a:ext cx="6463353" cy="6228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600"/>
              <a:t>SISTEMA DE MONTAJE ANCLADO</a:t>
            </a:r>
            <a:endParaRPr lang="es-EC" sz="3600" dirty="0"/>
          </a:p>
        </p:txBody>
      </p:sp>
    </p:spTree>
    <p:extLst>
      <p:ext uri="{BB962C8B-B14F-4D97-AF65-F5344CB8AC3E}">
        <p14:creationId xmlns:p14="http://schemas.microsoft.com/office/powerpoint/2010/main" val="1640605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4C513CF0-EC1C-4519-B9EB-6A11821FA724}"/>
              </a:ext>
            </a:extLst>
          </p:cNvPr>
          <p:cNvSpPr>
            <a:spLocks noGrp="1"/>
          </p:cNvSpPr>
          <p:nvPr>
            <p:ph type="title"/>
          </p:nvPr>
        </p:nvSpPr>
        <p:spPr>
          <a:xfrm>
            <a:off x="838200" y="0"/>
            <a:ext cx="3574774" cy="622852"/>
          </a:xfrm>
        </p:spPr>
        <p:txBody>
          <a:bodyPr>
            <a:normAutofit/>
          </a:bodyPr>
          <a:lstStyle/>
          <a:p>
            <a:r>
              <a:rPr lang="es-CO" sz="3600" dirty="0">
                <a:latin typeface="+mn-lt"/>
              </a:rPr>
              <a:t>ANTECEDENTES</a:t>
            </a:r>
            <a:endParaRPr lang="es-EC" sz="3600" dirty="0">
              <a:latin typeface="+mn-lt"/>
            </a:endParaRPr>
          </a:p>
        </p:txBody>
      </p:sp>
      <p:sp>
        <p:nvSpPr>
          <p:cNvPr id="3" name="Marcador de número de diapositiva 2">
            <a:extLst>
              <a:ext uri="{FF2B5EF4-FFF2-40B4-BE49-F238E27FC236}">
                <a16:creationId xmlns:a16="http://schemas.microsoft.com/office/drawing/2014/main" id="{D7FAC7C3-EFF4-4ED7-8BA7-AC6B410BAC03}"/>
              </a:ext>
            </a:extLst>
          </p:cNvPr>
          <p:cNvSpPr>
            <a:spLocks noGrp="1"/>
          </p:cNvSpPr>
          <p:nvPr>
            <p:ph type="sldNum" sz="quarter" idx="12"/>
          </p:nvPr>
        </p:nvSpPr>
        <p:spPr/>
        <p:txBody>
          <a:bodyPr/>
          <a:lstStyle/>
          <a:p>
            <a:fld id="{715B2D49-308C-4988-B52F-571922BFD142}" type="slidenum">
              <a:rPr lang="es-EC" smtClean="0"/>
              <a:t>6</a:t>
            </a:fld>
            <a:endParaRPr lang="es-EC" dirty="0"/>
          </a:p>
        </p:txBody>
      </p:sp>
      <p:pic>
        <p:nvPicPr>
          <p:cNvPr id="4" name="Imagen 3">
            <a:extLst>
              <a:ext uri="{FF2B5EF4-FFF2-40B4-BE49-F238E27FC236}">
                <a16:creationId xmlns:a16="http://schemas.microsoft.com/office/drawing/2014/main" id="{0F704C5D-0E61-4ABA-92D1-732454FE488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620897" y="759964"/>
            <a:ext cx="4018487" cy="2564489"/>
          </a:xfrm>
          <a:prstGeom prst="rect">
            <a:avLst/>
          </a:prstGeom>
        </p:spPr>
      </p:pic>
      <p:pic>
        <p:nvPicPr>
          <p:cNvPr id="3076" name="Picture 4" descr="Una casa 100% autosuficiente, dotada de paneles solares y baterías de Tesla  | DiarioRenovables | Energías renovables. Eólica, solar, fotovoltaica,  baterías, movilidad sostenible">
            <a:extLst>
              <a:ext uri="{FF2B5EF4-FFF2-40B4-BE49-F238E27FC236}">
                <a16:creationId xmlns:a16="http://schemas.microsoft.com/office/drawing/2014/main" id="{4A774084-3D3F-4CC1-ADC6-ED261F1D55A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31913" y="596638"/>
            <a:ext cx="3913402" cy="270813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aneles solares Archives - El Comercio">
            <a:extLst>
              <a:ext uri="{FF2B5EF4-FFF2-40B4-BE49-F238E27FC236}">
                <a16:creationId xmlns:a16="http://schemas.microsoft.com/office/drawing/2014/main" id="{4FA48314-B385-4AB5-A550-C6D7DB49845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31912" y="3617987"/>
            <a:ext cx="3913402" cy="2191505"/>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5E3D4FCF-3387-45DC-AFCF-2D378E013A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48508" y="3533548"/>
            <a:ext cx="4018487" cy="2330355"/>
          </a:xfrm>
          <a:prstGeom prst="rect">
            <a:avLst/>
          </a:prstGeom>
        </p:spPr>
      </p:pic>
      <p:sp>
        <p:nvSpPr>
          <p:cNvPr id="16" name="CuadroTexto 15">
            <a:extLst>
              <a:ext uri="{FF2B5EF4-FFF2-40B4-BE49-F238E27FC236}">
                <a16:creationId xmlns:a16="http://schemas.microsoft.com/office/drawing/2014/main" id="{9F579C0F-FA09-4E14-9808-D271932F25F0}"/>
              </a:ext>
            </a:extLst>
          </p:cNvPr>
          <p:cNvSpPr txBox="1"/>
          <p:nvPr/>
        </p:nvSpPr>
        <p:spPr>
          <a:xfrm>
            <a:off x="4412974" y="1400253"/>
            <a:ext cx="2914418" cy="1283910"/>
          </a:xfrm>
          <a:prstGeom prst="leftRightArrow">
            <a:avLst>
              <a:gd name="adj1" fmla="val 50000"/>
              <a:gd name="adj2" fmla="val 29803"/>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b="1" dirty="0"/>
              <a:t>INSTALACIÓN EN TERRAZAS</a:t>
            </a:r>
            <a:endParaRPr lang="es-EC" b="1" dirty="0"/>
          </a:p>
        </p:txBody>
      </p:sp>
      <p:sp>
        <p:nvSpPr>
          <p:cNvPr id="20" name="CuadroTexto 19">
            <a:extLst>
              <a:ext uri="{FF2B5EF4-FFF2-40B4-BE49-F238E27FC236}">
                <a16:creationId xmlns:a16="http://schemas.microsoft.com/office/drawing/2014/main" id="{CAAE141E-56E6-46E9-869A-4948EB9ABB35}"/>
              </a:ext>
            </a:extLst>
          </p:cNvPr>
          <p:cNvSpPr txBox="1"/>
          <p:nvPr/>
        </p:nvSpPr>
        <p:spPr>
          <a:xfrm>
            <a:off x="4471287" y="4173837"/>
            <a:ext cx="2797792" cy="1283910"/>
          </a:xfrm>
          <a:prstGeom prst="leftRightArrow">
            <a:avLst>
              <a:gd name="adj1" fmla="val 50000"/>
              <a:gd name="adj2" fmla="val 31929"/>
            </a:avLst>
          </a:prstGeom>
          <a:solidFill>
            <a:schemeClr val="accent5">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ES" b="1" dirty="0"/>
              <a:t>INSTALACIÓN EN PATIOS</a:t>
            </a:r>
            <a:endParaRPr lang="es-EC" b="1" dirty="0"/>
          </a:p>
        </p:txBody>
      </p:sp>
      <p:sp>
        <p:nvSpPr>
          <p:cNvPr id="2" name="CuadroTexto 1">
            <a:extLst>
              <a:ext uri="{FF2B5EF4-FFF2-40B4-BE49-F238E27FC236}">
                <a16:creationId xmlns:a16="http://schemas.microsoft.com/office/drawing/2014/main" id="{27F62C23-7851-4B43-8145-46F3D98EEE68}"/>
              </a:ext>
            </a:extLst>
          </p:cNvPr>
          <p:cNvSpPr txBox="1"/>
          <p:nvPr/>
        </p:nvSpPr>
        <p:spPr>
          <a:xfrm>
            <a:off x="131912" y="5863903"/>
            <a:ext cx="2035828" cy="261610"/>
          </a:xfrm>
          <a:prstGeom prst="rect">
            <a:avLst/>
          </a:prstGeom>
          <a:noFill/>
        </p:spPr>
        <p:txBody>
          <a:bodyPr wrap="square" rtlCol="0">
            <a:spAutoFit/>
          </a:bodyPr>
          <a:lstStyle/>
          <a:p>
            <a:r>
              <a:rPr lang="es-ES" sz="1100" dirty="0"/>
              <a:t>Fuente (El Comercio, 2020)</a:t>
            </a:r>
            <a:endParaRPr lang="es-EC" sz="1100" dirty="0"/>
          </a:p>
        </p:txBody>
      </p:sp>
      <p:sp>
        <p:nvSpPr>
          <p:cNvPr id="19" name="CuadroTexto 18">
            <a:extLst>
              <a:ext uri="{FF2B5EF4-FFF2-40B4-BE49-F238E27FC236}">
                <a16:creationId xmlns:a16="http://schemas.microsoft.com/office/drawing/2014/main" id="{5E9B4CCA-47F6-46D9-A5B3-BD1031068058}"/>
              </a:ext>
            </a:extLst>
          </p:cNvPr>
          <p:cNvSpPr txBox="1"/>
          <p:nvPr/>
        </p:nvSpPr>
        <p:spPr>
          <a:xfrm>
            <a:off x="268796" y="3260842"/>
            <a:ext cx="2365221" cy="261610"/>
          </a:xfrm>
          <a:prstGeom prst="rect">
            <a:avLst/>
          </a:prstGeom>
          <a:noFill/>
        </p:spPr>
        <p:txBody>
          <a:bodyPr wrap="square" rtlCol="0">
            <a:spAutoFit/>
          </a:bodyPr>
          <a:lstStyle/>
          <a:p>
            <a:r>
              <a:rPr lang="es-ES" sz="1100" dirty="0"/>
              <a:t>Fuente (Diario Renovables, 2017)</a:t>
            </a:r>
            <a:endParaRPr lang="es-EC" sz="1100" dirty="0"/>
          </a:p>
        </p:txBody>
      </p:sp>
      <p:sp>
        <p:nvSpPr>
          <p:cNvPr id="21" name="CuadroTexto 20">
            <a:extLst>
              <a:ext uri="{FF2B5EF4-FFF2-40B4-BE49-F238E27FC236}">
                <a16:creationId xmlns:a16="http://schemas.microsoft.com/office/drawing/2014/main" id="{90C8F939-48E9-4911-A8DA-D1BA8135C934}"/>
              </a:ext>
            </a:extLst>
          </p:cNvPr>
          <p:cNvSpPr txBox="1"/>
          <p:nvPr/>
        </p:nvSpPr>
        <p:spPr>
          <a:xfrm>
            <a:off x="7608781" y="5836426"/>
            <a:ext cx="2035828" cy="261610"/>
          </a:xfrm>
          <a:prstGeom prst="rect">
            <a:avLst/>
          </a:prstGeom>
          <a:noFill/>
        </p:spPr>
        <p:txBody>
          <a:bodyPr wrap="square" rtlCol="0">
            <a:spAutoFit/>
          </a:bodyPr>
          <a:lstStyle/>
          <a:p>
            <a:r>
              <a:rPr lang="es-ES" sz="1100" dirty="0"/>
              <a:t>Fuente (Sánchez, 2018)</a:t>
            </a:r>
            <a:endParaRPr lang="es-EC" sz="1100" dirty="0"/>
          </a:p>
        </p:txBody>
      </p:sp>
    </p:spTree>
    <p:extLst>
      <p:ext uri="{BB962C8B-B14F-4D97-AF65-F5344CB8AC3E}">
        <p14:creationId xmlns:p14="http://schemas.microsoft.com/office/powerpoint/2010/main" val="361972886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60</a:t>
            </a:fld>
            <a:endParaRPr lang="es-EC" dirty="0"/>
          </a:p>
        </p:txBody>
      </p:sp>
      <p:sp>
        <p:nvSpPr>
          <p:cNvPr id="11" name="CuadroTexto 10">
            <a:extLst>
              <a:ext uri="{FF2B5EF4-FFF2-40B4-BE49-F238E27FC236}">
                <a16:creationId xmlns:a16="http://schemas.microsoft.com/office/drawing/2014/main" id="{E4037AA3-CD15-4478-81B0-FE9EF4DC560A}"/>
              </a:ext>
            </a:extLst>
          </p:cNvPr>
          <p:cNvSpPr txBox="1"/>
          <p:nvPr/>
        </p:nvSpPr>
        <p:spPr>
          <a:xfrm>
            <a:off x="-1101862" y="550858"/>
            <a:ext cx="5720646" cy="461665"/>
          </a:xfrm>
          <a:prstGeom prst="rect">
            <a:avLst/>
          </a:prstGeom>
          <a:noFill/>
        </p:spPr>
        <p:txBody>
          <a:bodyPr wrap="square">
            <a:spAutoFit/>
          </a:bodyPr>
          <a:lstStyle/>
          <a:p>
            <a:pPr algn="ctr"/>
            <a:r>
              <a:rPr lang="es-ES" sz="2400" b="1" dirty="0">
                <a:latin typeface="+mj-lt"/>
              </a:rPr>
              <a:t> 2.- Fuerza sísmica horizontal</a:t>
            </a:r>
            <a:endParaRPr lang="es-EC" sz="2400" b="1" dirty="0">
              <a:latin typeface="+mj-lt"/>
            </a:endParaRPr>
          </a:p>
        </p:txBody>
      </p:sp>
      <mc:AlternateContent xmlns:mc="http://schemas.openxmlformats.org/markup-compatibility/2006" xmlns:a14="http://schemas.microsoft.com/office/drawing/2010/main">
        <mc:Choice Requires="a14">
          <p:graphicFrame>
            <p:nvGraphicFramePr>
              <p:cNvPr id="15" name="Tabla 8">
                <a:extLst>
                  <a:ext uri="{FF2B5EF4-FFF2-40B4-BE49-F238E27FC236}">
                    <a16:creationId xmlns:a16="http://schemas.microsoft.com/office/drawing/2014/main" id="{E659B90B-C9B3-498D-9912-79BBF577415D}"/>
                  </a:ext>
                </a:extLst>
              </p:cNvPr>
              <p:cNvGraphicFramePr>
                <a:graphicFrameLocks noGrp="1"/>
              </p:cNvGraphicFramePr>
              <p:nvPr>
                <p:extLst>
                  <p:ext uri="{D42A27DB-BD31-4B8C-83A1-F6EECF244321}">
                    <p14:modId xmlns:p14="http://schemas.microsoft.com/office/powerpoint/2010/main" val="2043668387"/>
                  </p:ext>
                </p:extLst>
              </p:nvPr>
            </p:nvGraphicFramePr>
            <p:xfrm>
              <a:off x="2704050" y="1516057"/>
              <a:ext cx="6352667" cy="1107440"/>
            </p:xfrm>
            <a:graphic>
              <a:graphicData uri="http://schemas.openxmlformats.org/drawingml/2006/table">
                <a:tbl>
                  <a:tblPr firstRow="1" bandRow="1">
                    <a:tableStyleId>{E8B1032C-EA38-4F05-BA0D-38AFFFC7BED3}</a:tableStyleId>
                  </a:tblPr>
                  <a:tblGrid>
                    <a:gridCol w="4166045">
                      <a:extLst>
                        <a:ext uri="{9D8B030D-6E8A-4147-A177-3AD203B41FA5}">
                          <a16:colId xmlns:a16="http://schemas.microsoft.com/office/drawing/2014/main" val="1565850867"/>
                        </a:ext>
                      </a:extLst>
                    </a:gridCol>
                    <a:gridCol w="1090930">
                      <a:extLst>
                        <a:ext uri="{9D8B030D-6E8A-4147-A177-3AD203B41FA5}">
                          <a16:colId xmlns:a16="http://schemas.microsoft.com/office/drawing/2014/main" val="226387348"/>
                        </a:ext>
                      </a:extLst>
                    </a:gridCol>
                    <a:gridCol w="1095692">
                      <a:extLst>
                        <a:ext uri="{9D8B030D-6E8A-4147-A177-3AD203B41FA5}">
                          <a16:colId xmlns:a16="http://schemas.microsoft.com/office/drawing/2014/main" val="1109965758"/>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800" b="1" i="0" kern="1200" dirty="0">
                              <a:solidFill>
                                <a:schemeClr val="tx1"/>
                              </a:solidFill>
                              <a:effectLst/>
                              <a:latin typeface="+mn-lt"/>
                              <a:ea typeface="+mn-ea"/>
                              <a:cs typeface="+mn-cs"/>
                            </a:rPr>
                            <a:t>Resistencia a tracción</a:t>
                          </a:r>
                        </a:p>
                      </a:txBody>
                      <a:tcPr/>
                    </a:tc>
                    <a:tc hMerge="1">
                      <a:txBody>
                        <a:bodyPr/>
                        <a:lstStyle/>
                        <a:p>
                          <a:pPr algn="ctr"/>
                          <a:endParaRPr lang="es-EC" b="0" dirty="0"/>
                        </a:p>
                      </a:txBody>
                      <a:tcPr/>
                    </a:tc>
                    <a:tc>
                      <a:txBody>
                        <a:bodyPr/>
                        <a:lstStyle/>
                        <a:p>
                          <a:pPr algn="ctr"/>
                          <a:r>
                            <a:rPr lang="es-EC" b="1" dirty="0"/>
                            <a:t>Valor</a:t>
                          </a:r>
                        </a:p>
                      </a:txBody>
                      <a:tcPr/>
                    </a:tc>
                    <a:extLst>
                      <a:ext uri="{0D108BD9-81ED-4DB2-BD59-A6C34878D82A}">
                        <a16:rowId xmlns:a16="http://schemas.microsoft.com/office/drawing/2014/main" val="1479853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kern="1200" dirty="0">
                              <a:solidFill>
                                <a:schemeClr val="tx1"/>
                              </a:solidFill>
                              <a:effectLst/>
                              <a:latin typeface="+mn-lt"/>
                              <a:ea typeface="+mn-ea"/>
                              <a:cs typeface="+mn-cs"/>
                            </a:rPr>
                            <a:t>Rotura a tracción del anclaje</a:t>
                          </a:r>
                          <a:endParaRPr lang="es-EC" sz="1800" b="0" i="0" kern="1200" dirty="0">
                            <a:solidFill>
                              <a:schemeClr val="tx1"/>
                            </a:solidFill>
                            <a:effectLst/>
                            <a:latin typeface="+mn-lt"/>
                            <a:ea typeface="+mn-ea"/>
                            <a:cs typeface="+mn-cs"/>
                          </a:endParaRPr>
                        </a:p>
                      </a:txBody>
                      <a:tcPr/>
                    </a:tc>
                    <a:tc>
                      <a:txBody>
                        <a:bodyPr/>
                        <a:lstStyle/>
                        <a:p>
                          <a:r>
                            <a:rPr lang="el-GR" dirty="0"/>
                            <a:t>φ</a:t>
                          </a:r>
                          <a:r>
                            <a:rPr lang="es-EC" dirty="0" err="1"/>
                            <a:t>N</a:t>
                          </a:r>
                          <a:r>
                            <a:rPr lang="es-EC" sz="1400" dirty="0" err="1"/>
                            <a:t>s</a:t>
                          </a:r>
                          <a:r>
                            <a:rPr lang="es-EC" sz="1400" dirty="0"/>
                            <a:t> </a:t>
                          </a:r>
                          <a:r>
                            <a:rPr lang="es-EC" sz="1800" dirty="0"/>
                            <a:t>(kg)</a:t>
                          </a:r>
                          <a:endParaRPr lang="es-EC" dirty="0"/>
                        </a:p>
                      </a:txBody>
                      <a:tcPr/>
                    </a:tc>
                    <a:tc>
                      <a:txBody>
                        <a:bodyPr/>
                        <a:lstStyle/>
                        <a:p>
                          <a:pPr/>
                          <a14:m>
                            <m:oMathPara xmlns:m="http://schemas.openxmlformats.org/officeDocument/2006/math">
                              <m:oMathParaPr>
                                <m:jc m:val="centerGroup"/>
                              </m:oMathParaPr>
                              <m:oMath xmlns:m="http://schemas.openxmlformats.org/officeDocument/2006/math">
                                <m:r>
                                  <a:rPr lang="es-ES" sz="1800" b="1" i="1" kern="1200" smtClean="0">
                                    <a:solidFill>
                                      <a:schemeClr val="tx1"/>
                                    </a:solidFill>
                                    <a:effectLst/>
                                    <a:latin typeface="Cambria Math" panose="02040503050406030204" pitchFamily="18" charset="0"/>
                                    <a:ea typeface="+mn-ea"/>
                                    <a:cs typeface="+mn-cs"/>
                                  </a:rPr>
                                  <m:t>4107.70 </m:t>
                                </m:r>
                              </m:oMath>
                            </m:oMathPara>
                          </a14:m>
                          <a:endParaRPr lang="es-EC" dirty="0"/>
                        </a:p>
                      </a:txBody>
                      <a:tcPr/>
                    </a:tc>
                    <a:extLst>
                      <a:ext uri="{0D108BD9-81ED-4DB2-BD59-A6C34878D82A}">
                        <a16:rowId xmlns:a16="http://schemas.microsoft.com/office/drawing/2014/main" val="3497225907"/>
                      </a:ext>
                    </a:extLst>
                  </a:tr>
                  <a:tr h="0">
                    <a:tc>
                      <a:txBody>
                        <a:bodyPr/>
                        <a:lstStyle/>
                        <a:p>
                          <a:r>
                            <a:rPr lang="es-ES" sz="1800" b="0" kern="1200" dirty="0">
                              <a:solidFill>
                                <a:schemeClr val="tx1"/>
                              </a:solidFill>
                              <a:effectLst/>
                              <a:latin typeface="+mn-lt"/>
                              <a:ea typeface="+mn-ea"/>
                              <a:cs typeface="+mn-cs"/>
                            </a:rPr>
                            <a:t>Resistencia al arrancamiento del concreto</a:t>
                          </a:r>
                          <a:endParaRPr lang="es-EC"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φ</a:t>
                          </a:r>
                          <a:r>
                            <a:rPr lang="es-EC" dirty="0" err="1"/>
                            <a:t>N</a:t>
                          </a:r>
                          <a:r>
                            <a:rPr lang="es-EC" sz="1400" dirty="0" err="1"/>
                            <a:t>cb</a:t>
                          </a:r>
                          <a:r>
                            <a:rPr lang="es-EC" sz="1400" dirty="0"/>
                            <a:t> </a:t>
                          </a:r>
                          <a:r>
                            <a:rPr lang="es-EC" sz="1800" dirty="0"/>
                            <a:t>(kg)</a:t>
                          </a:r>
                          <a:endParaRPr lang="es-EC" dirty="0"/>
                        </a:p>
                      </a:txBody>
                      <a:tcPr/>
                    </a:tc>
                    <a:tc>
                      <a:txBody>
                        <a:bodyPr/>
                        <a:lstStyle/>
                        <a:p>
                          <a:pPr/>
                          <a14:m>
                            <m:oMathPara xmlns:m="http://schemas.openxmlformats.org/officeDocument/2006/math">
                              <m:oMathParaPr>
                                <m:jc m:val="centerGroup"/>
                              </m:oMathParaPr>
                              <m:oMath xmlns:m="http://schemas.openxmlformats.org/officeDocument/2006/math">
                                <m:r>
                                  <a:rPr lang="es-ES" sz="1800" i="1" kern="1200" smtClean="0">
                                    <a:solidFill>
                                      <a:schemeClr val="tx1"/>
                                    </a:solidFill>
                                    <a:effectLst/>
                                    <a:latin typeface="Cambria Math" panose="02040503050406030204" pitchFamily="18" charset="0"/>
                                    <a:ea typeface="+mn-ea"/>
                                    <a:cs typeface="+mn-cs"/>
                                  </a:rPr>
                                  <m:t>2469.77</m:t>
                                </m:r>
                              </m:oMath>
                            </m:oMathPara>
                          </a14:m>
                          <a:endParaRPr lang="es-EC" dirty="0"/>
                        </a:p>
                      </a:txBody>
                      <a:tcPr/>
                    </a:tc>
                    <a:extLst>
                      <a:ext uri="{0D108BD9-81ED-4DB2-BD59-A6C34878D82A}">
                        <a16:rowId xmlns:a16="http://schemas.microsoft.com/office/drawing/2014/main" val="3689664658"/>
                      </a:ext>
                    </a:extLst>
                  </a:tr>
                </a:tbl>
              </a:graphicData>
            </a:graphic>
          </p:graphicFrame>
        </mc:Choice>
        <mc:Fallback xmlns="">
          <p:graphicFrame>
            <p:nvGraphicFramePr>
              <p:cNvPr id="15" name="Tabla 8">
                <a:extLst>
                  <a:ext uri="{FF2B5EF4-FFF2-40B4-BE49-F238E27FC236}">
                    <a16:creationId xmlns:a16="http://schemas.microsoft.com/office/drawing/2014/main" id="{E659B90B-C9B3-498D-9912-79BBF577415D}"/>
                  </a:ext>
                </a:extLst>
              </p:cNvPr>
              <p:cNvGraphicFramePr>
                <a:graphicFrameLocks noGrp="1"/>
              </p:cNvGraphicFramePr>
              <p:nvPr>
                <p:extLst>
                  <p:ext uri="{D42A27DB-BD31-4B8C-83A1-F6EECF244321}">
                    <p14:modId xmlns:p14="http://schemas.microsoft.com/office/powerpoint/2010/main" val="2043668387"/>
                  </p:ext>
                </p:extLst>
              </p:nvPr>
            </p:nvGraphicFramePr>
            <p:xfrm>
              <a:off x="2704050" y="1516057"/>
              <a:ext cx="6352667" cy="1107440"/>
            </p:xfrm>
            <a:graphic>
              <a:graphicData uri="http://schemas.openxmlformats.org/drawingml/2006/table">
                <a:tbl>
                  <a:tblPr firstRow="1" bandRow="1">
                    <a:tableStyleId>{E8B1032C-EA38-4F05-BA0D-38AFFFC7BED3}</a:tableStyleId>
                  </a:tblPr>
                  <a:tblGrid>
                    <a:gridCol w="4166045">
                      <a:extLst>
                        <a:ext uri="{9D8B030D-6E8A-4147-A177-3AD203B41FA5}">
                          <a16:colId xmlns:a16="http://schemas.microsoft.com/office/drawing/2014/main" val="1565850867"/>
                        </a:ext>
                      </a:extLst>
                    </a:gridCol>
                    <a:gridCol w="1090930">
                      <a:extLst>
                        <a:ext uri="{9D8B030D-6E8A-4147-A177-3AD203B41FA5}">
                          <a16:colId xmlns:a16="http://schemas.microsoft.com/office/drawing/2014/main" val="226387348"/>
                        </a:ext>
                      </a:extLst>
                    </a:gridCol>
                    <a:gridCol w="1095692">
                      <a:extLst>
                        <a:ext uri="{9D8B030D-6E8A-4147-A177-3AD203B41FA5}">
                          <a16:colId xmlns:a16="http://schemas.microsoft.com/office/drawing/2014/main" val="1109965758"/>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800" b="1" i="0" kern="1200" dirty="0">
                              <a:solidFill>
                                <a:schemeClr val="tx1"/>
                              </a:solidFill>
                              <a:effectLst/>
                              <a:latin typeface="+mn-lt"/>
                              <a:ea typeface="+mn-ea"/>
                              <a:cs typeface="+mn-cs"/>
                            </a:rPr>
                            <a:t>Resistencia a tracción</a:t>
                          </a:r>
                        </a:p>
                      </a:txBody>
                      <a:tcPr/>
                    </a:tc>
                    <a:tc hMerge="1">
                      <a:txBody>
                        <a:bodyPr/>
                        <a:lstStyle/>
                        <a:p>
                          <a:pPr algn="ctr"/>
                          <a:endParaRPr lang="es-EC" b="0" dirty="0"/>
                        </a:p>
                      </a:txBody>
                      <a:tcPr/>
                    </a:tc>
                    <a:tc>
                      <a:txBody>
                        <a:bodyPr/>
                        <a:lstStyle/>
                        <a:p>
                          <a:pPr algn="ctr"/>
                          <a:r>
                            <a:rPr lang="es-EC" b="1" dirty="0"/>
                            <a:t>Valor</a:t>
                          </a:r>
                        </a:p>
                      </a:txBody>
                      <a:tcPr/>
                    </a:tc>
                    <a:extLst>
                      <a:ext uri="{0D108BD9-81ED-4DB2-BD59-A6C34878D82A}">
                        <a16:rowId xmlns:a16="http://schemas.microsoft.com/office/drawing/2014/main" val="1479853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kern="1200" dirty="0">
                              <a:solidFill>
                                <a:schemeClr val="tx1"/>
                              </a:solidFill>
                              <a:effectLst/>
                              <a:latin typeface="+mn-lt"/>
                              <a:ea typeface="+mn-ea"/>
                              <a:cs typeface="+mn-cs"/>
                            </a:rPr>
                            <a:t>Rotura a tracción del anclaje</a:t>
                          </a:r>
                          <a:endParaRPr lang="es-EC" sz="1800" b="0" i="0" kern="1200" dirty="0">
                            <a:solidFill>
                              <a:schemeClr val="tx1"/>
                            </a:solidFill>
                            <a:effectLst/>
                            <a:latin typeface="+mn-lt"/>
                            <a:ea typeface="+mn-ea"/>
                            <a:cs typeface="+mn-cs"/>
                          </a:endParaRPr>
                        </a:p>
                      </a:txBody>
                      <a:tcPr/>
                    </a:tc>
                    <a:tc>
                      <a:txBody>
                        <a:bodyPr/>
                        <a:lstStyle/>
                        <a:p>
                          <a:r>
                            <a:rPr lang="el-GR" dirty="0"/>
                            <a:t>φ</a:t>
                          </a:r>
                          <a:r>
                            <a:rPr lang="es-EC" dirty="0" err="1"/>
                            <a:t>N</a:t>
                          </a:r>
                          <a:r>
                            <a:rPr lang="es-EC" sz="1400" dirty="0" err="1"/>
                            <a:t>s</a:t>
                          </a:r>
                          <a:r>
                            <a:rPr lang="es-EC" sz="1400" dirty="0"/>
                            <a:t> </a:t>
                          </a:r>
                          <a:r>
                            <a:rPr lang="es-EC" sz="1800" dirty="0"/>
                            <a:t>(kg)</a:t>
                          </a:r>
                          <a:endParaRPr lang="es-EC" dirty="0"/>
                        </a:p>
                      </a:txBody>
                      <a:tcPr/>
                    </a:tc>
                    <a:tc>
                      <a:txBody>
                        <a:bodyPr/>
                        <a:lstStyle/>
                        <a:p>
                          <a:endParaRPr lang="es-EC"/>
                        </a:p>
                      </a:txBody>
                      <a:tcPr>
                        <a:blipFill>
                          <a:blip r:embed="rId2"/>
                          <a:stretch>
                            <a:fillRect l="-480000" t="-106452" r="-1667" b="-120968"/>
                          </a:stretch>
                        </a:blipFill>
                      </a:tcPr>
                    </a:tc>
                    <a:extLst>
                      <a:ext uri="{0D108BD9-81ED-4DB2-BD59-A6C34878D82A}">
                        <a16:rowId xmlns:a16="http://schemas.microsoft.com/office/drawing/2014/main" val="3497225907"/>
                      </a:ext>
                    </a:extLst>
                  </a:tr>
                  <a:tr h="365760">
                    <a:tc>
                      <a:txBody>
                        <a:bodyPr/>
                        <a:lstStyle/>
                        <a:p>
                          <a:r>
                            <a:rPr lang="es-ES" sz="1800" b="0" kern="1200" dirty="0">
                              <a:solidFill>
                                <a:schemeClr val="tx1"/>
                              </a:solidFill>
                              <a:effectLst/>
                              <a:latin typeface="+mn-lt"/>
                              <a:ea typeface="+mn-ea"/>
                              <a:cs typeface="+mn-cs"/>
                            </a:rPr>
                            <a:t>Resistencia al arrancamiento del concreto</a:t>
                          </a:r>
                          <a:endParaRPr lang="es-EC"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φ</a:t>
                          </a:r>
                          <a:r>
                            <a:rPr lang="es-EC" dirty="0" err="1"/>
                            <a:t>N</a:t>
                          </a:r>
                          <a:r>
                            <a:rPr lang="es-EC" sz="1400" dirty="0" err="1"/>
                            <a:t>cb</a:t>
                          </a:r>
                          <a:r>
                            <a:rPr lang="es-EC" sz="1400" dirty="0"/>
                            <a:t> </a:t>
                          </a:r>
                          <a:r>
                            <a:rPr lang="es-EC" sz="1800" dirty="0"/>
                            <a:t>(kg)</a:t>
                          </a:r>
                          <a:endParaRPr lang="es-EC" dirty="0"/>
                        </a:p>
                      </a:txBody>
                      <a:tcPr/>
                    </a:tc>
                    <a:tc>
                      <a:txBody>
                        <a:bodyPr/>
                        <a:lstStyle/>
                        <a:p>
                          <a:endParaRPr lang="es-EC"/>
                        </a:p>
                      </a:txBody>
                      <a:tcPr>
                        <a:blipFill>
                          <a:blip r:embed="rId2"/>
                          <a:stretch>
                            <a:fillRect l="-480000" t="-213333" r="-1667" b="-25000"/>
                          </a:stretch>
                        </a:blipFill>
                      </a:tcPr>
                    </a:tc>
                    <a:extLst>
                      <a:ext uri="{0D108BD9-81ED-4DB2-BD59-A6C34878D82A}">
                        <a16:rowId xmlns:a16="http://schemas.microsoft.com/office/drawing/2014/main" val="3689664658"/>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6" name="Tabla 15">
                <a:extLst>
                  <a:ext uri="{FF2B5EF4-FFF2-40B4-BE49-F238E27FC236}">
                    <a16:creationId xmlns:a16="http://schemas.microsoft.com/office/drawing/2014/main" id="{A3B46632-0403-414C-8B3D-C4682358E8E2}"/>
                  </a:ext>
                </a:extLst>
              </p:cNvPr>
              <p:cNvGraphicFramePr>
                <a:graphicFrameLocks noGrp="1"/>
              </p:cNvGraphicFramePr>
              <p:nvPr>
                <p:extLst>
                  <p:ext uri="{D42A27DB-BD31-4B8C-83A1-F6EECF244321}">
                    <p14:modId xmlns:p14="http://schemas.microsoft.com/office/powerpoint/2010/main" val="1945501369"/>
                  </p:ext>
                </p:extLst>
              </p:nvPr>
            </p:nvGraphicFramePr>
            <p:xfrm>
              <a:off x="1394459" y="3379752"/>
              <a:ext cx="8735822" cy="1112520"/>
            </p:xfrm>
            <a:graphic>
              <a:graphicData uri="http://schemas.openxmlformats.org/drawingml/2006/table">
                <a:tbl>
                  <a:tblPr firstRow="1" bandRow="1">
                    <a:tableStyleId>{E8B1032C-EA38-4F05-BA0D-38AFFFC7BED3}</a:tableStyleId>
                  </a:tblPr>
                  <a:tblGrid>
                    <a:gridCol w="6630162">
                      <a:extLst>
                        <a:ext uri="{9D8B030D-6E8A-4147-A177-3AD203B41FA5}">
                          <a16:colId xmlns:a16="http://schemas.microsoft.com/office/drawing/2014/main" val="1565850867"/>
                        </a:ext>
                      </a:extLst>
                    </a:gridCol>
                    <a:gridCol w="1060768">
                      <a:extLst>
                        <a:ext uri="{9D8B030D-6E8A-4147-A177-3AD203B41FA5}">
                          <a16:colId xmlns:a16="http://schemas.microsoft.com/office/drawing/2014/main" val="226387348"/>
                        </a:ext>
                      </a:extLst>
                    </a:gridCol>
                    <a:gridCol w="1044892">
                      <a:extLst>
                        <a:ext uri="{9D8B030D-6E8A-4147-A177-3AD203B41FA5}">
                          <a16:colId xmlns:a16="http://schemas.microsoft.com/office/drawing/2014/main" val="1109965758"/>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800" b="1" i="0" kern="1200" dirty="0">
                              <a:solidFill>
                                <a:schemeClr val="tx1"/>
                              </a:solidFill>
                              <a:effectLst/>
                              <a:latin typeface="+mn-lt"/>
                              <a:ea typeface="+mn-ea"/>
                              <a:cs typeface="+mn-cs"/>
                            </a:rPr>
                            <a:t>Resistencia a cortante</a:t>
                          </a:r>
                        </a:p>
                      </a:txBody>
                      <a:tcPr/>
                    </a:tc>
                    <a:tc hMerge="1">
                      <a:txBody>
                        <a:bodyPr/>
                        <a:lstStyle/>
                        <a:p>
                          <a:pPr algn="ctr"/>
                          <a:endParaRPr lang="es-EC" b="0" dirty="0"/>
                        </a:p>
                      </a:txBody>
                      <a:tcPr/>
                    </a:tc>
                    <a:tc>
                      <a:txBody>
                        <a:bodyPr/>
                        <a:lstStyle/>
                        <a:p>
                          <a:pPr algn="ctr"/>
                          <a:r>
                            <a:rPr lang="es-EC" b="1" dirty="0"/>
                            <a:t>Valor</a:t>
                          </a:r>
                        </a:p>
                      </a:txBody>
                      <a:tcPr/>
                    </a:tc>
                    <a:extLst>
                      <a:ext uri="{0D108BD9-81ED-4DB2-BD59-A6C34878D82A}">
                        <a16:rowId xmlns:a16="http://schemas.microsoft.com/office/drawing/2014/main" val="139829557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b="0" i="0" kern="1200" dirty="0">
                              <a:solidFill>
                                <a:schemeClr val="tx1"/>
                              </a:solidFill>
                              <a:effectLst/>
                              <a:latin typeface="+mn-lt"/>
                              <a:ea typeface="+mn-ea"/>
                              <a:cs typeface="+mn-cs"/>
                            </a:rPr>
                            <a:t>Resistencia del anclaje sometido a cortante </a:t>
                          </a:r>
                          <a:endParaRPr lang="es-EC" sz="1800" b="0" i="0" kern="1200" dirty="0">
                            <a:solidFill>
                              <a:schemeClr val="tx1"/>
                            </a:solidFill>
                            <a:effectLst/>
                            <a:latin typeface="+mn-lt"/>
                            <a:ea typeface="+mn-ea"/>
                            <a:cs typeface="+mn-cs"/>
                          </a:endParaRPr>
                        </a:p>
                      </a:txBody>
                      <a:tcPr/>
                    </a:tc>
                    <a:tc>
                      <a:txBody>
                        <a:bodyPr/>
                        <a:lstStyle/>
                        <a:p>
                          <a:pPr algn="ctr"/>
                          <a:r>
                            <a:rPr lang="el-GR" b="0" dirty="0"/>
                            <a:t>φ</a:t>
                          </a:r>
                          <a:r>
                            <a:rPr lang="es-EC" b="0" dirty="0" err="1"/>
                            <a:t>V</a:t>
                          </a:r>
                          <a:r>
                            <a:rPr lang="es-EC" sz="1400" b="0" dirty="0" err="1"/>
                            <a:t>sa</a:t>
                          </a:r>
                          <a:r>
                            <a:rPr lang="es-EC" sz="1400" b="0" dirty="0"/>
                            <a:t> </a:t>
                          </a:r>
                          <a:r>
                            <a:rPr lang="es-EC" sz="1800" b="0" dirty="0"/>
                            <a:t>(kg)</a:t>
                          </a:r>
                          <a:endParaRPr lang="es-EC" b="0" dirty="0"/>
                        </a:p>
                      </a:txBody>
                      <a:tcPr/>
                    </a:tc>
                    <a:tc>
                      <a:txBody>
                        <a:bodyPr/>
                        <a:lstStyle/>
                        <a:p>
                          <a:pPr algn="ctr"/>
                          <a14:m>
                            <m:oMathPara xmlns:m="http://schemas.openxmlformats.org/officeDocument/2006/math">
                              <m:oMathParaPr>
                                <m:jc m:val="centerGroup"/>
                              </m:oMathParaPr>
                              <m:oMath xmlns:m="http://schemas.openxmlformats.org/officeDocument/2006/math">
                                <m:r>
                                  <a:rPr lang="es-ES" sz="1800" b="0" i="1" kern="1200" smtClean="0">
                                    <a:solidFill>
                                      <a:schemeClr val="tx1"/>
                                    </a:solidFill>
                                    <a:effectLst/>
                                    <a:latin typeface="Cambria Math" panose="02040503050406030204" pitchFamily="18" charset="0"/>
                                    <a:ea typeface="+mn-ea"/>
                                    <a:cs typeface="+mn-cs"/>
                                  </a:rPr>
                                  <m:t>2136.00</m:t>
                                </m:r>
                              </m:oMath>
                            </m:oMathPara>
                          </a14:m>
                          <a:endParaRPr lang="es-EC" b="0" dirty="0"/>
                        </a:p>
                      </a:txBody>
                      <a:tcPr/>
                    </a:tc>
                    <a:extLst>
                      <a:ext uri="{0D108BD9-81ED-4DB2-BD59-A6C34878D82A}">
                        <a16:rowId xmlns:a16="http://schemas.microsoft.com/office/drawing/2014/main" val="3497225907"/>
                      </a:ext>
                    </a:extLst>
                  </a:tr>
                  <a:tr h="370840">
                    <a:tc>
                      <a:txBody>
                        <a:bodyPr/>
                        <a:lstStyle/>
                        <a:p>
                          <a:pPr algn="ctr"/>
                          <a:r>
                            <a:rPr lang="es-ES" sz="1800" b="0" kern="1200" dirty="0">
                              <a:solidFill>
                                <a:schemeClr val="tx1"/>
                              </a:solidFill>
                              <a:effectLst/>
                              <a:latin typeface="+mn-lt"/>
                              <a:ea typeface="+mn-ea"/>
                              <a:cs typeface="+mn-cs"/>
                            </a:rPr>
                            <a:t>Resistencia al desprendimiento del concreto por cabeceo del anclaje </a:t>
                          </a:r>
                          <a:endParaRPr lang="es-EC"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b="0" dirty="0"/>
                            <a:t>φ</a:t>
                          </a:r>
                          <a:r>
                            <a:rPr lang="es-EC" b="0" dirty="0" err="1"/>
                            <a:t>V</a:t>
                          </a:r>
                          <a:r>
                            <a:rPr lang="es-EC" sz="1200" b="0" dirty="0" err="1"/>
                            <a:t>cp</a:t>
                          </a:r>
                          <a:r>
                            <a:rPr lang="es-EC" sz="1400" b="0" dirty="0"/>
                            <a:t> </a:t>
                          </a:r>
                          <a:r>
                            <a:rPr lang="es-EC" sz="1800" b="0" dirty="0"/>
                            <a:t>(kg)</a:t>
                          </a:r>
                          <a:endParaRPr lang="es-EC" b="0" dirty="0"/>
                        </a:p>
                      </a:txBody>
                      <a:tcPr/>
                    </a:tc>
                    <a:tc>
                      <a:txBody>
                        <a:bodyPr/>
                        <a:lstStyle/>
                        <a:p>
                          <a:pPr algn="ctr"/>
                          <a14:m>
                            <m:oMathPara xmlns:m="http://schemas.openxmlformats.org/officeDocument/2006/math">
                              <m:oMathParaPr>
                                <m:jc m:val="centerGroup"/>
                              </m:oMathParaPr>
                              <m:oMath xmlns:m="http://schemas.openxmlformats.org/officeDocument/2006/math">
                                <m:r>
                                  <a:rPr lang="es-ES" sz="1800" b="0" i="1" kern="1200" smtClean="0">
                                    <a:solidFill>
                                      <a:schemeClr val="tx1"/>
                                    </a:solidFill>
                                    <a:effectLst/>
                                    <a:latin typeface="Cambria Math" panose="02040503050406030204" pitchFamily="18" charset="0"/>
                                    <a:ea typeface="+mn-ea"/>
                                    <a:cs typeface="+mn-cs"/>
                                  </a:rPr>
                                  <m:t>4280.94</m:t>
                                </m:r>
                              </m:oMath>
                            </m:oMathPara>
                          </a14:m>
                          <a:endParaRPr lang="es-EC" b="0" dirty="0"/>
                        </a:p>
                      </a:txBody>
                      <a:tcPr/>
                    </a:tc>
                    <a:extLst>
                      <a:ext uri="{0D108BD9-81ED-4DB2-BD59-A6C34878D82A}">
                        <a16:rowId xmlns:a16="http://schemas.microsoft.com/office/drawing/2014/main" val="3689664658"/>
                      </a:ext>
                    </a:extLst>
                  </a:tr>
                </a:tbl>
              </a:graphicData>
            </a:graphic>
          </p:graphicFrame>
        </mc:Choice>
        <mc:Fallback xmlns="">
          <p:graphicFrame>
            <p:nvGraphicFramePr>
              <p:cNvPr id="16" name="Tabla 15">
                <a:extLst>
                  <a:ext uri="{FF2B5EF4-FFF2-40B4-BE49-F238E27FC236}">
                    <a16:creationId xmlns:a16="http://schemas.microsoft.com/office/drawing/2014/main" id="{A3B46632-0403-414C-8B3D-C4682358E8E2}"/>
                  </a:ext>
                </a:extLst>
              </p:cNvPr>
              <p:cNvGraphicFramePr>
                <a:graphicFrameLocks noGrp="1"/>
              </p:cNvGraphicFramePr>
              <p:nvPr>
                <p:extLst>
                  <p:ext uri="{D42A27DB-BD31-4B8C-83A1-F6EECF244321}">
                    <p14:modId xmlns:p14="http://schemas.microsoft.com/office/powerpoint/2010/main" val="1945501369"/>
                  </p:ext>
                </p:extLst>
              </p:nvPr>
            </p:nvGraphicFramePr>
            <p:xfrm>
              <a:off x="1394459" y="3379752"/>
              <a:ext cx="8735822" cy="1112520"/>
            </p:xfrm>
            <a:graphic>
              <a:graphicData uri="http://schemas.openxmlformats.org/drawingml/2006/table">
                <a:tbl>
                  <a:tblPr firstRow="1" bandRow="1">
                    <a:tableStyleId>{E8B1032C-EA38-4F05-BA0D-38AFFFC7BED3}</a:tableStyleId>
                  </a:tblPr>
                  <a:tblGrid>
                    <a:gridCol w="6630162">
                      <a:extLst>
                        <a:ext uri="{9D8B030D-6E8A-4147-A177-3AD203B41FA5}">
                          <a16:colId xmlns:a16="http://schemas.microsoft.com/office/drawing/2014/main" val="1565850867"/>
                        </a:ext>
                      </a:extLst>
                    </a:gridCol>
                    <a:gridCol w="1060768">
                      <a:extLst>
                        <a:ext uri="{9D8B030D-6E8A-4147-A177-3AD203B41FA5}">
                          <a16:colId xmlns:a16="http://schemas.microsoft.com/office/drawing/2014/main" val="226387348"/>
                        </a:ext>
                      </a:extLst>
                    </a:gridCol>
                    <a:gridCol w="1044892">
                      <a:extLst>
                        <a:ext uri="{9D8B030D-6E8A-4147-A177-3AD203B41FA5}">
                          <a16:colId xmlns:a16="http://schemas.microsoft.com/office/drawing/2014/main" val="1109965758"/>
                        </a:ext>
                      </a:extLst>
                    </a:gridCol>
                  </a:tblGrid>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C" sz="1800" b="1" i="0" kern="1200" dirty="0">
                              <a:solidFill>
                                <a:schemeClr val="tx1"/>
                              </a:solidFill>
                              <a:effectLst/>
                              <a:latin typeface="+mn-lt"/>
                              <a:ea typeface="+mn-ea"/>
                              <a:cs typeface="+mn-cs"/>
                            </a:rPr>
                            <a:t>Resistencia a cortante</a:t>
                          </a:r>
                        </a:p>
                      </a:txBody>
                      <a:tcPr/>
                    </a:tc>
                    <a:tc hMerge="1">
                      <a:txBody>
                        <a:bodyPr/>
                        <a:lstStyle/>
                        <a:p>
                          <a:pPr algn="ctr"/>
                          <a:endParaRPr lang="es-EC" b="0" dirty="0"/>
                        </a:p>
                      </a:txBody>
                      <a:tcPr/>
                    </a:tc>
                    <a:tc>
                      <a:txBody>
                        <a:bodyPr/>
                        <a:lstStyle/>
                        <a:p>
                          <a:pPr algn="ctr"/>
                          <a:r>
                            <a:rPr lang="es-EC" b="1" dirty="0"/>
                            <a:t>Valor</a:t>
                          </a:r>
                        </a:p>
                      </a:txBody>
                      <a:tcPr/>
                    </a:tc>
                    <a:extLst>
                      <a:ext uri="{0D108BD9-81ED-4DB2-BD59-A6C34878D82A}">
                        <a16:rowId xmlns:a16="http://schemas.microsoft.com/office/drawing/2014/main" val="139829557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800" b="0" i="0" kern="1200" dirty="0">
                              <a:solidFill>
                                <a:schemeClr val="tx1"/>
                              </a:solidFill>
                              <a:effectLst/>
                              <a:latin typeface="+mn-lt"/>
                              <a:ea typeface="+mn-ea"/>
                              <a:cs typeface="+mn-cs"/>
                            </a:rPr>
                            <a:t>Resistencia del anclaje sometido a cortante </a:t>
                          </a:r>
                          <a:endParaRPr lang="es-EC" sz="1800" b="0" i="0" kern="1200" dirty="0">
                            <a:solidFill>
                              <a:schemeClr val="tx1"/>
                            </a:solidFill>
                            <a:effectLst/>
                            <a:latin typeface="+mn-lt"/>
                            <a:ea typeface="+mn-ea"/>
                            <a:cs typeface="+mn-cs"/>
                          </a:endParaRPr>
                        </a:p>
                      </a:txBody>
                      <a:tcPr/>
                    </a:tc>
                    <a:tc>
                      <a:txBody>
                        <a:bodyPr/>
                        <a:lstStyle/>
                        <a:p>
                          <a:pPr algn="ctr"/>
                          <a:r>
                            <a:rPr lang="el-GR" b="0" dirty="0"/>
                            <a:t>φ</a:t>
                          </a:r>
                          <a:r>
                            <a:rPr lang="es-EC" b="0" dirty="0" err="1"/>
                            <a:t>V</a:t>
                          </a:r>
                          <a:r>
                            <a:rPr lang="es-EC" sz="1400" b="0" dirty="0" err="1"/>
                            <a:t>sa</a:t>
                          </a:r>
                          <a:r>
                            <a:rPr lang="es-EC" sz="1400" b="0" dirty="0"/>
                            <a:t> </a:t>
                          </a:r>
                          <a:r>
                            <a:rPr lang="es-EC" sz="1800" b="0" dirty="0"/>
                            <a:t>(kg)</a:t>
                          </a:r>
                          <a:endParaRPr lang="es-EC" b="0" dirty="0"/>
                        </a:p>
                      </a:txBody>
                      <a:tcPr/>
                    </a:tc>
                    <a:tc>
                      <a:txBody>
                        <a:bodyPr/>
                        <a:lstStyle/>
                        <a:p>
                          <a:endParaRPr lang="es-EC"/>
                        </a:p>
                      </a:txBody>
                      <a:tcPr>
                        <a:blipFill>
                          <a:blip r:embed="rId3"/>
                          <a:stretch>
                            <a:fillRect l="-734302" t="-108197" r="-1744" b="-124590"/>
                          </a:stretch>
                        </a:blipFill>
                      </a:tcPr>
                    </a:tc>
                    <a:extLst>
                      <a:ext uri="{0D108BD9-81ED-4DB2-BD59-A6C34878D82A}">
                        <a16:rowId xmlns:a16="http://schemas.microsoft.com/office/drawing/2014/main" val="3497225907"/>
                      </a:ext>
                    </a:extLst>
                  </a:tr>
                  <a:tr h="370840">
                    <a:tc>
                      <a:txBody>
                        <a:bodyPr/>
                        <a:lstStyle/>
                        <a:p>
                          <a:pPr algn="ctr"/>
                          <a:r>
                            <a:rPr lang="es-ES" sz="1800" b="0" kern="1200" dirty="0">
                              <a:solidFill>
                                <a:schemeClr val="tx1"/>
                              </a:solidFill>
                              <a:effectLst/>
                              <a:latin typeface="+mn-lt"/>
                              <a:ea typeface="+mn-ea"/>
                              <a:cs typeface="+mn-cs"/>
                            </a:rPr>
                            <a:t>Resistencia al desprendimiento del concreto por cabeceo del anclaje </a:t>
                          </a:r>
                          <a:endParaRPr lang="es-EC" b="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b="0" dirty="0"/>
                            <a:t>φ</a:t>
                          </a:r>
                          <a:r>
                            <a:rPr lang="es-EC" b="0" dirty="0" err="1"/>
                            <a:t>V</a:t>
                          </a:r>
                          <a:r>
                            <a:rPr lang="es-EC" sz="1200" b="0" dirty="0" err="1"/>
                            <a:t>cp</a:t>
                          </a:r>
                          <a:r>
                            <a:rPr lang="es-EC" sz="1400" b="0" dirty="0"/>
                            <a:t> </a:t>
                          </a:r>
                          <a:r>
                            <a:rPr lang="es-EC" sz="1800" b="0" dirty="0"/>
                            <a:t>(kg)</a:t>
                          </a:r>
                          <a:endParaRPr lang="es-EC" b="0" dirty="0"/>
                        </a:p>
                      </a:txBody>
                      <a:tcPr/>
                    </a:tc>
                    <a:tc>
                      <a:txBody>
                        <a:bodyPr/>
                        <a:lstStyle/>
                        <a:p>
                          <a:endParaRPr lang="es-EC"/>
                        </a:p>
                      </a:txBody>
                      <a:tcPr>
                        <a:blipFill>
                          <a:blip r:embed="rId3"/>
                          <a:stretch>
                            <a:fillRect l="-734302" t="-208197" r="-1744" b="-24590"/>
                          </a:stretch>
                        </a:blipFill>
                      </a:tcPr>
                    </a:tc>
                    <a:extLst>
                      <a:ext uri="{0D108BD9-81ED-4DB2-BD59-A6C34878D82A}">
                        <a16:rowId xmlns:a16="http://schemas.microsoft.com/office/drawing/2014/main" val="3689664658"/>
                      </a:ext>
                    </a:extLst>
                  </a:tr>
                </a:tbl>
              </a:graphicData>
            </a:graphic>
          </p:graphicFrame>
        </mc:Fallback>
      </mc:AlternateContent>
      <p:sp>
        <p:nvSpPr>
          <p:cNvPr id="17" name="CuadroTexto 16">
            <a:extLst>
              <a:ext uri="{FF2B5EF4-FFF2-40B4-BE49-F238E27FC236}">
                <a16:creationId xmlns:a16="http://schemas.microsoft.com/office/drawing/2014/main" id="{0DF141D4-7F15-4EAC-A109-CD2E7677F843}"/>
              </a:ext>
            </a:extLst>
          </p:cNvPr>
          <p:cNvSpPr txBox="1"/>
          <p:nvPr/>
        </p:nvSpPr>
        <p:spPr>
          <a:xfrm>
            <a:off x="2080592" y="1012526"/>
            <a:ext cx="7261788" cy="400110"/>
          </a:xfrm>
          <a:prstGeom prst="rect">
            <a:avLst/>
          </a:prstGeom>
          <a:noFill/>
        </p:spPr>
        <p:txBody>
          <a:bodyPr wrap="square">
            <a:spAutoFit/>
          </a:bodyPr>
          <a:lstStyle/>
          <a:p>
            <a:pPr algn="ctr"/>
            <a:r>
              <a:rPr lang="es-ES" sz="2000" b="1" i="1" dirty="0">
                <a:latin typeface="+mj-lt"/>
              </a:rPr>
              <a:t>Tabla 33: Resistencia a tracción del perno de anclaje según ACI 318-19</a:t>
            </a:r>
            <a:endParaRPr lang="es-EC" b="1" i="1" dirty="0">
              <a:latin typeface="+mj-lt"/>
            </a:endParaRPr>
          </a:p>
        </p:txBody>
      </p:sp>
      <p:sp>
        <p:nvSpPr>
          <p:cNvPr id="18" name="CuadroTexto 17">
            <a:extLst>
              <a:ext uri="{FF2B5EF4-FFF2-40B4-BE49-F238E27FC236}">
                <a16:creationId xmlns:a16="http://schemas.microsoft.com/office/drawing/2014/main" id="{A7E1FD6F-4474-46F9-97E1-5E332D885DEE}"/>
              </a:ext>
            </a:extLst>
          </p:cNvPr>
          <p:cNvSpPr txBox="1"/>
          <p:nvPr/>
        </p:nvSpPr>
        <p:spPr>
          <a:xfrm>
            <a:off x="1948070" y="2890370"/>
            <a:ext cx="7261788" cy="400110"/>
          </a:xfrm>
          <a:prstGeom prst="rect">
            <a:avLst/>
          </a:prstGeom>
          <a:noFill/>
        </p:spPr>
        <p:txBody>
          <a:bodyPr wrap="square">
            <a:spAutoFit/>
          </a:bodyPr>
          <a:lstStyle/>
          <a:p>
            <a:pPr algn="ctr"/>
            <a:r>
              <a:rPr lang="es-ES" sz="2000" b="1" i="1" dirty="0">
                <a:latin typeface="+mj-lt"/>
              </a:rPr>
              <a:t>Tabla 34: Resistencia a cortante del perno de anclaje según ACI 318-19</a:t>
            </a:r>
            <a:endParaRPr lang="es-EC" b="1" i="1" dirty="0">
              <a:latin typeface="+mj-lt"/>
            </a:endParaRPr>
          </a:p>
        </p:txBody>
      </p:sp>
      <p:sp>
        <p:nvSpPr>
          <p:cNvPr id="19" name="Título 1">
            <a:extLst>
              <a:ext uri="{FF2B5EF4-FFF2-40B4-BE49-F238E27FC236}">
                <a16:creationId xmlns:a16="http://schemas.microsoft.com/office/drawing/2014/main" id="{16F05F68-8547-4E84-BE4D-C5C08980D84D}"/>
              </a:ext>
            </a:extLst>
          </p:cNvPr>
          <p:cNvSpPr txBox="1">
            <a:spLocks/>
          </p:cNvSpPr>
          <p:nvPr/>
        </p:nvSpPr>
        <p:spPr>
          <a:xfrm>
            <a:off x="-78468" y="12624"/>
            <a:ext cx="6463353" cy="6228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600"/>
              <a:t>SISTEMA DE MONTAJE ANCLADO</a:t>
            </a:r>
            <a:endParaRPr lang="es-EC" sz="3600" dirty="0"/>
          </a:p>
        </p:txBody>
      </p:sp>
      <mc:AlternateContent xmlns:mc="http://schemas.openxmlformats.org/markup-compatibility/2006" xmlns:a14="http://schemas.microsoft.com/office/drawing/2010/main">
        <mc:Choice Requires="a14">
          <p:sp>
            <p:nvSpPr>
              <p:cNvPr id="21" name="CuadroTexto 20">
                <a:extLst>
                  <a:ext uri="{FF2B5EF4-FFF2-40B4-BE49-F238E27FC236}">
                    <a16:creationId xmlns:a16="http://schemas.microsoft.com/office/drawing/2014/main" id="{1DED5A82-9136-4567-BC1E-6D534A84F727}"/>
                  </a:ext>
                </a:extLst>
              </p:cNvPr>
              <p:cNvSpPr txBox="1"/>
              <p:nvPr/>
            </p:nvSpPr>
            <p:spPr>
              <a:xfrm>
                <a:off x="3568492" y="5000019"/>
                <a:ext cx="4387756" cy="112851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449580">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sz="1800" i="1" smtClean="0">
                              <a:effectLst/>
                              <a:latin typeface="Cambria Math" panose="02040503050406030204" pitchFamily="18" charset="0"/>
                              <a:ea typeface="Times New Roman" panose="02020603050405020304" pitchFamily="18" charset="0"/>
                              <a:cs typeface="Arial" panose="020B0604020202020204" pitchFamily="34" charset="0"/>
                            </a:rPr>
                          </m:ctrlPr>
                        </m:sSubPr>
                        <m:e>
                          <m:r>
                            <a:rPr lang="es-ES" sz="1800" b="0" i="1" smtClean="0">
                              <a:effectLst/>
                              <a:latin typeface="Cambria Math" panose="02040503050406030204" pitchFamily="18" charset="0"/>
                              <a:ea typeface="Times New Roman" panose="02020603050405020304" pitchFamily="18" charset="0"/>
                              <a:cs typeface="Arial" panose="020B0604020202020204" pitchFamily="34" charset="0"/>
                            </a:rPr>
                            <m:t>       </m:t>
                          </m:r>
                          <m:r>
                            <a:rPr lang="es-ES" sz="1800" i="1">
                              <a:effectLst/>
                              <a:latin typeface="Cambria Math" panose="02040503050406030204" pitchFamily="18" charset="0"/>
                              <a:ea typeface="Times New Roman" panose="02020603050405020304" pitchFamily="18" charset="0"/>
                              <a:cs typeface="Arial" panose="020B0604020202020204" pitchFamily="34" charset="0"/>
                            </a:rPr>
                            <m:t>0.75</m:t>
                          </m:r>
                          <m:r>
                            <a:rPr lang="es-ES" sz="1800" i="1">
                              <a:effectLst/>
                              <a:latin typeface="Cambria Math" panose="02040503050406030204" pitchFamily="18" charset="0"/>
                              <a:ea typeface="Times New Roman" panose="02020603050405020304" pitchFamily="18" charset="0"/>
                              <a:cs typeface="Arial" panose="020B0604020202020204" pitchFamily="34" charset="0"/>
                            </a:rPr>
                            <m:t>𝜙</m:t>
                          </m:r>
                          <m:r>
                            <a:rPr lang="es-ES" sz="1800" i="1">
                              <a:effectLst/>
                              <a:latin typeface="Cambria Math" panose="02040503050406030204" pitchFamily="18" charset="0"/>
                              <a:ea typeface="Times New Roman" panose="02020603050405020304" pitchFamily="18" charset="0"/>
                              <a:cs typeface="Arial" panose="020B0604020202020204" pitchFamily="34" charset="0"/>
                            </a:rPr>
                            <m:t>𝑉</m:t>
                          </m:r>
                        </m:e>
                        <m:sub>
                          <m:r>
                            <a:rPr lang="es-ES" sz="1800" i="1">
                              <a:effectLst/>
                              <a:latin typeface="Cambria Math" panose="02040503050406030204" pitchFamily="18" charset="0"/>
                              <a:ea typeface="Times New Roman" panose="02020603050405020304" pitchFamily="18" charset="0"/>
                              <a:cs typeface="Arial" panose="020B0604020202020204" pitchFamily="34" charset="0"/>
                            </a:rPr>
                            <m:t>𝑛</m:t>
                          </m:r>
                        </m:sub>
                      </m:sSub>
                      <m:r>
                        <a:rPr lang="es-ES" sz="1800" i="1">
                          <a:effectLst/>
                          <a:latin typeface="Cambria Math" panose="02040503050406030204" pitchFamily="18" charset="0"/>
                          <a:ea typeface="Times New Roman" panose="02020603050405020304" pitchFamily="18" charset="0"/>
                          <a:cs typeface="Arial" panose="020B0604020202020204" pitchFamily="34" charset="0"/>
                        </a:rPr>
                        <m:t>=1602.00 </m:t>
                      </m:r>
                      <m:r>
                        <a:rPr lang="es-ES" sz="1800" i="1">
                          <a:effectLst/>
                          <a:latin typeface="Cambria Math" panose="02040503050406030204" pitchFamily="18" charset="0"/>
                          <a:ea typeface="Times New Roman" panose="02020603050405020304" pitchFamily="18" charset="0"/>
                          <a:cs typeface="Arial" panose="020B0604020202020204" pitchFamily="34" charset="0"/>
                        </a:rPr>
                        <m:t>𝑘𝑔</m:t>
                      </m:r>
                    </m:oMath>
                  </m:oMathPara>
                </a14:m>
                <a:endParaRPr lang="es-ES" sz="1800" i="1" dirty="0">
                  <a:effectLst/>
                  <a:latin typeface="Cambria Math" panose="02040503050406030204" pitchFamily="18" charset="0"/>
                  <a:ea typeface="Times New Roman" panose="02020603050405020304" pitchFamily="18" charset="0"/>
                  <a:cs typeface="Arial" panose="020B0604020202020204" pitchFamily="34" charset="0"/>
                </a:endParaRPr>
              </a:p>
              <a:p>
                <a:pPr indent="449580">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C" sz="1800" i="1">
                              <a:effectLst/>
                              <a:latin typeface="Cambria Math" panose="02040503050406030204" pitchFamily="18" charset="0"/>
                              <a:ea typeface="Times New Roman" panose="02020603050405020304" pitchFamily="18" charset="0"/>
                              <a:cs typeface="Arial" panose="020B0604020202020204" pitchFamily="34" charset="0"/>
                            </a:rPr>
                          </m:ctrlPr>
                        </m:sSubPr>
                        <m:e>
                          <m:r>
                            <a:rPr lang="es-ES" sz="1800" i="1">
                              <a:effectLst/>
                              <a:latin typeface="Cambria Math" panose="02040503050406030204" pitchFamily="18" charset="0"/>
                              <a:ea typeface="Times New Roman" panose="02020603050405020304" pitchFamily="18" charset="0"/>
                              <a:cs typeface="Arial" panose="020B0604020202020204" pitchFamily="34" charset="0"/>
                            </a:rPr>
                            <m:t>0.75</m:t>
                          </m:r>
                          <m:r>
                            <a:rPr lang="es-ES" sz="1800" i="1">
                              <a:effectLst/>
                              <a:latin typeface="Cambria Math" panose="02040503050406030204" pitchFamily="18" charset="0"/>
                              <a:ea typeface="Times New Roman" panose="02020603050405020304" pitchFamily="18" charset="0"/>
                              <a:cs typeface="Arial" panose="020B0604020202020204" pitchFamily="34" charset="0"/>
                            </a:rPr>
                            <m:t>𝜙</m:t>
                          </m:r>
                          <m:r>
                            <a:rPr lang="es-ES" sz="1800" i="1">
                              <a:effectLst/>
                              <a:latin typeface="Cambria Math" panose="02040503050406030204" pitchFamily="18" charset="0"/>
                              <a:ea typeface="Times New Roman" panose="02020603050405020304" pitchFamily="18" charset="0"/>
                              <a:cs typeface="Arial" panose="020B0604020202020204" pitchFamily="34" charset="0"/>
                            </a:rPr>
                            <m:t>𝑁</m:t>
                          </m:r>
                        </m:e>
                        <m:sub>
                          <m:r>
                            <a:rPr lang="es-ES" sz="1800" i="1">
                              <a:effectLst/>
                              <a:latin typeface="Cambria Math" panose="02040503050406030204" pitchFamily="18" charset="0"/>
                              <a:ea typeface="Times New Roman" panose="02020603050405020304" pitchFamily="18" charset="0"/>
                              <a:cs typeface="Arial" panose="020B0604020202020204" pitchFamily="34" charset="0"/>
                            </a:rPr>
                            <m:t>𝑛</m:t>
                          </m:r>
                        </m:sub>
                      </m:sSub>
                      <m:r>
                        <a:rPr lang="es-ES" sz="1800" i="1">
                          <a:effectLst/>
                          <a:latin typeface="Cambria Math" panose="02040503050406030204" pitchFamily="18" charset="0"/>
                          <a:ea typeface="Times New Roman" panose="02020603050405020304" pitchFamily="18" charset="0"/>
                          <a:cs typeface="Arial" panose="020B0604020202020204" pitchFamily="34" charset="0"/>
                        </a:rPr>
                        <m:t>=1852.33 </m:t>
                      </m:r>
                      <m:r>
                        <a:rPr lang="es-ES" sz="1800" i="1">
                          <a:effectLst/>
                          <a:latin typeface="Cambria Math" panose="02040503050406030204" pitchFamily="18" charset="0"/>
                          <a:ea typeface="Times New Roman" panose="02020603050405020304" pitchFamily="18" charset="0"/>
                          <a:cs typeface="Arial" panose="020B0604020202020204" pitchFamily="34" charset="0"/>
                        </a:rPr>
                        <m:t>𝑘𝑔</m:t>
                      </m:r>
                    </m:oMath>
                  </m:oMathPara>
                </a14:m>
                <a:endParaRPr lang="es-EC" sz="2000" dirty="0">
                  <a:effectLst/>
                  <a:latin typeface="Times New Roman" panose="02020603050405020304" pitchFamily="18" charset="0"/>
                  <a:ea typeface="Arial" panose="020B0604020202020204" pitchFamily="34" charset="0"/>
                  <a:cs typeface="Arial" panose="020B0604020202020204" pitchFamily="34" charset="0"/>
                </a:endParaRPr>
              </a:p>
            </p:txBody>
          </p:sp>
        </mc:Choice>
        <mc:Fallback xmlns="">
          <p:sp>
            <p:nvSpPr>
              <p:cNvPr id="21" name="CuadroTexto 20">
                <a:extLst>
                  <a:ext uri="{FF2B5EF4-FFF2-40B4-BE49-F238E27FC236}">
                    <a16:creationId xmlns:a16="http://schemas.microsoft.com/office/drawing/2014/main" id="{1DED5A82-9136-4567-BC1E-6D534A84F727}"/>
                  </a:ext>
                </a:extLst>
              </p:cNvPr>
              <p:cNvSpPr txBox="1">
                <a:spLocks noRot="1" noChangeAspect="1" noMove="1" noResize="1" noEditPoints="1" noAdjustHandles="1" noChangeArrowheads="1" noChangeShapeType="1" noTextEdit="1"/>
              </p:cNvSpPr>
              <p:nvPr/>
            </p:nvSpPr>
            <p:spPr>
              <a:xfrm>
                <a:off x="3568492" y="5000019"/>
                <a:ext cx="4387756" cy="1128514"/>
              </a:xfrm>
              <a:prstGeom prst="rect">
                <a:avLst/>
              </a:prstGeom>
              <a:blipFill>
                <a:blip r:embed="rId4"/>
                <a:stretch>
                  <a:fillRect/>
                </a:stretch>
              </a:blipFill>
            </p:spPr>
            <p:txBody>
              <a:bodyPr/>
              <a:lstStyle/>
              <a:p>
                <a:r>
                  <a:rPr lang="es-EC">
                    <a:noFill/>
                  </a:rPr>
                  <a:t> </a:t>
                </a:r>
              </a:p>
            </p:txBody>
          </p:sp>
        </mc:Fallback>
      </mc:AlternateContent>
      <p:sp>
        <p:nvSpPr>
          <p:cNvPr id="22" name="CuadroTexto 21">
            <a:extLst>
              <a:ext uri="{FF2B5EF4-FFF2-40B4-BE49-F238E27FC236}">
                <a16:creationId xmlns:a16="http://schemas.microsoft.com/office/drawing/2014/main" id="{742F1142-35D0-4DD9-8889-47DFA09E2718}"/>
              </a:ext>
            </a:extLst>
          </p:cNvPr>
          <p:cNvSpPr txBox="1"/>
          <p:nvPr/>
        </p:nvSpPr>
        <p:spPr>
          <a:xfrm>
            <a:off x="2080591" y="4613754"/>
            <a:ext cx="7712766" cy="400110"/>
          </a:xfrm>
          <a:prstGeom prst="rect">
            <a:avLst/>
          </a:prstGeom>
          <a:noFill/>
        </p:spPr>
        <p:txBody>
          <a:bodyPr wrap="square">
            <a:spAutoFit/>
          </a:bodyPr>
          <a:lstStyle/>
          <a:p>
            <a:pPr algn="ctr"/>
            <a:r>
              <a:rPr lang="es-ES" sz="2000" b="1" i="1" dirty="0">
                <a:latin typeface="+mj-lt"/>
              </a:rPr>
              <a:t>Resistencias ultimas afectadas por el factor de seguridad sísmico</a:t>
            </a:r>
            <a:endParaRPr lang="es-EC" b="1" i="1" dirty="0">
              <a:latin typeface="+mj-lt"/>
            </a:endParaRPr>
          </a:p>
        </p:txBody>
      </p:sp>
    </p:spTree>
    <p:extLst>
      <p:ext uri="{BB962C8B-B14F-4D97-AF65-F5344CB8AC3E}">
        <p14:creationId xmlns:p14="http://schemas.microsoft.com/office/powerpoint/2010/main" val="27447234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61</a:t>
            </a:fld>
            <a:endParaRPr lang="es-EC" dirty="0"/>
          </a:p>
        </p:txBody>
      </p:sp>
      <p:sp>
        <p:nvSpPr>
          <p:cNvPr id="14" name="CuadroTexto 13">
            <a:extLst>
              <a:ext uri="{FF2B5EF4-FFF2-40B4-BE49-F238E27FC236}">
                <a16:creationId xmlns:a16="http://schemas.microsoft.com/office/drawing/2014/main" id="{A9E4093F-2488-491D-BA55-C511B5ADBBD5}"/>
              </a:ext>
            </a:extLst>
          </p:cNvPr>
          <p:cNvSpPr txBox="1"/>
          <p:nvPr/>
        </p:nvSpPr>
        <p:spPr>
          <a:xfrm>
            <a:off x="480569" y="609215"/>
            <a:ext cx="5720646" cy="400110"/>
          </a:xfrm>
          <a:prstGeom prst="rect">
            <a:avLst/>
          </a:prstGeom>
          <a:noFill/>
        </p:spPr>
        <p:txBody>
          <a:bodyPr wrap="square">
            <a:spAutoFit/>
          </a:bodyPr>
          <a:lstStyle/>
          <a:p>
            <a:pPr algn="ctr"/>
            <a:r>
              <a:rPr lang="es-ES" sz="2000" b="1" i="1" dirty="0">
                <a:latin typeface="+mj-lt"/>
              </a:rPr>
              <a:t>Tabla 35: Verificación resistencia a cortante</a:t>
            </a:r>
            <a:endParaRPr lang="es-EC" b="1" i="1" dirty="0">
              <a:latin typeface="+mj-lt"/>
            </a:endParaRPr>
          </a:p>
        </p:txBody>
      </p:sp>
      <mc:AlternateContent xmlns:mc="http://schemas.openxmlformats.org/markup-compatibility/2006" xmlns:a14="http://schemas.microsoft.com/office/drawing/2010/main">
        <mc:Choice Requires="a14">
          <p:graphicFrame>
            <p:nvGraphicFramePr>
              <p:cNvPr id="5" name="Tabla 4">
                <a:extLst>
                  <a:ext uri="{FF2B5EF4-FFF2-40B4-BE49-F238E27FC236}">
                    <a16:creationId xmlns:a16="http://schemas.microsoft.com/office/drawing/2014/main" id="{A8441C01-8B36-434E-B291-5FF22D89241C}"/>
                  </a:ext>
                </a:extLst>
              </p:cNvPr>
              <p:cNvGraphicFramePr>
                <a:graphicFrameLocks noGrp="1"/>
              </p:cNvGraphicFramePr>
              <p:nvPr>
                <p:extLst>
                  <p:ext uri="{D42A27DB-BD31-4B8C-83A1-F6EECF244321}">
                    <p14:modId xmlns:p14="http://schemas.microsoft.com/office/powerpoint/2010/main" val="1018755697"/>
                  </p:ext>
                </p:extLst>
              </p:nvPr>
            </p:nvGraphicFramePr>
            <p:xfrm>
              <a:off x="535575" y="1007324"/>
              <a:ext cx="5510215" cy="4956742"/>
            </p:xfrm>
            <a:graphic>
              <a:graphicData uri="http://schemas.openxmlformats.org/drawingml/2006/table">
                <a:tbl>
                  <a:tblPr firstRow="1" firstCol="1" bandRow="1">
                    <a:tableStyleId>{68D230F3-CF80-4859-8CE7-A43EE81993B5}</a:tableStyleId>
                  </a:tblPr>
                  <a:tblGrid>
                    <a:gridCol w="2093628">
                      <a:extLst>
                        <a:ext uri="{9D8B030D-6E8A-4147-A177-3AD203B41FA5}">
                          <a16:colId xmlns:a16="http://schemas.microsoft.com/office/drawing/2014/main" val="935632387"/>
                        </a:ext>
                      </a:extLst>
                    </a:gridCol>
                    <a:gridCol w="883444">
                      <a:extLst>
                        <a:ext uri="{9D8B030D-6E8A-4147-A177-3AD203B41FA5}">
                          <a16:colId xmlns:a16="http://schemas.microsoft.com/office/drawing/2014/main" val="4279809108"/>
                        </a:ext>
                      </a:extLst>
                    </a:gridCol>
                    <a:gridCol w="1032479">
                      <a:extLst>
                        <a:ext uri="{9D8B030D-6E8A-4147-A177-3AD203B41FA5}">
                          <a16:colId xmlns:a16="http://schemas.microsoft.com/office/drawing/2014/main" val="3077642163"/>
                        </a:ext>
                      </a:extLst>
                    </a:gridCol>
                    <a:gridCol w="1500664">
                      <a:extLst>
                        <a:ext uri="{9D8B030D-6E8A-4147-A177-3AD203B41FA5}">
                          <a16:colId xmlns:a16="http://schemas.microsoft.com/office/drawing/2014/main" val="3758615639"/>
                        </a:ext>
                      </a:extLst>
                    </a:gridCol>
                  </a:tblGrid>
                  <a:tr h="354053">
                    <a:tc>
                      <a:txBody>
                        <a:bodyPr/>
                        <a:lstStyle/>
                        <a:p>
                          <a:pPr algn="ctr">
                            <a:lnSpc>
                              <a:spcPct val="100000"/>
                            </a:lnSpc>
                            <a:spcAft>
                              <a:spcPts val="800"/>
                            </a:spcAft>
                          </a:pPr>
                          <a:r>
                            <a:rPr lang="es-EC" sz="1800" b="1" dirty="0">
                              <a:effectLst/>
                            </a:rPr>
                            <a:t>Espectro</a:t>
                          </a:r>
                          <a:endParaRPr lang="es-EC" sz="1800" b="1" dirty="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Vu (kgf)</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0.75 </a:t>
                          </a:r>
                          <a14:m>
                            <m:oMath xmlns:m="http://schemas.openxmlformats.org/officeDocument/2006/math">
                              <m:r>
                                <a:rPr lang="es-ES" sz="1800">
                                  <a:effectLst/>
                                  <a:latin typeface="Cambria Math" panose="02040503050406030204" pitchFamily="18" charset="0"/>
                                </a:rPr>
                                <m:t>𝛟</m:t>
                              </m:r>
                            </m:oMath>
                          </a14:m>
                          <a:r>
                            <a:rPr lang="es-EC" sz="1800">
                              <a:effectLst/>
                            </a:rPr>
                            <a:t>Vn</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0.75</a:t>
                          </a:r>
                          <a14:m>
                            <m:oMath xmlns:m="http://schemas.openxmlformats.org/officeDocument/2006/math">
                              <m:r>
                                <a:rPr lang="es-EC" sz="1800">
                                  <a:effectLst/>
                                  <a:latin typeface="Cambria Math" panose="02040503050406030204" pitchFamily="18" charset="0"/>
                                </a:rPr>
                                <m:t> </m:t>
                              </m:r>
                              <m:r>
                                <a:rPr lang="es-ES" sz="1800">
                                  <a:effectLst/>
                                  <a:latin typeface="Cambria Math" panose="02040503050406030204" pitchFamily="18" charset="0"/>
                                </a:rPr>
                                <m:t>𝛟</m:t>
                              </m:r>
                            </m:oMath>
                          </a14:m>
                          <a:r>
                            <a:rPr lang="es-EC" sz="1800">
                              <a:effectLst/>
                            </a:rPr>
                            <a:t>Vn &gt; Vu</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2264259395"/>
                      </a:ext>
                    </a:extLst>
                  </a:tr>
                  <a:tr h="354053">
                    <a:tc>
                      <a:txBody>
                        <a:bodyPr/>
                        <a:lstStyle/>
                        <a:p>
                          <a:pPr algn="ctr">
                            <a:lnSpc>
                              <a:spcPct val="100000"/>
                            </a:lnSpc>
                            <a:spcAft>
                              <a:spcPts val="800"/>
                            </a:spcAft>
                          </a:pPr>
                          <a:r>
                            <a:rPr lang="es-ES" sz="1800" b="0">
                              <a:effectLst/>
                            </a:rPr>
                            <a:t>Lytle Creek</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S" sz="1800">
                              <a:effectLst/>
                            </a:rPr>
                            <a:t>425.06</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1602.00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3633408584"/>
                      </a:ext>
                    </a:extLst>
                  </a:tr>
                  <a:tr h="354053">
                    <a:tc>
                      <a:txBody>
                        <a:bodyPr/>
                        <a:lstStyle/>
                        <a:p>
                          <a:pPr algn="ctr">
                            <a:lnSpc>
                              <a:spcPct val="100000"/>
                            </a:lnSpc>
                            <a:spcAft>
                              <a:spcPts val="800"/>
                            </a:spcAft>
                          </a:pPr>
                          <a:r>
                            <a:rPr lang="es-ES" sz="1800" b="0">
                              <a:effectLst/>
                            </a:rPr>
                            <a:t>Fuili, Italy-03</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364.6</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1602.00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3903217599"/>
                      </a:ext>
                    </a:extLst>
                  </a:tr>
                  <a:tr h="354053">
                    <a:tc>
                      <a:txBody>
                        <a:bodyPr/>
                        <a:lstStyle/>
                        <a:p>
                          <a:pPr algn="ctr">
                            <a:lnSpc>
                              <a:spcPct val="100000"/>
                            </a:lnSpc>
                            <a:spcAft>
                              <a:spcPts val="800"/>
                            </a:spcAft>
                          </a:pPr>
                          <a:r>
                            <a:rPr lang="es-ES" sz="1800" b="0">
                              <a:effectLst/>
                            </a:rPr>
                            <a:t>Fruili, Italy-02</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378.97</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dirty="0">
                              <a:effectLst/>
                            </a:rPr>
                            <a:t>1602.00</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696466763"/>
                      </a:ext>
                    </a:extLst>
                  </a:tr>
                  <a:tr h="354053">
                    <a:tc>
                      <a:txBody>
                        <a:bodyPr/>
                        <a:lstStyle/>
                        <a:p>
                          <a:pPr algn="ctr">
                            <a:lnSpc>
                              <a:spcPct val="100000"/>
                            </a:lnSpc>
                            <a:spcAft>
                              <a:spcPts val="800"/>
                            </a:spcAft>
                          </a:pPr>
                          <a:r>
                            <a:rPr lang="es-ES" sz="1800" b="0">
                              <a:effectLst/>
                            </a:rPr>
                            <a:t>Santa Barbara</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343.39</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1602.00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257428160"/>
                      </a:ext>
                    </a:extLst>
                  </a:tr>
                  <a:tr h="354053">
                    <a:tc>
                      <a:txBody>
                        <a:bodyPr/>
                        <a:lstStyle/>
                        <a:p>
                          <a:pPr algn="ctr">
                            <a:lnSpc>
                              <a:spcPct val="100000"/>
                            </a:lnSpc>
                            <a:spcAft>
                              <a:spcPts val="800"/>
                            </a:spcAft>
                          </a:pPr>
                          <a:r>
                            <a:rPr lang="es-ES" sz="1800" b="0">
                              <a:effectLst/>
                            </a:rPr>
                            <a:t>Coalinga-01</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478.24</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1602.00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472371646"/>
                      </a:ext>
                    </a:extLst>
                  </a:tr>
                  <a:tr h="354053">
                    <a:tc>
                      <a:txBody>
                        <a:bodyPr/>
                        <a:lstStyle/>
                        <a:p>
                          <a:pPr algn="ctr">
                            <a:lnSpc>
                              <a:spcPct val="100000"/>
                            </a:lnSpc>
                            <a:spcAft>
                              <a:spcPts val="800"/>
                            </a:spcAft>
                          </a:pPr>
                          <a:r>
                            <a:rPr lang="es-ES" sz="1800" b="0">
                              <a:effectLst/>
                            </a:rPr>
                            <a:t>Coalinga-02</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425.21</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1602.00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988340271"/>
                      </a:ext>
                    </a:extLst>
                  </a:tr>
                  <a:tr h="354053">
                    <a:tc>
                      <a:txBody>
                        <a:bodyPr/>
                        <a:lstStyle/>
                        <a:p>
                          <a:pPr algn="ctr">
                            <a:lnSpc>
                              <a:spcPct val="100000"/>
                            </a:lnSpc>
                            <a:spcAft>
                              <a:spcPts val="800"/>
                            </a:spcAft>
                          </a:pPr>
                          <a:r>
                            <a:rPr lang="es-ES" sz="1800" b="0">
                              <a:effectLst/>
                            </a:rPr>
                            <a:t>Coalinga-04</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401.48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1602.00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2144709501"/>
                      </a:ext>
                    </a:extLst>
                  </a:tr>
                  <a:tr h="354053">
                    <a:tc>
                      <a:txBody>
                        <a:bodyPr/>
                        <a:lstStyle/>
                        <a:p>
                          <a:pPr algn="ctr">
                            <a:lnSpc>
                              <a:spcPct val="100000"/>
                            </a:lnSpc>
                            <a:spcAft>
                              <a:spcPts val="800"/>
                            </a:spcAft>
                          </a:pPr>
                          <a:r>
                            <a:rPr lang="es-ES" sz="1800" b="0">
                              <a:effectLst/>
                            </a:rPr>
                            <a:t>Coalinga-05</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409.07</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1602.00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1598783805"/>
                      </a:ext>
                    </a:extLst>
                  </a:tr>
                  <a:tr h="354053">
                    <a:tc>
                      <a:txBody>
                        <a:bodyPr/>
                        <a:lstStyle/>
                        <a:p>
                          <a:pPr algn="ctr">
                            <a:lnSpc>
                              <a:spcPct val="100000"/>
                            </a:lnSpc>
                            <a:spcAft>
                              <a:spcPts val="800"/>
                            </a:spcAft>
                          </a:pPr>
                          <a:r>
                            <a:rPr lang="es-ES" sz="1800" b="0">
                              <a:effectLst/>
                            </a:rPr>
                            <a:t>Coalinga-06</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377.29</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1602.00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3142105076"/>
                      </a:ext>
                    </a:extLst>
                  </a:tr>
                  <a:tr h="354053">
                    <a:tc>
                      <a:txBody>
                        <a:bodyPr/>
                        <a:lstStyle/>
                        <a:p>
                          <a:pPr algn="ctr">
                            <a:lnSpc>
                              <a:spcPct val="100000"/>
                            </a:lnSpc>
                            <a:spcAft>
                              <a:spcPts val="800"/>
                            </a:spcAft>
                          </a:pPr>
                          <a:r>
                            <a:rPr lang="es-ES" sz="1800" b="0">
                              <a:effectLst/>
                            </a:rPr>
                            <a:t>Coalinga-07</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349.54</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1602.00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2382976045"/>
                      </a:ext>
                    </a:extLst>
                  </a:tr>
                  <a:tr h="354053">
                    <a:tc>
                      <a:txBody>
                        <a:bodyPr/>
                        <a:lstStyle/>
                        <a:p>
                          <a:pPr algn="ctr">
                            <a:lnSpc>
                              <a:spcPct val="100000"/>
                            </a:lnSpc>
                            <a:spcAft>
                              <a:spcPts val="800"/>
                            </a:spcAft>
                          </a:pPr>
                          <a:r>
                            <a:rPr lang="es-ES" sz="1800" b="0">
                              <a:effectLst/>
                            </a:rPr>
                            <a:t>N. Palm Springs</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482.34</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1602.00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2522632661"/>
                      </a:ext>
                    </a:extLst>
                  </a:tr>
                  <a:tr h="354053">
                    <a:tc>
                      <a:txBody>
                        <a:bodyPr/>
                        <a:lstStyle/>
                        <a:p>
                          <a:pPr algn="ctr">
                            <a:lnSpc>
                              <a:spcPct val="100000"/>
                            </a:lnSpc>
                            <a:spcAft>
                              <a:spcPts val="800"/>
                            </a:spcAft>
                          </a:pPr>
                          <a:r>
                            <a:rPr lang="es-ES" sz="1800" b="0">
                              <a:effectLst/>
                            </a:rPr>
                            <a:t>Whittier Narrows-01</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376.42</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1602.00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2891639890"/>
                      </a:ext>
                    </a:extLst>
                  </a:tr>
                  <a:tr h="354053">
                    <a:tc>
                      <a:txBody>
                        <a:bodyPr/>
                        <a:lstStyle/>
                        <a:p>
                          <a:pPr algn="ctr">
                            <a:lnSpc>
                              <a:spcPct val="100000"/>
                            </a:lnSpc>
                            <a:spcAft>
                              <a:spcPts val="800"/>
                            </a:spcAft>
                          </a:pPr>
                          <a:r>
                            <a:rPr lang="es-EC" sz="1800" b="0" dirty="0">
                              <a:effectLst/>
                            </a:rPr>
                            <a:t>Promedio</a:t>
                          </a:r>
                          <a:endParaRPr lang="es-EC" sz="1800" b="0" dirty="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dirty="0">
                              <a:effectLst/>
                            </a:rPr>
                            <a:t>375.25</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1602.00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dirty="0">
                              <a:effectLst/>
                            </a:rPr>
                            <a:t>OK</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899310749"/>
                      </a:ext>
                    </a:extLst>
                  </a:tr>
                </a:tbl>
              </a:graphicData>
            </a:graphic>
          </p:graphicFrame>
        </mc:Choice>
        <mc:Fallback xmlns="">
          <p:graphicFrame>
            <p:nvGraphicFramePr>
              <p:cNvPr id="5" name="Tabla 4">
                <a:extLst>
                  <a:ext uri="{FF2B5EF4-FFF2-40B4-BE49-F238E27FC236}">
                    <a16:creationId xmlns:a16="http://schemas.microsoft.com/office/drawing/2014/main" id="{A8441C01-8B36-434E-B291-5FF22D89241C}"/>
                  </a:ext>
                </a:extLst>
              </p:cNvPr>
              <p:cNvGraphicFramePr>
                <a:graphicFrameLocks noGrp="1"/>
              </p:cNvGraphicFramePr>
              <p:nvPr>
                <p:extLst>
                  <p:ext uri="{D42A27DB-BD31-4B8C-83A1-F6EECF244321}">
                    <p14:modId xmlns:p14="http://schemas.microsoft.com/office/powerpoint/2010/main" val="1018755697"/>
                  </p:ext>
                </p:extLst>
              </p:nvPr>
            </p:nvGraphicFramePr>
            <p:xfrm>
              <a:off x="535575" y="1007324"/>
              <a:ext cx="5510215" cy="4956742"/>
            </p:xfrm>
            <a:graphic>
              <a:graphicData uri="http://schemas.openxmlformats.org/drawingml/2006/table">
                <a:tbl>
                  <a:tblPr firstRow="1" firstCol="1" bandRow="1">
                    <a:tableStyleId>{68D230F3-CF80-4859-8CE7-A43EE81993B5}</a:tableStyleId>
                  </a:tblPr>
                  <a:tblGrid>
                    <a:gridCol w="2093628">
                      <a:extLst>
                        <a:ext uri="{9D8B030D-6E8A-4147-A177-3AD203B41FA5}">
                          <a16:colId xmlns:a16="http://schemas.microsoft.com/office/drawing/2014/main" val="935632387"/>
                        </a:ext>
                      </a:extLst>
                    </a:gridCol>
                    <a:gridCol w="883444">
                      <a:extLst>
                        <a:ext uri="{9D8B030D-6E8A-4147-A177-3AD203B41FA5}">
                          <a16:colId xmlns:a16="http://schemas.microsoft.com/office/drawing/2014/main" val="4279809108"/>
                        </a:ext>
                      </a:extLst>
                    </a:gridCol>
                    <a:gridCol w="1032479">
                      <a:extLst>
                        <a:ext uri="{9D8B030D-6E8A-4147-A177-3AD203B41FA5}">
                          <a16:colId xmlns:a16="http://schemas.microsoft.com/office/drawing/2014/main" val="3077642163"/>
                        </a:ext>
                      </a:extLst>
                    </a:gridCol>
                    <a:gridCol w="1500664">
                      <a:extLst>
                        <a:ext uri="{9D8B030D-6E8A-4147-A177-3AD203B41FA5}">
                          <a16:colId xmlns:a16="http://schemas.microsoft.com/office/drawing/2014/main" val="3758615639"/>
                        </a:ext>
                      </a:extLst>
                    </a:gridCol>
                  </a:tblGrid>
                  <a:tr h="354053">
                    <a:tc>
                      <a:txBody>
                        <a:bodyPr/>
                        <a:lstStyle/>
                        <a:p>
                          <a:pPr algn="ctr">
                            <a:lnSpc>
                              <a:spcPct val="100000"/>
                            </a:lnSpc>
                            <a:spcAft>
                              <a:spcPts val="800"/>
                            </a:spcAft>
                          </a:pPr>
                          <a:r>
                            <a:rPr lang="es-EC" sz="1800" b="1" dirty="0">
                              <a:effectLst/>
                            </a:rPr>
                            <a:t>Espectro</a:t>
                          </a:r>
                          <a:endParaRPr lang="es-EC" sz="1800" b="1" dirty="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Vu (kgf)</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endParaRPr lang="es-EC"/>
                        </a:p>
                      </a:txBody>
                      <a:tcPr marL="43228" marR="43228" marT="0" marB="0" anchor="b">
                        <a:blipFill>
                          <a:blip r:embed="rId2"/>
                          <a:stretch>
                            <a:fillRect l="-287647" t="-1724" r="-145294" b="-1343103"/>
                          </a:stretch>
                        </a:blipFill>
                      </a:tcPr>
                    </a:tc>
                    <a:tc>
                      <a:txBody>
                        <a:bodyPr/>
                        <a:lstStyle/>
                        <a:p>
                          <a:endParaRPr lang="es-EC"/>
                        </a:p>
                      </a:txBody>
                      <a:tcPr marL="43228" marR="43228" marT="0" marB="0" anchor="b">
                        <a:blipFill>
                          <a:blip r:embed="rId2"/>
                          <a:stretch>
                            <a:fillRect l="-267886" t="-1724" r="-407" b="-1343103"/>
                          </a:stretch>
                        </a:blipFill>
                      </a:tcPr>
                    </a:tc>
                    <a:extLst>
                      <a:ext uri="{0D108BD9-81ED-4DB2-BD59-A6C34878D82A}">
                        <a16:rowId xmlns:a16="http://schemas.microsoft.com/office/drawing/2014/main" val="2264259395"/>
                      </a:ext>
                    </a:extLst>
                  </a:tr>
                  <a:tr h="354053">
                    <a:tc>
                      <a:txBody>
                        <a:bodyPr/>
                        <a:lstStyle/>
                        <a:p>
                          <a:pPr algn="ctr">
                            <a:lnSpc>
                              <a:spcPct val="100000"/>
                            </a:lnSpc>
                            <a:spcAft>
                              <a:spcPts val="800"/>
                            </a:spcAft>
                          </a:pPr>
                          <a:r>
                            <a:rPr lang="es-ES" sz="1800" b="0">
                              <a:effectLst/>
                            </a:rPr>
                            <a:t>Lytle Creek</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S" sz="1800">
                              <a:effectLst/>
                            </a:rPr>
                            <a:t>425.06</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1602.00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3633408584"/>
                      </a:ext>
                    </a:extLst>
                  </a:tr>
                  <a:tr h="354053">
                    <a:tc>
                      <a:txBody>
                        <a:bodyPr/>
                        <a:lstStyle/>
                        <a:p>
                          <a:pPr algn="ctr">
                            <a:lnSpc>
                              <a:spcPct val="100000"/>
                            </a:lnSpc>
                            <a:spcAft>
                              <a:spcPts val="800"/>
                            </a:spcAft>
                          </a:pPr>
                          <a:r>
                            <a:rPr lang="es-ES" sz="1800" b="0">
                              <a:effectLst/>
                            </a:rPr>
                            <a:t>Fuili, Italy-03</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364.6</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1602.00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3903217599"/>
                      </a:ext>
                    </a:extLst>
                  </a:tr>
                  <a:tr h="354053">
                    <a:tc>
                      <a:txBody>
                        <a:bodyPr/>
                        <a:lstStyle/>
                        <a:p>
                          <a:pPr algn="ctr">
                            <a:lnSpc>
                              <a:spcPct val="100000"/>
                            </a:lnSpc>
                            <a:spcAft>
                              <a:spcPts val="800"/>
                            </a:spcAft>
                          </a:pPr>
                          <a:r>
                            <a:rPr lang="es-ES" sz="1800" b="0">
                              <a:effectLst/>
                            </a:rPr>
                            <a:t>Fruili, Italy-02</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378.97</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dirty="0">
                              <a:effectLst/>
                            </a:rPr>
                            <a:t>1602.00</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696466763"/>
                      </a:ext>
                    </a:extLst>
                  </a:tr>
                  <a:tr h="354053">
                    <a:tc>
                      <a:txBody>
                        <a:bodyPr/>
                        <a:lstStyle/>
                        <a:p>
                          <a:pPr algn="ctr">
                            <a:lnSpc>
                              <a:spcPct val="100000"/>
                            </a:lnSpc>
                            <a:spcAft>
                              <a:spcPts val="800"/>
                            </a:spcAft>
                          </a:pPr>
                          <a:r>
                            <a:rPr lang="es-ES" sz="1800" b="0">
                              <a:effectLst/>
                            </a:rPr>
                            <a:t>Santa Barbara</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343.39</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1602.00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257428160"/>
                      </a:ext>
                    </a:extLst>
                  </a:tr>
                  <a:tr h="354053">
                    <a:tc>
                      <a:txBody>
                        <a:bodyPr/>
                        <a:lstStyle/>
                        <a:p>
                          <a:pPr algn="ctr">
                            <a:lnSpc>
                              <a:spcPct val="100000"/>
                            </a:lnSpc>
                            <a:spcAft>
                              <a:spcPts val="800"/>
                            </a:spcAft>
                          </a:pPr>
                          <a:r>
                            <a:rPr lang="es-ES" sz="1800" b="0">
                              <a:effectLst/>
                            </a:rPr>
                            <a:t>Coalinga-01</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478.24</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1602.00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472371646"/>
                      </a:ext>
                    </a:extLst>
                  </a:tr>
                  <a:tr h="354053">
                    <a:tc>
                      <a:txBody>
                        <a:bodyPr/>
                        <a:lstStyle/>
                        <a:p>
                          <a:pPr algn="ctr">
                            <a:lnSpc>
                              <a:spcPct val="100000"/>
                            </a:lnSpc>
                            <a:spcAft>
                              <a:spcPts val="800"/>
                            </a:spcAft>
                          </a:pPr>
                          <a:r>
                            <a:rPr lang="es-ES" sz="1800" b="0">
                              <a:effectLst/>
                            </a:rPr>
                            <a:t>Coalinga-02</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425.21</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1602.00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988340271"/>
                      </a:ext>
                    </a:extLst>
                  </a:tr>
                  <a:tr h="354053">
                    <a:tc>
                      <a:txBody>
                        <a:bodyPr/>
                        <a:lstStyle/>
                        <a:p>
                          <a:pPr algn="ctr">
                            <a:lnSpc>
                              <a:spcPct val="100000"/>
                            </a:lnSpc>
                            <a:spcAft>
                              <a:spcPts val="800"/>
                            </a:spcAft>
                          </a:pPr>
                          <a:r>
                            <a:rPr lang="es-ES" sz="1800" b="0">
                              <a:effectLst/>
                            </a:rPr>
                            <a:t>Coalinga-04</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401.48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1602.00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2144709501"/>
                      </a:ext>
                    </a:extLst>
                  </a:tr>
                  <a:tr h="354053">
                    <a:tc>
                      <a:txBody>
                        <a:bodyPr/>
                        <a:lstStyle/>
                        <a:p>
                          <a:pPr algn="ctr">
                            <a:lnSpc>
                              <a:spcPct val="100000"/>
                            </a:lnSpc>
                            <a:spcAft>
                              <a:spcPts val="800"/>
                            </a:spcAft>
                          </a:pPr>
                          <a:r>
                            <a:rPr lang="es-ES" sz="1800" b="0">
                              <a:effectLst/>
                            </a:rPr>
                            <a:t>Coalinga-05</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409.07</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1602.00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1598783805"/>
                      </a:ext>
                    </a:extLst>
                  </a:tr>
                  <a:tr h="354053">
                    <a:tc>
                      <a:txBody>
                        <a:bodyPr/>
                        <a:lstStyle/>
                        <a:p>
                          <a:pPr algn="ctr">
                            <a:lnSpc>
                              <a:spcPct val="100000"/>
                            </a:lnSpc>
                            <a:spcAft>
                              <a:spcPts val="800"/>
                            </a:spcAft>
                          </a:pPr>
                          <a:r>
                            <a:rPr lang="es-ES" sz="1800" b="0">
                              <a:effectLst/>
                            </a:rPr>
                            <a:t>Coalinga-06</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377.29</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1602.00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3142105076"/>
                      </a:ext>
                    </a:extLst>
                  </a:tr>
                  <a:tr h="354053">
                    <a:tc>
                      <a:txBody>
                        <a:bodyPr/>
                        <a:lstStyle/>
                        <a:p>
                          <a:pPr algn="ctr">
                            <a:lnSpc>
                              <a:spcPct val="100000"/>
                            </a:lnSpc>
                            <a:spcAft>
                              <a:spcPts val="800"/>
                            </a:spcAft>
                          </a:pPr>
                          <a:r>
                            <a:rPr lang="es-ES" sz="1800" b="0">
                              <a:effectLst/>
                            </a:rPr>
                            <a:t>Coalinga-07</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349.54</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1602.00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2382976045"/>
                      </a:ext>
                    </a:extLst>
                  </a:tr>
                  <a:tr h="354053">
                    <a:tc>
                      <a:txBody>
                        <a:bodyPr/>
                        <a:lstStyle/>
                        <a:p>
                          <a:pPr algn="ctr">
                            <a:lnSpc>
                              <a:spcPct val="100000"/>
                            </a:lnSpc>
                            <a:spcAft>
                              <a:spcPts val="800"/>
                            </a:spcAft>
                          </a:pPr>
                          <a:r>
                            <a:rPr lang="es-ES" sz="1800" b="0">
                              <a:effectLst/>
                            </a:rPr>
                            <a:t>N. Palm Springs</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482.34</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1602.00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2522632661"/>
                      </a:ext>
                    </a:extLst>
                  </a:tr>
                  <a:tr h="354053">
                    <a:tc>
                      <a:txBody>
                        <a:bodyPr/>
                        <a:lstStyle/>
                        <a:p>
                          <a:pPr algn="ctr">
                            <a:lnSpc>
                              <a:spcPct val="100000"/>
                            </a:lnSpc>
                            <a:spcAft>
                              <a:spcPts val="800"/>
                            </a:spcAft>
                          </a:pPr>
                          <a:r>
                            <a:rPr lang="es-ES" sz="1800" b="0">
                              <a:effectLst/>
                            </a:rPr>
                            <a:t>Whittier Narrows-01</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376.42</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1602.00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2891639890"/>
                      </a:ext>
                    </a:extLst>
                  </a:tr>
                  <a:tr h="354053">
                    <a:tc>
                      <a:txBody>
                        <a:bodyPr/>
                        <a:lstStyle/>
                        <a:p>
                          <a:pPr algn="ctr">
                            <a:lnSpc>
                              <a:spcPct val="100000"/>
                            </a:lnSpc>
                            <a:spcAft>
                              <a:spcPts val="800"/>
                            </a:spcAft>
                          </a:pPr>
                          <a:r>
                            <a:rPr lang="es-EC" sz="1800" b="0" dirty="0">
                              <a:effectLst/>
                            </a:rPr>
                            <a:t>Promedio</a:t>
                          </a:r>
                          <a:endParaRPr lang="es-EC" sz="1800" b="0" dirty="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dirty="0">
                              <a:effectLst/>
                            </a:rPr>
                            <a:t>375.25</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1602.00</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dirty="0">
                              <a:effectLst/>
                            </a:rPr>
                            <a:t>OK</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899310749"/>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a 5">
                <a:extLst>
                  <a:ext uri="{FF2B5EF4-FFF2-40B4-BE49-F238E27FC236}">
                    <a16:creationId xmlns:a16="http://schemas.microsoft.com/office/drawing/2014/main" id="{0EB99B0A-1DD5-4503-AC33-301080E67413}"/>
                  </a:ext>
                </a:extLst>
              </p:cNvPr>
              <p:cNvGraphicFramePr>
                <a:graphicFrameLocks noGrp="1"/>
              </p:cNvGraphicFramePr>
              <p:nvPr>
                <p:extLst>
                  <p:ext uri="{D42A27DB-BD31-4B8C-83A1-F6EECF244321}">
                    <p14:modId xmlns:p14="http://schemas.microsoft.com/office/powerpoint/2010/main" val="720746516"/>
                  </p:ext>
                </p:extLst>
              </p:nvPr>
            </p:nvGraphicFramePr>
            <p:xfrm>
              <a:off x="6256221" y="1007324"/>
              <a:ext cx="5599623" cy="4956742"/>
            </p:xfrm>
            <a:graphic>
              <a:graphicData uri="http://schemas.openxmlformats.org/drawingml/2006/table">
                <a:tbl>
                  <a:tblPr firstRow="1" firstCol="1" bandRow="1">
                    <a:tableStyleId>{68D230F3-CF80-4859-8CE7-A43EE81993B5}</a:tableStyleId>
                  </a:tblPr>
                  <a:tblGrid>
                    <a:gridCol w="2093628">
                      <a:extLst>
                        <a:ext uri="{9D8B030D-6E8A-4147-A177-3AD203B41FA5}">
                          <a16:colId xmlns:a16="http://schemas.microsoft.com/office/drawing/2014/main" val="2995994201"/>
                        </a:ext>
                      </a:extLst>
                    </a:gridCol>
                    <a:gridCol w="905796">
                      <a:extLst>
                        <a:ext uri="{9D8B030D-6E8A-4147-A177-3AD203B41FA5}">
                          <a16:colId xmlns:a16="http://schemas.microsoft.com/office/drawing/2014/main" val="2639501735"/>
                        </a:ext>
                      </a:extLst>
                    </a:gridCol>
                    <a:gridCol w="1054831">
                      <a:extLst>
                        <a:ext uri="{9D8B030D-6E8A-4147-A177-3AD203B41FA5}">
                          <a16:colId xmlns:a16="http://schemas.microsoft.com/office/drawing/2014/main" val="4042446677"/>
                        </a:ext>
                      </a:extLst>
                    </a:gridCol>
                    <a:gridCol w="1545368">
                      <a:extLst>
                        <a:ext uri="{9D8B030D-6E8A-4147-A177-3AD203B41FA5}">
                          <a16:colId xmlns:a16="http://schemas.microsoft.com/office/drawing/2014/main" val="4275089431"/>
                        </a:ext>
                      </a:extLst>
                    </a:gridCol>
                  </a:tblGrid>
                  <a:tr h="354053">
                    <a:tc>
                      <a:txBody>
                        <a:bodyPr/>
                        <a:lstStyle/>
                        <a:p>
                          <a:pPr algn="ctr">
                            <a:lnSpc>
                              <a:spcPct val="100000"/>
                            </a:lnSpc>
                            <a:spcAft>
                              <a:spcPts val="800"/>
                            </a:spcAft>
                          </a:pPr>
                          <a:r>
                            <a:rPr lang="es-EC" sz="1800">
                              <a:effectLst/>
                            </a:rPr>
                            <a:t>Espectro</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dirty="0" err="1">
                              <a:effectLst/>
                            </a:rPr>
                            <a:t>Nu</a:t>
                          </a:r>
                          <a:r>
                            <a:rPr lang="es-EC" sz="1800" dirty="0">
                              <a:effectLst/>
                            </a:rPr>
                            <a:t> (</a:t>
                          </a:r>
                          <a:r>
                            <a:rPr lang="es-EC" sz="1800" dirty="0" err="1">
                              <a:effectLst/>
                            </a:rPr>
                            <a:t>kgf</a:t>
                          </a:r>
                          <a:r>
                            <a:rPr lang="es-EC" sz="1800" dirty="0">
                              <a:effectLst/>
                            </a:rPr>
                            <a:t>)</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0.75 </a:t>
                          </a:r>
                          <a14:m>
                            <m:oMath xmlns:m="http://schemas.openxmlformats.org/officeDocument/2006/math">
                              <m:r>
                                <a:rPr lang="es-ES" sz="1800">
                                  <a:effectLst/>
                                  <a:latin typeface="Cambria Math" panose="02040503050406030204" pitchFamily="18" charset="0"/>
                                </a:rPr>
                                <m:t>𝛟</m:t>
                              </m:r>
                            </m:oMath>
                          </a14:m>
                          <a:r>
                            <a:rPr lang="es-EC" sz="1800">
                              <a:effectLst/>
                            </a:rPr>
                            <a:t>Nn</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0.75 </a:t>
                          </a:r>
                          <a14:m>
                            <m:oMath xmlns:m="http://schemas.openxmlformats.org/officeDocument/2006/math">
                              <m:r>
                                <a:rPr lang="es-ES" sz="1800">
                                  <a:effectLst/>
                                  <a:latin typeface="Cambria Math" panose="02040503050406030204" pitchFamily="18" charset="0"/>
                                </a:rPr>
                                <m:t>𝛟</m:t>
                              </m:r>
                            </m:oMath>
                          </a14:m>
                          <a:r>
                            <a:rPr lang="es-EC" sz="1800">
                              <a:effectLst/>
                            </a:rPr>
                            <a:t>Nn &gt; Un</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1636264218"/>
                      </a:ext>
                    </a:extLst>
                  </a:tr>
                  <a:tr h="354053">
                    <a:tc>
                      <a:txBody>
                        <a:bodyPr/>
                        <a:lstStyle/>
                        <a:p>
                          <a:pPr algn="ctr">
                            <a:lnSpc>
                              <a:spcPct val="100000"/>
                            </a:lnSpc>
                            <a:spcAft>
                              <a:spcPts val="800"/>
                            </a:spcAft>
                          </a:pPr>
                          <a:r>
                            <a:rPr lang="es-ES" sz="1800" b="0">
                              <a:effectLst/>
                            </a:rPr>
                            <a:t>Lytle Creek</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S" sz="1800">
                              <a:effectLst/>
                            </a:rPr>
                            <a:t>1321.85</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1852.328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2068020018"/>
                      </a:ext>
                    </a:extLst>
                  </a:tr>
                  <a:tr h="354053">
                    <a:tc>
                      <a:txBody>
                        <a:bodyPr/>
                        <a:lstStyle/>
                        <a:p>
                          <a:pPr algn="ctr">
                            <a:lnSpc>
                              <a:spcPct val="100000"/>
                            </a:lnSpc>
                            <a:spcAft>
                              <a:spcPts val="800"/>
                            </a:spcAft>
                          </a:pPr>
                          <a:r>
                            <a:rPr lang="es-ES" sz="1800" b="0">
                              <a:effectLst/>
                            </a:rPr>
                            <a:t>Fuili, Italy-03</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1167.51</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1852.328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1146016231"/>
                      </a:ext>
                    </a:extLst>
                  </a:tr>
                  <a:tr h="354053">
                    <a:tc>
                      <a:txBody>
                        <a:bodyPr/>
                        <a:lstStyle/>
                        <a:p>
                          <a:pPr algn="ctr">
                            <a:lnSpc>
                              <a:spcPct val="100000"/>
                            </a:lnSpc>
                            <a:spcAft>
                              <a:spcPts val="800"/>
                            </a:spcAft>
                          </a:pPr>
                          <a:r>
                            <a:rPr lang="es-ES" sz="1800" b="0">
                              <a:effectLst/>
                            </a:rPr>
                            <a:t>Fruili, Italy-02</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1177.23</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1852.328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3170635821"/>
                      </a:ext>
                    </a:extLst>
                  </a:tr>
                  <a:tr h="354053">
                    <a:tc>
                      <a:txBody>
                        <a:bodyPr/>
                        <a:lstStyle/>
                        <a:p>
                          <a:pPr algn="ctr">
                            <a:lnSpc>
                              <a:spcPct val="100000"/>
                            </a:lnSpc>
                            <a:spcAft>
                              <a:spcPts val="800"/>
                            </a:spcAft>
                          </a:pPr>
                          <a:r>
                            <a:rPr lang="es-ES" sz="1800" b="0">
                              <a:effectLst/>
                            </a:rPr>
                            <a:t>Santa Barbara</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1065.6</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1852.328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769099748"/>
                      </a:ext>
                    </a:extLst>
                  </a:tr>
                  <a:tr h="354053">
                    <a:tc>
                      <a:txBody>
                        <a:bodyPr/>
                        <a:lstStyle/>
                        <a:p>
                          <a:pPr algn="ctr">
                            <a:lnSpc>
                              <a:spcPct val="100000"/>
                            </a:lnSpc>
                            <a:spcAft>
                              <a:spcPts val="800"/>
                            </a:spcAft>
                          </a:pPr>
                          <a:r>
                            <a:rPr lang="es-ES" sz="1800" b="0">
                              <a:effectLst/>
                            </a:rPr>
                            <a:t>Coalinga-01</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1488.74</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1852.328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828417457"/>
                      </a:ext>
                    </a:extLst>
                  </a:tr>
                  <a:tr h="354053">
                    <a:tc>
                      <a:txBody>
                        <a:bodyPr/>
                        <a:lstStyle/>
                        <a:p>
                          <a:pPr algn="ctr">
                            <a:lnSpc>
                              <a:spcPct val="100000"/>
                            </a:lnSpc>
                            <a:spcAft>
                              <a:spcPts val="800"/>
                            </a:spcAft>
                          </a:pPr>
                          <a:r>
                            <a:rPr lang="es-ES" sz="1800" b="0">
                              <a:effectLst/>
                            </a:rPr>
                            <a:t>Coalinga-02</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1354.58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1852.328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138468840"/>
                      </a:ext>
                    </a:extLst>
                  </a:tr>
                  <a:tr h="354053">
                    <a:tc>
                      <a:txBody>
                        <a:bodyPr/>
                        <a:lstStyle/>
                        <a:p>
                          <a:pPr algn="ctr">
                            <a:lnSpc>
                              <a:spcPct val="100000"/>
                            </a:lnSpc>
                            <a:spcAft>
                              <a:spcPts val="800"/>
                            </a:spcAft>
                          </a:pPr>
                          <a:r>
                            <a:rPr lang="es-ES" sz="1800" b="0">
                              <a:effectLst/>
                            </a:rPr>
                            <a:t>Coalinga-04</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1247.75</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1852.328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3451028645"/>
                      </a:ext>
                    </a:extLst>
                  </a:tr>
                  <a:tr h="354053">
                    <a:tc>
                      <a:txBody>
                        <a:bodyPr/>
                        <a:lstStyle/>
                        <a:p>
                          <a:pPr algn="ctr">
                            <a:lnSpc>
                              <a:spcPct val="100000"/>
                            </a:lnSpc>
                            <a:spcAft>
                              <a:spcPts val="800"/>
                            </a:spcAft>
                          </a:pPr>
                          <a:r>
                            <a:rPr lang="es-ES" sz="1800" b="0">
                              <a:effectLst/>
                            </a:rPr>
                            <a:t>Coalinga-05</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1304.25</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1852.328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4156950909"/>
                      </a:ext>
                    </a:extLst>
                  </a:tr>
                  <a:tr h="354053">
                    <a:tc>
                      <a:txBody>
                        <a:bodyPr/>
                        <a:lstStyle/>
                        <a:p>
                          <a:pPr algn="ctr">
                            <a:lnSpc>
                              <a:spcPct val="100000"/>
                            </a:lnSpc>
                            <a:spcAft>
                              <a:spcPts val="800"/>
                            </a:spcAft>
                          </a:pPr>
                          <a:r>
                            <a:rPr lang="es-ES" sz="1800" b="0">
                              <a:effectLst/>
                            </a:rPr>
                            <a:t>Coalinga-06</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1199.02</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1852.328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222477626"/>
                      </a:ext>
                    </a:extLst>
                  </a:tr>
                  <a:tr h="354053">
                    <a:tc>
                      <a:txBody>
                        <a:bodyPr/>
                        <a:lstStyle/>
                        <a:p>
                          <a:pPr algn="ctr">
                            <a:lnSpc>
                              <a:spcPct val="100000"/>
                            </a:lnSpc>
                            <a:spcAft>
                              <a:spcPts val="800"/>
                            </a:spcAft>
                          </a:pPr>
                          <a:r>
                            <a:rPr lang="es-ES" sz="1800" b="0">
                              <a:effectLst/>
                            </a:rPr>
                            <a:t>Coalinga-07</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1107.82</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1852.328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1113411954"/>
                      </a:ext>
                    </a:extLst>
                  </a:tr>
                  <a:tr h="354053">
                    <a:tc>
                      <a:txBody>
                        <a:bodyPr/>
                        <a:lstStyle/>
                        <a:p>
                          <a:pPr algn="ctr">
                            <a:lnSpc>
                              <a:spcPct val="100000"/>
                            </a:lnSpc>
                            <a:spcAft>
                              <a:spcPts val="800"/>
                            </a:spcAft>
                          </a:pPr>
                          <a:r>
                            <a:rPr lang="es-ES" sz="1800" b="0">
                              <a:effectLst/>
                            </a:rPr>
                            <a:t>N. Palm Springs</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1501.54</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1852.328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2670349454"/>
                      </a:ext>
                    </a:extLst>
                  </a:tr>
                  <a:tr h="354053">
                    <a:tc>
                      <a:txBody>
                        <a:bodyPr/>
                        <a:lstStyle/>
                        <a:p>
                          <a:pPr algn="ctr">
                            <a:lnSpc>
                              <a:spcPct val="100000"/>
                            </a:lnSpc>
                            <a:spcAft>
                              <a:spcPts val="800"/>
                            </a:spcAft>
                          </a:pPr>
                          <a:r>
                            <a:rPr lang="es-ES" sz="1800" b="0">
                              <a:effectLst/>
                            </a:rPr>
                            <a:t>Whittier Narrows-01</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1196.18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1852.328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548834818"/>
                      </a:ext>
                    </a:extLst>
                  </a:tr>
                  <a:tr h="354053">
                    <a:tc>
                      <a:txBody>
                        <a:bodyPr/>
                        <a:lstStyle/>
                        <a:p>
                          <a:pPr algn="ctr">
                            <a:lnSpc>
                              <a:spcPct val="100000"/>
                            </a:lnSpc>
                            <a:spcAft>
                              <a:spcPts val="800"/>
                            </a:spcAft>
                          </a:pPr>
                          <a:r>
                            <a:rPr lang="es-EC" sz="1800" b="0" dirty="0">
                              <a:effectLst/>
                            </a:rPr>
                            <a:t>Promedio</a:t>
                          </a:r>
                          <a:endParaRPr lang="es-EC" sz="1800" b="0" dirty="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1187.69</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1852.328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dirty="0">
                              <a:effectLst/>
                            </a:rPr>
                            <a:t>OK</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3522372572"/>
                      </a:ext>
                    </a:extLst>
                  </a:tr>
                </a:tbl>
              </a:graphicData>
            </a:graphic>
          </p:graphicFrame>
        </mc:Choice>
        <mc:Fallback xmlns="">
          <p:graphicFrame>
            <p:nvGraphicFramePr>
              <p:cNvPr id="6" name="Tabla 5">
                <a:extLst>
                  <a:ext uri="{FF2B5EF4-FFF2-40B4-BE49-F238E27FC236}">
                    <a16:creationId xmlns:a16="http://schemas.microsoft.com/office/drawing/2014/main" id="{0EB99B0A-1DD5-4503-AC33-301080E67413}"/>
                  </a:ext>
                </a:extLst>
              </p:cNvPr>
              <p:cNvGraphicFramePr>
                <a:graphicFrameLocks noGrp="1"/>
              </p:cNvGraphicFramePr>
              <p:nvPr>
                <p:extLst>
                  <p:ext uri="{D42A27DB-BD31-4B8C-83A1-F6EECF244321}">
                    <p14:modId xmlns:p14="http://schemas.microsoft.com/office/powerpoint/2010/main" val="720746516"/>
                  </p:ext>
                </p:extLst>
              </p:nvPr>
            </p:nvGraphicFramePr>
            <p:xfrm>
              <a:off x="6256221" y="1007324"/>
              <a:ext cx="5599623" cy="4956742"/>
            </p:xfrm>
            <a:graphic>
              <a:graphicData uri="http://schemas.openxmlformats.org/drawingml/2006/table">
                <a:tbl>
                  <a:tblPr firstRow="1" firstCol="1" bandRow="1">
                    <a:tableStyleId>{68D230F3-CF80-4859-8CE7-A43EE81993B5}</a:tableStyleId>
                  </a:tblPr>
                  <a:tblGrid>
                    <a:gridCol w="2093628">
                      <a:extLst>
                        <a:ext uri="{9D8B030D-6E8A-4147-A177-3AD203B41FA5}">
                          <a16:colId xmlns:a16="http://schemas.microsoft.com/office/drawing/2014/main" val="2995994201"/>
                        </a:ext>
                      </a:extLst>
                    </a:gridCol>
                    <a:gridCol w="905796">
                      <a:extLst>
                        <a:ext uri="{9D8B030D-6E8A-4147-A177-3AD203B41FA5}">
                          <a16:colId xmlns:a16="http://schemas.microsoft.com/office/drawing/2014/main" val="2639501735"/>
                        </a:ext>
                      </a:extLst>
                    </a:gridCol>
                    <a:gridCol w="1054831">
                      <a:extLst>
                        <a:ext uri="{9D8B030D-6E8A-4147-A177-3AD203B41FA5}">
                          <a16:colId xmlns:a16="http://schemas.microsoft.com/office/drawing/2014/main" val="4042446677"/>
                        </a:ext>
                      </a:extLst>
                    </a:gridCol>
                    <a:gridCol w="1545368">
                      <a:extLst>
                        <a:ext uri="{9D8B030D-6E8A-4147-A177-3AD203B41FA5}">
                          <a16:colId xmlns:a16="http://schemas.microsoft.com/office/drawing/2014/main" val="4275089431"/>
                        </a:ext>
                      </a:extLst>
                    </a:gridCol>
                  </a:tblGrid>
                  <a:tr h="354053">
                    <a:tc>
                      <a:txBody>
                        <a:bodyPr/>
                        <a:lstStyle/>
                        <a:p>
                          <a:pPr algn="ctr">
                            <a:lnSpc>
                              <a:spcPct val="100000"/>
                            </a:lnSpc>
                            <a:spcAft>
                              <a:spcPts val="800"/>
                            </a:spcAft>
                          </a:pPr>
                          <a:r>
                            <a:rPr lang="es-EC" sz="1800">
                              <a:effectLst/>
                            </a:rPr>
                            <a:t>Espectro</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dirty="0" err="1">
                              <a:effectLst/>
                            </a:rPr>
                            <a:t>Nu</a:t>
                          </a:r>
                          <a:r>
                            <a:rPr lang="es-EC" sz="1800" dirty="0">
                              <a:effectLst/>
                            </a:rPr>
                            <a:t> (</a:t>
                          </a:r>
                          <a:r>
                            <a:rPr lang="es-EC" sz="1800" dirty="0" err="1">
                              <a:effectLst/>
                            </a:rPr>
                            <a:t>kgf</a:t>
                          </a:r>
                          <a:r>
                            <a:rPr lang="es-EC" sz="1800" dirty="0">
                              <a:effectLst/>
                            </a:rPr>
                            <a:t>)</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endParaRPr lang="es-EC"/>
                        </a:p>
                      </a:txBody>
                      <a:tcPr marL="43228" marR="43228" marT="0" marB="0" anchor="b">
                        <a:blipFill>
                          <a:blip r:embed="rId3"/>
                          <a:stretch>
                            <a:fillRect l="-284393" t="-1724" r="-147399" b="-1343103"/>
                          </a:stretch>
                        </a:blipFill>
                      </a:tcPr>
                    </a:tc>
                    <a:tc>
                      <a:txBody>
                        <a:bodyPr/>
                        <a:lstStyle/>
                        <a:p>
                          <a:endParaRPr lang="es-EC"/>
                        </a:p>
                      </a:txBody>
                      <a:tcPr marL="43228" marR="43228" marT="0" marB="0" anchor="b">
                        <a:blipFill>
                          <a:blip r:embed="rId3"/>
                          <a:stretch>
                            <a:fillRect l="-261811" t="-1724" r="-394" b="-1343103"/>
                          </a:stretch>
                        </a:blipFill>
                      </a:tcPr>
                    </a:tc>
                    <a:extLst>
                      <a:ext uri="{0D108BD9-81ED-4DB2-BD59-A6C34878D82A}">
                        <a16:rowId xmlns:a16="http://schemas.microsoft.com/office/drawing/2014/main" val="1636264218"/>
                      </a:ext>
                    </a:extLst>
                  </a:tr>
                  <a:tr h="354053">
                    <a:tc>
                      <a:txBody>
                        <a:bodyPr/>
                        <a:lstStyle/>
                        <a:p>
                          <a:pPr algn="ctr">
                            <a:lnSpc>
                              <a:spcPct val="100000"/>
                            </a:lnSpc>
                            <a:spcAft>
                              <a:spcPts val="800"/>
                            </a:spcAft>
                          </a:pPr>
                          <a:r>
                            <a:rPr lang="es-ES" sz="1800" b="0">
                              <a:effectLst/>
                            </a:rPr>
                            <a:t>Lytle Creek</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S" sz="1800">
                              <a:effectLst/>
                            </a:rPr>
                            <a:t>1321.85</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1852.328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2068020018"/>
                      </a:ext>
                    </a:extLst>
                  </a:tr>
                  <a:tr h="354053">
                    <a:tc>
                      <a:txBody>
                        <a:bodyPr/>
                        <a:lstStyle/>
                        <a:p>
                          <a:pPr algn="ctr">
                            <a:lnSpc>
                              <a:spcPct val="100000"/>
                            </a:lnSpc>
                            <a:spcAft>
                              <a:spcPts val="800"/>
                            </a:spcAft>
                          </a:pPr>
                          <a:r>
                            <a:rPr lang="es-ES" sz="1800" b="0">
                              <a:effectLst/>
                            </a:rPr>
                            <a:t>Fuili, Italy-03</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1167.51</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1852.328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1146016231"/>
                      </a:ext>
                    </a:extLst>
                  </a:tr>
                  <a:tr h="354053">
                    <a:tc>
                      <a:txBody>
                        <a:bodyPr/>
                        <a:lstStyle/>
                        <a:p>
                          <a:pPr algn="ctr">
                            <a:lnSpc>
                              <a:spcPct val="100000"/>
                            </a:lnSpc>
                            <a:spcAft>
                              <a:spcPts val="800"/>
                            </a:spcAft>
                          </a:pPr>
                          <a:r>
                            <a:rPr lang="es-ES" sz="1800" b="0">
                              <a:effectLst/>
                            </a:rPr>
                            <a:t>Fruili, Italy-02</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1177.23</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1852.328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3170635821"/>
                      </a:ext>
                    </a:extLst>
                  </a:tr>
                  <a:tr h="354053">
                    <a:tc>
                      <a:txBody>
                        <a:bodyPr/>
                        <a:lstStyle/>
                        <a:p>
                          <a:pPr algn="ctr">
                            <a:lnSpc>
                              <a:spcPct val="100000"/>
                            </a:lnSpc>
                            <a:spcAft>
                              <a:spcPts val="800"/>
                            </a:spcAft>
                          </a:pPr>
                          <a:r>
                            <a:rPr lang="es-ES" sz="1800" b="0">
                              <a:effectLst/>
                            </a:rPr>
                            <a:t>Santa Barbara</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1065.6</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1852.328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769099748"/>
                      </a:ext>
                    </a:extLst>
                  </a:tr>
                  <a:tr h="354053">
                    <a:tc>
                      <a:txBody>
                        <a:bodyPr/>
                        <a:lstStyle/>
                        <a:p>
                          <a:pPr algn="ctr">
                            <a:lnSpc>
                              <a:spcPct val="100000"/>
                            </a:lnSpc>
                            <a:spcAft>
                              <a:spcPts val="800"/>
                            </a:spcAft>
                          </a:pPr>
                          <a:r>
                            <a:rPr lang="es-ES" sz="1800" b="0">
                              <a:effectLst/>
                            </a:rPr>
                            <a:t>Coalinga-01</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1488.74</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1852.328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828417457"/>
                      </a:ext>
                    </a:extLst>
                  </a:tr>
                  <a:tr h="354053">
                    <a:tc>
                      <a:txBody>
                        <a:bodyPr/>
                        <a:lstStyle/>
                        <a:p>
                          <a:pPr algn="ctr">
                            <a:lnSpc>
                              <a:spcPct val="100000"/>
                            </a:lnSpc>
                            <a:spcAft>
                              <a:spcPts val="800"/>
                            </a:spcAft>
                          </a:pPr>
                          <a:r>
                            <a:rPr lang="es-ES" sz="1800" b="0">
                              <a:effectLst/>
                            </a:rPr>
                            <a:t>Coalinga-02</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1354.58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1852.328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138468840"/>
                      </a:ext>
                    </a:extLst>
                  </a:tr>
                  <a:tr h="354053">
                    <a:tc>
                      <a:txBody>
                        <a:bodyPr/>
                        <a:lstStyle/>
                        <a:p>
                          <a:pPr algn="ctr">
                            <a:lnSpc>
                              <a:spcPct val="100000"/>
                            </a:lnSpc>
                            <a:spcAft>
                              <a:spcPts val="800"/>
                            </a:spcAft>
                          </a:pPr>
                          <a:r>
                            <a:rPr lang="es-ES" sz="1800" b="0">
                              <a:effectLst/>
                            </a:rPr>
                            <a:t>Coalinga-04</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1247.75</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1852.328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3451028645"/>
                      </a:ext>
                    </a:extLst>
                  </a:tr>
                  <a:tr h="354053">
                    <a:tc>
                      <a:txBody>
                        <a:bodyPr/>
                        <a:lstStyle/>
                        <a:p>
                          <a:pPr algn="ctr">
                            <a:lnSpc>
                              <a:spcPct val="100000"/>
                            </a:lnSpc>
                            <a:spcAft>
                              <a:spcPts val="800"/>
                            </a:spcAft>
                          </a:pPr>
                          <a:r>
                            <a:rPr lang="es-ES" sz="1800" b="0">
                              <a:effectLst/>
                            </a:rPr>
                            <a:t>Coalinga-05</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1304.25</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1852.328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4156950909"/>
                      </a:ext>
                    </a:extLst>
                  </a:tr>
                  <a:tr h="354053">
                    <a:tc>
                      <a:txBody>
                        <a:bodyPr/>
                        <a:lstStyle/>
                        <a:p>
                          <a:pPr algn="ctr">
                            <a:lnSpc>
                              <a:spcPct val="100000"/>
                            </a:lnSpc>
                            <a:spcAft>
                              <a:spcPts val="800"/>
                            </a:spcAft>
                          </a:pPr>
                          <a:r>
                            <a:rPr lang="es-ES" sz="1800" b="0">
                              <a:effectLst/>
                            </a:rPr>
                            <a:t>Coalinga-06</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1199.02</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1852.328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222477626"/>
                      </a:ext>
                    </a:extLst>
                  </a:tr>
                  <a:tr h="354053">
                    <a:tc>
                      <a:txBody>
                        <a:bodyPr/>
                        <a:lstStyle/>
                        <a:p>
                          <a:pPr algn="ctr">
                            <a:lnSpc>
                              <a:spcPct val="100000"/>
                            </a:lnSpc>
                            <a:spcAft>
                              <a:spcPts val="800"/>
                            </a:spcAft>
                          </a:pPr>
                          <a:r>
                            <a:rPr lang="es-ES" sz="1800" b="0">
                              <a:effectLst/>
                            </a:rPr>
                            <a:t>Coalinga-07</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1107.82</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1852.328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1113411954"/>
                      </a:ext>
                    </a:extLst>
                  </a:tr>
                  <a:tr h="354053">
                    <a:tc>
                      <a:txBody>
                        <a:bodyPr/>
                        <a:lstStyle/>
                        <a:p>
                          <a:pPr algn="ctr">
                            <a:lnSpc>
                              <a:spcPct val="100000"/>
                            </a:lnSpc>
                            <a:spcAft>
                              <a:spcPts val="800"/>
                            </a:spcAft>
                          </a:pPr>
                          <a:r>
                            <a:rPr lang="es-ES" sz="1800" b="0">
                              <a:effectLst/>
                            </a:rPr>
                            <a:t>N. Palm Springs</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1501.54</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1852.328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2670349454"/>
                      </a:ext>
                    </a:extLst>
                  </a:tr>
                  <a:tr h="354053">
                    <a:tc>
                      <a:txBody>
                        <a:bodyPr/>
                        <a:lstStyle/>
                        <a:p>
                          <a:pPr algn="ctr">
                            <a:lnSpc>
                              <a:spcPct val="100000"/>
                            </a:lnSpc>
                            <a:spcAft>
                              <a:spcPts val="800"/>
                            </a:spcAft>
                          </a:pPr>
                          <a:r>
                            <a:rPr lang="es-ES" sz="1800" b="0">
                              <a:effectLst/>
                            </a:rPr>
                            <a:t>Whittier Narrows-01</a:t>
                          </a:r>
                          <a:endParaRPr lang="es-EC" sz="1800" b="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1196.18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1852.328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OK</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548834818"/>
                      </a:ext>
                    </a:extLst>
                  </a:tr>
                  <a:tr h="354053">
                    <a:tc>
                      <a:txBody>
                        <a:bodyPr/>
                        <a:lstStyle/>
                        <a:p>
                          <a:pPr algn="ctr">
                            <a:lnSpc>
                              <a:spcPct val="100000"/>
                            </a:lnSpc>
                            <a:spcAft>
                              <a:spcPts val="800"/>
                            </a:spcAft>
                          </a:pPr>
                          <a:r>
                            <a:rPr lang="es-EC" sz="1800" b="0" dirty="0">
                              <a:effectLst/>
                            </a:rPr>
                            <a:t>Promedio</a:t>
                          </a:r>
                          <a:endParaRPr lang="es-EC" sz="1800" b="0" dirty="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ctr"/>
                    </a:tc>
                    <a:tc>
                      <a:txBody>
                        <a:bodyPr/>
                        <a:lstStyle/>
                        <a:p>
                          <a:pPr algn="ctr">
                            <a:lnSpc>
                              <a:spcPct val="100000"/>
                            </a:lnSpc>
                            <a:spcAft>
                              <a:spcPts val="800"/>
                            </a:spcAft>
                          </a:pPr>
                          <a:r>
                            <a:rPr lang="es-ES" sz="1800">
                              <a:effectLst/>
                            </a:rPr>
                            <a:t>1187.69</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a:effectLst/>
                            </a:rPr>
                            <a:t>1852.328</a:t>
                          </a:r>
                          <a:endParaRPr lang="es-EC" sz="180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tc>
                      <a:txBody>
                        <a:bodyPr/>
                        <a:lstStyle/>
                        <a:p>
                          <a:pPr algn="ctr">
                            <a:lnSpc>
                              <a:spcPct val="100000"/>
                            </a:lnSpc>
                            <a:spcAft>
                              <a:spcPts val="800"/>
                            </a:spcAft>
                          </a:pPr>
                          <a:r>
                            <a:rPr lang="es-EC" sz="1800" dirty="0">
                              <a:effectLst/>
                            </a:rPr>
                            <a:t>OK</a:t>
                          </a:r>
                          <a:endParaRPr lang="es-EC" sz="1800" dirty="0">
                            <a:effectLst/>
                            <a:latin typeface="Times New Roman" panose="02020603050405020304" pitchFamily="18" charset="0"/>
                            <a:ea typeface="Arial" panose="020B0604020202020204" pitchFamily="34" charset="0"/>
                            <a:cs typeface="Arial" panose="020B0604020202020204" pitchFamily="34" charset="0"/>
                          </a:endParaRPr>
                        </a:p>
                      </a:txBody>
                      <a:tcPr marL="43228" marR="43228" marT="0" marB="0" anchor="b"/>
                    </a:tc>
                    <a:extLst>
                      <a:ext uri="{0D108BD9-81ED-4DB2-BD59-A6C34878D82A}">
                        <a16:rowId xmlns:a16="http://schemas.microsoft.com/office/drawing/2014/main" val="3522372572"/>
                      </a:ext>
                    </a:extLst>
                  </a:tr>
                </a:tbl>
              </a:graphicData>
            </a:graphic>
          </p:graphicFrame>
        </mc:Fallback>
      </mc:AlternateContent>
      <p:sp>
        <p:nvSpPr>
          <p:cNvPr id="15" name="CuadroTexto 14">
            <a:extLst>
              <a:ext uri="{FF2B5EF4-FFF2-40B4-BE49-F238E27FC236}">
                <a16:creationId xmlns:a16="http://schemas.microsoft.com/office/drawing/2014/main" id="{A67E2FEC-75D0-4D7A-92CF-94E251F0B8D6}"/>
              </a:ext>
            </a:extLst>
          </p:cNvPr>
          <p:cNvSpPr txBox="1"/>
          <p:nvPr/>
        </p:nvSpPr>
        <p:spPr>
          <a:xfrm>
            <a:off x="5935779" y="609292"/>
            <a:ext cx="5720646" cy="400110"/>
          </a:xfrm>
          <a:prstGeom prst="rect">
            <a:avLst/>
          </a:prstGeom>
          <a:noFill/>
        </p:spPr>
        <p:txBody>
          <a:bodyPr wrap="square">
            <a:spAutoFit/>
          </a:bodyPr>
          <a:lstStyle/>
          <a:p>
            <a:pPr algn="ctr"/>
            <a:r>
              <a:rPr lang="es-ES" sz="2000" b="1" i="1" dirty="0">
                <a:latin typeface="+mj-lt"/>
              </a:rPr>
              <a:t>Tabla 36: Verificación resistencia a tracción</a:t>
            </a:r>
            <a:endParaRPr lang="es-EC" b="1" i="1" dirty="0">
              <a:latin typeface="+mj-lt"/>
            </a:endParaRPr>
          </a:p>
        </p:txBody>
      </p:sp>
      <p:sp>
        <p:nvSpPr>
          <p:cNvPr id="18" name="Título 1">
            <a:extLst>
              <a:ext uri="{FF2B5EF4-FFF2-40B4-BE49-F238E27FC236}">
                <a16:creationId xmlns:a16="http://schemas.microsoft.com/office/drawing/2014/main" id="{04347233-B371-4749-B542-3ED7FBE8135C}"/>
              </a:ext>
            </a:extLst>
          </p:cNvPr>
          <p:cNvSpPr txBox="1">
            <a:spLocks/>
          </p:cNvSpPr>
          <p:nvPr/>
        </p:nvSpPr>
        <p:spPr>
          <a:xfrm>
            <a:off x="-78468" y="12624"/>
            <a:ext cx="6463353" cy="6228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600"/>
              <a:t>SISTEMA DE MONTAJE ANCLADO</a:t>
            </a:r>
            <a:endParaRPr lang="es-EC" sz="3600" dirty="0"/>
          </a:p>
        </p:txBody>
      </p:sp>
    </p:spTree>
    <p:extLst>
      <p:ext uri="{BB962C8B-B14F-4D97-AF65-F5344CB8AC3E}">
        <p14:creationId xmlns:p14="http://schemas.microsoft.com/office/powerpoint/2010/main" val="23849122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62</a:t>
            </a:fld>
            <a:endParaRPr lang="es-EC" dirty="0"/>
          </a:p>
        </p:txBody>
      </p:sp>
      <p:sp>
        <p:nvSpPr>
          <p:cNvPr id="14" name="CuadroTexto 13">
            <a:extLst>
              <a:ext uri="{FF2B5EF4-FFF2-40B4-BE49-F238E27FC236}">
                <a16:creationId xmlns:a16="http://schemas.microsoft.com/office/drawing/2014/main" id="{A9E4093F-2488-491D-BA55-C511B5ADBBD5}"/>
              </a:ext>
            </a:extLst>
          </p:cNvPr>
          <p:cNvSpPr txBox="1"/>
          <p:nvPr/>
        </p:nvSpPr>
        <p:spPr>
          <a:xfrm>
            <a:off x="3150367" y="675721"/>
            <a:ext cx="5720646" cy="400110"/>
          </a:xfrm>
          <a:prstGeom prst="rect">
            <a:avLst/>
          </a:prstGeom>
          <a:noFill/>
        </p:spPr>
        <p:txBody>
          <a:bodyPr wrap="square">
            <a:spAutoFit/>
          </a:bodyPr>
          <a:lstStyle/>
          <a:p>
            <a:pPr algn="ctr"/>
            <a:r>
              <a:rPr lang="es-ES" sz="2000" b="1" i="1" dirty="0">
                <a:latin typeface="+mj-lt"/>
              </a:rPr>
              <a:t>Propuesta de normativa realizada</a:t>
            </a:r>
            <a:endParaRPr lang="es-EC" b="1" i="1" dirty="0">
              <a:latin typeface="+mj-lt"/>
            </a:endParaRPr>
          </a:p>
        </p:txBody>
      </p:sp>
      <p:sp>
        <p:nvSpPr>
          <p:cNvPr id="18" name="Título 1">
            <a:extLst>
              <a:ext uri="{FF2B5EF4-FFF2-40B4-BE49-F238E27FC236}">
                <a16:creationId xmlns:a16="http://schemas.microsoft.com/office/drawing/2014/main" id="{04347233-B371-4749-B542-3ED7FBE8135C}"/>
              </a:ext>
            </a:extLst>
          </p:cNvPr>
          <p:cNvSpPr txBox="1">
            <a:spLocks/>
          </p:cNvSpPr>
          <p:nvPr/>
        </p:nvSpPr>
        <p:spPr>
          <a:xfrm>
            <a:off x="-78468" y="12624"/>
            <a:ext cx="6463353" cy="6228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3600"/>
              <a:t>SISTEMA DE MONTAJE ANCLADO</a:t>
            </a:r>
            <a:endParaRPr lang="es-EC" sz="3600" dirty="0"/>
          </a:p>
        </p:txBody>
      </p:sp>
      <p:pic>
        <p:nvPicPr>
          <p:cNvPr id="8" name="Imagen 7">
            <a:extLst>
              <a:ext uri="{FF2B5EF4-FFF2-40B4-BE49-F238E27FC236}">
                <a16:creationId xmlns:a16="http://schemas.microsoft.com/office/drawing/2014/main" id="{126CCB86-0185-4014-B870-1ACEE8D007B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26359" y="1605916"/>
            <a:ext cx="3403696" cy="3778815"/>
          </a:xfrm>
          <a:prstGeom prst="rect">
            <a:avLst/>
          </a:prstGeom>
        </p:spPr>
      </p:pic>
      <p:pic>
        <p:nvPicPr>
          <p:cNvPr id="10" name="Imagen 9">
            <a:extLst>
              <a:ext uri="{FF2B5EF4-FFF2-40B4-BE49-F238E27FC236}">
                <a16:creationId xmlns:a16="http://schemas.microsoft.com/office/drawing/2014/main" id="{7BCAF5FA-02DD-4E1A-83B5-6A555802AD4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59561" y="1605916"/>
            <a:ext cx="3331993" cy="3778815"/>
          </a:xfrm>
          <a:prstGeom prst="rect">
            <a:avLst/>
          </a:prstGeom>
        </p:spPr>
      </p:pic>
      <p:pic>
        <p:nvPicPr>
          <p:cNvPr id="12" name="Imagen 11">
            <a:extLst>
              <a:ext uri="{FF2B5EF4-FFF2-40B4-BE49-F238E27FC236}">
                <a16:creationId xmlns:a16="http://schemas.microsoft.com/office/drawing/2014/main" id="{2062CBB9-8110-42AD-A8F9-50E2BA0FCFED}"/>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130008" y="1252185"/>
            <a:ext cx="4896351" cy="4486275"/>
          </a:xfrm>
          <a:prstGeom prst="rect">
            <a:avLst/>
          </a:prstGeom>
        </p:spPr>
      </p:pic>
    </p:spTree>
    <p:extLst>
      <p:ext uri="{BB962C8B-B14F-4D97-AF65-F5344CB8AC3E}">
        <p14:creationId xmlns:p14="http://schemas.microsoft.com/office/powerpoint/2010/main" val="17925734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838200" y="0"/>
            <a:ext cx="3574774" cy="622852"/>
          </a:xfrm>
        </p:spPr>
        <p:txBody>
          <a:bodyPr>
            <a:normAutofit/>
          </a:bodyPr>
          <a:lstStyle/>
          <a:p>
            <a:r>
              <a:rPr lang="es-CO" sz="3600" b="1" dirty="0"/>
              <a:t>ÍNDICE</a:t>
            </a:r>
            <a:endParaRPr lang="es-EC" sz="3600" b="1" dirty="0"/>
          </a:p>
        </p:txBody>
      </p:sp>
      <p:sp>
        <p:nvSpPr>
          <p:cNvPr id="5" name="Marcador de número de diapositiva 4">
            <a:extLst>
              <a:ext uri="{FF2B5EF4-FFF2-40B4-BE49-F238E27FC236}">
                <a16:creationId xmlns:a16="http://schemas.microsoft.com/office/drawing/2014/main" id="{3BF9A9E6-F40F-49E6-9D82-225A6EF6F279}"/>
              </a:ext>
            </a:extLst>
          </p:cNvPr>
          <p:cNvSpPr>
            <a:spLocks noGrp="1"/>
          </p:cNvSpPr>
          <p:nvPr>
            <p:ph type="sldNum" sz="quarter" idx="12"/>
          </p:nvPr>
        </p:nvSpPr>
        <p:spPr/>
        <p:txBody>
          <a:bodyPr/>
          <a:lstStyle/>
          <a:p>
            <a:fld id="{715B2D49-308C-4988-B52F-571922BFD142}" type="slidenum">
              <a:rPr lang="es-EC" smtClean="0"/>
              <a:t>63</a:t>
            </a:fld>
            <a:endParaRPr lang="es-EC" dirty="0"/>
          </a:p>
        </p:txBody>
      </p:sp>
      <p:sp>
        <p:nvSpPr>
          <p:cNvPr id="6" name="CuadroTexto 5">
            <a:extLst>
              <a:ext uri="{FF2B5EF4-FFF2-40B4-BE49-F238E27FC236}">
                <a16:creationId xmlns:a16="http://schemas.microsoft.com/office/drawing/2014/main" id="{09E473B2-BD90-4B8A-B9CE-8EF35B020CD7}"/>
              </a:ext>
            </a:extLst>
          </p:cNvPr>
          <p:cNvSpPr txBox="1"/>
          <p:nvPr/>
        </p:nvSpPr>
        <p:spPr>
          <a:xfrm>
            <a:off x="3583938" y="1357429"/>
            <a:ext cx="5454310" cy="523220"/>
          </a:xfrm>
          <a:prstGeom prst="homePlate">
            <a:avLst/>
          </a:prstGeom>
          <a:solidFill>
            <a:schemeClr val="accent6">
              <a:lumMod val="40000"/>
              <a:lumOff val="60000"/>
            </a:schemeClr>
          </a:solidFill>
          <a:ln>
            <a:solidFill>
              <a:schemeClr val="accent6">
                <a:lumMod val="75000"/>
              </a:schemeClr>
            </a:solidFill>
          </a:ln>
        </p:spPr>
        <p:txBody>
          <a:bodyPr wrap="square" rtlCol="0">
            <a:spAutoFit/>
          </a:bodyPr>
          <a:lstStyle>
            <a:defPPr>
              <a:defRPr lang="es-EC"/>
            </a:defPPr>
            <a:lvl1pPr>
              <a:defRPr sz="2800"/>
            </a:lvl1pPr>
          </a:lstStyle>
          <a:p>
            <a:r>
              <a:rPr lang="es-ES" dirty="0"/>
              <a:t>Generalidades</a:t>
            </a:r>
            <a:endParaRPr lang="es-EC" dirty="0"/>
          </a:p>
        </p:txBody>
      </p:sp>
      <p:sp>
        <p:nvSpPr>
          <p:cNvPr id="10" name="CuadroTexto 9">
            <a:extLst>
              <a:ext uri="{FF2B5EF4-FFF2-40B4-BE49-F238E27FC236}">
                <a16:creationId xmlns:a16="http://schemas.microsoft.com/office/drawing/2014/main" id="{897F0FB5-FC37-4E70-9470-84AA4F9530CA}"/>
              </a:ext>
            </a:extLst>
          </p:cNvPr>
          <p:cNvSpPr txBox="1"/>
          <p:nvPr/>
        </p:nvSpPr>
        <p:spPr>
          <a:xfrm>
            <a:off x="3583938" y="2465493"/>
            <a:ext cx="5454310" cy="523220"/>
          </a:xfrm>
          <a:prstGeom prst="homePlate">
            <a:avLst/>
          </a:prstGeom>
          <a:solidFill>
            <a:schemeClr val="accent6">
              <a:lumMod val="40000"/>
              <a:lumOff val="60000"/>
            </a:schemeClr>
          </a:solidFill>
          <a:ln>
            <a:solidFill>
              <a:schemeClr val="accent6">
                <a:lumMod val="75000"/>
              </a:schemeClr>
            </a:solidFill>
          </a:ln>
        </p:spPr>
        <p:txBody>
          <a:bodyPr wrap="square" rtlCol="0">
            <a:spAutoFit/>
          </a:bodyPr>
          <a:lstStyle>
            <a:defPPr>
              <a:defRPr lang="es-EC"/>
            </a:defPPr>
            <a:lvl1pPr>
              <a:defRPr sz="2800"/>
            </a:lvl1pPr>
          </a:lstStyle>
          <a:p>
            <a:r>
              <a:rPr lang="es-ES" dirty="0"/>
              <a:t>Estructura del caso de estudio</a:t>
            </a:r>
            <a:endParaRPr lang="es-EC" dirty="0"/>
          </a:p>
        </p:txBody>
      </p:sp>
      <p:sp>
        <p:nvSpPr>
          <p:cNvPr id="11" name="CuadroTexto 10">
            <a:extLst>
              <a:ext uri="{FF2B5EF4-FFF2-40B4-BE49-F238E27FC236}">
                <a16:creationId xmlns:a16="http://schemas.microsoft.com/office/drawing/2014/main" id="{B5952C4B-81BF-426C-8DE1-D47EE2051D1A}"/>
              </a:ext>
            </a:extLst>
          </p:cNvPr>
          <p:cNvSpPr txBox="1"/>
          <p:nvPr/>
        </p:nvSpPr>
        <p:spPr>
          <a:xfrm>
            <a:off x="3562337" y="4865863"/>
            <a:ext cx="5475911" cy="523220"/>
          </a:xfrm>
          <a:prstGeom prst="homePlate">
            <a:avLst/>
          </a:prstGeom>
          <a:solidFill>
            <a:schemeClr val="accent5">
              <a:lumMod val="40000"/>
              <a:lumOff val="60000"/>
            </a:schemeClr>
          </a:solidFill>
          <a:ln>
            <a:solidFill>
              <a:schemeClr val="accent5">
                <a:lumMod val="75000"/>
              </a:schemeClr>
            </a:solidFill>
          </a:ln>
        </p:spPr>
        <p:txBody>
          <a:bodyPr wrap="square" rtlCol="0">
            <a:spAutoFit/>
          </a:bodyPr>
          <a:lstStyle>
            <a:defPPr>
              <a:defRPr lang="es-EC"/>
            </a:defPPr>
            <a:lvl1pPr>
              <a:defRPr sz="2800"/>
            </a:lvl1pPr>
          </a:lstStyle>
          <a:p>
            <a:r>
              <a:rPr lang="es-ES" dirty="0"/>
              <a:t>Conclusiones y Recomendaciones</a:t>
            </a:r>
            <a:endParaRPr lang="es-EC" dirty="0"/>
          </a:p>
        </p:txBody>
      </p:sp>
      <p:sp>
        <p:nvSpPr>
          <p:cNvPr id="12" name="CuadroTexto 11">
            <a:extLst>
              <a:ext uri="{FF2B5EF4-FFF2-40B4-BE49-F238E27FC236}">
                <a16:creationId xmlns:a16="http://schemas.microsoft.com/office/drawing/2014/main" id="{115E6397-9839-4F24-9087-1BDCEF35F04C}"/>
              </a:ext>
            </a:extLst>
          </p:cNvPr>
          <p:cNvSpPr txBox="1"/>
          <p:nvPr/>
        </p:nvSpPr>
        <p:spPr>
          <a:xfrm>
            <a:off x="3562337" y="3573557"/>
            <a:ext cx="5475911" cy="523220"/>
          </a:xfrm>
          <a:prstGeom prst="homePlate">
            <a:avLst/>
          </a:prstGeom>
          <a:solidFill>
            <a:schemeClr val="accent6">
              <a:lumMod val="40000"/>
              <a:lumOff val="60000"/>
            </a:schemeClr>
          </a:solidFill>
          <a:ln>
            <a:solidFill>
              <a:schemeClr val="accent6">
                <a:lumMod val="75000"/>
              </a:schemeClr>
            </a:solidFill>
          </a:ln>
        </p:spPr>
        <p:txBody>
          <a:bodyPr wrap="square" rtlCol="0">
            <a:spAutoFit/>
          </a:bodyPr>
          <a:lstStyle/>
          <a:p>
            <a:r>
              <a:rPr lang="es-ES" sz="2800" dirty="0"/>
              <a:t>Sistemas Fotovoltaicos</a:t>
            </a:r>
            <a:endParaRPr lang="es-EC" sz="2800" dirty="0"/>
          </a:p>
        </p:txBody>
      </p:sp>
      <p:pic>
        <p:nvPicPr>
          <p:cNvPr id="36866" name="Picture 2" descr="Idea principal - Iconos gratis de electrónica">
            <a:extLst>
              <a:ext uri="{FF2B5EF4-FFF2-40B4-BE49-F238E27FC236}">
                <a16:creationId xmlns:a16="http://schemas.microsoft.com/office/drawing/2014/main" id="{9A0A7590-A382-4075-A138-B14B7895B45F}"/>
              </a:ext>
            </a:extLst>
          </p:cNvPr>
          <p:cNvPicPr>
            <a:picLocks noChangeAspect="1" noChangeArrowheads="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450616" y="1207053"/>
            <a:ext cx="788453" cy="788453"/>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n 21">
            <a:extLst>
              <a:ext uri="{FF2B5EF4-FFF2-40B4-BE49-F238E27FC236}">
                <a16:creationId xmlns:a16="http://schemas.microsoft.com/office/drawing/2014/main" id="{7F5213C4-49B3-40FD-A753-37DFCD46483B}"/>
              </a:ext>
            </a:extLst>
          </p:cNvPr>
          <p:cNvPicPr/>
          <p:nvPr/>
        </p:nvPicPr>
        <p:blipFill rotWithShape="1">
          <a:blip r:embed="rId3" cstate="email">
            <a:clrChange>
              <a:clrFrom>
                <a:srgbClr val="DDDDDD"/>
              </a:clrFrom>
              <a:clrTo>
                <a:srgbClr val="DDDDDD">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p:blipFill>
        <p:spPr bwMode="auto">
          <a:xfrm>
            <a:off x="2187574" y="2360730"/>
            <a:ext cx="1227692" cy="732746"/>
          </a:xfrm>
          <a:prstGeom prst="rect">
            <a:avLst/>
          </a:prstGeom>
          <a:ln>
            <a:noFill/>
          </a:ln>
          <a:extLst>
            <a:ext uri="{53640926-AAD7-44D8-BBD7-CCE9431645EC}">
              <a14:shadowObscured xmlns:a14="http://schemas.microsoft.com/office/drawing/2010/main"/>
            </a:ext>
          </a:extLst>
        </p:spPr>
      </p:pic>
      <p:pic>
        <p:nvPicPr>
          <p:cNvPr id="36868" name="Picture 4" descr="Cómo funcionan los paneles solares? | IDEAS Mercado Libre Argentina">
            <a:extLst>
              <a:ext uri="{FF2B5EF4-FFF2-40B4-BE49-F238E27FC236}">
                <a16:creationId xmlns:a16="http://schemas.microsoft.com/office/drawing/2014/main" id="{9C4422F3-0D14-4D45-A665-BBBFB0D9618D}"/>
              </a:ext>
            </a:extLst>
          </p:cNvPr>
          <p:cNvPicPr>
            <a:picLocks noChangeAspect="1" noChangeArrowheads="1"/>
          </p:cNvPicPr>
          <p:nvPr/>
        </p:nvPicPr>
        <p:blipFill>
          <a:blip r:embed="rId4" cstate="email">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040504" y="3348463"/>
            <a:ext cx="1521833" cy="1008215"/>
          </a:xfrm>
          <a:prstGeom prst="rect">
            <a:avLst/>
          </a:prstGeom>
          <a:noFill/>
          <a:extLst>
            <a:ext uri="{909E8E84-426E-40DD-AFC4-6F175D3DCCD1}">
              <a14:hiddenFill xmlns:a14="http://schemas.microsoft.com/office/drawing/2010/main">
                <a:solidFill>
                  <a:srgbClr val="FFFFFF"/>
                </a:solidFill>
              </a14:hiddenFill>
            </a:ext>
          </a:extLst>
        </p:spPr>
      </p:pic>
      <p:pic>
        <p:nvPicPr>
          <p:cNvPr id="36870" name="Picture 6" descr="Papeles sueltos: Las conclusiones y revisión de la introducción y objetvos">
            <a:extLst>
              <a:ext uri="{FF2B5EF4-FFF2-40B4-BE49-F238E27FC236}">
                <a16:creationId xmlns:a16="http://schemas.microsoft.com/office/drawing/2014/main" id="{4141C9FE-CBE7-46BE-8FC6-FD8E7F745E39}"/>
              </a:ext>
            </a:extLst>
          </p:cNvPr>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55353" y="4604814"/>
            <a:ext cx="840611" cy="104531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5793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78468" y="12624"/>
            <a:ext cx="6463353" cy="622852"/>
          </a:xfrm>
        </p:spPr>
        <p:txBody>
          <a:bodyPr>
            <a:normAutofit/>
          </a:bodyPr>
          <a:lstStyle/>
          <a:p>
            <a:r>
              <a:rPr lang="es-CO" sz="3600" dirty="0"/>
              <a:t>CONCLUSIONES</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64</a:t>
            </a:fld>
            <a:endParaRPr lang="es-EC" dirty="0"/>
          </a:p>
        </p:txBody>
      </p:sp>
      <p:sp>
        <p:nvSpPr>
          <p:cNvPr id="13" name="CuadroTexto 12">
            <a:extLst>
              <a:ext uri="{FF2B5EF4-FFF2-40B4-BE49-F238E27FC236}">
                <a16:creationId xmlns:a16="http://schemas.microsoft.com/office/drawing/2014/main" id="{6AE0C9C1-8B01-41FC-9505-A3579E3ABF4F}"/>
              </a:ext>
            </a:extLst>
          </p:cNvPr>
          <p:cNvSpPr txBox="1"/>
          <p:nvPr/>
        </p:nvSpPr>
        <p:spPr>
          <a:xfrm>
            <a:off x="281939" y="871978"/>
            <a:ext cx="11509727" cy="872034"/>
          </a:xfrm>
          <a:prstGeom prst="rect">
            <a:avLst/>
          </a:prstGeom>
          <a:noFill/>
          <a:ln>
            <a:solidFill>
              <a:schemeClr val="accent1">
                <a:lumMod val="75000"/>
              </a:schemeClr>
            </a:solidFill>
          </a:ln>
        </p:spPr>
        <p:txBody>
          <a:bodyPr wrap="square">
            <a:spAutoFit/>
          </a:bodyPr>
          <a:lstStyle/>
          <a:p>
            <a:pPr indent="457200">
              <a:lnSpc>
                <a:spcPct val="150000"/>
              </a:lnSpc>
              <a:spcAft>
                <a:spcPts val="800"/>
              </a:spcAft>
            </a:pPr>
            <a:r>
              <a:rPr lang="es-ES" sz="1800" dirty="0">
                <a:effectLst/>
                <a:latin typeface="Arial" panose="020B0604020202020204" pitchFamily="34" charset="0"/>
                <a:ea typeface="Arial" panose="020B0604020202020204" pitchFamily="34" charset="0"/>
                <a:cs typeface="Arial" panose="020B0604020202020204" pitchFamily="34" charset="0"/>
              </a:rPr>
              <a:t>Las consideraciones sísmicas para la correcta instalación del sistema fotovoltaico fueron tomadas únicamente de normativas americanas como la norma ASCE/SEI y SEAOC.</a:t>
            </a:r>
          </a:p>
        </p:txBody>
      </p:sp>
      <p:pic>
        <p:nvPicPr>
          <p:cNvPr id="5" name="Imagen 4">
            <a:extLst>
              <a:ext uri="{FF2B5EF4-FFF2-40B4-BE49-F238E27FC236}">
                <a16:creationId xmlns:a16="http://schemas.microsoft.com/office/drawing/2014/main" id="{D89CDFC3-C2D5-4FF2-8CFE-E133FFB193F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02328" y="1808883"/>
            <a:ext cx="3525152" cy="4268451"/>
          </a:xfrm>
          <a:prstGeom prst="rect">
            <a:avLst/>
          </a:prstGeom>
        </p:spPr>
      </p:pic>
      <p:pic>
        <p:nvPicPr>
          <p:cNvPr id="7" name="Imagen 6">
            <a:extLst>
              <a:ext uri="{FF2B5EF4-FFF2-40B4-BE49-F238E27FC236}">
                <a16:creationId xmlns:a16="http://schemas.microsoft.com/office/drawing/2014/main" id="{725B4208-9FFF-4020-BB0A-C1EBA29010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7902" y="1780035"/>
            <a:ext cx="3354970" cy="4326146"/>
          </a:xfrm>
          <a:prstGeom prst="rect">
            <a:avLst/>
          </a:prstGeom>
        </p:spPr>
      </p:pic>
    </p:spTree>
    <p:extLst>
      <p:ext uri="{BB962C8B-B14F-4D97-AF65-F5344CB8AC3E}">
        <p14:creationId xmlns:p14="http://schemas.microsoft.com/office/powerpoint/2010/main" val="146657840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78468" y="12624"/>
            <a:ext cx="6463353" cy="622852"/>
          </a:xfrm>
        </p:spPr>
        <p:txBody>
          <a:bodyPr>
            <a:normAutofit/>
          </a:bodyPr>
          <a:lstStyle/>
          <a:p>
            <a:r>
              <a:rPr lang="es-CO" sz="3600" dirty="0"/>
              <a:t>CONCLUSIONES</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65</a:t>
            </a:fld>
            <a:endParaRPr lang="es-EC" dirty="0"/>
          </a:p>
        </p:txBody>
      </p:sp>
      <p:sp>
        <p:nvSpPr>
          <p:cNvPr id="13" name="CuadroTexto 12">
            <a:extLst>
              <a:ext uri="{FF2B5EF4-FFF2-40B4-BE49-F238E27FC236}">
                <a16:creationId xmlns:a16="http://schemas.microsoft.com/office/drawing/2014/main" id="{6AE0C9C1-8B01-41FC-9505-A3579E3ABF4F}"/>
              </a:ext>
            </a:extLst>
          </p:cNvPr>
          <p:cNvSpPr txBox="1"/>
          <p:nvPr/>
        </p:nvSpPr>
        <p:spPr>
          <a:xfrm>
            <a:off x="281939" y="1503607"/>
            <a:ext cx="11509727" cy="1287532"/>
          </a:xfrm>
          <a:prstGeom prst="rect">
            <a:avLst/>
          </a:prstGeom>
          <a:noFill/>
          <a:ln>
            <a:solidFill>
              <a:schemeClr val="accent1">
                <a:lumMod val="75000"/>
              </a:schemeClr>
            </a:solidFill>
          </a:ln>
        </p:spPr>
        <p:txBody>
          <a:bodyPr wrap="square">
            <a:spAutoFit/>
          </a:bodyPr>
          <a:lstStyle/>
          <a:p>
            <a:pPr indent="457200">
              <a:lnSpc>
                <a:spcPct val="150000"/>
              </a:lnSpc>
              <a:spcAft>
                <a:spcPts val="800"/>
              </a:spcAft>
            </a:pPr>
            <a:r>
              <a:rPr lang="es-ES" dirty="0">
                <a:latin typeface="Arial" panose="020B0604020202020204" pitchFamily="34" charset="0"/>
                <a:ea typeface="Arial" panose="020B0604020202020204" pitchFamily="34" charset="0"/>
                <a:cs typeface="Arial" panose="020B0604020202020204" pitchFamily="34" charset="0"/>
              </a:rPr>
              <a:t>S</a:t>
            </a:r>
            <a:r>
              <a:rPr lang="es-ES" sz="1800" dirty="0">
                <a:effectLst/>
                <a:latin typeface="Arial" panose="020B0604020202020204" pitchFamily="34" charset="0"/>
                <a:ea typeface="Arial" panose="020B0604020202020204" pitchFamily="34" charset="0"/>
                <a:cs typeface="Arial" panose="020B0604020202020204" pitchFamily="34" charset="0"/>
              </a:rPr>
              <a:t>e determinó que se podrá colocar 168 paneles solares anclados a la losa, distribuidos en cuatro filas de 42 paneles cada uno, así mismo se podrá colocar 155 paneles solares con sistema de balasto distribuidos en cinco filas de 31 paneles cada uno.</a:t>
            </a:r>
          </a:p>
        </p:txBody>
      </p:sp>
      <p:pic>
        <p:nvPicPr>
          <p:cNvPr id="5" name="Imagen 4">
            <a:extLst>
              <a:ext uri="{FF2B5EF4-FFF2-40B4-BE49-F238E27FC236}">
                <a16:creationId xmlns:a16="http://schemas.microsoft.com/office/drawing/2014/main" id="{A09BEFE6-6106-410A-8201-CD6B0BB8C8B3}"/>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6096000" y="3315444"/>
            <a:ext cx="4666615" cy="2394585"/>
          </a:xfrm>
          <a:prstGeom prst="rect">
            <a:avLst/>
          </a:prstGeom>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3AC08720-2BBF-473A-BB2A-58913B0F1B61}"/>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1345323" y="3429000"/>
            <a:ext cx="4193540" cy="2234565"/>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4F60B6FA-3D7D-4B82-90CA-D823291EA690}"/>
              </a:ext>
            </a:extLst>
          </p:cNvPr>
          <p:cNvSpPr txBox="1"/>
          <p:nvPr/>
        </p:nvSpPr>
        <p:spPr>
          <a:xfrm>
            <a:off x="664239" y="2915334"/>
            <a:ext cx="5720646" cy="369332"/>
          </a:xfrm>
          <a:prstGeom prst="rect">
            <a:avLst/>
          </a:prstGeom>
          <a:noFill/>
        </p:spPr>
        <p:txBody>
          <a:bodyPr wrap="square">
            <a:spAutoFit/>
          </a:bodyPr>
          <a:lstStyle/>
          <a:p>
            <a:pPr algn="ctr"/>
            <a:r>
              <a:rPr lang="es-ES" b="1" i="1" dirty="0">
                <a:latin typeface="+mj-lt"/>
              </a:rPr>
              <a:t>Distribución de paneles - Sistema anclado a la losa</a:t>
            </a:r>
            <a:endParaRPr lang="es-EC" sz="1600" b="1" i="1" dirty="0">
              <a:latin typeface="+mj-lt"/>
            </a:endParaRPr>
          </a:p>
        </p:txBody>
      </p:sp>
      <p:sp>
        <p:nvSpPr>
          <p:cNvPr id="8" name="CuadroTexto 7">
            <a:extLst>
              <a:ext uri="{FF2B5EF4-FFF2-40B4-BE49-F238E27FC236}">
                <a16:creationId xmlns:a16="http://schemas.microsoft.com/office/drawing/2014/main" id="{6F5B5945-0CE2-4557-8844-89FEF0703AFA}"/>
              </a:ext>
            </a:extLst>
          </p:cNvPr>
          <p:cNvSpPr txBox="1"/>
          <p:nvPr/>
        </p:nvSpPr>
        <p:spPr>
          <a:xfrm>
            <a:off x="5723053" y="2915334"/>
            <a:ext cx="5201620" cy="369332"/>
          </a:xfrm>
          <a:prstGeom prst="rect">
            <a:avLst/>
          </a:prstGeom>
          <a:noFill/>
        </p:spPr>
        <p:txBody>
          <a:bodyPr wrap="square">
            <a:spAutoFit/>
          </a:bodyPr>
          <a:lstStyle/>
          <a:p>
            <a:pPr algn="ctr"/>
            <a:r>
              <a:rPr lang="es-ES" b="1" i="1" dirty="0">
                <a:latin typeface="+mj-lt"/>
              </a:rPr>
              <a:t>Distribución de paneles - Sistema de balasto</a:t>
            </a:r>
            <a:endParaRPr lang="es-EC" sz="1600" b="1" i="1" dirty="0">
              <a:latin typeface="+mj-lt"/>
            </a:endParaRPr>
          </a:p>
        </p:txBody>
      </p:sp>
    </p:spTree>
    <p:extLst>
      <p:ext uri="{BB962C8B-B14F-4D97-AF65-F5344CB8AC3E}">
        <p14:creationId xmlns:p14="http://schemas.microsoft.com/office/powerpoint/2010/main" val="24910368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78468" y="12624"/>
            <a:ext cx="6463353" cy="622852"/>
          </a:xfrm>
        </p:spPr>
        <p:txBody>
          <a:bodyPr>
            <a:normAutofit/>
          </a:bodyPr>
          <a:lstStyle/>
          <a:p>
            <a:r>
              <a:rPr lang="es-CO" sz="3600" dirty="0"/>
              <a:t>CONCLUSIONES</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66</a:t>
            </a:fld>
            <a:endParaRPr lang="es-EC" dirty="0"/>
          </a:p>
        </p:txBody>
      </p:sp>
      <p:sp>
        <p:nvSpPr>
          <p:cNvPr id="13" name="CuadroTexto 12">
            <a:extLst>
              <a:ext uri="{FF2B5EF4-FFF2-40B4-BE49-F238E27FC236}">
                <a16:creationId xmlns:a16="http://schemas.microsoft.com/office/drawing/2014/main" id="{6AE0C9C1-8B01-41FC-9505-A3579E3ABF4F}"/>
              </a:ext>
            </a:extLst>
          </p:cNvPr>
          <p:cNvSpPr txBox="1"/>
          <p:nvPr/>
        </p:nvSpPr>
        <p:spPr>
          <a:xfrm>
            <a:off x="281938" y="962902"/>
            <a:ext cx="11509727" cy="1295868"/>
          </a:xfrm>
          <a:prstGeom prst="rect">
            <a:avLst/>
          </a:prstGeom>
          <a:noFill/>
          <a:ln>
            <a:solidFill>
              <a:schemeClr val="accent1">
                <a:lumMod val="75000"/>
              </a:schemeClr>
            </a:solidFill>
          </a:ln>
        </p:spPr>
        <p:txBody>
          <a:bodyPr wrap="square">
            <a:spAutoFit/>
          </a:bodyPr>
          <a:lstStyle/>
          <a:p>
            <a:pPr indent="457200">
              <a:lnSpc>
                <a:spcPct val="150000"/>
              </a:lnSpc>
              <a:spcAft>
                <a:spcPts val="800"/>
              </a:spcAft>
            </a:pPr>
            <a:r>
              <a:rPr lang="es-ES" sz="1800" dirty="0">
                <a:effectLst/>
                <a:ea typeface="Arial" panose="020B0604020202020204" pitchFamily="34" charset="0"/>
                <a:cs typeface="Arial" panose="020B0604020202020204" pitchFamily="34" charset="0"/>
              </a:rPr>
              <a:t>El sistema fotovoltaico anclado a la losa permite el uso de una mayor cantidad de paneles solares en el mismo espacio de la superficie de la terraza, representando el 62.15% de la superficie de la terraza, mientras que el sistema de balasto representa el 51.77% de la superficie de la terraza</a:t>
            </a:r>
            <a:r>
              <a:rPr lang="es-ES" dirty="0">
                <a:ea typeface="Arial" panose="020B0604020202020204" pitchFamily="34" charset="0"/>
                <a:cs typeface="Arial" panose="020B0604020202020204" pitchFamily="34" charset="0"/>
              </a:rPr>
              <a:t>.</a:t>
            </a:r>
            <a:endParaRPr lang="es-ES" sz="1800" dirty="0">
              <a:effectLst/>
              <a:ea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D3F0BB92-4E2E-4FFA-A9C9-C97C6D9FB6A5}"/>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6257743" y="2885832"/>
            <a:ext cx="4687762" cy="2852382"/>
          </a:xfrm>
          <a:prstGeom prst="rect">
            <a:avLst/>
          </a:prstGeom>
          <a:ln>
            <a:noFill/>
          </a:ln>
          <a:extLst>
            <a:ext uri="{53640926-AAD7-44D8-BBD7-CCE9431645EC}">
              <a14:shadowObscured xmlns:a14="http://schemas.microsoft.com/office/drawing/2010/main"/>
            </a:ext>
          </a:extLst>
        </p:spPr>
      </p:pic>
      <p:pic>
        <p:nvPicPr>
          <p:cNvPr id="6" name="Imagen 5">
            <a:extLst>
              <a:ext uri="{FF2B5EF4-FFF2-40B4-BE49-F238E27FC236}">
                <a16:creationId xmlns:a16="http://schemas.microsoft.com/office/drawing/2014/main" id="{ECD23B8E-4C28-4E6A-A522-30CCCAFE8B4E}"/>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677633" y="2885832"/>
            <a:ext cx="4877006" cy="2901344"/>
          </a:xfrm>
          <a:prstGeom prst="rect">
            <a:avLst/>
          </a:prstGeom>
          <a:ln>
            <a:noFill/>
          </a:ln>
          <a:extLst>
            <a:ext uri="{53640926-AAD7-44D8-BBD7-CCE9431645EC}">
              <a14:shadowObscured xmlns:a14="http://schemas.microsoft.com/office/drawing/2010/main"/>
            </a:ext>
          </a:extLst>
        </p:spPr>
      </p:pic>
      <p:sp>
        <p:nvSpPr>
          <p:cNvPr id="7" name="CuadroTexto 6">
            <a:extLst>
              <a:ext uri="{FF2B5EF4-FFF2-40B4-BE49-F238E27FC236}">
                <a16:creationId xmlns:a16="http://schemas.microsoft.com/office/drawing/2014/main" id="{11FD6016-9D88-49FF-ADB7-1D4894915968}"/>
              </a:ext>
            </a:extLst>
          </p:cNvPr>
          <p:cNvSpPr txBox="1"/>
          <p:nvPr/>
        </p:nvSpPr>
        <p:spPr>
          <a:xfrm>
            <a:off x="375354" y="2401530"/>
            <a:ext cx="5720646" cy="369332"/>
          </a:xfrm>
          <a:prstGeom prst="rect">
            <a:avLst/>
          </a:prstGeom>
          <a:noFill/>
        </p:spPr>
        <p:txBody>
          <a:bodyPr wrap="square">
            <a:spAutoFit/>
          </a:bodyPr>
          <a:lstStyle/>
          <a:p>
            <a:pPr algn="ctr"/>
            <a:r>
              <a:rPr lang="es-ES" b="1" i="1" dirty="0">
                <a:latin typeface="+mj-lt"/>
              </a:rPr>
              <a:t>Distribución de paneles - Sistema anclado a la losa</a:t>
            </a:r>
            <a:endParaRPr lang="es-EC" sz="1600" b="1" i="1" dirty="0">
              <a:latin typeface="+mj-lt"/>
            </a:endParaRPr>
          </a:p>
        </p:txBody>
      </p:sp>
      <p:sp>
        <p:nvSpPr>
          <p:cNvPr id="8" name="CuadroTexto 7">
            <a:extLst>
              <a:ext uri="{FF2B5EF4-FFF2-40B4-BE49-F238E27FC236}">
                <a16:creationId xmlns:a16="http://schemas.microsoft.com/office/drawing/2014/main" id="{6DD7A308-6C6E-4512-A48A-82A2F765AA04}"/>
              </a:ext>
            </a:extLst>
          </p:cNvPr>
          <p:cNvSpPr txBox="1"/>
          <p:nvPr/>
        </p:nvSpPr>
        <p:spPr>
          <a:xfrm>
            <a:off x="5839419" y="2401530"/>
            <a:ext cx="5201620" cy="369332"/>
          </a:xfrm>
          <a:prstGeom prst="rect">
            <a:avLst/>
          </a:prstGeom>
          <a:noFill/>
        </p:spPr>
        <p:txBody>
          <a:bodyPr wrap="square">
            <a:spAutoFit/>
          </a:bodyPr>
          <a:lstStyle/>
          <a:p>
            <a:pPr algn="ctr"/>
            <a:r>
              <a:rPr lang="es-ES" b="1" i="1" dirty="0">
                <a:latin typeface="+mj-lt"/>
              </a:rPr>
              <a:t>Distribución de paneles - Sistema de balasto</a:t>
            </a:r>
            <a:endParaRPr lang="es-EC" sz="1600" b="1" i="1" dirty="0">
              <a:latin typeface="+mj-lt"/>
            </a:endParaRPr>
          </a:p>
        </p:txBody>
      </p:sp>
    </p:spTree>
    <p:extLst>
      <p:ext uri="{BB962C8B-B14F-4D97-AF65-F5344CB8AC3E}">
        <p14:creationId xmlns:p14="http://schemas.microsoft.com/office/powerpoint/2010/main" val="23743594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78468" y="12624"/>
            <a:ext cx="6463353" cy="622852"/>
          </a:xfrm>
        </p:spPr>
        <p:txBody>
          <a:bodyPr>
            <a:normAutofit/>
          </a:bodyPr>
          <a:lstStyle/>
          <a:p>
            <a:r>
              <a:rPr lang="es-CO" sz="3600" dirty="0"/>
              <a:t>CONCLUSIONES</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67</a:t>
            </a:fld>
            <a:endParaRPr lang="es-EC" dirty="0"/>
          </a:p>
        </p:txBody>
      </p:sp>
      <p:sp>
        <p:nvSpPr>
          <p:cNvPr id="13" name="CuadroTexto 12">
            <a:extLst>
              <a:ext uri="{FF2B5EF4-FFF2-40B4-BE49-F238E27FC236}">
                <a16:creationId xmlns:a16="http://schemas.microsoft.com/office/drawing/2014/main" id="{6AE0C9C1-8B01-41FC-9505-A3579E3ABF4F}"/>
              </a:ext>
            </a:extLst>
          </p:cNvPr>
          <p:cNvSpPr txBox="1"/>
          <p:nvPr/>
        </p:nvSpPr>
        <p:spPr>
          <a:xfrm>
            <a:off x="281938" y="962902"/>
            <a:ext cx="11509727" cy="1294393"/>
          </a:xfrm>
          <a:prstGeom prst="rect">
            <a:avLst/>
          </a:prstGeom>
          <a:noFill/>
          <a:ln>
            <a:solidFill>
              <a:schemeClr val="accent1">
                <a:lumMod val="75000"/>
              </a:schemeClr>
            </a:solidFill>
          </a:ln>
        </p:spPr>
        <p:txBody>
          <a:bodyPr wrap="square">
            <a:spAutoFit/>
          </a:bodyPr>
          <a:lstStyle/>
          <a:p>
            <a:pPr indent="457200">
              <a:lnSpc>
                <a:spcPct val="150000"/>
              </a:lnSpc>
              <a:spcAft>
                <a:spcPts val="800"/>
              </a:spcAft>
            </a:pPr>
            <a:r>
              <a:rPr lang="es-ES" dirty="0">
                <a:solidFill>
                  <a:srgbClr val="000000"/>
                </a:solidFill>
                <a:effectLst/>
                <a:ea typeface="Arial" panose="020B0604020202020204" pitchFamily="34" charset="0"/>
                <a:cs typeface="Arial" panose="020B0604020202020204" pitchFamily="34" charset="0"/>
              </a:rPr>
              <a:t>La opción más adecuada para la instalación de paneles en el edificio de aulas es aquella que contempla el uso de balasto cuyo peso añadido no representa un peligro para la losa, ya que el área que ocupan los paneles solares en la terraza no tendrá acceso a carga viva.</a:t>
            </a:r>
            <a:endParaRPr lang="es-EC" sz="2000" dirty="0">
              <a:effectLst/>
              <a:latin typeface="Times New Roman" panose="02020603050405020304" pitchFamily="18" charset="0"/>
              <a:ea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A1BC3463-9165-470B-B6DC-2442434C36E2}"/>
              </a:ext>
            </a:extLst>
          </p:cNvP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564753" y="2963711"/>
            <a:ext cx="4944096" cy="2564207"/>
          </a:xfrm>
          <a:prstGeom prst="rect">
            <a:avLst/>
          </a:prstGeom>
        </p:spPr>
      </p:pic>
    </p:spTree>
    <p:extLst>
      <p:ext uri="{BB962C8B-B14F-4D97-AF65-F5344CB8AC3E}">
        <p14:creationId xmlns:p14="http://schemas.microsoft.com/office/powerpoint/2010/main" val="34241065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78468" y="12624"/>
            <a:ext cx="6463353" cy="622852"/>
          </a:xfrm>
        </p:spPr>
        <p:txBody>
          <a:bodyPr>
            <a:normAutofit/>
          </a:bodyPr>
          <a:lstStyle/>
          <a:p>
            <a:r>
              <a:rPr lang="es-CO" sz="3600" dirty="0"/>
              <a:t>RECOMENDACIONES</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68</a:t>
            </a:fld>
            <a:endParaRPr lang="es-EC" dirty="0"/>
          </a:p>
        </p:txBody>
      </p:sp>
      <p:sp>
        <p:nvSpPr>
          <p:cNvPr id="13" name="CuadroTexto 12">
            <a:extLst>
              <a:ext uri="{FF2B5EF4-FFF2-40B4-BE49-F238E27FC236}">
                <a16:creationId xmlns:a16="http://schemas.microsoft.com/office/drawing/2014/main" id="{0FF3E031-654B-44A9-96F3-CC6CE9F4AB4D}"/>
              </a:ext>
            </a:extLst>
          </p:cNvPr>
          <p:cNvSpPr txBox="1"/>
          <p:nvPr/>
        </p:nvSpPr>
        <p:spPr>
          <a:xfrm>
            <a:off x="357760" y="1315543"/>
            <a:ext cx="11476480" cy="1295868"/>
          </a:xfrm>
          <a:prstGeom prst="rect">
            <a:avLst/>
          </a:prstGeom>
          <a:noFill/>
          <a:ln>
            <a:solidFill>
              <a:schemeClr val="accent1">
                <a:lumMod val="75000"/>
              </a:schemeClr>
            </a:solidFill>
          </a:ln>
        </p:spPr>
        <p:txBody>
          <a:bodyPr wrap="square">
            <a:spAutoFit/>
          </a:bodyPr>
          <a:lstStyle/>
          <a:p>
            <a:pPr indent="459105">
              <a:lnSpc>
                <a:spcPct val="150000"/>
              </a:lnSpc>
              <a:spcAft>
                <a:spcPts val="800"/>
              </a:spcAft>
            </a:pPr>
            <a:r>
              <a:rPr lang="es-ES" dirty="0">
                <a:effectLst/>
                <a:ea typeface="Arial" panose="020B0604020202020204" pitchFamily="34" charset="0"/>
                <a:cs typeface="Arial" panose="020B0604020202020204" pitchFamily="34" charset="0"/>
              </a:rPr>
              <a:t>Es importante que en el Ecuador exista una normativa especializada en diseño sísmico de elementos no estructurales para evitar gastos innecesarios de reparación de daños producto de la incorrecta instalación de los paneles solares.</a:t>
            </a:r>
          </a:p>
        </p:txBody>
      </p:sp>
      <p:pic>
        <p:nvPicPr>
          <p:cNvPr id="6" name="Imagen 5">
            <a:extLst>
              <a:ext uri="{FF2B5EF4-FFF2-40B4-BE49-F238E27FC236}">
                <a16:creationId xmlns:a16="http://schemas.microsoft.com/office/drawing/2014/main" id="{3A2EA758-55D9-4985-BD44-D182FE242D5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55461" y="2950366"/>
            <a:ext cx="3142581" cy="2879386"/>
          </a:xfrm>
          <a:prstGeom prst="rect">
            <a:avLst/>
          </a:prstGeom>
        </p:spPr>
      </p:pic>
      <p:pic>
        <p:nvPicPr>
          <p:cNvPr id="7" name="Imagen 6">
            <a:extLst>
              <a:ext uri="{FF2B5EF4-FFF2-40B4-BE49-F238E27FC236}">
                <a16:creationId xmlns:a16="http://schemas.microsoft.com/office/drawing/2014/main" id="{10B57D99-A16D-4939-B77F-DE5F308974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3959" y="2863397"/>
            <a:ext cx="2787818" cy="3053324"/>
          </a:xfrm>
          <a:prstGeom prst="rect">
            <a:avLst/>
          </a:prstGeom>
        </p:spPr>
      </p:pic>
    </p:spTree>
    <p:extLst>
      <p:ext uri="{BB962C8B-B14F-4D97-AF65-F5344CB8AC3E}">
        <p14:creationId xmlns:p14="http://schemas.microsoft.com/office/powerpoint/2010/main" val="35518973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78468" y="12624"/>
            <a:ext cx="6463353" cy="622852"/>
          </a:xfrm>
        </p:spPr>
        <p:txBody>
          <a:bodyPr>
            <a:normAutofit/>
          </a:bodyPr>
          <a:lstStyle/>
          <a:p>
            <a:r>
              <a:rPr lang="es-CO" sz="3600" dirty="0"/>
              <a:t>RECOMENDACIONES</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69</a:t>
            </a:fld>
            <a:endParaRPr lang="es-EC" dirty="0"/>
          </a:p>
        </p:txBody>
      </p:sp>
      <p:sp>
        <p:nvSpPr>
          <p:cNvPr id="13" name="CuadroTexto 12">
            <a:extLst>
              <a:ext uri="{FF2B5EF4-FFF2-40B4-BE49-F238E27FC236}">
                <a16:creationId xmlns:a16="http://schemas.microsoft.com/office/drawing/2014/main" id="{0FF3E031-654B-44A9-96F3-CC6CE9F4AB4D}"/>
              </a:ext>
            </a:extLst>
          </p:cNvPr>
          <p:cNvSpPr txBox="1"/>
          <p:nvPr/>
        </p:nvSpPr>
        <p:spPr>
          <a:xfrm>
            <a:off x="1020405" y="1261995"/>
            <a:ext cx="10151190" cy="967957"/>
          </a:xfrm>
          <a:prstGeom prst="rect">
            <a:avLst/>
          </a:prstGeom>
          <a:noFill/>
          <a:ln>
            <a:solidFill>
              <a:schemeClr val="accent1">
                <a:lumMod val="75000"/>
              </a:schemeClr>
            </a:solidFill>
          </a:ln>
        </p:spPr>
        <p:txBody>
          <a:bodyPr wrap="square">
            <a:spAutoFit/>
          </a:bodyPr>
          <a:lstStyle/>
          <a:p>
            <a:pPr>
              <a:lnSpc>
                <a:spcPct val="150000"/>
              </a:lnSpc>
              <a:spcAft>
                <a:spcPts val="800"/>
              </a:spcAft>
            </a:pPr>
            <a:r>
              <a:rPr lang="es-ES" sz="2000" dirty="0">
                <a:effectLst/>
                <a:ea typeface="Arial" panose="020B0604020202020204" pitchFamily="34" charset="0"/>
                <a:cs typeface="Arial" panose="020B0604020202020204" pitchFamily="34" charset="0"/>
              </a:rPr>
              <a:t>Previo a la implementación de paneles solares en estructuras existentes es importante que se realice una evaluación sísmica de la estructura.</a:t>
            </a:r>
          </a:p>
        </p:txBody>
      </p:sp>
      <p:pic>
        <p:nvPicPr>
          <p:cNvPr id="5" name="Imagen 4">
            <a:extLst>
              <a:ext uri="{FF2B5EF4-FFF2-40B4-BE49-F238E27FC236}">
                <a16:creationId xmlns:a16="http://schemas.microsoft.com/office/drawing/2014/main" id="{6D83372A-8DFE-4B9B-8AE6-2F0A41E70437}"/>
              </a:ext>
            </a:extLst>
          </p:cNvPr>
          <p:cNvPicPr/>
          <p:nvPr/>
        </p:nvPicPr>
        <p:blipFill rotWithShape="1">
          <a:blip r:embed="rId2" cstate="email">
            <a:extLst>
              <a:ext uri="{28A0092B-C50C-407E-A947-70E740481C1C}">
                <a14:useLocalDpi xmlns:a14="http://schemas.microsoft.com/office/drawing/2010/main"/>
              </a:ext>
            </a:extLst>
          </a:blip>
          <a:srcRect/>
          <a:stretch/>
        </p:blipFill>
        <p:spPr bwMode="auto">
          <a:xfrm>
            <a:off x="3791810" y="2641628"/>
            <a:ext cx="5186150" cy="295437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8392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4C513CF0-EC1C-4519-B9EB-6A11821FA724}"/>
              </a:ext>
            </a:extLst>
          </p:cNvPr>
          <p:cNvSpPr>
            <a:spLocks noGrp="1"/>
          </p:cNvSpPr>
          <p:nvPr>
            <p:ph type="title"/>
          </p:nvPr>
        </p:nvSpPr>
        <p:spPr>
          <a:xfrm>
            <a:off x="838200" y="0"/>
            <a:ext cx="3574774" cy="622852"/>
          </a:xfrm>
        </p:spPr>
        <p:txBody>
          <a:bodyPr>
            <a:normAutofit/>
          </a:bodyPr>
          <a:lstStyle/>
          <a:p>
            <a:r>
              <a:rPr lang="es-CO" sz="3600" dirty="0">
                <a:latin typeface="+mn-lt"/>
              </a:rPr>
              <a:t>ANTECEDENTES</a:t>
            </a:r>
            <a:endParaRPr lang="es-EC" sz="3600" dirty="0">
              <a:latin typeface="+mn-lt"/>
            </a:endParaRPr>
          </a:p>
        </p:txBody>
      </p:sp>
      <p:sp>
        <p:nvSpPr>
          <p:cNvPr id="3" name="Marcador de número de diapositiva 2">
            <a:extLst>
              <a:ext uri="{FF2B5EF4-FFF2-40B4-BE49-F238E27FC236}">
                <a16:creationId xmlns:a16="http://schemas.microsoft.com/office/drawing/2014/main" id="{D7FAC7C3-EFF4-4ED7-8BA7-AC6B410BAC03}"/>
              </a:ext>
            </a:extLst>
          </p:cNvPr>
          <p:cNvSpPr>
            <a:spLocks noGrp="1"/>
          </p:cNvSpPr>
          <p:nvPr>
            <p:ph type="sldNum" sz="quarter" idx="12"/>
          </p:nvPr>
        </p:nvSpPr>
        <p:spPr/>
        <p:txBody>
          <a:bodyPr/>
          <a:lstStyle/>
          <a:p>
            <a:fld id="{715B2D49-308C-4988-B52F-571922BFD142}" type="slidenum">
              <a:rPr lang="es-EC" smtClean="0"/>
              <a:t>7</a:t>
            </a:fld>
            <a:endParaRPr lang="es-EC" dirty="0"/>
          </a:p>
        </p:txBody>
      </p:sp>
      <p:pic>
        <p:nvPicPr>
          <p:cNvPr id="4" name="Imagen 3">
            <a:extLst>
              <a:ext uri="{FF2B5EF4-FFF2-40B4-BE49-F238E27FC236}">
                <a16:creationId xmlns:a16="http://schemas.microsoft.com/office/drawing/2014/main" id="{F1C2E569-66BE-417B-80E8-FFDCAEF9DA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44227" y="1738573"/>
            <a:ext cx="5941049" cy="2867546"/>
          </a:xfrm>
          <a:prstGeom prst="rect">
            <a:avLst/>
          </a:prstGeom>
          <a:ln>
            <a:solidFill>
              <a:schemeClr val="tx1"/>
            </a:solidFill>
          </a:ln>
        </p:spPr>
      </p:pic>
      <p:sp>
        <p:nvSpPr>
          <p:cNvPr id="8" name="CuadroTexto 7">
            <a:extLst>
              <a:ext uri="{FF2B5EF4-FFF2-40B4-BE49-F238E27FC236}">
                <a16:creationId xmlns:a16="http://schemas.microsoft.com/office/drawing/2014/main" id="{D3D827D1-6492-4912-9AB2-FE48085B3AC0}"/>
              </a:ext>
            </a:extLst>
          </p:cNvPr>
          <p:cNvSpPr txBox="1"/>
          <p:nvPr/>
        </p:nvSpPr>
        <p:spPr>
          <a:xfrm>
            <a:off x="5687558" y="729251"/>
            <a:ext cx="5254388" cy="408623"/>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t>DESPRENDIMIENTO DE PANELES SOLARES</a:t>
            </a:r>
            <a:endParaRPr lang="es-EC" b="1" dirty="0"/>
          </a:p>
        </p:txBody>
      </p:sp>
      <p:sp>
        <p:nvSpPr>
          <p:cNvPr id="11" name="CuadroTexto 10">
            <a:extLst>
              <a:ext uri="{FF2B5EF4-FFF2-40B4-BE49-F238E27FC236}">
                <a16:creationId xmlns:a16="http://schemas.microsoft.com/office/drawing/2014/main" id="{8ABD2875-6B91-40D2-A74A-62EA1167AC37}"/>
              </a:ext>
            </a:extLst>
          </p:cNvPr>
          <p:cNvSpPr txBox="1"/>
          <p:nvPr/>
        </p:nvSpPr>
        <p:spPr>
          <a:xfrm>
            <a:off x="5687558" y="4650607"/>
            <a:ext cx="5923852" cy="738664"/>
          </a:xfrm>
          <a:prstGeom prst="rect">
            <a:avLst/>
          </a:prstGeom>
          <a:noFill/>
        </p:spPr>
        <p:txBody>
          <a:bodyPr wrap="square" rtlCol="0">
            <a:spAutoFit/>
          </a:bodyPr>
          <a:lstStyle/>
          <a:p>
            <a:r>
              <a:rPr lang="es-ES" sz="1200" dirty="0"/>
              <a:t>Tomado de </a:t>
            </a:r>
            <a:r>
              <a:rPr lang="es-ES" sz="1200" i="1" dirty="0"/>
              <a:t>Fijación o colocación de paneles solares de techo</a:t>
            </a:r>
            <a:r>
              <a:rPr lang="es-ES" sz="1200" dirty="0"/>
              <a:t> abril 2018 (</a:t>
            </a:r>
            <a:r>
              <a:rPr lang="es-ES" sz="1200" dirty="0" err="1"/>
              <a:t>pag.</a:t>
            </a:r>
            <a:r>
              <a:rPr lang="es-ES" sz="1200" dirty="0"/>
              <a:t> 5) por (FEMA,2018)</a:t>
            </a:r>
          </a:p>
          <a:p>
            <a:endParaRPr lang="es-EC" dirty="0"/>
          </a:p>
        </p:txBody>
      </p:sp>
      <p:pic>
        <p:nvPicPr>
          <p:cNvPr id="15" name="Imagen 14">
            <a:extLst>
              <a:ext uri="{FF2B5EF4-FFF2-40B4-BE49-F238E27FC236}">
                <a16:creationId xmlns:a16="http://schemas.microsoft.com/office/drawing/2014/main" id="{AB670B6C-FE80-4E87-BCDD-4895809CD5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883" y="1244273"/>
            <a:ext cx="3657850" cy="4224749"/>
          </a:xfrm>
          <a:prstGeom prst="rect">
            <a:avLst/>
          </a:prstGeom>
          <a:ln>
            <a:noFill/>
          </a:ln>
        </p:spPr>
      </p:pic>
      <p:sp>
        <p:nvSpPr>
          <p:cNvPr id="18" name="CuadroTexto 17">
            <a:extLst>
              <a:ext uri="{FF2B5EF4-FFF2-40B4-BE49-F238E27FC236}">
                <a16:creationId xmlns:a16="http://schemas.microsoft.com/office/drawing/2014/main" id="{C7E07509-C8E7-4AEA-93E0-15D924AF758F}"/>
              </a:ext>
            </a:extLst>
          </p:cNvPr>
          <p:cNvSpPr txBox="1"/>
          <p:nvPr/>
        </p:nvSpPr>
        <p:spPr>
          <a:xfrm>
            <a:off x="397527" y="729251"/>
            <a:ext cx="4456119" cy="408623"/>
          </a:xfrm>
          <a:prstGeom prst="round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S" b="1" dirty="0"/>
              <a:t>DISTANCIA ENTRE PANELES INSUFICIENTE</a:t>
            </a:r>
            <a:endParaRPr lang="es-EC" b="1" dirty="0"/>
          </a:p>
        </p:txBody>
      </p:sp>
      <p:sp>
        <p:nvSpPr>
          <p:cNvPr id="19" name="CuadroTexto 18">
            <a:extLst>
              <a:ext uri="{FF2B5EF4-FFF2-40B4-BE49-F238E27FC236}">
                <a16:creationId xmlns:a16="http://schemas.microsoft.com/office/drawing/2014/main" id="{9BA20257-29B5-43FA-B928-D48D2905AE06}"/>
              </a:ext>
            </a:extLst>
          </p:cNvPr>
          <p:cNvSpPr txBox="1"/>
          <p:nvPr/>
        </p:nvSpPr>
        <p:spPr>
          <a:xfrm>
            <a:off x="693882" y="5469022"/>
            <a:ext cx="3657851" cy="738664"/>
          </a:xfrm>
          <a:prstGeom prst="rect">
            <a:avLst/>
          </a:prstGeom>
          <a:noFill/>
        </p:spPr>
        <p:txBody>
          <a:bodyPr wrap="square" rtlCol="0">
            <a:spAutoFit/>
          </a:bodyPr>
          <a:lstStyle/>
          <a:p>
            <a:r>
              <a:rPr lang="es-ES" sz="1200" dirty="0"/>
              <a:t>Tomado de </a:t>
            </a:r>
            <a:r>
              <a:rPr lang="es-ES" sz="1200" i="1" dirty="0"/>
              <a:t>Fijación o colocación de paneles solares de techo</a:t>
            </a:r>
            <a:r>
              <a:rPr lang="es-ES" sz="1200" dirty="0"/>
              <a:t> abril 2018 (</a:t>
            </a:r>
            <a:r>
              <a:rPr lang="es-ES" sz="1200" dirty="0" err="1"/>
              <a:t>pag.</a:t>
            </a:r>
            <a:r>
              <a:rPr lang="es-ES" sz="1200" dirty="0"/>
              <a:t> 7) por (FEMA,2018)</a:t>
            </a:r>
          </a:p>
          <a:p>
            <a:endParaRPr lang="es-EC" dirty="0"/>
          </a:p>
        </p:txBody>
      </p:sp>
    </p:spTree>
    <p:extLst>
      <p:ext uri="{BB962C8B-B14F-4D97-AF65-F5344CB8AC3E}">
        <p14:creationId xmlns:p14="http://schemas.microsoft.com/office/powerpoint/2010/main" val="12985193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78468" y="12624"/>
            <a:ext cx="6463353" cy="622852"/>
          </a:xfrm>
        </p:spPr>
        <p:txBody>
          <a:bodyPr>
            <a:normAutofit/>
          </a:bodyPr>
          <a:lstStyle/>
          <a:p>
            <a:r>
              <a:rPr lang="es-CO" sz="3600" dirty="0"/>
              <a:t>RECOMENDACIONES</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70</a:t>
            </a:fld>
            <a:endParaRPr lang="es-EC" dirty="0"/>
          </a:p>
        </p:txBody>
      </p:sp>
      <p:sp>
        <p:nvSpPr>
          <p:cNvPr id="13" name="CuadroTexto 12">
            <a:extLst>
              <a:ext uri="{FF2B5EF4-FFF2-40B4-BE49-F238E27FC236}">
                <a16:creationId xmlns:a16="http://schemas.microsoft.com/office/drawing/2014/main" id="{0FF3E031-654B-44A9-96F3-CC6CE9F4AB4D}"/>
              </a:ext>
            </a:extLst>
          </p:cNvPr>
          <p:cNvSpPr txBox="1"/>
          <p:nvPr/>
        </p:nvSpPr>
        <p:spPr>
          <a:xfrm>
            <a:off x="357760" y="1315543"/>
            <a:ext cx="11476480" cy="1295868"/>
          </a:xfrm>
          <a:prstGeom prst="rect">
            <a:avLst/>
          </a:prstGeom>
          <a:noFill/>
          <a:ln>
            <a:solidFill>
              <a:schemeClr val="accent1">
                <a:lumMod val="75000"/>
              </a:schemeClr>
            </a:solidFill>
          </a:ln>
        </p:spPr>
        <p:txBody>
          <a:bodyPr wrap="square">
            <a:spAutoFit/>
          </a:bodyPr>
          <a:lstStyle/>
          <a:p>
            <a:pPr indent="459105">
              <a:lnSpc>
                <a:spcPct val="150000"/>
              </a:lnSpc>
              <a:spcAft>
                <a:spcPts val="800"/>
              </a:spcAft>
            </a:pPr>
            <a:r>
              <a:rPr lang="es-ES" dirty="0">
                <a:ea typeface="Arial" panose="020B0604020202020204" pitchFamily="34" charset="0"/>
                <a:cs typeface="Arial" panose="020B0604020202020204" pitchFamily="34" charset="0"/>
              </a:rPr>
              <a:t>S</a:t>
            </a:r>
            <a:r>
              <a:rPr lang="es-ES" dirty="0">
                <a:effectLst/>
                <a:ea typeface="Arial" panose="020B0604020202020204" pitchFamily="34" charset="0"/>
                <a:cs typeface="Arial" panose="020B0604020202020204" pitchFamily="34" charset="0"/>
              </a:rPr>
              <a:t>e debe diseñar </a:t>
            </a:r>
            <a:r>
              <a:rPr lang="es-ES" dirty="0">
                <a:ea typeface="Arial" panose="020B0604020202020204" pitchFamily="34" charset="0"/>
                <a:cs typeface="Arial" panose="020B0604020202020204" pitchFamily="34" charset="0"/>
              </a:rPr>
              <a:t>la estructura de soporte</a:t>
            </a:r>
            <a:r>
              <a:rPr lang="es-ES" dirty="0">
                <a:effectLst/>
                <a:ea typeface="Arial" panose="020B0604020202020204" pitchFamily="34" charset="0"/>
                <a:cs typeface="Arial" panose="020B0604020202020204" pitchFamily="34" charset="0"/>
              </a:rPr>
              <a:t> para que resista tanto el peso del panel solar como amenazas naturales existentes en nuestro medio como movimientos sísmicos, caída de ceniza y granizo, inclusive fuerzas generadas por viento.</a:t>
            </a:r>
          </a:p>
        </p:txBody>
      </p:sp>
      <p:pic>
        <p:nvPicPr>
          <p:cNvPr id="2050" name="Picture 2" descr="Estructuras y Soportes para Paneles Solares">
            <a:extLst>
              <a:ext uri="{FF2B5EF4-FFF2-40B4-BE49-F238E27FC236}">
                <a16:creationId xmlns:a16="http://schemas.microsoft.com/office/drawing/2014/main" id="{DC86F0EA-E5A3-469B-9471-CBE3F4EFBF51}"/>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585161" y="2946570"/>
            <a:ext cx="3540292" cy="29526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valuación de la caída de ceniza y limpieza de estaciones. - Instituto  Geofísico - EPN">
            <a:extLst>
              <a:ext uri="{FF2B5EF4-FFF2-40B4-BE49-F238E27FC236}">
                <a16:creationId xmlns:a16="http://schemas.microsoft.com/office/drawing/2014/main" id="{1F973282-B22C-435E-BFDF-2573723E9DA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72878" y="3291478"/>
            <a:ext cx="5783015" cy="2186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36910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78468" y="12624"/>
            <a:ext cx="6463353" cy="622852"/>
          </a:xfrm>
        </p:spPr>
        <p:txBody>
          <a:bodyPr>
            <a:normAutofit/>
          </a:bodyPr>
          <a:lstStyle/>
          <a:p>
            <a:r>
              <a:rPr lang="es-CO" sz="3600" dirty="0"/>
              <a:t>RECOMENDACIONES</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71</a:t>
            </a:fld>
            <a:endParaRPr lang="es-EC" dirty="0"/>
          </a:p>
        </p:txBody>
      </p:sp>
      <p:sp>
        <p:nvSpPr>
          <p:cNvPr id="13" name="CuadroTexto 12">
            <a:extLst>
              <a:ext uri="{FF2B5EF4-FFF2-40B4-BE49-F238E27FC236}">
                <a16:creationId xmlns:a16="http://schemas.microsoft.com/office/drawing/2014/main" id="{0FF3E031-654B-44A9-96F3-CC6CE9F4AB4D}"/>
              </a:ext>
            </a:extLst>
          </p:cNvPr>
          <p:cNvSpPr txBox="1"/>
          <p:nvPr/>
        </p:nvSpPr>
        <p:spPr>
          <a:xfrm>
            <a:off x="85867" y="1173730"/>
            <a:ext cx="12020266" cy="873252"/>
          </a:xfrm>
          <a:prstGeom prst="rect">
            <a:avLst/>
          </a:prstGeom>
          <a:noFill/>
          <a:ln>
            <a:solidFill>
              <a:schemeClr val="accent1">
                <a:lumMod val="75000"/>
              </a:schemeClr>
            </a:solidFill>
          </a:ln>
        </p:spPr>
        <p:txBody>
          <a:bodyPr wrap="square">
            <a:spAutoFit/>
          </a:bodyPr>
          <a:lstStyle/>
          <a:p>
            <a:pPr indent="459105">
              <a:lnSpc>
                <a:spcPct val="150000"/>
              </a:lnSpc>
              <a:spcAft>
                <a:spcPts val="800"/>
              </a:spcAft>
            </a:pPr>
            <a:r>
              <a:rPr lang="es-ES" dirty="0">
                <a:effectLst/>
                <a:latin typeface="Arial" panose="020B0604020202020204" pitchFamily="34" charset="0"/>
                <a:ea typeface="Arial" panose="020B0604020202020204" pitchFamily="34" charset="0"/>
                <a:cs typeface="Arial" panose="020B0604020202020204" pitchFamily="34" charset="0"/>
              </a:rPr>
              <a:t>Es importante se realice un análisis ante cargas de viento ya que podrían ser estas las causantes de volcamiento y arrancamiento de la losa.</a:t>
            </a:r>
            <a:endParaRPr lang="es-EC" dirty="0">
              <a:effectLst/>
              <a:latin typeface="Times New Roman" panose="02020603050405020304" pitchFamily="18" charset="0"/>
              <a:ea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9E8DC7A4-425B-467C-B870-65CBEB8C4B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26045" y="2513042"/>
            <a:ext cx="4828660" cy="3015934"/>
          </a:xfrm>
          <a:prstGeom prst="rect">
            <a:avLst/>
          </a:prstGeom>
        </p:spPr>
      </p:pic>
      <p:pic>
        <p:nvPicPr>
          <p:cNvPr id="7" name="Imagen 6">
            <a:extLst>
              <a:ext uri="{FF2B5EF4-FFF2-40B4-BE49-F238E27FC236}">
                <a16:creationId xmlns:a16="http://schemas.microsoft.com/office/drawing/2014/main" id="{DF735871-0B20-459E-BCC2-65A41925D6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755" y="2086848"/>
            <a:ext cx="2992138" cy="3868322"/>
          </a:xfrm>
          <a:prstGeom prst="rect">
            <a:avLst/>
          </a:prstGeom>
        </p:spPr>
      </p:pic>
      <p:pic>
        <p:nvPicPr>
          <p:cNvPr id="9" name="Imagen 8">
            <a:extLst>
              <a:ext uri="{FF2B5EF4-FFF2-40B4-BE49-F238E27FC236}">
                <a16:creationId xmlns:a16="http://schemas.microsoft.com/office/drawing/2014/main" id="{0A461CCC-9346-4D86-80AC-71385947D2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84361" y="2189285"/>
            <a:ext cx="2916117" cy="3683516"/>
          </a:xfrm>
          <a:prstGeom prst="rect">
            <a:avLst/>
          </a:prstGeom>
        </p:spPr>
      </p:pic>
    </p:spTree>
    <p:extLst>
      <p:ext uri="{BB962C8B-B14F-4D97-AF65-F5344CB8AC3E}">
        <p14:creationId xmlns:p14="http://schemas.microsoft.com/office/powerpoint/2010/main" val="35647609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FA7951-8B10-42D7-883F-77D82AC3BB81}"/>
              </a:ext>
            </a:extLst>
          </p:cNvPr>
          <p:cNvSpPr>
            <a:spLocks noGrp="1"/>
          </p:cNvSpPr>
          <p:nvPr>
            <p:ph type="title"/>
          </p:nvPr>
        </p:nvSpPr>
        <p:spPr>
          <a:xfrm>
            <a:off x="-78468" y="12624"/>
            <a:ext cx="6463353" cy="622852"/>
          </a:xfrm>
        </p:spPr>
        <p:txBody>
          <a:bodyPr>
            <a:normAutofit/>
          </a:bodyPr>
          <a:lstStyle/>
          <a:p>
            <a:r>
              <a:rPr lang="es-CO" sz="3600" dirty="0"/>
              <a:t>RECOMENDACIONES</a:t>
            </a:r>
            <a:endParaRPr lang="es-EC" sz="3600" dirty="0"/>
          </a:p>
        </p:txBody>
      </p:sp>
      <p:sp>
        <p:nvSpPr>
          <p:cNvPr id="4" name="Marcador de número de diapositiva 3">
            <a:extLst>
              <a:ext uri="{FF2B5EF4-FFF2-40B4-BE49-F238E27FC236}">
                <a16:creationId xmlns:a16="http://schemas.microsoft.com/office/drawing/2014/main" id="{CA1BB84B-B849-4FCF-A18C-8D143360EFE0}"/>
              </a:ext>
            </a:extLst>
          </p:cNvPr>
          <p:cNvSpPr>
            <a:spLocks noGrp="1"/>
          </p:cNvSpPr>
          <p:nvPr>
            <p:ph type="sldNum" sz="quarter" idx="12"/>
          </p:nvPr>
        </p:nvSpPr>
        <p:spPr/>
        <p:txBody>
          <a:bodyPr/>
          <a:lstStyle/>
          <a:p>
            <a:fld id="{715B2D49-308C-4988-B52F-571922BFD142}" type="slidenum">
              <a:rPr lang="es-EC" smtClean="0"/>
              <a:t>72</a:t>
            </a:fld>
            <a:endParaRPr lang="es-EC" dirty="0"/>
          </a:p>
        </p:txBody>
      </p:sp>
      <p:sp>
        <p:nvSpPr>
          <p:cNvPr id="13" name="CuadroTexto 12">
            <a:extLst>
              <a:ext uri="{FF2B5EF4-FFF2-40B4-BE49-F238E27FC236}">
                <a16:creationId xmlns:a16="http://schemas.microsoft.com/office/drawing/2014/main" id="{0FF3E031-654B-44A9-96F3-CC6CE9F4AB4D}"/>
              </a:ext>
            </a:extLst>
          </p:cNvPr>
          <p:cNvSpPr txBox="1"/>
          <p:nvPr/>
        </p:nvSpPr>
        <p:spPr>
          <a:xfrm>
            <a:off x="478075" y="840856"/>
            <a:ext cx="11235849" cy="1288751"/>
          </a:xfrm>
          <a:prstGeom prst="rect">
            <a:avLst/>
          </a:prstGeom>
          <a:noFill/>
          <a:ln>
            <a:solidFill>
              <a:schemeClr val="accent1">
                <a:lumMod val="75000"/>
              </a:schemeClr>
            </a:solidFill>
          </a:ln>
        </p:spPr>
        <p:txBody>
          <a:bodyPr wrap="square">
            <a:spAutoFit/>
          </a:bodyPr>
          <a:lstStyle/>
          <a:p>
            <a:pPr indent="459105">
              <a:lnSpc>
                <a:spcPct val="150000"/>
              </a:lnSpc>
              <a:spcAft>
                <a:spcPts val="800"/>
              </a:spcAft>
            </a:pPr>
            <a:r>
              <a:rPr lang="es-ES" dirty="0">
                <a:effectLst/>
                <a:latin typeface="Arial" panose="020B0604020202020204" pitchFamily="34" charset="0"/>
                <a:ea typeface="Arial" panose="020B0604020202020204" pitchFamily="34" charset="0"/>
                <a:cs typeface="Arial" panose="020B0604020202020204" pitchFamily="34" charset="0"/>
              </a:rPr>
              <a:t>Se recomienda que para el uso de sistemas de montaje anclado a la losa se lo realice en estructuras que cuenten con losas macizas,</a:t>
            </a:r>
            <a:r>
              <a:rPr lang="es-ES" dirty="0">
                <a:solidFill>
                  <a:srgbClr val="000000"/>
                </a:solidFill>
                <a:effectLst/>
                <a:latin typeface="Arial" panose="020B0604020202020204" pitchFamily="34" charset="0"/>
                <a:ea typeface="Arial" panose="020B0604020202020204" pitchFamily="34" charset="0"/>
                <a:cs typeface="Arial" panose="020B0604020202020204" pitchFamily="34" charset="0"/>
              </a:rPr>
              <a:t> sin embargo si se requiere instalarlos en este tipo de losas se lo podría realizar colocando cadenas de amarre de hormigón armado sobre la losa existente.</a:t>
            </a:r>
            <a:endParaRPr lang="es-EC" dirty="0">
              <a:effectLst/>
              <a:latin typeface="Times New Roman" panose="02020603050405020304" pitchFamily="18" charset="0"/>
              <a:ea typeface="Arial" panose="020B0604020202020204" pitchFamily="34" charset="0"/>
              <a:cs typeface="Arial" panose="020B0604020202020204" pitchFamily="34" charset="0"/>
            </a:endParaRPr>
          </a:p>
        </p:txBody>
      </p:sp>
      <p:pic>
        <p:nvPicPr>
          <p:cNvPr id="5" name="Imagen 4">
            <a:extLst>
              <a:ext uri="{FF2B5EF4-FFF2-40B4-BE49-F238E27FC236}">
                <a16:creationId xmlns:a16="http://schemas.microsoft.com/office/drawing/2014/main" id="{B4F61CEC-8E6B-4E0F-82F1-CB60148B033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9099" y="2129607"/>
            <a:ext cx="5676900" cy="3895725"/>
          </a:xfrm>
          <a:prstGeom prst="rect">
            <a:avLst/>
          </a:prstGeom>
        </p:spPr>
      </p:pic>
      <p:sp>
        <p:nvSpPr>
          <p:cNvPr id="8" name="Elipse 7">
            <a:extLst>
              <a:ext uri="{FF2B5EF4-FFF2-40B4-BE49-F238E27FC236}">
                <a16:creationId xmlns:a16="http://schemas.microsoft.com/office/drawing/2014/main" id="{A833D2BF-655B-4DAB-8EB7-F75AB4CF6F42}"/>
              </a:ext>
            </a:extLst>
          </p:cNvPr>
          <p:cNvSpPr/>
          <p:nvPr/>
        </p:nvSpPr>
        <p:spPr>
          <a:xfrm>
            <a:off x="1160060" y="3469944"/>
            <a:ext cx="158378" cy="1947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Elipse 9">
            <a:extLst>
              <a:ext uri="{FF2B5EF4-FFF2-40B4-BE49-F238E27FC236}">
                <a16:creationId xmlns:a16="http://schemas.microsoft.com/office/drawing/2014/main" id="{14639527-A6D8-4580-9B23-3B56B46F53D3}"/>
              </a:ext>
            </a:extLst>
          </p:cNvPr>
          <p:cNvSpPr/>
          <p:nvPr/>
        </p:nvSpPr>
        <p:spPr>
          <a:xfrm>
            <a:off x="1803780" y="3478859"/>
            <a:ext cx="158378" cy="1947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Elipse 10">
            <a:extLst>
              <a:ext uri="{FF2B5EF4-FFF2-40B4-BE49-F238E27FC236}">
                <a16:creationId xmlns:a16="http://schemas.microsoft.com/office/drawing/2014/main" id="{6E11B1E1-001B-4DA6-8A23-BE1AC2040CB2}"/>
              </a:ext>
            </a:extLst>
          </p:cNvPr>
          <p:cNvSpPr/>
          <p:nvPr/>
        </p:nvSpPr>
        <p:spPr>
          <a:xfrm>
            <a:off x="2447500" y="3481259"/>
            <a:ext cx="158378" cy="1947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Elipse 11">
            <a:extLst>
              <a:ext uri="{FF2B5EF4-FFF2-40B4-BE49-F238E27FC236}">
                <a16:creationId xmlns:a16="http://schemas.microsoft.com/office/drawing/2014/main" id="{040E8B35-29FB-4A89-884C-C721A5E391B9}"/>
              </a:ext>
            </a:extLst>
          </p:cNvPr>
          <p:cNvSpPr/>
          <p:nvPr/>
        </p:nvSpPr>
        <p:spPr>
          <a:xfrm>
            <a:off x="3063924" y="3481259"/>
            <a:ext cx="158378" cy="1947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Elipse 13">
            <a:extLst>
              <a:ext uri="{FF2B5EF4-FFF2-40B4-BE49-F238E27FC236}">
                <a16:creationId xmlns:a16="http://schemas.microsoft.com/office/drawing/2014/main" id="{46021312-29B3-46E8-9023-D7E643FC4923}"/>
              </a:ext>
            </a:extLst>
          </p:cNvPr>
          <p:cNvSpPr/>
          <p:nvPr/>
        </p:nvSpPr>
        <p:spPr>
          <a:xfrm>
            <a:off x="3707644" y="3478859"/>
            <a:ext cx="158378" cy="1947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Elipse 14">
            <a:extLst>
              <a:ext uri="{FF2B5EF4-FFF2-40B4-BE49-F238E27FC236}">
                <a16:creationId xmlns:a16="http://schemas.microsoft.com/office/drawing/2014/main" id="{5D8CB79D-84BC-4E66-92A4-155E9CE32C1E}"/>
              </a:ext>
            </a:extLst>
          </p:cNvPr>
          <p:cNvSpPr/>
          <p:nvPr/>
        </p:nvSpPr>
        <p:spPr>
          <a:xfrm>
            <a:off x="4337716" y="3478859"/>
            <a:ext cx="158378" cy="1947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Elipse 15">
            <a:extLst>
              <a:ext uri="{FF2B5EF4-FFF2-40B4-BE49-F238E27FC236}">
                <a16:creationId xmlns:a16="http://schemas.microsoft.com/office/drawing/2014/main" id="{5419A4DB-1AC5-43B3-9156-3303AF0B1E57}"/>
              </a:ext>
            </a:extLst>
          </p:cNvPr>
          <p:cNvSpPr/>
          <p:nvPr/>
        </p:nvSpPr>
        <p:spPr>
          <a:xfrm>
            <a:off x="4984135" y="3494907"/>
            <a:ext cx="158378" cy="19473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19" name="Grupo 18">
            <a:extLst>
              <a:ext uri="{FF2B5EF4-FFF2-40B4-BE49-F238E27FC236}">
                <a16:creationId xmlns:a16="http://schemas.microsoft.com/office/drawing/2014/main" id="{8F757E1D-49EE-4D6F-B923-1C6DD7EC7942}"/>
              </a:ext>
            </a:extLst>
          </p:cNvPr>
          <p:cNvGrpSpPr/>
          <p:nvPr/>
        </p:nvGrpSpPr>
        <p:grpSpPr>
          <a:xfrm>
            <a:off x="6128630" y="2692363"/>
            <a:ext cx="5644271" cy="3083856"/>
            <a:chOff x="6128630" y="3089928"/>
            <a:chExt cx="5644271" cy="3083856"/>
          </a:xfrm>
        </p:grpSpPr>
        <p:pic>
          <p:nvPicPr>
            <p:cNvPr id="7" name="Imagen 6">
              <a:extLst>
                <a:ext uri="{FF2B5EF4-FFF2-40B4-BE49-F238E27FC236}">
                  <a16:creationId xmlns:a16="http://schemas.microsoft.com/office/drawing/2014/main" id="{2C4F5F2B-40BB-449D-A389-536C61BE7C9C}"/>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128630" y="3089928"/>
              <a:ext cx="5644271" cy="2492725"/>
            </a:xfrm>
            <a:prstGeom prst="rect">
              <a:avLst/>
            </a:prstGeom>
          </p:spPr>
        </p:pic>
        <p:cxnSp>
          <p:nvCxnSpPr>
            <p:cNvPr id="6" name="Conector recto 5">
              <a:extLst>
                <a:ext uri="{FF2B5EF4-FFF2-40B4-BE49-F238E27FC236}">
                  <a16:creationId xmlns:a16="http://schemas.microsoft.com/office/drawing/2014/main" id="{72139B81-8947-40D0-B0F7-D459F77AD4D9}"/>
                </a:ext>
              </a:extLst>
            </p:cNvPr>
            <p:cNvCxnSpPr/>
            <p:nvPr/>
          </p:nvCxnSpPr>
          <p:spPr>
            <a:xfrm>
              <a:off x="6930887" y="5247861"/>
              <a:ext cx="2054087" cy="556591"/>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7" name="Conector recto 16">
              <a:extLst>
                <a:ext uri="{FF2B5EF4-FFF2-40B4-BE49-F238E27FC236}">
                  <a16:creationId xmlns:a16="http://schemas.microsoft.com/office/drawing/2014/main" id="{1D629B0B-646F-49AE-B010-3CD9864C8760}"/>
                </a:ext>
              </a:extLst>
            </p:cNvPr>
            <p:cNvCxnSpPr/>
            <p:nvPr/>
          </p:nvCxnSpPr>
          <p:spPr>
            <a:xfrm flipV="1">
              <a:off x="8984974" y="5221357"/>
              <a:ext cx="2001078" cy="5830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2BBF4DCC-BB8E-497D-9CB4-72A8E58146C3}"/>
                </a:ext>
              </a:extLst>
            </p:cNvPr>
            <p:cNvSpPr txBox="1"/>
            <p:nvPr/>
          </p:nvSpPr>
          <p:spPr>
            <a:xfrm>
              <a:off x="7993623" y="5804452"/>
              <a:ext cx="2008205" cy="369332"/>
            </a:xfrm>
            <a:prstGeom prst="rect">
              <a:avLst/>
            </a:prstGeom>
            <a:noFill/>
          </p:spPr>
          <p:txBody>
            <a:bodyPr wrap="square" rtlCol="0">
              <a:spAutoFit/>
            </a:bodyPr>
            <a:lstStyle/>
            <a:p>
              <a:r>
                <a:rPr lang="es-EC" dirty="0"/>
                <a:t>Cadenas de amarre</a:t>
              </a:r>
            </a:p>
          </p:txBody>
        </p:sp>
      </p:grpSp>
      <p:cxnSp>
        <p:nvCxnSpPr>
          <p:cNvPr id="21" name="Conector recto de flecha 20">
            <a:extLst>
              <a:ext uri="{FF2B5EF4-FFF2-40B4-BE49-F238E27FC236}">
                <a16:creationId xmlns:a16="http://schemas.microsoft.com/office/drawing/2014/main" id="{73B7434F-4844-413C-BD0E-BF689C867C07}"/>
              </a:ext>
            </a:extLst>
          </p:cNvPr>
          <p:cNvCxnSpPr>
            <a:cxnSpLocks/>
            <a:stCxn id="16" idx="6"/>
          </p:cNvCxnSpPr>
          <p:nvPr/>
        </p:nvCxnSpPr>
        <p:spPr>
          <a:xfrm flipV="1">
            <a:off x="5142513" y="2727855"/>
            <a:ext cx="1242372" cy="86442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CuadroTexto 21">
            <a:extLst>
              <a:ext uri="{FF2B5EF4-FFF2-40B4-BE49-F238E27FC236}">
                <a16:creationId xmlns:a16="http://schemas.microsoft.com/office/drawing/2014/main" id="{8279653C-E598-4DDF-81C4-414D0518D758}"/>
              </a:ext>
            </a:extLst>
          </p:cNvPr>
          <p:cNvSpPr txBox="1"/>
          <p:nvPr/>
        </p:nvSpPr>
        <p:spPr>
          <a:xfrm>
            <a:off x="6417516" y="2545281"/>
            <a:ext cx="2008205" cy="369332"/>
          </a:xfrm>
          <a:prstGeom prst="rect">
            <a:avLst/>
          </a:prstGeom>
          <a:noFill/>
        </p:spPr>
        <p:txBody>
          <a:bodyPr wrap="square" rtlCol="0">
            <a:spAutoFit/>
          </a:bodyPr>
          <a:lstStyle/>
          <a:p>
            <a:r>
              <a:rPr lang="es-EC" dirty="0"/>
              <a:t>Puntos de anclaje</a:t>
            </a:r>
          </a:p>
        </p:txBody>
      </p:sp>
      <p:cxnSp>
        <p:nvCxnSpPr>
          <p:cNvPr id="23" name="Conector recto de flecha 22">
            <a:extLst>
              <a:ext uri="{FF2B5EF4-FFF2-40B4-BE49-F238E27FC236}">
                <a16:creationId xmlns:a16="http://schemas.microsoft.com/office/drawing/2014/main" id="{FB07854A-F061-4294-B708-946B6CA63557}"/>
              </a:ext>
            </a:extLst>
          </p:cNvPr>
          <p:cNvCxnSpPr>
            <a:cxnSpLocks/>
          </p:cNvCxnSpPr>
          <p:nvPr/>
        </p:nvCxnSpPr>
        <p:spPr>
          <a:xfrm flipV="1">
            <a:off x="3165647" y="2728901"/>
            <a:ext cx="3219238" cy="7649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a:extLst>
              <a:ext uri="{FF2B5EF4-FFF2-40B4-BE49-F238E27FC236}">
                <a16:creationId xmlns:a16="http://schemas.microsoft.com/office/drawing/2014/main" id="{943BBC15-9AB3-4135-8EC4-A7E54306A5C8}"/>
              </a:ext>
            </a:extLst>
          </p:cNvPr>
          <p:cNvCxnSpPr>
            <a:cxnSpLocks/>
            <a:endCxn id="22" idx="1"/>
          </p:cNvCxnSpPr>
          <p:nvPr/>
        </p:nvCxnSpPr>
        <p:spPr>
          <a:xfrm flipV="1">
            <a:off x="1290722" y="2729947"/>
            <a:ext cx="5126794" cy="76391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02356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3EB9BFE5-B4EC-443A-9C69-B1EEFE081452}"/>
              </a:ext>
            </a:extLst>
          </p:cNvPr>
          <p:cNvSpPr>
            <a:spLocks noGrp="1"/>
          </p:cNvSpPr>
          <p:nvPr>
            <p:ph type="sldNum" sz="quarter" idx="12"/>
          </p:nvPr>
        </p:nvSpPr>
        <p:spPr/>
        <p:txBody>
          <a:bodyPr/>
          <a:lstStyle/>
          <a:p>
            <a:fld id="{715B2D49-308C-4988-B52F-571922BFD142}" type="slidenum">
              <a:rPr lang="es-EC" smtClean="0"/>
              <a:t>73</a:t>
            </a:fld>
            <a:endParaRPr lang="es-EC" dirty="0"/>
          </a:p>
        </p:txBody>
      </p:sp>
      <p:pic>
        <p:nvPicPr>
          <p:cNvPr id="1026" name="Picture 2" descr="La importancia de dar gracias | Ruiz-Healy Times">
            <a:extLst>
              <a:ext uri="{FF2B5EF4-FFF2-40B4-BE49-F238E27FC236}">
                <a16:creationId xmlns:a16="http://schemas.microsoft.com/office/drawing/2014/main" id="{8D529DF6-6DA8-4660-9C9A-504DDFCBF02F}"/>
              </a:ext>
            </a:extLst>
          </p:cNvPr>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381257" y="953760"/>
            <a:ext cx="9429486" cy="495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34123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1439339" y="1657277"/>
            <a:ext cx="9313321" cy="3785652"/>
          </a:xfrm>
          <a:prstGeom prst="rect">
            <a:avLst/>
          </a:prstGeom>
          <a:noFill/>
        </p:spPr>
        <p:txBody>
          <a:bodyPr wrap="square" lIns="91440" tIns="45720" rIns="91440" bIns="45720">
            <a:spAutoFit/>
          </a:bodyPr>
          <a:lstStyle/>
          <a:p>
            <a:pPr algn="ctr"/>
            <a:r>
              <a:rPr lang="es-ES" sz="2000" b="1" dirty="0">
                <a:solidFill>
                  <a:prstClr val="black"/>
                </a:solidFill>
                <a:cs typeface="Times New Roman" panose="02020603050405020304" pitchFamily="18" charset="0"/>
              </a:rPr>
              <a:t>DEPARTAMENTO DE CIENCIAS DE LA TIERRA Y DE LA CONSTRUCCIÓN</a:t>
            </a:r>
            <a:endParaRPr lang="es-EC" sz="2000" dirty="0">
              <a:solidFill>
                <a:prstClr val="black"/>
              </a:solidFill>
              <a:cs typeface="Times New Roman" panose="02020603050405020304" pitchFamily="18" charset="0"/>
            </a:endParaRPr>
          </a:p>
          <a:p>
            <a:pPr algn="ctr"/>
            <a:r>
              <a:rPr lang="es-ES" b="1" dirty="0">
                <a:solidFill>
                  <a:prstClr val="black"/>
                </a:solidFill>
                <a:cs typeface="Times New Roman" panose="02020603050405020304" pitchFamily="18" charset="0"/>
              </a:rPr>
              <a:t> CARRERA DE INGENIERÍA CIVIL</a:t>
            </a:r>
          </a:p>
          <a:p>
            <a:pPr algn="ctr"/>
            <a:endParaRPr lang="es-ES" b="1" dirty="0">
              <a:solidFill>
                <a:prstClr val="black"/>
              </a:solidFill>
              <a:cs typeface="Times New Roman" panose="02020603050405020304" pitchFamily="18" charset="0"/>
            </a:endParaRPr>
          </a:p>
          <a:p>
            <a:r>
              <a:rPr lang="es-ES" sz="800" b="1" dirty="0">
                <a:solidFill>
                  <a:prstClr val="black"/>
                </a:solidFill>
                <a:cs typeface="Times New Roman" panose="02020603050405020304" pitchFamily="18" charset="0"/>
              </a:rPr>
              <a:t> </a:t>
            </a:r>
            <a:endParaRPr lang="es-EC" sz="800" dirty="0">
              <a:solidFill>
                <a:prstClr val="black"/>
              </a:solidFill>
              <a:cs typeface="Times New Roman" panose="02020603050405020304" pitchFamily="18" charset="0"/>
            </a:endParaRPr>
          </a:p>
          <a:p>
            <a:pPr algn="ctr"/>
            <a:r>
              <a:rPr lang="es-ES" sz="1000" b="1" dirty="0">
                <a:solidFill>
                  <a:prstClr val="black"/>
                </a:solidFill>
                <a:cs typeface="Times New Roman" panose="02020603050405020304" pitchFamily="18" charset="0"/>
              </a:rPr>
              <a:t> </a:t>
            </a:r>
            <a:r>
              <a:rPr lang="es-EC" sz="1000" b="1" dirty="0">
                <a:solidFill>
                  <a:prstClr val="black"/>
                </a:solidFill>
                <a:cs typeface="Times New Roman" panose="02020603050405020304" pitchFamily="18" charset="0"/>
              </a:rPr>
              <a:t> </a:t>
            </a:r>
            <a:r>
              <a:rPr lang="es-MX" sz="2800" b="1" dirty="0">
                <a:solidFill>
                  <a:prstClr val="black"/>
                </a:solidFill>
                <a:cs typeface="Times New Roman" panose="02020603050405020304" pitchFamily="18" charset="0"/>
              </a:rPr>
              <a:t>“</a:t>
            </a:r>
            <a:r>
              <a:rPr lang="es-EC" b="1" dirty="0"/>
              <a:t>CONSIDERACIONES SÍSMICAS PARA LA INSTALACIÓN DE SISTEMAS FOTOVOLTAICOS EN TERRAZAS PLANAS DE HORMIGÓN ARMADO: ESTUDIO DE CASO</a:t>
            </a:r>
            <a:r>
              <a:rPr lang="es-ES" sz="2800" b="1" dirty="0">
                <a:solidFill>
                  <a:prstClr val="black"/>
                </a:solidFill>
                <a:cs typeface="Times New Roman" panose="02020603050405020304" pitchFamily="18" charset="0"/>
              </a:rPr>
              <a:t>”</a:t>
            </a:r>
          </a:p>
          <a:p>
            <a:pPr algn="ctr"/>
            <a:endParaRPr lang="es-ES" sz="1200" b="1" dirty="0">
              <a:solidFill>
                <a:prstClr val="black"/>
              </a:solidFill>
              <a:cs typeface="Times New Roman" panose="02020603050405020304" pitchFamily="18" charset="0"/>
            </a:endParaRPr>
          </a:p>
          <a:p>
            <a:pPr algn="ctr"/>
            <a:r>
              <a:rPr lang="es-ES" sz="800" dirty="0">
                <a:solidFill>
                  <a:prstClr val="black"/>
                </a:solidFill>
                <a:cs typeface="Times New Roman" panose="02020603050405020304" pitchFamily="18" charset="0"/>
              </a:rPr>
              <a:t> </a:t>
            </a:r>
            <a:endParaRPr lang="es-EC" sz="800" dirty="0">
              <a:solidFill>
                <a:prstClr val="black"/>
              </a:solidFill>
              <a:cs typeface="Times New Roman" panose="02020603050405020304" pitchFamily="18" charset="0"/>
            </a:endParaRPr>
          </a:p>
          <a:p>
            <a:pPr algn="ctr"/>
            <a:r>
              <a:rPr lang="es-ES" sz="1600" b="1" dirty="0">
                <a:solidFill>
                  <a:prstClr val="black"/>
                </a:solidFill>
                <a:cs typeface="Times New Roman" panose="02020603050405020304" pitchFamily="18" charset="0"/>
              </a:rPr>
              <a:t>AUTORES:</a:t>
            </a:r>
            <a:r>
              <a:rPr lang="es-ES" sz="1600" dirty="0">
                <a:solidFill>
                  <a:prstClr val="black"/>
                </a:solidFill>
                <a:cs typeface="Times New Roman" panose="02020603050405020304" pitchFamily="18" charset="0"/>
              </a:rPr>
              <a:t> SRTA. CANO USIÑA MELANIE PAMELA</a:t>
            </a:r>
          </a:p>
          <a:p>
            <a:pPr algn="ctr"/>
            <a:r>
              <a:rPr lang="es-ES" sz="1600" dirty="0">
                <a:solidFill>
                  <a:prstClr val="black"/>
                </a:solidFill>
                <a:cs typeface="Times New Roman" panose="02020603050405020304" pitchFamily="18" charset="0"/>
              </a:rPr>
              <a:t>                       SR. DÁVILA REVELO CARLOS SEBASTIÁN</a:t>
            </a:r>
            <a:endParaRPr lang="es-EC" sz="1600" dirty="0">
              <a:solidFill>
                <a:prstClr val="black"/>
              </a:solidFill>
              <a:cs typeface="Times New Roman" panose="02020603050405020304" pitchFamily="18" charset="0"/>
            </a:endParaRPr>
          </a:p>
          <a:p>
            <a:pPr algn="ctr"/>
            <a:r>
              <a:rPr lang="es-EC" sz="1400" dirty="0">
                <a:solidFill>
                  <a:prstClr val="black"/>
                </a:solidFill>
                <a:cs typeface="Times New Roman" panose="02020603050405020304" pitchFamily="18" charset="0"/>
              </a:rPr>
              <a:t>       </a:t>
            </a:r>
            <a:r>
              <a:rPr lang="es-ES" sz="1400" dirty="0">
                <a:solidFill>
                  <a:prstClr val="black"/>
                </a:solidFill>
                <a:cs typeface="Times New Roman" panose="02020603050405020304" pitchFamily="18" charset="0"/>
              </a:rPr>
              <a:t>  </a:t>
            </a:r>
            <a:endParaRPr lang="es-EC" sz="1400" dirty="0">
              <a:solidFill>
                <a:prstClr val="black"/>
              </a:solidFill>
              <a:cs typeface="Times New Roman" panose="02020603050405020304" pitchFamily="18" charset="0"/>
            </a:endParaRPr>
          </a:p>
          <a:p>
            <a:pPr algn="ctr"/>
            <a:r>
              <a:rPr lang="es-ES" sz="1600" b="1" dirty="0">
                <a:solidFill>
                  <a:prstClr val="black"/>
                </a:solidFill>
                <a:cs typeface="Times New Roman" panose="02020603050405020304" pitchFamily="18" charset="0"/>
              </a:rPr>
              <a:t>DIRECTORA: </a:t>
            </a:r>
            <a:r>
              <a:rPr lang="es-ES" sz="1600" dirty="0">
                <a:solidFill>
                  <a:prstClr val="black"/>
                </a:solidFill>
                <a:cs typeface="Times New Roman" panose="02020603050405020304" pitchFamily="18" charset="0"/>
              </a:rPr>
              <a:t>ING. ANA GABRIELA HARO BAEZ,</a:t>
            </a:r>
            <a:r>
              <a:rPr lang="es-EC" sz="1600" dirty="0">
                <a:solidFill>
                  <a:prstClr val="black"/>
                </a:solidFill>
                <a:cs typeface="Times New Roman" panose="02020603050405020304" pitchFamily="18" charset="0"/>
              </a:rPr>
              <a:t> PhD.</a:t>
            </a:r>
            <a:r>
              <a:rPr lang="es-ES" sz="1600" dirty="0">
                <a:solidFill>
                  <a:prstClr val="black"/>
                </a:solidFill>
                <a:cs typeface="Times New Roman" panose="02020603050405020304" pitchFamily="18" charset="0"/>
              </a:rPr>
              <a:t> </a:t>
            </a:r>
            <a:endParaRPr lang="es-EC" sz="1600" dirty="0">
              <a:solidFill>
                <a:prstClr val="black"/>
              </a:solidFill>
              <a:cs typeface="Times New Roman" panose="02020603050405020304" pitchFamily="18" charset="0"/>
            </a:endParaRPr>
          </a:p>
          <a:p>
            <a:pPr algn="ctr"/>
            <a:endParaRPr lang="es-ES" sz="1400" b="1" dirty="0">
              <a:solidFill>
                <a:prstClr val="black"/>
              </a:solidFill>
              <a:cs typeface="Times New Roman" panose="02020603050405020304" pitchFamily="18" charset="0"/>
            </a:endParaRPr>
          </a:p>
          <a:p>
            <a:pPr algn="ctr"/>
            <a:r>
              <a:rPr lang="es-ES" sz="1600" dirty="0">
                <a:solidFill>
                  <a:prstClr val="black"/>
                </a:solidFill>
                <a:cs typeface="Times New Roman" panose="02020603050405020304" pitchFamily="18" charset="0"/>
              </a:rPr>
              <a:t>SANGOLQUÍ - </a:t>
            </a:r>
            <a:r>
              <a:rPr lang="es-ES_tradnl" sz="1600" dirty="0">
                <a:solidFill>
                  <a:prstClr val="black"/>
                </a:solidFill>
                <a:cs typeface="Times New Roman" panose="02020603050405020304" pitchFamily="18" charset="0"/>
              </a:rPr>
              <a:t>2021</a:t>
            </a:r>
            <a:endParaRPr lang="es-EC" sz="1600" dirty="0">
              <a:solidFill>
                <a:prstClr val="black"/>
              </a:solidFill>
              <a:cs typeface="Times New Roman" panose="02020603050405020304" pitchFamily="18" charset="0"/>
            </a:endParaRPr>
          </a:p>
          <a:p>
            <a:pPr algn="ctr"/>
            <a:endParaRPr lang="es-ES" sz="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anose="02020603050405020304" pitchFamily="18" charset="0"/>
              <a:cs typeface="Times New Roman" panose="02020603050405020304" pitchFamily="18" charset="0"/>
            </a:endParaRPr>
          </a:p>
        </p:txBody>
      </p:sp>
      <p:pic>
        <p:nvPicPr>
          <p:cNvPr id="5" name="Imagen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30566" y="223475"/>
            <a:ext cx="1244188" cy="1244188"/>
          </a:xfrm>
          <a:prstGeom prst="rect">
            <a:avLst/>
          </a:prstGeom>
        </p:spPr>
      </p:pic>
    </p:spTree>
    <p:extLst>
      <p:ext uri="{BB962C8B-B14F-4D97-AF65-F5344CB8AC3E}">
        <p14:creationId xmlns:p14="http://schemas.microsoft.com/office/powerpoint/2010/main" val="42494038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4C513CF0-EC1C-4519-B9EB-6A11821FA724}"/>
              </a:ext>
            </a:extLst>
          </p:cNvPr>
          <p:cNvSpPr>
            <a:spLocks noGrp="1"/>
          </p:cNvSpPr>
          <p:nvPr>
            <p:ph type="title"/>
          </p:nvPr>
        </p:nvSpPr>
        <p:spPr>
          <a:xfrm>
            <a:off x="838200" y="0"/>
            <a:ext cx="3574774" cy="622852"/>
          </a:xfrm>
        </p:spPr>
        <p:txBody>
          <a:bodyPr>
            <a:normAutofit/>
          </a:bodyPr>
          <a:lstStyle/>
          <a:p>
            <a:r>
              <a:rPr lang="es-CO" sz="3600" dirty="0">
                <a:latin typeface="+mn-lt"/>
              </a:rPr>
              <a:t>ANTECEDENTES</a:t>
            </a:r>
            <a:endParaRPr lang="es-EC" sz="3600" dirty="0">
              <a:latin typeface="+mn-lt"/>
            </a:endParaRPr>
          </a:p>
        </p:txBody>
      </p:sp>
      <p:sp>
        <p:nvSpPr>
          <p:cNvPr id="3" name="Marcador de número de diapositiva 2">
            <a:extLst>
              <a:ext uri="{FF2B5EF4-FFF2-40B4-BE49-F238E27FC236}">
                <a16:creationId xmlns:a16="http://schemas.microsoft.com/office/drawing/2014/main" id="{D7FAC7C3-EFF4-4ED7-8BA7-AC6B410BAC03}"/>
              </a:ext>
            </a:extLst>
          </p:cNvPr>
          <p:cNvSpPr>
            <a:spLocks noGrp="1"/>
          </p:cNvSpPr>
          <p:nvPr>
            <p:ph type="sldNum" sz="quarter" idx="12"/>
          </p:nvPr>
        </p:nvSpPr>
        <p:spPr/>
        <p:txBody>
          <a:bodyPr/>
          <a:lstStyle/>
          <a:p>
            <a:fld id="{715B2D49-308C-4988-B52F-571922BFD142}" type="slidenum">
              <a:rPr lang="es-EC" smtClean="0"/>
              <a:t>8</a:t>
            </a:fld>
            <a:endParaRPr lang="es-EC" dirty="0"/>
          </a:p>
        </p:txBody>
      </p:sp>
      <p:sp>
        <p:nvSpPr>
          <p:cNvPr id="18" name="CuadroTexto 17">
            <a:extLst>
              <a:ext uri="{FF2B5EF4-FFF2-40B4-BE49-F238E27FC236}">
                <a16:creationId xmlns:a16="http://schemas.microsoft.com/office/drawing/2014/main" id="{C7E07509-C8E7-4AEA-93E0-15D924AF758F}"/>
              </a:ext>
            </a:extLst>
          </p:cNvPr>
          <p:cNvSpPr txBox="1"/>
          <p:nvPr/>
        </p:nvSpPr>
        <p:spPr>
          <a:xfrm>
            <a:off x="3468806" y="698523"/>
            <a:ext cx="5254388" cy="442674"/>
          </a:xfrm>
          <a:prstGeom prst="round2DiagRect">
            <a:avLst/>
          </a:prstGeom>
          <a:solidFill>
            <a:schemeClr val="accent3">
              <a:lumMod val="20000"/>
              <a:lumOff val="80000"/>
            </a:schemeClr>
          </a:solidFill>
        </p:spPr>
        <p:txBody>
          <a:bodyPr wrap="square" rtlCol="0">
            <a:spAutoFit/>
          </a:bodyPr>
          <a:lstStyle/>
          <a:p>
            <a:pPr algn="ctr"/>
            <a:r>
              <a:rPr lang="es-ES" sz="2000" b="1" dirty="0"/>
              <a:t>NORMATIVAS</a:t>
            </a:r>
            <a:r>
              <a:rPr lang="es-ES" b="1" dirty="0"/>
              <a:t> </a:t>
            </a:r>
            <a:r>
              <a:rPr lang="es-ES" sz="2000" b="1" dirty="0"/>
              <a:t>UTILIZADAS</a:t>
            </a:r>
            <a:endParaRPr lang="es-EC" b="1" dirty="0"/>
          </a:p>
        </p:txBody>
      </p:sp>
      <p:pic>
        <p:nvPicPr>
          <p:cNvPr id="10" name="Imagen 9">
            <a:extLst>
              <a:ext uri="{FF2B5EF4-FFF2-40B4-BE49-F238E27FC236}">
                <a16:creationId xmlns:a16="http://schemas.microsoft.com/office/drawing/2014/main" id="{AAFBA3A6-352A-4A5C-8A74-3DFE0704E7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5741" y="1169743"/>
            <a:ext cx="3640374" cy="4685145"/>
          </a:xfrm>
          <a:prstGeom prst="rect">
            <a:avLst/>
          </a:prstGeom>
        </p:spPr>
      </p:pic>
      <p:pic>
        <p:nvPicPr>
          <p:cNvPr id="14" name="Imagen 13">
            <a:extLst>
              <a:ext uri="{FF2B5EF4-FFF2-40B4-BE49-F238E27FC236}">
                <a16:creationId xmlns:a16="http://schemas.microsoft.com/office/drawing/2014/main" id="{EAD40E1B-1A22-4DFA-A4A0-D66FF4A9A6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95886" y="1169743"/>
            <a:ext cx="3588998" cy="4685145"/>
          </a:xfrm>
          <a:prstGeom prst="rect">
            <a:avLst/>
          </a:prstGeom>
        </p:spPr>
      </p:pic>
    </p:spTree>
    <p:extLst>
      <p:ext uri="{BB962C8B-B14F-4D97-AF65-F5344CB8AC3E}">
        <p14:creationId xmlns:p14="http://schemas.microsoft.com/office/powerpoint/2010/main" val="2774387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4C513CF0-EC1C-4519-B9EB-6A11821FA724}"/>
              </a:ext>
            </a:extLst>
          </p:cNvPr>
          <p:cNvSpPr>
            <a:spLocks noGrp="1"/>
          </p:cNvSpPr>
          <p:nvPr>
            <p:ph type="title"/>
          </p:nvPr>
        </p:nvSpPr>
        <p:spPr>
          <a:xfrm>
            <a:off x="838200" y="0"/>
            <a:ext cx="3574774" cy="622852"/>
          </a:xfrm>
        </p:spPr>
        <p:txBody>
          <a:bodyPr>
            <a:normAutofit/>
          </a:bodyPr>
          <a:lstStyle/>
          <a:p>
            <a:r>
              <a:rPr lang="es-CO" sz="3600" b="1" dirty="0"/>
              <a:t>OBJETIVOS</a:t>
            </a:r>
            <a:endParaRPr lang="es-EC" sz="3600" b="1" dirty="0"/>
          </a:p>
        </p:txBody>
      </p:sp>
      <p:sp>
        <p:nvSpPr>
          <p:cNvPr id="3" name="Marcador de número de diapositiva 2">
            <a:extLst>
              <a:ext uri="{FF2B5EF4-FFF2-40B4-BE49-F238E27FC236}">
                <a16:creationId xmlns:a16="http://schemas.microsoft.com/office/drawing/2014/main" id="{3CE83A64-E279-443A-BFE3-4B9B1865A1B0}"/>
              </a:ext>
            </a:extLst>
          </p:cNvPr>
          <p:cNvSpPr>
            <a:spLocks noGrp="1"/>
          </p:cNvSpPr>
          <p:nvPr>
            <p:ph type="sldNum" sz="quarter" idx="12"/>
          </p:nvPr>
        </p:nvSpPr>
        <p:spPr/>
        <p:txBody>
          <a:bodyPr/>
          <a:lstStyle/>
          <a:p>
            <a:fld id="{715B2D49-308C-4988-B52F-571922BFD142}" type="slidenum">
              <a:rPr lang="es-EC" smtClean="0"/>
              <a:t>9</a:t>
            </a:fld>
            <a:endParaRPr lang="es-EC" dirty="0"/>
          </a:p>
        </p:txBody>
      </p:sp>
      <p:sp>
        <p:nvSpPr>
          <p:cNvPr id="8" name="CuadroTexto 7">
            <a:extLst>
              <a:ext uri="{FF2B5EF4-FFF2-40B4-BE49-F238E27FC236}">
                <a16:creationId xmlns:a16="http://schemas.microsoft.com/office/drawing/2014/main" id="{491A5BDA-26D1-47BE-B1E7-8CB325D674CA}"/>
              </a:ext>
            </a:extLst>
          </p:cNvPr>
          <p:cNvSpPr txBox="1"/>
          <p:nvPr/>
        </p:nvSpPr>
        <p:spPr>
          <a:xfrm>
            <a:off x="916645" y="2259449"/>
            <a:ext cx="10358709" cy="233910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s-ES" sz="3200" dirty="0">
                <a:effectLst/>
                <a:ea typeface="Arial" panose="020B0604020202020204" pitchFamily="34" charset="0"/>
                <a:cs typeface="Arial" panose="020B0604020202020204" pitchFamily="34" charset="0"/>
              </a:rPr>
              <a:t>Establecer consideraciones de diseño sísmico para el apropiado comportamiento del conjunto sistema fotovoltaico y estructura de hormigón armado con terraza plana, a través de investigación y pruebas en software.</a:t>
            </a:r>
            <a:endParaRPr lang="es-EC" sz="3200" dirty="0">
              <a:effectLst/>
              <a:ea typeface="Arial" panose="020B0604020202020204" pitchFamily="34" charset="0"/>
              <a:cs typeface="Arial" panose="020B0604020202020204" pitchFamily="34" charset="0"/>
            </a:endParaRPr>
          </a:p>
          <a:p>
            <a:endParaRPr lang="es-EC" dirty="0"/>
          </a:p>
        </p:txBody>
      </p:sp>
      <p:sp>
        <p:nvSpPr>
          <p:cNvPr id="11" name="CuadroTexto 10">
            <a:extLst>
              <a:ext uri="{FF2B5EF4-FFF2-40B4-BE49-F238E27FC236}">
                <a16:creationId xmlns:a16="http://schemas.microsoft.com/office/drawing/2014/main" id="{C903F8A1-3ED1-4F07-9898-711D9B30E932}"/>
              </a:ext>
            </a:extLst>
          </p:cNvPr>
          <p:cNvSpPr txBox="1"/>
          <p:nvPr/>
        </p:nvSpPr>
        <p:spPr>
          <a:xfrm>
            <a:off x="4308613" y="1094207"/>
            <a:ext cx="3574774" cy="523220"/>
          </a:xfrm>
          <a:prstGeom prst="rect">
            <a:avLst/>
          </a:prstGeom>
          <a:solidFill>
            <a:schemeClr val="accent3">
              <a:lumMod val="20000"/>
              <a:lumOff val="80000"/>
            </a:schemeClr>
          </a:solidFill>
        </p:spPr>
        <p:txBody>
          <a:bodyPr wrap="square" rtlCol="0">
            <a:spAutoFit/>
          </a:bodyPr>
          <a:lstStyle/>
          <a:p>
            <a:pPr algn="ctr"/>
            <a:r>
              <a:rPr lang="es-ES" sz="2800" b="1" dirty="0">
                <a:ln w="0"/>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rPr>
              <a:t>OBJETIVO GENERAL</a:t>
            </a:r>
            <a:endParaRPr lang="es-EC" sz="2800" b="1" dirty="0">
              <a:ln w="0"/>
              <a:effectLst>
                <a:outerShdw blurRad="38100" dist="19050" dir="2700000" algn="tl" rotWithShape="0">
                  <a:schemeClr val="dk1">
                    <a:alpha val="40000"/>
                  </a:schemeClr>
                </a:outerShdw>
              </a:effectLst>
              <a:latin typeface="+mj-lt"/>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20152854"/>
      </p:ext>
    </p:extLst>
  </p:cSld>
  <p:clrMapOvr>
    <a:masterClrMapping/>
  </p:clrMapOvr>
</p:sld>
</file>

<file path=ppt/theme/theme1.xml><?xml version="1.0" encoding="utf-8"?>
<a:theme xmlns:a="http://schemas.openxmlformats.org/drawingml/2006/main" name="Tesis ESP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is ESPE" id="{2F4AB114-DE19-40ED-8BEE-04200A48F8E7}" vid="{470EC15C-C9A7-4927-B882-8DA2E046718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27872</TotalTime>
  <Words>3983</Words>
  <Application>Microsoft Office PowerPoint</Application>
  <PresentationFormat>Panorámica</PresentationFormat>
  <Paragraphs>1417</Paragraphs>
  <Slides>74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74</vt:i4>
      </vt:variant>
    </vt:vector>
  </HeadingPairs>
  <TitlesOfParts>
    <vt:vector size="81" baseType="lpstr">
      <vt:lpstr>Arial</vt:lpstr>
      <vt:lpstr>Calibri</vt:lpstr>
      <vt:lpstr>Calibri Light</vt:lpstr>
      <vt:lpstr>Cambria Math</vt:lpstr>
      <vt:lpstr>Times New Roman</vt:lpstr>
      <vt:lpstr>Wingdings</vt:lpstr>
      <vt:lpstr>Tesis ESPE</vt:lpstr>
      <vt:lpstr>Presentación de PowerPoint</vt:lpstr>
      <vt:lpstr>ÍNDICE</vt:lpstr>
      <vt:lpstr>ÍNDICE</vt:lpstr>
      <vt:lpstr>ANTECEDENTES</vt:lpstr>
      <vt:lpstr>ANTECEDENTES</vt:lpstr>
      <vt:lpstr>ANTECEDENTES</vt:lpstr>
      <vt:lpstr>ANTECEDENTES</vt:lpstr>
      <vt:lpstr>ANTECEDENTES</vt:lpstr>
      <vt:lpstr>OBJETIVOS</vt:lpstr>
      <vt:lpstr>OBJETIVOS</vt:lpstr>
      <vt:lpstr>ÍNDICE</vt:lpstr>
      <vt:lpstr>DESCRIPCIÓN DE LA ESTRUCTURA</vt:lpstr>
      <vt:lpstr>DESCRIPCIÓN DE LA ESTRUCTURA</vt:lpstr>
      <vt:lpstr>DESCRIPCIÓN DE LA ESTRUCTURA</vt:lpstr>
      <vt:lpstr>EVALUACIÓN DE LA ESTRUCTURA</vt:lpstr>
      <vt:lpstr>EVALUACIÓN DE LA ESTRUCTURA</vt:lpstr>
      <vt:lpstr>Presentación de PowerPoint</vt:lpstr>
      <vt:lpstr>Presentación de PowerPoint</vt:lpstr>
      <vt:lpstr>Presentación de PowerPoint</vt:lpstr>
      <vt:lpstr>Presentación de PowerPoint</vt:lpstr>
      <vt:lpstr>ANÁLISIS DINÁMICO NO LINEAL</vt:lpstr>
      <vt:lpstr>ANÁLISIS DINÁMICO NO LINEAL</vt:lpstr>
      <vt:lpstr>Presentación de PowerPoint</vt:lpstr>
      <vt:lpstr>Presentación de PowerPoint</vt:lpstr>
      <vt:lpstr>Presentación de PowerPoint</vt:lpstr>
      <vt:lpstr>Presentación de PowerPoint</vt:lpstr>
      <vt:lpstr>Presentación de PowerPoint</vt:lpstr>
      <vt:lpstr>ÍNDICE</vt:lpstr>
      <vt:lpstr>SISTEMAS FOTOVOLTAICOS</vt:lpstr>
      <vt:lpstr>SISTEMAS FOTOVOLTAICOS</vt:lpstr>
      <vt:lpstr>SISTEMAS FOTOVOLTAICOS</vt:lpstr>
      <vt:lpstr>SISTEMAS FOTOVOLTAICOS</vt:lpstr>
      <vt:lpstr>SISTEMA DE MONTAJE TIPO BALASTO</vt:lpstr>
      <vt:lpstr>SISTEMA DE MONTAJE TIPO BALASTO</vt:lpstr>
      <vt:lpstr>SISTEMA DE MONTAJE TIPO BALASTO</vt:lpstr>
      <vt:lpstr>SISTEMA DE MONTAJE TIPO BALASTO</vt:lpstr>
      <vt:lpstr>SISTEMA DE MONTAJE TIPO BALASTO</vt:lpstr>
      <vt:lpstr>SISTEMA DE MONTAJE TIPO BALASTO</vt:lpstr>
      <vt:lpstr>SISTEMA DE MONTAJE TIPO BALASTO</vt:lpstr>
      <vt:lpstr>SISTEMA DE MONTAJE TIPO BALASTO</vt:lpstr>
      <vt:lpstr>SISTEMA DE MONTAJE TIPO BALASTO</vt:lpstr>
      <vt:lpstr>SISTEMA DE MONTAJE TIPO BALASTO</vt:lpstr>
      <vt:lpstr>SISTEMA DE MONTAJE TIPO BALASTO</vt:lpstr>
      <vt:lpstr>SISTEMA DE MONTAJE TIPO BALASTO</vt:lpstr>
      <vt:lpstr>SISTEMA DE MONTAJE TIPO BALASTO</vt:lpstr>
      <vt:lpstr>SISTEMA DE MONTAJE TIPO BALASTO</vt:lpstr>
      <vt:lpstr>SISTEMA DE MONTAJE TIPO BALASTO</vt:lpstr>
      <vt:lpstr>SISTEMA DE MONTAJE TIPO BALASTO</vt:lpstr>
      <vt:lpstr>SISTEMA DE MONTAJE TIPO BALASTO</vt:lpstr>
      <vt:lpstr>SISTEMA DE MONTAJE TIPO BALASTO</vt:lpstr>
      <vt:lpstr>Presentación de PowerPoint</vt:lpstr>
      <vt:lpstr>SISTEMA DE MONTAJE ANCLADO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ÍNDICE</vt:lpstr>
      <vt:lpstr>CONCLUSIONES</vt:lpstr>
      <vt:lpstr>CONCLUSIONES</vt:lpstr>
      <vt:lpstr>CONCLUSIONES</vt:lpstr>
      <vt:lpstr>CONCLUSIONES</vt:lpstr>
      <vt:lpstr>RECOMENDACIONES</vt:lpstr>
      <vt:lpstr>RECOMENDACIONES</vt:lpstr>
      <vt:lpstr>RECOMENDACIONES</vt:lpstr>
      <vt:lpstr>RECOMENDACIONES</vt:lpstr>
      <vt:lpstr>RECOMENDACIONES</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Stiven Sarmiento</dc:creator>
  <cp:lastModifiedBy>Melanie Cano</cp:lastModifiedBy>
  <cp:revision>242</cp:revision>
  <dcterms:created xsi:type="dcterms:W3CDTF">2020-11-24T21:46:37Z</dcterms:created>
  <dcterms:modified xsi:type="dcterms:W3CDTF">2021-08-12T18:32:38Z</dcterms:modified>
</cp:coreProperties>
</file>