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322" r:id="rId5"/>
    <p:sldId id="293" r:id="rId6"/>
    <p:sldId id="295" r:id="rId7"/>
    <p:sldId id="296" r:id="rId8"/>
    <p:sldId id="297" r:id="rId9"/>
    <p:sldId id="268" r:id="rId10"/>
    <p:sldId id="265" r:id="rId11"/>
    <p:sldId id="298" r:id="rId12"/>
    <p:sldId id="299" r:id="rId13"/>
    <p:sldId id="317" r:id="rId14"/>
    <p:sldId id="270" r:id="rId15"/>
    <p:sldId id="300" r:id="rId16"/>
    <p:sldId id="301" r:id="rId17"/>
    <p:sldId id="273" r:id="rId18"/>
    <p:sldId id="302" r:id="rId19"/>
    <p:sldId id="303" r:id="rId20"/>
    <p:sldId id="276" r:id="rId21"/>
    <p:sldId id="304" r:id="rId22"/>
    <p:sldId id="305" r:id="rId23"/>
    <p:sldId id="306" r:id="rId24"/>
    <p:sldId id="280" r:id="rId25"/>
    <p:sldId id="308" r:id="rId26"/>
    <p:sldId id="319" r:id="rId27"/>
    <p:sldId id="284" r:id="rId28"/>
    <p:sldId id="311" r:id="rId29"/>
    <p:sldId id="312" r:id="rId30"/>
    <p:sldId id="320" r:id="rId31"/>
    <p:sldId id="321" r:id="rId32"/>
    <p:sldId id="316" r:id="rId33"/>
    <p:sldId id="313" r:id="rId34"/>
    <p:sldId id="292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Formaci&#243;n%20Marco%20A.%20Ayerve\1%20Universidad%20de%20las%20Fuerzas%20Armadas%20ESPE\Titulaci&#243;n\Tesis\Plan%20de%20Tesis\&#193;rbol%20de%20Problem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Formaci&#243;n%20Marco%20A.%20Ayerve\1%20Universidad%20de%20las%20Fuerzas%20Armadas%20ESPE\Titulaci&#243;n\Tesis\Plan%20de%20Tesis\&#193;rbol%20de%20Problem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>
                <a:effectLst/>
              </a:rPr>
              <a:t>Principales riesgos del sector exportador del Ecuador en la cadena logística internacional</a:t>
            </a:r>
            <a:endParaRPr lang="es-MX" sz="16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Resultados!$C$23</c:f>
              <c:strCache>
                <c:ptCount val="1"/>
                <c:pt idx="0">
                  <c:v>Frecuencia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20511455695777"/>
                  <c:y val="-1.201038615448026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E3-411A-92D6-900109C0E90A}"/>
                </c:ext>
              </c:extLst>
            </c:dLbl>
            <c:dLbl>
              <c:idx val="1"/>
              <c:layout>
                <c:manualLayout>
                  <c:x val="0.3177431385361254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E3-411A-92D6-900109C0E90A}"/>
                </c:ext>
              </c:extLst>
            </c:dLbl>
            <c:dLbl>
              <c:idx val="2"/>
              <c:layout>
                <c:manualLayout>
                  <c:x val="9.10492034401762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E3-411A-92D6-900109C0E90A}"/>
                </c:ext>
              </c:extLst>
            </c:dLbl>
            <c:dLbl>
              <c:idx val="3"/>
              <c:layout>
                <c:manualLayout>
                  <c:x val="0.1560843487545880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E3-411A-92D6-900109C0E90A}"/>
                </c:ext>
              </c:extLst>
            </c:dLbl>
            <c:dLbl>
              <c:idx val="4"/>
              <c:layout>
                <c:manualLayout>
                  <c:x val="0.122637702592890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E3-411A-92D6-900109C0E90A}"/>
                </c:ext>
              </c:extLst>
            </c:dLbl>
            <c:dLbl>
              <c:idx val="5"/>
              <c:layout>
                <c:manualLayout>
                  <c:x val="8.91910564311930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E3-411A-92D6-900109C0E90A}"/>
                </c:ext>
              </c:extLst>
            </c:dLbl>
            <c:dLbl>
              <c:idx val="6"/>
              <c:layout>
                <c:manualLayout>
                  <c:x val="9.2907350449159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3-411A-92D6-900109C0E90A}"/>
                </c:ext>
              </c:extLst>
            </c:dLbl>
            <c:dLbl>
              <c:idx val="7"/>
              <c:layout>
                <c:manualLayout>
                  <c:x val="0.144935466700688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E3-411A-92D6-900109C0E90A}"/>
                </c:ext>
              </c:extLst>
            </c:dLbl>
            <c:dLbl>
              <c:idx val="8"/>
              <c:layout>
                <c:manualLayout>
                  <c:x val="0.15980064277255432"/>
                  <c:y val="-3.00259653862006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E3-411A-92D6-900109C0E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Resultados!$A$24:$A$32</c:f>
              <c:strCache>
                <c:ptCount val="9"/>
                <c:pt idx="0">
                  <c:v>Lavado de activos</c:v>
                </c:pt>
                <c:pt idx="1">
                  <c:v>Narcotráfico</c:v>
                </c:pt>
                <c:pt idx="2">
                  <c:v>Corrupción </c:v>
                </c:pt>
                <c:pt idx="3">
                  <c:v>Robo de la información</c:v>
                </c:pt>
                <c:pt idx="4">
                  <c:v>Robo de la carga</c:v>
                </c:pt>
                <c:pt idx="5">
                  <c:v>Clonación de sellos y contenedores</c:v>
                </c:pt>
                <c:pt idx="6">
                  <c:v>Vinculación con empresas ilegítimas</c:v>
                </c:pt>
                <c:pt idx="7">
                  <c:v>Infiltración de personal delictivo</c:v>
                </c:pt>
                <c:pt idx="8">
                  <c:v>Sabotaje</c:v>
                </c:pt>
              </c:strCache>
            </c:strRef>
          </c:cat>
          <c:val>
            <c:numRef>
              <c:f>Resultados!$C$24:$C$32</c:f>
              <c:numCache>
                <c:formatCode>0%</c:formatCode>
                <c:ptCount val="9"/>
                <c:pt idx="0">
                  <c:v>0.14285714285714285</c:v>
                </c:pt>
                <c:pt idx="1">
                  <c:v>0.6428571428571429</c:v>
                </c:pt>
                <c:pt idx="2">
                  <c:v>7.1428571428571425E-2</c:v>
                </c:pt>
                <c:pt idx="3">
                  <c:v>0.21428571428571427</c:v>
                </c:pt>
                <c:pt idx="4">
                  <c:v>0.14285714285714285</c:v>
                </c:pt>
                <c:pt idx="5">
                  <c:v>7.1428571428571425E-2</c:v>
                </c:pt>
                <c:pt idx="6">
                  <c:v>7.1428571428571425E-2</c:v>
                </c:pt>
                <c:pt idx="7">
                  <c:v>0.14285714285714285</c:v>
                </c:pt>
                <c:pt idx="8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3-411A-92D6-900109C0E9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36084351"/>
        <c:axId val="1329978079"/>
      </c:barChart>
      <c:catAx>
        <c:axId val="1336084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9978079"/>
        <c:crosses val="autoZero"/>
        <c:auto val="1"/>
        <c:lblAlgn val="ctr"/>
        <c:lblOffset val="100"/>
        <c:noMultiLvlLbl val="0"/>
      </c:catAx>
      <c:valAx>
        <c:axId val="132997807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3608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Países destino de exportación</a:t>
            </a:r>
            <a:endParaRPr lang="es-MX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Resultados!$C$1</c:f>
              <c:strCache>
                <c:ptCount val="1"/>
                <c:pt idx="0">
                  <c:v>Frecuencia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Resultados!$A$2:$A$20</c:f>
              <c:strCache>
                <c:ptCount val="19"/>
                <c:pt idx="0">
                  <c:v>Estados Unidos</c:v>
                </c:pt>
                <c:pt idx="1">
                  <c:v>México</c:v>
                </c:pt>
                <c:pt idx="2">
                  <c:v>República Dominicana</c:v>
                </c:pt>
                <c:pt idx="3">
                  <c:v>Colombia </c:v>
                </c:pt>
                <c:pt idx="4">
                  <c:v>Perú</c:v>
                </c:pt>
                <c:pt idx="5">
                  <c:v>Chile</c:v>
                </c:pt>
                <c:pt idx="6">
                  <c:v>Brasil</c:v>
                </c:pt>
                <c:pt idx="7">
                  <c:v>Argentina</c:v>
                </c:pt>
                <c:pt idx="8">
                  <c:v>Bolivia</c:v>
                </c:pt>
                <c:pt idx="9">
                  <c:v>Venezuela</c:v>
                </c:pt>
                <c:pt idx="10">
                  <c:v>España</c:v>
                </c:pt>
                <c:pt idx="11">
                  <c:v>Alemania</c:v>
                </c:pt>
                <c:pt idx="12">
                  <c:v>Italia</c:v>
                </c:pt>
                <c:pt idx="13">
                  <c:v>Holanda</c:v>
                </c:pt>
                <c:pt idx="14">
                  <c:v>Bélgica </c:v>
                </c:pt>
                <c:pt idx="15">
                  <c:v>Israel</c:v>
                </c:pt>
                <c:pt idx="16">
                  <c:v>Dubai</c:v>
                </c:pt>
                <c:pt idx="17">
                  <c:v>Japón</c:v>
                </c:pt>
                <c:pt idx="18">
                  <c:v>Centroamérica</c:v>
                </c:pt>
              </c:strCache>
            </c:strRef>
          </c:cat>
          <c:val>
            <c:numRef>
              <c:f>Resultados!$C$2:$C$20</c:f>
              <c:numCache>
                <c:formatCode>0%</c:formatCode>
                <c:ptCount val="19"/>
                <c:pt idx="0">
                  <c:v>0.7142857142857143</c:v>
                </c:pt>
                <c:pt idx="1">
                  <c:v>0.2857142857142857</c:v>
                </c:pt>
                <c:pt idx="2">
                  <c:v>0.21428571428571427</c:v>
                </c:pt>
                <c:pt idx="3">
                  <c:v>0.42857142857142855</c:v>
                </c:pt>
                <c:pt idx="4">
                  <c:v>0.5</c:v>
                </c:pt>
                <c:pt idx="5">
                  <c:v>0.21428571428571427</c:v>
                </c:pt>
                <c:pt idx="6">
                  <c:v>7.1428571428571425E-2</c:v>
                </c:pt>
                <c:pt idx="7">
                  <c:v>7.1428571428571425E-2</c:v>
                </c:pt>
                <c:pt idx="8">
                  <c:v>7.1428571428571425E-2</c:v>
                </c:pt>
                <c:pt idx="9">
                  <c:v>7.1428571428571425E-2</c:v>
                </c:pt>
                <c:pt idx="10">
                  <c:v>0.14285714285714285</c:v>
                </c:pt>
                <c:pt idx="11">
                  <c:v>0.14285714285714285</c:v>
                </c:pt>
                <c:pt idx="12">
                  <c:v>7.1428571428571425E-2</c:v>
                </c:pt>
                <c:pt idx="13">
                  <c:v>7.1428571428571425E-2</c:v>
                </c:pt>
                <c:pt idx="14">
                  <c:v>7.1428571428571425E-2</c:v>
                </c:pt>
                <c:pt idx="15">
                  <c:v>7.1428571428571425E-2</c:v>
                </c:pt>
                <c:pt idx="16">
                  <c:v>7.1428571428571425E-2</c:v>
                </c:pt>
                <c:pt idx="17">
                  <c:v>0.14285714285714285</c:v>
                </c:pt>
                <c:pt idx="18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7-4E22-89FB-9734EC447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9725791"/>
        <c:axId val="1406871391"/>
      </c:barChart>
      <c:catAx>
        <c:axId val="156972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06871391"/>
        <c:crosses val="autoZero"/>
        <c:auto val="1"/>
        <c:lblAlgn val="ctr"/>
        <c:lblOffset val="100"/>
        <c:noMultiLvlLbl val="0"/>
      </c:catAx>
      <c:valAx>
        <c:axId val="14068713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972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DDC8C-596F-4066-9397-79ED4C234140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B1FEB181-A515-4B82-BE11-03BCD13FC880}">
      <dgm:prSet phldrT="[Texto]"/>
      <dgm:spPr/>
      <dgm:t>
        <a:bodyPr/>
        <a:lstStyle/>
        <a:p>
          <a:r>
            <a:rPr lang="es-MX" dirty="0"/>
            <a:t>Pérdidas en costos</a:t>
          </a:r>
        </a:p>
      </dgm:t>
    </dgm:pt>
    <dgm:pt modelId="{F096FDA2-49D4-4933-AF5B-4F68B21BB821}" type="parTrans" cxnId="{ED8E1C63-6254-4F38-9F3B-0895B61F4E6E}">
      <dgm:prSet/>
      <dgm:spPr/>
      <dgm:t>
        <a:bodyPr/>
        <a:lstStyle/>
        <a:p>
          <a:endParaRPr lang="es-MX"/>
        </a:p>
      </dgm:t>
    </dgm:pt>
    <dgm:pt modelId="{B23CF304-AEE3-4B2F-A9A3-2535A16B20DC}" type="sibTrans" cxnId="{ED8E1C63-6254-4F38-9F3B-0895B61F4E6E}">
      <dgm:prSet/>
      <dgm:spPr/>
      <dgm:t>
        <a:bodyPr/>
        <a:lstStyle/>
        <a:p>
          <a:endParaRPr lang="es-MX"/>
        </a:p>
      </dgm:t>
    </dgm:pt>
    <dgm:pt modelId="{B1EBC4B6-287C-4877-8F4D-97ECAB59FC9F}">
      <dgm:prSet phldrT="[Texto]"/>
      <dgm:spPr/>
      <dgm:t>
        <a:bodyPr/>
        <a:lstStyle/>
        <a:p>
          <a:r>
            <a:rPr lang="es-MX" dirty="0"/>
            <a:t>Prestigio internacional </a:t>
          </a:r>
        </a:p>
      </dgm:t>
    </dgm:pt>
    <dgm:pt modelId="{710D8642-27DC-45D7-A075-B0374F9E4607}" type="parTrans" cxnId="{F6117FAF-C7F8-473A-A036-8DD858765426}">
      <dgm:prSet/>
      <dgm:spPr/>
      <dgm:t>
        <a:bodyPr/>
        <a:lstStyle/>
        <a:p>
          <a:endParaRPr lang="es-MX"/>
        </a:p>
      </dgm:t>
    </dgm:pt>
    <dgm:pt modelId="{FAAD7211-DEB8-43F0-8505-167B76BDC71A}" type="sibTrans" cxnId="{F6117FAF-C7F8-473A-A036-8DD858765426}">
      <dgm:prSet/>
      <dgm:spPr/>
      <dgm:t>
        <a:bodyPr/>
        <a:lstStyle/>
        <a:p>
          <a:endParaRPr lang="es-MX"/>
        </a:p>
      </dgm:t>
    </dgm:pt>
    <dgm:pt modelId="{F10FCB53-F019-4FDD-AC98-255AD1BB8CB2}">
      <dgm:prSet phldrT="[Texto]"/>
      <dgm:spPr/>
      <dgm:t>
        <a:bodyPr/>
        <a:lstStyle/>
        <a:p>
          <a:r>
            <a:rPr lang="es-MX" dirty="0"/>
            <a:t>Apertura de oportunidades de negocio</a:t>
          </a:r>
        </a:p>
      </dgm:t>
    </dgm:pt>
    <dgm:pt modelId="{8DADF7F7-C8A4-4F96-A802-7C3FDB9566A4}" type="parTrans" cxnId="{88F29C64-F64A-4B03-A0D7-73C0485C5449}">
      <dgm:prSet/>
      <dgm:spPr/>
      <dgm:t>
        <a:bodyPr/>
        <a:lstStyle/>
        <a:p>
          <a:endParaRPr lang="es-MX"/>
        </a:p>
      </dgm:t>
    </dgm:pt>
    <dgm:pt modelId="{FD55E2B7-5128-4BF8-84D4-EF3807291519}" type="sibTrans" cxnId="{88F29C64-F64A-4B03-A0D7-73C0485C5449}">
      <dgm:prSet/>
      <dgm:spPr/>
      <dgm:t>
        <a:bodyPr/>
        <a:lstStyle/>
        <a:p>
          <a:endParaRPr lang="es-MX"/>
        </a:p>
      </dgm:t>
    </dgm:pt>
    <dgm:pt modelId="{AFE55A4F-57BE-40D3-A528-FCFE9E2CBF35}" type="pres">
      <dgm:prSet presAssocID="{239DDC8C-596F-4066-9397-79ED4C234140}" presName="Name0" presStyleCnt="0">
        <dgm:presLayoutVars>
          <dgm:dir/>
          <dgm:animLvl val="lvl"/>
          <dgm:resizeHandles val="exact"/>
        </dgm:presLayoutVars>
      </dgm:prSet>
      <dgm:spPr/>
    </dgm:pt>
    <dgm:pt modelId="{C8703E1C-5CCA-4C4B-BD83-E2F6E210BA36}" type="pres">
      <dgm:prSet presAssocID="{B1FEB181-A515-4B82-BE11-03BCD13FC8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F5EB4E1-BFF6-4C19-9A1C-FDF8CEB08DBE}" type="pres">
      <dgm:prSet presAssocID="{B23CF304-AEE3-4B2F-A9A3-2535A16B20DC}" presName="parTxOnlySpace" presStyleCnt="0"/>
      <dgm:spPr/>
    </dgm:pt>
    <dgm:pt modelId="{7EB1A6CC-CE9B-4773-8843-183F42ABCF76}" type="pres">
      <dgm:prSet presAssocID="{B1EBC4B6-287C-4877-8F4D-97ECAB59FC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91996B-7631-429C-B48E-C5A44267082C}" type="pres">
      <dgm:prSet presAssocID="{FAAD7211-DEB8-43F0-8505-167B76BDC71A}" presName="parTxOnlySpace" presStyleCnt="0"/>
      <dgm:spPr/>
    </dgm:pt>
    <dgm:pt modelId="{F5A8A439-B948-4ACC-B8FB-A700CD6E167E}" type="pres">
      <dgm:prSet presAssocID="{F10FCB53-F019-4FDD-AC98-255AD1BB8CB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FF4027-32B2-4462-A855-D49C6575E3E1}" type="presOf" srcId="{B1EBC4B6-287C-4877-8F4D-97ECAB59FC9F}" destId="{7EB1A6CC-CE9B-4773-8843-183F42ABCF76}" srcOrd="0" destOrd="0" presId="urn:microsoft.com/office/officeart/2005/8/layout/chevron1"/>
    <dgm:cxn modelId="{ED8E1C63-6254-4F38-9F3B-0895B61F4E6E}" srcId="{239DDC8C-596F-4066-9397-79ED4C234140}" destId="{B1FEB181-A515-4B82-BE11-03BCD13FC880}" srcOrd="0" destOrd="0" parTransId="{F096FDA2-49D4-4933-AF5B-4F68B21BB821}" sibTransId="{B23CF304-AEE3-4B2F-A9A3-2535A16B20DC}"/>
    <dgm:cxn modelId="{88F29C64-F64A-4B03-A0D7-73C0485C5449}" srcId="{239DDC8C-596F-4066-9397-79ED4C234140}" destId="{F10FCB53-F019-4FDD-AC98-255AD1BB8CB2}" srcOrd="2" destOrd="0" parTransId="{8DADF7F7-C8A4-4F96-A802-7C3FDB9566A4}" sibTransId="{FD55E2B7-5128-4BF8-84D4-EF3807291519}"/>
    <dgm:cxn modelId="{7568BB7E-42BC-4DDE-91CA-B6E2BB61210C}" type="presOf" srcId="{B1FEB181-A515-4B82-BE11-03BCD13FC880}" destId="{C8703E1C-5CCA-4C4B-BD83-E2F6E210BA36}" srcOrd="0" destOrd="0" presId="urn:microsoft.com/office/officeart/2005/8/layout/chevron1"/>
    <dgm:cxn modelId="{F6117FAF-C7F8-473A-A036-8DD858765426}" srcId="{239DDC8C-596F-4066-9397-79ED4C234140}" destId="{B1EBC4B6-287C-4877-8F4D-97ECAB59FC9F}" srcOrd="1" destOrd="0" parTransId="{710D8642-27DC-45D7-A075-B0374F9E4607}" sibTransId="{FAAD7211-DEB8-43F0-8505-167B76BDC71A}"/>
    <dgm:cxn modelId="{5B2098B7-7274-4F28-B870-B178E25D36E3}" type="presOf" srcId="{239DDC8C-596F-4066-9397-79ED4C234140}" destId="{AFE55A4F-57BE-40D3-A528-FCFE9E2CBF35}" srcOrd="0" destOrd="0" presId="urn:microsoft.com/office/officeart/2005/8/layout/chevron1"/>
    <dgm:cxn modelId="{481EADEE-4629-477E-8ABF-81EC92B7CDE2}" type="presOf" srcId="{F10FCB53-F019-4FDD-AC98-255AD1BB8CB2}" destId="{F5A8A439-B948-4ACC-B8FB-A700CD6E167E}" srcOrd="0" destOrd="0" presId="urn:microsoft.com/office/officeart/2005/8/layout/chevron1"/>
    <dgm:cxn modelId="{9BD9B6D1-773B-41E7-8C52-2608ABDFE98A}" type="presParOf" srcId="{AFE55A4F-57BE-40D3-A528-FCFE9E2CBF35}" destId="{C8703E1C-5CCA-4C4B-BD83-E2F6E210BA36}" srcOrd="0" destOrd="0" presId="urn:microsoft.com/office/officeart/2005/8/layout/chevron1"/>
    <dgm:cxn modelId="{62087D71-3B8E-41FB-BD9C-CC63C1226734}" type="presParOf" srcId="{AFE55A4F-57BE-40D3-A528-FCFE9E2CBF35}" destId="{8F5EB4E1-BFF6-4C19-9A1C-FDF8CEB08DBE}" srcOrd="1" destOrd="0" presId="urn:microsoft.com/office/officeart/2005/8/layout/chevron1"/>
    <dgm:cxn modelId="{94BBF94A-7829-48BC-A7D9-6BDE6EC16AAE}" type="presParOf" srcId="{AFE55A4F-57BE-40D3-A528-FCFE9E2CBF35}" destId="{7EB1A6CC-CE9B-4773-8843-183F42ABCF76}" srcOrd="2" destOrd="0" presId="urn:microsoft.com/office/officeart/2005/8/layout/chevron1"/>
    <dgm:cxn modelId="{AD1245C7-7A77-4368-827F-88C809F89DD2}" type="presParOf" srcId="{AFE55A4F-57BE-40D3-A528-FCFE9E2CBF35}" destId="{1991996B-7631-429C-B48E-C5A44267082C}" srcOrd="3" destOrd="0" presId="urn:microsoft.com/office/officeart/2005/8/layout/chevron1"/>
    <dgm:cxn modelId="{46C2B286-6257-4D80-834B-14B56DD308E5}" type="presParOf" srcId="{AFE55A4F-57BE-40D3-A528-FCFE9E2CBF35}" destId="{F5A8A439-B948-4ACC-B8FB-A700CD6E167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49117E-BFD4-452D-AEE7-847DC0F38BDB}" type="doc">
      <dgm:prSet loTypeId="urn:microsoft.com/office/officeart/2005/8/layout/chevron1" loCatId="process" qsTypeId="urn:microsoft.com/office/officeart/2005/8/quickstyle/simple2" qsCatId="simple" csTypeId="urn:microsoft.com/office/officeart/2005/8/colors/accent0_2" csCatId="mainScheme" phldr="1"/>
      <dgm:spPr/>
    </dgm:pt>
    <dgm:pt modelId="{AE8C5751-4190-4460-8E4A-0DD04819B7C8}">
      <dgm:prSet phldrT="[Texto]" custT="1"/>
      <dgm:spPr/>
      <dgm:t>
        <a:bodyPr/>
        <a:lstStyle/>
        <a:p>
          <a:pPr algn="ctr"/>
          <a:r>
            <a:rPr lang="es-MX" sz="1600" dirty="0"/>
            <a:t>Mercado internacional altamente competitivo </a:t>
          </a:r>
        </a:p>
      </dgm:t>
    </dgm:pt>
    <dgm:pt modelId="{BD7465D3-D380-458D-8EBE-F0917051DF8A}" type="parTrans" cxnId="{AE144F7C-9F02-4B61-B68C-4ACBC1D927C7}">
      <dgm:prSet/>
      <dgm:spPr/>
      <dgm:t>
        <a:bodyPr/>
        <a:lstStyle/>
        <a:p>
          <a:pPr algn="ctr"/>
          <a:endParaRPr lang="es-MX" sz="1400"/>
        </a:p>
      </dgm:t>
    </dgm:pt>
    <dgm:pt modelId="{23E1D484-E32E-477B-BC23-25E90F9D5478}" type="sibTrans" cxnId="{AE144F7C-9F02-4B61-B68C-4ACBC1D927C7}">
      <dgm:prSet/>
      <dgm:spPr/>
      <dgm:t>
        <a:bodyPr/>
        <a:lstStyle/>
        <a:p>
          <a:pPr algn="ctr"/>
          <a:endParaRPr lang="es-MX" sz="1400"/>
        </a:p>
      </dgm:t>
    </dgm:pt>
    <dgm:pt modelId="{9028C4C9-B8F7-41D2-BCDF-E1604CD917A8}">
      <dgm:prSet phldrT="[Texto]" custT="1"/>
      <dgm:spPr/>
      <dgm:t>
        <a:bodyPr/>
        <a:lstStyle/>
        <a:p>
          <a:pPr algn="ctr"/>
          <a:r>
            <a:rPr lang="es-MX" sz="1600" dirty="0"/>
            <a:t>Adopción de certificaciones internacionales</a:t>
          </a:r>
        </a:p>
      </dgm:t>
    </dgm:pt>
    <dgm:pt modelId="{6CC75B66-A3FF-4BC4-80AD-8A62D5DD4FC4}" type="parTrans" cxnId="{B982B7FA-982D-43DD-932D-C9EB761480D6}">
      <dgm:prSet/>
      <dgm:spPr/>
      <dgm:t>
        <a:bodyPr/>
        <a:lstStyle/>
        <a:p>
          <a:pPr algn="ctr"/>
          <a:endParaRPr lang="es-MX" sz="1400"/>
        </a:p>
      </dgm:t>
    </dgm:pt>
    <dgm:pt modelId="{E8BB7F63-7A1C-4B2F-9E20-55E25FA01F57}" type="sibTrans" cxnId="{B982B7FA-982D-43DD-932D-C9EB761480D6}">
      <dgm:prSet/>
      <dgm:spPr/>
      <dgm:t>
        <a:bodyPr/>
        <a:lstStyle/>
        <a:p>
          <a:pPr algn="ctr"/>
          <a:endParaRPr lang="es-MX" sz="1400"/>
        </a:p>
      </dgm:t>
    </dgm:pt>
    <dgm:pt modelId="{EBB71A67-CBBE-4F64-AE6E-2D889292E194}" type="pres">
      <dgm:prSet presAssocID="{9B49117E-BFD4-452D-AEE7-847DC0F38BDB}" presName="Name0" presStyleCnt="0">
        <dgm:presLayoutVars>
          <dgm:dir/>
          <dgm:animLvl val="lvl"/>
          <dgm:resizeHandles val="exact"/>
        </dgm:presLayoutVars>
      </dgm:prSet>
      <dgm:spPr/>
    </dgm:pt>
    <dgm:pt modelId="{BC446BB5-13F8-4480-8188-89B995E2DB56}" type="pres">
      <dgm:prSet presAssocID="{AE8C5751-4190-4460-8E4A-0DD04819B7C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816CD85-B0AB-4CDF-ADF8-07431DD094AB}" type="pres">
      <dgm:prSet presAssocID="{23E1D484-E32E-477B-BC23-25E90F9D5478}" presName="parTxOnlySpace" presStyleCnt="0"/>
      <dgm:spPr/>
    </dgm:pt>
    <dgm:pt modelId="{E8BE1FA9-1DBE-479A-8478-6F90CB07C490}" type="pres">
      <dgm:prSet presAssocID="{9028C4C9-B8F7-41D2-BCDF-E1604CD917A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3DAD626-7E0D-4A42-899E-1FCB0966E7E2}" type="presOf" srcId="{AE8C5751-4190-4460-8E4A-0DD04819B7C8}" destId="{BC446BB5-13F8-4480-8188-89B995E2DB56}" srcOrd="0" destOrd="0" presId="urn:microsoft.com/office/officeart/2005/8/layout/chevron1"/>
    <dgm:cxn modelId="{FC22A85D-2209-4ED7-B0D1-C7DA0C7CC198}" type="presOf" srcId="{9028C4C9-B8F7-41D2-BCDF-E1604CD917A8}" destId="{E8BE1FA9-1DBE-479A-8478-6F90CB07C490}" srcOrd="0" destOrd="0" presId="urn:microsoft.com/office/officeart/2005/8/layout/chevron1"/>
    <dgm:cxn modelId="{B2DF2956-C10F-48D3-86FC-4A37C003E277}" type="presOf" srcId="{9B49117E-BFD4-452D-AEE7-847DC0F38BDB}" destId="{EBB71A67-CBBE-4F64-AE6E-2D889292E194}" srcOrd="0" destOrd="0" presId="urn:microsoft.com/office/officeart/2005/8/layout/chevron1"/>
    <dgm:cxn modelId="{AE144F7C-9F02-4B61-B68C-4ACBC1D927C7}" srcId="{9B49117E-BFD4-452D-AEE7-847DC0F38BDB}" destId="{AE8C5751-4190-4460-8E4A-0DD04819B7C8}" srcOrd="0" destOrd="0" parTransId="{BD7465D3-D380-458D-8EBE-F0917051DF8A}" sibTransId="{23E1D484-E32E-477B-BC23-25E90F9D5478}"/>
    <dgm:cxn modelId="{B982B7FA-982D-43DD-932D-C9EB761480D6}" srcId="{9B49117E-BFD4-452D-AEE7-847DC0F38BDB}" destId="{9028C4C9-B8F7-41D2-BCDF-E1604CD917A8}" srcOrd="1" destOrd="0" parTransId="{6CC75B66-A3FF-4BC4-80AD-8A62D5DD4FC4}" sibTransId="{E8BB7F63-7A1C-4B2F-9E20-55E25FA01F57}"/>
    <dgm:cxn modelId="{AB3C73D9-6D26-4B68-A684-E535B513281C}" type="presParOf" srcId="{EBB71A67-CBBE-4F64-AE6E-2D889292E194}" destId="{BC446BB5-13F8-4480-8188-89B995E2DB56}" srcOrd="0" destOrd="0" presId="urn:microsoft.com/office/officeart/2005/8/layout/chevron1"/>
    <dgm:cxn modelId="{F621E70E-AF48-46AE-90CD-385A063AB8C0}" type="presParOf" srcId="{EBB71A67-CBBE-4F64-AE6E-2D889292E194}" destId="{0816CD85-B0AB-4CDF-ADF8-07431DD094AB}" srcOrd="1" destOrd="0" presId="urn:microsoft.com/office/officeart/2005/8/layout/chevron1"/>
    <dgm:cxn modelId="{77806623-E6F3-4EFA-87A6-EE18B9291B7D}" type="presParOf" srcId="{EBB71A67-CBBE-4F64-AE6E-2D889292E194}" destId="{E8BE1FA9-1DBE-479A-8478-6F90CB07C49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4FA581-AB9D-4481-BBD4-400891AEE35B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DFDCCF32-A359-42F0-8D1B-D2D3B914E88C}">
      <dgm:prSet phldrT="[Texto]"/>
      <dgm:spPr/>
      <dgm:t>
        <a:bodyPr/>
        <a:lstStyle/>
        <a:p>
          <a:pPr algn="ctr"/>
          <a:r>
            <a:rPr lang="es-MX" dirty="0"/>
            <a:t>Confianza</a:t>
          </a:r>
        </a:p>
      </dgm:t>
    </dgm:pt>
    <dgm:pt modelId="{5B3BCD11-7205-4616-AC19-679371909094}" type="parTrans" cxnId="{1D78702B-0E9E-4E8C-9BB9-B8BC1C2BDEE1}">
      <dgm:prSet/>
      <dgm:spPr/>
      <dgm:t>
        <a:bodyPr/>
        <a:lstStyle/>
        <a:p>
          <a:pPr algn="ctr"/>
          <a:endParaRPr lang="es-MX"/>
        </a:p>
      </dgm:t>
    </dgm:pt>
    <dgm:pt modelId="{F31699C5-6274-410D-B3FC-AB0F3157EAF3}" type="sibTrans" cxnId="{1D78702B-0E9E-4E8C-9BB9-B8BC1C2BDEE1}">
      <dgm:prSet/>
      <dgm:spPr/>
      <dgm:t>
        <a:bodyPr/>
        <a:lstStyle/>
        <a:p>
          <a:pPr algn="ctr"/>
          <a:endParaRPr lang="es-MX"/>
        </a:p>
      </dgm:t>
    </dgm:pt>
    <dgm:pt modelId="{3BE01197-64CE-44D9-87B5-0E6C3B71BBE0}">
      <dgm:prSet phldrT="[Texto]"/>
      <dgm:spPr/>
      <dgm:t>
        <a:bodyPr/>
        <a:lstStyle/>
        <a:p>
          <a:pPr algn="ctr"/>
          <a:r>
            <a:rPr lang="es-MX" dirty="0"/>
            <a:t>Carta de presentación</a:t>
          </a:r>
        </a:p>
      </dgm:t>
    </dgm:pt>
    <dgm:pt modelId="{6BBC7BC0-F70E-4935-818B-CA136CD237EF}" type="parTrans" cxnId="{326733FC-A165-4D32-AE06-2B26AD116669}">
      <dgm:prSet/>
      <dgm:spPr/>
      <dgm:t>
        <a:bodyPr/>
        <a:lstStyle/>
        <a:p>
          <a:pPr algn="ctr"/>
          <a:endParaRPr lang="es-MX"/>
        </a:p>
      </dgm:t>
    </dgm:pt>
    <dgm:pt modelId="{2106BEDD-8322-47CB-AC6F-FCB3C8704863}" type="sibTrans" cxnId="{326733FC-A165-4D32-AE06-2B26AD116669}">
      <dgm:prSet/>
      <dgm:spPr/>
      <dgm:t>
        <a:bodyPr/>
        <a:lstStyle/>
        <a:p>
          <a:pPr algn="ctr"/>
          <a:endParaRPr lang="es-MX"/>
        </a:p>
      </dgm:t>
    </dgm:pt>
    <dgm:pt modelId="{9B0E532B-9085-41EF-AADD-FB27B6E39AFB}">
      <dgm:prSet phldrT="[Texto]"/>
      <dgm:spPr/>
      <dgm:t>
        <a:bodyPr/>
        <a:lstStyle/>
        <a:p>
          <a:pPr algn="ctr"/>
          <a:r>
            <a:rPr lang="es-MX" dirty="0"/>
            <a:t>Valor de la marca</a:t>
          </a:r>
        </a:p>
      </dgm:t>
    </dgm:pt>
    <dgm:pt modelId="{8A02461E-16D7-4F7F-AD0C-E3C4F590470B}" type="parTrans" cxnId="{4FA73864-5156-4ED1-8364-244E0FCE136A}">
      <dgm:prSet/>
      <dgm:spPr/>
      <dgm:t>
        <a:bodyPr/>
        <a:lstStyle/>
        <a:p>
          <a:pPr algn="ctr"/>
          <a:endParaRPr lang="es-MX"/>
        </a:p>
      </dgm:t>
    </dgm:pt>
    <dgm:pt modelId="{E7CD20CE-F1A5-43CA-A7AF-2DAF43175B37}" type="sibTrans" cxnId="{4FA73864-5156-4ED1-8364-244E0FCE136A}">
      <dgm:prSet/>
      <dgm:spPr/>
      <dgm:t>
        <a:bodyPr/>
        <a:lstStyle/>
        <a:p>
          <a:pPr algn="ctr"/>
          <a:endParaRPr lang="es-MX"/>
        </a:p>
      </dgm:t>
    </dgm:pt>
    <dgm:pt modelId="{E52E99D5-F15F-4AD9-B644-C3746119FBF5}" type="pres">
      <dgm:prSet presAssocID="{D44FA581-AB9D-4481-BBD4-400891AEE35B}" presName="diagram" presStyleCnt="0">
        <dgm:presLayoutVars>
          <dgm:dir/>
          <dgm:resizeHandles val="exact"/>
        </dgm:presLayoutVars>
      </dgm:prSet>
      <dgm:spPr/>
    </dgm:pt>
    <dgm:pt modelId="{D047F8CE-CD42-4A12-9061-615D417428EA}" type="pres">
      <dgm:prSet presAssocID="{DFDCCF32-A359-42F0-8D1B-D2D3B914E88C}" presName="node" presStyleLbl="node1" presStyleIdx="0" presStyleCnt="3">
        <dgm:presLayoutVars>
          <dgm:bulletEnabled val="1"/>
        </dgm:presLayoutVars>
      </dgm:prSet>
      <dgm:spPr/>
    </dgm:pt>
    <dgm:pt modelId="{7AF733EF-6038-48FC-808E-D1E5323A5D31}" type="pres">
      <dgm:prSet presAssocID="{F31699C5-6274-410D-B3FC-AB0F3157EAF3}" presName="sibTrans" presStyleCnt="0"/>
      <dgm:spPr/>
    </dgm:pt>
    <dgm:pt modelId="{0EB6FE26-2C0D-4383-BE97-0D31031F06F9}" type="pres">
      <dgm:prSet presAssocID="{3BE01197-64CE-44D9-87B5-0E6C3B71BBE0}" presName="node" presStyleLbl="node1" presStyleIdx="1" presStyleCnt="3">
        <dgm:presLayoutVars>
          <dgm:bulletEnabled val="1"/>
        </dgm:presLayoutVars>
      </dgm:prSet>
      <dgm:spPr/>
    </dgm:pt>
    <dgm:pt modelId="{9DF3BCD1-8EEA-4620-813C-83EF0A6754B3}" type="pres">
      <dgm:prSet presAssocID="{2106BEDD-8322-47CB-AC6F-FCB3C8704863}" presName="sibTrans" presStyleCnt="0"/>
      <dgm:spPr/>
    </dgm:pt>
    <dgm:pt modelId="{9012AF84-F84A-49DB-B08B-0A5E98CBC9B2}" type="pres">
      <dgm:prSet presAssocID="{9B0E532B-9085-41EF-AADD-FB27B6E39AFB}" presName="node" presStyleLbl="node1" presStyleIdx="2" presStyleCnt="3">
        <dgm:presLayoutVars>
          <dgm:bulletEnabled val="1"/>
        </dgm:presLayoutVars>
      </dgm:prSet>
      <dgm:spPr/>
    </dgm:pt>
  </dgm:ptLst>
  <dgm:cxnLst>
    <dgm:cxn modelId="{1D78702B-0E9E-4E8C-9BB9-B8BC1C2BDEE1}" srcId="{D44FA581-AB9D-4481-BBD4-400891AEE35B}" destId="{DFDCCF32-A359-42F0-8D1B-D2D3B914E88C}" srcOrd="0" destOrd="0" parTransId="{5B3BCD11-7205-4616-AC19-679371909094}" sibTransId="{F31699C5-6274-410D-B3FC-AB0F3157EAF3}"/>
    <dgm:cxn modelId="{8338EE3A-E0CA-4EB9-AB31-5209B4D96D8C}" type="presOf" srcId="{9B0E532B-9085-41EF-AADD-FB27B6E39AFB}" destId="{9012AF84-F84A-49DB-B08B-0A5E98CBC9B2}" srcOrd="0" destOrd="0" presId="urn:microsoft.com/office/officeart/2005/8/layout/default"/>
    <dgm:cxn modelId="{4FA73864-5156-4ED1-8364-244E0FCE136A}" srcId="{D44FA581-AB9D-4481-BBD4-400891AEE35B}" destId="{9B0E532B-9085-41EF-AADD-FB27B6E39AFB}" srcOrd="2" destOrd="0" parTransId="{8A02461E-16D7-4F7F-AD0C-E3C4F590470B}" sibTransId="{E7CD20CE-F1A5-43CA-A7AF-2DAF43175B37}"/>
    <dgm:cxn modelId="{A1E651C7-C9D0-4C52-A59B-CED337769E5F}" type="presOf" srcId="{3BE01197-64CE-44D9-87B5-0E6C3B71BBE0}" destId="{0EB6FE26-2C0D-4383-BE97-0D31031F06F9}" srcOrd="0" destOrd="0" presId="urn:microsoft.com/office/officeart/2005/8/layout/default"/>
    <dgm:cxn modelId="{5ED5FEC8-6137-4926-8165-3DD9113F4D82}" type="presOf" srcId="{DFDCCF32-A359-42F0-8D1B-D2D3B914E88C}" destId="{D047F8CE-CD42-4A12-9061-615D417428EA}" srcOrd="0" destOrd="0" presId="urn:microsoft.com/office/officeart/2005/8/layout/default"/>
    <dgm:cxn modelId="{989372D2-8336-4BA8-8C6E-0B03CE4B2EEB}" type="presOf" srcId="{D44FA581-AB9D-4481-BBD4-400891AEE35B}" destId="{E52E99D5-F15F-4AD9-B644-C3746119FBF5}" srcOrd="0" destOrd="0" presId="urn:microsoft.com/office/officeart/2005/8/layout/default"/>
    <dgm:cxn modelId="{326733FC-A165-4D32-AE06-2B26AD116669}" srcId="{D44FA581-AB9D-4481-BBD4-400891AEE35B}" destId="{3BE01197-64CE-44D9-87B5-0E6C3B71BBE0}" srcOrd="1" destOrd="0" parTransId="{6BBC7BC0-F70E-4935-818B-CA136CD237EF}" sibTransId="{2106BEDD-8322-47CB-AC6F-FCB3C8704863}"/>
    <dgm:cxn modelId="{3E079D31-93D7-47A0-A400-E08F8E8C8943}" type="presParOf" srcId="{E52E99D5-F15F-4AD9-B644-C3746119FBF5}" destId="{D047F8CE-CD42-4A12-9061-615D417428EA}" srcOrd="0" destOrd="0" presId="urn:microsoft.com/office/officeart/2005/8/layout/default"/>
    <dgm:cxn modelId="{1F619F79-FC86-46BC-900A-54CE235037C2}" type="presParOf" srcId="{E52E99D5-F15F-4AD9-B644-C3746119FBF5}" destId="{7AF733EF-6038-48FC-808E-D1E5323A5D31}" srcOrd="1" destOrd="0" presId="urn:microsoft.com/office/officeart/2005/8/layout/default"/>
    <dgm:cxn modelId="{D4EF44E7-CBA1-4669-AF6E-D3822BBFBCD1}" type="presParOf" srcId="{E52E99D5-F15F-4AD9-B644-C3746119FBF5}" destId="{0EB6FE26-2C0D-4383-BE97-0D31031F06F9}" srcOrd="2" destOrd="0" presId="urn:microsoft.com/office/officeart/2005/8/layout/default"/>
    <dgm:cxn modelId="{6426B57C-AA62-43BA-98F9-EC4BC4DEF959}" type="presParOf" srcId="{E52E99D5-F15F-4AD9-B644-C3746119FBF5}" destId="{9DF3BCD1-8EEA-4620-813C-83EF0A6754B3}" srcOrd="3" destOrd="0" presId="urn:microsoft.com/office/officeart/2005/8/layout/default"/>
    <dgm:cxn modelId="{121A57C0-8D49-4705-994F-8FBCB19B4E4A}" type="presParOf" srcId="{E52E99D5-F15F-4AD9-B644-C3746119FBF5}" destId="{9012AF84-F84A-49DB-B08B-0A5E98CBC9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E15B7A-B16A-4411-88DE-9C9F5FC5C54E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878EB01C-F7AF-46E8-B972-C06531B7BDD3}">
      <dgm:prSet phldrT="[Texto]" custT="1"/>
      <dgm:spPr/>
      <dgm:t>
        <a:bodyPr/>
        <a:lstStyle/>
        <a:p>
          <a:r>
            <a:rPr lang="es-MX" sz="1600" dirty="0"/>
            <a:t>La globalización de los mercados ha incidido en el crecimiento del comercio internacional y del movimiento de mercancías a nivel mundial.</a:t>
          </a:r>
        </a:p>
      </dgm:t>
    </dgm:pt>
    <dgm:pt modelId="{6DD53C69-0608-40E2-B3BB-039E387B516D}" type="parTrans" cxnId="{6397954C-5769-4A70-8C76-DC589D977581}">
      <dgm:prSet/>
      <dgm:spPr/>
      <dgm:t>
        <a:bodyPr/>
        <a:lstStyle/>
        <a:p>
          <a:endParaRPr lang="es-MX" sz="1600"/>
        </a:p>
      </dgm:t>
    </dgm:pt>
    <dgm:pt modelId="{384A829F-2F99-45C3-BBE2-78102CEB32EB}" type="sibTrans" cxnId="{6397954C-5769-4A70-8C76-DC589D977581}">
      <dgm:prSet custT="1"/>
      <dgm:spPr/>
      <dgm:t>
        <a:bodyPr/>
        <a:lstStyle/>
        <a:p>
          <a:endParaRPr lang="es-MX" sz="1600"/>
        </a:p>
      </dgm:t>
    </dgm:pt>
    <dgm:pt modelId="{BCC70ED4-5C1E-4F73-BC56-0303FE042E70}">
      <dgm:prSet phldrT="[Texto]" custT="1"/>
      <dgm:spPr/>
      <dgm:t>
        <a:bodyPr/>
        <a:lstStyle/>
        <a:p>
          <a:r>
            <a:rPr lang="es-MX" sz="1600" dirty="0"/>
            <a:t>La cadena logística recorra mayores distancias y sean más los actores involucrados en su operación.</a:t>
          </a:r>
        </a:p>
      </dgm:t>
    </dgm:pt>
    <dgm:pt modelId="{1C147CB7-6A3F-44EA-A402-9AAFEABC4064}" type="parTrans" cxnId="{3D28EF43-FF8A-4750-A8B6-5024A422160A}">
      <dgm:prSet/>
      <dgm:spPr/>
      <dgm:t>
        <a:bodyPr/>
        <a:lstStyle/>
        <a:p>
          <a:endParaRPr lang="es-MX" sz="1600"/>
        </a:p>
      </dgm:t>
    </dgm:pt>
    <dgm:pt modelId="{1E98E9F6-0DE4-4882-BB6F-7B45666A75F7}" type="sibTrans" cxnId="{3D28EF43-FF8A-4750-A8B6-5024A422160A}">
      <dgm:prSet custT="1"/>
      <dgm:spPr/>
      <dgm:t>
        <a:bodyPr/>
        <a:lstStyle/>
        <a:p>
          <a:endParaRPr lang="es-MX" sz="1600"/>
        </a:p>
      </dgm:t>
    </dgm:pt>
    <dgm:pt modelId="{34B33032-F109-480A-98CC-97F0FDADE26B}">
      <dgm:prSet phldrT="[Texto]" custT="1"/>
      <dgm:spPr/>
      <dgm:t>
        <a:bodyPr/>
        <a:lstStyle/>
        <a:p>
          <a:r>
            <a:rPr lang="es-MX" sz="1600" dirty="0"/>
            <a:t>Existencia de distintas iniciativas para el control de la seguridad logística, siendo BASC una de ellas.</a:t>
          </a:r>
        </a:p>
      </dgm:t>
    </dgm:pt>
    <dgm:pt modelId="{FB900956-3894-4CAF-B302-18D49E089425}" type="parTrans" cxnId="{7E2C4ABA-6678-42EB-94DC-24D13CD61E2F}">
      <dgm:prSet/>
      <dgm:spPr/>
      <dgm:t>
        <a:bodyPr/>
        <a:lstStyle/>
        <a:p>
          <a:endParaRPr lang="es-MX" sz="1600"/>
        </a:p>
      </dgm:t>
    </dgm:pt>
    <dgm:pt modelId="{B7258805-AD18-4345-9A7E-83A5D7696897}" type="sibTrans" cxnId="{7E2C4ABA-6678-42EB-94DC-24D13CD61E2F}">
      <dgm:prSet/>
      <dgm:spPr/>
      <dgm:t>
        <a:bodyPr/>
        <a:lstStyle/>
        <a:p>
          <a:endParaRPr lang="es-MX" sz="1600"/>
        </a:p>
      </dgm:t>
    </dgm:pt>
    <dgm:pt modelId="{05900D99-D1E0-4942-A3E3-CE52C6995184}" type="pres">
      <dgm:prSet presAssocID="{08E15B7A-B16A-4411-88DE-9C9F5FC5C54E}" presName="Name0" presStyleCnt="0">
        <dgm:presLayoutVars>
          <dgm:dir/>
          <dgm:resizeHandles val="exact"/>
        </dgm:presLayoutVars>
      </dgm:prSet>
      <dgm:spPr/>
    </dgm:pt>
    <dgm:pt modelId="{2421495F-6991-4862-A8CD-3CCF0C7DFE01}" type="pres">
      <dgm:prSet presAssocID="{878EB01C-F7AF-46E8-B972-C06531B7BDD3}" presName="node" presStyleLbl="node1" presStyleIdx="0" presStyleCnt="3">
        <dgm:presLayoutVars>
          <dgm:bulletEnabled val="1"/>
        </dgm:presLayoutVars>
      </dgm:prSet>
      <dgm:spPr/>
    </dgm:pt>
    <dgm:pt modelId="{D797BA84-3755-4416-8E7C-981081EDBCF0}" type="pres">
      <dgm:prSet presAssocID="{384A829F-2F99-45C3-BBE2-78102CEB32EB}" presName="sibTrans" presStyleLbl="sibTrans2D1" presStyleIdx="0" presStyleCnt="2"/>
      <dgm:spPr/>
    </dgm:pt>
    <dgm:pt modelId="{68624745-9AA3-4DD4-B257-82DC2D2BA212}" type="pres">
      <dgm:prSet presAssocID="{384A829F-2F99-45C3-BBE2-78102CEB32EB}" presName="connectorText" presStyleLbl="sibTrans2D1" presStyleIdx="0" presStyleCnt="2"/>
      <dgm:spPr/>
    </dgm:pt>
    <dgm:pt modelId="{B5E03B9A-C8B0-4C76-9A3D-0D3D59505769}" type="pres">
      <dgm:prSet presAssocID="{BCC70ED4-5C1E-4F73-BC56-0303FE042E70}" presName="node" presStyleLbl="node1" presStyleIdx="1" presStyleCnt="3">
        <dgm:presLayoutVars>
          <dgm:bulletEnabled val="1"/>
        </dgm:presLayoutVars>
      </dgm:prSet>
      <dgm:spPr/>
    </dgm:pt>
    <dgm:pt modelId="{81C6F28F-770F-42C5-802D-5F6909B3B66C}" type="pres">
      <dgm:prSet presAssocID="{1E98E9F6-0DE4-4882-BB6F-7B45666A75F7}" presName="sibTrans" presStyleLbl="sibTrans2D1" presStyleIdx="1" presStyleCnt="2"/>
      <dgm:spPr/>
    </dgm:pt>
    <dgm:pt modelId="{1E5056C1-709D-4D9A-A45F-12360C860D23}" type="pres">
      <dgm:prSet presAssocID="{1E98E9F6-0DE4-4882-BB6F-7B45666A75F7}" presName="connectorText" presStyleLbl="sibTrans2D1" presStyleIdx="1" presStyleCnt="2"/>
      <dgm:spPr/>
    </dgm:pt>
    <dgm:pt modelId="{2EE667A2-9C89-494B-A3D3-40CFA091A6E7}" type="pres">
      <dgm:prSet presAssocID="{34B33032-F109-480A-98CC-97F0FDADE26B}" presName="node" presStyleLbl="node1" presStyleIdx="2" presStyleCnt="3">
        <dgm:presLayoutVars>
          <dgm:bulletEnabled val="1"/>
        </dgm:presLayoutVars>
      </dgm:prSet>
      <dgm:spPr/>
    </dgm:pt>
  </dgm:ptLst>
  <dgm:cxnLst>
    <dgm:cxn modelId="{5EDB500E-090B-4B3B-94AF-EEE8F7942887}" type="presOf" srcId="{384A829F-2F99-45C3-BBE2-78102CEB32EB}" destId="{68624745-9AA3-4DD4-B257-82DC2D2BA212}" srcOrd="1" destOrd="0" presId="urn:microsoft.com/office/officeart/2005/8/layout/process1"/>
    <dgm:cxn modelId="{2BFED50E-06C4-4E2F-8345-CD984ECD58A3}" type="presOf" srcId="{384A829F-2F99-45C3-BBE2-78102CEB32EB}" destId="{D797BA84-3755-4416-8E7C-981081EDBCF0}" srcOrd="0" destOrd="0" presId="urn:microsoft.com/office/officeart/2005/8/layout/process1"/>
    <dgm:cxn modelId="{3D28EF43-FF8A-4750-A8B6-5024A422160A}" srcId="{08E15B7A-B16A-4411-88DE-9C9F5FC5C54E}" destId="{BCC70ED4-5C1E-4F73-BC56-0303FE042E70}" srcOrd="1" destOrd="0" parTransId="{1C147CB7-6A3F-44EA-A402-9AAFEABC4064}" sibTransId="{1E98E9F6-0DE4-4882-BB6F-7B45666A75F7}"/>
    <dgm:cxn modelId="{6397954C-5769-4A70-8C76-DC589D977581}" srcId="{08E15B7A-B16A-4411-88DE-9C9F5FC5C54E}" destId="{878EB01C-F7AF-46E8-B972-C06531B7BDD3}" srcOrd="0" destOrd="0" parTransId="{6DD53C69-0608-40E2-B3BB-039E387B516D}" sibTransId="{384A829F-2F99-45C3-BBE2-78102CEB32EB}"/>
    <dgm:cxn modelId="{3DC0BE79-ED45-477C-90DB-9EB24C2FF068}" type="presOf" srcId="{878EB01C-F7AF-46E8-B972-C06531B7BDD3}" destId="{2421495F-6991-4862-A8CD-3CCF0C7DFE01}" srcOrd="0" destOrd="0" presId="urn:microsoft.com/office/officeart/2005/8/layout/process1"/>
    <dgm:cxn modelId="{176F1488-4C0A-424A-8119-4A511CA6E191}" type="presOf" srcId="{1E98E9F6-0DE4-4882-BB6F-7B45666A75F7}" destId="{1E5056C1-709D-4D9A-A45F-12360C860D23}" srcOrd="1" destOrd="0" presId="urn:microsoft.com/office/officeart/2005/8/layout/process1"/>
    <dgm:cxn modelId="{9BBC52AB-5660-45EA-A4FF-3234E9143D2C}" type="presOf" srcId="{1E98E9F6-0DE4-4882-BB6F-7B45666A75F7}" destId="{81C6F28F-770F-42C5-802D-5F6909B3B66C}" srcOrd="0" destOrd="0" presId="urn:microsoft.com/office/officeart/2005/8/layout/process1"/>
    <dgm:cxn modelId="{7BF0BEAE-EF50-4E34-8DA8-D05FE959EF3D}" type="presOf" srcId="{BCC70ED4-5C1E-4F73-BC56-0303FE042E70}" destId="{B5E03B9A-C8B0-4C76-9A3D-0D3D59505769}" srcOrd="0" destOrd="0" presId="urn:microsoft.com/office/officeart/2005/8/layout/process1"/>
    <dgm:cxn modelId="{7E2C4ABA-6678-42EB-94DC-24D13CD61E2F}" srcId="{08E15B7A-B16A-4411-88DE-9C9F5FC5C54E}" destId="{34B33032-F109-480A-98CC-97F0FDADE26B}" srcOrd="2" destOrd="0" parTransId="{FB900956-3894-4CAF-B302-18D49E089425}" sibTransId="{B7258805-AD18-4345-9A7E-83A5D7696897}"/>
    <dgm:cxn modelId="{E321ACC4-4920-4B3F-AC21-D12EC9DC18F0}" type="presOf" srcId="{34B33032-F109-480A-98CC-97F0FDADE26B}" destId="{2EE667A2-9C89-494B-A3D3-40CFA091A6E7}" srcOrd="0" destOrd="0" presId="urn:microsoft.com/office/officeart/2005/8/layout/process1"/>
    <dgm:cxn modelId="{C7F144E6-62D2-46A4-985D-4D025A8A0021}" type="presOf" srcId="{08E15B7A-B16A-4411-88DE-9C9F5FC5C54E}" destId="{05900D99-D1E0-4942-A3E3-CE52C6995184}" srcOrd="0" destOrd="0" presId="urn:microsoft.com/office/officeart/2005/8/layout/process1"/>
    <dgm:cxn modelId="{F40512A2-AA06-4686-8DEE-5A1367C67D5A}" type="presParOf" srcId="{05900D99-D1E0-4942-A3E3-CE52C6995184}" destId="{2421495F-6991-4862-A8CD-3CCF0C7DFE01}" srcOrd="0" destOrd="0" presId="urn:microsoft.com/office/officeart/2005/8/layout/process1"/>
    <dgm:cxn modelId="{B117B5F8-AE01-4033-A235-0F7875E63BA4}" type="presParOf" srcId="{05900D99-D1E0-4942-A3E3-CE52C6995184}" destId="{D797BA84-3755-4416-8E7C-981081EDBCF0}" srcOrd="1" destOrd="0" presId="urn:microsoft.com/office/officeart/2005/8/layout/process1"/>
    <dgm:cxn modelId="{F4862BF4-440C-4BB3-8EAB-61DA38D54853}" type="presParOf" srcId="{D797BA84-3755-4416-8E7C-981081EDBCF0}" destId="{68624745-9AA3-4DD4-B257-82DC2D2BA212}" srcOrd="0" destOrd="0" presId="urn:microsoft.com/office/officeart/2005/8/layout/process1"/>
    <dgm:cxn modelId="{12176BC8-34FE-4BE9-BCA6-5B0488FA8EC4}" type="presParOf" srcId="{05900D99-D1E0-4942-A3E3-CE52C6995184}" destId="{B5E03B9A-C8B0-4C76-9A3D-0D3D59505769}" srcOrd="2" destOrd="0" presId="urn:microsoft.com/office/officeart/2005/8/layout/process1"/>
    <dgm:cxn modelId="{FB480276-8498-4851-9FB3-E52FB8A48567}" type="presParOf" srcId="{05900D99-D1E0-4942-A3E3-CE52C6995184}" destId="{81C6F28F-770F-42C5-802D-5F6909B3B66C}" srcOrd="3" destOrd="0" presId="urn:microsoft.com/office/officeart/2005/8/layout/process1"/>
    <dgm:cxn modelId="{D26A0B4B-FCE0-4245-9F54-A68C1159BA76}" type="presParOf" srcId="{81C6F28F-770F-42C5-802D-5F6909B3B66C}" destId="{1E5056C1-709D-4D9A-A45F-12360C860D23}" srcOrd="0" destOrd="0" presId="urn:microsoft.com/office/officeart/2005/8/layout/process1"/>
    <dgm:cxn modelId="{1BF4E5E1-F42C-4345-9796-52F449DC05BC}" type="presParOf" srcId="{05900D99-D1E0-4942-A3E3-CE52C6995184}" destId="{2EE667A2-9C89-494B-A3D3-40CFA091A6E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C9CB94-7EBD-424D-BD2D-14E682E17F0E}" type="doc">
      <dgm:prSet loTypeId="urn:microsoft.com/office/officeart/2005/8/layout/process4" loCatId="process" qsTypeId="urn:microsoft.com/office/officeart/2005/8/quickstyle/simple5" qsCatId="simple" csTypeId="urn:microsoft.com/office/officeart/2005/8/colors/accent1_4" csCatId="accent1" phldr="1"/>
      <dgm:spPr/>
    </dgm:pt>
    <dgm:pt modelId="{AFEC1A06-5D6E-472E-82B5-9F2813361C02}">
      <dgm:prSet phldrT="[Texto]"/>
      <dgm:spPr/>
      <dgm:t>
        <a:bodyPr/>
        <a:lstStyle/>
        <a:p>
          <a:r>
            <a:rPr lang="es-MX" dirty="0"/>
            <a:t>Desarrollar mecanismos para la gestión de los riesgos relacionados a temas delictivos</a:t>
          </a:r>
        </a:p>
      </dgm:t>
    </dgm:pt>
    <dgm:pt modelId="{5D9B72FD-6E0E-4F52-80F5-E777AAACED5A}" type="parTrans" cxnId="{33B696DB-5365-476A-A67C-64B11EF14E83}">
      <dgm:prSet/>
      <dgm:spPr/>
      <dgm:t>
        <a:bodyPr/>
        <a:lstStyle/>
        <a:p>
          <a:endParaRPr lang="es-MX"/>
        </a:p>
      </dgm:t>
    </dgm:pt>
    <dgm:pt modelId="{E296DD7E-ECA3-44CF-A3E2-B580361BAF39}" type="sibTrans" cxnId="{33B696DB-5365-476A-A67C-64B11EF14E83}">
      <dgm:prSet/>
      <dgm:spPr/>
      <dgm:t>
        <a:bodyPr/>
        <a:lstStyle/>
        <a:p>
          <a:endParaRPr lang="es-MX"/>
        </a:p>
      </dgm:t>
    </dgm:pt>
    <dgm:pt modelId="{A6B631D4-CDC8-4988-B802-DD649C9A869E}">
      <dgm:prSet phldrT="[Texto]"/>
      <dgm:spPr/>
      <dgm:t>
        <a:bodyPr/>
        <a:lstStyle/>
        <a:p>
          <a:r>
            <a:rPr lang="es-MX" dirty="0"/>
            <a:t>Implementar procedimientos para la adecuada selección de proveedores de salida</a:t>
          </a:r>
        </a:p>
      </dgm:t>
    </dgm:pt>
    <dgm:pt modelId="{F0900888-A441-4952-B052-3A5C8B7F1F85}" type="parTrans" cxnId="{369E4961-0D76-41E8-B2A3-36C4C97413F7}">
      <dgm:prSet/>
      <dgm:spPr/>
      <dgm:t>
        <a:bodyPr/>
        <a:lstStyle/>
        <a:p>
          <a:endParaRPr lang="es-MX"/>
        </a:p>
      </dgm:t>
    </dgm:pt>
    <dgm:pt modelId="{73044391-82F8-4ECC-B940-903B1B9B0C60}" type="sibTrans" cxnId="{369E4961-0D76-41E8-B2A3-36C4C97413F7}">
      <dgm:prSet/>
      <dgm:spPr/>
      <dgm:t>
        <a:bodyPr/>
        <a:lstStyle/>
        <a:p>
          <a:endParaRPr lang="es-MX"/>
        </a:p>
      </dgm:t>
    </dgm:pt>
    <dgm:pt modelId="{88CF4241-D3A7-4C04-94DE-F9F12D05E165}">
      <dgm:prSet phldrT="[Texto]"/>
      <dgm:spPr/>
      <dgm:t>
        <a:bodyPr/>
        <a:lstStyle/>
        <a:p>
          <a:r>
            <a:rPr lang="es-MX" dirty="0"/>
            <a:t>Calificarse como Operador Económico Autorizado (OEA)</a:t>
          </a:r>
        </a:p>
      </dgm:t>
    </dgm:pt>
    <dgm:pt modelId="{09D229A7-5D2F-4CA7-9553-24E05D7A8684}" type="parTrans" cxnId="{4D9090C2-60EA-4EFD-888F-618DF0157272}">
      <dgm:prSet/>
      <dgm:spPr/>
      <dgm:t>
        <a:bodyPr/>
        <a:lstStyle/>
        <a:p>
          <a:endParaRPr lang="es-MX"/>
        </a:p>
      </dgm:t>
    </dgm:pt>
    <dgm:pt modelId="{215AA1A3-5320-4637-AA9D-4F2800EE4229}" type="sibTrans" cxnId="{4D9090C2-60EA-4EFD-888F-618DF0157272}">
      <dgm:prSet/>
      <dgm:spPr/>
      <dgm:t>
        <a:bodyPr/>
        <a:lstStyle/>
        <a:p>
          <a:endParaRPr lang="es-MX"/>
        </a:p>
      </dgm:t>
    </dgm:pt>
    <dgm:pt modelId="{8E0C58DC-D2F1-43B2-AF01-AFD5B17C9E1F}" type="pres">
      <dgm:prSet presAssocID="{82C9CB94-7EBD-424D-BD2D-14E682E17F0E}" presName="Name0" presStyleCnt="0">
        <dgm:presLayoutVars>
          <dgm:dir/>
          <dgm:animLvl val="lvl"/>
          <dgm:resizeHandles val="exact"/>
        </dgm:presLayoutVars>
      </dgm:prSet>
      <dgm:spPr/>
    </dgm:pt>
    <dgm:pt modelId="{B66F5A4A-6E2B-4BD6-8FCC-FDC9CDC2C519}" type="pres">
      <dgm:prSet presAssocID="{88CF4241-D3A7-4C04-94DE-F9F12D05E165}" presName="boxAndChildren" presStyleCnt="0"/>
      <dgm:spPr/>
    </dgm:pt>
    <dgm:pt modelId="{FEA16562-C65D-4708-AFEF-9D67C7FD899D}" type="pres">
      <dgm:prSet presAssocID="{88CF4241-D3A7-4C04-94DE-F9F12D05E165}" presName="parentTextBox" presStyleLbl="node1" presStyleIdx="0" presStyleCnt="3"/>
      <dgm:spPr/>
    </dgm:pt>
    <dgm:pt modelId="{BB683D40-2DEA-4A95-88ED-E9D06C712E9D}" type="pres">
      <dgm:prSet presAssocID="{73044391-82F8-4ECC-B940-903B1B9B0C60}" presName="sp" presStyleCnt="0"/>
      <dgm:spPr/>
    </dgm:pt>
    <dgm:pt modelId="{3E477072-47C6-4D05-AC65-7B459C9EEA75}" type="pres">
      <dgm:prSet presAssocID="{A6B631D4-CDC8-4988-B802-DD649C9A869E}" presName="arrowAndChildren" presStyleCnt="0"/>
      <dgm:spPr/>
    </dgm:pt>
    <dgm:pt modelId="{B64EE848-0C05-4251-87B0-B265EABEBB73}" type="pres">
      <dgm:prSet presAssocID="{A6B631D4-CDC8-4988-B802-DD649C9A869E}" presName="parentTextArrow" presStyleLbl="node1" presStyleIdx="1" presStyleCnt="3"/>
      <dgm:spPr/>
    </dgm:pt>
    <dgm:pt modelId="{9A53665A-2AEC-41E6-B45C-AA0BCF5C4882}" type="pres">
      <dgm:prSet presAssocID="{E296DD7E-ECA3-44CF-A3E2-B580361BAF39}" presName="sp" presStyleCnt="0"/>
      <dgm:spPr/>
    </dgm:pt>
    <dgm:pt modelId="{156AECAF-0B3C-4930-9390-B09FE0201DBA}" type="pres">
      <dgm:prSet presAssocID="{AFEC1A06-5D6E-472E-82B5-9F2813361C02}" presName="arrowAndChildren" presStyleCnt="0"/>
      <dgm:spPr/>
    </dgm:pt>
    <dgm:pt modelId="{B983DCE4-E21A-4502-8343-2500F97526A7}" type="pres">
      <dgm:prSet presAssocID="{AFEC1A06-5D6E-472E-82B5-9F2813361C02}" presName="parentTextArrow" presStyleLbl="node1" presStyleIdx="2" presStyleCnt="3"/>
      <dgm:spPr/>
    </dgm:pt>
  </dgm:ptLst>
  <dgm:cxnLst>
    <dgm:cxn modelId="{16A2CE28-D7A5-47CA-B12D-583EDC2002CA}" type="presOf" srcId="{AFEC1A06-5D6E-472E-82B5-9F2813361C02}" destId="{B983DCE4-E21A-4502-8343-2500F97526A7}" srcOrd="0" destOrd="0" presId="urn:microsoft.com/office/officeart/2005/8/layout/process4"/>
    <dgm:cxn modelId="{369E4961-0D76-41E8-B2A3-36C4C97413F7}" srcId="{82C9CB94-7EBD-424D-BD2D-14E682E17F0E}" destId="{A6B631D4-CDC8-4988-B802-DD649C9A869E}" srcOrd="1" destOrd="0" parTransId="{F0900888-A441-4952-B052-3A5C8B7F1F85}" sibTransId="{73044391-82F8-4ECC-B940-903B1B9B0C60}"/>
    <dgm:cxn modelId="{3C573F77-72E9-43EC-A40D-B44356E3E4F1}" type="presOf" srcId="{82C9CB94-7EBD-424D-BD2D-14E682E17F0E}" destId="{8E0C58DC-D2F1-43B2-AF01-AFD5B17C9E1F}" srcOrd="0" destOrd="0" presId="urn:microsoft.com/office/officeart/2005/8/layout/process4"/>
    <dgm:cxn modelId="{DF92717E-45BC-43EF-978B-32ED1D7D696D}" type="presOf" srcId="{88CF4241-D3A7-4C04-94DE-F9F12D05E165}" destId="{FEA16562-C65D-4708-AFEF-9D67C7FD899D}" srcOrd="0" destOrd="0" presId="urn:microsoft.com/office/officeart/2005/8/layout/process4"/>
    <dgm:cxn modelId="{EE1BDD9F-1B63-4CA0-995E-79810B8E143B}" type="presOf" srcId="{A6B631D4-CDC8-4988-B802-DD649C9A869E}" destId="{B64EE848-0C05-4251-87B0-B265EABEBB73}" srcOrd="0" destOrd="0" presId="urn:microsoft.com/office/officeart/2005/8/layout/process4"/>
    <dgm:cxn modelId="{4D9090C2-60EA-4EFD-888F-618DF0157272}" srcId="{82C9CB94-7EBD-424D-BD2D-14E682E17F0E}" destId="{88CF4241-D3A7-4C04-94DE-F9F12D05E165}" srcOrd="2" destOrd="0" parTransId="{09D229A7-5D2F-4CA7-9553-24E05D7A8684}" sibTransId="{215AA1A3-5320-4637-AA9D-4F2800EE4229}"/>
    <dgm:cxn modelId="{33B696DB-5365-476A-A67C-64B11EF14E83}" srcId="{82C9CB94-7EBD-424D-BD2D-14E682E17F0E}" destId="{AFEC1A06-5D6E-472E-82B5-9F2813361C02}" srcOrd="0" destOrd="0" parTransId="{5D9B72FD-6E0E-4F52-80F5-E777AAACED5A}" sibTransId="{E296DD7E-ECA3-44CF-A3E2-B580361BAF39}"/>
    <dgm:cxn modelId="{961414EF-2F4E-4CED-98E0-6625F92CE73F}" type="presParOf" srcId="{8E0C58DC-D2F1-43B2-AF01-AFD5B17C9E1F}" destId="{B66F5A4A-6E2B-4BD6-8FCC-FDC9CDC2C519}" srcOrd="0" destOrd="0" presId="urn:microsoft.com/office/officeart/2005/8/layout/process4"/>
    <dgm:cxn modelId="{D6C4FC86-B1DE-4A04-B711-A9DE7F3BA894}" type="presParOf" srcId="{B66F5A4A-6E2B-4BD6-8FCC-FDC9CDC2C519}" destId="{FEA16562-C65D-4708-AFEF-9D67C7FD899D}" srcOrd="0" destOrd="0" presId="urn:microsoft.com/office/officeart/2005/8/layout/process4"/>
    <dgm:cxn modelId="{29A2FED0-8B8A-47DB-B37C-78652FC27D75}" type="presParOf" srcId="{8E0C58DC-D2F1-43B2-AF01-AFD5B17C9E1F}" destId="{BB683D40-2DEA-4A95-88ED-E9D06C712E9D}" srcOrd="1" destOrd="0" presId="urn:microsoft.com/office/officeart/2005/8/layout/process4"/>
    <dgm:cxn modelId="{615FC749-2888-42FA-9F36-134C54E699C1}" type="presParOf" srcId="{8E0C58DC-D2F1-43B2-AF01-AFD5B17C9E1F}" destId="{3E477072-47C6-4D05-AC65-7B459C9EEA75}" srcOrd="2" destOrd="0" presId="urn:microsoft.com/office/officeart/2005/8/layout/process4"/>
    <dgm:cxn modelId="{5AEEC4C7-6249-4CD2-B4E7-1F97AE7E8E87}" type="presParOf" srcId="{3E477072-47C6-4D05-AC65-7B459C9EEA75}" destId="{B64EE848-0C05-4251-87B0-B265EABEBB73}" srcOrd="0" destOrd="0" presId="urn:microsoft.com/office/officeart/2005/8/layout/process4"/>
    <dgm:cxn modelId="{17CD7415-ECA6-480A-9EA8-A2B7E0DB8147}" type="presParOf" srcId="{8E0C58DC-D2F1-43B2-AF01-AFD5B17C9E1F}" destId="{9A53665A-2AEC-41E6-B45C-AA0BCF5C4882}" srcOrd="3" destOrd="0" presId="urn:microsoft.com/office/officeart/2005/8/layout/process4"/>
    <dgm:cxn modelId="{1F22A6DE-992B-45A9-8BB8-23453F66D178}" type="presParOf" srcId="{8E0C58DC-D2F1-43B2-AF01-AFD5B17C9E1F}" destId="{156AECAF-0B3C-4930-9390-B09FE0201DBA}" srcOrd="4" destOrd="0" presId="urn:microsoft.com/office/officeart/2005/8/layout/process4"/>
    <dgm:cxn modelId="{E267EBAB-9AC8-4583-9FF0-501ED48D46A5}" type="presParOf" srcId="{156AECAF-0B3C-4930-9390-B09FE0201DBA}" destId="{B983DCE4-E21A-4502-8343-2500F97526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C9CB94-7EBD-424D-BD2D-14E682E17F0E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</dgm:pt>
    <dgm:pt modelId="{AFEC1A06-5D6E-472E-82B5-9F2813361C02}">
      <dgm:prSet phldrT="[Texto]" custT="1"/>
      <dgm:spPr/>
      <dgm:t>
        <a:bodyPr/>
        <a:lstStyle/>
        <a:p>
          <a:r>
            <a:rPr lang="es-MX" sz="1700" dirty="0">
              <a:latin typeface="+mn-lt"/>
            </a:rPr>
            <a:t>Obligatoriedad del cumplimiento de normas de seguridad en la cadena logística </a:t>
          </a:r>
        </a:p>
      </dgm:t>
    </dgm:pt>
    <dgm:pt modelId="{5D9B72FD-6E0E-4F52-80F5-E777AAACED5A}" type="parTrans" cxnId="{33B696DB-5365-476A-A67C-64B11EF14E83}">
      <dgm:prSet/>
      <dgm:spPr/>
      <dgm:t>
        <a:bodyPr/>
        <a:lstStyle/>
        <a:p>
          <a:endParaRPr lang="es-MX" sz="1700">
            <a:latin typeface="+mn-lt"/>
          </a:endParaRPr>
        </a:p>
      </dgm:t>
    </dgm:pt>
    <dgm:pt modelId="{E296DD7E-ECA3-44CF-A3E2-B580361BAF39}" type="sibTrans" cxnId="{33B696DB-5365-476A-A67C-64B11EF14E83}">
      <dgm:prSet custT="1"/>
      <dgm:spPr/>
      <dgm:t>
        <a:bodyPr/>
        <a:lstStyle/>
        <a:p>
          <a:endParaRPr lang="es-MX" sz="1700">
            <a:latin typeface="+mn-lt"/>
          </a:endParaRPr>
        </a:p>
      </dgm:t>
    </dgm:pt>
    <dgm:pt modelId="{A6B631D4-CDC8-4988-B802-DD649C9A869E}">
      <dgm:prSet phldrT="[Texto]" custT="1"/>
      <dgm:spPr/>
      <dgm:t>
        <a:bodyPr/>
        <a:lstStyle/>
        <a:p>
          <a:r>
            <a:rPr lang="es-MX" sz="1700" dirty="0">
              <a:latin typeface="+mn-lt"/>
            </a:rPr>
            <a:t>Crear una adecuada infraestructura logística </a:t>
          </a:r>
        </a:p>
      </dgm:t>
    </dgm:pt>
    <dgm:pt modelId="{F0900888-A441-4952-B052-3A5C8B7F1F85}" type="parTrans" cxnId="{369E4961-0D76-41E8-B2A3-36C4C97413F7}">
      <dgm:prSet/>
      <dgm:spPr/>
      <dgm:t>
        <a:bodyPr/>
        <a:lstStyle/>
        <a:p>
          <a:endParaRPr lang="es-MX" sz="1700">
            <a:latin typeface="+mn-lt"/>
          </a:endParaRPr>
        </a:p>
      </dgm:t>
    </dgm:pt>
    <dgm:pt modelId="{73044391-82F8-4ECC-B940-903B1B9B0C60}" type="sibTrans" cxnId="{369E4961-0D76-41E8-B2A3-36C4C97413F7}">
      <dgm:prSet custT="1"/>
      <dgm:spPr/>
      <dgm:t>
        <a:bodyPr/>
        <a:lstStyle/>
        <a:p>
          <a:endParaRPr lang="es-MX" sz="1700">
            <a:latin typeface="+mn-lt"/>
          </a:endParaRPr>
        </a:p>
      </dgm:t>
    </dgm:pt>
    <dgm:pt modelId="{88CF4241-D3A7-4C04-94DE-F9F12D05E165}">
      <dgm:prSet phldrT="[Texto]" custT="1"/>
      <dgm:spPr/>
      <dgm:t>
        <a:bodyPr/>
        <a:lstStyle/>
        <a:p>
          <a:r>
            <a:rPr lang="es-MX" sz="1700" dirty="0">
              <a:latin typeface="+mn-lt"/>
            </a:rPr>
            <a:t>Elaboración de un Plan de Prevención</a:t>
          </a:r>
        </a:p>
      </dgm:t>
    </dgm:pt>
    <dgm:pt modelId="{09D229A7-5D2F-4CA7-9553-24E05D7A8684}" type="parTrans" cxnId="{4D9090C2-60EA-4EFD-888F-618DF0157272}">
      <dgm:prSet/>
      <dgm:spPr/>
      <dgm:t>
        <a:bodyPr/>
        <a:lstStyle/>
        <a:p>
          <a:endParaRPr lang="es-MX" sz="1700">
            <a:latin typeface="+mn-lt"/>
          </a:endParaRPr>
        </a:p>
      </dgm:t>
    </dgm:pt>
    <dgm:pt modelId="{215AA1A3-5320-4637-AA9D-4F2800EE4229}" type="sibTrans" cxnId="{4D9090C2-60EA-4EFD-888F-618DF0157272}">
      <dgm:prSet custT="1"/>
      <dgm:spPr/>
      <dgm:t>
        <a:bodyPr/>
        <a:lstStyle/>
        <a:p>
          <a:endParaRPr lang="es-MX" sz="1700">
            <a:latin typeface="+mn-lt"/>
          </a:endParaRPr>
        </a:p>
      </dgm:t>
    </dgm:pt>
    <dgm:pt modelId="{97EFD582-4D80-4726-99A8-9707A7B39910}">
      <dgm:prSet phldrT="[Texto]" custT="1"/>
      <dgm:spPr/>
      <dgm:t>
        <a:bodyPr/>
        <a:lstStyle/>
        <a:p>
          <a:r>
            <a:rPr lang="es-EC" sz="1700" dirty="0">
              <a:latin typeface="+mn-lt"/>
              <a:ea typeface="Calibri" panose="020F0502020204030204" pitchFamily="34" charset="0"/>
            </a:rPr>
            <a:t>Convenio para la homologación de las normas de seguridad </a:t>
          </a:r>
          <a:endParaRPr lang="es-MX" sz="1700" dirty="0">
            <a:latin typeface="+mn-lt"/>
          </a:endParaRPr>
        </a:p>
      </dgm:t>
    </dgm:pt>
    <dgm:pt modelId="{DD80D883-BCD7-49D3-A464-5AE33546E490}" type="parTrans" cxnId="{58CB934A-81ED-4442-8B76-5623D3D08375}">
      <dgm:prSet/>
      <dgm:spPr/>
      <dgm:t>
        <a:bodyPr/>
        <a:lstStyle/>
        <a:p>
          <a:endParaRPr lang="es-MX" sz="1700">
            <a:latin typeface="+mn-lt"/>
          </a:endParaRPr>
        </a:p>
      </dgm:t>
    </dgm:pt>
    <dgm:pt modelId="{A6B7A474-FD88-426D-A7FD-4B35765CBAE0}" type="sibTrans" cxnId="{58CB934A-81ED-4442-8B76-5623D3D08375}">
      <dgm:prSet/>
      <dgm:spPr/>
      <dgm:t>
        <a:bodyPr/>
        <a:lstStyle/>
        <a:p>
          <a:endParaRPr lang="es-MX" sz="1700">
            <a:latin typeface="+mn-lt"/>
          </a:endParaRPr>
        </a:p>
      </dgm:t>
    </dgm:pt>
    <dgm:pt modelId="{6BD5ABA1-99F5-4CBA-B2DC-94501E3509CF}" type="pres">
      <dgm:prSet presAssocID="{82C9CB94-7EBD-424D-BD2D-14E682E17F0E}" presName="Name0" presStyleCnt="0">
        <dgm:presLayoutVars>
          <dgm:dir/>
          <dgm:animLvl val="lvl"/>
          <dgm:resizeHandles val="exact"/>
        </dgm:presLayoutVars>
      </dgm:prSet>
      <dgm:spPr/>
    </dgm:pt>
    <dgm:pt modelId="{0A75FA33-D821-4E99-AA22-12058170B0CA}" type="pres">
      <dgm:prSet presAssocID="{97EFD582-4D80-4726-99A8-9707A7B39910}" presName="boxAndChildren" presStyleCnt="0"/>
      <dgm:spPr/>
    </dgm:pt>
    <dgm:pt modelId="{455918EE-B458-439B-A510-0AEE9A862FFC}" type="pres">
      <dgm:prSet presAssocID="{97EFD582-4D80-4726-99A8-9707A7B39910}" presName="parentTextBox" presStyleLbl="node1" presStyleIdx="0" presStyleCnt="4"/>
      <dgm:spPr/>
    </dgm:pt>
    <dgm:pt modelId="{17CFBA27-0AFA-496B-8AEC-75E1961AAB7E}" type="pres">
      <dgm:prSet presAssocID="{215AA1A3-5320-4637-AA9D-4F2800EE4229}" presName="sp" presStyleCnt="0"/>
      <dgm:spPr/>
    </dgm:pt>
    <dgm:pt modelId="{6F53C06F-AD4C-40DA-97B9-3C0D2C2BE6A3}" type="pres">
      <dgm:prSet presAssocID="{88CF4241-D3A7-4C04-94DE-F9F12D05E165}" presName="arrowAndChildren" presStyleCnt="0"/>
      <dgm:spPr/>
    </dgm:pt>
    <dgm:pt modelId="{DEB876FC-35CF-48CD-B0A3-6127F9C9AB91}" type="pres">
      <dgm:prSet presAssocID="{88CF4241-D3A7-4C04-94DE-F9F12D05E165}" presName="parentTextArrow" presStyleLbl="node1" presStyleIdx="1" presStyleCnt="4"/>
      <dgm:spPr/>
    </dgm:pt>
    <dgm:pt modelId="{E02AAA20-1220-4C06-808D-A0E5CBD7A267}" type="pres">
      <dgm:prSet presAssocID="{73044391-82F8-4ECC-B940-903B1B9B0C60}" presName="sp" presStyleCnt="0"/>
      <dgm:spPr/>
    </dgm:pt>
    <dgm:pt modelId="{518B695E-7A9B-4905-812E-63F54CDEECD2}" type="pres">
      <dgm:prSet presAssocID="{A6B631D4-CDC8-4988-B802-DD649C9A869E}" presName="arrowAndChildren" presStyleCnt="0"/>
      <dgm:spPr/>
    </dgm:pt>
    <dgm:pt modelId="{8089C875-7123-485D-9EF7-6EECB7C44379}" type="pres">
      <dgm:prSet presAssocID="{A6B631D4-CDC8-4988-B802-DD649C9A869E}" presName="parentTextArrow" presStyleLbl="node1" presStyleIdx="2" presStyleCnt="4"/>
      <dgm:spPr/>
    </dgm:pt>
    <dgm:pt modelId="{199A27DA-344B-4AE8-AF06-64CFF4642916}" type="pres">
      <dgm:prSet presAssocID="{E296DD7E-ECA3-44CF-A3E2-B580361BAF39}" presName="sp" presStyleCnt="0"/>
      <dgm:spPr/>
    </dgm:pt>
    <dgm:pt modelId="{5A82C3E0-392D-46EA-B995-53A14ABE6DD5}" type="pres">
      <dgm:prSet presAssocID="{AFEC1A06-5D6E-472E-82B5-9F2813361C02}" presName="arrowAndChildren" presStyleCnt="0"/>
      <dgm:spPr/>
    </dgm:pt>
    <dgm:pt modelId="{7AEE11DE-FE00-4076-B024-107FF585DDB8}" type="pres">
      <dgm:prSet presAssocID="{AFEC1A06-5D6E-472E-82B5-9F2813361C02}" presName="parentTextArrow" presStyleLbl="node1" presStyleIdx="3" presStyleCnt="4"/>
      <dgm:spPr/>
    </dgm:pt>
  </dgm:ptLst>
  <dgm:cxnLst>
    <dgm:cxn modelId="{A007E136-AD3F-4DCC-9408-043D06208A04}" type="presOf" srcId="{A6B631D4-CDC8-4988-B802-DD649C9A869E}" destId="{8089C875-7123-485D-9EF7-6EECB7C44379}" srcOrd="0" destOrd="0" presId="urn:microsoft.com/office/officeart/2005/8/layout/process4"/>
    <dgm:cxn modelId="{67F0345D-794B-41ED-B437-A8DFE03E7416}" type="presOf" srcId="{97EFD582-4D80-4726-99A8-9707A7B39910}" destId="{455918EE-B458-439B-A510-0AEE9A862FFC}" srcOrd="0" destOrd="0" presId="urn:microsoft.com/office/officeart/2005/8/layout/process4"/>
    <dgm:cxn modelId="{369E4961-0D76-41E8-B2A3-36C4C97413F7}" srcId="{82C9CB94-7EBD-424D-BD2D-14E682E17F0E}" destId="{A6B631D4-CDC8-4988-B802-DD649C9A869E}" srcOrd="1" destOrd="0" parTransId="{F0900888-A441-4952-B052-3A5C8B7F1F85}" sibTransId="{73044391-82F8-4ECC-B940-903B1B9B0C60}"/>
    <dgm:cxn modelId="{58CB934A-81ED-4442-8B76-5623D3D08375}" srcId="{82C9CB94-7EBD-424D-BD2D-14E682E17F0E}" destId="{97EFD582-4D80-4726-99A8-9707A7B39910}" srcOrd="3" destOrd="0" parTransId="{DD80D883-BCD7-49D3-A464-5AE33546E490}" sibTransId="{A6B7A474-FD88-426D-A7FD-4B35765CBAE0}"/>
    <dgm:cxn modelId="{C3013E72-88AE-4E4A-803A-86512945A0A7}" type="presOf" srcId="{82C9CB94-7EBD-424D-BD2D-14E682E17F0E}" destId="{6BD5ABA1-99F5-4CBA-B2DC-94501E3509CF}" srcOrd="0" destOrd="0" presId="urn:microsoft.com/office/officeart/2005/8/layout/process4"/>
    <dgm:cxn modelId="{4D9090C2-60EA-4EFD-888F-618DF0157272}" srcId="{82C9CB94-7EBD-424D-BD2D-14E682E17F0E}" destId="{88CF4241-D3A7-4C04-94DE-F9F12D05E165}" srcOrd="2" destOrd="0" parTransId="{09D229A7-5D2F-4CA7-9553-24E05D7A8684}" sibTransId="{215AA1A3-5320-4637-AA9D-4F2800EE4229}"/>
    <dgm:cxn modelId="{33B696DB-5365-476A-A67C-64B11EF14E83}" srcId="{82C9CB94-7EBD-424D-BD2D-14E682E17F0E}" destId="{AFEC1A06-5D6E-472E-82B5-9F2813361C02}" srcOrd="0" destOrd="0" parTransId="{5D9B72FD-6E0E-4F52-80F5-E777AAACED5A}" sibTransId="{E296DD7E-ECA3-44CF-A3E2-B580361BAF39}"/>
    <dgm:cxn modelId="{094802E5-3906-404F-9575-49B48C4CC3FD}" type="presOf" srcId="{AFEC1A06-5D6E-472E-82B5-9F2813361C02}" destId="{7AEE11DE-FE00-4076-B024-107FF585DDB8}" srcOrd="0" destOrd="0" presId="urn:microsoft.com/office/officeart/2005/8/layout/process4"/>
    <dgm:cxn modelId="{1E5D53FB-377A-4751-ABAA-6988A82A74A6}" type="presOf" srcId="{88CF4241-D3A7-4C04-94DE-F9F12D05E165}" destId="{DEB876FC-35CF-48CD-B0A3-6127F9C9AB91}" srcOrd="0" destOrd="0" presId="urn:microsoft.com/office/officeart/2005/8/layout/process4"/>
    <dgm:cxn modelId="{C02C8EFD-ED62-4727-9E25-C27E5439305F}" type="presParOf" srcId="{6BD5ABA1-99F5-4CBA-B2DC-94501E3509CF}" destId="{0A75FA33-D821-4E99-AA22-12058170B0CA}" srcOrd="0" destOrd="0" presId="urn:microsoft.com/office/officeart/2005/8/layout/process4"/>
    <dgm:cxn modelId="{8217FBA0-C799-482C-9001-F83D77E866F2}" type="presParOf" srcId="{0A75FA33-D821-4E99-AA22-12058170B0CA}" destId="{455918EE-B458-439B-A510-0AEE9A862FFC}" srcOrd="0" destOrd="0" presId="urn:microsoft.com/office/officeart/2005/8/layout/process4"/>
    <dgm:cxn modelId="{7A72C479-1994-4F7B-A2B0-75CF9699AFAA}" type="presParOf" srcId="{6BD5ABA1-99F5-4CBA-B2DC-94501E3509CF}" destId="{17CFBA27-0AFA-496B-8AEC-75E1961AAB7E}" srcOrd="1" destOrd="0" presId="urn:microsoft.com/office/officeart/2005/8/layout/process4"/>
    <dgm:cxn modelId="{BC8A99CB-FC20-41C1-8C37-4F75B36AE299}" type="presParOf" srcId="{6BD5ABA1-99F5-4CBA-B2DC-94501E3509CF}" destId="{6F53C06F-AD4C-40DA-97B9-3C0D2C2BE6A3}" srcOrd="2" destOrd="0" presId="urn:microsoft.com/office/officeart/2005/8/layout/process4"/>
    <dgm:cxn modelId="{E7433668-E6E9-4A5C-88C6-A252F26415DB}" type="presParOf" srcId="{6F53C06F-AD4C-40DA-97B9-3C0D2C2BE6A3}" destId="{DEB876FC-35CF-48CD-B0A3-6127F9C9AB91}" srcOrd="0" destOrd="0" presId="urn:microsoft.com/office/officeart/2005/8/layout/process4"/>
    <dgm:cxn modelId="{44218788-AD26-4540-9501-9119F08B20E9}" type="presParOf" srcId="{6BD5ABA1-99F5-4CBA-B2DC-94501E3509CF}" destId="{E02AAA20-1220-4C06-808D-A0E5CBD7A267}" srcOrd="3" destOrd="0" presId="urn:microsoft.com/office/officeart/2005/8/layout/process4"/>
    <dgm:cxn modelId="{F2468FA5-FA84-4D96-9530-38FB7FC8C33C}" type="presParOf" srcId="{6BD5ABA1-99F5-4CBA-B2DC-94501E3509CF}" destId="{518B695E-7A9B-4905-812E-63F54CDEECD2}" srcOrd="4" destOrd="0" presId="urn:microsoft.com/office/officeart/2005/8/layout/process4"/>
    <dgm:cxn modelId="{C8B1C7DF-4AF7-47C7-BED9-4B928CE064FD}" type="presParOf" srcId="{518B695E-7A9B-4905-812E-63F54CDEECD2}" destId="{8089C875-7123-485D-9EF7-6EECB7C44379}" srcOrd="0" destOrd="0" presId="urn:microsoft.com/office/officeart/2005/8/layout/process4"/>
    <dgm:cxn modelId="{400D554E-6B79-45B8-AF08-EF759A2362C1}" type="presParOf" srcId="{6BD5ABA1-99F5-4CBA-B2DC-94501E3509CF}" destId="{199A27DA-344B-4AE8-AF06-64CFF4642916}" srcOrd="5" destOrd="0" presId="urn:microsoft.com/office/officeart/2005/8/layout/process4"/>
    <dgm:cxn modelId="{316C02D4-B3E2-438F-A58F-6D01494A913C}" type="presParOf" srcId="{6BD5ABA1-99F5-4CBA-B2DC-94501E3509CF}" destId="{5A82C3E0-392D-46EA-B995-53A14ABE6DD5}" srcOrd="6" destOrd="0" presId="urn:microsoft.com/office/officeart/2005/8/layout/process4"/>
    <dgm:cxn modelId="{317B6B22-94C4-4651-8B20-D350AB3F50BB}" type="presParOf" srcId="{5A82C3E0-392D-46EA-B995-53A14ABE6DD5}" destId="{7AEE11DE-FE00-4076-B024-107FF585DD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E0049-C2E1-43D6-BFD2-BFB18F8D04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056158A-B116-4D26-99D7-7A9C9556A15C}">
      <dgm:prSet phldrT="[Texto]" custT="1"/>
      <dgm:spPr/>
      <dgm:t>
        <a:bodyPr/>
        <a:lstStyle/>
        <a:p>
          <a:r>
            <a:rPr lang="es-MX" sz="2000" dirty="0"/>
            <a:t>Enfoque cualitativo</a:t>
          </a:r>
        </a:p>
      </dgm:t>
    </dgm:pt>
    <dgm:pt modelId="{176A2122-410C-416A-92A7-BAA848C15B6C}" type="parTrans" cxnId="{E2A96867-D8C4-4AA4-BFF7-AED3E9759C0B}">
      <dgm:prSet/>
      <dgm:spPr/>
      <dgm:t>
        <a:bodyPr/>
        <a:lstStyle/>
        <a:p>
          <a:endParaRPr lang="es-MX" sz="1400"/>
        </a:p>
      </dgm:t>
    </dgm:pt>
    <dgm:pt modelId="{5C84E325-1941-40DD-A1B4-7ACF31D5B6C9}" type="sibTrans" cxnId="{E2A96867-D8C4-4AA4-BFF7-AED3E9759C0B}">
      <dgm:prSet/>
      <dgm:spPr/>
      <dgm:t>
        <a:bodyPr/>
        <a:lstStyle/>
        <a:p>
          <a:endParaRPr lang="es-MX" sz="1400"/>
        </a:p>
      </dgm:t>
    </dgm:pt>
    <dgm:pt modelId="{7318A327-DAE3-4C20-8EAE-AD14F666054B}">
      <dgm:prSet phldrT="[Texto]" custT="1"/>
      <dgm:spPr/>
      <dgm:t>
        <a:bodyPr/>
        <a:lstStyle/>
        <a:p>
          <a:r>
            <a:rPr lang="es-MX" sz="2000" dirty="0"/>
            <a:t>Exploratoria y Descriptiva</a:t>
          </a:r>
        </a:p>
      </dgm:t>
    </dgm:pt>
    <dgm:pt modelId="{C1A5C780-788C-4E32-82A4-82A08D233C3F}" type="parTrans" cxnId="{1C7BB746-E125-46CE-8976-14E70D92AE66}">
      <dgm:prSet/>
      <dgm:spPr/>
      <dgm:t>
        <a:bodyPr/>
        <a:lstStyle/>
        <a:p>
          <a:endParaRPr lang="es-MX" sz="1400"/>
        </a:p>
      </dgm:t>
    </dgm:pt>
    <dgm:pt modelId="{CCD4462C-CFAF-4DDA-B2F7-D0A21E58DE5B}" type="sibTrans" cxnId="{1C7BB746-E125-46CE-8976-14E70D92AE66}">
      <dgm:prSet/>
      <dgm:spPr/>
      <dgm:t>
        <a:bodyPr/>
        <a:lstStyle/>
        <a:p>
          <a:endParaRPr lang="es-MX" sz="1400"/>
        </a:p>
      </dgm:t>
    </dgm:pt>
    <dgm:pt modelId="{2F427BF3-E1FC-4830-971E-3019CA8EF057}" type="pres">
      <dgm:prSet presAssocID="{F72E0049-C2E1-43D6-BFD2-BFB18F8D04B8}" presName="Name0" presStyleCnt="0">
        <dgm:presLayoutVars>
          <dgm:dir/>
          <dgm:animLvl val="lvl"/>
          <dgm:resizeHandles val="exact"/>
        </dgm:presLayoutVars>
      </dgm:prSet>
      <dgm:spPr/>
    </dgm:pt>
    <dgm:pt modelId="{32D1FBE5-A483-4D46-BDD7-48512F736FED}" type="pres">
      <dgm:prSet presAssocID="{8056158A-B116-4D26-99D7-7A9C9556A15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36B1B32-3774-4CB3-81BF-15D07ABE9392}" type="pres">
      <dgm:prSet presAssocID="{5C84E325-1941-40DD-A1B4-7ACF31D5B6C9}" presName="parTxOnlySpace" presStyleCnt="0"/>
      <dgm:spPr/>
    </dgm:pt>
    <dgm:pt modelId="{E324D748-8501-4799-9F71-E40E3A8B5EAE}" type="pres">
      <dgm:prSet presAssocID="{7318A327-DAE3-4C20-8EAE-AD14F666054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C7BB746-E125-46CE-8976-14E70D92AE66}" srcId="{F72E0049-C2E1-43D6-BFD2-BFB18F8D04B8}" destId="{7318A327-DAE3-4C20-8EAE-AD14F666054B}" srcOrd="1" destOrd="0" parTransId="{C1A5C780-788C-4E32-82A4-82A08D233C3F}" sibTransId="{CCD4462C-CFAF-4DDA-B2F7-D0A21E58DE5B}"/>
    <dgm:cxn modelId="{E2A96867-D8C4-4AA4-BFF7-AED3E9759C0B}" srcId="{F72E0049-C2E1-43D6-BFD2-BFB18F8D04B8}" destId="{8056158A-B116-4D26-99D7-7A9C9556A15C}" srcOrd="0" destOrd="0" parTransId="{176A2122-410C-416A-92A7-BAA848C15B6C}" sibTransId="{5C84E325-1941-40DD-A1B4-7ACF31D5B6C9}"/>
    <dgm:cxn modelId="{364A3A89-073C-4522-906B-C9F25AFE68D8}" type="presOf" srcId="{F72E0049-C2E1-43D6-BFD2-BFB18F8D04B8}" destId="{2F427BF3-E1FC-4830-971E-3019CA8EF057}" srcOrd="0" destOrd="0" presId="urn:microsoft.com/office/officeart/2005/8/layout/chevron1"/>
    <dgm:cxn modelId="{8559FA93-A254-4310-9D57-ADB4ECD97754}" type="presOf" srcId="{8056158A-B116-4D26-99D7-7A9C9556A15C}" destId="{32D1FBE5-A483-4D46-BDD7-48512F736FED}" srcOrd="0" destOrd="0" presId="urn:microsoft.com/office/officeart/2005/8/layout/chevron1"/>
    <dgm:cxn modelId="{C91DCED7-BB09-4436-89D2-0CA28C96D904}" type="presOf" srcId="{7318A327-DAE3-4C20-8EAE-AD14F666054B}" destId="{E324D748-8501-4799-9F71-E40E3A8B5EAE}" srcOrd="0" destOrd="0" presId="urn:microsoft.com/office/officeart/2005/8/layout/chevron1"/>
    <dgm:cxn modelId="{AC8F1B3B-4BAE-4337-B291-F70087C32EB4}" type="presParOf" srcId="{2F427BF3-E1FC-4830-971E-3019CA8EF057}" destId="{32D1FBE5-A483-4D46-BDD7-48512F736FED}" srcOrd="0" destOrd="0" presId="urn:microsoft.com/office/officeart/2005/8/layout/chevron1"/>
    <dgm:cxn modelId="{7E474099-9C2E-4966-825E-F09657730DB5}" type="presParOf" srcId="{2F427BF3-E1FC-4830-971E-3019CA8EF057}" destId="{F36B1B32-3774-4CB3-81BF-15D07ABE9392}" srcOrd="1" destOrd="0" presId="urn:microsoft.com/office/officeart/2005/8/layout/chevron1"/>
    <dgm:cxn modelId="{9A9A7A6D-A6CF-469D-AF1E-F57BDF82E454}" type="presParOf" srcId="{2F427BF3-E1FC-4830-971E-3019CA8EF057}" destId="{E324D748-8501-4799-9F71-E40E3A8B5EA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94FD4-89D6-4C37-A6AB-D0FF751CAED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C237D7E-A7F3-43A8-B889-83D89C8DE8E0}">
      <dgm:prSet phldrT="[Texto]" custT="1"/>
      <dgm:spPr/>
      <dgm:t>
        <a:bodyPr/>
        <a:lstStyle/>
        <a:p>
          <a:r>
            <a:rPr lang="es-MX" sz="1600" dirty="0"/>
            <a:t>Representante de la Dirección Nacional de Antinarcóticos DNA </a:t>
          </a:r>
          <a:r>
            <a:rPr lang="es-MX" sz="1600" b="1" dirty="0"/>
            <a:t>(1)</a:t>
          </a:r>
        </a:p>
      </dgm:t>
    </dgm:pt>
    <dgm:pt modelId="{C0AF8C15-C51A-4180-904D-B021F727624D}" type="parTrans" cxnId="{109A1225-1D47-4A5B-9388-49BC8D9A6F14}">
      <dgm:prSet/>
      <dgm:spPr/>
      <dgm:t>
        <a:bodyPr/>
        <a:lstStyle/>
        <a:p>
          <a:endParaRPr lang="es-MX" sz="2000"/>
        </a:p>
      </dgm:t>
    </dgm:pt>
    <dgm:pt modelId="{189E4296-BCC6-47FB-91B3-1719955BE5D9}" type="sibTrans" cxnId="{109A1225-1D47-4A5B-9388-49BC8D9A6F14}">
      <dgm:prSet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s-MX" sz="2000"/>
        </a:p>
      </dgm:t>
    </dgm:pt>
    <dgm:pt modelId="{5FA58585-897A-47ED-9A1E-F76CC392ACC8}">
      <dgm:prSet custT="1"/>
      <dgm:spPr/>
      <dgm:t>
        <a:bodyPr/>
        <a:lstStyle/>
        <a:p>
          <a:r>
            <a:rPr lang="es-MX" sz="1600" dirty="0"/>
            <a:t>Empresas exportadoras certificadas BASC </a:t>
          </a:r>
          <a:r>
            <a:rPr lang="es-MX" sz="1600" b="1" dirty="0"/>
            <a:t>(12)</a:t>
          </a:r>
        </a:p>
      </dgm:t>
    </dgm:pt>
    <dgm:pt modelId="{4497BF04-9C8E-4B07-970C-3C971C3C415C}" type="parTrans" cxnId="{1F216453-3703-41D0-BFAF-5DCD46A7D9F9}">
      <dgm:prSet/>
      <dgm:spPr/>
      <dgm:t>
        <a:bodyPr/>
        <a:lstStyle/>
        <a:p>
          <a:endParaRPr lang="es-MX" sz="2000"/>
        </a:p>
      </dgm:t>
    </dgm:pt>
    <dgm:pt modelId="{3D8E52E1-CE5B-4707-93A0-C61014624067}" type="sibTrans" cxnId="{1F216453-3703-41D0-BFAF-5DCD46A7D9F9}">
      <dgm:prSet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  <dgm:t>
        <a:bodyPr/>
        <a:lstStyle/>
        <a:p>
          <a:endParaRPr lang="es-MX" sz="2000"/>
        </a:p>
      </dgm:t>
    </dgm:pt>
    <dgm:pt modelId="{732C9275-3304-4A52-BB13-55B5E88622F0}">
      <dgm:prSet phldrT="[Texto]" custT="1"/>
      <dgm:spPr/>
      <dgm:t>
        <a:bodyPr/>
        <a:lstStyle/>
        <a:p>
          <a:r>
            <a:rPr lang="es-MX" sz="1600" dirty="0"/>
            <a:t>Representante de BASC Capítulo Pichincha </a:t>
          </a:r>
          <a:r>
            <a:rPr lang="es-MX" sz="1600" b="1" dirty="0"/>
            <a:t>(1)</a:t>
          </a:r>
        </a:p>
      </dgm:t>
    </dgm:pt>
    <dgm:pt modelId="{3856AB58-23F2-46B2-BF77-DB4CCDD35BD5}" type="parTrans" cxnId="{B8AFC5E8-AE1D-4C6A-A8D3-15EA1B42C8A7}">
      <dgm:prSet/>
      <dgm:spPr/>
      <dgm:t>
        <a:bodyPr/>
        <a:lstStyle/>
        <a:p>
          <a:endParaRPr lang="es-MX" sz="2000"/>
        </a:p>
      </dgm:t>
    </dgm:pt>
    <dgm:pt modelId="{F9A6CB94-52D5-47D2-878E-ABA06AD65FD5}" type="sibTrans" cxnId="{B8AFC5E8-AE1D-4C6A-A8D3-15EA1B42C8A7}">
      <dgm:prSet/>
      <dgm:spPr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</dgm:spPr>
      <dgm:t>
        <a:bodyPr/>
        <a:lstStyle/>
        <a:p>
          <a:endParaRPr lang="es-MX" sz="2000"/>
        </a:p>
      </dgm:t>
    </dgm:pt>
    <dgm:pt modelId="{2CB9C261-BC44-4989-AD8F-66DAB750E6C3}" type="pres">
      <dgm:prSet presAssocID="{AA694FD4-89D6-4C37-A6AB-D0FF751CAEDB}" presName="Name0" presStyleCnt="0">
        <dgm:presLayoutVars>
          <dgm:chMax val="8"/>
          <dgm:chPref val="8"/>
          <dgm:dir/>
        </dgm:presLayoutVars>
      </dgm:prSet>
      <dgm:spPr/>
    </dgm:pt>
    <dgm:pt modelId="{51F7FD38-98C6-4D47-A88C-589FD7E7ED07}" type="pres">
      <dgm:prSet presAssocID="{5FA58585-897A-47ED-9A1E-F76CC392ACC8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4CB40A2-B826-44F1-97FB-F952E17314FA}" type="pres">
      <dgm:prSet presAssocID="{5FA58585-897A-47ED-9A1E-F76CC392ACC8}" presName="image_accent_1" presStyleCnt="0"/>
      <dgm:spPr/>
    </dgm:pt>
    <dgm:pt modelId="{3DD40C9F-AE61-4244-9BE2-41CF9E275D4B}" type="pres">
      <dgm:prSet presAssocID="{5FA58585-897A-47ED-9A1E-F76CC392ACC8}" presName="imageAccentRepeatNode" presStyleLbl="alignNode1" presStyleIdx="0" presStyleCnt="6"/>
      <dgm:spPr/>
    </dgm:pt>
    <dgm:pt modelId="{7C3809BA-6F4F-42A1-A575-CD2A3FEA98DE}" type="pres">
      <dgm:prSet presAssocID="{5FA58585-897A-47ED-9A1E-F76CC392ACC8}" presName="accent_1" presStyleLbl="alignNode1" presStyleIdx="1" presStyleCnt="6"/>
      <dgm:spPr/>
    </dgm:pt>
    <dgm:pt modelId="{2F5FFCC5-DB18-43B2-8282-E7B6006B3003}" type="pres">
      <dgm:prSet presAssocID="{3D8E52E1-CE5B-4707-93A0-C61014624067}" presName="image_1" presStyleCnt="0"/>
      <dgm:spPr/>
    </dgm:pt>
    <dgm:pt modelId="{ACC3FF32-EDA4-4918-AC18-0A5EDEC7AAFD}" type="pres">
      <dgm:prSet presAssocID="{3D8E52E1-CE5B-4707-93A0-C61014624067}" presName="imageRepeatNode" presStyleLbl="fgImgPlace1" presStyleIdx="0" presStyleCnt="3"/>
      <dgm:spPr/>
    </dgm:pt>
    <dgm:pt modelId="{17CEBBB3-1E71-4655-9ED0-858F6DC1EA73}" type="pres">
      <dgm:prSet presAssocID="{5C237D7E-A7F3-43A8-B889-83D89C8DE8E0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BF88519-ADC7-45B4-A2D1-FAB22F8292E2}" type="pres">
      <dgm:prSet presAssocID="{5C237D7E-A7F3-43A8-B889-83D89C8DE8E0}" presName="image_accent_2" presStyleCnt="0"/>
      <dgm:spPr/>
    </dgm:pt>
    <dgm:pt modelId="{3EFF7F74-DE6E-44BE-9476-9C437040BA1E}" type="pres">
      <dgm:prSet presAssocID="{5C237D7E-A7F3-43A8-B889-83D89C8DE8E0}" presName="imageAccentRepeatNode" presStyleLbl="alignNode1" presStyleIdx="2" presStyleCnt="6"/>
      <dgm:spPr/>
    </dgm:pt>
    <dgm:pt modelId="{5978349A-0041-474C-81CD-B0B84C47A172}" type="pres">
      <dgm:prSet presAssocID="{189E4296-BCC6-47FB-91B3-1719955BE5D9}" presName="image_2" presStyleCnt="0"/>
      <dgm:spPr/>
    </dgm:pt>
    <dgm:pt modelId="{2154AA18-E83E-4677-A154-AF792327BDFF}" type="pres">
      <dgm:prSet presAssocID="{189E4296-BCC6-47FB-91B3-1719955BE5D9}" presName="imageRepeatNode" presStyleLbl="fgImgPlace1" presStyleIdx="1" presStyleCnt="3"/>
      <dgm:spPr/>
    </dgm:pt>
    <dgm:pt modelId="{6A402941-3AFB-4830-817B-4B8F212BD6AD}" type="pres">
      <dgm:prSet presAssocID="{732C9275-3304-4A52-BB13-55B5E88622F0}" presName="image_accent_3" presStyleCnt="0"/>
      <dgm:spPr/>
    </dgm:pt>
    <dgm:pt modelId="{854AA964-E672-4ED6-9DF6-33154B9AC39B}" type="pres">
      <dgm:prSet presAssocID="{732C9275-3304-4A52-BB13-55B5E88622F0}" presName="imageAccentRepeatNode" presStyleLbl="alignNode1" presStyleIdx="3" presStyleCnt="6"/>
      <dgm:spPr/>
    </dgm:pt>
    <dgm:pt modelId="{C2339F64-5670-4261-9006-5F362D8CEAAF}" type="pres">
      <dgm:prSet presAssocID="{732C9275-3304-4A52-BB13-55B5E88622F0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695B1F9-9710-475B-A584-234C4FE4855C}" type="pres">
      <dgm:prSet presAssocID="{732C9275-3304-4A52-BB13-55B5E88622F0}" presName="accent_2" presStyleLbl="alignNode1" presStyleIdx="4" presStyleCnt="6"/>
      <dgm:spPr/>
    </dgm:pt>
    <dgm:pt modelId="{835D44CF-16B5-4FA5-91C0-77FFB5FD9C66}" type="pres">
      <dgm:prSet presAssocID="{732C9275-3304-4A52-BB13-55B5E88622F0}" presName="accent_3" presStyleLbl="alignNode1" presStyleIdx="5" presStyleCnt="6"/>
      <dgm:spPr/>
    </dgm:pt>
    <dgm:pt modelId="{9FA8FC01-C93F-4BDB-A280-FECCF6DCD4D3}" type="pres">
      <dgm:prSet presAssocID="{F9A6CB94-52D5-47D2-878E-ABA06AD65FD5}" presName="image_3" presStyleCnt="0"/>
      <dgm:spPr/>
    </dgm:pt>
    <dgm:pt modelId="{902628B6-B640-47FB-954C-519F02B753DF}" type="pres">
      <dgm:prSet presAssocID="{F9A6CB94-52D5-47D2-878E-ABA06AD65FD5}" presName="imageRepeatNode" presStyleLbl="fgImgPlace1" presStyleIdx="2" presStyleCnt="3"/>
      <dgm:spPr/>
    </dgm:pt>
  </dgm:ptLst>
  <dgm:cxnLst>
    <dgm:cxn modelId="{109A1225-1D47-4A5B-9388-49BC8D9A6F14}" srcId="{AA694FD4-89D6-4C37-A6AB-D0FF751CAEDB}" destId="{5C237D7E-A7F3-43A8-B889-83D89C8DE8E0}" srcOrd="1" destOrd="0" parTransId="{C0AF8C15-C51A-4180-904D-B021F727624D}" sibTransId="{189E4296-BCC6-47FB-91B3-1719955BE5D9}"/>
    <dgm:cxn modelId="{4905C35D-795C-4AFF-AAAC-E17A1D7FB5E3}" type="presOf" srcId="{189E4296-BCC6-47FB-91B3-1719955BE5D9}" destId="{2154AA18-E83E-4677-A154-AF792327BDFF}" srcOrd="0" destOrd="0" presId="urn:microsoft.com/office/officeart/2008/layout/BubblePictureList"/>
    <dgm:cxn modelId="{1F216453-3703-41D0-BFAF-5DCD46A7D9F9}" srcId="{AA694FD4-89D6-4C37-A6AB-D0FF751CAEDB}" destId="{5FA58585-897A-47ED-9A1E-F76CC392ACC8}" srcOrd="0" destOrd="0" parTransId="{4497BF04-9C8E-4B07-970C-3C971C3C415C}" sibTransId="{3D8E52E1-CE5B-4707-93A0-C61014624067}"/>
    <dgm:cxn modelId="{EA14F254-4217-45C4-904A-444D1E186845}" type="presOf" srcId="{AA694FD4-89D6-4C37-A6AB-D0FF751CAEDB}" destId="{2CB9C261-BC44-4989-AD8F-66DAB750E6C3}" srcOrd="0" destOrd="0" presId="urn:microsoft.com/office/officeart/2008/layout/BubblePictureList"/>
    <dgm:cxn modelId="{F700677A-5744-48DD-925F-4D17520A7E8D}" type="presOf" srcId="{5C237D7E-A7F3-43A8-B889-83D89C8DE8E0}" destId="{17CEBBB3-1E71-4655-9ED0-858F6DC1EA73}" srcOrd="0" destOrd="0" presId="urn:microsoft.com/office/officeart/2008/layout/BubblePictureList"/>
    <dgm:cxn modelId="{089D13A1-00C6-4758-A8B5-E690880D68F8}" type="presOf" srcId="{5FA58585-897A-47ED-9A1E-F76CC392ACC8}" destId="{51F7FD38-98C6-4D47-A88C-589FD7E7ED07}" srcOrd="0" destOrd="0" presId="urn:microsoft.com/office/officeart/2008/layout/BubblePictureList"/>
    <dgm:cxn modelId="{4DC760D9-69D4-4FE4-8CE5-53C38A126333}" type="presOf" srcId="{F9A6CB94-52D5-47D2-878E-ABA06AD65FD5}" destId="{902628B6-B640-47FB-954C-519F02B753DF}" srcOrd="0" destOrd="0" presId="urn:microsoft.com/office/officeart/2008/layout/BubblePictureList"/>
    <dgm:cxn modelId="{B8AFC5E8-AE1D-4C6A-A8D3-15EA1B42C8A7}" srcId="{AA694FD4-89D6-4C37-A6AB-D0FF751CAEDB}" destId="{732C9275-3304-4A52-BB13-55B5E88622F0}" srcOrd="2" destOrd="0" parTransId="{3856AB58-23F2-46B2-BF77-DB4CCDD35BD5}" sibTransId="{F9A6CB94-52D5-47D2-878E-ABA06AD65FD5}"/>
    <dgm:cxn modelId="{446686E9-7AD2-4980-9136-A6D611D75575}" type="presOf" srcId="{732C9275-3304-4A52-BB13-55B5E88622F0}" destId="{C2339F64-5670-4261-9006-5F362D8CEAAF}" srcOrd="0" destOrd="0" presId="urn:microsoft.com/office/officeart/2008/layout/BubblePictureList"/>
    <dgm:cxn modelId="{39E591FB-5B01-43BC-960A-C4FCDC2AD59C}" type="presOf" srcId="{3D8E52E1-CE5B-4707-93A0-C61014624067}" destId="{ACC3FF32-EDA4-4918-AC18-0A5EDEC7AAFD}" srcOrd="0" destOrd="0" presId="urn:microsoft.com/office/officeart/2008/layout/BubblePictureList"/>
    <dgm:cxn modelId="{80C7038F-8D23-43D8-98F8-22C85BB04B36}" type="presParOf" srcId="{2CB9C261-BC44-4989-AD8F-66DAB750E6C3}" destId="{51F7FD38-98C6-4D47-A88C-589FD7E7ED07}" srcOrd="0" destOrd="0" presId="urn:microsoft.com/office/officeart/2008/layout/BubblePictureList"/>
    <dgm:cxn modelId="{E2229F08-2264-43FD-9235-35E425D21D81}" type="presParOf" srcId="{2CB9C261-BC44-4989-AD8F-66DAB750E6C3}" destId="{14CB40A2-B826-44F1-97FB-F952E17314FA}" srcOrd="1" destOrd="0" presId="urn:microsoft.com/office/officeart/2008/layout/BubblePictureList"/>
    <dgm:cxn modelId="{D1EC2EA2-2F25-46E2-AC11-293E1C8168C4}" type="presParOf" srcId="{14CB40A2-B826-44F1-97FB-F952E17314FA}" destId="{3DD40C9F-AE61-4244-9BE2-41CF9E275D4B}" srcOrd="0" destOrd="0" presId="urn:microsoft.com/office/officeart/2008/layout/BubblePictureList"/>
    <dgm:cxn modelId="{C43B9BC3-C457-45A9-8A38-A05A17FD20A7}" type="presParOf" srcId="{2CB9C261-BC44-4989-AD8F-66DAB750E6C3}" destId="{7C3809BA-6F4F-42A1-A575-CD2A3FEA98DE}" srcOrd="2" destOrd="0" presId="urn:microsoft.com/office/officeart/2008/layout/BubblePictureList"/>
    <dgm:cxn modelId="{B9E15295-5139-4EA6-8A99-099C4990908E}" type="presParOf" srcId="{2CB9C261-BC44-4989-AD8F-66DAB750E6C3}" destId="{2F5FFCC5-DB18-43B2-8282-E7B6006B3003}" srcOrd="3" destOrd="0" presId="urn:microsoft.com/office/officeart/2008/layout/BubblePictureList"/>
    <dgm:cxn modelId="{A3C77535-1419-4E60-B5CC-0C5565425A97}" type="presParOf" srcId="{2F5FFCC5-DB18-43B2-8282-E7B6006B3003}" destId="{ACC3FF32-EDA4-4918-AC18-0A5EDEC7AAFD}" srcOrd="0" destOrd="0" presId="urn:microsoft.com/office/officeart/2008/layout/BubblePictureList"/>
    <dgm:cxn modelId="{225A3631-B281-44E6-9378-6943750A5CD9}" type="presParOf" srcId="{2CB9C261-BC44-4989-AD8F-66DAB750E6C3}" destId="{17CEBBB3-1E71-4655-9ED0-858F6DC1EA73}" srcOrd="4" destOrd="0" presId="urn:microsoft.com/office/officeart/2008/layout/BubblePictureList"/>
    <dgm:cxn modelId="{398658DA-2F2F-4145-B87A-20FF1B5F7BAB}" type="presParOf" srcId="{2CB9C261-BC44-4989-AD8F-66DAB750E6C3}" destId="{5BF88519-ADC7-45B4-A2D1-FAB22F8292E2}" srcOrd="5" destOrd="0" presId="urn:microsoft.com/office/officeart/2008/layout/BubblePictureList"/>
    <dgm:cxn modelId="{26A4E79F-39B5-4727-B893-6803793C37B4}" type="presParOf" srcId="{5BF88519-ADC7-45B4-A2D1-FAB22F8292E2}" destId="{3EFF7F74-DE6E-44BE-9476-9C437040BA1E}" srcOrd="0" destOrd="0" presId="urn:microsoft.com/office/officeart/2008/layout/BubblePictureList"/>
    <dgm:cxn modelId="{C62BB7E1-6EA4-470C-9807-35E71BCC719A}" type="presParOf" srcId="{2CB9C261-BC44-4989-AD8F-66DAB750E6C3}" destId="{5978349A-0041-474C-81CD-B0B84C47A172}" srcOrd="6" destOrd="0" presId="urn:microsoft.com/office/officeart/2008/layout/BubblePictureList"/>
    <dgm:cxn modelId="{47CECF31-6E7A-44A0-8BF9-1C90CC6A6896}" type="presParOf" srcId="{5978349A-0041-474C-81CD-B0B84C47A172}" destId="{2154AA18-E83E-4677-A154-AF792327BDFF}" srcOrd="0" destOrd="0" presId="urn:microsoft.com/office/officeart/2008/layout/BubblePictureList"/>
    <dgm:cxn modelId="{D79F360D-B19F-44F6-9E0F-E88BD0C67E40}" type="presParOf" srcId="{2CB9C261-BC44-4989-AD8F-66DAB750E6C3}" destId="{6A402941-3AFB-4830-817B-4B8F212BD6AD}" srcOrd="7" destOrd="0" presId="urn:microsoft.com/office/officeart/2008/layout/BubblePictureList"/>
    <dgm:cxn modelId="{5383BD68-35AA-484C-B830-EB7398ED9ACD}" type="presParOf" srcId="{6A402941-3AFB-4830-817B-4B8F212BD6AD}" destId="{854AA964-E672-4ED6-9DF6-33154B9AC39B}" srcOrd="0" destOrd="0" presId="urn:microsoft.com/office/officeart/2008/layout/BubblePictureList"/>
    <dgm:cxn modelId="{471FAC7D-9CD9-4AE6-A8A5-98EB5984E069}" type="presParOf" srcId="{2CB9C261-BC44-4989-AD8F-66DAB750E6C3}" destId="{C2339F64-5670-4261-9006-5F362D8CEAAF}" srcOrd="8" destOrd="0" presId="urn:microsoft.com/office/officeart/2008/layout/BubblePictureList"/>
    <dgm:cxn modelId="{842A1E3F-BAB0-4917-A187-FAB751012A34}" type="presParOf" srcId="{2CB9C261-BC44-4989-AD8F-66DAB750E6C3}" destId="{4695B1F9-9710-475B-A584-234C4FE4855C}" srcOrd="9" destOrd="0" presId="urn:microsoft.com/office/officeart/2008/layout/BubblePictureList"/>
    <dgm:cxn modelId="{49FA6370-3BFC-49F1-B8AA-CB59375FE8C2}" type="presParOf" srcId="{2CB9C261-BC44-4989-AD8F-66DAB750E6C3}" destId="{835D44CF-16B5-4FA5-91C0-77FFB5FD9C66}" srcOrd="10" destOrd="0" presId="urn:microsoft.com/office/officeart/2008/layout/BubblePictureList"/>
    <dgm:cxn modelId="{016DDC9E-8E93-4E6F-B590-4106ED646BA6}" type="presParOf" srcId="{2CB9C261-BC44-4989-AD8F-66DAB750E6C3}" destId="{9FA8FC01-C93F-4BDB-A280-FECCF6DCD4D3}" srcOrd="11" destOrd="0" presId="urn:microsoft.com/office/officeart/2008/layout/BubblePictureList"/>
    <dgm:cxn modelId="{D970B21E-D7BF-44CD-B9FC-2AC4B82BF179}" type="presParOf" srcId="{9FA8FC01-C93F-4BDB-A280-FECCF6DCD4D3}" destId="{902628B6-B640-47FB-954C-519F02B753D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E58AA6-D866-4A4C-838E-C64DBDE19C4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56537788-83F8-45C3-A0D0-45051AE59F38}">
      <dgm:prSet phldrT="[Texto]" custT="1"/>
      <dgm:spPr/>
      <dgm:t>
        <a:bodyPr/>
        <a:lstStyle/>
        <a:p>
          <a:r>
            <a:rPr lang="es-MX" sz="2000" dirty="0"/>
            <a:t>Responsabilidad Social Empresarial (RSE)</a:t>
          </a:r>
        </a:p>
      </dgm:t>
    </dgm:pt>
    <dgm:pt modelId="{A0DE7837-D89B-4C87-B105-052FFEA94D90}" type="parTrans" cxnId="{B511E44B-1470-4578-B6ED-803271234B8D}">
      <dgm:prSet/>
      <dgm:spPr/>
      <dgm:t>
        <a:bodyPr/>
        <a:lstStyle/>
        <a:p>
          <a:endParaRPr lang="es-MX" sz="2200"/>
        </a:p>
      </dgm:t>
    </dgm:pt>
    <dgm:pt modelId="{0DBF5CC1-0DD4-4F76-97DB-BFAB35E33684}" type="sibTrans" cxnId="{B511E44B-1470-4578-B6ED-803271234B8D}">
      <dgm:prSet/>
      <dgm:spPr/>
      <dgm:t>
        <a:bodyPr/>
        <a:lstStyle/>
        <a:p>
          <a:endParaRPr lang="es-MX" sz="2200"/>
        </a:p>
      </dgm:t>
    </dgm:pt>
    <dgm:pt modelId="{5EB77982-B324-48AD-8ACC-C4DFC647B428}">
      <dgm:prSet phldrT="[Texto]" custT="1"/>
      <dgm:spPr/>
      <dgm:t>
        <a:bodyPr/>
        <a:lstStyle/>
        <a:p>
          <a:r>
            <a:rPr lang="es-MX" sz="2000" dirty="0"/>
            <a:t>Sostenibilidad Empresarial</a:t>
          </a:r>
        </a:p>
      </dgm:t>
    </dgm:pt>
    <dgm:pt modelId="{0CD9B407-87D3-4EB6-8B51-4EB0F1A65614}" type="parTrans" cxnId="{629C8455-61C1-45A9-B2BF-87935D24763C}">
      <dgm:prSet/>
      <dgm:spPr/>
      <dgm:t>
        <a:bodyPr/>
        <a:lstStyle/>
        <a:p>
          <a:endParaRPr lang="es-MX" sz="2200"/>
        </a:p>
      </dgm:t>
    </dgm:pt>
    <dgm:pt modelId="{11AFAF86-D30C-4E89-8436-010669E2CA61}" type="sibTrans" cxnId="{629C8455-61C1-45A9-B2BF-87935D24763C}">
      <dgm:prSet/>
      <dgm:spPr/>
      <dgm:t>
        <a:bodyPr/>
        <a:lstStyle/>
        <a:p>
          <a:endParaRPr lang="es-MX" sz="2200"/>
        </a:p>
      </dgm:t>
    </dgm:pt>
    <dgm:pt modelId="{C44D31D8-F79F-4559-B4D7-43C6877E41E1}" type="pres">
      <dgm:prSet presAssocID="{B8E58AA6-D866-4A4C-838E-C64DBDE19C4B}" presName="Name0" presStyleCnt="0">
        <dgm:presLayoutVars>
          <dgm:dir/>
          <dgm:animLvl val="lvl"/>
          <dgm:resizeHandles val="exact"/>
        </dgm:presLayoutVars>
      </dgm:prSet>
      <dgm:spPr/>
    </dgm:pt>
    <dgm:pt modelId="{52986EFB-1420-4708-A875-3EAC342C2913}" type="pres">
      <dgm:prSet presAssocID="{56537788-83F8-45C3-A0D0-45051AE59F3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55118EF-8483-407D-A520-A15FC93E5058}" type="pres">
      <dgm:prSet presAssocID="{0DBF5CC1-0DD4-4F76-97DB-BFAB35E33684}" presName="parTxOnlySpace" presStyleCnt="0"/>
      <dgm:spPr/>
    </dgm:pt>
    <dgm:pt modelId="{2E6FD964-0759-48C3-83ED-15AF085D9F00}" type="pres">
      <dgm:prSet presAssocID="{5EB77982-B324-48AD-8ACC-C4DFC647B428}" presName="parTxOnly" presStyleLbl="node1" presStyleIdx="1" presStyleCnt="2" custLinFactNeighborX="4225">
        <dgm:presLayoutVars>
          <dgm:chMax val="0"/>
          <dgm:chPref val="0"/>
          <dgm:bulletEnabled val="1"/>
        </dgm:presLayoutVars>
      </dgm:prSet>
      <dgm:spPr/>
    </dgm:pt>
  </dgm:ptLst>
  <dgm:cxnLst>
    <dgm:cxn modelId="{B511E44B-1470-4578-B6ED-803271234B8D}" srcId="{B8E58AA6-D866-4A4C-838E-C64DBDE19C4B}" destId="{56537788-83F8-45C3-A0D0-45051AE59F38}" srcOrd="0" destOrd="0" parTransId="{A0DE7837-D89B-4C87-B105-052FFEA94D90}" sibTransId="{0DBF5CC1-0DD4-4F76-97DB-BFAB35E33684}"/>
    <dgm:cxn modelId="{629C8455-61C1-45A9-B2BF-87935D24763C}" srcId="{B8E58AA6-D866-4A4C-838E-C64DBDE19C4B}" destId="{5EB77982-B324-48AD-8ACC-C4DFC647B428}" srcOrd="1" destOrd="0" parTransId="{0CD9B407-87D3-4EB6-8B51-4EB0F1A65614}" sibTransId="{11AFAF86-D30C-4E89-8436-010669E2CA61}"/>
    <dgm:cxn modelId="{9481BBAA-A879-4554-9709-4B6622B5CF7F}" type="presOf" srcId="{5EB77982-B324-48AD-8ACC-C4DFC647B428}" destId="{2E6FD964-0759-48C3-83ED-15AF085D9F00}" srcOrd="0" destOrd="0" presId="urn:microsoft.com/office/officeart/2005/8/layout/chevron1"/>
    <dgm:cxn modelId="{4B2055B0-35B5-48F1-9091-B7118DCC9726}" type="presOf" srcId="{B8E58AA6-D866-4A4C-838E-C64DBDE19C4B}" destId="{C44D31D8-F79F-4559-B4D7-43C6877E41E1}" srcOrd="0" destOrd="0" presId="urn:microsoft.com/office/officeart/2005/8/layout/chevron1"/>
    <dgm:cxn modelId="{495FD7DC-16A1-4A55-9968-00247575C0AC}" type="presOf" srcId="{56537788-83F8-45C3-A0D0-45051AE59F38}" destId="{52986EFB-1420-4708-A875-3EAC342C2913}" srcOrd="0" destOrd="0" presId="urn:microsoft.com/office/officeart/2005/8/layout/chevron1"/>
    <dgm:cxn modelId="{950DAD05-D898-4B00-B7EC-37CC687D2EA9}" type="presParOf" srcId="{C44D31D8-F79F-4559-B4D7-43C6877E41E1}" destId="{52986EFB-1420-4708-A875-3EAC342C2913}" srcOrd="0" destOrd="0" presId="urn:microsoft.com/office/officeart/2005/8/layout/chevron1"/>
    <dgm:cxn modelId="{D1FCB533-4306-4C81-813C-3411BC632F97}" type="presParOf" srcId="{C44D31D8-F79F-4559-B4D7-43C6877E41E1}" destId="{455118EF-8483-407D-A520-A15FC93E5058}" srcOrd="1" destOrd="0" presId="urn:microsoft.com/office/officeart/2005/8/layout/chevron1"/>
    <dgm:cxn modelId="{2CA39553-BEE7-46A2-99B6-DDCC954C88C9}" type="presParOf" srcId="{C44D31D8-F79F-4559-B4D7-43C6877E41E1}" destId="{2E6FD964-0759-48C3-83ED-15AF085D9F0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38CA7-5391-443A-B15A-B9AFEAE6E120}" type="doc">
      <dgm:prSet loTypeId="urn:microsoft.com/office/officeart/2005/8/layout/process1" loCatId="process" qsTypeId="urn:microsoft.com/office/officeart/2005/8/quickstyle/simple5" qsCatId="simple" csTypeId="urn:microsoft.com/office/officeart/2005/8/colors/accent1_5" csCatId="accent1" phldr="1"/>
      <dgm:spPr/>
    </dgm:pt>
    <dgm:pt modelId="{01DE35CC-DC93-4218-8347-2B4A11A5ABCB}">
      <dgm:prSet phldrT="[Texto]" custT="1"/>
      <dgm:spPr/>
      <dgm:t>
        <a:bodyPr/>
        <a:lstStyle/>
        <a:p>
          <a:r>
            <a:rPr lang="es-MX" sz="1600" dirty="0"/>
            <a:t>Década de los cincuenta</a:t>
          </a:r>
        </a:p>
      </dgm:t>
    </dgm:pt>
    <dgm:pt modelId="{B9EB0087-7F46-486C-83B1-271F2B738C86}" type="parTrans" cxnId="{FA0AEF4A-DAB4-4C0B-90B3-404250C2318F}">
      <dgm:prSet/>
      <dgm:spPr/>
      <dgm:t>
        <a:bodyPr/>
        <a:lstStyle/>
        <a:p>
          <a:endParaRPr lang="es-MX" sz="2000"/>
        </a:p>
      </dgm:t>
    </dgm:pt>
    <dgm:pt modelId="{0A653F45-B2DB-4B95-996C-5E8B1EA1F121}" type="sibTrans" cxnId="{FA0AEF4A-DAB4-4C0B-90B3-404250C2318F}">
      <dgm:prSet custT="1"/>
      <dgm:spPr/>
      <dgm:t>
        <a:bodyPr/>
        <a:lstStyle/>
        <a:p>
          <a:endParaRPr lang="es-MX" sz="1200"/>
        </a:p>
      </dgm:t>
    </dgm:pt>
    <dgm:pt modelId="{D72DCC66-7911-448F-A020-8AB00C360F9D}">
      <dgm:prSet phldrT="[Texto]" custT="1"/>
      <dgm:spPr/>
      <dgm:t>
        <a:bodyPr/>
        <a:lstStyle/>
        <a:p>
          <a:r>
            <a:rPr lang="es-MX" sz="1600" dirty="0"/>
            <a:t>Crecimiento superior al del PIB mundial del comercio global</a:t>
          </a:r>
        </a:p>
      </dgm:t>
    </dgm:pt>
    <dgm:pt modelId="{A4C98831-3416-4B29-B7BB-F480B56F667D}" type="parTrans" cxnId="{E971B4EB-8B35-4BD0-A8E3-2365BBFA443A}">
      <dgm:prSet/>
      <dgm:spPr/>
      <dgm:t>
        <a:bodyPr/>
        <a:lstStyle/>
        <a:p>
          <a:endParaRPr lang="es-MX" sz="2000"/>
        </a:p>
      </dgm:t>
    </dgm:pt>
    <dgm:pt modelId="{CBEAF4C5-8A0B-4695-8C80-37ED0E73209D}" type="sibTrans" cxnId="{E971B4EB-8B35-4BD0-A8E3-2365BBFA443A}">
      <dgm:prSet/>
      <dgm:spPr/>
      <dgm:t>
        <a:bodyPr/>
        <a:lstStyle/>
        <a:p>
          <a:endParaRPr lang="es-MX" sz="2000"/>
        </a:p>
      </dgm:t>
    </dgm:pt>
    <dgm:pt modelId="{A8F1ACCB-0498-49DF-963B-D166E5C008EE}" type="pres">
      <dgm:prSet presAssocID="{C5D38CA7-5391-443A-B15A-B9AFEAE6E120}" presName="Name0" presStyleCnt="0">
        <dgm:presLayoutVars>
          <dgm:dir/>
          <dgm:resizeHandles val="exact"/>
        </dgm:presLayoutVars>
      </dgm:prSet>
      <dgm:spPr/>
    </dgm:pt>
    <dgm:pt modelId="{70698A82-7388-41EE-9B40-C1675765A1EA}" type="pres">
      <dgm:prSet presAssocID="{01DE35CC-DC93-4218-8347-2B4A11A5ABCB}" presName="node" presStyleLbl="node1" presStyleIdx="0" presStyleCnt="2">
        <dgm:presLayoutVars>
          <dgm:bulletEnabled val="1"/>
        </dgm:presLayoutVars>
      </dgm:prSet>
      <dgm:spPr/>
    </dgm:pt>
    <dgm:pt modelId="{42B9D6F2-E041-4051-B856-DE4B9CD49E43}" type="pres">
      <dgm:prSet presAssocID="{0A653F45-B2DB-4B95-996C-5E8B1EA1F121}" presName="sibTrans" presStyleLbl="sibTrans2D1" presStyleIdx="0" presStyleCnt="1"/>
      <dgm:spPr/>
    </dgm:pt>
    <dgm:pt modelId="{0EAC90FF-0344-4579-9007-327EE6CD107A}" type="pres">
      <dgm:prSet presAssocID="{0A653F45-B2DB-4B95-996C-5E8B1EA1F121}" presName="connectorText" presStyleLbl="sibTrans2D1" presStyleIdx="0" presStyleCnt="1"/>
      <dgm:spPr/>
    </dgm:pt>
    <dgm:pt modelId="{2221D053-24A7-4B18-9484-21A68C155356}" type="pres">
      <dgm:prSet presAssocID="{D72DCC66-7911-448F-A020-8AB00C360F9D}" presName="node" presStyleLbl="node1" presStyleIdx="1" presStyleCnt="2">
        <dgm:presLayoutVars>
          <dgm:bulletEnabled val="1"/>
        </dgm:presLayoutVars>
      </dgm:prSet>
      <dgm:spPr/>
    </dgm:pt>
  </dgm:ptLst>
  <dgm:cxnLst>
    <dgm:cxn modelId="{CE8B1742-D95A-41A0-9356-B30F574356CA}" type="presOf" srcId="{D72DCC66-7911-448F-A020-8AB00C360F9D}" destId="{2221D053-24A7-4B18-9484-21A68C155356}" srcOrd="0" destOrd="0" presId="urn:microsoft.com/office/officeart/2005/8/layout/process1"/>
    <dgm:cxn modelId="{E3109942-ABB3-4EBA-83DD-2781C29547AA}" type="presOf" srcId="{0A653F45-B2DB-4B95-996C-5E8B1EA1F121}" destId="{42B9D6F2-E041-4051-B856-DE4B9CD49E43}" srcOrd="0" destOrd="0" presId="urn:microsoft.com/office/officeart/2005/8/layout/process1"/>
    <dgm:cxn modelId="{FA0AEF4A-DAB4-4C0B-90B3-404250C2318F}" srcId="{C5D38CA7-5391-443A-B15A-B9AFEAE6E120}" destId="{01DE35CC-DC93-4218-8347-2B4A11A5ABCB}" srcOrd="0" destOrd="0" parTransId="{B9EB0087-7F46-486C-83B1-271F2B738C86}" sibTransId="{0A653F45-B2DB-4B95-996C-5E8B1EA1F121}"/>
    <dgm:cxn modelId="{A4BB407E-2997-4BDB-A881-2223CF7F39A7}" type="presOf" srcId="{C5D38CA7-5391-443A-B15A-B9AFEAE6E120}" destId="{A8F1ACCB-0498-49DF-963B-D166E5C008EE}" srcOrd="0" destOrd="0" presId="urn:microsoft.com/office/officeart/2005/8/layout/process1"/>
    <dgm:cxn modelId="{74F7B3DA-B8F9-4912-ADE8-1B14AC65F41E}" type="presOf" srcId="{01DE35CC-DC93-4218-8347-2B4A11A5ABCB}" destId="{70698A82-7388-41EE-9B40-C1675765A1EA}" srcOrd="0" destOrd="0" presId="urn:microsoft.com/office/officeart/2005/8/layout/process1"/>
    <dgm:cxn modelId="{D2EC10E7-D52D-4E26-9149-3942ECD23C59}" type="presOf" srcId="{0A653F45-B2DB-4B95-996C-5E8B1EA1F121}" destId="{0EAC90FF-0344-4579-9007-327EE6CD107A}" srcOrd="1" destOrd="0" presId="urn:microsoft.com/office/officeart/2005/8/layout/process1"/>
    <dgm:cxn modelId="{E971B4EB-8B35-4BD0-A8E3-2365BBFA443A}" srcId="{C5D38CA7-5391-443A-B15A-B9AFEAE6E120}" destId="{D72DCC66-7911-448F-A020-8AB00C360F9D}" srcOrd="1" destOrd="0" parTransId="{A4C98831-3416-4B29-B7BB-F480B56F667D}" sibTransId="{CBEAF4C5-8A0B-4695-8C80-37ED0E73209D}"/>
    <dgm:cxn modelId="{86CB858E-130E-4D69-8191-29504B7D5704}" type="presParOf" srcId="{A8F1ACCB-0498-49DF-963B-D166E5C008EE}" destId="{70698A82-7388-41EE-9B40-C1675765A1EA}" srcOrd="0" destOrd="0" presId="urn:microsoft.com/office/officeart/2005/8/layout/process1"/>
    <dgm:cxn modelId="{A431AAE6-6752-4448-984D-04F3EB22A48F}" type="presParOf" srcId="{A8F1ACCB-0498-49DF-963B-D166E5C008EE}" destId="{42B9D6F2-E041-4051-B856-DE4B9CD49E43}" srcOrd="1" destOrd="0" presId="urn:microsoft.com/office/officeart/2005/8/layout/process1"/>
    <dgm:cxn modelId="{2854DD1C-7114-461D-8B63-BF37926C03D1}" type="presParOf" srcId="{42B9D6F2-E041-4051-B856-DE4B9CD49E43}" destId="{0EAC90FF-0344-4579-9007-327EE6CD107A}" srcOrd="0" destOrd="0" presId="urn:microsoft.com/office/officeart/2005/8/layout/process1"/>
    <dgm:cxn modelId="{8619645C-100B-45A3-84C6-DEFAC8CCE78A}" type="presParOf" srcId="{A8F1ACCB-0498-49DF-963B-D166E5C008EE}" destId="{2221D053-24A7-4B18-9484-21A68C15535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C6F2EA-DFD4-4CAA-82B2-4225BB924E43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AEB103E9-95AA-4E92-A62B-A2FCE0261859}">
      <dgm:prSet phldrT="[Texto]" custT="1"/>
      <dgm:spPr/>
      <dgm:t>
        <a:bodyPr/>
        <a:lstStyle/>
        <a:p>
          <a:r>
            <a:rPr lang="es-MX" sz="1700" dirty="0"/>
            <a:t>BASC nace en 1996 </a:t>
          </a:r>
        </a:p>
      </dgm:t>
    </dgm:pt>
    <dgm:pt modelId="{8D32CD0B-EA7A-495F-9A0E-6603DFF587B5}" type="parTrans" cxnId="{D32A49B3-58F9-4D5C-97D2-55E0D72BE9B7}">
      <dgm:prSet/>
      <dgm:spPr/>
      <dgm:t>
        <a:bodyPr/>
        <a:lstStyle/>
        <a:p>
          <a:endParaRPr lang="es-MX" sz="1700"/>
        </a:p>
      </dgm:t>
    </dgm:pt>
    <dgm:pt modelId="{7E4E6C20-B16F-4DDA-8A5B-C99B931FAA30}" type="sibTrans" cxnId="{D32A49B3-58F9-4D5C-97D2-55E0D72BE9B7}">
      <dgm:prSet/>
      <dgm:spPr/>
      <dgm:t>
        <a:bodyPr/>
        <a:lstStyle/>
        <a:p>
          <a:endParaRPr lang="es-MX" sz="1700"/>
        </a:p>
      </dgm:t>
    </dgm:pt>
    <dgm:pt modelId="{6412571F-9DF0-4B65-BA64-5B6AEB7B8AA2}">
      <dgm:prSet phldrT="[Texto]" custT="1"/>
      <dgm:spPr/>
      <dgm:t>
        <a:bodyPr/>
        <a:lstStyle/>
        <a:p>
          <a:r>
            <a:rPr lang="es-MX" sz="1700" dirty="0"/>
            <a:t>En el año 2002 se constituye la </a:t>
          </a:r>
          <a:r>
            <a:rPr lang="es-MX" sz="1700" dirty="0" err="1"/>
            <a:t>World</a:t>
          </a:r>
          <a:r>
            <a:rPr lang="es-MX" sz="1700" dirty="0"/>
            <a:t> BASC </a:t>
          </a:r>
          <a:r>
            <a:rPr lang="es-MX" sz="1700" dirty="0" err="1"/>
            <a:t>Organization</a:t>
          </a:r>
          <a:r>
            <a:rPr lang="es-MX" sz="1700" dirty="0"/>
            <a:t> – WBO </a:t>
          </a:r>
        </a:p>
      </dgm:t>
    </dgm:pt>
    <dgm:pt modelId="{3E35E364-147B-48C0-9958-D72FED26AE17}" type="parTrans" cxnId="{173F84F7-D910-4BD8-887C-6E072B45BF9A}">
      <dgm:prSet/>
      <dgm:spPr/>
      <dgm:t>
        <a:bodyPr/>
        <a:lstStyle/>
        <a:p>
          <a:endParaRPr lang="es-MX" sz="1700"/>
        </a:p>
      </dgm:t>
    </dgm:pt>
    <dgm:pt modelId="{2436EC2D-D4AF-473A-9079-C836C1537168}" type="sibTrans" cxnId="{173F84F7-D910-4BD8-887C-6E072B45BF9A}">
      <dgm:prSet/>
      <dgm:spPr/>
      <dgm:t>
        <a:bodyPr/>
        <a:lstStyle/>
        <a:p>
          <a:endParaRPr lang="es-MX" sz="1700"/>
        </a:p>
      </dgm:t>
    </dgm:pt>
    <dgm:pt modelId="{DC7E21D8-F307-42B6-BF18-475F30FB73A8}">
      <dgm:prSet phldrT="[Texto]" custT="1"/>
      <dgm:spPr/>
      <dgm:t>
        <a:bodyPr/>
        <a:lstStyle/>
        <a:p>
          <a:r>
            <a:rPr lang="es-MX" sz="1700" b="0" i="0"/>
            <a:t>En 1999 el programa es implementado en Ecuador</a:t>
          </a:r>
          <a:endParaRPr lang="es-MX" sz="1700" dirty="0"/>
        </a:p>
      </dgm:t>
    </dgm:pt>
    <dgm:pt modelId="{9C378AB9-2C17-4857-BE77-00FF7F43F411}" type="parTrans" cxnId="{666DEB1F-6EE2-4D34-9633-2A013AF464E3}">
      <dgm:prSet/>
      <dgm:spPr/>
      <dgm:t>
        <a:bodyPr/>
        <a:lstStyle/>
        <a:p>
          <a:endParaRPr lang="es-MX"/>
        </a:p>
      </dgm:t>
    </dgm:pt>
    <dgm:pt modelId="{6FC478C8-74D2-4D02-B712-33C9D99BAB31}" type="sibTrans" cxnId="{666DEB1F-6EE2-4D34-9633-2A013AF464E3}">
      <dgm:prSet/>
      <dgm:spPr/>
      <dgm:t>
        <a:bodyPr/>
        <a:lstStyle/>
        <a:p>
          <a:endParaRPr lang="es-MX"/>
        </a:p>
      </dgm:t>
    </dgm:pt>
    <dgm:pt modelId="{7799EC14-6985-48E6-9C25-14CF926DFF5A}" type="pres">
      <dgm:prSet presAssocID="{59C6F2EA-DFD4-4CAA-82B2-4225BB924E43}" presName="Name0" presStyleCnt="0">
        <dgm:presLayoutVars>
          <dgm:dir/>
          <dgm:resizeHandles val="exact"/>
        </dgm:presLayoutVars>
      </dgm:prSet>
      <dgm:spPr/>
    </dgm:pt>
    <dgm:pt modelId="{C617747F-113A-491C-AD17-FA12CAA3C30C}" type="pres">
      <dgm:prSet presAssocID="{AEB103E9-95AA-4E92-A62B-A2FCE0261859}" presName="parTxOnly" presStyleLbl="node1" presStyleIdx="0" presStyleCnt="3">
        <dgm:presLayoutVars>
          <dgm:bulletEnabled val="1"/>
        </dgm:presLayoutVars>
      </dgm:prSet>
      <dgm:spPr/>
    </dgm:pt>
    <dgm:pt modelId="{E57E22F6-A72B-4E6A-A27B-02FCEACE6DB2}" type="pres">
      <dgm:prSet presAssocID="{7E4E6C20-B16F-4DDA-8A5B-C99B931FAA30}" presName="parSpace" presStyleCnt="0"/>
      <dgm:spPr/>
    </dgm:pt>
    <dgm:pt modelId="{3F86B4B8-9F78-4FCE-9D67-DDC224C1F85C}" type="pres">
      <dgm:prSet presAssocID="{DC7E21D8-F307-42B6-BF18-475F30FB73A8}" presName="parTxOnly" presStyleLbl="node1" presStyleIdx="1" presStyleCnt="3">
        <dgm:presLayoutVars>
          <dgm:bulletEnabled val="1"/>
        </dgm:presLayoutVars>
      </dgm:prSet>
      <dgm:spPr/>
    </dgm:pt>
    <dgm:pt modelId="{FCB3F5FD-334F-471D-8672-E28222D7089E}" type="pres">
      <dgm:prSet presAssocID="{6FC478C8-74D2-4D02-B712-33C9D99BAB31}" presName="parSpace" presStyleCnt="0"/>
      <dgm:spPr/>
    </dgm:pt>
    <dgm:pt modelId="{B4D4B464-5C4D-4CBD-B440-2039A319C9A6}" type="pres">
      <dgm:prSet presAssocID="{6412571F-9DF0-4B65-BA64-5B6AEB7B8AA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66DEB1F-6EE2-4D34-9633-2A013AF464E3}" srcId="{59C6F2EA-DFD4-4CAA-82B2-4225BB924E43}" destId="{DC7E21D8-F307-42B6-BF18-475F30FB73A8}" srcOrd="1" destOrd="0" parTransId="{9C378AB9-2C17-4857-BE77-00FF7F43F411}" sibTransId="{6FC478C8-74D2-4D02-B712-33C9D99BAB31}"/>
    <dgm:cxn modelId="{ECC47039-A58D-479F-8576-DD6C4C9D9399}" type="presOf" srcId="{59C6F2EA-DFD4-4CAA-82B2-4225BB924E43}" destId="{7799EC14-6985-48E6-9C25-14CF926DFF5A}" srcOrd="0" destOrd="0" presId="urn:microsoft.com/office/officeart/2005/8/layout/hChevron3"/>
    <dgm:cxn modelId="{88CAB246-5397-4E9E-A57B-85E1F0CAFAB9}" type="presOf" srcId="{DC7E21D8-F307-42B6-BF18-475F30FB73A8}" destId="{3F86B4B8-9F78-4FCE-9D67-DDC224C1F85C}" srcOrd="0" destOrd="0" presId="urn:microsoft.com/office/officeart/2005/8/layout/hChevron3"/>
    <dgm:cxn modelId="{D32A49B3-58F9-4D5C-97D2-55E0D72BE9B7}" srcId="{59C6F2EA-DFD4-4CAA-82B2-4225BB924E43}" destId="{AEB103E9-95AA-4E92-A62B-A2FCE0261859}" srcOrd="0" destOrd="0" parTransId="{8D32CD0B-EA7A-495F-9A0E-6603DFF587B5}" sibTransId="{7E4E6C20-B16F-4DDA-8A5B-C99B931FAA30}"/>
    <dgm:cxn modelId="{D3568ABC-6A0C-4E06-9EB8-D043318E49FB}" type="presOf" srcId="{6412571F-9DF0-4B65-BA64-5B6AEB7B8AA2}" destId="{B4D4B464-5C4D-4CBD-B440-2039A319C9A6}" srcOrd="0" destOrd="0" presId="urn:microsoft.com/office/officeart/2005/8/layout/hChevron3"/>
    <dgm:cxn modelId="{173F84F7-D910-4BD8-887C-6E072B45BF9A}" srcId="{59C6F2EA-DFD4-4CAA-82B2-4225BB924E43}" destId="{6412571F-9DF0-4B65-BA64-5B6AEB7B8AA2}" srcOrd="2" destOrd="0" parTransId="{3E35E364-147B-48C0-9958-D72FED26AE17}" sibTransId="{2436EC2D-D4AF-473A-9079-C836C1537168}"/>
    <dgm:cxn modelId="{469251FB-623A-4478-8EB2-C2608B49171F}" type="presOf" srcId="{AEB103E9-95AA-4E92-A62B-A2FCE0261859}" destId="{C617747F-113A-491C-AD17-FA12CAA3C30C}" srcOrd="0" destOrd="0" presId="urn:microsoft.com/office/officeart/2005/8/layout/hChevron3"/>
    <dgm:cxn modelId="{786FAE29-874B-4456-925A-21C00EF9E314}" type="presParOf" srcId="{7799EC14-6985-48E6-9C25-14CF926DFF5A}" destId="{C617747F-113A-491C-AD17-FA12CAA3C30C}" srcOrd="0" destOrd="0" presId="urn:microsoft.com/office/officeart/2005/8/layout/hChevron3"/>
    <dgm:cxn modelId="{52D08F07-CDF0-42C0-9B01-9834B8418C8E}" type="presParOf" srcId="{7799EC14-6985-48E6-9C25-14CF926DFF5A}" destId="{E57E22F6-A72B-4E6A-A27B-02FCEACE6DB2}" srcOrd="1" destOrd="0" presId="urn:microsoft.com/office/officeart/2005/8/layout/hChevron3"/>
    <dgm:cxn modelId="{4684B1F8-C0DA-4553-B6C1-987F83D3E8DC}" type="presParOf" srcId="{7799EC14-6985-48E6-9C25-14CF926DFF5A}" destId="{3F86B4B8-9F78-4FCE-9D67-DDC224C1F85C}" srcOrd="2" destOrd="0" presId="urn:microsoft.com/office/officeart/2005/8/layout/hChevron3"/>
    <dgm:cxn modelId="{ECE0A4BF-3FA5-49E2-96DA-74EA2059196E}" type="presParOf" srcId="{7799EC14-6985-48E6-9C25-14CF926DFF5A}" destId="{FCB3F5FD-334F-471D-8672-E28222D7089E}" srcOrd="3" destOrd="0" presId="urn:microsoft.com/office/officeart/2005/8/layout/hChevron3"/>
    <dgm:cxn modelId="{15F0EA6F-0C16-4043-A795-5BDEF06C7FED}" type="presParOf" srcId="{7799EC14-6985-48E6-9C25-14CF926DFF5A}" destId="{B4D4B464-5C4D-4CBD-B440-2039A319C9A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2A2D0-1EED-49EA-8080-216A9F8DD13F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18C57EE-90B6-45F6-B929-6CFFC2FCDAAA}">
      <dgm:prSet phldrT="[Texto]"/>
      <dgm:spPr/>
      <dgm:t>
        <a:bodyPr/>
        <a:lstStyle/>
        <a:p>
          <a:r>
            <a:rPr lang="es-MX" dirty="0"/>
            <a:t>Legalidad</a:t>
          </a:r>
        </a:p>
      </dgm:t>
    </dgm:pt>
    <dgm:pt modelId="{5E9F7779-671C-411A-A094-DADF8B0F5DF3}" type="parTrans" cxnId="{F9864016-3028-4B08-8B33-86F74A3F0E5B}">
      <dgm:prSet/>
      <dgm:spPr/>
      <dgm:t>
        <a:bodyPr/>
        <a:lstStyle/>
        <a:p>
          <a:endParaRPr lang="es-MX"/>
        </a:p>
      </dgm:t>
    </dgm:pt>
    <dgm:pt modelId="{476E4E2E-1D58-4E69-B8B7-76F4E1829A67}" type="sibTrans" cxnId="{F9864016-3028-4B08-8B33-86F74A3F0E5B}">
      <dgm:prSet/>
      <dgm:spPr/>
      <dgm:t>
        <a:bodyPr/>
        <a:lstStyle/>
        <a:p>
          <a:endParaRPr lang="es-MX"/>
        </a:p>
      </dgm:t>
    </dgm:pt>
    <dgm:pt modelId="{98E012EC-91A8-4A94-8391-E9516D693C24}">
      <dgm:prSet phldrT="[Texto]"/>
      <dgm:spPr/>
      <dgm:t>
        <a:bodyPr/>
        <a:lstStyle/>
        <a:p>
          <a:r>
            <a:rPr lang="es-MX" dirty="0"/>
            <a:t>Calidad</a:t>
          </a:r>
        </a:p>
      </dgm:t>
    </dgm:pt>
    <dgm:pt modelId="{8F2EE3FC-891B-4A8B-AB08-3929ECF8EFEE}" type="parTrans" cxnId="{854E1B36-6906-449E-A62B-23C4FEC0C48B}">
      <dgm:prSet/>
      <dgm:spPr/>
      <dgm:t>
        <a:bodyPr/>
        <a:lstStyle/>
        <a:p>
          <a:endParaRPr lang="es-MX"/>
        </a:p>
      </dgm:t>
    </dgm:pt>
    <dgm:pt modelId="{AB5B9813-105E-445D-86D6-66630CC789E0}" type="sibTrans" cxnId="{854E1B36-6906-449E-A62B-23C4FEC0C48B}">
      <dgm:prSet/>
      <dgm:spPr/>
      <dgm:t>
        <a:bodyPr/>
        <a:lstStyle/>
        <a:p>
          <a:endParaRPr lang="es-MX"/>
        </a:p>
      </dgm:t>
    </dgm:pt>
    <dgm:pt modelId="{2E0E5986-8C8A-4EDF-B5A9-4BFD4561A8D1}">
      <dgm:prSet phldrT="[Texto]"/>
      <dgm:spPr/>
      <dgm:t>
        <a:bodyPr/>
        <a:lstStyle/>
        <a:p>
          <a:r>
            <a:rPr lang="es-MX" dirty="0"/>
            <a:t>Inocuidad</a:t>
          </a:r>
        </a:p>
      </dgm:t>
    </dgm:pt>
    <dgm:pt modelId="{1302420D-2E96-423C-9610-E549F479D37E}" type="parTrans" cxnId="{1D6F4188-79F0-4DED-9800-E0BDDAA30B12}">
      <dgm:prSet/>
      <dgm:spPr/>
      <dgm:t>
        <a:bodyPr/>
        <a:lstStyle/>
        <a:p>
          <a:endParaRPr lang="es-MX"/>
        </a:p>
      </dgm:t>
    </dgm:pt>
    <dgm:pt modelId="{29AD2D3A-259F-4D5A-8C38-BE5DE6C3D2EF}" type="sibTrans" cxnId="{1D6F4188-79F0-4DED-9800-E0BDDAA30B12}">
      <dgm:prSet/>
      <dgm:spPr/>
      <dgm:t>
        <a:bodyPr/>
        <a:lstStyle/>
        <a:p>
          <a:endParaRPr lang="es-MX"/>
        </a:p>
      </dgm:t>
    </dgm:pt>
    <dgm:pt modelId="{31FA1441-5B0A-4759-B94F-486570ECDA00}">
      <dgm:prSet phldrT="[Texto]"/>
      <dgm:spPr/>
      <dgm:t>
        <a:bodyPr/>
        <a:lstStyle/>
        <a:p>
          <a:r>
            <a:rPr lang="es-MX" dirty="0"/>
            <a:t>Seguridad</a:t>
          </a:r>
        </a:p>
      </dgm:t>
    </dgm:pt>
    <dgm:pt modelId="{0D46B545-6E3C-4157-B2FA-9058E0F19629}" type="parTrans" cxnId="{AA6DB5F8-EE61-4043-8DAA-98B7BA49859F}">
      <dgm:prSet/>
      <dgm:spPr/>
      <dgm:t>
        <a:bodyPr/>
        <a:lstStyle/>
        <a:p>
          <a:endParaRPr lang="es-MX"/>
        </a:p>
      </dgm:t>
    </dgm:pt>
    <dgm:pt modelId="{F505CA29-6A78-407A-A22B-502003FADBA0}" type="sibTrans" cxnId="{AA6DB5F8-EE61-4043-8DAA-98B7BA49859F}">
      <dgm:prSet/>
      <dgm:spPr/>
      <dgm:t>
        <a:bodyPr/>
        <a:lstStyle/>
        <a:p>
          <a:endParaRPr lang="es-MX"/>
        </a:p>
      </dgm:t>
    </dgm:pt>
    <dgm:pt modelId="{B55F6CB7-8845-4F94-82C8-DB22F9938FA2}" type="pres">
      <dgm:prSet presAssocID="{E442A2D0-1EED-49EA-8080-216A9F8DD13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058D32F-7730-4F56-8AEC-15C7E037B743}" type="pres">
      <dgm:prSet presAssocID="{618C57EE-90B6-45F6-B929-6CFFC2FCDAAA}" presName="composite" presStyleCnt="0"/>
      <dgm:spPr/>
    </dgm:pt>
    <dgm:pt modelId="{5EC5812E-212A-436B-BB62-52CCCC1C0DEE}" type="pres">
      <dgm:prSet presAssocID="{618C57EE-90B6-45F6-B929-6CFFC2FCDAAA}" presName="BackAccent" presStyleLbl="bgShp" presStyleIdx="0" presStyleCnt="4"/>
      <dgm:spPr/>
    </dgm:pt>
    <dgm:pt modelId="{10DE8561-4218-4BB9-ADC9-D308C355E383}" type="pres">
      <dgm:prSet presAssocID="{618C57EE-90B6-45F6-B929-6CFFC2FCDAAA}" presName="Accent" presStyleLbl="alignNode1" presStyleIdx="0" presStyleCnt="4"/>
      <dgm:spPr/>
    </dgm:pt>
    <dgm:pt modelId="{EDA6A318-3F95-41DE-ACCF-43B8C12CBFF3}" type="pres">
      <dgm:prSet presAssocID="{618C57EE-90B6-45F6-B929-6CFFC2FCDAAA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EE597C0-8304-4354-9B5B-381B97D768CA}" type="pres">
      <dgm:prSet presAssocID="{618C57EE-90B6-45F6-B929-6CFFC2FCDAAA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EA1B0F9-3BF0-4302-92AF-B76E8BF699AA}" type="pres">
      <dgm:prSet presAssocID="{476E4E2E-1D58-4E69-B8B7-76F4E1829A67}" presName="sibTrans" presStyleCnt="0"/>
      <dgm:spPr/>
    </dgm:pt>
    <dgm:pt modelId="{4013BE36-A02B-4CBF-AB7D-C972DC0B357C}" type="pres">
      <dgm:prSet presAssocID="{98E012EC-91A8-4A94-8391-E9516D693C24}" presName="composite" presStyleCnt="0"/>
      <dgm:spPr/>
    </dgm:pt>
    <dgm:pt modelId="{502D6C15-F8C2-4012-8FBA-75E9145A8DFE}" type="pres">
      <dgm:prSet presAssocID="{98E012EC-91A8-4A94-8391-E9516D693C24}" presName="BackAccent" presStyleLbl="bgShp" presStyleIdx="1" presStyleCnt="4"/>
      <dgm:spPr/>
    </dgm:pt>
    <dgm:pt modelId="{97AD7147-FE7C-4028-85EC-77DE2AB08C66}" type="pres">
      <dgm:prSet presAssocID="{98E012EC-91A8-4A94-8391-E9516D693C24}" presName="Accent" presStyleLbl="alignNode1" presStyleIdx="1" presStyleCnt="4"/>
      <dgm:spPr/>
    </dgm:pt>
    <dgm:pt modelId="{6AB06E2A-817A-4294-9D3C-34BC7294EBC2}" type="pres">
      <dgm:prSet presAssocID="{98E012EC-91A8-4A94-8391-E9516D693C24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06BAA8B-4494-40B0-9DE4-34C4211882BB}" type="pres">
      <dgm:prSet presAssocID="{98E012EC-91A8-4A94-8391-E9516D693C24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46391CAF-A40A-413C-937A-FF290A97B6D4}" type="pres">
      <dgm:prSet presAssocID="{AB5B9813-105E-445D-86D6-66630CC789E0}" presName="sibTrans" presStyleCnt="0"/>
      <dgm:spPr/>
    </dgm:pt>
    <dgm:pt modelId="{15A931E7-8BBD-444F-A1E8-F12DEBBD5ABA}" type="pres">
      <dgm:prSet presAssocID="{2E0E5986-8C8A-4EDF-B5A9-4BFD4561A8D1}" presName="composite" presStyleCnt="0"/>
      <dgm:spPr/>
    </dgm:pt>
    <dgm:pt modelId="{6EAF2E86-D9AE-4347-B530-FF54815A22B0}" type="pres">
      <dgm:prSet presAssocID="{2E0E5986-8C8A-4EDF-B5A9-4BFD4561A8D1}" presName="BackAccent" presStyleLbl="bgShp" presStyleIdx="2" presStyleCnt="4"/>
      <dgm:spPr/>
    </dgm:pt>
    <dgm:pt modelId="{7C0D3D94-D784-4F31-AF46-2F5ACDE7FC85}" type="pres">
      <dgm:prSet presAssocID="{2E0E5986-8C8A-4EDF-B5A9-4BFD4561A8D1}" presName="Accent" presStyleLbl="alignNode1" presStyleIdx="2" presStyleCnt="4"/>
      <dgm:spPr/>
    </dgm:pt>
    <dgm:pt modelId="{0A3EE5A7-C915-449D-B10D-A31F637F5C9C}" type="pres">
      <dgm:prSet presAssocID="{2E0E5986-8C8A-4EDF-B5A9-4BFD4561A8D1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E568C93-3688-4253-B95F-8BBFB8F6B183}" type="pres">
      <dgm:prSet presAssocID="{2E0E5986-8C8A-4EDF-B5A9-4BFD4561A8D1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DBB01F05-1339-4441-BBE0-7C1E630DC8DA}" type="pres">
      <dgm:prSet presAssocID="{29AD2D3A-259F-4D5A-8C38-BE5DE6C3D2EF}" presName="sibTrans" presStyleCnt="0"/>
      <dgm:spPr/>
    </dgm:pt>
    <dgm:pt modelId="{03DA8DEE-76A4-4C60-B055-BE1C89DE9585}" type="pres">
      <dgm:prSet presAssocID="{31FA1441-5B0A-4759-B94F-486570ECDA00}" presName="composite" presStyleCnt="0"/>
      <dgm:spPr/>
    </dgm:pt>
    <dgm:pt modelId="{BCACA742-E46E-4D79-964E-390C1EA1DB6A}" type="pres">
      <dgm:prSet presAssocID="{31FA1441-5B0A-4759-B94F-486570ECDA00}" presName="BackAccent" presStyleLbl="bgShp" presStyleIdx="3" presStyleCnt="4"/>
      <dgm:spPr/>
    </dgm:pt>
    <dgm:pt modelId="{5B8BBB9E-D7C0-42B6-86EE-92245162F54C}" type="pres">
      <dgm:prSet presAssocID="{31FA1441-5B0A-4759-B94F-486570ECDA00}" presName="Accent" presStyleLbl="alignNode1" presStyleIdx="3" presStyleCnt="4"/>
      <dgm:spPr>
        <a:solidFill>
          <a:schemeClr val="accent1">
            <a:lumMod val="50000"/>
          </a:schemeClr>
        </a:solidFill>
      </dgm:spPr>
    </dgm:pt>
    <dgm:pt modelId="{59451A73-72A0-40A4-939A-7D2E41D38366}" type="pres">
      <dgm:prSet presAssocID="{31FA1441-5B0A-4759-B94F-486570ECDA00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EB4B326-8BDF-48B9-BAF9-2021A831ED7F}" type="pres">
      <dgm:prSet presAssocID="{31FA1441-5B0A-4759-B94F-486570ECDA00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9864016-3028-4B08-8B33-86F74A3F0E5B}" srcId="{E442A2D0-1EED-49EA-8080-216A9F8DD13F}" destId="{618C57EE-90B6-45F6-B929-6CFFC2FCDAAA}" srcOrd="0" destOrd="0" parTransId="{5E9F7779-671C-411A-A094-DADF8B0F5DF3}" sibTransId="{476E4E2E-1D58-4E69-B8B7-76F4E1829A67}"/>
    <dgm:cxn modelId="{854E1B36-6906-449E-A62B-23C4FEC0C48B}" srcId="{E442A2D0-1EED-49EA-8080-216A9F8DD13F}" destId="{98E012EC-91A8-4A94-8391-E9516D693C24}" srcOrd="1" destOrd="0" parTransId="{8F2EE3FC-891B-4A8B-AB08-3929ECF8EFEE}" sibTransId="{AB5B9813-105E-445D-86D6-66630CC789E0}"/>
    <dgm:cxn modelId="{E073155C-FE8A-4F58-94C6-54A5C276B033}" type="presOf" srcId="{98E012EC-91A8-4A94-8391-E9516D693C24}" destId="{E06BAA8B-4494-40B0-9DE4-34C4211882BB}" srcOrd="0" destOrd="0" presId="urn:microsoft.com/office/officeart/2008/layout/IncreasingCircleProcess"/>
    <dgm:cxn modelId="{B2595066-1A8F-4FC3-818A-E40A109501EC}" type="presOf" srcId="{618C57EE-90B6-45F6-B929-6CFFC2FCDAAA}" destId="{EEE597C0-8304-4354-9B5B-381B97D768CA}" srcOrd="0" destOrd="0" presId="urn:microsoft.com/office/officeart/2008/layout/IncreasingCircleProcess"/>
    <dgm:cxn modelId="{7F96E069-6F73-4111-9A08-BC460CC27587}" type="presOf" srcId="{E442A2D0-1EED-49EA-8080-216A9F8DD13F}" destId="{B55F6CB7-8845-4F94-82C8-DB22F9938FA2}" srcOrd="0" destOrd="0" presId="urn:microsoft.com/office/officeart/2008/layout/IncreasingCircleProcess"/>
    <dgm:cxn modelId="{1D6F4188-79F0-4DED-9800-E0BDDAA30B12}" srcId="{E442A2D0-1EED-49EA-8080-216A9F8DD13F}" destId="{2E0E5986-8C8A-4EDF-B5A9-4BFD4561A8D1}" srcOrd="2" destOrd="0" parTransId="{1302420D-2E96-423C-9610-E549F479D37E}" sibTransId="{29AD2D3A-259F-4D5A-8C38-BE5DE6C3D2EF}"/>
    <dgm:cxn modelId="{282525BC-2B6B-40F6-93DF-3AEFA7A8B4BA}" type="presOf" srcId="{2E0E5986-8C8A-4EDF-B5A9-4BFD4561A8D1}" destId="{1E568C93-3688-4253-B95F-8BBFB8F6B183}" srcOrd="0" destOrd="0" presId="urn:microsoft.com/office/officeart/2008/layout/IncreasingCircleProcess"/>
    <dgm:cxn modelId="{FBAFCACD-1CC1-42BB-8EAE-00D88DDC4DA8}" type="presOf" srcId="{31FA1441-5B0A-4759-B94F-486570ECDA00}" destId="{6EB4B326-8BDF-48B9-BAF9-2021A831ED7F}" srcOrd="0" destOrd="0" presId="urn:microsoft.com/office/officeart/2008/layout/IncreasingCircleProcess"/>
    <dgm:cxn modelId="{AA6DB5F8-EE61-4043-8DAA-98B7BA49859F}" srcId="{E442A2D0-1EED-49EA-8080-216A9F8DD13F}" destId="{31FA1441-5B0A-4759-B94F-486570ECDA00}" srcOrd="3" destOrd="0" parTransId="{0D46B545-6E3C-4157-B2FA-9058E0F19629}" sibTransId="{F505CA29-6A78-407A-A22B-502003FADBA0}"/>
    <dgm:cxn modelId="{40CDBE18-1167-4389-8980-FFFE921C6BFF}" type="presParOf" srcId="{B55F6CB7-8845-4F94-82C8-DB22F9938FA2}" destId="{2058D32F-7730-4F56-8AEC-15C7E037B743}" srcOrd="0" destOrd="0" presId="urn:microsoft.com/office/officeart/2008/layout/IncreasingCircleProcess"/>
    <dgm:cxn modelId="{544F418C-AD44-44B6-B30A-C08D555ECAAD}" type="presParOf" srcId="{2058D32F-7730-4F56-8AEC-15C7E037B743}" destId="{5EC5812E-212A-436B-BB62-52CCCC1C0DEE}" srcOrd="0" destOrd="0" presId="urn:microsoft.com/office/officeart/2008/layout/IncreasingCircleProcess"/>
    <dgm:cxn modelId="{ECA8D2F5-6FCD-458B-BD76-7BCBBB1BE61B}" type="presParOf" srcId="{2058D32F-7730-4F56-8AEC-15C7E037B743}" destId="{10DE8561-4218-4BB9-ADC9-D308C355E383}" srcOrd="1" destOrd="0" presId="urn:microsoft.com/office/officeart/2008/layout/IncreasingCircleProcess"/>
    <dgm:cxn modelId="{840EA404-EBCB-4A06-BD2D-75402F4991E7}" type="presParOf" srcId="{2058D32F-7730-4F56-8AEC-15C7E037B743}" destId="{EDA6A318-3F95-41DE-ACCF-43B8C12CBFF3}" srcOrd="2" destOrd="0" presId="urn:microsoft.com/office/officeart/2008/layout/IncreasingCircleProcess"/>
    <dgm:cxn modelId="{E09D911E-0100-45C9-802B-957113DD99DF}" type="presParOf" srcId="{2058D32F-7730-4F56-8AEC-15C7E037B743}" destId="{EEE597C0-8304-4354-9B5B-381B97D768CA}" srcOrd="3" destOrd="0" presId="urn:microsoft.com/office/officeart/2008/layout/IncreasingCircleProcess"/>
    <dgm:cxn modelId="{5E1D4841-60B5-459F-AC13-C40090D9766C}" type="presParOf" srcId="{B55F6CB7-8845-4F94-82C8-DB22F9938FA2}" destId="{CEA1B0F9-3BF0-4302-92AF-B76E8BF699AA}" srcOrd="1" destOrd="0" presId="urn:microsoft.com/office/officeart/2008/layout/IncreasingCircleProcess"/>
    <dgm:cxn modelId="{5523BAF7-E418-402C-BBE7-79A53E9843B6}" type="presParOf" srcId="{B55F6CB7-8845-4F94-82C8-DB22F9938FA2}" destId="{4013BE36-A02B-4CBF-AB7D-C972DC0B357C}" srcOrd="2" destOrd="0" presId="urn:microsoft.com/office/officeart/2008/layout/IncreasingCircleProcess"/>
    <dgm:cxn modelId="{3E80A550-50A8-4CF1-BF21-56F66D846EE5}" type="presParOf" srcId="{4013BE36-A02B-4CBF-AB7D-C972DC0B357C}" destId="{502D6C15-F8C2-4012-8FBA-75E9145A8DFE}" srcOrd="0" destOrd="0" presId="urn:microsoft.com/office/officeart/2008/layout/IncreasingCircleProcess"/>
    <dgm:cxn modelId="{F8DA8C1F-44F0-4405-8FBE-BA308D8F1636}" type="presParOf" srcId="{4013BE36-A02B-4CBF-AB7D-C972DC0B357C}" destId="{97AD7147-FE7C-4028-85EC-77DE2AB08C66}" srcOrd="1" destOrd="0" presId="urn:microsoft.com/office/officeart/2008/layout/IncreasingCircleProcess"/>
    <dgm:cxn modelId="{157723D0-606A-4741-A7B0-9D5499ECBECE}" type="presParOf" srcId="{4013BE36-A02B-4CBF-AB7D-C972DC0B357C}" destId="{6AB06E2A-817A-4294-9D3C-34BC7294EBC2}" srcOrd="2" destOrd="0" presId="urn:microsoft.com/office/officeart/2008/layout/IncreasingCircleProcess"/>
    <dgm:cxn modelId="{1968BD70-C7E1-4A71-9BF3-F25B78B642D7}" type="presParOf" srcId="{4013BE36-A02B-4CBF-AB7D-C972DC0B357C}" destId="{E06BAA8B-4494-40B0-9DE4-34C4211882BB}" srcOrd="3" destOrd="0" presId="urn:microsoft.com/office/officeart/2008/layout/IncreasingCircleProcess"/>
    <dgm:cxn modelId="{60FAA0AA-1BD5-4497-B308-1C8540ADA303}" type="presParOf" srcId="{B55F6CB7-8845-4F94-82C8-DB22F9938FA2}" destId="{46391CAF-A40A-413C-937A-FF290A97B6D4}" srcOrd="3" destOrd="0" presId="urn:microsoft.com/office/officeart/2008/layout/IncreasingCircleProcess"/>
    <dgm:cxn modelId="{FDD214F3-CEEE-4D95-B0BE-FAABB1A3CA9B}" type="presParOf" srcId="{B55F6CB7-8845-4F94-82C8-DB22F9938FA2}" destId="{15A931E7-8BBD-444F-A1E8-F12DEBBD5ABA}" srcOrd="4" destOrd="0" presId="urn:microsoft.com/office/officeart/2008/layout/IncreasingCircleProcess"/>
    <dgm:cxn modelId="{4954EE6C-E574-44AD-ACE4-B84D6E12B9E8}" type="presParOf" srcId="{15A931E7-8BBD-444F-A1E8-F12DEBBD5ABA}" destId="{6EAF2E86-D9AE-4347-B530-FF54815A22B0}" srcOrd="0" destOrd="0" presId="urn:microsoft.com/office/officeart/2008/layout/IncreasingCircleProcess"/>
    <dgm:cxn modelId="{39DF6EA0-3DAB-4352-9175-DBDBCD42E4C3}" type="presParOf" srcId="{15A931E7-8BBD-444F-A1E8-F12DEBBD5ABA}" destId="{7C0D3D94-D784-4F31-AF46-2F5ACDE7FC85}" srcOrd="1" destOrd="0" presId="urn:microsoft.com/office/officeart/2008/layout/IncreasingCircleProcess"/>
    <dgm:cxn modelId="{2BA41738-BA61-4BF0-B015-68371D00D653}" type="presParOf" srcId="{15A931E7-8BBD-444F-A1E8-F12DEBBD5ABA}" destId="{0A3EE5A7-C915-449D-B10D-A31F637F5C9C}" srcOrd="2" destOrd="0" presId="urn:microsoft.com/office/officeart/2008/layout/IncreasingCircleProcess"/>
    <dgm:cxn modelId="{0625C4A5-EE20-4CEA-A9BE-0894D0C3CAE7}" type="presParOf" srcId="{15A931E7-8BBD-444F-A1E8-F12DEBBD5ABA}" destId="{1E568C93-3688-4253-B95F-8BBFB8F6B183}" srcOrd="3" destOrd="0" presId="urn:microsoft.com/office/officeart/2008/layout/IncreasingCircleProcess"/>
    <dgm:cxn modelId="{010133FF-588A-492C-B474-244B75A999DE}" type="presParOf" srcId="{B55F6CB7-8845-4F94-82C8-DB22F9938FA2}" destId="{DBB01F05-1339-4441-BBE0-7C1E630DC8DA}" srcOrd="5" destOrd="0" presId="urn:microsoft.com/office/officeart/2008/layout/IncreasingCircleProcess"/>
    <dgm:cxn modelId="{56602463-FCDD-447A-B69B-2F4019CDF7BE}" type="presParOf" srcId="{B55F6CB7-8845-4F94-82C8-DB22F9938FA2}" destId="{03DA8DEE-76A4-4C60-B055-BE1C89DE9585}" srcOrd="6" destOrd="0" presId="urn:microsoft.com/office/officeart/2008/layout/IncreasingCircleProcess"/>
    <dgm:cxn modelId="{8422F729-FB21-4AE8-9375-A96A4A1F4F17}" type="presParOf" srcId="{03DA8DEE-76A4-4C60-B055-BE1C89DE9585}" destId="{BCACA742-E46E-4D79-964E-390C1EA1DB6A}" srcOrd="0" destOrd="0" presId="urn:microsoft.com/office/officeart/2008/layout/IncreasingCircleProcess"/>
    <dgm:cxn modelId="{F417466E-BEF1-4229-B3AF-DD1AFE74129E}" type="presParOf" srcId="{03DA8DEE-76A4-4C60-B055-BE1C89DE9585}" destId="{5B8BBB9E-D7C0-42B6-86EE-92245162F54C}" srcOrd="1" destOrd="0" presId="urn:microsoft.com/office/officeart/2008/layout/IncreasingCircleProcess"/>
    <dgm:cxn modelId="{30C5F04E-A1B2-4689-B505-D94D1C09D028}" type="presParOf" srcId="{03DA8DEE-76A4-4C60-B055-BE1C89DE9585}" destId="{59451A73-72A0-40A4-939A-7D2E41D38366}" srcOrd="2" destOrd="0" presId="urn:microsoft.com/office/officeart/2008/layout/IncreasingCircleProcess"/>
    <dgm:cxn modelId="{F1E72955-A899-4401-A99C-04656D1E6EE2}" type="presParOf" srcId="{03DA8DEE-76A4-4C60-B055-BE1C89DE9585}" destId="{6EB4B326-8BDF-48B9-BAF9-2021A831ED7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BA14DC-935C-485B-9BEF-915111253B24}" type="doc">
      <dgm:prSet loTypeId="urn:microsoft.com/office/officeart/2005/8/layout/vList3" loCatId="list" qsTypeId="urn:microsoft.com/office/officeart/2005/8/quickstyle/simple5" qsCatId="simple" csTypeId="urn:microsoft.com/office/officeart/2005/8/colors/accent0_2" csCatId="mainScheme" phldr="1"/>
      <dgm:spPr/>
    </dgm:pt>
    <dgm:pt modelId="{1C2DA3DD-686B-446A-824B-637BF5AB07E1}">
      <dgm:prSet phldrT="[Texto]" custT="1"/>
      <dgm:spPr/>
      <dgm:t>
        <a:bodyPr/>
        <a:lstStyle/>
        <a:p>
          <a:pPr algn="just"/>
          <a:r>
            <a:rPr lang="es-MX" sz="1700" b="0" dirty="0"/>
            <a:t>Norma Internacional BASC Versión 5 – 2017</a:t>
          </a:r>
        </a:p>
      </dgm:t>
    </dgm:pt>
    <dgm:pt modelId="{0DE51115-821F-41F5-8E30-84054D27406A}" type="parTrans" cxnId="{EF77C553-0C36-4019-936D-AF2F13129ACE}">
      <dgm:prSet/>
      <dgm:spPr/>
      <dgm:t>
        <a:bodyPr/>
        <a:lstStyle/>
        <a:p>
          <a:pPr algn="just"/>
          <a:endParaRPr lang="es-MX" sz="1700" b="0"/>
        </a:p>
      </dgm:t>
    </dgm:pt>
    <dgm:pt modelId="{B5355CDF-6DDA-4085-A8A1-C7C2DEC8EC4D}" type="sibTrans" cxnId="{EF77C553-0C36-4019-936D-AF2F13129ACE}">
      <dgm:prSet/>
      <dgm:spPr/>
      <dgm:t>
        <a:bodyPr/>
        <a:lstStyle/>
        <a:p>
          <a:pPr algn="just"/>
          <a:endParaRPr lang="es-MX" sz="1700" b="0"/>
        </a:p>
      </dgm:t>
    </dgm:pt>
    <dgm:pt modelId="{A1C9D6D4-79C9-4EE4-A840-7E913952E7AA}">
      <dgm:prSet phldrT="[Texto]" custT="1"/>
      <dgm:spPr/>
      <dgm:t>
        <a:bodyPr/>
        <a:lstStyle/>
        <a:p>
          <a:pPr algn="just"/>
          <a:r>
            <a:rPr lang="es-MX" sz="1700" b="0" dirty="0"/>
            <a:t>Estándar Internacional de Seguridad BASC 5.0.1 Versión 5 - 2017</a:t>
          </a:r>
        </a:p>
      </dgm:t>
    </dgm:pt>
    <dgm:pt modelId="{30495770-EFA8-4D1F-8FA2-C0CF498E054A}" type="parTrans" cxnId="{E81FF274-7F1E-4DB3-94D2-2FD6DF1A2BB7}">
      <dgm:prSet/>
      <dgm:spPr/>
      <dgm:t>
        <a:bodyPr/>
        <a:lstStyle/>
        <a:p>
          <a:pPr algn="just"/>
          <a:endParaRPr lang="es-MX" sz="1700" b="0"/>
        </a:p>
      </dgm:t>
    </dgm:pt>
    <dgm:pt modelId="{08AE3F10-DB68-4766-AE9C-3D6A8E64B429}" type="sibTrans" cxnId="{E81FF274-7F1E-4DB3-94D2-2FD6DF1A2BB7}">
      <dgm:prSet/>
      <dgm:spPr/>
      <dgm:t>
        <a:bodyPr/>
        <a:lstStyle/>
        <a:p>
          <a:pPr algn="just"/>
          <a:endParaRPr lang="es-MX" sz="1700" b="0"/>
        </a:p>
      </dgm:t>
    </dgm:pt>
    <dgm:pt modelId="{835B4421-AA34-4E9C-BC95-6F5E4A5BAEA1}">
      <dgm:prSet phldrT="[Texto]" custT="1"/>
      <dgm:spPr/>
      <dgm:t>
        <a:bodyPr/>
        <a:lstStyle/>
        <a:p>
          <a:pPr algn="just"/>
          <a:r>
            <a:rPr lang="es-MX" sz="1700" b="0" dirty="0"/>
            <a:t>Charlas, capacitaciones y visitas aleatorias realizadas conjuntamente con la DNA </a:t>
          </a:r>
        </a:p>
      </dgm:t>
    </dgm:pt>
    <dgm:pt modelId="{D24763E3-BAE7-40B6-A470-DB6F2F5A24B7}" type="parTrans" cxnId="{449B4144-598F-4DAE-BAAF-4B1A5A076E23}">
      <dgm:prSet/>
      <dgm:spPr/>
      <dgm:t>
        <a:bodyPr/>
        <a:lstStyle/>
        <a:p>
          <a:pPr algn="just"/>
          <a:endParaRPr lang="es-MX" sz="1700" b="0"/>
        </a:p>
      </dgm:t>
    </dgm:pt>
    <dgm:pt modelId="{DA2A9116-7DE3-4170-ADCA-F2A2BF1356F4}" type="sibTrans" cxnId="{449B4144-598F-4DAE-BAAF-4B1A5A076E23}">
      <dgm:prSet/>
      <dgm:spPr/>
      <dgm:t>
        <a:bodyPr/>
        <a:lstStyle/>
        <a:p>
          <a:pPr algn="just"/>
          <a:endParaRPr lang="es-MX" sz="1700" b="0"/>
        </a:p>
      </dgm:t>
    </dgm:pt>
    <dgm:pt modelId="{5CD6181E-AB7B-4C8E-B083-8F5DF70782C6}" type="pres">
      <dgm:prSet presAssocID="{42BA14DC-935C-485B-9BEF-915111253B24}" presName="linearFlow" presStyleCnt="0">
        <dgm:presLayoutVars>
          <dgm:dir/>
          <dgm:resizeHandles val="exact"/>
        </dgm:presLayoutVars>
      </dgm:prSet>
      <dgm:spPr/>
    </dgm:pt>
    <dgm:pt modelId="{462021D6-C6A6-4ABB-954B-09C15BD50872}" type="pres">
      <dgm:prSet presAssocID="{1C2DA3DD-686B-446A-824B-637BF5AB07E1}" presName="composite" presStyleCnt="0"/>
      <dgm:spPr/>
    </dgm:pt>
    <dgm:pt modelId="{9C4F5613-EBD3-4194-905B-84CE2DAE85D9}" type="pres">
      <dgm:prSet presAssocID="{1C2DA3DD-686B-446A-824B-637BF5AB07E1}" presName="imgShp" presStyleLbl="fgImgPlace1" presStyleIdx="0" presStyleCnt="3" custLinFactNeighborX="-65200"/>
      <dgm:spPr/>
    </dgm:pt>
    <dgm:pt modelId="{4140FA25-0DC8-4A5C-B343-47494AE7F2D3}" type="pres">
      <dgm:prSet presAssocID="{1C2DA3DD-686B-446A-824B-637BF5AB07E1}" presName="txShp" presStyleLbl="node1" presStyleIdx="0" presStyleCnt="3" custScaleX="121502">
        <dgm:presLayoutVars>
          <dgm:bulletEnabled val="1"/>
        </dgm:presLayoutVars>
      </dgm:prSet>
      <dgm:spPr/>
    </dgm:pt>
    <dgm:pt modelId="{50C9BE4A-722C-4981-BB2B-2F36995C96B3}" type="pres">
      <dgm:prSet presAssocID="{B5355CDF-6DDA-4085-A8A1-C7C2DEC8EC4D}" presName="spacing" presStyleCnt="0"/>
      <dgm:spPr/>
    </dgm:pt>
    <dgm:pt modelId="{1814B627-8F5D-4EA7-97E0-F22D31DB26BB}" type="pres">
      <dgm:prSet presAssocID="{A1C9D6D4-79C9-4EE4-A840-7E913952E7AA}" presName="composite" presStyleCnt="0"/>
      <dgm:spPr/>
    </dgm:pt>
    <dgm:pt modelId="{3A3CF66E-B475-4B06-B6CA-14B9951240C4}" type="pres">
      <dgm:prSet presAssocID="{A1C9D6D4-79C9-4EE4-A840-7E913952E7AA}" presName="imgShp" presStyleLbl="fgImgPlace1" presStyleIdx="1" presStyleCnt="3" custLinFactNeighborX="-65200"/>
      <dgm:spPr/>
    </dgm:pt>
    <dgm:pt modelId="{DC18490C-ED8A-47C4-BE8E-F09A88849BD8}" type="pres">
      <dgm:prSet presAssocID="{A1C9D6D4-79C9-4EE4-A840-7E913952E7AA}" presName="txShp" presStyleLbl="node1" presStyleIdx="1" presStyleCnt="3" custScaleX="121502">
        <dgm:presLayoutVars>
          <dgm:bulletEnabled val="1"/>
        </dgm:presLayoutVars>
      </dgm:prSet>
      <dgm:spPr/>
    </dgm:pt>
    <dgm:pt modelId="{3D4E712D-97B1-4BF8-A9B7-96FBBCC91726}" type="pres">
      <dgm:prSet presAssocID="{08AE3F10-DB68-4766-AE9C-3D6A8E64B429}" presName="spacing" presStyleCnt="0"/>
      <dgm:spPr/>
    </dgm:pt>
    <dgm:pt modelId="{9CA6167E-8FDC-4943-8BAC-8681223BB9EC}" type="pres">
      <dgm:prSet presAssocID="{835B4421-AA34-4E9C-BC95-6F5E4A5BAEA1}" presName="composite" presStyleCnt="0"/>
      <dgm:spPr/>
    </dgm:pt>
    <dgm:pt modelId="{CC9C9EE3-3C09-4CC5-8C4D-B9E12DD9C575}" type="pres">
      <dgm:prSet presAssocID="{835B4421-AA34-4E9C-BC95-6F5E4A5BAEA1}" presName="imgShp" presStyleLbl="fgImgPlace1" presStyleIdx="2" presStyleCnt="3" custLinFactNeighborX="-65200"/>
      <dgm:spPr/>
    </dgm:pt>
    <dgm:pt modelId="{72416AF7-0A67-493A-B6A0-320CAD1F97E2}" type="pres">
      <dgm:prSet presAssocID="{835B4421-AA34-4E9C-BC95-6F5E4A5BAEA1}" presName="txShp" presStyleLbl="node1" presStyleIdx="2" presStyleCnt="3" custScaleX="121502">
        <dgm:presLayoutVars>
          <dgm:bulletEnabled val="1"/>
        </dgm:presLayoutVars>
      </dgm:prSet>
      <dgm:spPr/>
    </dgm:pt>
  </dgm:ptLst>
  <dgm:cxnLst>
    <dgm:cxn modelId="{64156301-6832-4F05-B138-88081B0CFCAC}" type="presOf" srcId="{A1C9D6D4-79C9-4EE4-A840-7E913952E7AA}" destId="{DC18490C-ED8A-47C4-BE8E-F09A88849BD8}" srcOrd="0" destOrd="0" presId="urn:microsoft.com/office/officeart/2005/8/layout/vList3"/>
    <dgm:cxn modelId="{DB8E1825-19AD-427D-8D99-DCBC13AA40EB}" type="presOf" srcId="{835B4421-AA34-4E9C-BC95-6F5E4A5BAEA1}" destId="{72416AF7-0A67-493A-B6A0-320CAD1F97E2}" srcOrd="0" destOrd="0" presId="urn:microsoft.com/office/officeart/2005/8/layout/vList3"/>
    <dgm:cxn modelId="{449B4144-598F-4DAE-BAAF-4B1A5A076E23}" srcId="{42BA14DC-935C-485B-9BEF-915111253B24}" destId="{835B4421-AA34-4E9C-BC95-6F5E4A5BAEA1}" srcOrd="2" destOrd="0" parTransId="{D24763E3-BAE7-40B6-A470-DB6F2F5A24B7}" sibTransId="{DA2A9116-7DE3-4170-ADCA-F2A2BF1356F4}"/>
    <dgm:cxn modelId="{EF77C553-0C36-4019-936D-AF2F13129ACE}" srcId="{42BA14DC-935C-485B-9BEF-915111253B24}" destId="{1C2DA3DD-686B-446A-824B-637BF5AB07E1}" srcOrd="0" destOrd="0" parTransId="{0DE51115-821F-41F5-8E30-84054D27406A}" sibTransId="{B5355CDF-6DDA-4085-A8A1-C7C2DEC8EC4D}"/>
    <dgm:cxn modelId="{E81FF274-7F1E-4DB3-94D2-2FD6DF1A2BB7}" srcId="{42BA14DC-935C-485B-9BEF-915111253B24}" destId="{A1C9D6D4-79C9-4EE4-A840-7E913952E7AA}" srcOrd="1" destOrd="0" parTransId="{30495770-EFA8-4D1F-8FA2-C0CF498E054A}" sibTransId="{08AE3F10-DB68-4766-AE9C-3D6A8E64B429}"/>
    <dgm:cxn modelId="{85C1F8B9-528D-456B-84C8-5426889012E7}" type="presOf" srcId="{1C2DA3DD-686B-446A-824B-637BF5AB07E1}" destId="{4140FA25-0DC8-4A5C-B343-47494AE7F2D3}" srcOrd="0" destOrd="0" presId="urn:microsoft.com/office/officeart/2005/8/layout/vList3"/>
    <dgm:cxn modelId="{19F875D3-0604-4AC8-A67D-F5CA4CACDD1D}" type="presOf" srcId="{42BA14DC-935C-485B-9BEF-915111253B24}" destId="{5CD6181E-AB7B-4C8E-B083-8F5DF70782C6}" srcOrd="0" destOrd="0" presId="urn:microsoft.com/office/officeart/2005/8/layout/vList3"/>
    <dgm:cxn modelId="{5E8EC1A3-E613-40D1-9F5C-37C7C498D8D5}" type="presParOf" srcId="{5CD6181E-AB7B-4C8E-B083-8F5DF70782C6}" destId="{462021D6-C6A6-4ABB-954B-09C15BD50872}" srcOrd="0" destOrd="0" presId="urn:microsoft.com/office/officeart/2005/8/layout/vList3"/>
    <dgm:cxn modelId="{FD10F314-5192-48DF-BB05-C75E13526087}" type="presParOf" srcId="{462021D6-C6A6-4ABB-954B-09C15BD50872}" destId="{9C4F5613-EBD3-4194-905B-84CE2DAE85D9}" srcOrd="0" destOrd="0" presId="urn:microsoft.com/office/officeart/2005/8/layout/vList3"/>
    <dgm:cxn modelId="{F35C1C94-2982-4C27-8A4F-D64927B1E11B}" type="presParOf" srcId="{462021D6-C6A6-4ABB-954B-09C15BD50872}" destId="{4140FA25-0DC8-4A5C-B343-47494AE7F2D3}" srcOrd="1" destOrd="0" presId="urn:microsoft.com/office/officeart/2005/8/layout/vList3"/>
    <dgm:cxn modelId="{7D1C9585-D082-4D3E-B87E-7E78C4DDCBED}" type="presParOf" srcId="{5CD6181E-AB7B-4C8E-B083-8F5DF70782C6}" destId="{50C9BE4A-722C-4981-BB2B-2F36995C96B3}" srcOrd="1" destOrd="0" presId="urn:microsoft.com/office/officeart/2005/8/layout/vList3"/>
    <dgm:cxn modelId="{DF30FCA5-7836-4B2F-82BC-18FAF47BF215}" type="presParOf" srcId="{5CD6181E-AB7B-4C8E-B083-8F5DF70782C6}" destId="{1814B627-8F5D-4EA7-97E0-F22D31DB26BB}" srcOrd="2" destOrd="0" presId="urn:microsoft.com/office/officeart/2005/8/layout/vList3"/>
    <dgm:cxn modelId="{DF8D60E6-5678-40F7-9FE3-18B994DCAC94}" type="presParOf" srcId="{1814B627-8F5D-4EA7-97E0-F22D31DB26BB}" destId="{3A3CF66E-B475-4B06-B6CA-14B9951240C4}" srcOrd="0" destOrd="0" presId="urn:microsoft.com/office/officeart/2005/8/layout/vList3"/>
    <dgm:cxn modelId="{FDF036CC-9C13-422C-836A-FAD60A064FFA}" type="presParOf" srcId="{1814B627-8F5D-4EA7-97E0-F22D31DB26BB}" destId="{DC18490C-ED8A-47C4-BE8E-F09A88849BD8}" srcOrd="1" destOrd="0" presId="urn:microsoft.com/office/officeart/2005/8/layout/vList3"/>
    <dgm:cxn modelId="{D7A4075E-D5AF-48CE-9790-3F654971360F}" type="presParOf" srcId="{5CD6181E-AB7B-4C8E-B083-8F5DF70782C6}" destId="{3D4E712D-97B1-4BF8-A9B7-96FBBCC91726}" srcOrd="3" destOrd="0" presId="urn:microsoft.com/office/officeart/2005/8/layout/vList3"/>
    <dgm:cxn modelId="{3111FB91-671F-4D0F-A19A-FA3B6CCAF49D}" type="presParOf" srcId="{5CD6181E-AB7B-4C8E-B083-8F5DF70782C6}" destId="{9CA6167E-8FDC-4943-8BAC-8681223BB9EC}" srcOrd="4" destOrd="0" presId="urn:microsoft.com/office/officeart/2005/8/layout/vList3"/>
    <dgm:cxn modelId="{45CCEE08-5E29-461C-B709-645E75CF3663}" type="presParOf" srcId="{9CA6167E-8FDC-4943-8BAC-8681223BB9EC}" destId="{CC9C9EE3-3C09-4CC5-8C4D-B9E12DD9C575}" srcOrd="0" destOrd="0" presId="urn:microsoft.com/office/officeart/2005/8/layout/vList3"/>
    <dgm:cxn modelId="{CD45AB74-76CF-400D-BF21-53E9F217645B}" type="presParOf" srcId="{9CA6167E-8FDC-4943-8BAC-8681223BB9EC}" destId="{72416AF7-0A67-493A-B6A0-320CAD1F97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D5A257-3A73-43D8-857D-F4CDF21BEA8D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242BE309-D524-49F9-8415-54C58404F9EA}">
      <dgm:prSet phldrT="[Texto]"/>
      <dgm:spPr/>
      <dgm:t>
        <a:bodyPr/>
        <a:lstStyle/>
        <a:p>
          <a:r>
            <a:rPr lang="es-MX"/>
            <a:t>Contribuye a las empresas a reducir sus perfiles de riesgo.</a:t>
          </a:r>
          <a:endParaRPr lang="es-MX" dirty="0"/>
        </a:p>
      </dgm:t>
    </dgm:pt>
    <dgm:pt modelId="{693A67B4-C7E2-4C5A-8759-134AF578950B}" type="parTrans" cxnId="{5690D8C0-BB5D-4767-A75D-9085166A5FD3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68F520C-5DA5-40FF-97BF-02B3003CB63F}" type="sibTrans" cxnId="{5690D8C0-BB5D-4767-A75D-9085166A5FD3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BEBFF3A8-04B0-4799-8E5D-2533E96AD0D8}">
      <dgm:prSet phldrT="[Texto]"/>
      <dgm:spPr/>
      <dgm:t>
        <a:bodyPr/>
        <a:lstStyle/>
        <a:p>
          <a:r>
            <a:rPr lang="es-MX"/>
            <a:t>Proyecta tranquilidad y confianza en las inspecciones realizadas.</a:t>
          </a:r>
          <a:endParaRPr lang="es-MX" dirty="0"/>
        </a:p>
      </dgm:t>
    </dgm:pt>
    <dgm:pt modelId="{3754E85F-1089-42B8-AE91-458374DC8140}" type="parTrans" cxnId="{CFC49710-404E-44F7-A381-7CB086625984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EFC89F9D-6814-434E-B18B-1528BB6A8820}" type="sibTrans" cxnId="{CFC49710-404E-44F7-A381-7CB086625984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F5F6ED88-53DE-4DEE-B3DA-1A62BF01A403}">
      <dgm:prSet phldrT="[Texto]"/>
      <dgm:spPr/>
      <dgm:t>
        <a:bodyPr/>
        <a:lstStyle/>
        <a:p>
          <a:r>
            <a:rPr lang="es-MX" dirty="0"/>
            <a:t>Responder inmediatamente en caso de existir un problema. </a:t>
          </a:r>
        </a:p>
      </dgm:t>
    </dgm:pt>
    <dgm:pt modelId="{D795B855-6583-458A-AFC9-A7E2B1D8D4FA}" type="parTrans" cxnId="{F0E991B7-5D3C-4082-A1BA-E0883469AEED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75B32982-5745-4E03-AB9E-5C8126DA14E6}" type="sibTrans" cxnId="{F0E991B7-5D3C-4082-A1BA-E0883469AEED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29098C53-B356-457B-936B-A082276C8B43}" type="pres">
      <dgm:prSet presAssocID="{9BD5A257-3A73-43D8-857D-F4CDF21BEA8D}" presName="Name0" presStyleCnt="0">
        <dgm:presLayoutVars>
          <dgm:chMax val="7"/>
          <dgm:chPref val="7"/>
          <dgm:dir/>
        </dgm:presLayoutVars>
      </dgm:prSet>
      <dgm:spPr/>
    </dgm:pt>
    <dgm:pt modelId="{0C53911B-8CF6-46CC-AB64-5A61F7C667F1}" type="pres">
      <dgm:prSet presAssocID="{9BD5A257-3A73-43D8-857D-F4CDF21BEA8D}" presName="Name1" presStyleCnt="0"/>
      <dgm:spPr/>
    </dgm:pt>
    <dgm:pt modelId="{3D4A7DE5-0E11-4440-BB55-CC3063580AC0}" type="pres">
      <dgm:prSet presAssocID="{9BD5A257-3A73-43D8-857D-F4CDF21BEA8D}" presName="cycle" presStyleCnt="0"/>
      <dgm:spPr/>
    </dgm:pt>
    <dgm:pt modelId="{68F64D01-44F9-4FF9-AA33-FDDDEE043E93}" type="pres">
      <dgm:prSet presAssocID="{9BD5A257-3A73-43D8-857D-F4CDF21BEA8D}" presName="srcNode" presStyleLbl="node1" presStyleIdx="0" presStyleCnt="3"/>
      <dgm:spPr/>
    </dgm:pt>
    <dgm:pt modelId="{3FFC99E1-C702-4D51-954B-D48102DF4EC1}" type="pres">
      <dgm:prSet presAssocID="{9BD5A257-3A73-43D8-857D-F4CDF21BEA8D}" presName="conn" presStyleLbl="parChTrans1D2" presStyleIdx="0" presStyleCnt="1"/>
      <dgm:spPr/>
    </dgm:pt>
    <dgm:pt modelId="{ACBF7805-256F-4CE5-B708-E044371447C6}" type="pres">
      <dgm:prSet presAssocID="{9BD5A257-3A73-43D8-857D-F4CDF21BEA8D}" presName="extraNode" presStyleLbl="node1" presStyleIdx="0" presStyleCnt="3"/>
      <dgm:spPr/>
    </dgm:pt>
    <dgm:pt modelId="{BC26DD36-E625-4DB7-9984-3A5F42E3D969}" type="pres">
      <dgm:prSet presAssocID="{9BD5A257-3A73-43D8-857D-F4CDF21BEA8D}" presName="dstNode" presStyleLbl="node1" presStyleIdx="0" presStyleCnt="3"/>
      <dgm:spPr/>
    </dgm:pt>
    <dgm:pt modelId="{B731977B-23BD-42BC-A0DD-AF9E9003047A}" type="pres">
      <dgm:prSet presAssocID="{242BE309-D524-49F9-8415-54C58404F9EA}" presName="text_1" presStyleLbl="node1" presStyleIdx="0" presStyleCnt="3">
        <dgm:presLayoutVars>
          <dgm:bulletEnabled val="1"/>
        </dgm:presLayoutVars>
      </dgm:prSet>
      <dgm:spPr/>
    </dgm:pt>
    <dgm:pt modelId="{D407392E-82F8-40BA-85C1-C0C108EF75BD}" type="pres">
      <dgm:prSet presAssocID="{242BE309-D524-49F9-8415-54C58404F9EA}" presName="accent_1" presStyleCnt="0"/>
      <dgm:spPr/>
    </dgm:pt>
    <dgm:pt modelId="{7F4614DE-E067-4439-95FA-B2484960B571}" type="pres">
      <dgm:prSet presAssocID="{242BE309-D524-49F9-8415-54C58404F9EA}" presName="accentRepeatNode" presStyleLbl="solidFgAcc1" presStyleIdx="0" presStyleCnt="3"/>
      <dgm:spPr/>
    </dgm:pt>
    <dgm:pt modelId="{31170D27-9F9B-4E14-BD0E-F583A5FE355A}" type="pres">
      <dgm:prSet presAssocID="{BEBFF3A8-04B0-4799-8E5D-2533E96AD0D8}" presName="text_2" presStyleLbl="node1" presStyleIdx="1" presStyleCnt="3">
        <dgm:presLayoutVars>
          <dgm:bulletEnabled val="1"/>
        </dgm:presLayoutVars>
      </dgm:prSet>
      <dgm:spPr/>
    </dgm:pt>
    <dgm:pt modelId="{6E3CF534-C72E-4EF4-AB39-2DB3D9DE9900}" type="pres">
      <dgm:prSet presAssocID="{BEBFF3A8-04B0-4799-8E5D-2533E96AD0D8}" presName="accent_2" presStyleCnt="0"/>
      <dgm:spPr/>
    </dgm:pt>
    <dgm:pt modelId="{D4C2ADF2-F92D-4313-9FD8-C028059C92F4}" type="pres">
      <dgm:prSet presAssocID="{BEBFF3A8-04B0-4799-8E5D-2533E96AD0D8}" presName="accentRepeatNode" presStyleLbl="solidFgAcc1" presStyleIdx="1" presStyleCnt="3"/>
      <dgm:spPr/>
    </dgm:pt>
    <dgm:pt modelId="{A3C4F711-707D-4539-B672-9F44C3B53C50}" type="pres">
      <dgm:prSet presAssocID="{F5F6ED88-53DE-4DEE-B3DA-1A62BF01A403}" presName="text_3" presStyleLbl="node1" presStyleIdx="2" presStyleCnt="3">
        <dgm:presLayoutVars>
          <dgm:bulletEnabled val="1"/>
        </dgm:presLayoutVars>
      </dgm:prSet>
      <dgm:spPr/>
    </dgm:pt>
    <dgm:pt modelId="{F372FF90-E754-4910-8BE0-77EFA8AE7C8A}" type="pres">
      <dgm:prSet presAssocID="{F5F6ED88-53DE-4DEE-B3DA-1A62BF01A403}" presName="accent_3" presStyleCnt="0"/>
      <dgm:spPr/>
    </dgm:pt>
    <dgm:pt modelId="{567626EF-8F68-4C53-AA62-29D09C98C1CC}" type="pres">
      <dgm:prSet presAssocID="{F5F6ED88-53DE-4DEE-B3DA-1A62BF01A403}" presName="accentRepeatNode" presStyleLbl="solidFgAcc1" presStyleIdx="2" presStyleCnt="3"/>
      <dgm:spPr/>
    </dgm:pt>
  </dgm:ptLst>
  <dgm:cxnLst>
    <dgm:cxn modelId="{CFC49710-404E-44F7-A381-7CB086625984}" srcId="{9BD5A257-3A73-43D8-857D-F4CDF21BEA8D}" destId="{BEBFF3A8-04B0-4799-8E5D-2533E96AD0D8}" srcOrd="1" destOrd="0" parTransId="{3754E85F-1089-42B8-AE91-458374DC8140}" sibTransId="{EFC89F9D-6814-434E-B18B-1528BB6A8820}"/>
    <dgm:cxn modelId="{E688E73D-84B7-42F1-918E-5F0D3869749E}" type="presOf" srcId="{F5F6ED88-53DE-4DEE-B3DA-1A62BF01A403}" destId="{A3C4F711-707D-4539-B672-9F44C3B53C50}" srcOrd="0" destOrd="0" presId="urn:microsoft.com/office/officeart/2008/layout/VerticalCurvedList"/>
    <dgm:cxn modelId="{EC09EB64-99A7-4B97-ABE8-9EABA6F05D4E}" type="presOf" srcId="{BEBFF3A8-04B0-4799-8E5D-2533E96AD0D8}" destId="{31170D27-9F9B-4E14-BD0E-F583A5FE355A}" srcOrd="0" destOrd="0" presId="urn:microsoft.com/office/officeart/2008/layout/VerticalCurvedList"/>
    <dgm:cxn modelId="{1D6B2752-59EA-42D5-B75D-0563EB251250}" type="presOf" srcId="{242BE309-D524-49F9-8415-54C58404F9EA}" destId="{B731977B-23BD-42BC-A0DD-AF9E9003047A}" srcOrd="0" destOrd="0" presId="urn:microsoft.com/office/officeart/2008/layout/VerticalCurvedList"/>
    <dgm:cxn modelId="{460781A6-D5FF-4C2F-8B96-352A07B4AB1C}" type="presOf" srcId="{9BD5A257-3A73-43D8-857D-F4CDF21BEA8D}" destId="{29098C53-B356-457B-936B-A082276C8B43}" srcOrd="0" destOrd="0" presId="urn:microsoft.com/office/officeart/2008/layout/VerticalCurvedList"/>
    <dgm:cxn modelId="{F0E991B7-5D3C-4082-A1BA-E0883469AEED}" srcId="{9BD5A257-3A73-43D8-857D-F4CDF21BEA8D}" destId="{F5F6ED88-53DE-4DEE-B3DA-1A62BF01A403}" srcOrd="2" destOrd="0" parTransId="{D795B855-6583-458A-AFC9-A7E2B1D8D4FA}" sibTransId="{75B32982-5745-4E03-AB9E-5C8126DA14E6}"/>
    <dgm:cxn modelId="{5690D8C0-BB5D-4767-A75D-9085166A5FD3}" srcId="{9BD5A257-3A73-43D8-857D-F4CDF21BEA8D}" destId="{242BE309-D524-49F9-8415-54C58404F9EA}" srcOrd="0" destOrd="0" parTransId="{693A67B4-C7E2-4C5A-8759-134AF578950B}" sibTransId="{568F520C-5DA5-40FF-97BF-02B3003CB63F}"/>
    <dgm:cxn modelId="{E9E0CCC7-6C64-41D5-9E0B-7BBB89C08BBF}" type="presOf" srcId="{568F520C-5DA5-40FF-97BF-02B3003CB63F}" destId="{3FFC99E1-C702-4D51-954B-D48102DF4EC1}" srcOrd="0" destOrd="0" presId="urn:microsoft.com/office/officeart/2008/layout/VerticalCurvedList"/>
    <dgm:cxn modelId="{8F32DFCD-DAB0-441F-B15D-EC0548AEA65D}" type="presParOf" srcId="{29098C53-B356-457B-936B-A082276C8B43}" destId="{0C53911B-8CF6-46CC-AB64-5A61F7C667F1}" srcOrd="0" destOrd="0" presId="urn:microsoft.com/office/officeart/2008/layout/VerticalCurvedList"/>
    <dgm:cxn modelId="{AFB48471-7EB0-408C-8240-DE0D0AD14D40}" type="presParOf" srcId="{0C53911B-8CF6-46CC-AB64-5A61F7C667F1}" destId="{3D4A7DE5-0E11-4440-BB55-CC3063580AC0}" srcOrd="0" destOrd="0" presId="urn:microsoft.com/office/officeart/2008/layout/VerticalCurvedList"/>
    <dgm:cxn modelId="{CB8024FA-7ACD-4F78-9D04-084360C3AF29}" type="presParOf" srcId="{3D4A7DE5-0E11-4440-BB55-CC3063580AC0}" destId="{68F64D01-44F9-4FF9-AA33-FDDDEE043E93}" srcOrd="0" destOrd="0" presId="urn:microsoft.com/office/officeart/2008/layout/VerticalCurvedList"/>
    <dgm:cxn modelId="{4AE536BC-2E4B-489E-91E3-8E48AB64E624}" type="presParOf" srcId="{3D4A7DE5-0E11-4440-BB55-CC3063580AC0}" destId="{3FFC99E1-C702-4D51-954B-D48102DF4EC1}" srcOrd="1" destOrd="0" presId="urn:microsoft.com/office/officeart/2008/layout/VerticalCurvedList"/>
    <dgm:cxn modelId="{E83B23B1-B84E-497C-9D66-5776EFD61A4A}" type="presParOf" srcId="{3D4A7DE5-0E11-4440-BB55-CC3063580AC0}" destId="{ACBF7805-256F-4CE5-B708-E044371447C6}" srcOrd="2" destOrd="0" presId="urn:microsoft.com/office/officeart/2008/layout/VerticalCurvedList"/>
    <dgm:cxn modelId="{072B099E-E6E9-49C0-B24E-186EC63280A1}" type="presParOf" srcId="{3D4A7DE5-0E11-4440-BB55-CC3063580AC0}" destId="{BC26DD36-E625-4DB7-9984-3A5F42E3D969}" srcOrd="3" destOrd="0" presId="urn:microsoft.com/office/officeart/2008/layout/VerticalCurvedList"/>
    <dgm:cxn modelId="{9D52E42C-7EC3-4B29-BAAC-91FC8A41D48D}" type="presParOf" srcId="{0C53911B-8CF6-46CC-AB64-5A61F7C667F1}" destId="{B731977B-23BD-42BC-A0DD-AF9E9003047A}" srcOrd="1" destOrd="0" presId="urn:microsoft.com/office/officeart/2008/layout/VerticalCurvedList"/>
    <dgm:cxn modelId="{1DCC94D0-32CB-4C65-83D9-530C53C3C744}" type="presParOf" srcId="{0C53911B-8CF6-46CC-AB64-5A61F7C667F1}" destId="{D407392E-82F8-40BA-85C1-C0C108EF75BD}" srcOrd="2" destOrd="0" presId="urn:microsoft.com/office/officeart/2008/layout/VerticalCurvedList"/>
    <dgm:cxn modelId="{76D009CA-4FD0-4314-A448-83AB5BCFBFED}" type="presParOf" srcId="{D407392E-82F8-40BA-85C1-C0C108EF75BD}" destId="{7F4614DE-E067-4439-95FA-B2484960B571}" srcOrd="0" destOrd="0" presId="urn:microsoft.com/office/officeart/2008/layout/VerticalCurvedList"/>
    <dgm:cxn modelId="{29F680C4-58EB-4278-9E17-64BFFE86ED2C}" type="presParOf" srcId="{0C53911B-8CF6-46CC-AB64-5A61F7C667F1}" destId="{31170D27-9F9B-4E14-BD0E-F583A5FE355A}" srcOrd="3" destOrd="0" presId="urn:microsoft.com/office/officeart/2008/layout/VerticalCurvedList"/>
    <dgm:cxn modelId="{1028748C-F6D5-49B3-BEB4-B5B8A6953D2E}" type="presParOf" srcId="{0C53911B-8CF6-46CC-AB64-5A61F7C667F1}" destId="{6E3CF534-C72E-4EF4-AB39-2DB3D9DE9900}" srcOrd="4" destOrd="0" presId="urn:microsoft.com/office/officeart/2008/layout/VerticalCurvedList"/>
    <dgm:cxn modelId="{A51F6F2B-95E3-4845-8862-6248DFE30585}" type="presParOf" srcId="{6E3CF534-C72E-4EF4-AB39-2DB3D9DE9900}" destId="{D4C2ADF2-F92D-4313-9FD8-C028059C92F4}" srcOrd="0" destOrd="0" presId="urn:microsoft.com/office/officeart/2008/layout/VerticalCurvedList"/>
    <dgm:cxn modelId="{6BFC8A7A-BC3A-4F39-BD73-8CF694DE580B}" type="presParOf" srcId="{0C53911B-8CF6-46CC-AB64-5A61F7C667F1}" destId="{A3C4F711-707D-4539-B672-9F44C3B53C50}" srcOrd="5" destOrd="0" presId="urn:microsoft.com/office/officeart/2008/layout/VerticalCurvedList"/>
    <dgm:cxn modelId="{37059C5C-555B-4C33-AD53-D63E5C5F8FEA}" type="presParOf" srcId="{0C53911B-8CF6-46CC-AB64-5A61F7C667F1}" destId="{F372FF90-E754-4910-8BE0-77EFA8AE7C8A}" srcOrd="6" destOrd="0" presId="urn:microsoft.com/office/officeart/2008/layout/VerticalCurvedList"/>
    <dgm:cxn modelId="{ADEB6F97-2E1E-4397-B846-EFBC541E7507}" type="presParOf" srcId="{F372FF90-E754-4910-8BE0-77EFA8AE7C8A}" destId="{567626EF-8F68-4C53-AA62-29D09C98C1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3E1C-5CCA-4C4B-BD83-E2F6E210BA36}">
      <dsp:nvSpPr>
        <dsp:cNvPr id="0" name=""/>
        <dsp:cNvSpPr/>
      </dsp:nvSpPr>
      <dsp:spPr>
        <a:xfrm>
          <a:off x="1684" y="228147"/>
          <a:ext cx="2052238" cy="82089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Pérdidas en costos</a:t>
          </a:r>
        </a:p>
      </dsp:txBody>
      <dsp:txXfrm>
        <a:off x="412132" y="228147"/>
        <a:ext cx="1231343" cy="820895"/>
      </dsp:txXfrm>
    </dsp:sp>
    <dsp:sp modelId="{7EB1A6CC-CE9B-4773-8843-183F42ABCF76}">
      <dsp:nvSpPr>
        <dsp:cNvPr id="0" name=""/>
        <dsp:cNvSpPr/>
      </dsp:nvSpPr>
      <dsp:spPr>
        <a:xfrm>
          <a:off x="1848699" y="228147"/>
          <a:ext cx="2052238" cy="82089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Prestigio internacional </a:t>
          </a:r>
        </a:p>
      </dsp:txBody>
      <dsp:txXfrm>
        <a:off x="2259147" y="228147"/>
        <a:ext cx="1231343" cy="820895"/>
      </dsp:txXfrm>
    </dsp:sp>
    <dsp:sp modelId="{F5A8A439-B948-4ACC-B8FB-A700CD6E167E}">
      <dsp:nvSpPr>
        <dsp:cNvPr id="0" name=""/>
        <dsp:cNvSpPr/>
      </dsp:nvSpPr>
      <dsp:spPr>
        <a:xfrm>
          <a:off x="3695713" y="228147"/>
          <a:ext cx="2052238" cy="82089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Apertura de oportunidades de negocio</a:t>
          </a:r>
        </a:p>
      </dsp:txBody>
      <dsp:txXfrm>
        <a:off x="4106161" y="228147"/>
        <a:ext cx="1231343" cy="8208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46BB5-13F8-4480-8188-89B995E2DB56}">
      <dsp:nvSpPr>
        <dsp:cNvPr id="0" name=""/>
        <dsp:cNvSpPr/>
      </dsp:nvSpPr>
      <dsp:spPr>
        <a:xfrm>
          <a:off x="4103" y="18059"/>
          <a:ext cx="2453038" cy="9812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Mercado internacional altamente competitivo </a:t>
          </a:r>
        </a:p>
      </dsp:txBody>
      <dsp:txXfrm>
        <a:off x="494711" y="18059"/>
        <a:ext cx="1471823" cy="981215"/>
      </dsp:txXfrm>
    </dsp:sp>
    <dsp:sp modelId="{E8BE1FA9-1DBE-479A-8478-6F90CB07C490}">
      <dsp:nvSpPr>
        <dsp:cNvPr id="0" name=""/>
        <dsp:cNvSpPr/>
      </dsp:nvSpPr>
      <dsp:spPr>
        <a:xfrm>
          <a:off x="2211838" y="18059"/>
          <a:ext cx="2453038" cy="9812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Adopción de certificaciones internacionales</a:t>
          </a:r>
        </a:p>
      </dsp:txBody>
      <dsp:txXfrm>
        <a:off x="2702446" y="18059"/>
        <a:ext cx="1471823" cy="9812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F8CE-CD42-4A12-9061-615D417428EA}">
      <dsp:nvSpPr>
        <dsp:cNvPr id="0" name=""/>
        <dsp:cNvSpPr/>
      </dsp:nvSpPr>
      <dsp:spPr>
        <a:xfrm>
          <a:off x="0" y="251545"/>
          <a:ext cx="1516784" cy="91007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Confianza</a:t>
          </a:r>
        </a:p>
      </dsp:txBody>
      <dsp:txXfrm>
        <a:off x="0" y="251545"/>
        <a:ext cx="1516784" cy="910070"/>
      </dsp:txXfrm>
    </dsp:sp>
    <dsp:sp modelId="{0EB6FE26-2C0D-4383-BE97-0D31031F06F9}">
      <dsp:nvSpPr>
        <dsp:cNvPr id="0" name=""/>
        <dsp:cNvSpPr/>
      </dsp:nvSpPr>
      <dsp:spPr>
        <a:xfrm>
          <a:off x="1668462" y="251545"/>
          <a:ext cx="1516784" cy="91007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Carta de presentación</a:t>
          </a:r>
        </a:p>
      </dsp:txBody>
      <dsp:txXfrm>
        <a:off x="1668462" y="251545"/>
        <a:ext cx="1516784" cy="910070"/>
      </dsp:txXfrm>
    </dsp:sp>
    <dsp:sp modelId="{9012AF84-F84A-49DB-B08B-0A5E98CBC9B2}">
      <dsp:nvSpPr>
        <dsp:cNvPr id="0" name=""/>
        <dsp:cNvSpPr/>
      </dsp:nvSpPr>
      <dsp:spPr>
        <a:xfrm>
          <a:off x="3336924" y="251545"/>
          <a:ext cx="1516784" cy="91007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Valor de la marca</a:t>
          </a:r>
        </a:p>
      </dsp:txBody>
      <dsp:txXfrm>
        <a:off x="3336924" y="251545"/>
        <a:ext cx="1516784" cy="9100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1495F-6991-4862-A8CD-3CCF0C7DFE01}">
      <dsp:nvSpPr>
        <dsp:cNvPr id="0" name=""/>
        <dsp:cNvSpPr/>
      </dsp:nvSpPr>
      <dsp:spPr>
        <a:xfrm>
          <a:off x="7512" y="116204"/>
          <a:ext cx="2245505" cy="178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La globalización de los mercados ha incidido en el crecimiento del comercio internacional y del movimiento de mercancías a nivel mundial.</a:t>
          </a:r>
        </a:p>
      </dsp:txBody>
      <dsp:txXfrm>
        <a:off x="59921" y="168613"/>
        <a:ext cx="2140687" cy="1684568"/>
      </dsp:txXfrm>
    </dsp:sp>
    <dsp:sp modelId="{D797BA84-3755-4416-8E7C-981081EDBCF0}">
      <dsp:nvSpPr>
        <dsp:cNvPr id="0" name=""/>
        <dsp:cNvSpPr/>
      </dsp:nvSpPr>
      <dsp:spPr>
        <a:xfrm>
          <a:off x="2477568" y="732455"/>
          <a:ext cx="476047" cy="55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477568" y="843832"/>
        <a:ext cx="333233" cy="334131"/>
      </dsp:txXfrm>
    </dsp:sp>
    <dsp:sp modelId="{B5E03B9A-C8B0-4C76-9A3D-0D3D59505769}">
      <dsp:nvSpPr>
        <dsp:cNvPr id="0" name=""/>
        <dsp:cNvSpPr/>
      </dsp:nvSpPr>
      <dsp:spPr>
        <a:xfrm>
          <a:off x="3151219" y="116204"/>
          <a:ext cx="2245505" cy="178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La cadena logística recorra mayores distancias y sean más los actores involucrados en su operación.</a:t>
          </a:r>
        </a:p>
      </dsp:txBody>
      <dsp:txXfrm>
        <a:off x="3203628" y="168613"/>
        <a:ext cx="2140687" cy="1684568"/>
      </dsp:txXfrm>
    </dsp:sp>
    <dsp:sp modelId="{81C6F28F-770F-42C5-802D-5F6909B3B66C}">
      <dsp:nvSpPr>
        <dsp:cNvPr id="0" name=""/>
        <dsp:cNvSpPr/>
      </dsp:nvSpPr>
      <dsp:spPr>
        <a:xfrm>
          <a:off x="5621275" y="732455"/>
          <a:ext cx="476047" cy="55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621275" y="843832"/>
        <a:ext cx="333233" cy="334131"/>
      </dsp:txXfrm>
    </dsp:sp>
    <dsp:sp modelId="{2EE667A2-9C89-494B-A3D3-40CFA091A6E7}">
      <dsp:nvSpPr>
        <dsp:cNvPr id="0" name=""/>
        <dsp:cNvSpPr/>
      </dsp:nvSpPr>
      <dsp:spPr>
        <a:xfrm>
          <a:off x="6294927" y="116204"/>
          <a:ext cx="2245505" cy="1789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Existencia de distintas iniciativas para el control de la seguridad logística, siendo BASC una de ellas.</a:t>
          </a:r>
        </a:p>
      </dsp:txBody>
      <dsp:txXfrm>
        <a:off x="6347336" y="168613"/>
        <a:ext cx="2140687" cy="1684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16562-C65D-4708-AFEF-9D67C7FD899D}">
      <dsp:nvSpPr>
        <dsp:cNvPr id="0" name=""/>
        <dsp:cNvSpPr/>
      </dsp:nvSpPr>
      <dsp:spPr>
        <a:xfrm>
          <a:off x="0" y="2115521"/>
          <a:ext cx="5362914" cy="69436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Calificarse como Operador Económico Autorizado (OEA)</a:t>
          </a:r>
        </a:p>
      </dsp:txBody>
      <dsp:txXfrm>
        <a:off x="0" y="2115521"/>
        <a:ext cx="5362914" cy="694361"/>
      </dsp:txXfrm>
    </dsp:sp>
    <dsp:sp modelId="{B64EE848-0C05-4251-87B0-B265EABEBB73}">
      <dsp:nvSpPr>
        <dsp:cNvPr id="0" name=""/>
        <dsp:cNvSpPr/>
      </dsp:nvSpPr>
      <dsp:spPr>
        <a:xfrm rot="10800000">
          <a:off x="0" y="1058009"/>
          <a:ext cx="5362914" cy="1067927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Implementar procedimientos para la adecuada selección de proveedores de salida</a:t>
          </a:r>
        </a:p>
      </dsp:txBody>
      <dsp:txXfrm rot="10800000">
        <a:off x="0" y="1058009"/>
        <a:ext cx="5362914" cy="693907"/>
      </dsp:txXfrm>
    </dsp:sp>
    <dsp:sp modelId="{B983DCE4-E21A-4502-8343-2500F97526A7}">
      <dsp:nvSpPr>
        <dsp:cNvPr id="0" name=""/>
        <dsp:cNvSpPr/>
      </dsp:nvSpPr>
      <dsp:spPr>
        <a:xfrm rot="10800000">
          <a:off x="0" y="496"/>
          <a:ext cx="5362914" cy="1067927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Desarrollar mecanismos para la gestión de los riesgos relacionados a temas delictivos</a:t>
          </a:r>
        </a:p>
      </dsp:txBody>
      <dsp:txXfrm rot="10800000">
        <a:off x="0" y="496"/>
        <a:ext cx="5362914" cy="6939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918EE-B458-439B-A510-0AEE9A862FFC}">
      <dsp:nvSpPr>
        <dsp:cNvPr id="0" name=""/>
        <dsp:cNvSpPr/>
      </dsp:nvSpPr>
      <dsp:spPr>
        <a:xfrm>
          <a:off x="0" y="2809808"/>
          <a:ext cx="7508657" cy="6147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+mn-lt"/>
              <a:ea typeface="Calibri" panose="020F0502020204030204" pitchFamily="34" charset="0"/>
            </a:rPr>
            <a:t>Convenio para la homologación de las normas de seguridad </a:t>
          </a:r>
          <a:endParaRPr lang="es-MX" sz="1700" kern="1200" dirty="0">
            <a:latin typeface="+mn-lt"/>
          </a:endParaRPr>
        </a:p>
      </dsp:txBody>
      <dsp:txXfrm>
        <a:off x="0" y="2809808"/>
        <a:ext cx="7508657" cy="614717"/>
      </dsp:txXfrm>
    </dsp:sp>
    <dsp:sp modelId="{DEB876FC-35CF-48CD-B0A3-6127F9C9AB91}">
      <dsp:nvSpPr>
        <dsp:cNvPr id="0" name=""/>
        <dsp:cNvSpPr/>
      </dsp:nvSpPr>
      <dsp:spPr>
        <a:xfrm rot="10800000">
          <a:off x="0" y="1873594"/>
          <a:ext cx="7508657" cy="94543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+mn-lt"/>
            </a:rPr>
            <a:t>Elaboración de un Plan de Prevención</a:t>
          </a:r>
        </a:p>
      </dsp:txBody>
      <dsp:txXfrm rot="10800000">
        <a:off x="0" y="1873594"/>
        <a:ext cx="7508657" cy="614315"/>
      </dsp:txXfrm>
    </dsp:sp>
    <dsp:sp modelId="{8089C875-7123-485D-9EF7-6EECB7C44379}">
      <dsp:nvSpPr>
        <dsp:cNvPr id="0" name=""/>
        <dsp:cNvSpPr/>
      </dsp:nvSpPr>
      <dsp:spPr>
        <a:xfrm rot="10800000">
          <a:off x="0" y="937379"/>
          <a:ext cx="7508657" cy="94543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+mn-lt"/>
            </a:rPr>
            <a:t>Crear una adecuada infraestructura logística </a:t>
          </a:r>
        </a:p>
      </dsp:txBody>
      <dsp:txXfrm rot="10800000">
        <a:off x="0" y="937379"/>
        <a:ext cx="7508657" cy="614315"/>
      </dsp:txXfrm>
    </dsp:sp>
    <dsp:sp modelId="{7AEE11DE-FE00-4076-B024-107FF585DDB8}">
      <dsp:nvSpPr>
        <dsp:cNvPr id="0" name=""/>
        <dsp:cNvSpPr/>
      </dsp:nvSpPr>
      <dsp:spPr>
        <a:xfrm rot="10800000">
          <a:off x="0" y="1164"/>
          <a:ext cx="7508657" cy="94543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+mn-lt"/>
            </a:rPr>
            <a:t>Obligatoriedad del cumplimiento de normas de seguridad en la cadena logística </a:t>
          </a:r>
        </a:p>
      </dsp:txBody>
      <dsp:txXfrm rot="10800000">
        <a:off x="0" y="1164"/>
        <a:ext cx="7508657" cy="614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1FBE5-A483-4D46-BDD7-48512F736FED}">
      <dsp:nvSpPr>
        <dsp:cNvPr id="0" name=""/>
        <dsp:cNvSpPr/>
      </dsp:nvSpPr>
      <dsp:spPr>
        <a:xfrm>
          <a:off x="7670" y="0"/>
          <a:ext cx="4585001" cy="514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Enfoque cualitativo</a:t>
          </a:r>
        </a:p>
      </dsp:txBody>
      <dsp:txXfrm>
        <a:off x="264934" y="0"/>
        <a:ext cx="4070473" cy="514528"/>
      </dsp:txXfrm>
    </dsp:sp>
    <dsp:sp modelId="{E324D748-8501-4799-9F71-E40E3A8B5EAE}">
      <dsp:nvSpPr>
        <dsp:cNvPr id="0" name=""/>
        <dsp:cNvSpPr/>
      </dsp:nvSpPr>
      <dsp:spPr>
        <a:xfrm>
          <a:off x="4134171" y="0"/>
          <a:ext cx="4585001" cy="514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Exploratoria y Descriptiva</a:t>
          </a:r>
        </a:p>
      </dsp:txBody>
      <dsp:txXfrm>
        <a:off x="4391435" y="0"/>
        <a:ext cx="4070473" cy="514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40C9F-AE61-4244-9BE2-41CF9E275D4B}">
      <dsp:nvSpPr>
        <dsp:cNvPr id="0" name=""/>
        <dsp:cNvSpPr/>
      </dsp:nvSpPr>
      <dsp:spPr>
        <a:xfrm>
          <a:off x="1345109" y="1390426"/>
          <a:ext cx="1359878" cy="1360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809BA-6F4F-42A1-A575-CD2A3FEA98DE}">
      <dsp:nvSpPr>
        <dsp:cNvPr id="0" name=""/>
        <dsp:cNvSpPr/>
      </dsp:nvSpPr>
      <dsp:spPr>
        <a:xfrm>
          <a:off x="2212501" y="388829"/>
          <a:ext cx="403873" cy="40361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3FF32-EDA4-4918-AC18-0A5EDEC7AAFD}">
      <dsp:nvSpPr>
        <dsp:cNvPr id="0" name=""/>
        <dsp:cNvSpPr/>
      </dsp:nvSpPr>
      <dsp:spPr>
        <a:xfrm>
          <a:off x="1397369" y="1442619"/>
          <a:ext cx="1255928" cy="12557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F7F74-DE6E-44BE-9476-9C437040BA1E}">
      <dsp:nvSpPr>
        <dsp:cNvPr id="0" name=""/>
        <dsp:cNvSpPr/>
      </dsp:nvSpPr>
      <dsp:spPr>
        <a:xfrm>
          <a:off x="2803827" y="1647379"/>
          <a:ext cx="711749" cy="711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4AA18-E83E-4677-A154-AF792327BDFF}">
      <dsp:nvSpPr>
        <dsp:cNvPr id="0" name=""/>
        <dsp:cNvSpPr/>
      </dsp:nvSpPr>
      <dsp:spPr>
        <a:xfrm>
          <a:off x="2845861" y="1689417"/>
          <a:ext cx="627680" cy="62774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A964-E672-4ED6-9DF6-33154B9AC39B}">
      <dsp:nvSpPr>
        <dsp:cNvPr id="0" name=""/>
        <dsp:cNvSpPr/>
      </dsp:nvSpPr>
      <dsp:spPr>
        <a:xfrm>
          <a:off x="2525489" y="642948"/>
          <a:ext cx="912266" cy="912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5B1F9-9710-475B-A584-234C4FE4855C}">
      <dsp:nvSpPr>
        <dsp:cNvPr id="0" name=""/>
        <dsp:cNvSpPr/>
      </dsp:nvSpPr>
      <dsp:spPr>
        <a:xfrm>
          <a:off x="3288362" y="418822"/>
          <a:ext cx="298787" cy="29899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D44CF-16B5-4FA5-91C0-77FFB5FD9C66}">
      <dsp:nvSpPr>
        <dsp:cNvPr id="0" name=""/>
        <dsp:cNvSpPr/>
      </dsp:nvSpPr>
      <dsp:spPr>
        <a:xfrm>
          <a:off x="3587717" y="2362030"/>
          <a:ext cx="224374" cy="22412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628B6-B640-47FB-954C-519F02B753DF}">
      <dsp:nvSpPr>
        <dsp:cNvPr id="0" name=""/>
        <dsp:cNvSpPr/>
      </dsp:nvSpPr>
      <dsp:spPr>
        <a:xfrm>
          <a:off x="2573772" y="691126"/>
          <a:ext cx="816268" cy="81620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7FD38-98C6-4D47-A88C-589FD7E7ED07}">
      <dsp:nvSpPr>
        <dsp:cNvPr id="0" name=""/>
        <dsp:cNvSpPr/>
      </dsp:nvSpPr>
      <dsp:spPr>
        <a:xfrm>
          <a:off x="0" y="691126"/>
          <a:ext cx="2018232" cy="655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Empresas exportadoras certificadas BASC </a:t>
          </a:r>
          <a:r>
            <a:rPr lang="es-MX" sz="1600" b="1" kern="1200" dirty="0"/>
            <a:t>(12)</a:t>
          </a:r>
        </a:p>
      </dsp:txBody>
      <dsp:txXfrm>
        <a:off x="0" y="691126"/>
        <a:ext cx="2018232" cy="655371"/>
      </dsp:txXfrm>
    </dsp:sp>
    <dsp:sp modelId="{17CEBBB3-1E71-4655-9ED0-858F6DC1EA73}">
      <dsp:nvSpPr>
        <dsp:cNvPr id="0" name=""/>
        <dsp:cNvSpPr/>
      </dsp:nvSpPr>
      <dsp:spPr>
        <a:xfrm>
          <a:off x="3662130" y="1689417"/>
          <a:ext cx="2018232" cy="62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Representante de la Dirección Nacional de Antinarcóticos DNA </a:t>
          </a:r>
          <a:r>
            <a:rPr lang="es-MX" sz="1600" b="1" kern="1200" dirty="0"/>
            <a:t>(1)</a:t>
          </a:r>
        </a:p>
      </dsp:txBody>
      <dsp:txXfrm>
        <a:off x="3662130" y="1689417"/>
        <a:ext cx="2018232" cy="627740"/>
      </dsp:txXfrm>
    </dsp:sp>
    <dsp:sp modelId="{C2339F64-5670-4261-9006-5F362D8CEAAF}">
      <dsp:nvSpPr>
        <dsp:cNvPr id="0" name=""/>
        <dsp:cNvSpPr/>
      </dsp:nvSpPr>
      <dsp:spPr>
        <a:xfrm>
          <a:off x="3587717" y="691126"/>
          <a:ext cx="2018232" cy="816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Representante de BASC Capítulo Pichincha </a:t>
          </a:r>
          <a:r>
            <a:rPr lang="es-MX" sz="1600" b="1" kern="1200" dirty="0"/>
            <a:t>(1)</a:t>
          </a:r>
        </a:p>
      </dsp:txBody>
      <dsp:txXfrm>
        <a:off x="3587717" y="691126"/>
        <a:ext cx="2018232" cy="816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86EFB-1420-4708-A875-3EAC342C2913}">
      <dsp:nvSpPr>
        <dsp:cNvPr id="0" name=""/>
        <dsp:cNvSpPr/>
      </dsp:nvSpPr>
      <dsp:spPr>
        <a:xfrm>
          <a:off x="9155" y="0"/>
          <a:ext cx="5473022" cy="7078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Responsabilidad Social Empresarial (RSE)</a:t>
          </a:r>
        </a:p>
      </dsp:txBody>
      <dsp:txXfrm>
        <a:off x="363098" y="0"/>
        <a:ext cx="4765136" cy="707886"/>
      </dsp:txXfrm>
    </dsp:sp>
    <dsp:sp modelId="{2E6FD964-0759-48C3-83ED-15AF085D9F00}">
      <dsp:nvSpPr>
        <dsp:cNvPr id="0" name=""/>
        <dsp:cNvSpPr/>
      </dsp:nvSpPr>
      <dsp:spPr>
        <a:xfrm>
          <a:off x="4944031" y="0"/>
          <a:ext cx="5473022" cy="7078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Sostenibilidad Empresarial</a:t>
          </a:r>
        </a:p>
      </dsp:txBody>
      <dsp:txXfrm>
        <a:off x="5297974" y="0"/>
        <a:ext cx="4765136" cy="707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98A82-7388-41EE-9B40-C1675765A1EA}">
      <dsp:nvSpPr>
        <dsp:cNvPr id="0" name=""/>
        <dsp:cNvSpPr/>
      </dsp:nvSpPr>
      <dsp:spPr>
        <a:xfrm>
          <a:off x="1122" y="0"/>
          <a:ext cx="2392752" cy="911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Década de los cincuenta</a:t>
          </a:r>
        </a:p>
      </dsp:txBody>
      <dsp:txXfrm>
        <a:off x="27833" y="26711"/>
        <a:ext cx="2339330" cy="858565"/>
      </dsp:txXfrm>
    </dsp:sp>
    <dsp:sp modelId="{42B9D6F2-E041-4051-B856-DE4B9CD49E43}">
      <dsp:nvSpPr>
        <dsp:cNvPr id="0" name=""/>
        <dsp:cNvSpPr/>
      </dsp:nvSpPr>
      <dsp:spPr>
        <a:xfrm>
          <a:off x="2633149" y="159292"/>
          <a:ext cx="507263" cy="59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2633149" y="277972"/>
        <a:ext cx="355084" cy="356042"/>
      </dsp:txXfrm>
    </dsp:sp>
    <dsp:sp modelId="{2221D053-24A7-4B18-9484-21A68C155356}">
      <dsp:nvSpPr>
        <dsp:cNvPr id="0" name=""/>
        <dsp:cNvSpPr/>
      </dsp:nvSpPr>
      <dsp:spPr>
        <a:xfrm>
          <a:off x="3350974" y="0"/>
          <a:ext cx="2392752" cy="911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Crecimiento superior al del PIB mundial del comercio global</a:t>
          </a:r>
        </a:p>
      </dsp:txBody>
      <dsp:txXfrm>
        <a:off x="3377685" y="26711"/>
        <a:ext cx="2339330" cy="858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7747F-113A-491C-AD17-FA12CAA3C30C}">
      <dsp:nvSpPr>
        <dsp:cNvPr id="0" name=""/>
        <dsp:cNvSpPr/>
      </dsp:nvSpPr>
      <dsp:spPr>
        <a:xfrm>
          <a:off x="3501" y="180639"/>
          <a:ext cx="3062124" cy="122484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BASC nace en 1996 </a:t>
          </a:r>
        </a:p>
      </dsp:txBody>
      <dsp:txXfrm>
        <a:off x="3501" y="180639"/>
        <a:ext cx="2755912" cy="1224849"/>
      </dsp:txXfrm>
    </dsp:sp>
    <dsp:sp modelId="{3F86B4B8-9F78-4FCE-9D67-DDC224C1F85C}">
      <dsp:nvSpPr>
        <dsp:cNvPr id="0" name=""/>
        <dsp:cNvSpPr/>
      </dsp:nvSpPr>
      <dsp:spPr>
        <a:xfrm>
          <a:off x="2453201" y="180639"/>
          <a:ext cx="3062124" cy="12248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i="0" kern="1200"/>
            <a:t>En 1999 el programa es implementado en Ecuador</a:t>
          </a:r>
          <a:endParaRPr lang="es-MX" sz="1700" kern="1200" dirty="0"/>
        </a:p>
      </dsp:txBody>
      <dsp:txXfrm>
        <a:off x="3065626" y="180639"/>
        <a:ext cx="1837275" cy="1224849"/>
      </dsp:txXfrm>
    </dsp:sp>
    <dsp:sp modelId="{B4D4B464-5C4D-4CBD-B440-2039A319C9A6}">
      <dsp:nvSpPr>
        <dsp:cNvPr id="0" name=""/>
        <dsp:cNvSpPr/>
      </dsp:nvSpPr>
      <dsp:spPr>
        <a:xfrm>
          <a:off x="4902901" y="180639"/>
          <a:ext cx="3062124" cy="12248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En el año 2002 se constituye la </a:t>
          </a:r>
          <a:r>
            <a:rPr lang="es-MX" sz="1700" kern="1200" dirty="0" err="1"/>
            <a:t>World</a:t>
          </a:r>
          <a:r>
            <a:rPr lang="es-MX" sz="1700" kern="1200" dirty="0"/>
            <a:t> BASC </a:t>
          </a:r>
          <a:r>
            <a:rPr lang="es-MX" sz="1700" kern="1200" dirty="0" err="1"/>
            <a:t>Organization</a:t>
          </a:r>
          <a:r>
            <a:rPr lang="es-MX" sz="1700" kern="1200" dirty="0"/>
            <a:t> – WBO </a:t>
          </a:r>
        </a:p>
      </dsp:txBody>
      <dsp:txXfrm>
        <a:off x="5515326" y="180639"/>
        <a:ext cx="1837275" cy="1224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5812E-212A-436B-BB62-52CCCC1C0DEE}">
      <dsp:nvSpPr>
        <dsp:cNvPr id="0" name=""/>
        <dsp:cNvSpPr/>
      </dsp:nvSpPr>
      <dsp:spPr>
        <a:xfrm>
          <a:off x="3429" y="0"/>
          <a:ext cx="358717" cy="3587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E8561-4218-4BB9-ADC9-D308C355E383}">
      <dsp:nvSpPr>
        <dsp:cNvPr id="0" name=""/>
        <dsp:cNvSpPr/>
      </dsp:nvSpPr>
      <dsp:spPr>
        <a:xfrm>
          <a:off x="39300" y="35871"/>
          <a:ext cx="286973" cy="286973"/>
        </a:xfrm>
        <a:prstGeom prst="chord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597C0-8304-4354-9B5B-381B97D768CA}">
      <dsp:nvSpPr>
        <dsp:cNvPr id="0" name=""/>
        <dsp:cNvSpPr/>
      </dsp:nvSpPr>
      <dsp:spPr>
        <a:xfrm>
          <a:off x="436878" y="0"/>
          <a:ext cx="1061204" cy="35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Legalidad</a:t>
          </a:r>
        </a:p>
      </dsp:txBody>
      <dsp:txXfrm>
        <a:off x="436878" y="0"/>
        <a:ext cx="1061204" cy="358717"/>
      </dsp:txXfrm>
    </dsp:sp>
    <dsp:sp modelId="{502D6C15-F8C2-4012-8FBA-75E9145A8DFE}">
      <dsp:nvSpPr>
        <dsp:cNvPr id="0" name=""/>
        <dsp:cNvSpPr/>
      </dsp:nvSpPr>
      <dsp:spPr>
        <a:xfrm>
          <a:off x="1572816" y="0"/>
          <a:ext cx="358717" cy="3587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D7147-FE7C-4028-85EC-77DE2AB08C66}">
      <dsp:nvSpPr>
        <dsp:cNvPr id="0" name=""/>
        <dsp:cNvSpPr/>
      </dsp:nvSpPr>
      <dsp:spPr>
        <a:xfrm>
          <a:off x="1608688" y="35871"/>
          <a:ext cx="286973" cy="286973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BAA8B-4494-40B0-9DE4-34C4211882BB}">
      <dsp:nvSpPr>
        <dsp:cNvPr id="0" name=""/>
        <dsp:cNvSpPr/>
      </dsp:nvSpPr>
      <dsp:spPr>
        <a:xfrm>
          <a:off x="2006266" y="0"/>
          <a:ext cx="1061204" cy="35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Calidad</a:t>
          </a:r>
        </a:p>
      </dsp:txBody>
      <dsp:txXfrm>
        <a:off x="2006266" y="0"/>
        <a:ext cx="1061204" cy="358717"/>
      </dsp:txXfrm>
    </dsp:sp>
    <dsp:sp modelId="{6EAF2E86-D9AE-4347-B530-FF54815A22B0}">
      <dsp:nvSpPr>
        <dsp:cNvPr id="0" name=""/>
        <dsp:cNvSpPr/>
      </dsp:nvSpPr>
      <dsp:spPr>
        <a:xfrm>
          <a:off x="3142203" y="0"/>
          <a:ext cx="358717" cy="3587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D3D94-D784-4F31-AF46-2F5ACDE7FC85}">
      <dsp:nvSpPr>
        <dsp:cNvPr id="0" name=""/>
        <dsp:cNvSpPr/>
      </dsp:nvSpPr>
      <dsp:spPr>
        <a:xfrm>
          <a:off x="3178075" y="35871"/>
          <a:ext cx="286973" cy="286973"/>
        </a:xfrm>
        <a:prstGeom prst="chord">
          <a:avLst>
            <a:gd name="adj1" fmla="val 198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68C93-3688-4253-B95F-8BBFB8F6B183}">
      <dsp:nvSpPr>
        <dsp:cNvPr id="0" name=""/>
        <dsp:cNvSpPr/>
      </dsp:nvSpPr>
      <dsp:spPr>
        <a:xfrm>
          <a:off x="3575653" y="0"/>
          <a:ext cx="1061204" cy="35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Inocuidad</a:t>
          </a:r>
        </a:p>
      </dsp:txBody>
      <dsp:txXfrm>
        <a:off x="3575653" y="0"/>
        <a:ext cx="1061204" cy="358717"/>
      </dsp:txXfrm>
    </dsp:sp>
    <dsp:sp modelId="{BCACA742-E46E-4D79-964E-390C1EA1DB6A}">
      <dsp:nvSpPr>
        <dsp:cNvPr id="0" name=""/>
        <dsp:cNvSpPr/>
      </dsp:nvSpPr>
      <dsp:spPr>
        <a:xfrm>
          <a:off x="4711591" y="0"/>
          <a:ext cx="358717" cy="3587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BBB9E-D7C0-42B6-86EE-92245162F54C}">
      <dsp:nvSpPr>
        <dsp:cNvPr id="0" name=""/>
        <dsp:cNvSpPr/>
      </dsp:nvSpPr>
      <dsp:spPr>
        <a:xfrm>
          <a:off x="4747462" y="35871"/>
          <a:ext cx="286973" cy="28697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4B326-8BDF-48B9-BAF9-2021A831ED7F}">
      <dsp:nvSpPr>
        <dsp:cNvPr id="0" name=""/>
        <dsp:cNvSpPr/>
      </dsp:nvSpPr>
      <dsp:spPr>
        <a:xfrm>
          <a:off x="5145041" y="0"/>
          <a:ext cx="1061204" cy="35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Seguridad</a:t>
          </a:r>
        </a:p>
      </dsp:txBody>
      <dsp:txXfrm>
        <a:off x="5145041" y="0"/>
        <a:ext cx="1061204" cy="358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FA25-0DC8-4A5C-B343-47494AE7F2D3}">
      <dsp:nvSpPr>
        <dsp:cNvPr id="0" name=""/>
        <dsp:cNvSpPr/>
      </dsp:nvSpPr>
      <dsp:spPr>
        <a:xfrm rot="10800000">
          <a:off x="530111" y="1275"/>
          <a:ext cx="4461436" cy="7306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1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/>
            <a:t>Norma Internacional BASC Versión 5 – 2017</a:t>
          </a:r>
        </a:p>
      </dsp:txBody>
      <dsp:txXfrm rot="10800000">
        <a:off x="712783" y="1275"/>
        <a:ext cx="4278764" cy="730689"/>
      </dsp:txXfrm>
    </dsp:sp>
    <dsp:sp modelId="{9C4F5613-EBD3-4194-905B-84CE2DAE85D9}">
      <dsp:nvSpPr>
        <dsp:cNvPr id="0" name=""/>
        <dsp:cNvSpPr/>
      </dsp:nvSpPr>
      <dsp:spPr>
        <a:xfrm>
          <a:off x="83123" y="1275"/>
          <a:ext cx="730689" cy="73068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18490C-ED8A-47C4-BE8E-F09A88849BD8}">
      <dsp:nvSpPr>
        <dsp:cNvPr id="0" name=""/>
        <dsp:cNvSpPr/>
      </dsp:nvSpPr>
      <dsp:spPr>
        <a:xfrm rot="10800000">
          <a:off x="530111" y="950081"/>
          <a:ext cx="4461436" cy="7306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1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/>
            <a:t>Estándar Internacional de Seguridad BASC 5.0.1 Versión 5 - 2017</a:t>
          </a:r>
        </a:p>
      </dsp:txBody>
      <dsp:txXfrm rot="10800000">
        <a:off x="712783" y="950081"/>
        <a:ext cx="4278764" cy="730689"/>
      </dsp:txXfrm>
    </dsp:sp>
    <dsp:sp modelId="{3A3CF66E-B475-4B06-B6CA-14B9951240C4}">
      <dsp:nvSpPr>
        <dsp:cNvPr id="0" name=""/>
        <dsp:cNvSpPr/>
      </dsp:nvSpPr>
      <dsp:spPr>
        <a:xfrm>
          <a:off x="83123" y="950081"/>
          <a:ext cx="730689" cy="73068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416AF7-0A67-493A-B6A0-320CAD1F97E2}">
      <dsp:nvSpPr>
        <dsp:cNvPr id="0" name=""/>
        <dsp:cNvSpPr/>
      </dsp:nvSpPr>
      <dsp:spPr>
        <a:xfrm rot="10800000">
          <a:off x="530111" y="1898887"/>
          <a:ext cx="4461436" cy="7306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221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/>
            <a:t>Charlas, capacitaciones y visitas aleatorias realizadas conjuntamente con la DNA </a:t>
          </a:r>
        </a:p>
      </dsp:txBody>
      <dsp:txXfrm rot="10800000">
        <a:off x="712783" y="1898887"/>
        <a:ext cx="4278764" cy="730689"/>
      </dsp:txXfrm>
    </dsp:sp>
    <dsp:sp modelId="{CC9C9EE3-3C09-4CC5-8C4D-B9E12DD9C575}">
      <dsp:nvSpPr>
        <dsp:cNvPr id="0" name=""/>
        <dsp:cNvSpPr/>
      </dsp:nvSpPr>
      <dsp:spPr>
        <a:xfrm>
          <a:off x="83123" y="1898887"/>
          <a:ext cx="730689" cy="73068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C99E1-C702-4D51-954B-D48102DF4EC1}">
      <dsp:nvSpPr>
        <dsp:cNvPr id="0" name=""/>
        <dsp:cNvSpPr/>
      </dsp:nvSpPr>
      <dsp:spPr>
        <a:xfrm>
          <a:off x="-2625589" y="-405106"/>
          <a:ext cx="3134087" cy="3134087"/>
        </a:xfrm>
        <a:prstGeom prst="blockArc">
          <a:avLst>
            <a:gd name="adj1" fmla="val 18900000"/>
            <a:gd name="adj2" fmla="val 2700000"/>
            <a:gd name="adj3" fmla="val 689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977B-23BD-42BC-A0DD-AF9E9003047A}">
      <dsp:nvSpPr>
        <dsp:cNvPr id="0" name=""/>
        <dsp:cNvSpPr/>
      </dsp:nvSpPr>
      <dsp:spPr>
        <a:xfrm>
          <a:off x="326920" y="232387"/>
          <a:ext cx="5741377" cy="46477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9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Contribuye a las empresas a reducir sus perfiles de riesgo.</a:t>
          </a:r>
          <a:endParaRPr lang="es-MX" sz="1500" kern="1200" dirty="0"/>
        </a:p>
      </dsp:txBody>
      <dsp:txXfrm>
        <a:off x="326920" y="232387"/>
        <a:ext cx="5741377" cy="464775"/>
      </dsp:txXfrm>
    </dsp:sp>
    <dsp:sp modelId="{7F4614DE-E067-4439-95FA-B2484960B571}">
      <dsp:nvSpPr>
        <dsp:cNvPr id="0" name=""/>
        <dsp:cNvSpPr/>
      </dsp:nvSpPr>
      <dsp:spPr>
        <a:xfrm>
          <a:off x="36435" y="174290"/>
          <a:ext cx="580968" cy="580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170D27-9F9B-4E14-BD0E-F583A5FE355A}">
      <dsp:nvSpPr>
        <dsp:cNvPr id="0" name=""/>
        <dsp:cNvSpPr/>
      </dsp:nvSpPr>
      <dsp:spPr>
        <a:xfrm>
          <a:off x="495865" y="929550"/>
          <a:ext cx="5572431" cy="46477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9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Proyecta tranquilidad y confianza en las inspecciones realizadas.</a:t>
          </a:r>
          <a:endParaRPr lang="es-MX" sz="1500" kern="1200" dirty="0"/>
        </a:p>
      </dsp:txBody>
      <dsp:txXfrm>
        <a:off x="495865" y="929550"/>
        <a:ext cx="5572431" cy="464775"/>
      </dsp:txXfrm>
    </dsp:sp>
    <dsp:sp modelId="{D4C2ADF2-F92D-4313-9FD8-C028059C92F4}">
      <dsp:nvSpPr>
        <dsp:cNvPr id="0" name=""/>
        <dsp:cNvSpPr/>
      </dsp:nvSpPr>
      <dsp:spPr>
        <a:xfrm>
          <a:off x="205381" y="871453"/>
          <a:ext cx="580968" cy="580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C4F711-707D-4539-B672-9F44C3B53C50}">
      <dsp:nvSpPr>
        <dsp:cNvPr id="0" name=""/>
        <dsp:cNvSpPr/>
      </dsp:nvSpPr>
      <dsp:spPr>
        <a:xfrm>
          <a:off x="326920" y="1626712"/>
          <a:ext cx="5741377" cy="46477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91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Responder inmediatamente en caso de existir un problema. </a:t>
          </a:r>
        </a:p>
      </dsp:txBody>
      <dsp:txXfrm>
        <a:off x="326920" y="1626712"/>
        <a:ext cx="5741377" cy="464775"/>
      </dsp:txXfrm>
    </dsp:sp>
    <dsp:sp modelId="{567626EF-8F68-4C53-AA62-29D09C98C1CC}">
      <dsp:nvSpPr>
        <dsp:cNvPr id="0" name=""/>
        <dsp:cNvSpPr/>
      </dsp:nvSpPr>
      <dsp:spPr>
        <a:xfrm>
          <a:off x="36435" y="1568615"/>
          <a:ext cx="580968" cy="580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17150-76AB-438D-AFB0-D3AEE6BB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79962C-91F8-403E-B1AB-D5927E839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97F40-F6CE-4CEA-8DF2-AFE9AC2E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6BF8E-AAAF-4C87-BB68-E0C292ED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BE5FF5-3DA7-40F7-892E-4C372C0A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302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7A8A9-3BD6-47E8-897B-0EE56F03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EF7169-B640-4F83-8D25-1D6915931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A208B-B3D7-447E-8009-F142CF83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D37CC8-B210-4491-978A-79FB61AD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1E3D4-0CFC-4949-991D-14FDDD57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1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876551-7A75-4EB6-8C55-1E4DF0A68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E99DA9-B2C5-4DD2-88BB-18459D00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0C2E77-2AB8-4739-8737-A74A98FD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CBFD8-85C0-4ED6-9C85-24CD5732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79D575-0153-4F09-B2AF-F73EFDB3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6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C7AA7-9330-41C1-B520-58AFFB95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D014A-87D7-4647-9EDE-5D65A2057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3551DF-224C-4787-90AE-D91F7BDA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CCFA13-7FE4-40ED-B027-FA05AF8A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3C3D3-0836-4EF7-A062-D24FD794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07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DA50-DCA0-4DA3-8F68-AAF0328D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E56B0C-4E9D-43F4-B5D2-1200205D4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2960E-80C6-4BAE-8793-798EF675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35DEFC-A193-40BF-824B-BB76AC67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F52C3F-AB31-441F-A375-62F956A0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82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AFB2A-79D6-4C6F-8E2B-870F721D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7E045-BDFA-4538-B9A4-56C39195C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1E568-2140-4DF5-85C3-D08C9BC3A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1424CF-08C6-4D11-98BD-0792FD2A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D5EE60-44A8-400B-91B5-62F55ED4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64C36-B574-4A34-BD23-3D3D381F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70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F5D65-7C51-4D21-835E-6A6FD4F2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4316CC-49F2-4A0D-9006-BE2CBBB90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07069B-426E-4D95-BCBF-D92A9DD22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3085E2-EAF8-4E5C-B716-B50279987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68096A-9043-437B-93E7-C1F45EB8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763259-2417-4A15-989D-D89647AB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EFC339-3A18-4039-A18A-6ACB01BF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5750C7-ADD3-41C5-BD9B-FBFB7F77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74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62E69-898C-458F-93A7-7D3F2FDF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5650DA-BA83-4219-A7F6-404C8BA7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846C72-B314-479C-83CB-71430CA4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7EDB26-25B3-4C70-920D-A595D04F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17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007B34-7790-4D87-92F5-CFEE5D2C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05190C-684B-48BB-A9C4-58380F0C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502013-7AEB-4DE2-B120-7FDB2A8D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06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8A669-0CCE-4C2A-B56A-5AB8ED75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7B0691-9411-4ACB-A597-7F11E1E4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668D97-86D0-4A2A-B1A6-41FAB3C9E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A5ABEA-FF3A-4449-BD9C-E1608A36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8D057-E6EA-4F19-B882-53C07091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AE6E42-C484-40D6-994A-E92BBB03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75D5A-070C-42D2-8031-4D705B87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05CEC7-4EA5-4406-AB42-BFBD63E11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22696C-7DC1-4FCC-A522-BBF4D0DD9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38785C-8511-4F48-A100-ED362836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E83F1-2467-43BF-BAEE-5340D810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7CFFE4-1B61-4C0E-AE87-05AA5DFD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5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F5DB64-5A59-45A2-B563-D0776A3C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04A31-D80F-4E75-A1F1-2BB3BECFD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96B73A-B52A-423D-A8FF-852731761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36B9-3278-438E-8883-13DC98EF6AAF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39532-F2EC-4914-938B-63D36AF22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3BF1D7-20BD-43B5-93E0-F514349C4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59AB7-8D44-42AE-A0EF-D037A4E469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16.jpeg"/><Relationship Id="rId10" Type="http://schemas.microsoft.com/office/2007/relationships/diagramDrawing" Target="../diagrams/drawing8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9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24.png"/><Relationship Id="rId5" Type="http://schemas.openxmlformats.org/officeDocument/2006/relationships/diagramData" Target="../diagrams/data10.xml"/><Relationship Id="rId10" Type="http://schemas.openxmlformats.org/officeDocument/2006/relationships/image" Target="../media/image23.jpeg"/><Relationship Id="rId4" Type="http://schemas.microsoft.com/office/2007/relationships/hdphoto" Target="../media/hdphoto3.wdp"/><Relationship Id="rId9" Type="http://schemas.microsoft.com/office/2007/relationships/diagramDrawing" Target="../diagrams/drawing1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032" name="Picture 8" descr="Incoterms: Claves de la logística internacional - Logistica Flexible">
            <a:extLst>
              <a:ext uri="{FF2B5EF4-FFF2-40B4-BE49-F238E27FC236}">
                <a16:creationId xmlns:a16="http://schemas.microsoft.com/office/drawing/2014/main" id="{210A7D95-947B-4DDA-B214-75C6E7A0C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202"/>
          <a:stretch/>
        </p:blipFill>
        <p:spPr bwMode="auto">
          <a:xfrm>
            <a:off x="7330749" y="0"/>
            <a:ext cx="4861251" cy="57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46CA9F-25AE-4D4E-9963-84F78276FFC9}"/>
              </a:ext>
            </a:extLst>
          </p:cNvPr>
          <p:cNvSpPr txBox="1"/>
          <p:nvPr/>
        </p:nvSpPr>
        <p:spPr>
          <a:xfrm>
            <a:off x="346365" y="420231"/>
            <a:ext cx="6109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Análisis de la certificación Business Alliance </a:t>
            </a:r>
            <a:r>
              <a:rPr lang="es-MX" sz="2800" b="1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2800" b="1" dirty="0" err="1">
                <a:solidFill>
                  <a:schemeClr val="tx2">
                    <a:lumMod val="50000"/>
                  </a:schemeClr>
                </a:solidFill>
              </a:rPr>
              <a:t>Secure</a:t>
            </a:r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 Commerce (BASC) en el sector exportador del Ecuador y su aporte en la seguridad de la cadena logística internacional</a:t>
            </a:r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C657AD-37DF-4740-8B7A-5C03DC08FA98}"/>
              </a:ext>
            </a:extLst>
          </p:cNvPr>
          <p:cNvSpPr txBox="1"/>
          <p:nvPr/>
        </p:nvSpPr>
        <p:spPr>
          <a:xfrm>
            <a:off x="346364" y="4812361"/>
            <a:ext cx="293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Autor: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Marco Antonio Ayerve</a:t>
            </a:r>
          </a:p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Tutora: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MIB. Jenny Vinueza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E5CA8B-5E52-4ABA-8F4C-3A3CE8698706}"/>
              </a:ext>
            </a:extLst>
          </p:cNvPr>
          <p:cNvSpPr txBox="1"/>
          <p:nvPr/>
        </p:nvSpPr>
        <p:spPr>
          <a:xfrm>
            <a:off x="4700118" y="4812361"/>
            <a:ext cx="2291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Sangolquí </a:t>
            </a:r>
          </a:p>
          <a:p>
            <a:pPr algn="r"/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13 de Agosto del 2020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AC6522B-0023-419D-80D5-C420C9302365}"/>
              </a:ext>
            </a:extLst>
          </p:cNvPr>
          <p:cNvSpPr/>
          <p:nvPr/>
        </p:nvSpPr>
        <p:spPr>
          <a:xfrm>
            <a:off x="1013454" y="2964217"/>
            <a:ext cx="22222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Teoría de los grupos de interés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51B098-410C-4A32-8692-F9168A69B47E}"/>
              </a:ext>
            </a:extLst>
          </p:cNvPr>
          <p:cNvSpPr/>
          <p:nvPr/>
        </p:nvSpPr>
        <p:spPr>
          <a:xfrm>
            <a:off x="4762152" y="2964217"/>
            <a:ext cx="222227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Teoría de la legitimación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A85C7B-61B0-4EDD-8B96-7D75DF2ADF34}"/>
              </a:ext>
            </a:extLst>
          </p:cNvPr>
          <p:cNvSpPr/>
          <p:nvPr/>
        </p:nvSpPr>
        <p:spPr>
          <a:xfrm>
            <a:off x="8404525" y="2964217"/>
            <a:ext cx="27186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Teoría de la ética y la moral en los negocios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BA9A500-648E-402E-95F2-DD2D86F3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597" y="3972924"/>
            <a:ext cx="1691986" cy="1534258"/>
          </a:xfrm>
          <a:prstGeom prst="rect">
            <a:avLst/>
          </a:prstGeom>
        </p:spPr>
      </p:pic>
      <p:pic>
        <p:nvPicPr>
          <p:cNvPr id="2052" name="Picture 4" descr="legitimidad - Iconos gratis de diverso">
            <a:extLst>
              <a:ext uri="{FF2B5EF4-FFF2-40B4-BE49-F238E27FC236}">
                <a16:creationId xmlns:a16="http://schemas.microsoft.com/office/drawing/2014/main" id="{EC16E5B9-DC34-446F-87A9-27111F06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69" y="3997687"/>
            <a:ext cx="1482436" cy="14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ono De La ética Empresarial Con Símbolo De Las Escalas En El ...">
            <a:extLst>
              <a:ext uri="{FF2B5EF4-FFF2-40B4-BE49-F238E27FC236}">
                <a16:creationId xmlns:a16="http://schemas.microsoft.com/office/drawing/2014/main" id="{20695116-6FD3-47EC-BE5C-200738378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6"/>
          <a:stretch/>
        </p:blipFill>
        <p:spPr bwMode="auto">
          <a:xfrm>
            <a:off x="8957050" y="3886847"/>
            <a:ext cx="1805853" cy="16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7FA3E0F-05EA-4875-8374-543D5ADA2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566562"/>
              </p:ext>
            </p:extLst>
          </p:nvPr>
        </p:nvGraphicFramePr>
        <p:xfrm>
          <a:off x="929819" y="1875088"/>
          <a:ext cx="10417054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227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Marco teórico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Teorías de soporte</a:t>
            </a:r>
          </a:p>
        </p:txBody>
      </p:sp>
    </p:spTree>
    <p:extLst>
      <p:ext uri="{BB962C8B-B14F-4D97-AF65-F5344CB8AC3E}">
        <p14:creationId xmlns:p14="http://schemas.microsoft.com/office/powerpoint/2010/main" val="202139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91200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227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Marco teórico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Contexto internacional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B90CFA5-4B17-4107-B21C-E3DF00131F0B}"/>
              </a:ext>
            </a:extLst>
          </p:cNvPr>
          <p:cNvSpPr/>
          <p:nvPr/>
        </p:nvSpPr>
        <p:spPr>
          <a:xfrm>
            <a:off x="457202" y="3470002"/>
            <a:ext cx="2516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Acuerdo General sobre Aranceles Aduaneros y Comercio (GATT)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1D9D6C2-8888-4149-A818-F982EAAF6EA3}"/>
              </a:ext>
            </a:extLst>
          </p:cNvPr>
          <p:cNvSpPr/>
          <p:nvPr/>
        </p:nvSpPr>
        <p:spPr>
          <a:xfrm>
            <a:off x="832958" y="4487250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dirty="0"/>
              <a:t>Ronda de Uruguay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66C562C-139A-424C-B74E-07F47DCDF24C}"/>
              </a:ext>
            </a:extLst>
          </p:cNvPr>
          <p:cNvSpPr/>
          <p:nvPr/>
        </p:nvSpPr>
        <p:spPr>
          <a:xfrm>
            <a:off x="3805942" y="3498275"/>
            <a:ext cx="2564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Incremento del comercio marítimo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DE1D1C-636B-45D6-8EDC-50492728978E}"/>
              </a:ext>
            </a:extLst>
          </p:cNvPr>
          <p:cNvSpPr/>
          <p:nvPr/>
        </p:nvSpPr>
        <p:spPr>
          <a:xfrm>
            <a:off x="3829960" y="4201364"/>
            <a:ext cx="2516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Responsable de movilizar cerca del 80% de mercancías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C0011A2-4201-4DC2-9788-D91B55AD3CA8}"/>
              </a:ext>
            </a:extLst>
          </p:cNvPr>
          <p:cNvSpPr/>
          <p:nvPr/>
        </p:nvSpPr>
        <p:spPr>
          <a:xfrm>
            <a:off x="1848707" y="5156883"/>
            <a:ext cx="3109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dirty="0">
                <a:solidFill>
                  <a:schemeClr val="tx2">
                    <a:lumMod val="75000"/>
                  </a:schemeClr>
                </a:solidFill>
              </a:rPr>
              <a:t>Cadenas de Valor Mundiales (CVM)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054B4E-E9F3-4BDF-969C-C89E231F3581}"/>
              </a:ext>
            </a:extLst>
          </p:cNvPr>
          <p:cNvSpPr txBox="1"/>
          <p:nvPr/>
        </p:nvSpPr>
        <p:spPr>
          <a:xfrm>
            <a:off x="1820962" y="1710839"/>
            <a:ext cx="28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Entorno del comercio global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C642641-1FA5-4146-850D-49B631110C18}"/>
              </a:ext>
            </a:extLst>
          </p:cNvPr>
          <p:cNvSpPr txBox="1"/>
          <p:nvPr/>
        </p:nvSpPr>
        <p:spPr>
          <a:xfrm>
            <a:off x="7739229" y="1710839"/>
            <a:ext cx="32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MX" dirty="0"/>
              <a:t>Seguridad de la cadena logística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1BF4FEC-8C7F-4314-A405-C42029427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706323"/>
              </p:ext>
            </p:extLst>
          </p:nvPr>
        </p:nvGraphicFramePr>
        <p:xfrm>
          <a:off x="531260" y="2288189"/>
          <a:ext cx="5744849" cy="91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BF2D3E8D-DCD5-42F2-B9A0-AB213B3E3088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715572" y="4300999"/>
            <a:ext cx="0" cy="18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51D47BB1-A912-4416-873C-6CE98B5B513D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5088331" y="4083050"/>
            <a:ext cx="0" cy="11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77419E6-5B77-492E-974E-180BDED6218A}"/>
              </a:ext>
            </a:extLst>
          </p:cNvPr>
          <p:cNvCxnSpPr/>
          <p:nvPr/>
        </p:nvCxnSpPr>
        <p:spPr>
          <a:xfrm>
            <a:off x="6580905" y="1583882"/>
            <a:ext cx="0" cy="389748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E63094B-8D45-4F6B-9B36-5EF3D3C33158}"/>
              </a:ext>
            </a:extLst>
          </p:cNvPr>
          <p:cNvSpPr/>
          <p:nvPr/>
        </p:nvSpPr>
        <p:spPr>
          <a:xfrm>
            <a:off x="6829456" y="2333614"/>
            <a:ext cx="5043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“La seguridad de la cadena logística es el conjunto de acciones que se realizan para velar por el correcto y oportuno funcionamiento de las cadenas de suministro frente amenazas externas como pueden ser actos terroristas o criminales” (Pérez Salas, 2013).</a:t>
            </a:r>
          </a:p>
        </p:txBody>
      </p:sp>
      <p:pic>
        <p:nvPicPr>
          <p:cNvPr id="1026" name="Picture 2" descr="SDF: Certificado BASC">
            <a:extLst>
              <a:ext uri="{FF2B5EF4-FFF2-40B4-BE49-F238E27FC236}">
                <a16:creationId xmlns:a16="http://schemas.microsoft.com/office/drawing/2014/main" id="{8A5F4887-2A04-42A5-B794-82C8EBDF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22" y="3849813"/>
            <a:ext cx="1846977" cy="16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rchetes 38">
            <a:extLst>
              <a:ext uri="{FF2B5EF4-FFF2-40B4-BE49-F238E27FC236}">
                <a16:creationId xmlns:a16="http://schemas.microsoft.com/office/drawing/2014/main" id="{7D695541-008B-4ED2-92E3-A5F4C9B3FFF2}"/>
              </a:ext>
            </a:extLst>
          </p:cNvPr>
          <p:cNvSpPr/>
          <p:nvPr/>
        </p:nvSpPr>
        <p:spPr>
          <a:xfrm>
            <a:off x="6879154" y="2155137"/>
            <a:ext cx="4943657" cy="163537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21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227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Marco teórico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7" y="1122216"/>
            <a:ext cx="608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Business Alliance for Secure Commerce (BASC)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C95068-7390-4176-B4E6-86DD9AA63FE2}"/>
              </a:ext>
            </a:extLst>
          </p:cNvPr>
          <p:cNvGrpSpPr/>
          <p:nvPr/>
        </p:nvGrpSpPr>
        <p:grpSpPr>
          <a:xfrm>
            <a:off x="9021188" y="1362146"/>
            <a:ext cx="2838305" cy="4186234"/>
            <a:chOff x="9021188" y="1362146"/>
            <a:chExt cx="2838305" cy="4186234"/>
          </a:xfrm>
        </p:grpSpPr>
        <p:pic>
          <p:nvPicPr>
            <p:cNvPr id="2050" name="Picture 2" descr="Países miembros | Business Alliance">
              <a:extLst>
                <a:ext uri="{FF2B5EF4-FFF2-40B4-BE49-F238E27FC236}">
                  <a16:creationId xmlns:a16="http://schemas.microsoft.com/office/drawing/2014/main" id="{A7F6D398-E543-4558-8412-1226F3D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188" y="1362146"/>
              <a:ext cx="2838305" cy="4186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B9C913E-8182-4C85-9C1C-B248246A2D65}"/>
                </a:ext>
              </a:extLst>
            </p:cNvPr>
            <p:cNvSpPr txBox="1"/>
            <p:nvPr/>
          </p:nvSpPr>
          <p:spPr>
            <a:xfrm>
              <a:off x="9434945" y="4364182"/>
              <a:ext cx="1302328" cy="484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FD98CAD-5E5C-42BD-8E2E-879796A2B099}"/>
              </a:ext>
            </a:extLst>
          </p:cNvPr>
          <p:cNvSpPr/>
          <p:nvPr/>
        </p:nvSpPr>
        <p:spPr>
          <a:xfrm>
            <a:off x="1138525" y="18109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90E82A-8F6D-4DD9-ABBB-47987F79F7E8}"/>
              </a:ext>
            </a:extLst>
          </p:cNvPr>
          <p:cNvSpPr/>
          <p:nvPr/>
        </p:nvSpPr>
        <p:spPr>
          <a:xfrm>
            <a:off x="3273064" y="23754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2562A5-42AE-414E-82EB-F64917DE534E}"/>
              </a:ext>
            </a:extLst>
          </p:cNvPr>
          <p:cNvSpPr/>
          <p:nvPr/>
        </p:nvSpPr>
        <p:spPr>
          <a:xfrm>
            <a:off x="332507" y="3605987"/>
            <a:ext cx="3602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WBO define a BASC como “una alianza empresarial internacional que promueve un comercio seguro en cooperación con gobiernos y organismos internacionales”.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0146B58-1D9F-4B94-8E44-07856ECEB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799082"/>
              </p:ext>
            </p:extLst>
          </p:nvPr>
        </p:nvGraphicFramePr>
        <p:xfrm>
          <a:off x="671798" y="1704167"/>
          <a:ext cx="7968528" cy="158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8CE7DB9E-9B1B-4F9E-B6C4-9A650980BCC6}"/>
              </a:ext>
            </a:extLst>
          </p:cNvPr>
          <p:cNvSpPr/>
          <p:nvPr/>
        </p:nvSpPr>
        <p:spPr>
          <a:xfrm>
            <a:off x="5143687" y="3436710"/>
            <a:ext cx="4253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1600" dirty="0"/>
              <a:t>La certificación BASC es un programa voluntario.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8F4117B-6102-4E5E-BA5B-4DC390BF83E2}"/>
              </a:ext>
            </a:extLst>
          </p:cNvPr>
          <p:cNvSpPr/>
          <p:nvPr/>
        </p:nvSpPr>
        <p:spPr>
          <a:xfrm>
            <a:off x="5143687" y="3982240"/>
            <a:ext cx="4443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Establecimiento y manejo de estándares globales de sistemas de control y seguridad.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1AF59E6E-7451-4DB7-8A2A-0ABA53C88FDE}"/>
              </a:ext>
            </a:extLst>
          </p:cNvPr>
          <p:cNvSpPr/>
          <p:nvPr/>
        </p:nvSpPr>
        <p:spPr>
          <a:xfrm>
            <a:off x="4199749" y="3479559"/>
            <a:ext cx="592097" cy="20463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3232AFB-70C6-45BB-B710-355864522D13}"/>
              </a:ext>
            </a:extLst>
          </p:cNvPr>
          <p:cNvSpPr/>
          <p:nvPr/>
        </p:nvSpPr>
        <p:spPr>
          <a:xfrm>
            <a:off x="5590359" y="4642199"/>
            <a:ext cx="4443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5.0.1 relación directa con la carga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5.0.2 relación indirecta con la carga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5.0.3 sin relación con la carga</a:t>
            </a:r>
          </a:p>
        </p:txBody>
      </p:sp>
    </p:spTree>
    <p:extLst>
      <p:ext uri="{BB962C8B-B14F-4D97-AF65-F5344CB8AC3E}">
        <p14:creationId xmlns:p14="http://schemas.microsoft.com/office/powerpoint/2010/main" val="47995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227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Marco teórico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7" y="1122216"/>
            <a:ext cx="608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Business Alliance for Secure Commerce (BASC)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5D37D65-87E9-4EF7-82DF-65D695F72C15}"/>
              </a:ext>
            </a:extLst>
          </p:cNvPr>
          <p:cNvSpPr/>
          <p:nvPr/>
        </p:nvSpPr>
        <p:spPr>
          <a:xfrm>
            <a:off x="807525" y="1824524"/>
            <a:ext cx="247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Norma Internacional BASC Versión 5 – 2017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9E88064-9EBF-4925-9F93-30170B4E201F}"/>
              </a:ext>
            </a:extLst>
          </p:cNvPr>
          <p:cNvSpPr/>
          <p:nvPr/>
        </p:nvSpPr>
        <p:spPr>
          <a:xfrm>
            <a:off x="6123710" y="1824524"/>
            <a:ext cx="3968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Estándar Internacional de Seguridad BASC 5.0.1 Versión 5 - 2017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A25CD63-B3DF-4E4F-95EB-D57E74B416BF}"/>
              </a:ext>
            </a:extLst>
          </p:cNvPr>
          <p:cNvSpPr txBox="1"/>
          <p:nvPr/>
        </p:nvSpPr>
        <p:spPr>
          <a:xfrm>
            <a:off x="528183" y="2714184"/>
            <a:ext cx="3032433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Contexto de la empresa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Liderazgo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Planificación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Apoyo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Evaluación del desempeño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Mejora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122125F-FBED-4A47-82C4-37C6AD1B33CF}"/>
              </a:ext>
            </a:extLst>
          </p:cNvPr>
          <p:cNvSpPr txBox="1"/>
          <p:nvPr/>
        </p:nvSpPr>
        <p:spPr>
          <a:xfrm>
            <a:off x="4367115" y="2714184"/>
            <a:ext cx="738276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Requisitos de asociados de negocio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Seguridad de las unidades de carga y unidades de transporte de carga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Seguridad en los procesos de manejo de la carga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Seguridad en los procesos relacionados con el personal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Control de acceso y seguridad física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Seguridad en los procesos relacionados con la tecnología y la información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13A4925-0637-43C6-BB2C-59F672F10C19}"/>
              </a:ext>
            </a:extLst>
          </p:cNvPr>
          <p:cNvCxnSpPr/>
          <p:nvPr/>
        </p:nvCxnSpPr>
        <p:spPr>
          <a:xfrm>
            <a:off x="3879273" y="1833257"/>
            <a:ext cx="0" cy="365970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0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0"/>
            <a:ext cx="6096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84910" y="1366897"/>
            <a:ext cx="5126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Entorno global de la seguridad de la cadena logística en el contexto del comercio internacional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D3AFF-1137-4D4F-B0ED-35C43E72133B}"/>
              </a:ext>
            </a:extLst>
          </p:cNvPr>
          <p:cNvSpPr txBox="1"/>
          <p:nvPr/>
        </p:nvSpPr>
        <p:spPr>
          <a:xfrm>
            <a:off x="6664037" y="2269820"/>
            <a:ext cx="504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Entorno del comercio global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Seguridad de la cadena logística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C3EA57-65A1-4A14-9E61-515739A97CAE}"/>
              </a:ext>
            </a:extLst>
          </p:cNvPr>
          <p:cNvCxnSpPr/>
          <p:nvPr/>
        </p:nvCxnSpPr>
        <p:spPr>
          <a:xfrm>
            <a:off x="581896" y="3770205"/>
            <a:ext cx="1524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6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213BBC4-395D-420E-AF8A-5EA469F17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357247"/>
              </p:ext>
            </p:extLst>
          </p:nvPr>
        </p:nvGraphicFramePr>
        <p:xfrm>
          <a:off x="5250871" y="2590383"/>
          <a:ext cx="6209675" cy="26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1260779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8" y="183365"/>
            <a:ext cx="986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Entorno global de la seguridad de la cadena logística en el contexto del comercio internacional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4EFBDB-920C-43E0-8CF5-6EC2AB7F02DA}"/>
              </a:ext>
            </a:extLst>
          </p:cNvPr>
          <p:cNvSpPr txBox="1"/>
          <p:nvPr/>
        </p:nvSpPr>
        <p:spPr>
          <a:xfrm>
            <a:off x="415638" y="1489233"/>
            <a:ext cx="401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Entorno del comercio global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9D9AB5-E540-42B3-B776-A0776F75197B}"/>
              </a:ext>
            </a:extLst>
          </p:cNvPr>
          <p:cNvSpPr/>
          <p:nvPr/>
        </p:nvSpPr>
        <p:spPr>
          <a:xfrm>
            <a:off x="5250871" y="1654983"/>
            <a:ext cx="60960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Controles en la trazabilidad de las operaciones de acuerdo a cuatro pilares: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641104-3993-4859-8C89-343DC55B51F0}"/>
              </a:ext>
            </a:extLst>
          </p:cNvPr>
          <p:cNvSpPr txBox="1"/>
          <p:nvPr/>
        </p:nvSpPr>
        <p:spPr>
          <a:xfrm>
            <a:off x="358801" y="2179351"/>
            <a:ext cx="4391889" cy="646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Realidad mundial y de América Latina: situación geográfica del Ecuador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26AC34-F69A-4CE3-AE4D-F74BDA83B60B}"/>
              </a:ext>
            </a:extLst>
          </p:cNvPr>
          <p:cNvSpPr/>
          <p:nvPr/>
        </p:nvSpPr>
        <p:spPr>
          <a:xfrm>
            <a:off x="4432568" y="3306748"/>
            <a:ext cx="29940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Los riesgos son directamente proporcionales a la dinámica del comercio internacional y a la complejidad de las cadenas logísticas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2978100-EE58-4CE8-85C6-103E325FAD55}"/>
              </a:ext>
            </a:extLst>
          </p:cNvPr>
          <p:cNvSpPr/>
          <p:nvPr/>
        </p:nvSpPr>
        <p:spPr>
          <a:xfrm>
            <a:off x="4499274" y="5104357"/>
            <a:ext cx="2860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dirty="0"/>
              <a:t>Gestión de los grupos de interés</a:t>
            </a:r>
          </a:p>
        </p:txBody>
      </p:sp>
      <p:pic>
        <p:nvPicPr>
          <p:cNvPr id="3074" name="Picture 2" descr="Símbolo De Una Red Mundial De Comunicación Internacional Con Un ...">
            <a:extLst>
              <a:ext uri="{FF2B5EF4-FFF2-40B4-BE49-F238E27FC236}">
                <a16:creationId xmlns:a16="http://schemas.microsoft.com/office/drawing/2014/main" id="{3D9A16F9-C31B-4B98-B7C7-178A7E264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7" b="89958" l="7231" r="90000">
                        <a14:foregroundMark x1="24000" y1="32322" x2="24000" y2="32322"/>
                        <a14:foregroundMark x1="27231" y1="38180" x2="27231" y2="38180"/>
                        <a14:foregroundMark x1="21462" y1="39226" x2="21462" y2="39226"/>
                        <a14:foregroundMark x1="18769" y1="31485" x2="18769" y2="31485"/>
                        <a14:foregroundMark x1="35154" y1="22176" x2="35154" y2="22176"/>
                        <a14:foregroundMark x1="26385" y1="18201" x2="26385" y2="18201"/>
                        <a14:foregroundMark x1="32769" y1="63285" x2="32769" y2="63285"/>
                        <a14:foregroundMark x1="81923" y1="70293" x2="81923" y2="70293"/>
                        <a14:foregroundMark x1="76308" y1="60251" x2="76308" y2="60251"/>
                        <a14:foregroundMark x1="75692" y1="58996" x2="75692" y2="58996"/>
                        <a14:foregroundMark x1="7231" y1="47490" x2="7231" y2="47490"/>
                        <a14:foregroundMark x1="8846" y1="49059" x2="8846" y2="49059"/>
                        <a14:foregroundMark x1="11385" y1="48849" x2="11385" y2="48849"/>
                        <a14:foregroundMark x1="14077" y1="48536" x2="14077" y2="48536"/>
                        <a14:foregroundMark x1="19846" y1="50732" x2="19846" y2="50732"/>
                        <a14:foregroundMark x1="19385" y1="23222" x2="19385" y2="23222"/>
                        <a14:foregroundMark x1="20769" y1="25628" x2="20769" y2="25628"/>
                        <a14:foregroundMark x1="19538" y1="24895" x2="19538" y2="24895"/>
                        <a14:foregroundMark x1="27846" y1="26255" x2="27846" y2="26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" t="9855" r="5947" b="15461"/>
          <a:stretch/>
        </p:blipFill>
        <p:spPr bwMode="auto">
          <a:xfrm>
            <a:off x="717067" y="3046675"/>
            <a:ext cx="3629891" cy="21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106C4FD-94A1-4D29-81FB-0C4A53BBD9C4}"/>
              </a:ext>
            </a:extLst>
          </p:cNvPr>
          <p:cNvSpPr/>
          <p:nvPr/>
        </p:nvSpPr>
        <p:spPr>
          <a:xfrm>
            <a:off x="7735327" y="3251327"/>
            <a:ext cx="16526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Narcotráfico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076B19C-8E15-486E-A25C-8032010CB701}"/>
              </a:ext>
            </a:extLst>
          </p:cNvPr>
          <p:cNvSpPr/>
          <p:nvPr/>
        </p:nvSpPr>
        <p:spPr>
          <a:xfrm>
            <a:off x="9839275" y="3251327"/>
            <a:ext cx="19237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Terrorismo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530CF0-AE96-4C08-9306-D0124C0D82C7}"/>
              </a:ext>
            </a:extLst>
          </p:cNvPr>
          <p:cNvSpPr/>
          <p:nvPr/>
        </p:nvSpPr>
        <p:spPr>
          <a:xfrm>
            <a:off x="7735327" y="3726926"/>
            <a:ext cx="165269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sz="1600" dirty="0"/>
              <a:t>Lavado de activos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3B1C84C-ABB7-4907-8F4D-D579E72961AE}"/>
              </a:ext>
            </a:extLst>
          </p:cNvPr>
          <p:cNvSpPr/>
          <p:nvPr/>
        </p:nvSpPr>
        <p:spPr>
          <a:xfrm>
            <a:off x="9839275" y="3731536"/>
            <a:ext cx="19237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sz="1600" dirty="0"/>
              <a:t>Robo de información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758FDD0-6B70-48A2-92EB-D455952B99ED}"/>
              </a:ext>
            </a:extLst>
          </p:cNvPr>
          <p:cNvSpPr/>
          <p:nvPr/>
        </p:nvSpPr>
        <p:spPr>
          <a:xfrm>
            <a:off x="7735327" y="4200216"/>
            <a:ext cx="165269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Tráfico de arte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3D72C9E-EB30-4DC2-8457-51942AB604C0}"/>
              </a:ext>
            </a:extLst>
          </p:cNvPr>
          <p:cNvSpPr/>
          <p:nvPr/>
        </p:nvSpPr>
        <p:spPr>
          <a:xfrm>
            <a:off x="9839275" y="4214031"/>
            <a:ext cx="19237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Tráfico de personas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F3C3081-FA32-484F-8FE8-1661BF67A414}"/>
              </a:ext>
            </a:extLst>
          </p:cNvPr>
          <p:cNvSpPr/>
          <p:nvPr/>
        </p:nvSpPr>
        <p:spPr>
          <a:xfrm>
            <a:off x="7735327" y="4671217"/>
            <a:ext cx="16526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Tráfico de armas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3AE78C8-64F5-45AB-9C12-A34FA13F92D3}"/>
              </a:ext>
            </a:extLst>
          </p:cNvPr>
          <p:cNvSpPr/>
          <p:nvPr/>
        </p:nvSpPr>
        <p:spPr>
          <a:xfrm>
            <a:off x="9839275" y="4668818"/>
            <a:ext cx="191934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Corrupción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7F25493-50BE-4779-B350-876D1EA6CD32}"/>
              </a:ext>
            </a:extLst>
          </p:cNvPr>
          <p:cNvSpPr/>
          <p:nvPr/>
        </p:nvSpPr>
        <p:spPr>
          <a:xfrm>
            <a:off x="7735327" y="5137011"/>
            <a:ext cx="16526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Contrabando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53CA663-9DB5-46A5-8BC0-AC85082F3CB9}"/>
              </a:ext>
            </a:extLst>
          </p:cNvPr>
          <p:cNvSpPr/>
          <p:nvPr/>
        </p:nvSpPr>
        <p:spPr>
          <a:xfrm>
            <a:off x="9839275" y="5126621"/>
            <a:ext cx="191934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Soborno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6CB1A62-7B87-47B3-8F9B-C8793D4C66A5}"/>
              </a:ext>
            </a:extLst>
          </p:cNvPr>
          <p:cNvCxnSpPr/>
          <p:nvPr/>
        </p:nvCxnSpPr>
        <p:spPr>
          <a:xfrm>
            <a:off x="5929569" y="4671751"/>
            <a:ext cx="0" cy="41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0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1260779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8" y="183365"/>
            <a:ext cx="986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Entorno global de la seguridad de la cadena logística en el contexto del comercio internacional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4EFBDB-920C-43E0-8CF5-6EC2AB7F02DA}"/>
              </a:ext>
            </a:extLst>
          </p:cNvPr>
          <p:cNvSpPr txBox="1"/>
          <p:nvPr/>
        </p:nvSpPr>
        <p:spPr>
          <a:xfrm>
            <a:off x="415638" y="1489233"/>
            <a:ext cx="462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Seguridad de la cadena logística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F061742-626B-49F9-8CF4-DA7B45A13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02273"/>
              </p:ext>
            </p:extLst>
          </p:nvPr>
        </p:nvGraphicFramePr>
        <p:xfrm>
          <a:off x="5571260" y="1629161"/>
          <a:ext cx="6515100" cy="398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70A8A32-EFF4-4C57-B05B-1BCFB34EDA87}"/>
              </a:ext>
            </a:extLst>
          </p:cNvPr>
          <p:cNvSpPr/>
          <p:nvPr/>
        </p:nvSpPr>
        <p:spPr>
          <a:xfrm>
            <a:off x="416066" y="2218436"/>
            <a:ext cx="488589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A medida que las cadenas logísticas aumentan, son más los </a:t>
            </a:r>
            <a:r>
              <a:rPr lang="es-MX" sz="1700" b="1" dirty="0"/>
              <a:t>involucrados</a:t>
            </a:r>
            <a:r>
              <a:rPr lang="es-MX" sz="1700" dirty="0"/>
              <a:t> en su gestión y existen mayores riesgos que deben ser controlados.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4B7E40C-0842-412F-B32F-4568D25BA766}"/>
              </a:ext>
            </a:extLst>
          </p:cNvPr>
          <p:cNvSpPr/>
          <p:nvPr/>
        </p:nvSpPr>
        <p:spPr>
          <a:xfrm>
            <a:off x="374073" y="3394455"/>
            <a:ext cx="49278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La certificación BASC es un sistema de gestión que permite la </a:t>
            </a:r>
            <a:r>
              <a:rPr lang="es-MX" sz="1700" b="1" dirty="0"/>
              <a:t>identificación</a:t>
            </a:r>
            <a:r>
              <a:rPr lang="es-MX" sz="1700" dirty="0"/>
              <a:t>, </a:t>
            </a:r>
            <a:r>
              <a:rPr lang="es-MX" sz="1700" b="1" dirty="0"/>
              <a:t>análisis</a:t>
            </a:r>
            <a:r>
              <a:rPr lang="es-MX" sz="1700" dirty="0"/>
              <a:t> y </a:t>
            </a:r>
            <a:r>
              <a:rPr lang="es-MX" sz="1700" b="1" dirty="0"/>
              <a:t>control</a:t>
            </a:r>
            <a:r>
              <a:rPr lang="es-MX" sz="1700" dirty="0"/>
              <a:t> de estos riesgos.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3C2AB6-8161-4FF2-AA54-CD20644BEB1E}"/>
              </a:ext>
            </a:extLst>
          </p:cNvPr>
          <p:cNvSpPr/>
          <p:nvPr/>
        </p:nvSpPr>
        <p:spPr>
          <a:xfrm>
            <a:off x="374073" y="4570474"/>
            <a:ext cx="49278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Capacidad de </a:t>
            </a:r>
            <a:r>
              <a:rPr lang="es-MX" sz="1700" b="1" dirty="0"/>
              <a:t>responder</a:t>
            </a:r>
            <a:r>
              <a:rPr lang="es-MX" sz="1700" dirty="0"/>
              <a:t> eficazmente con evidencia documental en caso de que los riesgos se materialicen.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5969845-75C1-474A-B2F6-8032272B0540}"/>
              </a:ext>
            </a:extLst>
          </p:cNvPr>
          <p:cNvCxnSpPr/>
          <p:nvPr/>
        </p:nvCxnSpPr>
        <p:spPr>
          <a:xfrm>
            <a:off x="5489863" y="1801091"/>
            <a:ext cx="0" cy="36927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3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0"/>
            <a:ext cx="6096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84910" y="1094509"/>
            <a:ext cx="5126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Estructura de la Norma Internacional BASC V05-2017 y el Estándar Internacional del Exportador en la seguridad de la cadena logística internacional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D3AFF-1137-4D4F-B0ED-35C43E72133B}"/>
              </a:ext>
            </a:extLst>
          </p:cNvPr>
          <p:cNvSpPr txBox="1"/>
          <p:nvPr/>
        </p:nvSpPr>
        <p:spPr>
          <a:xfrm>
            <a:off x="6580910" y="2466246"/>
            <a:ext cx="504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Business Alliance for Secure Commerce (BASC)</a:t>
            </a:r>
            <a:endParaRPr lang="es-MX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C3EA57-65A1-4A14-9E61-515739A97CAE}"/>
              </a:ext>
            </a:extLst>
          </p:cNvPr>
          <p:cNvCxnSpPr/>
          <p:nvPr/>
        </p:nvCxnSpPr>
        <p:spPr>
          <a:xfrm>
            <a:off x="581895" y="4421369"/>
            <a:ext cx="1524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7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1260779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8" y="183365"/>
            <a:ext cx="11222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tx2">
                    <a:lumMod val="50000"/>
                  </a:schemeClr>
                </a:solidFill>
              </a:rPr>
              <a:t>Estructura de la Norma Internacional BASC V05-2017 y el Estándar Internacional del Exportador en la seguridad de la cadena logística internacional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4EFBDB-920C-43E0-8CF5-6EC2AB7F02DA}"/>
              </a:ext>
            </a:extLst>
          </p:cNvPr>
          <p:cNvSpPr txBox="1"/>
          <p:nvPr/>
        </p:nvSpPr>
        <p:spPr>
          <a:xfrm>
            <a:off x="415638" y="1489233"/>
            <a:ext cx="608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Business Alliance for Secure Commerce (BASC)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EA00E5-9C1C-42E5-953F-EA69E1BE9F61}"/>
              </a:ext>
            </a:extLst>
          </p:cNvPr>
          <p:cNvSpPr/>
          <p:nvPr/>
        </p:nvSpPr>
        <p:spPr>
          <a:xfrm>
            <a:off x="838997" y="2088949"/>
            <a:ext cx="5085988" cy="19236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tx2">
                    <a:lumMod val="75000"/>
                  </a:schemeClr>
                </a:solidFill>
              </a:rPr>
              <a:t>Creación de una cultura de seguridad y disciplina en el manejo de sus operaciones logísticas.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tx2">
                    <a:lumMod val="75000"/>
                  </a:schemeClr>
                </a:solidFill>
              </a:rPr>
              <a:t>Reducción de pérdidas materiales de sus mercancías.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tx2">
                    <a:lumMod val="75000"/>
                  </a:schemeClr>
                </a:solidFill>
              </a:rPr>
              <a:t>Fortalecimiento de las relaciones comerciales.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212F12-B784-46D0-BD72-0B1F7D241267}"/>
              </a:ext>
            </a:extLst>
          </p:cNvPr>
          <p:cNvSpPr/>
          <p:nvPr/>
        </p:nvSpPr>
        <p:spPr>
          <a:xfrm>
            <a:off x="7165838" y="1997180"/>
            <a:ext cx="4197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2">
                    <a:lumMod val="10000"/>
                  </a:schemeClr>
                </a:solidFill>
              </a:rPr>
              <a:t>Otorga las herramientas necesarias para identificar y controlar los riesgos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5CA4971-9014-4DEE-B677-28199E48D66E}"/>
              </a:ext>
            </a:extLst>
          </p:cNvPr>
          <p:cNvSpPr/>
          <p:nvPr/>
        </p:nvSpPr>
        <p:spPr>
          <a:xfrm>
            <a:off x="6331528" y="40677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A414B29-48FE-4E3A-AD9B-6627EE9E96E2}"/>
              </a:ext>
            </a:extLst>
          </p:cNvPr>
          <p:cNvSpPr/>
          <p:nvPr/>
        </p:nvSpPr>
        <p:spPr>
          <a:xfrm>
            <a:off x="6331528" y="30507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pic>
        <p:nvPicPr>
          <p:cNvPr id="1026" name="Picture 2" descr="Misión - Visión">
            <a:extLst>
              <a:ext uri="{FF2B5EF4-FFF2-40B4-BE49-F238E27FC236}">
                <a16:creationId xmlns:a16="http://schemas.microsoft.com/office/drawing/2014/main" id="{4F419472-7B92-477D-B9D4-26FCBB209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5" y="4216978"/>
            <a:ext cx="1329796" cy="1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Telégrafo - Noticias del Ecuador y del mundo - El olfato del ...">
            <a:extLst>
              <a:ext uri="{FF2B5EF4-FFF2-40B4-BE49-F238E27FC236}">
                <a16:creationId xmlns:a16="http://schemas.microsoft.com/office/drawing/2014/main" id="{49C38AF6-2DD5-448B-962B-6393CB52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54" y="4217802"/>
            <a:ext cx="1719949" cy="12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746B09C-2DE9-416D-ACF1-53DDBE51A1BB}"/>
              </a:ext>
            </a:extLst>
          </p:cNvPr>
          <p:cNvSpPr/>
          <p:nvPr/>
        </p:nvSpPr>
        <p:spPr>
          <a:xfrm>
            <a:off x="6331528" y="34771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</p:txBody>
      </p:sp>
      <p:pic>
        <p:nvPicPr>
          <p:cNvPr id="1030" name="Picture 6" descr="Investigación de mercados internacionales para comenzar a exportar ...">
            <a:extLst>
              <a:ext uri="{FF2B5EF4-FFF2-40B4-BE49-F238E27FC236}">
                <a16:creationId xmlns:a16="http://schemas.microsoft.com/office/drawing/2014/main" id="{9D6095AE-E1DF-4BB2-B0A3-B8EF4AFB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80" y="4217802"/>
            <a:ext cx="1501636" cy="13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B696B641-5A1A-496E-8F40-27F07BBCB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580623"/>
              </p:ext>
            </p:extLst>
          </p:nvPr>
        </p:nvGraphicFramePr>
        <p:xfrm>
          <a:off x="6547262" y="2790837"/>
          <a:ext cx="5521660" cy="26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7457AFAE-137E-4527-B6E6-6D5662B70813}"/>
              </a:ext>
            </a:extLst>
          </p:cNvPr>
          <p:cNvSpPr/>
          <p:nvPr/>
        </p:nvSpPr>
        <p:spPr>
          <a:xfrm>
            <a:off x="11777495" y="3068821"/>
            <a:ext cx="124787" cy="11594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84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1260779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8" y="183365"/>
            <a:ext cx="11222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tx2">
                    <a:lumMod val="50000"/>
                  </a:schemeClr>
                </a:solidFill>
              </a:rPr>
              <a:t>Estructura de la Norma Internacional BASC V05-2017 y el Estándar Internacional del Exportador en la seguridad de la cadena logística internacional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4EFBDB-920C-43E0-8CF5-6EC2AB7F02DA}"/>
              </a:ext>
            </a:extLst>
          </p:cNvPr>
          <p:cNvSpPr txBox="1"/>
          <p:nvPr/>
        </p:nvSpPr>
        <p:spPr>
          <a:xfrm>
            <a:off x="415638" y="1489233"/>
            <a:ext cx="608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Business Alliance for Secure Commerce (BASC)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1CADC8-2B22-4BD3-808E-244576A0FB15}"/>
              </a:ext>
            </a:extLst>
          </p:cNvPr>
          <p:cNvSpPr/>
          <p:nvPr/>
        </p:nvSpPr>
        <p:spPr>
          <a:xfrm>
            <a:off x="9782157" y="2605290"/>
            <a:ext cx="222140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Depende del tamaño y actividad económica de la empresa.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AF18891-87C6-472A-A196-B1FFA36F155A}"/>
              </a:ext>
            </a:extLst>
          </p:cNvPr>
          <p:cNvSpPr/>
          <p:nvPr/>
        </p:nvSpPr>
        <p:spPr>
          <a:xfrm>
            <a:off x="9761750" y="4334486"/>
            <a:ext cx="2155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Compromiso de todos los colaboradores.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74F6DA-7B01-4A21-BE4C-00036C68B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0" r="14770"/>
          <a:stretch/>
        </p:blipFill>
        <p:spPr>
          <a:xfrm>
            <a:off x="2352703" y="1920585"/>
            <a:ext cx="3327328" cy="173703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94B766D-D0B2-437A-99E5-FB3344E72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95730"/>
              </p:ext>
            </p:extLst>
          </p:nvPr>
        </p:nvGraphicFramePr>
        <p:xfrm>
          <a:off x="553399" y="3314925"/>
          <a:ext cx="6096001" cy="232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 descr="Cuánto cuesta la Certificación PMP? | Universidad Alnus México">
            <a:extLst>
              <a:ext uri="{FF2B5EF4-FFF2-40B4-BE49-F238E27FC236}">
                <a16:creationId xmlns:a16="http://schemas.microsoft.com/office/drawing/2014/main" id="{3B6E898A-C8D6-4C80-B325-7D047BCA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60" y="2250796"/>
            <a:ext cx="1499754" cy="14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2C9E69F-1D9F-40C2-9ECD-A5CBFF1F2831}"/>
              </a:ext>
            </a:extLst>
          </p:cNvPr>
          <p:cNvCxnSpPr/>
          <p:nvPr/>
        </p:nvCxnSpPr>
        <p:spPr>
          <a:xfrm>
            <a:off x="7083383" y="1813399"/>
            <a:ext cx="0" cy="3708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Compromiso. Una herramienta para lograr resultados de exito ...">
            <a:extLst>
              <a:ext uri="{FF2B5EF4-FFF2-40B4-BE49-F238E27FC236}">
                <a16:creationId xmlns:a16="http://schemas.microsoft.com/office/drawing/2014/main" id="{F109678F-FB3A-4ABC-A85C-F6B5CD90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62" y="4030311"/>
            <a:ext cx="1719246" cy="15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7D21016-2883-4228-A092-D10AAB71C3F5}"/>
              </a:ext>
            </a:extLst>
          </p:cNvPr>
          <p:cNvSpPr/>
          <p:nvPr/>
        </p:nvSpPr>
        <p:spPr>
          <a:xfrm>
            <a:off x="8430551" y="1717360"/>
            <a:ext cx="261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bg2">
                    <a:lumMod val="10000"/>
                  </a:schemeClr>
                </a:solidFill>
              </a:rPr>
              <a:t>Costo de implementación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48BAAE3-F08C-4419-B234-FD94E021184C}"/>
              </a:ext>
            </a:extLst>
          </p:cNvPr>
          <p:cNvSpPr/>
          <p:nvPr/>
        </p:nvSpPr>
        <p:spPr>
          <a:xfrm>
            <a:off x="7417600" y="2680651"/>
            <a:ext cx="557301" cy="4845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2707E9AA-569A-476A-A56E-CF4375D869E3}"/>
              </a:ext>
            </a:extLst>
          </p:cNvPr>
          <p:cNvSpPr/>
          <p:nvPr/>
        </p:nvSpPr>
        <p:spPr>
          <a:xfrm rot="10800000">
            <a:off x="7417599" y="4707755"/>
            <a:ext cx="557301" cy="48456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C4A7B53-6455-419B-8325-3B6F9C5CA357}"/>
              </a:ext>
            </a:extLst>
          </p:cNvPr>
          <p:cNvSpPr/>
          <p:nvPr/>
        </p:nvSpPr>
        <p:spPr>
          <a:xfrm>
            <a:off x="7346267" y="3259505"/>
            <a:ext cx="67165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Bajo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D4E282F-5FBB-4A9C-B9FD-6357311DA73B}"/>
              </a:ext>
            </a:extLst>
          </p:cNvPr>
          <p:cNvSpPr/>
          <p:nvPr/>
        </p:nvSpPr>
        <p:spPr>
          <a:xfrm>
            <a:off x="7383967" y="4181982"/>
            <a:ext cx="67165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Alto</a:t>
            </a:r>
          </a:p>
        </p:txBody>
      </p:sp>
    </p:spTree>
    <p:extLst>
      <p:ext uri="{BB962C8B-B14F-4D97-AF65-F5344CB8AC3E}">
        <p14:creationId xmlns:p14="http://schemas.microsoft.com/office/powerpoint/2010/main" val="14712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0"/>
            <a:ext cx="6096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609601" y="2101430"/>
            <a:ext cx="4228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D3AFF-1137-4D4F-B0ED-35C43E72133B}"/>
              </a:ext>
            </a:extLst>
          </p:cNvPr>
          <p:cNvSpPr txBox="1"/>
          <p:nvPr/>
        </p:nvSpPr>
        <p:spPr>
          <a:xfrm>
            <a:off x="6650785" y="2362584"/>
            <a:ext cx="504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Planteamiento del problema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Objetivos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Proposición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Metodología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C3EA57-65A1-4A14-9E61-515739A97CAE}"/>
              </a:ext>
            </a:extLst>
          </p:cNvPr>
          <p:cNvCxnSpPr/>
          <p:nvPr/>
        </p:nvCxnSpPr>
        <p:spPr>
          <a:xfrm>
            <a:off x="706587" y="3193477"/>
            <a:ext cx="1524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0"/>
            <a:ext cx="6096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84910" y="1094509"/>
            <a:ext cx="5126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Situación actual de las empresas exportadoras del Ecuador certificadas bajo Norma Internacional BASC y el Estándar Internacional del exportador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D3AFF-1137-4D4F-B0ED-35C43E72133B}"/>
              </a:ext>
            </a:extLst>
          </p:cNvPr>
          <p:cNvSpPr txBox="1"/>
          <p:nvPr/>
        </p:nvSpPr>
        <p:spPr>
          <a:xfrm>
            <a:off x="6580910" y="2618003"/>
            <a:ext cx="504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>
                <a:solidFill>
                  <a:schemeClr val="bg2">
                    <a:lumMod val="25000"/>
                  </a:schemeClr>
                </a:solidFill>
              </a:rPr>
              <a:t>Alianza público – privada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>
                <a:solidFill>
                  <a:schemeClr val="bg2">
                    <a:lumMod val="25000"/>
                  </a:schemeClr>
                </a:solidFill>
              </a:rPr>
              <a:t>Competitividad internacional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>
                <a:solidFill>
                  <a:schemeClr val="bg2">
                    <a:lumMod val="25000"/>
                  </a:schemeClr>
                </a:solidFill>
              </a:rPr>
              <a:t>Relación con los clientes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C3EA57-65A1-4A14-9E61-515739A97CAE}"/>
              </a:ext>
            </a:extLst>
          </p:cNvPr>
          <p:cNvCxnSpPr/>
          <p:nvPr/>
        </p:nvCxnSpPr>
        <p:spPr>
          <a:xfrm>
            <a:off x="581895" y="4421369"/>
            <a:ext cx="1524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26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1260779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8" y="183365"/>
            <a:ext cx="11222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tx2">
                    <a:lumMod val="50000"/>
                  </a:schemeClr>
                </a:solidFill>
              </a:rPr>
              <a:t>Situación actual de las empresas exportadoras del Ecuador certificadas bajo Norma Internacional BASC y el Estándar Internacional del exportador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4EFBDB-920C-43E0-8CF5-6EC2AB7F02DA}"/>
              </a:ext>
            </a:extLst>
          </p:cNvPr>
          <p:cNvSpPr txBox="1"/>
          <p:nvPr/>
        </p:nvSpPr>
        <p:spPr>
          <a:xfrm>
            <a:off x="415638" y="1489233"/>
            <a:ext cx="357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Alianza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público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privada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80787B7-E974-46CE-A50C-6E83CB722432}"/>
              </a:ext>
            </a:extLst>
          </p:cNvPr>
          <p:cNvGrpSpPr/>
          <p:nvPr/>
        </p:nvGrpSpPr>
        <p:grpSpPr>
          <a:xfrm>
            <a:off x="4680978" y="1820729"/>
            <a:ext cx="4052259" cy="3328582"/>
            <a:chOff x="951377" y="2040172"/>
            <a:chExt cx="4052259" cy="3328582"/>
          </a:xfrm>
        </p:grpSpPr>
        <p:sp>
          <p:nvSpPr>
            <p:cNvPr id="8" name="Círculo: vacío 7">
              <a:extLst>
                <a:ext uri="{FF2B5EF4-FFF2-40B4-BE49-F238E27FC236}">
                  <a16:creationId xmlns:a16="http://schemas.microsoft.com/office/drawing/2014/main" id="{B951060C-A9D1-4161-9E5F-E94685AF777C}"/>
                </a:ext>
              </a:extLst>
            </p:cNvPr>
            <p:cNvSpPr/>
            <p:nvPr/>
          </p:nvSpPr>
          <p:spPr>
            <a:xfrm>
              <a:off x="1511519" y="2424819"/>
              <a:ext cx="2852664" cy="2943935"/>
            </a:xfrm>
            <a:prstGeom prst="donut">
              <a:avLst>
                <a:gd name="adj" fmla="val 50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27A85BB-46DD-4705-A593-64C9B555E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1953" y="3675342"/>
              <a:ext cx="1031683" cy="7840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80" name="Picture 8" descr="ZONA3 - DIRECCIÓN NACIONAL ANTINARCÓTICOS">
              <a:extLst>
                <a:ext uri="{FF2B5EF4-FFF2-40B4-BE49-F238E27FC236}">
                  <a16:creationId xmlns:a16="http://schemas.microsoft.com/office/drawing/2014/main" id="{67D64513-6066-4699-B648-0D795A8A7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77" y="3642809"/>
              <a:ext cx="1024376" cy="104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SDF: Certificado BASC">
              <a:extLst>
                <a:ext uri="{FF2B5EF4-FFF2-40B4-BE49-F238E27FC236}">
                  <a16:creationId xmlns:a16="http://schemas.microsoft.com/office/drawing/2014/main" id="{33544975-1F6D-4529-84BD-E6D9BAC8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836" y="2040172"/>
              <a:ext cx="1357688" cy="121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C8927BA2-C469-4084-BD1A-4EC297ECD3CC}"/>
                </a:ext>
              </a:extLst>
            </p:cNvPr>
            <p:cNvSpPr/>
            <p:nvPr/>
          </p:nvSpPr>
          <p:spPr>
            <a:xfrm>
              <a:off x="2220245" y="3389087"/>
              <a:ext cx="1464279" cy="12180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/>
                <a:t>Cultura de Seguridad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8B60967B-990C-49A6-AE43-1F0679E5D464}"/>
              </a:ext>
            </a:extLst>
          </p:cNvPr>
          <p:cNvSpPr/>
          <p:nvPr/>
        </p:nvSpPr>
        <p:spPr>
          <a:xfrm>
            <a:off x="428839" y="2306301"/>
            <a:ext cx="33469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dirty="0"/>
              <a:t>Crean un </a:t>
            </a:r>
            <a:r>
              <a:rPr lang="es-MX" sz="1700" b="1" dirty="0"/>
              <a:t>ecosistema</a:t>
            </a:r>
            <a:r>
              <a:rPr lang="es-MX" sz="1700" dirty="0"/>
              <a:t> </a:t>
            </a:r>
            <a:r>
              <a:rPr lang="es-MX" sz="1700" b="1" dirty="0"/>
              <a:t>de</a:t>
            </a:r>
            <a:r>
              <a:rPr lang="es-MX" sz="1700" dirty="0"/>
              <a:t> </a:t>
            </a:r>
            <a:r>
              <a:rPr lang="es-MX" sz="1700" b="1" dirty="0"/>
              <a:t>prevención</a:t>
            </a:r>
            <a:r>
              <a:rPr lang="es-MX" sz="1700" dirty="0"/>
              <a:t> y control de actividades ilícitas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10EC5EB-B932-4A6E-BBF9-4AEED9AE0D6D}"/>
              </a:ext>
            </a:extLst>
          </p:cNvPr>
          <p:cNvSpPr/>
          <p:nvPr/>
        </p:nvSpPr>
        <p:spPr>
          <a:xfrm>
            <a:off x="396456" y="3324112"/>
            <a:ext cx="34177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dirty="0"/>
              <a:t>La certificación se destaca como una iniciativa de la empresa privada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613EC6B-06C0-4F3B-A6E8-73246230A86E}"/>
              </a:ext>
            </a:extLst>
          </p:cNvPr>
          <p:cNvSpPr/>
          <p:nvPr/>
        </p:nvSpPr>
        <p:spPr>
          <a:xfrm>
            <a:off x="396456" y="4341923"/>
            <a:ext cx="332531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dirty="0"/>
              <a:t>Se generan sectores de exportación </a:t>
            </a:r>
            <a:r>
              <a:rPr lang="es-MX" sz="1700" b="1" dirty="0"/>
              <a:t>conscientes</a:t>
            </a:r>
            <a:r>
              <a:rPr lang="es-MX" sz="1700" dirty="0"/>
              <a:t> y </a:t>
            </a:r>
            <a:r>
              <a:rPr lang="es-MX" sz="1700" b="1" dirty="0"/>
              <a:t>comprometidos</a:t>
            </a:r>
            <a:r>
              <a:rPr lang="es-MX" sz="1700" dirty="0"/>
              <a:t> con la seguridad logística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07C1652-CC4D-4CD4-A0F4-23680627894F}"/>
              </a:ext>
            </a:extLst>
          </p:cNvPr>
          <p:cNvSpPr/>
          <p:nvPr/>
        </p:nvSpPr>
        <p:spPr>
          <a:xfrm>
            <a:off x="9008178" y="3725814"/>
            <a:ext cx="27377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Stakeholders involucrados en la cadena logística cumplen estrictos procedimientos de seguridad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4AAA248-21CF-4998-AB29-789A1626C2F0}"/>
              </a:ext>
            </a:extLst>
          </p:cNvPr>
          <p:cNvSpPr/>
          <p:nvPr/>
        </p:nvSpPr>
        <p:spPr>
          <a:xfrm>
            <a:off x="9118964" y="2437121"/>
            <a:ext cx="24929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b="1" dirty="0">
                <a:solidFill>
                  <a:schemeClr val="tx2">
                    <a:lumMod val="75000"/>
                  </a:schemeClr>
                </a:solidFill>
              </a:rPr>
              <a:t>Confianza y credibilidad nacional 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634307F-A2F2-49B1-AAD3-2946E5420BBB}"/>
              </a:ext>
            </a:extLst>
          </p:cNvPr>
          <p:cNvCxnSpPr/>
          <p:nvPr/>
        </p:nvCxnSpPr>
        <p:spPr>
          <a:xfrm flipH="1">
            <a:off x="4049389" y="2564942"/>
            <a:ext cx="896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B564E5E6-FA6F-4E03-A7AC-B3441F05602F}"/>
              </a:ext>
            </a:extLst>
          </p:cNvPr>
          <p:cNvCxnSpPr/>
          <p:nvPr/>
        </p:nvCxnSpPr>
        <p:spPr>
          <a:xfrm flipH="1">
            <a:off x="3914275" y="5017196"/>
            <a:ext cx="896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471B389-AE5E-403A-A24E-9756C2F9D953}"/>
              </a:ext>
            </a:extLst>
          </p:cNvPr>
          <p:cNvCxnSpPr/>
          <p:nvPr/>
        </p:nvCxnSpPr>
        <p:spPr>
          <a:xfrm flipH="1">
            <a:off x="3883143" y="3715552"/>
            <a:ext cx="3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08F84F70-7B93-408E-BC42-1411CDED2669}"/>
              </a:ext>
            </a:extLst>
          </p:cNvPr>
          <p:cNvCxnSpPr>
            <a:stCxn id="24" idx="2"/>
            <a:endCxn id="23" idx="0"/>
          </p:cNvCxnSpPr>
          <p:nvPr/>
        </p:nvCxnSpPr>
        <p:spPr>
          <a:xfrm>
            <a:off x="10365433" y="3052674"/>
            <a:ext cx="0" cy="67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8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1260779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8" y="183365"/>
            <a:ext cx="11222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tx2">
                    <a:lumMod val="50000"/>
                  </a:schemeClr>
                </a:solidFill>
              </a:rPr>
              <a:t>Situación actual de las empresas exportadoras del Ecuador certificadas bajo Norma Internacional BASC y el Estándar Internacional del exportador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4EFBDB-920C-43E0-8CF5-6EC2AB7F02DA}"/>
              </a:ext>
            </a:extLst>
          </p:cNvPr>
          <p:cNvSpPr txBox="1"/>
          <p:nvPr/>
        </p:nvSpPr>
        <p:spPr>
          <a:xfrm>
            <a:off x="415638" y="1489233"/>
            <a:ext cx="414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Competitividad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internacional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Qué es una certificación internacional? | DIARIO DEL EXPORTADOR">
            <a:extLst>
              <a:ext uri="{FF2B5EF4-FFF2-40B4-BE49-F238E27FC236}">
                <a16:creationId xmlns:a16="http://schemas.microsoft.com/office/drawing/2014/main" id="{0BA900EE-DE61-41E3-B94A-D7DD1C77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8" y="3429000"/>
            <a:ext cx="3932653" cy="20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6E2A74B-DB13-4839-AF41-EF5771B8A7A2}"/>
              </a:ext>
            </a:extLst>
          </p:cNvPr>
          <p:cNvSpPr/>
          <p:nvPr/>
        </p:nvSpPr>
        <p:spPr>
          <a:xfrm>
            <a:off x="6148091" y="5104897"/>
            <a:ext cx="5361616" cy="353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Mayores oportunidades de ingreso a mercados globales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322239D-7985-4A92-B8A2-BD7D191BD5CA}"/>
              </a:ext>
            </a:extLst>
          </p:cNvPr>
          <p:cNvSpPr/>
          <p:nvPr/>
        </p:nvSpPr>
        <p:spPr>
          <a:xfrm>
            <a:off x="6915136" y="2803864"/>
            <a:ext cx="3810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Diferenciación nacional e internacional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8F5D3C-DBE5-44A8-BEEF-3182BCA3F073}"/>
              </a:ext>
            </a:extLst>
          </p:cNvPr>
          <p:cNvSpPr/>
          <p:nvPr/>
        </p:nvSpPr>
        <p:spPr>
          <a:xfrm>
            <a:off x="5946393" y="3680212"/>
            <a:ext cx="22970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dirty="0"/>
              <a:t>Resultados económicos e intangibles a largo plazo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227F0B3-D46B-4969-B156-544A590F8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14261"/>
              </p:ext>
            </p:extLst>
          </p:nvPr>
        </p:nvGraphicFramePr>
        <p:xfrm>
          <a:off x="447532" y="2229283"/>
          <a:ext cx="4668980" cy="101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28338709-3C07-45CB-BBA6-CBC07FA0939D}"/>
              </a:ext>
            </a:extLst>
          </p:cNvPr>
          <p:cNvGrpSpPr/>
          <p:nvPr/>
        </p:nvGrpSpPr>
        <p:grpSpPr>
          <a:xfrm>
            <a:off x="6591558" y="1515798"/>
            <a:ext cx="4153228" cy="1209480"/>
            <a:chOff x="6384087" y="1718533"/>
            <a:chExt cx="4153228" cy="1209480"/>
          </a:xfrm>
        </p:grpSpPr>
        <p:pic>
          <p:nvPicPr>
            <p:cNvPr id="1028" name="Picture 4" descr="Mano Fuerte Con Músculos. Icono De Handdrawn De Vector ...">
              <a:extLst>
                <a:ext uri="{FF2B5EF4-FFF2-40B4-BE49-F238E27FC236}">
                  <a16:creationId xmlns:a16="http://schemas.microsoft.com/office/drawing/2014/main" id="{638EB1EB-4F6C-4780-8F6A-368EA7FC5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84087" y="1718533"/>
              <a:ext cx="1360511" cy="1209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ébil - Iconos gratis de asistencia sanitaria y médica">
              <a:extLst>
                <a:ext uri="{FF2B5EF4-FFF2-40B4-BE49-F238E27FC236}">
                  <a16:creationId xmlns:a16="http://schemas.microsoft.com/office/drawing/2014/main" id="{8F17CBDD-0CD2-46B4-90B3-784E41E8D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70540" y="1760548"/>
              <a:ext cx="966775" cy="104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DF: Certificado BASC">
              <a:extLst>
                <a:ext uri="{FF2B5EF4-FFF2-40B4-BE49-F238E27FC236}">
                  <a16:creationId xmlns:a16="http://schemas.microsoft.com/office/drawing/2014/main" id="{9E28F302-1C18-4C25-9162-B2F3D76C5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526" y="2043856"/>
              <a:ext cx="966773" cy="86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B12EDD-4C21-4148-9B05-68AA149B1477}"/>
              </a:ext>
            </a:extLst>
          </p:cNvPr>
          <p:cNvSpPr/>
          <p:nvPr/>
        </p:nvSpPr>
        <p:spPr>
          <a:xfrm>
            <a:off x="8469456" y="3438213"/>
            <a:ext cx="3275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Por pérdidas materiales y robos en las mercancías.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Generación de confianza y sostenibilidad con los clientes.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BE50DD6B-6207-4014-9354-6E53A09EA969}"/>
              </a:ext>
            </a:extLst>
          </p:cNvPr>
          <p:cNvSpPr/>
          <p:nvPr/>
        </p:nvSpPr>
        <p:spPr>
          <a:xfrm>
            <a:off x="8243446" y="3399757"/>
            <a:ext cx="212155" cy="14281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ADBABB1-3B13-4F1A-BA09-942DDD842E54}"/>
              </a:ext>
            </a:extLst>
          </p:cNvPr>
          <p:cNvCxnSpPr/>
          <p:nvPr/>
        </p:nvCxnSpPr>
        <p:spPr>
          <a:xfrm>
            <a:off x="5458690" y="2003853"/>
            <a:ext cx="0" cy="350715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70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1260779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8" y="183365"/>
            <a:ext cx="11222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tx2">
                    <a:lumMod val="50000"/>
                  </a:schemeClr>
                </a:solidFill>
              </a:rPr>
              <a:t>Situación actual de las empresas exportadoras del Ecuador certificadas bajo Norma Internacional BASC y el Estándar Internacional del exportador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4EFBDB-920C-43E0-8CF5-6EC2AB7F02DA}"/>
              </a:ext>
            </a:extLst>
          </p:cNvPr>
          <p:cNvSpPr txBox="1"/>
          <p:nvPr/>
        </p:nvSpPr>
        <p:spPr>
          <a:xfrm>
            <a:off x="415638" y="1489233"/>
            <a:ext cx="414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Relación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con los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clientes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8D2BB6F-B022-478C-9192-DFD31058A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282162"/>
              </p:ext>
            </p:extLst>
          </p:nvPr>
        </p:nvGraphicFramePr>
        <p:xfrm>
          <a:off x="5943600" y="1600585"/>
          <a:ext cx="5958682" cy="386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16F9F25-E00C-4622-81F2-7BF82E62C2D4}"/>
              </a:ext>
            </a:extLst>
          </p:cNvPr>
          <p:cNvSpPr/>
          <p:nvPr/>
        </p:nvSpPr>
        <p:spPr>
          <a:xfrm>
            <a:off x="489368" y="2274210"/>
            <a:ext cx="46645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Ventaja de ingreso a mercados internacionales.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2F389C-3946-41EA-9CC1-178CE817DA2B}"/>
              </a:ext>
            </a:extLst>
          </p:cNvPr>
          <p:cNvSpPr/>
          <p:nvPr/>
        </p:nvSpPr>
        <p:spPr>
          <a:xfrm>
            <a:off x="489367" y="3481634"/>
            <a:ext cx="46645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Homologar procesos de seguridad logística con filiales internacionales.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BF8759-B1D3-44CA-A1A7-263B5B5DA0E3}"/>
              </a:ext>
            </a:extLst>
          </p:cNvPr>
          <p:cNvSpPr/>
          <p:nvPr/>
        </p:nvSpPr>
        <p:spPr>
          <a:xfrm>
            <a:off x="489368" y="2877922"/>
            <a:ext cx="46645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Ejecutar otros programas internacionales.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B2062C4-0181-4762-BFFE-6DCF460E5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937225"/>
              </p:ext>
            </p:extLst>
          </p:nvPr>
        </p:nvGraphicFramePr>
        <p:xfrm>
          <a:off x="489367" y="4168074"/>
          <a:ext cx="4853709" cy="14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A66B644-05CF-4C6E-8D46-0A67D2ECD722}"/>
              </a:ext>
            </a:extLst>
          </p:cNvPr>
          <p:cNvCxnSpPr/>
          <p:nvPr/>
        </p:nvCxnSpPr>
        <p:spPr>
          <a:xfrm>
            <a:off x="5735785" y="1829185"/>
            <a:ext cx="0" cy="376803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6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0"/>
            <a:ext cx="6096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84909" y="2173074"/>
            <a:ext cx="512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</a:rPr>
              <a:t>Proposiciones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D3AFF-1137-4D4F-B0ED-35C43E72133B}"/>
              </a:ext>
            </a:extLst>
          </p:cNvPr>
          <p:cNvSpPr txBox="1"/>
          <p:nvPr/>
        </p:nvSpPr>
        <p:spPr>
          <a:xfrm>
            <a:off x="6580910" y="2618003"/>
            <a:ext cx="504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Metodología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Postulados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C3EA57-65A1-4A14-9E61-515739A97CAE}"/>
              </a:ext>
            </a:extLst>
          </p:cNvPr>
          <p:cNvCxnSpPr/>
          <p:nvPr/>
        </p:nvCxnSpPr>
        <p:spPr>
          <a:xfrm>
            <a:off x="595749" y="3218167"/>
            <a:ext cx="1524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75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225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Proposiciones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8" y="1122216"/>
            <a:ext cx="184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Metodología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D492677-A99F-4ABD-953D-2DA8D8487165}"/>
              </a:ext>
            </a:extLst>
          </p:cNvPr>
          <p:cNvSpPr/>
          <p:nvPr/>
        </p:nvSpPr>
        <p:spPr>
          <a:xfrm>
            <a:off x="2260058" y="1879082"/>
            <a:ext cx="194360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MX" b="1" dirty="0"/>
              <a:t>Método inductivo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E39285-D240-4464-BC89-ADE8A592F20A}"/>
              </a:ext>
            </a:extLst>
          </p:cNvPr>
          <p:cNvSpPr/>
          <p:nvPr/>
        </p:nvSpPr>
        <p:spPr>
          <a:xfrm>
            <a:off x="6387543" y="2559790"/>
            <a:ext cx="4901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Expresiones compuestas por dos o más enunciados vinculados entre sí con un significado no considerado como verdad o falsedad absoluta.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6DE246-4367-4773-80EE-8672E509F2C8}"/>
              </a:ext>
            </a:extLst>
          </p:cNvPr>
          <p:cNvSpPr/>
          <p:nvPr/>
        </p:nvSpPr>
        <p:spPr>
          <a:xfrm>
            <a:off x="6387543" y="4630949"/>
            <a:ext cx="4901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Reducciones proposicionales desde la combinación de las proposiciones existentes.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F38335-5FE0-403E-9FD6-AFA2BD14B907}"/>
              </a:ext>
            </a:extLst>
          </p:cNvPr>
          <p:cNvSpPr/>
          <p:nvPr/>
        </p:nvSpPr>
        <p:spPr>
          <a:xfrm>
            <a:off x="8201756" y="4029216"/>
            <a:ext cx="128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Postulados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A8EE3DC-57D6-4DCE-8A9A-EA2DE41BEAAF}"/>
              </a:ext>
            </a:extLst>
          </p:cNvPr>
          <p:cNvSpPr/>
          <p:nvPr/>
        </p:nvSpPr>
        <p:spPr>
          <a:xfrm>
            <a:off x="8083105" y="2001121"/>
            <a:ext cx="1510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Proposiciones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9BE8B25-E39D-4E89-856C-CB14EC958F53}"/>
              </a:ext>
            </a:extLst>
          </p:cNvPr>
          <p:cNvGrpSpPr/>
          <p:nvPr/>
        </p:nvGrpSpPr>
        <p:grpSpPr>
          <a:xfrm>
            <a:off x="701756" y="2508015"/>
            <a:ext cx="4693925" cy="825174"/>
            <a:chOff x="1161072" y="689"/>
            <a:chExt cx="3790613" cy="825174"/>
          </a:xfrm>
        </p:grpSpPr>
        <p:sp>
          <p:nvSpPr>
            <p:cNvPr id="30" name="Flecha: pentágono 29">
              <a:extLst>
                <a:ext uri="{FF2B5EF4-FFF2-40B4-BE49-F238E27FC236}">
                  <a16:creationId xmlns:a16="http://schemas.microsoft.com/office/drawing/2014/main" id="{70A516D2-A7F2-4B56-9401-AD53C6097AB8}"/>
                </a:ext>
              </a:extLst>
            </p:cNvPr>
            <p:cNvSpPr/>
            <p:nvPr/>
          </p:nvSpPr>
          <p:spPr>
            <a:xfrm rot="10800000">
              <a:off x="1161072" y="689"/>
              <a:ext cx="3790613" cy="825174"/>
            </a:xfrm>
            <a:prstGeom prst="homePlat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lecha: pentágono 4">
              <a:extLst>
                <a:ext uri="{FF2B5EF4-FFF2-40B4-BE49-F238E27FC236}">
                  <a16:creationId xmlns:a16="http://schemas.microsoft.com/office/drawing/2014/main" id="{D94FB00E-AFD8-4695-9405-F0787879994E}"/>
                </a:ext>
              </a:extLst>
            </p:cNvPr>
            <p:cNvSpPr txBox="1"/>
            <p:nvPr/>
          </p:nvSpPr>
          <p:spPr>
            <a:xfrm rot="21600000">
              <a:off x="1367365" y="689"/>
              <a:ext cx="3584320" cy="825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3879" tIns="60960" rIns="113792" bIns="60960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700" kern="1200" dirty="0"/>
                <a:t>Análisis empíricos de expertos relacionados al tema de investigación.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055F22B-DF86-484F-AA18-7B915313A910}"/>
              </a:ext>
            </a:extLst>
          </p:cNvPr>
          <p:cNvGrpSpPr/>
          <p:nvPr/>
        </p:nvGrpSpPr>
        <p:grpSpPr>
          <a:xfrm>
            <a:off x="701756" y="3579510"/>
            <a:ext cx="4693925" cy="825174"/>
            <a:chOff x="1161072" y="1072184"/>
            <a:chExt cx="3790613" cy="825174"/>
          </a:xfrm>
        </p:grpSpPr>
        <p:sp>
          <p:nvSpPr>
            <p:cNvPr id="28" name="Flecha: pentágono 27">
              <a:extLst>
                <a:ext uri="{FF2B5EF4-FFF2-40B4-BE49-F238E27FC236}">
                  <a16:creationId xmlns:a16="http://schemas.microsoft.com/office/drawing/2014/main" id="{8ACA2FA4-705D-4550-B76C-633671367D0B}"/>
                </a:ext>
              </a:extLst>
            </p:cNvPr>
            <p:cNvSpPr/>
            <p:nvPr/>
          </p:nvSpPr>
          <p:spPr>
            <a:xfrm rot="10800000">
              <a:off x="1161072" y="1072184"/>
              <a:ext cx="3790613" cy="825174"/>
            </a:xfrm>
            <a:prstGeom prst="homePlat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lecha: pentágono 6">
              <a:extLst>
                <a:ext uri="{FF2B5EF4-FFF2-40B4-BE49-F238E27FC236}">
                  <a16:creationId xmlns:a16="http://schemas.microsoft.com/office/drawing/2014/main" id="{1C522CC7-958D-4B5F-8F65-F33FD727A725}"/>
                </a:ext>
              </a:extLst>
            </p:cNvPr>
            <p:cNvSpPr txBox="1"/>
            <p:nvPr/>
          </p:nvSpPr>
          <p:spPr>
            <a:xfrm rot="21600000">
              <a:off x="1367365" y="1072184"/>
              <a:ext cx="3584320" cy="825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3879" tIns="60960" rIns="113792" bIns="60960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700" kern="1200" dirty="0"/>
                <a:t>Estudio de casos particulares considerados como válidos permitiendo explicarlos de forma general.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5247170-301F-4B1C-AC75-04108CD525F5}"/>
              </a:ext>
            </a:extLst>
          </p:cNvPr>
          <p:cNvGrpSpPr/>
          <p:nvPr/>
        </p:nvGrpSpPr>
        <p:grpSpPr>
          <a:xfrm>
            <a:off x="701756" y="4651006"/>
            <a:ext cx="4693925" cy="825174"/>
            <a:chOff x="1161072" y="2143680"/>
            <a:chExt cx="3790613" cy="825174"/>
          </a:xfrm>
        </p:grpSpPr>
        <p:sp>
          <p:nvSpPr>
            <p:cNvPr id="26" name="Flecha: pentágono 25">
              <a:extLst>
                <a:ext uri="{FF2B5EF4-FFF2-40B4-BE49-F238E27FC236}">
                  <a16:creationId xmlns:a16="http://schemas.microsoft.com/office/drawing/2014/main" id="{D5602E04-E00F-4B4D-980F-567E568DA303}"/>
                </a:ext>
              </a:extLst>
            </p:cNvPr>
            <p:cNvSpPr/>
            <p:nvPr/>
          </p:nvSpPr>
          <p:spPr>
            <a:xfrm rot="10800000">
              <a:off x="1161072" y="2143680"/>
              <a:ext cx="3790613" cy="825174"/>
            </a:xfrm>
            <a:prstGeom prst="homePlat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lecha: pentágono 8">
              <a:extLst>
                <a:ext uri="{FF2B5EF4-FFF2-40B4-BE49-F238E27FC236}">
                  <a16:creationId xmlns:a16="http://schemas.microsoft.com/office/drawing/2014/main" id="{50DD0D9C-103A-4A38-8CCE-5F1DAE9D415B}"/>
                </a:ext>
              </a:extLst>
            </p:cNvPr>
            <p:cNvSpPr txBox="1"/>
            <p:nvPr/>
          </p:nvSpPr>
          <p:spPr>
            <a:xfrm rot="21600000">
              <a:off x="1367365" y="2143680"/>
              <a:ext cx="3584320" cy="825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3879" tIns="60960" rIns="113792" bIns="60960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700" kern="1200" dirty="0"/>
                <a:t>Construcción de perspectivas teóricas.</a:t>
              </a:r>
            </a:p>
          </p:txBody>
        </p:sp>
      </p:grp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E5A096B-5ED8-49DA-820D-C26E9FD8091C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838474" y="3483120"/>
            <a:ext cx="0" cy="546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8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225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Proposiciones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7" y="1122216"/>
            <a:ext cx="177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Postulados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A507BE-12FD-4B84-A444-06F8376BFFB8}"/>
              </a:ext>
            </a:extLst>
          </p:cNvPr>
          <p:cNvSpPr txBox="1"/>
          <p:nvPr/>
        </p:nvSpPr>
        <p:spPr>
          <a:xfrm>
            <a:off x="415637" y="1697850"/>
            <a:ext cx="30926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MX" dirty="0"/>
              <a:t>Demostrados en la investigación: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2D5EE6-AF91-424D-A133-766DD3749A18}"/>
              </a:ext>
            </a:extLst>
          </p:cNvPr>
          <p:cNvSpPr/>
          <p:nvPr/>
        </p:nvSpPr>
        <p:spPr>
          <a:xfrm>
            <a:off x="840587" y="2494991"/>
            <a:ext cx="2779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Postulado (a)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02F234-64FB-4BFB-B6EB-C4439DF454BA}"/>
              </a:ext>
            </a:extLst>
          </p:cNvPr>
          <p:cNvSpPr/>
          <p:nvPr/>
        </p:nvSpPr>
        <p:spPr>
          <a:xfrm>
            <a:off x="4496609" y="2489412"/>
            <a:ext cx="2920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Postulado (b)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50BF3A0-A799-47DE-B7FD-5EC748EDAF8A}"/>
              </a:ext>
            </a:extLst>
          </p:cNvPr>
          <p:cNvSpPr/>
          <p:nvPr/>
        </p:nvSpPr>
        <p:spPr>
          <a:xfrm>
            <a:off x="754302" y="3098114"/>
            <a:ext cx="27799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Si las empresas no implementan medidas de seguridad en su cadena logística, el control en las operaciones se vuelve más complejo y los riesgos de contaminación se incrementan.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C770D7E-8114-4006-A5C7-A033DB6D5207}"/>
              </a:ext>
            </a:extLst>
          </p:cNvPr>
          <p:cNvSpPr/>
          <p:nvPr/>
        </p:nvSpPr>
        <p:spPr>
          <a:xfrm>
            <a:off x="4299268" y="3098114"/>
            <a:ext cx="328189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Si aumenta el comercio internacional y el movimiento de contenedores, el seguimiento y control en la trazabilidad de la carga debe efectuarse debe efectuarse desde el origen hasta el destino final.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412497C-E392-4362-AD79-FC2134DD7292}"/>
              </a:ext>
            </a:extLst>
          </p:cNvPr>
          <p:cNvCxnSpPr/>
          <p:nvPr/>
        </p:nvCxnSpPr>
        <p:spPr>
          <a:xfrm>
            <a:off x="3929268" y="2501027"/>
            <a:ext cx="0" cy="284349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42C2F67-5A7F-4B2B-9F92-524AB2A041AD}"/>
              </a:ext>
            </a:extLst>
          </p:cNvPr>
          <p:cNvCxnSpPr/>
          <p:nvPr/>
        </p:nvCxnSpPr>
        <p:spPr>
          <a:xfrm>
            <a:off x="7991057" y="2439832"/>
            <a:ext cx="0" cy="284349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09F7641C-5A4B-417E-A1C2-570810872112}"/>
              </a:ext>
            </a:extLst>
          </p:cNvPr>
          <p:cNvSpPr/>
          <p:nvPr/>
        </p:nvSpPr>
        <p:spPr>
          <a:xfrm>
            <a:off x="9318709" y="2575859"/>
            <a:ext cx="1607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Postulado (k)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82B62D2-B655-44DE-AE04-0CC4C9A3E40D}"/>
              </a:ext>
            </a:extLst>
          </p:cNvPr>
          <p:cNvSpPr/>
          <p:nvPr/>
        </p:nvSpPr>
        <p:spPr>
          <a:xfrm>
            <a:off x="8610598" y="3378310"/>
            <a:ext cx="284018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dirty="0"/>
              <a:t>Si se establecen relaciones transparentes entre los grupos de interés, se cuida el activo intangible de la marca a nivel internacional. </a:t>
            </a:r>
          </a:p>
        </p:txBody>
      </p:sp>
    </p:spTree>
    <p:extLst>
      <p:ext uri="{BB962C8B-B14F-4D97-AF65-F5344CB8AC3E}">
        <p14:creationId xmlns:p14="http://schemas.microsoft.com/office/powerpoint/2010/main" val="2999421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0"/>
            <a:ext cx="6096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84909" y="1833173"/>
            <a:ext cx="5126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</a:rPr>
              <a:t>Conclusiones y recomendaciones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D3AFF-1137-4D4F-B0ED-35C43E72133B}"/>
              </a:ext>
            </a:extLst>
          </p:cNvPr>
          <p:cNvSpPr txBox="1"/>
          <p:nvPr/>
        </p:nvSpPr>
        <p:spPr>
          <a:xfrm>
            <a:off x="6580910" y="2618003"/>
            <a:ext cx="504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Recomendaciones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C3EA57-65A1-4A14-9E61-515739A97CAE}"/>
              </a:ext>
            </a:extLst>
          </p:cNvPr>
          <p:cNvCxnSpPr/>
          <p:nvPr/>
        </p:nvCxnSpPr>
        <p:spPr>
          <a:xfrm>
            <a:off x="581894" y="3633803"/>
            <a:ext cx="1524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12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78211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516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Conclusiones y Recomendaciones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8" y="1122216"/>
            <a:ext cx="220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Conclusiones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4CA6FF-177A-48A5-AA26-9066A1752DFA}"/>
              </a:ext>
            </a:extLst>
          </p:cNvPr>
          <p:cNvSpPr txBox="1"/>
          <p:nvPr/>
        </p:nvSpPr>
        <p:spPr>
          <a:xfrm>
            <a:off x="9215438" y="872405"/>
            <a:ext cx="2976561" cy="49058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F98017-A64C-4EAC-9D3E-9228B69F626B}"/>
              </a:ext>
            </a:extLst>
          </p:cNvPr>
          <p:cNvSpPr/>
          <p:nvPr/>
        </p:nvSpPr>
        <p:spPr>
          <a:xfrm>
            <a:off x="9578842" y="2941317"/>
            <a:ext cx="2409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“Describir el entorno global de la seguridad de la cadena logística en el contexto del comercio internacional”.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3BA22-7E81-4F9F-A7FF-EC7FAB01645D}"/>
              </a:ext>
            </a:extLst>
          </p:cNvPr>
          <p:cNvSpPr/>
          <p:nvPr/>
        </p:nvSpPr>
        <p:spPr>
          <a:xfrm>
            <a:off x="9650755" y="2210489"/>
            <a:ext cx="225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específico 1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AE4A43-2E90-4F9E-BD3A-E24466EC1EBC}"/>
              </a:ext>
            </a:extLst>
          </p:cNvPr>
          <p:cNvSpPr/>
          <p:nvPr/>
        </p:nvSpPr>
        <p:spPr>
          <a:xfrm>
            <a:off x="866497" y="4378910"/>
            <a:ext cx="2862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dirty="0"/>
              <a:t>Narcotráfico</a:t>
            </a:r>
          </a:p>
          <a:p>
            <a:pPr marL="342900" indent="-342900">
              <a:buAutoNum type="arabicPeriod"/>
            </a:pPr>
            <a:r>
              <a:rPr lang="es-MX" dirty="0"/>
              <a:t>Robo de la información </a:t>
            </a:r>
          </a:p>
          <a:p>
            <a:pPr marL="342900" indent="-342900">
              <a:buAutoNum type="arabicPeriod"/>
            </a:pPr>
            <a:r>
              <a:rPr lang="es-MX" dirty="0"/>
              <a:t>Lavado de activos</a:t>
            </a:r>
          </a:p>
          <a:p>
            <a:pPr marL="342900" indent="-342900">
              <a:buAutoNum type="arabicPeriod"/>
            </a:pPr>
            <a:r>
              <a:rPr lang="es-MX" dirty="0"/>
              <a:t>Sabotaje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FD56D237-761D-4C8B-8423-598A8F559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145664"/>
              </p:ext>
            </p:extLst>
          </p:nvPr>
        </p:nvGraphicFramePr>
        <p:xfrm>
          <a:off x="415637" y="1715548"/>
          <a:ext cx="8547945" cy="202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F94C2455-4588-4941-B4F1-463101041F93}"/>
              </a:ext>
            </a:extLst>
          </p:cNvPr>
          <p:cNvSpPr/>
          <p:nvPr/>
        </p:nvSpPr>
        <p:spPr>
          <a:xfrm>
            <a:off x="2503121" y="3839229"/>
            <a:ext cx="4213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Riesgos del sector exportador del Ecuador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61419D-9008-4411-AA2C-87E29EDAC3E6}"/>
              </a:ext>
            </a:extLst>
          </p:cNvPr>
          <p:cNvSpPr/>
          <p:nvPr/>
        </p:nvSpPr>
        <p:spPr>
          <a:xfrm>
            <a:off x="4689608" y="4378910"/>
            <a:ext cx="3868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5.  Infiltración de personal delictivo </a:t>
            </a:r>
          </a:p>
          <a:p>
            <a:pPr algn="just"/>
            <a:r>
              <a:rPr lang="es-MX" dirty="0"/>
              <a:t>6.  Vinculación con empresas ilegítimas </a:t>
            </a:r>
          </a:p>
          <a:p>
            <a:pPr algn="just"/>
            <a:r>
              <a:rPr lang="es-MX" dirty="0"/>
              <a:t>7.  Clonación de sellos y contenedores </a:t>
            </a:r>
          </a:p>
        </p:txBody>
      </p:sp>
    </p:spTree>
    <p:extLst>
      <p:ext uri="{BB962C8B-B14F-4D97-AF65-F5344CB8AC3E}">
        <p14:creationId xmlns:p14="http://schemas.microsoft.com/office/powerpoint/2010/main" val="2243110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516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Conclusiones y Recomendaciones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8" y="1122216"/>
            <a:ext cx="220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Conclusiones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746816-B7FE-487D-8735-CD0EE44759B4}"/>
              </a:ext>
            </a:extLst>
          </p:cNvPr>
          <p:cNvSpPr txBox="1"/>
          <p:nvPr/>
        </p:nvSpPr>
        <p:spPr>
          <a:xfrm>
            <a:off x="9144000" y="872405"/>
            <a:ext cx="3047999" cy="4877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5F8072-7685-4E59-BC83-F8D3F60C2B92}"/>
              </a:ext>
            </a:extLst>
          </p:cNvPr>
          <p:cNvSpPr/>
          <p:nvPr/>
        </p:nvSpPr>
        <p:spPr>
          <a:xfrm>
            <a:off x="9507402" y="2612699"/>
            <a:ext cx="2409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“Examinar la estructura de la Norma Internacional BASC V05-2017 y el Estándar Internacional del Exportador en la seguridad de la cadena logística internacional”.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95D5F9-5D1A-49E1-B4A2-33F19CF4728D}"/>
              </a:ext>
            </a:extLst>
          </p:cNvPr>
          <p:cNvSpPr/>
          <p:nvPr/>
        </p:nvSpPr>
        <p:spPr>
          <a:xfrm>
            <a:off x="9593550" y="1881871"/>
            <a:ext cx="222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específico 2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4D6459-2C94-45F7-9828-2A91B4FDCC38}"/>
              </a:ext>
            </a:extLst>
          </p:cNvPr>
          <p:cNvSpPr/>
          <p:nvPr/>
        </p:nvSpPr>
        <p:spPr>
          <a:xfrm>
            <a:off x="2031708" y="1980124"/>
            <a:ext cx="582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La certificación BASC permite crear una </a:t>
            </a:r>
            <a:r>
              <a:rPr lang="es-MX" sz="1700" b="1" dirty="0"/>
              <a:t>cultura de seguridad y conciencia </a:t>
            </a:r>
            <a:r>
              <a:rPr lang="es-MX" sz="1700" dirty="0"/>
              <a:t>en el manejo de las operaciones logísticas.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41F2703-5D7D-497B-AAC1-1BA0A6DCF28E}"/>
              </a:ext>
            </a:extLst>
          </p:cNvPr>
          <p:cNvSpPr/>
          <p:nvPr/>
        </p:nvSpPr>
        <p:spPr>
          <a:xfrm>
            <a:off x="2031708" y="3202164"/>
            <a:ext cx="582683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Las principales herramientas para el control de los riesgos se basan en el cumplimiento de los requisitos de la </a:t>
            </a:r>
            <a:r>
              <a:rPr lang="es-MX" sz="1700" b="1" dirty="0"/>
              <a:t>norma</a:t>
            </a:r>
            <a:r>
              <a:rPr lang="es-MX" sz="1700" dirty="0"/>
              <a:t> y del </a:t>
            </a:r>
            <a:r>
              <a:rPr lang="es-MX" sz="1700" b="1" dirty="0"/>
              <a:t>estándar</a:t>
            </a:r>
            <a:r>
              <a:rPr lang="es-MX" sz="1700" dirty="0"/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A235DC-2ACD-4CE7-94D1-1AC303F249F2}"/>
              </a:ext>
            </a:extLst>
          </p:cNvPr>
          <p:cNvSpPr/>
          <p:nvPr/>
        </p:nvSpPr>
        <p:spPr>
          <a:xfrm>
            <a:off x="2027155" y="4627179"/>
            <a:ext cx="582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Capacidad de </a:t>
            </a:r>
            <a:r>
              <a:rPr lang="es-MX" sz="1700" b="1" dirty="0"/>
              <a:t>responder</a:t>
            </a:r>
            <a:r>
              <a:rPr lang="es-MX" sz="1700" dirty="0"/>
              <a:t> </a:t>
            </a:r>
            <a:r>
              <a:rPr lang="es-MX" sz="1700" b="1" dirty="0"/>
              <a:t>eficazmente</a:t>
            </a:r>
            <a:r>
              <a:rPr lang="es-MX" sz="1700" dirty="0"/>
              <a:t> frente a la materialización de cualquier riesgo.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1FA6F55-928E-40FD-831F-E0589546B2CB}"/>
              </a:ext>
            </a:extLst>
          </p:cNvPr>
          <p:cNvSpPr/>
          <p:nvPr/>
        </p:nvSpPr>
        <p:spPr>
          <a:xfrm>
            <a:off x="1502193" y="2145150"/>
            <a:ext cx="285750" cy="22237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700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AD2FFC9-F3E5-4DD5-9438-5ADA0D024591}"/>
              </a:ext>
            </a:extLst>
          </p:cNvPr>
          <p:cNvSpPr/>
          <p:nvPr/>
        </p:nvSpPr>
        <p:spPr>
          <a:xfrm>
            <a:off x="1502193" y="3489397"/>
            <a:ext cx="285750" cy="22237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700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D34A974E-B212-4A3C-8F31-AB2C3A5175D3}"/>
              </a:ext>
            </a:extLst>
          </p:cNvPr>
          <p:cNvSpPr/>
          <p:nvPr/>
        </p:nvSpPr>
        <p:spPr>
          <a:xfrm>
            <a:off x="1502193" y="4812335"/>
            <a:ext cx="285750" cy="22237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700"/>
          </a:p>
        </p:txBody>
      </p:sp>
    </p:spTree>
    <p:extLst>
      <p:ext uri="{BB962C8B-B14F-4D97-AF65-F5344CB8AC3E}">
        <p14:creationId xmlns:p14="http://schemas.microsoft.com/office/powerpoint/2010/main" val="150220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2DB774-A2C3-4B04-98A4-792A2131B896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15637" y="183365"/>
            <a:ext cx="207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0E868-1F27-44A1-957C-8BA76AB741CC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Planteamiento del problema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573AC1-1F44-47FB-BBA4-AEB7E637F8C8}"/>
              </a:ext>
            </a:extLst>
          </p:cNvPr>
          <p:cNvSpPr/>
          <p:nvPr/>
        </p:nvSpPr>
        <p:spPr>
          <a:xfrm>
            <a:off x="5682197" y="1398902"/>
            <a:ext cx="5749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Control en la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trazabilidad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 de las operaciones logísticas sea más complejo.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DFA371B-2996-4782-A3C1-DC9349447EF2}"/>
              </a:ext>
            </a:extLst>
          </p:cNvPr>
          <p:cNvSpPr/>
          <p:nvPr/>
        </p:nvSpPr>
        <p:spPr>
          <a:xfrm>
            <a:off x="586080" y="4542126"/>
            <a:ext cx="4350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La expansión de los mercados ha generado mayores </a:t>
            </a:r>
            <a:r>
              <a:rPr lang="es-MX" sz="2000" b="1" dirty="0"/>
              <a:t>riesgos</a:t>
            </a:r>
            <a:r>
              <a:rPr lang="es-MX" sz="2000" dirty="0"/>
              <a:t> para el sector exportador ecuatoriano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F1B99E0-346B-4B7E-9211-5DAA52AFBEAC}"/>
              </a:ext>
            </a:extLst>
          </p:cNvPr>
          <p:cNvSpPr/>
          <p:nvPr/>
        </p:nvSpPr>
        <p:spPr>
          <a:xfrm>
            <a:off x="6899499" y="3069320"/>
            <a:ext cx="2722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Control integral de las operaciones logísticas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83DC007-B5C2-4378-9325-235B41670F48}"/>
              </a:ext>
            </a:extLst>
          </p:cNvPr>
          <p:cNvSpPr/>
          <p:nvPr/>
        </p:nvSpPr>
        <p:spPr>
          <a:xfrm>
            <a:off x="5682197" y="2264363"/>
            <a:ext cx="5875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Se utilice el comercio lícito para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actividades ilícitas.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E1BB61-8E37-43FD-82CD-2BAD5376AD70}"/>
              </a:ext>
            </a:extLst>
          </p:cNvPr>
          <p:cNvSpPr/>
          <p:nvPr/>
        </p:nvSpPr>
        <p:spPr>
          <a:xfrm>
            <a:off x="9808959" y="3060685"/>
            <a:ext cx="146165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</a:rPr>
              <a:t>Sistemas de Gestión</a:t>
            </a:r>
          </a:p>
        </p:txBody>
      </p:sp>
      <p:pic>
        <p:nvPicPr>
          <p:cNvPr id="1028" name="Picture 4" descr="Entry #11 by divdesai for Create image world connection | Freelancer">
            <a:extLst>
              <a:ext uri="{FF2B5EF4-FFF2-40B4-BE49-F238E27FC236}">
                <a16:creationId xmlns:a16="http://schemas.microsoft.com/office/drawing/2014/main" id="{1E9DA39D-37C3-4BC2-AA95-1F6D9525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5" y="1742748"/>
            <a:ext cx="4076968" cy="27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2BECB7B-A46C-476C-A0DF-4E55FCCAC0D0}"/>
              </a:ext>
            </a:extLst>
          </p:cNvPr>
          <p:cNvCxnSpPr/>
          <p:nvPr/>
        </p:nvCxnSpPr>
        <p:spPr>
          <a:xfrm>
            <a:off x="5309302" y="1583881"/>
            <a:ext cx="0" cy="378000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9B7719F5-F767-4F67-9D76-5B4C27229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298717"/>
              </p:ext>
            </p:extLst>
          </p:nvPr>
        </p:nvGraphicFramePr>
        <p:xfrm>
          <a:off x="5856740" y="4157294"/>
          <a:ext cx="5749637" cy="127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69BEE44F-EC27-48BE-9716-FC6247A523FA}"/>
              </a:ext>
            </a:extLst>
          </p:cNvPr>
          <p:cNvSpPr/>
          <p:nvPr/>
        </p:nvSpPr>
        <p:spPr>
          <a:xfrm>
            <a:off x="6087138" y="3084388"/>
            <a:ext cx="625320" cy="707886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131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516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Conclusiones y Recomendaciones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8" y="1122216"/>
            <a:ext cx="220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Conclusiones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9E4C85-BD14-4F07-A2DA-FD2DDE2F915B}"/>
              </a:ext>
            </a:extLst>
          </p:cNvPr>
          <p:cNvSpPr txBox="1"/>
          <p:nvPr/>
        </p:nvSpPr>
        <p:spPr>
          <a:xfrm>
            <a:off x="9144000" y="872405"/>
            <a:ext cx="3047999" cy="4877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4CDE56-1942-4EB9-87D3-26F6B9EE814A}"/>
              </a:ext>
            </a:extLst>
          </p:cNvPr>
          <p:cNvSpPr/>
          <p:nvPr/>
        </p:nvSpPr>
        <p:spPr>
          <a:xfrm>
            <a:off x="9507402" y="2612699"/>
            <a:ext cx="2409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“Determinar la situación actual de las empresas exportadoras del Ecuador certificadas bajo la Norma Internacional BASC y el Estándar Internacional del Exportador”.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C25FD5-884F-46D9-85E9-0F3E9EBED116}"/>
              </a:ext>
            </a:extLst>
          </p:cNvPr>
          <p:cNvSpPr/>
          <p:nvPr/>
        </p:nvSpPr>
        <p:spPr>
          <a:xfrm>
            <a:off x="9593550" y="1881871"/>
            <a:ext cx="222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específico 3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83064B-CBE6-49BE-803E-CE83FD77F0C9}"/>
              </a:ext>
            </a:extLst>
          </p:cNvPr>
          <p:cNvSpPr/>
          <p:nvPr/>
        </p:nvSpPr>
        <p:spPr>
          <a:xfrm>
            <a:off x="2146424" y="1968504"/>
            <a:ext cx="5672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Las empresas reflejan </a:t>
            </a:r>
            <a:r>
              <a:rPr lang="es-MX" sz="1700" b="1" dirty="0"/>
              <a:t>confianza y credibilidad </a:t>
            </a:r>
            <a:r>
              <a:rPr lang="es-MX" sz="1700" dirty="0"/>
              <a:t>a todos los stakeholders involucrados en la cadena logística.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C64199C-0050-42A5-AA38-3AF8BF696CAD}"/>
              </a:ext>
            </a:extLst>
          </p:cNvPr>
          <p:cNvSpPr/>
          <p:nvPr/>
        </p:nvSpPr>
        <p:spPr>
          <a:xfrm>
            <a:off x="2134733" y="3162476"/>
            <a:ext cx="56840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700" dirty="0"/>
              <a:t>Constituye un determinante para la exportación segura y generación de </a:t>
            </a:r>
            <a:r>
              <a:rPr lang="es-EC" sz="1700" b="1" dirty="0"/>
              <a:t>ventajas competitivas.</a:t>
            </a:r>
            <a:endParaRPr lang="es-MX" sz="1700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D574465-0CDC-4F92-B264-0180EF1D7D5E}"/>
              </a:ext>
            </a:extLst>
          </p:cNvPr>
          <p:cNvSpPr/>
          <p:nvPr/>
        </p:nvSpPr>
        <p:spPr>
          <a:xfrm>
            <a:off x="2146423" y="4393315"/>
            <a:ext cx="56723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700" dirty="0"/>
              <a:t>Los destinos de exportación de las empresas certificadas son </a:t>
            </a:r>
            <a:r>
              <a:rPr lang="es-EC" sz="1700" b="1" dirty="0"/>
              <a:t>países con alto riesgo </a:t>
            </a:r>
            <a:r>
              <a:rPr lang="es-EC" sz="1700" dirty="0"/>
              <a:t>de comercialización de sustancias ilícitas. </a:t>
            </a:r>
            <a:endParaRPr lang="es-MX" sz="1700" dirty="0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6CF9CAC-B924-44D0-9AD2-98F67B640EDC}"/>
              </a:ext>
            </a:extLst>
          </p:cNvPr>
          <p:cNvSpPr/>
          <p:nvPr/>
        </p:nvSpPr>
        <p:spPr>
          <a:xfrm>
            <a:off x="1621462" y="2145124"/>
            <a:ext cx="285750" cy="22237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0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6E7AC2F5-C292-44C9-989F-76D131C45275}"/>
              </a:ext>
            </a:extLst>
          </p:cNvPr>
          <p:cNvSpPr/>
          <p:nvPr/>
        </p:nvSpPr>
        <p:spPr>
          <a:xfrm>
            <a:off x="1621462" y="3342039"/>
            <a:ext cx="285750" cy="22237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00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55327790-F52D-479A-B260-0B6D2A1EE19B}"/>
              </a:ext>
            </a:extLst>
          </p:cNvPr>
          <p:cNvSpPr/>
          <p:nvPr/>
        </p:nvSpPr>
        <p:spPr>
          <a:xfrm>
            <a:off x="1621462" y="4638271"/>
            <a:ext cx="285750" cy="22237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00"/>
          </a:p>
        </p:txBody>
      </p:sp>
    </p:spTree>
    <p:extLst>
      <p:ext uri="{BB962C8B-B14F-4D97-AF65-F5344CB8AC3E}">
        <p14:creationId xmlns:p14="http://schemas.microsoft.com/office/powerpoint/2010/main" val="2585864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516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Conclusiones y Recomendaciones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3AEDDCC-A17A-4EBC-9699-681E3103938E}"/>
              </a:ext>
            </a:extLst>
          </p:cNvPr>
          <p:cNvSpPr/>
          <p:nvPr/>
        </p:nvSpPr>
        <p:spPr>
          <a:xfrm>
            <a:off x="342150" y="2629441"/>
            <a:ext cx="4017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Si la certificación </a:t>
            </a:r>
            <a:r>
              <a:rPr lang="es-MX" sz="2000" i="1" dirty="0">
                <a:solidFill>
                  <a:schemeClr val="accent1">
                    <a:lumMod val="50000"/>
                  </a:schemeClr>
                </a:solidFill>
              </a:rPr>
              <a:t>Business Alliance </a:t>
            </a:r>
            <a:r>
              <a:rPr lang="es-MX" sz="2000" i="1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MX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000" i="1" dirty="0" err="1">
                <a:solidFill>
                  <a:schemeClr val="accent1">
                    <a:lumMod val="50000"/>
                  </a:schemeClr>
                </a:solidFill>
              </a:rPr>
              <a:t>Secure</a:t>
            </a:r>
            <a:r>
              <a:rPr lang="es-MX" sz="2000" i="1" dirty="0">
                <a:solidFill>
                  <a:schemeClr val="accent1">
                    <a:lumMod val="50000"/>
                  </a:schemeClr>
                </a:solidFill>
              </a:rPr>
              <a:t> Commerce (BASC)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aporta al sector exportador del Ecuador en la seguridad de la cadena logística internacional, el comercio internacional es seguro y sostenible.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FEE0C0C-A907-47DB-85E6-B9E7C52E549A}"/>
              </a:ext>
            </a:extLst>
          </p:cNvPr>
          <p:cNvSpPr/>
          <p:nvPr/>
        </p:nvSpPr>
        <p:spPr>
          <a:xfrm>
            <a:off x="5280546" y="1471731"/>
            <a:ext cx="61958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Mejorar la seguridad de su cadena logística a través de la adecuada gestión de riesgos.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BE689C-FB16-41CB-98F6-671C52259F51}"/>
              </a:ext>
            </a:extLst>
          </p:cNvPr>
          <p:cNvSpPr/>
          <p:nvPr/>
        </p:nvSpPr>
        <p:spPr>
          <a:xfrm>
            <a:off x="5280545" y="3124795"/>
            <a:ext cx="61958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Genera una relación transparente con los asociados al negocio.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E8C91A-8EBD-4EED-9539-C6C4B02FF936}"/>
              </a:ext>
            </a:extLst>
          </p:cNvPr>
          <p:cNvSpPr/>
          <p:nvPr/>
        </p:nvSpPr>
        <p:spPr>
          <a:xfrm>
            <a:off x="5280545" y="2298263"/>
            <a:ext cx="61958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Disminuye la probabilidad de existencia de actividades ilícitas que aprovechen el comercio lícito.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128F90-EA15-4DF6-A535-25BF17A0110C}"/>
              </a:ext>
            </a:extLst>
          </p:cNvPr>
          <p:cNvSpPr/>
          <p:nvPr/>
        </p:nvSpPr>
        <p:spPr>
          <a:xfrm>
            <a:off x="5280545" y="3674328"/>
            <a:ext cx="61958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Es un determinante para el desarrollo de competitividad empresarial.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D00897-8F26-4E9B-828F-A2040893B7E8}"/>
              </a:ext>
            </a:extLst>
          </p:cNvPr>
          <p:cNvSpPr txBox="1"/>
          <p:nvPr/>
        </p:nvSpPr>
        <p:spPr>
          <a:xfrm>
            <a:off x="7000716" y="5108839"/>
            <a:ext cx="29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CONTINUIDAD DEL NEGOCIO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3CEA04A-715E-4AF8-A6D9-055C4630E668}"/>
              </a:ext>
            </a:extLst>
          </p:cNvPr>
          <p:cNvSpPr txBox="1"/>
          <p:nvPr/>
        </p:nvSpPr>
        <p:spPr>
          <a:xfrm>
            <a:off x="1209721" y="1845800"/>
            <a:ext cx="2282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Proposición general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DA75D4EB-3273-4CD7-BB1E-F814F401C9E0}"/>
              </a:ext>
            </a:extLst>
          </p:cNvPr>
          <p:cNvCxnSpPr/>
          <p:nvPr/>
        </p:nvCxnSpPr>
        <p:spPr>
          <a:xfrm>
            <a:off x="4704522" y="1688012"/>
            <a:ext cx="0" cy="366381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rir llave 31">
            <a:extLst>
              <a:ext uri="{FF2B5EF4-FFF2-40B4-BE49-F238E27FC236}">
                <a16:creationId xmlns:a16="http://schemas.microsoft.com/office/drawing/2014/main" id="{342C1805-0C39-44B1-A668-A6B64FD4FC7B}"/>
              </a:ext>
            </a:extLst>
          </p:cNvPr>
          <p:cNvSpPr/>
          <p:nvPr/>
        </p:nvSpPr>
        <p:spPr>
          <a:xfrm rot="16200000">
            <a:off x="8144078" y="1253675"/>
            <a:ext cx="594763" cy="67637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85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516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Conclusiones y Recomendaciones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8" y="1122216"/>
            <a:ext cx="252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Recomendaciones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La agroindustria y la transformación de Manabí">
            <a:extLst>
              <a:ext uri="{FF2B5EF4-FFF2-40B4-BE49-F238E27FC236}">
                <a16:creationId xmlns:a16="http://schemas.microsoft.com/office/drawing/2014/main" id="{BA9635A4-39DD-440F-8A94-076A9F357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 b="16592"/>
          <a:stretch/>
        </p:blipFill>
        <p:spPr bwMode="auto">
          <a:xfrm>
            <a:off x="967409" y="3514359"/>
            <a:ext cx="3988372" cy="14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0DDA49B-53DA-4061-90C6-E5560B885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307978"/>
              </p:ext>
            </p:extLst>
          </p:nvPr>
        </p:nvGraphicFramePr>
        <p:xfrm>
          <a:off x="5888181" y="2061330"/>
          <a:ext cx="5362914" cy="281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0EFCADE-6BAD-489C-83A1-7B44F7F5E2E4}"/>
              </a:ext>
            </a:extLst>
          </p:cNvPr>
          <p:cNvSpPr txBox="1"/>
          <p:nvPr/>
        </p:nvSpPr>
        <p:spPr>
          <a:xfrm>
            <a:off x="2062521" y="2041288"/>
            <a:ext cx="174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MX" dirty="0"/>
              <a:t>Para las empresas exportadoras </a:t>
            </a:r>
          </a:p>
        </p:txBody>
      </p:sp>
    </p:spTree>
    <p:extLst>
      <p:ext uri="{BB962C8B-B14F-4D97-AF65-F5344CB8AC3E}">
        <p14:creationId xmlns:p14="http://schemas.microsoft.com/office/powerpoint/2010/main" val="2907397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A4BB3BF-9C3B-400C-9C8F-ECBAF6BDB4AD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D9F840-E202-45A6-ACFE-5B121A5CB861}"/>
              </a:ext>
            </a:extLst>
          </p:cNvPr>
          <p:cNvSpPr txBox="1"/>
          <p:nvPr/>
        </p:nvSpPr>
        <p:spPr>
          <a:xfrm>
            <a:off x="415637" y="183365"/>
            <a:ext cx="516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Conclusiones y Recomendaciones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0D3BDE-62ED-4A59-A78A-945004AA1657}"/>
              </a:ext>
            </a:extLst>
          </p:cNvPr>
          <p:cNvSpPr txBox="1"/>
          <p:nvPr/>
        </p:nvSpPr>
        <p:spPr>
          <a:xfrm>
            <a:off x="415638" y="1122216"/>
            <a:ext cx="252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Recomendaciones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50DD29-BA03-416B-AF59-25088032A430}"/>
              </a:ext>
            </a:extLst>
          </p:cNvPr>
          <p:cNvSpPr txBox="1"/>
          <p:nvPr/>
        </p:nvSpPr>
        <p:spPr>
          <a:xfrm>
            <a:off x="1106122" y="2143263"/>
            <a:ext cx="2206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Para las autoridades gubernamentales</a:t>
            </a:r>
          </a:p>
        </p:txBody>
      </p:sp>
      <p:pic>
        <p:nvPicPr>
          <p:cNvPr id="2050" name="Picture 2" descr="Comunicado Ministerio de Producción - ComunicaEC">
            <a:extLst>
              <a:ext uri="{FF2B5EF4-FFF2-40B4-BE49-F238E27FC236}">
                <a16:creationId xmlns:a16="http://schemas.microsoft.com/office/drawing/2014/main" id="{E89BB2C1-66AE-4C39-B708-D0CDBA42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0" y="3775919"/>
            <a:ext cx="2846896" cy="1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AC5C93EC-5E35-49E9-BFDD-FD43CC77C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512300"/>
              </p:ext>
            </p:extLst>
          </p:nvPr>
        </p:nvGraphicFramePr>
        <p:xfrm>
          <a:off x="4281561" y="1970273"/>
          <a:ext cx="7508657" cy="342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3494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-13854"/>
            <a:ext cx="12192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289718" y="4679971"/>
            <a:ext cx="297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Gracias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2BA6A4E-483A-45C3-863B-D2AAEC600282}"/>
              </a:ext>
            </a:extLst>
          </p:cNvPr>
          <p:cNvSpPr/>
          <p:nvPr/>
        </p:nvSpPr>
        <p:spPr>
          <a:xfrm>
            <a:off x="5806282" y="376476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 algn="r">
              <a:spcAft>
                <a:spcPts val="1200"/>
              </a:spcAft>
            </a:pPr>
            <a:r>
              <a:rPr lang="es-EC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“No lograremos disfrutar del desarrollo sin seguridad y no lograremos disfrutar de seguridad sin desarrollo”</a:t>
            </a:r>
            <a:endParaRPr lang="es-MX" sz="16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s-EC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Kofi Annan</a:t>
            </a:r>
            <a:endParaRPr lang="es-MX" sz="16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s-EC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 - Secretario General de la ONU</a:t>
            </a:r>
            <a:endParaRPr lang="es-MX" sz="16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s-EC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Organización de las Naciones Unidas</a:t>
            </a:r>
            <a:endParaRPr lang="es-MX" sz="16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1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2DB774-A2C3-4B04-98A4-792A2131B896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15637" y="183365"/>
            <a:ext cx="207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0E868-1F27-44A1-957C-8BA76AB741CC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Planteamiento del problema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B50B279-5C8D-49FC-8FDB-6C314F7DD71C}"/>
              </a:ext>
            </a:extLst>
          </p:cNvPr>
          <p:cNvSpPr/>
          <p:nvPr/>
        </p:nvSpPr>
        <p:spPr>
          <a:xfrm>
            <a:off x="1622975" y="2494027"/>
            <a:ext cx="4852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¿Cuál es la contribución de la certificación 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</a:rPr>
              <a:t>Business Alliance </a:t>
            </a:r>
            <a:r>
              <a:rPr lang="es-MX" sz="2400" i="1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400" i="1" dirty="0" err="1">
                <a:solidFill>
                  <a:schemeClr val="accent1">
                    <a:lumMod val="50000"/>
                  </a:schemeClr>
                </a:solidFill>
              </a:rPr>
              <a:t>Secure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</a:rPr>
              <a:t> Commerce (BASC)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en el sector exportador del Ecuador en relación con la seguridad de la cadena logística internacional?</a:t>
            </a:r>
          </a:p>
        </p:txBody>
      </p:sp>
      <p:pic>
        <p:nvPicPr>
          <p:cNvPr id="1026" name="Picture 2" descr="Crea Aprendizaje: FORMULAR LA PREGUNTA CORRECTA">
            <a:extLst>
              <a:ext uri="{FF2B5EF4-FFF2-40B4-BE49-F238E27FC236}">
                <a16:creationId xmlns:a16="http://schemas.microsoft.com/office/drawing/2014/main" id="{E104C381-A6DB-40A3-91B9-23E98CD9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34" y="1787701"/>
            <a:ext cx="3281570" cy="32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2DB774-A2C3-4B04-98A4-792A2131B896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15637" y="183365"/>
            <a:ext cx="207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0E868-1F27-44A1-957C-8BA76AB741CC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Objetivos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37D10B-D369-4364-9AC4-77E2B2A9DDC8}"/>
              </a:ext>
            </a:extLst>
          </p:cNvPr>
          <p:cNvSpPr/>
          <p:nvPr/>
        </p:nvSpPr>
        <p:spPr>
          <a:xfrm>
            <a:off x="649149" y="2307833"/>
            <a:ext cx="45442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Analizar la certificación Business Alliance </a:t>
            </a:r>
            <a:r>
              <a:rPr lang="es-MX" sz="2000" dirty="0" err="1"/>
              <a:t>for</a:t>
            </a:r>
            <a:r>
              <a:rPr lang="es-MX" sz="2000" dirty="0"/>
              <a:t> </a:t>
            </a:r>
            <a:r>
              <a:rPr lang="es-MX" sz="2000" dirty="0" err="1"/>
              <a:t>Secure</a:t>
            </a:r>
            <a:r>
              <a:rPr lang="es-MX" sz="2000" dirty="0"/>
              <a:t> Commerce (BASC) en el sector exportador del Ecuador y su contribución en la seguridad de la cadena logística internacional.</a:t>
            </a:r>
          </a:p>
        </p:txBody>
      </p:sp>
      <p:pic>
        <p:nvPicPr>
          <p:cNvPr id="2050" name="Picture 2" descr="SDF: Certificado BASC">
            <a:extLst>
              <a:ext uri="{FF2B5EF4-FFF2-40B4-BE49-F238E27FC236}">
                <a16:creationId xmlns:a16="http://schemas.microsoft.com/office/drawing/2014/main" id="{A130979F-E184-4D0A-B6B7-83BF585C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46" y="4103022"/>
            <a:ext cx="1514475" cy="13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6F8564-9F35-4659-B8FB-232C9D7CB6EA}"/>
              </a:ext>
            </a:extLst>
          </p:cNvPr>
          <p:cNvSpPr txBox="1"/>
          <p:nvPr/>
        </p:nvSpPr>
        <p:spPr>
          <a:xfrm>
            <a:off x="1920239" y="1790939"/>
            <a:ext cx="194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tx2">
                    <a:lumMod val="50000"/>
                  </a:schemeClr>
                </a:solidFill>
              </a:rPr>
              <a:t>Objetivo general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218E460-705A-476B-B8C8-B6A8AF1A53C3}"/>
              </a:ext>
            </a:extLst>
          </p:cNvPr>
          <p:cNvGrpSpPr/>
          <p:nvPr/>
        </p:nvGrpSpPr>
        <p:grpSpPr>
          <a:xfrm>
            <a:off x="5721972" y="1805561"/>
            <a:ext cx="5693838" cy="1010078"/>
            <a:chOff x="553436" y="874"/>
            <a:chExt cx="5693838" cy="1010078"/>
          </a:xfrm>
        </p:grpSpPr>
        <p:sp>
          <p:nvSpPr>
            <p:cNvPr id="20" name="Flecha: pentágono 19">
              <a:extLst>
                <a:ext uri="{FF2B5EF4-FFF2-40B4-BE49-F238E27FC236}">
                  <a16:creationId xmlns:a16="http://schemas.microsoft.com/office/drawing/2014/main" id="{17E65508-D94D-4552-9F45-3240238365F0}"/>
                </a:ext>
              </a:extLst>
            </p:cNvPr>
            <p:cNvSpPr/>
            <p:nvPr/>
          </p:nvSpPr>
          <p:spPr>
            <a:xfrm rot="10800000">
              <a:off x="553436" y="874"/>
              <a:ext cx="5693838" cy="1010078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: pentágono 4">
              <a:extLst>
                <a:ext uri="{FF2B5EF4-FFF2-40B4-BE49-F238E27FC236}">
                  <a16:creationId xmlns:a16="http://schemas.microsoft.com/office/drawing/2014/main" id="{102E3317-84A1-483C-A013-C57D9C30A372}"/>
                </a:ext>
              </a:extLst>
            </p:cNvPr>
            <p:cNvSpPr txBox="1"/>
            <p:nvPr/>
          </p:nvSpPr>
          <p:spPr>
            <a:xfrm rot="21600000">
              <a:off x="805955" y="874"/>
              <a:ext cx="5441319" cy="1010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5416" tIns="57150" rIns="106680" bIns="57150" numCol="1" spcCol="1270" anchor="ctr" anchorCtr="0">
              <a:noAutofit/>
            </a:bodyPr>
            <a:lstStyle/>
            <a:p>
              <a:pPr marL="0" lvl="0" indent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</a:rPr>
                <a:t>Describir el entorno global de la seguridad de la cadena logística en el contexto del comercio internacional.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0453686-1721-4AC9-9306-B9682C361653}"/>
              </a:ext>
            </a:extLst>
          </p:cNvPr>
          <p:cNvGrpSpPr/>
          <p:nvPr/>
        </p:nvGrpSpPr>
        <p:grpSpPr>
          <a:xfrm>
            <a:off x="5721972" y="3117155"/>
            <a:ext cx="5693838" cy="1010078"/>
            <a:chOff x="553436" y="1312468"/>
            <a:chExt cx="5693838" cy="1010078"/>
          </a:xfrm>
        </p:grpSpPr>
        <p:sp>
          <p:nvSpPr>
            <p:cNvPr id="18" name="Flecha: pentágono 17">
              <a:extLst>
                <a:ext uri="{FF2B5EF4-FFF2-40B4-BE49-F238E27FC236}">
                  <a16:creationId xmlns:a16="http://schemas.microsoft.com/office/drawing/2014/main" id="{5BC9FF13-798C-4059-9B2B-E3E8B7649A5B}"/>
                </a:ext>
              </a:extLst>
            </p:cNvPr>
            <p:cNvSpPr/>
            <p:nvPr/>
          </p:nvSpPr>
          <p:spPr>
            <a:xfrm rot="10800000">
              <a:off x="553436" y="1312468"/>
              <a:ext cx="5693838" cy="1010078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echa: pentágono 6">
              <a:extLst>
                <a:ext uri="{FF2B5EF4-FFF2-40B4-BE49-F238E27FC236}">
                  <a16:creationId xmlns:a16="http://schemas.microsoft.com/office/drawing/2014/main" id="{FB2BB409-4CD0-4E3A-8808-4086EF8DCF2F}"/>
                </a:ext>
              </a:extLst>
            </p:cNvPr>
            <p:cNvSpPr txBox="1"/>
            <p:nvPr/>
          </p:nvSpPr>
          <p:spPr>
            <a:xfrm rot="21600000">
              <a:off x="805955" y="1312468"/>
              <a:ext cx="5441319" cy="1010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5416" tIns="57150" rIns="106680" bIns="57150" numCol="1" spcCol="1270" anchor="ctr" anchorCtr="0">
              <a:noAutofit/>
            </a:bodyPr>
            <a:lstStyle/>
            <a:p>
              <a:pPr marL="0" lvl="0" indent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</a:rPr>
                <a:t>Examinar la estructura de la Norma Internacional BASC V05-2017 y el Estándar Internacional del Exportador en la seguridad de la cadena logística internacional.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29C36D8-4A38-496D-899B-2C5C42D785DE}"/>
              </a:ext>
            </a:extLst>
          </p:cNvPr>
          <p:cNvGrpSpPr/>
          <p:nvPr/>
        </p:nvGrpSpPr>
        <p:grpSpPr>
          <a:xfrm>
            <a:off x="5721972" y="4428750"/>
            <a:ext cx="5693838" cy="1010078"/>
            <a:chOff x="553436" y="2624063"/>
            <a:chExt cx="5693838" cy="1010078"/>
          </a:xfrm>
        </p:grpSpPr>
        <p:sp>
          <p:nvSpPr>
            <p:cNvPr id="16" name="Flecha: pentágono 15">
              <a:extLst>
                <a:ext uri="{FF2B5EF4-FFF2-40B4-BE49-F238E27FC236}">
                  <a16:creationId xmlns:a16="http://schemas.microsoft.com/office/drawing/2014/main" id="{563E993B-8D89-40A7-83D3-48F340307104}"/>
                </a:ext>
              </a:extLst>
            </p:cNvPr>
            <p:cNvSpPr/>
            <p:nvPr/>
          </p:nvSpPr>
          <p:spPr>
            <a:xfrm rot="10800000">
              <a:off x="553436" y="2624063"/>
              <a:ext cx="5693838" cy="1010078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echa: pentágono 8">
              <a:extLst>
                <a:ext uri="{FF2B5EF4-FFF2-40B4-BE49-F238E27FC236}">
                  <a16:creationId xmlns:a16="http://schemas.microsoft.com/office/drawing/2014/main" id="{65AEFE5B-812D-43C0-B79D-6988299E5C84}"/>
                </a:ext>
              </a:extLst>
            </p:cNvPr>
            <p:cNvSpPr txBox="1"/>
            <p:nvPr/>
          </p:nvSpPr>
          <p:spPr>
            <a:xfrm rot="21600000">
              <a:off x="805955" y="2624063"/>
              <a:ext cx="5441319" cy="1010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5416" tIns="57150" rIns="106680" bIns="57150" numCol="1" spcCol="1270" anchor="ctr" anchorCtr="0">
              <a:noAutofit/>
            </a:bodyPr>
            <a:lstStyle/>
            <a:p>
              <a:pPr marL="0" lvl="0" indent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solidFill>
                    <a:schemeClr val="tx1"/>
                  </a:solidFill>
                </a:rPr>
                <a:t>Determinar la situación actual de las empresas exportadoras del Ecuador certificadas bajo la Norma Internacional BASC y el Estándar Internacional del Exportador. </a:t>
              </a: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7323FC7-5994-4E0D-B765-E331DE6142D2}"/>
              </a:ext>
            </a:extLst>
          </p:cNvPr>
          <p:cNvSpPr txBox="1"/>
          <p:nvPr/>
        </p:nvSpPr>
        <p:spPr>
          <a:xfrm>
            <a:off x="7638212" y="1228621"/>
            <a:ext cx="2418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tx2">
                    <a:lumMod val="50000"/>
                  </a:schemeClr>
                </a:solidFill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54016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2DB774-A2C3-4B04-98A4-792A2131B896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15637" y="183365"/>
            <a:ext cx="207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0E868-1F27-44A1-957C-8BA76AB741CC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Proposición general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B05C15E-F98C-40C9-97A9-981488EE4723}"/>
              </a:ext>
            </a:extLst>
          </p:cNvPr>
          <p:cNvSpPr/>
          <p:nvPr/>
        </p:nvSpPr>
        <p:spPr>
          <a:xfrm>
            <a:off x="2687782" y="2546021"/>
            <a:ext cx="7038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Si la certificación 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</a:rPr>
              <a:t>Business Alliance </a:t>
            </a:r>
            <a:r>
              <a:rPr lang="es-MX" sz="2400" i="1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400" i="1" dirty="0" err="1">
                <a:solidFill>
                  <a:schemeClr val="accent1">
                    <a:lumMod val="50000"/>
                  </a:schemeClr>
                </a:solidFill>
              </a:rPr>
              <a:t>Secure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</a:rPr>
              <a:t> Commerce (BASC)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aporta al sector exportador del Ecuador en la seguridad de la cadena logística internacional, el comercio internacional es seguro y sostenible.</a:t>
            </a:r>
          </a:p>
        </p:txBody>
      </p:sp>
    </p:spTree>
    <p:extLst>
      <p:ext uri="{BB962C8B-B14F-4D97-AF65-F5344CB8AC3E}">
        <p14:creationId xmlns:p14="http://schemas.microsoft.com/office/powerpoint/2010/main" val="241054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2DB774-A2C3-4B04-98A4-792A2131B896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15637" y="183365"/>
            <a:ext cx="207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0E868-1F27-44A1-957C-8BA76AB741CC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820681-7459-42AF-8027-01C1DC54D08B}"/>
              </a:ext>
            </a:extLst>
          </p:cNvPr>
          <p:cNvSpPr/>
          <p:nvPr/>
        </p:nvSpPr>
        <p:spPr>
          <a:xfrm>
            <a:off x="469912" y="4073282"/>
            <a:ext cx="320039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Describir el entorno global de la seguridad de la cadena logística en el contexto del comercio internacional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6167F8-913A-45A3-B565-77B32A108146}"/>
              </a:ext>
            </a:extLst>
          </p:cNvPr>
          <p:cNvSpPr/>
          <p:nvPr/>
        </p:nvSpPr>
        <p:spPr>
          <a:xfrm>
            <a:off x="4094025" y="4067815"/>
            <a:ext cx="417022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Examinar la estructura de la Norma Internacional BASC V05-2017 y el Estándar Internacional del Exportador en la seguridad de la cadena logística internacional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622349F-0B7D-4E15-9C93-F829CAEF26D0}"/>
              </a:ext>
            </a:extLst>
          </p:cNvPr>
          <p:cNvSpPr/>
          <p:nvPr/>
        </p:nvSpPr>
        <p:spPr>
          <a:xfrm>
            <a:off x="8666032" y="3301381"/>
            <a:ext cx="2970373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Determinar la situación actual de las empresas exportadoras del Ecuador certificadas bajo la Norma Internacional BASC y el Estándar Internacional del Exportador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CA51945-A7A9-45EE-AF20-A1A9E45B3918}"/>
              </a:ext>
            </a:extLst>
          </p:cNvPr>
          <p:cNvSpPr/>
          <p:nvPr/>
        </p:nvSpPr>
        <p:spPr>
          <a:xfrm>
            <a:off x="1513772" y="5278058"/>
            <a:ext cx="1112677" cy="33855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MX" sz="1600" b="1" dirty="0"/>
              <a:t>Objetivo 1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94C306C-1143-481E-8766-101341A1A768}"/>
              </a:ext>
            </a:extLst>
          </p:cNvPr>
          <p:cNvSpPr/>
          <p:nvPr/>
        </p:nvSpPr>
        <p:spPr>
          <a:xfrm>
            <a:off x="5646041" y="5274119"/>
            <a:ext cx="1066189" cy="33855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MX" sz="1600" b="1" dirty="0"/>
              <a:t>Objetivo 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D1D4D77-BEE0-41EB-9EF5-CCF00CA92FD3}"/>
              </a:ext>
            </a:extLst>
          </p:cNvPr>
          <p:cNvSpPr/>
          <p:nvPr/>
        </p:nvSpPr>
        <p:spPr>
          <a:xfrm>
            <a:off x="9671646" y="5006935"/>
            <a:ext cx="106618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MX" sz="1600" b="1" dirty="0"/>
              <a:t>Objetivo 3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562883B-8EEA-4FA9-BA4B-BC4BFFCB349A}"/>
              </a:ext>
            </a:extLst>
          </p:cNvPr>
          <p:cNvSpPr/>
          <p:nvPr/>
        </p:nvSpPr>
        <p:spPr>
          <a:xfrm>
            <a:off x="469912" y="2285908"/>
            <a:ext cx="3200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Fuente de análisis secundarias: 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CEPAL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ITC 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UNCTAD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OMC</a:t>
            </a:r>
          </a:p>
          <a:p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Entrevista semi estructurada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BB7F1D-953F-4F35-8AD6-5EC28394BD1C}"/>
              </a:ext>
            </a:extLst>
          </p:cNvPr>
          <p:cNvSpPr/>
          <p:nvPr/>
        </p:nvSpPr>
        <p:spPr>
          <a:xfrm>
            <a:off x="4094025" y="2288183"/>
            <a:ext cx="4170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Fuente de análisis secundarias: 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Norma Internacional BASC V05-2017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Estándar Internacional del Exportador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WBO</a:t>
            </a:r>
          </a:p>
          <a:p>
            <a:pPr marL="742950" lvl="1" indent="-285750">
              <a:buFontTx/>
              <a:buChar char="-"/>
            </a:pPr>
            <a:r>
              <a:rPr lang="es-MX" sz="1600" dirty="0"/>
              <a:t>CBO</a:t>
            </a:r>
          </a:p>
          <a:p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Entrevista semi estructurada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6227C370-0B94-432C-A007-DB8349E90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242492"/>
              </p:ext>
            </p:extLst>
          </p:nvPr>
        </p:nvGraphicFramePr>
        <p:xfrm>
          <a:off x="2101070" y="1662374"/>
          <a:ext cx="8726843" cy="51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ángulo 26">
            <a:extLst>
              <a:ext uri="{FF2B5EF4-FFF2-40B4-BE49-F238E27FC236}">
                <a16:creationId xmlns:a16="http://schemas.microsoft.com/office/drawing/2014/main" id="{5A8B0442-B5B2-4310-985E-132CBF762B6A}"/>
              </a:ext>
            </a:extLst>
          </p:cNvPr>
          <p:cNvSpPr/>
          <p:nvPr/>
        </p:nvSpPr>
        <p:spPr>
          <a:xfrm>
            <a:off x="8666032" y="2697155"/>
            <a:ext cx="2955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Entrevista semi estructurada</a:t>
            </a:r>
          </a:p>
        </p:txBody>
      </p:sp>
    </p:spTree>
    <p:extLst>
      <p:ext uri="{BB962C8B-B14F-4D97-AF65-F5344CB8AC3E}">
        <p14:creationId xmlns:p14="http://schemas.microsoft.com/office/powerpoint/2010/main" val="26609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42DB774-A2C3-4B04-98A4-792A2131B896}"/>
              </a:ext>
            </a:extLst>
          </p:cNvPr>
          <p:cNvCxnSpPr/>
          <p:nvPr/>
        </p:nvCxnSpPr>
        <p:spPr>
          <a:xfrm>
            <a:off x="0" y="858984"/>
            <a:ext cx="12192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415637" y="183365"/>
            <a:ext cx="207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A0E868-1F27-44A1-957C-8BA76AB741CC}"/>
              </a:ext>
            </a:extLst>
          </p:cNvPr>
          <p:cNvSpPr txBox="1"/>
          <p:nvPr/>
        </p:nvSpPr>
        <p:spPr>
          <a:xfrm>
            <a:off x="415637" y="1122216"/>
            <a:ext cx="454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Metodología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7BDBCA-8EE0-4F04-B055-8FF319568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626999"/>
              </p:ext>
            </p:extLst>
          </p:nvPr>
        </p:nvGraphicFramePr>
        <p:xfrm>
          <a:off x="393124" y="2280575"/>
          <a:ext cx="5680363" cy="313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E39E0A08-85C5-46B5-B673-509DC51639CC}"/>
              </a:ext>
            </a:extLst>
          </p:cNvPr>
          <p:cNvSpPr txBox="1"/>
          <p:nvPr/>
        </p:nvSpPr>
        <p:spPr>
          <a:xfrm>
            <a:off x="1788293" y="1911243"/>
            <a:ext cx="29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2">
                    <a:lumMod val="50000"/>
                  </a:schemeClr>
                </a:solidFill>
              </a:rPr>
              <a:t>Total de entrevistas aplicadas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C172563-9C60-452D-9590-55D4FA85E9A3}"/>
              </a:ext>
            </a:extLst>
          </p:cNvPr>
          <p:cNvCxnSpPr/>
          <p:nvPr/>
        </p:nvCxnSpPr>
        <p:spPr>
          <a:xfrm>
            <a:off x="6400805" y="1468582"/>
            <a:ext cx="0" cy="395135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5E4884D5-C88E-44B3-BB98-556E4CCD3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03673"/>
              </p:ext>
            </p:extLst>
          </p:nvPr>
        </p:nvGraphicFramePr>
        <p:xfrm>
          <a:off x="6823250" y="1161951"/>
          <a:ext cx="4809901" cy="375644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809901">
                  <a:extLst>
                    <a:ext uri="{9D8B030D-6E8A-4147-A177-3AD203B41FA5}">
                      <a16:colId xmlns:a16="http://schemas.microsoft.com/office/drawing/2014/main" val="85023723"/>
                    </a:ext>
                  </a:extLst>
                </a:gridCol>
              </a:tblGrid>
              <a:tr h="233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EMPRESA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4215991"/>
                  </a:ext>
                </a:extLst>
              </a:tr>
              <a:tr h="253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The Tesalia Springs Company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8275044"/>
                  </a:ext>
                </a:extLst>
              </a:tr>
              <a:tr h="23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Yanbal Ecuador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210197"/>
                  </a:ext>
                </a:extLst>
              </a:tr>
              <a:tr h="23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effectLst/>
                        </a:rPr>
                        <a:t>Provefrut</a:t>
                      </a:r>
                      <a:r>
                        <a:rPr lang="es-MX" sz="1600" b="0" dirty="0">
                          <a:effectLst/>
                        </a:rPr>
                        <a:t>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6185387"/>
                  </a:ext>
                </a:extLst>
              </a:tr>
              <a:tr h="23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Bopp del Ecuador S.A. 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888895"/>
                  </a:ext>
                </a:extLst>
              </a:tr>
              <a:tr h="23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effectLst/>
                        </a:rPr>
                        <a:t>Ecofroz</a:t>
                      </a:r>
                      <a:r>
                        <a:rPr lang="es-MX" sz="1600" b="0" dirty="0">
                          <a:effectLst/>
                        </a:rPr>
                        <a:t>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3060055"/>
                  </a:ext>
                </a:extLst>
              </a:tr>
              <a:tr h="23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Alimentos Superior Alsuperior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159561"/>
                  </a:ext>
                </a:extLst>
              </a:tr>
              <a:tr h="23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Nintanga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843212"/>
                  </a:ext>
                </a:extLst>
              </a:tr>
              <a:tr h="269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Terrafertil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8373546"/>
                  </a:ext>
                </a:extLst>
              </a:tr>
              <a:tr h="23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effectLst/>
                        </a:rPr>
                        <a:t>Tinflex</a:t>
                      </a:r>
                      <a:r>
                        <a:rPr lang="es-MX" sz="1600" b="0" dirty="0">
                          <a:effectLst/>
                        </a:rPr>
                        <a:t> S.A.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203718"/>
                  </a:ext>
                </a:extLst>
              </a:tr>
              <a:tr h="326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Florícola San Isidro Labrador Florsani Cia. Ltda.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0005576"/>
                  </a:ext>
                </a:extLst>
              </a:tr>
              <a:tr h="238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effectLst/>
                        </a:rPr>
                        <a:t>Fairis</a:t>
                      </a:r>
                      <a:r>
                        <a:rPr lang="es-MX" sz="1600" b="0" dirty="0">
                          <a:effectLst/>
                        </a:rPr>
                        <a:t> C.A.</a:t>
                      </a:r>
                      <a:endParaRPr lang="es-MX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420501"/>
                  </a:ext>
                </a:extLst>
              </a:tr>
              <a:tr h="467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Productora de Gelatina Ecuatoriana S.A. </a:t>
                      </a:r>
                      <a:r>
                        <a:rPr lang="es-MX" sz="1600" b="0" dirty="0" err="1">
                          <a:effectLst/>
                        </a:rPr>
                        <a:t>Prodegel</a:t>
                      </a:r>
                      <a:endParaRPr lang="es-MX" sz="1600" b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6637487"/>
                  </a:ext>
                </a:extLst>
              </a:tr>
              <a:tr h="238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Ahcorp Ecuador Cia. Ltda.</a:t>
                      </a:r>
                      <a:endParaRPr lang="es-MX" sz="1600" b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00732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B1DD71B-6487-404D-A096-9B8AD3E65C8D}"/>
              </a:ext>
            </a:extLst>
          </p:cNvPr>
          <p:cNvSpPr txBox="1"/>
          <p:nvPr/>
        </p:nvSpPr>
        <p:spPr>
          <a:xfrm>
            <a:off x="6728123" y="5021068"/>
            <a:ext cx="491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/>
              <a:t>Nota:</a:t>
            </a:r>
            <a:r>
              <a:rPr lang="es-MX" sz="1400" dirty="0"/>
              <a:t> mismo representante para la empresa </a:t>
            </a:r>
            <a:r>
              <a:rPr lang="es-MX" sz="1400" dirty="0" err="1"/>
              <a:t>Provefrut</a:t>
            </a:r>
            <a:r>
              <a:rPr lang="es-MX" sz="1400" dirty="0"/>
              <a:t> S.A. y </a:t>
            </a:r>
            <a:r>
              <a:rPr lang="es-MX" sz="1400" dirty="0" err="1"/>
              <a:t>Nintanga</a:t>
            </a:r>
            <a:r>
              <a:rPr lang="es-MX" sz="1400" dirty="0"/>
              <a:t> S.A.</a:t>
            </a:r>
          </a:p>
        </p:txBody>
      </p:sp>
    </p:spTree>
    <p:extLst>
      <p:ext uri="{BB962C8B-B14F-4D97-AF65-F5344CB8AC3E}">
        <p14:creationId xmlns:p14="http://schemas.microsoft.com/office/powerpoint/2010/main" val="206743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3033B6-B8C2-43B8-88B3-0223838231F5}"/>
              </a:ext>
            </a:extLst>
          </p:cNvPr>
          <p:cNvSpPr txBox="1"/>
          <p:nvPr/>
        </p:nvSpPr>
        <p:spPr>
          <a:xfrm>
            <a:off x="0" y="5749636"/>
            <a:ext cx="12192000" cy="11083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Picture 2" descr="Resultado de imagen para espe">
            <a:extLst>
              <a:ext uri="{FF2B5EF4-FFF2-40B4-BE49-F238E27FC236}">
                <a16:creationId xmlns:a16="http://schemas.microsoft.com/office/drawing/2014/main" id="{C148950D-3FEB-4F24-A7B5-23EFA1A8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9" y="6103296"/>
            <a:ext cx="1982483" cy="5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C9B73-BA2E-452E-9650-A0B424506B63}"/>
              </a:ext>
            </a:extLst>
          </p:cNvPr>
          <p:cNvSpPr txBox="1"/>
          <p:nvPr/>
        </p:nvSpPr>
        <p:spPr>
          <a:xfrm>
            <a:off x="0" y="0"/>
            <a:ext cx="6096000" cy="57634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63F618-6A9E-4032-BAE8-0E6547472E31}"/>
              </a:ext>
            </a:extLst>
          </p:cNvPr>
          <p:cNvSpPr txBox="1"/>
          <p:nvPr/>
        </p:nvSpPr>
        <p:spPr>
          <a:xfrm>
            <a:off x="568037" y="1761989"/>
            <a:ext cx="4661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</a:rPr>
              <a:t>Marco teórico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8D3AFF-1137-4D4F-B0ED-35C43E72133B}"/>
              </a:ext>
            </a:extLst>
          </p:cNvPr>
          <p:cNvSpPr txBox="1"/>
          <p:nvPr/>
        </p:nvSpPr>
        <p:spPr>
          <a:xfrm>
            <a:off x="6664037" y="2269820"/>
            <a:ext cx="504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Teorías de soporte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Contexto internacional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Business Alliance </a:t>
            </a:r>
            <a:r>
              <a:rPr lang="es-MX" sz="2400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2400" dirty="0" err="1">
                <a:solidFill>
                  <a:schemeClr val="bg2">
                    <a:lumMod val="25000"/>
                  </a:schemeClr>
                </a:solidFill>
              </a:rPr>
              <a:t>Secure</a:t>
            </a:r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 Commerce (BASC)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C3EA57-65A1-4A14-9E61-515739A97CAE}"/>
              </a:ext>
            </a:extLst>
          </p:cNvPr>
          <p:cNvCxnSpPr/>
          <p:nvPr/>
        </p:nvCxnSpPr>
        <p:spPr>
          <a:xfrm>
            <a:off x="706587" y="2951020"/>
            <a:ext cx="1524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21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2170</Words>
  <Application>Microsoft Office PowerPoint</Application>
  <PresentationFormat>Panorámica</PresentationFormat>
  <Paragraphs>302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Ayerve</dc:creator>
  <cp:lastModifiedBy>Marco Antonio Ayerve</cp:lastModifiedBy>
  <cp:revision>148</cp:revision>
  <dcterms:created xsi:type="dcterms:W3CDTF">2020-07-09T02:07:30Z</dcterms:created>
  <dcterms:modified xsi:type="dcterms:W3CDTF">2020-08-13T11:30:08Z</dcterms:modified>
</cp:coreProperties>
</file>