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1" r:id="rId1"/>
  </p:sldMasterIdLst>
  <p:notesMasterIdLst>
    <p:notesMasterId r:id="rId35"/>
  </p:notesMasterIdLst>
  <p:sldIdLst>
    <p:sldId id="256" r:id="rId2"/>
    <p:sldId id="257" r:id="rId3"/>
    <p:sldId id="301" r:id="rId4"/>
    <p:sldId id="259" r:id="rId5"/>
    <p:sldId id="260" r:id="rId6"/>
    <p:sldId id="302" r:id="rId7"/>
    <p:sldId id="258" r:id="rId8"/>
    <p:sldId id="261" r:id="rId9"/>
    <p:sldId id="303" r:id="rId10"/>
    <p:sldId id="262" r:id="rId11"/>
    <p:sldId id="263" r:id="rId12"/>
    <p:sldId id="264" r:id="rId13"/>
    <p:sldId id="265" r:id="rId14"/>
    <p:sldId id="286" r:id="rId15"/>
    <p:sldId id="285" r:id="rId16"/>
    <p:sldId id="287" r:id="rId17"/>
    <p:sldId id="288" r:id="rId18"/>
    <p:sldId id="289" r:id="rId19"/>
    <p:sldId id="290" r:id="rId20"/>
    <p:sldId id="291" r:id="rId21"/>
    <p:sldId id="292" r:id="rId22"/>
    <p:sldId id="294" r:id="rId23"/>
    <p:sldId id="295" r:id="rId24"/>
    <p:sldId id="296" r:id="rId25"/>
    <p:sldId id="297" r:id="rId26"/>
    <p:sldId id="304" r:id="rId27"/>
    <p:sldId id="298" r:id="rId28"/>
    <p:sldId id="306" r:id="rId29"/>
    <p:sldId id="307" r:id="rId30"/>
    <p:sldId id="308" r:id="rId31"/>
    <p:sldId id="309" r:id="rId32"/>
    <p:sldId id="310" r:id="rId33"/>
    <p:sldId id="30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006"/>
  </p:normalViewPr>
  <p:slideViewPr>
    <p:cSldViewPr snapToGrid="0" snapToObjects="1">
      <p:cViewPr varScale="1">
        <p:scale>
          <a:sx n="118" d="100"/>
          <a:sy n="118" d="100"/>
        </p:scale>
        <p:origin x="3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0B0553-1194-0E46-BDD7-9372155A945B}" type="doc">
      <dgm:prSet loTypeId="urn:microsoft.com/office/officeart/2005/8/layout/matrix3" loCatId="" qsTypeId="urn:microsoft.com/office/officeart/2005/8/quickstyle/simple1" qsCatId="simple" csTypeId="urn:microsoft.com/office/officeart/2005/8/colors/accent0_2" csCatId="mainScheme" phldr="1"/>
      <dgm:spPr/>
      <dgm:t>
        <a:bodyPr/>
        <a:lstStyle/>
        <a:p>
          <a:endParaRPr lang="es-ES"/>
        </a:p>
      </dgm:t>
    </dgm:pt>
    <dgm:pt modelId="{DF9956BF-B0DC-EF48-9730-762D84C5A70A}">
      <dgm:prSet phldrT="[Texto]"/>
      <dgm:spPr/>
      <dgm:t>
        <a:bodyPr/>
        <a:lstStyle/>
        <a:p>
          <a:pPr rtl="0"/>
          <a:r>
            <a:rPr lang="es-ES" dirty="0">
              <a:hlinkClick xmlns:r="http://schemas.openxmlformats.org/officeDocument/2006/relationships" r:id="" action="ppaction://hlinkshowjump?jump=nextslide"/>
            </a:rPr>
            <a:t>Presentación</a:t>
          </a:r>
          <a:endParaRPr lang="es-ES" dirty="0"/>
        </a:p>
      </dgm:t>
    </dgm:pt>
    <dgm:pt modelId="{112407D7-183C-D749-B505-A82C93F961D6}" type="parTrans" cxnId="{EA5301E4-DC45-1746-B3E0-20B84BFF04E9}">
      <dgm:prSet/>
      <dgm:spPr/>
      <dgm:t>
        <a:bodyPr/>
        <a:lstStyle/>
        <a:p>
          <a:endParaRPr lang="es-ES"/>
        </a:p>
      </dgm:t>
    </dgm:pt>
    <dgm:pt modelId="{A384D807-D98F-0A4A-A753-A7B4AEBC4C7E}" type="sibTrans" cxnId="{EA5301E4-DC45-1746-B3E0-20B84BFF04E9}">
      <dgm:prSet/>
      <dgm:spPr/>
      <dgm:t>
        <a:bodyPr/>
        <a:lstStyle/>
        <a:p>
          <a:endParaRPr lang="es-ES"/>
        </a:p>
      </dgm:t>
    </dgm:pt>
    <dgm:pt modelId="{5B6F1FB3-0E68-9044-95B0-7FC6849C974A}">
      <dgm:prSet phldrT="[Texto]"/>
      <dgm:spPr/>
      <dgm:t>
        <a:bodyPr/>
        <a:lstStyle/>
        <a:p>
          <a:pPr rtl="0"/>
          <a:r>
            <a:rPr lang="es-ES" dirty="0"/>
            <a:t>Problemática</a:t>
          </a:r>
        </a:p>
      </dgm:t>
    </dgm:pt>
    <dgm:pt modelId="{EAE0FAAA-B686-1F48-BB7D-A4D49372DF7F}" type="parTrans" cxnId="{77F5E5A3-F6F6-6740-A646-EC4B63751FC6}">
      <dgm:prSet/>
      <dgm:spPr/>
      <dgm:t>
        <a:bodyPr/>
        <a:lstStyle/>
        <a:p>
          <a:endParaRPr lang="es-ES"/>
        </a:p>
      </dgm:t>
    </dgm:pt>
    <dgm:pt modelId="{784BE4FB-AC2C-754F-BCC8-D5AFDC806A26}" type="sibTrans" cxnId="{77F5E5A3-F6F6-6740-A646-EC4B63751FC6}">
      <dgm:prSet/>
      <dgm:spPr/>
      <dgm:t>
        <a:bodyPr/>
        <a:lstStyle/>
        <a:p>
          <a:endParaRPr lang="es-ES"/>
        </a:p>
      </dgm:t>
    </dgm:pt>
    <dgm:pt modelId="{B8F0FACF-E8A4-7246-9209-44DB7F13DFEB}">
      <dgm:prSet phldrT="[Texto]"/>
      <dgm:spPr/>
      <dgm:t>
        <a:bodyPr/>
        <a:lstStyle/>
        <a:p>
          <a:pPr rtl="0"/>
          <a:r>
            <a:rPr lang="es-ES" dirty="0"/>
            <a:t>Propuesta P.E.</a:t>
          </a:r>
        </a:p>
      </dgm:t>
    </dgm:pt>
    <dgm:pt modelId="{81D82459-4497-E141-9EB9-3724B3CEF726}" type="parTrans" cxnId="{B1CE8DF6-C7F3-4A41-94EF-F5CF00BD8525}">
      <dgm:prSet/>
      <dgm:spPr/>
      <dgm:t>
        <a:bodyPr/>
        <a:lstStyle/>
        <a:p>
          <a:endParaRPr lang="es-ES"/>
        </a:p>
      </dgm:t>
    </dgm:pt>
    <dgm:pt modelId="{FFAD1259-C511-0B49-97F2-2E547A99C116}" type="sibTrans" cxnId="{B1CE8DF6-C7F3-4A41-94EF-F5CF00BD8525}">
      <dgm:prSet/>
      <dgm:spPr/>
      <dgm:t>
        <a:bodyPr/>
        <a:lstStyle/>
        <a:p>
          <a:endParaRPr lang="es-ES"/>
        </a:p>
      </dgm:t>
    </dgm:pt>
    <dgm:pt modelId="{FFC49829-DD07-134D-87A2-9AD2B5488DD9}">
      <dgm:prSet phldrT="[Texto]"/>
      <dgm:spPr/>
      <dgm:t>
        <a:bodyPr/>
        <a:lstStyle/>
        <a:p>
          <a:pPr rtl="0"/>
          <a:r>
            <a:rPr lang="es-ES" dirty="0"/>
            <a:t>Conclusiones y Recomendaciones</a:t>
          </a:r>
        </a:p>
      </dgm:t>
    </dgm:pt>
    <dgm:pt modelId="{D5A077B6-0184-6347-A5D2-0CB8452EA4B6}" type="parTrans" cxnId="{FF872930-EB92-7841-AA89-F8ABD25E5DC3}">
      <dgm:prSet/>
      <dgm:spPr/>
      <dgm:t>
        <a:bodyPr/>
        <a:lstStyle/>
        <a:p>
          <a:endParaRPr lang="es-ES"/>
        </a:p>
      </dgm:t>
    </dgm:pt>
    <dgm:pt modelId="{AD898C7E-3827-EC4B-8F38-5D68385A7B18}" type="sibTrans" cxnId="{FF872930-EB92-7841-AA89-F8ABD25E5DC3}">
      <dgm:prSet/>
      <dgm:spPr/>
      <dgm:t>
        <a:bodyPr/>
        <a:lstStyle/>
        <a:p>
          <a:endParaRPr lang="es-ES"/>
        </a:p>
      </dgm:t>
    </dgm:pt>
    <dgm:pt modelId="{39E148A6-3C8E-8247-8365-1E3B5E5D050C}" type="pres">
      <dgm:prSet presAssocID="{5E0B0553-1194-0E46-BDD7-9372155A945B}" presName="matrix" presStyleCnt="0">
        <dgm:presLayoutVars>
          <dgm:chMax val="1"/>
          <dgm:dir/>
          <dgm:resizeHandles val="exact"/>
        </dgm:presLayoutVars>
      </dgm:prSet>
      <dgm:spPr/>
    </dgm:pt>
    <dgm:pt modelId="{80A9536C-6955-E84F-A9C0-441F929D9BB8}" type="pres">
      <dgm:prSet presAssocID="{5E0B0553-1194-0E46-BDD7-9372155A945B}" presName="diamond" presStyleLbl="bgShp" presStyleIdx="0" presStyleCnt="1"/>
      <dgm:spPr/>
    </dgm:pt>
    <dgm:pt modelId="{EC8EE3F8-F6C7-3A4A-9EEE-66FE709BAFC8}" type="pres">
      <dgm:prSet presAssocID="{5E0B0553-1194-0E46-BDD7-9372155A945B}" presName="quad1" presStyleLbl="node1" presStyleIdx="0" presStyleCnt="4">
        <dgm:presLayoutVars>
          <dgm:chMax val="0"/>
          <dgm:chPref val="0"/>
          <dgm:bulletEnabled val="1"/>
        </dgm:presLayoutVars>
      </dgm:prSet>
      <dgm:spPr/>
    </dgm:pt>
    <dgm:pt modelId="{0A89601F-C9E0-5948-BADB-E744D0A10295}" type="pres">
      <dgm:prSet presAssocID="{5E0B0553-1194-0E46-BDD7-9372155A945B}" presName="quad2" presStyleLbl="node1" presStyleIdx="1" presStyleCnt="4">
        <dgm:presLayoutVars>
          <dgm:chMax val="0"/>
          <dgm:chPref val="0"/>
          <dgm:bulletEnabled val="1"/>
        </dgm:presLayoutVars>
      </dgm:prSet>
      <dgm:spPr/>
    </dgm:pt>
    <dgm:pt modelId="{B35D1C98-FD58-8147-8EEB-AE805B632593}" type="pres">
      <dgm:prSet presAssocID="{5E0B0553-1194-0E46-BDD7-9372155A945B}" presName="quad3" presStyleLbl="node1" presStyleIdx="2" presStyleCnt="4">
        <dgm:presLayoutVars>
          <dgm:chMax val="0"/>
          <dgm:chPref val="0"/>
          <dgm:bulletEnabled val="1"/>
        </dgm:presLayoutVars>
      </dgm:prSet>
      <dgm:spPr/>
    </dgm:pt>
    <dgm:pt modelId="{C8E81D7A-EDBE-A44D-ACD5-95E45AABEA54}" type="pres">
      <dgm:prSet presAssocID="{5E0B0553-1194-0E46-BDD7-9372155A945B}" presName="quad4" presStyleLbl="node1" presStyleIdx="3" presStyleCnt="4">
        <dgm:presLayoutVars>
          <dgm:chMax val="0"/>
          <dgm:chPref val="0"/>
          <dgm:bulletEnabled val="1"/>
        </dgm:presLayoutVars>
      </dgm:prSet>
      <dgm:spPr/>
    </dgm:pt>
  </dgm:ptLst>
  <dgm:cxnLst>
    <dgm:cxn modelId="{FF872930-EB92-7841-AA89-F8ABD25E5DC3}" srcId="{5E0B0553-1194-0E46-BDD7-9372155A945B}" destId="{FFC49829-DD07-134D-87A2-9AD2B5488DD9}" srcOrd="3" destOrd="0" parTransId="{D5A077B6-0184-6347-A5D2-0CB8452EA4B6}" sibTransId="{AD898C7E-3827-EC4B-8F38-5D68385A7B18}"/>
    <dgm:cxn modelId="{324F9A55-D42E-EC49-A160-C6E8ECA9A261}" type="presOf" srcId="{FFC49829-DD07-134D-87A2-9AD2B5488DD9}" destId="{C8E81D7A-EDBE-A44D-ACD5-95E45AABEA54}" srcOrd="0" destOrd="0" presId="urn:microsoft.com/office/officeart/2005/8/layout/matrix3"/>
    <dgm:cxn modelId="{AFD3EF57-0F2A-0249-8043-945D85108BBD}" type="presOf" srcId="{DF9956BF-B0DC-EF48-9730-762D84C5A70A}" destId="{EC8EE3F8-F6C7-3A4A-9EEE-66FE709BAFC8}" srcOrd="0" destOrd="0" presId="urn:microsoft.com/office/officeart/2005/8/layout/matrix3"/>
    <dgm:cxn modelId="{77F5E5A3-F6F6-6740-A646-EC4B63751FC6}" srcId="{5E0B0553-1194-0E46-BDD7-9372155A945B}" destId="{5B6F1FB3-0E68-9044-95B0-7FC6849C974A}" srcOrd="1" destOrd="0" parTransId="{EAE0FAAA-B686-1F48-BB7D-A4D49372DF7F}" sibTransId="{784BE4FB-AC2C-754F-BCC8-D5AFDC806A26}"/>
    <dgm:cxn modelId="{39B6E2AB-F559-494D-9819-63CF48232D4F}" type="presOf" srcId="{B8F0FACF-E8A4-7246-9209-44DB7F13DFEB}" destId="{B35D1C98-FD58-8147-8EEB-AE805B632593}" srcOrd="0" destOrd="0" presId="urn:microsoft.com/office/officeart/2005/8/layout/matrix3"/>
    <dgm:cxn modelId="{4A9E3CCE-8DAC-7E48-AAEE-54B3687DD5AE}" type="presOf" srcId="{5E0B0553-1194-0E46-BDD7-9372155A945B}" destId="{39E148A6-3C8E-8247-8365-1E3B5E5D050C}" srcOrd="0" destOrd="0" presId="urn:microsoft.com/office/officeart/2005/8/layout/matrix3"/>
    <dgm:cxn modelId="{EA5301E4-DC45-1746-B3E0-20B84BFF04E9}" srcId="{5E0B0553-1194-0E46-BDD7-9372155A945B}" destId="{DF9956BF-B0DC-EF48-9730-762D84C5A70A}" srcOrd="0" destOrd="0" parTransId="{112407D7-183C-D749-B505-A82C93F961D6}" sibTransId="{A384D807-D98F-0A4A-A753-A7B4AEBC4C7E}"/>
    <dgm:cxn modelId="{4A6E98E8-D32F-5C46-95E6-80C6B3FBDA1E}" type="presOf" srcId="{5B6F1FB3-0E68-9044-95B0-7FC6849C974A}" destId="{0A89601F-C9E0-5948-BADB-E744D0A10295}" srcOrd="0" destOrd="0" presId="urn:microsoft.com/office/officeart/2005/8/layout/matrix3"/>
    <dgm:cxn modelId="{B1CE8DF6-C7F3-4A41-94EF-F5CF00BD8525}" srcId="{5E0B0553-1194-0E46-BDD7-9372155A945B}" destId="{B8F0FACF-E8A4-7246-9209-44DB7F13DFEB}" srcOrd="2" destOrd="0" parTransId="{81D82459-4497-E141-9EB9-3724B3CEF726}" sibTransId="{FFAD1259-C511-0B49-97F2-2E547A99C116}"/>
    <dgm:cxn modelId="{B0FEC65E-4D54-CE48-B159-87EECE4586A2}" type="presParOf" srcId="{39E148A6-3C8E-8247-8365-1E3B5E5D050C}" destId="{80A9536C-6955-E84F-A9C0-441F929D9BB8}" srcOrd="0" destOrd="0" presId="urn:microsoft.com/office/officeart/2005/8/layout/matrix3"/>
    <dgm:cxn modelId="{E51668C8-EE85-E443-B264-1CED20D3CCA5}" type="presParOf" srcId="{39E148A6-3C8E-8247-8365-1E3B5E5D050C}" destId="{EC8EE3F8-F6C7-3A4A-9EEE-66FE709BAFC8}" srcOrd="1" destOrd="0" presId="urn:microsoft.com/office/officeart/2005/8/layout/matrix3"/>
    <dgm:cxn modelId="{26F7581E-86DE-8E43-B9DE-8EF4355603A2}" type="presParOf" srcId="{39E148A6-3C8E-8247-8365-1E3B5E5D050C}" destId="{0A89601F-C9E0-5948-BADB-E744D0A10295}" srcOrd="2" destOrd="0" presId="urn:microsoft.com/office/officeart/2005/8/layout/matrix3"/>
    <dgm:cxn modelId="{52BA0A76-2ACF-2445-9926-71B655348EAF}" type="presParOf" srcId="{39E148A6-3C8E-8247-8365-1E3B5E5D050C}" destId="{B35D1C98-FD58-8147-8EEB-AE805B632593}" srcOrd="3" destOrd="0" presId="urn:microsoft.com/office/officeart/2005/8/layout/matrix3"/>
    <dgm:cxn modelId="{3A0C8609-5C76-6942-A412-C2C3B161A40E}" type="presParOf" srcId="{39E148A6-3C8E-8247-8365-1E3B5E5D050C}" destId="{C8E81D7A-EDBE-A44D-ACD5-95E45AABEA5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BCF7B8-253A-DB46-9B11-44006FC5AE62}" type="doc">
      <dgm:prSet loTypeId="urn:microsoft.com/office/officeart/2005/8/layout/StepDownProcess" loCatId="" qsTypeId="urn:microsoft.com/office/officeart/2005/8/quickstyle/simple1" qsCatId="simple" csTypeId="urn:microsoft.com/office/officeart/2005/8/colors/accent0_1" csCatId="mainScheme" phldr="1"/>
      <dgm:spPr/>
      <dgm:t>
        <a:bodyPr/>
        <a:lstStyle/>
        <a:p>
          <a:endParaRPr lang="es-ES"/>
        </a:p>
      </dgm:t>
    </dgm:pt>
    <dgm:pt modelId="{41D55DC6-8465-974F-8692-53AC233C7ABE}">
      <dgm:prSet phldrT="[Texto]" custT="1"/>
      <dgm:spPr/>
      <dgm:t>
        <a:bodyPr/>
        <a:lstStyle/>
        <a:p>
          <a:r>
            <a:rPr lang="es-ES" sz="1400">
              <a:latin typeface="Times New Roman" panose="02020603050405020304" pitchFamily="18" charset="0"/>
              <a:cs typeface="Times New Roman" panose="02020603050405020304" pitchFamily="18" charset="0"/>
            </a:rPr>
            <a:t>1. Plan de Gobierno</a:t>
          </a:r>
        </a:p>
      </dgm:t>
    </dgm:pt>
    <dgm:pt modelId="{75BF3E4B-E2F2-FA4C-BFC1-742CCA726D22}" type="parTrans" cxnId="{37A66D40-0A9D-7B47-884D-4CDAD9F88679}">
      <dgm:prSet/>
      <dgm:spPr/>
      <dgm:t>
        <a:bodyPr/>
        <a:lstStyle/>
        <a:p>
          <a:endParaRPr lang="es-ES" sz="2000">
            <a:latin typeface="Times New Roman" panose="02020603050405020304" pitchFamily="18" charset="0"/>
            <a:cs typeface="Times New Roman" panose="02020603050405020304" pitchFamily="18" charset="0"/>
          </a:endParaRPr>
        </a:p>
      </dgm:t>
    </dgm:pt>
    <dgm:pt modelId="{B25CB599-463C-3D4C-A0AD-C2DE8D50FA61}" type="sibTrans" cxnId="{37A66D40-0A9D-7B47-884D-4CDAD9F88679}">
      <dgm:prSet/>
      <dgm:spPr/>
      <dgm:t>
        <a:bodyPr/>
        <a:lstStyle/>
        <a:p>
          <a:endParaRPr lang="es-ES" sz="2000">
            <a:latin typeface="Times New Roman" panose="02020603050405020304" pitchFamily="18" charset="0"/>
            <a:cs typeface="Times New Roman" panose="02020603050405020304" pitchFamily="18" charset="0"/>
          </a:endParaRPr>
        </a:p>
      </dgm:t>
    </dgm:pt>
    <dgm:pt modelId="{AF82A5C4-83DB-7C47-A917-FACAA0B3417F}">
      <dgm:prSet phldrT="[Texto]" custT="1"/>
      <dgm:spPr/>
      <dgm:t>
        <a:bodyPr/>
        <a:lstStyle/>
        <a:p>
          <a:r>
            <a:rPr lang="es-ES" sz="1200">
              <a:latin typeface="Times New Roman" panose="02020603050405020304" pitchFamily="18" charset="0"/>
              <a:cs typeface="Times New Roman" panose="02020603050405020304" pitchFamily="18" charset="0"/>
            </a:rPr>
            <a:t>2. Políticas Públicas</a:t>
          </a:r>
        </a:p>
      </dgm:t>
    </dgm:pt>
    <dgm:pt modelId="{9970FB3F-6BDB-534B-B680-8D2AA6E4AD09}" type="parTrans" cxnId="{C683D504-A07E-614B-8808-CABA7596F40E}">
      <dgm:prSet/>
      <dgm:spPr/>
      <dgm:t>
        <a:bodyPr/>
        <a:lstStyle/>
        <a:p>
          <a:endParaRPr lang="es-ES" sz="2000">
            <a:latin typeface="Times New Roman" panose="02020603050405020304" pitchFamily="18" charset="0"/>
            <a:cs typeface="Times New Roman" panose="02020603050405020304" pitchFamily="18" charset="0"/>
          </a:endParaRPr>
        </a:p>
      </dgm:t>
    </dgm:pt>
    <dgm:pt modelId="{F116C9DF-34CA-804A-AC52-5AF80E86046B}" type="sibTrans" cxnId="{C683D504-A07E-614B-8808-CABA7596F40E}">
      <dgm:prSet/>
      <dgm:spPr/>
      <dgm:t>
        <a:bodyPr/>
        <a:lstStyle/>
        <a:p>
          <a:endParaRPr lang="es-ES" sz="2000">
            <a:latin typeface="Times New Roman" panose="02020603050405020304" pitchFamily="18" charset="0"/>
            <a:cs typeface="Times New Roman" panose="02020603050405020304" pitchFamily="18" charset="0"/>
          </a:endParaRPr>
        </a:p>
      </dgm:t>
    </dgm:pt>
    <dgm:pt modelId="{F479940A-A999-8649-8BE4-BD4DC8CBFDDC}">
      <dgm:prSet phldrT="[Texto]" custT="1"/>
      <dgm:spPr/>
      <dgm:t>
        <a:bodyPr/>
        <a:lstStyle/>
        <a:p>
          <a:r>
            <a:rPr lang="es-ES" sz="1200">
              <a:latin typeface="Times New Roman" panose="02020603050405020304" pitchFamily="18" charset="0"/>
              <a:cs typeface="Times New Roman" panose="02020603050405020304" pitchFamily="18" charset="0"/>
            </a:rPr>
            <a:t>3. Planificación Estratégica Estatal</a:t>
          </a:r>
        </a:p>
      </dgm:t>
    </dgm:pt>
    <dgm:pt modelId="{5394A4AF-54DE-894A-AC40-9BFC03C36E91}" type="parTrans" cxnId="{DF4A92BF-5BB9-2346-B67E-4CADAEB8B641}">
      <dgm:prSet/>
      <dgm:spPr/>
      <dgm:t>
        <a:bodyPr/>
        <a:lstStyle/>
        <a:p>
          <a:endParaRPr lang="es-ES" sz="2000">
            <a:latin typeface="Times New Roman" panose="02020603050405020304" pitchFamily="18" charset="0"/>
            <a:cs typeface="Times New Roman" panose="02020603050405020304" pitchFamily="18" charset="0"/>
          </a:endParaRPr>
        </a:p>
      </dgm:t>
    </dgm:pt>
    <dgm:pt modelId="{15843D54-7892-D541-A472-CEBC0397EF2A}" type="sibTrans" cxnId="{DF4A92BF-5BB9-2346-B67E-4CADAEB8B641}">
      <dgm:prSet/>
      <dgm:spPr/>
      <dgm:t>
        <a:bodyPr/>
        <a:lstStyle/>
        <a:p>
          <a:endParaRPr lang="es-ES" sz="2000">
            <a:latin typeface="Times New Roman" panose="02020603050405020304" pitchFamily="18" charset="0"/>
            <a:cs typeface="Times New Roman" panose="02020603050405020304" pitchFamily="18" charset="0"/>
          </a:endParaRPr>
        </a:p>
      </dgm:t>
    </dgm:pt>
    <dgm:pt modelId="{998B3361-12BC-1C43-AA7B-9EFDEBD05BB6}" type="pres">
      <dgm:prSet presAssocID="{FDBCF7B8-253A-DB46-9B11-44006FC5AE62}" presName="rootnode" presStyleCnt="0">
        <dgm:presLayoutVars>
          <dgm:chMax/>
          <dgm:chPref/>
          <dgm:dir/>
          <dgm:animLvl val="lvl"/>
        </dgm:presLayoutVars>
      </dgm:prSet>
      <dgm:spPr/>
    </dgm:pt>
    <dgm:pt modelId="{C7923A82-B320-2049-A5A7-FEB0076E7478}" type="pres">
      <dgm:prSet presAssocID="{41D55DC6-8465-974F-8692-53AC233C7ABE}" presName="composite" presStyleCnt="0"/>
      <dgm:spPr/>
    </dgm:pt>
    <dgm:pt modelId="{CD4ECFAF-4E07-2641-A6EC-AD675A4D0CF5}" type="pres">
      <dgm:prSet presAssocID="{41D55DC6-8465-974F-8692-53AC233C7ABE}" presName="bentUpArrow1" presStyleLbl="alignImgPlace1" presStyleIdx="0" presStyleCnt="2"/>
      <dgm:spPr/>
    </dgm:pt>
    <dgm:pt modelId="{8755584E-7FBC-624D-B0FD-0855016EEF2C}" type="pres">
      <dgm:prSet presAssocID="{41D55DC6-8465-974F-8692-53AC233C7ABE}" presName="ParentText" presStyleLbl="node1" presStyleIdx="0" presStyleCnt="3">
        <dgm:presLayoutVars>
          <dgm:chMax val="1"/>
          <dgm:chPref val="1"/>
          <dgm:bulletEnabled val="1"/>
        </dgm:presLayoutVars>
      </dgm:prSet>
      <dgm:spPr/>
    </dgm:pt>
    <dgm:pt modelId="{4E2AB551-D8C2-3045-A09A-5171E732E706}" type="pres">
      <dgm:prSet presAssocID="{41D55DC6-8465-974F-8692-53AC233C7ABE}" presName="ChildText" presStyleLbl="revTx" presStyleIdx="0" presStyleCnt="2">
        <dgm:presLayoutVars>
          <dgm:chMax val="0"/>
          <dgm:chPref val="0"/>
          <dgm:bulletEnabled val="1"/>
        </dgm:presLayoutVars>
      </dgm:prSet>
      <dgm:spPr/>
    </dgm:pt>
    <dgm:pt modelId="{1D64BCF6-43CC-B342-9D69-726630AD46E7}" type="pres">
      <dgm:prSet presAssocID="{B25CB599-463C-3D4C-A0AD-C2DE8D50FA61}" presName="sibTrans" presStyleCnt="0"/>
      <dgm:spPr/>
    </dgm:pt>
    <dgm:pt modelId="{4DAB8E4A-CEA8-654D-80ED-65CACFF096F0}" type="pres">
      <dgm:prSet presAssocID="{AF82A5C4-83DB-7C47-A917-FACAA0B3417F}" presName="composite" presStyleCnt="0"/>
      <dgm:spPr/>
    </dgm:pt>
    <dgm:pt modelId="{F3945997-7405-854F-A77D-4E096EE1D6FA}" type="pres">
      <dgm:prSet presAssocID="{AF82A5C4-83DB-7C47-A917-FACAA0B3417F}" presName="bentUpArrow1" presStyleLbl="alignImgPlace1" presStyleIdx="1" presStyleCnt="2"/>
      <dgm:spPr/>
    </dgm:pt>
    <dgm:pt modelId="{88F6B333-AEF1-8F4B-9D5D-39CCEAF75E35}" type="pres">
      <dgm:prSet presAssocID="{AF82A5C4-83DB-7C47-A917-FACAA0B3417F}" presName="ParentText" presStyleLbl="node1" presStyleIdx="1" presStyleCnt="3">
        <dgm:presLayoutVars>
          <dgm:chMax val="1"/>
          <dgm:chPref val="1"/>
          <dgm:bulletEnabled val="1"/>
        </dgm:presLayoutVars>
      </dgm:prSet>
      <dgm:spPr/>
    </dgm:pt>
    <dgm:pt modelId="{FDB7E837-3FAF-AF46-AE8E-C589618CE438}" type="pres">
      <dgm:prSet presAssocID="{AF82A5C4-83DB-7C47-A917-FACAA0B3417F}" presName="ChildText" presStyleLbl="revTx" presStyleIdx="1" presStyleCnt="2">
        <dgm:presLayoutVars>
          <dgm:chMax val="0"/>
          <dgm:chPref val="0"/>
          <dgm:bulletEnabled val="1"/>
        </dgm:presLayoutVars>
      </dgm:prSet>
      <dgm:spPr/>
    </dgm:pt>
    <dgm:pt modelId="{9C078122-6997-1843-9DD5-2F5E6CBF5E6F}" type="pres">
      <dgm:prSet presAssocID="{F116C9DF-34CA-804A-AC52-5AF80E86046B}" presName="sibTrans" presStyleCnt="0"/>
      <dgm:spPr/>
    </dgm:pt>
    <dgm:pt modelId="{39EA56E5-54A7-2541-85BB-F374EF51807E}" type="pres">
      <dgm:prSet presAssocID="{F479940A-A999-8649-8BE4-BD4DC8CBFDDC}" presName="composite" presStyleCnt="0"/>
      <dgm:spPr/>
    </dgm:pt>
    <dgm:pt modelId="{11B136BA-70BD-7A4F-898A-76B9F0998EFB}" type="pres">
      <dgm:prSet presAssocID="{F479940A-A999-8649-8BE4-BD4DC8CBFDDC}" presName="ParentText" presStyleLbl="node1" presStyleIdx="2" presStyleCnt="3">
        <dgm:presLayoutVars>
          <dgm:chMax val="1"/>
          <dgm:chPref val="1"/>
          <dgm:bulletEnabled val="1"/>
        </dgm:presLayoutVars>
      </dgm:prSet>
      <dgm:spPr/>
    </dgm:pt>
  </dgm:ptLst>
  <dgm:cxnLst>
    <dgm:cxn modelId="{C683D504-A07E-614B-8808-CABA7596F40E}" srcId="{FDBCF7B8-253A-DB46-9B11-44006FC5AE62}" destId="{AF82A5C4-83DB-7C47-A917-FACAA0B3417F}" srcOrd="1" destOrd="0" parTransId="{9970FB3F-6BDB-534B-B680-8D2AA6E4AD09}" sibTransId="{F116C9DF-34CA-804A-AC52-5AF80E86046B}"/>
    <dgm:cxn modelId="{37A66D40-0A9D-7B47-884D-4CDAD9F88679}" srcId="{FDBCF7B8-253A-DB46-9B11-44006FC5AE62}" destId="{41D55DC6-8465-974F-8692-53AC233C7ABE}" srcOrd="0" destOrd="0" parTransId="{75BF3E4B-E2F2-FA4C-BFC1-742CCA726D22}" sibTransId="{B25CB599-463C-3D4C-A0AD-C2DE8D50FA61}"/>
    <dgm:cxn modelId="{2CBE72B4-FE63-DA45-951A-0F3E5B0080DF}" type="presOf" srcId="{AF82A5C4-83DB-7C47-A917-FACAA0B3417F}" destId="{88F6B333-AEF1-8F4B-9D5D-39CCEAF75E35}" srcOrd="0" destOrd="0" presId="urn:microsoft.com/office/officeart/2005/8/layout/StepDownProcess"/>
    <dgm:cxn modelId="{DF4A92BF-5BB9-2346-B67E-4CADAEB8B641}" srcId="{FDBCF7B8-253A-DB46-9B11-44006FC5AE62}" destId="{F479940A-A999-8649-8BE4-BD4DC8CBFDDC}" srcOrd="2" destOrd="0" parTransId="{5394A4AF-54DE-894A-AC40-9BFC03C36E91}" sibTransId="{15843D54-7892-D541-A472-CEBC0397EF2A}"/>
    <dgm:cxn modelId="{7050C3E8-7C8B-0945-A59A-286103B02532}" type="presOf" srcId="{FDBCF7B8-253A-DB46-9B11-44006FC5AE62}" destId="{998B3361-12BC-1C43-AA7B-9EFDEBD05BB6}" srcOrd="0" destOrd="0" presId="urn:microsoft.com/office/officeart/2005/8/layout/StepDownProcess"/>
    <dgm:cxn modelId="{A2CACAE9-233A-2942-A906-F4BD6F20AD59}" type="presOf" srcId="{F479940A-A999-8649-8BE4-BD4DC8CBFDDC}" destId="{11B136BA-70BD-7A4F-898A-76B9F0998EFB}" srcOrd="0" destOrd="0" presId="urn:microsoft.com/office/officeart/2005/8/layout/StepDownProcess"/>
    <dgm:cxn modelId="{FCB0ECF6-237A-DE43-9D69-A2D4D8F37649}" type="presOf" srcId="{41D55DC6-8465-974F-8692-53AC233C7ABE}" destId="{8755584E-7FBC-624D-B0FD-0855016EEF2C}" srcOrd="0" destOrd="0" presId="urn:microsoft.com/office/officeart/2005/8/layout/StepDownProcess"/>
    <dgm:cxn modelId="{3F50EA25-A031-2543-B9A8-97A3B551F9FD}" type="presParOf" srcId="{998B3361-12BC-1C43-AA7B-9EFDEBD05BB6}" destId="{C7923A82-B320-2049-A5A7-FEB0076E7478}" srcOrd="0" destOrd="0" presId="urn:microsoft.com/office/officeart/2005/8/layout/StepDownProcess"/>
    <dgm:cxn modelId="{BE180809-248B-4E4B-AA13-EBE5CAC453EE}" type="presParOf" srcId="{C7923A82-B320-2049-A5A7-FEB0076E7478}" destId="{CD4ECFAF-4E07-2641-A6EC-AD675A4D0CF5}" srcOrd="0" destOrd="0" presId="urn:microsoft.com/office/officeart/2005/8/layout/StepDownProcess"/>
    <dgm:cxn modelId="{B7D680ED-8DA3-A243-B7DA-8B1AFA2A5BA6}" type="presParOf" srcId="{C7923A82-B320-2049-A5A7-FEB0076E7478}" destId="{8755584E-7FBC-624D-B0FD-0855016EEF2C}" srcOrd="1" destOrd="0" presId="urn:microsoft.com/office/officeart/2005/8/layout/StepDownProcess"/>
    <dgm:cxn modelId="{7D1C12FB-2E35-1342-8B9F-452A65D5AD49}" type="presParOf" srcId="{C7923A82-B320-2049-A5A7-FEB0076E7478}" destId="{4E2AB551-D8C2-3045-A09A-5171E732E706}" srcOrd="2" destOrd="0" presId="urn:microsoft.com/office/officeart/2005/8/layout/StepDownProcess"/>
    <dgm:cxn modelId="{B595E18F-9B83-1B49-97A6-B4DF3EA0B132}" type="presParOf" srcId="{998B3361-12BC-1C43-AA7B-9EFDEBD05BB6}" destId="{1D64BCF6-43CC-B342-9D69-726630AD46E7}" srcOrd="1" destOrd="0" presId="urn:microsoft.com/office/officeart/2005/8/layout/StepDownProcess"/>
    <dgm:cxn modelId="{44E4974D-74C3-724D-B693-5F06184A63D8}" type="presParOf" srcId="{998B3361-12BC-1C43-AA7B-9EFDEBD05BB6}" destId="{4DAB8E4A-CEA8-654D-80ED-65CACFF096F0}" srcOrd="2" destOrd="0" presId="urn:microsoft.com/office/officeart/2005/8/layout/StepDownProcess"/>
    <dgm:cxn modelId="{79862383-F27A-0943-B47D-0734C5E9D99D}" type="presParOf" srcId="{4DAB8E4A-CEA8-654D-80ED-65CACFF096F0}" destId="{F3945997-7405-854F-A77D-4E096EE1D6FA}" srcOrd="0" destOrd="0" presId="urn:microsoft.com/office/officeart/2005/8/layout/StepDownProcess"/>
    <dgm:cxn modelId="{F54C38C3-D03A-7A46-9302-25FC3ED2B881}" type="presParOf" srcId="{4DAB8E4A-CEA8-654D-80ED-65CACFF096F0}" destId="{88F6B333-AEF1-8F4B-9D5D-39CCEAF75E35}" srcOrd="1" destOrd="0" presId="urn:microsoft.com/office/officeart/2005/8/layout/StepDownProcess"/>
    <dgm:cxn modelId="{A9FFA287-1E9B-EE41-BC0D-E8D20E5ADACC}" type="presParOf" srcId="{4DAB8E4A-CEA8-654D-80ED-65CACFF096F0}" destId="{FDB7E837-3FAF-AF46-AE8E-C589618CE438}" srcOrd="2" destOrd="0" presId="urn:microsoft.com/office/officeart/2005/8/layout/StepDownProcess"/>
    <dgm:cxn modelId="{5424FDB2-F64A-0748-BC49-95D6317F5364}" type="presParOf" srcId="{998B3361-12BC-1C43-AA7B-9EFDEBD05BB6}" destId="{9C078122-6997-1843-9DD5-2F5E6CBF5E6F}" srcOrd="3" destOrd="0" presId="urn:microsoft.com/office/officeart/2005/8/layout/StepDownProcess"/>
    <dgm:cxn modelId="{24FBB5F0-2BBC-1E41-9B89-2B7C16E3F963}" type="presParOf" srcId="{998B3361-12BC-1C43-AA7B-9EFDEBD05BB6}" destId="{39EA56E5-54A7-2541-85BB-F374EF51807E}" srcOrd="4" destOrd="0" presId="urn:microsoft.com/office/officeart/2005/8/layout/StepDownProcess"/>
    <dgm:cxn modelId="{7EB2D826-4D22-914C-B55D-8A96A9B795A6}" type="presParOf" srcId="{39EA56E5-54A7-2541-85BB-F374EF51807E}" destId="{11B136BA-70BD-7A4F-898A-76B9F0998EF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66B887-12E8-9941-A808-90E8070BC730}" type="doc">
      <dgm:prSet loTypeId="urn:microsoft.com/office/officeart/2009/3/layout/StepUpProcess" loCatId="" qsTypeId="urn:microsoft.com/office/officeart/2005/8/quickstyle/simple1" qsCatId="simple" csTypeId="urn:microsoft.com/office/officeart/2005/8/colors/accent1_2" csCatId="accent1" phldr="1"/>
      <dgm:spPr/>
      <dgm:t>
        <a:bodyPr/>
        <a:lstStyle/>
        <a:p>
          <a:endParaRPr lang="es-ES"/>
        </a:p>
      </dgm:t>
    </dgm:pt>
    <dgm:pt modelId="{5714B370-8B3C-CC4B-B27D-F1408AFA201D}">
      <dgm:prSet phldrT="[Texto]" custT="1"/>
      <dgm:spPr/>
      <dgm:t>
        <a:bodyPr/>
        <a:lstStyle/>
        <a:p>
          <a:r>
            <a:rPr lang="es-ES" sz="1800">
              <a:latin typeface="Times New Roman" panose="02020603050405020304" pitchFamily="18" charset="0"/>
              <a:cs typeface="Times New Roman" panose="02020603050405020304" pitchFamily="18" charset="0"/>
            </a:rPr>
            <a:t>1. Mapa Estratégico</a:t>
          </a:r>
        </a:p>
      </dgm:t>
    </dgm:pt>
    <dgm:pt modelId="{C74CC24C-9D9F-3C41-A3F0-EDB2DFC051DA}" type="parTrans" cxnId="{43D6D9A5-D56D-C948-9406-86FACE50D124}">
      <dgm:prSet/>
      <dgm:spPr/>
      <dgm:t>
        <a:bodyPr/>
        <a:lstStyle/>
        <a:p>
          <a:endParaRPr lang="es-ES" sz="1800">
            <a:latin typeface="Times New Roman" panose="02020603050405020304" pitchFamily="18" charset="0"/>
            <a:cs typeface="Times New Roman" panose="02020603050405020304" pitchFamily="18" charset="0"/>
          </a:endParaRPr>
        </a:p>
      </dgm:t>
    </dgm:pt>
    <dgm:pt modelId="{C6FD57CF-4F7F-AB47-9941-2E144D10A944}" type="sibTrans" cxnId="{43D6D9A5-D56D-C948-9406-86FACE50D124}">
      <dgm:prSet/>
      <dgm:spPr/>
      <dgm:t>
        <a:bodyPr/>
        <a:lstStyle/>
        <a:p>
          <a:endParaRPr lang="es-ES" sz="1800">
            <a:latin typeface="Times New Roman" panose="02020603050405020304" pitchFamily="18" charset="0"/>
            <a:cs typeface="Times New Roman" panose="02020603050405020304" pitchFamily="18" charset="0"/>
          </a:endParaRPr>
        </a:p>
      </dgm:t>
    </dgm:pt>
    <dgm:pt modelId="{88D99672-ECBF-6640-95CF-21A8C3399BED}">
      <dgm:prSet phldrT="[Texto]" custT="1"/>
      <dgm:spPr/>
      <dgm:t>
        <a:bodyPr/>
        <a:lstStyle/>
        <a:p>
          <a:r>
            <a:rPr lang="es-ES" sz="1800">
              <a:latin typeface="Times New Roman" panose="02020603050405020304" pitchFamily="18" charset="0"/>
              <a:cs typeface="Times New Roman" panose="02020603050405020304" pitchFamily="18" charset="0"/>
            </a:rPr>
            <a:t>2. Matriz Tablero de Comando</a:t>
          </a:r>
        </a:p>
      </dgm:t>
    </dgm:pt>
    <dgm:pt modelId="{6E93E658-FDE2-9040-AC0D-B43D168B23CA}" type="parTrans" cxnId="{40B6B607-EB8B-1840-91FB-22C7C51B87FE}">
      <dgm:prSet/>
      <dgm:spPr/>
      <dgm:t>
        <a:bodyPr/>
        <a:lstStyle/>
        <a:p>
          <a:endParaRPr lang="es-ES" sz="1800">
            <a:latin typeface="Times New Roman" panose="02020603050405020304" pitchFamily="18" charset="0"/>
            <a:cs typeface="Times New Roman" panose="02020603050405020304" pitchFamily="18" charset="0"/>
          </a:endParaRPr>
        </a:p>
      </dgm:t>
    </dgm:pt>
    <dgm:pt modelId="{E6E9EB7F-7FA2-3A40-817E-A0D24843A866}" type="sibTrans" cxnId="{40B6B607-EB8B-1840-91FB-22C7C51B87FE}">
      <dgm:prSet/>
      <dgm:spPr/>
      <dgm:t>
        <a:bodyPr/>
        <a:lstStyle/>
        <a:p>
          <a:endParaRPr lang="es-ES" sz="1800">
            <a:latin typeface="Times New Roman" panose="02020603050405020304" pitchFamily="18" charset="0"/>
            <a:cs typeface="Times New Roman" panose="02020603050405020304" pitchFamily="18" charset="0"/>
          </a:endParaRPr>
        </a:p>
      </dgm:t>
    </dgm:pt>
    <dgm:pt modelId="{6E615735-6574-334A-9596-9C8B51C74938}">
      <dgm:prSet phldrT="[Texto]" custT="1"/>
      <dgm:spPr/>
      <dgm:t>
        <a:bodyPr/>
        <a:lstStyle/>
        <a:p>
          <a:r>
            <a:rPr lang="es-ES" sz="1800">
              <a:latin typeface="Times New Roman" panose="02020603050405020304" pitchFamily="18" charset="0"/>
              <a:cs typeface="Times New Roman" panose="02020603050405020304" pitchFamily="18" charset="0"/>
            </a:rPr>
            <a:t>3.Software</a:t>
          </a:r>
        </a:p>
      </dgm:t>
    </dgm:pt>
    <dgm:pt modelId="{E16B3C2C-DB02-4B47-8CD2-F5603FCF1729}" type="parTrans" cxnId="{5BFA4F90-6C29-5F40-9736-B4989907D716}">
      <dgm:prSet/>
      <dgm:spPr/>
      <dgm:t>
        <a:bodyPr/>
        <a:lstStyle/>
        <a:p>
          <a:endParaRPr lang="es-ES" sz="1800">
            <a:latin typeface="Times New Roman" panose="02020603050405020304" pitchFamily="18" charset="0"/>
            <a:cs typeface="Times New Roman" panose="02020603050405020304" pitchFamily="18" charset="0"/>
          </a:endParaRPr>
        </a:p>
      </dgm:t>
    </dgm:pt>
    <dgm:pt modelId="{BF44EF2B-4457-244D-BDF3-AE278B93510A}" type="sibTrans" cxnId="{5BFA4F90-6C29-5F40-9736-B4989907D716}">
      <dgm:prSet/>
      <dgm:spPr/>
      <dgm:t>
        <a:bodyPr/>
        <a:lstStyle/>
        <a:p>
          <a:endParaRPr lang="es-ES" sz="1800">
            <a:latin typeface="Times New Roman" panose="02020603050405020304" pitchFamily="18" charset="0"/>
            <a:cs typeface="Times New Roman" panose="02020603050405020304" pitchFamily="18" charset="0"/>
          </a:endParaRPr>
        </a:p>
      </dgm:t>
    </dgm:pt>
    <dgm:pt modelId="{DACB4072-C3FB-BF4C-9219-92F4BA5CDFBF}" type="pres">
      <dgm:prSet presAssocID="{7566B887-12E8-9941-A808-90E8070BC730}" presName="rootnode" presStyleCnt="0">
        <dgm:presLayoutVars>
          <dgm:chMax/>
          <dgm:chPref/>
          <dgm:dir/>
          <dgm:animLvl val="lvl"/>
        </dgm:presLayoutVars>
      </dgm:prSet>
      <dgm:spPr/>
    </dgm:pt>
    <dgm:pt modelId="{88238A31-667F-CA4E-9B20-EB520E75AC0E}" type="pres">
      <dgm:prSet presAssocID="{5714B370-8B3C-CC4B-B27D-F1408AFA201D}" presName="composite" presStyleCnt="0"/>
      <dgm:spPr/>
    </dgm:pt>
    <dgm:pt modelId="{1C5AC4D3-FFEB-F34B-B24D-513D01774F83}" type="pres">
      <dgm:prSet presAssocID="{5714B370-8B3C-CC4B-B27D-F1408AFA201D}" presName="LShape" presStyleLbl="alignNode1" presStyleIdx="0" presStyleCnt="5"/>
      <dgm:spPr/>
    </dgm:pt>
    <dgm:pt modelId="{87C511B8-871C-1D44-BCB7-EF4B03A015D3}" type="pres">
      <dgm:prSet presAssocID="{5714B370-8B3C-CC4B-B27D-F1408AFA201D}" presName="ParentText" presStyleLbl="revTx" presStyleIdx="0" presStyleCnt="3">
        <dgm:presLayoutVars>
          <dgm:chMax val="0"/>
          <dgm:chPref val="0"/>
          <dgm:bulletEnabled val="1"/>
        </dgm:presLayoutVars>
      </dgm:prSet>
      <dgm:spPr/>
    </dgm:pt>
    <dgm:pt modelId="{5226346D-BE09-F540-A77E-01F2C73C472B}" type="pres">
      <dgm:prSet presAssocID="{5714B370-8B3C-CC4B-B27D-F1408AFA201D}" presName="Triangle" presStyleLbl="alignNode1" presStyleIdx="1" presStyleCnt="5"/>
      <dgm:spPr/>
    </dgm:pt>
    <dgm:pt modelId="{0AA15F6C-9B84-DB47-9E8D-17399BE8FEA6}" type="pres">
      <dgm:prSet presAssocID="{C6FD57CF-4F7F-AB47-9941-2E144D10A944}" presName="sibTrans" presStyleCnt="0"/>
      <dgm:spPr/>
    </dgm:pt>
    <dgm:pt modelId="{20DAEBD5-B313-A54B-9480-9A9DE062DF1D}" type="pres">
      <dgm:prSet presAssocID="{C6FD57CF-4F7F-AB47-9941-2E144D10A944}" presName="space" presStyleCnt="0"/>
      <dgm:spPr/>
    </dgm:pt>
    <dgm:pt modelId="{B1653FE2-B0BA-AD44-910F-D560FA8EBA69}" type="pres">
      <dgm:prSet presAssocID="{88D99672-ECBF-6640-95CF-21A8C3399BED}" presName="composite" presStyleCnt="0"/>
      <dgm:spPr/>
    </dgm:pt>
    <dgm:pt modelId="{AA8F956A-9DA5-114D-90E4-C4DC30CD2A0E}" type="pres">
      <dgm:prSet presAssocID="{88D99672-ECBF-6640-95CF-21A8C3399BED}" presName="LShape" presStyleLbl="alignNode1" presStyleIdx="2" presStyleCnt="5"/>
      <dgm:spPr/>
    </dgm:pt>
    <dgm:pt modelId="{30A5C0E9-AC34-3046-90C5-66509120C83D}" type="pres">
      <dgm:prSet presAssocID="{88D99672-ECBF-6640-95CF-21A8C3399BED}" presName="ParentText" presStyleLbl="revTx" presStyleIdx="1" presStyleCnt="3">
        <dgm:presLayoutVars>
          <dgm:chMax val="0"/>
          <dgm:chPref val="0"/>
          <dgm:bulletEnabled val="1"/>
        </dgm:presLayoutVars>
      </dgm:prSet>
      <dgm:spPr/>
    </dgm:pt>
    <dgm:pt modelId="{50377195-B139-6D46-BB76-8EB1C7F75DA9}" type="pres">
      <dgm:prSet presAssocID="{88D99672-ECBF-6640-95CF-21A8C3399BED}" presName="Triangle" presStyleLbl="alignNode1" presStyleIdx="3" presStyleCnt="5"/>
      <dgm:spPr/>
    </dgm:pt>
    <dgm:pt modelId="{FB0694A5-202E-564F-BC82-0D2C62791E86}" type="pres">
      <dgm:prSet presAssocID="{E6E9EB7F-7FA2-3A40-817E-A0D24843A866}" presName="sibTrans" presStyleCnt="0"/>
      <dgm:spPr/>
    </dgm:pt>
    <dgm:pt modelId="{533C162F-1026-714A-BAB5-B3722CBAB166}" type="pres">
      <dgm:prSet presAssocID="{E6E9EB7F-7FA2-3A40-817E-A0D24843A866}" presName="space" presStyleCnt="0"/>
      <dgm:spPr/>
    </dgm:pt>
    <dgm:pt modelId="{3A432D3A-A78D-A347-8DB9-D34DEEA6DD35}" type="pres">
      <dgm:prSet presAssocID="{6E615735-6574-334A-9596-9C8B51C74938}" presName="composite" presStyleCnt="0"/>
      <dgm:spPr/>
    </dgm:pt>
    <dgm:pt modelId="{A132AB88-EEDA-B140-8326-03B940CE9EAB}" type="pres">
      <dgm:prSet presAssocID="{6E615735-6574-334A-9596-9C8B51C74938}" presName="LShape" presStyleLbl="alignNode1" presStyleIdx="4" presStyleCnt="5"/>
      <dgm:spPr/>
    </dgm:pt>
    <dgm:pt modelId="{574E4A03-D05C-1D4C-9F1D-5023E17591B8}" type="pres">
      <dgm:prSet presAssocID="{6E615735-6574-334A-9596-9C8B51C74938}" presName="ParentText" presStyleLbl="revTx" presStyleIdx="2" presStyleCnt="3">
        <dgm:presLayoutVars>
          <dgm:chMax val="0"/>
          <dgm:chPref val="0"/>
          <dgm:bulletEnabled val="1"/>
        </dgm:presLayoutVars>
      </dgm:prSet>
      <dgm:spPr/>
    </dgm:pt>
  </dgm:ptLst>
  <dgm:cxnLst>
    <dgm:cxn modelId="{40B6B607-EB8B-1840-91FB-22C7C51B87FE}" srcId="{7566B887-12E8-9941-A808-90E8070BC730}" destId="{88D99672-ECBF-6640-95CF-21A8C3399BED}" srcOrd="1" destOrd="0" parTransId="{6E93E658-FDE2-9040-AC0D-B43D168B23CA}" sibTransId="{E6E9EB7F-7FA2-3A40-817E-A0D24843A866}"/>
    <dgm:cxn modelId="{01F0BC4E-10AA-FD43-9F53-386C663FD7E4}" type="presOf" srcId="{5714B370-8B3C-CC4B-B27D-F1408AFA201D}" destId="{87C511B8-871C-1D44-BCB7-EF4B03A015D3}" srcOrd="0" destOrd="0" presId="urn:microsoft.com/office/officeart/2009/3/layout/StepUpProcess"/>
    <dgm:cxn modelId="{F06FA750-EEAB-3C45-B404-138CA6844601}" type="presOf" srcId="{6E615735-6574-334A-9596-9C8B51C74938}" destId="{574E4A03-D05C-1D4C-9F1D-5023E17591B8}" srcOrd="0" destOrd="0" presId="urn:microsoft.com/office/officeart/2009/3/layout/StepUpProcess"/>
    <dgm:cxn modelId="{5BFA4F90-6C29-5F40-9736-B4989907D716}" srcId="{7566B887-12E8-9941-A808-90E8070BC730}" destId="{6E615735-6574-334A-9596-9C8B51C74938}" srcOrd="2" destOrd="0" parTransId="{E16B3C2C-DB02-4B47-8CD2-F5603FCF1729}" sibTransId="{BF44EF2B-4457-244D-BDF3-AE278B93510A}"/>
    <dgm:cxn modelId="{43D6D9A5-D56D-C948-9406-86FACE50D124}" srcId="{7566B887-12E8-9941-A808-90E8070BC730}" destId="{5714B370-8B3C-CC4B-B27D-F1408AFA201D}" srcOrd="0" destOrd="0" parTransId="{C74CC24C-9D9F-3C41-A3F0-EDB2DFC051DA}" sibTransId="{C6FD57CF-4F7F-AB47-9941-2E144D10A944}"/>
    <dgm:cxn modelId="{81D8AADB-42CF-EC48-BB34-59BA221718D8}" type="presOf" srcId="{7566B887-12E8-9941-A808-90E8070BC730}" destId="{DACB4072-C3FB-BF4C-9219-92F4BA5CDFBF}" srcOrd="0" destOrd="0" presId="urn:microsoft.com/office/officeart/2009/3/layout/StepUpProcess"/>
    <dgm:cxn modelId="{6FC0F8DD-6693-B240-997B-CEAE7AB5A05A}" type="presOf" srcId="{88D99672-ECBF-6640-95CF-21A8C3399BED}" destId="{30A5C0E9-AC34-3046-90C5-66509120C83D}" srcOrd="0" destOrd="0" presId="urn:microsoft.com/office/officeart/2009/3/layout/StepUpProcess"/>
    <dgm:cxn modelId="{67F2E5BC-2C35-B849-8C6E-A18A19D077D0}" type="presParOf" srcId="{DACB4072-C3FB-BF4C-9219-92F4BA5CDFBF}" destId="{88238A31-667F-CA4E-9B20-EB520E75AC0E}" srcOrd="0" destOrd="0" presId="urn:microsoft.com/office/officeart/2009/3/layout/StepUpProcess"/>
    <dgm:cxn modelId="{429D6F25-E9EF-1F46-B799-AED36B88DD9F}" type="presParOf" srcId="{88238A31-667F-CA4E-9B20-EB520E75AC0E}" destId="{1C5AC4D3-FFEB-F34B-B24D-513D01774F83}" srcOrd="0" destOrd="0" presId="urn:microsoft.com/office/officeart/2009/3/layout/StepUpProcess"/>
    <dgm:cxn modelId="{0ECF6CDD-8ED7-4941-98F1-939B7D64BB8A}" type="presParOf" srcId="{88238A31-667F-CA4E-9B20-EB520E75AC0E}" destId="{87C511B8-871C-1D44-BCB7-EF4B03A015D3}" srcOrd="1" destOrd="0" presId="urn:microsoft.com/office/officeart/2009/3/layout/StepUpProcess"/>
    <dgm:cxn modelId="{5D717329-C9E7-3A49-B471-DD26D523992B}" type="presParOf" srcId="{88238A31-667F-CA4E-9B20-EB520E75AC0E}" destId="{5226346D-BE09-F540-A77E-01F2C73C472B}" srcOrd="2" destOrd="0" presId="urn:microsoft.com/office/officeart/2009/3/layout/StepUpProcess"/>
    <dgm:cxn modelId="{0E1C40CF-DC0E-4640-8619-C5A154E3B302}" type="presParOf" srcId="{DACB4072-C3FB-BF4C-9219-92F4BA5CDFBF}" destId="{0AA15F6C-9B84-DB47-9E8D-17399BE8FEA6}" srcOrd="1" destOrd="0" presId="urn:microsoft.com/office/officeart/2009/3/layout/StepUpProcess"/>
    <dgm:cxn modelId="{5C06D8CC-AA44-304B-909D-D39CC9658C60}" type="presParOf" srcId="{0AA15F6C-9B84-DB47-9E8D-17399BE8FEA6}" destId="{20DAEBD5-B313-A54B-9480-9A9DE062DF1D}" srcOrd="0" destOrd="0" presId="urn:microsoft.com/office/officeart/2009/3/layout/StepUpProcess"/>
    <dgm:cxn modelId="{C0407656-3C08-DA4C-AEA6-7FD2890F69C0}" type="presParOf" srcId="{DACB4072-C3FB-BF4C-9219-92F4BA5CDFBF}" destId="{B1653FE2-B0BA-AD44-910F-D560FA8EBA69}" srcOrd="2" destOrd="0" presId="urn:microsoft.com/office/officeart/2009/3/layout/StepUpProcess"/>
    <dgm:cxn modelId="{035D8A85-377E-B94C-BAB9-7D06D8EC34F6}" type="presParOf" srcId="{B1653FE2-B0BA-AD44-910F-D560FA8EBA69}" destId="{AA8F956A-9DA5-114D-90E4-C4DC30CD2A0E}" srcOrd="0" destOrd="0" presId="urn:microsoft.com/office/officeart/2009/3/layout/StepUpProcess"/>
    <dgm:cxn modelId="{95983229-F32B-7143-A914-24D8707F0C6F}" type="presParOf" srcId="{B1653FE2-B0BA-AD44-910F-D560FA8EBA69}" destId="{30A5C0E9-AC34-3046-90C5-66509120C83D}" srcOrd="1" destOrd="0" presId="urn:microsoft.com/office/officeart/2009/3/layout/StepUpProcess"/>
    <dgm:cxn modelId="{A648C055-2B31-E549-9721-10801EF2DB26}" type="presParOf" srcId="{B1653FE2-B0BA-AD44-910F-D560FA8EBA69}" destId="{50377195-B139-6D46-BB76-8EB1C7F75DA9}" srcOrd="2" destOrd="0" presId="urn:microsoft.com/office/officeart/2009/3/layout/StepUpProcess"/>
    <dgm:cxn modelId="{9383A9F4-2117-C646-A695-532E28CD3412}" type="presParOf" srcId="{DACB4072-C3FB-BF4C-9219-92F4BA5CDFBF}" destId="{FB0694A5-202E-564F-BC82-0D2C62791E86}" srcOrd="3" destOrd="0" presId="urn:microsoft.com/office/officeart/2009/3/layout/StepUpProcess"/>
    <dgm:cxn modelId="{A4EC0B99-9C64-C94D-ACBC-688AE0A6F0D6}" type="presParOf" srcId="{FB0694A5-202E-564F-BC82-0D2C62791E86}" destId="{533C162F-1026-714A-BAB5-B3722CBAB166}" srcOrd="0" destOrd="0" presId="urn:microsoft.com/office/officeart/2009/3/layout/StepUpProcess"/>
    <dgm:cxn modelId="{1CF18238-E573-0840-872F-89364724B73E}" type="presParOf" srcId="{DACB4072-C3FB-BF4C-9219-92F4BA5CDFBF}" destId="{3A432D3A-A78D-A347-8DB9-D34DEEA6DD35}" srcOrd="4" destOrd="0" presId="urn:microsoft.com/office/officeart/2009/3/layout/StepUpProcess"/>
    <dgm:cxn modelId="{C3FADC69-9C43-AA4F-8EDC-83A2117EE3BD}" type="presParOf" srcId="{3A432D3A-A78D-A347-8DB9-D34DEEA6DD35}" destId="{A132AB88-EEDA-B140-8326-03B940CE9EAB}" srcOrd="0" destOrd="0" presId="urn:microsoft.com/office/officeart/2009/3/layout/StepUpProcess"/>
    <dgm:cxn modelId="{150AA081-8C1D-5741-87EE-5F3FDCB13E2C}" type="presParOf" srcId="{3A432D3A-A78D-A347-8DB9-D34DEEA6DD35}" destId="{574E4A03-D05C-1D4C-9F1D-5023E17591B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A9536C-6955-E84F-A9C0-441F929D9BB8}">
      <dsp:nvSpPr>
        <dsp:cNvPr id="0" name=""/>
        <dsp:cNvSpPr/>
      </dsp:nvSpPr>
      <dsp:spPr>
        <a:xfrm>
          <a:off x="1354666" y="0"/>
          <a:ext cx="5418667" cy="5418667"/>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8EE3F8-F6C7-3A4A-9EEE-66FE709BAFC8}">
      <dsp:nvSpPr>
        <dsp:cNvPr id="0" name=""/>
        <dsp:cNvSpPr/>
      </dsp:nvSpPr>
      <dsp:spPr>
        <a:xfrm>
          <a:off x="1869439" y="514773"/>
          <a:ext cx="2113280" cy="2113280"/>
        </a:xfrm>
        <a:prstGeom prst="round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ES" sz="1500" kern="1200" dirty="0">
              <a:hlinkClick xmlns:r="http://schemas.openxmlformats.org/officeDocument/2006/relationships" r:id="" action="ppaction://hlinkshowjump?jump=nextslide"/>
            </a:rPr>
            <a:t>Presentación</a:t>
          </a:r>
          <a:endParaRPr lang="es-ES" sz="1500" kern="1200" dirty="0"/>
        </a:p>
      </dsp:txBody>
      <dsp:txXfrm>
        <a:off x="1972601" y="617935"/>
        <a:ext cx="1906956" cy="1906956"/>
      </dsp:txXfrm>
    </dsp:sp>
    <dsp:sp modelId="{0A89601F-C9E0-5948-BADB-E744D0A10295}">
      <dsp:nvSpPr>
        <dsp:cNvPr id="0" name=""/>
        <dsp:cNvSpPr/>
      </dsp:nvSpPr>
      <dsp:spPr>
        <a:xfrm>
          <a:off x="4145280" y="514773"/>
          <a:ext cx="2113280" cy="2113280"/>
        </a:xfrm>
        <a:prstGeom prst="round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ES" sz="1500" kern="1200" dirty="0"/>
            <a:t>Problemática</a:t>
          </a:r>
        </a:p>
      </dsp:txBody>
      <dsp:txXfrm>
        <a:off x="4248442" y="617935"/>
        <a:ext cx="1906956" cy="1906956"/>
      </dsp:txXfrm>
    </dsp:sp>
    <dsp:sp modelId="{B35D1C98-FD58-8147-8EEB-AE805B632593}">
      <dsp:nvSpPr>
        <dsp:cNvPr id="0" name=""/>
        <dsp:cNvSpPr/>
      </dsp:nvSpPr>
      <dsp:spPr>
        <a:xfrm>
          <a:off x="1869439" y="2790613"/>
          <a:ext cx="2113280" cy="2113280"/>
        </a:xfrm>
        <a:prstGeom prst="round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ES" sz="1500" kern="1200" dirty="0"/>
            <a:t>Propuesta P.E.</a:t>
          </a:r>
        </a:p>
      </dsp:txBody>
      <dsp:txXfrm>
        <a:off x="1972601" y="2893775"/>
        <a:ext cx="1906956" cy="1906956"/>
      </dsp:txXfrm>
    </dsp:sp>
    <dsp:sp modelId="{C8E81D7A-EDBE-A44D-ACD5-95E45AABEA54}">
      <dsp:nvSpPr>
        <dsp:cNvPr id="0" name=""/>
        <dsp:cNvSpPr/>
      </dsp:nvSpPr>
      <dsp:spPr>
        <a:xfrm>
          <a:off x="4145280" y="2790613"/>
          <a:ext cx="2113280" cy="2113280"/>
        </a:xfrm>
        <a:prstGeom prst="round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s-ES" sz="1500" kern="1200" dirty="0"/>
            <a:t>Conclusiones y Recomendaciones</a:t>
          </a:r>
        </a:p>
      </dsp:txBody>
      <dsp:txXfrm>
        <a:off x="4248442" y="2893775"/>
        <a:ext cx="1906956" cy="19069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ECFAF-4E07-2641-A6EC-AD675A4D0CF5}">
      <dsp:nvSpPr>
        <dsp:cNvPr id="0" name=""/>
        <dsp:cNvSpPr/>
      </dsp:nvSpPr>
      <dsp:spPr>
        <a:xfrm rot="5400000">
          <a:off x="1087539" y="981757"/>
          <a:ext cx="868280" cy="988506"/>
        </a:xfrm>
        <a:prstGeom prst="bentUpArrow">
          <a:avLst>
            <a:gd name="adj1" fmla="val 32840"/>
            <a:gd name="adj2" fmla="val 25000"/>
            <a:gd name="adj3" fmla="val 35780"/>
          </a:avLst>
        </a:prstGeom>
        <a:solidFill>
          <a:schemeClr val="dk1">
            <a:tint val="40000"/>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55584E-7FBC-624D-B0FD-0855016EEF2C}">
      <dsp:nvSpPr>
        <dsp:cNvPr id="0" name=""/>
        <dsp:cNvSpPr/>
      </dsp:nvSpPr>
      <dsp:spPr>
        <a:xfrm>
          <a:off x="857497" y="19251"/>
          <a:ext cx="1461672" cy="1023123"/>
        </a:xfrm>
        <a:prstGeom prst="roundRect">
          <a:avLst>
            <a:gd name="adj" fmla="val 1667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kern="1200">
              <a:latin typeface="Times New Roman" panose="02020603050405020304" pitchFamily="18" charset="0"/>
              <a:cs typeface="Times New Roman" panose="02020603050405020304" pitchFamily="18" charset="0"/>
            </a:rPr>
            <a:t>1. Plan de Gobierno</a:t>
          </a:r>
        </a:p>
      </dsp:txBody>
      <dsp:txXfrm>
        <a:off x="907451" y="69205"/>
        <a:ext cx="1361764" cy="923215"/>
      </dsp:txXfrm>
    </dsp:sp>
    <dsp:sp modelId="{4E2AB551-D8C2-3045-A09A-5171E732E706}">
      <dsp:nvSpPr>
        <dsp:cNvPr id="0" name=""/>
        <dsp:cNvSpPr/>
      </dsp:nvSpPr>
      <dsp:spPr>
        <a:xfrm>
          <a:off x="2319170" y="116830"/>
          <a:ext cx="1063081" cy="826933"/>
        </a:xfrm>
        <a:prstGeom prst="rect">
          <a:avLst/>
        </a:prstGeom>
        <a:noFill/>
        <a:ln>
          <a:noFill/>
        </a:ln>
        <a:effectLst/>
      </dsp:spPr>
      <dsp:style>
        <a:lnRef idx="0">
          <a:scrgbClr r="0" g="0" b="0"/>
        </a:lnRef>
        <a:fillRef idx="0">
          <a:scrgbClr r="0" g="0" b="0"/>
        </a:fillRef>
        <a:effectRef idx="0">
          <a:scrgbClr r="0" g="0" b="0"/>
        </a:effectRef>
        <a:fontRef idx="minor"/>
      </dsp:style>
    </dsp:sp>
    <dsp:sp modelId="{F3945997-7405-854F-A77D-4E096EE1D6FA}">
      <dsp:nvSpPr>
        <dsp:cNvPr id="0" name=""/>
        <dsp:cNvSpPr/>
      </dsp:nvSpPr>
      <dsp:spPr>
        <a:xfrm rot="5400000">
          <a:off x="2299421" y="2131063"/>
          <a:ext cx="868280" cy="988506"/>
        </a:xfrm>
        <a:prstGeom prst="bentUpArrow">
          <a:avLst>
            <a:gd name="adj1" fmla="val 32840"/>
            <a:gd name="adj2" fmla="val 25000"/>
            <a:gd name="adj3" fmla="val 35780"/>
          </a:avLst>
        </a:prstGeom>
        <a:solidFill>
          <a:schemeClr val="dk1">
            <a:tint val="40000"/>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F6B333-AEF1-8F4B-9D5D-39CCEAF75E35}">
      <dsp:nvSpPr>
        <dsp:cNvPr id="0" name=""/>
        <dsp:cNvSpPr/>
      </dsp:nvSpPr>
      <dsp:spPr>
        <a:xfrm>
          <a:off x="2069379" y="1168557"/>
          <a:ext cx="1461672" cy="1023123"/>
        </a:xfrm>
        <a:prstGeom prst="roundRect">
          <a:avLst>
            <a:gd name="adj" fmla="val 1667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latin typeface="Times New Roman" panose="02020603050405020304" pitchFamily="18" charset="0"/>
              <a:cs typeface="Times New Roman" panose="02020603050405020304" pitchFamily="18" charset="0"/>
            </a:rPr>
            <a:t>2. Políticas Públicas</a:t>
          </a:r>
        </a:p>
      </dsp:txBody>
      <dsp:txXfrm>
        <a:off x="2119333" y="1218511"/>
        <a:ext cx="1361764" cy="923215"/>
      </dsp:txXfrm>
    </dsp:sp>
    <dsp:sp modelId="{FDB7E837-3FAF-AF46-AE8E-C589618CE438}">
      <dsp:nvSpPr>
        <dsp:cNvPr id="0" name=""/>
        <dsp:cNvSpPr/>
      </dsp:nvSpPr>
      <dsp:spPr>
        <a:xfrm>
          <a:off x="3531052" y="1266135"/>
          <a:ext cx="1063081" cy="826933"/>
        </a:xfrm>
        <a:prstGeom prst="rect">
          <a:avLst/>
        </a:prstGeom>
        <a:noFill/>
        <a:ln>
          <a:noFill/>
        </a:ln>
        <a:effectLst/>
      </dsp:spPr>
      <dsp:style>
        <a:lnRef idx="0">
          <a:scrgbClr r="0" g="0" b="0"/>
        </a:lnRef>
        <a:fillRef idx="0">
          <a:scrgbClr r="0" g="0" b="0"/>
        </a:fillRef>
        <a:effectRef idx="0">
          <a:scrgbClr r="0" g="0" b="0"/>
        </a:effectRef>
        <a:fontRef idx="minor"/>
      </dsp:style>
    </dsp:sp>
    <dsp:sp modelId="{11B136BA-70BD-7A4F-898A-76B9F0998EFB}">
      <dsp:nvSpPr>
        <dsp:cNvPr id="0" name=""/>
        <dsp:cNvSpPr/>
      </dsp:nvSpPr>
      <dsp:spPr>
        <a:xfrm>
          <a:off x="3281261" y="2317862"/>
          <a:ext cx="1461672" cy="1023123"/>
        </a:xfrm>
        <a:prstGeom prst="roundRect">
          <a:avLst>
            <a:gd name="adj" fmla="val 16670"/>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latin typeface="Times New Roman" panose="02020603050405020304" pitchFamily="18" charset="0"/>
              <a:cs typeface="Times New Roman" panose="02020603050405020304" pitchFamily="18" charset="0"/>
            </a:rPr>
            <a:t>3. Planificación Estratégica Estatal</a:t>
          </a:r>
        </a:p>
      </dsp:txBody>
      <dsp:txXfrm>
        <a:off x="3331215" y="2367816"/>
        <a:ext cx="1361764" cy="9232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AC4D3-FFEB-F34B-B24D-513D01774F83}">
      <dsp:nvSpPr>
        <dsp:cNvPr id="0" name=""/>
        <dsp:cNvSpPr/>
      </dsp:nvSpPr>
      <dsp:spPr>
        <a:xfrm rot="5400000">
          <a:off x="438210" y="1518774"/>
          <a:ext cx="1303304" cy="2168669"/>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C511B8-871C-1D44-BCB7-EF4B03A015D3}">
      <dsp:nvSpPr>
        <dsp:cNvPr id="0" name=""/>
        <dsp:cNvSpPr/>
      </dsp:nvSpPr>
      <dsp:spPr>
        <a:xfrm>
          <a:off x="220656" y="2166739"/>
          <a:ext cx="1957886" cy="171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latin typeface="Times New Roman" panose="02020603050405020304" pitchFamily="18" charset="0"/>
              <a:cs typeface="Times New Roman" panose="02020603050405020304" pitchFamily="18" charset="0"/>
            </a:rPr>
            <a:t>1. Mapa Estratégico</a:t>
          </a:r>
        </a:p>
      </dsp:txBody>
      <dsp:txXfrm>
        <a:off x="220656" y="2166739"/>
        <a:ext cx="1957886" cy="1716202"/>
      </dsp:txXfrm>
    </dsp:sp>
    <dsp:sp modelId="{5226346D-BE09-F540-A77E-01F2C73C472B}">
      <dsp:nvSpPr>
        <dsp:cNvPr id="0" name=""/>
        <dsp:cNvSpPr/>
      </dsp:nvSpPr>
      <dsp:spPr>
        <a:xfrm>
          <a:off x="1809130" y="1359114"/>
          <a:ext cx="369412" cy="369412"/>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8F956A-9DA5-114D-90E4-C4DC30CD2A0E}">
      <dsp:nvSpPr>
        <dsp:cNvPr id="0" name=""/>
        <dsp:cNvSpPr/>
      </dsp:nvSpPr>
      <dsp:spPr>
        <a:xfrm rot="5400000">
          <a:off x="2835046" y="925675"/>
          <a:ext cx="1303304" cy="2168669"/>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A5C0E9-AC34-3046-90C5-66509120C83D}">
      <dsp:nvSpPr>
        <dsp:cNvPr id="0" name=""/>
        <dsp:cNvSpPr/>
      </dsp:nvSpPr>
      <dsp:spPr>
        <a:xfrm>
          <a:off x="2617492" y="1573639"/>
          <a:ext cx="1957886" cy="171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latin typeface="Times New Roman" panose="02020603050405020304" pitchFamily="18" charset="0"/>
              <a:cs typeface="Times New Roman" panose="02020603050405020304" pitchFamily="18" charset="0"/>
            </a:rPr>
            <a:t>2. Matriz Tablero de Comando</a:t>
          </a:r>
        </a:p>
      </dsp:txBody>
      <dsp:txXfrm>
        <a:off x="2617492" y="1573639"/>
        <a:ext cx="1957886" cy="1716202"/>
      </dsp:txXfrm>
    </dsp:sp>
    <dsp:sp modelId="{50377195-B139-6D46-BB76-8EB1C7F75DA9}">
      <dsp:nvSpPr>
        <dsp:cNvPr id="0" name=""/>
        <dsp:cNvSpPr/>
      </dsp:nvSpPr>
      <dsp:spPr>
        <a:xfrm>
          <a:off x="4205966" y="766015"/>
          <a:ext cx="369412" cy="369412"/>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2AB88-EEDA-B140-8326-03B940CE9EAB}">
      <dsp:nvSpPr>
        <dsp:cNvPr id="0" name=""/>
        <dsp:cNvSpPr/>
      </dsp:nvSpPr>
      <dsp:spPr>
        <a:xfrm rot="5400000">
          <a:off x="5231882" y="332575"/>
          <a:ext cx="1303304" cy="2168669"/>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E4A03-D05C-1D4C-9F1D-5023E17591B8}">
      <dsp:nvSpPr>
        <dsp:cNvPr id="0" name=""/>
        <dsp:cNvSpPr/>
      </dsp:nvSpPr>
      <dsp:spPr>
        <a:xfrm>
          <a:off x="5014328" y="980540"/>
          <a:ext cx="1957886" cy="171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ES" sz="1800" kern="1200">
              <a:latin typeface="Times New Roman" panose="02020603050405020304" pitchFamily="18" charset="0"/>
              <a:cs typeface="Times New Roman" panose="02020603050405020304" pitchFamily="18" charset="0"/>
            </a:rPr>
            <a:t>3.Software</a:t>
          </a:r>
        </a:p>
      </dsp:txBody>
      <dsp:txXfrm>
        <a:off x="5014328" y="980540"/>
        <a:ext cx="1957886" cy="171620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5EDE66-4D6B-B549-8E82-F5C62ABB02DC}" type="datetimeFigureOut">
              <a:rPr lang="es-ES_tradnl" smtClean="0"/>
              <a:t>11/8/21</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97E1F-591A-924E-8A0F-1DD029264ED5}" type="slidenum">
              <a:rPr lang="es-ES_tradnl" smtClean="0"/>
              <a:t>‹Nº›</a:t>
            </a:fld>
            <a:endParaRPr lang="es-ES_tradnl"/>
          </a:p>
        </p:txBody>
      </p:sp>
    </p:spTree>
    <p:extLst>
      <p:ext uri="{BB962C8B-B14F-4D97-AF65-F5344CB8AC3E}">
        <p14:creationId xmlns:p14="http://schemas.microsoft.com/office/powerpoint/2010/main" val="64923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a:extLst>
              <a:ext uri="{FF2B5EF4-FFF2-40B4-BE49-F238E27FC236}">
                <a16:creationId xmlns:a16="http://schemas.microsoft.com/office/drawing/2014/main" id="{620008C1-DC21-BE46-A822-B2D847F8B6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a:extLst>
              <a:ext uri="{FF2B5EF4-FFF2-40B4-BE49-F238E27FC236}">
                <a16:creationId xmlns:a16="http://schemas.microsoft.com/office/drawing/2014/main" id="{FE73CFDE-E177-F349-9F33-582CC3CD12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EC" altLang="es-EC"/>
              <a:t>Misión.- </a:t>
            </a:r>
            <a:r>
              <a:rPr lang="es-EC" altLang="es-EC" b="1">
                <a:solidFill>
                  <a:srgbClr val="FF0000"/>
                </a:solidFill>
              </a:rPr>
              <a:t>(requisitos de una misión) </a:t>
            </a:r>
            <a:r>
              <a:rPr lang="es-EC" altLang="es-EC"/>
              <a:t>Administrar y coordinar el Sistema Nacional Descentralizado de Planificación Participativa como un medio de desarrollo integral del país a nivel sectorial y territorial, estableciendo objetivos y políticas estratégicas, sustentadas en procesos de información, investigación, capacitación, seguimiento y evaluación; orientando la inversión pública; y, promoviendo la democratización del Estado, a través de una activa participación ciudadana, que contribuya a una gestión pública transparente y eficiente.</a:t>
            </a:r>
          </a:p>
          <a:p>
            <a:r>
              <a:rPr lang="es-EC" altLang="es-EC"/>
              <a:t>Visión.- </a:t>
            </a:r>
          </a:p>
        </p:txBody>
      </p:sp>
      <p:sp>
        <p:nvSpPr>
          <p:cNvPr id="4" name="3 Marcador de número de diapositiva">
            <a:extLst>
              <a:ext uri="{FF2B5EF4-FFF2-40B4-BE49-F238E27FC236}">
                <a16:creationId xmlns:a16="http://schemas.microsoft.com/office/drawing/2014/main" id="{1A67338E-09A9-8E44-9AB6-8B9BA621354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3A31E2-EA13-7F4E-AC4C-CBC6F9C9E06B}" type="slidenum">
              <a:rPr lang="es-ES_tradnl" altLang="es-EC">
                <a:latin typeface="Calibri" panose="020F0502020204030204" pitchFamily="34" charset="0"/>
              </a:rPr>
              <a:pPr eaLnBrk="1" hangingPunct="1"/>
              <a:t>15</a:t>
            </a:fld>
            <a:endParaRPr lang="es-ES_tradnl" altLang="es-EC">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389929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50973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F98E70-5DCE-2646-8019-42286157796D}" type="slidenum">
              <a:rPr lang="es-ES_tradnl" smtClean="0"/>
              <a:t>‹Nº›</a:t>
            </a:fld>
            <a:endParaRPr lang="es-ES_trad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8529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551882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F98E70-5DCE-2646-8019-42286157796D}" type="slidenum">
              <a:rPr lang="es-ES_tradnl" smtClean="0"/>
              <a:t>‹Nº›</a:t>
            </a:fld>
            <a:endParaRPr lang="es-ES_trad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5223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995699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920386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176561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418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32052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131846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84070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98431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45906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66611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7409077-F4BC-6E4E-81C3-29FF9D33F9DE}" type="datetimeFigureOut">
              <a:rPr lang="es-ES_tradnl" smtClean="0"/>
              <a:t>11/8/21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207657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409077-F4BC-6E4E-81C3-29FF9D33F9DE}" type="datetimeFigureOut">
              <a:rPr lang="es-ES_tradnl" smtClean="0"/>
              <a:t>11/8/21</a:t>
            </a:fld>
            <a:endParaRPr lang="es-ES_trad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F98E70-5DCE-2646-8019-42286157796D}" type="slidenum">
              <a:rPr lang="es-ES_tradnl" smtClean="0"/>
              <a:t>‹Nº›</a:t>
            </a:fld>
            <a:endParaRPr lang="es-ES_tradnl"/>
          </a:p>
        </p:txBody>
      </p:sp>
    </p:spTree>
    <p:extLst>
      <p:ext uri="{BB962C8B-B14F-4D97-AF65-F5344CB8AC3E}">
        <p14:creationId xmlns:p14="http://schemas.microsoft.com/office/powerpoint/2010/main" val="140847692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Resultado de imagen para espe">
            <a:extLst>
              <a:ext uri="{FF2B5EF4-FFF2-40B4-BE49-F238E27FC236}">
                <a16:creationId xmlns:a16="http://schemas.microsoft.com/office/drawing/2014/main" id="{85657504-656C-D345-8339-441B5EE8F20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6655" y="219347"/>
            <a:ext cx="3658689" cy="901882"/>
          </a:xfrm>
          <a:prstGeom prst="rect">
            <a:avLst/>
          </a:prstGeom>
          <a:noFill/>
          <a:ln>
            <a:noFill/>
          </a:ln>
        </p:spPr>
      </p:pic>
      <p:sp>
        <p:nvSpPr>
          <p:cNvPr id="5" name="Rectángulo 4">
            <a:extLst>
              <a:ext uri="{FF2B5EF4-FFF2-40B4-BE49-F238E27FC236}">
                <a16:creationId xmlns:a16="http://schemas.microsoft.com/office/drawing/2014/main" id="{379B4818-5971-2447-B95C-FFAFE9C76AEC}"/>
              </a:ext>
            </a:extLst>
          </p:cNvPr>
          <p:cNvSpPr/>
          <p:nvPr/>
        </p:nvSpPr>
        <p:spPr>
          <a:xfrm>
            <a:off x="1756388" y="1446855"/>
            <a:ext cx="9382539" cy="5324535"/>
          </a:xfrm>
          <a:prstGeom prst="rect">
            <a:avLst/>
          </a:prstGeom>
        </p:spPr>
        <p:txBody>
          <a:bodyPr wrap="square">
            <a:spAutoFit/>
          </a:bodyPr>
          <a:lstStyle/>
          <a:p>
            <a:pPr algn="ctr"/>
            <a:r>
              <a:rPr lang="es-EC" sz="2400" dirty="0">
                <a:latin typeface="Times New Roman" panose="02020603050405020304" pitchFamily="18" charset="0"/>
                <a:cs typeface="Times New Roman" panose="02020603050405020304" pitchFamily="18" charset="0"/>
              </a:rPr>
              <a:t>MAESTRÍA EN PLANIFICACIÓN Y DIRECCIÓN ESTRATÉGICA</a:t>
            </a:r>
            <a:endParaRPr lang="es-MX" sz="24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 </a:t>
            </a: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TRABAJO DE TITULACIÓN PREVIO A LA OBTENCIÓN DEL TÍTULO DE MAGÍSTER EN PLANIFICACIÓN Y DIRECCIÓN ESTRATÉGICA</a:t>
            </a: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 </a:t>
            </a:r>
          </a:p>
          <a:p>
            <a:pPr algn="ct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TEMA: </a:t>
            </a:r>
          </a:p>
          <a:p>
            <a:pPr algn="ctr"/>
            <a:r>
              <a:rPr lang="es-EC" sz="2000" dirty="0">
                <a:latin typeface="Times New Roman" panose="02020603050405020304" pitchFamily="18" charset="0"/>
                <a:cs typeface="Times New Roman" panose="02020603050405020304" pitchFamily="18" charset="0"/>
              </a:rPr>
              <a:t>“PLANIFICACION ESTRATEGICA CON ENFOQUE TERRITORIAL PARA LA GESTION DEL ARCSA DE LA ZONA 3 DEL MSP PARA LAS PROVINCIAS DE CHIMBORAZO, COTOPAXI, TUNGURAHUA Y PASTAZA , PERIODO 2021- 2024 ”</a:t>
            </a: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 </a:t>
            </a:r>
          </a:p>
          <a:p>
            <a:pPr algn="ct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AUTOR: </a:t>
            </a:r>
            <a:r>
              <a:rPr lang="es-ES" sz="2000" dirty="0">
                <a:latin typeface="Times New Roman" panose="02020603050405020304" pitchFamily="18" charset="0"/>
                <a:cs typeface="Times New Roman" panose="02020603050405020304" pitchFamily="18" charset="0"/>
              </a:rPr>
              <a:t>GUEVARA REYES JORGE ALEJANDRO</a:t>
            </a:r>
            <a:endParaRPr lang="es-MX" sz="2000" dirty="0">
              <a:latin typeface="Times New Roman" panose="02020603050405020304" pitchFamily="18" charset="0"/>
              <a:cs typeface="Times New Roman" panose="02020603050405020304" pitchFamily="18" charset="0"/>
            </a:endParaRPr>
          </a:p>
          <a:p>
            <a:pPr algn="ctr"/>
            <a:endParaRPr lang="es-EC" sz="2000" dirty="0">
              <a:latin typeface="Times New Roman" panose="02020603050405020304" pitchFamily="18" charset="0"/>
              <a:cs typeface="Times New Roman" panose="02020603050405020304" pitchFamily="18" charset="0"/>
            </a:endParaRPr>
          </a:p>
          <a:p>
            <a:pPr algn="ctr"/>
            <a:endParaRPr lang="es-EC" sz="2000" dirty="0">
              <a:latin typeface="Times New Roman" panose="02020603050405020304" pitchFamily="18" charset="0"/>
              <a:cs typeface="Times New Roman" panose="02020603050405020304" pitchFamily="18" charset="0"/>
            </a:endParaRPr>
          </a:p>
          <a:p>
            <a:pPr algn="ctr"/>
            <a:r>
              <a:rPr lang="es-EC" dirty="0">
                <a:latin typeface="Times New Roman" panose="02020603050405020304" pitchFamily="18" charset="0"/>
                <a:cs typeface="Times New Roman" panose="02020603050405020304" pitchFamily="18" charset="0"/>
              </a:rPr>
              <a:t>SANGOLQUÍ</a:t>
            </a:r>
            <a:endParaRPr lang="es-MX" dirty="0">
              <a:latin typeface="Times New Roman" panose="02020603050405020304" pitchFamily="18" charset="0"/>
              <a:cs typeface="Times New Roman" panose="02020603050405020304" pitchFamily="18" charset="0"/>
            </a:endParaRPr>
          </a:p>
          <a:p>
            <a:pPr algn="ctr"/>
            <a:r>
              <a:rPr lang="es-EC" dirty="0">
                <a:latin typeface="Times New Roman" panose="02020603050405020304" pitchFamily="18" charset="0"/>
                <a:cs typeface="Times New Roman" panose="02020603050405020304" pitchFamily="18" charset="0"/>
              </a:rPr>
              <a:t>2021</a:t>
            </a:r>
            <a:endParaRPr lang="es-MX"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55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0A9915-EDC6-0A46-B3B8-CDCDC5FD47B3}"/>
              </a:ext>
            </a:extLst>
          </p:cNvPr>
          <p:cNvSpPr>
            <a:spLocks noGrp="1"/>
          </p:cNvSpPr>
          <p:nvPr>
            <p:ph type="title"/>
          </p:nvPr>
        </p:nvSpPr>
        <p:spPr/>
        <p:txBody>
          <a:bodyPr/>
          <a:lstStyle/>
          <a:p>
            <a:r>
              <a:rPr lang="es-ES_tradnl" dirty="0"/>
              <a:t>Diagnóstico Situacional</a:t>
            </a:r>
          </a:p>
        </p:txBody>
      </p:sp>
      <p:graphicFrame>
        <p:nvGraphicFramePr>
          <p:cNvPr id="4" name="Diagrama 3">
            <a:extLst>
              <a:ext uri="{FF2B5EF4-FFF2-40B4-BE49-F238E27FC236}">
                <a16:creationId xmlns:a16="http://schemas.microsoft.com/office/drawing/2014/main" id="{CB3EAADB-2171-3142-B645-BD2A7BEF15E3}"/>
              </a:ext>
            </a:extLst>
          </p:cNvPr>
          <p:cNvGraphicFramePr/>
          <p:nvPr>
            <p:extLst>
              <p:ext uri="{D42A27DB-BD31-4B8C-83A1-F6EECF244321}">
                <p14:modId xmlns:p14="http://schemas.microsoft.com/office/powerpoint/2010/main" val="2395224626"/>
              </p:ext>
            </p:extLst>
          </p:nvPr>
        </p:nvGraphicFramePr>
        <p:xfrm>
          <a:off x="3391168" y="1995533"/>
          <a:ext cx="5600432" cy="3360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870085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0A9915-EDC6-0A46-B3B8-CDCDC5FD47B3}"/>
              </a:ext>
            </a:extLst>
          </p:cNvPr>
          <p:cNvSpPr>
            <a:spLocks noGrp="1"/>
          </p:cNvSpPr>
          <p:nvPr>
            <p:ph type="title"/>
          </p:nvPr>
        </p:nvSpPr>
        <p:spPr/>
        <p:txBody>
          <a:bodyPr/>
          <a:lstStyle/>
          <a:p>
            <a:r>
              <a:rPr lang="es-ES_tradnl" dirty="0"/>
              <a:t>Diagnóstico Situacional</a:t>
            </a:r>
          </a:p>
        </p:txBody>
      </p:sp>
      <p:sp>
        <p:nvSpPr>
          <p:cNvPr id="3" name="CuadroTexto 2">
            <a:extLst>
              <a:ext uri="{FF2B5EF4-FFF2-40B4-BE49-F238E27FC236}">
                <a16:creationId xmlns:a16="http://schemas.microsoft.com/office/drawing/2014/main" id="{491236E2-9A52-6A44-BD9A-90C1C8B1E64A}"/>
              </a:ext>
            </a:extLst>
          </p:cNvPr>
          <p:cNvSpPr txBox="1"/>
          <p:nvPr/>
        </p:nvSpPr>
        <p:spPr>
          <a:xfrm>
            <a:off x="2677887" y="3059668"/>
            <a:ext cx="2693366" cy="369332"/>
          </a:xfrm>
          <a:prstGeom prst="rect">
            <a:avLst/>
          </a:prstGeom>
          <a:noFill/>
        </p:spPr>
        <p:txBody>
          <a:bodyPr wrap="none" rtlCol="0">
            <a:spAutoFit/>
          </a:bodyPr>
          <a:lstStyle/>
          <a:p>
            <a:r>
              <a:rPr lang="es-ES_tradnl" dirty="0"/>
              <a:t>Análisis Macro Entorno</a:t>
            </a:r>
          </a:p>
        </p:txBody>
      </p:sp>
      <p:sp>
        <p:nvSpPr>
          <p:cNvPr id="5" name="CuadroTexto 4">
            <a:extLst>
              <a:ext uri="{FF2B5EF4-FFF2-40B4-BE49-F238E27FC236}">
                <a16:creationId xmlns:a16="http://schemas.microsoft.com/office/drawing/2014/main" id="{3EE8A341-7C98-B246-9524-06BB0DF8B629}"/>
              </a:ext>
            </a:extLst>
          </p:cNvPr>
          <p:cNvSpPr txBox="1"/>
          <p:nvPr/>
        </p:nvSpPr>
        <p:spPr>
          <a:xfrm>
            <a:off x="2459092" y="4255529"/>
            <a:ext cx="3411511" cy="369332"/>
          </a:xfrm>
          <a:prstGeom prst="rect">
            <a:avLst/>
          </a:prstGeom>
          <a:noFill/>
        </p:spPr>
        <p:txBody>
          <a:bodyPr wrap="none" rtlCol="0">
            <a:spAutoFit/>
          </a:bodyPr>
          <a:lstStyle/>
          <a:p>
            <a:r>
              <a:rPr lang="es-ES_tradnl" dirty="0"/>
              <a:t>Análisis Macro Micro entorno</a:t>
            </a:r>
          </a:p>
        </p:txBody>
      </p:sp>
      <p:sp>
        <p:nvSpPr>
          <p:cNvPr id="6" name="CuadroTexto 5">
            <a:extLst>
              <a:ext uri="{FF2B5EF4-FFF2-40B4-BE49-F238E27FC236}">
                <a16:creationId xmlns:a16="http://schemas.microsoft.com/office/drawing/2014/main" id="{D94C4858-57AB-F84B-8C7C-BA7ABD6887D0}"/>
              </a:ext>
            </a:extLst>
          </p:cNvPr>
          <p:cNvSpPr txBox="1"/>
          <p:nvPr/>
        </p:nvSpPr>
        <p:spPr>
          <a:xfrm>
            <a:off x="6096000" y="3135475"/>
            <a:ext cx="1101584" cy="338554"/>
          </a:xfrm>
          <a:prstGeom prst="rect">
            <a:avLst/>
          </a:prstGeom>
          <a:noFill/>
        </p:spPr>
        <p:txBody>
          <a:bodyPr wrap="none" rtlCol="0">
            <a:spAutoFit/>
          </a:bodyPr>
          <a:lstStyle/>
          <a:p>
            <a:pPr marL="285750" indent="-285750">
              <a:buFont typeface="Arial" panose="020B0604020202020204" pitchFamily="34" charset="0"/>
              <a:buChar char="•"/>
            </a:pPr>
            <a:r>
              <a:rPr lang="es-ES_tradnl" sz="1600" dirty="0"/>
              <a:t>PESTEL</a:t>
            </a:r>
          </a:p>
        </p:txBody>
      </p:sp>
      <p:sp>
        <p:nvSpPr>
          <p:cNvPr id="7" name="Abrir llave 6">
            <a:extLst>
              <a:ext uri="{FF2B5EF4-FFF2-40B4-BE49-F238E27FC236}">
                <a16:creationId xmlns:a16="http://schemas.microsoft.com/office/drawing/2014/main" id="{FC83D476-D1BD-1443-BFCF-67C70D664944}"/>
              </a:ext>
            </a:extLst>
          </p:cNvPr>
          <p:cNvSpPr/>
          <p:nvPr/>
        </p:nvSpPr>
        <p:spPr>
          <a:xfrm>
            <a:off x="5736771" y="2841170"/>
            <a:ext cx="267665" cy="9579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
        <p:nvSpPr>
          <p:cNvPr id="8" name="Abrir llave 7">
            <a:extLst>
              <a:ext uri="{FF2B5EF4-FFF2-40B4-BE49-F238E27FC236}">
                <a16:creationId xmlns:a16="http://schemas.microsoft.com/office/drawing/2014/main" id="{637BBBEC-D43D-4D41-BC2C-F27981AE6A80}"/>
              </a:ext>
            </a:extLst>
          </p:cNvPr>
          <p:cNvSpPr/>
          <p:nvPr/>
        </p:nvSpPr>
        <p:spPr>
          <a:xfrm>
            <a:off x="5740976" y="3830594"/>
            <a:ext cx="267665" cy="9579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
        <p:nvSpPr>
          <p:cNvPr id="10" name="CuadroTexto 9">
            <a:extLst>
              <a:ext uri="{FF2B5EF4-FFF2-40B4-BE49-F238E27FC236}">
                <a16:creationId xmlns:a16="http://schemas.microsoft.com/office/drawing/2014/main" id="{01CE9661-2326-1042-8AE9-7A8E19E62F5E}"/>
              </a:ext>
            </a:extLst>
          </p:cNvPr>
          <p:cNvSpPr txBox="1"/>
          <p:nvPr/>
        </p:nvSpPr>
        <p:spPr>
          <a:xfrm>
            <a:off x="5999958" y="3954796"/>
            <a:ext cx="2323072" cy="738664"/>
          </a:xfrm>
          <a:prstGeom prst="rect">
            <a:avLst/>
          </a:prstGeom>
          <a:noFill/>
        </p:spPr>
        <p:txBody>
          <a:bodyPr wrap="none" rtlCol="0">
            <a:spAutoFit/>
          </a:bodyPr>
          <a:lstStyle/>
          <a:p>
            <a:pPr marL="285750" lvl="0" indent="-285750">
              <a:buFont typeface="Arial" panose="020B0604020202020204" pitchFamily="34" charset="0"/>
              <a:buChar char="•"/>
            </a:pPr>
            <a:r>
              <a:rPr lang="es-EC" sz="1400" dirty="0"/>
              <a:t>Proveedores</a:t>
            </a:r>
          </a:p>
          <a:p>
            <a:pPr marL="285750" lvl="0" indent="-285750">
              <a:buFont typeface="Arial" panose="020B0604020202020204" pitchFamily="34" charset="0"/>
              <a:buChar char="•"/>
            </a:pPr>
            <a:r>
              <a:rPr lang="es-EC" sz="1400" dirty="0"/>
              <a:t>Clientes- Ciudadanía</a:t>
            </a:r>
          </a:p>
          <a:p>
            <a:pPr marL="285750" lvl="0" indent="-285750">
              <a:buFont typeface="Arial" panose="020B0604020202020204" pitchFamily="34" charset="0"/>
              <a:buChar char="•"/>
            </a:pPr>
            <a:r>
              <a:rPr lang="es-EC" sz="1400" dirty="0"/>
              <a:t>Socios Estratégicos</a:t>
            </a:r>
          </a:p>
        </p:txBody>
      </p:sp>
      <p:sp>
        <p:nvSpPr>
          <p:cNvPr id="11" name="CuadroTexto 10">
            <a:extLst>
              <a:ext uri="{FF2B5EF4-FFF2-40B4-BE49-F238E27FC236}">
                <a16:creationId xmlns:a16="http://schemas.microsoft.com/office/drawing/2014/main" id="{9355DC8D-31AC-104D-9DF6-DB032F212BBD}"/>
              </a:ext>
            </a:extLst>
          </p:cNvPr>
          <p:cNvSpPr txBox="1"/>
          <p:nvPr/>
        </p:nvSpPr>
        <p:spPr>
          <a:xfrm>
            <a:off x="2459092" y="5451390"/>
            <a:ext cx="1949573" cy="369332"/>
          </a:xfrm>
          <a:prstGeom prst="rect">
            <a:avLst/>
          </a:prstGeom>
          <a:noFill/>
        </p:spPr>
        <p:txBody>
          <a:bodyPr wrap="none" rtlCol="0">
            <a:spAutoFit/>
          </a:bodyPr>
          <a:lstStyle/>
          <a:p>
            <a:r>
              <a:rPr lang="es-ES_tradnl" dirty="0"/>
              <a:t>Análisis Interno: </a:t>
            </a:r>
          </a:p>
        </p:txBody>
      </p:sp>
      <p:sp>
        <p:nvSpPr>
          <p:cNvPr id="12" name="Abrir llave 11">
            <a:extLst>
              <a:ext uri="{FF2B5EF4-FFF2-40B4-BE49-F238E27FC236}">
                <a16:creationId xmlns:a16="http://schemas.microsoft.com/office/drawing/2014/main" id="{69E8151E-E885-194E-B22E-E236C535623A}"/>
              </a:ext>
            </a:extLst>
          </p:cNvPr>
          <p:cNvSpPr/>
          <p:nvPr/>
        </p:nvSpPr>
        <p:spPr>
          <a:xfrm>
            <a:off x="5732293" y="4901622"/>
            <a:ext cx="267665" cy="12480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
        <p:nvSpPr>
          <p:cNvPr id="13" name="Rectángulo 12">
            <a:extLst>
              <a:ext uri="{FF2B5EF4-FFF2-40B4-BE49-F238E27FC236}">
                <a16:creationId xmlns:a16="http://schemas.microsoft.com/office/drawing/2014/main" id="{768D5E5D-9196-304D-BB30-756E1A720254}"/>
              </a:ext>
            </a:extLst>
          </p:cNvPr>
          <p:cNvSpPr/>
          <p:nvPr/>
        </p:nvSpPr>
        <p:spPr>
          <a:xfrm>
            <a:off x="6008641" y="4773772"/>
            <a:ext cx="3991932" cy="1275157"/>
          </a:xfrm>
          <a:prstGeom prst="rect">
            <a:avLst/>
          </a:prstGeom>
        </p:spPr>
        <p:txBody>
          <a:bodyPr wrap="square">
            <a:spAutoFit/>
          </a:bodyPr>
          <a:lstStyle/>
          <a:p>
            <a:pPr marL="342900" lvl="0" indent="-342900" algn="just">
              <a:lnSpc>
                <a:spcPct val="150000"/>
              </a:lnSpc>
              <a:buFont typeface="Symbol" pitchFamily="2" charset="2"/>
              <a:buChar char=""/>
            </a:pPr>
            <a:r>
              <a:rPr lang="es-EC" sz="1050" dirty="0">
                <a:latin typeface="Times New Roman" panose="02020603050405020304" pitchFamily="18" charset="0"/>
                <a:ea typeface="Times New Roman" panose="02020603050405020304" pitchFamily="18" charset="0"/>
              </a:rPr>
              <a:t>Planificación</a:t>
            </a:r>
          </a:p>
          <a:p>
            <a:pPr marL="342900" lvl="0" indent="-342900" algn="just">
              <a:lnSpc>
                <a:spcPct val="150000"/>
              </a:lnSpc>
              <a:buFont typeface="Symbol" pitchFamily="2" charset="2"/>
              <a:buChar char=""/>
            </a:pPr>
            <a:r>
              <a:rPr lang="es-EC" sz="1050" dirty="0">
                <a:latin typeface="Times New Roman" panose="02020603050405020304" pitchFamily="18" charset="0"/>
                <a:ea typeface="Times New Roman" panose="02020603050405020304" pitchFamily="18" charset="0"/>
              </a:rPr>
              <a:t>Estructura Organizacional</a:t>
            </a:r>
          </a:p>
          <a:p>
            <a:pPr marL="342900" lvl="0" indent="-342900" algn="just">
              <a:lnSpc>
                <a:spcPct val="150000"/>
              </a:lnSpc>
              <a:buFont typeface="Symbol" pitchFamily="2" charset="2"/>
              <a:buChar char=""/>
            </a:pPr>
            <a:r>
              <a:rPr lang="es-EC" sz="1050" dirty="0">
                <a:latin typeface="Times New Roman" panose="02020603050405020304" pitchFamily="18" charset="0"/>
                <a:ea typeface="Times New Roman" panose="02020603050405020304" pitchFamily="18" charset="0"/>
              </a:rPr>
              <a:t>Talento Humano</a:t>
            </a:r>
          </a:p>
          <a:p>
            <a:pPr marL="342900" lvl="0" indent="-342900" algn="just">
              <a:lnSpc>
                <a:spcPct val="150000"/>
              </a:lnSpc>
              <a:buFont typeface="Symbol" pitchFamily="2" charset="2"/>
              <a:buChar char=""/>
            </a:pPr>
            <a:r>
              <a:rPr lang="es-EC" sz="1050" dirty="0">
                <a:latin typeface="Times New Roman" panose="02020603050405020304" pitchFamily="18" charset="0"/>
                <a:ea typeface="Times New Roman" panose="02020603050405020304" pitchFamily="18" charset="0"/>
              </a:rPr>
              <a:t>Tecnologías de la información y comunicaciones</a:t>
            </a:r>
          </a:p>
          <a:p>
            <a:pPr marL="342900" lvl="0" indent="-342900" algn="just">
              <a:lnSpc>
                <a:spcPct val="150000"/>
              </a:lnSpc>
              <a:buFont typeface="Symbol" pitchFamily="2" charset="2"/>
              <a:buChar char=""/>
            </a:pPr>
            <a:r>
              <a:rPr lang="es-EC" sz="1050" dirty="0">
                <a:latin typeface="Times New Roman" panose="02020603050405020304" pitchFamily="18" charset="0"/>
                <a:ea typeface="Times New Roman" panose="02020603050405020304" pitchFamily="18" charset="0"/>
              </a:rPr>
              <a:t>Procesos y Procedimientos</a:t>
            </a:r>
          </a:p>
        </p:txBody>
      </p:sp>
      <p:sp>
        <p:nvSpPr>
          <p:cNvPr id="14" name="CuadroTexto 13">
            <a:extLst>
              <a:ext uri="{FF2B5EF4-FFF2-40B4-BE49-F238E27FC236}">
                <a16:creationId xmlns:a16="http://schemas.microsoft.com/office/drawing/2014/main" id="{C898F5E7-2AC9-DD44-88C0-B9047FEE9CCE}"/>
              </a:ext>
            </a:extLst>
          </p:cNvPr>
          <p:cNvSpPr txBox="1"/>
          <p:nvPr/>
        </p:nvSpPr>
        <p:spPr>
          <a:xfrm>
            <a:off x="9983669" y="4324128"/>
            <a:ext cx="1693092" cy="369332"/>
          </a:xfrm>
          <a:prstGeom prst="rect">
            <a:avLst/>
          </a:prstGeom>
          <a:noFill/>
        </p:spPr>
        <p:txBody>
          <a:bodyPr wrap="none" rtlCol="0">
            <a:spAutoFit/>
          </a:bodyPr>
          <a:lstStyle/>
          <a:p>
            <a:r>
              <a:rPr lang="es-ES_tradnl" dirty="0"/>
              <a:t>Análisis FODA</a:t>
            </a:r>
          </a:p>
        </p:txBody>
      </p:sp>
      <p:sp>
        <p:nvSpPr>
          <p:cNvPr id="15" name="Abrir llave 14">
            <a:extLst>
              <a:ext uri="{FF2B5EF4-FFF2-40B4-BE49-F238E27FC236}">
                <a16:creationId xmlns:a16="http://schemas.microsoft.com/office/drawing/2014/main" id="{31A797D6-9D12-6D46-A6EE-B00C89114801}"/>
              </a:ext>
            </a:extLst>
          </p:cNvPr>
          <p:cNvSpPr/>
          <p:nvPr/>
        </p:nvSpPr>
        <p:spPr>
          <a:xfrm>
            <a:off x="9303340" y="2841170"/>
            <a:ext cx="267665" cy="35596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Tree>
    <p:extLst>
      <p:ext uri="{BB962C8B-B14F-4D97-AF65-F5344CB8AC3E}">
        <p14:creationId xmlns:p14="http://schemas.microsoft.com/office/powerpoint/2010/main" val="1834755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D1038-B682-404E-AEAD-A443E92067BC}"/>
              </a:ext>
            </a:extLst>
          </p:cNvPr>
          <p:cNvSpPr>
            <a:spLocks noGrp="1"/>
          </p:cNvSpPr>
          <p:nvPr>
            <p:ph type="title"/>
          </p:nvPr>
        </p:nvSpPr>
        <p:spPr/>
        <p:txBody>
          <a:bodyPr/>
          <a:lstStyle/>
          <a:p>
            <a:r>
              <a:rPr lang="es-ES_tradnl" dirty="0"/>
              <a:t>Análisis FODA</a:t>
            </a:r>
          </a:p>
        </p:txBody>
      </p:sp>
      <p:sp>
        <p:nvSpPr>
          <p:cNvPr id="4" name="Rectángulo 3">
            <a:extLst>
              <a:ext uri="{FF2B5EF4-FFF2-40B4-BE49-F238E27FC236}">
                <a16:creationId xmlns:a16="http://schemas.microsoft.com/office/drawing/2014/main" id="{176AFB0C-7ADE-6B43-8E70-C2990BF93778}"/>
              </a:ext>
            </a:extLst>
          </p:cNvPr>
          <p:cNvSpPr/>
          <p:nvPr/>
        </p:nvSpPr>
        <p:spPr>
          <a:xfrm>
            <a:off x="2460172" y="1414009"/>
            <a:ext cx="8186056" cy="5443991"/>
          </a:xfrm>
          <a:prstGeom prst="rect">
            <a:avLst/>
          </a:prstGeom>
        </p:spPr>
        <p:txBody>
          <a:bodyPr wrap="square">
            <a:spAutoFit/>
          </a:bodyPr>
          <a:lstStyle/>
          <a:p>
            <a:pPr marL="342900" lvl="0" indent="-342900" algn="just">
              <a:lnSpc>
                <a:spcPct val="150000"/>
              </a:lnSpc>
              <a:buFont typeface="Symbol" pitchFamily="2" charset="2"/>
              <a:buChar char=""/>
            </a:pPr>
            <a:r>
              <a:rPr lang="es-EC" dirty="0">
                <a:latin typeface="Times New Roman" panose="02020603050405020304" pitchFamily="18" charset="0"/>
                <a:ea typeface="Times New Roman" panose="02020603050405020304" pitchFamily="18" charset="0"/>
              </a:rPr>
              <a:t>Matriz de Acción  de Ofensiva Estratégica : Fortalezas + Oportunidades ( FO)</a:t>
            </a:r>
          </a:p>
          <a:p>
            <a:pPr marL="800100" lvl="1" indent="-342900" algn="just">
              <a:lnSpc>
                <a:spcPct val="150000"/>
              </a:lnSpc>
              <a:buFont typeface="Symbol" pitchFamily="2" charset="2"/>
              <a:buChar char=""/>
            </a:pPr>
            <a:r>
              <a:rPr lang="es-EC" dirty="0"/>
              <a:t>RBFAO = 45,45%</a:t>
            </a:r>
          </a:p>
          <a:p>
            <a:pPr lvl="1" algn="just">
              <a:lnSpc>
                <a:spcPct val="150000"/>
              </a:lnSpc>
            </a:pPr>
            <a:endParaRPr lang="es-EC" dirty="0">
              <a:latin typeface="Times New Roman" panose="02020603050405020304" pitchFamily="18" charset="0"/>
              <a:ea typeface="Times New Roman" panose="02020603050405020304" pitchFamily="18" charset="0"/>
            </a:endParaRPr>
          </a:p>
          <a:p>
            <a:pPr marL="342900" lvl="0" indent="-342900" algn="just">
              <a:lnSpc>
                <a:spcPct val="150000"/>
              </a:lnSpc>
              <a:buFont typeface="Symbol" pitchFamily="2" charset="2"/>
              <a:buChar char=""/>
            </a:pPr>
            <a:r>
              <a:rPr lang="es-EC" dirty="0">
                <a:latin typeface="Times New Roman" panose="02020603050405020304" pitchFamily="18" charset="0"/>
                <a:ea typeface="Times New Roman" panose="02020603050405020304" pitchFamily="18" charset="0"/>
              </a:rPr>
              <a:t>Matriz de Acción de Defensa Estratégica: Debilidades + Amenazas (DA)</a:t>
            </a:r>
          </a:p>
          <a:p>
            <a:pPr marL="800100" lvl="1" indent="-342900" algn="just">
              <a:lnSpc>
                <a:spcPct val="150000"/>
              </a:lnSpc>
              <a:buFont typeface="Symbol" pitchFamily="2" charset="2"/>
              <a:buChar char=""/>
            </a:pPr>
            <a:r>
              <a:rPr lang="es-EC" dirty="0"/>
              <a:t>RBFAD = 36,19%</a:t>
            </a:r>
            <a:endParaRPr lang="es-EC" dirty="0">
              <a:latin typeface="Times New Roman" panose="02020603050405020304" pitchFamily="18" charset="0"/>
              <a:ea typeface="Times New Roman" panose="02020603050405020304" pitchFamily="18" charset="0"/>
            </a:endParaRPr>
          </a:p>
          <a:p>
            <a:pPr marL="342900" lvl="0" indent="-342900" algn="just">
              <a:lnSpc>
                <a:spcPct val="150000"/>
              </a:lnSpc>
              <a:buFont typeface="Symbol" pitchFamily="2" charset="2"/>
              <a:buChar char=""/>
            </a:pPr>
            <a:endParaRPr lang="es-EC" dirty="0">
              <a:latin typeface="Times New Roman" panose="02020603050405020304" pitchFamily="18" charset="0"/>
              <a:ea typeface="Times New Roman" panose="02020603050405020304" pitchFamily="18" charset="0"/>
            </a:endParaRPr>
          </a:p>
          <a:p>
            <a:pPr marL="342900" lvl="0" indent="-342900" algn="just">
              <a:lnSpc>
                <a:spcPct val="150000"/>
              </a:lnSpc>
              <a:buFont typeface="Symbol" pitchFamily="2" charset="2"/>
              <a:buChar char=""/>
            </a:pPr>
            <a:r>
              <a:rPr lang="es-EC" dirty="0">
                <a:latin typeface="Times New Roman" panose="02020603050405020304" pitchFamily="18" charset="0"/>
                <a:ea typeface="Times New Roman" panose="02020603050405020304" pitchFamily="18" charset="0"/>
              </a:rPr>
              <a:t>Matriz de Acción de Respuesta Estratégica: Fortalezas + Amenazas ( FA)</a:t>
            </a:r>
          </a:p>
          <a:p>
            <a:pPr marL="800100" lvl="1" indent="-342900" algn="just">
              <a:lnSpc>
                <a:spcPct val="150000"/>
              </a:lnSpc>
              <a:buFont typeface="Symbol" pitchFamily="2" charset="2"/>
              <a:buChar char=""/>
            </a:pPr>
            <a:r>
              <a:rPr lang="es-EC" dirty="0"/>
              <a:t>RBFAR = </a:t>
            </a:r>
            <a:r>
              <a:rPr lang="es-EC" dirty="0">
                <a:latin typeface="Times New Roman" panose="02020603050405020304" pitchFamily="18" charset="0"/>
                <a:ea typeface="Times New Roman" panose="02020603050405020304" pitchFamily="18" charset="0"/>
              </a:rPr>
              <a:t>37,14%</a:t>
            </a:r>
          </a:p>
          <a:p>
            <a:pPr lvl="1" algn="just">
              <a:lnSpc>
                <a:spcPct val="150000"/>
              </a:lnSpc>
            </a:pPr>
            <a:endParaRPr lang="es-EC" dirty="0">
              <a:latin typeface="Times New Roman" panose="02020603050405020304" pitchFamily="18" charset="0"/>
              <a:ea typeface="Times New Roman" panose="02020603050405020304" pitchFamily="18" charset="0"/>
            </a:endParaRPr>
          </a:p>
          <a:p>
            <a:pPr marL="342900" lvl="0" indent="-342900" algn="just">
              <a:lnSpc>
                <a:spcPct val="150000"/>
              </a:lnSpc>
              <a:buFont typeface="Symbol" pitchFamily="2" charset="2"/>
              <a:buChar char=""/>
            </a:pPr>
            <a:r>
              <a:rPr lang="es-EC" dirty="0">
                <a:latin typeface="Times New Roman" panose="02020603050405020304" pitchFamily="18" charset="0"/>
                <a:ea typeface="Times New Roman" panose="02020603050405020304" pitchFamily="18" charset="0"/>
              </a:rPr>
              <a:t>Matriz de Acción de Mejoramiento Estratégico: Debilidad + Oportunidades ( DO)</a:t>
            </a:r>
          </a:p>
          <a:p>
            <a:pPr marL="800100" lvl="1" indent="-342900" algn="just">
              <a:lnSpc>
                <a:spcPct val="150000"/>
              </a:lnSpc>
              <a:buFont typeface="Symbol" pitchFamily="2" charset="2"/>
              <a:buChar char=""/>
            </a:pPr>
            <a:r>
              <a:rPr lang="es-EC" dirty="0"/>
              <a:t>RBFM = </a:t>
            </a:r>
            <a:r>
              <a:rPr lang="es-EC" dirty="0">
                <a:latin typeface="Times New Roman" panose="02020603050405020304" pitchFamily="18" charset="0"/>
              </a:rPr>
              <a:t>42,24%</a:t>
            </a:r>
            <a:r>
              <a:rPr lang="es-EC" dirty="0">
                <a:latin typeface="Times New Roman" panose="02020603050405020304" pitchFamily="18" charset="0"/>
                <a:ea typeface="Times New Roman" panose="02020603050405020304" pitchFamily="18" charset="0"/>
              </a:rPr>
              <a:t>%</a:t>
            </a:r>
          </a:p>
          <a:p>
            <a:pPr lvl="1" algn="just">
              <a:lnSpc>
                <a:spcPct val="150000"/>
              </a:lnSpc>
            </a:pPr>
            <a:endParaRPr lang="es-EC" dirty="0">
              <a:latin typeface="Times New Roman" panose="02020603050405020304" pitchFamily="18" charset="0"/>
              <a:ea typeface="Times New Roman" panose="02020603050405020304" pitchFamily="18" charset="0"/>
            </a:endParaRPr>
          </a:p>
          <a:p>
            <a:pPr marL="342900" lvl="0" indent="-342900" algn="just">
              <a:lnSpc>
                <a:spcPct val="150000"/>
              </a:lnSpc>
              <a:buFont typeface="Symbol" pitchFamily="2" charset="2"/>
              <a:buChar char=""/>
            </a:pPr>
            <a:endParaRPr lang="es-EC"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906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D1038-B682-404E-AEAD-A443E92067BC}"/>
              </a:ext>
            </a:extLst>
          </p:cNvPr>
          <p:cNvSpPr>
            <a:spLocks noGrp="1"/>
          </p:cNvSpPr>
          <p:nvPr>
            <p:ph type="title"/>
          </p:nvPr>
        </p:nvSpPr>
        <p:spPr/>
        <p:txBody>
          <a:bodyPr/>
          <a:lstStyle/>
          <a:p>
            <a:r>
              <a:rPr lang="es-ES_tradnl" dirty="0"/>
              <a:t>Análisis FODA- EFI - EFE</a:t>
            </a:r>
          </a:p>
        </p:txBody>
      </p:sp>
      <p:sp>
        <p:nvSpPr>
          <p:cNvPr id="4" name="Rectángulo 3">
            <a:extLst>
              <a:ext uri="{FF2B5EF4-FFF2-40B4-BE49-F238E27FC236}">
                <a16:creationId xmlns:a16="http://schemas.microsoft.com/office/drawing/2014/main" id="{176AFB0C-7ADE-6B43-8E70-C2990BF93778}"/>
              </a:ext>
            </a:extLst>
          </p:cNvPr>
          <p:cNvSpPr/>
          <p:nvPr/>
        </p:nvSpPr>
        <p:spPr>
          <a:xfrm>
            <a:off x="2460172" y="1414009"/>
            <a:ext cx="8186056" cy="2027671"/>
          </a:xfrm>
          <a:prstGeom prst="rect">
            <a:avLst/>
          </a:prstGeom>
        </p:spPr>
        <p:txBody>
          <a:bodyPr wrap="square">
            <a:spAutoFit/>
          </a:bodyPr>
          <a:lstStyle/>
          <a:p>
            <a:pPr lvl="1" algn="thaiDist">
              <a:lnSpc>
                <a:spcPct val="150000"/>
              </a:lnSpc>
            </a:pPr>
            <a:r>
              <a:rPr lang="es-EC" dirty="0">
                <a:latin typeface="Times New Roman" panose="02020603050405020304" pitchFamily="18" charset="0"/>
                <a:ea typeface="Times New Roman" panose="02020603050405020304" pitchFamily="18" charset="0"/>
              </a:rPr>
              <a:t>Matriz EFI – Matriz de Evaluación de Factores Internos: </a:t>
            </a:r>
            <a:r>
              <a:rPr lang="es-EC" sz="3200" dirty="0">
                <a:latin typeface="Times New Roman" panose="02020603050405020304" pitchFamily="18" charset="0"/>
                <a:ea typeface="Times New Roman" panose="02020603050405020304" pitchFamily="18" charset="0"/>
              </a:rPr>
              <a:t>2,99</a:t>
            </a:r>
          </a:p>
          <a:p>
            <a:pPr lvl="1" algn="thaiDist">
              <a:lnSpc>
                <a:spcPct val="150000"/>
              </a:lnSpc>
            </a:pPr>
            <a:r>
              <a:rPr lang="es-EC" dirty="0">
                <a:latin typeface="Times New Roman" panose="02020603050405020304" pitchFamily="18" charset="0"/>
                <a:ea typeface="Times New Roman" panose="02020603050405020304" pitchFamily="18" charset="0"/>
              </a:rPr>
              <a:t>Este resultdo muestra una potencialidad alta y en crecimiento de los factores internos para poder afrontar eventos adversos futuros en el corto y mediano plaz  </a:t>
            </a:r>
          </a:p>
          <a:p>
            <a:pPr marL="342900" lvl="0" indent="-342900" algn="thaiDist">
              <a:lnSpc>
                <a:spcPct val="150000"/>
              </a:lnSpc>
              <a:buFont typeface="Symbol" pitchFamily="2" charset="2"/>
              <a:buChar char=""/>
            </a:pPr>
            <a:endParaRPr lang="es-EC" dirty="0">
              <a:latin typeface="Times New Roman" panose="02020603050405020304" pitchFamily="18" charset="0"/>
              <a:ea typeface="Times New Roman" panose="02020603050405020304" pitchFamily="18" charset="0"/>
            </a:endParaRPr>
          </a:p>
        </p:txBody>
      </p:sp>
      <p:sp>
        <p:nvSpPr>
          <p:cNvPr id="5" name="Rectángulo 4">
            <a:extLst>
              <a:ext uri="{FF2B5EF4-FFF2-40B4-BE49-F238E27FC236}">
                <a16:creationId xmlns:a16="http://schemas.microsoft.com/office/drawing/2014/main" id="{72A497F3-8869-D344-A617-351A27963492}"/>
              </a:ext>
            </a:extLst>
          </p:cNvPr>
          <p:cNvSpPr/>
          <p:nvPr/>
        </p:nvSpPr>
        <p:spPr>
          <a:xfrm>
            <a:off x="2460172" y="3939165"/>
            <a:ext cx="8186056" cy="2027671"/>
          </a:xfrm>
          <a:prstGeom prst="rect">
            <a:avLst/>
          </a:prstGeom>
        </p:spPr>
        <p:txBody>
          <a:bodyPr wrap="square">
            <a:spAutoFit/>
          </a:bodyPr>
          <a:lstStyle/>
          <a:p>
            <a:pPr lvl="1" algn="thaiDist">
              <a:lnSpc>
                <a:spcPct val="150000"/>
              </a:lnSpc>
            </a:pPr>
            <a:r>
              <a:rPr lang="es-EC" dirty="0">
                <a:latin typeface="Times New Roman" panose="02020603050405020304" pitchFamily="18" charset="0"/>
                <a:ea typeface="Times New Roman" panose="02020603050405020304" pitchFamily="18" charset="0"/>
              </a:rPr>
              <a:t>Matriz EFE – Matriz de Evaluación de Factores Externos: </a:t>
            </a:r>
            <a:r>
              <a:rPr lang="es-EC" sz="3200" dirty="0">
                <a:latin typeface="Times New Roman" panose="02020603050405020304" pitchFamily="18" charset="0"/>
                <a:ea typeface="Times New Roman" panose="02020603050405020304" pitchFamily="18" charset="0"/>
              </a:rPr>
              <a:t>2,79</a:t>
            </a:r>
          </a:p>
          <a:p>
            <a:pPr lvl="1" algn="thaiDist"/>
            <a:r>
              <a:rPr lang="es-EC" dirty="0">
                <a:latin typeface="Times New Roman" panose="02020603050405020304" pitchFamily="18" charset="0"/>
              </a:rPr>
              <a:t>Este resultado muestra una potencialidad alta y creciente respecto  a los factores estratégicos externos evaluados, razón por lo cual las iniciativas de ofensiva deben direccionarse a seguir apoyando a potencializar las oportunidades</a:t>
            </a:r>
            <a:r>
              <a:rPr lang="es-EC" dirty="0"/>
              <a:t>.</a:t>
            </a:r>
          </a:p>
          <a:p>
            <a:pPr lvl="0" algn="thaiDist">
              <a:lnSpc>
                <a:spcPct val="150000"/>
              </a:lnSpc>
            </a:pPr>
            <a:endParaRPr lang="es-EC"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0705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D35D32-B385-DB4B-AD83-94C98065CCE5}"/>
              </a:ext>
            </a:extLst>
          </p:cNvPr>
          <p:cNvSpPr>
            <a:spLocks noGrp="1"/>
          </p:cNvSpPr>
          <p:nvPr>
            <p:ph type="title"/>
          </p:nvPr>
        </p:nvSpPr>
        <p:spPr/>
        <p:txBody>
          <a:bodyPr/>
          <a:lstStyle/>
          <a:p>
            <a:r>
              <a:rPr lang="es-ES_tradnl" dirty="0"/>
              <a:t>Direccionamiento Estratégico</a:t>
            </a:r>
          </a:p>
        </p:txBody>
      </p:sp>
      <p:sp>
        <p:nvSpPr>
          <p:cNvPr id="3" name="Marcador de contenido 2">
            <a:extLst>
              <a:ext uri="{FF2B5EF4-FFF2-40B4-BE49-F238E27FC236}">
                <a16:creationId xmlns:a16="http://schemas.microsoft.com/office/drawing/2014/main" id="{F932D118-0464-894D-AF88-A499F6D99786}"/>
              </a:ext>
            </a:extLst>
          </p:cNvPr>
          <p:cNvSpPr>
            <a:spLocks noGrp="1"/>
          </p:cNvSpPr>
          <p:nvPr>
            <p:ph idx="1"/>
          </p:nvPr>
        </p:nvSpPr>
        <p:spPr/>
        <p:txBody>
          <a:bodyPr anchor="ctr"/>
          <a:lstStyle/>
          <a:p>
            <a:r>
              <a:rPr lang="es-ES_tradnl" b="1" dirty="0"/>
              <a:t>Definición de la Institución- Propuesta</a:t>
            </a:r>
          </a:p>
          <a:p>
            <a:pPr marL="0" indent="0" algn="just">
              <a:buNone/>
            </a:pPr>
            <a:r>
              <a:rPr lang="es-EC" dirty="0"/>
              <a:t>Coordinar y dirigir el cumplimiento y control de la normativa técnica, a través de la aplicación de protocolos y procedimientos técnicos e implementación de planes, programas y proyectos enfocados en la seguridad, eficacia e inocuidad de los productos de uso y consumo humano, así como las condiciones higiénico-sanitarias de los establecimientos sujetos a vigilancia y control sanitario, e imponer sanciones por el incumplimiento de la normativa legal sanitaria vigente, mediante el buen uso de los recursos de su jurisdicción en las provincias de Chimborazo, Tungurahua, Cotopaxi y Pastaza. </a:t>
            </a:r>
            <a:endParaRPr lang="es-ES_tradnl" dirty="0"/>
          </a:p>
        </p:txBody>
      </p:sp>
    </p:spTree>
    <p:extLst>
      <p:ext uri="{BB962C8B-B14F-4D97-AF65-F5344CB8AC3E}">
        <p14:creationId xmlns:p14="http://schemas.microsoft.com/office/powerpoint/2010/main" val="460047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a:extLst>
              <a:ext uri="{FF2B5EF4-FFF2-40B4-BE49-F238E27FC236}">
                <a16:creationId xmlns:a16="http://schemas.microsoft.com/office/drawing/2014/main" id="{1B55527E-23A9-8147-AEC2-48E5EAEE27CD}"/>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6C3A0A-48A2-5A47-8A99-13829E4CD81C}" type="slidenum">
              <a:rPr lang="es-ES_tradnl" altLang="es-EC">
                <a:solidFill>
                  <a:srgbClr val="898989"/>
                </a:solidFill>
                <a:latin typeface="Calibri" panose="020F0502020204030204" pitchFamily="34" charset="0"/>
              </a:rPr>
              <a:pPr eaLnBrk="1" hangingPunct="1"/>
              <a:t>15</a:t>
            </a:fld>
            <a:endParaRPr lang="es-ES_tradnl" altLang="es-EC" dirty="0">
              <a:solidFill>
                <a:srgbClr val="898989"/>
              </a:solidFill>
              <a:latin typeface="Calibri" panose="020F0502020204030204" pitchFamily="34" charset="0"/>
            </a:endParaRPr>
          </a:p>
        </p:txBody>
      </p:sp>
      <p:sp>
        <p:nvSpPr>
          <p:cNvPr id="6" name="5 Rectángulo redondeado">
            <a:hlinkClick r:id="rId3" action="ppaction://hlinksldjump"/>
            <a:extLst>
              <a:ext uri="{FF2B5EF4-FFF2-40B4-BE49-F238E27FC236}">
                <a16:creationId xmlns:a16="http://schemas.microsoft.com/office/drawing/2014/main" id="{D28DDDF7-6334-1344-943D-D4BE83353583}"/>
              </a:ext>
            </a:extLst>
          </p:cNvPr>
          <p:cNvSpPr/>
          <p:nvPr/>
        </p:nvSpPr>
        <p:spPr>
          <a:xfrm>
            <a:off x="3148014" y="547688"/>
            <a:ext cx="7083425" cy="496888"/>
          </a:xfrm>
          <a:prstGeom prst="roundRect">
            <a:avLst/>
          </a:prstGeom>
          <a:ln>
            <a:no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s-EC" sz="2800" b="1" dirty="0"/>
              <a:t>Filosofía Institucional- Propuesta</a:t>
            </a:r>
          </a:p>
        </p:txBody>
      </p:sp>
      <p:sp>
        <p:nvSpPr>
          <p:cNvPr id="8" name="7 Explosión 2">
            <a:extLst>
              <a:ext uri="{FF2B5EF4-FFF2-40B4-BE49-F238E27FC236}">
                <a16:creationId xmlns:a16="http://schemas.microsoft.com/office/drawing/2014/main" id="{1A19B323-869E-BD44-891E-ACE9F9884475}"/>
              </a:ext>
            </a:extLst>
          </p:cNvPr>
          <p:cNvSpPr/>
          <p:nvPr/>
        </p:nvSpPr>
        <p:spPr>
          <a:xfrm>
            <a:off x="2095275" y="1794783"/>
            <a:ext cx="2105478" cy="1068160"/>
          </a:xfrm>
          <a:prstGeom prst="irregularSeal2">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s-EC" dirty="0"/>
              <a:t>Misión</a:t>
            </a:r>
          </a:p>
        </p:txBody>
      </p:sp>
      <p:sp>
        <p:nvSpPr>
          <p:cNvPr id="9" name="8 Rectángulo redondeado">
            <a:extLst>
              <a:ext uri="{FF2B5EF4-FFF2-40B4-BE49-F238E27FC236}">
                <a16:creationId xmlns:a16="http://schemas.microsoft.com/office/drawing/2014/main" id="{AACEAF86-892B-9146-BF85-BCA7C38DCAA0}"/>
              </a:ext>
            </a:extLst>
          </p:cNvPr>
          <p:cNvSpPr/>
          <p:nvPr/>
        </p:nvSpPr>
        <p:spPr>
          <a:xfrm>
            <a:off x="4565196" y="1600200"/>
            <a:ext cx="5930220" cy="1828800"/>
          </a:xfrm>
          <a:prstGeom prst="roundRect">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s-EC" dirty="0"/>
              <a:t>“</a:t>
            </a:r>
            <a:r>
              <a:rPr lang="es-EC" sz="1600" dirty="0"/>
              <a:t>Contribuir a la protección de la salud de la población, a través de la gestión del riesgo de los productos de uso y consumo humano, así como de los establecimientos sujetos a vigilancia y control sanitario, facilitando a la vez el desarrollo del sector productivo nacional, entregando una atención ágil y expedita a los usuarios individuales e institucionales“</a:t>
            </a:r>
          </a:p>
        </p:txBody>
      </p:sp>
      <p:sp>
        <p:nvSpPr>
          <p:cNvPr id="10" name="9 Explosión 1">
            <a:extLst>
              <a:ext uri="{FF2B5EF4-FFF2-40B4-BE49-F238E27FC236}">
                <a16:creationId xmlns:a16="http://schemas.microsoft.com/office/drawing/2014/main" id="{63AD03A1-72B3-744B-A6F1-98EEC26F95B5}"/>
              </a:ext>
            </a:extLst>
          </p:cNvPr>
          <p:cNvSpPr/>
          <p:nvPr/>
        </p:nvSpPr>
        <p:spPr>
          <a:xfrm>
            <a:off x="2070099" y="3828484"/>
            <a:ext cx="1719263" cy="1160462"/>
          </a:xfrm>
          <a:prstGeom prst="irregularSeal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s-EC" dirty="0"/>
              <a:t>Visión</a:t>
            </a:r>
          </a:p>
        </p:txBody>
      </p:sp>
      <p:sp>
        <p:nvSpPr>
          <p:cNvPr id="11" name="10 Rectángulo redondeado">
            <a:extLst>
              <a:ext uri="{FF2B5EF4-FFF2-40B4-BE49-F238E27FC236}">
                <a16:creationId xmlns:a16="http://schemas.microsoft.com/office/drawing/2014/main" id="{A93D6878-0EA1-B745-852F-F2BA44C81B54}"/>
              </a:ext>
            </a:extLst>
          </p:cNvPr>
          <p:cNvSpPr/>
          <p:nvPr/>
        </p:nvSpPr>
        <p:spPr>
          <a:xfrm>
            <a:off x="4699000" y="3746013"/>
            <a:ext cx="5662612" cy="137027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s-EC" sz="1600" dirty="0"/>
              <a:t>Hasta el 2024, consolidarnos como una Agencia Nacional de Regulación, Vigilancia y Control Sanitario, reconocida a nivel nacional e internacional por sus buenas prácticas  de operación, servicios eficientes y ágiles, solidez técnica y transparencia” </a:t>
            </a:r>
            <a:endParaRPr lang="es-EC" sz="1400" dirty="0"/>
          </a:p>
        </p:txBody>
      </p:sp>
      <p:sp>
        <p:nvSpPr>
          <p:cNvPr id="12" name="11 Rectángulo redondeado">
            <a:extLst>
              <a:ext uri="{FF2B5EF4-FFF2-40B4-BE49-F238E27FC236}">
                <a16:creationId xmlns:a16="http://schemas.microsoft.com/office/drawing/2014/main" id="{C33134F8-12CB-BD4D-9033-355F174660BF}"/>
              </a:ext>
            </a:extLst>
          </p:cNvPr>
          <p:cNvSpPr/>
          <p:nvPr/>
        </p:nvSpPr>
        <p:spPr>
          <a:xfrm>
            <a:off x="2192338" y="5461226"/>
            <a:ext cx="1474787" cy="611188"/>
          </a:xfrm>
          <a:prstGeom prst="roundRect">
            <a:avLst/>
          </a:prstGeom>
          <a:ln>
            <a:prstDash val="lgDashDot"/>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C" dirty="0"/>
              <a:t>Valores</a:t>
            </a:r>
          </a:p>
        </p:txBody>
      </p:sp>
      <p:sp>
        <p:nvSpPr>
          <p:cNvPr id="13" name="12 Rectángulo redondeado">
            <a:extLst>
              <a:ext uri="{FF2B5EF4-FFF2-40B4-BE49-F238E27FC236}">
                <a16:creationId xmlns:a16="http://schemas.microsoft.com/office/drawing/2014/main" id="{F0B8F052-A69A-C54B-976F-6D69D66F0A17}"/>
              </a:ext>
            </a:extLst>
          </p:cNvPr>
          <p:cNvSpPr/>
          <p:nvPr/>
        </p:nvSpPr>
        <p:spPr>
          <a:xfrm>
            <a:off x="4568827" y="5484777"/>
            <a:ext cx="5662612" cy="911225"/>
          </a:xfrm>
          <a:prstGeom prst="roundRect">
            <a:avLst/>
          </a:prstGeom>
          <a:ln>
            <a:prstDash val="lgDashDot"/>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C" dirty="0"/>
              <a:t>Respeto</a:t>
            </a:r>
            <a:r>
              <a:rPr lang="es-EC" sz="1600" dirty="0"/>
              <a:t>, Inclusión, Integridad, Transparencia, Calidez, Efectividad, Solidaridad.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18540A13-1192-8A43-836F-4E6AD764F49E}"/>
              </a:ext>
            </a:extLst>
          </p:cNvPr>
          <p:cNvSpPr>
            <a:spLocks noGrp="1"/>
          </p:cNvSpPr>
          <p:nvPr>
            <p:ph type="title"/>
          </p:nvPr>
        </p:nvSpPr>
        <p:spPr>
          <a:xfrm>
            <a:off x="1286639" y="221340"/>
            <a:ext cx="8911687" cy="453575"/>
          </a:xfrm>
        </p:spPr>
        <p:txBody>
          <a:bodyPr anchor="t"/>
          <a:lstStyle/>
          <a:p>
            <a:r>
              <a:rPr lang="es-ES_tradnl" dirty="0"/>
              <a:t>Objetivos Estratégicos Zonales - Propuestos</a:t>
            </a:r>
          </a:p>
        </p:txBody>
      </p:sp>
      <p:graphicFrame>
        <p:nvGraphicFramePr>
          <p:cNvPr id="7" name="Tabla 6">
            <a:extLst>
              <a:ext uri="{FF2B5EF4-FFF2-40B4-BE49-F238E27FC236}">
                <a16:creationId xmlns:a16="http://schemas.microsoft.com/office/drawing/2014/main" id="{6A087C0E-8648-E644-BA5E-75DA8674C69C}"/>
              </a:ext>
            </a:extLst>
          </p:cNvPr>
          <p:cNvGraphicFramePr>
            <a:graphicFrameLocks noGrp="1"/>
          </p:cNvGraphicFramePr>
          <p:nvPr>
            <p:extLst>
              <p:ext uri="{D42A27DB-BD31-4B8C-83A1-F6EECF244321}">
                <p14:modId xmlns:p14="http://schemas.microsoft.com/office/powerpoint/2010/main" val="125540046"/>
              </p:ext>
            </p:extLst>
          </p:nvPr>
        </p:nvGraphicFramePr>
        <p:xfrm>
          <a:off x="1632857" y="674915"/>
          <a:ext cx="9710058" cy="6103499"/>
        </p:xfrm>
        <a:graphic>
          <a:graphicData uri="http://schemas.openxmlformats.org/drawingml/2006/table">
            <a:tbl>
              <a:tblPr firstRow="1" firstCol="1" bandRow="1">
                <a:tableStyleId>{5C22544A-7EE6-4342-B048-85BDC9FD1C3A}</a:tableStyleId>
              </a:tblPr>
              <a:tblGrid>
                <a:gridCol w="783216">
                  <a:extLst>
                    <a:ext uri="{9D8B030D-6E8A-4147-A177-3AD203B41FA5}">
                      <a16:colId xmlns:a16="http://schemas.microsoft.com/office/drawing/2014/main" val="1163354473"/>
                    </a:ext>
                  </a:extLst>
                </a:gridCol>
                <a:gridCol w="7381070">
                  <a:extLst>
                    <a:ext uri="{9D8B030D-6E8A-4147-A177-3AD203B41FA5}">
                      <a16:colId xmlns:a16="http://schemas.microsoft.com/office/drawing/2014/main" val="3158436806"/>
                    </a:ext>
                  </a:extLst>
                </a:gridCol>
                <a:gridCol w="1545772">
                  <a:extLst>
                    <a:ext uri="{9D8B030D-6E8A-4147-A177-3AD203B41FA5}">
                      <a16:colId xmlns:a16="http://schemas.microsoft.com/office/drawing/2014/main" val="2647763261"/>
                    </a:ext>
                  </a:extLst>
                </a:gridCol>
              </a:tblGrid>
              <a:tr h="211715">
                <a:tc>
                  <a:txBody>
                    <a:bodyPr/>
                    <a:lstStyle/>
                    <a:p>
                      <a:pPr indent="457200" algn="ctr">
                        <a:lnSpc>
                          <a:spcPct val="150000"/>
                        </a:lnSpc>
                      </a:pPr>
                      <a:r>
                        <a:rPr lang="es-EC" sz="900">
                          <a:effectLst/>
                        </a:rPr>
                        <a:t>N.</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dirty="0">
                          <a:effectLst/>
                        </a:rPr>
                        <a:t>Objetivos Estratégicos Zonales</a:t>
                      </a:r>
                      <a:endParaRPr lang="es-EC" sz="90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Perspectiva BSC</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270515033"/>
                  </a:ext>
                </a:extLst>
              </a:tr>
              <a:tr h="436880">
                <a:tc>
                  <a:txBody>
                    <a:bodyPr/>
                    <a:lstStyle/>
                    <a:p>
                      <a:pPr indent="457200" algn="ctr">
                        <a:lnSpc>
                          <a:spcPct val="15000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la gestión de la implementación de normas, protocolos y procedimientos en territorio MEDIANTE la aplicación de un plan de socialización y capacitación de la normativa sanitaria a los steakholders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INTERNA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2481725075"/>
                  </a:ext>
                </a:extLst>
              </a:tr>
              <a:tr h="436880">
                <a:tc>
                  <a:txBody>
                    <a:bodyPr/>
                    <a:lstStyle/>
                    <a:p>
                      <a:pPr indent="457200" algn="ctr">
                        <a:lnSpc>
                          <a:spcPct val="150000"/>
                        </a:lnSpc>
                      </a:pPr>
                      <a:r>
                        <a:rPr lang="es-EC" sz="900">
                          <a:effectLst/>
                        </a:rPr>
                        <a:t>2</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coordinación y vinculación con el sector emprendedor y empresarial MEDIANTE la implementación de una Agenda Sectorial Productiva a través de proyectos y programas de capacitación y asesoría</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CIUDADANIA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333738071"/>
                  </a:ext>
                </a:extLst>
              </a:tr>
              <a:tr h="324283">
                <a:tc>
                  <a:txBody>
                    <a:bodyPr/>
                    <a:lstStyle/>
                    <a:p>
                      <a:pPr indent="457200" algn="ctr">
                        <a:lnSpc>
                          <a:spcPct val="150000"/>
                        </a:lnSpc>
                      </a:pPr>
                      <a:r>
                        <a:rPr lang="es-EC" sz="900">
                          <a:effectLst/>
                        </a:rPr>
                        <a:t>3</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coordinación de gestión documental hacia planta central MEDIANTE la ejecución de un plan de seguimiento y control de procesos internos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INTERNA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1373126718"/>
                  </a:ext>
                </a:extLst>
              </a:tr>
              <a:tr h="549476">
                <a:tc>
                  <a:txBody>
                    <a:bodyPr/>
                    <a:lstStyle/>
                    <a:p>
                      <a:pPr indent="457200" algn="ctr">
                        <a:lnSpc>
                          <a:spcPct val="15000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la eficacia de la vigilancia y control posterior de productos de consumo humano y establecimientos de la zona 3 MEDIANTE la aplicación de herramientas informáticas y proyectos de vinculación con la academia para incorporar talento humano.</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INTERNA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3820225510"/>
                  </a:ext>
                </a:extLst>
              </a:tr>
              <a:tr h="324283">
                <a:tc>
                  <a:txBody>
                    <a:bodyPr/>
                    <a:lstStyle/>
                    <a:p>
                      <a:pPr indent="457200" algn="ctr">
                        <a:lnSpc>
                          <a:spcPct val="150000"/>
                        </a:lnSpc>
                      </a:pPr>
                      <a:r>
                        <a:rPr lang="es-EC" sz="900">
                          <a:effectLst/>
                        </a:rPr>
                        <a:t>5</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gestión sancionatoria MEDIANTE el desarrollo y ejecución de una herramienta digital que permita realizar el seguimiento y control de procesos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dirty="0">
                          <a:effectLst/>
                        </a:rPr>
                        <a:t>INTERNA</a:t>
                      </a:r>
                      <a:endParaRPr lang="es-EC" sz="900" dirty="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201026930"/>
                  </a:ext>
                </a:extLst>
              </a:tr>
              <a:tr h="386694">
                <a:tc>
                  <a:txBody>
                    <a:bodyPr/>
                    <a:lstStyle/>
                    <a:p>
                      <a:pPr indent="457200" algn="ctr">
                        <a:lnSpc>
                          <a:spcPct val="150000"/>
                        </a:lnSpc>
                      </a:pPr>
                      <a:r>
                        <a:rPr lang="es-EC" sz="900">
                          <a:effectLst/>
                        </a:rPr>
                        <a:t>6</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posicionamiento de la imagen institucional ARCSA Zona 3 MEDIANTE la implementación de un plan zonal de comunicación  y suscripción de convenios interinstitucionales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CIUDADANA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2110987182"/>
                  </a:ext>
                </a:extLst>
              </a:tr>
              <a:tr h="324283">
                <a:tc>
                  <a:txBody>
                    <a:bodyPr/>
                    <a:lstStyle/>
                    <a:p>
                      <a:pPr indent="457200" algn="ctr">
                        <a:lnSpc>
                          <a:spcPct val="150000"/>
                        </a:lnSpc>
                      </a:pPr>
                      <a:r>
                        <a:rPr lang="es-EC" sz="900">
                          <a:effectLst/>
                        </a:rPr>
                        <a:t>7</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la eficiencia de atención al usuario MEDIANTE la implementación de canales de comunicación digital para consultas y trámites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CIUDADANIA</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557993423"/>
                  </a:ext>
                </a:extLst>
              </a:tr>
              <a:tr h="386694">
                <a:tc>
                  <a:txBody>
                    <a:bodyPr/>
                    <a:lstStyle/>
                    <a:p>
                      <a:pPr indent="457200" algn="ctr">
                        <a:lnSpc>
                          <a:spcPct val="150000"/>
                        </a:lnSpc>
                      </a:pPr>
                      <a:r>
                        <a:rPr lang="es-EC" sz="900">
                          <a:effectLst/>
                        </a:rPr>
                        <a:t>8</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desempeño de los funcionarios MEDIANTE la aplicación de programas de seguimiento y evaluación</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APRENDIZAJE Y CRECIMIENTO</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3950714116"/>
                  </a:ext>
                </a:extLst>
              </a:tr>
              <a:tr h="386694">
                <a:tc>
                  <a:txBody>
                    <a:bodyPr/>
                    <a:lstStyle/>
                    <a:p>
                      <a:pPr indent="457200" algn="ctr">
                        <a:lnSpc>
                          <a:spcPct val="150000"/>
                        </a:lnSpc>
                      </a:pPr>
                      <a:r>
                        <a:rPr lang="es-EC" sz="900">
                          <a:effectLst/>
                        </a:rPr>
                        <a:t>9</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satisfacción laboral  de los funcionarios MEDIANTE la ejecución de planes de acción  y planes de capacitación permanente</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APRENDIZAJE Y CRECIMIENTO</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2058428037"/>
                  </a:ext>
                </a:extLst>
              </a:tr>
              <a:tr h="324283">
                <a:tc>
                  <a:txBody>
                    <a:bodyPr/>
                    <a:lstStyle/>
                    <a:p>
                      <a:pPr indent="457200" algn="ctr">
                        <a:lnSpc>
                          <a:spcPct val="150000"/>
                        </a:lnSpc>
                      </a:pPr>
                      <a:r>
                        <a:rPr lang="es-EC" sz="900">
                          <a:effectLst/>
                        </a:rPr>
                        <a:t>10</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uso eficiente del presupuesto anual zonal del ARCSA MEDIANTE la aplicación de un proceso de seguimiento y control presupuestario y técnico</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FINANCIERO</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1811843055"/>
                  </a:ext>
                </a:extLst>
              </a:tr>
              <a:tr h="324283">
                <a:tc>
                  <a:txBody>
                    <a:bodyPr/>
                    <a:lstStyle/>
                    <a:p>
                      <a:pPr indent="457200" algn="ctr">
                        <a:lnSpc>
                          <a:spcPct val="150000"/>
                        </a:lnSpc>
                      </a:pPr>
                      <a:r>
                        <a:rPr lang="es-EC" sz="900">
                          <a:effectLst/>
                        </a:rPr>
                        <a:t>11</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la optimización de recursos presupuestarios MEDIANTE la ejecución de convenios o procesos de apalancamiento técnico que permitan evitar gastos innecesarios</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a:effectLst/>
                        </a:rPr>
                        <a:t>FINANCIERO</a:t>
                      </a:r>
                      <a:endParaRPr lang="es-EC" sz="90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3691083497"/>
                  </a:ext>
                </a:extLst>
              </a:tr>
              <a:tr h="324283">
                <a:tc>
                  <a:txBody>
                    <a:bodyPr/>
                    <a:lstStyle/>
                    <a:p>
                      <a:pPr indent="457200" algn="ctr">
                        <a:lnSpc>
                          <a:spcPct val="150000"/>
                        </a:lnSpc>
                      </a:pPr>
                      <a:r>
                        <a:rPr lang="es-EC" sz="900">
                          <a:effectLst/>
                        </a:rPr>
                        <a:t>12</a:t>
                      </a:r>
                      <a:endParaRPr lang="es-EC" sz="90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1050" dirty="0">
                          <a:effectLst/>
                        </a:rPr>
                        <a:t>Incrementar el nivel de recaudación  por concepto de multas y ordenes de pago de los administrados MEDIANTE la aplicación de un plan acelerado de cobranza presupuestaria</a:t>
                      </a:r>
                      <a:endParaRPr lang="es-EC" sz="1050" dirty="0">
                        <a:effectLst/>
                        <a:latin typeface="Times New Roman" panose="02020603050405020304" pitchFamily="18" charset="0"/>
                        <a:ea typeface="Times New Roman" panose="02020603050405020304" pitchFamily="18" charset="0"/>
                      </a:endParaRPr>
                    </a:p>
                  </a:txBody>
                  <a:tcPr marL="16316" marR="16316" marT="0" marB="0" anchor="ctr"/>
                </a:tc>
                <a:tc>
                  <a:txBody>
                    <a:bodyPr/>
                    <a:lstStyle/>
                    <a:p>
                      <a:pPr indent="457200" algn="ctr">
                        <a:lnSpc>
                          <a:spcPct val="150000"/>
                        </a:lnSpc>
                      </a:pPr>
                      <a:r>
                        <a:rPr lang="es-EC" sz="900" dirty="0">
                          <a:effectLst/>
                        </a:rPr>
                        <a:t>FINANCIERO</a:t>
                      </a:r>
                      <a:endParaRPr lang="es-EC" sz="900" dirty="0">
                        <a:effectLst/>
                        <a:latin typeface="Times New Roman" panose="02020603050405020304" pitchFamily="18" charset="0"/>
                        <a:ea typeface="Times New Roman" panose="02020603050405020304" pitchFamily="18" charset="0"/>
                      </a:endParaRPr>
                    </a:p>
                  </a:txBody>
                  <a:tcPr marL="16316" marR="16316" marT="0" marB="0" anchor="ctr"/>
                </a:tc>
                <a:extLst>
                  <a:ext uri="{0D108BD9-81ED-4DB2-BD59-A6C34878D82A}">
                    <a16:rowId xmlns:a16="http://schemas.microsoft.com/office/drawing/2014/main" val="792590216"/>
                  </a:ext>
                </a:extLst>
              </a:tr>
            </a:tbl>
          </a:graphicData>
        </a:graphic>
      </p:graphicFrame>
    </p:spTree>
    <p:extLst>
      <p:ext uri="{BB962C8B-B14F-4D97-AF65-F5344CB8AC3E}">
        <p14:creationId xmlns:p14="http://schemas.microsoft.com/office/powerpoint/2010/main" val="4113479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77B04FA4-F116-8347-AB22-BAEE94976D50}"/>
              </a:ext>
            </a:extLst>
          </p:cNvPr>
          <p:cNvGraphicFramePr/>
          <p:nvPr>
            <p:extLst>
              <p:ext uri="{D42A27DB-BD31-4B8C-83A1-F6EECF244321}">
                <p14:modId xmlns:p14="http://schemas.microsoft.com/office/powerpoint/2010/main" val="2790957016"/>
              </p:ext>
            </p:extLst>
          </p:nvPr>
        </p:nvGraphicFramePr>
        <p:xfrm>
          <a:off x="3156857" y="1404257"/>
          <a:ext cx="6977743"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a:extLst>
              <a:ext uri="{FF2B5EF4-FFF2-40B4-BE49-F238E27FC236}">
                <a16:creationId xmlns:a16="http://schemas.microsoft.com/office/drawing/2014/main" id="{AB10E1D9-C310-8A4D-85A3-6B16C862F2C9}"/>
              </a:ext>
            </a:extLst>
          </p:cNvPr>
          <p:cNvSpPr>
            <a:spLocks noGrp="1"/>
          </p:cNvSpPr>
          <p:nvPr>
            <p:ph type="title"/>
          </p:nvPr>
        </p:nvSpPr>
        <p:spPr>
          <a:xfrm>
            <a:off x="2353439" y="624110"/>
            <a:ext cx="8911687" cy="780147"/>
          </a:xfrm>
        </p:spPr>
        <p:txBody>
          <a:bodyPr anchor="t">
            <a:normAutofit/>
          </a:bodyPr>
          <a:lstStyle/>
          <a:p>
            <a:pPr algn="ctr"/>
            <a:r>
              <a:rPr lang="es-ES_tradnl" sz="2800" dirty="0"/>
              <a:t>Balance </a:t>
            </a:r>
            <a:r>
              <a:rPr lang="es-ES_tradnl" sz="2800" dirty="0" err="1"/>
              <a:t>ScoreCard</a:t>
            </a:r>
            <a:r>
              <a:rPr lang="es-ES_tradnl" sz="2800" dirty="0"/>
              <a:t>- ARCA Z3</a:t>
            </a:r>
          </a:p>
        </p:txBody>
      </p:sp>
    </p:spTree>
    <p:extLst>
      <p:ext uri="{BB962C8B-B14F-4D97-AF65-F5344CB8AC3E}">
        <p14:creationId xmlns:p14="http://schemas.microsoft.com/office/powerpoint/2010/main" val="32470377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A2541D0-2A9D-5941-AB08-765B20A9F2EE}"/>
              </a:ext>
            </a:extLst>
          </p:cNvPr>
          <p:cNvPicPr/>
          <p:nvPr/>
        </p:nvPicPr>
        <p:blipFill>
          <a:blip r:embed="rId2">
            <a:extLst>
              <a:ext uri="{28A0092B-C50C-407E-A947-70E740481C1C}">
                <a14:useLocalDpi xmlns:a14="http://schemas.microsoft.com/office/drawing/2010/main" val="0"/>
              </a:ext>
            </a:extLst>
          </a:blip>
          <a:stretch>
            <a:fillRect/>
          </a:stretch>
        </p:blipFill>
        <p:spPr>
          <a:xfrm>
            <a:off x="914401" y="391886"/>
            <a:ext cx="10243456" cy="6368143"/>
          </a:xfrm>
          <a:prstGeom prst="rect">
            <a:avLst/>
          </a:prstGeom>
        </p:spPr>
      </p:pic>
    </p:spTree>
    <p:extLst>
      <p:ext uri="{BB962C8B-B14F-4D97-AF65-F5344CB8AC3E}">
        <p14:creationId xmlns:p14="http://schemas.microsoft.com/office/powerpoint/2010/main" val="12306439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B0B814B-D310-1049-9B02-DB3F1457D1BA}"/>
              </a:ext>
            </a:extLst>
          </p:cNvPr>
          <p:cNvSpPr>
            <a:spLocks noGrp="1"/>
          </p:cNvSpPr>
          <p:nvPr>
            <p:ph type="title"/>
          </p:nvPr>
        </p:nvSpPr>
        <p:spPr>
          <a:xfrm>
            <a:off x="2353439" y="624110"/>
            <a:ext cx="8911687" cy="780147"/>
          </a:xfrm>
        </p:spPr>
        <p:txBody>
          <a:bodyPr anchor="t">
            <a:normAutofit/>
          </a:bodyPr>
          <a:lstStyle/>
          <a:p>
            <a:pPr algn="ctr"/>
            <a:r>
              <a:rPr lang="es-ES_tradnl" sz="2800" dirty="0"/>
              <a:t>Matriz Tablero de Control- Ciudadana</a:t>
            </a:r>
          </a:p>
        </p:txBody>
      </p:sp>
      <p:graphicFrame>
        <p:nvGraphicFramePr>
          <p:cNvPr id="9" name="Tabla 8">
            <a:extLst>
              <a:ext uri="{FF2B5EF4-FFF2-40B4-BE49-F238E27FC236}">
                <a16:creationId xmlns:a16="http://schemas.microsoft.com/office/drawing/2014/main" id="{4844733C-2942-7B4C-B48B-0357364AB1BA}"/>
              </a:ext>
            </a:extLst>
          </p:cNvPr>
          <p:cNvGraphicFramePr>
            <a:graphicFrameLocks noGrp="1"/>
          </p:cNvGraphicFramePr>
          <p:nvPr>
            <p:extLst>
              <p:ext uri="{D42A27DB-BD31-4B8C-83A1-F6EECF244321}">
                <p14:modId xmlns:p14="http://schemas.microsoft.com/office/powerpoint/2010/main" val="105986125"/>
              </p:ext>
            </p:extLst>
          </p:nvPr>
        </p:nvGraphicFramePr>
        <p:xfrm>
          <a:off x="1980094" y="1404256"/>
          <a:ext cx="9111976" cy="5158705"/>
        </p:xfrm>
        <a:graphic>
          <a:graphicData uri="http://schemas.openxmlformats.org/drawingml/2006/table">
            <a:tbl>
              <a:tblPr>
                <a:tableStyleId>{5C22544A-7EE6-4342-B048-85BDC9FD1C3A}</a:tableStyleId>
              </a:tblPr>
              <a:tblGrid>
                <a:gridCol w="2956199">
                  <a:extLst>
                    <a:ext uri="{9D8B030D-6E8A-4147-A177-3AD203B41FA5}">
                      <a16:colId xmlns:a16="http://schemas.microsoft.com/office/drawing/2014/main" val="2402045531"/>
                    </a:ext>
                  </a:extLst>
                </a:gridCol>
                <a:gridCol w="4511084">
                  <a:extLst>
                    <a:ext uri="{9D8B030D-6E8A-4147-A177-3AD203B41FA5}">
                      <a16:colId xmlns:a16="http://schemas.microsoft.com/office/drawing/2014/main" val="3877450824"/>
                    </a:ext>
                  </a:extLst>
                </a:gridCol>
                <a:gridCol w="1644693">
                  <a:extLst>
                    <a:ext uri="{9D8B030D-6E8A-4147-A177-3AD203B41FA5}">
                      <a16:colId xmlns:a16="http://schemas.microsoft.com/office/drawing/2014/main" val="3430796005"/>
                    </a:ext>
                  </a:extLst>
                </a:gridCol>
              </a:tblGrid>
              <a:tr h="198566">
                <a:tc>
                  <a:txBody>
                    <a:bodyPr/>
                    <a:lstStyle/>
                    <a:p>
                      <a:pPr algn="ctr" fontAlgn="ctr"/>
                      <a:r>
                        <a:rPr lang="es-EC" sz="1400" b="1" u="none" strike="noStrike" dirty="0">
                          <a:effectLst/>
                        </a:rPr>
                        <a:t>Objetivos Estratégicos Zonales</a:t>
                      </a:r>
                      <a:endParaRPr lang="es-EC" sz="1400" b="1" i="0" u="none" strike="noStrike" dirty="0">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b="1" u="none" strike="noStrike" dirty="0">
                          <a:effectLst/>
                        </a:rPr>
                        <a:t>Indicador</a:t>
                      </a:r>
                      <a:endParaRPr lang="es-EC" sz="1400" b="1" i="0" u="none" strike="noStrike" dirty="0">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b="1" u="none" strike="noStrike" dirty="0">
                          <a:effectLst/>
                        </a:rPr>
                        <a:t>Meta</a:t>
                      </a:r>
                      <a:endParaRPr lang="es-EC" sz="1400" b="1" i="0" u="none" strike="noStrike" dirty="0">
                        <a:solidFill>
                          <a:srgbClr val="000000"/>
                        </a:solidFill>
                        <a:effectLst/>
                        <a:latin typeface="Times New Roman" panose="02020603050405020304" pitchFamily="18" charset="0"/>
                      </a:endParaRPr>
                    </a:p>
                  </a:txBody>
                  <a:tcPr marL="4324" marR="4324" marT="4324" marB="0" anchor="ctr"/>
                </a:tc>
                <a:extLst>
                  <a:ext uri="{0D108BD9-81ED-4DB2-BD59-A6C34878D82A}">
                    <a16:rowId xmlns:a16="http://schemas.microsoft.com/office/drawing/2014/main" val="2906102570"/>
                  </a:ext>
                </a:extLst>
              </a:tr>
              <a:tr h="654852">
                <a:tc rowSpan="3">
                  <a:txBody>
                    <a:bodyPr/>
                    <a:lstStyle/>
                    <a:p>
                      <a:pPr algn="ctr" fontAlgn="ctr"/>
                      <a:r>
                        <a:rPr lang="es-EC" sz="1400" u="none" strike="noStrike">
                          <a:effectLst/>
                        </a:rPr>
                        <a:t>Incrementar el nivel de coordinación y vinculación con el sector emprendedor y empresarial MEDIANTE la implementación de una Agenda Sectorial Productiva a través de proyectos y programas de capacitación y asesoría</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Porcentaje de convenios  interinstitucionales firmados con los GADS de las cuatro provincias</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100%</a:t>
                      </a:r>
                      <a:endParaRPr lang="es-EC" sz="1400" b="0" i="0" u="none" strike="noStrike">
                        <a:solidFill>
                          <a:srgbClr val="000000"/>
                        </a:solidFill>
                        <a:effectLst/>
                        <a:latin typeface="Times New Roman" panose="02020603050405020304" pitchFamily="18" charset="0"/>
                      </a:endParaRPr>
                    </a:p>
                  </a:txBody>
                  <a:tcPr marL="4324" marR="4324" marT="4324" marB="0" anchor="ctr"/>
                </a:tc>
                <a:extLst>
                  <a:ext uri="{0D108BD9-81ED-4DB2-BD59-A6C34878D82A}">
                    <a16:rowId xmlns:a16="http://schemas.microsoft.com/office/drawing/2014/main" val="3859239730"/>
                  </a:ext>
                </a:extLst>
              </a:tr>
              <a:tr h="661818">
                <a:tc vMerge="1">
                  <a:txBody>
                    <a:bodyPr/>
                    <a:lstStyle/>
                    <a:p>
                      <a:endParaRPr lang="es-ES_tradnl"/>
                    </a:p>
                  </a:txBody>
                  <a:tcPr/>
                </a:tc>
                <a:tc>
                  <a:txBody>
                    <a:bodyPr/>
                    <a:lstStyle/>
                    <a:p>
                      <a:pPr algn="ctr" fontAlgn="ctr"/>
                      <a:r>
                        <a:rPr lang="es-EC" sz="1400" u="none" strike="noStrike">
                          <a:effectLst/>
                        </a:rPr>
                        <a:t>Porcentaje de convenios  interinstitucionales firmados con los Universidades  de las cuatro provincias</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100%</a:t>
                      </a:r>
                      <a:endParaRPr lang="es-EC" sz="1400" b="0" i="0" u="none" strike="noStrike">
                        <a:solidFill>
                          <a:srgbClr val="000000"/>
                        </a:solidFill>
                        <a:effectLst/>
                        <a:latin typeface="Times New Roman" panose="02020603050405020304" pitchFamily="18" charset="0"/>
                      </a:endParaRPr>
                    </a:p>
                  </a:txBody>
                  <a:tcPr marL="4324" marR="4324" marT="4324" marB="0" anchor="ctr"/>
                </a:tc>
                <a:extLst>
                  <a:ext uri="{0D108BD9-81ED-4DB2-BD59-A6C34878D82A}">
                    <a16:rowId xmlns:a16="http://schemas.microsoft.com/office/drawing/2014/main" val="3750946772"/>
                  </a:ext>
                </a:extLst>
              </a:tr>
              <a:tr h="766316">
                <a:tc vMerge="1">
                  <a:txBody>
                    <a:bodyPr/>
                    <a:lstStyle/>
                    <a:p>
                      <a:endParaRPr lang="es-ES_tradnl"/>
                    </a:p>
                  </a:txBody>
                  <a:tcPr/>
                </a:tc>
                <a:tc>
                  <a:txBody>
                    <a:bodyPr/>
                    <a:lstStyle/>
                    <a:p>
                      <a:pPr algn="ctr" fontAlgn="ctr"/>
                      <a:r>
                        <a:rPr lang="es-EC" sz="1400" u="none" strike="noStrike">
                          <a:effectLst/>
                        </a:rPr>
                        <a:t>Porcentaje de convenios  interinstitucionales firmados con los gremios y asociaciones empresariales  de las cuatro provincias</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100%</a:t>
                      </a:r>
                      <a:endParaRPr lang="es-EC" sz="1400" b="0" i="0" u="none" strike="noStrike">
                        <a:solidFill>
                          <a:srgbClr val="000000"/>
                        </a:solidFill>
                        <a:effectLst/>
                        <a:latin typeface="Calibri" panose="020F0502020204030204" pitchFamily="34" charset="0"/>
                      </a:endParaRPr>
                    </a:p>
                  </a:txBody>
                  <a:tcPr marL="4324" marR="4324" marT="4324" marB="0" anchor="ctr"/>
                </a:tc>
                <a:extLst>
                  <a:ext uri="{0D108BD9-81ED-4DB2-BD59-A6C34878D82A}">
                    <a16:rowId xmlns:a16="http://schemas.microsoft.com/office/drawing/2014/main" val="1658552558"/>
                  </a:ext>
                </a:extLst>
              </a:tr>
              <a:tr h="626986">
                <a:tc rowSpan="3">
                  <a:txBody>
                    <a:bodyPr/>
                    <a:lstStyle/>
                    <a:p>
                      <a:pPr algn="ctr" fontAlgn="ctr"/>
                      <a:r>
                        <a:rPr lang="es-EC" sz="1400" u="none" strike="noStrike">
                          <a:effectLst/>
                        </a:rPr>
                        <a:t>Incrementar el posicionamiento de la imagen institucional ARCSA Zona 3 MEDIANTE la implementación de un plan zonal de comunicación  y suscripción de convenios interinstitucionales</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Porcentaje de medios de comunicación tradicionales que brindan entrevistas sobre la gestión institucional</a:t>
                      </a:r>
                      <a:endParaRPr lang="es-EC" sz="1400" b="0" i="0" u="none" strike="noStrike">
                        <a:solidFill>
                          <a:srgbClr val="000000"/>
                        </a:solidFill>
                        <a:effectLst/>
                        <a:latin typeface="Calibri" panose="020F0502020204030204" pitchFamily="34" charset="0"/>
                      </a:endParaRPr>
                    </a:p>
                  </a:txBody>
                  <a:tcPr marL="4324" marR="4324" marT="4324" marB="0" anchor="ctr"/>
                </a:tc>
                <a:tc>
                  <a:txBody>
                    <a:bodyPr/>
                    <a:lstStyle/>
                    <a:p>
                      <a:pPr algn="ctr" fontAlgn="ctr"/>
                      <a:r>
                        <a:rPr lang="es-EC" sz="1400" u="none" strike="noStrike" dirty="0">
                          <a:effectLst/>
                        </a:rPr>
                        <a:t>75%</a:t>
                      </a:r>
                      <a:endParaRPr lang="es-EC" sz="1400" b="0" i="0" u="none" strike="noStrike" dirty="0">
                        <a:solidFill>
                          <a:srgbClr val="000000"/>
                        </a:solidFill>
                        <a:effectLst/>
                        <a:latin typeface="Calibri" panose="020F0502020204030204" pitchFamily="34" charset="0"/>
                      </a:endParaRPr>
                    </a:p>
                  </a:txBody>
                  <a:tcPr marL="4324" marR="4324" marT="4324" marB="0" anchor="ctr"/>
                </a:tc>
                <a:extLst>
                  <a:ext uri="{0D108BD9-81ED-4DB2-BD59-A6C34878D82A}">
                    <a16:rowId xmlns:a16="http://schemas.microsoft.com/office/drawing/2014/main" val="3134649405"/>
                  </a:ext>
                </a:extLst>
              </a:tr>
              <a:tr h="487655">
                <a:tc vMerge="1">
                  <a:txBody>
                    <a:bodyPr/>
                    <a:lstStyle/>
                    <a:p>
                      <a:endParaRPr lang="es-ES_tradnl"/>
                    </a:p>
                  </a:txBody>
                  <a:tcPr/>
                </a:tc>
                <a:tc>
                  <a:txBody>
                    <a:bodyPr/>
                    <a:lstStyle/>
                    <a:p>
                      <a:pPr algn="ctr" fontAlgn="ctr"/>
                      <a:r>
                        <a:rPr lang="es-EC" sz="1400" u="none" strike="noStrike">
                          <a:effectLst/>
                        </a:rPr>
                        <a:t>Número de Seguidores en Redes Sociales : Facebook</a:t>
                      </a:r>
                      <a:endParaRPr lang="es-EC" sz="1400" b="0" i="0" u="none" strike="noStrike">
                        <a:solidFill>
                          <a:srgbClr val="000000"/>
                        </a:solidFill>
                        <a:effectLst/>
                        <a:latin typeface="Calibri" panose="020F0502020204030204" pitchFamily="34" charset="0"/>
                      </a:endParaRPr>
                    </a:p>
                  </a:txBody>
                  <a:tcPr marL="4324" marR="4324" marT="4324" marB="0" anchor="ctr"/>
                </a:tc>
                <a:tc>
                  <a:txBody>
                    <a:bodyPr/>
                    <a:lstStyle/>
                    <a:p>
                      <a:pPr algn="ctr" fontAlgn="ctr"/>
                      <a:r>
                        <a:rPr lang="es-EC" sz="1400" u="none" strike="noStrike" dirty="0">
                          <a:effectLst/>
                        </a:rPr>
                        <a:t>10.000</a:t>
                      </a:r>
                      <a:endParaRPr lang="es-EC" sz="1400" b="0" i="0" u="none" strike="noStrike" dirty="0">
                        <a:solidFill>
                          <a:srgbClr val="000000"/>
                        </a:solidFill>
                        <a:effectLst/>
                        <a:latin typeface="Calibri" panose="020F0502020204030204" pitchFamily="34" charset="0"/>
                      </a:endParaRPr>
                    </a:p>
                  </a:txBody>
                  <a:tcPr marL="4324" marR="4324" marT="4324" marB="0" anchor="ctr"/>
                </a:tc>
                <a:extLst>
                  <a:ext uri="{0D108BD9-81ED-4DB2-BD59-A6C34878D82A}">
                    <a16:rowId xmlns:a16="http://schemas.microsoft.com/office/drawing/2014/main" val="2561962473"/>
                  </a:ext>
                </a:extLst>
              </a:tr>
              <a:tr h="654852">
                <a:tc vMerge="1">
                  <a:txBody>
                    <a:bodyPr/>
                    <a:lstStyle/>
                    <a:p>
                      <a:endParaRPr lang="es-ES_tradnl"/>
                    </a:p>
                  </a:txBody>
                  <a:tcPr/>
                </a:tc>
                <a:tc>
                  <a:txBody>
                    <a:bodyPr/>
                    <a:lstStyle/>
                    <a:p>
                      <a:pPr algn="ctr" fontAlgn="ctr"/>
                      <a:r>
                        <a:rPr lang="es-EC" sz="1400" u="none" strike="noStrike">
                          <a:effectLst/>
                        </a:rPr>
                        <a:t>Porcentaje de percepción aceptable de la gestión institucional</a:t>
                      </a:r>
                      <a:endParaRPr lang="es-EC" sz="1400" b="0" i="0" u="none" strike="noStrike">
                        <a:solidFill>
                          <a:srgbClr val="000000"/>
                        </a:solidFill>
                        <a:effectLst/>
                        <a:latin typeface="Calibri" panose="020F0502020204030204" pitchFamily="34" charset="0"/>
                      </a:endParaRPr>
                    </a:p>
                  </a:txBody>
                  <a:tcPr marL="4324" marR="4324" marT="4324" marB="0" anchor="ctr"/>
                </a:tc>
                <a:tc>
                  <a:txBody>
                    <a:bodyPr/>
                    <a:lstStyle/>
                    <a:p>
                      <a:pPr algn="ctr" fontAlgn="ctr"/>
                      <a:r>
                        <a:rPr lang="es-EC" sz="1400" u="none" strike="noStrike">
                          <a:effectLst/>
                        </a:rPr>
                        <a:t>100%</a:t>
                      </a:r>
                      <a:endParaRPr lang="es-EC" sz="1400" b="0" i="0" u="none" strike="noStrike">
                        <a:solidFill>
                          <a:srgbClr val="000000"/>
                        </a:solidFill>
                        <a:effectLst/>
                        <a:latin typeface="Calibri" panose="020F0502020204030204" pitchFamily="34" charset="0"/>
                      </a:endParaRPr>
                    </a:p>
                  </a:txBody>
                  <a:tcPr marL="4324" marR="4324" marT="4324" marB="0" anchor="ctr"/>
                </a:tc>
                <a:extLst>
                  <a:ext uri="{0D108BD9-81ED-4DB2-BD59-A6C34878D82A}">
                    <a16:rowId xmlns:a16="http://schemas.microsoft.com/office/drawing/2014/main" val="3424709901"/>
                  </a:ext>
                </a:extLst>
              </a:tr>
              <a:tr h="778589">
                <a:tc>
                  <a:txBody>
                    <a:bodyPr/>
                    <a:lstStyle/>
                    <a:p>
                      <a:pPr algn="ctr" fontAlgn="ctr"/>
                      <a:r>
                        <a:rPr lang="es-EC" sz="1400" u="none" strike="noStrike">
                          <a:effectLst/>
                        </a:rPr>
                        <a:t>Incrementar la eficiencia de atención al usuario MEDIANTE la implementación de canales de comunicación digital para consultas y trámites</a:t>
                      </a:r>
                      <a:endParaRPr lang="es-EC" sz="1400" b="0" i="0" u="none" strike="noStrike">
                        <a:solidFill>
                          <a:srgbClr val="000000"/>
                        </a:solidFill>
                        <a:effectLst/>
                        <a:latin typeface="Times New Roman" panose="02020603050405020304" pitchFamily="18" charset="0"/>
                      </a:endParaRPr>
                    </a:p>
                  </a:txBody>
                  <a:tcPr marL="4324" marR="4324" marT="4324" marB="0" anchor="ctr"/>
                </a:tc>
                <a:tc>
                  <a:txBody>
                    <a:bodyPr/>
                    <a:lstStyle/>
                    <a:p>
                      <a:pPr algn="ctr" fontAlgn="ctr"/>
                      <a:r>
                        <a:rPr lang="es-EC" sz="1400" u="none" strike="noStrike">
                          <a:effectLst/>
                        </a:rPr>
                        <a:t>Porcentaje de quejas solucionadas en el tiempo óptimo establecido </a:t>
                      </a:r>
                      <a:endParaRPr lang="es-EC" sz="1400" b="0" i="0" u="none" strike="noStrike">
                        <a:solidFill>
                          <a:srgbClr val="000000"/>
                        </a:solidFill>
                        <a:effectLst/>
                        <a:latin typeface="Calibri" panose="020F0502020204030204" pitchFamily="34" charset="0"/>
                      </a:endParaRPr>
                    </a:p>
                  </a:txBody>
                  <a:tcPr marL="4324" marR="4324" marT="4324" marB="0" anchor="ctr"/>
                </a:tc>
                <a:tc>
                  <a:txBody>
                    <a:bodyPr/>
                    <a:lstStyle/>
                    <a:p>
                      <a:pPr algn="ctr" fontAlgn="ctr"/>
                      <a:r>
                        <a:rPr lang="es-EC" sz="1400" u="none" strike="noStrike" dirty="0">
                          <a:effectLst/>
                        </a:rPr>
                        <a:t>100%</a:t>
                      </a:r>
                      <a:endParaRPr lang="es-EC" sz="1400" b="0" i="0" u="none" strike="noStrike" dirty="0">
                        <a:solidFill>
                          <a:srgbClr val="000000"/>
                        </a:solidFill>
                        <a:effectLst/>
                        <a:latin typeface="Calibri" panose="020F0502020204030204" pitchFamily="34" charset="0"/>
                      </a:endParaRPr>
                    </a:p>
                  </a:txBody>
                  <a:tcPr marL="4324" marR="4324" marT="4324" marB="0" anchor="ctr"/>
                </a:tc>
                <a:extLst>
                  <a:ext uri="{0D108BD9-81ED-4DB2-BD59-A6C34878D82A}">
                    <a16:rowId xmlns:a16="http://schemas.microsoft.com/office/drawing/2014/main" val="959314549"/>
                  </a:ext>
                </a:extLst>
              </a:tr>
            </a:tbl>
          </a:graphicData>
        </a:graphic>
      </p:graphicFrame>
    </p:spTree>
    <p:extLst>
      <p:ext uri="{BB962C8B-B14F-4D97-AF65-F5344CB8AC3E}">
        <p14:creationId xmlns:p14="http://schemas.microsoft.com/office/powerpoint/2010/main" val="2253678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DBD63-F258-7946-9252-4079C924FEA9}"/>
              </a:ext>
            </a:extLst>
          </p:cNvPr>
          <p:cNvSpPr>
            <a:spLocks noGrp="1"/>
          </p:cNvSpPr>
          <p:nvPr>
            <p:ph type="title"/>
          </p:nvPr>
        </p:nvSpPr>
        <p:spPr/>
        <p:txBody>
          <a:bodyPr/>
          <a:lstStyle/>
          <a:p>
            <a:pPr algn="ctr"/>
            <a:r>
              <a:rPr lang="es-ES_tradnl" dirty="0"/>
              <a:t>Desarrollo de la Tesis</a:t>
            </a:r>
          </a:p>
        </p:txBody>
      </p:sp>
      <p:graphicFrame>
        <p:nvGraphicFramePr>
          <p:cNvPr id="4" name="Diagrama 3">
            <a:extLst>
              <a:ext uri="{FF2B5EF4-FFF2-40B4-BE49-F238E27FC236}">
                <a16:creationId xmlns:a16="http://schemas.microsoft.com/office/drawing/2014/main" id="{F30A7CE8-7E9C-B24C-971D-46FB5AE3837D}"/>
              </a:ext>
            </a:extLst>
          </p:cNvPr>
          <p:cNvGraphicFramePr/>
          <p:nvPr>
            <p:extLst>
              <p:ext uri="{D42A27DB-BD31-4B8C-83A1-F6EECF244321}">
                <p14:modId xmlns:p14="http://schemas.microsoft.com/office/powerpoint/2010/main" val="2235233109"/>
              </p:ext>
            </p:extLst>
          </p:nvPr>
        </p:nvGraphicFramePr>
        <p:xfrm>
          <a:off x="1879600" y="153609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04869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B0B814B-D310-1049-9B02-DB3F1457D1BA}"/>
              </a:ext>
            </a:extLst>
          </p:cNvPr>
          <p:cNvSpPr>
            <a:spLocks noGrp="1"/>
          </p:cNvSpPr>
          <p:nvPr>
            <p:ph type="title"/>
          </p:nvPr>
        </p:nvSpPr>
        <p:spPr>
          <a:xfrm>
            <a:off x="2353439" y="624110"/>
            <a:ext cx="8911687" cy="780147"/>
          </a:xfrm>
        </p:spPr>
        <p:txBody>
          <a:bodyPr anchor="t">
            <a:normAutofit/>
          </a:bodyPr>
          <a:lstStyle/>
          <a:p>
            <a:pPr algn="ctr"/>
            <a:r>
              <a:rPr lang="es-ES_tradnl" sz="2800" dirty="0"/>
              <a:t>Matriz Tablero de Control- Procesos Internos</a:t>
            </a:r>
          </a:p>
        </p:txBody>
      </p:sp>
      <p:graphicFrame>
        <p:nvGraphicFramePr>
          <p:cNvPr id="2" name="Tabla 1">
            <a:extLst>
              <a:ext uri="{FF2B5EF4-FFF2-40B4-BE49-F238E27FC236}">
                <a16:creationId xmlns:a16="http://schemas.microsoft.com/office/drawing/2014/main" id="{6B5A0B11-E3EC-C943-9B4E-DB79A842FA6E}"/>
              </a:ext>
            </a:extLst>
          </p:cNvPr>
          <p:cNvGraphicFramePr>
            <a:graphicFrameLocks noGrp="1"/>
          </p:cNvGraphicFramePr>
          <p:nvPr>
            <p:extLst>
              <p:ext uri="{D42A27DB-BD31-4B8C-83A1-F6EECF244321}">
                <p14:modId xmlns:p14="http://schemas.microsoft.com/office/powerpoint/2010/main" val="2166750838"/>
              </p:ext>
            </p:extLst>
          </p:nvPr>
        </p:nvGraphicFramePr>
        <p:xfrm>
          <a:off x="1436705" y="1207604"/>
          <a:ext cx="10238459" cy="5451230"/>
        </p:xfrm>
        <a:graphic>
          <a:graphicData uri="http://schemas.openxmlformats.org/drawingml/2006/table">
            <a:tbl>
              <a:tblPr>
                <a:tableStyleId>{5C22544A-7EE6-4342-B048-85BDC9FD1C3A}</a:tableStyleId>
              </a:tblPr>
              <a:tblGrid>
                <a:gridCol w="2590459">
                  <a:extLst>
                    <a:ext uri="{9D8B030D-6E8A-4147-A177-3AD203B41FA5}">
                      <a16:colId xmlns:a16="http://schemas.microsoft.com/office/drawing/2014/main" val="4044716955"/>
                    </a:ext>
                  </a:extLst>
                </a:gridCol>
                <a:gridCol w="5799976">
                  <a:extLst>
                    <a:ext uri="{9D8B030D-6E8A-4147-A177-3AD203B41FA5}">
                      <a16:colId xmlns:a16="http://schemas.microsoft.com/office/drawing/2014/main" val="2530053413"/>
                    </a:ext>
                  </a:extLst>
                </a:gridCol>
                <a:gridCol w="1848024">
                  <a:extLst>
                    <a:ext uri="{9D8B030D-6E8A-4147-A177-3AD203B41FA5}">
                      <a16:colId xmlns:a16="http://schemas.microsoft.com/office/drawing/2014/main" val="3100311896"/>
                    </a:ext>
                  </a:extLst>
                </a:gridCol>
              </a:tblGrid>
              <a:tr h="125361">
                <a:tc>
                  <a:txBody>
                    <a:bodyPr/>
                    <a:lstStyle/>
                    <a:p>
                      <a:pPr algn="ctr" fontAlgn="ctr"/>
                      <a:r>
                        <a:rPr lang="es-EC" sz="1200" b="1" u="none" strike="noStrike" dirty="0">
                          <a:effectLst/>
                        </a:rPr>
                        <a:t>Objetivos Estratégicos Zonales</a:t>
                      </a:r>
                      <a:endParaRPr lang="es-EC" sz="1200" b="1" i="0" u="none" strike="noStrike" dirty="0">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b="1" u="none" strike="noStrike" dirty="0">
                          <a:effectLst/>
                        </a:rPr>
                        <a:t>Indicador</a:t>
                      </a:r>
                      <a:endParaRPr lang="es-EC" sz="1200" b="1" i="0" u="none" strike="noStrike" dirty="0">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b="1" u="none" strike="noStrike" dirty="0">
                          <a:effectLst/>
                        </a:rPr>
                        <a:t>Meta</a:t>
                      </a:r>
                      <a:endParaRPr lang="es-EC" sz="1200" b="1" i="0" u="none" strike="noStrike" dirty="0">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1361300356"/>
                  </a:ext>
                </a:extLst>
              </a:tr>
              <a:tr h="506267">
                <a:tc rowSpan="2">
                  <a:txBody>
                    <a:bodyPr/>
                    <a:lstStyle/>
                    <a:p>
                      <a:pPr algn="ctr" fontAlgn="ctr"/>
                      <a:r>
                        <a:rPr lang="es-EC" sz="1200" u="none" strike="noStrike">
                          <a:effectLst/>
                        </a:rPr>
                        <a:t>Incrementar la gestión de la implementación de normas, protocolos y procedimientos en territorio MEDIANTE la aplicación de un plan de socialización y capacitación de la normativa sanitaria a los steakholders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dirty="0">
                          <a:effectLst/>
                        </a:rPr>
                        <a:t>Porcentaje de normas, protocolos y procedimientos socializados en zona 3</a:t>
                      </a:r>
                      <a:endParaRPr lang="es-EC" sz="1200" b="0" i="0" u="none" strike="noStrike" dirty="0">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dirty="0">
                          <a:effectLst/>
                        </a:rPr>
                        <a:t>100%</a:t>
                      </a:r>
                      <a:endParaRPr lang="es-EC" sz="1200" b="0" i="0" u="none" strike="noStrike" dirty="0">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133193166"/>
                  </a:ext>
                </a:extLst>
              </a:tr>
              <a:tr h="515910">
                <a:tc vMerge="1">
                  <a:txBody>
                    <a:bodyPr/>
                    <a:lstStyle/>
                    <a:p>
                      <a:endParaRPr lang="es-ES_tradnl"/>
                    </a:p>
                  </a:txBody>
                  <a:tcPr/>
                </a:tc>
                <a:tc>
                  <a:txBody>
                    <a:bodyPr/>
                    <a:lstStyle/>
                    <a:p>
                      <a:pPr algn="ctr" fontAlgn="ctr"/>
                      <a:r>
                        <a:rPr lang="es-EC" sz="1200" u="none" strike="noStrike">
                          <a:effectLst/>
                        </a:rPr>
                        <a:t>Número de personas que forman parte de procesos de socialización de normas, protocolos y procedimientos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5000</a:t>
                      </a:r>
                      <a:endParaRPr lang="es-EC" sz="1200" b="0" i="0" u="none" strike="noStrike">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1641393416"/>
                  </a:ext>
                </a:extLst>
              </a:tr>
              <a:tr h="496624">
                <a:tc>
                  <a:txBody>
                    <a:bodyPr/>
                    <a:lstStyle/>
                    <a:p>
                      <a:pPr algn="ctr" fontAlgn="ctr"/>
                      <a:r>
                        <a:rPr lang="es-EC" sz="1200" u="none" strike="noStrike">
                          <a:effectLst/>
                        </a:rPr>
                        <a:t>Incrementar el nivel de coordinación de gestión documental hacia planta central MEDIANTE la ejecución de un plan de seguimiento y control de procesos internos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dirty="0">
                          <a:effectLst/>
                        </a:rPr>
                        <a:t>Porcentaje de tramites atendidos favorablemente solicitados desde zona 3</a:t>
                      </a:r>
                      <a:endParaRPr lang="es-EC" sz="1200" b="0" i="0" u="none" strike="noStrike" dirty="0">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100%</a:t>
                      </a:r>
                      <a:endParaRPr lang="es-EC" sz="1200" b="0" i="0" u="none" strike="noStrike">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4099550827"/>
                  </a:ext>
                </a:extLst>
              </a:tr>
              <a:tr h="477337">
                <a:tc rowSpan="3">
                  <a:txBody>
                    <a:bodyPr/>
                    <a:lstStyle/>
                    <a:p>
                      <a:pPr algn="ctr" fontAlgn="ctr"/>
                      <a:r>
                        <a:rPr lang="es-EC" sz="1200" u="none" strike="noStrike">
                          <a:effectLst/>
                        </a:rPr>
                        <a:t>Incrementar la eficacia de la vigilancia y control posterior de productos de consumo humano y establecimientos de la zona 3 MEDIANTE la aplicación de herramientas informáticas y proyectos de vinculación con la academia para incorporar talento humano.</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Porcentaje de productos de consumo humano controlados </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100%</a:t>
                      </a:r>
                      <a:endParaRPr lang="es-EC" sz="1200" b="0" i="0" u="none" strike="noStrike">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912115632"/>
                  </a:ext>
                </a:extLst>
              </a:tr>
              <a:tr h="501445">
                <a:tc vMerge="1">
                  <a:txBody>
                    <a:bodyPr/>
                    <a:lstStyle/>
                    <a:p>
                      <a:endParaRPr lang="es-ES_tradnl"/>
                    </a:p>
                  </a:txBody>
                  <a:tcPr/>
                </a:tc>
                <a:tc>
                  <a:txBody>
                    <a:bodyPr/>
                    <a:lstStyle/>
                    <a:p>
                      <a:pPr algn="ctr" fontAlgn="ctr"/>
                      <a:r>
                        <a:rPr lang="es-EC" sz="1200" u="none" strike="noStrike">
                          <a:effectLst/>
                        </a:rPr>
                        <a:t>Porcentaje de establecimientos controlados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100%</a:t>
                      </a:r>
                      <a:endParaRPr lang="es-EC" sz="1200" b="0" i="0" u="none" strike="noStrike">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761408703"/>
                  </a:ext>
                </a:extLst>
              </a:tr>
              <a:tr h="800384">
                <a:tc vMerge="1">
                  <a:txBody>
                    <a:bodyPr/>
                    <a:lstStyle/>
                    <a:p>
                      <a:endParaRPr lang="es-ES_tradnl"/>
                    </a:p>
                  </a:txBody>
                  <a:tcPr/>
                </a:tc>
                <a:tc>
                  <a:txBody>
                    <a:bodyPr/>
                    <a:lstStyle/>
                    <a:p>
                      <a:pPr algn="ctr" fontAlgn="ctr"/>
                      <a:r>
                        <a:rPr lang="es-EC" sz="1200" u="none" strike="noStrike">
                          <a:effectLst/>
                        </a:rPr>
                        <a:t> Porcentaje de notificaciones de sospechas, eventos e incidentes adversos de medicamentos y dispositivos médicos receptadas, analizadas y evaluadas, en el ámbito de Farmacovigilancia y Tecnovigilancia</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100%</a:t>
                      </a:r>
                      <a:endParaRPr lang="es-EC" sz="1200" b="0" i="0" u="none" strike="noStrike">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4073325256"/>
                  </a:ext>
                </a:extLst>
              </a:tr>
              <a:tr h="462872">
                <a:tc>
                  <a:txBody>
                    <a:bodyPr/>
                    <a:lstStyle/>
                    <a:p>
                      <a:pPr algn="ctr" fontAlgn="ctr"/>
                      <a:r>
                        <a:rPr lang="es-EC" sz="1200" u="none" strike="noStrike">
                          <a:effectLst/>
                        </a:rPr>
                        <a:t>Incrementar el nivel de gestión sancionatoria MEDIANTE el desarrollo y ejecución de una herramienta digital que permita realizar el seguimiento y control de procesos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a:effectLst/>
                        </a:rPr>
                        <a:t> Porcentaje de procesos sancionatorios iniciados</a:t>
                      </a:r>
                      <a:endParaRPr lang="es-EC" sz="1200" b="0" i="0" u="none" strike="noStrike">
                        <a:solidFill>
                          <a:srgbClr val="000000"/>
                        </a:solidFill>
                        <a:effectLst/>
                        <a:latin typeface="Times New Roman" panose="02020603050405020304" pitchFamily="18" charset="0"/>
                      </a:endParaRPr>
                    </a:p>
                  </a:txBody>
                  <a:tcPr marL="3616" marR="3616" marT="3616" marB="0" anchor="ctr"/>
                </a:tc>
                <a:tc>
                  <a:txBody>
                    <a:bodyPr/>
                    <a:lstStyle/>
                    <a:p>
                      <a:pPr algn="ctr" fontAlgn="ctr"/>
                      <a:r>
                        <a:rPr lang="es-EC" sz="1200" u="none" strike="noStrike" dirty="0">
                          <a:effectLst/>
                        </a:rPr>
                        <a:t>100%</a:t>
                      </a:r>
                      <a:endParaRPr lang="es-EC" sz="1200" b="0" i="0" u="none" strike="noStrike" dirty="0">
                        <a:solidFill>
                          <a:srgbClr val="000000"/>
                        </a:solidFill>
                        <a:effectLst/>
                        <a:latin typeface="Times New Roman" panose="02020603050405020304" pitchFamily="18" charset="0"/>
                      </a:endParaRPr>
                    </a:p>
                  </a:txBody>
                  <a:tcPr marL="3616" marR="3616" marT="3616" marB="0" anchor="ctr"/>
                </a:tc>
                <a:extLst>
                  <a:ext uri="{0D108BD9-81ED-4DB2-BD59-A6C34878D82A}">
                    <a16:rowId xmlns:a16="http://schemas.microsoft.com/office/drawing/2014/main" val="594140651"/>
                  </a:ext>
                </a:extLst>
              </a:tr>
            </a:tbl>
          </a:graphicData>
        </a:graphic>
      </p:graphicFrame>
    </p:spTree>
    <p:extLst>
      <p:ext uri="{BB962C8B-B14F-4D97-AF65-F5344CB8AC3E}">
        <p14:creationId xmlns:p14="http://schemas.microsoft.com/office/powerpoint/2010/main" val="2959981967"/>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B0B814B-D310-1049-9B02-DB3F1457D1BA}"/>
              </a:ext>
            </a:extLst>
          </p:cNvPr>
          <p:cNvSpPr>
            <a:spLocks noGrp="1"/>
          </p:cNvSpPr>
          <p:nvPr>
            <p:ph type="title"/>
          </p:nvPr>
        </p:nvSpPr>
        <p:spPr>
          <a:xfrm>
            <a:off x="2353439" y="624110"/>
            <a:ext cx="8911687" cy="780147"/>
          </a:xfrm>
        </p:spPr>
        <p:txBody>
          <a:bodyPr anchor="t">
            <a:normAutofit fontScale="90000"/>
          </a:bodyPr>
          <a:lstStyle/>
          <a:p>
            <a:pPr algn="ctr"/>
            <a:r>
              <a:rPr lang="es-ES_tradnl" sz="2800" dirty="0"/>
              <a:t>Matriz Tablero de Control- Aprendizaje y Crecimiento</a:t>
            </a:r>
          </a:p>
        </p:txBody>
      </p:sp>
      <p:graphicFrame>
        <p:nvGraphicFramePr>
          <p:cNvPr id="3" name="Tabla 2">
            <a:extLst>
              <a:ext uri="{FF2B5EF4-FFF2-40B4-BE49-F238E27FC236}">
                <a16:creationId xmlns:a16="http://schemas.microsoft.com/office/drawing/2014/main" id="{4FFFD5C0-1BD1-D840-AC1C-7FAE005D94EA}"/>
              </a:ext>
            </a:extLst>
          </p:cNvPr>
          <p:cNvGraphicFramePr>
            <a:graphicFrameLocks noGrp="1"/>
          </p:cNvGraphicFramePr>
          <p:nvPr>
            <p:extLst>
              <p:ext uri="{D42A27DB-BD31-4B8C-83A1-F6EECF244321}">
                <p14:modId xmlns:p14="http://schemas.microsoft.com/office/powerpoint/2010/main" val="2775780507"/>
              </p:ext>
            </p:extLst>
          </p:nvPr>
        </p:nvGraphicFramePr>
        <p:xfrm>
          <a:off x="2353439" y="1711187"/>
          <a:ext cx="8712125" cy="3905748"/>
        </p:xfrm>
        <a:graphic>
          <a:graphicData uri="http://schemas.openxmlformats.org/drawingml/2006/table">
            <a:tbl>
              <a:tblPr>
                <a:tableStyleId>{5C22544A-7EE6-4342-B048-85BDC9FD1C3A}</a:tableStyleId>
              </a:tblPr>
              <a:tblGrid>
                <a:gridCol w="4627186">
                  <a:extLst>
                    <a:ext uri="{9D8B030D-6E8A-4147-A177-3AD203B41FA5}">
                      <a16:colId xmlns:a16="http://schemas.microsoft.com/office/drawing/2014/main" val="3538013055"/>
                    </a:ext>
                  </a:extLst>
                </a:gridCol>
                <a:gridCol w="2512418">
                  <a:extLst>
                    <a:ext uri="{9D8B030D-6E8A-4147-A177-3AD203B41FA5}">
                      <a16:colId xmlns:a16="http://schemas.microsoft.com/office/drawing/2014/main" val="3816351787"/>
                    </a:ext>
                  </a:extLst>
                </a:gridCol>
                <a:gridCol w="1572521">
                  <a:extLst>
                    <a:ext uri="{9D8B030D-6E8A-4147-A177-3AD203B41FA5}">
                      <a16:colId xmlns:a16="http://schemas.microsoft.com/office/drawing/2014/main" val="855413202"/>
                    </a:ext>
                  </a:extLst>
                </a:gridCol>
              </a:tblGrid>
              <a:tr h="293724">
                <a:tc>
                  <a:txBody>
                    <a:bodyPr/>
                    <a:lstStyle/>
                    <a:p>
                      <a:pPr algn="ctr" fontAlgn="ctr"/>
                      <a:r>
                        <a:rPr lang="es-EC" sz="2000" b="1" u="none" strike="noStrike" dirty="0">
                          <a:effectLst/>
                        </a:rPr>
                        <a:t>Objetivos Estratégicos Zonales</a:t>
                      </a:r>
                      <a:endParaRPr lang="es-EC" sz="2000" b="1" i="0" u="none" strike="noStrike" dirty="0">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2000" b="1" u="none" strike="noStrike" dirty="0">
                          <a:effectLst/>
                        </a:rPr>
                        <a:t>Indicador</a:t>
                      </a:r>
                      <a:endParaRPr lang="es-EC" sz="2000" b="1" i="0" u="none" strike="noStrike" dirty="0">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2000" b="1" u="none" strike="noStrike" dirty="0">
                          <a:effectLst/>
                        </a:rPr>
                        <a:t>Meta</a:t>
                      </a:r>
                      <a:endParaRPr lang="es-EC" sz="2000" b="1" i="0" u="none" strike="noStrike" dirty="0">
                        <a:solidFill>
                          <a:srgbClr val="000000"/>
                        </a:solidFill>
                        <a:effectLst/>
                        <a:latin typeface="Times New Roman" panose="02020603050405020304" pitchFamily="18" charset="0"/>
                      </a:endParaRPr>
                    </a:p>
                  </a:txBody>
                  <a:tcPr marL="8473" marR="8473" marT="8473" marB="0" anchor="ctr"/>
                </a:tc>
                <a:extLst>
                  <a:ext uri="{0D108BD9-81ED-4DB2-BD59-A6C34878D82A}">
                    <a16:rowId xmlns:a16="http://schemas.microsoft.com/office/drawing/2014/main" val="2246749791"/>
                  </a:ext>
                </a:extLst>
              </a:tr>
              <a:tr h="1253977">
                <a:tc>
                  <a:txBody>
                    <a:bodyPr/>
                    <a:lstStyle/>
                    <a:p>
                      <a:pPr algn="l" fontAlgn="ctr"/>
                      <a:r>
                        <a:rPr lang="es-EC" sz="1400" u="none" strike="noStrike">
                          <a:effectLst/>
                        </a:rPr>
                        <a:t>Incrementar el nivel de desempeño de los funcionarios MEDIANTE la aplicación de programas de seguimiento y evaluación</a:t>
                      </a:r>
                      <a:endParaRPr lang="es-EC" sz="1400" b="0" i="0" u="none" strike="noStrike">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1400" u="none" strike="noStrike">
                          <a:effectLst/>
                        </a:rPr>
                        <a:t>Porcentaje promedio de la evaluación de Desempeño del personal de la Zona 3</a:t>
                      </a:r>
                      <a:endParaRPr lang="es-EC" sz="1400" b="0" i="0" u="none" strike="noStrike">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1400" u="none" strike="noStrike">
                          <a:effectLst/>
                        </a:rPr>
                        <a:t>100%</a:t>
                      </a:r>
                      <a:endParaRPr lang="es-EC" sz="1400" b="0" i="0" u="none" strike="noStrike">
                        <a:solidFill>
                          <a:srgbClr val="000000"/>
                        </a:solidFill>
                        <a:effectLst/>
                        <a:latin typeface="Times New Roman" panose="02020603050405020304" pitchFamily="18" charset="0"/>
                      </a:endParaRPr>
                    </a:p>
                  </a:txBody>
                  <a:tcPr marL="8473" marR="8473" marT="8473" marB="0" anchor="ctr"/>
                </a:tc>
                <a:extLst>
                  <a:ext uri="{0D108BD9-81ED-4DB2-BD59-A6C34878D82A}">
                    <a16:rowId xmlns:a16="http://schemas.microsoft.com/office/drawing/2014/main" val="2692087964"/>
                  </a:ext>
                </a:extLst>
              </a:tr>
              <a:tr h="1084521">
                <a:tc rowSpan="2">
                  <a:txBody>
                    <a:bodyPr/>
                    <a:lstStyle/>
                    <a:p>
                      <a:pPr algn="ctr" fontAlgn="ctr"/>
                      <a:r>
                        <a:rPr lang="es-EC" sz="1400" u="none" strike="noStrike">
                          <a:effectLst/>
                        </a:rPr>
                        <a:t>Incrementar el nivel de satisfacción laboral  de los funcionarios MEDIANTE la ejecución de planes de acción  y planes de capacitación permanente</a:t>
                      </a:r>
                      <a:endParaRPr lang="es-EC" sz="1400" b="0" i="0" u="none" strike="noStrike">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1400" u="none" strike="noStrike">
                          <a:effectLst/>
                        </a:rPr>
                        <a:t>Porcentaje de Clima Laboral Institucional</a:t>
                      </a:r>
                      <a:endParaRPr lang="es-EC" sz="1400" b="0" i="0" u="none" strike="noStrike">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1400" u="none" strike="noStrike">
                          <a:effectLst/>
                        </a:rPr>
                        <a:t>100%</a:t>
                      </a:r>
                      <a:endParaRPr lang="es-EC" sz="1400" b="0" i="0" u="none" strike="noStrike">
                        <a:solidFill>
                          <a:srgbClr val="000000"/>
                        </a:solidFill>
                        <a:effectLst/>
                        <a:latin typeface="Times New Roman" panose="02020603050405020304" pitchFamily="18" charset="0"/>
                      </a:endParaRPr>
                    </a:p>
                  </a:txBody>
                  <a:tcPr marL="8473" marR="8473" marT="8473" marB="0" anchor="ctr"/>
                </a:tc>
                <a:extLst>
                  <a:ext uri="{0D108BD9-81ED-4DB2-BD59-A6C34878D82A}">
                    <a16:rowId xmlns:a16="http://schemas.microsoft.com/office/drawing/2014/main" val="2666824782"/>
                  </a:ext>
                </a:extLst>
              </a:tr>
              <a:tr h="1253977">
                <a:tc vMerge="1">
                  <a:txBody>
                    <a:bodyPr/>
                    <a:lstStyle/>
                    <a:p>
                      <a:endParaRPr lang="es-ES_tradnl"/>
                    </a:p>
                  </a:txBody>
                  <a:tcPr/>
                </a:tc>
                <a:tc>
                  <a:txBody>
                    <a:bodyPr/>
                    <a:lstStyle/>
                    <a:p>
                      <a:pPr algn="ctr" fontAlgn="ctr"/>
                      <a:r>
                        <a:rPr lang="es-EC" sz="1400" u="none" strike="noStrike">
                          <a:effectLst/>
                        </a:rPr>
                        <a:t>Porcenraje de Talento Humano Capacitado </a:t>
                      </a:r>
                      <a:endParaRPr lang="es-EC" sz="1400" b="0" i="0" u="none" strike="noStrike">
                        <a:solidFill>
                          <a:srgbClr val="000000"/>
                        </a:solidFill>
                        <a:effectLst/>
                        <a:latin typeface="Times New Roman" panose="02020603050405020304" pitchFamily="18" charset="0"/>
                      </a:endParaRPr>
                    </a:p>
                  </a:txBody>
                  <a:tcPr marL="8473" marR="8473" marT="8473" marB="0" anchor="ctr"/>
                </a:tc>
                <a:tc>
                  <a:txBody>
                    <a:bodyPr/>
                    <a:lstStyle/>
                    <a:p>
                      <a:pPr algn="ctr" fontAlgn="ctr"/>
                      <a:r>
                        <a:rPr lang="es-EC" sz="1400" u="none" strike="noStrike" dirty="0">
                          <a:effectLst/>
                        </a:rPr>
                        <a:t>100%</a:t>
                      </a:r>
                      <a:endParaRPr lang="es-EC" sz="1400" b="0" i="0" u="none" strike="noStrike" dirty="0">
                        <a:solidFill>
                          <a:srgbClr val="000000"/>
                        </a:solidFill>
                        <a:effectLst/>
                        <a:latin typeface="Times New Roman" panose="02020603050405020304" pitchFamily="18" charset="0"/>
                      </a:endParaRPr>
                    </a:p>
                  </a:txBody>
                  <a:tcPr marL="8473" marR="8473" marT="8473" marB="0" anchor="ctr"/>
                </a:tc>
                <a:extLst>
                  <a:ext uri="{0D108BD9-81ED-4DB2-BD59-A6C34878D82A}">
                    <a16:rowId xmlns:a16="http://schemas.microsoft.com/office/drawing/2014/main" val="3006175168"/>
                  </a:ext>
                </a:extLst>
              </a:tr>
            </a:tbl>
          </a:graphicData>
        </a:graphic>
      </p:graphicFrame>
    </p:spTree>
    <p:extLst>
      <p:ext uri="{BB962C8B-B14F-4D97-AF65-F5344CB8AC3E}">
        <p14:creationId xmlns:p14="http://schemas.microsoft.com/office/powerpoint/2010/main" val="2378579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B0B814B-D310-1049-9B02-DB3F1457D1BA}"/>
              </a:ext>
            </a:extLst>
          </p:cNvPr>
          <p:cNvSpPr>
            <a:spLocks noGrp="1"/>
          </p:cNvSpPr>
          <p:nvPr>
            <p:ph type="title"/>
          </p:nvPr>
        </p:nvSpPr>
        <p:spPr>
          <a:xfrm>
            <a:off x="2353439" y="624110"/>
            <a:ext cx="8911687" cy="780147"/>
          </a:xfrm>
        </p:spPr>
        <p:txBody>
          <a:bodyPr anchor="t">
            <a:normAutofit/>
          </a:bodyPr>
          <a:lstStyle/>
          <a:p>
            <a:pPr algn="ctr"/>
            <a:r>
              <a:rPr lang="es-ES_tradnl" sz="2800" dirty="0"/>
              <a:t>Matriz Tablero de Control- Financiero</a:t>
            </a:r>
          </a:p>
        </p:txBody>
      </p:sp>
      <p:graphicFrame>
        <p:nvGraphicFramePr>
          <p:cNvPr id="3" name="Tabla 2">
            <a:extLst>
              <a:ext uri="{FF2B5EF4-FFF2-40B4-BE49-F238E27FC236}">
                <a16:creationId xmlns:a16="http://schemas.microsoft.com/office/drawing/2014/main" id="{D7D768A9-9E41-8A49-8BBF-4E9270A61452}"/>
              </a:ext>
            </a:extLst>
          </p:cNvPr>
          <p:cNvGraphicFramePr>
            <a:graphicFrameLocks noGrp="1"/>
          </p:cNvGraphicFramePr>
          <p:nvPr>
            <p:extLst>
              <p:ext uri="{D42A27DB-BD31-4B8C-83A1-F6EECF244321}">
                <p14:modId xmlns:p14="http://schemas.microsoft.com/office/powerpoint/2010/main" val="1099309105"/>
              </p:ext>
            </p:extLst>
          </p:nvPr>
        </p:nvGraphicFramePr>
        <p:xfrm>
          <a:off x="1126435" y="1883465"/>
          <a:ext cx="10336695" cy="4426441"/>
        </p:xfrm>
        <a:graphic>
          <a:graphicData uri="http://schemas.openxmlformats.org/drawingml/2006/table">
            <a:tbl>
              <a:tblPr>
                <a:tableStyleId>{5C22544A-7EE6-4342-B048-85BDC9FD1C3A}</a:tableStyleId>
              </a:tblPr>
              <a:tblGrid>
                <a:gridCol w="3909391">
                  <a:extLst>
                    <a:ext uri="{9D8B030D-6E8A-4147-A177-3AD203B41FA5}">
                      <a16:colId xmlns:a16="http://schemas.microsoft.com/office/drawing/2014/main" val="870112605"/>
                    </a:ext>
                  </a:extLst>
                </a:gridCol>
                <a:gridCol w="4561553">
                  <a:extLst>
                    <a:ext uri="{9D8B030D-6E8A-4147-A177-3AD203B41FA5}">
                      <a16:colId xmlns:a16="http://schemas.microsoft.com/office/drawing/2014/main" val="2783629162"/>
                    </a:ext>
                  </a:extLst>
                </a:gridCol>
                <a:gridCol w="1865751">
                  <a:extLst>
                    <a:ext uri="{9D8B030D-6E8A-4147-A177-3AD203B41FA5}">
                      <a16:colId xmlns:a16="http://schemas.microsoft.com/office/drawing/2014/main" val="523684827"/>
                    </a:ext>
                  </a:extLst>
                </a:gridCol>
              </a:tblGrid>
              <a:tr h="181077">
                <a:tc>
                  <a:txBody>
                    <a:bodyPr/>
                    <a:lstStyle/>
                    <a:p>
                      <a:pPr algn="ctr" fontAlgn="ctr"/>
                      <a:r>
                        <a:rPr lang="es-EC" sz="1600" b="1" u="none" strike="noStrike" dirty="0">
                          <a:effectLst/>
                        </a:rPr>
                        <a:t>Objetivos Estratégicos Zonales</a:t>
                      </a:r>
                      <a:endParaRPr lang="es-EC" sz="1600" b="1" i="0" u="none" strike="noStrike" dirty="0">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b="1" u="none" strike="noStrike" dirty="0">
                          <a:effectLst/>
                        </a:rPr>
                        <a:t>Indicador</a:t>
                      </a:r>
                      <a:endParaRPr lang="es-EC" sz="1600" b="1" i="0" u="none" strike="noStrike" dirty="0">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b="1" u="none" strike="noStrike" dirty="0">
                          <a:effectLst/>
                        </a:rPr>
                        <a:t>Meta</a:t>
                      </a:r>
                      <a:endParaRPr lang="es-EC" sz="1600" b="1" i="0" u="none" strike="noStrike" dirty="0">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2126708185"/>
                  </a:ext>
                </a:extLst>
              </a:tr>
              <a:tr h="696452">
                <a:tc rowSpan="2">
                  <a:txBody>
                    <a:bodyPr/>
                    <a:lstStyle/>
                    <a:p>
                      <a:pPr algn="ctr" fontAlgn="ctr"/>
                      <a:r>
                        <a:rPr lang="es-EC" sz="1600" u="none" strike="noStrike">
                          <a:effectLst/>
                        </a:rPr>
                        <a:t>Incrementar el uso eficiente del presupuesto anual zonal del ARCSA MEDIANTE la aplicación de un proceso de seguimiento y control presupuestario y técnico</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Porcentaje ejecución presupuestaria Gasto Corriente</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100%</a:t>
                      </a:r>
                      <a:endParaRPr lang="es-EC" sz="1600" b="0" i="0" u="none" strike="noStrike">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3529568923"/>
                  </a:ext>
                </a:extLst>
              </a:tr>
              <a:tr h="759132">
                <a:tc vMerge="1">
                  <a:txBody>
                    <a:bodyPr/>
                    <a:lstStyle/>
                    <a:p>
                      <a:endParaRPr lang="es-ES_tradnl"/>
                    </a:p>
                  </a:txBody>
                  <a:tcPr/>
                </a:tc>
                <a:tc>
                  <a:txBody>
                    <a:bodyPr/>
                    <a:lstStyle/>
                    <a:p>
                      <a:pPr algn="ctr" fontAlgn="ctr"/>
                      <a:r>
                        <a:rPr lang="es-EC" sz="1600" u="none" strike="noStrike">
                          <a:effectLst/>
                        </a:rPr>
                        <a:t> Porcentaje de cumplimiento a la Programación Anual de la Política Pública - PAPP</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100%</a:t>
                      </a:r>
                      <a:endParaRPr lang="es-EC" sz="1600" b="0" i="0" u="none" strike="noStrike">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1178105469"/>
                  </a:ext>
                </a:extLst>
              </a:tr>
              <a:tr h="752168">
                <a:tc>
                  <a:txBody>
                    <a:bodyPr/>
                    <a:lstStyle/>
                    <a:p>
                      <a:pPr algn="ctr" fontAlgn="ctr"/>
                      <a:r>
                        <a:rPr lang="es-EC" sz="1600" u="none" strike="noStrike">
                          <a:effectLst/>
                        </a:rPr>
                        <a:t>Incrementar la optimización de recursos presupuestarios MEDIANTE la ejecución de convenios o procesos de apalancamiento técnico que permitan evitar gastos innecesarios</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Porcentaje de procesos de contratación contratados a un monto menor del planificado</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30%</a:t>
                      </a:r>
                      <a:endParaRPr lang="es-EC" sz="1600" b="0" i="0" u="none" strike="noStrike">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3254345611"/>
                  </a:ext>
                </a:extLst>
              </a:tr>
              <a:tr h="766097">
                <a:tc rowSpan="2">
                  <a:txBody>
                    <a:bodyPr/>
                    <a:lstStyle/>
                    <a:p>
                      <a:pPr algn="ctr" fontAlgn="ctr"/>
                      <a:r>
                        <a:rPr lang="es-EC" sz="1600" u="none" strike="noStrike">
                          <a:effectLst/>
                        </a:rPr>
                        <a:t>Incrementar el nivel de recaudación  por concepto de multas y ordenes de pago de los administrados MEDIANTE la aplicación de un plan acelerado de cobranza presupuestaria</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Porcentaje de recaudación de procesos de multas impuestas  a los administrados</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a:effectLst/>
                        </a:rPr>
                        <a:t>100%</a:t>
                      </a:r>
                      <a:endParaRPr lang="es-EC" sz="1600" b="0" i="0" u="none" strike="noStrike">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3367283673"/>
                  </a:ext>
                </a:extLst>
              </a:tr>
              <a:tr h="731274">
                <a:tc vMerge="1">
                  <a:txBody>
                    <a:bodyPr/>
                    <a:lstStyle/>
                    <a:p>
                      <a:endParaRPr lang="es-ES_tradnl"/>
                    </a:p>
                  </a:txBody>
                  <a:tcPr/>
                </a:tc>
                <a:tc>
                  <a:txBody>
                    <a:bodyPr/>
                    <a:lstStyle/>
                    <a:p>
                      <a:pPr algn="ctr" fontAlgn="ctr"/>
                      <a:r>
                        <a:rPr lang="es-EC" sz="1600" u="none" strike="noStrike">
                          <a:effectLst/>
                        </a:rPr>
                        <a:t>Porcentaje de recaudación de ordenes de pago impuestas a los administrados</a:t>
                      </a:r>
                      <a:endParaRPr lang="es-EC" sz="1600" b="0" i="0" u="none" strike="noStrike">
                        <a:solidFill>
                          <a:srgbClr val="000000"/>
                        </a:solidFill>
                        <a:effectLst/>
                        <a:latin typeface="Times New Roman" panose="02020603050405020304" pitchFamily="18" charset="0"/>
                      </a:endParaRPr>
                    </a:p>
                  </a:txBody>
                  <a:tcPr marL="5223" marR="5223" marT="5223" marB="0" anchor="ctr"/>
                </a:tc>
                <a:tc>
                  <a:txBody>
                    <a:bodyPr/>
                    <a:lstStyle/>
                    <a:p>
                      <a:pPr algn="ctr" fontAlgn="ctr"/>
                      <a:r>
                        <a:rPr lang="es-EC" sz="1600" u="none" strike="noStrike" dirty="0">
                          <a:effectLst/>
                        </a:rPr>
                        <a:t>100%</a:t>
                      </a:r>
                      <a:endParaRPr lang="es-EC" sz="1600" b="0" i="0" u="none" strike="noStrike" dirty="0">
                        <a:solidFill>
                          <a:srgbClr val="000000"/>
                        </a:solidFill>
                        <a:effectLst/>
                        <a:latin typeface="Times New Roman" panose="02020603050405020304" pitchFamily="18" charset="0"/>
                      </a:endParaRPr>
                    </a:p>
                  </a:txBody>
                  <a:tcPr marL="5223" marR="5223" marT="5223" marB="0" anchor="ctr"/>
                </a:tc>
                <a:extLst>
                  <a:ext uri="{0D108BD9-81ED-4DB2-BD59-A6C34878D82A}">
                    <a16:rowId xmlns:a16="http://schemas.microsoft.com/office/drawing/2014/main" val="2378258018"/>
                  </a:ext>
                </a:extLst>
              </a:tr>
            </a:tbl>
          </a:graphicData>
        </a:graphic>
      </p:graphicFrame>
    </p:spTree>
    <p:extLst>
      <p:ext uri="{BB962C8B-B14F-4D97-AF65-F5344CB8AC3E}">
        <p14:creationId xmlns:p14="http://schemas.microsoft.com/office/powerpoint/2010/main" val="25866272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9EC276A-A28F-A74F-A7BC-3085AC43D8C8}"/>
              </a:ext>
            </a:extLst>
          </p:cNvPr>
          <p:cNvPicPr>
            <a:picLocks noChangeAspect="1"/>
          </p:cNvPicPr>
          <p:nvPr/>
        </p:nvPicPr>
        <p:blipFill rotWithShape="1">
          <a:blip r:embed="rId2"/>
          <a:srcRect b="6878"/>
          <a:stretch/>
        </p:blipFill>
        <p:spPr>
          <a:xfrm>
            <a:off x="1179443" y="1189947"/>
            <a:ext cx="10469218" cy="5043943"/>
          </a:xfrm>
          <a:prstGeom prst="rect">
            <a:avLst/>
          </a:prstGeom>
        </p:spPr>
      </p:pic>
      <p:sp>
        <p:nvSpPr>
          <p:cNvPr id="7" name="Título 1">
            <a:extLst>
              <a:ext uri="{FF2B5EF4-FFF2-40B4-BE49-F238E27FC236}">
                <a16:creationId xmlns:a16="http://schemas.microsoft.com/office/drawing/2014/main" id="{81C18210-F344-F24F-B4C2-1813BE6082B5}"/>
              </a:ext>
            </a:extLst>
          </p:cNvPr>
          <p:cNvSpPr>
            <a:spLocks noGrp="1"/>
          </p:cNvSpPr>
          <p:nvPr>
            <p:ph type="title"/>
          </p:nvPr>
        </p:nvSpPr>
        <p:spPr>
          <a:xfrm>
            <a:off x="2353439" y="624110"/>
            <a:ext cx="8911687" cy="780147"/>
          </a:xfrm>
        </p:spPr>
        <p:txBody>
          <a:bodyPr anchor="t">
            <a:normAutofit/>
          </a:bodyPr>
          <a:lstStyle/>
          <a:p>
            <a:pPr algn="ctr"/>
            <a:r>
              <a:rPr lang="es-ES_tradnl" sz="2800" dirty="0"/>
              <a:t>Software- Gobierno Por Resultados</a:t>
            </a:r>
          </a:p>
        </p:txBody>
      </p:sp>
    </p:spTree>
    <p:extLst>
      <p:ext uri="{BB962C8B-B14F-4D97-AF65-F5344CB8AC3E}">
        <p14:creationId xmlns:p14="http://schemas.microsoft.com/office/powerpoint/2010/main" val="20212924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0131ACF-B13C-3C49-9213-B08144BB0196}"/>
              </a:ext>
            </a:extLst>
          </p:cNvPr>
          <p:cNvPicPr/>
          <p:nvPr/>
        </p:nvPicPr>
        <p:blipFill>
          <a:blip r:embed="rId2">
            <a:extLst>
              <a:ext uri="{28A0092B-C50C-407E-A947-70E740481C1C}">
                <a14:useLocalDpi xmlns:a14="http://schemas.microsoft.com/office/drawing/2010/main" val="0"/>
              </a:ext>
            </a:extLst>
          </a:blip>
          <a:stretch>
            <a:fillRect/>
          </a:stretch>
        </p:blipFill>
        <p:spPr>
          <a:xfrm>
            <a:off x="1563756" y="848138"/>
            <a:ext cx="9568069" cy="6009861"/>
          </a:xfrm>
          <a:prstGeom prst="rect">
            <a:avLst/>
          </a:prstGeom>
        </p:spPr>
      </p:pic>
      <p:sp>
        <p:nvSpPr>
          <p:cNvPr id="6" name="Título 1">
            <a:extLst>
              <a:ext uri="{FF2B5EF4-FFF2-40B4-BE49-F238E27FC236}">
                <a16:creationId xmlns:a16="http://schemas.microsoft.com/office/drawing/2014/main" id="{2D8E7214-8AF1-234C-AB58-8629366E8024}"/>
              </a:ext>
            </a:extLst>
          </p:cNvPr>
          <p:cNvSpPr>
            <a:spLocks noGrp="1"/>
          </p:cNvSpPr>
          <p:nvPr>
            <p:ph type="title"/>
          </p:nvPr>
        </p:nvSpPr>
        <p:spPr>
          <a:xfrm>
            <a:off x="1997964" y="292411"/>
            <a:ext cx="8911687" cy="780147"/>
          </a:xfrm>
        </p:spPr>
        <p:txBody>
          <a:bodyPr anchor="t">
            <a:normAutofit/>
          </a:bodyPr>
          <a:lstStyle/>
          <a:p>
            <a:pPr algn="ctr"/>
            <a:r>
              <a:rPr lang="es-ES_tradnl" sz="2800" dirty="0"/>
              <a:t>Software- Gobierno Por Resultados</a:t>
            </a:r>
          </a:p>
        </p:txBody>
      </p:sp>
      <p:sp>
        <p:nvSpPr>
          <p:cNvPr id="7" name="Marco 6">
            <a:extLst>
              <a:ext uri="{FF2B5EF4-FFF2-40B4-BE49-F238E27FC236}">
                <a16:creationId xmlns:a16="http://schemas.microsoft.com/office/drawing/2014/main" id="{863DC97A-822F-2448-A986-C81A452684F5}"/>
              </a:ext>
            </a:extLst>
          </p:cNvPr>
          <p:cNvSpPr/>
          <p:nvPr/>
        </p:nvSpPr>
        <p:spPr>
          <a:xfrm>
            <a:off x="1563756" y="4744278"/>
            <a:ext cx="9780105" cy="2279374"/>
          </a:xfrm>
          <a:prstGeom prst="frame">
            <a:avLst/>
          </a:prstGeom>
          <a:solidFill>
            <a:srgbClr val="00B050"/>
          </a:solidFill>
          <a:ln>
            <a:solidFill>
              <a:srgbClr val="FF0000"/>
            </a:solidFill>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tx1"/>
              </a:solidFill>
            </a:endParaRPr>
          </a:p>
        </p:txBody>
      </p:sp>
    </p:spTree>
    <p:extLst>
      <p:ext uri="{BB962C8B-B14F-4D97-AF65-F5344CB8AC3E}">
        <p14:creationId xmlns:p14="http://schemas.microsoft.com/office/powerpoint/2010/main" val="13752868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ABD4A24F-CCC4-804F-B162-34820D166A44}"/>
              </a:ext>
            </a:extLst>
          </p:cNvPr>
          <p:cNvSpPr>
            <a:spLocks noGrp="1"/>
          </p:cNvSpPr>
          <p:nvPr>
            <p:ph type="title"/>
          </p:nvPr>
        </p:nvSpPr>
        <p:spPr>
          <a:xfrm>
            <a:off x="1997964" y="292411"/>
            <a:ext cx="8911687" cy="780147"/>
          </a:xfrm>
        </p:spPr>
        <p:txBody>
          <a:bodyPr anchor="t">
            <a:normAutofit/>
          </a:bodyPr>
          <a:lstStyle/>
          <a:p>
            <a:pPr algn="ctr"/>
            <a:r>
              <a:rPr lang="es-ES_tradnl" sz="2800" dirty="0"/>
              <a:t>Software- Gobierno Por Resultados</a:t>
            </a:r>
          </a:p>
        </p:txBody>
      </p:sp>
      <p:sp>
        <p:nvSpPr>
          <p:cNvPr id="6" name="CuadroTexto 5">
            <a:extLst>
              <a:ext uri="{FF2B5EF4-FFF2-40B4-BE49-F238E27FC236}">
                <a16:creationId xmlns:a16="http://schemas.microsoft.com/office/drawing/2014/main" id="{0376E150-C27A-2343-AA04-EC5CE63D5DA8}"/>
              </a:ext>
            </a:extLst>
          </p:cNvPr>
          <p:cNvSpPr txBox="1"/>
          <p:nvPr/>
        </p:nvSpPr>
        <p:spPr>
          <a:xfrm>
            <a:off x="2047459" y="1072558"/>
            <a:ext cx="8812696" cy="6001643"/>
          </a:xfrm>
          <a:prstGeom prst="rect">
            <a:avLst/>
          </a:prstGeom>
          <a:noFill/>
        </p:spPr>
        <p:txBody>
          <a:bodyPr wrap="square" rtlCol="0">
            <a:spAutoFit/>
          </a:bodyPr>
          <a:lstStyle/>
          <a:p>
            <a:pPr marL="285750" indent="-285750">
              <a:buFont typeface="Arial" panose="020B0604020202020204" pitchFamily="34" charset="0"/>
              <a:buChar char="•"/>
            </a:pPr>
            <a:r>
              <a:rPr lang="es-ES_tradnl" sz="2400" dirty="0"/>
              <a:t>El Direccionamiento Estratégico: Misión- Visión- Valores se ingresarán en la Herramienta GPR. Existe un módulo para esta información.</a:t>
            </a:r>
          </a:p>
          <a:p>
            <a:pPr marL="285750" indent="-285750">
              <a:buFont typeface="Arial" panose="020B0604020202020204" pitchFamily="34" charset="0"/>
              <a:buChar char="•"/>
            </a:pPr>
            <a:r>
              <a:rPr lang="es-ES_tradnl" sz="2400" dirty="0"/>
              <a:t>El análisis FODA, se ingresarán en la Herramienta GPR. Existe un módulo para esta información.</a:t>
            </a:r>
          </a:p>
          <a:p>
            <a:pPr marL="285750" indent="-285750">
              <a:buFont typeface="Arial" panose="020B0604020202020204" pitchFamily="34" charset="0"/>
              <a:buChar char="•"/>
            </a:pPr>
            <a:r>
              <a:rPr lang="es-ES_tradnl" sz="2400" dirty="0"/>
              <a:t>Los objetivos estratégicos así como sus estrategias se ingresarán en la herramienta GPR. Existe un módulo para el ingreso de objetivos.</a:t>
            </a:r>
          </a:p>
          <a:p>
            <a:pPr marL="285750" indent="-285750">
              <a:buFont typeface="Arial" panose="020B0604020202020204" pitchFamily="34" charset="0"/>
              <a:buChar char="•"/>
            </a:pPr>
            <a:r>
              <a:rPr lang="es-ES_tradnl" sz="2400" dirty="0"/>
              <a:t>Los indicadores con sus respectivas </a:t>
            </a:r>
            <a:r>
              <a:rPr lang="es-ES_tradnl" sz="2400" dirty="0" err="1"/>
              <a:t>métas</a:t>
            </a:r>
            <a:r>
              <a:rPr lang="es-ES_tradnl" sz="2400" dirty="0"/>
              <a:t> y metodologías de cálculo se ingresarán en GPR para su reporte y seguimiento.</a:t>
            </a:r>
          </a:p>
          <a:p>
            <a:pPr marL="285750" indent="-285750">
              <a:buFont typeface="Arial" panose="020B0604020202020204" pitchFamily="34" charset="0"/>
              <a:buChar char="•"/>
            </a:pPr>
            <a:r>
              <a:rPr lang="es-ES_tradnl" sz="2400" dirty="0"/>
              <a:t>La información ingresada en GPR Zona 3 alimentará el cumplimiento de objetivo y metas nacionales.</a:t>
            </a:r>
          </a:p>
          <a:p>
            <a:pPr marL="285750" indent="-285750">
              <a:buFont typeface="Arial" panose="020B0604020202020204" pitchFamily="34" charset="0"/>
              <a:buChar char="•"/>
            </a:pPr>
            <a:r>
              <a:rPr lang="es-ES_tradnl" sz="2400" dirty="0"/>
              <a:t>No generará ningún costo adicional, por adquirir un nuevo software.</a:t>
            </a:r>
          </a:p>
          <a:p>
            <a:endParaRPr lang="es-ES_tradnl" sz="2400" dirty="0"/>
          </a:p>
        </p:txBody>
      </p:sp>
    </p:spTree>
    <p:extLst>
      <p:ext uri="{BB962C8B-B14F-4D97-AF65-F5344CB8AC3E}">
        <p14:creationId xmlns:p14="http://schemas.microsoft.com/office/powerpoint/2010/main" val="1435006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28BF6BB7-D203-DB4A-A4B0-EBA7B16CE921}"/>
              </a:ext>
            </a:extLst>
          </p:cNvPr>
          <p:cNvSpPr>
            <a:spLocks noGrp="1"/>
          </p:cNvSpPr>
          <p:nvPr>
            <p:ph type="title"/>
          </p:nvPr>
        </p:nvSpPr>
        <p:spPr>
          <a:xfrm>
            <a:off x="1878694" y="729733"/>
            <a:ext cx="8911687" cy="780147"/>
          </a:xfrm>
        </p:spPr>
        <p:txBody>
          <a:bodyPr anchor="t">
            <a:normAutofit/>
          </a:bodyPr>
          <a:lstStyle/>
          <a:p>
            <a:pPr algn="ctr"/>
            <a:r>
              <a:rPr lang="es-ES_tradnl" sz="2800" dirty="0"/>
              <a:t>CONCLUSIONES Y RECOMENDACIONES</a:t>
            </a:r>
          </a:p>
        </p:txBody>
      </p:sp>
    </p:spTree>
    <p:extLst>
      <p:ext uri="{BB962C8B-B14F-4D97-AF65-F5344CB8AC3E}">
        <p14:creationId xmlns:p14="http://schemas.microsoft.com/office/powerpoint/2010/main" val="36639093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320821" y="1072558"/>
            <a:ext cx="8911687" cy="4884479"/>
          </a:xfrm>
          <a:prstGeom prst="rect">
            <a:avLst/>
          </a:prstGeom>
        </p:spPr>
        <p:txBody>
          <a:bodyPr wrap="square">
            <a:spAutoFit/>
          </a:bodyPr>
          <a:lstStyle/>
          <a:p>
            <a:pPr lvl="0" algn="just">
              <a:lnSpc>
                <a:spcPct val="150000"/>
              </a:lnSpc>
            </a:pPr>
            <a:r>
              <a:rPr lang="es-EC" dirty="0">
                <a:latin typeface="Arial" panose="020B0604020202020204" pitchFamily="34" charset="0"/>
                <a:ea typeface="Times New Roman" panose="02020603050405020304" pitchFamily="18" charset="0"/>
              </a:rPr>
              <a:t>C.1. En la elaboración de la P.E.del ARCSA se utilizó la metodología establecida por la Secretaría Planifica Ecuador, dirigida a entidades del sector público, sin embargo se incluyeron otros elementos propios de la metodología del Balance Score Card, lo cual permitió tener una perspectiva más detallada  y poder alinear los aspectos estratégicos con los operativos.</a:t>
            </a:r>
          </a:p>
          <a:p>
            <a:pPr lvl="0" algn="just">
              <a:lnSpc>
                <a:spcPct val="150000"/>
              </a:lnSpc>
            </a:pPr>
            <a:r>
              <a:rPr lang="es-EC" dirty="0">
                <a:latin typeface="Arial" panose="020B0604020202020204" pitchFamily="34" charset="0"/>
              </a:rPr>
              <a:t>R.2. Implementar por parte de la Dirección Nacional de Planificación de la ARCSA procesos y metodologías  de construcción de planificación estratégica zonal en todas las  9 coordinaciones zonales, para complementar la ejecución de la planificación estratégica nacional, acorde a la metodología de planificación institucional elaborada por la Secretaría Planifica Ecuador</a:t>
            </a:r>
            <a:r>
              <a:rPr lang="es-EC" sz="2000" dirty="0">
                <a:latin typeface="Times New Roman" panose="02020603050405020304" pitchFamily="18" charset="0"/>
                <a:ea typeface="Times New Roman" panose="02020603050405020304" pitchFamily="18" charset="0"/>
              </a:rPr>
              <a:t>.</a:t>
            </a:r>
          </a:p>
          <a:p>
            <a:pPr lvl="0" algn="just">
              <a:lnSpc>
                <a:spcPct val="150000"/>
              </a:lnSpc>
            </a:pPr>
            <a:endParaRPr lang="es-EC"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40995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081336" y="1290272"/>
            <a:ext cx="8911687" cy="4832092"/>
          </a:xfrm>
          <a:prstGeom prst="rect">
            <a:avLst/>
          </a:prstGeom>
        </p:spPr>
        <p:txBody>
          <a:bodyPr wrap="square">
            <a:spAutoFit/>
          </a:bodyPr>
          <a:lstStyle/>
          <a:p>
            <a:pPr algn="just">
              <a:lnSpc>
                <a:spcPct val="150000"/>
              </a:lnSpc>
            </a:pPr>
            <a:r>
              <a:rPr lang="es-EC" sz="1600" dirty="0">
                <a:latin typeface="Arial" panose="020B0604020202020204" pitchFamily="34" charset="0"/>
                <a:ea typeface="Times New Roman" panose="02020603050405020304" pitchFamily="18" charset="0"/>
              </a:rPr>
              <a:t>C.2 Se identificó debilidades: pocos trámites se gestionan en la zona 3  y la mayoría en planta central, provocando demoras en la atención al usuario, los funcionarios que realizan controles de productos de uso humano, lo realizan de manera manual, lo cual disminuye su productividad, además la marca institucional ARCSA ZONA 3 no está aún posicionada en las cuatro provincias; así como también  las siguientes amenzas:  cuenta con una Ley Orgánica de Salud que no favorese la aplicación de varios procesos legales, puesto que carecen de legitimidad, y el presupuesto general del Estado cada año se reduce y con ello las posibilidades de mejorar la gestión territorial.</a:t>
            </a:r>
          </a:p>
          <a:p>
            <a:pPr algn="just">
              <a:lnSpc>
                <a:spcPct val="150000"/>
              </a:lnSpc>
            </a:pPr>
            <a:endParaRPr lang="es-EC" sz="1600" dirty="0">
              <a:latin typeface="Arial" panose="020B0604020202020204" pitchFamily="34" charset="0"/>
              <a:ea typeface="Times New Roman" panose="02020603050405020304" pitchFamily="18" charset="0"/>
            </a:endParaRPr>
          </a:p>
          <a:p>
            <a:pPr algn="just">
              <a:lnSpc>
                <a:spcPct val="150000"/>
              </a:lnSpc>
            </a:pPr>
            <a:r>
              <a:rPr lang="es-EC" sz="1600" dirty="0">
                <a:latin typeface="Arial" panose="020B0604020202020204" pitchFamily="34" charset="0"/>
              </a:rPr>
              <a:t>R.2. Establecer por parte del Coordinador Zonal 3 del ARCSA las estratégias enfocadas a mejorar las debilidades y mitigar las amenzas, con el propósito de optimizar el uso de los recursos y alcanzar los objetivos y metas propuestos por la institución. </a:t>
            </a:r>
          </a:p>
          <a:p>
            <a:endParaRPr lang="es-EC"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57128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081336" y="1290272"/>
            <a:ext cx="8911687" cy="3693319"/>
          </a:xfrm>
          <a:prstGeom prst="rect">
            <a:avLst/>
          </a:prstGeom>
        </p:spPr>
        <p:txBody>
          <a:bodyPr wrap="square">
            <a:spAutoFit/>
          </a:bodyPr>
          <a:lstStyle/>
          <a:p>
            <a:pPr algn="just">
              <a:lnSpc>
                <a:spcPct val="150000"/>
              </a:lnSpc>
            </a:pPr>
            <a:r>
              <a:rPr lang="es-EC" sz="1600" dirty="0">
                <a:latin typeface="Arial" panose="020B0604020202020204" pitchFamily="34" charset="0"/>
                <a:ea typeface="Times New Roman" panose="02020603050405020304" pitchFamily="18" charset="0"/>
              </a:rPr>
              <a:t>C.3 Se elaboró el Direccionamiento Estratégico Zonal logrando una adecuada alineación y vinculación estratégica con  la misión, visión, principios y valores , así como de los objetivos nacionales en un efecto ascendente, lo cual permitirá aportar de manera coherente con los resultados nacionales desde el territorio.</a:t>
            </a:r>
          </a:p>
          <a:p>
            <a:pPr algn="just">
              <a:lnSpc>
                <a:spcPct val="150000"/>
              </a:lnSpc>
            </a:pPr>
            <a:endParaRPr lang="es-EC" sz="1600" dirty="0">
              <a:latin typeface="Arial" panose="020B0604020202020204" pitchFamily="34" charset="0"/>
              <a:ea typeface="Times New Roman" panose="02020603050405020304" pitchFamily="18" charset="0"/>
            </a:endParaRPr>
          </a:p>
          <a:p>
            <a:pPr algn="just">
              <a:lnSpc>
                <a:spcPct val="150000"/>
              </a:lnSpc>
            </a:pPr>
            <a:r>
              <a:rPr lang="es-EC" sz="1600" dirty="0">
                <a:latin typeface="Arial" panose="020B0604020202020204" pitchFamily="34" charset="0"/>
              </a:rPr>
              <a:t>R.3. Implementar por parte de la Dirección Nacional de Planificación del ARCSA, procesos de seguimiento y evaluación al cumplimiento del Direccionamiento Estratégico Zonal para verificar el nivel de alineación estratégica y cambios que se puedan generar durante la ejecución de la planificación estratégica.</a:t>
            </a:r>
          </a:p>
          <a:p>
            <a:endParaRPr lang="es-EC"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743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B57D45-4701-BA44-A85F-F127401D9539}"/>
              </a:ext>
            </a:extLst>
          </p:cNvPr>
          <p:cNvSpPr>
            <a:spLocks noGrp="1"/>
          </p:cNvSpPr>
          <p:nvPr>
            <p:ph type="title"/>
          </p:nvPr>
        </p:nvSpPr>
        <p:spPr/>
        <p:txBody>
          <a:bodyPr/>
          <a:lstStyle/>
          <a:p>
            <a:r>
              <a:rPr lang="es-ES_tradnl" dirty="0"/>
              <a:t>PRESENTACION</a:t>
            </a:r>
          </a:p>
        </p:txBody>
      </p:sp>
    </p:spTree>
    <p:extLst>
      <p:ext uri="{BB962C8B-B14F-4D97-AF65-F5344CB8AC3E}">
        <p14:creationId xmlns:p14="http://schemas.microsoft.com/office/powerpoint/2010/main" val="27479489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669165" y="1453558"/>
            <a:ext cx="8911687" cy="3001334"/>
          </a:xfrm>
          <a:prstGeom prst="rect">
            <a:avLst/>
          </a:prstGeom>
        </p:spPr>
        <p:txBody>
          <a:bodyPr wrap="square">
            <a:spAutoFit/>
          </a:bodyPr>
          <a:lstStyle/>
          <a:p>
            <a:pPr algn="just">
              <a:lnSpc>
                <a:spcPct val="150000"/>
              </a:lnSpc>
            </a:pPr>
            <a:r>
              <a:rPr lang="es-EC" sz="1600" dirty="0">
                <a:latin typeface="Arial" panose="020B0604020202020204" pitchFamily="34" charset="0"/>
                <a:ea typeface="Times New Roman" panose="02020603050405020304" pitchFamily="18" charset="0"/>
              </a:rPr>
              <a:t>C.4 Se elaboró el Cuadro de Mando Integral alineado al Balance Score Card y   a la herramienta Gobierno Por Resultados – GPR en el cual se incluye los objetivos, indicadores, metas y responsables.</a:t>
            </a:r>
          </a:p>
          <a:p>
            <a:pPr algn="just">
              <a:lnSpc>
                <a:spcPct val="150000"/>
              </a:lnSpc>
            </a:pPr>
            <a:endParaRPr lang="es-EC" sz="1600" dirty="0">
              <a:latin typeface="Arial" panose="020B0604020202020204" pitchFamily="34" charset="0"/>
              <a:ea typeface="Times New Roman" panose="02020603050405020304" pitchFamily="18" charset="0"/>
            </a:endParaRPr>
          </a:p>
          <a:p>
            <a:pPr algn="just">
              <a:lnSpc>
                <a:spcPct val="150000"/>
              </a:lnSpc>
            </a:pPr>
            <a:r>
              <a:rPr lang="es-EC" sz="1600" dirty="0">
                <a:latin typeface="Arial" panose="020B0604020202020204" pitchFamily="34" charset="0"/>
              </a:rPr>
              <a:t>R.4. Implementar por parte del Coordinador Zonal 3 del ARCSA, procesos de incentivo al cumplimiento del reporte y logro de metas planificadas en la herramienta GPR en el marco de la planificación estratégica, con el propósito de cultivar y fomentar una cultura de reporte y responsabilidad de resultados.</a:t>
            </a:r>
          </a:p>
        </p:txBody>
      </p:sp>
    </p:spTree>
    <p:extLst>
      <p:ext uri="{BB962C8B-B14F-4D97-AF65-F5344CB8AC3E}">
        <p14:creationId xmlns:p14="http://schemas.microsoft.com/office/powerpoint/2010/main" val="6591883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669165" y="1453558"/>
            <a:ext cx="8911687" cy="3370666"/>
          </a:xfrm>
          <a:prstGeom prst="rect">
            <a:avLst/>
          </a:prstGeom>
        </p:spPr>
        <p:txBody>
          <a:bodyPr wrap="square">
            <a:spAutoFit/>
          </a:bodyPr>
          <a:lstStyle/>
          <a:p>
            <a:pPr algn="just">
              <a:lnSpc>
                <a:spcPct val="150000"/>
              </a:lnSpc>
            </a:pPr>
            <a:r>
              <a:rPr lang="es-EC" sz="1600" dirty="0">
                <a:latin typeface="Arial" panose="020B0604020202020204" pitchFamily="34" charset="0"/>
                <a:ea typeface="Times New Roman" panose="02020603050405020304" pitchFamily="18" charset="0"/>
              </a:rPr>
              <a:t>C.5 La actual estructura orgánica del ARCSA si bien muestra que existen procesos adjetivos, no se diferencia gráficamente cuales son los procesos de apoyo y los procesos de asesoría, lo cual genera confusión en la ejecución de sus actividades.</a:t>
            </a:r>
          </a:p>
          <a:p>
            <a:pPr algn="just">
              <a:lnSpc>
                <a:spcPct val="150000"/>
              </a:lnSpc>
            </a:pPr>
            <a:endParaRPr lang="es-EC" sz="1600" dirty="0">
              <a:latin typeface="Arial" panose="020B0604020202020204" pitchFamily="34" charset="0"/>
              <a:ea typeface="Times New Roman" panose="02020603050405020304" pitchFamily="18" charset="0"/>
            </a:endParaRPr>
          </a:p>
          <a:p>
            <a:pPr algn="just">
              <a:lnSpc>
                <a:spcPct val="150000"/>
              </a:lnSpc>
            </a:pPr>
            <a:r>
              <a:rPr lang="es-EC" sz="1600" dirty="0">
                <a:latin typeface="Arial" panose="020B0604020202020204" pitchFamily="34" charset="0"/>
              </a:rPr>
              <a:t>R.5. Proponer a la Dirección Ejecutiva, por parte de la Dirección Nacional de Planificación una  estructura orgánica que considere  como procesos de asesoría, al área jurídica y una Unidad de Auditoria Interna,  a fin de que el nivel gobernante del ARCSA, tenga la posibilidad de consultar decisiones inherentes al accionar de la institución.</a:t>
            </a:r>
          </a:p>
          <a:p>
            <a:pPr algn="just">
              <a:lnSpc>
                <a:spcPct val="150000"/>
              </a:lnSpc>
            </a:pPr>
            <a:endParaRPr lang="es-EC" sz="1600" dirty="0">
              <a:latin typeface="Arial" panose="020B0604020202020204" pitchFamily="34" charset="0"/>
            </a:endParaRPr>
          </a:p>
        </p:txBody>
      </p:sp>
    </p:spTree>
    <p:extLst>
      <p:ext uri="{BB962C8B-B14F-4D97-AF65-F5344CB8AC3E}">
        <p14:creationId xmlns:p14="http://schemas.microsoft.com/office/powerpoint/2010/main" val="36844817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CA9028A-40E1-9B4B-9A23-96793FD74ECC}"/>
              </a:ext>
            </a:extLst>
          </p:cNvPr>
          <p:cNvSpPr>
            <a:spLocks noGrp="1"/>
          </p:cNvSpPr>
          <p:nvPr>
            <p:ph type="title"/>
          </p:nvPr>
        </p:nvSpPr>
        <p:spPr>
          <a:xfrm>
            <a:off x="1997964" y="292411"/>
            <a:ext cx="8911687" cy="780147"/>
          </a:xfrm>
        </p:spPr>
        <p:txBody>
          <a:bodyPr anchor="t">
            <a:normAutofit/>
          </a:bodyPr>
          <a:lstStyle/>
          <a:p>
            <a:pPr algn="ctr"/>
            <a:r>
              <a:rPr lang="es-ES_tradnl" sz="2800" dirty="0"/>
              <a:t>Conclusiones y Recomendaciones</a:t>
            </a:r>
          </a:p>
        </p:txBody>
      </p:sp>
      <p:sp>
        <p:nvSpPr>
          <p:cNvPr id="2" name="Rectángulo 1">
            <a:extLst>
              <a:ext uri="{FF2B5EF4-FFF2-40B4-BE49-F238E27FC236}">
                <a16:creationId xmlns:a16="http://schemas.microsoft.com/office/drawing/2014/main" id="{435E8EB4-6489-2F44-9FDF-3E11810D9F46}"/>
              </a:ext>
            </a:extLst>
          </p:cNvPr>
          <p:cNvSpPr/>
          <p:nvPr/>
        </p:nvSpPr>
        <p:spPr>
          <a:xfrm>
            <a:off x="2669165" y="1453558"/>
            <a:ext cx="8911687" cy="3739998"/>
          </a:xfrm>
          <a:prstGeom prst="rect">
            <a:avLst/>
          </a:prstGeom>
        </p:spPr>
        <p:txBody>
          <a:bodyPr wrap="square">
            <a:spAutoFit/>
          </a:bodyPr>
          <a:lstStyle/>
          <a:p>
            <a:pPr algn="just">
              <a:lnSpc>
                <a:spcPct val="150000"/>
              </a:lnSpc>
            </a:pPr>
            <a:r>
              <a:rPr lang="es-EC" sz="1600" dirty="0">
                <a:latin typeface="Arial" panose="020B0604020202020204" pitchFamily="34" charset="0"/>
                <a:ea typeface="Times New Roman" panose="02020603050405020304" pitchFamily="18" charset="0"/>
              </a:rPr>
              <a:t>C.6 Se observó que de acuerdo a la información proporcionada respecto  a los planes opertivos registrados en GPR en la Zona 3, la misma no posee información de valor que se pueda considerar como evidencia relevente y muestre el grado de cumplimiento de las metas, puesto que gran parte reportar cumplimientos mayores al 100%.</a:t>
            </a:r>
          </a:p>
          <a:p>
            <a:pPr algn="just">
              <a:lnSpc>
                <a:spcPct val="150000"/>
              </a:lnSpc>
            </a:pPr>
            <a:endParaRPr lang="es-EC" sz="1600" dirty="0">
              <a:latin typeface="Arial" panose="020B0604020202020204" pitchFamily="34" charset="0"/>
              <a:ea typeface="Times New Roman" panose="02020603050405020304" pitchFamily="18" charset="0"/>
            </a:endParaRPr>
          </a:p>
          <a:p>
            <a:pPr algn="just">
              <a:lnSpc>
                <a:spcPct val="150000"/>
              </a:lnSpc>
            </a:pPr>
            <a:r>
              <a:rPr lang="es-EC" sz="1600" dirty="0">
                <a:latin typeface="Arial" panose="020B0604020202020204" pitchFamily="34" charset="0"/>
              </a:rPr>
              <a:t>R.6 Supervisar por parte del Coordinador Zonal 3, que el personal responsable del ingreso de la información en la herramienta GPR, de manera documentada, con el propósito de evidenciar la confiabilidad y oportunidad  del cumplimiento de las metas formuladas por parte  de las respectivas unidades operativas que conforman la institución.</a:t>
            </a:r>
          </a:p>
          <a:p>
            <a:pPr algn="just">
              <a:lnSpc>
                <a:spcPct val="150000"/>
              </a:lnSpc>
            </a:pPr>
            <a:endParaRPr lang="es-EC" sz="1600" dirty="0">
              <a:latin typeface="Arial" panose="020B0604020202020204" pitchFamily="34" charset="0"/>
            </a:endParaRPr>
          </a:p>
        </p:txBody>
      </p:sp>
    </p:spTree>
    <p:extLst>
      <p:ext uri="{BB962C8B-B14F-4D97-AF65-F5344CB8AC3E}">
        <p14:creationId xmlns:p14="http://schemas.microsoft.com/office/powerpoint/2010/main" val="19444625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6C68C-AE13-FB4E-B3BB-5D10F4C65C78}"/>
              </a:ext>
            </a:extLst>
          </p:cNvPr>
          <p:cNvSpPr>
            <a:spLocks noGrp="1"/>
          </p:cNvSpPr>
          <p:nvPr>
            <p:ph type="title"/>
          </p:nvPr>
        </p:nvSpPr>
        <p:spPr>
          <a:xfrm>
            <a:off x="3344586" y="2341149"/>
            <a:ext cx="5719901" cy="976312"/>
          </a:xfrm>
        </p:spPr>
        <p:txBody>
          <a:bodyPr/>
          <a:lstStyle/>
          <a:p>
            <a:r>
              <a:rPr lang="es-ES_tradnl" dirty="0"/>
              <a:t>GRACIAS POR SU ATENCION</a:t>
            </a:r>
          </a:p>
        </p:txBody>
      </p:sp>
    </p:spTree>
    <p:extLst>
      <p:ext uri="{BB962C8B-B14F-4D97-AF65-F5344CB8AC3E}">
        <p14:creationId xmlns:p14="http://schemas.microsoft.com/office/powerpoint/2010/main" val="714089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073D57-88F5-9340-B6B0-CD592A6A0340}"/>
              </a:ext>
            </a:extLst>
          </p:cNvPr>
          <p:cNvSpPr>
            <a:spLocks noGrp="1"/>
          </p:cNvSpPr>
          <p:nvPr>
            <p:ph type="title"/>
          </p:nvPr>
        </p:nvSpPr>
        <p:spPr/>
        <p:txBody>
          <a:bodyPr/>
          <a:lstStyle/>
          <a:p>
            <a:r>
              <a:rPr lang="es-ES_tradnl" dirty="0"/>
              <a:t>1. Presentación</a:t>
            </a:r>
          </a:p>
        </p:txBody>
      </p:sp>
      <p:sp>
        <p:nvSpPr>
          <p:cNvPr id="6" name="CuadroTexto 5">
            <a:extLst>
              <a:ext uri="{FF2B5EF4-FFF2-40B4-BE49-F238E27FC236}">
                <a16:creationId xmlns:a16="http://schemas.microsoft.com/office/drawing/2014/main" id="{A10339D6-1830-7542-BEBD-905DA73A5DBA}"/>
              </a:ext>
            </a:extLst>
          </p:cNvPr>
          <p:cNvSpPr txBox="1"/>
          <p:nvPr/>
        </p:nvSpPr>
        <p:spPr>
          <a:xfrm>
            <a:off x="2027996" y="3378484"/>
            <a:ext cx="1839686" cy="923330"/>
          </a:xfrm>
          <a:prstGeom prst="rect">
            <a:avLst/>
          </a:prstGeom>
          <a:noFill/>
        </p:spPr>
        <p:txBody>
          <a:bodyPr wrap="square" rtlCol="0">
            <a:spAutoFit/>
          </a:bodyPr>
          <a:lstStyle/>
          <a:p>
            <a:pPr algn="ctr"/>
            <a:r>
              <a:rPr lang="es-ES_tradnl" b="1" dirty="0"/>
              <a:t>Ministerio de Salud Pública- MSP</a:t>
            </a:r>
          </a:p>
        </p:txBody>
      </p:sp>
      <p:sp>
        <p:nvSpPr>
          <p:cNvPr id="7" name="CuadroTexto 6">
            <a:extLst>
              <a:ext uri="{FF2B5EF4-FFF2-40B4-BE49-F238E27FC236}">
                <a16:creationId xmlns:a16="http://schemas.microsoft.com/office/drawing/2014/main" id="{669649B7-C79E-0540-B5F9-867BEE03771B}"/>
              </a:ext>
            </a:extLst>
          </p:cNvPr>
          <p:cNvSpPr txBox="1"/>
          <p:nvPr/>
        </p:nvSpPr>
        <p:spPr>
          <a:xfrm>
            <a:off x="5847754" y="1316940"/>
            <a:ext cx="2719304" cy="1077218"/>
          </a:xfrm>
          <a:prstGeom prst="rect">
            <a:avLst/>
          </a:prstGeom>
          <a:noFill/>
        </p:spPr>
        <p:txBody>
          <a:bodyPr wrap="square" rtlCol="0">
            <a:spAutoFit/>
          </a:bodyPr>
          <a:lstStyle/>
          <a:p>
            <a:pPr algn="ctr"/>
            <a:r>
              <a:rPr lang="es-ES_tradnl" sz="1600" dirty="0"/>
              <a:t>Agencia Nacional de Regulación, Control y Vigilancia Sanitaria- ARCSA</a:t>
            </a:r>
          </a:p>
        </p:txBody>
      </p:sp>
      <p:sp>
        <p:nvSpPr>
          <p:cNvPr id="8" name="CuadroTexto 7">
            <a:extLst>
              <a:ext uri="{FF2B5EF4-FFF2-40B4-BE49-F238E27FC236}">
                <a16:creationId xmlns:a16="http://schemas.microsoft.com/office/drawing/2014/main" id="{BB6E0541-ED54-2140-951A-5F67D0C6ADA6}"/>
              </a:ext>
            </a:extLst>
          </p:cNvPr>
          <p:cNvSpPr txBox="1"/>
          <p:nvPr/>
        </p:nvSpPr>
        <p:spPr>
          <a:xfrm>
            <a:off x="5847754" y="2581638"/>
            <a:ext cx="2719304" cy="1323439"/>
          </a:xfrm>
          <a:prstGeom prst="rect">
            <a:avLst/>
          </a:prstGeom>
          <a:noFill/>
        </p:spPr>
        <p:txBody>
          <a:bodyPr wrap="square" rtlCol="0">
            <a:spAutoFit/>
          </a:bodyPr>
          <a:lstStyle/>
          <a:p>
            <a:pPr algn="ctr"/>
            <a:r>
              <a:rPr lang="es-EC" sz="1600" dirty="0"/>
              <a:t>Agencia de Aseguramiento de la Calidad de los Servicios de Salud y Medicina Prepagada</a:t>
            </a:r>
            <a:r>
              <a:rPr lang="es-EC" sz="1400" dirty="0"/>
              <a:t> - ACESS</a:t>
            </a:r>
            <a:endParaRPr lang="es-ES_tradnl" sz="1400" dirty="0"/>
          </a:p>
        </p:txBody>
      </p:sp>
      <p:sp>
        <p:nvSpPr>
          <p:cNvPr id="9" name="CuadroTexto 8">
            <a:extLst>
              <a:ext uri="{FF2B5EF4-FFF2-40B4-BE49-F238E27FC236}">
                <a16:creationId xmlns:a16="http://schemas.microsoft.com/office/drawing/2014/main" id="{7AEA25C1-D15C-3B45-A242-53A06AE3580D}"/>
              </a:ext>
            </a:extLst>
          </p:cNvPr>
          <p:cNvSpPr txBox="1"/>
          <p:nvPr/>
        </p:nvSpPr>
        <p:spPr>
          <a:xfrm>
            <a:off x="5847754" y="4181919"/>
            <a:ext cx="2719304" cy="830997"/>
          </a:xfrm>
          <a:prstGeom prst="rect">
            <a:avLst/>
          </a:prstGeom>
          <a:noFill/>
        </p:spPr>
        <p:txBody>
          <a:bodyPr wrap="square" rtlCol="0">
            <a:spAutoFit/>
          </a:bodyPr>
          <a:lstStyle/>
          <a:p>
            <a:pPr algn="ctr"/>
            <a:r>
              <a:rPr lang="es-EC" sz="1600" dirty="0"/>
              <a:t>Instituto Nacional de Investigación en Salud Pública – INSPI </a:t>
            </a:r>
            <a:endParaRPr lang="es-ES_tradnl" sz="1400" dirty="0"/>
          </a:p>
        </p:txBody>
      </p:sp>
      <p:sp>
        <p:nvSpPr>
          <p:cNvPr id="10" name="CuadroTexto 9">
            <a:extLst>
              <a:ext uri="{FF2B5EF4-FFF2-40B4-BE49-F238E27FC236}">
                <a16:creationId xmlns:a16="http://schemas.microsoft.com/office/drawing/2014/main" id="{EDDE06AB-1BE8-F449-A561-E9E95BC985F6}"/>
              </a:ext>
            </a:extLst>
          </p:cNvPr>
          <p:cNvSpPr txBox="1"/>
          <p:nvPr/>
        </p:nvSpPr>
        <p:spPr>
          <a:xfrm>
            <a:off x="5847754" y="5259605"/>
            <a:ext cx="2719304" cy="1077218"/>
          </a:xfrm>
          <a:prstGeom prst="rect">
            <a:avLst/>
          </a:prstGeom>
          <a:noFill/>
        </p:spPr>
        <p:txBody>
          <a:bodyPr wrap="square" rtlCol="0">
            <a:spAutoFit/>
          </a:bodyPr>
          <a:lstStyle/>
          <a:p>
            <a:pPr algn="ctr"/>
            <a:r>
              <a:rPr lang="es-EC" sz="1600" dirty="0"/>
              <a:t>Instituto Nacional de Donación y Transplante de Organos, Tejidos y Células- INDOT. </a:t>
            </a:r>
            <a:endParaRPr lang="es-ES_tradnl" sz="1400" dirty="0"/>
          </a:p>
        </p:txBody>
      </p:sp>
      <p:cxnSp>
        <p:nvCxnSpPr>
          <p:cNvPr id="12" name="Conector recto de flecha 11">
            <a:extLst>
              <a:ext uri="{FF2B5EF4-FFF2-40B4-BE49-F238E27FC236}">
                <a16:creationId xmlns:a16="http://schemas.microsoft.com/office/drawing/2014/main" id="{0A91ED98-E612-B648-9DCF-46C78369DA33}"/>
              </a:ext>
            </a:extLst>
          </p:cNvPr>
          <p:cNvCxnSpPr>
            <a:cxnSpLocks/>
          </p:cNvCxnSpPr>
          <p:nvPr/>
        </p:nvCxnSpPr>
        <p:spPr>
          <a:xfrm flipV="1">
            <a:off x="3856232" y="1855550"/>
            <a:ext cx="2130911" cy="17134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3E7975D8-8D77-F649-A29A-92ECDD791E78}"/>
              </a:ext>
            </a:extLst>
          </p:cNvPr>
          <p:cNvCxnSpPr>
            <a:cxnSpLocks/>
          </p:cNvCxnSpPr>
          <p:nvPr/>
        </p:nvCxnSpPr>
        <p:spPr>
          <a:xfrm flipV="1">
            <a:off x="3955765" y="3241696"/>
            <a:ext cx="2031378" cy="5135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2A1831A9-DC61-C946-9928-ECC53F57E5AC}"/>
              </a:ext>
            </a:extLst>
          </p:cNvPr>
          <p:cNvCxnSpPr>
            <a:cxnSpLocks/>
            <a:endCxn id="9" idx="1"/>
          </p:cNvCxnSpPr>
          <p:nvPr/>
        </p:nvCxnSpPr>
        <p:spPr>
          <a:xfrm>
            <a:off x="3914477" y="4028422"/>
            <a:ext cx="1933277" cy="56899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5FF08B02-E36A-D449-90F4-35AEFA924C45}"/>
              </a:ext>
            </a:extLst>
          </p:cNvPr>
          <p:cNvCxnSpPr>
            <a:cxnSpLocks/>
            <a:endCxn id="10" idx="1"/>
          </p:cNvCxnSpPr>
          <p:nvPr/>
        </p:nvCxnSpPr>
        <p:spPr>
          <a:xfrm>
            <a:off x="3402849" y="4319558"/>
            <a:ext cx="2444905" cy="14786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Abrir llave 19">
            <a:extLst>
              <a:ext uri="{FF2B5EF4-FFF2-40B4-BE49-F238E27FC236}">
                <a16:creationId xmlns:a16="http://schemas.microsoft.com/office/drawing/2014/main" id="{0D3DD7FC-B111-BC43-BEBA-CBB05EB0A98E}"/>
              </a:ext>
            </a:extLst>
          </p:cNvPr>
          <p:cNvSpPr/>
          <p:nvPr/>
        </p:nvSpPr>
        <p:spPr>
          <a:xfrm>
            <a:off x="8773886" y="1103767"/>
            <a:ext cx="468086" cy="12947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
        <p:nvSpPr>
          <p:cNvPr id="21" name="CuadroTexto 20">
            <a:extLst>
              <a:ext uri="{FF2B5EF4-FFF2-40B4-BE49-F238E27FC236}">
                <a16:creationId xmlns:a16="http://schemas.microsoft.com/office/drawing/2014/main" id="{62DD1330-CF6A-D242-85CF-F6CB5F635FAC}"/>
              </a:ext>
            </a:extLst>
          </p:cNvPr>
          <p:cNvSpPr txBox="1"/>
          <p:nvPr/>
        </p:nvSpPr>
        <p:spPr>
          <a:xfrm>
            <a:off x="9121666" y="1150952"/>
            <a:ext cx="2382946" cy="1200329"/>
          </a:xfrm>
          <a:prstGeom prst="rect">
            <a:avLst/>
          </a:prstGeom>
          <a:noFill/>
        </p:spPr>
        <p:txBody>
          <a:bodyPr wrap="square" rtlCol="0">
            <a:spAutoFit/>
          </a:bodyPr>
          <a:lstStyle/>
          <a:p>
            <a:r>
              <a:rPr lang="es-ES_tradnl" sz="1200" dirty="0"/>
              <a:t>COORDINACION ZONAL 3:</a:t>
            </a:r>
          </a:p>
          <a:p>
            <a:endParaRPr lang="es-ES_tradnl" sz="1200" dirty="0"/>
          </a:p>
          <a:p>
            <a:r>
              <a:rPr lang="es-ES_tradnl" sz="1200" dirty="0"/>
              <a:t>- Tungurahua</a:t>
            </a:r>
          </a:p>
          <a:p>
            <a:r>
              <a:rPr lang="es-ES_tradnl" sz="1200" dirty="0"/>
              <a:t>- Cotopaxi</a:t>
            </a:r>
          </a:p>
          <a:p>
            <a:r>
              <a:rPr lang="es-ES_tradnl" sz="1200" dirty="0"/>
              <a:t>- Chimborazo</a:t>
            </a:r>
          </a:p>
          <a:p>
            <a:r>
              <a:rPr lang="es-ES_tradnl" sz="1200" dirty="0"/>
              <a:t>- Pastaza</a:t>
            </a:r>
          </a:p>
        </p:txBody>
      </p:sp>
    </p:spTree>
    <p:extLst>
      <p:ext uri="{BB962C8B-B14F-4D97-AF65-F5344CB8AC3E}">
        <p14:creationId xmlns:p14="http://schemas.microsoft.com/office/powerpoint/2010/main" val="307356507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5BD18C-C715-0341-AFBF-A1C895DD3FE3}"/>
              </a:ext>
            </a:extLst>
          </p:cNvPr>
          <p:cNvSpPr>
            <a:spLocks noGrp="1"/>
          </p:cNvSpPr>
          <p:nvPr>
            <p:ph type="title"/>
          </p:nvPr>
        </p:nvSpPr>
        <p:spPr>
          <a:xfrm>
            <a:off x="2146611" y="634996"/>
            <a:ext cx="8911687" cy="1280890"/>
          </a:xfrm>
        </p:spPr>
        <p:txBody>
          <a:bodyPr/>
          <a:lstStyle/>
          <a:p>
            <a:pPr algn="ctr"/>
            <a:r>
              <a:rPr lang="es-ES_tradnl" dirty="0"/>
              <a:t>¿Que  es el ARCSA?</a:t>
            </a:r>
          </a:p>
        </p:txBody>
      </p:sp>
      <p:sp>
        <p:nvSpPr>
          <p:cNvPr id="3" name="Marcador de contenido 2">
            <a:extLst>
              <a:ext uri="{FF2B5EF4-FFF2-40B4-BE49-F238E27FC236}">
                <a16:creationId xmlns:a16="http://schemas.microsoft.com/office/drawing/2014/main" id="{343305A0-7A16-DD48-8BE2-DDC7F6ACA948}"/>
              </a:ext>
            </a:extLst>
          </p:cNvPr>
          <p:cNvSpPr>
            <a:spLocks noGrp="1"/>
          </p:cNvSpPr>
          <p:nvPr>
            <p:ph idx="1"/>
          </p:nvPr>
        </p:nvSpPr>
        <p:spPr>
          <a:xfrm>
            <a:off x="2142898" y="2035629"/>
            <a:ext cx="8915400" cy="3777622"/>
          </a:xfrm>
        </p:spPr>
        <p:txBody>
          <a:bodyPr/>
          <a:lstStyle/>
          <a:p>
            <a:pPr marL="0" indent="0" algn="thaiDist">
              <a:buNone/>
            </a:pPr>
            <a:r>
              <a:rPr lang="es-EC" dirty="0"/>
              <a:t>Es el organismo técnico encargado de la regulación, control técnico y vigilancia sanitaria de productos de consumo humano tales como:</a:t>
            </a:r>
          </a:p>
          <a:p>
            <a:pPr algn="thaiDist"/>
            <a:r>
              <a:rPr lang="es-EC" dirty="0"/>
              <a:t>Alimentos procesados ( lacteos- cereales- bebidas- suplementos)</a:t>
            </a:r>
          </a:p>
          <a:p>
            <a:pPr algn="thaiDist"/>
            <a:r>
              <a:rPr lang="es-EC" dirty="0"/>
              <a:t>Aditivos alimentarios</a:t>
            </a:r>
          </a:p>
          <a:p>
            <a:pPr algn="thaiDist"/>
            <a:r>
              <a:rPr lang="es-EC" dirty="0"/>
              <a:t>Agua procesada</a:t>
            </a:r>
          </a:p>
          <a:p>
            <a:pPr algn="thaiDist"/>
            <a:r>
              <a:rPr lang="es-EC" dirty="0"/>
              <a:t>Productos del tabaco</a:t>
            </a:r>
          </a:p>
          <a:p>
            <a:pPr algn="thaiDist"/>
            <a:r>
              <a:rPr lang="es-EC" dirty="0"/>
              <a:t>Medicamentos en general.</a:t>
            </a:r>
          </a:p>
          <a:p>
            <a:pPr algn="thaiDist"/>
            <a:r>
              <a:rPr lang="es-EC" dirty="0"/>
              <a:t>Productos nutracéuticos, productos biológicos, naturales procesados de uso medicinal,</a:t>
            </a:r>
          </a:p>
          <a:p>
            <a:pPr algn="thaiDist"/>
            <a:r>
              <a:rPr lang="es-EC" dirty="0"/>
              <a:t> Medicamentos homeopáticos y productos dentales </a:t>
            </a:r>
            <a:endParaRPr lang="es-ES_tradnl" dirty="0"/>
          </a:p>
        </p:txBody>
      </p:sp>
    </p:spTree>
    <p:extLst>
      <p:ext uri="{BB962C8B-B14F-4D97-AF65-F5344CB8AC3E}">
        <p14:creationId xmlns:p14="http://schemas.microsoft.com/office/powerpoint/2010/main" val="605321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17FCF-8CEA-6049-9198-096B1E046E44}"/>
              </a:ext>
            </a:extLst>
          </p:cNvPr>
          <p:cNvSpPr>
            <a:spLocks noGrp="1"/>
          </p:cNvSpPr>
          <p:nvPr>
            <p:ph type="title"/>
          </p:nvPr>
        </p:nvSpPr>
        <p:spPr/>
        <p:txBody>
          <a:bodyPr/>
          <a:lstStyle/>
          <a:p>
            <a:r>
              <a:rPr lang="es-ES_tradnl" dirty="0"/>
              <a:t>PROBLEMATICA</a:t>
            </a:r>
          </a:p>
        </p:txBody>
      </p:sp>
      <p:sp>
        <p:nvSpPr>
          <p:cNvPr id="3" name="Marcador de contenido 2">
            <a:extLst>
              <a:ext uri="{FF2B5EF4-FFF2-40B4-BE49-F238E27FC236}">
                <a16:creationId xmlns:a16="http://schemas.microsoft.com/office/drawing/2014/main" id="{A50F5D63-9E28-AF41-95EF-D41FF2B97770}"/>
              </a:ext>
            </a:extLst>
          </p:cNvPr>
          <p:cNvSpPr>
            <a:spLocks noGrp="1"/>
          </p:cNvSpPr>
          <p:nvPr>
            <p:ph idx="1"/>
          </p:nvPr>
        </p:nvSpPr>
        <p:spPr/>
        <p:txBody>
          <a:bodyPr/>
          <a:lstStyle/>
          <a:p>
            <a:endParaRPr lang="es-ES_tradnl"/>
          </a:p>
        </p:txBody>
      </p:sp>
    </p:spTree>
    <p:extLst>
      <p:ext uri="{BB962C8B-B14F-4D97-AF65-F5344CB8AC3E}">
        <p14:creationId xmlns:p14="http://schemas.microsoft.com/office/powerpoint/2010/main" val="367901905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0264E9-BCFD-A847-B953-0067159F6165}"/>
              </a:ext>
            </a:extLst>
          </p:cNvPr>
          <p:cNvSpPr>
            <a:spLocks noGrp="1"/>
          </p:cNvSpPr>
          <p:nvPr>
            <p:ph type="title"/>
          </p:nvPr>
        </p:nvSpPr>
        <p:spPr/>
        <p:txBody>
          <a:bodyPr/>
          <a:lstStyle/>
          <a:p>
            <a:r>
              <a:rPr lang="es-ES_tradnl" dirty="0"/>
              <a:t>Problemática</a:t>
            </a:r>
          </a:p>
        </p:txBody>
      </p:sp>
      <p:pic>
        <p:nvPicPr>
          <p:cNvPr id="7" name="Imagen 6">
            <a:extLst>
              <a:ext uri="{FF2B5EF4-FFF2-40B4-BE49-F238E27FC236}">
                <a16:creationId xmlns:a16="http://schemas.microsoft.com/office/drawing/2014/main" id="{8DC5F984-4DA7-C847-A416-3B5FE76B4B5F}"/>
              </a:ext>
            </a:extLst>
          </p:cNvPr>
          <p:cNvPicPr>
            <a:picLocks noChangeAspect="1"/>
          </p:cNvPicPr>
          <p:nvPr/>
        </p:nvPicPr>
        <p:blipFill>
          <a:blip r:embed="rId2"/>
          <a:stretch>
            <a:fillRect/>
          </a:stretch>
        </p:blipFill>
        <p:spPr>
          <a:xfrm>
            <a:off x="1975529" y="1591359"/>
            <a:ext cx="9529083" cy="4827588"/>
          </a:xfrm>
          <a:prstGeom prst="rect">
            <a:avLst/>
          </a:prstGeom>
        </p:spPr>
      </p:pic>
    </p:spTree>
    <p:extLst>
      <p:ext uri="{BB962C8B-B14F-4D97-AF65-F5344CB8AC3E}">
        <p14:creationId xmlns:p14="http://schemas.microsoft.com/office/powerpoint/2010/main" val="40981710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DA25EA-37FC-F54F-A0AF-7C4FCF666C10}"/>
              </a:ext>
            </a:extLst>
          </p:cNvPr>
          <p:cNvSpPr>
            <a:spLocks noGrp="1"/>
          </p:cNvSpPr>
          <p:nvPr>
            <p:ph type="title"/>
          </p:nvPr>
        </p:nvSpPr>
        <p:spPr/>
        <p:txBody>
          <a:bodyPr/>
          <a:lstStyle/>
          <a:p>
            <a:r>
              <a:rPr lang="es-ES_tradnl" dirty="0"/>
              <a:t>Objetivos:</a:t>
            </a:r>
          </a:p>
        </p:txBody>
      </p:sp>
      <p:sp>
        <p:nvSpPr>
          <p:cNvPr id="3" name="Marcador de contenido 2">
            <a:extLst>
              <a:ext uri="{FF2B5EF4-FFF2-40B4-BE49-F238E27FC236}">
                <a16:creationId xmlns:a16="http://schemas.microsoft.com/office/drawing/2014/main" id="{21DC398F-B6F4-4747-890F-3D9FE3D4BF6E}"/>
              </a:ext>
            </a:extLst>
          </p:cNvPr>
          <p:cNvSpPr>
            <a:spLocks noGrp="1"/>
          </p:cNvSpPr>
          <p:nvPr>
            <p:ph idx="1"/>
          </p:nvPr>
        </p:nvSpPr>
        <p:spPr>
          <a:xfrm>
            <a:off x="2393270" y="2035629"/>
            <a:ext cx="8915400" cy="3777622"/>
          </a:xfrm>
        </p:spPr>
        <p:txBody>
          <a:bodyPr>
            <a:normAutofit fontScale="92500" lnSpcReduction="20000"/>
          </a:bodyPr>
          <a:lstStyle/>
          <a:p>
            <a:r>
              <a:rPr lang="es-ES_tradnl" sz="2000" b="1" dirty="0"/>
              <a:t>General:</a:t>
            </a:r>
          </a:p>
          <a:p>
            <a:pPr marL="0" indent="0">
              <a:buNone/>
            </a:pPr>
            <a:r>
              <a:rPr lang="es-EC" sz="2000" dirty="0"/>
              <a:t>Elaborar la Planificación Estratégica Institucional  con enfoque territorial para la gestión de la Coordinación Zonal 3 de la Agencia de Regulación, Control y Vigilancia Sanitaria bajo los principios del Balance Score Card-BSC.</a:t>
            </a:r>
          </a:p>
          <a:p>
            <a:pPr marL="0" indent="0">
              <a:buNone/>
            </a:pPr>
            <a:endParaRPr lang="es-EC" sz="2000" dirty="0"/>
          </a:p>
          <a:p>
            <a:r>
              <a:rPr lang="es-EC" sz="2000" b="1" dirty="0"/>
              <a:t>Específicos:</a:t>
            </a:r>
          </a:p>
          <a:p>
            <a:pPr lvl="1">
              <a:buFont typeface="Courier New" panose="02070309020205020404" pitchFamily="49" charset="0"/>
              <a:buChar char="o"/>
            </a:pPr>
            <a:r>
              <a:rPr lang="es-EC" sz="1800" dirty="0"/>
              <a:t>Realizar un diagnóstico situacional de la Coordinación Zonal 3 del ARCSA.</a:t>
            </a:r>
          </a:p>
          <a:p>
            <a:pPr lvl="1">
              <a:buFont typeface="Courier New" panose="02070309020205020404" pitchFamily="49" charset="0"/>
              <a:buChar char="o"/>
            </a:pPr>
            <a:r>
              <a:rPr lang="es-EC" sz="1800" dirty="0"/>
              <a:t>Elaborar el Direccionamiento Estratégico de la Coordinación Zonal 3 del ARCSA basado en el BSC.</a:t>
            </a:r>
          </a:p>
          <a:p>
            <a:pPr lvl="1">
              <a:buFont typeface="Courier New" panose="02070309020205020404" pitchFamily="49" charset="0"/>
              <a:buChar char="o"/>
            </a:pPr>
            <a:r>
              <a:rPr lang="es-EC" sz="1800" dirty="0"/>
              <a:t>Elaborar el Cuadro de Mando Integral de primer nivel basado en el BSC  alineado a la herramienta GPR </a:t>
            </a:r>
            <a:endParaRPr lang="es-ES_tradnl" sz="1800" dirty="0"/>
          </a:p>
        </p:txBody>
      </p:sp>
    </p:spTree>
    <p:extLst>
      <p:ext uri="{BB962C8B-B14F-4D97-AF65-F5344CB8AC3E}">
        <p14:creationId xmlns:p14="http://schemas.microsoft.com/office/powerpoint/2010/main" val="614192392"/>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A1042B-1EBD-A346-A002-D6A9656C9CE6}"/>
              </a:ext>
            </a:extLst>
          </p:cNvPr>
          <p:cNvSpPr>
            <a:spLocks noGrp="1"/>
          </p:cNvSpPr>
          <p:nvPr>
            <p:ph type="title"/>
          </p:nvPr>
        </p:nvSpPr>
        <p:spPr/>
        <p:txBody>
          <a:bodyPr/>
          <a:lstStyle/>
          <a:p>
            <a:r>
              <a:rPr lang="es-ES_tradnl" dirty="0"/>
              <a:t>PLANIFICACION ESTRATEGICA </a:t>
            </a:r>
            <a:br>
              <a:rPr lang="es-ES_tradnl" dirty="0"/>
            </a:br>
            <a:r>
              <a:rPr lang="es-ES_tradnl" dirty="0"/>
              <a:t>ARCSA Z3</a:t>
            </a:r>
          </a:p>
        </p:txBody>
      </p:sp>
    </p:spTree>
    <p:extLst>
      <p:ext uri="{BB962C8B-B14F-4D97-AF65-F5344CB8AC3E}">
        <p14:creationId xmlns:p14="http://schemas.microsoft.com/office/powerpoint/2010/main" val="1842151560"/>
      </p:ext>
    </p:extLst>
  </p:cSld>
  <p:clrMapOvr>
    <a:masterClrMapping/>
  </p:clrMapOvr>
  <p:transition spd="slow">
    <p:randomBar dir="vert"/>
  </p:transition>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{630FC549-3ED1-064D-B471-2666CAD23733}tf10001069</Template>
  <TotalTime>275</TotalTime>
  <Words>2653</Words>
  <Application>Microsoft Macintosh PowerPoint</Application>
  <PresentationFormat>Panorámica</PresentationFormat>
  <Paragraphs>251</Paragraphs>
  <Slides>33</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Arial</vt:lpstr>
      <vt:lpstr>Calibri</vt:lpstr>
      <vt:lpstr>Century Gothic</vt:lpstr>
      <vt:lpstr>Courier New</vt:lpstr>
      <vt:lpstr>Symbol</vt:lpstr>
      <vt:lpstr>Times New Roman</vt:lpstr>
      <vt:lpstr>Wingdings 3</vt:lpstr>
      <vt:lpstr>Espiral</vt:lpstr>
      <vt:lpstr>Presentación de PowerPoint</vt:lpstr>
      <vt:lpstr>Desarrollo de la Tesis</vt:lpstr>
      <vt:lpstr>PRESENTACION</vt:lpstr>
      <vt:lpstr>1. Presentación</vt:lpstr>
      <vt:lpstr>¿Que  es el ARCSA?</vt:lpstr>
      <vt:lpstr>PROBLEMATICA</vt:lpstr>
      <vt:lpstr>Problemática</vt:lpstr>
      <vt:lpstr>Objetivos:</vt:lpstr>
      <vt:lpstr>PLANIFICACION ESTRATEGICA  ARCSA Z3</vt:lpstr>
      <vt:lpstr>Diagnóstico Situacional</vt:lpstr>
      <vt:lpstr>Diagnóstico Situacional</vt:lpstr>
      <vt:lpstr>Análisis FODA</vt:lpstr>
      <vt:lpstr>Análisis FODA- EFI - EFE</vt:lpstr>
      <vt:lpstr>Direccionamiento Estratégico</vt:lpstr>
      <vt:lpstr>Presentación de PowerPoint</vt:lpstr>
      <vt:lpstr>Objetivos Estratégicos Zonales - Propuestos</vt:lpstr>
      <vt:lpstr>Balance ScoreCard- ARCA Z3</vt:lpstr>
      <vt:lpstr>Presentación de PowerPoint</vt:lpstr>
      <vt:lpstr>Matriz Tablero de Control- Ciudadana</vt:lpstr>
      <vt:lpstr>Matriz Tablero de Control- Procesos Internos</vt:lpstr>
      <vt:lpstr>Matriz Tablero de Control- Aprendizaje y Crecimiento</vt:lpstr>
      <vt:lpstr>Matriz Tablero de Control- Financiero</vt:lpstr>
      <vt:lpstr>Software- Gobierno Por Resultados</vt:lpstr>
      <vt:lpstr>Software- Gobierno Por Resultados</vt:lpstr>
      <vt:lpstr>Software- Gobierno Por Resultados</vt:lpstr>
      <vt:lpstr>CONCLUSIONES Y RECOMENDACIONES</vt:lpstr>
      <vt:lpstr>Conclusiones y Recomendaciones</vt:lpstr>
      <vt:lpstr>Conclusiones y Recomendaciones</vt:lpstr>
      <vt:lpstr>Conclusiones y Recomendaciones</vt:lpstr>
      <vt:lpstr>Conclusiones y Recomendaciones</vt:lpstr>
      <vt:lpstr>Conclusiones y Recomendaciones</vt:lpstr>
      <vt:lpstr>Conclusiones y Recomendaciones</vt:lpstr>
      <vt:lpstr>GRACIAS POR SU ATENCION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Guevara Reyes</dc:creator>
  <cp:lastModifiedBy>Jorge Guevara Reyes</cp:lastModifiedBy>
  <cp:revision>19</cp:revision>
  <dcterms:created xsi:type="dcterms:W3CDTF">2021-07-26T19:28:15Z</dcterms:created>
  <dcterms:modified xsi:type="dcterms:W3CDTF">2021-08-12T03:07:58Z</dcterms:modified>
</cp:coreProperties>
</file>