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331" r:id="rId7"/>
    <p:sldId id="285" r:id="rId8"/>
    <p:sldId id="288" r:id="rId9"/>
    <p:sldId id="332" r:id="rId10"/>
    <p:sldId id="289" r:id="rId11"/>
    <p:sldId id="301" r:id="rId12"/>
    <p:sldId id="333" r:id="rId13"/>
    <p:sldId id="278" r:id="rId14"/>
    <p:sldId id="343" r:id="rId15"/>
    <p:sldId id="344" r:id="rId16"/>
    <p:sldId id="345" r:id="rId17"/>
    <p:sldId id="269" r:id="rId18"/>
    <p:sldId id="347" r:id="rId19"/>
    <p:sldId id="346" r:id="rId20"/>
    <p:sldId id="291" r:id="rId21"/>
    <p:sldId id="348" r:id="rId22"/>
    <p:sldId id="349" r:id="rId23"/>
    <p:sldId id="334" r:id="rId24"/>
    <p:sldId id="280" r:id="rId25"/>
    <p:sldId id="335" r:id="rId26"/>
    <p:sldId id="309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30" r:id="rId35"/>
    <p:sldId id="317" r:id="rId36"/>
    <p:sldId id="322" r:id="rId37"/>
    <p:sldId id="319" r:id="rId3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577"/>
    <a:srgbClr val="98C595"/>
    <a:srgbClr val="487C44"/>
    <a:srgbClr val="FFCC00"/>
    <a:srgbClr val="D96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3FB79-00F3-4C5E-9790-27B0EA57ADAD}" v="2123" dt="2021-08-30T17:34:13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5356" autoAdjust="0"/>
  </p:normalViewPr>
  <p:slideViewPr>
    <p:cSldViewPr snapToGrid="0" showGuides="1">
      <p:cViewPr varScale="1">
        <p:scale>
          <a:sx n="69" d="100"/>
          <a:sy n="69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04D16-7910-4261-952F-0C7DC7B1CEFC}" type="datetime1">
              <a:rPr lang="es-ES" smtClean="0"/>
              <a:t>30/08/2021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ES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18638F-144D-47A3-B5AE-93BE71F316CE}" type="datetime1">
              <a:rPr lang="es-ES" noProof="0" smtClean="0"/>
              <a:t>30/08/2021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1" dirty="0">
                <a:cs typeface="Arial" pitchFamily="34" charset="0"/>
              </a:rPr>
              <a:t>NOTA: </a:t>
            </a:r>
            <a:r>
              <a:rPr lang="es-ES" sz="1200" dirty="0">
                <a:cs typeface="Arial" pitchFamily="34" charset="0"/>
              </a:rPr>
              <a:t>¿Desea una imagen diferente en esta diapositiva? Seleccione la imagen y elimínela. A continuación, haga clic en el icono Imágenes del marcador de posición para insertar una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</a:t>
            </a:r>
            <a:r>
              <a:rPr lang="es-ES" baseline="0" dirty="0"/>
              <a:t> el 2050 lima </a:t>
            </a:r>
            <a:r>
              <a:rPr lang="es-ES" baseline="0" dirty="0" err="1"/>
              <a:t>chulin</a:t>
            </a:r>
            <a:r>
              <a:rPr lang="es-ES" baseline="0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190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s-ES" noProof="0" smtClean="0"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128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1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1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25" tIns="54412" rIns="108825" bIns="54412"/>
          <a:lstStyle/>
          <a:p>
            <a:pPr marL="0" marR="0" lvl="0" indent="0" algn="ctr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864225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1088284"/>
            <a:r>
              <a:rPr lang="en-US" b="1">
                <a:solidFill>
                  <a:srgbClr val="000000"/>
                </a:solidFill>
              </a:rPr>
              <a:t>FECHA ÚLTIMA REVISIÓN: 09/10/13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1088284"/>
            <a:r>
              <a:rPr lang="es-EC" b="1">
                <a:solidFill>
                  <a:srgbClr val="000000"/>
                </a:solidFill>
              </a:rPr>
              <a:t>CÓDIGO: </a:t>
            </a:r>
            <a:r>
              <a:rPr lang="es-EC">
                <a:solidFill>
                  <a:srgbClr val="000000"/>
                </a:solidFill>
              </a:rPr>
              <a:t>SGC.DI.260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1088284"/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0" y="222165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4473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460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284"/>
            <a:r>
              <a:rPr lang="en-US" b="1">
                <a:solidFill>
                  <a:srgbClr val="000000"/>
                </a:solidFill>
              </a:rPr>
              <a:t>FECHA ÚLTIMA REVISIÓN: 09/10/13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088284"/>
            <a:r>
              <a:rPr lang="es-EC" b="1">
                <a:solidFill>
                  <a:srgbClr val="000000"/>
                </a:solidFill>
              </a:rPr>
              <a:t>CÓDIGO: </a:t>
            </a:r>
            <a:r>
              <a:rPr lang="es-EC">
                <a:solidFill>
                  <a:srgbClr val="000000"/>
                </a:solidFill>
              </a:rPr>
              <a:t>SGC.DI.260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7F58A9D-05FF-EB4D-BA21-5F506D43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850" y="6585604"/>
            <a:ext cx="2743557" cy="26593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defTabSz="1088284"/>
            <a:fld id="{90696F5C-D095-7949-9E8D-B8D5B1349136}" type="slidenum">
              <a:rPr lang="es-US" smtClean="0">
                <a:solidFill>
                  <a:srgbClr val="000000"/>
                </a:solidFill>
              </a:rPr>
              <a:pPr defTabSz="1088284"/>
              <a:t>‹#›</a:t>
            </a:fld>
            <a:endParaRPr lang="es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9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BAE5D-FD42-49FD-B05C-67EA638AF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88DB9E-53C6-4B55-B03B-A1F23126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EE05F-7005-46EA-825F-F68A1E0E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EE05-E0C2-4375-841C-901C9EF21901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8ADC2B-59B7-4306-901B-544412F9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4426-CEA7-47DD-8A91-CEB3590B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8B14-D4BB-4B88-8193-55B043432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0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388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lIns="108850" tIns="54425" rIns="108850" bIns="5442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7F58A9D-05FF-EB4D-BA21-5F506D43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850" y="6585604"/>
            <a:ext cx="2743557" cy="26593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defTabSz="1088284"/>
            <a:fld id="{90696F5C-D095-7949-9E8D-B8D5B1349136}" type="slidenum">
              <a:rPr lang="es-US" smtClean="0">
                <a:solidFill>
                  <a:srgbClr val="000000"/>
                </a:solidFill>
              </a:rPr>
              <a:pPr defTabSz="1088284"/>
              <a:t>‹#›</a:t>
            </a:fld>
            <a:endParaRPr lang="es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lIns="108850" tIns="54425" rIns="108850" bIns="54425" anchor="t"/>
          <a:lstStyle>
            <a:lvl1pPr algn="l">
              <a:defRPr sz="4799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lIns="108850" tIns="54425" rIns="108850" bIns="54425" anchor="b"/>
          <a:lstStyle>
            <a:lvl1pPr marL="0" indent="0">
              <a:buNone/>
              <a:defRPr sz="2400"/>
            </a:lvl1pPr>
            <a:lvl2pPr marL="544142" indent="0">
              <a:buNone/>
              <a:defRPr sz="2100"/>
            </a:lvl2pPr>
            <a:lvl3pPr marL="1088284" indent="0">
              <a:buNone/>
              <a:defRPr sz="1900"/>
            </a:lvl3pPr>
            <a:lvl4pPr marL="1632426" indent="0">
              <a:buNone/>
              <a:defRPr sz="1700"/>
            </a:lvl4pPr>
            <a:lvl5pPr marL="2176569" indent="0">
              <a:buNone/>
              <a:defRPr sz="1700"/>
            </a:lvl5pPr>
            <a:lvl6pPr marL="2720710" indent="0">
              <a:buNone/>
              <a:defRPr sz="1700"/>
            </a:lvl6pPr>
            <a:lvl7pPr marL="3264852" indent="0">
              <a:buNone/>
              <a:defRPr sz="1700"/>
            </a:lvl7pPr>
            <a:lvl8pPr marL="3808994" indent="0">
              <a:buNone/>
              <a:defRPr sz="1700"/>
            </a:lvl8pPr>
            <a:lvl9pPr marL="4353136" indent="0">
              <a:buNone/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063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519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lIns="108850" tIns="54425" rIns="108850" bIns="54425"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lIns="108850" tIns="54425" rIns="108850" bIns="54425"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780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312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lIns="108850" tIns="54425" rIns="108850" bIns="54425"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700"/>
            </a:lvl1pPr>
            <a:lvl2pPr marL="544142" indent="0">
              <a:buNone/>
              <a:defRPr sz="1400"/>
            </a:lvl2pPr>
            <a:lvl3pPr marL="1088284" indent="0">
              <a:buNone/>
              <a:defRPr sz="1200"/>
            </a:lvl3pPr>
            <a:lvl4pPr marL="1632426" indent="0">
              <a:buNone/>
              <a:defRPr sz="1100"/>
            </a:lvl4pPr>
            <a:lvl5pPr marL="2176569" indent="0">
              <a:buNone/>
              <a:defRPr sz="1100"/>
            </a:lvl5pPr>
            <a:lvl6pPr marL="2720710" indent="0">
              <a:buNone/>
              <a:defRPr sz="1100"/>
            </a:lvl6pPr>
            <a:lvl7pPr marL="3264852" indent="0">
              <a:buNone/>
              <a:defRPr sz="1100"/>
            </a:lvl7pPr>
            <a:lvl8pPr marL="3808994" indent="0">
              <a:buNone/>
              <a:defRPr sz="1100"/>
            </a:lvl8pPr>
            <a:lvl9pPr marL="4353136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497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08850" tIns="54425" rIns="108850" bIns="54425"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700"/>
            </a:lvl1pPr>
            <a:lvl2pPr marL="544142" indent="0">
              <a:buNone/>
              <a:defRPr sz="1400"/>
            </a:lvl2pPr>
            <a:lvl3pPr marL="1088284" indent="0">
              <a:buNone/>
              <a:defRPr sz="1200"/>
            </a:lvl3pPr>
            <a:lvl4pPr marL="1632426" indent="0">
              <a:buNone/>
              <a:defRPr sz="1100"/>
            </a:lvl4pPr>
            <a:lvl5pPr marL="2176569" indent="0">
              <a:buNone/>
              <a:defRPr sz="1100"/>
            </a:lvl5pPr>
            <a:lvl6pPr marL="2720710" indent="0">
              <a:buNone/>
              <a:defRPr sz="1100"/>
            </a:lvl6pPr>
            <a:lvl7pPr marL="3264852" indent="0">
              <a:buNone/>
              <a:defRPr sz="1100"/>
            </a:lvl7pPr>
            <a:lvl8pPr marL="3808994" indent="0">
              <a:buNone/>
              <a:defRPr sz="1100"/>
            </a:lvl8pPr>
            <a:lvl9pPr marL="4353136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827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8825" tIns="54412" rIns="108825" bIns="54412" anchor="ctr"/>
          <a:lstStyle/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5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8825" tIns="54412" rIns="108825" bIns="54412" anchor="ctr"/>
          <a:lstStyle/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7" y="6235700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108825" tIns="54412" rIns="108825" bIns="54412"/>
          <a:lstStyle/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7" y="62833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lIns="108825" tIns="54412" rIns="108825" bIns="54412"/>
          <a:lstStyle/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1088284"/>
            <a:r>
              <a:rPr lang="en-US" b="1">
                <a:solidFill>
                  <a:srgbClr val="000000"/>
                </a:solidFill>
              </a:rPr>
              <a:t>FECHA ÚLTIMA REVISIÓN: 09/10/13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5"/>
            <a:ext cx="1930400" cy="213618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1088284"/>
            <a:r>
              <a:rPr lang="es-EC" b="1">
                <a:solidFill>
                  <a:srgbClr val="000000"/>
                </a:solidFill>
              </a:rPr>
              <a:t>CÓDIGO: </a:t>
            </a:r>
            <a:r>
              <a:rPr lang="es-EC">
                <a:solidFill>
                  <a:srgbClr val="000000"/>
                </a:solidFill>
              </a:rPr>
              <a:t>SGC.DI.260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20" y="5981170"/>
            <a:ext cx="2976000" cy="576448"/>
          </a:xfrm>
          <a:prstGeom prst="rect">
            <a:avLst/>
          </a:prstGeom>
        </p:spPr>
      </p:pic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17F58A9D-05FF-EB4D-BA21-5F506D43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850" y="6585604"/>
            <a:ext cx="2743557" cy="26593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defTabSz="1088284"/>
            <a:fld id="{90696F5C-D095-7949-9E8D-B8D5B1349136}" type="slidenum">
              <a:rPr lang="es-US" smtClean="0">
                <a:solidFill>
                  <a:srgbClr val="000000"/>
                </a:solidFill>
              </a:rPr>
              <a:pPr defTabSz="1088284"/>
              <a:t>‹#›</a:t>
            </a:fld>
            <a:endParaRPr lang="es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544142" algn="r" rtl="0" fontAlgn="base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1088284" algn="r" rtl="0" fontAlgn="base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632426" algn="r" rtl="0" fontAlgn="base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2176569" algn="r" rtl="0" fontAlgn="base">
        <a:spcBef>
          <a:spcPct val="0"/>
        </a:spcBef>
        <a:spcAft>
          <a:spcPct val="0"/>
        </a:spcAft>
        <a:defRPr sz="3799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408106" indent="-408106" algn="l" rtl="0" eaLnBrk="0" fontAlgn="base" hangingPunct="0">
        <a:spcBef>
          <a:spcPct val="20000"/>
        </a:spcBef>
        <a:spcAft>
          <a:spcPct val="0"/>
        </a:spcAft>
        <a:buChar char="•"/>
        <a:defRPr sz="2899">
          <a:solidFill>
            <a:schemeClr val="bg1"/>
          </a:solidFill>
          <a:latin typeface="+mn-lt"/>
          <a:ea typeface="+mn-ea"/>
          <a:cs typeface="+mn-cs"/>
        </a:defRPr>
      </a:lvl1pPr>
      <a:lvl2pPr marL="884231" indent="-340089" algn="l" rtl="0" eaLnBrk="0" fontAlgn="base" hangingPunct="0">
        <a:spcBef>
          <a:spcPct val="20000"/>
        </a:spcBef>
        <a:spcAft>
          <a:spcPct val="0"/>
        </a:spcAft>
        <a:buChar char="–"/>
        <a:defRPr sz="2899">
          <a:solidFill>
            <a:schemeClr val="bg1"/>
          </a:solidFill>
          <a:latin typeface="+mn-lt"/>
        </a:defRPr>
      </a:lvl2pPr>
      <a:lvl3pPr marL="1360355" indent="-272071" algn="l" rtl="0" eaLnBrk="0" fontAlgn="base" hangingPunct="0">
        <a:spcBef>
          <a:spcPct val="20000"/>
        </a:spcBef>
        <a:spcAft>
          <a:spcPct val="0"/>
        </a:spcAft>
        <a:buChar char="•"/>
        <a:defRPr sz="2899">
          <a:solidFill>
            <a:schemeClr val="bg1"/>
          </a:solidFill>
          <a:latin typeface="+mn-lt"/>
        </a:defRPr>
      </a:lvl3pPr>
      <a:lvl4pPr marL="1904497" indent="-272071" algn="l" rtl="0" eaLnBrk="0" fontAlgn="base" hangingPunct="0">
        <a:spcBef>
          <a:spcPct val="20000"/>
        </a:spcBef>
        <a:spcAft>
          <a:spcPct val="0"/>
        </a:spcAft>
        <a:buChar char="–"/>
        <a:defRPr sz="2899">
          <a:solidFill>
            <a:schemeClr val="bg1"/>
          </a:solidFill>
          <a:latin typeface="+mn-lt"/>
        </a:defRPr>
      </a:lvl4pPr>
      <a:lvl5pPr marL="2448639" indent="-272071" algn="l" rtl="0" eaLnBrk="0" fontAlgn="base" hangingPunct="0">
        <a:spcBef>
          <a:spcPct val="20000"/>
        </a:spcBef>
        <a:spcAft>
          <a:spcPct val="0"/>
        </a:spcAft>
        <a:buChar char="»"/>
        <a:defRPr sz="2899">
          <a:solidFill>
            <a:schemeClr val="bg1"/>
          </a:solidFill>
          <a:latin typeface="+mn-lt"/>
        </a:defRPr>
      </a:lvl5pPr>
      <a:lvl6pPr marL="2992781" indent="-272071" algn="l" rtl="0" fontAlgn="base">
        <a:spcBef>
          <a:spcPct val="20000"/>
        </a:spcBef>
        <a:spcAft>
          <a:spcPct val="0"/>
        </a:spcAft>
        <a:buChar char="»"/>
        <a:defRPr sz="2899">
          <a:solidFill>
            <a:schemeClr val="bg1"/>
          </a:solidFill>
          <a:latin typeface="+mn-lt"/>
        </a:defRPr>
      </a:lvl6pPr>
      <a:lvl7pPr marL="3536923" indent="-272071" algn="l" rtl="0" fontAlgn="base">
        <a:spcBef>
          <a:spcPct val="20000"/>
        </a:spcBef>
        <a:spcAft>
          <a:spcPct val="0"/>
        </a:spcAft>
        <a:buChar char="»"/>
        <a:defRPr sz="2899">
          <a:solidFill>
            <a:schemeClr val="bg1"/>
          </a:solidFill>
          <a:latin typeface="+mn-lt"/>
        </a:defRPr>
      </a:lvl7pPr>
      <a:lvl8pPr marL="4081066" indent="-272071" algn="l" rtl="0" fontAlgn="base">
        <a:spcBef>
          <a:spcPct val="20000"/>
        </a:spcBef>
        <a:spcAft>
          <a:spcPct val="0"/>
        </a:spcAft>
        <a:buChar char="»"/>
        <a:defRPr sz="2899">
          <a:solidFill>
            <a:schemeClr val="bg1"/>
          </a:solidFill>
          <a:latin typeface="+mn-lt"/>
        </a:defRPr>
      </a:lvl8pPr>
      <a:lvl9pPr marL="4625207" indent="-272071" algn="l" rtl="0" fontAlgn="base">
        <a:spcBef>
          <a:spcPct val="20000"/>
        </a:spcBef>
        <a:spcAft>
          <a:spcPct val="0"/>
        </a:spcAft>
        <a:buChar char="»"/>
        <a:defRPr sz="2899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/>
          <p:cNvSpPr txBox="1">
            <a:spLocks/>
          </p:cNvSpPr>
          <p:nvPr/>
        </p:nvSpPr>
        <p:spPr>
          <a:xfrm>
            <a:off x="1769484" y="1208587"/>
            <a:ext cx="9915525" cy="4441371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b="1" cap="none" dirty="0"/>
              <a:t>DEPARTAMENTO DE ELÉCTRICA, ELECTRÓNICA Y TELECOMUNICACIONES</a:t>
            </a:r>
          </a:p>
          <a:p>
            <a:pPr algn="ctr"/>
            <a:endParaRPr lang="es-ES" sz="2400" cap="none" dirty="0"/>
          </a:p>
          <a:p>
            <a:pPr algn="ctr"/>
            <a:r>
              <a:rPr lang="es-ES" sz="2000" b="1" cap="none" dirty="0"/>
              <a:t>CARRERA DE INGENIERÍA ELECTRÓNICA, AUTOMATIZACIÓN Y CONTROL</a:t>
            </a:r>
          </a:p>
          <a:p>
            <a:pPr algn="ctr"/>
            <a:endParaRPr lang="es-ES" sz="2000" cap="none" dirty="0"/>
          </a:p>
          <a:p>
            <a:pPr algn="ctr"/>
            <a:r>
              <a:rPr lang="es-EC" sz="2200" b="1" dirty="0"/>
              <a:t>“</a:t>
            </a:r>
            <a:r>
              <a:rPr lang="es" sz="2200" b="1" dirty="0">
                <a:ea typeface="+mj-lt"/>
                <a:cs typeface="+mj-lt"/>
              </a:rPr>
              <a:t>Automatización del horno autoclave para pruebas y ensayos de materiales compuestos empleados en reparaciones estructurales del avión A-29B Super </a:t>
            </a:r>
            <a:r>
              <a:rPr lang="es" sz="2200" b="1" dirty="0" err="1">
                <a:ea typeface="+mj-lt"/>
                <a:cs typeface="+mj-lt"/>
              </a:rPr>
              <a:t>Tucano</a:t>
            </a:r>
            <a:r>
              <a:rPr lang="es" sz="2200" b="1" dirty="0">
                <a:ea typeface="+mj-lt"/>
                <a:cs typeface="+mj-lt"/>
              </a:rPr>
              <a:t> de la Fuerza Aérea Ecuatoriana</a:t>
            </a:r>
            <a:r>
              <a:rPr lang="es-EC" sz="2200" b="1" dirty="0"/>
              <a:t>”</a:t>
            </a:r>
            <a:endParaRPr lang="es-EC" sz="2200" b="1" dirty="0">
              <a:cs typeface="Arial"/>
            </a:endParaRPr>
          </a:p>
          <a:p>
            <a:pPr algn="ctr"/>
            <a:endParaRPr lang="es-EC" sz="2400" dirty="0"/>
          </a:p>
          <a:p>
            <a:pPr algn="ctr"/>
            <a:r>
              <a:rPr lang="es-EC" sz="1600" b="1" cap="none" dirty="0"/>
              <a:t>Autor:</a:t>
            </a:r>
            <a:br>
              <a:rPr lang="es-EC" sz="1600" cap="none" dirty="0"/>
            </a:br>
            <a:r>
              <a:rPr lang="es-EC" sz="1600" cap="none" dirty="0"/>
              <a:t>Ronny Peñafiel Pérez</a:t>
            </a:r>
            <a:endParaRPr lang="es-EC" sz="1600" cap="none" dirty="0">
              <a:cs typeface="Arial"/>
            </a:endParaRPr>
          </a:p>
          <a:p>
            <a:pPr algn="ctr"/>
            <a:endParaRPr lang="es-EC" sz="1600" cap="none" dirty="0"/>
          </a:p>
          <a:p>
            <a:pPr algn="ctr"/>
            <a:r>
              <a:rPr lang="es-EC" sz="1600" b="1" cap="none" dirty="0"/>
              <a:t>Director:</a:t>
            </a:r>
            <a:br>
              <a:rPr lang="es-EC" sz="1600" cap="none" dirty="0"/>
            </a:br>
            <a:r>
              <a:rPr lang="es-EC" sz="1600" cap="none" dirty="0">
                <a:cs typeface="Arial"/>
              </a:rPr>
              <a:t>Ing. Hugo </a:t>
            </a:r>
            <a:r>
              <a:rPr lang="es-EC" sz="1600" cap="none" dirty="0" err="1">
                <a:cs typeface="Arial"/>
              </a:rPr>
              <a:t>Ortíz</a:t>
            </a:r>
            <a:r>
              <a:rPr lang="es-EC" sz="1600" cap="none" dirty="0">
                <a:cs typeface="Arial"/>
              </a:rPr>
              <a:t> </a:t>
            </a:r>
            <a:r>
              <a:rPr lang="es-EC" sz="1600" cap="none" dirty="0" err="1">
                <a:cs typeface="Arial"/>
              </a:rPr>
              <a:t>Túlcan</a:t>
            </a:r>
            <a:r>
              <a:rPr lang="es-EC" sz="1600" b="1" cap="none" dirty="0">
                <a:cs typeface="Arial"/>
              </a:rPr>
              <a:t> </a:t>
            </a:r>
            <a:endParaRPr lang="es-EC" sz="1600" cap="none" dirty="0">
              <a:cs typeface="Arial"/>
            </a:endParaRPr>
          </a:p>
          <a:p>
            <a:pPr algn="ctr"/>
            <a:endParaRPr lang="es-EC" sz="1600" cap="none" dirty="0"/>
          </a:p>
          <a:p>
            <a:pPr algn="ctr"/>
            <a:r>
              <a:rPr lang="es-EC" sz="1600" cap="none" dirty="0"/>
              <a:t>Sangolquí - Septiembre 2021</a:t>
            </a:r>
            <a:endParaRPr lang="es-EC" sz="1600" cap="none" dirty="0"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7A0A3E-B1B0-454C-A074-8B700382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750" y="163724"/>
            <a:ext cx="1204241" cy="11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Universidad y Buen Vivir : Módulo 4.- Conociendo mi Universidad (Trabajo  Grupa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3724"/>
            <a:ext cx="4773612" cy="11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806034"/>
            <a:ext cx="12192000" cy="7680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3600"/>
              <a:t>Requisitos de Diseño</a:t>
            </a:r>
            <a:endParaRPr lang="en-US"/>
          </a:p>
        </p:txBody>
      </p:sp>
      <p:sp>
        <p:nvSpPr>
          <p:cNvPr id="4" name="TextBox 36"/>
          <p:cNvSpPr txBox="1"/>
          <p:nvPr/>
        </p:nvSpPr>
        <p:spPr>
          <a:xfrm>
            <a:off x="516535" y="1614948"/>
            <a:ext cx="6550914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C">
                <a:ea typeface="+mn-lt"/>
                <a:cs typeface="+mn-lt"/>
              </a:rPr>
              <a:t>La temperatura del horno autoclave debe ser controlada de manera automática.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r>
              <a:rPr lang="es-EC">
                <a:ea typeface="+mn-lt"/>
                <a:cs typeface="+mn-lt"/>
              </a:rPr>
              <a:t>Por medio de una interfaz HMI se debe supervisar los niveles de temperatura hasta los valores de temperatura requeridos (SET POINTS).</a:t>
            </a:r>
            <a:endParaRPr lang="es-EC"/>
          </a:p>
          <a:p>
            <a:pPr marL="285750" indent="-285750" algn="just">
              <a:buFont typeface="Arial"/>
              <a:buChar char="•"/>
            </a:pPr>
            <a:r>
              <a:rPr lang="es-EC">
                <a:ea typeface="+mn-lt"/>
                <a:cs typeface="+mn-lt"/>
              </a:rPr>
              <a:t>Se requiere supervisar niveles de temperatura y el incremento de dichos niveles de temperatura con el tiempo.</a:t>
            </a:r>
            <a:endParaRPr lang="es-EC"/>
          </a:p>
          <a:p>
            <a:pPr marL="285750" indent="-285750" algn="just">
              <a:buFont typeface="Arial"/>
              <a:buChar char="•"/>
            </a:pPr>
            <a:r>
              <a:rPr lang="es-EC">
                <a:ea typeface="+mn-lt"/>
                <a:cs typeface="+mn-lt"/>
              </a:rPr>
              <a:t>Se requiere controlar los tiempos de operación de los niveles de temperatura solicitados.</a:t>
            </a:r>
            <a:endParaRPr lang="es-EC"/>
          </a:p>
          <a:p>
            <a:pPr marL="285750" indent="-285750" algn="just">
              <a:buFont typeface="Arial"/>
              <a:buChar char="•"/>
            </a:pPr>
            <a:r>
              <a:rPr lang="es-EC">
                <a:ea typeface="+mn-lt"/>
                <a:cs typeface="+mn-lt"/>
              </a:rPr>
              <a:t>Se solicita controlar tres tipos de perfiles de temperatura específicos de temperatura.</a:t>
            </a:r>
            <a:endParaRPr lang="es-EC"/>
          </a:p>
          <a:p>
            <a:pPr marL="285750" indent="-285750" algn="just">
              <a:buFont typeface="Arial"/>
              <a:buChar char="•"/>
            </a:pPr>
            <a:r>
              <a:rPr lang="es-EC">
                <a:ea typeface="+mn-lt"/>
                <a:cs typeface="+mn-lt"/>
              </a:rPr>
              <a:t>Se requiere implementar dos modos de operación como son: manual y automático.</a:t>
            </a:r>
            <a:endParaRPr lang="es-EC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426036" y="14639"/>
            <a:ext cx="4765964" cy="58578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>
                <a:cs typeface="Arial"/>
              </a:rPr>
              <a:t>Diseño del Sistema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12">
            <a:extLst>
              <a:ext uri="{FF2B5EF4-FFF2-40B4-BE49-F238E27FC236}">
                <a16:creationId xmlns:a16="http://schemas.microsoft.com/office/drawing/2014/main" id="{0969083F-1DE3-47FF-AAEA-00F1761D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1783163"/>
            <a:ext cx="4099111" cy="30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2646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806034"/>
            <a:ext cx="12192000" cy="7680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3600"/>
              <a:t>Requisitos de Temperatura</a:t>
            </a: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426036" y="14639"/>
            <a:ext cx="4765964" cy="58578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>
                <a:cs typeface="Arial"/>
              </a:rPr>
              <a:t>Diseño del Sistema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21BD5511-B397-4333-949D-451B5410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77" y="1618355"/>
            <a:ext cx="4379258" cy="380058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ED1BB2-E44F-46C9-B2FE-2747A8255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71728"/>
              </p:ext>
            </p:extLst>
          </p:nvPr>
        </p:nvGraphicFramePr>
        <p:xfrm>
          <a:off x="204749" y="1543852"/>
          <a:ext cx="7263876" cy="4170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703">
                  <a:extLst>
                    <a:ext uri="{9D8B030D-6E8A-4147-A177-3AD203B41FA5}">
                      <a16:colId xmlns:a16="http://schemas.microsoft.com/office/drawing/2014/main" val="2904881394"/>
                    </a:ext>
                  </a:extLst>
                </a:gridCol>
                <a:gridCol w="4137173">
                  <a:extLst>
                    <a:ext uri="{9D8B030D-6E8A-4147-A177-3AD203B41FA5}">
                      <a16:colId xmlns:a16="http://schemas.microsoft.com/office/drawing/2014/main" val="1192088794"/>
                    </a:ext>
                  </a:extLst>
                </a:gridCol>
              </a:tblGrid>
              <a:tr h="46191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Temperatura horno autoclave DIRAER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03043"/>
                  </a:ext>
                </a:extLst>
              </a:tr>
              <a:tr h="1392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Set point de temperatura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A elección según el perfil de temperatura de control y manualmente ingresado por el operador.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609512"/>
                  </a:ext>
                </a:extLst>
              </a:tr>
              <a:tr h="461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Temperatura mínima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>
                          <a:effectLst/>
                        </a:rPr>
                        <a:t>19ºC (temperatura ambiente)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109480"/>
                  </a:ext>
                </a:extLst>
              </a:tr>
              <a:tr h="461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Temperatura máxima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200ºC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2091"/>
                  </a:ext>
                </a:extLst>
              </a:tr>
              <a:tr h="923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Error permisible de niveles de temperatura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>
                          <a:effectLst/>
                        </a:rPr>
                        <a:t>± 3ºC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25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8253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806034"/>
            <a:ext cx="12192000" cy="7680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3600"/>
              <a:t>Requisitos de Tiempo de trabajo</a:t>
            </a: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426036" y="14639"/>
            <a:ext cx="4765964" cy="58578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>
                <a:cs typeface="Arial"/>
              </a:rPr>
              <a:t>Diseño del Sistema</a:t>
            </a:r>
            <a:endParaRPr lang="es-EC" sz="2000" dirty="0"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737C3-0207-4CCF-98AA-B449F8F44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33968"/>
              </p:ext>
            </p:extLst>
          </p:nvPr>
        </p:nvGraphicFramePr>
        <p:xfrm>
          <a:off x="179293" y="1983441"/>
          <a:ext cx="7431830" cy="3054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1898">
                  <a:extLst>
                    <a:ext uri="{9D8B030D-6E8A-4147-A177-3AD203B41FA5}">
                      <a16:colId xmlns:a16="http://schemas.microsoft.com/office/drawing/2014/main" val="2124713345"/>
                    </a:ext>
                  </a:extLst>
                </a:gridCol>
                <a:gridCol w="3899932">
                  <a:extLst>
                    <a:ext uri="{9D8B030D-6E8A-4147-A177-3AD203B41FA5}">
                      <a16:colId xmlns:a16="http://schemas.microsoft.com/office/drawing/2014/main" val="806356988"/>
                    </a:ext>
                  </a:extLst>
                </a:gridCol>
              </a:tblGrid>
              <a:tr h="332618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Tiempo horno autoclave DIRAER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24440"/>
                  </a:ext>
                </a:extLst>
              </a:tr>
              <a:tr h="136071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Tiempo de operación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Manualmente ingresado por el operador según el requerimiento.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072404"/>
                  </a:ext>
                </a:extLst>
              </a:tr>
              <a:tr h="68035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Tiempo mínimo de funcionamiento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 minuto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191577"/>
                  </a:ext>
                </a:extLst>
              </a:tr>
              <a:tr h="68035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Tiempo máximo de funcionamiento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4 horas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361978"/>
                  </a:ext>
                </a:extLst>
              </a:tr>
            </a:tbl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04948A56-326B-41AD-8873-0622E3971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82" y="2016490"/>
            <a:ext cx="4289611" cy="29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329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806034"/>
            <a:ext cx="12192000" cy="7680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3600"/>
              <a:t>Requisitos de Temperatura</a:t>
            </a: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426036" y="14639"/>
            <a:ext cx="4765964" cy="58578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>
                <a:cs typeface="Arial"/>
              </a:rPr>
              <a:t>Diseño del Sistema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29DF66-57D9-4927-8D21-27CA2FEE2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08524"/>
              </p:ext>
            </p:extLst>
          </p:nvPr>
        </p:nvGraphicFramePr>
        <p:xfrm>
          <a:off x="246529" y="2017059"/>
          <a:ext cx="7501931" cy="289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173">
                  <a:extLst>
                    <a:ext uri="{9D8B030D-6E8A-4147-A177-3AD203B41FA5}">
                      <a16:colId xmlns:a16="http://schemas.microsoft.com/office/drawing/2014/main" val="206847321"/>
                    </a:ext>
                  </a:extLst>
                </a:gridCol>
                <a:gridCol w="4272758">
                  <a:extLst>
                    <a:ext uri="{9D8B030D-6E8A-4147-A177-3AD203B41FA5}">
                      <a16:colId xmlns:a16="http://schemas.microsoft.com/office/drawing/2014/main" val="3266746071"/>
                    </a:ext>
                  </a:extLst>
                </a:gridCol>
              </a:tblGrid>
              <a:tr h="356312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Modos de Operación horno autoclave DIRAER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783700"/>
                  </a:ext>
                </a:extLst>
              </a:tr>
              <a:tr h="108513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Modo manual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Los requerimientos de tiempo y temperatura son ingresados por parte del operador.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336266"/>
                  </a:ext>
                </a:extLst>
              </a:tr>
              <a:tr h="145764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Modo automático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El operador puede escoger entre 3 programas diseñados para actuar según los perfiles de temperatura preestabelecidos.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013284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F1095436-70AB-45F5-984E-09E511186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8" t="20548" r="13218" b="54794"/>
          <a:stretch/>
        </p:blipFill>
        <p:spPr>
          <a:xfrm>
            <a:off x="7772399" y="2209681"/>
            <a:ext cx="4301423" cy="101025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0593CF9-999E-4AC9-8AAA-A20F8A887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" b="61094"/>
          <a:stretch/>
        </p:blipFill>
        <p:spPr>
          <a:xfrm>
            <a:off x="7772400" y="3522178"/>
            <a:ext cx="4300825" cy="10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114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13855" y="746578"/>
            <a:ext cx="12192000" cy="5412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0" indent="0" algn="ctr">
              <a:buNone/>
            </a:pPr>
            <a:r>
              <a:rPr lang="es-ES" altLang="ko-KR" sz="2800">
                <a:solidFill>
                  <a:schemeClr val="tx1"/>
                </a:solidFill>
                <a:cs typeface="Arial"/>
              </a:rPr>
              <a:t>Diagrama de Bloques</a:t>
            </a:r>
            <a:endParaRPr lang="es-ES" altLang="ko-KR" sz="2400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426036" y="14639"/>
            <a:ext cx="4765964" cy="58578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>
                <a:cs typeface="Arial"/>
              </a:rPr>
              <a:t>Diseño del Sistema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1D945A-4E38-44B5-8F5A-4AD3BD9A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36" y="1330233"/>
            <a:ext cx="6396316" cy="46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112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6933062" y="14639"/>
            <a:ext cx="5258938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Diseño de los  Algoritmos MPPT</a:t>
            </a:r>
          </a:p>
        </p:txBody>
      </p: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32"/>
          <p:cNvSpPr txBox="1"/>
          <p:nvPr/>
        </p:nvSpPr>
        <p:spPr>
          <a:xfrm>
            <a:off x="948726" y="913138"/>
            <a:ext cx="102993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altLang="ko-KR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Control PID</a:t>
            </a:r>
            <a:endParaRPr lang="es-E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7B06D82-23EB-4B4D-B89D-BA14B8627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7" t="27089" r="3899" b="-288"/>
          <a:stretch/>
        </p:blipFill>
        <p:spPr>
          <a:xfrm>
            <a:off x="2595282" y="1714919"/>
            <a:ext cx="7024115" cy="39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6933062" y="14639"/>
            <a:ext cx="5258938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Diseño de los  Algoritmos MPPT</a:t>
            </a:r>
          </a:p>
        </p:txBody>
      </p: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32"/>
          <p:cNvSpPr txBox="1"/>
          <p:nvPr/>
        </p:nvSpPr>
        <p:spPr>
          <a:xfrm>
            <a:off x="948726" y="913138"/>
            <a:ext cx="102993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altLang="ko-KR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Diagrama P</a:t>
            </a:r>
            <a:r>
              <a:rPr lang="es" sz="2400">
                <a:ea typeface="+mn-lt"/>
                <a:cs typeface="+mn-lt"/>
              </a:rPr>
              <a:t>&amp;</a:t>
            </a:r>
            <a:r>
              <a:rPr lang="es-ES" altLang="ko-KR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ID</a:t>
            </a:r>
            <a:endParaRPr lang="es-ES" altLang="ko-KR" sz="2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55CC70C-EF8E-4DCA-9E06-66B7925A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47" y="1694628"/>
            <a:ext cx="7662582" cy="3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6933062" y="14639"/>
            <a:ext cx="5258938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Diseño de los  Algoritmos MPPT</a:t>
            </a:r>
          </a:p>
        </p:txBody>
      </p: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32"/>
          <p:cNvSpPr txBox="1"/>
          <p:nvPr/>
        </p:nvSpPr>
        <p:spPr>
          <a:xfrm>
            <a:off x="948726" y="913138"/>
            <a:ext cx="102993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altLang="ko-KR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Diagrama de electrico de Control</a:t>
            </a:r>
            <a:endParaRPr lang="es-E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8CDBAF-7722-4B4C-8A86-60F046A0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59" y="1389143"/>
            <a:ext cx="5342965" cy="47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6933062" y="14639"/>
            <a:ext cx="5258938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Diseño de los  Algoritmos MPPT</a:t>
            </a:r>
          </a:p>
        </p:txBody>
      </p: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32"/>
          <p:cNvSpPr txBox="1"/>
          <p:nvPr/>
        </p:nvSpPr>
        <p:spPr>
          <a:xfrm>
            <a:off x="948726" y="913138"/>
            <a:ext cx="102993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altLang="ko-KR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Diagrama eléctrico de Potencia</a:t>
            </a:r>
            <a:endParaRPr lang="es-E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29AA812-4960-4A7B-96A3-10BD4876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29" y="1385368"/>
            <a:ext cx="3774140" cy="4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2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6933062" y="14639"/>
            <a:ext cx="5258938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Diseño de los  Algoritmos MPPT</a:t>
            </a:r>
          </a:p>
        </p:txBody>
      </p: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32"/>
          <p:cNvSpPr txBox="1"/>
          <p:nvPr/>
        </p:nvSpPr>
        <p:spPr>
          <a:xfrm>
            <a:off x="948726" y="913138"/>
            <a:ext cx="102993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altLang="ko-KR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Niveles de Supervisión HMI</a:t>
            </a:r>
            <a:endParaRPr lang="es-E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EA451B-B319-460F-9CA2-083B1D64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044822"/>
            <a:ext cx="5376581" cy="26675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5262AC5-9C07-485F-8142-9E87639D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24" y="1670237"/>
            <a:ext cx="5858435" cy="3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5"/>
          <p:cNvGrpSpPr/>
          <p:nvPr/>
        </p:nvGrpSpPr>
        <p:grpSpPr>
          <a:xfrm>
            <a:off x="1920377" y="1656161"/>
            <a:ext cx="7008779" cy="490707"/>
            <a:chOff x="3131840" y="1491630"/>
            <a:chExt cx="5256584" cy="576064"/>
          </a:xfrm>
        </p:grpSpPr>
        <p:sp>
          <p:nvSpPr>
            <p:cNvPr id="83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rgbClr val="FFFFFF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84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514843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grpSp>
        <p:nvGrpSpPr>
          <p:cNvPr id="85" name="Group 16"/>
          <p:cNvGrpSpPr/>
          <p:nvPr/>
        </p:nvGrpSpPr>
        <p:grpSpPr>
          <a:xfrm>
            <a:off x="1934245" y="2411129"/>
            <a:ext cx="7008779" cy="492229"/>
            <a:chOff x="3131840" y="1491630"/>
            <a:chExt cx="5256584" cy="576064"/>
          </a:xfrm>
        </p:grpSpPr>
        <p:sp>
          <p:nvSpPr>
            <p:cNvPr id="86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rgbClr val="FFFFFF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87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525A6A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88" name="TextBox 25"/>
          <p:cNvSpPr txBox="1"/>
          <p:nvPr/>
        </p:nvSpPr>
        <p:spPr>
          <a:xfrm>
            <a:off x="1906509" y="1656161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89" name="TextBox 26"/>
          <p:cNvSpPr txBox="1"/>
          <p:nvPr/>
        </p:nvSpPr>
        <p:spPr>
          <a:xfrm>
            <a:off x="1912703" y="2370856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90" name="TextBox 29"/>
          <p:cNvSpPr txBox="1"/>
          <p:nvPr/>
        </p:nvSpPr>
        <p:spPr>
          <a:xfrm>
            <a:off x="3062398" y="1756366"/>
            <a:ext cx="514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1600" b="1" dirty="0">
                <a:solidFill>
                  <a:srgbClr val="514843">
                    <a:lumMod val="75000"/>
                    <a:lumOff val="25000"/>
                  </a:srgbClr>
                </a:solidFill>
                <a:latin typeface="Euphemia"/>
                <a:cs typeface="Arial" pitchFamily="34" charset="0"/>
              </a:rPr>
              <a:t>Introducción</a:t>
            </a:r>
          </a:p>
        </p:txBody>
      </p:sp>
      <p:sp>
        <p:nvSpPr>
          <p:cNvPr id="91" name="TextBox 36"/>
          <p:cNvSpPr txBox="1"/>
          <p:nvPr/>
        </p:nvSpPr>
        <p:spPr>
          <a:xfrm>
            <a:off x="3068593" y="2487939"/>
            <a:ext cx="488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1600" b="1" dirty="0">
                <a:solidFill>
                  <a:srgbClr val="514843">
                    <a:lumMod val="75000"/>
                    <a:lumOff val="25000"/>
                  </a:srgbClr>
                </a:solidFill>
                <a:latin typeface="Euphemia"/>
                <a:cs typeface="Arial" pitchFamily="34" charset="0"/>
              </a:rPr>
              <a:t>Objetivos</a:t>
            </a:r>
          </a:p>
        </p:txBody>
      </p:sp>
      <p:sp>
        <p:nvSpPr>
          <p:cNvPr id="92" name="TextBox 25"/>
          <p:cNvSpPr txBox="1"/>
          <p:nvPr/>
        </p:nvSpPr>
        <p:spPr>
          <a:xfrm>
            <a:off x="1898835" y="3135920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93" name="TextBox 29"/>
          <p:cNvSpPr txBox="1"/>
          <p:nvPr/>
        </p:nvSpPr>
        <p:spPr>
          <a:xfrm>
            <a:off x="2923866" y="3117148"/>
            <a:ext cx="514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1600" b="1" dirty="0">
                <a:solidFill>
                  <a:srgbClr val="514843">
                    <a:lumMod val="75000"/>
                    <a:lumOff val="25000"/>
                  </a:srgbClr>
                </a:solidFill>
                <a:latin typeface="Euphemia"/>
                <a:cs typeface="Arial" pitchFamily="34" charset="0"/>
              </a:rPr>
              <a:t>Diseño </a:t>
            </a:r>
          </a:p>
        </p:txBody>
      </p:sp>
      <p:grpSp>
        <p:nvGrpSpPr>
          <p:cNvPr id="94" name="Group 16"/>
          <p:cNvGrpSpPr/>
          <p:nvPr/>
        </p:nvGrpSpPr>
        <p:grpSpPr>
          <a:xfrm>
            <a:off x="1934245" y="3876539"/>
            <a:ext cx="7008779" cy="492229"/>
            <a:chOff x="3131840" y="1491630"/>
            <a:chExt cx="5256584" cy="576064"/>
          </a:xfrm>
        </p:grpSpPr>
        <p:sp>
          <p:nvSpPr>
            <p:cNvPr id="95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rgbClr val="FFFFFF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96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525A6A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97" name="TextBox 26"/>
          <p:cNvSpPr txBox="1"/>
          <p:nvPr/>
        </p:nvSpPr>
        <p:spPr>
          <a:xfrm>
            <a:off x="1912703" y="3836266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98" name="TextBox 36"/>
          <p:cNvSpPr txBox="1"/>
          <p:nvPr/>
        </p:nvSpPr>
        <p:spPr>
          <a:xfrm>
            <a:off x="3068593" y="3953349"/>
            <a:ext cx="488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1600" b="1" dirty="0">
                <a:solidFill>
                  <a:srgbClr val="514843">
                    <a:lumMod val="75000"/>
                    <a:lumOff val="25000"/>
                  </a:srgbClr>
                </a:solidFill>
                <a:latin typeface="Euphemia"/>
                <a:cs typeface="Arial" pitchFamily="34" charset="0"/>
              </a:rPr>
              <a:t>Escenarios de Pruebas y Resultados</a:t>
            </a:r>
          </a:p>
        </p:txBody>
      </p:sp>
      <p:grpSp>
        <p:nvGrpSpPr>
          <p:cNvPr id="99" name="Group 5"/>
          <p:cNvGrpSpPr/>
          <p:nvPr/>
        </p:nvGrpSpPr>
        <p:grpSpPr>
          <a:xfrm>
            <a:off x="1934245" y="3169343"/>
            <a:ext cx="7008779" cy="490707"/>
            <a:chOff x="3131840" y="1491630"/>
            <a:chExt cx="5256584" cy="576064"/>
          </a:xfrm>
        </p:grpSpPr>
        <p:sp>
          <p:nvSpPr>
            <p:cNvPr id="100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rgbClr val="FFFFFF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01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514843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102" name="TextBox 25"/>
          <p:cNvSpPr txBox="1"/>
          <p:nvPr/>
        </p:nvSpPr>
        <p:spPr>
          <a:xfrm>
            <a:off x="1920377" y="3169343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103" name="TextBox 29"/>
          <p:cNvSpPr txBox="1"/>
          <p:nvPr/>
        </p:nvSpPr>
        <p:spPr>
          <a:xfrm>
            <a:off x="3076266" y="3269548"/>
            <a:ext cx="556666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600" b="1">
                <a:solidFill>
                  <a:srgbClr val="514843"/>
                </a:solidFill>
                <a:latin typeface="Euphemia"/>
                <a:cs typeface="Arial"/>
              </a:rPr>
              <a:t>Diseño del Sistema</a:t>
            </a:r>
          </a:p>
        </p:txBody>
      </p:sp>
      <p:sp>
        <p:nvSpPr>
          <p:cNvPr id="104" name="TextBox 25"/>
          <p:cNvSpPr txBox="1"/>
          <p:nvPr/>
        </p:nvSpPr>
        <p:spPr>
          <a:xfrm>
            <a:off x="1898835" y="4605567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105" name="TextBox 29"/>
          <p:cNvSpPr txBox="1"/>
          <p:nvPr/>
        </p:nvSpPr>
        <p:spPr>
          <a:xfrm>
            <a:off x="2923866" y="4586795"/>
            <a:ext cx="514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1600" b="1" dirty="0">
                <a:solidFill>
                  <a:srgbClr val="514843">
                    <a:lumMod val="75000"/>
                    <a:lumOff val="25000"/>
                  </a:srgbClr>
                </a:solidFill>
                <a:latin typeface="Euphemia"/>
                <a:cs typeface="Arial" pitchFamily="34" charset="0"/>
              </a:rPr>
              <a:t>Diseño </a:t>
            </a:r>
          </a:p>
        </p:txBody>
      </p:sp>
      <p:grpSp>
        <p:nvGrpSpPr>
          <p:cNvPr id="106" name="Group 5"/>
          <p:cNvGrpSpPr/>
          <p:nvPr/>
        </p:nvGrpSpPr>
        <p:grpSpPr>
          <a:xfrm>
            <a:off x="1934245" y="4638990"/>
            <a:ext cx="7008779" cy="490707"/>
            <a:chOff x="3131840" y="1491630"/>
            <a:chExt cx="5256584" cy="576064"/>
          </a:xfrm>
        </p:grpSpPr>
        <p:sp>
          <p:nvSpPr>
            <p:cNvPr id="107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rgbClr val="FFFFFF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08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514843"/>
            </a:solidFill>
            <a:ln w="48000" cap="flat" cmpd="thickThin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109" name="TextBox 25"/>
          <p:cNvSpPr txBox="1"/>
          <p:nvPr/>
        </p:nvSpPr>
        <p:spPr>
          <a:xfrm>
            <a:off x="1920377" y="4638990"/>
            <a:ext cx="71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  <a:latin typeface="Euphemia"/>
                <a:cs typeface="Arial" pitchFamily="34" charset="0"/>
              </a:rPr>
              <a:t>05</a:t>
            </a:r>
            <a:endParaRPr lang="ko-KR" altLang="en-US" sz="2000" b="1" dirty="0">
              <a:solidFill>
                <a:srgbClr val="FFFFFF"/>
              </a:solidFill>
              <a:latin typeface="Euphemia"/>
              <a:cs typeface="Arial" pitchFamily="34" charset="0"/>
            </a:endParaRPr>
          </a:p>
        </p:txBody>
      </p:sp>
      <p:sp>
        <p:nvSpPr>
          <p:cNvPr id="110" name="TextBox 29"/>
          <p:cNvSpPr txBox="1"/>
          <p:nvPr/>
        </p:nvSpPr>
        <p:spPr>
          <a:xfrm>
            <a:off x="3076266" y="4739195"/>
            <a:ext cx="5142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600" b="1">
                <a:solidFill>
                  <a:srgbClr val="514843"/>
                </a:solidFill>
                <a:latin typeface="Euphemia"/>
                <a:cs typeface="Arial"/>
              </a:rPr>
              <a:t>Conclusiones</a:t>
            </a: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9460776" y="14639"/>
            <a:ext cx="2731224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>
                <a:cs typeface="Arial" pitchFamily="34" charset="0"/>
              </a:rPr>
              <a:t>Agenda</a:t>
            </a:r>
          </a:p>
        </p:txBody>
      </p:sp>
      <p:cxnSp>
        <p:nvCxnSpPr>
          <p:cNvPr id="35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1593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6316444" y="2964334"/>
            <a:ext cx="5875556" cy="1085396"/>
            <a:chOff x="4288637" y="2000422"/>
            <a:chExt cx="7117482" cy="1085396"/>
          </a:xfrm>
          <a:solidFill>
            <a:srgbClr val="7BB577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288637" y="2835004"/>
              <a:ext cx="2428517" cy="25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567494" y="593824"/>
              <a:ext cx="236459" cy="3049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625298" y="542742"/>
              <a:ext cx="248660" cy="3312982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637965"/>
            <a:ext cx="10784136" cy="1083396"/>
            <a:chOff x="0" y="1742895"/>
            <a:chExt cx="10784136" cy="1083396"/>
          </a:xfrm>
          <a:solidFill>
            <a:srgbClr val="7BB577"/>
          </a:solidFill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2597691"/>
              <a:ext cx="68025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542617" y="580412"/>
              <a:ext cx="222047" cy="2547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293347" y="554624"/>
              <a:ext cx="233798" cy="274778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mbo 1"/>
          <p:cNvSpPr/>
          <p:nvPr/>
        </p:nvSpPr>
        <p:spPr>
          <a:xfrm>
            <a:off x="7362951" y="1706707"/>
            <a:ext cx="2263914" cy="2229431"/>
          </a:xfrm>
          <a:prstGeom prst="diamond">
            <a:avLst/>
          </a:prstGeom>
          <a:solidFill>
            <a:srgbClr val="7BB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</a:rPr>
              <a:t>4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FD24A37-A04F-4CF8-80D7-1D65CB9073FD}"/>
              </a:ext>
            </a:extLst>
          </p:cNvPr>
          <p:cNvSpPr/>
          <p:nvPr/>
        </p:nvSpPr>
        <p:spPr>
          <a:xfrm>
            <a:off x="982639" y="3698543"/>
            <a:ext cx="4898439" cy="1514902"/>
          </a:xfrm>
          <a:prstGeom prst="rect">
            <a:avLst/>
          </a:prstGeom>
          <a:solidFill>
            <a:srgbClr val="98C59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254093" y="3917385"/>
            <a:ext cx="442076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altLang="ko-KR" sz="3200" dirty="0">
                <a:cs typeface="Arial" pitchFamily="34" charset="0"/>
              </a:rPr>
              <a:t>Escenarios de Pruebas y Resultados</a:t>
            </a:r>
          </a:p>
        </p:txBody>
      </p:sp>
    </p:spTree>
    <p:extLst>
      <p:ext uri="{BB962C8B-B14F-4D97-AF65-F5344CB8AC3E}">
        <p14:creationId xmlns:p14="http://schemas.microsoft.com/office/powerpoint/2010/main" val="403031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32"/>
          <p:cNvSpPr txBox="1"/>
          <p:nvPr/>
        </p:nvSpPr>
        <p:spPr>
          <a:xfrm>
            <a:off x="772284" y="2437138"/>
            <a:ext cx="51334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altLang="ko-KR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Resultado Control PID</a:t>
            </a:r>
            <a:endParaRPr lang="es-ES" altLang="ko-KR" b="1" i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pic>
        <p:nvPicPr>
          <p:cNvPr id="11" name="Graphic 28" descr="Open hand with plant">
            <a:extLst>
              <a:ext uri="{FF2B5EF4-FFF2-40B4-BE49-F238E27FC236}">
                <a16:creationId xmlns:a16="http://schemas.microsoft.com/office/drawing/2014/main" id="{7ED4F86B-6B9B-4D20-B179-4FF921F0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5" y="5028464"/>
            <a:ext cx="914400" cy="914400"/>
          </a:xfrm>
          <a:prstGeom prst="rect">
            <a:avLst/>
          </a:prstGeom>
        </p:spPr>
      </p:pic>
      <p:grpSp>
        <p:nvGrpSpPr>
          <p:cNvPr id="12" name="Group 31">
            <a:extLst>
              <a:ext uri="{FF2B5EF4-FFF2-40B4-BE49-F238E27FC236}">
                <a16:creationId xmlns:a16="http://schemas.microsoft.com/office/drawing/2014/main" id="{E603CAFA-1BAA-4FA1-9F79-7DA53DE4CCF3}"/>
              </a:ext>
            </a:extLst>
          </p:cNvPr>
          <p:cNvGrpSpPr/>
          <p:nvPr/>
        </p:nvGrpSpPr>
        <p:grpSpPr>
          <a:xfrm>
            <a:off x="252656" y="5028464"/>
            <a:ext cx="1197258" cy="914400"/>
            <a:chOff x="9890683" y="1031586"/>
            <a:chExt cx="1670500" cy="1414987"/>
          </a:xfrm>
        </p:grpSpPr>
        <p:pic>
          <p:nvPicPr>
            <p:cNvPr id="13" name="Graphic 11" descr="Lightbulb">
              <a:extLst>
                <a:ext uri="{FF2B5EF4-FFF2-40B4-BE49-F238E27FC236}">
                  <a16:creationId xmlns:a16="http://schemas.microsoft.com/office/drawing/2014/main" id="{D0A88FD8-34D5-47A5-BB88-8BA72408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55826" y="1605835"/>
              <a:ext cx="705357" cy="705357"/>
            </a:xfrm>
            <a:prstGeom prst="rect">
              <a:avLst/>
            </a:prstGeom>
          </p:spPr>
        </p:pic>
        <p:pic>
          <p:nvPicPr>
            <p:cNvPr id="14" name="Graphic 24" descr="Battery charging">
              <a:extLst>
                <a:ext uri="{FF2B5EF4-FFF2-40B4-BE49-F238E27FC236}">
                  <a16:creationId xmlns:a16="http://schemas.microsoft.com/office/drawing/2014/main" id="{C61D7C06-8005-4318-9784-AE9BB2E2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73185" y="1031586"/>
              <a:ext cx="705355" cy="705355"/>
            </a:xfrm>
            <a:prstGeom prst="rect">
              <a:avLst/>
            </a:prstGeom>
          </p:spPr>
        </p:pic>
        <p:pic>
          <p:nvPicPr>
            <p:cNvPr id="15" name="Graphic 30" descr="Earth globe Africa and Europe">
              <a:extLst>
                <a:ext uri="{FF2B5EF4-FFF2-40B4-BE49-F238E27FC236}">
                  <a16:creationId xmlns:a16="http://schemas.microsoft.com/office/drawing/2014/main" id="{AE40553E-F000-4B2F-8045-73256BBD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90683" y="1128751"/>
              <a:ext cx="1317822" cy="1317822"/>
            </a:xfrm>
            <a:prstGeom prst="rect">
              <a:avLst/>
            </a:prstGeom>
          </p:spPr>
        </p:pic>
      </p:grpSp>
      <p:grpSp>
        <p:nvGrpSpPr>
          <p:cNvPr id="16" name="Group 286">
            <a:extLst>
              <a:ext uri="{FF2B5EF4-FFF2-40B4-BE49-F238E27FC236}">
                <a16:creationId xmlns:a16="http://schemas.microsoft.com/office/drawing/2014/main" id="{49E001F5-85B7-4F35-B25D-DFF6CAAAAD76}"/>
              </a:ext>
            </a:extLst>
          </p:cNvPr>
          <p:cNvGrpSpPr/>
          <p:nvPr/>
        </p:nvGrpSpPr>
        <p:grpSpPr>
          <a:xfrm>
            <a:off x="3362882" y="5015222"/>
            <a:ext cx="1087343" cy="818502"/>
            <a:chOff x="4402904" y="822061"/>
            <a:chExt cx="3952766" cy="2841256"/>
          </a:xfrm>
        </p:grpSpPr>
        <p:grpSp>
          <p:nvGrpSpPr>
            <p:cNvPr id="17" name="Group 277">
              <a:extLst>
                <a:ext uri="{FF2B5EF4-FFF2-40B4-BE49-F238E27FC236}">
                  <a16:creationId xmlns:a16="http://schemas.microsoft.com/office/drawing/2014/main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24" name="Freeform: Shape 278">
                <a:extLst>
                  <a:ext uri="{FF2B5EF4-FFF2-40B4-BE49-F238E27FC236}">
                    <a16:creationId xmlns:a16="http://schemas.microsoft.com/office/drawing/2014/main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rgbClr val="24A8C2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: Shape 279">
                <a:extLst>
                  <a:ext uri="{FF2B5EF4-FFF2-40B4-BE49-F238E27FC236}">
                    <a16:creationId xmlns:a16="http://schemas.microsoft.com/office/drawing/2014/main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rgbClr val="24A8C2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Freeform: Shape 280">
              <a:extLst>
                <a:ext uri="{FF2B5EF4-FFF2-40B4-BE49-F238E27FC236}">
                  <a16:creationId xmlns:a16="http://schemas.microsoft.com/office/drawing/2014/main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Block Arc 281">
              <a:extLst>
                <a:ext uri="{FF2B5EF4-FFF2-40B4-BE49-F238E27FC236}">
                  <a16:creationId xmlns:a16="http://schemas.microsoft.com/office/drawing/2014/main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0" name="Graphic 30">
              <a:extLst>
                <a:ext uri="{FF2B5EF4-FFF2-40B4-BE49-F238E27FC236}">
                  <a16:creationId xmlns:a16="http://schemas.microsoft.com/office/drawing/2014/main" id="{31A2817E-E62F-48F4-8287-D3C04BB1B109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rgbClr val="82C650"/>
            </a:solidFill>
          </p:grpSpPr>
          <p:sp>
            <p:nvSpPr>
              <p:cNvPr id="21" name="Freeform: Shape 283">
                <a:extLst>
                  <a:ext uri="{FF2B5EF4-FFF2-40B4-BE49-F238E27FC236}">
                    <a16:creationId xmlns:a16="http://schemas.microsoft.com/office/drawing/2014/main" id="{6AAA2EDC-031B-4E99-9CFF-5E888635290E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: Shape 284">
                <a:extLst>
                  <a:ext uri="{FF2B5EF4-FFF2-40B4-BE49-F238E27FC236}">
                    <a16:creationId xmlns:a16="http://schemas.microsoft.com/office/drawing/2014/main" id="{583C091A-1E4D-4661-8F56-E000713877CB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: Shape 285">
                <a:extLst>
                  <a:ext uri="{FF2B5EF4-FFF2-40B4-BE49-F238E27FC236}">
                    <a16:creationId xmlns:a16="http://schemas.microsoft.com/office/drawing/2014/main" id="{F8C1AEF8-237B-4279-9D54-CE5D8376DFF5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505302" y="2188263"/>
            <a:ext cx="3760726" cy="1749701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C1BBF9C2-72BF-481D-93BB-2E749A18F718}"/>
              </a:ext>
            </a:extLst>
          </p:cNvPr>
          <p:cNvSpPr txBox="1"/>
          <p:nvPr/>
        </p:nvSpPr>
        <p:spPr>
          <a:xfrm>
            <a:off x="772284" y="3031049"/>
            <a:ext cx="2892243" cy="649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altLang="ko-KR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Nivel de Temperatura: 70ºC</a:t>
            </a:r>
            <a:endParaRPr lang="es-ES" altLang="ko-KR" b="1" i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2C55C9E1-C51C-494F-8B55-64C729B9D5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1286722"/>
            <a:ext cx="7292788" cy="37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967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32"/>
          <p:cNvSpPr txBox="1"/>
          <p:nvPr/>
        </p:nvSpPr>
        <p:spPr>
          <a:xfrm>
            <a:off x="693843" y="778667"/>
            <a:ext cx="62652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altLang="ko-KR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Comparación con un sensor externo al </a:t>
            </a:r>
            <a:r>
              <a:rPr lang="es-E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sistema</a:t>
            </a:r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415655" y="731498"/>
            <a:ext cx="6831138" cy="1054937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B9FEB6A4-3E3E-417F-A3EE-A449A4F0E394}"/>
              </a:ext>
            </a:extLst>
          </p:cNvPr>
          <p:cNvSpPr txBox="1"/>
          <p:nvPr/>
        </p:nvSpPr>
        <p:spPr>
          <a:xfrm>
            <a:off x="693843" y="1204490"/>
            <a:ext cx="38223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altLang="ko-KR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Nivel de Temperatura: 70ºC</a:t>
            </a:r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0377C59B-B31A-4313-8EBC-2E75721A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24" y="855296"/>
            <a:ext cx="3774140" cy="5046556"/>
          </a:xfrm>
          <a:prstGeom prst="rect">
            <a:avLst/>
          </a:prstGeom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5846312F-DBF0-43C5-A92B-F93F3EF7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35" y="2191424"/>
            <a:ext cx="6273051" cy="31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644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646431" y="1121020"/>
            <a:ext cx="4890840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700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Funcionamiento Modo </a:t>
            </a:r>
            <a:r>
              <a:rPr lang="es-ES" altLang="ko-KR" sz="17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Automático </a:t>
            </a:r>
            <a:endParaRPr lang="en-US"/>
          </a:p>
        </p:txBody>
      </p:sp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389128" y="1121020"/>
            <a:ext cx="5142460" cy="417720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91D2A00-0CE1-46DD-A4F8-490A6155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24" y="1919739"/>
            <a:ext cx="6093758" cy="36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7733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32"/>
          <p:cNvSpPr txBox="1"/>
          <p:nvPr/>
        </p:nvSpPr>
        <p:spPr>
          <a:xfrm>
            <a:off x="738667" y="1249314"/>
            <a:ext cx="62652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b="1">
                <a:cs typeface="Arial"/>
              </a:rPr>
              <a:t>Funcionamiento perfil de temperatura 1</a:t>
            </a:r>
            <a:endParaRPr lang="en-US" b="1"/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292390" y="1157321"/>
            <a:ext cx="6831138" cy="561879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D15B5E-5B74-4457-87D4-EF975EA2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2209819"/>
            <a:ext cx="5477435" cy="327880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EE0AC8A-53B3-4A4E-A6E1-ACB8E283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989" y="2817803"/>
            <a:ext cx="6732493" cy="24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499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32"/>
          <p:cNvSpPr txBox="1"/>
          <p:nvPr/>
        </p:nvSpPr>
        <p:spPr>
          <a:xfrm>
            <a:off x="693843" y="1159667"/>
            <a:ext cx="62652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b="1">
                <a:ea typeface="+mn-lt"/>
                <a:cs typeface="+mn-lt"/>
              </a:rPr>
              <a:t>Funcionamiento perfil de temperatura 2</a:t>
            </a:r>
            <a:endParaRPr lang="en-US"/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404449" y="1101292"/>
            <a:ext cx="6831138" cy="494643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765734-5C60-478F-845F-C4B8C7F1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2132058"/>
            <a:ext cx="5298140" cy="316538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B6CCFFC-D021-491C-B000-F1EE58A8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694" y="2717034"/>
            <a:ext cx="6844553" cy="22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8188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32"/>
          <p:cNvSpPr txBox="1"/>
          <p:nvPr/>
        </p:nvSpPr>
        <p:spPr>
          <a:xfrm>
            <a:off x="828314" y="1159667"/>
            <a:ext cx="62652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b="1">
                <a:ea typeface="+mn-lt"/>
                <a:cs typeface="+mn-lt"/>
              </a:rPr>
              <a:t>Funcionamiento perfil de temperatura 3</a:t>
            </a:r>
            <a:endParaRPr lang="en-US"/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538920" y="1090086"/>
            <a:ext cx="6831138" cy="505849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0B8381-281D-4C26-B9F7-9F6E98229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2039756"/>
            <a:ext cx="4681817" cy="397751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96F2BA4-3E4F-41E1-AC80-8A995519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549" y="2570771"/>
            <a:ext cx="7135903" cy="23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16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646431" y="1121020"/>
            <a:ext cx="4890840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700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Funcionamiento Modo Manual</a:t>
            </a:r>
          </a:p>
        </p:txBody>
      </p:sp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389128" y="1121020"/>
            <a:ext cx="5142460" cy="417720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0BBE540-08C7-4AA2-83E3-75563341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1974357"/>
            <a:ext cx="4726641" cy="332390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4DE1EC-17F0-492D-8683-20DDB99A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94" y="2324678"/>
            <a:ext cx="7483287" cy="24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38078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646431" y="1121020"/>
            <a:ext cx="6358810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700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Funcionamiento Luz Indicadora Baja Temperatura</a:t>
            </a:r>
          </a:p>
        </p:txBody>
      </p:sp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389128" y="1121020"/>
            <a:ext cx="6016518" cy="417720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993D59-93C0-447C-9099-C67B8156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7" y="1717103"/>
            <a:ext cx="5320552" cy="37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1133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646431" y="1121020"/>
            <a:ext cx="5664045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700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Funcionamiento Luz indicadora Alta Temperatura</a:t>
            </a:r>
          </a:p>
        </p:txBody>
      </p:sp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389128" y="1121020"/>
            <a:ext cx="5848430" cy="417720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8CE18F-92E2-4A1E-BAB8-2D8DDDB8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52" y="1716622"/>
            <a:ext cx="5847231" cy="40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880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6316444" y="2964334"/>
            <a:ext cx="5875556" cy="1085396"/>
            <a:chOff x="4288637" y="2000422"/>
            <a:chExt cx="7117482" cy="1085396"/>
          </a:xfrm>
          <a:solidFill>
            <a:srgbClr val="7BB577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288637" y="2835004"/>
              <a:ext cx="2428517" cy="25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567494" y="593824"/>
              <a:ext cx="236459" cy="3049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625298" y="542742"/>
              <a:ext cx="248660" cy="3312982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637965"/>
            <a:ext cx="10784136" cy="1083396"/>
            <a:chOff x="0" y="1742895"/>
            <a:chExt cx="10784136" cy="1083396"/>
          </a:xfrm>
          <a:solidFill>
            <a:srgbClr val="7BB577"/>
          </a:solidFill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2597691"/>
              <a:ext cx="68025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542617" y="580412"/>
              <a:ext cx="222047" cy="2547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293347" y="554624"/>
              <a:ext cx="233798" cy="274778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mbo 1"/>
          <p:cNvSpPr/>
          <p:nvPr/>
        </p:nvSpPr>
        <p:spPr>
          <a:xfrm>
            <a:off x="7362951" y="1706707"/>
            <a:ext cx="2263914" cy="2229431"/>
          </a:xfrm>
          <a:prstGeom prst="diamond">
            <a:avLst/>
          </a:prstGeom>
          <a:solidFill>
            <a:srgbClr val="7BB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FD24A37-A04F-4CF8-80D7-1D65CB9073FD}"/>
              </a:ext>
            </a:extLst>
          </p:cNvPr>
          <p:cNvSpPr/>
          <p:nvPr/>
        </p:nvSpPr>
        <p:spPr>
          <a:xfrm>
            <a:off x="1438733" y="3821447"/>
            <a:ext cx="3717846" cy="1247177"/>
          </a:xfrm>
          <a:prstGeom prst="rect">
            <a:avLst/>
          </a:prstGeom>
          <a:solidFill>
            <a:srgbClr val="98C59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789252" y="4067668"/>
            <a:ext cx="285368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altLang="ko-KR" sz="3200" dirty="0">
                <a:cs typeface="Arial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959305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Escenarios de Prueba y resultados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646431" y="1121020"/>
            <a:ext cx="6056251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700" b="1" i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Funcionamiento Luz indicadora Paro de Emergencia</a:t>
            </a:r>
          </a:p>
        </p:txBody>
      </p:sp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3DAAF0CE-27C2-4077-BCC0-B8EB6288FE31}"/>
              </a:ext>
            </a:extLst>
          </p:cNvPr>
          <p:cNvSpPr>
            <a:spLocks noChangeAspect="1"/>
          </p:cNvSpPr>
          <p:nvPr/>
        </p:nvSpPr>
        <p:spPr>
          <a:xfrm>
            <a:off x="389128" y="1121020"/>
            <a:ext cx="6431136" cy="417720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033E6B-0A3D-4B54-877F-056B1CD8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82" y="1717451"/>
            <a:ext cx="6048935" cy="43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156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6316444" y="2964334"/>
            <a:ext cx="5875556" cy="1085396"/>
            <a:chOff x="4288637" y="2000422"/>
            <a:chExt cx="7117482" cy="1085396"/>
          </a:xfrm>
          <a:solidFill>
            <a:srgbClr val="7BB577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288637" y="2835004"/>
              <a:ext cx="2428517" cy="25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567494" y="593824"/>
              <a:ext cx="236459" cy="3049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625298" y="542742"/>
              <a:ext cx="248660" cy="3312982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637965"/>
            <a:ext cx="10784136" cy="1083396"/>
            <a:chOff x="0" y="1742895"/>
            <a:chExt cx="10784136" cy="1083396"/>
          </a:xfrm>
          <a:solidFill>
            <a:srgbClr val="7BB577"/>
          </a:solidFill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2597691"/>
              <a:ext cx="68025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542617" y="580412"/>
              <a:ext cx="222047" cy="2547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293347" y="554624"/>
              <a:ext cx="233798" cy="274778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mbo 1"/>
          <p:cNvSpPr/>
          <p:nvPr/>
        </p:nvSpPr>
        <p:spPr>
          <a:xfrm>
            <a:off x="7362951" y="1706707"/>
            <a:ext cx="2263914" cy="2229431"/>
          </a:xfrm>
          <a:prstGeom prst="diamond">
            <a:avLst/>
          </a:prstGeom>
          <a:solidFill>
            <a:srgbClr val="7BB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</a:rPr>
              <a:t>5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FD24A37-A04F-4CF8-80D7-1D65CB9073FD}"/>
              </a:ext>
            </a:extLst>
          </p:cNvPr>
          <p:cNvSpPr/>
          <p:nvPr/>
        </p:nvSpPr>
        <p:spPr>
          <a:xfrm>
            <a:off x="1438733" y="3821447"/>
            <a:ext cx="3717846" cy="1247177"/>
          </a:xfrm>
          <a:prstGeom prst="rect">
            <a:avLst/>
          </a:prstGeom>
          <a:solidFill>
            <a:srgbClr val="98C59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789252" y="4067668"/>
            <a:ext cx="28536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ES" altLang="ko-KR" sz="3200">
                <a:cs typeface="Arial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9631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Conclusiones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9">
            <a:extLst>
              <a:ext uri="{FF2B5EF4-FFF2-40B4-BE49-F238E27FC236}">
                <a16:creationId xmlns:a16="http://schemas.microsoft.com/office/drawing/2014/main" id="{4C4AACCD-94B6-4CEB-A47F-160B2884B502}"/>
              </a:ext>
            </a:extLst>
          </p:cNvPr>
          <p:cNvSpPr/>
          <p:nvPr/>
        </p:nvSpPr>
        <p:spPr>
          <a:xfrm>
            <a:off x="1216035" y="709274"/>
            <a:ext cx="10579578" cy="1553786"/>
          </a:xfrm>
          <a:prstGeom prst="rect">
            <a:avLst/>
          </a:prstGeom>
          <a:solidFill>
            <a:srgbClr val="4472C4">
              <a:lumMod val="50000"/>
            </a:srgbClr>
          </a:solidFill>
          <a:ln w="381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spcFirstLastPara="0" vert="horz" wrap="square" lIns="1013543" tIns="50800" rIns="50800" bIns="50800" numCol="1" spcCol="1270" anchor="ctr" anchorCtr="0"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900">
                <a:solidFill>
                  <a:schemeClr val="bg1"/>
                </a:solidFill>
                <a:ea typeface="+mn-lt"/>
                <a:cs typeface="+mn-lt"/>
              </a:rPr>
              <a:t>Se optimizó el proceso de pruebas y ensayos para reparaciones de materiales compuestos para reparaciones del avión Super Tucano, lo cual redujo tiempos operación y proporcionó mejores resultados en cuanto a las pruebas y ensayos realizados. </a:t>
            </a:r>
            <a:endParaRPr lang="en-US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DA44E4F3-44EE-4B2C-A96B-50D97DC19E84}"/>
              </a:ext>
            </a:extLst>
          </p:cNvPr>
          <p:cNvSpPr/>
          <p:nvPr/>
        </p:nvSpPr>
        <p:spPr>
          <a:xfrm>
            <a:off x="501647" y="709274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B1A0829-1DC0-4F8B-BD70-F3EE7C3F2AF7}"/>
              </a:ext>
            </a:extLst>
          </p:cNvPr>
          <p:cNvSpPr/>
          <p:nvPr/>
        </p:nvSpPr>
        <p:spPr>
          <a:xfrm>
            <a:off x="1587556" y="2665823"/>
            <a:ext cx="10208057" cy="1409351"/>
          </a:xfrm>
          <a:prstGeom prst="rect">
            <a:avLst/>
          </a:prstGeom>
          <a:solidFill>
            <a:srgbClr val="4472C4">
              <a:lumMod val="50000"/>
            </a:srgbClr>
          </a:solidFill>
          <a:ln w="381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spcFirstLastPara="0" vert="horz" wrap="square" lIns="1013543" tIns="50800" rIns="50800" bIns="50800" numCol="1" spcCol="1270" anchor="ctr" anchorCtr="0"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900">
                <a:solidFill>
                  <a:schemeClr val="bg1"/>
                </a:solidFill>
                <a:ea typeface="+mn-lt"/>
                <a:cs typeface="+mn-lt"/>
              </a:rPr>
              <a:t>Se realizó un sistema de control automático para medir los niveles de temperatura del horno autoclave, mediante la utilización de diversos dispositivos de instrumentación y control que permiten el monitoreo en tiempo real de los niveles de temperatura dentro del horno.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F039F01-711B-4EDA-956E-D38ECEA3CAEF}"/>
              </a:ext>
            </a:extLst>
          </p:cNvPr>
          <p:cNvSpPr/>
          <p:nvPr/>
        </p:nvSpPr>
        <p:spPr>
          <a:xfrm>
            <a:off x="1325055" y="4549808"/>
            <a:ext cx="10470558" cy="1157068"/>
          </a:xfrm>
          <a:prstGeom prst="rect">
            <a:avLst/>
          </a:prstGeom>
          <a:solidFill>
            <a:srgbClr val="4472C4">
              <a:lumMod val="50000"/>
            </a:srgbClr>
          </a:solidFill>
          <a:ln w="381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spcFirstLastPara="0" vert="horz" wrap="square" lIns="1013543" tIns="50800" rIns="50800" bIns="50800" numCol="1" spcCol="1270" anchor="ctr" anchorCtr="0"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900">
                <a:solidFill>
                  <a:schemeClr val="bg1"/>
                </a:solidFill>
                <a:ea typeface="+mn-lt"/>
                <a:cs typeface="+mn-lt"/>
              </a:rPr>
              <a:t>Mediante lógica de programación se especificó ciertos parámetros de temperatura para el calentamiento del horno autoclave, y, por otro lado, apagar las niquelinas para evitar niveles de temperatura muy altos o no deseados.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1C0EC518-A200-41D5-ABBB-60A66C6BD218}"/>
              </a:ext>
            </a:extLst>
          </p:cNvPr>
          <p:cNvSpPr/>
          <p:nvPr/>
        </p:nvSpPr>
        <p:spPr>
          <a:xfrm>
            <a:off x="972544" y="2592565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2026C0EA-4010-4227-A2EB-E2892D75FFA3}"/>
              </a:ext>
            </a:extLst>
          </p:cNvPr>
          <p:cNvSpPr/>
          <p:nvPr/>
        </p:nvSpPr>
        <p:spPr>
          <a:xfrm>
            <a:off x="602014" y="4342114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73090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6082145" y="14639"/>
            <a:ext cx="6109855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Conclusiones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9">
            <a:extLst>
              <a:ext uri="{FF2B5EF4-FFF2-40B4-BE49-F238E27FC236}">
                <a16:creationId xmlns:a16="http://schemas.microsoft.com/office/drawing/2014/main" id="{4C4AACCD-94B6-4CEB-A47F-160B2884B502}"/>
              </a:ext>
            </a:extLst>
          </p:cNvPr>
          <p:cNvSpPr/>
          <p:nvPr/>
        </p:nvSpPr>
        <p:spPr>
          <a:xfrm>
            <a:off x="1216035" y="824619"/>
            <a:ext cx="10579578" cy="1381577"/>
          </a:xfrm>
          <a:prstGeom prst="rect">
            <a:avLst/>
          </a:prstGeom>
          <a:solidFill>
            <a:srgbClr val="4472C4">
              <a:lumMod val="50000"/>
            </a:srgbClr>
          </a:solidFill>
          <a:ln w="381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spcFirstLastPara="0" vert="horz" wrap="square" lIns="1013543" tIns="50800" rIns="50800" bIns="50800" numCol="1" spcCol="1270" anchor="ctr" anchorCtr="0"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900">
                <a:solidFill>
                  <a:schemeClr val="bg1"/>
                </a:solidFill>
                <a:ea typeface="+mn-lt"/>
                <a:cs typeface="+mn-lt"/>
              </a:rPr>
              <a:t>El sistema de control implementado tipo PID permite que el horno realice su operación en los tiempos y lineamientos de niveles de temperatura requeridos para los trabajos de reparaciones con una duración de 4 horas de funcionamiento continuo según los requerimientos solicitados.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DA44E4F3-44EE-4B2C-A96B-50D97DC19E84}"/>
              </a:ext>
            </a:extLst>
          </p:cNvPr>
          <p:cNvSpPr/>
          <p:nvPr/>
        </p:nvSpPr>
        <p:spPr>
          <a:xfrm>
            <a:off x="501647" y="709274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B1A0829-1DC0-4F8B-BD70-F3EE7C3F2AF7}"/>
              </a:ext>
            </a:extLst>
          </p:cNvPr>
          <p:cNvSpPr/>
          <p:nvPr/>
        </p:nvSpPr>
        <p:spPr>
          <a:xfrm>
            <a:off x="1587556" y="2650665"/>
            <a:ext cx="10208057" cy="1278965"/>
          </a:xfrm>
          <a:prstGeom prst="rect">
            <a:avLst/>
          </a:prstGeom>
          <a:solidFill>
            <a:srgbClr val="4472C4">
              <a:lumMod val="50000"/>
            </a:srgbClr>
          </a:solidFill>
          <a:ln w="381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spcFirstLastPara="0" vert="horz" wrap="square" lIns="1013543" tIns="50800" rIns="50800" bIns="50800" numCol="1" spcCol="1270" anchor="ctr" anchorCtr="0"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>
                <a:solidFill>
                  <a:schemeClr val="bg1"/>
                </a:solidFill>
                <a:ea typeface="+mn-lt"/>
                <a:cs typeface="+mn-lt"/>
              </a:rPr>
              <a:t>Se implementó un sistema de supervisión HMI en el que se cuenta con pantallas distribuidas por procesos y poseen su respectivo nivel jerárquico para la adecuada manipulación del operador y de esta manera poder monitorear en tiempo real el adecuado funcionamiento del horno autoclave.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1C0EC518-A200-41D5-ABBB-60A66C6BD218}"/>
              </a:ext>
            </a:extLst>
          </p:cNvPr>
          <p:cNvSpPr/>
          <p:nvPr/>
        </p:nvSpPr>
        <p:spPr>
          <a:xfrm>
            <a:off x="958847" y="2467298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57451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01990867-0FD7-46A0-AB1A-46185C69316B}"/>
              </a:ext>
            </a:extLst>
          </p:cNvPr>
          <p:cNvSpPr/>
          <p:nvPr/>
        </p:nvSpPr>
        <p:spPr>
          <a:xfrm>
            <a:off x="1461431" y="826843"/>
            <a:ext cx="9386678" cy="5019776"/>
          </a:xfrm>
          <a:prstGeom prst="rect">
            <a:avLst/>
          </a:prstGeom>
          <a:solidFill>
            <a:srgbClr val="70AD47">
              <a:lumMod val="20000"/>
              <a:lumOff val="80000"/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2"/>
          <p:cNvSpPr txBox="1"/>
          <p:nvPr/>
        </p:nvSpPr>
        <p:spPr>
          <a:xfrm>
            <a:off x="2876987" y="2141006"/>
            <a:ext cx="7361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dirty="0"/>
              <a:t>GRACIAS</a:t>
            </a:r>
            <a:br>
              <a:rPr lang="es-EC" sz="5400" dirty="0"/>
            </a:br>
            <a:r>
              <a:rPr lang="es-EC" sz="5400" dirty="0"/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31749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/>
          <p:nvPr/>
        </p:nvSpPr>
        <p:spPr>
          <a:xfrm>
            <a:off x="11206" y="2984332"/>
            <a:ext cx="12192000" cy="2842108"/>
          </a:xfrm>
          <a:prstGeom prst="rect">
            <a:avLst/>
          </a:prstGeom>
          <a:solidFill>
            <a:srgbClr val="525A6A"/>
          </a:solidFill>
          <a:ln w="48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4" name="Text Placeholder 1"/>
          <p:cNvSpPr txBox="1">
            <a:spLocks/>
          </p:cNvSpPr>
          <p:nvPr/>
        </p:nvSpPr>
        <p:spPr>
          <a:xfrm>
            <a:off x="89647" y="1007010"/>
            <a:ext cx="12192000" cy="52878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ko-KR" sz="3200" b="1">
                <a:latin typeface="Arial"/>
                <a:cs typeface="Arial"/>
              </a:rPr>
              <a:t>Materiales Compuestos en Aeronaútica</a:t>
            </a:r>
            <a:endParaRPr lang="es-ES" altLang="ko-KR" sz="3200" b="1" dirty="0">
              <a:latin typeface="Arial"/>
              <a:cs typeface="Arial"/>
            </a:endParaRPr>
          </a:p>
        </p:txBody>
      </p:sp>
      <p:sp>
        <p:nvSpPr>
          <p:cNvPr id="90" name="TextBox 20"/>
          <p:cNvSpPr txBox="1"/>
          <p:nvPr/>
        </p:nvSpPr>
        <p:spPr>
          <a:xfrm>
            <a:off x="1131793" y="1863665"/>
            <a:ext cx="10768854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700" dirty="0">
                <a:solidFill>
                  <a:srgbClr val="514843"/>
                </a:solidFill>
                <a:cs typeface="Arial"/>
              </a:rPr>
              <a:t>Conforme ha ido avanzando la tecnología, la viación se ha ido modernizando a tal punto que el día de hoy existe gran parte </a:t>
            </a:r>
            <a:r>
              <a:rPr lang="es-ES" altLang="ko-KR" sz="1700">
                <a:solidFill>
                  <a:srgbClr val="514843"/>
                </a:solidFill>
                <a:cs typeface="Arial"/>
              </a:rPr>
              <a:t>de piezas de aeronaves fabricadas con materiales compuestos, gracias a sus grandes ventajas y características que presentan esta clase de materiales.</a:t>
            </a:r>
          </a:p>
        </p:txBody>
      </p:sp>
      <p:sp>
        <p:nvSpPr>
          <p:cNvPr id="131" name="Title 2"/>
          <p:cNvSpPr txBox="1">
            <a:spLocks/>
          </p:cNvSpPr>
          <p:nvPr/>
        </p:nvSpPr>
        <p:spPr>
          <a:xfrm>
            <a:off x="9460776" y="14639"/>
            <a:ext cx="2731224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Introducción</a:t>
            </a:r>
          </a:p>
        </p:txBody>
      </p:sp>
      <p:cxnSp>
        <p:nvCxnSpPr>
          <p:cNvPr id="133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FE9DBCF6-8A9B-4BD7-BCA2-55CB31A0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1" y="3420798"/>
            <a:ext cx="3830170" cy="18093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D199AB5-7E2D-4D7C-B5C1-155EA964A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806" y="3423957"/>
            <a:ext cx="2466975" cy="18478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8EA08CE-A544-44E6-9EF7-C9B0E3D49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719" y="340154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7449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9460776" y="14639"/>
            <a:ext cx="2731224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Introducción</a:t>
            </a:r>
          </a:p>
        </p:txBody>
      </p:sp>
      <p:cxnSp>
        <p:nvCxnSpPr>
          <p:cNvPr id="40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Rectangle 3"/>
          <p:cNvSpPr/>
          <p:nvPr/>
        </p:nvSpPr>
        <p:spPr>
          <a:xfrm>
            <a:off x="1" y="608343"/>
            <a:ext cx="6417570" cy="5596651"/>
          </a:xfrm>
          <a:prstGeom prst="rect">
            <a:avLst/>
          </a:prstGeom>
          <a:solidFill>
            <a:srgbClr val="525A6A"/>
          </a:solidFill>
          <a:ln w="48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2" name="Marcador de texto 1"/>
          <p:cNvSpPr txBox="1">
            <a:spLocks/>
          </p:cNvSpPr>
          <p:nvPr/>
        </p:nvSpPr>
        <p:spPr>
          <a:xfrm>
            <a:off x="6417571" y="889049"/>
            <a:ext cx="5774429" cy="67982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>
                <a:latin typeface="Arial"/>
                <a:cs typeface="Arial"/>
              </a:rPr>
              <a:t>  Reparación A-29b </a:t>
            </a:r>
          </a:p>
        </p:txBody>
      </p:sp>
      <p:grpSp>
        <p:nvGrpSpPr>
          <p:cNvPr id="45" name="Group 12">
            <a:extLst>
              <a:ext uri="{FF2B5EF4-FFF2-40B4-BE49-F238E27FC236}">
                <a16:creationId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2308061" y="1787354"/>
            <a:ext cx="4352730" cy="954105"/>
            <a:chOff x="2551705" y="4283315"/>
            <a:chExt cx="2357002" cy="523002"/>
          </a:xfrm>
        </p:grpSpPr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5" y="4485767"/>
              <a:ext cx="2357002" cy="32055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C" sz="1600">
                  <a:solidFill>
                    <a:srgbClr val="FFFFFF"/>
                  </a:solidFill>
                  <a:ea typeface="+mn-lt"/>
                  <a:cs typeface="+mn-lt"/>
                </a:rPr>
                <a:t>Nuevas tecnologías de fabricación.</a:t>
              </a:r>
              <a:endParaRPr lang="es-EC" sz="1600">
                <a:ea typeface="+mn-lt"/>
                <a:cs typeface="+mn-lt"/>
              </a:endParaRPr>
            </a:p>
            <a:p>
              <a:endParaRPr lang="es-EC" altLang="ko-KR" sz="16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48" name="TextBox 34">
              <a:extLst>
                <a:ext uri="{FF2B5EF4-FFF2-40B4-BE49-F238E27FC236}">
                  <a16:creationId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5"/>
              <a:ext cx="2336966" cy="2024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C" altLang="ko-KR" b="1">
                  <a:solidFill>
                    <a:srgbClr val="FFFFFF"/>
                  </a:solidFill>
                  <a:cs typeface="Arial"/>
                </a:rPr>
                <a:t>Pruebas y Ensayos</a:t>
              </a:r>
              <a:endParaRPr lang="es-EC" altLang="ko-KR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9">
            <a:extLst>
              <a:ext uri="{FF2B5EF4-FFF2-40B4-BE49-F238E27FC236}">
                <a16:creationId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2311453" y="3913776"/>
            <a:ext cx="3327950" cy="681183"/>
            <a:chOff x="2551705" y="4283314"/>
            <a:chExt cx="2373022" cy="681183"/>
          </a:xfrm>
        </p:grpSpPr>
        <p:sp>
          <p:nvSpPr>
            <p:cNvPr id="76" name="TextBox 30">
              <a:extLst>
                <a:ext uri="{FF2B5EF4-FFF2-40B4-BE49-F238E27FC236}">
                  <a16:creationId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625943"/>
              <a:ext cx="235700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C" altLang="ko-KR" sz="1600" dirty="0">
                  <a:solidFill>
                    <a:srgbClr val="FFFFFF"/>
                  </a:solidFill>
                  <a:cs typeface="Arial" pitchFamily="34" charset="0"/>
                </a:rPr>
                <a:t>Reducción de costos.</a:t>
              </a:r>
              <a:endParaRPr lang="es-EC" altLang="ko-KR" sz="16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77" name="TextBox 31">
              <a:extLst>
                <a:ext uri="{FF2B5EF4-FFF2-40B4-BE49-F238E27FC236}">
                  <a16:creationId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C" altLang="ko-KR" b="1">
                  <a:solidFill>
                    <a:srgbClr val="FFFFFF"/>
                  </a:solidFill>
                  <a:cs typeface="Arial"/>
                </a:rPr>
                <a:t>Reparaciones</a:t>
              </a:r>
              <a:endParaRPr lang="es-EC" altLang="ko-KR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3026F81-C77B-4EBE-9DA6-26986524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3" y="3604686"/>
            <a:ext cx="1768289" cy="130709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BF3B3C-D45C-4602-94BA-0FBBE86F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5" y="1447799"/>
            <a:ext cx="1723467" cy="128419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CF0E1E6-501D-4DDE-B6F1-FC58E4531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488" y="1444662"/>
            <a:ext cx="5779993" cy="20300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08212A9-09BD-4642-8488-E399B412C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488" y="3542740"/>
            <a:ext cx="5836022" cy="23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6316444" y="2964334"/>
            <a:ext cx="5875556" cy="1085396"/>
            <a:chOff x="4288637" y="2000422"/>
            <a:chExt cx="7117482" cy="1085396"/>
          </a:xfrm>
          <a:solidFill>
            <a:srgbClr val="7BB577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288637" y="2835004"/>
              <a:ext cx="2428517" cy="25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567494" y="593824"/>
              <a:ext cx="236459" cy="3049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625298" y="542742"/>
              <a:ext cx="248660" cy="3312982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637965"/>
            <a:ext cx="10784136" cy="1083396"/>
            <a:chOff x="0" y="1742895"/>
            <a:chExt cx="10784136" cy="1083396"/>
          </a:xfrm>
          <a:solidFill>
            <a:srgbClr val="7BB577"/>
          </a:solidFill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2597691"/>
              <a:ext cx="68025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542617" y="580412"/>
              <a:ext cx="222047" cy="2547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293347" y="554624"/>
              <a:ext cx="233798" cy="274778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mbo 1"/>
          <p:cNvSpPr/>
          <p:nvPr/>
        </p:nvSpPr>
        <p:spPr>
          <a:xfrm>
            <a:off x="7362951" y="1706707"/>
            <a:ext cx="2263914" cy="2229431"/>
          </a:xfrm>
          <a:prstGeom prst="diamond">
            <a:avLst/>
          </a:prstGeom>
          <a:solidFill>
            <a:srgbClr val="7BB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FD24A37-A04F-4CF8-80D7-1D65CB9073FD}"/>
              </a:ext>
            </a:extLst>
          </p:cNvPr>
          <p:cNvSpPr/>
          <p:nvPr/>
        </p:nvSpPr>
        <p:spPr>
          <a:xfrm>
            <a:off x="1438733" y="3821447"/>
            <a:ext cx="3717846" cy="1247177"/>
          </a:xfrm>
          <a:prstGeom prst="rect">
            <a:avLst/>
          </a:prstGeom>
          <a:solidFill>
            <a:srgbClr val="98C59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789252" y="4067668"/>
            <a:ext cx="285368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altLang="ko-KR" sz="3200" dirty="0">
                <a:cs typeface="Arial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41650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756444" y="2608135"/>
            <a:ext cx="31623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altLang="ko-KR" sz="1867" b="1" dirty="0">
                <a:solidFill>
                  <a:schemeClr val="bg1"/>
                </a:solidFill>
                <a:cs typeface="Arial" pitchFamily="34" charset="0"/>
              </a:rPr>
              <a:t>Objetivo General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5894" y="2685017"/>
            <a:ext cx="883920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" sz="2800">
                <a:ea typeface="+mn-lt"/>
                <a:cs typeface="+mn-lt"/>
              </a:rPr>
              <a:t>Optimizar la operación de un horno autoclave mediante la integración de un sistema de control automático que se ajuste a las necesidades de los procesos experimentales de pruebas y ensayos de materiales compuestos que serán utilizados en reparaciones estructurales del avión A-29B Super Tucano.</a:t>
            </a:r>
            <a:r>
              <a:rPr lang="es-ES" sz="2800" dirty="0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34" name="Text Placeholder 1"/>
          <p:cNvSpPr txBox="1">
            <a:spLocks/>
          </p:cNvSpPr>
          <p:nvPr/>
        </p:nvSpPr>
        <p:spPr>
          <a:xfrm>
            <a:off x="637309" y="1417567"/>
            <a:ext cx="11196369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4000" dirty="0"/>
              <a:t>Objetivo General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9460776" y="14639"/>
            <a:ext cx="2731224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Objetivos</a:t>
            </a: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3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89709" y="1577224"/>
            <a:ext cx="1092790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Sistematizar el proceso de pruebas y ensayos de materiales compuestos en un horno autoclave, incorporando un adecuado sistema automatizado de control para las variables de temperatura, tiempo y presión.</a:t>
            </a:r>
            <a:endParaRPr lang="es-E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Incrementar la fiabilidad de los resultados obtenidos en las pruebas y ensayos mejorando el desempeño del sistema de control automático del horno.</a:t>
            </a:r>
            <a:endParaRPr lang="es-ES"/>
          </a:p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Optimizar los tiempos de operación del horno autoclave para los diversos procesos de pruebas y ensayos. </a:t>
            </a:r>
            <a:endParaRPr lang="es-ES"/>
          </a:p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Facilitar la operación del horno mediante una HMI (Human - Machine Interface) que permita la adecuada maniobra del horno mostrando datos en tiempo real y gráficas de las variables de control.</a:t>
            </a:r>
            <a:endParaRPr lang="es-ES"/>
          </a:p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Supervisar parámetros de operación del horno autoclave mediante una pantalla HMI que muestre los diferentes estados de las variables de control.</a:t>
            </a:r>
            <a:endParaRPr lang="es-ES"/>
          </a:p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Garantizar medidas de seguridad por medio de alertas presentes en la interface HMI, para la toma de acciones inmediatas ante una deficiencia del sistema.</a:t>
            </a:r>
            <a:endParaRPr lang="es-ES"/>
          </a:p>
          <a:p>
            <a:pPr algn="just">
              <a:buFont typeface="Arial" panose="020B0604020202020204" pitchFamily="34" charset="0"/>
              <a:buChar char="•"/>
            </a:pPr>
            <a:r>
              <a:rPr lang="es">
                <a:ea typeface="+mn-lt"/>
                <a:cs typeface="+mn-lt"/>
              </a:rPr>
              <a:t>Facilitar la operación y mantenimiento del Horno mediante la generación de los respectivos manuales.</a:t>
            </a:r>
            <a:endParaRPr lang="es-ES"/>
          </a:p>
        </p:txBody>
      </p:sp>
      <p:sp>
        <p:nvSpPr>
          <p:cNvPr id="34" name="Text Placeholder 1"/>
          <p:cNvSpPr txBox="1">
            <a:spLocks/>
          </p:cNvSpPr>
          <p:nvPr/>
        </p:nvSpPr>
        <p:spPr>
          <a:xfrm>
            <a:off x="532451" y="809139"/>
            <a:ext cx="11196369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3600" dirty="0"/>
              <a:t>Objetivos Secundarios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9460776" y="14639"/>
            <a:ext cx="2731224" cy="5857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cs typeface="Arial" pitchFamily="34" charset="0"/>
              </a:rPr>
              <a:t>Objetivos</a:t>
            </a:r>
          </a:p>
        </p:txBody>
      </p: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4D75021C-D581-4D7E-A7ED-DAD221F07DF4}"/>
              </a:ext>
            </a:extLst>
          </p:cNvPr>
          <p:cNvCxnSpPr/>
          <p:nvPr/>
        </p:nvCxnSpPr>
        <p:spPr>
          <a:xfrm>
            <a:off x="152166" y="567829"/>
            <a:ext cx="11916696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6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6316444" y="2964334"/>
            <a:ext cx="5875556" cy="1085396"/>
            <a:chOff x="4288637" y="2000422"/>
            <a:chExt cx="7117482" cy="1085396"/>
          </a:xfrm>
          <a:solidFill>
            <a:srgbClr val="7BB577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288637" y="2835004"/>
              <a:ext cx="2428517" cy="25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567494" y="593824"/>
              <a:ext cx="236459" cy="3049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625298" y="542742"/>
              <a:ext cx="248660" cy="3312982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637965"/>
            <a:ext cx="10784136" cy="1083396"/>
            <a:chOff x="0" y="1742895"/>
            <a:chExt cx="10784136" cy="1083396"/>
          </a:xfrm>
          <a:solidFill>
            <a:srgbClr val="7BB577"/>
          </a:solidFill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2597691"/>
              <a:ext cx="68025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542617" y="580412"/>
              <a:ext cx="222047" cy="25470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293347" y="554624"/>
              <a:ext cx="233798" cy="274778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mbo 1"/>
          <p:cNvSpPr/>
          <p:nvPr/>
        </p:nvSpPr>
        <p:spPr>
          <a:xfrm>
            <a:off x="7362951" y="1706707"/>
            <a:ext cx="2263914" cy="2229431"/>
          </a:xfrm>
          <a:prstGeom prst="diamond">
            <a:avLst/>
          </a:prstGeom>
          <a:solidFill>
            <a:srgbClr val="7BB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</a:rPr>
              <a:t>3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FD24A37-A04F-4CF8-80D7-1D65CB9073FD}"/>
              </a:ext>
            </a:extLst>
          </p:cNvPr>
          <p:cNvSpPr/>
          <p:nvPr/>
        </p:nvSpPr>
        <p:spPr>
          <a:xfrm>
            <a:off x="982639" y="3698543"/>
            <a:ext cx="4898439" cy="1514902"/>
          </a:xfrm>
          <a:prstGeom prst="rect">
            <a:avLst/>
          </a:prstGeom>
          <a:solidFill>
            <a:srgbClr val="98C59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460310" y="4232891"/>
            <a:ext cx="442076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ES" altLang="ko-KR" sz="2800">
                <a:cs typeface="Arial"/>
              </a:rPr>
              <a:t>Diseño del Sistema</a:t>
            </a:r>
            <a:endParaRPr lang="es-ES" altLang="ko-K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703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AFF00-647E-4627-9B6C-A5CDC1F3220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7785</TotalTime>
  <Words>1806</Words>
  <Application>Microsoft Office PowerPoint</Application>
  <PresentationFormat>Widescreen</PresentationFormat>
  <Paragraphs>499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Silicon</dc:title>
  <dc:creator>Enver Suárez</dc:creator>
  <cp:lastModifiedBy>Richard Cuzco</cp:lastModifiedBy>
  <cp:revision>703</cp:revision>
  <dcterms:created xsi:type="dcterms:W3CDTF">2014-04-17T22:28:38Z</dcterms:created>
  <dcterms:modified xsi:type="dcterms:W3CDTF">2021-08-30T18:57:59Z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