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9"/>
  </p:notesMasterIdLst>
  <p:sldIdLst>
    <p:sldId id="257" r:id="rId3"/>
    <p:sldId id="258" r:id="rId4"/>
    <p:sldId id="259" r:id="rId5"/>
    <p:sldId id="260" r:id="rId6"/>
    <p:sldId id="261" r:id="rId7"/>
    <p:sldId id="262" r:id="rId8"/>
    <p:sldId id="287" r:id="rId9"/>
    <p:sldId id="264" r:id="rId10"/>
    <p:sldId id="265" r:id="rId11"/>
    <p:sldId id="266" r:id="rId12"/>
    <p:sldId id="267" r:id="rId13"/>
    <p:sldId id="268" r:id="rId14"/>
    <p:sldId id="269" r:id="rId15"/>
    <p:sldId id="271" r:id="rId16"/>
    <p:sldId id="273" r:id="rId17"/>
    <p:sldId id="286" r:id="rId18"/>
    <p:sldId id="275" r:id="rId19"/>
    <p:sldId id="277" r:id="rId20"/>
    <p:sldId id="278" r:id="rId21"/>
    <p:sldId id="279" r:id="rId22"/>
    <p:sldId id="280" r:id="rId23"/>
    <p:sldId id="281" r:id="rId24"/>
    <p:sldId id="282" r:id="rId25"/>
    <p:sldId id="283" r:id="rId26"/>
    <p:sldId id="284" r:id="rId27"/>
    <p:sldId id="285" r:id="rId28"/>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54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Hoja1!$F$14</c:f>
              <c:strCache>
                <c:ptCount val="1"/>
                <c:pt idx="0">
                  <c:v>Porcentaje</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Lbls>
            <c:dLbl>
              <c:idx val="0"/>
              <c:layout>
                <c:manualLayout>
                  <c:x val="4.9155949256342958E-2"/>
                  <c:y val="-0.1547564887722368"/>
                </c:manualLayout>
              </c:layout>
              <c:tx>
                <c:rich>
                  <a:bodyPr/>
                  <a:lstStyle/>
                  <a:p>
                    <a:r>
                      <a:rPr lang="en-US" smtClean="0"/>
                      <a:t>60,3</a:t>
                    </a:r>
                    <a:r>
                      <a:rPr lang="en-US" baseline="0" smtClean="0"/>
                      <a:t> Ninguno </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1.2995516185476815E-2"/>
                  <c:y val="2.6944444444444444E-2"/>
                </c:manualLayout>
              </c:layout>
              <c:tx>
                <c:rich>
                  <a:bodyPr/>
                  <a:lstStyle/>
                  <a:p>
                    <a:r>
                      <a:rPr lang="en-US" smtClean="0"/>
                      <a:t>1,1 Entidad pública</a:t>
                    </a:r>
                    <a:endParaRPr lang="en-US"/>
                  </a:p>
                </c:rich>
              </c:tx>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7.904943132108487E-2"/>
                  <c:y val="-8.3641367745698372E-2"/>
                </c:manualLayout>
              </c:layout>
              <c:tx>
                <c:rich>
                  <a:bodyPr/>
                  <a:lstStyle/>
                  <a:p>
                    <a:r>
                      <a:rPr lang="en-US" smtClean="0"/>
                      <a:t>2,7 Entidad privada</a:t>
                    </a:r>
                    <a:endParaRPr lang="en-US"/>
                  </a:p>
                </c:rich>
              </c:tx>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674978127734033E-2"/>
                  <c:y val="-0.11207786526684164"/>
                </c:manualLayout>
              </c:layout>
              <c:tx>
                <c:rich>
                  <a:bodyPr/>
                  <a:lstStyle/>
                  <a:p>
                    <a:r>
                      <a:rPr lang="en-US" smtClean="0"/>
                      <a:t>6,5 Otras upas</a:t>
                    </a:r>
                    <a:endParaRPr lang="en-US"/>
                  </a:p>
                </c:rich>
              </c:tx>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4.7052274715660543E-2"/>
                  <c:y val="-3.016185476815398E-2"/>
                </c:manualLayout>
              </c:layout>
              <c:tx>
                <c:rich>
                  <a:bodyPr/>
                  <a:lstStyle/>
                  <a:p>
                    <a:r>
                      <a:rPr lang="en-US" smtClean="0"/>
                      <a:t>8,2 Peón</a:t>
                    </a:r>
                    <a:r>
                      <a:rPr lang="en-US" baseline="0" smtClean="0"/>
                      <a:t>/ jornalero</a:t>
                    </a:r>
                    <a:endParaRPr lang="en-US"/>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4.0922367608835289E-2"/>
                  <c:y val="6.6491256150745304E-2"/>
                </c:manualLayout>
              </c:layout>
              <c:tx>
                <c:rich>
                  <a:bodyPr/>
                  <a:lstStyle/>
                  <a:p>
                    <a:fld id="{10B9D7B7-11A0-4D34-9BD4-14C23279BABC}" type="VALUE">
                      <a:rPr lang="en-US" smtClean="0"/>
                      <a:pPr/>
                      <a:t>[VALOR]</a:t>
                    </a:fld>
                    <a:r>
                      <a:rPr lang="en-US" baseline="0" smtClean="0"/>
                      <a:t> Beneficiario de bono o seguro campesino</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25218304256010721"/>
                      <c:h val="0.20486097541026868"/>
                    </c:manualLayout>
                  </c15:layout>
                  <c15:dlblFieldTable/>
                  <c15:showDataLabelsRange val="0"/>
                </c:ext>
              </c:extLst>
            </c:dLbl>
            <c:dLbl>
              <c:idx val="6"/>
              <c:layout>
                <c:manualLayout>
                  <c:x val="1.2643044619422571E-2"/>
                  <c:y val="-2.3292505103528725E-2"/>
                </c:manualLayout>
              </c:layout>
              <c:tx>
                <c:rich>
                  <a:bodyPr/>
                  <a:lstStyle/>
                  <a:p>
                    <a:r>
                      <a:rPr lang="en-US"/>
                      <a:t>3,3 Otros</a:t>
                    </a:r>
                  </a:p>
                </c:rich>
              </c:tx>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Hoja1!$D$15:$E$22</c:f>
              <c:strCache>
                <c:ptCount val="7"/>
                <c:pt idx="0">
                  <c:v>Ninguno</c:v>
                </c:pt>
                <c:pt idx="1">
                  <c:v>Entidad pública</c:v>
                </c:pt>
                <c:pt idx="2">
                  <c:v>Entidad privada</c:v>
                </c:pt>
                <c:pt idx="3">
                  <c:v>Otras UPAS</c:v>
                </c:pt>
                <c:pt idx="4">
                  <c:v>Peón/jornalero</c:v>
                </c:pt>
                <c:pt idx="5">
                  <c:v>Beneficiario del bono de desarrollo humano/seguro campesino</c:v>
                </c:pt>
                <c:pt idx="6">
                  <c:v>Otros</c:v>
                </c:pt>
              </c:strCache>
            </c:strRef>
          </c:cat>
          <c:val>
            <c:numRef>
              <c:f>Hoja1!$F$15:$F$22</c:f>
              <c:numCache>
                <c:formatCode>General</c:formatCode>
                <c:ptCount val="8"/>
                <c:pt idx="0">
                  <c:v>60.3</c:v>
                </c:pt>
                <c:pt idx="1">
                  <c:v>1.1000000000000001</c:v>
                </c:pt>
                <c:pt idx="2">
                  <c:v>2.7</c:v>
                </c:pt>
                <c:pt idx="3">
                  <c:v>6.5</c:v>
                </c:pt>
                <c:pt idx="4">
                  <c:v>8.1999999999999993</c:v>
                </c:pt>
                <c:pt idx="5">
                  <c:v>17.899999999999999</c:v>
                </c:pt>
                <c:pt idx="6">
                  <c:v>3.3</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spPr>
            <a:solidFill>
              <a:schemeClr val="accent3"/>
            </a:solidFill>
            <a:ln>
              <a:noFill/>
            </a:ln>
            <a:effectLst/>
          </c:spPr>
          <c:invertIfNegative val="0"/>
          <c:cat>
            <c:multiLvlStrRef>
              <c:f>Hoja10!$D$8:$E$15</c:f>
              <c:multiLvlStrCache>
                <c:ptCount val="8"/>
                <c:lvl>
                  <c:pt idx="0">
                    <c:v>Siembra de pastos, potreros, alfalfa (alimento para el ganado)</c:v>
                  </c:pt>
                  <c:pt idx="1">
                    <c:v>Alimentos adicionales para el ganado (vitaminas, suplementos, rechazos)</c:v>
                  </c:pt>
                  <c:pt idx="2">
                    <c:v>Servicio veterinario</c:v>
                  </c:pt>
                  <c:pt idx="3">
                    <c:v>Arriendo de hierbas, rastrojos (alimento para el ganado)</c:v>
                  </c:pt>
                  <c:pt idx="4">
                    <c:v>Transporte (entrega de leche cruda, movización de animales)</c:v>
                  </c:pt>
                  <c:pt idx="5">
                    <c:v>Gasto de servicios básicos (utilizados en la actividad lechera)</c:v>
                  </c:pt>
                  <c:pt idx="6">
                    <c:v>Compra de materiales necesario para elaboración de productos lácteos (cuajo)</c:v>
                  </c:pt>
                  <c:pt idx="7">
                    <c:v>Otros costos y gastos</c:v>
                  </c:pt>
                </c:lvl>
                <c:lvl>
                  <c:pt idx="0">
                    <c:v>Tipos de costos y gastos </c:v>
                  </c:pt>
                </c:lvl>
              </c:multiLvlStrCache>
            </c:multiLvlStrRef>
          </c:cat>
          <c:val>
            <c:numRef>
              <c:f>Hoja10!$F$8:$F$15</c:f>
              <c:numCache>
                <c:formatCode>General</c:formatCode>
                <c:ptCount val="8"/>
                <c:pt idx="0">
                  <c:v>141</c:v>
                </c:pt>
                <c:pt idx="1">
                  <c:v>100</c:v>
                </c:pt>
                <c:pt idx="2">
                  <c:v>54</c:v>
                </c:pt>
                <c:pt idx="3">
                  <c:v>25</c:v>
                </c:pt>
                <c:pt idx="4">
                  <c:v>18</c:v>
                </c:pt>
                <c:pt idx="5">
                  <c:v>17</c:v>
                </c:pt>
                <c:pt idx="6">
                  <c:v>7</c:v>
                </c:pt>
                <c:pt idx="7">
                  <c:v>6</c:v>
                </c:pt>
              </c:numCache>
            </c:numRef>
          </c:val>
        </c:ser>
        <c:dLbls>
          <c:showLegendKey val="0"/>
          <c:showVal val="0"/>
          <c:showCatName val="0"/>
          <c:showSerName val="0"/>
          <c:showPercent val="0"/>
          <c:showBubbleSize val="0"/>
        </c:dLbls>
        <c:gapWidth val="182"/>
        <c:axId val="314601752"/>
        <c:axId val="360344432"/>
      </c:barChart>
      <c:catAx>
        <c:axId val="314601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360344432"/>
        <c:crosses val="autoZero"/>
        <c:auto val="1"/>
        <c:lblAlgn val="ctr"/>
        <c:lblOffset val="100"/>
        <c:noMultiLvlLbl val="0"/>
      </c:catAx>
      <c:valAx>
        <c:axId val="360344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314601752"/>
        <c:crosses val="autoZero"/>
        <c:crossBetween val="between"/>
      </c:valAx>
      <c:spPr>
        <a:noFill/>
        <a:ln>
          <a:noFill/>
        </a:ln>
        <a:effectLst/>
      </c:spPr>
    </c:plotArea>
    <c:plotVisOnly val="1"/>
    <c:dispBlanksAs val="gap"/>
    <c:showDLblsOverMax val="0"/>
  </c:chart>
  <c:spPr>
    <a:noFill/>
    <a:ln>
      <a:noFill/>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spPr>
            <a:solidFill>
              <a:schemeClr val="accent3"/>
            </a:solidFill>
            <a:ln>
              <a:noFill/>
            </a:ln>
            <a:effectLst/>
          </c:spPr>
          <c:invertIfNegative val="0"/>
          <c:cat>
            <c:strRef>
              <c:f>Hoja13!$F$7:$F$12</c:f>
              <c:strCache>
                <c:ptCount val="6"/>
                <c:pt idx="0">
                  <c:v>Vacas lecheras</c:v>
                </c:pt>
                <c:pt idx="1">
                  <c:v>Vaconas</c:v>
                </c:pt>
                <c:pt idx="2">
                  <c:v>Toros</c:v>
                </c:pt>
                <c:pt idx="3">
                  <c:v>Toretes</c:v>
                </c:pt>
                <c:pt idx="4">
                  <c:v>Terneros</c:v>
                </c:pt>
                <c:pt idx="5">
                  <c:v>Terneras</c:v>
                </c:pt>
              </c:strCache>
            </c:strRef>
          </c:cat>
          <c:val>
            <c:numRef>
              <c:f>Hoja13!$G$7:$G$12</c:f>
              <c:numCache>
                <c:formatCode>General</c:formatCode>
                <c:ptCount val="6"/>
                <c:pt idx="0">
                  <c:v>186</c:v>
                </c:pt>
                <c:pt idx="1">
                  <c:v>125</c:v>
                </c:pt>
                <c:pt idx="2">
                  <c:v>106</c:v>
                </c:pt>
                <c:pt idx="3">
                  <c:v>54</c:v>
                </c:pt>
                <c:pt idx="4">
                  <c:v>120</c:v>
                </c:pt>
                <c:pt idx="5">
                  <c:v>111</c:v>
                </c:pt>
              </c:numCache>
            </c:numRef>
          </c:val>
        </c:ser>
        <c:dLbls>
          <c:showLegendKey val="0"/>
          <c:showVal val="0"/>
          <c:showCatName val="0"/>
          <c:showSerName val="0"/>
          <c:showPercent val="0"/>
          <c:showBubbleSize val="0"/>
        </c:dLbls>
        <c:gapWidth val="219"/>
        <c:overlap val="-27"/>
        <c:axId val="360152800"/>
        <c:axId val="360160248"/>
      </c:barChart>
      <c:catAx>
        <c:axId val="36015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360160248"/>
        <c:crosses val="autoZero"/>
        <c:auto val="1"/>
        <c:lblAlgn val="ctr"/>
        <c:lblOffset val="100"/>
        <c:noMultiLvlLbl val="0"/>
      </c:catAx>
      <c:valAx>
        <c:axId val="360160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sz="900">
                    <a:latin typeface="Arial" panose="020B0604020202020204" pitchFamily="34" charset="0"/>
                    <a:cs typeface="Arial" panose="020B0604020202020204" pitchFamily="34" charset="0"/>
                  </a:rPr>
                  <a:t>Número de UPAS</a:t>
                </a:r>
              </a:p>
            </c:rich>
          </c:tx>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36015280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spPr>
            <a:solidFill>
              <a:schemeClr val="accent3"/>
            </a:solidFill>
            <a:ln>
              <a:noFill/>
            </a:ln>
            <a:effectLst/>
          </c:spPr>
          <c:invertIfNegative val="0"/>
          <c:cat>
            <c:multiLvlStrRef>
              <c:f>Hoja18!$C$6:$D$10</c:f>
              <c:multiLvlStrCache>
                <c:ptCount val="5"/>
                <c:lvl>
                  <c:pt idx="0">
                    <c:v>Renovación o compra de maquinaria y equipo agropecuario (ordeñadoras mecánicas)</c:v>
                  </c:pt>
                  <c:pt idx="1">
                    <c:v>Compra de ganado de raza o mejorado (lechero)</c:v>
                  </c:pt>
                  <c:pt idx="2">
                    <c:v>Aumento del tamaño de la UPA (compra, arriendo de nuevos terrenos)</c:v>
                  </c:pt>
                  <c:pt idx="3">
                    <c:v>Ampliación o aumento de potreros, pastos (metros, hectáreas)</c:v>
                  </c:pt>
                  <c:pt idx="4">
                    <c:v>Otras inversiones</c:v>
                  </c:pt>
                </c:lvl>
                <c:lvl>
                  <c:pt idx="0">
                    <c:v>Mejoras</c:v>
                  </c:pt>
                </c:lvl>
              </c:multiLvlStrCache>
            </c:multiLvlStrRef>
          </c:cat>
          <c:val>
            <c:numRef>
              <c:f>Hoja18!$E$6:$E$10</c:f>
              <c:numCache>
                <c:formatCode>General</c:formatCode>
                <c:ptCount val="5"/>
                <c:pt idx="0">
                  <c:v>5</c:v>
                </c:pt>
                <c:pt idx="1">
                  <c:v>71</c:v>
                </c:pt>
                <c:pt idx="2">
                  <c:v>3</c:v>
                </c:pt>
                <c:pt idx="3">
                  <c:v>20</c:v>
                </c:pt>
                <c:pt idx="4">
                  <c:v>1</c:v>
                </c:pt>
              </c:numCache>
            </c:numRef>
          </c:val>
        </c:ser>
        <c:dLbls>
          <c:showLegendKey val="0"/>
          <c:showVal val="0"/>
          <c:showCatName val="0"/>
          <c:showSerName val="0"/>
          <c:showPercent val="0"/>
          <c:showBubbleSize val="0"/>
        </c:dLbls>
        <c:gapWidth val="219"/>
        <c:overlap val="-27"/>
        <c:axId val="311064208"/>
        <c:axId val="317065344"/>
      </c:barChart>
      <c:catAx>
        <c:axId val="31106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317065344"/>
        <c:crosses val="autoZero"/>
        <c:auto val="1"/>
        <c:lblAlgn val="ctr"/>
        <c:lblOffset val="100"/>
        <c:noMultiLvlLbl val="0"/>
      </c:catAx>
      <c:valAx>
        <c:axId val="31706534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31106420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spPr>
            <a:solidFill>
              <a:schemeClr val="accent3"/>
            </a:solidFill>
            <a:ln>
              <a:noFill/>
            </a:ln>
            <a:effectLst/>
          </c:spPr>
          <c:invertIfNegative val="0"/>
          <c:cat>
            <c:strRef>
              <c:f>Hoja19!$D$6:$D$8</c:f>
              <c:strCache>
                <c:ptCount val="3"/>
                <c:pt idx="0">
                  <c:v>Banca pública</c:v>
                </c:pt>
                <c:pt idx="1">
                  <c:v>Cooperativas de ahorro y crédito</c:v>
                </c:pt>
                <c:pt idx="2">
                  <c:v>Banca privada</c:v>
                </c:pt>
              </c:strCache>
            </c:strRef>
          </c:cat>
          <c:val>
            <c:numRef>
              <c:f>Hoja19!$E$6:$E$8</c:f>
              <c:numCache>
                <c:formatCode>General</c:formatCode>
                <c:ptCount val="3"/>
                <c:pt idx="0">
                  <c:v>16</c:v>
                </c:pt>
                <c:pt idx="1">
                  <c:v>46</c:v>
                </c:pt>
                <c:pt idx="2">
                  <c:v>2</c:v>
                </c:pt>
              </c:numCache>
            </c:numRef>
          </c:val>
        </c:ser>
        <c:dLbls>
          <c:showLegendKey val="0"/>
          <c:showVal val="0"/>
          <c:showCatName val="0"/>
          <c:showSerName val="0"/>
          <c:showPercent val="0"/>
          <c:showBubbleSize val="0"/>
        </c:dLbls>
        <c:gapWidth val="182"/>
        <c:axId val="362249720"/>
        <c:axId val="362249328"/>
      </c:barChart>
      <c:catAx>
        <c:axId val="3622497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362249328"/>
        <c:crosses val="autoZero"/>
        <c:auto val="1"/>
        <c:lblAlgn val="ctr"/>
        <c:lblOffset val="100"/>
        <c:noMultiLvlLbl val="0"/>
      </c:catAx>
      <c:valAx>
        <c:axId val="3622493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362249720"/>
        <c:crosses val="autoZero"/>
        <c:crossBetween val="between"/>
      </c:valAx>
      <c:spPr>
        <a:noFill/>
        <a:ln>
          <a:noFill/>
        </a:ln>
        <a:effectLst/>
      </c:spPr>
    </c:plotArea>
    <c:plotVisOnly val="1"/>
    <c:dispBlanksAs val="gap"/>
    <c:showDLblsOverMax val="0"/>
  </c:chart>
  <c:spPr>
    <a:noFill/>
    <a:ln>
      <a:noFill/>
    </a:ln>
    <a:effectLst/>
  </c:spPr>
  <c:txPr>
    <a:bodyPr/>
    <a:lstStyle/>
    <a:p>
      <a:pPr>
        <a:defRPr sz="900">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spPr>
            <a:solidFill>
              <a:schemeClr val="accent3"/>
            </a:solidFill>
            <a:ln>
              <a:noFill/>
            </a:ln>
            <a:effectLst/>
          </c:spPr>
          <c:invertIfNegative val="0"/>
          <c:cat>
            <c:strRef>
              <c:f>Hoja20!$E$6:$E$11</c:f>
              <c:strCache>
                <c:ptCount val="6"/>
                <c:pt idx="0">
                  <c:v>Limpieza de las ubres antes de sacar la leche</c:v>
                </c:pt>
                <c:pt idx="1">
                  <c:v>Limpieza del espacio donde se va a realizar el ordeño</c:v>
                </c:pt>
                <c:pt idx="2">
                  <c:v>Hacer el respectivo mantenimiento del equipo de ordeño(ordeñadora mecánica)</c:v>
                </c:pt>
                <c:pt idx="3">
                  <c:v>Limpieza de los utensillos empleados en el ordeño (recipientes, baldes, ollas)</c:v>
                </c:pt>
                <c:pt idx="4">
                  <c:v>Limpieza de los corrales</c:v>
                </c:pt>
                <c:pt idx="5">
                  <c:v>Aseo personal antes del ordeño (lavado de manos)</c:v>
                </c:pt>
              </c:strCache>
            </c:strRef>
          </c:cat>
          <c:val>
            <c:numRef>
              <c:f>Hoja20!$F$6:$F$11</c:f>
              <c:numCache>
                <c:formatCode>General</c:formatCode>
                <c:ptCount val="6"/>
                <c:pt idx="0">
                  <c:v>183</c:v>
                </c:pt>
                <c:pt idx="1">
                  <c:v>167</c:v>
                </c:pt>
                <c:pt idx="2">
                  <c:v>10</c:v>
                </c:pt>
                <c:pt idx="3">
                  <c:v>177</c:v>
                </c:pt>
                <c:pt idx="4">
                  <c:v>81</c:v>
                </c:pt>
                <c:pt idx="5">
                  <c:v>175</c:v>
                </c:pt>
              </c:numCache>
            </c:numRef>
          </c:val>
        </c:ser>
        <c:dLbls>
          <c:showLegendKey val="0"/>
          <c:showVal val="0"/>
          <c:showCatName val="0"/>
          <c:showSerName val="0"/>
          <c:showPercent val="0"/>
          <c:showBubbleSize val="0"/>
        </c:dLbls>
        <c:gapWidth val="182"/>
        <c:axId val="362250504"/>
        <c:axId val="362252072"/>
      </c:barChart>
      <c:catAx>
        <c:axId val="362250504"/>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sz="900">
                    <a:latin typeface="Arial" panose="020B0604020202020204" pitchFamily="34" charset="0"/>
                    <a:cs typeface="Arial" panose="020B0604020202020204" pitchFamily="34" charset="0"/>
                  </a:rPr>
                  <a:t>Prácticas de limpieza</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362252072"/>
        <c:crosses val="autoZero"/>
        <c:auto val="1"/>
        <c:lblAlgn val="ctr"/>
        <c:lblOffset val="100"/>
        <c:noMultiLvlLbl val="0"/>
      </c:catAx>
      <c:valAx>
        <c:axId val="3622520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sz="900">
                    <a:latin typeface="Arial" panose="020B0604020202020204" pitchFamily="34" charset="0"/>
                    <a:cs typeface="Arial" panose="020B0604020202020204" pitchFamily="34" charset="0"/>
                  </a:rPr>
                  <a:t>UPAS</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36225050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spPr>
            <a:solidFill>
              <a:schemeClr val="accent3"/>
            </a:solidFill>
            <a:ln>
              <a:noFill/>
            </a:ln>
            <a:effectLst/>
          </c:spPr>
          <c:invertIfNegative val="0"/>
          <c:cat>
            <c:strRef>
              <c:f>Hoja5!$C$6:$C$9</c:f>
              <c:strCache>
                <c:ptCount val="4"/>
                <c:pt idx="0">
                  <c:v>Calidad</c:v>
                </c:pt>
                <c:pt idx="1">
                  <c:v>Disponibilidad</c:v>
                </c:pt>
                <c:pt idx="2">
                  <c:v>Cercanía (ubicación geográfica)</c:v>
                </c:pt>
                <c:pt idx="3">
                  <c:v>Responsabilidad para cumplir con el tiempo de entrega</c:v>
                </c:pt>
              </c:strCache>
            </c:strRef>
          </c:cat>
          <c:val>
            <c:numRef>
              <c:f>Hoja5!$D$6:$D$9</c:f>
              <c:numCache>
                <c:formatCode>General</c:formatCode>
                <c:ptCount val="4"/>
                <c:pt idx="0">
                  <c:v>3</c:v>
                </c:pt>
                <c:pt idx="1">
                  <c:v>4</c:v>
                </c:pt>
                <c:pt idx="2">
                  <c:v>7</c:v>
                </c:pt>
                <c:pt idx="3">
                  <c:v>2</c:v>
                </c:pt>
              </c:numCache>
            </c:numRef>
          </c:val>
        </c:ser>
        <c:dLbls>
          <c:showLegendKey val="0"/>
          <c:showVal val="0"/>
          <c:showCatName val="0"/>
          <c:showSerName val="0"/>
          <c:showPercent val="0"/>
          <c:showBubbleSize val="0"/>
        </c:dLbls>
        <c:gapWidth val="182"/>
        <c:axId val="362245408"/>
        <c:axId val="362244232"/>
      </c:barChart>
      <c:catAx>
        <c:axId val="362245408"/>
        <c:scaling>
          <c:orientation val="minMax"/>
        </c:scaling>
        <c:delete val="0"/>
        <c:axPos val="l"/>
        <c:title>
          <c:tx>
            <c:rich>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Tahoma" panose="020B0604030504040204" pitchFamily="34" charset="0"/>
                    <a:cs typeface="Arial" panose="020B0604020202020204" pitchFamily="34" charset="0"/>
                  </a:defRPr>
                </a:pPr>
                <a:r>
                  <a:rPr lang="es-EC" sz="900">
                    <a:latin typeface="Arial" panose="020B0604020202020204" pitchFamily="34" charset="0"/>
                    <a:cs typeface="Arial" panose="020B0604020202020204" pitchFamily="34" charset="0"/>
                  </a:rPr>
                  <a:t>Criterios</a:t>
                </a:r>
                <a:r>
                  <a:rPr lang="es-EC" sz="900" baseline="0">
                    <a:latin typeface="Arial" panose="020B0604020202020204" pitchFamily="34" charset="0"/>
                    <a:cs typeface="Arial" panose="020B0604020202020204" pitchFamily="34" charset="0"/>
                  </a:rPr>
                  <a:t> selección proveedores</a:t>
                </a:r>
                <a:endParaRPr lang="es-EC" sz="900">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Tahoma" panose="020B0604030504040204" pitchFamily="34" charset="0"/>
                  <a:cs typeface="Arial" panose="020B0604020202020204" pitchFamily="34" charset="0"/>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defRPr>
            </a:pPr>
            <a:endParaRPr lang="es-EC"/>
          </a:p>
        </c:txPr>
        <c:crossAx val="362244232"/>
        <c:crosses val="autoZero"/>
        <c:auto val="1"/>
        <c:lblAlgn val="ctr"/>
        <c:lblOffset val="100"/>
        <c:noMultiLvlLbl val="0"/>
      </c:catAx>
      <c:valAx>
        <c:axId val="3622442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defRPr>
            </a:pPr>
            <a:endParaRPr lang="es-EC"/>
          </a:p>
        </c:txPr>
        <c:crossAx val="36224540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defRPr>
      </a:pPr>
      <a:endParaRPr lang="es-EC"/>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spPr>
            <a:solidFill>
              <a:schemeClr val="accent3"/>
            </a:solidFill>
            <a:ln>
              <a:noFill/>
            </a:ln>
            <a:effectLst/>
          </c:spPr>
          <c:invertIfNegative val="0"/>
          <c:cat>
            <c:strRef>
              <c:f>Hoja8!$E$7:$E$9</c:f>
              <c:strCache>
                <c:ptCount val="3"/>
                <c:pt idx="0">
                  <c:v>Ampliación de la capacidad instalada (infraestructura)</c:v>
                </c:pt>
                <c:pt idx="1">
                  <c:v>Renovación de equipos y maquinarias</c:v>
                </c:pt>
                <c:pt idx="2">
                  <c:v>Adquisicion o renovacion de vehiculos</c:v>
                </c:pt>
              </c:strCache>
            </c:strRef>
          </c:cat>
          <c:val>
            <c:numRef>
              <c:f>Hoja8!$F$7:$F$9</c:f>
              <c:numCache>
                <c:formatCode>General</c:formatCode>
                <c:ptCount val="3"/>
                <c:pt idx="0">
                  <c:v>7</c:v>
                </c:pt>
                <c:pt idx="1">
                  <c:v>2</c:v>
                </c:pt>
                <c:pt idx="2">
                  <c:v>1</c:v>
                </c:pt>
              </c:numCache>
            </c:numRef>
          </c:val>
        </c:ser>
        <c:dLbls>
          <c:showLegendKey val="0"/>
          <c:showVal val="0"/>
          <c:showCatName val="0"/>
          <c:showSerName val="0"/>
          <c:showPercent val="0"/>
          <c:showBubbleSize val="0"/>
        </c:dLbls>
        <c:gapWidth val="219"/>
        <c:overlap val="-27"/>
        <c:axId val="362248544"/>
        <c:axId val="362239528"/>
      </c:barChart>
      <c:catAx>
        <c:axId val="362248544"/>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sz="900">
                    <a:latin typeface="Arial" panose="020B0604020202020204" pitchFamily="34" charset="0"/>
                    <a:cs typeface="Arial" panose="020B0604020202020204" pitchFamily="34" charset="0"/>
                  </a:rPr>
                  <a:t>Tipos de inversiones </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362239528"/>
        <c:crosses val="autoZero"/>
        <c:auto val="1"/>
        <c:lblAlgn val="ctr"/>
        <c:lblOffset val="100"/>
        <c:noMultiLvlLbl val="0"/>
      </c:catAx>
      <c:valAx>
        <c:axId val="362239528"/>
        <c:scaling>
          <c:orientation val="minMax"/>
        </c:scaling>
        <c:delete val="0"/>
        <c:axPos val="l"/>
        <c:title>
          <c:tx>
            <c:rich>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sz="900">
                    <a:latin typeface="Arial" panose="020B0604020202020204" pitchFamily="34" charset="0"/>
                    <a:cs typeface="Arial" panose="020B0604020202020204" pitchFamily="34" charset="0"/>
                  </a:rPr>
                  <a:t>N° de empresas</a:t>
                </a:r>
              </a:p>
            </c:rich>
          </c:tx>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36224854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7055B3-869A-4AB1-8990-504737E1623E}" type="doc">
      <dgm:prSet loTypeId="urn:microsoft.com/office/officeart/2005/8/layout/arrow2" loCatId="process" qsTypeId="urn:microsoft.com/office/officeart/2005/8/quickstyle/3d2" qsCatId="3D" csTypeId="urn:microsoft.com/office/officeart/2005/8/colors/accent3_5" csCatId="accent3" phldr="1"/>
      <dgm:spPr/>
    </dgm:pt>
    <dgm:pt modelId="{97683D1D-4394-4B51-BF7A-BDABA9B294A9}">
      <dgm:prSet phldrT="[Texto]"/>
      <dgm:spPr/>
      <dgm:t>
        <a:bodyPr/>
        <a:lstStyle/>
        <a:p>
          <a:r>
            <a:rPr lang="es-EC" dirty="0" smtClean="0"/>
            <a:t>1. Fundamentar los aspectos importantes de las cadenas productivas principalmente agroalimentarias, mediante una serie de aportes teóricos generados a lo largo del tiempo.  </a:t>
          </a:r>
          <a:endParaRPr lang="es-EC" dirty="0"/>
        </a:p>
      </dgm:t>
    </dgm:pt>
    <dgm:pt modelId="{EA792EFA-FF73-4404-8257-AA8D2AC0327B}" type="parTrans" cxnId="{E32B7976-C1A3-48EE-8BFD-9A25278BDEC2}">
      <dgm:prSet/>
      <dgm:spPr/>
      <dgm:t>
        <a:bodyPr/>
        <a:lstStyle/>
        <a:p>
          <a:endParaRPr lang="es-EC"/>
        </a:p>
      </dgm:t>
    </dgm:pt>
    <dgm:pt modelId="{73772AA7-2051-4546-99E6-55E296EE4594}" type="sibTrans" cxnId="{E32B7976-C1A3-48EE-8BFD-9A25278BDEC2}">
      <dgm:prSet/>
      <dgm:spPr/>
      <dgm:t>
        <a:bodyPr/>
        <a:lstStyle/>
        <a:p>
          <a:endParaRPr lang="es-EC"/>
        </a:p>
      </dgm:t>
    </dgm:pt>
    <dgm:pt modelId="{77A8F272-2531-4DD8-BE99-CB92E6E29224}">
      <dgm:prSet phldrT="[Texto]"/>
      <dgm:spPr/>
      <dgm:t>
        <a:bodyPr/>
        <a:lstStyle/>
        <a:p>
          <a:r>
            <a:rPr lang="es-EC" dirty="0" smtClean="0"/>
            <a:t>2. Identificar de manera general la situación actual del sector lácteo a nivel nacional y provincial.</a:t>
          </a:r>
          <a:endParaRPr lang="es-EC" dirty="0"/>
        </a:p>
      </dgm:t>
    </dgm:pt>
    <dgm:pt modelId="{23D2FFA0-2E5C-45C1-B923-302D2E4BF14C}" type="parTrans" cxnId="{6B3B3281-CB84-433F-82DC-27F50A60D93C}">
      <dgm:prSet/>
      <dgm:spPr/>
      <dgm:t>
        <a:bodyPr/>
        <a:lstStyle/>
        <a:p>
          <a:endParaRPr lang="es-EC"/>
        </a:p>
      </dgm:t>
    </dgm:pt>
    <dgm:pt modelId="{C4D75714-B16D-4BBA-A25C-F4A07DBB6523}" type="sibTrans" cxnId="{6B3B3281-CB84-433F-82DC-27F50A60D93C}">
      <dgm:prSet/>
      <dgm:spPr/>
      <dgm:t>
        <a:bodyPr/>
        <a:lstStyle/>
        <a:p>
          <a:endParaRPr lang="es-EC"/>
        </a:p>
      </dgm:t>
    </dgm:pt>
    <dgm:pt modelId="{EAB8CBD5-4EA2-42C4-9901-B99F30B6B4C0}">
      <dgm:prSet phldrT="[Texto]"/>
      <dgm:spPr/>
      <dgm:t>
        <a:bodyPr/>
        <a:lstStyle/>
        <a:p>
          <a:r>
            <a:rPr lang="es-EC" dirty="0" smtClean="0"/>
            <a:t>5. Proponer acciones estratégicas para el fortalecimiento de la cadena productiva en beneficio de sus agentes intervinientes y la comunidad.  </a:t>
          </a:r>
          <a:endParaRPr lang="es-EC" dirty="0"/>
        </a:p>
      </dgm:t>
    </dgm:pt>
    <dgm:pt modelId="{5FA18600-A1FF-4A1C-830D-844598A840F3}" type="parTrans" cxnId="{3A5D4B64-7525-4508-8CAE-9A83A7E36527}">
      <dgm:prSet/>
      <dgm:spPr/>
      <dgm:t>
        <a:bodyPr/>
        <a:lstStyle/>
        <a:p>
          <a:endParaRPr lang="es-EC"/>
        </a:p>
      </dgm:t>
    </dgm:pt>
    <dgm:pt modelId="{961651F1-7086-43CA-9DA6-6DC7885376BA}" type="sibTrans" cxnId="{3A5D4B64-7525-4508-8CAE-9A83A7E36527}">
      <dgm:prSet/>
      <dgm:spPr/>
      <dgm:t>
        <a:bodyPr/>
        <a:lstStyle/>
        <a:p>
          <a:endParaRPr lang="es-EC"/>
        </a:p>
      </dgm:t>
    </dgm:pt>
    <dgm:pt modelId="{89830C3A-E360-4366-9F26-89BE9B152DE9}">
      <dgm:prSet phldrT="[Texto]"/>
      <dgm:spPr/>
      <dgm:t>
        <a:bodyPr/>
        <a:lstStyle/>
        <a:p>
          <a:r>
            <a:rPr lang="es-EC" dirty="0" smtClean="0"/>
            <a:t>3. Aplicar una metodología cuali-cuantitativa para la caracterización de la cadena de producción de lácteos del cantón Alausí- provincia de Chimborazo.</a:t>
          </a:r>
          <a:endParaRPr lang="es-EC" dirty="0"/>
        </a:p>
      </dgm:t>
    </dgm:pt>
    <dgm:pt modelId="{A91AC04C-0E64-4489-8417-F7EB37906D69}" type="parTrans" cxnId="{B52B60ED-5038-4932-AB8C-05A187B38A2B}">
      <dgm:prSet/>
      <dgm:spPr/>
      <dgm:t>
        <a:bodyPr/>
        <a:lstStyle/>
        <a:p>
          <a:endParaRPr lang="es-EC"/>
        </a:p>
      </dgm:t>
    </dgm:pt>
    <dgm:pt modelId="{2ED22F54-8419-4CE2-93FE-6BC6E6CCE727}" type="sibTrans" cxnId="{B52B60ED-5038-4932-AB8C-05A187B38A2B}">
      <dgm:prSet/>
      <dgm:spPr/>
      <dgm:t>
        <a:bodyPr/>
        <a:lstStyle/>
        <a:p>
          <a:endParaRPr lang="es-EC"/>
        </a:p>
      </dgm:t>
    </dgm:pt>
    <dgm:pt modelId="{5E11B331-207B-4E40-BB2C-D376DD17639C}">
      <dgm:prSet phldrT="[Texto]"/>
      <dgm:spPr/>
      <dgm:t>
        <a:bodyPr/>
        <a:lstStyle/>
        <a:p>
          <a:r>
            <a:rPr lang="es-EC" dirty="0" smtClean="0"/>
            <a:t>4. Analizar los resultados generados en el estudio empírico de la cadena de producción de sector de lácteos del cantón Alausí- provincia de Chimborazo.</a:t>
          </a:r>
          <a:endParaRPr lang="es-EC" dirty="0"/>
        </a:p>
      </dgm:t>
    </dgm:pt>
    <dgm:pt modelId="{7205FBBC-0513-461B-8D26-7AFB7555C369}" type="parTrans" cxnId="{D2DB196C-35F8-4D7F-8CB0-A0E36819E6F9}">
      <dgm:prSet/>
      <dgm:spPr/>
      <dgm:t>
        <a:bodyPr/>
        <a:lstStyle/>
        <a:p>
          <a:endParaRPr lang="es-EC"/>
        </a:p>
      </dgm:t>
    </dgm:pt>
    <dgm:pt modelId="{DA469848-EDCE-441B-89BC-7D9CFDEFA1D7}" type="sibTrans" cxnId="{D2DB196C-35F8-4D7F-8CB0-A0E36819E6F9}">
      <dgm:prSet/>
      <dgm:spPr/>
      <dgm:t>
        <a:bodyPr/>
        <a:lstStyle/>
        <a:p>
          <a:endParaRPr lang="es-EC"/>
        </a:p>
      </dgm:t>
    </dgm:pt>
    <dgm:pt modelId="{422C42D4-0A9A-4925-9A25-051606914095}" type="pres">
      <dgm:prSet presAssocID="{5E7055B3-869A-4AB1-8990-504737E1623E}" presName="arrowDiagram" presStyleCnt="0">
        <dgm:presLayoutVars>
          <dgm:chMax val="5"/>
          <dgm:dir/>
          <dgm:resizeHandles val="exact"/>
        </dgm:presLayoutVars>
      </dgm:prSet>
      <dgm:spPr/>
    </dgm:pt>
    <dgm:pt modelId="{4B7DAE13-9E8B-4FA3-A8A1-F5769C02BF52}" type="pres">
      <dgm:prSet presAssocID="{5E7055B3-869A-4AB1-8990-504737E1623E}" presName="arrow" presStyleLbl="bgShp" presStyleIdx="0" presStyleCnt="1"/>
      <dgm:spPr/>
    </dgm:pt>
    <dgm:pt modelId="{142CAEB3-B4B3-41CD-856F-7B3C84630DF4}" type="pres">
      <dgm:prSet presAssocID="{5E7055B3-869A-4AB1-8990-504737E1623E}" presName="arrowDiagram5" presStyleCnt="0"/>
      <dgm:spPr/>
    </dgm:pt>
    <dgm:pt modelId="{BBD45D3A-7A2D-4FFA-A80E-D5B7D524E9C0}" type="pres">
      <dgm:prSet presAssocID="{97683D1D-4394-4B51-BF7A-BDABA9B294A9}" presName="bullet5a" presStyleLbl="node1" presStyleIdx="0" presStyleCnt="5"/>
      <dgm:spPr/>
    </dgm:pt>
    <dgm:pt modelId="{8AB22594-D8C4-4313-A8FA-6B6BBE657DF8}" type="pres">
      <dgm:prSet presAssocID="{97683D1D-4394-4B51-BF7A-BDABA9B294A9}" presName="textBox5a" presStyleLbl="revTx" presStyleIdx="0" presStyleCnt="5" custScaleX="160141">
        <dgm:presLayoutVars>
          <dgm:bulletEnabled val="1"/>
        </dgm:presLayoutVars>
      </dgm:prSet>
      <dgm:spPr/>
      <dgm:t>
        <a:bodyPr/>
        <a:lstStyle/>
        <a:p>
          <a:endParaRPr lang="es-EC"/>
        </a:p>
      </dgm:t>
    </dgm:pt>
    <dgm:pt modelId="{65B17BAE-E746-4FEC-9130-8124C34C3A79}" type="pres">
      <dgm:prSet presAssocID="{77A8F272-2531-4DD8-BE99-CB92E6E29224}" presName="bullet5b" presStyleLbl="node1" presStyleIdx="1" presStyleCnt="5"/>
      <dgm:spPr/>
    </dgm:pt>
    <dgm:pt modelId="{FA3A9E58-FBD2-4EA7-B001-1BCE34B2877E}" type="pres">
      <dgm:prSet presAssocID="{77A8F272-2531-4DD8-BE99-CB92E6E29224}" presName="textBox5b" presStyleLbl="revTx" presStyleIdx="1" presStyleCnt="5">
        <dgm:presLayoutVars>
          <dgm:bulletEnabled val="1"/>
        </dgm:presLayoutVars>
      </dgm:prSet>
      <dgm:spPr/>
      <dgm:t>
        <a:bodyPr/>
        <a:lstStyle/>
        <a:p>
          <a:endParaRPr lang="es-EC"/>
        </a:p>
      </dgm:t>
    </dgm:pt>
    <dgm:pt modelId="{16CDFEBB-E2B9-49C3-9205-87813669F199}" type="pres">
      <dgm:prSet presAssocID="{89830C3A-E360-4366-9F26-89BE9B152DE9}" presName="bullet5c" presStyleLbl="node1" presStyleIdx="2" presStyleCnt="5"/>
      <dgm:spPr/>
    </dgm:pt>
    <dgm:pt modelId="{2BF62FB5-2027-4C9D-BCDB-A44C1D606741}" type="pres">
      <dgm:prSet presAssocID="{89830C3A-E360-4366-9F26-89BE9B152DE9}" presName="textBox5c" presStyleLbl="revTx" presStyleIdx="2" presStyleCnt="5">
        <dgm:presLayoutVars>
          <dgm:bulletEnabled val="1"/>
        </dgm:presLayoutVars>
      </dgm:prSet>
      <dgm:spPr/>
      <dgm:t>
        <a:bodyPr/>
        <a:lstStyle/>
        <a:p>
          <a:endParaRPr lang="es-EC"/>
        </a:p>
      </dgm:t>
    </dgm:pt>
    <dgm:pt modelId="{648A1011-623A-4708-B5A6-4B31DE17A3A3}" type="pres">
      <dgm:prSet presAssocID="{5E11B331-207B-4E40-BB2C-D376DD17639C}" presName="bullet5d" presStyleLbl="node1" presStyleIdx="3" presStyleCnt="5"/>
      <dgm:spPr/>
    </dgm:pt>
    <dgm:pt modelId="{F4B19876-9AFD-455E-B1A7-A8B2E4BBB68D}" type="pres">
      <dgm:prSet presAssocID="{5E11B331-207B-4E40-BB2C-D376DD17639C}" presName="textBox5d" presStyleLbl="revTx" presStyleIdx="3" presStyleCnt="5">
        <dgm:presLayoutVars>
          <dgm:bulletEnabled val="1"/>
        </dgm:presLayoutVars>
      </dgm:prSet>
      <dgm:spPr/>
      <dgm:t>
        <a:bodyPr/>
        <a:lstStyle/>
        <a:p>
          <a:endParaRPr lang="es-EC"/>
        </a:p>
      </dgm:t>
    </dgm:pt>
    <dgm:pt modelId="{F3673E26-1199-4712-8210-80AE16B115C7}" type="pres">
      <dgm:prSet presAssocID="{EAB8CBD5-4EA2-42C4-9901-B99F30B6B4C0}" presName="bullet5e" presStyleLbl="node1" presStyleIdx="4" presStyleCnt="5"/>
      <dgm:spPr/>
    </dgm:pt>
    <dgm:pt modelId="{D5BBC368-3524-432D-8F44-D008CD787B79}" type="pres">
      <dgm:prSet presAssocID="{EAB8CBD5-4EA2-42C4-9901-B99F30B6B4C0}" presName="textBox5e" presStyleLbl="revTx" presStyleIdx="4" presStyleCnt="5">
        <dgm:presLayoutVars>
          <dgm:bulletEnabled val="1"/>
        </dgm:presLayoutVars>
      </dgm:prSet>
      <dgm:spPr/>
      <dgm:t>
        <a:bodyPr/>
        <a:lstStyle/>
        <a:p>
          <a:endParaRPr lang="es-EC"/>
        </a:p>
      </dgm:t>
    </dgm:pt>
  </dgm:ptLst>
  <dgm:cxnLst>
    <dgm:cxn modelId="{AA5163CF-1C4B-4A1D-B6E6-0C2E1815336F}" type="presOf" srcId="{5E11B331-207B-4E40-BB2C-D376DD17639C}" destId="{F4B19876-9AFD-455E-B1A7-A8B2E4BBB68D}" srcOrd="0" destOrd="0" presId="urn:microsoft.com/office/officeart/2005/8/layout/arrow2"/>
    <dgm:cxn modelId="{6B3B3281-CB84-433F-82DC-27F50A60D93C}" srcId="{5E7055B3-869A-4AB1-8990-504737E1623E}" destId="{77A8F272-2531-4DD8-BE99-CB92E6E29224}" srcOrd="1" destOrd="0" parTransId="{23D2FFA0-2E5C-45C1-B923-302D2E4BF14C}" sibTransId="{C4D75714-B16D-4BBA-A25C-F4A07DBB6523}"/>
    <dgm:cxn modelId="{B52B60ED-5038-4932-AB8C-05A187B38A2B}" srcId="{5E7055B3-869A-4AB1-8990-504737E1623E}" destId="{89830C3A-E360-4366-9F26-89BE9B152DE9}" srcOrd="2" destOrd="0" parTransId="{A91AC04C-0E64-4489-8417-F7EB37906D69}" sibTransId="{2ED22F54-8419-4CE2-93FE-6BC6E6CCE727}"/>
    <dgm:cxn modelId="{609022EC-57F5-457D-AE46-E990AE3A3636}" type="presOf" srcId="{5E7055B3-869A-4AB1-8990-504737E1623E}" destId="{422C42D4-0A9A-4925-9A25-051606914095}" srcOrd="0" destOrd="0" presId="urn:microsoft.com/office/officeart/2005/8/layout/arrow2"/>
    <dgm:cxn modelId="{C8AEFCE6-8EB2-4707-AEB8-DD03E41C2B2A}" type="presOf" srcId="{EAB8CBD5-4EA2-42C4-9901-B99F30B6B4C0}" destId="{D5BBC368-3524-432D-8F44-D008CD787B79}" srcOrd="0" destOrd="0" presId="urn:microsoft.com/office/officeart/2005/8/layout/arrow2"/>
    <dgm:cxn modelId="{0F560D81-5ADF-4115-A4F7-649CF16BBA72}" type="presOf" srcId="{89830C3A-E360-4366-9F26-89BE9B152DE9}" destId="{2BF62FB5-2027-4C9D-BCDB-A44C1D606741}" srcOrd="0" destOrd="0" presId="urn:microsoft.com/office/officeart/2005/8/layout/arrow2"/>
    <dgm:cxn modelId="{D2DB196C-35F8-4D7F-8CB0-A0E36819E6F9}" srcId="{5E7055B3-869A-4AB1-8990-504737E1623E}" destId="{5E11B331-207B-4E40-BB2C-D376DD17639C}" srcOrd="3" destOrd="0" parTransId="{7205FBBC-0513-461B-8D26-7AFB7555C369}" sibTransId="{DA469848-EDCE-441B-89BC-7D9CFDEFA1D7}"/>
    <dgm:cxn modelId="{3A5D4B64-7525-4508-8CAE-9A83A7E36527}" srcId="{5E7055B3-869A-4AB1-8990-504737E1623E}" destId="{EAB8CBD5-4EA2-42C4-9901-B99F30B6B4C0}" srcOrd="4" destOrd="0" parTransId="{5FA18600-A1FF-4A1C-830D-844598A840F3}" sibTransId="{961651F1-7086-43CA-9DA6-6DC7885376BA}"/>
    <dgm:cxn modelId="{2579744B-9415-4A8E-8EFC-AE99010AA5DD}" type="presOf" srcId="{77A8F272-2531-4DD8-BE99-CB92E6E29224}" destId="{FA3A9E58-FBD2-4EA7-B001-1BCE34B2877E}" srcOrd="0" destOrd="0" presId="urn:microsoft.com/office/officeart/2005/8/layout/arrow2"/>
    <dgm:cxn modelId="{E32B7976-C1A3-48EE-8BFD-9A25278BDEC2}" srcId="{5E7055B3-869A-4AB1-8990-504737E1623E}" destId="{97683D1D-4394-4B51-BF7A-BDABA9B294A9}" srcOrd="0" destOrd="0" parTransId="{EA792EFA-FF73-4404-8257-AA8D2AC0327B}" sibTransId="{73772AA7-2051-4546-99E6-55E296EE4594}"/>
    <dgm:cxn modelId="{748669AB-D76E-4AA8-BFA9-AD2A14408E7A}" type="presOf" srcId="{97683D1D-4394-4B51-BF7A-BDABA9B294A9}" destId="{8AB22594-D8C4-4313-A8FA-6B6BBE657DF8}" srcOrd="0" destOrd="0" presId="urn:microsoft.com/office/officeart/2005/8/layout/arrow2"/>
    <dgm:cxn modelId="{0C987C6A-BBEF-4BC5-B3F7-6DB8632C04B9}" type="presParOf" srcId="{422C42D4-0A9A-4925-9A25-051606914095}" destId="{4B7DAE13-9E8B-4FA3-A8A1-F5769C02BF52}" srcOrd="0" destOrd="0" presId="urn:microsoft.com/office/officeart/2005/8/layout/arrow2"/>
    <dgm:cxn modelId="{70A7447C-4131-4845-8076-49758D6A6767}" type="presParOf" srcId="{422C42D4-0A9A-4925-9A25-051606914095}" destId="{142CAEB3-B4B3-41CD-856F-7B3C84630DF4}" srcOrd="1" destOrd="0" presId="urn:microsoft.com/office/officeart/2005/8/layout/arrow2"/>
    <dgm:cxn modelId="{82D686CA-8A96-424E-8C12-6E053109D438}" type="presParOf" srcId="{142CAEB3-B4B3-41CD-856F-7B3C84630DF4}" destId="{BBD45D3A-7A2D-4FFA-A80E-D5B7D524E9C0}" srcOrd="0" destOrd="0" presId="urn:microsoft.com/office/officeart/2005/8/layout/arrow2"/>
    <dgm:cxn modelId="{8BF5B699-5D1D-4DB3-9C5B-88D1F0C00F74}" type="presParOf" srcId="{142CAEB3-B4B3-41CD-856F-7B3C84630DF4}" destId="{8AB22594-D8C4-4313-A8FA-6B6BBE657DF8}" srcOrd="1" destOrd="0" presId="urn:microsoft.com/office/officeart/2005/8/layout/arrow2"/>
    <dgm:cxn modelId="{FA64E82B-41DC-476A-B932-9DAD930F5520}" type="presParOf" srcId="{142CAEB3-B4B3-41CD-856F-7B3C84630DF4}" destId="{65B17BAE-E746-4FEC-9130-8124C34C3A79}" srcOrd="2" destOrd="0" presId="urn:microsoft.com/office/officeart/2005/8/layout/arrow2"/>
    <dgm:cxn modelId="{14939CAD-2C27-4EC0-8A55-4DAC8AC79B9A}" type="presParOf" srcId="{142CAEB3-B4B3-41CD-856F-7B3C84630DF4}" destId="{FA3A9E58-FBD2-4EA7-B001-1BCE34B2877E}" srcOrd="3" destOrd="0" presId="urn:microsoft.com/office/officeart/2005/8/layout/arrow2"/>
    <dgm:cxn modelId="{A8A9DB65-AF0B-41C4-88F6-32E5AD4C01F0}" type="presParOf" srcId="{142CAEB3-B4B3-41CD-856F-7B3C84630DF4}" destId="{16CDFEBB-E2B9-49C3-9205-87813669F199}" srcOrd="4" destOrd="0" presId="urn:microsoft.com/office/officeart/2005/8/layout/arrow2"/>
    <dgm:cxn modelId="{86C25677-BCD3-4498-B426-62501CE6D672}" type="presParOf" srcId="{142CAEB3-B4B3-41CD-856F-7B3C84630DF4}" destId="{2BF62FB5-2027-4C9D-BCDB-A44C1D606741}" srcOrd="5" destOrd="0" presId="urn:microsoft.com/office/officeart/2005/8/layout/arrow2"/>
    <dgm:cxn modelId="{5CE86ACE-BD44-475B-85C5-CCA229243BC7}" type="presParOf" srcId="{142CAEB3-B4B3-41CD-856F-7B3C84630DF4}" destId="{648A1011-623A-4708-B5A6-4B31DE17A3A3}" srcOrd="6" destOrd="0" presId="urn:microsoft.com/office/officeart/2005/8/layout/arrow2"/>
    <dgm:cxn modelId="{1E38E732-6853-44C6-818C-3F5B906817A8}" type="presParOf" srcId="{142CAEB3-B4B3-41CD-856F-7B3C84630DF4}" destId="{F4B19876-9AFD-455E-B1A7-A8B2E4BBB68D}" srcOrd="7" destOrd="0" presId="urn:microsoft.com/office/officeart/2005/8/layout/arrow2"/>
    <dgm:cxn modelId="{B4B05507-240B-485A-BBF2-4EFE56044E5A}" type="presParOf" srcId="{142CAEB3-B4B3-41CD-856F-7B3C84630DF4}" destId="{F3673E26-1199-4712-8210-80AE16B115C7}" srcOrd="8" destOrd="0" presId="urn:microsoft.com/office/officeart/2005/8/layout/arrow2"/>
    <dgm:cxn modelId="{5083AB79-4028-41EB-AC62-5B6B76D87B7C}" type="presParOf" srcId="{142CAEB3-B4B3-41CD-856F-7B3C84630DF4}" destId="{D5BBC368-3524-432D-8F44-D008CD787B79}"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E686D67-58EB-4F9A-8878-0BEC002AB163}" type="doc">
      <dgm:prSet loTypeId="urn:microsoft.com/office/officeart/2009/3/layout/RandomtoResultProcess" loCatId="process" qsTypeId="urn:microsoft.com/office/officeart/2005/8/quickstyle/simple1" qsCatId="simple" csTypeId="urn:microsoft.com/office/officeart/2005/8/colors/colorful2" csCatId="colorful" phldr="1"/>
      <dgm:spPr/>
      <dgm:t>
        <a:bodyPr/>
        <a:lstStyle/>
        <a:p>
          <a:endParaRPr lang="es-EC"/>
        </a:p>
      </dgm:t>
    </dgm:pt>
    <dgm:pt modelId="{1BD01BA5-5857-4280-A31B-C1D078ACB33E}">
      <dgm:prSet phldrT="[Texto]" custT="1"/>
      <dgm:spPr/>
      <dgm:t>
        <a:bodyPr/>
        <a:lstStyle/>
        <a:p>
          <a:r>
            <a:rPr lang="es-EC" sz="1400" b="1" dirty="0" smtClean="0">
              <a:latin typeface="Calibri" panose="020F0502020204030204" pitchFamily="34" charset="0"/>
              <a:cs typeface="Calibri" panose="020F0502020204030204" pitchFamily="34" charset="0"/>
            </a:rPr>
            <a:t>Sánchez </a:t>
          </a:r>
          <a:r>
            <a:rPr lang="es-EC" sz="1400" dirty="0" smtClean="0">
              <a:latin typeface="Calibri" panose="020F0502020204030204" pitchFamily="34" charset="0"/>
              <a:cs typeface="Calibri" panose="020F0502020204030204" pitchFamily="34" charset="0"/>
            </a:rPr>
            <a:t>(2012)</a:t>
          </a:r>
          <a:endParaRPr lang="es-EC" sz="1400" dirty="0">
            <a:latin typeface="Calibri" panose="020F0502020204030204" pitchFamily="34" charset="0"/>
            <a:cs typeface="Calibri" panose="020F0502020204030204" pitchFamily="34" charset="0"/>
          </a:endParaRPr>
        </a:p>
      </dgm:t>
    </dgm:pt>
    <dgm:pt modelId="{EA403C9F-426A-4AF8-A0DB-B126D2568F5B}" type="parTrans" cxnId="{FD1287CD-D1D0-4F4F-8E52-8A7B6B5C01AC}">
      <dgm:prSet/>
      <dgm:spPr/>
      <dgm:t>
        <a:bodyPr/>
        <a:lstStyle/>
        <a:p>
          <a:endParaRPr lang="es-EC"/>
        </a:p>
      </dgm:t>
    </dgm:pt>
    <dgm:pt modelId="{1E008E7A-910E-4813-9EA2-81E3A0B9083C}" type="sibTrans" cxnId="{FD1287CD-D1D0-4F4F-8E52-8A7B6B5C01AC}">
      <dgm:prSet/>
      <dgm:spPr/>
      <dgm:t>
        <a:bodyPr/>
        <a:lstStyle/>
        <a:p>
          <a:endParaRPr lang="es-EC"/>
        </a:p>
      </dgm:t>
    </dgm:pt>
    <dgm:pt modelId="{CB35C9FA-983E-4851-87C5-29753AE8B160}">
      <dgm:prSet phldrT="[Texto]" custT="1"/>
      <dgm:spPr/>
      <dgm:t>
        <a:bodyPr/>
        <a:lstStyle/>
        <a:p>
          <a:r>
            <a:rPr lang="es-ES" sz="1400" dirty="0" smtClean="0">
              <a:solidFill>
                <a:schemeClr val="tx1"/>
              </a:solidFill>
              <a:latin typeface="Calibri" panose="020F0502020204030204" pitchFamily="34" charset="0"/>
              <a:cs typeface="Calibri" panose="020F0502020204030204" pitchFamily="34" charset="0"/>
            </a:rPr>
            <a:t>Matriz de confrontación (Prioridad en la aplicación de estrategias)</a:t>
          </a:r>
        </a:p>
      </dgm:t>
    </dgm:pt>
    <dgm:pt modelId="{A73810D9-11B7-4E3B-964E-8236955D3219}" type="parTrans" cxnId="{6763C431-D2E3-4661-B06F-605687D5A778}">
      <dgm:prSet/>
      <dgm:spPr/>
      <dgm:t>
        <a:bodyPr/>
        <a:lstStyle/>
        <a:p>
          <a:endParaRPr lang="es-EC"/>
        </a:p>
      </dgm:t>
    </dgm:pt>
    <dgm:pt modelId="{FB5DF063-73AA-4FAB-8B1C-AF08EEE6C679}" type="sibTrans" cxnId="{6763C431-D2E3-4661-B06F-605687D5A778}">
      <dgm:prSet/>
      <dgm:spPr/>
      <dgm:t>
        <a:bodyPr/>
        <a:lstStyle/>
        <a:p>
          <a:endParaRPr lang="es-EC"/>
        </a:p>
      </dgm:t>
    </dgm:pt>
    <dgm:pt modelId="{74BA6074-FFA7-40E2-A34D-4C0C3099A721}" type="pres">
      <dgm:prSet presAssocID="{4E686D67-58EB-4F9A-8878-0BEC002AB163}" presName="Name0" presStyleCnt="0">
        <dgm:presLayoutVars>
          <dgm:dir/>
          <dgm:animOne val="branch"/>
          <dgm:animLvl val="lvl"/>
        </dgm:presLayoutVars>
      </dgm:prSet>
      <dgm:spPr/>
      <dgm:t>
        <a:bodyPr/>
        <a:lstStyle/>
        <a:p>
          <a:endParaRPr lang="es-EC"/>
        </a:p>
      </dgm:t>
    </dgm:pt>
    <dgm:pt modelId="{489A3C02-50E2-4833-912C-A7203AD8A696}" type="pres">
      <dgm:prSet presAssocID="{1BD01BA5-5857-4280-A31B-C1D078ACB33E}" presName="chaos" presStyleCnt="0"/>
      <dgm:spPr/>
    </dgm:pt>
    <dgm:pt modelId="{8F4F2672-F99D-4C0D-8252-D06A81EBF90E}" type="pres">
      <dgm:prSet presAssocID="{1BD01BA5-5857-4280-A31B-C1D078ACB33E}" presName="parTx1" presStyleLbl="revTx" presStyleIdx="0" presStyleCnt="1" custScaleX="77581" custScaleY="50826"/>
      <dgm:spPr/>
      <dgm:t>
        <a:bodyPr/>
        <a:lstStyle/>
        <a:p>
          <a:endParaRPr lang="es-EC"/>
        </a:p>
      </dgm:t>
    </dgm:pt>
    <dgm:pt modelId="{D2DE7491-0805-4803-9FF1-E499D97FA0D2}" type="pres">
      <dgm:prSet presAssocID="{1BD01BA5-5857-4280-A31B-C1D078ACB33E}" presName="c1" presStyleLbl="node1" presStyleIdx="0" presStyleCnt="19"/>
      <dgm:spPr/>
    </dgm:pt>
    <dgm:pt modelId="{0B1C59CD-3AC1-405B-8439-60328AEE1B2A}" type="pres">
      <dgm:prSet presAssocID="{1BD01BA5-5857-4280-A31B-C1D078ACB33E}" presName="c2" presStyleLbl="node1" presStyleIdx="1" presStyleCnt="19"/>
      <dgm:spPr/>
    </dgm:pt>
    <dgm:pt modelId="{5A90158C-AEDD-46F4-AA50-056962C81176}" type="pres">
      <dgm:prSet presAssocID="{1BD01BA5-5857-4280-A31B-C1D078ACB33E}" presName="c3" presStyleLbl="node1" presStyleIdx="2" presStyleCnt="19"/>
      <dgm:spPr/>
    </dgm:pt>
    <dgm:pt modelId="{30DBE726-9763-48E2-965B-43F1F10AD0C6}" type="pres">
      <dgm:prSet presAssocID="{1BD01BA5-5857-4280-A31B-C1D078ACB33E}" presName="c4" presStyleLbl="node1" presStyleIdx="3" presStyleCnt="19"/>
      <dgm:spPr/>
    </dgm:pt>
    <dgm:pt modelId="{6857A2B4-546B-48B9-BA14-2A7F513DDECC}" type="pres">
      <dgm:prSet presAssocID="{1BD01BA5-5857-4280-A31B-C1D078ACB33E}" presName="c5" presStyleLbl="node1" presStyleIdx="4" presStyleCnt="19"/>
      <dgm:spPr/>
    </dgm:pt>
    <dgm:pt modelId="{D5DCAAC9-A720-493D-9C4A-8A9BC10A394F}" type="pres">
      <dgm:prSet presAssocID="{1BD01BA5-5857-4280-A31B-C1D078ACB33E}" presName="c6" presStyleLbl="node1" presStyleIdx="5" presStyleCnt="19"/>
      <dgm:spPr/>
    </dgm:pt>
    <dgm:pt modelId="{D6D2BFDA-17EC-421D-A805-49BA005329CD}" type="pres">
      <dgm:prSet presAssocID="{1BD01BA5-5857-4280-A31B-C1D078ACB33E}" presName="c7" presStyleLbl="node1" presStyleIdx="6" presStyleCnt="19"/>
      <dgm:spPr/>
    </dgm:pt>
    <dgm:pt modelId="{F879DB79-4ACE-459D-BECF-A4C7FF3C8E28}" type="pres">
      <dgm:prSet presAssocID="{1BD01BA5-5857-4280-A31B-C1D078ACB33E}" presName="c8" presStyleLbl="node1" presStyleIdx="7" presStyleCnt="19"/>
      <dgm:spPr/>
    </dgm:pt>
    <dgm:pt modelId="{AF461DCA-EAFC-4281-A440-31667386C453}" type="pres">
      <dgm:prSet presAssocID="{1BD01BA5-5857-4280-A31B-C1D078ACB33E}" presName="c9" presStyleLbl="node1" presStyleIdx="8" presStyleCnt="19"/>
      <dgm:spPr/>
    </dgm:pt>
    <dgm:pt modelId="{23073AB5-428C-4F32-9E0E-CF4638E0D268}" type="pres">
      <dgm:prSet presAssocID="{1BD01BA5-5857-4280-A31B-C1D078ACB33E}" presName="c10" presStyleLbl="node1" presStyleIdx="9" presStyleCnt="19"/>
      <dgm:spPr/>
    </dgm:pt>
    <dgm:pt modelId="{E494BBE2-38E6-4C9F-A9BE-5A0194617974}" type="pres">
      <dgm:prSet presAssocID="{1BD01BA5-5857-4280-A31B-C1D078ACB33E}" presName="c11" presStyleLbl="node1" presStyleIdx="10" presStyleCnt="19"/>
      <dgm:spPr/>
    </dgm:pt>
    <dgm:pt modelId="{BE765F33-8D0D-4D50-80D8-1603962B21D4}" type="pres">
      <dgm:prSet presAssocID="{1BD01BA5-5857-4280-A31B-C1D078ACB33E}" presName="c12" presStyleLbl="node1" presStyleIdx="11" presStyleCnt="19"/>
      <dgm:spPr/>
    </dgm:pt>
    <dgm:pt modelId="{1B5ABE48-A5DF-4B29-848F-58C34B42F428}" type="pres">
      <dgm:prSet presAssocID="{1BD01BA5-5857-4280-A31B-C1D078ACB33E}" presName="c13" presStyleLbl="node1" presStyleIdx="12" presStyleCnt="19"/>
      <dgm:spPr/>
    </dgm:pt>
    <dgm:pt modelId="{7D8762F2-0BC2-4A0A-8950-F9236D9CCDCE}" type="pres">
      <dgm:prSet presAssocID="{1BD01BA5-5857-4280-A31B-C1D078ACB33E}" presName="c14" presStyleLbl="node1" presStyleIdx="13" presStyleCnt="19"/>
      <dgm:spPr/>
    </dgm:pt>
    <dgm:pt modelId="{F5DA8D01-45C9-462F-AAD5-0EBF4B9DD0C6}" type="pres">
      <dgm:prSet presAssocID="{1BD01BA5-5857-4280-A31B-C1D078ACB33E}" presName="c15" presStyleLbl="node1" presStyleIdx="14" presStyleCnt="19"/>
      <dgm:spPr/>
    </dgm:pt>
    <dgm:pt modelId="{AADFE4E5-B2A9-4E72-BA4E-ED405DA2EDCB}" type="pres">
      <dgm:prSet presAssocID="{1BD01BA5-5857-4280-A31B-C1D078ACB33E}" presName="c16" presStyleLbl="node1" presStyleIdx="15" presStyleCnt="19"/>
      <dgm:spPr/>
    </dgm:pt>
    <dgm:pt modelId="{33133650-ABF5-4BE4-8DAB-358748B0F7E8}" type="pres">
      <dgm:prSet presAssocID="{1BD01BA5-5857-4280-A31B-C1D078ACB33E}" presName="c17" presStyleLbl="node1" presStyleIdx="16" presStyleCnt="19"/>
      <dgm:spPr/>
    </dgm:pt>
    <dgm:pt modelId="{6F7CB477-7F96-470D-A0A3-A73930353A40}" type="pres">
      <dgm:prSet presAssocID="{1BD01BA5-5857-4280-A31B-C1D078ACB33E}" presName="c18" presStyleLbl="node1" presStyleIdx="17" presStyleCnt="19"/>
      <dgm:spPr/>
    </dgm:pt>
    <dgm:pt modelId="{C8432588-2E79-4C42-B48D-E186CF2432E9}" type="pres">
      <dgm:prSet presAssocID="{1E008E7A-910E-4813-9EA2-81E3A0B9083C}" presName="chevronComposite1" presStyleCnt="0"/>
      <dgm:spPr/>
    </dgm:pt>
    <dgm:pt modelId="{591AB96D-0ED0-49A7-9055-CE0028CDD5E6}" type="pres">
      <dgm:prSet presAssocID="{1E008E7A-910E-4813-9EA2-81E3A0B9083C}" presName="chevron1" presStyleLbl="sibTrans2D1" presStyleIdx="0" presStyleCnt="2"/>
      <dgm:spPr/>
    </dgm:pt>
    <dgm:pt modelId="{D25B311C-EA54-4AD8-BBE3-F13DEF7F4C86}" type="pres">
      <dgm:prSet presAssocID="{1E008E7A-910E-4813-9EA2-81E3A0B9083C}" presName="spChevron1" presStyleCnt="0"/>
      <dgm:spPr/>
    </dgm:pt>
    <dgm:pt modelId="{6984211C-1C50-4909-82F2-704B036567D5}" type="pres">
      <dgm:prSet presAssocID="{1E008E7A-910E-4813-9EA2-81E3A0B9083C}" presName="overlap" presStyleCnt="0"/>
      <dgm:spPr/>
    </dgm:pt>
    <dgm:pt modelId="{7DBF08E0-69CD-456C-86A7-B2939B1EF088}" type="pres">
      <dgm:prSet presAssocID="{1E008E7A-910E-4813-9EA2-81E3A0B9083C}" presName="chevronComposite2" presStyleCnt="0"/>
      <dgm:spPr/>
    </dgm:pt>
    <dgm:pt modelId="{714E0789-2FA1-442A-9421-45A17542D53D}" type="pres">
      <dgm:prSet presAssocID="{1E008E7A-910E-4813-9EA2-81E3A0B9083C}" presName="chevron2" presStyleLbl="sibTrans2D1" presStyleIdx="1" presStyleCnt="2"/>
      <dgm:spPr/>
    </dgm:pt>
    <dgm:pt modelId="{C0179970-B6F7-44C3-AE9B-2066BA4C531D}" type="pres">
      <dgm:prSet presAssocID="{1E008E7A-910E-4813-9EA2-81E3A0B9083C}" presName="spChevron2" presStyleCnt="0"/>
      <dgm:spPr/>
    </dgm:pt>
    <dgm:pt modelId="{2B5AEF4E-97DE-4BAF-A216-A57918998674}" type="pres">
      <dgm:prSet presAssocID="{CB35C9FA-983E-4851-87C5-29753AE8B160}" presName="last" presStyleCnt="0"/>
      <dgm:spPr/>
    </dgm:pt>
    <dgm:pt modelId="{E5F72F76-720D-4554-A7CE-793BE012B9DC}" type="pres">
      <dgm:prSet presAssocID="{CB35C9FA-983E-4851-87C5-29753AE8B160}" presName="circleTx" presStyleLbl="node1" presStyleIdx="18" presStyleCnt="19" custScaleX="141155" custScaleY="118948"/>
      <dgm:spPr/>
      <dgm:t>
        <a:bodyPr/>
        <a:lstStyle/>
        <a:p>
          <a:endParaRPr lang="es-EC"/>
        </a:p>
      </dgm:t>
    </dgm:pt>
    <dgm:pt modelId="{F2E8E174-09D2-4201-B4FB-E6A1B8AED542}" type="pres">
      <dgm:prSet presAssocID="{CB35C9FA-983E-4851-87C5-29753AE8B160}" presName="spN" presStyleCnt="0"/>
      <dgm:spPr/>
    </dgm:pt>
  </dgm:ptLst>
  <dgm:cxnLst>
    <dgm:cxn modelId="{6763C431-D2E3-4661-B06F-605687D5A778}" srcId="{4E686D67-58EB-4F9A-8878-0BEC002AB163}" destId="{CB35C9FA-983E-4851-87C5-29753AE8B160}" srcOrd="1" destOrd="0" parTransId="{A73810D9-11B7-4E3B-964E-8236955D3219}" sibTransId="{FB5DF063-73AA-4FAB-8B1C-AF08EEE6C679}"/>
    <dgm:cxn modelId="{FD1287CD-D1D0-4F4F-8E52-8A7B6B5C01AC}" srcId="{4E686D67-58EB-4F9A-8878-0BEC002AB163}" destId="{1BD01BA5-5857-4280-A31B-C1D078ACB33E}" srcOrd="0" destOrd="0" parTransId="{EA403C9F-426A-4AF8-A0DB-B126D2568F5B}" sibTransId="{1E008E7A-910E-4813-9EA2-81E3A0B9083C}"/>
    <dgm:cxn modelId="{45ADEED5-E827-4B23-A40C-22A01B84ED03}" type="presOf" srcId="{4E686D67-58EB-4F9A-8878-0BEC002AB163}" destId="{74BA6074-FFA7-40E2-A34D-4C0C3099A721}" srcOrd="0" destOrd="0" presId="urn:microsoft.com/office/officeart/2009/3/layout/RandomtoResultProcess"/>
    <dgm:cxn modelId="{28193636-CC47-41EC-BD78-0A8A811ED2F7}" type="presOf" srcId="{CB35C9FA-983E-4851-87C5-29753AE8B160}" destId="{E5F72F76-720D-4554-A7CE-793BE012B9DC}" srcOrd="0" destOrd="0" presId="urn:microsoft.com/office/officeart/2009/3/layout/RandomtoResultProcess"/>
    <dgm:cxn modelId="{EC3CE5CC-AA85-4CFC-B394-F52C1E6B5A5D}" type="presOf" srcId="{1BD01BA5-5857-4280-A31B-C1D078ACB33E}" destId="{8F4F2672-F99D-4C0D-8252-D06A81EBF90E}" srcOrd="0" destOrd="0" presId="urn:microsoft.com/office/officeart/2009/3/layout/RandomtoResultProcess"/>
    <dgm:cxn modelId="{D967968E-01CE-492B-8B15-06D49C2F7F77}" type="presParOf" srcId="{74BA6074-FFA7-40E2-A34D-4C0C3099A721}" destId="{489A3C02-50E2-4833-912C-A7203AD8A696}" srcOrd="0" destOrd="0" presId="urn:microsoft.com/office/officeart/2009/3/layout/RandomtoResultProcess"/>
    <dgm:cxn modelId="{8B54783F-1DAC-4139-986B-6383102A8E1E}" type="presParOf" srcId="{489A3C02-50E2-4833-912C-A7203AD8A696}" destId="{8F4F2672-F99D-4C0D-8252-D06A81EBF90E}" srcOrd="0" destOrd="0" presId="urn:microsoft.com/office/officeart/2009/3/layout/RandomtoResultProcess"/>
    <dgm:cxn modelId="{9268C275-3808-4525-936B-519F3260F31E}" type="presParOf" srcId="{489A3C02-50E2-4833-912C-A7203AD8A696}" destId="{D2DE7491-0805-4803-9FF1-E499D97FA0D2}" srcOrd="1" destOrd="0" presId="urn:microsoft.com/office/officeart/2009/3/layout/RandomtoResultProcess"/>
    <dgm:cxn modelId="{571A974E-E52A-435B-B7DC-CFDAC40BA429}" type="presParOf" srcId="{489A3C02-50E2-4833-912C-A7203AD8A696}" destId="{0B1C59CD-3AC1-405B-8439-60328AEE1B2A}" srcOrd="2" destOrd="0" presId="urn:microsoft.com/office/officeart/2009/3/layout/RandomtoResultProcess"/>
    <dgm:cxn modelId="{B7E1FE9F-2342-4F8C-B1E6-7ECA8B5E9BEE}" type="presParOf" srcId="{489A3C02-50E2-4833-912C-A7203AD8A696}" destId="{5A90158C-AEDD-46F4-AA50-056962C81176}" srcOrd="3" destOrd="0" presId="urn:microsoft.com/office/officeart/2009/3/layout/RandomtoResultProcess"/>
    <dgm:cxn modelId="{1CD50423-7661-412C-A8CA-BCAA82C0BC89}" type="presParOf" srcId="{489A3C02-50E2-4833-912C-A7203AD8A696}" destId="{30DBE726-9763-48E2-965B-43F1F10AD0C6}" srcOrd="4" destOrd="0" presId="urn:microsoft.com/office/officeart/2009/3/layout/RandomtoResultProcess"/>
    <dgm:cxn modelId="{C2F378DF-9E50-41EB-9D4C-E679037F1495}" type="presParOf" srcId="{489A3C02-50E2-4833-912C-A7203AD8A696}" destId="{6857A2B4-546B-48B9-BA14-2A7F513DDECC}" srcOrd="5" destOrd="0" presId="urn:microsoft.com/office/officeart/2009/3/layout/RandomtoResultProcess"/>
    <dgm:cxn modelId="{427CE58F-27A4-4940-B35E-674546706C5E}" type="presParOf" srcId="{489A3C02-50E2-4833-912C-A7203AD8A696}" destId="{D5DCAAC9-A720-493D-9C4A-8A9BC10A394F}" srcOrd="6" destOrd="0" presId="urn:microsoft.com/office/officeart/2009/3/layout/RandomtoResultProcess"/>
    <dgm:cxn modelId="{C2314501-805F-4B61-9263-32DC4261133A}" type="presParOf" srcId="{489A3C02-50E2-4833-912C-A7203AD8A696}" destId="{D6D2BFDA-17EC-421D-A805-49BA005329CD}" srcOrd="7" destOrd="0" presId="urn:microsoft.com/office/officeart/2009/3/layout/RandomtoResultProcess"/>
    <dgm:cxn modelId="{052656B3-E734-4C64-A081-223DD162CBD4}" type="presParOf" srcId="{489A3C02-50E2-4833-912C-A7203AD8A696}" destId="{F879DB79-4ACE-459D-BECF-A4C7FF3C8E28}" srcOrd="8" destOrd="0" presId="urn:microsoft.com/office/officeart/2009/3/layout/RandomtoResultProcess"/>
    <dgm:cxn modelId="{FBD95158-9C26-4CD9-865F-FDA03BBFC2C5}" type="presParOf" srcId="{489A3C02-50E2-4833-912C-A7203AD8A696}" destId="{AF461DCA-EAFC-4281-A440-31667386C453}" srcOrd="9" destOrd="0" presId="urn:microsoft.com/office/officeart/2009/3/layout/RandomtoResultProcess"/>
    <dgm:cxn modelId="{1FAA6042-5E76-457E-B080-039B3C4B9203}" type="presParOf" srcId="{489A3C02-50E2-4833-912C-A7203AD8A696}" destId="{23073AB5-428C-4F32-9E0E-CF4638E0D268}" srcOrd="10" destOrd="0" presId="urn:microsoft.com/office/officeart/2009/3/layout/RandomtoResultProcess"/>
    <dgm:cxn modelId="{ADD44471-0F24-46E8-8A61-F09E39244672}" type="presParOf" srcId="{489A3C02-50E2-4833-912C-A7203AD8A696}" destId="{E494BBE2-38E6-4C9F-A9BE-5A0194617974}" srcOrd="11" destOrd="0" presId="urn:microsoft.com/office/officeart/2009/3/layout/RandomtoResultProcess"/>
    <dgm:cxn modelId="{C9714232-A838-4AC4-90CC-7B74F01C0978}" type="presParOf" srcId="{489A3C02-50E2-4833-912C-A7203AD8A696}" destId="{BE765F33-8D0D-4D50-80D8-1603962B21D4}" srcOrd="12" destOrd="0" presId="urn:microsoft.com/office/officeart/2009/3/layout/RandomtoResultProcess"/>
    <dgm:cxn modelId="{D5A0B314-E41F-4C15-8630-5C74999B93DB}" type="presParOf" srcId="{489A3C02-50E2-4833-912C-A7203AD8A696}" destId="{1B5ABE48-A5DF-4B29-848F-58C34B42F428}" srcOrd="13" destOrd="0" presId="urn:microsoft.com/office/officeart/2009/3/layout/RandomtoResultProcess"/>
    <dgm:cxn modelId="{70379FBB-CAC7-4CBC-8C09-3C6C6F8E601A}" type="presParOf" srcId="{489A3C02-50E2-4833-912C-A7203AD8A696}" destId="{7D8762F2-0BC2-4A0A-8950-F9236D9CCDCE}" srcOrd="14" destOrd="0" presId="urn:microsoft.com/office/officeart/2009/3/layout/RandomtoResultProcess"/>
    <dgm:cxn modelId="{4FAA75C0-1261-4615-98A2-C20B97E2EF0B}" type="presParOf" srcId="{489A3C02-50E2-4833-912C-A7203AD8A696}" destId="{F5DA8D01-45C9-462F-AAD5-0EBF4B9DD0C6}" srcOrd="15" destOrd="0" presId="urn:microsoft.com/office/officeart/2009/3/layout/RandomtoResultProcess"/>
    <dgm:cxn modelId="{47C05D15-4F96-4C5F-B941-7AA72A1945D9}" type="presParOf" srcId="{489A3C02-50E2-4833-912C-A7203AD8A696}" destId="{AADFE4E5-B2A9-4E72-BA4E-ED405DA2EDCB}" srcOrd="16" destOrd="0" presId="urn:microsoft.com/office/officeart/2009/3/layout/RandomtoResultProcess"/>
    <dgm:cxn modelId="{CA490FCD-61C4-4084-9A44-309B6977E607}" type="presParOf" srcId="{489A3C02-50E2-4833-912C-A7203AD8A696}" destId="{33133650-ABF5-4BE4-8DAB-358748B0F7E8}" srcOrd="17" destOrd="0" presId="urn:microsoft.com/office/officeart/2009/3/layout/RandomtoResultProcess"/>
    <dgm:cxn modelId="{8F2280F6-B03C-4460-9F21-6AAAD4D4F958}" type="presParOf" srcId="{489A3C02-50E2-4833-912C-A7203AD8A696}" destId="{6F7CB477-7F96-470D-A0A3-A73930353A40}" srcOrd="18" destOrd="0" presId="urn:microsoft.com/office/officeart/2009/3/layout/RandomtoResultProcess"/>
    <dgm:cxn modelId="{ADA6B68F-CBFD-4A3C-A1C3-685C3C52EA97}" type="presParOf" srcId="{74BA6074-FFA7-40E2-A34D-4C0C3099A721}" destId="{C8432588-2E79-4C42-B48D-E186CF2432E9}" srcOrd="1" destOrd="0" presId="urn:microsoft.com/office/officeart/2009/3/layout/RandomtoResultProcess"/>
    <dgm:cxn modelId="{B15CDF23-3D32-439C-B183-6F3F80C43D20}" type="presParOf" srcId="{C8432588-2E79-4C42-B48D-E186CF2432E9}" destId="{591AB96D-0ED0-49A7-9055-CE0028CDD5E6}" srcOrd="0" destOrd="0" presId="urn:microsoft.com/office/officeart/2009/3/layout/RandomtoResultProcess"/>
    <dgm:cxn modelId="{91F93842-A9DF-420E-A6C8-E972E8846906}" type="presParOf" srcId="{C8432588-2E79-4C42-B48D-E186CF2432E9}" destId="{D25B311C-EA54-4AD8-BBE3-F13DEF7F4C86}" srcOrd="1" destOrd="0" presId="urn:microsoft.com/office/officeart/2009/3/layout/RandomtoResultProcess"/>
    <dgm:cxn modelId="{3D627402-B718-441A-8C42-9A78F167FC24}" type="presParOf" srcId="{74BA6074-FFA7-40E2-A34D-4C0C3099A721}" destId="{6984211C-1C50-4909-82F2-704B036567D5}" srcOrd="2" destOrd="0" presId="urn:microsoft.com/office/officeart/2009/3/layout/RandomtoResultProcess"/>
    <dgm:cxn modelId="{82DA9EF2-076E-43C0-9BF3-78F6AAB56FD2}" type="presParOf" srcId="{74BA6074-FFA7-40E2-A34D-4C0C3099A721}" destId="{7DBF08E0-69CD-456C-86A7-B2939B1EF088}" srcOrd="3" destOrd="0" presId="urn:microsoft.com/office/officeart/2009/3/layout/RandomtoResultProcess"/>
    <dgm:cxn modelId="{9BFB2977-D275-49F1-B923-AF47F9644C65}" type="presParOf" srcId="{7DBF08E0-69CD-456C-86A7-B2939B1EF088}" destId="{714E0789-2FA1-442A-9421-45A17542D53D}" srcOrd="0" destOrd="0" presId="urn:microsoft.com/office/officeart/2009/3/layout/RandomtoResultProcess"/>
    <dgm:cxn modelId="{BFB6DB6B-8E5C-489A-B0EE-6601A87D8A95}" type="presParOf" srcId="{7DBF08E0-69CD-456C-86A7-B2939B1EF088}" destId="{C0179970-B6F7-44C3-AE9B-2066BA4C531D}" srcOrd="1" destOrd="0" presId="urn:microsoft.com/office/officeart/2009/3/layout/RandomtoResultProcess"/>
    <dgm:cxn modelId="{AC050703-7DFC-4C97-9C6B-45C64E691495}" type="presParOf" srcId="{74BA6074-FFA7-40E2-A34D-4C0C3099A721}" destId="{2B5AEF4E-97DE-4BAF-A216-A57918998674}" srcOrd="4" destOrd="0" presId="urn:microsoft.com/office/officeart/2009/3/layout/RandomtoResultProcess"/>
    <dgm:cxn modelId="{0EB443C6-2EF6-40D7-83AE-14C64E410076}" type="presParOf" srcId="{2B5AEF4E-97DE-4BAF-A216-A57918998674}" destId="{E5F72F76-720D-4554-A7CE-793BE012B9DC}" srcOrd="0" destOrd="0" presId="urn:microsoft.com/office/officeart/2009/3/layout/RandomtoResultProcess"/>
    <dgm:cxn modelId="{AFE025EB-06F0-4777-BA74-5214491E373D}" type="presParOf" srcId="{2B5AEF4E-97DE-4BAF-A216-A57918998674}" destId="{F2E8E174-09D2-4201-B4FB-E6A1B8AED542}" srcOrd="1" destOrd="0" presId="urn:microsoft.com/office/officeart/2009/3/layout/RandomtoResult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3418122-2DB9-4921-9E18-598900581CEA}" type="doc">
      <dgm:prSet loTypeId="urn:microsoft.com/office/officeart/2005/8/layout/matrix2" loCatId="matrix" qsTypeId="urn:microsoft.com/office/officeart/2005/8/quickstyle/simple1" qsCatId="simple" csTypeId="urn:microsoft.com/office/officeart/2005/8/colors/accent3_1" csCatId="accent3" phldr="1"/>
      <dgm:spPr/>
      <dgm:t>
        <a:bodyPr/>
        <a:lstStyle/>
        <a:p>
          <a:endParaRPr lang="es-EC"/>
        </a:p>
      </dgm:t>
    </dgm:pt>
    <dgm:pt modelId="{0A573BDD-80D0-4315-A35E-DAA91F8439A6}">
      <dgm:prSet phldrT="[Texto]" custT="1"/>
      <dgm:spPr/>
      <dgm:t>
        <a:bodyPr/>
        <a:lstStyle/>
        <a:p>
          <a:pPr algn="ctr"/>
          <a:r>
            <a:rPr lang="es-EC" sz="1200" b="1" dirty="0" smtClean="0"/>
            <a:t>Estrategias FO</a:t>
          </a:r>
        </a:p>
        <a:p>
          <a:pPr algn="l"/>
          <a:r>
            <a:rPr lang="es-EC" sz="1200" b="1" dirty="0" smtClean="0"/>
            <a:t>F3-O3: </a:t>
          </a:r>
          <a:r>
            <a:rPr lang="es-EC" sz="1200" dirty="0" smtClean="0"/>
            <a:t>Incluir a las explotaciones ganaderas de la zona en los programas sanitarios de Agrocalidad en la obtención de certificaciones necesarias para la comercialización y acceso a bonificaciones en el precio de la leche cruda.</a:t>
          </a:r>
        </a:p>
        <a:p>
          <a:pPr algn="l"/>
          <a:r>
            <a:rPr lang="es-EC" sz="1200" b="1" dirty="0" smtClean="0"/>
            <a:t>F2-O4: </a:t>
          </a:r>
          <a:r>
            <a:rPr lang="es-EC" sz="1200" dirty="0" smtClean="0"/>
            <a:t>Involucrar a las familias campesinas de la zona en los programas de la Política 2020-2030 para hacer al sector agropecuario competitivo y sostenible.</a:t>
          </a:r>
        </a:p>
        <a:p>
          <a:pPr algn="l"/>
          <a:r>
            <a:rPr lang="es-EC" sz="1200" b="1" dirty="0" smtClean="0"/>
            <a:t>F5-O1: </a:t>
          </a:r>
          <a:r>
            <a:rPr lang="es-EC" sz="1200" dirty="0" smtClean="0"/>
            <a:t>Explotar los recursos pecuarios de la zona para generar una participación activa en el cambio de la matriz productiva.</a:t>
          </a:r>
        </a:p>
        <a:p>
          <a:pPr algn="l"/>
          <a:r>
            <a:rPr lang="es-EC" sz="1200" b="1" dirty="0" smtClean="0"/>
            <a:t>F1-O2: </a:t>
          </a:r>
          <a:r>
            <a:rPr lang="es-EC" sz="1200" dirty="0" smtClean="0"/>
            <a:t>Emplear créditos pecuarios para incrementar o mejorar los hatos ganaderos y aprovechar la disponibilidad de hierbas y potreros.</a:t>
          </a:r>
          <a:endParaRPr lang="es-EC" sz="1200" dirty="0"/>
        </a:p>
      </dgm:t>
    </dgm:pt>
    <dgm:pt modelId="{91C20606-E69C-4DAE-AB90-BD850FE0479B}" type="parTrans" cxnId="{F031208F-0801-41B2-8256-DD75903DE167}">
      <dgm:prSet/>
      <dgm:spPr/>
      <dgm:t>
        <a:bodyPr/>
        <a:lstStyle/>
        <a:p>
          <a:endParaRPr lang="es-EC"/>
        </a:p>
      </dgm:t>
    </dgm:pt>
    <dgm:pt modelId="{6266A43C-C971-4871-85C0-3C1943AEEE0C}" type="sibTrans" cxnId="{F031208F-0801-41B2-8256-DD75903DE167}">
      <dgm:prSet/>
      <dgm:spPr/>
      <dgm:t>
        <a:bodyPr/>
        <a:lstStyle/>
        <a:p>
          <a:endParaRPr lang="es-EC"/>
        </a:p>
      </dgm:t>
    </dgm:pt>
    <dgm:pt modelId="{ED86E6A3-3476-4B21-805A-90F5C25266BA}">
      <dgm:prSet phldrT="[Texto]" custT="1"/>
      <dgm:spPr/>
      <dgm:t>
        <a:bodyPr/>
        <a:lstStyle/>
        <a:p>
          <a:pPr algn="ctr"/>
          <a:r>
            <a:rPr lang="es-EC" sz="1200" b="1" dirty="0" smtClean="0"/>
            <a:t>Estrategias DO </a:t>
          </a:r>
        </a:p>
        <a:p>
          <a:pPr algn="l"/>
          <a:r>
            <a:rPr lang="es-EC" sz="1200" b="1" dirty="0" smtClean="0"/>
            <a:t>D1-O5: </a:t>
          </a:r>
          <a:r>
            <a:rPr lang="es-EC" sz="1200" dirty="0" smtClean="0"/>
            <a:t>Programar capacitaciones con MAG por medio del GAD cantonal dirigido a los productores de leche.</a:t>
          </a:r>
        </a:p>
        <a:p>
          <a:pPr algn="l"/>
          <a:r>
            <a:rPr lang="es-EC" sz="1200" b="1" dirty="0" smtClean="0"/>
            <a:t>D2-O2: </a:t>
          </a:r>
          <a:r>
            <a:rPr lang="es-EC" sz="1200" dirty="0" smtClean="0"/>
            <a:t>Acceder a las líneas de crédito dispuestas por MAG y BanEcuador para fortalecer las actividades en las explotaciones ganaderas.</a:t>
          </a:r>
        </a:p>
        <a:p>
          <a:pPr algn="l"/>
          <a:r>
            <a:rPr lang="es-EC" sz="1200" b="1" dirty="0" smtClean="0"/>
            <a:t>D4-O5: </a:t>
          </a:r>
          <a:r>
            <a:rPr lang="es-EC" sz="1200" dirty="0" smtClean="0"/>
            <a:t>Implementar un mayor control por parte de las autoridades pertinentes para que se respete los precios establecidos por el MAG</a:t>
          </a:r>
          <a:r>
            <a:rPr lang="es-EC" sz="1100" dirty="0" smtClean="0"/>
            <a:t>.</a:t>
          </a:r>
          <a:endParaRPr lang="es-EC" sz="1100" dirty="0"/>
        </a:p>
      </dgm:t>
    </dgm:pt>
    <dgm:pt modelId="{4BBE9906-DB99-4589-987B-4AB1AD86BBA2}" type="parTrans" cxnId="{8DDF0653-D09E-4C2D-B21B-583A1534F1D1}">
      <dgm:prSet/>
      <dgm:spPr/>
      <dgm:t>
        <a:bodyPr/>
        <a:lstStyle/>
        <a:p>
          <a:endParaRPr lang="es-EC"/>
        </a:p>
      </dgm:t>
    </dgm:pt>
    <dgm:pt modelId="{45577019-258B-4544-9920-8FFC8B7D7A0C}" type="sibTrans" cxnId="{8DDF0653-D09E-4C2D-B21B-583A1534F1D1}">
      <dgm:prSet/>
      <dgm:spPr/>
      <dgm:t>
        <a:bodyPr/>
        <a:lstStyle/>
        <a:p>
          <a:endParaRPr lang="es-EC"/>
        </a:p>
      </dgm:t>
    </dgm:pt>
    <dgm:pt modelId="{1044957F-3E9A-4DF0-9847-CA94B701FE05}">
      <dgm:prSet phldrT="[Texto]" custT="1"/>
      <dgm:spPr/>
      <dgm:t>
        <a:bodyPr/>
        <a:lstStyle/>
        <a:p>
          <a:pPr algn="ctr"/>
          <a:r>
            <a:rPr lang="es-EC" sz="1200" b="1" dirty="0" smtClean="0"/>
            <a:t>Estrategias FA</a:t>
          </a:r>
        </a:p>
        <a:p>
          <a:pPr algn="ctr"/>
          <a:endParaRPr lang="es-EC" sz="1200" b="1" dirty="0" smtClean="0"/>
        </a:p>
        <a:p>
          <a:pPr algn="l"/>
          <a:r>
            <a:rPr lang="es-EC" sz="1200" b="1" dirty="0" smtClean="0"/>
            <a:t>F4-A1: </a:t>
          </a:r>
          <a:r>
            <a:rPr lang="es-EC" sz="1200" dirty="0" smtClean="0"/>
            <a:t>Acceder a nuevos segmentos de mercado donde los consumidores prefieran </a:t>
          </a:r>
          <a:r>
            <a:rPr lang="es-EC" sz="1200" b="0" dirty="0" smtClean="0"/>
            <a:t>productos naturales suministrados directamente por el productor y no procesados </a:t>
          </a:r>
          <a:r>
            <a:rPr lang="es-EC" sz="1200" dirty="0" smtClean="0"/>
            <a:t>por agentes intermediarios</a:t>
          </a:r>
          <a:r>
            <a:rPr lang="es-EC" sz="1300" dirty="0" smtClean="0"/>
            <a:t>. </a:t>
          </a:r>
          <a:endParaRPr lang="es-EC" sz="1300" dirty="0"/>
        </a:p>
      </dgm:t>
    </dgm:pt>
    <dgm:pt modelId="{A633D0FE-8383-48E9-A0D9-501785631141}" type="parTrans" cxnId="{1B4E9494-ED03-458A-9764-6CEC90BE4685}">
      <dgm:prSet/>
      <dgm:spPr/>
      <dgm:t>
        <a:bodyPr/>
        <a:lstStyle/>
        <a:p>
          <a:endParaRPr lang="es-EC"/>
        </a:p>
      </dgm:t>
    </dgm:pt>
    <dgm:pt modelId="{A2F0FDCE-0D99-4F5B-9DC4-8803E3FE2929}" type="sibTrans" cxnId="{1B4E9494-ED03-458A-9764-6CEC90BE4685}">
      <dgm:prSet/>
      <dgm:spPr/>
      <dgm:t>
        <a:bodyPr/>
        <a:lstStyle/>
        <a:p>
          <a:endParaRPr lang="es-EC"/>
        </a:p>
      </dgm:t>
    </dgm:pt>
    <dgm:pt modelId="{E194154F-1BBC-48B5-A360-93AA25C909D3}">
      <dgm:prSet phldrT="[Texto]" custT="1"/>
      <dgm:spPr/>
      <dgm:t>
        <a:bodyPr/>
        <a:lstStyle/>
        <a:p>
          <a:pPr algn="ctr"/>
          <a:r>
            <a:rPr lang="es-EC" sz="1200" b="1" dirty="0" smtClean="0"/>
            <a:t>Estrategias DA</a:t>
          </a:r>
        </a:p>
        <a:p>
          <a:pPr algn="ctr"/>
          <a:endParaRPr lang="es-EC" sz="1200" dirty="0" smtClean="0"/>
        </a:p>
        <a:p>
          <a:pPr algn="l"/>
          <a:r>
            <a:rPr lang="es-EC" sz="1200" b="1" dirty="0" smtClean="0"/>
            <a:t>D3-A3-A2: </a:t>
          </a:r>
          <a:r>
            <a:rPr lang="es-EC" sz="1200" dirty="0" smtClean="0"/>
            <a:t>Formar asociaciones entre los productores de leche para que trabajen conjuntamente y obtengan beneficios comunes.</a:t>
          </a:r>
        </a:p>
        <a:p>
          <a:pPr algn="l"/>
          <a:r>
            <a:rPr lang="es-EC" sz="1200" b="1" dirty="0" smtClean="0"/>
            <a:t>D5-A4: </a:t>
          </a:r>
          <a:r>
            <a:rPr lang="es-EC" sz="1200" dirty="0" smtClean="0"/>
            <a:t>Implementar la economía popular y solidaria como una forma de organización en la comunidad para evitar abusos de los intermediarios.</a:t>
          </a:r>
          <a:endParaRPr lang="es-EC" sz="1200" dirty="0"/>
        </a:p>
      </dgm:t>
    </dgm:pt>
    <dgm:pt modelId="{07A51934-38EA-4CF0-BF0E-49D0D04E4665}" type="parTrans" cxnId="{63804E67-47C0-40AA-B010-61ED203FF01B}">
      <dgm:prSet/>
      <dgm:spPr/>
      <dgm:t>
        <a:bodyPr/>
        <a:lstStyle/>
        <a:p>
          <a:endParaRPr lang="es-EC"/>
        </a:p>
      </dgm:t>
    </dgm:pt>
    <dgm:pt modelId="{9B4E612F-0567-4A10-962D-7B235D3E1FC9}" type="sibTrans" cxnId="{63804E67-47C0-40AA-B010-61ED203FF01B}">
      <dgm:prSet/>
      <dgm:spPr/>
      <dgm:t>
        <a:bodyPr/>
        <a:lstStyle/>
        <a:p>
          <a:endParaRPr lang="es-EC"/>
        </a:p>
      </dgm:t>
    </dgm:pt>
    <dgm:pt modelId="{227FF535-8234-4791-91FF-92D22AB96CA3}" type="pres">
      <dgm:prSet presAssocID="{23418122-2DB9-4921-9E18-598900581CEA}" presName="matrix" presStyleCnt="0">
        <dgm:presLayoutVars>
          <dgm:chMax val="1"/>
          <dgm:dir/>
          <dgm:resizeHandles val="exact"/>
        </dgm:presLayoutVars>
      </dgm:prSet>
      <dgm:spPr/>
      <dgm:t>
        <a:bodyPr/>
        <a:lstStyle/>
        <a:p>
          <a:endParaRPr lang="es-EC"/>
        </a:p>
      </dgm:t>
    </dgm:pt>
    <dgm:pt modelId="{889C9C1D-C566-43D4-A653-88AF90125083}" type="pres">
      <dgm:prSet presAssocID="{23418122-2DB9-4921-9E18-598900581CEA}" presName="axisShape" presStyleLbl="bgShp" presStyleIdx="0" presStyleCnt="1"/>
      <dgm:spPr/>
    </dgm:pt>
    <dgm:pt modelId="{C5ED2E67-5413-44B6-9D15-3EA77163A88E}" type="pres">
      <dgm:prSet presAssocID="{23418122-2DB9-4921-9E18-598900581CEA}" presName="rect1" presStyleLbl="node1" presStyleIdx="0" presStyleCnt="4" custScaleX="221421" custScaleY="113270" custLinFactNeighborX="-59423" custLinFactNeighborY="-2308">
        <dgm:presLayoutVars>
          <dgm:chMax val="0"/>
          <dgm:chPref val="0"/>
          <dgm:bulletEnabled val="1"/>
        </dgm:presLayoutVars>
      </dgm:prSet>
      <dgm:spPr/>
      <dgm:t>
        <a:bodyPr/>
        <a:lstStyle/>
        <a:p>
          <a:endParaRPr lang="es-EC"/>
        </a:p>
      </dgm:t>
    </dgm:pt>
    <dgm:pt modelId="{AFEA6241-1A30-409A-8144-24BA1C851D8D}" type="pres">
      <dgm:prSet presAssocID="{23418122-2DB9-4921-9E18-598900581CEA}" presName="rect2" presStyleLbl="node1" presStyleIdx="1" presStyleCnt="4" custScaleX="224388" custScaleY="105961" custLinFactNeighborX="61154" custLinFactNeighborY="-2885">
        <dgm:presLayoutVars>
          <dgm:chMax val="0"/>
          <dgm:chPref val="0"/>
          <dgm:bulletEnabled val="1"/>
        </dgm:presLayoutVars>
      </dgm:prSet>
      <dgm:spPr/>
      <dgm:t>
        <a:bodyPr/>
        <a:lstStyle/>
        <a:p>
          <a:endParaRPr lang="es-EC"/>
        </a:p>
      </dgm:t>
    </dgm:pt>
    <dgm:pt modelId="{9A997849-D8C5-41E8-86C2-36114286A215}" type="pres">
      <dgm:prSet presAssocID="{23418122-2DB9-4921-9E18-598900581CEA}" presName="rect3" presStyleLbl="node1" presStyleIdx="2" presStyleCnt="4" custScaleX="222990" custLinFactNeighborX="-60577" custLinFactNeighborY="577">
        <dgm:presLayoutVars>
          <dgm:chMax val="0"/>
          <dgm:chPref val="0"/>
          <dgm:bulletEnabled val="1"/>
        </dgm:presLayoutVars>
      </dgm:prSet>
      <dgm:spPr/>
      <dgm:t>
        <a:bodyPr/>
        <a:lstStyle/>
        <a:p>
          <a:endParaRPr lang="es-EC"/>
        </a:p>
      </dgm:t>
    </dgm:pt>
    <dgm:pt modelId="{F1D4AA46-8F3B-4C44-AC99-2152343E8D35}" type="pres">
      <dgm:prSet presAssocID="{23418122-2DB9-4921-9E18-598900581CEA}" presName="rect4" presStyleLbl="node1" presStyleIdx="3" presStyleCnt="4" custScaleX="227763" custLinFactNeighborX="65193" custLinFactNeighborY="-1154">
        <dgm:presLayoutVars>
          <dgm:chMax val="0"/>
          <dgm:chPref val="0"/>
          <dgm:bulletEnabled val="1"/>
        </dgm:presLayoutVars>
      </dgm:prSet>
      <dgm:spPr/>
      <dgm:t>
        <a:bodyPr/>
        <a:lstStyle/>
        <a:p>
          <a:endParaRPr lang="es-EC"/>
        </a:p>
      </dgm:t>
    </dgm:pt>
  </dgm:ptLst>
  <dgm:cxnLst>
    <dgm:cxn modelId="{F031208F-0801-41B2-8256-DD75903DE167}" srcId="{23418122-2DB9-4921-9E18-598900581CEA}" destId="{0A573BDD-80D0-4315-A35E-DAA91F8439A6}" srcOrd="0" destOrd="0" parTransId="{91C20606-E69C-4DAE-AB90-BD850FE0479B}" sibTransId="{6266A43C-C971-4871-85C0-3C1943AEEE0C}"/>
    <dgm:cxn modelId="{9988FE08-40BE-463D-993E-600E7CEC7AA7}" type="presOf" srcId="{23418122-2DB9-4921-9E18-598900581CEA}" destId="{227FF535-8234-4791-91FF-92D22AB96CA3}" srcOrd="0" destOrd="0" presId="urn:microsoft.com/office/officeart/2005/8/layout/matrix2"/>
    <dgm:cxn modelId="{8DDF0653-D09E-4C2D-B21B-583A1534F1D1}" srcId="{23418122-2DB9-4921-9E18-598900581CEA}" destId="{ED86E6A3-3476-4B21-805A-90F5C25266BA}" srcOrd="1" destOrd="0" parTransId="{4BBE9906-DB99-4589-987B-4AB1AD86BBA2}" sibTransId="{45577019-258B-4544-9920-8FFC8B7D7A0C}"/>
    <dgm:cxn modelId="{6A9D0949-0D4B-409F-9959-059197C0D635}" type="presOf" srcId="{0A573BDD-80D0-4315-A35E-DAA91F8439A6}" destId="{C5ED2E67-5413-44B6-9D15-3EA77163A88E}" srcOrd="0" destOrd="0" presId="urn:microsoft.com/office/officeart/2005/8/layout/matrix2"/>
    <dgm:cxn modelId="{1B4E9494-ED03-458A-9764-6CEC90BE4685}" srcId="{23418122-2DB9-4921-9E18-598900581CEA}" destId="{1044957F-3E9A-4DF0-9847-CA94B701FE05}" srcOrd="2" destOrd="0" parTransId="{A633D0FE-8383-48E9-A0D9-501785631141}" sibTransId="{A2F0FDCE-0D99-4F5B-9DC4-8803E3FE2929}"/>
    <dgm:cxn modelId="{61E29A80-A877-4AE6-9046-A410F608641B}" type="presOf" srcId="{ED86E6A3-3476-4B21-805A-90F5C25266BA}" destId="{AFEA6241-1A30-409A-8144-24BA1C851D8D}" srcOrd="0" destOrd="0" presId="urn:microsoft.com/office/officeart/2005/8/layout/matrix2"/>
    <dgm:cxn modelId="{36CA1A89-0F04-4181-8D56-A84EFEE02DFB}" type="presOf" srcId="{1044957F-3E9A-4DF0-9847-CA94B701FE05}" destId="{9A997849-D8C5-41E8-86C2-36114286A215}" srcOrd="0" destOrd="0" presId="urn:microsoft.com/office/officeart/2005/8/layout/matrix2"/>
    <dgm:cxn modelId="{63804E67-47C0-40AA-B010-61ED203FF01B}" srcId="{23418122-2DB9-4921-9E18-598900581CEA}" destId="{E194154F-1BBC-48B5-A360-93AA25C909D3}" srcOrd="3" destOrd="0" parTransId="{07A51934-38EA-4CF0-BF0E-49D0D04E4665}" sibTransId="{9B4E612F-0567-4A10-962D-7B235D3E1FC9}"/>
    <dgm:cxn modelId="{50F05E54-41E0-4B85-9687-29E71EF59AB9}" type="presOf" srcId="{E194154F-1BBC-48B5-A360-93AA25C909D3}" destId="{F1D4AA46-8F3B-4C44-AC99-2152343E8D35}" srcOrd="0" destOrd="0" presId="urn:microsoft.com/office/officeart/2005/8/layout/matrix2"/>
    <dgm:cxn modelId="{6DD7CF9A-F9D2-486D-A7A6-9F4354403FA5}" type="presParOf" srcId="{227FF535-8234-4791-91FF-92D22AB96CA3}" destId="{889C9C1D-C566-43D4-A653-88AF90125083}" srcOrd="0" destOrd="0" presId="urn:microsoft.com/office/officeart/2005/8/layout/matrix2"/>
    <dgm:cxn modelId="{0358CF48-EA3E-4F4C-8ED3-D1DE4F7F7408}" type="presParOf" srcId="{227FF535-8234-4791-91FF-92D22AB96CA3}" destId="{C5ED2E67-5413-44B6-9D15-3EA77163A88E}" srcOrd="1" destOrd="0" presId="urn:microsoft.com/office/officeart/2005/8/layout/matrix2"/>
    <dgm:cxn modelId="{D03652BC-2D9A-44EF-B517-A142D660D94F}" type="presParOf" srcId="{227FF535-8234-4791-91FF-92D22AB96CA3}" destId="{AFEA6241-1A30-409A-8144-24BA1C851D8D}" srcOrd="2" destOrd="0" presId="urn:microsoft.com/office/officeart/2005/8/layout/matrix2"/>
    <dgm:cxn modelId="{01CB5B43-9F1C-4056-877F-1B40EA55215B}" type="presParOf" srcId="{227FF535-8234-4791-91FF-92D22AB96CA3}" destId="{9A997849-D8C5-41E8-86C2-36114286A215}" srcOrd="3" destOrd="0" presId="urn:microsoft.com/office/officeart/2005/8/layout/matrix2"/>
    <dgm:cxn modelId="{774AA600-98C3-46CD-9FE3-5C0CE1971ADE}" type="presParOf" srcId="{227FF535-8234-4791-91FF-92D22AB96CA3}" destId="{F1D4AA46-8F3B-4C44-AC99-2152343E8D35}"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3418122-2DB9-4921-9E18-598900581CEA}" type="doc">
      <dgm:prSet loTypeId="urn:microsoft.com/office/officeart/2005/8/layout/matrix2" loCatId="matrix" qsTypeId="urn:microsoft.com/office/officeart/2005/8/quickstyle/simple1" qsCatId="simple" csTypeId="urn:microsoft.com/office/officeart/2005/8/colors/accent2_1" csCatId="accent2" phldr="1"/>
      <dgm:spPr/>
      <dgm:t>
        <a:bodyPr/>
        <a:lstStyle/>
        <a:p>
          <a:endParaRPr lang="es-EC"/>
        </a:p>
      </dgm:t>
    </dgm:pt>
    <dgm:pt modelId="{0A573BDD-80D0-4315-A35E-DAA91F8439A6}">
      <dgm:prSet phldrT="[Texto]" custT="1"/>
      <dgm:spPr/>
      <dgm:t>
        <a:bodyPr/>
        <a:lstStyle/>
        <a:p>
          <a:pPr algn="ctr"/>
          <a:r>
            <a:rPr lang="es-EC" sz="1200" b="1" dirty="0" smtClean="0"/>
            <a:t>Estrategias FO</a:t>
          </a:r>
        </a:p>
        <a:p>
          <a:pPr algn="ctr"/>
          <a:endParaRPr lang="es-EC" sz="1200" b="1" dirty="0" smtClean="0"/>
        </a:p>
        <a:p>
          <a:pPr algn="l"/>
          <a:r>
            <a:rPr lang="es-EC" sz="1200" b="1" dirty="0" smtClean="0"/>
            <a:t>F4-O1: </a:t>
          </a:r>
          <a:r>
            <a:rPr lang="es-EC" sz="1200" dirty="0" smtClean="0"/>
            <a:t>Acceder a nuevos nichos de mercado donde los clientes prefieran productos artesanales y naturales. </a:t>
          </a:r>
        </a:p>
        <a:p>
          <a:pPr algn="l"/>
          <a:r>
            <a:rPr lang="es-EC" sz="1200" b="1" dirty="0" smtClean="0"/>
            <a:t>F1-O1:</a:t>
          </a:r>
          <a:r>
            <a:rPr lang="es-EC" sz="1200" dirty="0" smtClean="0"/>
            <a:t> Obtener alianzas estratégicas con distribuidores u otras industrias para aprovechar la producción de quesos de mesa.  </a:t>
          </a:r>
          <a:endParaRPr lang="es-EC" sz="1200" dirty="0"/>
        </a:p>
      </dgm:t>
    </dgm:pt>
    <dgm:pt modelId="{91C20606-E69C-4DAE-AB90-BD850FE0479B}" type="parTrans" cxnId="{F031208F-0801-41B2-8256-DD75903DE167}">
      <dgm:prSet/>
      <dgm:spPr/>
      <dgm:t>
        <a:bodyPr/>
        <a:lstStyle/>
        <a:p>
          <a:endParaRPr lang="es-EC"/>
        </a:p>
      </dgm:t>
    </dgm:pt>
    <dgm:pt modelId="{6266A43C-C971-4871-85C0-3C1943AEEE0C}" type="sibTrans" cxnId="{F031208F-0801-41B2-8256-DD75903DE167}">
      <dgm:prSet/>
      <dgm:spPr/>
      <dgm:t>
        <a:bodyPr/>
        <a:lstStyle/>
        <a:p>
          <a:endParaRPr lang="es-EC"/>
        </a:p>
      </dgm:t>
    </dgm:pt>
    <dgm:pt modelId="{ED86E6A3-3476-4B21-805A-90F5C25266BA}">
      <dgm:prSet phldrT="[Texto]" custT="1"/>
      <dgm:spPr/>
      <dgm:t>
        <a:bodyPr/>
        <a:lstStyle/>
        <a:p>
          <a:pPr algn="ctr"/>
          <a:r>
            <a:rPr lang="es-EC" sz="1200" b="1" dirty="0" smtClean="0"/>
            <a:t>Estrategias DO </a:t>
          </a:r>
        </a:p>
        <a:p>
          <a:pPr algn="l"/>
          <a:r>
            <a:rPr lang="es-EC" sz="1200" b="1" dirty="0" smtClean="0"/>
            <a:t>D1-O3: </a:t>
          </a:r>
          <a:r>
            <a:rPr lang="es-EC" sz="1200" dirty="0" smtClean="0"/>
            <a:t>Desarrollar capacitaciones para el personal de las plantas procesadoras de lácteos.</a:t>
          </a:r>
        </a:p>
        <a:p>
          <a:pPr algn="l"/>
          <a:r>
            <a:rPr lang="es-EC" sz="1200" b="1" dirty="0" smtClean="0"/>
            <a:t>D3-O2: </a:t>
          </a:r>
          <a:r>
            <a:rPr lang="es-EC" sz="1200" dirty="0" smtClean="0"/>
            <a:t>Emplear créditos productivos ofertados por la banca pública para la compra de  maquinaria, equipos especializados en la fabricación de lácteos. </a:t>
          </a:r>
        </a:p>
        <a:p>
          <a:pPr algn="l"/>
          <a:r>
            <a:rPr lang="es-EC" sz="1200" b="1" dirty="0" smtClean="0"/>
            <a:t>D2-O5:</a:t>
          </a:r>
          <a:r>
            <a:rPr lang="es-EC" sz="1200" dirty="0" smtClean="0"/>
            <a:t> Lanzar productos nuevos y novedosos al mercado para buscar una diferenciación de las demás empresas locales. </a:t>
          </a:r>
        </a:p>
        <a:p>
          <a:pPr algn="l"/>
          <a:r>
            <a:rPr lang="es-EC" sz="1200" b="1" dirty="0" smtClean="0"/>
            <a:t>D5-O4: </a:t>
          </a:r>
          <a:r>
            <a:rPr lang="es-EC" sz="1200" dirty="0" smtClean="0"/>
            <a:t>Aprovechar la red de vías rurales restructuradas para acercarse a los mercados de una manera oportuna y rápida.  </a:t>
          </a:r>
          <a:endParaRPr lang="es-EC" sz="1100" dirty="0"/>
        </a:p>
      </dgm:t>
    </dgm:pt>
    <dgm:pt modelId="{4BBE9906-DB99-4589-987B-4AB1AD86BBA2}" type="parTrans" cxnId="{8DDF0653-D09E-4C2D-B21B-583A1534F1D1}">
      <dgm:prSet/>
      <dgm:spPr/>
      <dgm:t>
        <a:bodyPr/>
        <a:lstStyle/>
        <a:p>
          <a:endParaRPr lang="es-EC"/>
        </a:p>
      </dgm:t>
    </dgm:pt>
    <dgm:pt modelId="{45577019-258B-4544-9920-8FFC8B7D7A0C}" type="sibTrans" cxnId="{8DDF0653-D09E-4C2D-B21B-583A1534F1D1}">
      <dgm:prSet/>
      <dgm:spPr/>
      <dgm:t>
        <a:bodyPr/>
        <a:lstStyle/>
        <a:p>
          <a:endParaRPr lang="es-EC"/>
        </a:p>
      </dgm:t>
    </dgm:pt>
    <dgm:pt modelId="{1044957F-3E9A-4DF0-9847-CA94B701FE05}">
      <dgm:prSet phldrT="[Texto]" custT="1"/>
      <dgm:spPr/>
      <dgm:t>
        <a:bodyPr/>
        <a:lstStyle/>
        <a:p>
          <a:pPr algn="ctr"/>
          <a:r>
            <a:rPr lang="es-EC" sz="1200" b="1" dirty="0" smtClean="0"/>
            <a:t>Estrategias FA</a:t>
          </a:r>
        </a:p>
        <a:p>
          <a:pPr algn="l"/>
          <a:r>
            <a:rPr lang="es-EC" sz="1200" b="1" dirty="0" smtClean="0"/>
            <a:t>F2-A4: </a:t>
          </a:r>
          <a:r>
            <a:rPr lang="es-EC" sz="1200" dirty="0" smtClean="0"/>
            <a:t>Establecer contratos escritos entre la empresa local y los ganaderos proveedores de leche para generar acuerdos formales y estabilidad en las actividades productivas. </a:t>
          </a:r>
        </a:p>
        <a:p>
          <a:pPr algn="l"/>
          <a:r>
            <a:rPr lang="es-EC" sz="1200" b="1" dirty="0" smtClean="0"/>
            <a:t>F5-A5: </a:t>
          </a:r>
          <a:r>
            <a:rPr lang="es-EC" sz="1200" dirty="0" smtClean="0"/>
            <a:t>Ingresar los productos al mercado con precios bajos o módicos directamente a los consumidores para evitar intermediarios que elevan valores. </a:t>
          </a:r>
        </a:p>
        <a:p>
          <a:pPr algn="l"/>
          <a:r>
            <a:rPr lang="es-EC" sz="1200" b="1" dirty="0" smtClean="0"/>
            <a:t>F3-A2: </a:t>
          </a:r>
          <a:r>
            <a:rPr lang="es-EC" sz="1200" dirty="0" smtClean="0"/>
            <a:t>Aprovechar los lazos de amistad entre los dueños de las procesadoras lácteas con la comunidad para desplazar del mercado a agentes con ventas informales. </a:t>
          </a:r>
        </a:p>
        <a:p>
          <a:pPr algn="l"/>
          <a:r>
            <a:rPr lang="es-EC" sz="1200" b="1" dirty="0" smtClean="0"/>
            <a:t>F4-A3: </a:t>
          </a:r>
          <a:r>
            <a:rPr lang="es-EC" sz="1200" dirty="0" smtClean="0"/>
            <a:t>Cumplir con todas las normas sanitarias impuestas por el ente regulador para evitar sanciones y problemas.</a:t>
          </a:r>
        </a:p>
        <a:p>
          <a:pPr algn="l"/>
          <a:endParaRPr lang="es-EC" sz="1300" dirty="0"/>
        </a:p>
      </dgm:t>
    </dgm:pt>
    <dgm:pt modelId="{A633D0FE-8383-48E9-A0D9-501785631141}" type="parTrans" cxnId="{1B4E9494-ED03-458A-9764-6CEC90BE4685}">
      <dgm:prSet/>
      <dgm:spPr/>
      <dgm:t>
        <a:bodyPr/>
        <a:lstStyle/>
        <a:p>
          <a:endParaRPr lang="es-EC"/>
        </a:p>
      </dgm:t>
    </dgm:pt>
    <dgm:pt modelId="{A2F0FDCE-0D99-4F5B-9DC4-8803E3FE2929}" type="sibTrans" cxnId="{1B4E9494-ED03-458A-9764-6CEC90BE4685}">
      <dgm:prSet/>
      <dgm:spPr/>
      <dgm:t>
        <a:bodyPr/>
        <a:lstStyle/>
        <a:p>
          <a:endParaRPr lang="es-EC"/>
        </a:p>
      </dgm:t>
    </dgm:pt>
    <dgm:pt modelId="{E194154F-1BBC-48B5-A360-93AA25C909D3}">
      <dgm:prSet phldrT="[Texto]" custT="1"/>
      <dgm:spPr/>
      <dgm:t>
        <a:bodyPr/>
        <a:lstStyle/>
        <a:p>
          <a:pPr algn="ctr"/>
          <a:r>
            <a:rPr lang="es-EC" sz="1200" b="1" dirty="0" smtClean="0"/>
            <a:t>Estrategias DA</a:t>
          </a:r>
        </a:p>
        <a:p>
          <a:pPr algn="l"/>
          <a:endParaRPr lang="es-EC" sz="1200" dirty="0" smtClean="0"/>
        </a:p>
        <a:p>
          <a:pPr algn="l"/>
          <a:r>
            <a:rPr lang="es-EC" sz="1200" b="1" dirty="0" smtClean="0"/>
            <a:t>D2-A1: </a:t>
          </a:r>
          <a:r>
            <a:rPr lang="es-EC" sz="1200" dirty="0" smtClean="0"/>
            <a:t>Diversificar el portafolio de productos lácteos ofertados para ser competitivos en el mercado.</a:t>
          </a:r>
        </a:p>
        <a:p>
          <a:pPr algn="l"/>
          <a:r>
            <a:rPr lang="es-EC" sz="1200" b="1" dirty="0" smtClean="0"/>
            <a:t>D4-A5: </a:t>
          </a:r>
          <a:r>
            <a:rPr lang="es-EC" sz="1200" dirty="0" smtClean="0"/>
            <a:t>Implementar un plan de marketing que permita el desarrollo de las actividades comerciales de las empresas locales. </a:t>
          </a:r>
          <a:endParaRPr lang="es-EC" sz="1200" dirty="0"/>
        </a:p>
      </dgm:t>
    </dgm:pt>
    <dgm:pt modelId="{07A51934-38EA-4CF0-BF0E-49D0D04E4665}" type="parTrans" cxnId="{63804E67-47C0-40AA-B010-61ED203FF01B}">
      <dgm:prSet/>
      <dgm:spPr/>
      <dgm:t>
        <a:bodyPr/>
        <a:lstStyle/>
        <a:p>
          <a:endParaRPr lang="es-EC"/>
        </a:p>
      </dgm:t>
    </dgm:pt>
    <dgm:pt modelId="{9B4E612F-0567-4A10-962D-7B235D3E1FC9}" type="sibTrans" cxnId="{63804E67-47C0-40AA-B010-61ED203FF01B}">
      <dgm:prSet/>
      <dgm:spPr/>
      <dgm:t>
        <a:bodyPr/>
        <a:lstStyle/>
        <a:p>
          <a:endParaRPr lang="es-EC"/>
        </a:p>
      </dgm:t>
    </dgm:pt>
    <dgm:pt modelId="{227FF535-8234-4791-91FF-92D22AB96CA3}" type="pres">
      <dgm:prSet presAssocID="{23418122-2DB9-4921-9E18-598900581CEA}" presName="matrix" presStyleCnt="0">
        <dgm:presLayoutVars>
          <dgm:chMax val="1"/>
          <dgm:dir/>
          <dgm:resizeHandles val="exact"/>
        </dgm:presLayoutVars>
      </dgm:prSet>
      <dgm:spPr/>
      <dgm:t>
        <a:bodyPr/>
        <a:lstStyle/>
        <a:p>
          <a:endParaRPr lang="es-EC"/>
        </a:p>
      </dgm:t>
    </dgm:pt>
    <dgm:pt modelId="{889C9C1D-C566-43D4-A653-88AF90125083}" type="pres">
      <dgm:prSet presAssocID="{23418122-2DB9-4921-9E18-598900581CEA}" presName="axisShape" presStyleLbl="bgShp" presStyleIdx="0" presStyleCnt="1"/>
      <dgm:spPr/>
    </dgm:pt>
    <dgm:pt modelId="{C5ED2E67-5413-44B6-9D15-3EA77163A88E}" type="pres">
      <dgm:prSet presAssocID="{23418122-2DB9-4921-9E18-598900581CEA}" presName="rect1" presStyleLbl="node1" presStyleIdx="0" presStyleCnt="4" custScaleX="221421" custScaleY="113270" custLinFactNeighborX="-59423" custLinFactNeighborY="-2308">
        <dgm:presLayoutVars>
          <dgm:chMax val="0"/>
          <dgm:chPref val="0"/>
          <dgm:bulletEnabled val="1"/>
        </dgm:presLayoutVars>
      </dgm:prSet>
      <dgm:spPr/>
      <dgm:t>
        <a:bodyPr/>
        <a:lstStyle/>
        <a:p>
          <a:endParaRPr lang="es-EC"/>
        </a:p>
      </dgm:t>
    </dgm:pt>
    <dgm:pt modelId="{AFEA6241-1A30-409A-8144-24BA1C851D8D}" type="pres">
      <dgm:prSet presAssocID="{23418122-2DB9-4921-9E18-598900581CEA}" presName="rect2" presStyleLbl="node1" presStyleIdx="1" presStyleCnt="4" custScaleX="224388" custScaleY="105961" custLinFactNeighborX="61154" custLinFactNeighborY="-2885">
        <dgm:presLayoutVars>
          <dgm:chMax val="0"/>
          <dgm:chPref val="0"/>
          <dgm:bulletEnabled val="1"/>
        </dgm:presLayoutVars>
      </dgm:prSet>
      <dgm:spPr/>
      <dgm:t>
        <a:bodyPr/>
        <a:lstStyle/>
        <a:p>
          <a:endParaRPr lang="es-EC"/>
        </a:p>
      </dgm:t>
    </dgm:pt>
    <dgm:pt modelId="{9A997849-D8C5-41E8-86C2-36114286A215}" type="pres">
      <dgm:prSet presAssocID="{23418122-2DB9-4921-9E18-598900581CEA}" presName="rect3" presStyleLbl="node1" presStyleIdx="2" presStyleCnt="4" custScaleX="222990" custScaleY="107885" custLinFactNeighborX="-60577" custLinFactNeighborY="577">
        <dgm:presLayoutVars>
          <dgm:chMax val="0"/>
          <dgm:chPref val="0"/>
          <dgm:bulletEnabled val="1"/>
        </dgm:presLayoutVars>
      </dgm:prSet>
      <dgm:spPr/>
      <dgm:t>
        <a:bodyPr/>
        <a:lstStyle/>
        <a:p>
          <a:endParaRPr lang="es-EC"/>
        </a:p>
      </dgm:t>
    </dgm:pt>
    <dgm:pt modelId="{F1D4AA46-8F3B-4C44-AC99-2152343E8D35}" type="pres">
      <dgm:prSet presAssocID="{23418122-2DB9-4921-9E18-598900581CEA}" presName="rect4" presStyleLbl="node1" presStyleIdx="3" presStyleCnt="4" custScaleX="227763" custLinFactNeighborX="65193" custLinFactNeighborY="-1154">
        <dgm:presLayoutVars>
          <dgm:chMax val="0"/>
          <dgm:chPref val="0"/>
          <dgm:bulletEnabled val="1"/>
        </dgm:presLayoutVars>
      </dgm:prSet>
      <dgm:spPr/>
      <dgm:t>
        <a:bodyPr/>
        <a:lstStyle/>
        <a:p>
          <a:endParaRPr lang="es-EC"/>
        </a:p>
      </dgm:t>
    </dgm:pt>
  </dgm:ptLst>
  <dgm:cxnLst>
    <dgm:cxn modelId="{F031208F-0801-41B2-8256-DD75903DE167}" srcId="{23418122-2DB9-4921-9E18-598900581CEA}" destId="{0A573BDD-80D0-4315-A35E-DAA91F8439A6}" srcOrd="0" destOrd="0" parTransId="{91C20606-E69C-4DAE-AB90-BD850FE0479B}" sibTransId="{6266A43C-C971-4871-85C0-3C1943AEEE0C}"/>
    <dgm:cxn modelId="{BBEDEB46-9B5A-43F9-A24F-6F3F464C25E8}" type="presOf" srcId="{E194154F-1BBC-48B5-A360-93AA25C909D3}" destId="{F1D4AA46-8F3B-4C44-AC99-2152343E8D35}" srcOrd="0" destOrd="0" presId="urn:microsoft.com/office/officeart/2005/8/layout/matrix2"/>
    <dgm:cxn modelId="{2282035E-038E-4F4E-9A65-BE008464A9C4}" type="presOf" srcId="{1044957F-3E9A-4DF0-9847-CA94B701FE05}" destId="{9A997849-D8C5-41E8-86C2-36114286A215}" srcOrd="0" destOrd="0" presId="urn:microsoft.com/office/officeart/2005/8/layout/matrix2"/>
    <dgm:cxn modelId="{090626F5-2376-482F-BF42-36718175716D}" type="presOf" srcId="{ED86E6A3-3476-4B21-805A-90F5C25266BA}" destId="{AFEA6241-1A30-409A-8144-24BA1C851D8D}" srcOrd="0" destOrd="0" presId="urn:microsoft.com/office/officeart/2005/8/layout/matrix2"/>
    <dgm:cxn modelId="{8DDF0653-D09E-4C2D-B21B-583A1534F1D1}" srcId="{23418122-2DB9-4921-9E18-598900581CEA}" destId="{ED86E6A3-3476-4B21-805A-90F5C25266BA}" srcOrd="1" destOrd="0" parTransId="{4BBE9906-DB99-4589-987B-4AB1AD86BBA2}" sibTransId="{45577019-258B-4544-9920-8FFC8B7D7A0C}"/>
    <dgm:cxn modelId="{1B4E9494-ED03-458A-9764-6CEC90BE4685}" srcId="{23418122-2DB9-4921-9E18-598900581CEA}" destId="{1044957F-3E9A-4DF0-9847-CA94B701FE05}" srcOrd="2" destOrd="0" parTransId="{A633D0FE-8383-48E9-A0D9-501785631141}" sibTransId="{A2F0FDCE-0D99-4F5B-9DC4-8803E3FE2929}"/>
    <dgm:cxn modelId="{5EE52F0B-9141-40A9-8643-D2B88547AA0F}" type="presOf" srcId="{23418122-2DB9-4921-9E18-598900581CEA}" destId="{227FF535-8234-4791-91FF-92D22AB96CA3}" srcOrd="0" destOrd="0" presId="urn:microsoft.com/office/officeart/2005/8/layout/matrix2"/>
    <dgm:cxn modelId="{93B7FABF-E38E-4D5E-92DF-FFEB2E7C9CD2}" type="presOf" srcId="{0A573BDD-80D0-4315-A35E-DAA91F8439A6}" destId="{C5ED2E67-5413-44B6-9D15-3EA77163A88E}" srcOrd="0" destOrd="0" presId="urn:microsoft.com/office/officeart/2005/8/layout/matrix2"/>
    <dgm:cxn modelId="{63804E67-47C0-40AA-B010-61ED203FF01B}" srcId="{23418122-2DB9-4921-9E18-598900581CEA}" destId="{E194154F-1BBC-48B5-A360-93AA25C909D3}" srcOrd="3" destOrd="0" parTransId="{07A51934-38EA-4CF0-BF0E-49D0D04E4665}" sibTransId="{9B4E612F-0567-4A10-962D-7B235D3E1FC9}"/>
    <dgm:cxn modelId="{143BA262-5316-4CE0-84C4-F5BE916390A1}" type="presParOf" srcId="{227FF535-8234-4791-91FF-92D22AB96CA3}" destId="{889C9C1D-C566-43D4-A653-88AF90125083}" srcOrd="0" destOrd="0" presId="urn:microsoft.com/office/officeart/2005/8/layout/matrix2"/>
    <dgm:cxn modelId="{0BEB0E6E-3025-4282-9099-40DFE1C8C2C1}" type="presParOf" srcId="{227FF535-8234-4791-91FF-92D22AB96CA3}" destId="{C5ED2E67-5413-44B6-9D15-3EA77163A88E}" srcOrd="1" destOrd="0" presId="urn:microsoft.com/office/officeart/2005/8/layout/matrix2"/>
    <dgm:cxn modelId="{7A09FBB1-EFC5-4C32-A145-A5B8164E062A}" type="presParOf" srcId="{227FF535-8234-4791-91FF-92D22AB96CA3}" destId="{AFEA6241-1A30-409A-8144-24BA1C851D8D}" srcOrd="2" destOrd="0" presId="urn:microsoft.com/office/officeart/2005/8/layout/matrix2"/>
    <dgm:cxn modelId="{A080BFF8-301E-498B-BFE1-DDCAA60C4C59}" type="presParOf" srcId="{227FF535-8234-4791-91FF-92D22AB96CA3}" destId="{9A997849-D8C5-41E8-86C2-36114286A215}" srcOrd="3" destOrd="0" presId="urn:microsoft.com/office/officeart/2005/8/layout/matrix2"/>
    <dgm:cxn modelId="{B2481AE8-23B1-45A2-95E8-3E6D1134DC52}" type="presParOf" srcId="{227FF535-8234-4791-91FF-92D22AB96CA3}" destId="{F1D4AA46-8F3B-4C44-AC99-2152343E8D35}"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204F2C-9D5D-414E-80CD-0106A2138C57}" type="doc">
      <dgm:prSet loTypeId="urn:microsoft.com/office/officeart/2009/3/layout/StepUpProcess" loCatId="process" qsTypeId="urn:microsoft.com/office/officeart/2005/8/quickstyle/simple3" qsCatId="simple" csTypeId="urn:microsoft.com/office/officeart/2005/8/colors/accent3_2" csCatId="accent3" phldr="1"/>
      <dgm:spPr/>
      <dgm:t>
        <a:bodyPr/>
        <a:lstStyle/>
        <a:p>
          <a:endParaRPr lang="es-EC"/>
        </a:p>
      </dgm:t>
    </dgm:pt>
    <dgm:pt modelId="{C6766002-40AD-49C2-A8D9-DF07EEF5EE98}">
      <dgm:prSet phldrT="[Texto]" custT="1"/>
      <dgm:spPr/>
      <dgm:t>
        <a:bodyPr/>
        <a:lstStyle/>
        <a:p>
          <a:r>
            <a:rPr lang="es-EC" sz="1100" dirty="0">
              <a:latin typeface="Arial" panose="020B0604020202020204" pitchFamily="34" charset="0"/>
              <a:cs typeface="Arial" panose="020B0604020202020204" pitchFamily="34" charset="0"/>
            </a:rPr>
            <a:t>Primer Eslabón: </a:t>
          </a:r>
        </a:p>
        <a:p>
          <a:r>
            <a:rPr lang="es-EC" sz="1100" dirty="0">
              <a:latin typeface="Arial" panose="020B0604020202020204" pitchFamily="34" charset="0"/>
              <a:cs typeface="Arial" panose="020B0604020202020204" pitchFamily="34" charset="0"/>
            </a:rPr>
            <a:t>Obtención</a:t>
          </a:r>
          <a:r>
            <a:rPr lang="es-EC" sz="1100" b="0" dirty="0">
              <a:latin typeface="Arial" panose="020B0604020202020204" pitchFamily="34" charset="0"/>
              <a:cs typeface="Arial" panose="020B0604020202020204" pitchFamily="34" charset="0"/>
            </a:rPr>
            <a:t> de leche cruda (Productores, explotaciones ganaderas).</a:t>
          </a:r>
        </a:p>
      </dgm:t>
    </dgm:pt>
    <dgm:pt modelId="{B39B84F1-08E4-4D57-B47C-46CDA873FF5A}" type="parTrans" cxnId="{8D13E6E6-15F2-4058-9DF8-40AF0227D5F2}">
      <dgm:prSet/>
      <dgm:spPr/>
      <dgm:t>
        <a:bodyPr/>
        <a:lstStyle/>
        <a:p>
          <a:endParaRPr lang="es-EC" sz="1200">
            <a:latin typeface="Arial" panose="020B0604020202020204" pitchFamily="34" charset="0"/>
            <a:cs typeface="Arial" panose="020B0604020202020204" pitchFamily="34" charset="0"/>
          </a:endParaRPr>
        </a:p>
      </dgm:t>
    </dgm:pt>
    <dgm:pt modelId="{E54A3D2A-0888-469A-8541-35B4E72D857D}" type="sibTrans" cxnId="{8D13E6E6-15F2-4058-9DF8-40AF0227D5F2}">
      <dgm:prSet/>
      <dgm:spPr/>
      <dgm:t>
        <a:bodyPr/>
        <a:lstStyle/>
        <a:p>
          <a:endParaRPr lang="es-EC" sz="1200">
            <a:latin typeface="Arial" panose="020B0604020202020204" pitchFamily="34" charset="0"/>
            <a:cs typeface="Arial" panose="020B0604020202020204" pitchFamily="34" charset="0"/>
          </a:endParaRPr>
        </a:p>
      </dgm:t>
    </dgm:pt>
    <dgm:pt modelId="{0BB5792C-9B34-4332-B7C3-EEED289FCBA4}">
      <dgm:prSet phldrT="[Texto]" custT="1"/>
      <dgm:spPr/>
      <dgm:t>
        <a:bodyPr/>
        <a:lstStyle/>
        <a:p>
          <a:r>
            <a:rPr lang="es-EC" sz="1100">
              <a:latin typeface="Arial" panose="020B0604020202020204" pitchFamily="34" charset="0"/>
              <a:cs typeface="Arial" panose="020B0604020202020204" pitchFamily="34" charset="0"/>
            </a:rPr>
            <a:t>Segundo Eslabón: </a:t>
          </a:r>
        </a:p>
        <a:p>
          <a:r>
            <a:rPr lang="es-EC" sz="1100">
              <a:latin typeface="Arial" panose="020B0604020202020204" pitchFamily="34" charset="0"/>
              <a:cs typeface="Arial" panose="020B0604020202020204" pitchFamily="34" charset="0"/>
            </a:rPr>
            <a:t>Elaboración y transformación de derivados lácteos (Empresas lácteas) </a:t>
          </a:r>
        </a:p>
      </dgm:t>
    </dgm:pt>
    <dgm:pt modelId="{FA2E8B10-B89A-4221-886A-C7C82DC6F6B6}" type="parTrans" cxnId="{C3D15F64-8DC2-4106-A2CC-65EB787D515C}">
      <dgm:prSet/>
      <dgm:spPr/>
      <dgm:t>
        <a:bodyPr/>
        <a:lstStyle/>
        <a:p>
          <a:endParaRPr lang="es-EC" sz="1200">
            <a:latin typeface="Arial" panose="020B0604020202020204" pitchFamily="34" charset="0"/>
            <a:cs typeface="Arial" panose="020B0604020202020204" pitchFamily="34" charset="0"/>
          </a:endParaRPr>
        </a:p>
      </dgm:t>
    </dgm:pt>
    <dgm:pt modelId="{10344CFC-C375-40DE-BF06-42DCC201D33C}" type="sibTrans" cxnId="{C3D15F64-8DC2-4106-A2CC-65EB787D515C}">
      <dgm:prSet/>
      <dgm:spPr/>
      <dgm:t>
        <a:bodyPr/>
        <a:lstStyle/>
        <a:p>
          <a:endParaRPr lang="es-EC" sz="1200">
            <a:latin typeface="Arial" panose="020B0604020202020204" pitchFamily="34" charset="0"/>
            <a:cs typeface="Arial" panose="020B0604020202020204" pitchFamily="34" charset="0"/>
          </a:endParaRPr>
        </a:p>
      </dgm:t>
    </dgm:pt>
    <dgm:pt modelId="{CC130F11-8146-492F-BE79-7E019C4E422E}">
      <dgm:prSet phldrT="[Texto]" custT="1"/>
      <dgm:spPr/>
      <dgm:t>
        <a:bodyPr/>
        <a:lstStyle/>
        <a:p>
          <a:r>
            <a:rPr lang="es-EC" sz="1100" dirty="0">
              <a:latin typeface="Arial" panose="020B0604020202020204" pitchFamily="34" charset="0"/>
              <a:cs typeface="Arial" panose="020B0604020202020204" pitchFamily="34" charset="0"/>
            </a:rPr>
            <a:t>Tercer Eslabón:</a:t>
          </a:r>
        </a:p>
        <a:p>
          <a:r>
            <a:rPr lang="es-EC" sz="1100" dirty="0" smtClean="0">
              <a:latin typeface="Arial" panose="020B0604020202020204" pitchFamily="34" charset="0"/>
              <a:cs typeface="Arial" panose="020B0604020202020204" pitchFamily="34" charset="0"/>
            </a:rPr>
            <a:t>Distribución y comercialización </a:t>
          </a:r>
          <a:r>
            <a:rPr lang="es-EC" sz="1100" dirty="0">
              <a:latin typeface="Arial" panose="020B0604020202020204" pitchFamily="34" charset="0"/>
              <a:cs typeface="Arial" panose="020B0604020202020204" pitchFamily="34" charset="0"/>
            </a:rPr>
            <a:t>y </a:t>
          </a:r>
          <a:r>
            <a:rPr lang="es-EC" sz="1100" dirty="0" smtClean="0">
              <a:latin typeface="Arial" panose="020B0604020202020204" pitchFamily="34" charset="0"/>
              <a:cs typeface="Arial" panose="020B0604020202020204" pitchFamily="34" charset="0"/>
            </a:rPr>
            <a:t>de </a:t>
          </a:r>
          <a:r>
            <a:rPr lang="es-EC" sz="1100" dirty="0">
              <a:latin typeface="Arial" panose="020B0604020202020204" pitchFamily="34" charset="0"/>
              <a:cs typeface="Arial" panose="020B0604020202020204" pitchFamily="34" charset="0"/>
            </a:rPr>
            <a:t>productos lácteos (Empresas lácteas)</a:t>
          </a:r>
        </a:p>
      </dgm:t>
    </dgm:pt>
    <dgm:pt modelId="{59E6C3A3-940A-431A-A66B-13F4B0B87EBF}" type="parTrans" cxnId="{318EB076-DA5C-4D4C-AE02-5165515BB697}">
      <dgm:prSet/>
      <dgm:spPr/>
      <dgm:t>
        <a:bodyPr/>
        <a:lstStyle/>
        <a:p>
          <a:endParaRPr lang="es-EC" sz="1200">
            <a:latin typeface="Arial" panose="020B0604020202020204" pitchFamily="34" charset="0"/>
            <a:cs typeface="Arial" panose="020B0604020202020204" pitchFamily="34" charset="0"/>
          </a:endParaRPr>
        </a:p>
      </dgm:t>
    </dgm:pt>
    <dgm:pt modelId="{AF9C0686-125D-41DE-8187-6B49E61199E9}" type="sibTrans" cxnId="{318EB076-DA5C-4D4C-AE02-5165515BB697}">
      <dgm:prSet/>
      <dgm:spPr/>
      <dgm:t>
        <a:bodyPr/>
        <a:lstStyle/>
        <a:p>
          <a:endParaRPr lang="es-EC" sz="1200">
            <a:latin typeface="Arial" panose="020B0604020202020204" pitchFamily="34" charset="0"/>
            <a:cs typeface="Arial" panose="020B0604020202020204" pitchFamily="34" charset="0"/>
          </a:endParaRPr>
        </a:p>
      </dgm:t>
    </dgm:pt>
    <dgm:pt modelId="{9CB3ACD3-1DCA-4266-8DDF-B65930643D0C}" type="pres">
      <dgm:prSet presAssocID="{69204F2C-9D5D-414E-80CD-0106A2138C57}" presName="rootnode" presStyleCnt="0">
        <dgm:presLayoutVars>
          <dgm:chMax/>
          <dgm:chPref/>
          <dgm:dir/>
          <dgm:animLvl val="lvl"/>
        </dgm:presLayoutVars>
      </dgm:prSet>
      <dgm:spPr/>
      <dgm:t>
        <a:bodyPr/>
        <a:lstStyle/>
        <a:p>
          <a:endParaRPr lang="es-EC"/>
        </a:p>
      </dgm:t>
    </dgm:pt>
    <dgm:pt modelId="{9508CF32-0057-4048-986E-4B5A98B7D342}" type="pres">
      <dgm:prSet presAssocID="{C6766002-40AD-49C2-A8D9-DF07EEF5EE98}" presName="composite" presStyleCnt="0"/>
      <dgm:spPr/>
      <dgm:t>
        <a:bodyPr/>
        <a:lstStyle/>
        <a:p>
          <a:endParaRPr lang="es-EC"/>
        </a:p>
      </dgm:t>
    </dgm:pt>
    <dgm:pt modelId="{548F0A68-44E7-462D-8880-9D75E0AA0279}" type="pres">
      <dgm:prSet presAssocID="{C6766002-40AD-49C2-A8D9-DF07EEF5EE98}" presName="LShape" presStyleLbl="alignNode1" presStyleIdx="0" presStyleCnt="5"/>
      <dgm:spPr/>
      <dgm:t>
        <a:bodyPr/>
        <a:lstStyle/>
        <a:p>
          <a:endParaRPr lang="es-EC"/>
        </a:p>
      </dgm:t>
    </dgm:pt>
    <dgm:pt modelId="{7A079D08-1A30-4783-9D74-7A12EC511DB9}" type="pres">
      <dgm:prSet presAssocID="{C6766002-40AD-49C2-A8D9-DF07EEF5EE98}" presName="ParentText" presStyleLbl="revTx" presStyleIdx="0" presStyleCnt="3">
        <dgm:presLayoutVars>
          <dgm:chMax val="0"/>
          <dgm:chPref val="0"/>
          <dgm:bulletEnabled val="1"/>
        </dgm:presLayoutVars>
      </dgm:prSet>
      <dgm:spPr/>
      <dgm:t>
        <a:bodyPr/>
        <a:lstStyle/>
        <a:p>
          <a:endParaRPr lang="es-EC"/>
        </a:p>
      </dgm:t>
    </dgm:pt>
    <dgm:pt modelId="{85C28AA2-1C61-433E-A08A-A65FBBE56356}" type="pres">
      <dgm:prSet presAssocID="{C6766002-40AD-49C2-A8D9-DF07EEF5EE98}" presName="Triangle" presStyleLbl="alignNode1" presStyleIdx="1" presStyleCnt="5"/>
      <dgm:spPr/>
      <dgm:t>
        <a:bodyPr/>
        <a:lstStyle/>
        <a:p>
          <a:endParaRPr lang="es-EC"/>
        </a:p>
      </dgm:t>
    </dgm:pt>
    <dgm:pt modelId="{A65881B0-73F5-4179-9709-F1D9C58C5F07}" type="pres">
      <dgm:prSet presAssocID="{E54A3D2A-0888-469A-8541-35B4E72D857D}" presName="sibTrans" presStyleCnt="0"/>
      <dgm:spPr/>
      <dgm:t>
        <a:bodyPr/>
        <a:lstStyle/>
        <a:p>
          <a:endParaRPr lang="es-EC"/>
        </a:p>
      </dgm:t>
    </dgm:pt>
    <dgm:pt modelId="{4421B207-4E48-4447-A818-8891118EE6CE}" type="pres">
      <dgm:prSet presAssocID="{E54A3D2A-0888-469A-8541-35B4E72D857D}" presName="space" presStyleCnt="0"/>
      <dgm:spPr/>
      <dgm:t>
        <a:bodyPr/>
        <a:lstStyle/>
        <a:p>
          <a:endParaRPr lang="es-EC"/>
        </a:p>
      </dgm:t>
    </dgm:pt>
    <dgm:pt modelId="{AC2D7AF3-D1EA-43E5-AA8E-05B9F65EB23C}" type="pres">
      <dgm:prSet presAssocID="{0BB5792C-9B34-4332-B7C3-EEED289FCBA4}" presName="composite" presStyleCnt="0"/>
      <dgm:spPr/>
      <dgm:t>
        <a:bodyPr/>
        <a:lstStyle/>
        <a:p>
          <a:endParaRPr lang="es-EC"/>
        </a:p>
      </dgm:t>
    </dgm:pt>
    <dgm:pt modelId="{6440DF71-ECC6-40C3-8CEA-EB1C320114D7}" type="pres">
      <dgm:prSet presAssocID="{0BB5792C-9B34-4332-B7C3-EEED289FCBA4}" presName="LShape" presStyleLbl="alignNode1" presStyleIdx="2" presStyleCnt="5"/>
      <dgm:spPr/>
      <dgm:t>
        <a:bodyPr/>
        <a:lstStyle/>
        <a:p>
          <a:endParaRPr lang="es-EC"/>
        </a:p>
      </dgm:t>
    </dgm:pt>
    <dgm:pt modelId="{CBC053D3-27C6-4D11-935D-48EE5059693B}" type="pres">
      <dgm:prSet presAssocID="{0BB5792C-9B34-4332-B7C3-EEED289FCBA4}" presName="ParentText" presStyleLbl="revTx" presStyleIdx="1" presStyleCnt="3">
        <dgm:presLayoutVars>
          <dgm:chMax val="0"/>
          <dgm:chPref val="0"/>
          <dgm:bulletEnabled val="1"/>
        </dgm:presLayoutVars>
      </dgm:prSet>
      <dgm:spPr/>
      <dgm:t>
        <a:bodyPr/>
        <a:lstStyle/>
        <a:p>
          <a:endParaRPr lang="es-EC"/>
        </a:p>
      </dgm:t>
    </dgm:pt>
    <dgm:pt modelId="{E856E2C9-3189-42E6-BF79-B38114B28C49}" type="pres">
      <dgm:prSet presAssocID="{0BB5792C-9B34-4332-B7C3-EEED289FCBA4}" presName="Triangle" presStyleLbl="alignNode1" presStyleIdx="3" presStyleCnt="5"/>
      <dgm:spPr/>
      <dgm:t>
        <a:bodyPr/>
        <a:lstStyle/>
        <a:p>
          <a:endParaRPr lang="es-EC"/>
        </a:p>
      </dgm:t>
    </dgm:pt>
    <dgm:pt modelId="{DD16D274-3ADA-454B-8ACC-BD17E66721B5}" type="pres">
      <dgm:prSet presAssocID="{10344CFC-C375-40DE-BF06-42DCC201D33C}" presName="sibTrans" presStyleCnt="0"/>
      <dgm:spPr/>
      <dgm:t>
        <a:bodyPr/>
        <a:lstStyle/>
        <a:p>
          <a:endParaRPr lang="es-EC"/>
        </a:p>
      </dgm:t>
    </dgm:pt>
    <dgm:pt modelId="{59EDCD36-DE18-4F7E-BE1B-E4E6EE801F3B}" type="pres">
      <dgm:prSet presAssocID="{10344CFC-C375-40DE-BF06-42DCC201D33C}" presName="space" presStyleCnt="0"/>
      <dgm:spPr/>
      <dgm:t>
        <a:bodyPr/>
        <a:lstStyle/>
        <a:p>
          <a:endParaRPr lang="es-EC"/>
        </a:p>
      </dgm:t>
    </dgm:pt>
    <dgm:pt modelId="{64C0BA47-A5A6-4962-AE89-BCCD0A8E3C31}" type="pres">
      <dgm:prSet presAssocID="{CC130F11-8146-492F-BE79-7E019C4E422E}" presName="composite" presStyleCnt="0"/>
      <dgm:spPr/>
      <dgm:t>
        <a:bodyPr/>
        <a:lstStyle/>
        <a:p>
          <a:endParaRPr lang="es-EC"/>
        </a:p>
      </dgm:t>
    </dgm:pt>
    <dgm:pt modelId="{28CB6ECF-C52F-4819-A938-4848BD8A170E}" type="pres">
      <dgm:prSet presAssocID="{CC130F11-8146-492F-BE79-7E019C4E422E}" presName="LShape" presStyleLbl="alignNode1" presStyleIdx="4" presStyleCnt="5"/>
      <dgm:spPr/>
      <dgm:t>
        <a:bodyPr/>
        <a:lstStyle/>
        <a:p>
          <a:endParaRPr lang="es-EC"/>
        </a:p>
      </dgm:t>
    </dgm:pt>
    <dgm:pt modelId="{DDB7C272-DE9F-49A3-B18D-33346140FACD}" type="pres">
      <dgm:prSet presAssocID="{CC130F11-8146-492F-BE79-7E019C4E422E}" presName="ParentText" presStyleLbl="revTx" presStyleIdx="2" presStyleCnt="3">
        <dgm:presLayoutVars>
          <dgm:chMax val="0"/>
          <dgm:chPref val="0"/>
          <dgm:bulletEnabled val="1"/>
        </dgm:presLayoutVars>
      </dgm:prSet>
      <dgm:spPr/>
      <dgm:t>
        <a:bodyPr/>
        <a:lstStyle/>
        <a:p>
          <a:endParaRPr lang="es-EC"/>
        </a:p>
      </dgm:t>
    </dgm:pt>
  </dgm:ptLst>
  <dgm:cxnLst>
    <dgm:cxn modelId="{C3D15F64-8DC2-4106-A2CC-65EB787D515C}" srcId="{69204F2C-9D5D-414E-80CD-0106A2138C57}" destId="{0BB5792C-9B34-4332-B7C3-EEED289FCBA4}" srcOrd="1" destOrd="0" parTransId="{FA2E8B10-B89A-4221-886A-C7C82DC6F6B6}" sibTransId="{10344CFC-C375-40DE-BF06-42DCC201D33C}"/>
    <dgm:cxn modelId="{8BBFF062-667B-4D22-9DB0-ED23967DCAA4}" type="presOf" srcId="{69204F2C-9D5D-414E-80CD-0106A2138C57}" destId="{9CB3ACD3-1DCA-4266-8DDF-B65930643D0C}" srcOrd="0" destOrd="0" presId="urn:microsoft.com/office/officeart/2009/3/layout/StepUpProcess"/>
    <dgm:cxn modelId="{5B047204-9FE5-4B8D-B3D8-4F3F07421E95}" type="presOf" srcId="{CC130F11-8146-492F-BE79-7E019C4E422E}" destId="{DDB7C272-DE9F-49A3-B18D-33346140FACD}" srcOrd="0" destOrd="0" presId="urn:microsoft.com/office/officeart/2009/3/layout/StepUpProcess"/>
    <dgm:cxn modelId="{37CD4EFD-85A6-4816-A76E-6AA90C364144}" type="presOf" srcId="{C6766002-40AD-49C2-A8D9-DF07EEF5EE98}" destId="{7A079D08-1A30-4783-9D74-7A12EC511DB9}" srcOrd="0" destOrd="0" presId="urn:microsoft.com/office/officeart/2009/3/layout/StepUpProcess"/>
    <dgm:cxn modelId="{318EB076-DA5C-4D4C-AE02-5165515BB697}" srcId="{69204F2C-9D5D-414E-80CD-0106A2138C57}" destId="{CC130F11-8146-492F-BE79-7E019C4E422E}" srcOrd="2" destOrd="0" parTransId="{59E6C3A3-940A-431A-A66B-13F4B0B87EBF}" sibTransId="{AF9C0686-125D-41DE-8187-6B49E61199E9}"/>
    <dgm:cxn modelId="{2B954042-D575-43D0-90DD-A5CAC45BDFB6}" type="presOf" srcId="{0BB5792C-9B34-4332-B7C3-EEED289FCBA4}" destId="{CBC053D3-27C6-4D11-935D-48EE5059693B}" srcOrd="0" destOrd="0" presId="urn:microsoft.com/office/officeart/2009/3/layout/StepUpProcess"/>
    <dgm:cxn modelId="{8D13E6E6-15F2-4058-9DF8-40AF0227D5F2}" srcId="{69204F2C-9D5D-414E-80CD-0106A2138C57}" destId="{C6766002-40AD-49C2-A8D9-DF07EEF5EE98}" srcOrd="0" destOrd="0" parTransId="{B39B84F1-08E4-4D57-B47C-46CDA873FF5A}" sibTransId="{E54A3D2A-0888-469A-8541-35B4E72D857D}"/>
    <dgm:cxn modelId="{2490AFF2-BD25-4EB5-9C79-E7A0CFD43D66}" type="presParOf" srcId="{9CB3ACD3-1DCA-4266-8DDF-B65930643D0C}" destId="{9508CF32-0057-4048-986E-4B5A98B7D342}" srcOrd="0" destOrd="0" presId="urn:microsoft.com/office/officeart/2009/3/layout/StepUpProcess"/>
    <dgm:cxn modelId="{476EDC36-85F7-4DA6-99A6-794AD9D72E7A}" type="presParOf" srcId="{9508CF32-0057-4048-986E-4B5A98B7D342}" destId="{548F0A68-44E7-462D-8880-9D75E0AA0279}" srcOrd="0" destOrd="0" presId="urn:microsoft.com/office/officeart/2009/3/layout/StepUpProcess"/>
    <dgm:cxn modelId="{72C52839-BB01-414F-94E6-22E43652C090}" type="presParOf" srcId="{9508CF32-0057-4048-986E-4B5A98B7D342}" destId="{7A079D08-1A30-4783-9D74-7A12EC511DB9}" srcOrd="1" destOrd="0" presId="urn:microsoft.com/office/officeart/2009/3/layout/StepUpProcess"/>
    <dgm:cxn modelId="{D3E5F99D-9957-4D42-960D-54C24012F59A}" type="presParOf" srcId="{9508CF32-0057-4048-986E-4B5A98B7D342}" destId="{85C28AA2-1C61-433E-A08A-A65FBBE56356}" srcOrd="2" destOrd="0" presId="urn:microsoft.com/office/officeart/2009/3/layout/StepUpProcess"/>
    <dgm:cxn modelId="{724BA40B-FF2C-44DA-9A24-A304B4505A20}" type="presParOf" srcId="{9CB3ACD3-1DCA-4266-8DDF-B65930643D0C}" destId="{A65881B0-73F5-4179-9709-F1D9C58C5F07}" srcOrd="1" destOrd="0" presId="urn:microsoft.com/office/officeart/2009/3/layout/StepUpProcess"/>
    <dgm:cxn modelId="{B28399D9-1FD4-4E29-AD19-117009EEBDB8}" type="presParOf" srcId="{A65881B0-73F5-4179-9709-F1D9C58C5F07}" destId="{4421B207-4E48-4447-A818-8891118EE6CE}" srcOrd="0" destOrd="0" presId="urn:microsoft.com/office/officeart/2009/3/layout/StepUpProcess"/>
    <dgm:cxn modelId="{4499D362-B88E-4FA4-B933-FDDB7EF4756E}" type="presParOf" srcId="{9CB3ACD3-1DCA-4266-8DDF-B65930643D0C}" destId="{AC2D7AF3-D1EA-43E5-AA8E-05B9F65EB23C}" srcOrd="2" destOrd="0" presId="urn:microsoft.com/office/officeart/2009/3/layout/StepUpProcess"/>
    <dgm:cxn modelId="{DE8C0425-1A46-4140-A84A-6FE75ABCB799}" type="presParOf" srcId="{AC2D7AF3-D1EA-43E5-AA8E-05B9F65EB23C}" destId="{6440DF71-ECC6-40C3-8CEA-EB1C320114D7}" srcOrd="0" destOrd="0" presId="urn:microsoft.com/office/officeart/2009/3/layout/StepUpProcess"/>
    <dgm:cxn modelId="{A34BE29E-AA3F-4B80-B705-C19C538C01F4}" type="presParOf" srcId="{AC2D7AF3-D1EA-43E5-AA8E-05B9F65EB23C}" destId="{CBC053D3-27C6-4D11-935D-48EE5059693B}" srcOrd="1" destOrd="0" presId="urn:microsoft.com/office/officeart/2009/3/layout/StepUpProcess"/>
    <dgm:cxn modelId="{55E4C881-BA2D-4739-9AEA-AEE219F2CC83}" type="presParOf" srcId="{AC2D7AF3-D1EA-43E5-AA8E-05B9F65EB23C}" destId="{E856E2C9-3189-42E6-BF79-B38114B28C49}" srcOrd="2" destOrd="0" presId="urn:microsoft.com/office/officeart/2009/3/layout/StepUpProcess"/>
    <dgm:cxn modelId="{1595CDB4-43D1-4B19-98F0-7617C3C46E0A}" type="presParOf" srcId="{9CB3ACD3-1DCA-4266-8DDF-B65930643D0C}" destId="{DD16D274-3ADA-454B-8ACC-BD17E66721B5}" srcOrd="3" destOrd="0" presId="urn:microsoft.com/office/officeart/2009/3/layout/StepUpProcess"/>
    <dgm:cxn modelId="{14458C00-EFC2-442F-81CC-3270C41EBE78}" type="presParOf" srcId="{DD16D274-3ADA-454B-8ACC-BD17E66721B5}" destId="{59EDCD36-DE18-4F7E-BE1B-E4E6EE801F3B}" srcOrd="0" destOrd="0" presId="urn:microsoft.com/office/officeart/2009/3/layout/StepUpProcess"/>
    <dgm:cxn modelId="{142DBA5E-1824-4334-93C5-9EDE66C9152B}" type="presParOf" srcId="{9CB3ACD3-1DCA-4266-8DDF-B65930643D0C}" destId="{64C0BA47-A5A6-4962-AE89-BCCD0A8E3C31}" srcOrd="4" destOrd="0" presId="urn:microsoft.com/office/officeart/2009/3/layout/StepUpProcess"/>
    <dgm:cxn modelId="{22D8A18B-4DB5-4B61-AF48-1AF7DB08A4B9}" type="presParOf" srcId="{64C0BA47-A5A6-4962-AE89-BCCD0A8E3C31}" destId="{28CB6ECF-C52F-4819-A938-4848BD8A170E}" srcOrd="0" destOrd="0" presId="urn:microsoft.com/office/officeart/2009/3/layout/StepUpProcess"/>
    <dgm:cxn modelId="{E7BBBA04-B688-4A26-A1CB-A02F48E114B1}" type="presParOf" srcId="{64C0BA47-A5A6-4962-AE89-BCCD0A8E3C31}" destId="{DDB7C272-DE9F-49A3-B18D-33346140FACD}"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E79480-2270-499B-980E-6122C8B50AD0}" type="doc">
      <dgm:prSet loTypeId="urn:microsoft.com/office/officeart/2008/layout/AlternatingHexagons" loCatId="list" qsTypeId="urn:microsoft.com/office/officeart/2005/8/quickstyle/simple1" qsCatId="simple" csTypeId="urn:microsoft.com/office/officeart/2005/8/colors/accent3_1" csCatId="accent3" phldr="1"/>
      <dgm:spPr/>
      <dgm:t>
        <a:bodyPr/>
        <a:lstStyle/>
        <a:p>
          <a:endParaRPr lang="es-EC"/>
        </a:p>
      </dgm:t>
    </dgm:pt>
    <dgm:pt modelId="{2545BE24-5FE5-42D5-AAD9-913B151C7CFB}">
      <dgm:prSet phldrT="[Texto]" custT="1"/>
      <dgm:spPr/>
      <dgm:t>
        <a:bodyPr/>
        <a:lstStyle/>
        <a:p>
          <a:r>
            <a:rPr lang="es-ES" sz="1600" dirty="0" smtClean="0"/>
            <a:t>Pastaza</a:t>
          </a:r>
          <a:endParaRPr lang="es-EC" sz="1600" dirty="0"/>
        </a:p>
      </dgm:t>
    </dgm:pt>
    <dgm:pt modelId="{13C58BD1-315D-4139-891C-9EC17632A63A}" type="parTrans" cxnId="{4E2759B4-3E92-4195-A434-B4EC4F62EC2A}">
      <dgm:prSet/>
      <dgm:spPr/>
      <dgm:t>
        <a:bodyPr/>
        <a:lstStyle/>
        <a:p>
          <a:endParaRPr lang="es-EC" sz="2800"/>
        </a:p>
      </dgm:t>
    </dgm:pt>
    <dgm:pt modelId="{D3ECEC71-A488-42BD-BFA2-00EF1D1E8690}" type="sibTrans" cxnId="{4E2759B4-3E92-4195-A434-B4EC4F62EC2A}">
      <dgm:prSet custT="1"/>
      <dgm:spPr/>
      <dgm:t>
        <a:bodyPr/>
        <a:lstStyle/>
        <a:p>
          <a:endParaRPr lang="es-EC" sz="4800"/>
        </a:p>
      </dgm:t>
    </dgm:pt>
    <dgm:pt modelId="{5F2F3C43-5734-441F-8E87-72E37FEA8E98}">
      <dgm:prSet phldrT="[Texto]" custT="1"/>
      <dgm:spPr/>
      <dgm:t>
        <a:bodyPr/>
        <a:lstStyle/>
        <a:p>
          <a:r>
            <a:rPr lang="es-ES" sz="1600" dirty="0" smtClean="0"/>
            <a:t>Manabí</a:t>
          </a:r>
          <a:endParaRPr lang="es-EC" sz="1600" dirty="0"/>
        </a:p>
      </dgm:t>
    </dgm:pt>
    <dgm:pt modelId="{63F53DB5-A6DB-41A1-BF4A-39A440C8BAD0}" type="parTrans" cxnId="{25452C93-4B9B-4B40-8649-033C310F98E3}">
      <dgm:prSet/>
      <dgm:spPr/>
      <dgm:t>
        <a:bodyPr/>
        <a:lstStyle/>
        <a:p>
          <a:endParaRPr lang="es-EC" sz="2800"/>
        </a:p>
      </dgm:t>
    </dgm:pt>
    <dgm:pt modelId="{018772DC-2616-418E-9D5E-F474B6F3D86F}" type="sibTrans" cxnId="{25452C93-4B9B-4B40-8649-033C310F98E3}">
      <dgm:prSet/>
      <dgm:spPr/>
      <dgm:t>
        <a:bodyPr/>
        <a:lstStyle/>
        <a:p>
          <a:endParaRPr lang="es-EC" sz="2800"/>
        </a:p>
      </dgm:t>
    </dgm:pt>
    <dgm:pt modelId="{CF1B7A46-E1D6-4500-B0AD-25F0C3A270FF}">
      <dgm:prSet phldrT="[Texto]" custT="1"/>
      <dgm:spPr/>
      <dgm:t>
        <a:bodyPr/>
        <a:lstStyle/>
        <a:p>
          <a:r>
            <a:rPr lang="es-ES" sz="1600" dirty="0" smtClean="0"/>
            <a:t>Puyo</a:t>
          </a:r>
          <a:endParaRPr lang="es-EC" sz="1600" dirty="0"/>
        </a:p>
      </dgm:t>
    </dgm:pt>
    <dgm:pt modelId="{7F2BA514-6E46-4925-8F06-3A78CE23E9ED}" type="parTrans" cxnId="{2A685B16-812C-4F97-8202-34DD16D83DFD}">
      <dgm:prSet/>
      <dgm:spPr/>
      <dgm:t>
        <a:bodyPr/>
        <a:lstStyle/>
        <a:p>
          <a:endParaRPr lang="es-EC" sz="2800"/>
        </a:p>
      </dgm:t>
    </dgm:pt>
    <dgm:pt modelId="{47B759F9-5018-4CD6-8F5E-AFA96A6AAE81}" type="sibTrans" cxnId="{2A685B16-812C-4F97-8202-34DD16D83DFD}">
      <dgm:prSet custT="1"/>
      <dgm:spPr/>
      <dgm:t>
        <a:bodyPr/>
        <a:lstStyle/>
        <a:p>
          <a:endParaRPr lang="es-EC" sz="4800"/>
        </a:p>
      </dgm:t>
    </dgm:pt>
    <dgm:pt modelId="{C72C5C41-CA68-42B5-8733-31038BDFA7C1}">
      <dgm:prSet phldrT="[Texto]" custT="1"/>
      <dgm:spPr/>
      <dgm:t>
        <a:bodyPr/>
        <a:lstStyle/>
        <a:p>
          <a:r>
            <a:rPr lang="es-ES" sz="1600" dirty="0" smtClean="0"/>
            <a:t>Cotopaxi</a:t>
          </a:r>
          <a:endParaRPr lang="es-EC" sz="1600" dirty="0"/>
        </a:p>
      </dgm:t>
    </dgm:pt>
    <dgm:pt modelId="{2BEB01E7-6569-4BFE-A6DD-43B89A97B4A6}" type="parTrans" cxnId="{C62D84DF-9743-4CB2-9D8F-4053A568CBAF}">
      <dgm:prSet/>
      <dgm:spPr/>
      <dgm:t>
        <a:bodyPr/>
        <a:lstStyle/>
        <a:p>
          <a:endParaRPr lang="es-EC" sz="2800"/>
        </a:p>
      </dgm:t>
    </dgm:pt>
    <dgm:pt modelId="{CB308883-B949-4523-8CFC-529D3BE2608D}" type="sibTrans" cxnId="{C62D84DF-9743-4CB2-9D8F-4053A568CBAF}">
      <dgm:prSet/>
      <dgm:spPr/>
      <dgm:t>
        <a:bodyPr/>
        <a:lstStyle/>
        <a:p>
          <a:endParaRPr lang="es-EC" sz="2800"/>
        </a:p>
      </dgm:t>
    </dgm:pt>
    <dgm:pt modelId="{6928A78E-A21A-432B-94ED-D7EE5D6F0BC5}">
      <dgm:prSet phldrT="[Texto]" custT="1"/>
      <dgm:spPr/>
      <dgm:t>
        <a:bodyPr/>
        <a:lstStyle/>
        <a:p>
          <a:r>
            <a:rPr lang="es-ES" sz="1100" dirty="0" smtClean="0"/>
            <a:t>Chimborazo</a:t>
          </a:r>
          <a:endParaRPr lang="es-EC" sz="1100" dirty="0"/>
        </a:p>
      </dgm:t>
    </dgm:pt>
    <dgm:pt modelId="{C82FAECE-43A9-4722-8F89-B8F6BDD2D5F7}" type="parTrans" cxnId="{385B3B7C-B9C6-4A01-AD0C-BE85A8D852AB}">
      <dgm:prSet/>
      <dgm:spPr/>
      <dgm:t>
        <a:bodyPr/>
        <a:lstStyle/>
        <a:p>
          <a:endParaRPr lang="es-EC" sz="2800"/>
        </a:p>
      </dgm:t>
    </dgm:pt>
    <dgm:pt modelId="{9141D34A-CB4C-434B-97BB-EAD2AC43F3C4}" type="sibTrans" cxnId="{385B3B7C-B9C6-4A01-AD0C-BE85A8D852AB}">
      <dgm:prSet custT="1"/>
      <dgm:spPr/>
      <dgm:t>
        <a:bodyPr/>
        <a:lstStyle/>
        <a:p>
          <a:endParaRPr lang="es-EC" sz="4800"/>
        </a:p>
      </dgm:t>
    </dgm:pt>
    <dgm:pt modelId="{90F3830D-1E4F-46F4-BB7C-41F5836E9189}">
      <dgm:prSet phldrT="[Texto]" custT="1"/>
      <dgm:spPr/>
      <dgm:t>
        <a:bodyPr/>
        <a:lstStyle/>
        <a:p>
          <a:r>
            <a:rPr lang="es-ES" sz="1600" dirty="0" smtClean="0"/>
            <a:t>Tungurahua</a:t>
          </a:r>
          <a:endParaRPr lang="es-EC" sz="1600" dirty="0"/>
        </a:p>
      </dgm:t>
    </dgm:pt>
    <dgm:pt modelId="{0DD2CB61-35DB-4DA1-AC56-13C113DA60FA}" type="parTrans" cxnId="{5D046DDC-A4B9-4D72-89EF-CCCEDB71EDC0}">
      <dgm:prSet/>
      <dgm:spPr/>
      <dgm:t>
        <a:bodyPr/>
        <a:lstStyle/>
        <a:p>
          <a:endParaRPr lang="es-EC" sz="2800"/>
        </a:p>
      </dgm:t>
    </dgm:pt>
    <dgm:pt modelId="{F09C220C-DC33-466B-AE8E-B6685ED76FEB}" type="sibTrans" cxnId="{5D046DDC-A4B9-4D72-89EF-CCCEDB71EDC0}">
      <dgm:prSet/>
      <dgm:spPr/>
      <dgm:t>
        <a:bodyPr/>
        <a:lstStyle/>
        <a:p>
          <a:endParaRPr lang="es-EC" sz="2800"/>
        </a:p>
      </dgm:t>
    </dgm:pt>
    <dgm:pt modelId="{DA2760E8-0C52-42AD-BD1B-9D43CEA84311}" type="pres">
      <dgm:prSet presAssocID="{FDE79480-2270-499B-980E-6122C8B50AD0}" presName="Name0" presStyleCnt="0">
        <dgm:presLayoutVars>
          <dgm:chMax/>
          <dgm:chPref/>
          <dgm:dir/>
          <dgm:animLvl val="lvl"/>
        </dgm:presLayoutVars>
      </dgm:prSet>
      <dgm:spPr/>
      <dgm:t>
        <a:bodyPr/>
        <a:lstStyle/>
        <a:p>
          <a:endParaRPr lang="es-EC"/>
        </a:p>
      </dgm:t>
    </dgm:pt>
    <dgm:pt modelId="{C3E9E8FE-455A-4D01-B24A-903CD3E4E2F8}" type="pres">
      <dgm:prSet presAssocID="{2545BE24-5FE5-42D5-AAD9-913B151C7CFB}" presName="composite" presStyleCnt="0"/>
      <dgm:spPr/>
    </dgm:pt>
    <dgm:pt modelId="{84BFF23E-A293-4F2B-91CD-6A5D983C8179}" type="pres">
      <dgm:prSet presAssocID="{2545BE24-5FE5-42D5-AAD9-913B151C7CFB}" presName="Parent1" presStyleLbl="node1" presStyleIdx="0" presStyleCnt="6">
        <dgm:presLayoutVars>
          <dgm:chMax val="1"/>
          <dgm:chPref val="1"/>
          <dgm:bulletEnabled val="1"/>
        </dgm:presLayoutVars>
      </dgm:prSet>
      <dgm:spPr/>
      <dgm:t>
        <a:bodyPr/>
        <a:lstStyle/>
        <a:p>
          <a:endParaRPr lang="es-EC"/>
        </a:p>
      </dgm:t>
    </dgm:pt>
    <dgm:pt modelId="{415B8C2F-B52C-47EB-9B0E-10C1418E4963}" type="pres">
      <dgm:prSet presAssocID="{2545BE24-5FE5-42D5-AAD9-913B151C7CFB}" presName="Childtext1" presStyleLbl="revTx" presStyleIdx="0" presStyleCnt="3">
        <dgm:presLayoutVars>
          <dgm:chMax val="0"/>
          <dgm:chPref val="0"/>
          <dgm:bulletEnabled val="1"/>
        </dgm:presLayoutVars>
      </dgm:prSet>
      <dgm:spPr/>
      <dgm:t>
        <a:bodyPr/>
        <a:lstStyle/>
        <a:p>
          <a:endParaRPr lang="es-EC"/>
        </a:p>
      </dgm:t>
    </dgm:pt>
    <dgm:pt modelId="{7D730AD4-3047-4848-8F58-0E12EA2E1155}" type="pres">
      <dgm:prSet presAssocID="{2545BE24-5FE5-42D5-AAD9-913B151C7CFB}" presName="BalanceSpacing" presStyleCnt="0"/>
      <dgm:spPr/>
    </dgm:pt>
    <dgm:pt modelId="{85E6F31A-6F07-4C11-818B-9D4F24419EA5}" type="pres">
      <dgm:prSet presAssocID="{2545BE24-5FE5-42D5-AAD9-913B151C7CFB}" presName="BalanceSpacing1" presStyleCnt="0"/>
      <dgm:spPr/>
    </dgm:pt>
    <dgm:pt modelId="{112F0837-4F19-404F-A238-1C6C6A5D1B0F}" type="pres">
      <dgm:prSet presAssocID="{D3ECEC71-A488-42BD-BFA2-00EF1D1E8690}" presName="Accent1Text" presStyleLbl="node1" presStyleIdx="1" presStyleCnt="6"/>
      <dgm:spPr/>
      <dgm:t>
        <a:bodyPr/>
        <a:lstStyle/>
        <a:p>
          <a:endParaRPr lang="es-EC"/>
        </a:p>
      </dgm:t>
    </dgm:pt>
    <dgm:pt modelId="{E436158F-5A45-4ACC-9679-9CC127B85548}" type="pres">
      <dgm:prSet presAssocID="{D3ECEC71-A488-42BD-BFA2-00EF1D1E8690}" presName="spaceBetweenRectangles" presStyleCnt="0"/>
      <dgm:spPr/>
    </dgm:pt>
    <dgm:pt modelId="{66249D26-CB50-4D59-943A-A510220928A5}" type="pres">
      <dgm:prSet presAssocID="{CF1B7A46-E1D6-4500-B0AD-25F0C3A270FF}" presName="composite" presStyleCnt="0"/>
      <dgm:spPr/>
    </dgm:pt>
    <dgm:pt modelId="{E52B30BB-7D9F-4E39-A71B-84F717DF5022}" type="pres">
      <dgm:prSet presAssocID="{CF1B7A46-E1D6-4500-B0AD-25F0C3A270FF}" presName="Parent1" presStyleLbl="node1" presStyleIdx="2" presStyleCnt="6">
        <dgm:presLayoutVars>
          <dgm:chMax val="1"/>
          <dgm:chPref val="1"/>
          <dgm:bulletEnabled val="1"/>
        </dgm:presLayoutVars>
      </dgm:prSet>
      <dgm:spPr/>
      <dgm:t>
        <a:bodyPr/>
        <a:lstStyle/>
        <a:p>
          <a:endParaRPr lang="es-EC"/>
        </a:p>
      </dgm:t>
    </dgm:pt>
    <dgm:pt modelId="{53B7AE28-040B-49C9-925D-F76AFAB4666E}" type="pres">
      <dgm:prSet presAssocID="{CF1B7A46-E1D6-4500-B0AD-25F0C3A270FF}" presName="Childtext1" presStyleLbl="revTx" presStyleIdx="1" presStyleCnt="3">
        <dgm:presLayoutVars>
          <dgm:chMax val="0"/>
          <dgm:chPref val="0"/>
          <dgm:bulletEnabled val="1"/>
        </dgm:presLayoutVars>
      </dgm:prSet>
      <dgm:spPr/>
      <dgm:t>
        <a:bodyPr/>
        <a:lstStyle/>
        <a:p>
          <a:endParaRPr lang="es-EC"/>
        </a:p>
      </dgm:t>
    </dgm:pt>
    <dgm:pt modelId="{6C7F1635-0791-458C-B5D1-0BCC1296B1F6}" type="pres">
      <dgm:prSet presAssocID="{CF1B7A46-E1D6-4500-B0AD-25F0C3A270FF}" presName="BalanceSpacing" presStyleCnt="0"/>
      <dgm:spPr/>
    </dgm:pt>
    <dgm:pt modelId="{0F3224FA-5FB3-4A2C-8589-998073464CDA}" type="pres">
      <dgm:prSet presAssocID="{CF1B7A46-E1D6-4500-B0AD-25F0C3A270FF}" presName="BalanceSpacing1" presStyleCnt="0"/>
      <dgm:spPr/>
    </dgm:pt>
    <dgm:pt modelId="{FF4777FF-6CD4-4E87-9B83-94FC1F370CB7}" type="pres">
      <dgm:prSet presAssocID="{47B759F9-5018-4CD6-8F5E-AFA96A6AAE81}" presName="Accent1Text" presStyleLbl="node1" presStyleIdx="3" presStyleCnt="6"/>
      <dgm:spPr/>
      <dgm:t>
        <a:bodyPr/>
        <a:lstStyle/>
        <a:p>
          <a:endParaRPr lang="es-EC"/>
        </a:p>
      </dgm:t>
    </dgm:pt>
    <dgm:pt modelId="{2B674482-39EF-458E-BA5C-C437DBE1D871}" type="pres">
      <dgm:prSet presAssocID="{47B759F9-5018-4CD6-8F5E-AFA96A6AAE81}" presName="spaceBetweenRectangles" presStyleCnt="0"/>
      <dgm:spPr/>
    </dgm:pt>
    <dgm:pt modelId="{D86F78CA-2E5E-4735-8A0E-A7C0E6155D9B}" type="pres">
      <dgm:prSet presAssocID="{6928A78E-A21A-432B-94ED-D7EE5D6F0BC5}" presName="composite" presStyleCnt="0"/>
      <dgm:spPr/>
    </dgm:pt>
    <dgm:pt modelId="{28E9FD29-B73F-4887-93B7-7F91A344FCC9}" type="pres">
      <dgm:prSet presAssocID="{6928A78E-A21A-432B-94ED-D7EE5D6F0BC5}" presName="Parent1" presStyleLbl="node1" presStyleIdx="4" presStyleCnt="6">
        <dgm:presLayoutVars>
          <dgm:chMax val="1"/>
          <dgm:chPref val="1"/>
          <dgm:bulletEnabled val="1"/>
        </dgm:presLayoutVars>
      </dgm:prSet>
      <dgm:spPr/>
      <dgm:t>
        <a:bodyPr/>
        <a:lstStyle/>
        <a:p>
          <a:endParaRPr lang="es-EC"/>
        </a:p>
      </dgm:t>
    </dgm:pt>
    <dgm:pt modelId="{3697EF87-F23C-41FE-A562-40CA2A5BCFC8}" type="pres">
      <dgm:prSet presAssocID="{6928A78E-A21A-432B-94ED-D7EE5D6F0BC5}" presName="Childtext1" presStyleLbl="revTx" presStyleIdx="2" presStyleCnt="3">
        <dgm:presLayoutVars>
          <dgm:chMax val="0"/>
          <dgm:chPref val="0"/>
          <dgm:bulletEnabled val="1"/>
        </dgm:presLayoutVars>
      </dgm:prSet>
      <dgm:spPr/>
      <dgm:t>
        <a:bodyPr/>
        <a:lstStyle/>
        <a:p>
          <a:endParaRPr lang="es-EC"/>
        </a:p>
      </dgm:t>
    </dgm:pt>
    <dgm:pt modelId="{947F1D4A-9D59-46C0-A286-EE11C0E37372}" type="pres">
      <dgm:prSet presAssocID="{6928A78E-A21A-432B-94ED-D7EE5D6F0BC5}" presName="BalanceSpacing" presStyleCnt="0"/>
      <dgm:spPr/>
    </dgm:pt>
    <dgm:pt modelId="{07B2053C-3E0B-4DF4-AE76-02D7E62EE03E}" type="pres">
      <dgm:prSet presAssocID="{6928A78E-A21A-432B-94ED-D7EE5D6F0BC5}" presName="BalanceSpacing1" presStyleCnt="0"/>
      <dgm:spPr/>
    </dgm:pt>
    <dgm:pt modelId="{C1BB6F5F-4D8C-41F7-9F4B-3BD13EA98642}" type="pres">
      <dgm:prSet presAssocID="{9141D34A-CB4C-434B-97BB-EAD2AC43F3C4}" presName="Accent1Text" presStyleLbl="node1" presStyleIdx="5" presStyleCnt="6"/>
      <dgm:spPr/>
      <dgm:t>
        <a:bodyPr/>
        <a:lstStyle/>
        <a:p>
          <a:endParaRPr lang="es-EC"/>
        </a:p>
      </dgm:t>
    </dgm:pt>
  </dgm:ptLst>
  <dgm:cxnLst>
    <dgm:cxn modelId="{D405776E-22A7-4EA7-B1A8-11B550F217E4}" type="presOf" srcId="{D3ECEC71-A488-42BD-BFA2-00EF1D1E8690}" destId="{112F0837-4F19-404F-A238-1C6C6A5D1B0F}" srcOrd="0" destOrd="0" presId="urn:microsoft.com/office/officeart/2008/layout/AlternatingHexagons"/>
    <dgm:cxn modelId="{5D046DDC-A4B9-4D72-89EF-CCCEDB71EDC0}" srcId="{6928A78E-A21A-432B-94ED-D7EE5D6F0BC5}" destId="{90F3830D-1E4F-46F4-BB7C-41F5836E9189}" srcOrd="0" destOrd="0" parTransId="{0DD2CB61-35DB-4DA1-AC56-13C113DA60FA}" sibTransId="{F09C220C-DC33-466B-AE8E-B6685ED76FEB}"/>
    <dgm:cxn modelId="{D0A1407A-49E7-4C48-820C-0DBB5B362D7B}" type="presOf" srcId="{5F2F3C43-5734-441F-8E87-72E37FEA8E98}" destId="{415B8C2F-B52C-47EB-9B0E-10C1418E4963}" srcOrd="0" destOrd="0" presId="urn:microsoft.com/office/officeart/2008/layout/AlternatingHexagons"/>
    <dgm:cxn modelId="{2A685B16-812C-4F97-8202-34DD16D83DFD}" srcId="{FDE79480-2270-499B-980E-6122C8B50AD0}" destId="{CF1B7A46-E1D6-4500-B0AD-25F0C3A270FF}" srcOrd="1" destOrd="0" parTransId="{7F2BA514-6E46-4925-8F06-3A78CE23E9ED}" sibTransId="{47B759F9-5018-4CD6-8F5E-AFA96A6AAE81}"/>
    <dgm:cxn modelId="{4E2759B4-3E92-4195-A434-B4EC4F62EC2A}" srcId="{FDE79480-2270-499B-980E-6122C8B50AD0}" destId="{2545BE24-5FE5-42D5-AAD9-913B151C7CFB}" srcOrd="0" destOrd="0" parTransId="{13C58BD1-315D-4139-891C-9EC17632A63A}" sibTransId="{D3ECEC71-A488-42BD-BFA2-00EF1D1E8690}"/>
    <dgm:cxn modelId="{44D25F74-4440-4D9D-8A26-74E74FB286B5}" type="presOf" srcId="{9141D34A-CB4C-434B-97BB-EAD2AC43F3C4}" destId="{C1BB6F5F-4D8C-41F7-9F4B-3BD13EA98642}" srcOrd="0" destOrd="0" presId="urn:microsoft.com/office/officeart/2008/layout/AlternatingHexagons"/>
    <dgm:cxn modelId="{385B3B7C-B9C6-4A01-AD0C-BE85A8D852AB}" srcId="{FDE79480-2270-499B-980E-6122C8B50AD0}" destId="{6928A78E-A21A-432B-94ED-D7EE5D6F0BC5}" srcOrd="2" destOrd="0" parTransId="{C82FAECE-43A9-4722-8F89-B8F6BDD2D5F7}" sibTransId="{9141D34A-CB4C-434B-97BB-EAD2AC43F3C4}"/>
    <dgm:cxn modelId="{B9BCA420-FEF6-447A-AD28-8689E1516D5E}" type="presOf" srcId="{6928A78E-A21A-432B-94ED-D7EE5D6F0BC5}" destId="{28E9FD29-B73F-4887-93B7-7F91A344FCC9}" srcOrd="0" destOrd="0" presId="urn:microsoft.com/office/officeart/2008/layout/AlternatingHexagons"/>
    <dgm:cxn modelId="{C62D84DF-9743-4CB2-9D8F-4053A568CBAF}" srcId="{CF1B7A46-E1D6-4500-B0AD-25F0C3A270FF}" destId="{C72C5C41-CA68-42B5-8733-31038BDFA7C1}" srcOrd="0" destOrd="0" parTransId="{2BEB01E7-6569-4BFE-A6DD-43B89A97B4A6}" sibTransId="{CB308883-B949-4523-8CFC-529D3BE2608D}"/>
    <dgm:cxn modelId="{219742A0-9F81-4098-941D-4247F7420D06}" type="presOf" srcId="{47B759F9-5018-4CD6-8F5E-AFA96A6AAE81}" destId="{FF4777FF-6CD4-4E87-9B83-94FC1F370CB7}" srcOrd="0" destOrd="0" presId="urn:microsoft.com/office/officeart/2008/layout/AlternatingHexagons"/>
    <dgm:cxn modelId="{8F2E5CDE-187F-49DE-87E5-43264B024955}" type="presOf" srcId="{90F3830D-1E4F-46F4-BB7C-41F5836E9189}" destId="{3697EF87-F23C-41FE-A562-40CA2A5BCFC8}" srcOrd="0" destOrd="0" presId="urn:microsoft.com/office/officeart/2008/layout/AlternatingHexagons"/>
    <dgm:cxn modelId="{D9185F06-1BB9-408B-8868-29356A5C0A3D}" type="presOf" srcId="{FDE79480-2270-499B-980E-6122C8B50AD0}" destId="{DA2760E8-0C52-42AD-BD1B-9D43CEA84311}" srcOrd="0" destOrd="0" presId="urn:microsoft.com/office/officeart/2008/layout/AlternatingHexagons"/>
    <dgm:cxn modelId="{E284EA6E-113F-4AA5-8135-169FF3197E52}" type="presOf" srcId="{2545BE24-5FE5-42D5-AAD9-913B151C7CFB}" destId="{84BFF23E-A293-4F2B-91CD-6A5D983C8179}" srcOrd="0" destOrd="0" presId="urn:microsoft.com/office/officeart/2008/layout/AlternatingHexagons"/>
    <dgm:cxn modelId="{25452C93-4B9B-4B40-8649-033C310F98E3}" srcId="{2545BE24-5FE5-42D5-AAD9-913B151C7CFB}" destId="{5F2F3C43-5734-441F-8E87-72E37FEA8E98}" srcOrd="0" destOrd="0" parTransId="{63F53DB5-A6DB-41A1-BF4A-39A440C8BAD0}" sibTransId="{018772DC-2616-418E-9D5E-F474B6F3D86F}"/>
    <dgm:cxn modelId="{29B226F7-B749-4F19-AC9C-685CE71206ED}" type="presOf" srcId="{CF1B7A46-E1D6-4500-B0AD-25F0C3A270FF}" destId="{E52B30BB-7D9F-4E39-A71B-84F717DF5022}" srcOrd="0" destOrd="0" presId="urn:microsoft.com/office/officeart/2008/layout/AlternatingHexagons"/>
    <dgm:cxn modelId="{FD0C679F-F228-4401-BEDE-232858AEDCA0}" type="presOf" srcId="{C72C5C41-CA68-42B5-8733-31038BDFA7C1}" destId="{53B7AE28-040B-49C9-925D-F76AFAB4666E}" srcOrd="0" destOrd="0" presId="urn:microsoft.com/office/officeart/2008/layout/AlternatingHexagons"/>
    <dgm:cxn modelId="{B95F8EAD-6B47-437D-BF6E-6EA61A41A5FF}" type="presParOf" srcId="{DA2760E8-0C52-42AD-BD1B-9D43CEA84311}" destId="{C3E9E8FE-455A-4D01-B24A-903CD3E4E2F8}" srcOrd="0" destOrd="0" presId="urn:microsoft.com/office/officeart/2008/layout/AlternatingHexagons"/>
    <dgm:cxn modelId="{E26D9DF7-90EA-4625-994B-F8D2071283A4}" type="presParOf" srcId="{C3E9E8FE-455A-4D01-B24A-903CD3E4E2F8}" destId="{84BFF23E-A293-4F2B-91CD-6A5D983C8179}" srcOrd="0" destOrd="0" presId="urn:microsoft.com/office/officeart/2008/layout/AlternatingHexagons"/>
    <dgm:cxn modelId="{4D53C439-21D0-4CA2-8172-8176F84C1A4A}" type="presParOf" srcId="{C3E9E8FE-455A-4D01-B24A-903CD3E4E2F8}" destId="{415B8C2F-B52C-47EB-9B0E-10C1418E4963}" srcOrd="1" destOrd="0" presId="urn:microsoft.com/office/officeart/2008/layout/AlternatingHexagons"/>
    <dgm:cxn modelId="{9E2E6678-951D-4B71-883A-CCC1D916ECD7}" type="presParOf" srcId="{C3E9E8FE-455A-4D01-B24A-903CD3E4E2F8}" destId="{7D730AD4-3047-4848-8F58-0E12EA2E1155}" srcOrd="2" destOrd="0" presId="urn:microsoft.com/office/officeart/2008/layout/AlternatingHexagons"/>
    <dgm:cxn modelId="{D4FF49E9-7AB0-4A6B-A430-79F8CB5DCFCD}" type="presParOf" srcId="{C3E9E8FE-455A-4D01-B24A-903CD3E4E2F8}" destId="{85E6F31A-6F07-4C11-818B-9D4F24419EA5}" srcOrd="3" destOrd="0" presId="urn:microsoft.com/office/officeart/2008/layout/AlternatingHexagons"/>
    <dgm:cxn modelId="{D20E9886-160D-4CD1-AF97-378B1DD77F21}" type="presParOf" srcId="{C3E9E8FE-455A-4D01-B24A-903CD3E4E2F8}" destId="{112F0837-4F19-404F-A238-1C6C6A5D1B0F}" srcOrd="4" destOrd="0" presId="urn:microsoft.com/office/officeart/2008/layout/AlternatingHexagons"/>
    <dgm:cxn modelId="{9A96F685-2036-4B5F-AB32-7D714C031960}" type="presParOf" srcId="{DA2760E8-0C52-42AD-BD1B-9D43CEA84311}" destId="{E436158F-5A45-4ACC-9679-9CC127B85548}" srcOrd="1" destOrd="0" presId="urn:microsoft.com/office/officeart/2008/layout/AlternatingHexagons"/>
    <dgm:cxn modelId="{6724B159-92D0-4D3F-A7FA-A34FE85BD879}" type="presParOf" srcId="{DA2760E8-0C52-42AD-BD1B-9D43CEA84311}" destId="{66249D26-CB50-4D59-943A-A510220928A5}" srcOrd="2" destOrd="0" presId="urn:microsoft.com/office/officeart/2008/layout/AlternatingHexagons"/>
    <dgm:cxn modelId="{BF2875ED-1EA7-46FB-A0B0-5335E3F29B9B}" type="presParOf" srcId="{66249D26-CB50-4D59-943A-A510220928A5}" destId="{E52B30BB-7D9F-4E39-A71B-84F717DF5022}" srcOrd="0" destOrd="0" presId="urn:microsoft.com/office/officeart/2008/layout/AlternatingHexagons"/>
    <dgm:cxn modelId="{6514DC40-69C8-4551-8131-864B7B6B0A64}" type="presParOf" srcId="{66249D26-CB50-4D59-943A-A510220928A5}" destId="{53B7AE28-040B-49C9-925D-F76AFAB4666E}" srcOrd="1" destOrd="0" presId="urn:microsoft.com/office/officeart/2008/layout/AlternatingHexagons"/>
    <dgm:cxn modelId="{02A9CD77-D9DD-457D-A2F4-30EA51F0C7E9}" type="presParOf" srcId="{66249D26-CB50-4D59-943A-A510220928A5}" destId="{6C7F1635-0791-458C-B5D1-0BCC1296B1F6}" srcOrd="2" destOrd="0" presId="urn:microsoft.com/office/officeart/2008/layout/AlternatingHexagons"/>
    <dgm:cxn modelId="{C8C79B9E-DDD5-4236-986C-9B75DAA52DB5}" type="presParOf" srcId="{66249D26-CB50-4D59-943A-A510220928A5}" destId="{0F3224FA-5FB3-4A2C-8589-998073464CDA}" srcOrd="3" destOrd="0" presId="urn:microsoft.com/office/officeart/2008/layout/AlternatingHexagons"/>
    <dgm:cxn modelId="{0FFDCA62-DD9C-4EC0-AE36-B7D7559A5999}" type="presParOf" srcId="{66249D26-CB50-4D59-943A-A510220928A5}" destId="{FF4777FF-6CD4-4E87-9B83-94FC1F370CB7}" srcOrd="4" destOrd="0" presId="urn:microsoft.com/office/officeart/2008/layout/AlternatingHexagons"/>
    <dgm:cxn modelId="{23E6D2A5-2775-49BF-8232-88CE2F933BB2}" type="presParOf" srcId="{DA2760E8-0C52-42AD-BD1B-9D43CEA84311}" destId="{2B674482-39EF-458E-BA5C-C437DBE1D871}" srcOrd="3" destOrd="0" presId="urn:microsoft.com/office/officeart/2008/layout/AlternatingHexagons"/>
    <dgm:cxn modelId="{ADA7A05E-76F9-44A4-B1EB-178CFE179E8E}" type="presParOf" srcId="{DA2760E8-0C52-42AD-BD1B-9D43CEA84311}" destId="{D86F78CA-2E5E-4735-8A0E-A7C0E6155D9B}" srcOrd="4" destOrd="0" presId="urn:microsoft.com/office/officeart/2008/layout/AlternatingHexagons"/>
    <dgm:cxn modelId="{CAEF4AE4-6EAC-4F45-95AB-5E5AE7846AB6}" type="presParOf" srcId="{D86F78CA-2E5E-4735-8A0E-A7C0E6155D9B}" destId="{28E9FD29-B73F-4887-93B7-7F91A344FCC9}" srcOrd="0" destOrd="0" presId="urn:microsoft.com/office/officeart/2008/layout/AlternatingHexagons"/>
    <dgm:cxn modelId="{B8B387A9-BD78-4031-B7FF-68B995FA254F}" type="presParOf" srcId="{D86F78CA-2E5E-4735-8A0E-A7C0E6155D9B}" destId="{3697EF87-F23C-41FE-A562-40CA2A5BCFC8}" srcOrd="1" destOrd="0" presId="urn:microsoft.com/office/officeart/2008/layout/AlternatingHexagons"/>
    <dgm:cxn modelId="{B8368A4B-10AD-44E8-B8C2-423BBC78BFE4}" type="presParOf" srcId="{D86F78CA-2E5E-4735-8A0E-A7C0E6155D9B}" destId="{947F1D4A-9D59-46C0-A286-EE11C0E37372}" srcOrd="2" destOrd="0" presId="urn:microsoft.com/office/officeart/2008/layout/AlternatingHexagons"/>
    <dgm:cxn modelId="{3811D580-2C2B-4FA4-BA5D-1441D74378C6}" type="presParOf" srcId="{D86F78CA-2E5E-4735-8A0E-A7C0E6155D9B}" destId="{07B2053C-3E0B-4DF4-AE76-02D7E62EE03E}" srcOrd="3" destOrd="0" presId="urn:microsoft.com/office/officeart/2008/layout/AlternatingHexagons"/>
    <dgm:cxn modelId="{012E8083-65B8-45FC-84BE-C318C9362D91}" type="presParOf" srcId="{D86F78CA-2E5E-4735-8A0E-A7C0E6155D9B}" destId="{C1BB6F5F-4D8C-41F7-9F4B-3BD13EA98642}" srcOrd="4" destOrd="0" presId="urn:microsoft.com/office/officeart/2008/layout/AlternatingHexagon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5A4204-2022-42EB-953B-EFAF2E9385D7}" type="doc">
      <dgm:prSet loTypeId="urn:microsoft.com/office/officeart/2005/8/layout/radial3" loCatId="cycle" qsTypeId="urn:microsoft.com/office/officeart/2005/8/quickstyle/simple1" qsCatId="simple" csTypeId="urn:microsoft.com/office/officeart/2005/8/colors/accent3_1" csCatId="accent3" phldr="1"/>
      <dgm:spPr/>
      <dgm:t>
        <a:bodyPr/>
        <a:lstStyle/>
        <a:p>
          <a:endParaRPr lang="es-EC"/>
        </a:p>
      </dgm:t>
    </dgm:pt>
    <dgm:pt modelId="{7CF62193-F1A0-4D51-A71E-F4DF219C3857}">
      <dgm:prSet phldrT="[Texto]" custT="1"/>
      <dgm:spPr/>
      <dgm:t>
        <a:bodyPr/>
        <a:lstStyle/>
        <a:p>
          <a:r>
            <a:rPr lang="es-ES" sz="1000" dirty="0" smtClean="0"/>
            <a:t>0,32 a 0,40</a:t>
          </a:r>
          <a:endParaRPr lang="es-EC" sz="1000" dirty="0"/>
        </a:p>
      </dgm:t>
    </dgm:pt>
    <dgm:pt modelId="{967E4C81-3D30-48F8-94AF-B6EB43B3C249}" type="parTrans" cxnId="{3B612660-9C21-4302-8F68-B36A2FCA1542}">
      <dgm:prSet/>
      <dgm:spPr/>
      <dgm:t>
        <a:bodyPr/>
        <a:lstStyle/>
        <a:p>
          <a:endParaRPr lang="es-EC" sz="1000"/>
        </a:p>
      </dgm:t>
    </dgm:pt>
    <dgm:pt modelId="{AE1C6CE6-F854-48FF-9C73-116A2DD63CD9}" type="sibTrans" cxnId="{3B612660-9C21-4302-8F68-B36A2FCA1542}">
      <dgm:prSet/>
      <dgm:spPr/>
      <dgm:t>
        <a:bodyPr/>
        <a:lstStyle/>
        <a:p>
          <a:endParaRPr lang="es-EC" sz="1000"/>
        </a:p>
      </dgm:t>
    </dgm:pt>
    <dgm:pt modelId="{6A6F36AF-61BE-48C8-9E6E-8B3C733A1FD6}">
      <dgm:prSet phldrT="[Texto]" custT="1"/>
      <dgm:spPr/>
      <dgm:t>
        <a:bodyPr/>
        <a:lstStyle/>
        <a:p>
          <a:r>
            <a:rPr lang="es-ES" sz="1000" dirty="0" smtClean="0"/>
            <a:t>Chambo</a:t>
          </a:r>
          <a:endParaRPr lang="es-EC" sz="1000" dirty="0"/>
        </a:p>
      </dgm:t>
    </dgm:pt>
    <dgm:pt modelId="{74C8A7FB-0B90-425D-852E-F6012E91C8D9}" type="parTrans" cxnId="{63F01472-0F04-4F2E-A477-E9FF7B7FC360}">
      <dgm:prSet/>
      <dgm:spPr/>
      <dgm:t>
        <a:bodyPr/>
        <a:lstStyle/>
        <a:p>
          <a:endParaRPr lang="es-EC" sz="1000"/>
        </a:p>
      </dgm:t>
    </dgm:pt>
    <dgm:pt modelId="{D80F1DCF-C72B-4573-AAD6-2CAD1350F3C4}" type="sibTrans" cxnId="{63F01472-0F04-4F2E-A477-E9FF7B7FC360}">
      <dgm:prSet/>
      <dgm:spPr/>
      <dgm:t>
        <a:bodyPr/>
        <a:lstStyle/>
        <a:p>
          <a:endParaRPr lang="es-EC" sz="1000"/>
        </a:p>
      </dgm:t>
    </dgm:pt>
    <dgm:pt modelId="{7B68DA44-EC58-413F-BD8A-5CB73606D976}">
      <dgm:prSet phldrT="[Texto]" custT="1"/>
      <dgm:spPr/>
      <dgm:t>
        <a:bodyPr/>
        <a:lstStyle/>
        <a:p>
          <a:r>
            <a:rPr lang="es-ES" sz="1000" dirty="0" smtClean="0"/>
            <a:t>Colta </a:t>
          </a:r>
          <a:endParaRPr lang="es-EC" sz="1000" dirty="0"/>
        </a:p>
      </dgm:t>
    </dgm:pt>
    <dgm:pt modelId="{385E72F0-61EE-48D0-9DB8-62F2B2DAC3B6}" type="parTrans" cxnId="{0DF6074B-D691-4A87-BE08-2ED28D7462CD}">
      <dgm:prSet/>
      <dgm:spPr/>
      <dgm:t>
        <a:bodyPr/>
        <a:lstStyle/>
        <a:p>
          <a:endParaRPr lang="es-EC" sz="1000"/>
        </a:p>
      </dgm:t>
    </dgm:pt>
    <dgm:pt modelId="{B86958B0-DDBD-479B-BD8B-E9EFD3C1CB81}" type="sibTrans" cxnId="{0DF6074B-D691-4A87-BE08-2ED28D7462CD}">
      <dgm:prSet/>
      <dgm:spPr/>
      <dgm:t>
        <a:bodyPr/>
        <a:lstStyle/>
        <a:p>
          <a:endParaRPr lang="es-EC" sz="1000"/>
        </a:p>
      </dgm:t>
    </dgm:pt>
    <dgm:pt modelId="{BAE1D6E1-9939-4CB1-A647-BF68BF585338}">
      <dgm:prSet phldrT="[Texto]" custT="1"/>
      <dgm:spPr/>
      <dgm:t>
        <a:bodyPr/>
        <a:lstStyle/>
        <a:p>
          <a:r>
            <a:rPr lang="es-ES" sz="1000" dirty="0" smtClean="0"/>
            <a:t>Guamote </a:t>
          </a:r>
          <a:endParaRPr lang="es-EC" sz="1000" dirty="0"/>
        </a:p>
      </dgm:t>
    </dgm:pt>
    <dgm:pt modelId="{683C6654-7569-495F-A2C2-90A1DE906550}" type="parTrans" cxnId="{162D5101-B2C3-47E8-9BCA-5B4EA94595DC}">
      <dgm:prSet/>
      <dgm:spPr/>
      <dgm:t>
        <a:bodyPr/>
        <a:lstStyle/>
        <a:p>
          <a:endParaRPr lang="es-EC" sz="1000"/>
        </a:p>
      </dgm:t>
    </dgm:pt>
    <dgm:pt modelId="{01C88505-25BA-46D9-9E61-BF1C7DB5F498}" type="sibTrans" cxnId="{162D5101-B2C3-47E8-9BCA-5B4EA94595DC}">
      <dgm:prSet/>
      <dgm:spPr/>
      <dgm:t>
        <a:bodyPr/>
        <a:lstStyle/>
        <a:p>
          <a:endParaRPr lang="es-EC" sz="1000"/>
        </a:p>
      </dgm:t>
    </dgm:pt>
    <dgm:pt modelId="{D14517B5-3569-4A62-9910-F9FDC23ABF54}">
      <dgm:prSet phldrT="[Texto]" custT="1"/>
      <dgm:spPr/>
      <dgm:t>
        <a:bodyPr/>
        <a:lstStyle/>
        <a:p>
          <a:r>
            <a:rPr lang="es-ES" sz="1000" dirty="0" smtClean="0"/>
            <a:t>Riobamba</a:t>
          </a:r>
          <a:endParaRPr lang="es-EC" sz="1000" dirty="0"/>
        </a:p>
      </dgm:t>
    </dgm:pt>
    <dgm:pt modelId="{1D47E8D2-6652-45A1-A264-89C6049C0AB6}" type="parTrans" cxnId="{ACDAAB9B-EFB3-4D48-A2F5-E1C8E7819D15}">
      <dgm:prSet/>
      <dgm:spPr/>
      <dgm:t>
        <a:bodyPr/>
        <a:lstStyle/>
        <a:p>
          <a:endParaRPr lang="es-EC" sz="1000"/>
        </a:p>
      </dgm:t>
    </dgm:pt>
    <dgm:pt modelId="{2F8B4168-05D0-4D0A-A15D-B8286EE3DB3B}" type="sibTrans" cxnId="{ACDAAB9B-EFB3-4D48-A2F5-E1C8E7819D15}">
      <dgm:prSet/>
      <dgm:spPr/>
      <dgm:t>
        <a:bodyPr/>
        <a:lstStyle/>
        <a:p>
          <a:endParaRPr lang="es-EC" sz="1000"/>
        </a:p>
      </dgm:t>
    </dgm:pt>
    <dgm:pt modelId="{5C32247B-3D04-4C49-A7F4-0E0C05534226}">
      <dgm:prSet phldrT="[Texto]" custT="1"/>
      <dgm:spPr/>
      <dgm:t>
        <a:bodyPr/>
        <a:lstStyle/>
        <a:p>
          <a:r>
            <a:rPr lang="es-ES" sz="1000" dirty="0" smtClean="0"/>
            <a:t>Alausí </a:t>
          </a:r>
          <a:endParaRPr lang="es-EC" sz="1000" dirty="0"/>
        </a:p>
      </dgm:t>
    </dgm:pt>
    <dgm:pt modelId="{B290DB68-8403-421C-8D0B-4D2FCBFBCFE0}" type="parTrans" cxnId="{C5A2AE34-1546-4C71-A0C3-1EDAEF388E14}">
      <dgm:prSet/>
      <dgm:spPr/>
      <dgm:t>
        <a:bodyPr/>
        <a:lstStyle/>
        <a:p>
          <a:endParaRPr lang="es-EC" sz="1000"/>
        </a:p>
      </dgm:t>
    </dgm:pt>
    <dgm:pt modelId="{467A1CB3-E7E8-41D6-89B5-672B43F60AE9}" type="sibTrans" cxnId="{C5A2AE34-1546-4C71-A0C3-1EDAEF388E14}">
      <dgm:prSet/>
      <dgm:spPr/>
      <dgm:t>
        <a:bodyPr/>
        <a:lstStyle/>
        <a:p>
          <a:endParaRPr lang="es-EC" sz="1000"/>
        </a:p>
      </dgm:t>
    </dgm:pt>
    <dgm:pt modelId="{9EF47CC2-6C89-4CA6-9613-B6FA43CE5990}">
      <dgm:prSet phldrT="[Texto]" custT="1"/>
      <dgm:spPr/>
      <dgm:t>
        <a:bodyPr/>
        <a:lstStyle/>
        <a:p>
          <a:r>
            <a:rPr lang="es-ES" sz="1000" dirty="0" smtClean="0"/>
            <a:t>Chunchi </a:t>
          </a:r>
          <a:endParaRPr lang="es-EC" sz="1000" dirty="0"/>
        </a:p>
      </dgm:t>
    </dgm:pt>
    <dgm:pt modelId="{87ACF167-7FB8-4806-B160-52AB61ECE8C8}" type="parTrans" cxnId="{DA8814BB-256D-4D32-92AC-B1C75C376FB5}">
      <dgm:prSet/>
      <dgm:spPr/>
      <dgm:t>
        <a:bodyPr/>
        <a:lstStyle/>
        <a:p>
          <a:endParaRPr lang="es-EC" sz="1000"/>
        </a:p>
      </dgm:t>
    </dgm:pt>
    <dgm:pt modelId="{93134979-DD91-4EE5-A3B0-51B4E3E8B3BC}" type="sibTrans" cxnId="{DA8814BB-256D-4D32-92AC-B1C75C376FB5}">
      <dgm:prSet/>
      <dgm:spPr/>
      <dgm:t>
        <a:bodyPr/>
        <a:lstStyle/>
        <a:p>
          <a:endParaRPr lang="es-EC" sz="1000"/>
        </a:p>
      </dgm:t>
    </dgm:pt>
    <dgm:pt modelId="{C31B1CED-D4D6-4223-9BEC-C90314965546}">
      <dgm:prSet phldrT="[Texto]" custT="1"/>
      <dgm:spPr/>
      <dgm:t>
        <a:bodyPr/>
        <a:lstStyle/>
        <a:p>
          <a:r>
            <a:rPr lang="es-ES" sz="1000" dirty="0" smtClean="0"/>
            <a:t>Guano </a:t>
          </a:r>
          <a:endParaRPr lang="es-EC" sz="1000" dirty="0"/>
        </a:p>
      </dgm:t>
    </dgm:pt>
    <dgm:pt modelId="{54ABD15D-FF19-4BEA-81A0-68C2AAE1B5AA}" type="parTrans" cxnId="{FE8F014A-C38A-41D4-8681-0E08C401BD8A}">
      <dgm:prSet/>
      <dgm:spPr/>
      <dgm:t>
        <a:bodyPr/>
        <a:lstStyle/>
        <a:p>
          <a:endParaRPr lang="es-EC" sz="1000"/>
        </a:p>
      </dgm:t>
    </dgm:pt>
    <dgm:pt modelId="{D049A154-1DEA-4DDB-89B4-0F217455CDB3}" type="sibTrans" cxnId="{FE8F014A-C38A-41D4-8681-0E08C401BD8A}">
      <dgm:prSet/>
      <dgm:spPr/>
      <dgm:t>
        <a:bodyPr/>
        <a:lstStyle/>
        <a:p>
          <a:endParaRPr lang="es-EC" sz="1000"/>
        </a:p>
      </dgm:t>
    </dgm:pt>
    <dgm:pt modelId="{2D9AF618-6C9B-4532-A3D1-86F556E6BA85}" type="pres">
      <dgm:prSet presAssocID="{A65A4204-2022-42EB-953B-EFAF2E9385D7}" presName="composite" presStyleCnt="0">
        <dgm:presLayoutVars>
          <dgm:chMax val="1"/>
          <dgm:dir/>
          <dgm:resizeHandles val="exact"/>
        </dgm:presLayoutVars>
      </dgm:prSet>
      <dgm:spPr/>
      <dgm:t>
        <a:bodyPr/>
        <a:lstStyle/>
        <a:p>
          <a:endParaRPr lang="es-EC"/>
        </a:p>
      </dgm:t>
    </dgm:pt>
    <dgm:pt modelId="{8A2F1ADE-B9D4-4520-ACFF-83A0BC6249F9}" type="pres">
      <dgm:prSet presAssocID="{A65A4204-2022-42EB-953B-EFAF2E9385D7}" presName="radial" presStyleCnt="0">
        <dgm:presLayoutVars>
          <dgm:animLvl val="ctr"/>
        </dgm:presLayoutVars>
      </dgm:prSet>
      <dgm:spPr/>
    </dgm:pt>
    <dgm:pt modelId="{9F1DFFE2-0F37-44FA-BF4B-0607006FAA52}" type="pres">
      <dgm:prSet presAssocID="{7CF62193-F1A0-4D51-A71E-F4DF219C3857}" presName="centerShape" presStyleLbl="vennNode1" presStyleIdx="0" presStyleCnt="8"/>
      <dgm:spPr/>
      <dgm:t>
        <a:bodyPr/>
        <a:lstStyle/>
        <a:p>
          <a:endParaRPr lang="es-EC"/>
        </a:p>
      </dgm:t>
    </dgm:pt>
    <dgm:pt modelId="{63DE0B65-DEF0-49AA-9328-0C3453A52F85}" type="pres">
      <dgm:prSet presAssocID="{6A6F36AF-61BE-48C8-9E6E-8B3C733A1FD6}" presName="node" presStyleLbl="vennNode1" presStyleIdx="1" presStyleCnt="8" custScaleX="123251">
        <dgm:presLayoutVars>
          <dgm:bulletEnabled val="1"/>
        </dgm:presLayoutVars>
      </dgm:prSet>
      <dgm:spPr/>
      <dgm:t>
        <a:bodyPr/>
        <a:lstStyle/>
        <a:p>
          <a:endParaRPr lang="es-EC"/>
        </a:p>
      </dgm:t>
    </dgm:pt>
    <dgm:pt modelId="{16F7A1E5-513F-467D-ABCB-4A1D3691C477}" type="pres">
      <dgm:prSet presAssocID="{7B68DA44-EC58-413F-BD8A-5CB73606D976}" presName="node" presStyleLbl="vennNode1" presStyleIdx="2" presStyleCnt="8">
        <dgm:presLayoutVars>
          <dgm:bulletEnabled val="1"/>
        </dgm:presLayoutVars>
      </dgm:prSet>
      <dgm:spPr/>
      <dgm:t>
        <a:bodyPr/>
        <a:lstStyle/>
        <a:p>
          <a:endParaRPr lang="es-EC"/>
        </a:p>
      </dgm:t>
    </dgm:pt>
    <dgm:pt modelId="{7E9511FE-88FB-4A47-BFD8-B1497642AAF0}" type="pres">
      <dgm:prSet presAssocID="{BAE1D6E1-9939-4CB1-A647-BF68BF585338}" presName="node" presStyleLbl="vennNode1" presStyleIdx="3" presStyleCnt="8" custScaleX="126059">
        <dgm:presLayoutVars>
          <dgm:bulletEnabled val="1"/>
        </dgm:presLayoutVars>
      </dgm:prSet>
      <dgm:spPr/>
      <dgm:t>
        <a:bodyPr/>
        <a:lstStyle/>
        <a:p>
          <a:endParaRPr lang="es-EC"/>
        </a:p>
      </dgm:t>
    </dgm:pt>
    <dgm:pt modelId="{DF184D11-F1AC-48DA-BEC5-E9BBC575F9ED}" type="pres">
      <dgm:prSet presAssocID="{5C32247B-3D04-4C49-A7F4-0E0C05534226}" presName="node" presStyleLbl="vennNode1" presStyleIdx="4" presStyleCnt="8">
        <dgm:presLayoutVars>
          <dgm:bulletEnabled val="1"/>
        </dgm:presLayoutVars>
      </dgm:prSet>
      <dgm:spPr/>
      <dgm:t>
        <a:bodyPr/>
        <a:lstStyle/>
        <a:p>
          <a:endParaRPr lang="es-EC"/>
        </a:p>
      </dgm:t>
    </dgm:pt>
    <dgm:pt modelId="{79C03B69-A1EC-4D21-A0D1-7BE9C7045765}" type="pres">
      <dgm:prSet presAssocID="{9EF47CC2-6C89-4CA6-9613-B6FA43CE5990}" presName="node" presStyleLbl="vennNode1" presStyleIdx="5" presStyleCnt="8" custScaleX="112645">
        <dgm:presLayoutVars>
          <dgm:bulletEnabled val="1"/>
        </dgm:presLayoutVars>
      </dgm:prSet>
      <dgm:spPr/>
      <dgm:t>
        <a:bodyPr/>
        <a:lstStyle/>
        <a:p>
          <a:endParaRPr lang="es-EC"/>
        </a:p>
      </dgm:t>
    </dgm:pt>
    <dgm:pt modelId="{F6B3D485-EB30-43B7-88B2-28350D4E81F3}" type="pres">
      <dgm:prSet presAssocID="{C31B1CED-D4D6-4223-9BEC-C90314965546}" presName="node" presStyleLbl="vennNode1" presStyleIdx="6" presStyleCnt="8">
        <dgm:presLayoutVars>
          <dgm:bulletEnabled val="1"/>
        </dgm:presLayoutVars>
      </dgm:prSet>
      <dgm:spPr/>
      <dgm:t>
        <a:bodyPr/>
        <a:lstStyle/>
        <a:p>
          <a:endParaRPr lang="es-EC"/>
        </a:p>
      </dgm:t>
    </dgm:pt>
    <dgm:pt modelId="{34BE102F-7526-4972-A111-73B3CFE75CD4}" type="pres">
      <dgm:prSet presAssocID="{D14517B5-3569-4A62-9910-F9FDC23ABF54}" presName="node" presStyleLbl="vennNode1" presStyleIdx="7" presStyleCnt="8" custScaleX="118469" custRadScaleRad="102330" custRadScaleInc="-8171">
        <dgm:presLayoutVars>
          <dgm:bulletEnabled val="1"/>
        </dgm:presLayoutVars>
      </dgm:prSet>
      <dgm:spPr/>
      <dgm:t>
        <a:bodyPr/>
        <a:lstStyle/>
        <a:p>
          <a:endParaRPr lang="es-EC"/>
        </a:p>
      </dgm:t>
    </dgm:pt>
  </dgm:ptLst>
  <dgm:cxnLst>
    <dgm:cxn modelId="{F2B13530-72A6-4C00-B27A-3ABD8CD769C6}" type="presOf" srcId="{D14517B5-3569-4A62-9910-F9FDC23ABF54}" destId="{34BE102F-7526-4972-A111-73B3CFE75CD4}" srcOrd="0" destOrd="0" presId="urn:microsoft.com/office/officeart/2005/8/layout/radial3"/>
    <dgm:cxn modelId="{43FBF7CA-D467-4AFF-BEED-08EE384C6F43}" type="presOf" srcId="{7CF62193-F1A0-4D51-A71E-F4DF219C3857}" destId="{9F1DFFE2-0F37-44FA-BF4B-0607006FAA52}" srcOrd="0" destOrd="0" presId="urn:microsoft.com/office/officeart/2005/8/layout/radial3"/>
    <dgm:cxn modelId="{44AA294F-EB3E-45E6-A9C9-94924DF6D802}" type="presOf" srcId="{BAE1D6E1-9939-4CB1-A647-BF68BF585338}" destId="{7E9511FE-88FB-4A47-BFD8-B1497642AAF0}" srcOrd="0" destOrd="0" presId="urn:microsoft.com/office/officeart/2005/8/layout/radial3"/>
    <dgm:cxn modelId="{607FB922-F945-4744-8718-31870EB18C93}" type="presOf" srcId="{9EF47CC2-6C89-4CA6-9613-B6FA43CE5990}" destId="{79C03B69-A1EC-4D21-A0D1-7BE9C7045765}" srcOrd="0" destOrd="0" presId="urn:microsoft.com/office/officeart/2005/8/layout/radial3"/>
    <dgm:cxn modelId="{7A8F9E59-AE2A-4DCB-A59C-A165B840C544}" type="presOf" srcId="{5C32247B-3D04-4C49-A7F4-0E0C05534226}" destId="{DF184D11-F1AC-48DA-BEC5-E9BBC575F9ED}" srcOrd="0" destOrd="0" presId="urn:microsoft.com/office/officeart/2005/8/layout/radial3"/>
    <dgm:cxn modelId="{162D5101-B2C3-47E8-9BCA-5B4EA94595DC}" srcId="{7CF62193-F1A0-4D51-A71E-F4DF219C3857}" destId="{BAE1D6E1-9939-4CB1-A647-BF68BF585338}" srcOrd="2" destOrd="0" parTransId="{683C6654-7569-495F-A2C2-90A1DE906550}" sibTransId="{01C88505-25BA-46D9-9E61-BF1C7DB5F498}"/>
    <dgm:cxn modelId="{8DD1B71F-A89F-4971-AED5-7EF88F4BC634}" type="presOf" srcId="{A65A4204-2022-42EB-953B-EFAF2E9385D7}" destId="{2D9AF618-6C9B-4532-A3D1-86F556E6BA85}" srcOrd="0" destOrd="0" presId="urn:microsoft.com/office/officeart/2005/8/layout/radial3"/>
    <dgm:cxn modelId="{3B612660-9C21-4302-8F68-B36A2FCA1542}" srcId="{A65A4204-2022-42EB-953B-EFAF2E9385D7}" destId="{7CF62193-F1A0-4D51-A71E-F4DF219C3857}" srcOrd="0" destOrd="0" parTransId="{967E4C81-3D30-48F8-94AF-B6EB43B3C249}" sibTransId="{AE1C6CE6-F854-48FF-9C73-116A2DD63CD9}"/>
    <dgm:cxn modelId="{DA8814BB-256D-4D32-92AC-B1C75C376FB5}" srcId="{7CF62193-F1A0-4D51-A71E-F4DF219C3857}" destId="{9EF47CC2-6C89-4CA6-9613-B6FA43CE5990}" srcOrd="4" destOrd="0" parTransId="{87ACF167-7FB8-4806-B160-52AB61ECE8C8}" sibTransId="{93134979-DD91-4EE5-A3B0-51B4E3E8B3BC}"/>
    <dgm:cxn modelId="{C5A2AE34-1546-4C71-A0C3-1EDAEF388E14}" srcId="{7CF62193-F1A0-4D51-A71E-F4DF219C3857}" destId="{5C32247B-3D04-4C49-A7F4-0E0C05534226}" srcOrd="3" destOrd="0" parTransId="{B290DB68-8403-421C-8D0B-4D2FCBFBCFE0}" sibTransId="{467A1CB3-E7E8-41D6-89B5-672B43F60AE9}"/>
    <dgm:cxn modelId="{17E501C5-5006-4725-8184-303BE5DCE15E}" type="presOf" srcId="{7B68DA44-EC58-413F-BD8A-5CB73606D976}" destId="{16F7A1E5-513F-467D-ABCB-4A1D3691C477}" srcOrd="0" destOrd="0" presId="urn:microsoft.com/office/officeart/2005/8/layout/radial3"/>
    <dgm:cxn modelId="{63F01472-0F04-4F2E-A477-E9FF7B7FC360}" srcId="{7CF62193-F1A0-4D51-A71E-F4DF219C3857}" destId="{6A6F36AF-61BE-48C8-9E6E-8B3C733A1FD6}" srcOrd="0" destOrd="0" parTransId="{74C8A7FB-0B90-425D-852E-F6012E91C8D9}" sibTransId="{D80F1DCF-C72B-4573-AAD6-2CAD1350F3C4}"/>
    <dgm:cxn modelId="{FE8F014A-C38A-41D4-8681-0E08C401BD8A}" srcId="{7CF62193-F1A0-4D51-A71E-F4DF219C3857}" destId="{C31B1CED-D4D6-4223-9BEC-C90314965546}" srcOrd="5" destOrd="0" parTransId="{54ABD15D-FF19-4BEA-81A0-68C2AAE1B5AA}" sibTransId="{D049A154-1DEA-4DDB-89B4-0F217455CDB3}"/>
    <dgm:cxn modelId="{C181CA06-DBC8-4CD1-ABAA-8929F77D1C4B}" type="presOf" srcId="{C31B1CED-D4D6-4223-9BEC-C90314965546}" destId="{F6B3D485-EB30-43B7-88B2-28350D4E81F3}" srcOrd="0" destOrd="0" presId="urn:microsoft.com/office/officeart/2005/8/layout/radial3"/>
    <dgm:cxn modelId="{60E215F3-12EF-4D1C-935A-BD77D233D040}" type="presOf" srcId="{6A6F36AF-61BE-48C8-9E6E-8B3C733A1FD6}" destId="{63DE0B65-DEF0-49AA-9328-0C3453A52F85}" srcOrd="0" destOrd="0" presId="urn:microsoft.com/office/officeart/2005/8/layout/radial3"/>
    <dgm:cxn modelId="{0DF6074B-D691-4A87-BE08-2ED28D7462CD}" srcId="{7CF62193-F1A0-4D51-A71E-F4DF219C3857}" destId="{7B68DA44-EC58-413F-BD8A-5CB73606D976}" srcOrd="1" destOrd="0" parTransId="{385E72F0-61EE-48D0-9DB8-62F2B2DAC3B6}" sibTransId="{B86958B0-DDBD-479B-BD8B-E9EFD3C1CB81}"/>
    <dgm:cxn modelId="{ACDAAB9B-EFB3-4D48-A2F5-E1C8E7819D15}" srcId="{7CF62193-F1A0-4D51-A71E-F4DF219C3857}" destId="{D14517B5-3569-4A62-9910-F9FDC23ABF54}" srcOrd="6" destOrd="0" parTransId="{1D47E8D2-6652-45A1-A264-89C6049C0AB6}" sibTransId="{2F8B4168-05D0-4D0A-A15D-B8286EE3DB3B}"/>
    <dgm:cxn modelId="{70BBF328-B5AE-49B0-8F4E-95BAD7BED5F3}" type="presParOf" srcId="{2D9AF618-6C9B-4532-A3D1-86F556E6BA85}" destId="{8A2F1ADE-B9D4-4520-ACFF-83A0BC6249F9}" srcOrd="0" destOrd="0" presId="urn:microsoft.com/office/officeart/2005/8/layout/radial3"/>
    <dgm:cxn modelId="{C95A1AB8-A221-47E9-99B9-25E66D0C3347}" type="presParOf" srcId="{8A2F1ADE-B9D4-4520-ACFF-83A0BC6249F9}" destId="{9F1DFFE2-0F37-44FA-BF4B-0607006FAA52}" srcOrd="0" destOrd="0" presId="urn:microsoft.com/office/officeart/2005/8/layout/radial3"/>
    <dgm:cxn modelId="{E3A3DC35-3EF5-4276-9468-F9C9DD1516A0}" type="presParOf" srcId="{8A2F1ADE-B9D4-4520-ACFF-83A0BC6249F9}" destId="{63DE0B65-DEF0-49AA-9328-0C3453A52F85}" srcOrd="1" destOrd="0" presId="urn:microsoft.com/office/officeart/2005/8/layout/radial3"/>
    <dgm:cxn modelId="{AB2C4B07-C9E0-4ED4-81CD-7DC4BD1492CD}" type="presParOf" srcId="{8A2F1ADE-B9D4-4520-ACFF-83A0BC6249F9}" destId="{16F7A1E5-513F-467D-ABCB-4A1D3691C477}" srcOrd="2" destOrd="0" presId="urn:microsoft.com/office/officeart/2005/8/layout/radial3"/>
    <dgm:cxn modelId="{6116C8B0-F852-4D8D-908C-3B920BAF7C3E}" type="presParOf" srcId="{8A2F1ADE-B9D4-4520-ACFF-83A0BC6249F9}" destId="{7E9511FE-88FB-4A47-BFD8-B1497642AAF0}" srcOrd="3" destOrd="0" presId="urn:microsoft.com/office/officeart/2005/8/layout/radial3"/>
    <dgm:cxn modelId="{43AD2456-FE87-410D-83E7-FF6145304D3A}" type="presParOf" srcId="{8A2F1ADE-B9D4-4520-ACFF-83A0BC6249F9}" destId="{DF184D11-F1AC-48DA-BEC5-E9BBC575F9ED}" srcOrd="4" destOrd="0" presId="urn:microsoft.com/office/officeart/2005/8/layout/radial3"/>
    <dgm:cxn modelId="{4B9B5E12-77EC-4D8B-BE63-C0B0E20B4BF8}" type="presParOf" srcId="{8A2F1ADE-B9D4-4520-ACFF-83A0BC6249F9}" destId="{79C03B69-A1EC-4D21-A0D1-7BE9C7045765}" srcOrd="5" destOrd="0" presId="urn:microsoft.com/office/officeart/2005/8/layout/radial3"/>
    <dgm:cxn modelId="{58BD47EC-5121-435C-BC7D-01ADB48D01C3}" type="presParOf" srcId="{8A2F1ADE-B9D4-4520-ACFF-83A0BC6249F9}" destId="{F6B3D485-EB30-43B7-88B2-28350D4E81F3}" srcOrd="6" destOrd="0" presId="urn:microsoft.com/office/officeart/2005/8/layout/radial3"/>
    <dgm:cxn modelId="{F2877958-6990-4B8C-AD72-BAD5A2FCF59F}" type="presParOf" srcId="{8A2F1ADE-B9D4-4520-ACFF-83A0BC6249F9}" destId="{34BE102F-7526-4972-A111-73B3CFE75CD4}"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CE3CE7-FAA2-4934-A865-F95AACC01968}" type="doc">
      <dgm:prSet loTypeId="urn:microsoft.com/office/officeart/2009/3/layout/RandomtoResultProcess" loCatId="process" qsTypeId="urn:microsoft.com/office/officeart/2005/8/quickstyle/simple1" qsCatId="simple" csTypeId="urn:microsoft.com/office/officeart/2005/8/colors/accent3_3" csCatId="accent3" phldr="1"/>
      <dgm:spPr/>
      <dgm:t>
        <a:bodyPr/>
        <a:lstStyle/>
        <a:p>
          <a:endParaRPr lang="es-EC"/>
        </a:p>
      </dgm:t>
    </dgm:pt>
    <dgm:pt modelId="{9BE9ADA1-A79A-4DA9-A44D-10BCB30125FB}">
      <dgm:prSet phldrT="[Texto]"/>
      <dgm:spPr/>
      <dgm:t>
        <a:bodyPr/>
        <a:lstStyle/>
        <a:p>
          <a:r>
            <a:rPr lang="es-ES" dirty="0" smtClean="0"/>
            <a:t>Cualitativa -Cuantitativa</a:t>
          </a:r>
          <a:endParaRPr lang="es-EC" dirty="0"/>
        </a:p>
      </dgm:t>
    </dgm:pt>
    <dgm:pt modelId="{E5620B6C-D4EB-41B8-88DE-3E09F22E230B}" type="parTrans" cxnId="{5A9AD159-6117-421F-8C4A-65FCA6FA3FB4}">
      <dgm:prSet/>
      <dgm:spPr/>
      <dgm:t>
        <a:bodyPr/>
        <a:lstStyle/>
        <a:p>
          <a:endParaRPr lang="es-EC"/>
        </a:p>
      </dgm:t>
    </dgm:pt>
    <dgm:pt modelId="{5BC932B7-EFDC-444C-8873-8222B4FA4873}" type="sibTrans" cxnId="{5A9AD159-6117-421F-8C4A-65FCA6FA3FB4}">
      <dgm:prSet/>
      <dgm:spPr/>
      <dgm:t>
        <a:bodyPr/>
        <a:lstStyle/>
        <a:p>
          <a:endParaRPr lang="es-EC"/>
        </a:p>
      </dgm:t>
    </dgm:pt>
    <dgm:pt modelId="{C4768ACA-157D-4871-8467-AD76829845D3}">
      <dgm:prSet phldrT="[Texto]"/>
      <dgm:spPr/>
      <dgm:t>
        <a:bodyPr/>
        <a:lstStyle/>
        <a:p>
          <a:r>
            <a:rPr lang="es-ES" dirty="0" smtClean="0"/>
            <a:t>Transversal</a:t>
          </a:r>
          <a:endParaRPr lang="es-EC" dirty="0"/>
        </a:p>
      </dgm:t>
    </dgm:pt>
    <dgm:pt modelId="{699B8DF7-9F0B-46F9-9991-42254EFA6AFE}" type="parTrans" cxnId="{981B1320-9D02-45F0-9D02-AC75DE61B69E}">
      <dgm:prSet/>
      <dgm:spPr/>
      <dgm:t>
        <a:bodyPr/>
        <a:lstStyle/>
        <a:p>
          <a:endParaRPr lang="es-EC"/>
        </a:p>
      </dgm:t>
    </dgm:pt>
    <dgm:pt modelId="{CFDE80EC-16E2-4DCB-88F8-D130430FE3F3}" type="sibTrans" cxnId="{981B1320-9D02-45F0-9D02-AC75DE61B69E}">
      <dgm:prSet/>
      <dgm:spPr/>
      <dgm:t>
        <a:bodyPr/>
        <a:lstStyle/>
        <a:p>
          <a:endParaRPr lang="es-EC"/>
        </a:p>
      </dgm:t>
    </dgm:pt>
    <dgm:pt modelId="{D3F835C2-93D8-4A01-9FEE-37ECBC2A6933}">
      <dgm:prSet phldrT="[Texto]"/>
      <dgm:spPr/>
      <dgm:t>
        <a:bodyPr/>
        <a:lstStyle/>
        <a:p>
          <a:r>
            <a:rPr lang="es-ES" dirty="0" smtClean="0">
              <a:solidFill>
                <a:schemeClr val="tx1"/>
              </a:solidFill>
            </a:rPr>
            <a:t>No experimental</a:t>
          </a:r>
          <a:endParaRPr lang="es-EC" dirty="0">
            <a:solidFill>
              <a:schemeClr val="tx1"/>
            </a:solidFill>
          </a:endParaRPr>
        </a:p>
      </dgm:t>
    </dgm:pt>
    <dgm:pt modelId="{29254744-3C99-45C1-8B0B-AD5EDD112267}" type="parTrans" cxnId="{1E65B2BB-E6FC-401A-A6AF-EB73231BF6AA}">
      <dgm:prSet/>
      <dgm:spPr/>
      <dgm:t>
        <a:bodyPr/>
        <a:lstStyle/>
        <a:p>
          <a:endParaRPr lang="es-EC"/>
        </a:p>
      </dgm:t>
    </dgm:pt>
    <dgm:pt modelId="{106FF6A9-57E1-49B5-AB46-788701B4704E}" type="sibTrans" cxnId="{1E65B2BB-E6FC-401A-A6AF-EB73231BF6AA}">
      <dgm:prSet/>
      <dgm:spPr/>
      <dgm:t>
        <a:bodyPr/>
        <a:lstStyle/>
        <a:p>
          <a:endParaRPr lang="es-EC"/>
        </a:p>
      </dgm:t>
    </dgm:pt>
    <dgm:pt modelId="{0F2672E5-06EA-4FEE-A47C-2100AC7D5E20}">
      <dgm:prSet phldrT="[Texto]"/>
      <dgm:spPr/>
      <dgm:t>
        <a:bodyPr/>
        <a:lstStyle/>
        <a:p>
          <a:r>
            <a:rPr lang="es-ES" dirty="0" smtClean="0"/>
            <a:t>Descriptivo</a:t>
          </a:r>
          <a:endParaRPr lang="es-EC" dirty="0"/>
        </a:p>
      </dgm:t>
    </dgm:pt>
    <dgm:pt modelId="{81076C04-35EE-4C65-A427-AE4FCD7E8CAD}" type="parTrans" cxnId="{FDF7BF93-55FE-4231-9421-D581B276B991}">
      <dgm:prSet/>
      <dgm:spPr/>
      <dgm:t>
        <a:bodyPr/>
        <a:lstStyle/>
        <a:p>
          <a:endParaRPr lang="es-EC"/>
        </a:p>
      </dgm:t>
    </dgm:pt>
    <dgm:pt modelId="{D8E4FCE2-607A-4574-9CD7-0D20E02D2AED}" type="sibTrans" cxnId="{FDF7BF93-55FE-4231-9421-D581B276B991}">
      <dgm:prSet/>
      <dgm:spPr/>
      <dgm:t>
        <a:bodyPr/>
        <a:lstStyle/>
        <a:p>
          <a:endParaRPr lang="es-EC"/>
        </a:p>
      </dgm:t>
    </dgm:pt>
    <dgm:pt modelId="{E0E70A3F-2175-41BC-B40A-BA6E3358DF05}" type="pres">
      <dgm:prSet presAssocID="{8ACE3CE7-FAA2-4934-A865-F95AACC01968}" presName="Name0" presStyleCnt="0">
        <dgm:presLayoutVars>
          <dgm:dir/>
          <dgm:animOne val="branch"/>
          <dgm:animLvl val="lvl"/>
        </dgm:presLayoutVars>
      </dgm:prSet>
      <dgm:spPr/>
      <dgm:t>
        <a:bodyPr/>
        <a:lstStyle/>
        <a:p>
          <a:endParaRPr lang="es-EC"/>
        </a:p>
      </dgm:t>
    </dgm:pt>
    <dgm:pt modelId="{AC1CB68B-5EB4-4D19-BC64-A94545C7B910}" type="pres">
      <dgm:prSet presAssocID="{9BE9ADA1-A79A-4DA9-A44D-10BCB30125FB}" presName="chaos" presStyleCnt="0"/>
      <dgm:spPr/>
    </dgm:pt>
    <dgm:pt modelId="{14781C82-A582-4DDD-A402-6FA133735E47}" type="pres">
      <dgm:prSet presAssocID="{9BE9ADA1-A79A-4DA9-A44D-10BCB30125FB}" presName="parTx1" presStyleLbl="revTx" presStyleIdx="0" presStyleCnt="3"/>
      <dgm:spPr/>
      <dgm:t>
        <a:bodyPr/>
        <a:lstStyle/>
        <a:p>
          <a:endParaRPr lang="es-EC"/>
        </a:p>
      </dgm:t>
    </dgm:pt>
    <dgm:pt modelId="{8F4A59D8-974F-4F09-ADEC-D3060F1E8F44}" type="pres">
      <dgm:prSet presAssocID="{9BE9ADA1-A79A-4DA9-A44D-10BCB30125FB}" presName="desTx1" presStyleLbl="revTx" presStyleIdx="1" presStyleCnt="3">
        <dgm:presLayoutVars>
          <dgm:bulletEnabled val="1"/>
        </dgm:presLayoutVars>
      </dgm:prSet>
      <dgm:spPr/>
      <dgm:t>
        <a:bodyPr/>
        <a:lstStyle/>
        <a:p>
          <a:endParaRPr lang="es-EC"/>
        </a:p>
      </dgm:t>
    </dgm:pt>
    <dgm:pt modelId="{8E2450A6-C406-4218-9BC4-14A9C03CD4E6}" type="pres">
      <dgm:prSet presAssocID="{9BE9ADA1-A79A-4DA9-A44D-10BCB30125FB}" presName="c1" presStyleLbl="node1" presStyleIdx="0" presStyleCnt="19"/>
      <dgm:spPr/>
    </dgm:pt>
    <dgm:pt modelId="{B4614B65-AAAB-4489-B57F-8E5F75FA1B4E}" type="pres">
      <dgm:prSet presAssocID="{9BE9ADA1-A79A-4DA9-A44D-10BCB30125FB}" presName="c2" presStyleLbl="node1" presStyleIdx="1" presStyleCnt="19"/>
      <dgm:spPr/>
      <dgm:t>
        <a:bodyPr/>
        <a:lstStyle/>
        <a:p>
          <a:endParaRPr lang="es-EC"/>
        </a:p>
      </dgm:t>
    </dgm:pt>
    <dgm:pt modelId="{67FF246E-2BE5-417D-8715-C9972065789D}" type="pres">
      <dgm:prSet presAssocID="{9BE9ADA1-A79A-4DA9-A44D-10BCB30125FB}" presName="c3" presStyleLbl="node1" presStyleIdx="2" presStyleCnt="19"/>
      <dgm:spPr/>
    </dgm:pt>
    <dgm:pt modelId="{D4AD94DA-5D35-452E-BE73-577B052D4B21}" type="pres">
      <dgm:prSet presAssocID="{9BE9ADA1-A79A-4DA9-A44D-10BCB30125FB}" presName="c4" presStyleLbl="node1" presStyleIdx="3" presStyleCnt="19"/>
      <dgm:spPr/>
    </dgm:pt>
    <dgm:pt modelId="{F78D418F-FD83-45B4-AD49-A2C693422AF2}" type="pres">
      <dgm:prSet presAssocID="{9BE9ADA1-A79A-4DA9-A44D-10BCB30125FB}" presName="c5" presStyleLbl="node1" presStyleIdx="4" presStyleCnt="19"/>
      <dgm:spPr/>
    </dgm:pt>
    <dgm:pt modelId="{EEAA78AB-82F0-4C68-AC36-250ADD6E2B44}" type="pres">
      <dgm:prSet presAssocID="{9BE9ADA1-A79A-4DA9-A44D-10BCB30125FB}" presName="c6" presStyleLbl="node1" presStyleIdx="5" presStyleCnt="19"/>
      <dgm:spPr/>
    </dgm:pt>
    <dgm:pt modelId="{64F14AE1-B974-4E14-A654-8320A9F18F90}" type="pres">
      <dgm:prSet presAssocID="{9BE9ADA1-A79A-4DA9-A44D-10BCB30125FB}" presName="c7" presStyleLbl="node1" presStyleIdx="6" presStyleCnt="19"/>
      <dgm:spPr/>
    </dgm:pt>
    <dgm:pt modelId="{66293693-D970-4DB4-BD2E-7D7C7F081877}" type="pres">
      <dgm:prSet presAssocID="{9BE9ADA1-A79A-4DA9-A44D-10BCB30125FB}" presName="c8" presStyleLbl="node1" presStyleIdx="7" presStyleCnt="19"/>
      <dgm:spPr/>
    </dgm:pt>
    <dgm:pt modelId="{C0F695C0-8A31-4EC6-8009-4330A1B209E3}" type="pres">
      <dgm:prSet presAssocID="{9BE9ADA1-A79A-4DA9-A44D-10BCB30125FB}" presName="c9" presStyleLbl="node1" presStyleIdx="8" presStyleCnt="19"/>
      <dgm:spPr/>
    </dgm:pt>
    <dgm:pt modelId="{5B3B6749-CB13-4457-A96D-B29306992F05}" type="pres">
      <dgm:prSet presAssocID="{9BE9ADA1-A79A-4DA9-A44D-10BCB30125FB}" presName="c10" presStyleLbl="node1" presStyleIdx="9" presStyleCnt="19"/>
      <dgm:spPr/>
    </dgm:pt>
    <dgm:pt modelId="{A958EAE1-3356-417F-8F94-0968A0E5E369}" type="pres">
      <dgm:prSet presAssocID="{9BE9ADA1-A79A-4DA9-A44D-10BCB30125FB}" presName="c11" presStyleLbl="node1" presStyleIdx="10" presStyleCnt="19"/>
      <dgm:spPr/>
    </dgm:pt>
    <dgm:pt modelId="{F47B9C47-4E24-4159-B071-B894C56C98B9}" type="pres">
      <dgm:prSet presAssocID="{9BE9ADA1-A79A-4DA9-A44D-10BCB30125FB}" presName="c12" presStyleLbl="node1" presStyleIdx="11" presStyleCnt="19"/>
      <dgm:spPr/>
    </dgm:pt>
    <dgm:pt modelId="{1C3D3565-8F7E-4183-AC2C-C4BE987D217B}" type="pres">
      <dgm:prSet presAssocID="{9BE9ADA1-A79A-4DA9-A44D-10BCB30125FB}" presName="c13" presStyleLbl="node1" presStyleIdx="12" presStyleCnt="19"/>
      <dgm:spPr/>
    </dgm:pt>
    <dgm:pt modelId="{1CDF3F3D-405E-4766-AA01-9901755CD45D}" type="pres">
      <dgm:prSet presAssocID="{9BE9ADA1-A79A-4DA9-A44D-10BCB30125FB}" presName="c14" presStyleLbl="node1" presStyleIdx="13" presStyleCnt="19"/>
      <dgm:spPr/>
    </dgm:pt>
    <dgm:pt modelId="{CD3A2DC1-3A73-4B6D-BD8E-CF5B2F0F6C6B}" type="pres">
      <dgm:prSet presAssocID="{9BE9ADA1-A79A-4DA9-A44D-10BCB30125FB}" presName="c15" presStyleLbl="node1" presStyleIdx="14" presStyleCnt="19"/>
      <dgm:spPr/>
    </dgm:pt>
    <dgm:pt modelId="{E359122B-A571-414C-AE12-13FEC3C21263}" type="pres">
      <dgm:prSet presAssocID="{9BE9ADA1-A79A-4DA9-A44D-10BCB30125FB}" presName="c16" presStyleLbl="node1" presStyleIdx="15" presStyleCnt="19"/>
      <dgm:spPr/>
    </dgm:pt>
    <dgm:pt modelId="{F14564E8-C821-4F45-B1E9-576281C7A3F4}" type="pres">
      <dgm:prSet presAssocID="{9BE9ADA1-A79A-4DA9-A44D-10BCB30125FB}" presName="c17" presStyleLbl="node1" presStyleIdx="16" presStyleCnt="19"/>
      <dgm:spPr/>
    </dgm:pt>
    <dgm:pt modelId="{51DBA40A-52BF-44A0-867F-4558183FA200}" type="pres">
      <dgm:prSet presAssocID="{9BE9ADA1-A79A-4DA9-A44D-10BCB30125FB}" presName="c18" presStyleLbl="node1" presStyleIdx="17" presStyleCnt="19"/>
      <dgm:spPr/>
    </dgm:pt>
    <dgm:pt modelId="{BFE72407-7096-402D-8AB7-70D1EFB9102A}" type="pres">
      <dgm:prSet presAssocID="{5BC932B7-EFDC-444C-8873-8222B4FA4873}" presName="chevronComposite1" presStyleCnt="0"/>
      <dgm:spPr/>
    </dgm:pt>
    <dgm:pt modelId="{6B5909E8-EA77-4978-8183-E51E15E0039D}" type="pres">
      <dgm:prSet presAssocID="{5BC932B7-EFDC-444C-8873-8222B4FA4873}" presName="chevron1" presStyleLbl="sibTrans2D1" presStyleIdx="0" presStyleCnt="2"/>
      <dgm:spPr/>
    </dgm:pt>
    <dgm:pt modelId="{8F044E19-4CA1-4888-B2D0-D7992906BC01}" type="pres">
      <dgm:prSet presAssocID="{5BC932B7-EFDC-444C-8873-8222B4FA4873}" presName="spChevron1" presStyleCnt="0"/>
      <dgm:spPr/>
    </dgm:pt>
    <dgm:pt modelId="{8EC9E9E4-5DE7-457D-B047-DBFE03DAC1B4}" type="pres">
      <dgm:prSet presAssocID="{5BC932B7-EFDC-444C-8873-8222B4FA4873}" presName="overlap" presStyleCnt="0"/>
      <dgm:spPr/>
    </dgm:pt>
    <dgm:pt modelId="{65BAEACC-AA71-4AD2-98CE-A860CCC362CB}" type="pres">
      <dgm:prSet presAssocID="{5BC932B7-EFDC-444C-8873-8222B4FA4873}" presName="chevronComposite2" presStyleCnt="0"/>
      <dgm:spPr/>
    </dgm:pt>
    <dgm:pt modelId="{70256224-602A-4420-922B-ECFCE972EC1B}" type="pres">
      <dgm:prSet presAssocID="{5BC932B7-EFDC-444C-8873-8222B4FA4873}" presName="chevron2" presStyleLbl="sibTrans2D1" presStyleIdx="1" presStyleCnt="2"/>
      <dgm:spPr/>
    </dgm:pt>
    <dgm:pt modelId="{CD6FFAEC-72F8-4F34-A819-D3DFEB211B58}" type="pres">
      <dgm:prSet presAssocID="{5BC932B7-EFDC-444C-8873-8222B4FA4873}" presName="spChevron2" presStyleCnt="0"/>
      <dgm:spPr/>
    </dgm:pt>
    <dgm:pt modelId="{6A354330-29C8-499B-A269-04C12CC050A8}" type="pres">
      <dgm:prSet presAssocID="{D3F835C2-93D8-4A01-9FEE-37ECBC2A6933}" presName="last" presStyleCnt="0"/>
      <dgm:spPr/>
    </dgm:pt>
    <dgm:pt modelId="{9E70789A-C19F-4BCD-9676-0E65CCC789AA}" type="pres">
      <dgm:prSet presAssocID="{D3F835C2-93D8-4A01-9FEE-37ECBC2A6933}" presName="circleTx" presStyleLbl="node1" presStyleIdx="18" presStyleCnt="19"/>
      <dgm:spPr/>
      <dgm:t>
        <a:bodyPr/>
        <a:lstStyle/>
        <a:p>
          <a:endParaRPr lang="es-EC"/>
        </a:p>
      </dgm:t>
    </dgm:pt>
    <dgm:pt modelId="{71AEFFEA-5153-40B6-82A0-7328B4F06530}" type="pres">
      <dgm:prSet presAssocID="{D3F835C2-93D8-4A01-9FEE-37ECBC2A6933}" presName="desTxN" presStyleLbl="revTx" presStyleIdx="2" presStyleCnt="3">
        <dgm:presLayoutVars>
          <dgm:bulletEnabled val="1"/>
        </dgm:presLayoutVars>
      </dgm:prSet>
      <dgm:spPr/>
      <dgm:t>
        <a:bodyPr/>
        <a:lstStyle/>
        <a:p>
          <a:endParaRPr lang="es-EC"/>
        </a:p>
      </dgm:t>
    </dgm:pt>
    <dgm:pt modelId="{F9B011D3-F148-4C97-81FF-32CC9C7D6F3C}" type="pres">
      <dgm:prSet presAssocID="{D3F835C2-93D8-4A01-9FEE-37ECBC2A6933}" presName="spN" presStyleCnt="0"/>
      <dgm:spPr/>
    </dgm:pt>
  </dgm:ptLst>
  <dgm:cxnLst>
    <dgm:cxn modelId="{981B1320-9D02-45F0-9D02-AC75DE61B69E}" srcId="{9BE9ADA1-A79A-4DA9-A44D-10BCB30125FB}" destId="{C4768ACA-157D-4871-8467-AD76829845D3}" srcOrd="0" destOrd="0" parTransId="{699B8DF7-9F0B-46F9-9991-42254EFA6AFE}" sibTransId="{CFDE80EC-16E2-4DCB-88F8-D130430FE3F3}"/>
    <dgm:cxn modelId="{8F0C5F8F-578D-45EC-A8EF-7ED3C12988F0}" type="presOf" srcId="{C4768ACA-157D-4871-8467-AD76829845D3}" destId="{8F4A59D8-974F-4F09-ADEC-D3060F1E8F44}" srcOrd="0" destOrd="0" presId="urn:microsoft.com/office/officeart/2009/3/layout/RandomtoResultProcess"/>
    <dgm:cxn modelId="{FDF7BF93-55FE-4231-9421-D581B276B991}" srcId="{D3F835C2-93D8-4A01-9FEE-37ECBC2A6933}" destId="{0F2672E5-06EA-4FEE-A47C-2100AC7D5E20}" srcOrd="0" destOrd="0" parTransId="{81076C04-35EE-4C65-A427-AE4FCD7E8CAD}" sibTransId="{D8E4FCE2-607A-4574-9CD7-0D20E02D2AED}"/>
    <dgm:cxn modelId="{3DC6648C-9142-472B-B0D3-7C5C027C22FC}" type="presOf" srcId="{8ACE3CE7-FAA2-4934-A865-F95AACC01968}" destId="{E0E70A3F-2175-41BC-B40A-BA6E3358DF05}" srcOrd="0" destOrd="0" presId="urn:microsoft.com/office/officeart/2009/3/layout/RandomtoResultProcess"/>
    <dgm:cxn modelId="{F99901A5-D751-47CD-8D6C-F594AFB863B7}" type="presOf" srcId="{9BE9ADA1-A79A-4DA9-A44D-10BCB30125FB}" destId="{14781C82-A582-4DDD-A402-6FA133735E47}" srcOrd="0" destOrd="0" presId="urn:microsoft.com/office/officeart/2009/3/layout/RandomtoResultProcess"/>
    <dgm:cxn modelId="{650D87EF-35B1-4268-B656-C030E3A44A0E}" type="presOf" srcId="{D3F835C2-93D8-4A01-9FEE-37ECBC2A6933}" destId="{9E70789A-C19F-4BCD-9676-0E65CCC789AA}" srcOrd="0" destOrd="0" presId="urn:microsoft.com/office/officeart/2009/3/layout/RandomtoResultProcess"/>
    <dgm:cxn modelId="{9DE47812-80D3-4FE3-89F7-C766F7B6360F}" type="presOf" srcId="{0F2672E5-06EA-4FEE-A47C-2100AC7D5E20}" destId="{71AEFFEA-5153-40B6-82A0-7328B4F06530}" srcOrd="0" destOrd="0" presId="urn:microsoft.com/office/officeart/2009/3/layout/RandomtoResultProcess"/>
    <dgm:cxn modelId="{1E65B2BB-E6FC-401A-A6AF-EB73231BF6AA}" srcId="{8ACE3CE7-FAA2-4934-A865-F95AACC01968}" destId="{D3F835C2-93D8-4A01-9FEE-37ECBC2A6933}" srcOrd="1" destOrd="0" parTransId="{29254744-3C99-45C1-8B0B-AD5EDD112267}" sibTransId="{106FF6A9-57E1-49B5-AB46-788701B4704E}"/>
    <dgm:cxn modelId="{5A9AD159-6117-421F-8C4A-65FCA6FA3FB4}" srcId="{8ACE3CE7-FAA2-4934-A865-F95AACC01968}" destId="{9BE9ADA1-A79A-4DA9-A44D-10BCB30125FB}" srcOrd="0" destOrd="0" parTransId="{E5620B6C-D4EB-41B8-88DE-3E09F22E230B}" sibTransId="{5BC932B7-EFDC-444C-8873-8222B4FA4873}"/>
    <dgm:cxn modelId="{2514478E-BFE7-4C42-862D-CB3BFC107BE6}" type="presParOf" srcId="{E0E70A3F-2175-41BC-B40A-BA6E3358DF05}" destId="{AC1CB68B-5EB4-4D19-BC64-A94545C7B910}" srcOrd="0" destOrd="0" presId="urn:microsoft.com/office/officeart/2009/3/layout/RandomtoResultProcess"/>
    <dgm:cxn modelId="{345C5BC8-4605-409C-BC51-4EEFF2EEB8E8}" type="presParOf" srcId="{AC1CB68B-5EB4-4D19-BC64-A94545C7B910}" destId="{14781C82-A582-4DDD-A402-6FA133735E47}" srcOrd="0" destOrd="0" presId="urn:microsoft.com/office/officeart/2009/3/layout/RandomtoResultProcess"/>
    <dgm:cxn modelId="{BA78C9F7-439A-419F-9F03-0A74215312EE}" type="presParOf" srcId="{AC1CB68B-5EB4-4D19-BC64-A94545C7B910}" destId="{8F4A59D8-974F-4F09-ADEC-D3060F1E8F44}" srcOrd="1" destOrd="0" presId="urn:microsoft.com/office/officeart/2009/3/layout/RandomtoResultProcess"/>
    <dgm:cxn modelId="{C7F64782-F0AA-4F9E-A38E-9E064765E89E}" type="presParOf" srcId="{AC1CB68B-5EB4-4D19-BC64-A94545C7B910}" destId="{8E2450A6-C406-4218-9BC4-14A9C03CD4E6}" srcOrd="2" destOrd="0" presId="urn:microsoft.com/office/officeart/2009/3/layout/RandomtoResultProcess"/>
    <dgm:cxn modelId="{BE483746-608A-421B-BB3E-2084C330CB2D}" type="presParOf" srcId="{AC1CB68B-5EB4-4D19-BC64-A94545C7B910}" destId="{B4614B65-AAAB-4489-B57F-8E5F75FA1B4E}" srcOrd="3" destOrd="0" presId="urn:microsoft.com/office/officeart/2009/3/layout/RandomtoResultProcess"/>
    <dgm:cxn modelId="{852FD613-2C80-4421-9B07-EAFC3F8A92AA}" type="presParOf" srcId="{AC1CB68B-5EB4-4D19-BC64-A94545C7B910}" destId="{67FF246E-2BE5-417D-8715-C9972065789D}" srcOrd="4" destOrd="0" presId="urn:microsoft.com/office/officeart/2009/3/layout/RandomtoResultProcess"/>
    <dgm:cxn modelId="{C86D543A-7B44-4951-970E-A09D21B6CDEA}" type="presParOf" srcId="{AC1CB68B-5EB4-4D19-BC64-A94545C7B910}" destId="{D4AD94DA-5D35-452E-BE73-577B052D4B21}" srcOrd="5" destOrd="0" presId="urn:microsoft.com/office/officeart/2009/3/layout/RandomtoResultProcess"/>
    <dgm:cxn modelId="{CFF0169B-E186-4D40-B6E9-5EC15634604A}" type="presParOf" srcId="{AC1CB68B-5EB4-4D19-BC64-A94545C7B910}" destId="{F78D418F-FD83-45B4-AD49-A2C693422AF2}" srcOrd="6" destOrd="0" presId="urn:microsoft.com/office/officeart/2009/3/layout/RandomtoResultProcess"/>
    <dgm:cxn modelId="{8CC98365-D7F6-4F69-835A-151F0B6E9C81}" type="presParOf" srcId="{AC1CB68B-5EB4-4D19-BC64-A94545C7B910}" destId="{EEAA78AB-82F0-4C68-AC36-250ADD6E2B44}" srcOrd="7" destOrd="0" presId="urn:microsoft.com/office/officeart/2009/3/layout/RandomtoResultProcess"/>
    <dgm:cxn modelId="{D2CE5F03-9D63-4B04-B68A-5DB6E0DC072F}" type="presParOf" srcId="{AC1CB68B-5EB4-4D19-BC64-A94545C7B910}" destId="{64F14AE1-B974-4E14-A654-8320A9F18F90}" srcOrd="8" destOrd="0" presId="urn:microsoft.com/office/officeart/2009/3/layout/RandomtoResultProcess"/>
    <dgm:cxn modelId="{FBD59DB1-E27E-4D84-8218-6ABDB7860C48}" type="presParOf" srcId="{AC1CB68B-5EB4-4D19-BC64-A94545C7B910}" destId="{66293693-D970-4DB4-BD2E-7D7C7F081877}" srcOrd="9" destOrd="0" presId="urn:microsoft.com/office/officeart/2009/3/layout/RandomtoResultProcess"/>
    <dgm:cxn modelId="{524B96BC-2F04-419C-8F6D-F8BA935B982C}" type="presParOf" srcId="{AC1CB68B-5EB4-4D19-BC64-A94545C7B910}" destId="{C0F695C0-8A31-4EC6-8009-4330A1B209E3}" srcOrd="10" destOrd="0" presId="urn:microsoft.com/office/officeart/2009/3/layout/RandomtoResultProcess"/>
    <dgm:cxn modelId="{534E3CF6-DF12-43F6-B485-886F4B13F181}" type="presParOf" srcId="{AC1CB68B-5EB4-4D19-BC64-A94545C7B910}" destId="{5B3B6749-CB13-4457-A96D-B29306992F05}" srcOrd="11" destOrd="0" presId="urn:microsoft.com/office/officeart/2009/3/layout/RandomtoResultProcess"/>
    <dgm:cxn modelId="{068B09E2-6836-44EF-8608-B99CB2470664}" type="presParOf" srcId="{AC1CB68B-5EB4-4D19-BC64-A94545C7B910}" destId="{A958EAE1-3356-417F-8F94-0968A0E5E369}" srcOrd="12" destOrd="0" presId="urn:microsoft.com/office/officeart/2009/3/layout/RandomtoResultProcess"/>
    <dgm:cxn modelId="{DC30C3E3-D7F2-417B-86CF-2E1E5DD9D8AC}" type="presParOf" srcId="{AC1CB68B-5EB4-4D19-BC64-A94545C7B910}" destId="{F47B9C47-4E24-4159-B071-B894C56C98B9}" srcOrd="13" destOrd="0" presId="urn:microsoft.com/office/officeart/2009/3/layout/RandomtoResultProcess"/>
    <dgm:cxn modelId="{3626EA73-2899-4F0B-B535-AD1CD8067AA0}" type="presParOf" srcId="{AC1CB68B-5EB4-4D19-BC64-A94545C7B910}" destId="{1C3D3565-8F7E-4183-AC2C-C4BE987D217B}" srcOrd="14" destOrd="0" presId="urn:microsoft.com/office/officeart/2009/3/layout/RandomtoResultProcess"/>
    <dgm:cxn modelId="{0B2F16F3-9D81-4915-99C9-C3B694D4E741}" type="presParOf" srcId="{AC1CB68B-5EB4-4D19-BC64-A94545C7B910}" destId="{1CDF3F3D-405E-4766-AA01-9901755CD45D}" srcOrd="15" destOrd="0" presId="urn:microsoft.com/office/officeart/2009/3/layout/RandomtoResultProcess"/>
    <dgm:cxn modelId="{4C5221FA-6CB6-466A-A312-C07CCD8A3D42}" type="presParOf" srcId="{AC1CB68B-5EB4-4D19-BC64-A94545C7B910}" destId="{CD3A2DC1-3A73-4B6D-BD8E-CF5B2F0F6C6B}" srcOrd="16" destOrd="0" presId="urn:microsoft.com/office/officeart/2009/3/layout/RandomtoResultProcess"/>
    <dgm:cxn modelId="{2AF46EF8-7317-405D-B631-860A8CFAD278}" type="presParOf" srcId="{AC1CB68B-5EB4-4D19-BC64-A94545C7B910}" destId="{E359122B-A571-414C-AE12-13FEC3C21263}" srcOrd="17" destOrd="0" presId="urn:microsoft.com/office/officeart/2009/3/layout/RandomtoResultProcess"/>
    <dgm:cxn modelId="{D991A394-ED52-4A4E-A85C-47F61061EA9A}" type="presParOf" srcId="{AC1CB68B-5EB4-4D19-BC64-A94545C7B910}" destId="{F14564E8-C821-4F45-B1E9-576281C7A3F4}" srcOrd="18" destOrd="0" presId="urn:microsoft.com/office/officeart/2009/3/layout/RandomtoResultProcess"/>
    <dgm:cxn modelId="{3EDAC751-2194-4B5A-891A-BA7E67900618}" type="presParOf" srcId="{AC1CB68B-5EB4-4D19-BC64-A94545C7B910}" destId="{51DBA40A-52BF-44A0-867F-4558183FA200}" srcOrd="19" destOrd="0" presId="urn:microsoft.com/office/officeart/2009/3/layout/RandomtoResultProcess"/>
    <dgm:cxn modelId="{D9042A8E-E63C-4093-B315-0596D5AE54C4}" type="presParOf" srcId="{E0E70A3F-2175-41BC-B40A-BA6E3358DF05}" destId="{BFE72407-7096-402D-8AB7-70D1EFB9102A}" srcOrd="1" destOrd="0" presId="urn:microsoft.com/office/officeart/2009/3/layout/RandomtoResultProcess"/>
    <dgm:cxn modelId="{6C13CF14-E420-468D-87C8-1691E080E47C}" type="presParOf" srcId="{BFE72407-7096-402D-8AB7-70D1EFB9102A}" destId="{6B5909E8-EA77-4978-8183-E51E15E0039D}" srcOrd="0" destOrd="0" presId="urn:microsoft.com/office/officeart/2009/3/layout/RandomtoResultProcess"/>
    <dgm:cxn modelId="{290426CB-618E-454B-AE55-A148189F1A76}" type="presParOf" srcId="{BFE72407-7096-402D-8AB7-70D1EFB9102A}" destId="{8F044E19-4CA1-4888-B2D0-D7992906BC01}" srcOrd="1" destOrd="0" presId="urn:microsoft.com/office/officeart/2009/3/layout/RandomtoResultProcess"/>
    <dgm:cxn modelId="{680EC757-54C2-4D24-BEC3-91A52682B75A}" type="presParOf" srcId="{E0E70A3F-2175-41BC-B40A-BA6E3358DF05}" destId="{8EC9E9E4-5DE7-457D-B047-DBFE03DAC1B4}" srcOrd="2" destOrd="0" presId="urn:microsoft.com/office/officeart/2009/3/layout/RandomtoResultProcess"/>
    <dgm:cxn modelId="{38749F57-1807-4CCD-AA26-BC809802D9AD}" type="presParOf" srcId="{E0E70A3F-2175-41BC-B40A-BA6E3358DF05}" destId="{65BAEACC-AA71-4AD2-98CE-A860CCC362CB}" srcOrd="3" destOrd="0" presId="urn:microsoft.com/office/officeart/2009/3/layout/RandomtoResultProcess"/>
    <dgm:cxn modelId="{16C65A44-6DE7-4CAC-840D-BAB50ADE0CE6}" type="presParOf" srcId="{65BAEACC-AA71-4AD2-98CE-A860CCC362CB}" destId="{70256224-602A-4420-922B-ECFCE972EC1B}" srcOrd="0" destOrd="0" presId="urn:microsoft.com/office/officeart/2009/3/layout/RandomtoResultProcess"/>
    <dgm:cxn modelId="{6AA24E4F-6607-439D-A128-BDAB4B10A037}" type="presParOf" srcId="{65BAEACC-AA71-4AD2-98CE-A860CCC362CB}" destId="{CD6FFAEC-72F8-4F34-A819-D3DFEB211B58}" srcOrd="1" destOrd="0" presId="urn:microsoft.com/office/officeart/2009/3/layout/RandomtoResultProcess"/>
    <dgm:cxn modelId="{1C432EB0-7496-4B22-B379-AEFE7B56568D}" type="presParOf" srcId="{E0E70A3F-2175-41BC-B40A-BA6E3358DF05}" destId="{6A354330-29C8-499B-A269-04C12CC050A8}" srcOrd="4" destOrd="0" presId="urn:microsoft.com/office/officeart/2009/3/layout/RandomtoResultProcess"/>
    <dgm:cxn modelId="{84EA7262-17D3-400D-BAFD-05CD9333ED0A}" type="presParOf" srcId="{6A354330-29C8-499B-A269-04C12CC050A8}" destId="{9E70789A-C19F-4BCD-9676-0E65CCC789AA}" srcOrd="0" destOrd="0" presId="urn:microsoft.com/office/officeart/2009/3/layout/RandomtoResultProcess"/>
    <dgm:cxn modelId="{8402432D-7237-440A-AEC5-E9FC55F6C792}" type="presParOf" srcId="{6A354330-29C8-499B-A269-04C12CC050A8}" destId="{71AEFFEA-5153-40B6-82A0-7328B4F06530}" srcOrd="1" destOrd="0" presId="urn:microsoft.com/office/officeart/2009/3/layout/RandomtoResultProcess"/>
    <dgm:cxn modelId="{AD535D1D-1090-4A3A-BC76-9E3A167DE413}" type="presParOf" srcId="{6A354330-29C8-499B-A269-04C12CC050A8}" destId="{F9B011D3-F148-4C97-81FF-32CC9C7D6F3C}"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CE3CE7-FAA2-4934-A865-F95AACC01968}" type="doc">
      <dgm:prSet loTypeId="urn:microsoft.com/office/officeart/2009/3/layout/RandomtoResultProcess" loCatId="process" qsTypeId="urn:microsoft.com/office/officeart/2005/8/quickstyle/simple1" qsCatId="simple" csTypeId="urn:microsoft.com/office/officeart/2005/8/colors/accent3_3" csCatId="accent3" phldr="1"/>
      <dgm:spPr/>
      <dgm:t>
        <a:bodyPr/>
        <a:lstStyle/>
        <a:p>
          <a:endParaRPr lang="es-EC"/>
        </a:p>
      </dgm:t>
    </dgm:pt>
    <dgm:pt modelId="{9BE9ADA1-A79A-4DA9-A44D-10BCB30125FB}">
      <dgm:prSet phldrT="[Texto]"/>
      <dgm:spPr/>
      <dgm:t>
        <a:bodyPr/>
        <a:lstStyle/>
        <a:p>
          <a:r>
            <a:rPr lang="es-ES" dirty="0" smtClean="0"/>
            <a:t>(explotaciones ganaderas) Muestreo no probabilístico </a:t>
          </a:r>
          <a:endParaRPr lang="es-EC" dirty="0"/>
        </a:p>
      </dgm:t>
    </dgm:pt>
    <dgm:pt modelId="{E5620B6C-D4EB-41B8-88DE-3E09F22E230B}" type="parTrans" cxnId="{5A9AD159-6117-421F-8C4A-65FCA6FA3FB4}">
      <dgm:prSet/>
      <dgm:spPr/>
      <dgm:t>
        <a:bodyPr/>
        <a:lstStyle/>
        <a:p>
          <a:endParaRPr lang="es-EC"/>
        </a:p>
      </dgm:t>
    </dgm:pt>
    <dgm:pt modelId="{5BC932B7-EFDC-444C-8873-8222B4FA4873}" type="sibTrans" cxnId="{5A9AD159-6117-421F-8C4A-65FCA6FA3FB4}">
      <dgm:prSet/>
      <dgm:spPr/>
      <dgm:t>
        <a:bodyPr/>
        <a:lstStyle/>
        <a:p>
          <a:endParaRPr lang="es-EC"/>
        </a:p>
      </dgm:t>
    </dgm:pt>
    <dgm:pt modelId="{D3F835C2-93D8-4A01-9FEE-37ECBC2A6933}">
      <dgm:prSet phldrT="[Texto]"/>
      <dgm:spPr/>
      <dgm:t>
        <a:bodyPr/>
        <a:lstStyle/>
        <a:p>
          <a:r>
            <a:rPr lang="es-ES" dirty="0" smtClean="0">
              <a:solidFill>
                <a:schemeClr val="tx1"/>
              </a:solidFill>
            </a:rPr>
            <a:t>Por conveniencia</a:t>
          </a:r>
          <a:endParaRPr lang="es-EC" dirty="0">
            <a:solidFill>
              <a:schemeClr val="tx1"/>
            </a:solidFill>
          </a:endParaRPr>
        </a:p>
      </dgm:t>
    </dgm:pt>
    <dgm:pt modelId="{29254744-3C99-45C1-8B0B-AD5EDD112267}" type="parTrans" cxnId="{1E65B2BB-E6FC-401A-A6AF-EB73231BF6AA}">
      <dgm:prSet/>
      <dgm:spPr/>
      <dgm:t>
        <a:bodyPr/>
        <a:lstStyle/>
        <a:p>
          <a:endParaRPr lang="es-EC"/>
        </a:p>
      </dgm:t>
    </dgm:pt>
    <dgm:pt modelId="{106FF6A9-57E1-49B5-AB46-788701B4704E}" type="sibTrans" cxnId="{1E65B2BB-E6FC-401A-A6AF-EB73231BF6AA}">
      <dgm:prSet/>
      <dgm:spPr/>
      <dgm:t>
        <a:bodyPr/>
        <a:lstStyle/>
        <a:p>
          <a:endParaRPr lang="es-EC"/>
        </a:p>
      </dgm:t>
    </dgm:pt>
    <dgm:pt modelId="{0F2672E5-06EA-4FEE-A47C-2100AC7D5E20}">
      <dgm:prSet phldrT="[Texto]"/>
      <dgm:spPr/>
      <dgm:t>
        <a:bodyPr/>
        <a:lstStyle/>
        <a:p>
          <a:r>
            <a:rPr lang="es-ES" dirty="0" smtClean="0"/>
            <a:t>184 ganaderos</a:t>
          </a:r>
          <a:endParaRPr lang="es-EC" dirty="0"/>
        </a:p>
      </dgm:t>
    </dgm:pt>
    <dgm:pt modelId="{81076C04-35EE-4C65-A427-AE4FCD7E8CAD}" type="parTrans" cxnId="{FDF7BF93-55FE-4231-9421-D581B276B991}">
      <dgm:prSet/>
      <dgm:spPr/>
      <dgm:t>
        <a:bodyPr/>
        <a:lstStyle/>
        <a:p>
          <a:endParaRPr lang="es-EC"/>
        </a:p>
      </dgm:t>
    </dgm:pt>
    <dgm:pt modelId="{D8E4FCE2-607A-4574-9CD7-0D20E02D2AED}" type="sibTrans" cxnId="{FDF7BF93-55FE-4231-9421-D581B276B991}">
      <dgm:prSet/>
      <dgm:spPr/>
      <dgm:t>
        <a:bodyPr/>
        <a:lstStyle/>
        <a:p>
          <a:endParaRPr lang="es-EC"/>
        </a:p>
      </dgm:t>
    </dgm:pt>
    <dgm:pt modelId="{E0E70A3F-2175-41BC-B40A-BA6E3358DF05}" type="pres">
      <dgm:prSet presAssocID="{8ACE3CE7-FAA2-4934-A865-F95AACC01968}" presName="Name0" presStyleCnt="0">
        <dgm:presLayoutVars>
          <dgm:dir/>
          <dgm:animOne val="branch"/>
          <dgm:animLvl val="lvl"/>
        </dgm:presLayoutVars>
      </dgm:prSet>
      <dgm:spPr/>
      <dgm:t>
        <a:bodyPr/>
        <a:lstStyle/>
        <a:p>
          <a:endParaRPr lang="es-EC"/>
        </a:p>
      </dgm:t>
    </dgm:pt>
    <dgm:pt modelId="{AC1CB68B-5EB4-4D19-BC64-A94545C7B910}" type="pres">
      <dgm:prSet presAssocID="{9BE9ADA1-A79A-4DA9-A44D-10BCB30125FB}" presName="chaos" presStyleCnt="0"/>
      <dgm:spPr/>
    </dgm:pt>
    <dgm:pt modelId="{14781C82-A582-4DDD-A402-6FA133735E47}" type="pres">
      <dgm:prSet presAssocID="{9BE9ADA1-A79A-4DA9-A44D-10BCB30125FB}" presName="parTx1" presStyleLbl="revTx" presStyleIdx="0" presStyleCnt="2"/>
      <dgm:spPr/>
      <dgm:t>
        <a:bodyPr/>
        <a:lstStyle/>
        <a:p>
          <a:endParaRPr lang="es-EC"/>
        </a:p>
      </dgm:t>
    </dgm:pt>
    <dgm:pt modelId="{8E2450A6-C406-4218-9BC4-14A9C03CD4E6}" type="pres">
      <dgm:prSet presAssocID="{9BE9ADA1-A79A-4DA9-A44D-10BCB30125FB}" presName="c1" presStyleLbl="node1" presStyleIdx="0" presStyleCnt="19"/>
      <dgm:spPr/>
    </dgm:pt>
    <dgm:pt modelId="{B4614B65-AAAB-4489-B57F-8E5F75FA1B4E}" type="pres">
      <dgm:prSet presAssocID="{9BE9ADA1-A79A-4DA9-A44D-10BCB30125FB}" presName="c2" presStyleLbl="node1" presStyleIdx="1" presStyleCnt="19"/>
      <dgm:spPr/>
      <dgm:t>
        <a:bodyPr/>
        <a:lstStyle/>
        <a:p>
          <a:endParaRPr lang="es-EC"/>
        </a:p>
      </dgm:t>
    </dgm:pt>
    <dgm:pt modelId="{67FF246E-2BE5-417D-8715-C9972065789D}" type="pres">
      <dgm:prSet presAssocID="{9BE9ADA1-A79A-4DA9-A44D-10BCB30125FB}" presName="c3" presStyleLbl="node1" presStyleIdx="2" presStyleCnt="19"/>
      <dgm:spPr/>
    </dgm:pt>
    <dgm:pt modelId="{D4AD94DA-5D35-452E-BE73-577B052D4B21}" type="pres">
      <dgm:prSet presAssocID="{9BE9ADA1-A79A-4DA9-A44D-10BCB30125FB}" presName="c4" presStyleLbl="node1" presStyleIdx="3" presStyleCnt="19"/>
      <dgm:spPr/>
    </dgm:pt>
    <dgm:pt modelId="{F78D418F-FD83-45B4-AD49-A2C693422AF2}" type="pres">
      <dgm:prSet presAssocID="{9BE9ADA1-A79A-4DA9-A44D-10BCB30125FB}" presName="c5" presStyleLbl="node1" presStyleIdx="4" presStyleCnt="19"/>
      <dgm:spPr/>
    </dgm:pt>
    <dgm:pt modelId="{EEAA78AB-82F0-4C68-AC36-250ADD6E2B44}" type="pres">
      <dgm:prSet presAssocID="{9BE9ADA1-A79A-4DA9-A44D-10BCB30125FB}" presName="c6" presStyleLbl="node1" presStyleIdx="5" presStyleCnt="19"/>
      <dgm:spPr/>
    </dgm:pt>
    <dgm:pt modelId="{64F14AE1-B974-4E14-A654-8320A9F18F90}" type="pres">
      <dgm:prSet presAssocID="{9BE9ADA1-A79A-4DA9-A44D-10BCB30125FB}" presName="c7" presStyleLbl="node1" presStyleIdx="6" presStyleCnt="19"/>
      <dgm:spPr/>
    </dgm:pt>
    <dgm:pt modelId="{66293693-D970-4DB4-BD2E-7D7C7F081877}" type="pres">
      <dgm:prSet presAssocID="{9BE9ADA1-A79A-4DA9-A44D-10BCB30125FB}" presName="c8" presStyleLbl="node1" presStyleIdx="7" presStyleCnt="19"/>
      <dgm:spPr/>
    </dgm:pt>
    <dgm:pt modelId="{C0F695C0-8A31-4EC6-8009-4330A1B209E3}" type="pres">
      <dgm:prSet presAssocID="{9BE9ADA1-A79A-4DA9-A44D-10BCB30125FB}" presName="c9" presStyleLbl="node1" presStyleIdx="8" presStyleCnt="19"/>
      <dgm:spPr/>
    </dgm:pt>
    <dgm:pt modelId="{5B3B6749-CB13-4457-A96D-B29306992F05}" type="pres">
      <dgm:prSet presAssocID="{9BE9ADA1-A79A-4DA9-A44D-10BCB30125FB}" presName="c10" presStyleLbl="node1" presStyleIdx="9" presStyleCnt="19"/>
      <dgm:spPr/>
    </dgm:pt>
    <dgm:pt modelId="{A958EAE1-3356-417F-8F94-0968A0E5E369}" type="pres">
      <dgm:prSet presAssocID="{9BE9ADA1-A79A-4DA9-A44D-10BCB30125FB}" presName="c11" presStyleLbl="node1" presStyleIdx="10" presStyleCnt="19"/>
      <dgm:spPr/>
    </dgm:pt>
    <dgm:pt modelId="{F47B9C47-4E24-4159-B071-B894C56C98B9}" type="pres">
      <dgm:prSet presAssocID="{9BE9ADA1-A79A-4DA9-A44D-10BCB30125FB}" presName="c12" presStyleLbl="node1" presStyleIdx="11" presStyleCnt="19"/>
      <dgm:spPr/>
    </dgm:pt>
    <dgm:pt modelId="{1C3D3565-8F7E-4183-AC2C-C4BE987D217B}" type="pres">
      <dgm:prSet presAssocID="{9BE9ADA1-A79A-4DA9-A44D-10BCB30125FB}" presName="c13" presStyleLbl="node1" presStyleIdx="12" presStyleCnt="19"/>
      <dgm:spPr/>
    </dgm:pt>
    <dgm:pt modelId="{1CDF3F3D-405E-4766-AA01-9901755CD45D}" type="pres">
      <dgm:prSet presAssocID="{9BE9ADA1-A79A-4DA9-A44D-10BCB30125FB}" presName="c14" presStyleLbl="node1" presStyleIdx="13" presStyleCnt="19"/>
      <dgm:spPr/>
    </dgm:pt>
    <dgm:pt modelId="{CD3A2DC1-3A73-4B6D-BD8E-CF5B2F0F6C6B}" type="pres">
      <dgm:prSet presAssocID="{9BE9ADA1-A79A-4DA9-A44D-10BCB30125FB}" presName="c15" presStyleLbl="node1" presStyleIdx="14" presStyleCnt="19"/>
      <dgm:spPr/>
    </dgm:pt>
    <dgm:pt modelId="{E359122B-A571-414C-AE12-13FEC3C21263}" type="pres">
      <dgm:prSet presAssocID="{9BE9ADA1-A79A-4DA9-A44D-10BCB30125FB}" presName="c16" presStyleLbl="node1" presStyleIdx="15" presStyleCnt="19"/>
      <dgm:spPr/>
    </dgm:pt>
    <dgm:pt modelId="{F14564E8-C821-4F45-B1E9-576281C7A3F4}" type="pres">
      <dgm:prSet presAssocID="{9BE9ADA1-A79A-4DA9-A44D-10BCB30125FB}" presName="c17" presStyleLbl="node1" presStyleIdx="16" presStyleCnt="19"/>
      <dgm:spPr/>
    </dgm:pt>
    <dgm:pt modelId="{51DBA40A-52BF-44A0-867F-4558183FA200}" type="pres">
      <dgm:prSet presAssocID="{9BE9ADA1-A79A-4DA9-A44D-10BCB30125FB}" presName="c18" presStyleLbl="node1" presStyleIdx="17" presStyleCnt="19"/>
      <dgm:spPr/>
    </dgm:pt>
    <dgm:pt modelId="{BFE72407-7096-402D-8AB7-70D1EFB9102A}" type="pres">
      <dgm:prSet presAssocID="{5BC932B7-EFDC-444C-8873-8222B4FA4873}" presName="chevronComposite1" presStyleCnt="0"/>
      <dgm:spPr/>
    </dgm:pt>
    <dgm:pt modelId="{6B5909E8-EA77-4978-8183-E51E15E0039D}" type="pres">
      <dgm:prSet presAssocID="{5BC932B7-EFDC-444C-8873-8222B4FA4873}" presName="chevron1" presStyleLbl="sibTrans2D1" presStyleIdx="0" presStyleCnt="2"/>
      <dgm:spPr/>
    </dgm:pt>
    <dgm:pt modelId="{8F044E19-4CA1-4888-B2D0-D7992906BC01}" type="pres">
      <dgm:prSet presAssocID="{5BC932B7-EFDC-444C-8873-8222B4FA4873}" presName="spChevron1" presStyleCnt="0"/>
      <dgm:spPr/>
    </dgm:pt>
    <dgm:pt modelId="{8EC9E9E4-5DE7-457D-B047-DBFE03DAC1B4}" type="pres">
      <dgm:prSet presAssocID="{5BC932B7-EFDC-444C-8873-8222B4FA4873}" presName="overlap" presStyleCnt="0"/>
      <dgm:spPr/>
    </dgm:pt>
    <dgm:pt modelId="{65BAEACC-AA71-4AD2-98CE-A860CCC362CB}" type="pres">
      <dgm:prSet presAssocID="{5BC932B7-EFDC-444C-8873-8222B4FA4873}" presName="chevronComposite2" presStyleCnt="0"/>
      <dgm:spPr/>
    </dgm:pt>
    <dgm:pt modelId="{70256224-602A-4420-922B-ECFCE972EC1B}" type="pres">
      <dgm:prSet presAssocID="{5BC932B7-EFDC-444C-8873-8222B4FA4873}" presName="chevron2" presStyleLbl="sibTrans2D1" presStyleIdx="1" presStyleCnt="2"/>
      <dgm:spPr/>
    </dgm:pt>
    <dgm:pt modelId="{CD6FFAEC-72F8-4F34-A819-D3DFEB211B58}" type="pres">
      <dgm:prSet presAssocID="{5BC932B7-EFDC-444C-8873-8222B4FA4873}" presName="spChevron2" presStyleCnt="0"/>
      <dgm:spPr/>
    </dgm:pt>
    <dgm:pt modelId="{6A354330-29C8-499B-A269-04C12CC050A8}" type="pres">
      <dgm:prSet presAssocID="{D3F835C2-93D8-4A01-9FEE-37ECBC2A6933}" presName="last" presStyleCnt="0"/>
      <dgm:spPr/>
    </dgm:pt>
    <dgm:pt modelId="{9E70789A-C19F-4BCD-9676-0E65CCC789AA}" type="pres">
      <dgm:prSet presAssocID="{D3F835C2-93D8-4A01-9FEE-37ECBC2A6933}" presName="circleTx" presStyleLbl="node1" presStyleIdx="18" presStyleCnt="19"/>
      <dgm:spPr/>
      <dgm:t>
        <a:bodyPr/>
        <a:lstStyle/>
        <a:p>
          <a:endParaRPr lang="es-EC"/>
        </a:p>
      </dgm:t>
    </dgm:pt>
    <dgm:pt modelId="{71AEFFEA-5153-40B6-82A0-7328B4F06530}" type="pres">
      <dgm:prSet presAssocID="{D3F835C2-93D8-4A01-9FEE-37ECBC2A6933}" presName="desTxN" presStyleLbl="revTx" presStyleIdx="1" presStyleCnt="2">
        <dgm:presLayoutVars>
          <dgm:bulletEnabled val="1"/>
        </dgm:presLayoutVars>
      </dgm:prSet>
      <dgm:spPr/>
      <dgm:t>
        <a:bodyPr/>
        <a:lstStyle/>
        <a:p>
          <a:endParaRPr lang="es-EC"/>
        </a:p>
      </dgm:t>
    </dgm:pt>
    <dgm:pt modelId="{F9B011D3-F148-4C97-81FF-32CC9C7D6F3C}" type="pres">
      <dgm:prSet presAssocID="{D3F835C2-93D8-4A01-9FEE-37ECBC2A6933}" presName="spN" presStyleCnt="0"/>
      <dgm:spPr/>
    </dgm:pt>
  </dgm:ptLst>
  <dgm:cxnLst>
    <dgm:cxn modelId="{4686E2DB-BFD1-4D29-A87E-3C62D85992E5}" type="presOf" srcId="{8ACE3CE7-FAA2-4934-A865-F95AACC01968}" destId="{E0E70A3F-2175-41BC-B40A-BA6E3358DF05}" srcOrd="0" destOrd="0" presId="urn:microsoft.com/office/officeart/2009/3/layout/RandomtoResultProcess"/>
    <dgm:cxn modelId="{624277AE-BE2F-4745-AE0D-6CAF1B2850C2}" type="presOf" srcId="{0F2672E5-06EA-4FEE-A47C-2100AC7D5E20}" destId="{71AEFFEA-5153-40B6-82A0-7328B4F06530}" srcOrd="0" destOrd="0" presId="urn:microsoft.com/office/officeart/2009/3/layout/RandomtoResultProcess"/>
    <dgm:cxn modelId="{FDF7BF93-55FE-4231-9421-D581B276B991}" srcId="{D3F835C2-93D8-4A01-9FEE-37ECBC2A6933}" destId="{0F2672E5-06EA-4FEE-A47C-2100AC7D5E20}" srcOrd="0" destOrd="0" parTransId="{81076C04-35EE-4C65-A427-AE4FCD7E8CAD}" sibTransId="{D8E4FCE2-607A-4574-9CD7-0D20E02D2AED}"/>
    <dgm:cxn modelId="{8BF3BD9F-7536-4213-8CEC-E2A16D2DA86D}" type="presOf" srcId="{D3F835C2-93D8-4A01-9FEE-37ECBC2A6933}" destId="{9E70789A-C19F-4BCD-9676-0E65CCC789AA}" srcOrd="0" destOrd="0" presId="urn:microsoft.com/office/officeart/2009/3/layout/RandomtoResultProcess"/>
    <dgm:cxn modelId="{59F18DBD-F170-4FD1-A58C-5D1143C40C75}" type="presOf" srcId="{9BE9ADA1-A79A-4DA9-A44D-10BCB30125FB}" destId="{14781C82-A582-4DDD-A402-6FA133735E47}" srcOrd="0" destOrd="0" presId="urn:microsoft.com/office/officeart/2009/3/layout/RandomtoResultProcess"/>
    <dgm:cxn modelId="{1E65B2BB-E6FC-401A-A6AF-EB73231BF6AA}" srcId="{8ACE3CE7-FAA2-4934-A865-F95AACC01968}" destId="{D3F835C2-93D8-4A01-9FEE-37ECBC2A6933}" srcOrd="1" destOrd="0" parTransId="{29254744-3C99-45C1-8B0B-AD5EDD112267}" sibTransId="{106FF6A9-57E1-49B5-AB46-788701B4704E}"/>
    <dgm:cxn modelId="{5A9AD159-6117-421F-8C4A-65FCA6FA3FB4}" srcId="{8ACE3CE7-FAA2-4934-A865-F95AACC01968}" destId="{9BE9ADA1-A79A-4DA9-A44D-10BCB30125FB}" srcOrd="0" destOrd="0" parTransId="{E5620B6C-D4EB-41B8-88DE-3E09F22E230B}" sibTransId="{5BC932B7-EFDC-444C-8873-8222B4FA4873}"/>
    <dgm:cxn modelId="{126932C1-9F8E-4C8B-B825-B6B305A6A6BD}" type="presParOf" srcId="{E0E70A3F-2175-41BC-B40A-BA6E3358DF05}" destId="{AC1CB68B-5EB4-4D19-BC64-A94545C7B910}" srcOrd="0" destOrd="0" presId="urn:microsoft.com/office/officeart/2009/3/layout/RandomtoResultProcess"/>
    <dgm:cxn modelId="{2BD747D8-A878-41D0-8DCD-67C9F20AC36D}" type="presParOf" srcId="{AC1CB68B-5EB4-4D19-BC64-A94545C7B910}" destId="{14781C82-A582-4DDD-A402-6FA133735E47}" srcOrd="0" destOrd="0" presId="urn:microsoft.com/office/officeart/2009/3/layout/RandomtoResultProcess"/>
    <dgm:cxn modelId="{484CA32D-336C-4E0A-A954-4AFB4F75BE41}" type="presParOf" srcId="{AC1CB68B-5EB4-4D19-BC64-A94545C7B910}" destId="{8E2450A6-C406-4218-9BC4-14A9C03CD4E6}" srcOrd="1" destOrd="0" presId="urn:microsoft.com/office/officeart/2009/3/layout/RandomtoResultProcess"/>
    <dgm:cxn modelId="{BAE49F42-4D1C-4BE9-892A-C1399EB426B0}" type="presParOf" srcId="{AC1CB68B-5EB4-4D19-BC64-A94545C7B910}" destId="{B4614B65-AAAB-4489-B57F-8E5F75FA1B4E}" srcOrd="2" destOrd="0" presId="urn:microsoft.com/office/officeart/2009/3/layout/RandomtoResultProcess"/>
    <dgm:cxn modelId="{F37CB1A8-2F1D-4CB9-9583-6A179AE4D2D6}" type="presParOf" srcId="{AC1CB68B-5EB4-4D19-BC64-A94545C7B910}" destId="{67FF246E-2BE5-417D-8715-C9972065789D}" srcOrd="3" destOrd="0" presId="urn:microsoft.com/office/officeart/2009/3/layout/RandomtoResultProcess"/>
    <dgm:cxn modelId="{57D45D2E-18AF-48A3-8E55-F573E870CFD2}" type="presParOf" srcId="{AC1CB68B-5EB4-4D19-BC64-A94545C7B910}" destId="{D4AD94DA-5D35-452E-BE73-577B052D4B21}" srcOrd="4" destOrd="0" presId="urn:microsoft.com/office/officeart/2009/3/layout/RandomtoResultProcess"/>
    <dgm:cxn modelId="{448FEEE9-518F-4009-9855-8BF4CA8D0524}" type="presParOf" srcId="{AC1CB68B-5EB4-4D19-BC64-A94545C7B910}" destId="{F78D418F-FD83-45B4-AD49-A2C693422AF2}" srcOrd="5" destOrd="0" presId="urn:microsoft.com/office/officeart/2009/3/layout/RandomtoResultProcess"/>
    <dgm:cxn modelId="{7B191B09-88A6-4576-A047-30EDD37A34EE}" type="presParOf" srcId="{AC1CB68B-5EB4-4D19-BC64-A94545C7B910}" destId="{EEAA78AB-82F0-4C68-AC36-250ADD6E2B44}" srcOrd="6" destOrd="0" presId="urn:microsoft.com/office/officeart/2009/3/layout/RandomtoResultProcess"/>
    <dgm:cxn modelId="{32948313-76E9-421C-89F6-5D518C454EA1}" type="presParOf" srcId="{AC1CB68B-5EB4-4D19-BC64-A94545C7B910}" destId="{64F14AE1-B974-4E14-A654-8320A9F18F90}" srcOrd="7" destOrd="0" presId="urn:microsoft.com/office/officeart/2009/3/layout/RandomtoResultProcess"/>
    <dgm:cxn modelId="{25957C12-AE28-4417-8999-420D8C5CECF2}" type="presParOf" srcId="{AC1CB68B-5EB4-4D19-BC64-A94545C7B910}" destId="{66293693-D970-4DB4-BD2E-7D7C7F081877}" srcOrd="8" destOrd="0" presId="urn:microsoft.com/office/officeart/2009/3/layout/RandomtoResultProcess"/>
    <dgm:cxn modelId="{07FC89EA-C923-400E-A83E-ACEE41F46942}" type="presParOf" srcId="{AC1CB68B-5EB4-4D19-BC64-A94545C7B910}" destId="{C0F695C0-8A31-4EC6-8009-4330A1B209E3}" srcOrd="9" destOrd="0" presId="urn:microsoft.com/office/officeart/2009/3/layout/RandomtoResultProcess"/>
    <dgm:cxn modelId="{9D6E4400-36E7-4A8C-B03C-B45AED8555F1}" type="presParOf" srcId="{AC1CB68B-5EB4-4D19-BC64-A94545C7B910}" destId="{5B3B6749-CB13-4457-A96D-B29306992F05}" srcOrd="10" destOrd="0" presId="urn:microsoft.com/office/officeart/2009/3/layout/RandomtoResultProcess"/>
    <dgm:cxn modelId="{EC6EBBA0-F94B-4165-BB09-DB7DB21CE813}" type="presParOf" srcId="{AC1CB68B-5EB4-4D19-BC64-A94545C7B910}" destId="{A958EAE1-3356-417F-8F94-0968A0E5E369}" srcOrd="11" destOrd="0" presId="urn:microsoft.com/office/officeart/2009/3/layout/RandomtoResultProcess"/>
    <dgm:cxn modelId="{A32DEA96-6BDC-48EF-821A-38DA7200D125}" type="presParOf" srcId="{AC1CB68B-5EB4-4D19-BC64-A94545C7B910}" destId="{F47B9C47-4E24-4159-B071-B894C56C98B9}" srcOrd="12" destOrd="0" presId="urn:microsoft.com/office/officeart/2009/3/layout/RandomtoResultProcess"/>
    <dgm:cxn modelId="{31F2DF37-F4BC-4A9F-9F24-C097EEFB1158}" type="presParOf" srcId="{AC1CB68B-5EB4-4D19-BC64-A94545C7B910}" destId="{1C3D3565-8F7E-4183-AC2C-C4BE987D217B}" srcOrd="13" destOrd="0" presId="urn:microsoft.com/office/officeart/2009/3/layout/RandomtoResultProcess"/>
    <dgm:cxn modelId="{BAD36D99-7728-41ED-99E1-88BC597BA720}" type="presParOf" srcId="{AC1CB68B-5EB4-4D19-BC64-A94545C7B910}" destId="{1CDF3F3D-405E-4766-AA01-9901755CD45D}" srcOrd="14" destOrd="0" presId="urn:microsoft.com/office/officeart/2009/3/layout/RandomtoResultProcess"/>
    <dgm:cxn modelId="{CFA32857-D178-413F-8B77-BDF3FAA48171}" type="presParOf" srcId="{AC1CB68B-5EB4-4D19-BC64-A94545C7B910}" destId="{CD3A2DC1-3A73-4B6D-BD8E-CF5B2F0F6C6B}" srcOrd="15" destOrd="0" presId="urn:microsoft.com/office/officeart/2009/3/layout/RandomtoResultProcess"/>
    <dgm:cxn modelId="{AA56904F-4093-4BDE-8E43-DCC2B68E7539}" type="presParOf" srcId="{AC1CB68B-5EB4-4D19-BC64-A94545C7B910}" destId="{E359122B-A571-414C-AE12-13FEC3C21263}" srcOrd="16" destOrd="0" presId="urn:microsoft.com/office/officeart/2009/3/layout/RandomtoResultProcess"/>
    <dgm:cxn modelId="{627D08A0-F3B4-4F05-86FE-F550E7F348CB}" type="presParOf" srcId="{AC1CB68B-5EB4-4D19-BC64-A94545C7B910}" destId="{F14564E8-C821-4F45-B1E9-576281C7A3F4}" srcOrd="17" destOrd="0" presId="urn:microsoft.com/office/officeart/2009/3/layout/RandomtoResultProcess"/>
    <dgm:cxn modelId="{FA80AEF8-CF38-4F9E-8250-40CD0968991D}" type="presParOf" srcId="{AC1CB68B-5EB4-4D19-BC64-A94545C7B910}" destId="{51DBA40A-52BF-44A0-867F-4558183FA200}" srcOrd="18" destOrd="0" presId="urn:microsoft.com/office/officeart/2009/3/layout/RandomtoResultProcess"/>
    <dgm:cxn modelId="{BFA6DF40-536F-4173-B0D5-114782FFFDAF}" type="presParOf" srcId="{E0E70A3F-2175-41BC-B40A-BA6E3358DF05}" destId="{BFE72407-7096-402D-8AB7-70D1EFB9102A}" srcOrd="1" destOrd="0" presId="urn:microsoft.com/office/officeart/2009/3/layout/RandomtoResultProcess"/>
    <dgm:cxn modelId="{9F0F7DFB-FB86-4DD5-BCA8-92A338E17D25}" type="presParOf" srcId="{BFE72407-7096-402D-8AB7-70D1EFB9102A}" destId="{6B5909E8-EA77-4978-8183-E51E15E0039D}" srcOrd="0" destOrd="0" presId="urn:microsoft.com/office/officeart/2009/3/layout/RandomtoResultProcess"/>
    <dgm:cxn modelId="{8F6559CC-718A-468E-B0E0-C4A60617D4B0}" type="presParOf" srcId="{BFE72407-7096-402D-8AB7-70D1EFB9102A}" destId="{8F044E19-4CA1-4888-B2D0-D7992906BC01}" srcOrd="1" destOrd="0" presId="urn:microsoft.com/office/officeart/2009/3/layout/RandomtoResultProcess"/>
    <dgm:cxn modelId="{F2804242-06A1-4737-9B1B-BF9C28CC4986}" type="presParOf" srcId="{E0E70A3F-2175-41BC-B40A-BA6E3358DF05}" destId="{8EC9E9E4-5DE7-457D-B047-DBFE03DAC1B4}" srcOrd="2" destOrd="0" presId="urn:microsoft.com/office/officeart/2009/3/layout/RandomtoResultProcess"/>
    <dgm:cxn modelId="{A4257863-9E11-45D2-8D10-9CF8A802CE10}" type="presParOf" srcId="{E0E70A3F-2175-41BC-B40A-BA6E3358DF05}" destId="{65BAEACC-AA71-4AD2-98CE-A860CCC362CB}" srcOrd="3" destOrd="0" presId="urn:microsoft.com/office/officeart/2009/3/layout/RandomtoResultProcess"/>
    <dgm:cxn modelId="{31C3C664-3D2B-47F9-B827-0982DA3CEAE1}" type="presParOf" srcId="{65BAEACC-AA71-4AD2-98CE-A860CCC362CB}" destId="{70256224-602A-4420-922B-ECFCE972EC1B}" srcOrd="0" destOrd="0" presId="urn:microsoft.com/office/officeart/2009/3/layout/RandomtoResultProcess"/>
    <dgm:cxn modelId="{54334413-8C43-4CEF-9617-B0782B228755}" type="presParOf" srcId="{65BAEACC-AA71-4AD2-98CE-A860CCC362CB}" destId="{CD6FFAEC-72F8-4F34-A819-D3DFEB211B58}" srcOrd="1" destOrd="0" presId="urn:microsoft.com/office/officeart/2009/3/layout/RandomtoResultProcess"/>
    <dgm:cxn modelId="{34498CC5-DB1B-4286-AC12-C2DAE897CC3C}" type="presParOf" srcId="{E0E70A3F-2175-41BC-B40A-BA6E3358DF05}" destId="{6A354330-29C8-499B-A269-04C12CC050A8}" srcOrd="4" destOrd="0" presId="urn:microsoft.com/office/officeart/2009/3/layout/RandomtoResultProcess"/>
    <dgm:cxn modelId="{7F7C832F-5D1F-4046-980B-E19CC804CB42}" type="presParOf" srcId="{6A354330-29C8-499B-A269-04C12CC050A8}" destId="{9E70789A-C19F-4BCD-9676-0E65CCC789AA}" srcOrd="0" destOrd="0" presId="urn:microsoft.com/office/officeart/2009/3/layout/RandomtoResultProcess"/>
    <dgm:cxn modelId="{FC13B451-2768-4212-A378-401945AECEF5}" type="presParOf" srcId="{6A354330-29C8-499B-A269-04C12CC050A8}" destId="{71AEFFEA-5153-40B6-82A0-7328B4F06530}" srcOrd="1" destOrd="0" presId="urn:microsoft.com/office/officeart/2009/3/layout/RandomtoResultProcess"/>
    <dgm:cxn modelId="{ADAF62F8-0820-4A20-9976-4508BDECDDF3}" type="presParOf" srcId="{6A354330-29C8-499B-A269-04C12CC050A8}" destId="{F9B011D3-F148-4C97-81FF-32CC9C7D6F3C}"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CE3CE7-FAA2-4934-A865-F95AACC01968}" type="doc">
      <dgm:prSet loTypeId="urn:microsoft.com/office/officeart/2009/3/layout/RandomtoResultProcess" loCatId="process" qsTypeId="urn:microsoft.com/office/officeart/2005/8/quickstyle/simple1" qsCatId="simple" csTypeId="urn:microsoft.com/office/officeart/2005/8/colors/accent2_3" csCatId="accent2" phldr="1"/>
      <dgm:spPr/>
      <dgm:t>
        <a:bodyPr/>
        <a:lstStyle/>
        <a:p>
          <a:endParaRPr lang="es-EC"/>
        </a:p>
      </dgm:t>
    </dgm:pt>
    <dgm:pt modelId="{9BE9ADA1-A79A-4DA9-A44D-10BCB30125FB}">
      <dgm:prSet phldrT="[Texto]"/>
      <dgm:spPr/>
      <dgm:t>
        <a:bodyPr/>
        <a:lstStyle/>
        <a:p>
          <a:r>
            <a:rPr lang="es-ES" dirty="0" smtClean="0"/>
            <a:t>Empresas </a:t>
          </a:r>
          <a:endParaRPr lang="es-EC" dirty="0"/>
        </a:p>
      </dgm:t>
    </dgm:pt>
    <dgm:pt modelId="{E5620B6C-D4EB-41B8-88DE-3E09F22E230B}" type="parTrans" cxnId="{5A9AD159-6117-421F-8C4A-65FCA6FA3FB4}">
      <dgm:prSet/>
      <dgm:spPr/>
      <dgm:t>
        <a:bodyPr/>
        <a:lstStyle/>
        <a:p>
          <a:endParaRPr lang="es-EC"/>
        </a:p>
      </dgm:t>
    </dgm:pt>
    <dgm:pt modelId="{5BC932B7-EFDC-444C-8873-8222B4FA4873}" type="sibTrans" cxnId="{5A9AD159-6117-421F-8C4A-65FCA6FA3FB4}">
      <dgm:prSet/>
      <dgm:spPr/>
      <dgm:t>
        <a:bodyPr/>
        <a:lstStyle/>
        <a:p>
          <a:endParaRPr lang="es-EC"/>
        </a:p>
      </dgm:t>
    </dgm:pt>
    <dgm:pt modelId="{D3F835C2-93D8-4A01-9FEE-37ECBC2A6933}">
      <dgm:prSet phldrT="[Texto]"/>
      <dgm:spPr/>
      <dgm:t>
        <a:bodyPr/>
        <a:lstStyle/>
        <a:p>
          <a:r>
            <a:rPr lang="es-ES" dirty="0" smtClean="0">
              <a:solidFill>
                <a:schemeClr val="tx1"/>
              </a:solidFill>
            </a:rPr>
            <a:t>Se trabajó con toda la población </a:t>
          </a:r>
          <a:endParaRPr lang="es-EC" dirty="0">
            <a:solidFill>
              <a:schemeClr val="tx1"/>
            </a:solidFill>
          </a:endParaRPr>
        </a:p>
      </dgm:t>
    </dgm:pt>
    <dgm:pt modelId="{29254744-3C99-45C1-8B0B-AD5EDD112267}" type="parTrans" cxnId="{1E65B2BB-E6FC-401A-A6AF-EB73231BF6AA}">
      <dgm:prSet/>
      <dgm:spPr/>
      <dgm:t>
        <a:bodyPr/>
        <a:lstStyle/>
        <a:p>
          <a:endParaRPr lang="es-EC"/>
        </a:p>
      </dgm:t>
    </dgm:pt>
    <dgm:pt modelId="{106FF6A9-57E1-49B5-AB46-788701B4704E}" type="sibTrans" cxnId="{1E65B2BB-E6FC-401A-A6AF-EB73231BF6AA}">
      <dgm:prSet/>
      <dgm:spPr/>
      <dgm:t>
        <a:bodyPr/>
        <a:lstStyle/>
        <a:p>
          <a:endParaRPr lang="es-EC"/>
        </a:p>
      </dgm:t>
    </dgm:pt>
    <dgm:pt modelId="{E0E70A3F-2175-41BC-B40A-BA6E3358DF05}" type="pres">
      <dgm:prSet presAssocID="{8ACE3CE7-FAA2-4934-A865-F95AACC01968}" presName="Name0" presStyleCnt="0">
        <dgm:presLayoutVars>
          <dgm:dir/>
          <dgm:animOne val="branch"/>
          <dgm:animLvl val="lvl"/>
        </dgm:presLayoutVars>
      </dgm:prSet>
      <dgm:spPr/>
      <dgm:t>
        <a:bodyPr/>
        <a:lstStyle/>
        <a:p>
          <a:endParaRPr lang="es-EC"/>
        </a:p>
      </dgm:t>
    </dgm:pt>
    <dgm:pt modelId="{AC1CB68B-5EB4-4D19-BC64-A94545C7B910}" type="pres">
      <dgm:prSet presAssocID="{9BE9ADA1-A79A-4DA9-A44D-10BCB30125FB}" presName="chaos" presStyleCnt="0"/>
      <dgm:spPr/>
    </dgm:pt>
    <dgm:pt modelId="{14781C82-A582-4DDD-A402-6FA133735E47}" type="pres">
      <dgm:prSet presAssocID="{9BE9ADA1-A79A-4DA9-A44D-10BCB30125FB}" presName="parTx1" presStyleLbl="revTx" presStyleIdx="0" presStyleCnt="1"/>
      <dgm:spPr/>
      <dgm:t>
        <a:bodyPr/>
        <a:lstStyle/>
        <a:p>
          <a:endParaRPr lang="es-EC"/>
        </a:p>
      </dgm:t>
    </dgm:pt>
    <dgm:pt modelId="{8E2450A6-C406-4218-9BC4-14A9C03CD4E6}" type="pres">
      <dgm:prSet presAssocID="{9BE9ADA1-A79A-4DA9-A44D-10BCB30125FB}" presName="c1" presStyleLbl="node1" presStyleIdx="0" presStyleCnt="19"/>
      <dgm:spPr/>
    </dgm:pt>
    <dgm:pt modelId="{B4614B65-AAAB-4489-B57F-8E5F75FA1B4E}" type="pres">
      <dgm:prSet presAssocID="{9BE9ADA1-A79A-4DA9-A44D-10BCB30125FB}" presName="c2" presStyleLbl="node1" presStyleIdx="1" presStyleCnt="19"/>
      <dgm:spPr/>
      <dgm:t>
        <a:bodyPr/>
        <a:lstStyle/>
        <a:p>
          <a:endParaRPr lang="es-EC"/>
        </a:p>
      </dgm:t>
    </dgm:pt>
    <dgm:pt modelId="{67FF246E-2BE5-417D-8715-C9972065789D}" type="pres">
      <dgm:prSet presAssocID="{9BE9ADA1-A79A-4DA9-A44D-10BCB30125FB}" presName="c3" presStyleLbl="node1" presStyleIdx="2" presStyleCnt="19"/>
      <dgm:spPr/>
    </dgm:pt>
    <dgm:pt modelId="{D4AD94DA-5D35-452E-BE73-577B052D4B21}" type="pres">
      <dgm:prSet presAssocID="{9BE9ADA1-A79A-4DA9-A44D-10BCB30125FB}" presName="c4" presStyleLbl="node1" presStyleIdx="3" presStyleCnt="19"/>
      <dgm:spPr/>
    </dgm:pt>
    <dgm:pt modelId="{F78D418F-FD83-45B4-AD49-A2C693422AF2}" type="pres">
      <dgm:prSet presAssocID="{9BE9ADA1-A79A-4DA9-A44D-10BCB30125FB}" presName="c5" presStyleLbl="node1" presStyleIdx="4" presStyleCnt="19"/>
      <dgm:spPr/>
    </dgm:pt>
    <dgm:pt modelId="{EEAA78AB-82F0-4C68-AC36-250ADD6E2B44}" type="pres">
      <dgm:prSet presAssocID="{9BE9ADA1-A79A-4DA9-A44D-10BCB30125FB}" presName="c6" presStyleLbl="node1" presStyleIdx="5" presStyleCnt="19"/>
      <dgm:spPr/>
    </dgm:pt>
    <dgm:pt modelId="{64F14AE1-B974-4E14-A654-8320A9F18F90}" type="pres">
      <dgm:prSet presAssocID="{9BE9ADA1-A79A-4DA9-A44D-10BCB30125FB}" presName="c7" presStyleLbl="node1" presStyleIdx="6" presStyleCnt="19"/>
      <dgm:spPr/>
    </dgm:pt>
    <dgm:pt modelId="{66293693-D970-4DB4-BD2E-7D7C7F081877}" type="pres">
      <dgm:prSet presAssocID="{9BE9ADA1-A79A-4DA9-A44D-10BCB30125FB}" presName="c8" presStyleLbl="node1" presStyleIdx="7" presStyleCnt="19"/>
      <dgm:spPr/>
    </dgm:pt>
    <dgm:pt modelId="{C0F695C0-8A31-4EC6-8009-4330A1B209E3}" type="pres">
      <dgm:prSet presAssocID="{9BE9ADA1-A79A-4DA9-A44D-10BCB30125FB}" presName="c9" presStyleLbl="node1" presStyleIdx="8" presStyleCnt="19"/>
      <dgm:spPr/>
    </dgm:pt>
    <dgm:pt modelId="{5B3B6749-CB13-4457-A96D-B29306992F05}" type="pres">
      <dgm:prSet presAssocID="{9BE9ADA1-A79A-4DA9-A44D-10BCB30125FB}" presName="c10" presStyleLbl="node1" presStyleIdx="9" presStyleCnt="19"/>
      <dgm:spPr/>
    </dgm:pt>
    <dgm:pt modelId="{A958EAE1-3356-417F-8F94-0968A0E5E369}" type="pres">
      <dgm:prSet presAssocID="{9BE9ADA1-A79A-4DA9-A44D-10BCB30125FB}" presName="c11" presStyleLbl="node1" presStyleIdx="10" presStyleCnt="19"/>
      <dgm:spPr/>
    </dgm:pt>
    <dgm:pt modelId="{F47B9C47-4E24-4159-B071-B894C56C98B9}" type="pres">
      <dgm:prSet presAssocID="{9BE9ADA1-A79A-4DA9-A44D-10BCB30125FB}" presName="c12" presStyleLbl="node1" presStyleIdx="11" presStyleCnt="19"/>
      <dgm:spPr/>
    </dgm:pt>
    <dgm:pt modelId="{1C3D3565-8F7E-4183-AC2C-C4BE987D217B}" type="pres">
      <dgm:prSet presAssocID="{9BE9ADA1-A79A-4DA9-A44D-10BCB30125FB}" presName="c13" presStyleLbl="node1" presStyleIdx="12" presStyleCnt="19"/>
      <dgm:spPr/>
    </dgm:pt>
    <dgm:pt modelId="{1CDF3F3D-405E-4766-AA01-9901755CD45D}" type="pres">
      <dgm:prSet presAssocID="{9BE9ADA1-A79A-4DA9-A44D-10BCB30125FB}" presName="c14" presStyleLbl="node1" presStyleIdx="13" presStyleCnt="19"/>
      <dgm:spPr/>
    </dgm:pt>
    <dgm:pt modelId="{CD3A2DC1-3A73-4B6D-BD8E-CF5B2F0F6C6B}" type="pres">
      <dgm:prSet presAssocID="{9BE9ADA1-A79A-4DA9-A44D-10BCB30125FB}" presName="c15" presStyleLbl="node1" presStyleIdx="14" presStyleCnt="19"/>
      <dgm:spPr/>
    </dgm:pt>
    <dgm:pt modelId="{E359122B-A571-414C-AE12-13FEC3C21263}" type="pres">
      <dgm:prSet presAssocID="{9BE9ADA1-A79A-4DA9-A44D-10BCB30125FB}" presName="c16" presStyleLbl="node1" presStyleIdx="15" presStyleCnt="19"/>
      <dgm:spPr/>
    </dgm:pt>
    <dgm:pt modelId="{F14564E8-C821-4F45-B1E9-576281C7A3F4}" type="pres">
      <dgm:prSet presAssocID="{9BE9ADA1-A79A-4DA9-A44D-10BCB30125FB}" presName="c17" presStyleLbl="node1" presStyleIdx="16" presStyleCnt="19"/>
      <dgm:spPr/>
    </dgm:pt>
    <dgm:pt modelId="{51DBA40A-52BF-44A0-867F-4558183FA200}" type="pres">
      <dgm:prSet presAssocID="{9BE9ADA1-A79A-4DA9-A44D-10BCB30125FB}" presName="c18" presStyleLbl="node1" presStyleIdx="17" presStyleCnt="19"/>
      <dgm:spPr/>
    </dgm:pt>
    <dgm:pt modelId="{BFE72407-7096-402D-8AB7-70D1EFB9102A}" type="pres">
      <dgm:prSet presAssocID="{5BC932B7-EFDC-444C-8873-8222B4FA4873}" presName="chevronComposite1" presStyleCnt="0"/>
      <dgm:spPr/>
    </dgm:pt>
    <dgm:pt modelId="{6B5909E8-EA77-4978-8183-E51E15E0039D}" type="pres">
      <dgm:prSet presAssocID="{5BC932B7-EFDC-444C-8873-8222B4FA4873}" presName="chevron1" presStyleLbl="sibTrans2D1" presStyleIdx="0" presStyleCnt="2"/>
      <dgm:spPr/>
    </dgm:pt>
    <dgm:pt modelId="{8F044E19-4CA1-4888-B2D0-D7992906BC01}" type="pres">
      <dgm:prSet presAssocID="{5BC932B7-EFDC-444C-8873-8222B4FA4873}" presName="spChevron1" presStyleCnt="0"/>
      <dgm:spPr/>
    </dgm:pt>
    <dgm:pt modelId="{8EC9E9E4-5DE7-457D-B047-DBFE03DAC1B4}" type="pres">
      <dgm:prSet presAssocID="{5BC932B7-EFDC-444C-8873-8222B4FA4873}" presName="overlap" presStyleCnt="0"/>
      <dgm:spPr/>
    </dgm:pt>
    <dgm:pt modelId="{65BAEACC-AA71-4AD2-98CE-A860CCC362CB}" type="pres">
      <dgm:prSet presAssocID="{5BC932B7-EFDC-444C-8873-8222B4FA4873}" presName="chevronComposite2" presStyleCnt="0"/>
      <dgm:spPr/>
    </dgm:pt>
    <dgm:pt modelId="{70256224-602A-4420-922B-ECFCE972EC1B}" type="pres">
      <dgm:prSet presAssocID="{5BC932B7-EFDC-444C-8873-8222B4FA4873}" presName="chevron2" presStyleLbl="sibTrans2D1" presStyleIdx="1" presStyleCnt="2"/>
      <dgm:spPr/>
    </dgm:pt>
    <dgm:pt modelId="{CD6FFAEC-72F8-4F34-A819-D3DFEB211B58}" type="pres">
      <dgm:prSet presAssocID="{5BC932B7-EFDC-444C-8873-8222B4FA4873}" presName="spChevron2" presStyleCnt="0"/>
      <dgm:spPr/>
    </dgm:pt>
    <dgm:pt modelId="{6A354330-29C8-499B-A269-04C12CC050A8}" type="pres">
      <dgm:prSet presAssocID="{D3F835C2-93D8-4A01-9FEE-37ECBC2A6933}" presName="last" presStyleCnt="0"/>
      <dgm:spPr/>
    </dgm:pt>
    <dgm:pt modelId="{9E70789A-C19F-4BCD-9676-0E65CCC789AA}" type="pres">
      <dgm:prSet presAssocID="{D3F835C2-93D8-4A01-9FEE-37ECBC2A6933}" presName="circleTx" presStyleLbl="node1" presStyleIdx="18" presStyleCnt="19" custScaleX="119520"/>
      <dgm:spPr/>
      <dgm:t>
        <a:bodyPr/>
        <a:lstStyle/>
        <a:p>
          <a:endParaRPr lang="es-EC"/>
        </a:p>
      </dgm:t>
    </dgm:pt>
    <dgm:pt modelId="{F9B011D3-F148-4C97-81FF-32CC9C7D6F3C}" type="pres">
      <dgm:prSet presAssocID="{D3F835C2-93D8-4A01-9FEE-37ECBC2A6933}" presName="spN" presStyleCnt="0"/>
      <dgm:spPr/>
    </dgm:pt>
  </dgm:ptLst>
  <dgm:cxnLst>
    <dgm:cxn modelId="{8EDFEA23-60DA-42E5-B98A-5E6801FCEE2B}" type="presOf" srcId="{8ACE3CE7-FAA2-4934-A865-F95AACC01968}" destId="{E0E70A3F-2175-41BC-B40A-BA6E3358DF05}" srcOrd="0" destOrd="0" presId="urn:microsoft.com/office/officeart/2009/3/layout/RandomtoResultProcess"/>
    <dgm:cxn modelId="{FC62E275-4C74-4DCA-A414-99F8E511E917}" type="presOf" srcId="{D3F835C2-93D8-4A01-9FEE-37ECBC2A6933}" destId="{9E70789A-C19F-4BCD-9676-0E65CCC789AA}" srcOrd="0" destOrd="0" presId="urn:microsoft.com/office/officeart/2009/3/layout/RandomtoResultProcess"/>
    <dgm:cxn modelId="{E77862FE-C6FF-4C80-A475-FFB339D57749}" type="presOf" srcId="{9BE9ADA1-A79A-4DA9-A44D-10BCB30125FB}" destId="{14781C82-A582-4DDD-A402-6FA133735E47}" srcOrd="0" destOrd="0" presId="urn:microsoft.com/office/officeart/2009/3/layout/RandomtoResultProcess"/>
    <dgm:cxn modelId="{1E65B2BB-E6FC-401A-A6AF-EB73231BF6AA}" srcId="{8ACE3CE7-FAA2-4934-A865-F95AACC01968}" destId="{D3F835C2-93D8-4A01-9FEE-37ECBC2A6933}" srcOrd="1" destOrd="0" parTransId="{29254744-3C99-45C1-8B0B-AD5EDD112267}" sibTransId="{106FF6A9-57E1-49B5-AB46-788701B4704E}"/>
    <dgm:cxn modelId="{5A9AD159-6117-421F-8C4A-65FCA6FA3FB4}" srcId="{8ACE3CE7-FAA2-4934-A865-F95AACC01968}" destId="{9BE9ADA1-A79A-4DA9-A44D-10BCB30125FB}" srcOrd="0" destOrd="0" parTransId="{E5620B6C-D4EB-41B8-88DE-3E09F22E230B}" sibTransId="{5BC932B7-EFDC-444C-8873-8222B4FA4873}"/>
    <dgm:cxn modelId="{D83E1BFF-92FB-4699-8907-1A8E3FC8F1AA}" type="presParOf" srcId="{E0E70A3F-2175-41BC-B40A-BA6E3358DF05}" destId="{AC1CB68B-5EB4-4D19-BC64-A94545C7B910}" srcOrd="0" destOrd="0" presId="urn:microsoft.com/office/officeart/2009/3/layout/RandomtoResultProcess"/>
    <dgm:cxn modelId="{5203D963-AF85-4D9E-9452-0CCA5E779484}" type="presParOf" srcId="{AC1CB68B-5EB4-4D19-BC64-A94545C7B910}" destId="{14781C82-A582-4DDD-A402-6FA133735E47}" srcOrd="0" destOrd="0" presId="urn:microsoft.com/office/officeart/2009/3/layout/RandomtoResultProcess"/>
    <dgm:cxn modelId="{F2389DDD-F487-4D3D-80F4-98F453E8191B}" type="presParOf" srcId="{AC1CB68B-5EB4-4D19-BC64-A94545C7B910}" destId="{8E2450A6-C406-4218-9BC4-14A9C03CD4E6}" srcOrd="1" destOrd="0" presId="urn:microsoft.com/office/officeart/2009/3/layout/RandomtoResultProcess"/>
    <dgm:cxn modelId="{E0023435-469E-4CDF-B0D5-67825E18C00A}" type="presParOf" srcId="{AC1CB68B-5EB4-4D19-BC64-A94545C7B910}" destId="{B4614B65-AAAB-4489-B57F-8E5F75FA1B4E}" srcOrd="2" destOrd="0" presId="urn:microsoft.com/office/officeart/2009/3/layout/RandomtoResultProcess"/>
    <dgm:cxn modelId="{E2F7C968-36C2-442D-AE40-CDC2FB4483AB}" type="presParOf" srcId="{AC1CB68B-5EB4-4D19-BC64-A94545C7B910}" destId="{67FF246E-2BE5-417D-8715-C9972065789D}" srcOrd="3" destOrd="0" presId="urn:microsoft.com/office/officeart/2009/3/layout/RandomtoResultProcess"/>
    <dgm:cxn modelId="{5EA69373-F71C-42E0-AE86-F30CAF306A82}" type="presParOf" srcId="{AC1CB68B-5EB4-4D19-BC64-A94545C7B910}" destId="{D4AD94DA-5D35-452E-BE73-577B052D4B21}" srcOrd="4" destOrd="0" presId="urn:microsoft.com/office/officeart/2009/3/layout/RandomtoResultProcess"/>
    <dgm:cxn modelId="{A7574B7D-8C0A-43F2-BD31-AE5ED7A41C1D}" type="presParOf" srcId="{AC1CB68B-5EB4-4D19-BC64-A94545C7B910}" destId="{F78D418F-FD83-45B4-AD49-A2C693422AF2}" srcOrd="5" destOrd="0" presId="urn:microsoft.com/office/officeart/2009/3/layout/RandomtoResultProcess"/>
    <dgm:cxn modelId="{86C47CE7-46A2-4F39-8514-77AD1B097D3B}" type="presParOf" srcId="{AC1CB68B-5EB4-4D19-BC64-A94545C7B910}" destId="{EEAA78AB-82F0-4C68-AC36-250ADD6E2B44}" srcOrd="6" destOrd="0" presId="urn:microsoft.com/office/officeart/2009/3/layout/RandomtoResultProcess"/>
    <dgm:cxn modelId="{679506D4-15B4-4479-83AB-E8EA19B5EF7D}" type="presParOf" srcId="{AC1CB68B-5EB4-4D19-BC64-A94545C7B910}" destId="{64F14AE1-B974-4E14-A654-8320A9F18F90}" srcOrd="7" destOrd="0" presId="urn:microsoft.com/office/officeart/2009/3/layout/RandomtoResultProcess"/>
    <dgm:cxn modelId="{7B5E7A93-23FB-413A-A13F-AF2ADE8FA9D6}" type="presParOf" srcId="{AC1CB68B-5EB4-4D19-BC64-A94545C7B910}" destId="{66293693-D970-4DB4-BD2E-7D7C7F081877}" srcOrd="8" destOrd="0" presId="urn:microsoft.com/office/officeart/2009/3/layout/RandomtoResultProcess"/>
    <dgm:cxn modelId="{63CDDC9D-F82C-44C7-A0D9-5F574FAC8A5E}" type="presParOf" srcId="{AC1CB68B-5EB4-4D19-BC64-A94545C7B910}" destId="{C0F695C0-8A31-4EC6-8009-4330A1B209E3}" srcOrd="9" destOrd="0" presId="urn:microsoft.com/office/officeart/2009/3/layout/RandomtoResultProcess"/>
    <dgm:cxn modelId="{0CEFCB54-8638-4063-9171-4105F588F8EB}" type="presParOf" srcId="{AC1CB68B-5EB4-4D19-BC64-A94545C7B910}" destId="{5B3B6749-CB13-4457-A96D-B29306992F05}" srcOrd="10" destOrd="0" presId="urn:microsoft.com/office/officeart/2009/3/layout/RandomtoResultProcess"/>
    <dgm:cxn modelId="{B6B37289-D8EB-48D2-8717-615B6318FD52}" type="presParOf" srcId="{AC1CB68B-5EB4-4D19-BC64-A94545C7B910}" destId="{A958EAE1-3356-417F-8F94-0968A0E5E369}" srcOrd="11" destOrd="0" presId="urn:microsoft.com/office/officeart/2009/3/layout/RandomtoResultProcess"/>
    <dgm:cxn modelId="{22BF33DD-7A52-4ED1-984C-D2395EAE73B4}" type="presParOf" srcId="{AC1CB68B-5EB4-4D19-BC64-A94545C7B910}" destId="{F47B9C47-4E24-4159-B071-B894C56C98B9}" srcOrd="12" destOrd="0" presId="urn:microsoft.com/office/officeart/2009/3/layout/RandomtoResultProcess"/>
    <dgm:cxn modelId="{0155B4A8-45D2-4414-B022-38A10F4C341C}" type="presParOf" srcId="{AC1CB68B-5EB4-4D19-BC64-A94545C7B910}" destId="{1C3D3565-8F7E-4183-AC2C-C4BE987D217B}" srcOrd="13" destOrd="0" presId="urn:microsoft.com/office/officeart/2009/3/layout/RandomtoResultProcess"/>
    <dgm:cxn modelId="{C9CBDCF3-E88F-4F77-9BAA-D81251AEF5DF}" type="presParOf" srcId="{AC1CB68B-5EB4-4D19-BC64-A94545C7B910}" destId="{1CDF3F3D-405E-4766-AA01-9901755CD45D}" srcOrd="14" destOrd="0" presId="urn:microsoft.com/office/officeart/2009/3/layout/RandomtoResultProcess"/>
    <dgm:cxn modelId="{0F9141C2-26A4-495D-97E5-574AA37DE7B6}" type="presParOf" srcId="{AC1CB68B-5EB4-4D19-BC64-A94545C7B910}" destId="{CD3A2DC1-3A73-4B6D-BD8E-CF5B2F0F6C6B}" srcOrd="15" destOrd="0" presId="urn:microsoft.com/office/officeart/2009/3/layout/RandomtoResultProcess"/>
    <dgm:cxn modelId="{4CE96900-F5B0-40DE-835E-21FD1AD0EF40}" type="presParOf" srcId="{AC1CB68B-5EB4-4D19-BC64-A94545C7B910}" destId="{E359122B-A571-414C-AE12-13FEC3C21263}" srcOrd="16" destOrd="0" presId="urn:microsoft.com/office/officeart/2009/3/layout/RandomtoResultProcess"/>
    <dgm:cxn modelId="{1EE10202-44FD-4DAA-B9AD-98FF42D6BD54}" type="presParOf" srcId="{AC1CB68B-5EB4-4D19-BC64-A94545C7B910}" destId="{F14564E8-C821-4F45-B1E9-576281C7A3F4}" srcOrd="17" destOrd="0" presId="urn:microsoft.com/office/officeart/2009/3/layout/RandomtoResultProcess"/>
    <dgm:cxn modelId="{FB7A0E4F-654F-482A-914B-EE03C58F5311}" type="presParOf" srcId="{AC1CB68B-5EB4-4D19-BC64-A94545C7B910}" destId="{51DBA40A-52BF-44A0-867F-4558183FA200}" srcOrd="18" destOrd="0" presId="urn:microsoft.com/office/officeart/2009/3/layout/RandomtoResultProcess"/>
    <dgm:cxn modelId="{B64BEC3B-AE35-43BF-8D92-971A560D4253}" type="presParOf" srcId="{E0E70A3F-2175-41BC-B40A-BA6E3358DF05}" destId="{BFE72407-7096-402D-8AB7-70D1EFB9102A}" srcOrd="1" destOrd="0" presId="urn:microsoft.com/office/officeart/2009/3/layout/RandomtoResultProcess"/>
    <dgm:cxn modelId="{6EE05A86-E558-4662-8E69-2B509E593FF5}" type="presParOf" srcId="{BFE72407-7096-402D-8AB7-70D1EFB9102A}" destId="{6B5909E8-EA77-4978-8183-E51E15E0039D}" srcOrd="0" destOrd="0" presId="urn:microsoft.com/office/officeart/2009/3/layout/RandomtoResultProcess"/>
    <dgm:cxn modelId="{EC918A3B-1FC1-4C61-960E-831613DA2465}" type="presParOf" srcId="{BFE72407-7096-402D-8AB7-70D1EFB9102A}" destId="{8F044E19-4CA1-4888-B2D0-D7992906BC01}" srcOrd="1" destOrd="0" presId="urn:microsoft.com/office/officeart/2009/3/layout/RandomtoResultProcess"/>
    <dgm:cxn modelId="{3078B473-0FF6-4BCF-BB21-AB177CC261F9}" type="presParOf" srcId="{E0E70A3F-2175-41BC-B40A-BA6E3358DF05}" destId="{8EC9E9E4-5DE7-457D-B047-DBFE03DAC1B4}" srcOrd="2" destOrd="0" presId="urn:microsoft.com/office/officeart/2009/3/layout/RandomtoResultProcess"/>
    <dgm:cxn modelId="{1FDE1563-4E1A-4C86-B85A-0B2B77F2BFCD}" type="presParOf" srcId="{E0E70A3F-2175-41BC-B40A-BA6E3358DF05}" destId="{65BAEACC-AA71-4AD2-98CE-A860CCC362CB}" srcOrd="3" destOrd="0" presId="urn:microsoft.com/office/officeart/2009/3/layout/RandomtoResultProcess"/>
    <dgm:cxn modelId="{B795B2EA-BD41-4008-AF19-82B97EB636F9}" type="presParOf" srcId="{65BAEACC-AA71-4AD2-98CE-A860CCC362CB}" destId="{70256224-602A-4420-922B-ECFCE972EC1B}" srcOrd="0" destOrd="0" presId="urn:microsoft.com/office/officeart/2009/3/layout/RandomtoResultProcess"/>
    <dgm:cxn modelId="{E5125C78-752D-4506-B9AE-C26887A20D47}" type="presParOf" srcId="{65BAEACC-AA71-4AD2-98CE-A860CCC362CB}" destId="{CD6FFAEC-72F8-4F34-A819-D3DFEB211B58}" srcOrd="1" destOrd="0" presId="urn:microsoft.com/office/officeart/2009/3/layout/RandomtoResultProcess"/>
    <dgm:cxn modelId="{2D322E43-A688-4CEF-BF17-42F2056EED27}" type="presParOf" srcId="{E0E70A3F-2175-41BC-B40A-BA6E3358DF05}" destId="{6A354330-29C8-499B-A269-04C12CC050A8}" srcOrd="4" destOrd="0" presId="urn:microsoft.com/office/officeart/2009/3/layout/RandomtoResultProcess"/>
    <dgm:cxn modelId="{794E18FB-6DFF-438A-B52C-7FF54D44D3AC}" type="presParOf" srcId="{6A354330-29C8-499B-A269-04C12CC050A8}" destId="{9E70789A-C19F-4BCD-9676-0E65CCC789AA}" srcOrd="0" destOrd="0" presId="urn:microsoft.com/office/officeart/2009/3/layout/RandomtoResultProcess"/>
    <dgm:cxn modelId="{719F516D-8AA1-4BCA-ACE4-21E8068AC8C1}" type="presParOf" srcId="{6A354330-29C8-499B-A269-04C12CC050A8}" destId="{F9B011D3-F148-4C97-81FF-32CC9C7D6F3C}" srcOrd="1" destOrd="0" presId="urn:microsoft.com/office/officeart/2009/3/layout/RandomtoResult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CBDB752-651F-4163-BB28-2665ABFB534E}" type="doc">
      <dgm:prSet loTypeId="urn:microsoft.com/office/officeart/2008/layout/VerticalAccentList" loCatId="list" qsTypeId="urn:microsoft.com/office/officeart/2005/8/quickstyle/simple1" qsCatId="simple" csTypeId="urn:microsoft.com/office/officeart/2005/8/colors/colorful2" csCatId="colorful" phldr="1"/>
      <dgm:spPr/>
      <dgm:t>
        <a:bodyPr/>
        <a:lstStyle/>
        <a:p>
          <a:endParaRPr lang="es-EC"/>
        </a:p>
      </dgm:t>
    </dgm:pt>
    <dgm:pt modelId="{5EB905D0-232F-4312-B96D-B4674D651324}">
      <dgm:prSet phldrT="[Texto]" custT="1"/>
      <dgm:spPr/>
      <dgm:t>
        <a:bodyPr/>
        <a:lstStyle/>
        <a:p>
          <a:r>
            <a:rPr lang="es-ES" sz="1800" dirty="0" smtClean="0"/>
            <a:t>Encuestas para ganaderos y empresas </a:t>
          </a:r>
          <a:endParaRPr lang="es-EC" sz="1800" dirty="0"/>
        </a:p>
      </dgm:t>
    </dgm:pt>
    <dgm:pt modelId="{F6B99297-7D15-48FD-9D96-A46B425CD832}" type="parTrans" cxnId="{46FFFA4D-7327-44A7-94EB-063FAD00BF75}">
      <dgm:prSet/>
      <dgm:spPr/>
      <dgm:t>
        <a:bodyPr/>
        <a:lstStyle/>
        <a:p>
          <a:endParaRPr lang="es-EC"/>
        </a:p>
      </dgm:t>
    </dgm:pt>
    <dgm:pt modelId="{4AB4CC09-8EE2-42BB-903B-309C52E1C607}" type="sibTrans" cxnId="{46FFFA4D-7327-44A7-94EB-063FAD00BF75}">
      <dgm:prSet/>
      <dgm:spPr/>
      <dgm:t>
        <a:bodyPr/>
        <a:lstStyle/>
        <a:p>
          <a:endParaRPr lang="es-EC"/>
        </a:p>
      </dgm:t>
    </dgm:pt>
    <dgm:pt modelId="{37468D68-7DDC-4CBC-BC99-723DD323E76C}">
      <dgm:prSet phldrT="[Texto]" custT="1"/>
      <dgm:spPr/>
      <dgm:t>
        <a:bodyPr/>
        <a:lstStyle/>
        <a:p>
          <a:r>
            <a:rPr lang="es-ES" sz="1800" dirty="0" smtClean="0"/>
            <a:t>Observación directa </a:t>
          </a:r>
          <a:endParaRPr lang="es-EC" sz="1800" dirty="0"/>
        </a:p>
      </dgm:t>
    </dgm:pt>
    <dgm:pt modelId="{14D39B14-D5C9-4ED8-816D-1668DBAA293A}" type="parTrans" cxnId="{E197AB1F-4A89-4218-9514-0802FAB81A5A}">
      <dgm:prSet/>
      <dgm:spPr/>
      <dgm:t>
        <a:bodyPr/>
        <a:lstStyle/>
        <a:p>
          <a:endParaRPr lang="es-EC"/>
        </a:p>
      </dgm:t>
    </dgm:pt>
    <dgm:pt modelId="{0AE7E738-EFD6-431E-A49A-E9D85DCD794F}" type="sibTrans" cxnId="{E197AB1F-4A89-4218-9514-0802FAB81A5A}">
      <dgm:prSet/>
      <dgm:spPr/>
      <dgm:t>
        <a:bodyPr/>
        <a:lstStyle/>
        <a:p>
          <a:endParaRPr lang="es-EC"/>
        </a:p>
      </dgm:t>
    </dgm:pt>
    <dgm:pt modelId="{8F56A745-79D6-47F8-81E1-9B07C583C560}">
      <dgm:prSet phldrT="[Texto]" custT="1"/>
      <dgm:spPr/>
      <dgm:t>
        <a:bodyPr/>
        <a:lstStyle/>
        <a:p>
          <a:r>
            <a:rPr lang="es-ES" sz="1800" dirty="0" smtClean="0"/>
            <a:t>Entrevistas no estructuradas </a:t>
          </a:r>
          <a:endParaRPr lang="es-EC" sz="1800" dirty="0"/>
        </a:p>
      </dgm:t>
    </dgm:pt>
    <dgm:pt modelId="{5BAB0A04-A8FC-46BE-A6E2-31A88E102E52}" type="parTrans" cxnId="{21942676-2603-49E5-A677-5693C6179E91}">
      <dgm:prSet/>
      <dgm:spPr/>
      <dgm:t>
        <a:bodyPr/>
        <a:lstStyle/>
        <a:p>
          <a:endParaRPr lang="es-EC"/>
        </a:p>
      </dgm:t>
    </dgm:pt>
    <dgm:pt modelId="{987D4508-28C9-411C-80DC-5F2DD88E0792}" type="sibTrans" cxnId="{21942676-2603-49E5-A677-5693C6179E91}">
      <dgm:prSet/>
      <dgm:spPr/>
      <dgm:t>
        <a:bodyPr/>
        <a:lstStyle/>
        <a:p>
          <a:endParaRPr lang="es-EC"/>
        </a:p>
      </dgm:t>
    </dgm:pt>
    <dgm:pt modelId="{EF68F86B-A28F-4825-AE95-7E99313ECAE0}" type="pres">
      <dgm:prSet presAssocID="{FCBDB752-651F-4163-BB28-2665ABFB534E}" presName="Name0" presStyleCnt="0">
        <dgm:presLayoutVars>
          <dgm:chMax/>
          <dgm:chPref/>
          <dgm:dir/>
        </dgm:presLayoutVars>
      </dgm:prSet>
      <dgm:spPr/>
      <dgm:t>
        <a:bodyPr/>
        <a:lstStyle/>
        <a:p>
          <a:endParaRPr lang="es-EC"/>
        </a:p>
      </dgm:t>
    </dgm:pt>
    <dgm:pt modelId="{BCA3D6A4-FA79-4458-BD68-39C2E9243C4B}" type="pres">
      <dgm:prSet presAssocID="{5EB905D0-232F-4312-B96D-B4674D651324}" presName="parenttextcomposite" presStyleCnt="0"/>
      <dgm:spPr/>
    </dgm:pt>
    <dgm:pt modelId="{A028B104-7E64-481E-A8F0-CC76C2449CBD}" type="pres">
      <dgm:prSet presAssocID="{5EB905D0-232F-4312-B96D-B4674D651324}" presName="parenttext" presStyleLbl="revTx" presStyleIdx="0" presStyleCnt="3">
        <dgm:presLayoutVars>
          <dgm:chMax/>
          <dgm:chPref val="2"/>
          <dgm:bulletEnabled val="1"/>
        </dgm:presLayoutVars>
      </dgm:prSet>
      <dgm:spPr/>
      <dgm:t>
        <a:bodyPr/>
        <a:lstStyle/>
        <a:p>
          <a:endParaRPr lang="es-EC"/>
        </a:p>
      </dgm:t>
    </dgm:pt>
    <dgm:pt modelId="{327E0CDC-CE78-49CD-BF72-821E16C87A00}" type="pres">
      <dgm:prSet presAssocID="{5EB905D0-232F-4312-B96D-B4674D651324}" presName="parallelogramComposite" presStyleCnt="0"/>
      <dgm:spPr/>
    </dgm:pt>
    <dgm:pt modelId="{ECCCC9E7-D779-4EBA-964B-67E2ADD16DCD}" type="pres">
      <dgm:prSet presAssocID="{5EB905D0-232F-4312-B96D-B4674D651324}" presName="parallelogram1" presStyleLbl="alignNode1" presStyleIdx="0" presStyleCnt="21"/>
      <dgm:spPr/>
    </dgm:pt>
    <dgm:pt modelId="{72BE8341-B381-4E36-B50A-C7591D02B222}" type="pres">
      <dgm:prSet presAssocID="{5EB905D0-232F-4312-B96D-B4674D651324}" presName="parallelogram2" presStyleLbl="alignNode1" presStyleIdx="1" presStyleCnt="21"/>
      <dgm:spPr/>
    </dgm:pt>
    <dgm:pt modelId="{94A311D7-7097-4464-925F-74AAE9BEFB91}" type="pres">
      <dgm:prSet presAssocID="{5EB905D0-232F-4312-B96D-B4674D651324}" presName="parallelogram3" presStyleLbl="alignNode1" presStyleIdx="2" presStyleCnt="21"/>
      <dgm:spPr/>
    </dgm:pt>
    <dgm:pt modelId="{09620ADA-7D76-4C9E-9272-909F1C190A0E}" type="pres">
      <dgm:prSet presAssocID="{5EB905D0-232F-4312-B96D-B4674D651324}" presName="parallelogram4" presStyleLbl="alignNode1" presStyleIdx="3" presStyleCnt="21"/>
      <dgm:spPr/>
    </dgm:pt>
    <dgm:pt modelId="{D846CFC5-E4BA-4BBA-AF76-EE8206EF63D0}" type="pres">
      <dgm:prSet presAssocID="{5EB905D0-232F-4312-B96D-B4674D651324}" presName="parallelogram5" presStyleLbl="alignNode1" presStyleIdx="4" presStyleCnt="21"/>
      <dgm:spPr/>
    </dgm:pt>
    <dgm:pt modelId="{FE1F2CDD-9C43-48A0-BDA0-8A0634A29FAF}" type="pres">
      <dgm:prSet presAssocID="{5EB905D0-232F-4312-B96D-B4674D651324}" presName="parallelogram6" presStyleLbl="alignNode1" presStyleIdx="5" presStyleCnt="21"/>
      <dgm:spPr/>
    </dgm:pt>
    <dgm:pt modelId="{A0060DAB-32D6-4C62-8203-025BC6D6621F}" type="pres">
      <dgm:prSet presAssocID="{5EB905D0-232F-4312-B96D-B4674D651324}" presName="parallelogram7" presStyleLbl="alignNode1" presStyleIdx="6" presStyleCnt="21"/>
      <dgm:spPr/>
    </dgm:pt>
    <dgm:pt modelId="{B133C45C-19D8-46E9-9F0D-AC0C28EBFF1D}" type="pres">
      <dgm:prSet presAssocID="{4AB4CC09-8EE2-42BB-903B-309C52E1C607}" presName="sibTrans" presStyleCnt="0"/>
      <dgm:spPr/>
    </dgm:pt>
    <dgm:pt modelId="{604FFE06-7356-4E45-8E77-059C942D5510}" type="pres">
      <dgm:prSet presAssocID="{37468D68-7DDC-4CBC-BC99-723DD323E76C}" presName="parenttextcomposite" presStyleCnt="0"/>
      <dgm:spPr/>
    </dgm:pt>
    <dgm:pt modelId="{964FEF2A-9E21-4B49-84CE-48969AA45FA5}" type="pres">
      <dgm:prSet presAssocID="{37468D68-7DDC-4CBC-BC99-723DD323E76C}" presName="parenttext" presStyleLbl="revTx" presStyleIdx="1" presStyleCnt="3">
        <dgm:presLayoutVars>
          <dgm:chMax/>
          <dgm:chPref val="2"/>
          <dgm:bulletEnabled val="1"/>
        </dgm:presLayoutVars>
      </dgm:prSet>
      <dgm:spPr/>
      <dgm:t>
        <a:bodyPr/>
        <a:lstStyle/>
        <a:p>
          <a:endParaRPr lang="es-EC"/>
        </a:p>
      </dgm:t>
    </dgm:pt>
    <dgm:pt modelId="{3BC44259-B196-46A1-916C-5A04022511E0}" type="pres">
      <dgm:prSet presAssocID="{37468D68-7DDC-4CBC-BC99-723DD323E76C}" presName="parallelogramComposite" presStyleCnt="0"/>
      <dgm:spPr/>
    </dgm:pt>
    <dgm:pt modelId="{E67780EE-9EE0-48C3-AF69-1FB037945905}" type="pres">
      <dgm:prSet presAssocID="{37468D68-7DDC-4CBC-BC99-723DD323E76C}" presName="parallelogram1" presStyleLbl="alignNode1" presStyleIdx="7" presStyleCnt="21"/>
      <dgm:spPr/>
    </dgm:pt>
    <dgm:pt modelId="{290DD4DB-4DA3-492C-8712-C275199FC63D}" type="pres">
      <dgm:prSet presAssocID="{37468D68-7DDC-4CBC-BC99-723DD323E76C}" presName="parallelogram2" presStyleLbl="alignNode1" presStyleIdx="8" presStyleCnt="21"/>
      <dgm:spPr/>
    </dgm:pt>
    <dgm:pt modelId="{A66D4262-1907-4FDE-9F6D-0B46CEEBCAC6}" type="pres">
      <dgm:prSet presAssocID="{37468D68-7DDC-4CBC-BC99-723DD323E76C}" presName="parallelogram3" presStyleLbl="alignNode1" presStyleIdx="9" presStyleCnt="21"/>
      <dgm:spPr/>
    </dgm:pt>
    <dgm:pt modelId="{55D534F2-8AF3-460A-AF89-FA7744D8593D}" type="pres">
      <dgm:prSet presAssocID="{37468D68-7DDC-4CBC-BC99-723DD323E76C}" presName="parallelogram4" presStyleLbl="alignNode1" presStyleIdx="10" presStyleCnt="21"/>
      <dgm:spPr/>
    </dgm:pt>
    <dgm:pt modelId="{9F06642C-D671-427D-ADC3-A4D19F4E83AA}" type="pres">
      <dgm:prSet presAssocID="{37468D68-7DDC-4CBC-BC99-723DD323E76C}" presName="parallelogram5" presStyleLbl="alignNode1" presStyleIdx="11" presStyleCnt="21"/>
      <dgm:spPr/>
    </dgm:pt>
    <dgm:pt modelId="{3392EAE2-88CB-4C00-B0D3-A0758294A47F}" type="pres">
      <dgm:prSet presAssocID="{37468D68-7DDC-4CBC-BC99-723DD323E76C}" presName="parallelogram6" presStyleLbl="alignNode1" presStyleIdx="12" presStyleCnt="21"/>
      <dgm:spPr/>
    </dgm:pt>
    <dgm:pt modelId="{A36FC9CA-7CB5-43FD-9A77-61D5FF25DDE9}" type="pres">
      <dgm:prSet presAssocID="{37468D68-7DDC-4CBC-BC99-723DD323E76C}" presName="parallelogram7" presStyleLbl="alignNode1" presStyleIdx="13" presStyleCnt="21"/>
      <dgm:spPr/>
    </dgm:pt>
    <dgm:pt modelId="{1642036C-7F31-48A5-886B-D06761293FF0}" type="pres">
      <dgm:prSet presAssocID="{0AE7E738-EFD6-431E-A49A-E9D85DCD794F}" presName="sibTrans" presStyleCnt="0"/>
      <dgm:spPr/>
    </dgm:pt>
    <dgm:pt modelId="{240CA3AC-D855-4A6B-893A-6FA29BD52B38}" type="pres">
      <dgm:prSet presAssocID="{8F56A745-79D6-47F8-81E1-9B07C583C560}" presName="parenttextcomposite" presStyleCnt="0"/>
      <dgm:spPr/>
    </dgm:pt>
    <dgm:pt modelId="{8EC53A46-7B2B-4CD7-9DE6-92DAFB9C9692}" type="pres">
      <dgm:prSet presAssocID="{8F56A745-79D6-47F8-81E1-9B07C583C560}" presName="parenttext" presStyleLbl="revTx" presStyleIdx="2" presStyleCnt="3">
        <dgm:presLayoutVars>
          <dgm:chMax/>
          <dgm:chPref val="2"/>
          <dgm:bulletEnabled val="1"/>
        </dgm:presLayoutVars>
      </dgm:prSet>
      <dgm:spPr/>
      <dgm:t>
        <a:bodyPr/>
        <a:lstStyle/>
        <a:p>
          <a:endParaRPr lang="es-EC"/>
        </a:p>
      </dgm:t>
    </dgm:pt>
    <dgm:pt modelId="{1E83A5B5-D58C-493B-B035-0E7DA10D0625}" type="pres">
      <dgm:prSet presAssocID="{8F56A745-79D6-47F8-81E1-9B07C583C560}" presName="parallelogramComposite" presStyleCnt="0"/>
      <dgm:spPr/>
    </dgm:pt>
    <dgm:pt modelId="{DA1C26D8-A882-4E7B-88A3-3326973DFBB3}" type="pres">
      <dgm:prSet presAssocID="{8F56A745-79D6-47F8-81E1-9B07C583C560}" presName="parallelogram1" presStyleLbl="alignNode1" presStyleIdx="14" presStyleCnt="21"/>
      <dgm:spPr/>
    </dgm:pt>
    <dgm:pt modelId="{22E1BE45-AD1E-49AF-8CB2-38E31503B5A9}" type="pres">
      <dgm:prSet presAssocID="{8F56A745-79D6-47F8-81E1-9B07C583C560}" presName="parallelogram2" presStyleLbl="alignNode1" presStyleIdx="15" presStyleCnt="21"/>
      <dgm:spPr/>
    </dgm:pt>
    <dgm:pt modelId="{90B89781-4826-46C6-8982-D0F6A33F78B5}" type="pres">
      <dgm:prSet presAssocID="{8F56A745-79D6-47F8-81E1-9B07C583C560}" presName="parallelogram3" presStyleLbl="alignNode1" presStyleIdx="16" presStyleCnt="21"/>
      <dgm:spPr/>
    </dgm:pt>
    <dgm:pt modelId="{79C8E234-71C1-466A-9E54-300E7B98A270}" type="pres">
      <dgm:prSet presAssocID="{8F56A745-79D6-47F8-81E1-9B07C583C560}" presName="parallelogram4" presStyleLbl="alignNode1" presStyleIdx="17" presStyleCnt="21"/>
      <dgm:spPr/>
    </dgm:pt>
    <dgm:pt modelId="{45CB0261-A45D-41B4-B4C3-D7CFA2E257E1}" type="pres">
      <dgm:prSet presAssocID="{8F56A745-79D6-47F8-81E1-9B07C583C560}" presName="parallelogram5" presStyleLbl="alignNode1" presStyleIdx="18" presStyleCnt="21"/>
      <dgm:spPr/>
    </dgm:pt>
    <dgm:pt modelId="{30383D65-0A7C-4B3E-9E5E-A37A5637ECC1}" type="pres">
      <dgm:prSet presAssocID="{8F56A745-79D6-47F8-81E1-9B07C583C560}" presName="parallelogram6" presStyleLbl="alignNode1" presStyleIdx="19" presStyleCnt="21"/>
      <dgm:spPr/>
    </dgm:pt>
    <dgm:pt modelId="{12D01787-E80B-4D49-9D18-3867008206FC}" type="pres">
      <dgm:prSet presAssocID="{8F56A745-79D6-47F8-81E1-9B07C583C560}" presName="parallelogram7" presStyleLbl="alignNode1" presStyleIdx="20" presStyleCnt="21"/>
      <dgm:spPr/>
    </dgm:pt>
  </dgm:ptLst>
  <dgm:cxnLst>
    <dgm:cxn modelId="{C6341205-EC35-4CFE-8B39-501DA423E51E}" type="presOf" srcId="{5EB905D0-232F-4312-B96D-B4674D651324}" destId="{A028B104-7E64-481E-A8F0-CC76C2449CBD}" srcOrd="0" destOrd="0" presId="urn:microsoft.com/office/officeart/2008/layout/VerticalAccentList"/>
    <dgm:cxn modelId="{5DFC5FF1-0BE2-49EE-89EC-714D6BC5E5D6}" type="presOf" srcId="{8F56A745-79D6-47F8-81E1-9B07C583C560}" destId="{8EC53A46-7B2B-4CD7-9DE6-92DAFB9C9692}" srcOrd="0" destOrd="0" presId="urn:microsoft.com/office/officeart/2008/layout/VerticalAccentList"/>
    <dgm:cxn modelId="{21942676-2603-49E5-A677-5693C6179E91}" srcId="{FCBDB752-651F-4163-BB28-2665ABFB534E}" destId="{8F56A745-79D6-47F8-81E1-9B07C583C560}" srcOrd="2" destOrd="0" parTransId="{5BAB0A04-A8FC-46BE-A6E2-31A88E102E52}" sibTransId="{987D4508-28C9-411C-80DC-5F2DD88E0792}"/>
    <dgm:cxn modelId="{71B7900F-85B6-4A48-B679-7E78DE593389}" type="presOf" srcId="{37468D68-7DDC-4CBC-BC99-723DD323E76C}" destId="{964FEF2A-9E21-4B49-84CE-48969AA45FA5}" srcOrd="0" destOrd="0" presId="urn:microsoft.com/office/officeart/2008/layout/VerticalAccentList"/>
    <dgm:cxn modelId="{18903636-88C0-4771-82FD-971F0FD77069}" type="presOf" srcId="{FCBDB752-651F-4163-BB28-2665ABFB534E}" destId="{EF68F86B-A28F-4825-AE95-7E99313ECAE0}" srcOrd="0" destOrd="0" presId="urn:microsoft.com/office/officeart/2008/layout/VerticalAccentList"/>
    <dgm:cxn modelId="{46FFFA4D-7327-44A7-94EB-063FAD00BF75}" srcId="{FCBDB752-651F-4163-BB28-2665ABFB534E}" destId="{5EB905D0-232F-4312-B96D-B4674D651324}" srcOrd="0" destOrd="0" parTransId="{F6B99297-7D15-48FD-9D96-A46B425CD832}" sibTransId="{4AB4CC09-8EE2-42BB-903B-309C52E1C607}"/>
    <dgm:cxn modelId="{E197AB1F-4A89-4218-9514-0802FAB81A5A}" srcId="{FCBDB752-651F-4163-BB28-2665ABFB534E}" destId="{37468D68-7DDC-4CBC-BC99-723DD323E76C}" srcOrd="1" destOrd="0" parTransId="{14D39B14-D5C9-4ED8-816D-1668DBAA293A}" sibTransId="{0AE7E738-EFD6-431E-A49A-E9D85DCD794F}"/>
    <dgm:cxn modelId="{82ACE6BB-52B2-4F24-BB8E-B067F80A3653}" type="presParOf" srcId="{EF68F86B-A28F-4825-AE95-7E99313ECAE0}" destId="{BCA3D6A4-FA79-4458-BD68-39C2E9243C4B}" srcOrd="0" destOrd="0" presId="urn:microsoft.com/office/officeart/2008/layout/VerticalAccentList"/>
    <dgm:cxn modelId="{AE1B0460-0104-44C3-AD46-3B9556178F1D}" type="presParOf" srcId="{BCA3D6A4-FA79-4458-BD68-39C2E9243C4B}" destId="{A028B104-7E64-481E-A8F0-CC76C2449CBD}" srcOrd="0" destOrd="0" presId="urn:microsoft.com/office/officeart/2008/layout/VerticalAccentList"/>
    <dgm:cxn modelId="{A0A6B856-7766-44A2-AF00-9FA23430F0A5}" type="presParOf" srcId="{EF68F86B-A28F-4825-AE95-7E99313ECAE0}" destId="{327E0CDC-CE78-49CD-BF72-821E16C87A00}" srcOrd="1" destOrd="0" presId="urn:microsoft.com/office/officeart/2008/layout/VerticalAccentList"/>
    <dgm:cxn modelId="{EE6C23B2-D949-4B32-98C7-10F8527512FF}" type="presParOf" srcId="{327E0CDC-CE78-49CD-BF72-821E16C87A00}" destId="{ECCCC9E7-D779-4EBA-964B-67E2ADD16DCD}" srcOrd="0" destOrd="0" presId="urn:microsoft.com/office/officeart/2008/layout/VerticalAccentList"/>
    <dgm:cxn modelId="{2D8A4957-F09D-44A5-A55D-4CFD9B0AD835}" type="presParOf" srcId="{327E0CDC-CE78-49CD-BF72-821E16C87A00}" destId="{72BE8341-B381-4E36-B50A-C7591D02B222}" srcOrd="1" destOrd="0" presId="urn:microsoft.com/office/officeart/2008/layout/VerticalAccentList"/>
    <dgm:cxn modelId="{96AEB139-A593-4B67-B907-0946FEE5A966}" type="presParOf" srcId="{327E0CDC-CE78-49CD-BF72-821E16C87A00}" destId="{94A311D7-7097-4464-925F-74AAE9BEFB91}" srcOrd="2" destOrd="0" presId="urn:microsoft.com/office/officeart/2008/layout/VerticalAccentList"/>
    <dgm:cxn modelId="{72C3E924-DBD3-42FE-8550-4FADB9D64E66}" type="presParOf" srcId="{327E0CDC-CE78-49CD-BF72-821E16C87A00}" destId="{09620ADA-7D76-4C9E-9272-909F1C190A0E}" srcOrd="3" destOrd="0" presId="urn:microsoft.com/office/officeart/2008/layout/VerticalAccentList"/>
    <dgm:cxn modelId="{5716FBC3-33EE-4D1B-B064-2F6309C0C2B9}" type="presParOf" srcId="{327E0CDC-CE78-49CD-BF72-821E16C87A00}" destId="{D846CFC5-E4BA-4BBA-AF76-EE8206EF63D0}" srcOrd="4" destOrd="0" presId="urn:microsoft.com/office/officeart/2008/layout/VerticalAccentList"/>
    <dgm:cxn modelId="{C0276CF2-A2EE-4493-84CB-06C8C722D438}" type="presParOf" srcId="{327E0CDC-CE78-49CD-BF72-821E16C87A00}" destId="{FE1F2CDD-9C43-48A0-BDA0-8A0634A29FAF}" srcOrd="5" destOrd="0" presId="urn:microsoft.com/office/officeart/2008/layout/VerticalAccentList"/>
    <dgm:cxn modelId="{082473F4-AB36-4AC5-8C69-6C1AA6D06FF3}" type="presParOf" srcId="{327E0CDC-CE78-49CD-BF72-821E16C87A00}" destId="{A0060DAB-32D6-4C62-8203-025BC6D6621F}" srcOrd="6" destOrd="0" presId="urn:microsoft.com/office/officeart/2008/layout/VerticalAccentList"/>
    <dgm:cxn modelId="{EAAC107F-141D-461D-9249-9827FC0C2B99}" type="presParOf" srcId="{EF68F86B-A28F-4825-AE95-7E99313ECAE0}" destId="{B133C45C-19D8-46E9-9F0D-AC0C28EBFF1D}" srcOrd="2" destOrd="0" presId="urn:microsoft.com/office/officeart/2008/layout/VerticalAccentList"/>
    <dgm:cxn modelId="{214FFE10-104B-410E-81CB-A348C374F983}" type="presParOf" srcId="{EF68F86B-A28F-4825-AE95-7E99313ECAE0}" destId="{604FFE06-7356-4E45-8E77-059C942D5510}" srcOrd="3" destOrd="0" presId="urn:microsoft.com/office/officeart/2008/layout/VerticalAccentList"/>
    <dgm:cxn modelId="{E1EA39B8-FE20-42BC-8D1A-8291AC584DBA}" type="presParOf" srcId="{604FFE06-7356-4E45-8E77-059C942D5510}" destId="{964FEF2A-9E21-4B49-84CE-48969AA45FA5}" srcOrd="0" destOrd="0" presId="urn:microsoft.com/office/officeart/2008/layout/VerticalAccentList"/>
    <dgm:cxn modelId="{F29C4454-1517-4426-92F8-6AAFB61AA062}" type="presParOf" srcId="{EF68F86B-A28F-4825-AE95-7E99313ECAE0}" destId="{3BC44259-B196-46A1-916C-5A04022511E0}" srcOrd="4" destOrd="0" presId="urn:microsoft.com/office/officeart/2008/layout/VerticalAccentList"/>
    <dgm:cxn modelId="{50CA72AC-8F33-4EF0-8662-F97B5BD2B5D4}" type="presParOf" srcId="{3BC44259-B196-46A1-916C-5A04022511E0}" destId="{E67780EE-9EE0-48C3-AF69-1FB037945905}" srcOrd="0" destOrd="0" presId="urn:microsoft.com/office/officeart/2008/layout/VerticalAccentList"/>
    <dgm:cxn modelId="{58BC9CCA-115F-4C72-89F7-5210B748429D}" type="presParOf" srcId="{3BC44259-B196-46A1-916C-5A04022511E0}" destId="{290DD4DB-4DA3-492C-8712-C275199FC63D}" srcOrd="1" destOrd="0" presId="urn:microsoft.com/office/officeart/2008/layout/VerticalAccentList"/>
    <dgm:cxn modelId="{260E5658-167F-4B7A-9331-7049E88B35BA}" type="presParOf" srcId="{3BC44259-B196-46A1-916C-5A04022511E0}" destId="{A66D4262-1907-4FDE-9F6D-0B46CEEBCAC6}" srcOrd="2" destOrd="0" presId="urn:microsoft.com/office/officeart/2008/layout/VerticalAccentList"/>
    <dgm:cxn modelId="{FA3791BA-22DB-441D-BCB1-0DEAD004A37F}" type="presParOf" srcId="{3BC44259-B196-46A1-916C-5A04022511E0}" destId="{55D534F2-8AF3-460A-AF89-FA7744D8593D}" srcOrd="3" destOrd="0" presId="urn:microsoft.com/office/officeart/2008/layout/VerticalAccentList"/>
    <dgm:cxn modelId="{AC7FAA52-3C2F-461A-A4D7-52434D179850}" type="presParOf" srcId="{3BC44259-B196-46A1-916C-5A04022511E0}" destId="{9F06642C-D671-427D-ADC3-A4D19F4E83AA}" srcOrd="4" destOrd="0" presId="urn:microsoft.com/office/officeart/2008/layout/VerticalAccentList"/>
    <dgm:cxn modelId="{2746097A-9874-414A-90AE-2D84238289AE}" type="presParOf" srcId="{3BC44259-B196-46A1-916C-5A04022511E0}" destId="{3392EAE2-88CB-4C00-B0D3-A0758294A47F}" srcOrd="5" destOrd="0" presId="urn:microsoft.com/office/officeart/2008/layout/VerticalAccentList"/>
    <dgm:cxn modelId="{C0377C5E-7BCB-4DB5-B1FE-0DC60D92EBED}" type="presParOf" srcId="{3BC44259-B196-46A1-916C-5A04022511E0}" destId="{A36FC9CA-7CB5-43FD-9A77-61D5FF25DDE9}" srcOrd="6" destOrd="0" presId="urn:microsoft.com/office/officeart/2008/layout/VerticalAccentList"/>
    <dgm:cxn modelId="{5A40E2CC-D92B-448E-9C41-EDA8EB3C15BB}" type="presParOf" srcId="{EF68F86B-A28F-4825-AE95-7E99313ECAE0}" destId="{1642036C-7F31-48A5-886B-D06761293FF0}" srcOrd="5" destOrd="0" presId="urn:microsoft.com/office/officeart/2008/layout/VerticalAccentList"/>
    <dgm:cxn modelId="{365B0107-C962-484C-B9FB-1466A719B08E}" type="presParOf" srcId="{EF68F86B-A28F-4825-AE95-7E99313ECAE0}" destId="{240CA3AC-D855-4A6B-893A-6FA29BD52B38}" srcOrd="6" destOrd="0" presId="urn:microsoft.com/office/officeart/2008/layout/VerticalAccentList"/>
    <dgm:cxn modelId="{C9BD8EEC-5268-477F-ABAF-0C501BC2452A}" type="presParOf" srcId="{240CA3AC-D855-4A6B-893A-6FA29BD52B38}" destId="{8EC53A46-7B2B-4CD7-9DE6-92DAFB9C9692}" srcOrd="0" destOrd="0" presId="urn:microsoft.com/office/officeart/2008/layout/VerticalAccentList"/>
    <dgm:cxn modelId="{0AB0711D-3087-49A9-A5D6-DB2E718BFA6A}" type="presParOf" srcId="{EF68F86B-A28F-4825-AE95-7E99313ECAE0}" destId="{1E83A5B5-D58C-493B-B035-0E7DA10D0625}" srcOrd="7" destOrd="0" presId="urn:microsoft.com/office/officeart/2008/layout/VerticalAccentList"/>
    <dgm:cxn modelId="{7B833AED-2D61-44B9-A1A2-DF3D572BBEC6}" type="presParOf" srcId="{1E83A5B5-D58C-493B-B035-0E7DA10D0625}" destId="{DA1C26D8-A882-4E7B-88A3-3326973DFBB3}" srcOrd="0" destOrd="0" presId="urn:microsoft.com/office/officeart/2008/layout/VerticalAccentList"/>
    <dgm:cxn modelId="{E64BFE87-CED7-444B-B927-3CFA9841BDEB}" type="presParOf" srcId="{1E83A5B5-D58C-493B-B035-0E7DA10D0625}" destId="{22E1BE45-AD1E-49AF-8CB2-38E31503B5A9}" srcOrd="1" destOrd="0" presId="urn:microsoft.com/office/officeart/2008/layout/VerticalAccentList"/>
    <dgm:cxn modelId="{E62785E7-7F0C-4ED3-895A-AFE1B4EA5AC6}" type="presParOf" srcId="{1E83A5B5-D58C-493B-B035-0E7DA10D0625}" destId="{90B89781-4826-46C6-8982-D0F6A33F78B5}" srcOrd="2" destOrd="0" presId="urn:microsoft.com/office/officeart/2008/layout/VerticalAccentList"/>
    <dgm:cxn modelId="{4E7406C3-EB9E-4983-83AD-1D82069DB4D8}" type="presParOf" srcId="{1E83A5B5-D58C-493B-B035-0E7DA10D0625}" destId="{79C8E234-71C1-466A-9E54-300E7B98A270}" srcOrd="3" destOrd="0" presId="urn:microsoft.com/office/officeart/2008/layout/VerticalAccentList"/>
    <dgm:cxn modelId="{4C505E9D-786E-4036-98B6-E39AEBD78019}" type="presParOf" srcId="{1E83A5B5-D58C-493B-B035-0E7DA10D0625}" destId="{45CB0261-A45D-41B4-B4C3-D7CFA2E257E1}" srcOrd="4" destOrd="0" presId="urn:microsoft.com/office/officeart/2008/layout/VerticalAccentList"/>
    <dgm:cxn modelId="{7E6ED231-E4F2-4693-AEEF-E451976CB067}" type="presParOf" srcId="{1E83A5B5-D58C-493B-B035-0E7DA10D0625}" destId="{30383D65-0A7C-4B3E-9E5E-A37A5637ECC1}" srcOrd="5" destOrd="0" presId="urn:microsoft.com/office/officeart/2008/layout/VerticalAccentList"/>
    <dgm:cxn modelId="{B10C30E3-39E1-47C1-8B35-4DECCC761563}" type="presParOf" srcId="{1E83A5B5-D58C-493B-B035-0E7DA10D0625}" destId="{12D01787-E80B-4D49-9D18-3867008206FC}"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E686D67-58EB-4F9A-8878-0BEC002AB163}" type="doc">
      <dgm:prSet loTypeId="urn:microsoft.com/office/officeart/2009/3/layout/RandomtoResultProcess" loCatId="process" qsTypeId="urn:microsoft.com/office/officeart/2005/8/quickstyle/simple1" qsCatId="simple" csTypeId="urn:microsoft.com/office/officeart/2005/8/colors/accent3_5" csCatId="accent3" phldr="1"/>
      <dgm:spPr/>
      <dgm:t>
        <a:bodyPr/>
        <a:lstStyle/>
        <a:p>
          <a:endParaRPr lang="es-EC"/>
        </a:p>
      </dgm:t>
    </dgm:pt>
    <dgm:pt modelId="{1BD01BA5-5857-4280-A31B-C1D078ACB33E}">
      <dgm:prSet phldrT="[Texto]" custT="1"/>
      <dgm:spPr/>
      <dgm:t>
        <a:bodyPr/>
        <a:lstStyle/>
        <a:p>
          <a:r>
            <a:rPr lang="es-EC" sz="1400" b="1" dirty="0" smtClean="0">
              <a:latin typeface="Calibri" panose="020F0502020204030204" pitchFamily="34" charset="0"/>
              <a:cs typeface="Calibri" panose="020F0502020204030204" pitchFamily="34" charset="0"/>
            </a:rPr>
            <a:t>Torres Hernández </a:t>
          </a:r>
          <a:r>
            <a:rPr lang="es-EC" sz="1400" dirty="0" smtClean="0">
              <a:latin typeface="Calibri" panose="020F0502020204030204" pitchFamily="34" charset="0"/>
              <a:cs typeface="Calibri" panose="020F0502020204030204" pitchFamily="34" charset="0"/>
            </a:rPr>
            <a:t>(2014)</a:t>
          </a:r>
          <a:r>
            <a:rPr lang="es-ES" sz="1400" dirty="0" smtClean="0">
              <a:latin typeface="Calibri" panose="020F0502020204030204" pitchFamily="34" charset="0"/>
              <a:cs typeface="Calibri" panose="020F0502020204030204" pitchFamily="34" charset="0"/>
            </a:rPr>
            <a:t> Libro de Administración Estratégica</a:t>
          </a:r>
          <a:endParaRPr lang="es-EC" sz="1400" dirty="0">
            <a:latin typeface="Calibri" panose="020F0502020204030204" pitchFamily="34" charset="0"/>
            <a:cs typeface="Calibri" panose="020F0502020204030204" pitchFamily="34" charset="0"/>
          </a:endParaRPr>
        </a:p>
      </dgm:t>
    </dgm:pt>
    <dgm:pt modelId="{EA403C9F-426A-4AF8-A0DB-B126D2568F5B}" type="parTrans" cxnId="{FD1287CD-D1D0-4F4F-8E52-8A7B6B5C01AC}">
      <dgm:prSet/>
      <dgm:spPr/>
      <dgm:t>
        <a:bodyPr/>
        <a:lstStyle/>
        <a:p>
          <a:endParaRPr lang="es-EC"/>
        </a:p>
      </dgm:t>
    </dgm:pt>
    <dgm:pt modelId="{1E008E7A-910E-4813-9EA2-81E3A0B9083C}" type="sibTrans" cxnId="{FD1287CD-D1D0-4F4F-8E52-8A7B6B5C01AC}">
      <dgm:prSet/>
      <dgm:spPr/>
      <dgm:t>
        <a:bodyPr/>
        <a:lstStyle/>
        <a:p>
          <a:endParaRPr lang="es-EC"/>
        </a:p>
      </dgm:t>
    </dgm:pt>
    <dgm:pt modelId="{CB35C9FA-983E-4851-87C5-29753AE8B160}">
      <dgm:prSet phldrT="[Texto]" custT="1"/>
      <dgm:spPr/>
      <dgm:t>
        <a:bodyPr/>
        <a:lstStyle/>
        <a:p>
          <a:r>
            <a:rPr lang="es-ES" sz="1400" dirty="0" smtClean="0">
              <a:solidFill>
                <a:schemeClr val="tx1"/>
              </a:solidFill>
              <a:latin typeface="Calibri" panose="020F0502020204030204" pitchFamily="34" charset="0"/>
              <a:cs typeface="Calibri" panose="020F0502020204030204" pitchFamily="34" charset="0"/>
            </a:rPr>
            <a:t>Herramienta FODA (elección de estrategias)</a:t>
          </a:r>
        </a:p>
        <a:p>
          <a:r>
            <a:rPr lang="es-EC" sz="1400" b="1" dirty="0" smtClean="0">
              <a:solidFill>
                <a:schemeClr val="tx1"/>
              </a:solidFill>
              <a:latin typeface="Calibri" panose="020F0502020204030204" pitchFamily="34" charset="0"/>
              <a:cs typeface="Calibri" panose="020F0502020204030204" pitchFamily="34" charset="0"/>
            </a:rPr>
            <a:t>Solórzano y Alaña (2015)</a:t>
          </a:r>
        </a:p>
        <a:p>
          <a:r>
            <a:rPr lang="es-ES" sz="1400" dirty="0" smtClean="0">
              <a:solidFill>
                <a:schemeClr val="tx1"/>
              </a:solidFill>
              <a:latin typeface="Calibri" panose="020F0502020204030204" pitchFamily="34" charset="0"/>
              <a:cs typeface="Calibri" panose="020F0502020204030204" pitchFamily="34" charset="0"/>
            </a:rPr>
            <a:t>Selección de estrategias más ordenada y priorizada</a:t>
          </a:r>
        </a:p>
      </dgm:t>
    </dgm:pt>
    <dgm:pt modelId="{A73810D9-11B7-4E3B-964E-8236955D3219}" type="parTrans" cxnId="{6763C431-D2E3-4661-B06F-605687D5A778}">
      <dgm:prSet/>
      <dgm:spPr/>
      <dgm:t>
        <a:bodyPr/>
        <a:lstStyle/>
        <a:p>
          <a:endParaRPr lang="es-EC"/>
        </a:p>
      </dgm:t>
    </dgm:pt>
    <dgm:pt modelId="{FB5DF063-73AA-4FAB-8B1C-AF08EEE6C679}" type="sibTrans" cxnId="{6763C431-D2E3-4661-B06F-605687D5A778}">
      <dgm:prSet/>
      <dgm:spPr/>
      <dgm:t>
        <a:bodyPr/>
        <a:lstStyle/>
        <a:p>
          <a:endParaRPr lang="es-EC"/>
        </a:p>
      </dgm:t>
    </dgm:pt>
    <dgm:pt modelId="{74BA6074-FFA7-40E2-A34D-4C0C3099A721}" type="pres">
      <dgm:prSet presAssocID="{4E686D67-58EB-4F9A-8878-0BEC002AB163}" presName="Name0" presStyleCnt="0">
        <dgm:presLayoutVars>
          <dgm:dir/>
          <dgm:animOne val="branch"/>
          <dgm:animLvl val="lvl"/>
        </dgm:presLayoutVars>
      </dgm:prSet>
      <dgm:spPr/>
      <dgm:t>
        <a:bodyPr/>
        <a:lstStyle/>
        <a:p>
          <a:endParaRPr lang="es-EC"/>
        </a:p>
      </dgm:t>
    </dgm:pt>
    <dgm:pt modelId="{489A3C02-50E2-4833-912C-A7203AD8A696}" type="pres">
      <dgm:prSet presAssocID="{1BD01BA5-5857-4280-A31B-C1D078ACB33E}" presName="chaos" presStyleCnt="0"/>
      <dgm:spPr/>
    </dgm:pt>
    <dgm:pt modelId="{8F4F2672-F99D-4C0D-8252-D06A81EBF90E}" type="pres">
      <dgm:prSet presAssocID="{1BD01BA5-5857-4280-A31B-C1D078ACB33E}" presName="parTx1" presStyleLbl="revTx" presStyleIdx="0" presStyleCnt="1" custScaleX="77581" custScaleY="50826"/>
      <dgm:spPr/>
      <dgm:t>
        <a:bodyPr/>
        <a:lstStyle/>
        <a:p>
          <a:endParaRPr lang="es-EC"/>
        </a:p>
      </dgm:t>
    </dgm:pt>
    <dgm:pt modelId="{D2DE7491-0805-4803-9FF1-E499D97FA0D2}" type="pres">
      <dgm:prSet presAssocID="{1BD01BA5-5857-4280-A31B-C1D078ACB33E}" presName="c1" presStyleLbl="node1" presStyleIdx="0" presStyleCnt="19"/>
      <dgm:spPr/>
    </dgm:pt>
    <dgm:pt modelId="{0B1C59CD-3AC1-405B-8439-60328AEE1B2A}" type="pres">
      <dgm:prSet presAssocID="{1BD01BA5-5857-4280-A31B-C1D078ACB33E}" presName="c2" presStyleLbl="node1" presStyleIdx="1" presStyleCnt="19"/>
      <dgm:spPr/>
    </dgm:pt>
    <dgm:pt modelId="{5A90158C-AEDD-46F4-AA50-056962C81176}" type="pres">
      <dgm:prSet presAssocID="{1BD01BA5-5857-4280-A31B-C1D078ACB33E}" presName="c3" presStyleLbl="node1" presStyleIdx="2" presStyleCnt="19"/>
      <dgm:spPr/>
    </dgm:pt>
    <dgm:pt modelId="{30DBE726-9763-48E2-965B-43F1F10AD0C6}" type="pres">
      <dgm:prSet presAssocID="{1BD01BA5-5857-4280-A31B-C1D078ACB33E}" presName="c4" presStyleLbl="node1" presStyleIdx="3" presStyleCnt="19"/>
      <dgm:spPr/>
    </dgm:pt>
    <dgm:pt modelId="{6857A2B4-546B-48B9-BA14-2A7F513DDECC}" type="pres">
      <dgm:prSet presAssocID="{1BD01BA5-5857-4280-A31B-C1D078ACB33E}" presName="c5" presStyleLbl="node1" presStyleIdx="4" presStyleCnt="19"/>
      <dgm:spPr/>
    </dgm:pt>
    <dgm:pt modelId="{D5DCAAC9-A720-493D-9C4A-8A9BC10A394F}" type="pres">
      <dgm:prSet presAssocID="{1BD01BA5-5857-4280-A31B-C1D078ACB33E}" presName="c6" presStyleLbl="node1" presStyleIdx="5" presStyleCnt="19"/>
      <dgm:spPr/>
    </dgm:pt>
    <dgm:pt modelId="{D6D2BFDA-17EC-421D-A805-49BA005329CD}" type="pres">
      <dgm:prSet presAssocID="{1BD01BA5-5857-4280-A31B-C1D078ACB33E}" presName="c7" presStyleLbl="node1" presStyleIdx="6" presStyleCnt="19"/>
      <dgm:spPr/>
    </dgm:pt>
    <dgm:pt modelId="{F879DB79-4ACE-459D-BECF-A4C7FF3C8E28}" type="pres">
      <dgm:prSet presAssocID="{1BD01BA5-5857-4280-A31B-C1D078ACB33E}" presName="c8" presStyleLbl="node1" presStyleIdx="7" presStyleCnt="19"/>
      <dgm:spPr/>
    </dgm:pt>
    <dgm:pt modelId="{AF461DCA-EAFC-4281-A440-31667386C453}" type="pres">
      <dgm:prSet presAssocID="{1BD01BA5-5857-4280-A31B-C1D078ACB33E}" presName="c9" presStyleLbl="node1" presStyleIdx="8" presStyleCnt="19"/>
      <dgm:spPr/>
    </dgm:pt>
    <dgm:pt modelId="{23073AB5-428C-4F32-9E0E-CF4638E0D268}" type="pres">
      <dgm:prSet presAssocID="{1BD01BA5-5857-4280-A31B-C1D078ACB33E}" presName="c10" presStyleLbl="node1" presStyleIdx="9" presStyleCnt="19"/>
      <dgm:spPr/>
    </dgm:pt>
    <dgm:pt modelId="{E494BBE2-38E6-4C9F-A9BE-5A0194617974}" type="pres">
      <dgm:prSet presAssocID="{1BD01BA5-5857-4280-A31B-C1D078ACB33E}" presName="c11" presStyleLbl="node1" presStyleIdx="10" presStyleCnt="19"/>
      <dgm:spPr/>
    </dgm:pt>
    <dgm:pt modelId="{BE765F33-8D0D-4D50-80D8-1603962B21D4}" type="pres">
      <dgm:prSet presAssocID="{1BD01BA5-5857-4280-A31B-C1D078ACB33E}" presName="c12" presStyleLbl="node1" presStyleIdx="11" presStyleCnt="19"/>
      <dgm:spPr/>
    </dgm:pt>
    <dgm:pt modelId="{1B5ABE48-A5DF-4B29-848F-58C34B42F428}" type="pres">
      <dgm:prSet presAssocID="{1BD01BA5-5857-4280-A31B-C1D078ACB33E}" presName="c13" presStyleLbl="node1" presStyleIdx="12" presStyleCnt="19"/>
      <dgm:spPr/>
    </dgm:pt>
    <dgm:pt modelId="{7D8762F2-0BC2-4A0A-8950-F9236D9CCDCE}" type="pres">
      <dgm:prSet presAssocID="{1BD01BA5-5857-4280-A31B-C1D078ACB33E}" presName="c14" presStyleLbl="node1" presStyleIdx="13" presStyleCnt="19"/>
      <dgm:spPr/>
    </dgm:pt>
    <dgm:pt modelId="{F5DA8D01-45C9-462F-AAD5-0EBF4B9DD0C6}" type="pres">
      <dgm:prSet presAssocID="{1BD01BA5-5857-4280-A31B-C1D078ACB33E}" presName="c15" presStyleLbl="node1" presStyleIdx="14" presStyleCnt="19"/>
      <dgm:spPr/>
    </dgm:pt>
    <dgm:pt modelId="{AADFE4E5-B2A9-4E72-BA4E-ED405DA2EDCB}" type="pres">
      <dgm:prSet presAssocID="{1BD01BA5-5857-4280-A31B-C1D078ACB33E}" presName="c16" presStyleLbl="node1" presStyleIdx="15" presStyleCnt="19"/>
      <dgm:spPr/>
    </dgm:pt>
    <dgm:pt modelId="{33133650-ABF5-4BE4-8DAB-358748B0F7E8}" type="pres">
      <dgm:prSet presAssocID="{1BD01BA5-5857-4280-A31B-C1D078ACB33E}" presName="c17" presStyleLbl="node1" presStyleIdx="16" presStyleCnt="19"/>
      <dgm:spPr/>
    </dgm:pt>
    <dgm:pt modelId="{6F7CB477-7F96-470D-A0A3-A73930353A40}" type="pres">
      <dgm:prSet presAssocID="{1BD01BA5-5857-4280-A31B-C1D078ACB33E}" presName="c18" presStyleLbl="node1" presStyleIdx="17" presStyleCnt="19"/>
      <dgm:spPr/>
    </dgm:pt>
    <dgm:pt modelId="{C8432588-2E79-4C42-B48D-E186CF2432E9}" type="pres">
      <dgm:prSet presAssocID="{1E008E7A-910E-4813-9EA2-81E3A0B9083C}" presName="chevronComposite1" presStyleCnt="0"/>
      <dgm:spPr/>
    </dgm:pt>
    <dgm:pt modelId="{591AB96D-0ED0-49A7-9055-CE0028CDD5E6}" type="pres">
      <dgm:prSet presAssocID="{1E008E7A-910E-4813-9EA2-81E3A0B9083C}" presName="chevron1" presStyleLbl="sibTrans2D1" presStyleIdx="0" presStyleCnt="2"/>
      <dgm:spPr/>
    </dgm:pt>
    <dgm:pt modelId="{D25B311C-EA54-4AD8-BBE3-F13DEF7F4C86}" type="pres">
      <dgm:prSet presAssocID="{1E008E7A-910E-4813-9EA2-81E3A0B9083C}" presName="spChevron1" presStyleCnt="0"/>
      <dgm:spPr/>
    </dgm:pt>
    <dgm:pt modelId="{6984211C-1C50-4909-82F2-704B036567D5}" type="pres">
      <dgm:prSet presAssocID="{1E008E7A-910E-4813-9EA2-81E3A0B9083C}" presName="overlap" presStyleCnt="0"/>
      <dgm:spPr/>
    </dgm:pt>
    <dgm:pt modelId="{7DBF08E0-69CD-456C-86A7-B2939B1EF088}" type="pres">
      <dgm:prSet presAssocID="{1E008E7A-910E-4813-9EA2-81E3A0B9083C}" presName="chevronComposite2" presStyleCnt="0"/>
      <dgm:spPr/>
    </dgm:pt>
    <dgm:pt modelId="{714E0789-2FA1-442A-9421-45A17542D53D}" type="pres">
      <dgm:prSet presAssocID="{1E008E7A-910E-4813-9EA2-81E3A0B9083C}" presName="chevron2" presStyleLbl="sibTrans2D1" presStyleIdx="1" presStyleCnt="2"/>
      <dgm:spPr/>
    </dgm:pt>
    <dgm:pt modelId="{C0179970-B6F7-44C3-AE9B-2066BA4C531D}" type="pres">
      <dgm:prSet presAssocID="{1E008E7A-910E-4813-9EA2-81E3A0B9083C}" presName="spChevron2" presStyleCnt="0"/>
      <dgm:spPr/>
    </dgm:pt>
    <dgm:pt modelId="{2B5AEF4E-97DE-4BAF-A216-A57918998674}" type="pres">
      <dgm:prSet presAssocID="{CB35C9FA-983E-4851-87C5-29753AE8B160}" presName="last" presStyleCnt="0"/>
      <dgm:spPr/>
    </dgm:pt>
    <dgm:pt modelId="{E5F72F76-720D-4554-A7CE-793BE012B9DC}" type="pres">
      <dgm:prSet presAssocID="{CB35C9FA-983E-4851-87C5-29753AE8B160}" presName="circleTx" presStyleLbl="node1" presStyleIdx="18" presStyleCnt="19" custScaleX="141155" custScaleY="118948"/>
      <dgm:spPr/>
      <dgm:t>
        <a:bodyPr/>
        <a:lstStyle/>
        <a:p>
          <a:endParaRPr lang="es-EC"/>
        </a:p>
      </dgm:t>
    </dgm:pt>
    <dgm:pt modelId="{F2E8E174-09D2-4201-B4FB-E6A1B8AED542}" type="pres">
      <dgm:prSet presAssocID="{CB35C9FA-983E-4851-87C5-29753AE8B160}" presName="spN" presStyleCnt="0"/>
      <dgm:spPr/>
    </dgm:pt>
  </dgm:ptLst>
  <dgm:cxnLst>
    <dgm:cxn modelId="{6763C431-D2E3-4661-B06F-605687D5A778}" srcId="{4E686D67-58EB-4F9A-8878-0BEC002AB163}" destId="{CB35C9FA-983E-4851-87C5-29753AE8B160}" srcOrd="1" destOrd="0" parTransId="{A73810D9-11B7-4E3B-964E-8236955D3219}" sibTransId="{FB5DF063-73AA-4FAB-8B1C-AF08EEE6C679}"/>
    <dgm:cxn modelId="{FD1287CD-D1D0-4F4F-8E52-8A7B6B5C01AC}" srcId="{4E686D67-58EB-4F9A-8878-0BEC002AB163}" destId="{1BD01BA5-5857-4280-A31B-C1D078ACB33E}" srcOrd="0" destOrd="0" parTransId="{EA403C9F-426A-4AF8-A0DB-B126D2568F5B}" sibTransId="{1E008E7A-910E-4813-9EA2-81E3A0B9083C}"/>
    <dgm:cxn modelId="{0E83577F-8204-4DAF-BA41-D2327C9C90D2}" type="presOf" srcId="{CB35C9FA-983E-4851-87C5-29753AE8B160}" destId="{E5F72F76-720D-4554-A7CE-793BE012B9DC}" srcOrd="0" destOrd="0" presId="urn:microsoft.com/office/officeart/2009/3/layout/RandomtoResultProcess"/>
    <dgm:cxn modelId="{0DEE79C0-0B16-4B1E-8B62-FF203F263D3A}" type="presOf" srcId="{4E686D67-58EB-4F9A-8878-0BEC002AB163}" destId="{74BA6074-FFA7-40E2-A34D-4C0C3099A721}" srcOrd="0" destOrd="0" presId="urn:microsoft.com/office/officeart/2009/3/layout/RandomtoResultProcess"/>
    <dgm:cxn modelId="{CF19A192-DE81-4F30-8035-ABB9831EF2AB}" type="presOf" srcId="{1BD01BA5-5857-4280-A31B-C1D078ACB33E}" destId="{8F4F2672-F99D-4C0D-8252-D06A81EBF90E}" srcOrd="0" destOrd="0" presId="urn:microsoft.com/office/officeart/2009/3/layout/RandomtoResultProcess"/>
    <dgm:cxn modelId="{D68D7C09-6018-438D-B444-415BC1A3D47F}" type="presParOf" srcId="{74BA6074-FFA7-40E2-A34D-4C0C3099A721}" destId="{489A3C02-50E2-4833-912C-A7203AD8A696}" srcOrd="0" destOrd="0" presId="urn:microsoft.com/office/officeart/2009/3/layout/RandomtoResultProcess"/>
    <dgm:cxn modelId="{6C64C76C-F3E6-48B8-BBDF-E5368FF3FE79}" type="presParOf" srcId="{489A3C02-50E2-4833-912C-A7203AD8A696}" destId="{8F4F2672-F99D-4C0D-8252-D06A81EBF90E}" srcOrd="0" destOrd="0" presId="urn:microsoft.com/office/officeart/2009/3/layout/RandomtoResultProcess"/>
    <dgm:cxn modelId="{B63F8E28-7BA2-4045-9E0E-5E1A608EACCB}" type="presParOf" srcId="{489A3C02-50E2-4833-912C-A7203AD8A696}" destId="{D2DE7491-0805-4803-9FF1-E499D97FA0D2}" srcOrd="1" destOrd="0" presId="urn:microsoft.com/office/officeart/2009/3/layout/RandomtoResultProcess"/>
    <dgm:cxn modelId="{33066C78-E3BC-4427-8F48-33B6808F542C}" type="presParOf" srcId="{489A3C02-50E2-4833-912C-A7203AD8A696}" destId="{0B1C59CD-3AC1-405B-8439-60328AEE1B2A}" srcOrd="2" destOrd="0" presId="urn:microsoft.com/office/officeart/2009/3/layout/RandomtoResultProcess"/>
    <dgm:cxn modelId="{B2D1351E-8551-4A0C-9625-D092A2A70C78}" type="presParOf" srcId="{489A3C02-50E2-4833-912C-A7203AD8A696}" destId="{5A90158C-AEDD-46F4-AA50-056962C81176}" srcOrd="3" destOrd="0" presId="urn:microsoft.com/office/officeart/2009/3/layout/RandomtoResultProcess"/>
    <dgm:cxn modelId="{6F87727D-95D6-4EE4-925F-398BC75AEF78}" type="presParOf" srcId="{489A3C02-50E2-4833-912C-A7203AD8A696}" destId="{30DBE726-9763-48E2-965B-43F1F10AD0C6}" srcOrd="4" destOrd="0" presId="urn:microsoft.com/office/officeart/2009/3/layout/RandomtoResultProcess"/>
    <dgm:cxn modelId="{47D38DE1-E9BF-4447-BD7F-D25B3A2F0175}" type="presParOf" srcId="{489A3C02-50E2-4833-912C-A7203AD8A696}" destId="{6857A2B4-546B-48B9-BA14-2A7F513DDECC}" srcOrd="5" destOrd="0" presId="urn:microsoft.com/office/officeart/2009/3/layout/RandomtoResultProcess"/>
    <dgm:cxn modelId="{A2A7578C-B99F-48F0-9263-59A6D257572E}" type="presParOf" srcId="{489A3C02-50E2-4833-912C-A7203AD8A696}" destId="{D5DCAAC9-A720-493D-9C4A-8A9BC10A394F}" srcOrd="6" destOrd="0" presId="urn:microsoft.com/office/officeart/2009/3/layout/RandomtoResultProcess"/>
    <dgm:cxn modelId="{71E50AE1-A71B-4941-A414-D39B2FFDDCF6}" type="presParOf" srcId="{489A3C02-50E2-4833-912C-A7203AD8A696}" destId="{D6D2BFDA-17EC-421D-A805-49BA005329CD}" srcOrd="7" destOrd="0" presId="urn:microsoft.com/office/officeart/2009/3/layout/RandomtoResultProcess"/>
    <dgm:cxn modelId="{820691D8-B03B-4741-A8B4-7B6980FDAA6D}" type="presParOf" srcId="{489A3C02-50E2-4833-912C-A7203AD8A696}" destId="{F879DB79-4ACE-459D-BECF-A4C7FF3C8E28}" srcOrd="8" destOrd="0" presId="urn:microsoft.com/office/officeart/2009/3/layout/RandomtoResultProcess"/>
    <dgm:cxn modelId="{49A78C0B-E2EC-4A2D-8719-8369C44494C2}" type="presParOf" srcId="{489A3C02-50E2-4833-912C-A7203AD8A696}" destId="{AF461DCA-EAFC-4281-A440-31667386C453}" srcOrd="9" destOrd="0" presId="urn:microsoft.com/office/officeart/2009/3/layout/RandomtoResultProcess"/>
    <dgm:cxn modelId="{7C6BDC67-81AB-4B40-ACCE-D97864803EE6}" type="presParOf" srcId="{489A3C02-50E2-4833-912C-A7203AD8A696}" destId="{23073AB5-428C-4F32-9E0E-CF4638E0D268}" srcOrd="10" destOrd="0" presId="urn:microsoft.com/office/officeart/2009/3/layout/RandomtoResultProcess"/>
    <dgm:cxn modelId="{EB3DE823-F5EB-45B5-934A-A0CCCCCBE85E}" type="presParOf" srcId="{489A3C02-50E2-4833-912C-A7203AD8A696}" destId="{E494BBE2-38E6-4C9F-A9BE-5A0194617974}" srcOrd="11" destOrd="0" presId="urn:microsoft.com/office/officeart/2009/3/layout/RandomtoResultProcess"/>
    <dgm:cxn modelId="{B6BFAA82-49A6-4E91-BE99-F93DD6FC5675}" type="presParOf" srcId="{489A3C02-50E2-4833-912C-A7203AD8A696}" destId="{BE765F33-8D0D-4D50-80D8-1603962B21D4}" srcOrd="12" destOrd="0" presId="urn:microsoft.com/office/officeart/2009/3/layout/RandomtoResultProcess"/>
    <dgm:cxn modelId="{BA049D41-BA27-4A56-A678-EDA42972E6D1}" type="presParOf" srcId="{489A3C02-50E2-4833-912C-A7203AD8A696}" destId="{1B5ABE48-A5DF-4B29-848F-58C34B42F428}" srcOrd="13" destOrd="0" presId="urn:microsoft.com/office/officeart/2009/3/layout/RandomtoResultProcess"/>
    <dgm:cxn modelId="{7A8FE79A-23B0-41AF-901B-F1B197D9C6B5}" type="presParOf" srcId="{489A3C02-50E2-4833-912C-A7203AD8A696}" destId="{7D8762F2-0BC2-4A0A-8950-F9236D9CCDCE}" srcOrd="14" destOrd="0" presId="urn:microsoft.com/office/officeart/2009/3/layout/RandomtoResultProcess"/>
    <dgm:cxn modelId="{31F62FEF-2A7C-4CDC-BE3F-C53368317E11}" type="presParOf" srcId="{489A3C02-50E2-4833-912C-A7203AD8A696}" destId="{F5DA8D01-45C9-462F-AAD5-0EBF4B9DD0C6}" srcOrd="15" destOrd="0" presId="urn:microsoft.com/office/officeart/2009/3/layout/RandomtoResultProcess"/>
    <dgm:cxn modelId="{8DFA8D9E-8EAF-4CAA-B61C-62E45B921B9F}" type="presParOf" srcId="{489A3C02-50E2-4833-912C-A7203AD8A696}" destId="{AADFE4E5-B2A9-4E72-BA4E-ED405DA2EDCB}" srcOrd="16" destOrd="0" presId="urn:microsoft.com/office/officeart/2009/3/layout/RandomtoResultProcess"/>
    <dgm:cxn modelId="{3497068C-F7B9-46BF-9E37-85D5EF8CF81B}" type="presParOf" srcId="{489A3C02-50E2-4833-912C-A7203AD8A696}" destId="{33133650-ABF5-4BE4-8DAB-358748B0F7E8}" srcOrd="17" destOrd="0" presId="urn:microsoft.com/office/officeart/2009/3/layout/RandomtoResultProcess"/>
    <dgm:cxn modelId="{D7360897-4B83-4CB9-9BFC-EB67A66E2B6C}" type="presParOf" srcId="{489A3C02-50E2-4833-912C-A7203AD8A696}" destId="{6F7CB477-7F96-470D-A0A3-A73930353A40}" srcOrd="18" destOrd="0" presId="urn:microsoft.com/office/officeart/2009/3/layout/RandomtoResultProcess"/>
    <dgm:cxn modelId="{7EC06EEA-82C9-41AF-A49E-5864BE30D1A3}" type="presParOf" srcId="{74BA6074-FFA7-40E2-A34D-4C0C3099A721}" destId="{C8432588-2E79-4C42-B48D-E186CF2432E9}" srcOrd="1" destOrd="0" presId="urn:microsoft.com/office/officeart/2009/3/layout/RandomtoResultProcess"/>
    <dgm:cxn modelId="{3CC85EC8-6338-499A-A369-25DD530F2CE8}" type="presParOf" srcId="{C8432588-2E79-4C42-B48D-E186CF2432E9}" destId="{591AB96D-0ED0-49A7-9055-CE0028CDD5E6}" srcOrd="0" destOrd="0" presId="urn:microsoft.com/office/officeart/2009/3/layout/RandomtoResultProcess"/>
    <dgm:cxn modelId="{E488B8F4-61D5-4116-9820-2C1646BA3825}" type="presParOf" srcId="{C8432588-2E79-4C42-B48D-E186CF2432E9}" destId="{D25B311C-EA54-4AD8-BBE3-F13DEF7F4C86}" srcOrd="1" destOrd="0" presId="urn:microsoft.com/office/officeart/2009/3/layout/RandomtoResultProcess"/>
    <dgm:cxn modelId="{37B5F71E-BCB3-464E-A4DC-B9B622BD1BB2}" type="presParOf" srcId="{74BA6074-FFA7-40E2-A34D-4C0C3099A721}" destId="{6984211C-1C50-4909-82F2-704B036567D5}" srcOrd="2" destOrd="0" presId="urn:microsoft.com/office/officeart/2009/3/layout/RandomtoResultProcess"/>
    <dgm:cxn modelId="{2299103D-ADBD-43D9-8CE7-A5A0CAB1732F}" type="presParOf" srcId="{74BA6074-FFA7-40E2-A34D-4C0C3099A721}" destId="{7DBF08E0-69CD-456C-86A7-B2939B1EF088}" srcOrd="3" destOrd="0" presId="urn:microsoft.com/office/officeart/2009/3/layout/RandomtoResultProcess"/>
    <dgm:cxn modelId="{9DAE0E3D-0B6B-480C-A347-FB79F6B595E4}" type="presParOf" srcId="{7DBF08E0-69CD-456C-86A7-B2939B1EF088}" destId="{714E0789-2FA1-442A-9421-45A17542D53D}" srcOrd="0" destOrd="0" presId="urn:microsoft.com/office/officeart/2009/3/layout/RandomtoResultProcess"/>
    <dgm:cxn modelId="{6D51090F-DA23-43CD-A650-922AB2316552}" type="presParOf" srcId="{7DBF08E0-69CD-456C-86A7-B2939B1EF088}" destId="{C0179970-B6F7-44C3-AE9B-2066BA4C531D}" srcOrd="1" destOrd="0" presId="urn:microsoft.com/office/officeart/2009/3/layout/RandomtoResultProcess"/>
    <dgm:cxn modelId="{2DDAB52C-1A9F-4E6F-9BFC-B1DAA92B07F3}" type="presParOf" srcId="{74BA6074-FFA7-40E2-A34D-4C0C3099A721}" destId="{2B5AEF4E-97DE-4BAF-A216-A57918998674}" srcOrd="4" destOrd="0" presId="urn:microsoft.com/office/officeart/2009/3/layout/RandomtoResultProcess"/>
    <dgm:cxn modelId="{6ACBA3B2-AE5B-4394-AE2A-4FC8FCF31496}" type="presParOf" srcId="{2B5AEF4E-97DE-4BAF-A216-A57918998674}" destId="{E5F72F76-720D-4554-A7CE-793BE012B9DC}" srcOrd="0" destOrd="0" presId="urn:microsoft.com/office/officeart/2009/3/layout/RandomtoResultProcess"/>
    <dgm:cxn modelId="{E7082CF2-FD86-4F96-BE5A-F7FC0567DBFA}" type="presParOf" srcId="{2B5AEF4E-97DE-4BAF-A216-A57918998674}" destId="{F2E8E174-09D2-4201-B4FB-E6A1B8AED542}"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0.29686</cdr:x>
      <cdr:y>0.15559</cdr:y>
    </cdr:from>
    <cdr:to>
      <cdr:x>0.43019</cdr:x>
      <cdr:y>0.22917</cdr:y>
    </cdr:to>
    <cdr:sp macro="" textlink="">
      <cdr:nvSpPr>
        <cdr:cNvPr id="2" name="Rectángulo 1"/>
        <cdr:cNvSpPr/>
      </cdr:nvSpPr>
      <cdr:spPr>
        <a:xfrm xmlns:a="http://schemas.openxmlformats.org/drawingml/2006/main">
          <a:off x="1357240" y="359426"/>
          <a:ext cx="609600" cy="169963"/>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es-EC"/>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algn="ctr"/>
          <a:r>
            <a:rPr lang="es-ES" sz="1100" dirty="0" smtClean="0"/>
            <a:t>71%</a:t>
          </a:r>
          <a:endParaRPr lang="es-EC"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0.70426</cdr:x>
      <cdr:y>0.4488</cdr:y>
    </cdr:from>
    <cdr:to>
      <cdr:x>0.86476</cdr:x>
      <cdr:y>0.51512</cdr:y>
    </cdr:to>
    <cdr:sp macro="" textlink="">
      <cdr:nvSpPr>
        <cdr:cNvPr id="2" name="Rectángulo 1"/>
        <cdr:cNvSpPr/>
      </cdr:nvSpPr>
      <cdr:spPr>
        <a:xfrm xmlns:a="http://schemas.openxmlformats.org/drawingml/2006/main">
          <a:off x="2704753" y="982831"/>
          <a:ext cx="616406" cy="145235"/>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es-EC"/>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algn="ctr"/>
          <a:r>
            <a:rPr lang="es-ES" sz="1100" dirty="0" smtClean="0"/>
            <a:t>71,9%</a:t>
          </a:r>
          <a:endParaRPr lang="es-EC"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0.60648</cdr:x>
      <cdr:y>0.32455</cdr:y>
    </cdr:from>
    <cdr:to>
      <cdr:x>0.65598</cdr:x>
      <cdr:y>0.38702</cdr:y>
    </cdr:to>
    <cdr:sp macro="" textlink="">
      <cdr:nvSpPr>
        <cdr:cNvPr id="2" name="Elipse 1"/>
        <cdr:cNvSpPr/>
      </cdr:nvSpPr>
      <cdr:spPr>
        <a:xfrm xmlns:a="http://schemas.openxmlformats.org/drawingml/2006/main">
          <a:off x="2022647" y="555810"/>
          <a:ext cx="165100" cy="106985"/>
        </a:xfrm>
        <a:prstGeom xmlns:a="http://schemas.openxmlformats.org/drawingml/2006/main" prst="ellipse">
          <a:avLst/>
        </a:prstGeom>
      </cdr:spPr>
      <cdr:style>
        <a:lnRef xmlns:a="http://schemas.openxmlformats.org/drawingml/2006/main" idx="1">
          <a:schemeClr val="accent2"/>
        </a:lnRef>
        <a:fillRef xmlns:a="http://schemas.openxmlformats.org/drawingml/2006/main" idx="3">
          <a:schemeClr val="accent2"/>
        </a:fillRef>
        <a:effectRef xmlns:a="http://schemas.openxmlformats.org/drawingml/2006/main" idx="2">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EC"/>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9891C-BCD9-4391-8E35-4A4066C08478}" type="datetimeFigureOut">
              <a:rPr lang="es-EC" smtClean="0"/>
              <a:t>16/5/2021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BD905-4DE1-4349-B08A-FE32B9BEDE63}" type="slidenum">
              <a:rPr lang="es-EC" smtClean="0"/>
              <a:t>‹Nº›</a:t>
            </a:fld>
            <a:endParaRPr lang="es-EC"/>
          </a:p>
        </p:txBody>
      </p:sp>
    </p:spTree>
    <p:extLst>
      <p:ext uri="{BB962C8B-B14F-4D97-AF65-F5344CB8AC3E}">
        <p14:creationId xmlns:p14="http://schemas.microsoft.com/office/powerpoint/2010/main" val="4002858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A2ED7C5-15BE-40C1-8AF3-0578E80CD8CB}" type="slidenum">
              <a:rPr lang="es-EC" smtClean="0">
                <a:solidFill>
                  <a:prstClr val="black"/>
                </a:solidFill>
              </a:rPr>
              <a:pPr/>
              <a:t>1</a:t>
            </a:fld>
            <a:endParaRPr lang="es-EC" dirty="0">
              <a:solidFill>
                <a:prstClr val="black"/>
              </a:solidFill>
            </a:endParaRPr>
          </a:p>
        </p:txBody>
      </p:sp>
    </p:spTree>
    <p:extLst>
      <p:ext uri="{BB962C8B-B14F-4D97-AF65-F5344CB8AC3E}">
        <p14:creationId xmlns:p14="http://schemas.microsoft.com/office/powerpoint/2010/main" val="3971329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vmlDrawing" Target="../drawings/vmlDrawing3.v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878DCF90-2428-4A18-B298-0D4D03D0F037}" type="datetimeFigureOut">
              <a:rPr lang="es-EC" smtClean="0">
                <a:solidFill>
                  <a:prstClr val="black">
                    <a:tint val="75000"/>
                  </a:prstClr>
                </a:solidFill>
              </a:rPr>
              <a:pPr/>
              <a:t>16/5/2021</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3388885-34DE-40D0-A83E-D5F901E61944}"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30183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878DCF90-2428-4A18-B298-0D4D03D0F037}" type="datetimeFigureOut">
              <a:rPr lang="es-EC" smtClean="0">
                <a:solidFill>
                  <a:prstClr val="black">
                    <a:tint val="75000"/>
                  </a:prstClr>
                </a:solidFill>
              </a:rPr>
              <a:pPr/>
              <a:t>16/5/2021</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3388885-34DE-40D0-A83E-D5F901E61944}"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992693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878DCF90-2428-4A18-B298-0D4D03D0F037}" type="datetimeFigureOut">
              <a:rPr lang="es-EC" smtClean="0">
                <a:solidFill>
                  <a:prstClr val="black">
                    <a:tint val="75000"/>
                  </a:prstClr>
                </a:solidFill>
              </a:rPr>
              <a:pPr/>
              <a:t>16/5/2021</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3388885-34DE-40D0-A83E-D5F901E61944}"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101301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1049" name="CorelDRAW" r:id="rId3" imgW="9168480" imgH="5375520" progId="">
                  <p:embed/>
                </p:oleObj>
              </mc:Choice>
              <mc:Fallback>
                <p:oleObj name="CorelDRAW" r:id="rId3" imgW="9168480" imgH="5375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dirty="0">
              <a:solidFill>
                <a:prstClr val="black"/>
              </a:solidFill>
            </a:endParaRPr>
          </a:p>
        </p:txBody>
      </p:sp>
      <p:pic>
        <p:nvPicPr>
          <p:cNvPr id="8" name="12 Imagen" descr="pie de pagina es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dirty="0">
                <a:solidFill>
                  <a:prstClr val="black"/>
                </a:solidFill>
              </a:rPr>
              <a:t>FECHA ÚLTIMA REVISIÓN: </a:t>
            </a:r>
            <a:r>
              <a:rPr lang="es-EC" dirty="0">
                <a:solidFill>
                  <a:prstClr val="black"/>
                </a:solidFill>
              </a:rPr>
              <a:t>09/10/13</a:t>
            </a: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solidFill>
                  <a:prstClr val="black"/>
                </a:solidFill>
              </a:rPr>
              <a:t>CÓDIGO: </a:t>
            </a:r>
            <a:r>
              <a:rPr lang="es-EC" dirty="0">
                <a:solidFill>
                  <a:prstClr val="black"/>
                </a:solidFill>
              </a:rPr>
              <a:t>SGC.DI.260</a:t>
            </a: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solidFill>
                  <a:prstClr val="black"/>
                </a:solidFill>
              </a:rPr>
              <a:t>VERSIÓN: </a:t>
            </a:r>
            <a:r>
              <a:rPr lang="es-EC" dirty="0">
                <a:solidFill>
                  <a:prstClr val="black"/>
                </a:solidFill>
              </a:rPr>
              <a:t>1.1</a:t>
            </a:r>
          </a:p>
        </p:txBody>
      </p:sp>
      <p:pic>
        <p:nvPicPr>
          <p:cNvPr id="9" name="8 Imagen"/>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469" y="222164"/>
            <a:ext cx="2976000" cy="576448"/>
          </a:xfrm>
          <a:prstGeom prst="rect">
            <a:avLst/>
          </a:prstGeom>
        </p:spPr>
      </p:pic>
      <p:sp>
        <p:nvSpPr>
          <p:cNvPr id="13"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dirty="0">
              <a:solidFill>
                <a:prstClr val="black"/>
              </a:solidFill>
            </a:endParaRPr>
          </a:p>
        </p:txBody>
      </p:sp>
      <p:pic>
        <p:nvPicPr>
          <p:cNvPr id="14" name="12 Imagen" descr="pie de pagina es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864226"/>
            <a:ext cx="12192000" cy="1065213"/>
          </a:xfrm>
          <a:prstGeom prst="rect">
            <a:avLst/>
          </a:prstGeom>
          <a:noFill/>
          <a:ln w="9525">
            <a:solidFill>
              <a:schemeClr val="tx1"/>
            </a:solidFill>
            <a:miter lim="800000"/>
            <a:headEnd/>
            <a:tailEnd/>
          </a:ln>
        </p:spPr>
      </p:pic>
      <p:pic>
        <p:nvPicPr>
          <p:cNvPr id="15" name="14 Imagen"/>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469" y="222164"/>
            <a:ext cx="2976000" cy="576448"/>
          </a:xfrm>
          <a:prstGeom prst="rect">
            <a:avLst/>
          </a:prstGeom>
        </p:spPr>
      </p:pic>
      <p:sp>
        <p:nvSpPr>
          <p:cNvPr id="16" name="Rectangle 27">
            <a:extLst>
              <a:ext uri="{FF2B5EF4-FFF2-40B4-BE49-F238E27FC236}">
                <a16:creationId xmlns="" xmlns:a16="http://schemas.microsoft.com/office/drawing/2014/main" id="{2F2C0673-5E1C-4537-A411-BD8BDEEBBF3A}"/>
              </a:ext>
            </a:extLst>
          </p:cNvPr>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dirty="0">
              <a:solidFill>
                <a:prstClr val="black"/>
              </a:solidFill>
            </a:endParaRPr>
          </a:p>
        </p:txBody>
      </p:sp>
      <p:pic>
        <p:nvPicPr>
          <p:cNvPr id="17" name="12 Imagen" descr="pie de pagina espe.jpg">
            <a:extLst>
              <a:ext uri="{FF2B5EF4-FFF2-40B4-BE49-F238E27FC236}">
                <a16:creationId xmlns="" xmlns:a16="http://schemas.microsoft.com/office/drawing/2014/main" id="{0B2D8AB3-D43A-4E71-AC10-8B2184B9D45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0" y="5864226"/>
            <a:ext cx="12192000" cy="1065213"/>
          </a:xfrm>
          <a:prstGeom prst="rect">
            <a:avLst/>
          </a:prstGeom>
          <a:noFill/>
          <a:ln w="9525">
            <a:solidFill>
              <a:schemeClr val="tx1"/>
            </a:solidFill>
            <a:miter lim="800000"/>
            <a:headEnd/>
            <a:tailEnd/>
          </a:ln>
        </p:spPr>
      </p:pic>
      <p:pic>
        <p:nvPicPr>
          <p:cNvPr id="18" name="14 Imagen">
            <a:extLst>
              <a:ext uri="{FF2B5EF4-FFF2-40B4-BE49-F238E27FC236}">
                <a16:creationId xmlns="" xmlns:a16="http://schemas.microsoft.com/office/drawing/2014/main" id="{DD8499C6-0A5B-4583-8BA5-99091706CF1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4223072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fld id="{CB6A8A75-78EF-41C4-89EC-B3A8789C7E63}" type="datetimeFigureOut">
              <a:rPr lang="es-EC" smtClean="0">
                <a:solidFill>
                  <a:prstClr val="black">
                    <a:tint val="75000"/>
                  </a:prstClr>
                </a:solidFill>
              </a:rPr>
              <a:pPr/>
              <a:t>16/5/2021</a:t>
            </a:fld>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C2BC4347-D1A0-47E4-B2A4-74D4734C0176}"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356964408"/>
      </p:ext>
    </p:extLst>
  </p:cSld>
  <p:clrMapOvr>
    <a:masterClrMapping/>
  </p:clrMapOvr>
  <p:transition spd="slow"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 dirty="0"/>
          </a:p>
        </p:txBody>
      </p:sp>
      <p:sp>
        <p:nvSpPr>
          <p:cNvPr id="3" name="2 Marcador de contenido"/>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fld id="{CB6A8A75-78EF-41C4-89EC-B3A8789C7E63}" type="datetimeFigureOut">
              <a:rPr lang="es-EC" smtClean="0">
                <a:solidFill>
                  <a:prstClr val="black">
                    <a:tint val="75000"/>
                  </a:prstClr>
                </a:solidFill>
              </a:rPr>
              <a:pPr/>
              <a:t>16/5/2021</a:t>
            </a:fld>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C2BC4347-D1A0-47E4-B2A4-74D4734C0176}"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70118482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3 Marcador de fecha"/>
          <p:cNvSpPr>
            <a:spLocks noGrp="1"/>
          </p:cNvSpPr>
          <p:nvPr>
            <p:ph type="dt" sz="half" idx="10"/>
          </p:nvPr>
        </p:nvSpPr>
        <p:spPr/>
        <p:txBody>
          <a:bodyPr/>
          <a:lstStyle>
            <a:lvl1pPr>
              <a:defRPr/>
            </a:lvl1pPr>
          </a:lstStyle>
          <a:p>
            <a:fld id="{CB6A8A75-78EF-41C4-89EC-B3A8789C7E63}" type="datetimeFigureOut">
              <a:rPr lang="es-EC" smtClean="0">
                <a:solidFill>
                  <a:prstClr val="black">
                    <a:tint val="75000"/>
                  </a:prstClr>
                </a:solidFill>
              </a:rPr>
              <a:pPr/>
              <a:t>16/5/2021</a:t>
            </a:fld>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C2BC4347-D1A0-47E4-B2A4-74D4734C0176}"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75316015"/>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fld id="{CB6A8A75-78EF-41C4-89EC-B3A8789C7E63}" type="datetimeFigureOut">
              <a:rPr lang="es-EC" smtClean="0">
                <a:solidFill>
                  <a:prstClr val="black">
                    <a:tint val="75000"/>
                  </a:prstClr>
                </a:solidFill>
              </a:rPr>
              <a:pPr/>
              <a:t>16/5/2021</a:t>
            </a:fld>
            <a:endParaRPr lang="es-EC" dirty="0">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fld id="{C2BC4347-D1A0-47E4-B2A4-74D4734C0176}"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399092582"/>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fld id="{CB6A8A75-78EF-41C4-89EC-B3A8789C7E63}" type="datetimeFigureOut">
              <a:rPr lang="es-EC" smtClean="0">
                <a:solidFill>
                  <a:prstClr val="black">
                    <a:tint val="75000"/>
                  </a:prstClr>
                </a:solidFill>
              </a:rPr>
              <a:pPr/>
              <a:t>16/5/2021</a:t>
            </a:fld>
            <a:endParaRPr lang="es-EC" dirty="0">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fld id="{C2BC4347-D1A0-47E4-B2A4-74D4734C0176}"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727156753"/>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fld id="{CB6A8A75-78EF-41C4-89EC-B3A8789C7E63}" type="datetimeFigureOut">
              <a:rPr lang="es-EC" smtClean="0">
                <a:solidFill>
                  <a:prstClr val="black">
                    <a:tint val="75000"/>
                  </a:prstClr>
                </a:solidFill>
              </a:rPr>
              <a:pPr/>
              <a:t>16/5/2021</a:t>
            </a:fld>
            <a:endParaRPr lang="es-EC" dirty="0">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fld id="{C2BC4347-D1A0-47E4-B2A4-74D4734C0176}"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991921699"/>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fld id="{CB6A8A75-78EF-41C4-89EC-B3A8789C7E63}" type="datetimeFigureOut">
              <a:rPr lang="es-EC" smtClean="0">
                <a:solidFill>
                  <a:prstClr val="black">
                    <a:tint val="75000"/>
                  </a:prstClr>
                </a:solidFill>
              </a:rPr>
              <a:pPr/>
              <a:t>16/5/2021</a:t>
            </a:fld>
            <a:endParaRPr lang="es-EC" dirty="0">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fld id="{C2BC4347-D1A0-47E4-B2A4-74D4734C0176}"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725242280"/>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878DCF90-2428-4A18-B298-0D4D03D0F037}" type="datetimeFigureOut">
              <a:rPr lang="es-EC" smtClean="0">
                <a:solidFill>
                  <a:prstClr val="black">
                    <a:tint val="75000"/>
                  </a:prstClr>
                </a:solidFill>
              </a:rPr>
              <a:pPr/>
              <a:t>16/5/2021</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3388885-34DE-40D0-A83E-D5F901E61944}"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315584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3 Marcador de fecha"/>
          <p:cNvSpPr>
            <a:spLocks noGrp="1"/>
          </p:cNvSpPr>
          <p:nvPr>
            <p:ph type="dt" sz="half" idx="10"/>
          </p:nvPr>
        </p:nvSpPr>
        <p:spPr/>
        <p:txBody>
          <a:bodyPr/>
          <a:lstStyle>
            <a:lvl1pPr>
              <a:defRPr/>
            </a:lvl1pPr>
          </a:lstStyle>
          <a:p>
            <a:fld id="{CB6A8A75-78EF-41C4-89EC-B3A8789C7E63}" type="datetimeFigureOut">
              <a:rPr lang="es-EC" smtClean="0">
                <a:solidFill>
                  <a:prstClr val="black">
                    <a:tint val="75000"/>
                  </a:prstClr>
                </a:solidFill>
              </a:rPr>
              <a:pPr/>
              <a:t>16/5/2021</a:t>
            </a:fld>
            <a:endParaRPr lang="es-EC" dirty="0">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fld id="{C2BC4347-D1A0-47E4-B2A4-74D4734C0176}"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291364883"/>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dirty="0"/>
              <a:t>Haga clic en el icono para agregar una imagen</a:t>
            </a:r>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3 Marcador de fecha"/>
          <p:cNvSpPr>
            <a:spLocks noGrp="1"/>
          </p:cNvSpPr>
          <p:nvPr>
            <p:ph type="dt" sz="half" idx="10"/>
          </p:nvPr>
        </p:nvSpPr>
        <p:spPr/>
        <p:txBody>
          <a:bodyPr/>
          <a:lstStyle>
            <a:lvl1pPr>
              <a:defRPr/>
            </a:lvl1pPr>
          </a:lstStyle>
          <a:p>
            <a:fld id="{CB6A8A75-78EF-41C4-89EC-B3A8789C7E63}" type="datetimeFigureOut">
              <a:rPr lang="es-EC" smtClean="0">
                <a:solidFill>
                  <a:prstClr val="black">
                    <a:tint val="75000"/>
                  </a:prstClr>
                </a:solidFill>
              </a:rPr>
              <a:pPr/>
              <a:t>16/5/2021</a:t>
            </a:fld>
            <a:endParaRPr lang="es-EC" dirty="0">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fld id="{C2BC4347-D1A0-47E4-B2A4-74D4734C0176}"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779115015"/>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fld id="{CB6A8A75-78EF-41C4-89EC-B3A8789C7E63}" type="datetimeFigureOut">
              <a:rPr lang="es-EC" smtClean="0">
                <a:solidFill>
                  <a:prstClr val="black">
                    <a:tint val="75000"/>
                  </a:prstClr>
                </a:solidFill>
              </a:rPr>
              <a:pPr/>
              <a:t>16/5/2021</a:t>
            </a:fld>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C2BC4347-D1A0-47E4-B2A4-74D4734C0176}"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234424800"/>
      </p:ext>
    </p:extLst>
  </p:cSld>
  <p:clrMapOvr>
    <a:masterClrMapping/>
  </p:clrMapOvr>
  <p:transition spd="slow"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fld id="{CB6A8A75-78EF-41C4-89EC-B3A8789C7E63}" type="datetimeFigureOut">
              <a:rPr lang="es-EC" smtClean="0">
                <a:solidFill>
                  <a:prstClr val="black">
                    <a:tint val="75000"/>
                  </a:prstClr>
                </a:solidFill>
              </a:rPr>
              <a:pPr/>
              <a:t>16/5/2021</a:t>
            </a:fld>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C2BC4347-D1A0-47E4-B2A4-74D4734C0176}"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895706277"/>
      </p:ext>
    </p:extLst>
  </p:cSld>
  <p:clrMapOvr>
    <a:masterClrMapping/>
  </p:clrMapOvr>
  <p:transition spd="slow"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2073" name="CorelDRAW" r:id="rId3" imgW="9168480" imgH="5375520" progId="">
                  <p:embed/>
                </p:oleObj>
              </mc:Choice>
              <mc:Fallback>
                <p:oleObj name="CorelDRAW" r:id="rId3" imgW="9168480" imgH="5375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dirty="0">
              <a:solidFill>
                <a:prstClr val="black"/>
              </a:solidFill>
            </a:endParaRPr>
          </a:p>
        </p:txBody>
      </p:sp>
      <p:pic>
        <p:nvPicPr>
          <p:cNvPr id="8" name="12 Imagen" descr="pie de pagina es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dirty="0">
                <a:solidFill>
                  <a:prstClr val="black"/>
                </a:solidFill>
              </a:rPr>
              <a:t>FECHA ÚLTIMA REVISIÓN: </a:t>
            </a:r>
            <a:r>
              <a:rPr lang="es-EC" dirty="0">
                <a:solidFill>
                  <a:prstClr val="black"/>
                </a:solidFill>
              </a:rPr>
              <a:t>09/10/13</a:t>
            </a: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solidFill>
                  <a:prstClr val="black"/>
                </a:solidFill>
              </a:rPr>
              <a:t>CÓDIGO: </a:t>
            </a:r>
            <a:r>
              <a:rPr lang="es-EC" dirty="0">
                <a:solidFill>
                  <a:prstClr val="black"/>
                </a:solidFill>
              </a:rPr>
              <a:t>SGC.DI.260</a:t>
            </a: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solidFill>
                  <a:prstClr val="black"/>
                </a:solidFill>
              </a:rPr>
              <a:t>VERSIÓN: </a:t>
            </a:r>
            <a:r>
              <a:rPr lang="es-EC" dirty="0">
                <a:solidFill>
                  <a:prstClr val="black"/>
                </a:solidFill>
              </a:rPr>
              <a:t>1.1</a:t>
            </a:r>
          </a:p>
        </p:txBody>
      </p:sp>
      <p:pic>
        <p:nvPicPr>
          <p:cNvPr id="9" name="8 Imagen"/>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469" y="222164"/>
            <a:ext cx="2976000" cy="576448"/>
          </a:xfrm>
          <a:prstGeom prst="rect">
            <a:avLst/>
          </a:prstGeom>
        </p:spPr>
      </p:pic>
      <p:sp>
        <p:nvSpPr>
          <p:cNvPr id="13"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dirty="0">
              <a:solidFill>
                <a:prstClr val="black"/>
              </a:solidFill>
            </a:endParaRPr>
          </a:p>
        </p:txBody>
      </p:sp>
      <p:pic>
        <p:nvPicPr>
          <p:cNvPr id="14" name="12 Imagen" descr="pie de pagina es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864226"/>
            <a:ext cx="12192000" cy="1065213"/>
          </a:xfrm>
          <a:prstGeom prst="rect">
            <a:avLst/>
          </a:prstGeom>
          <a:noFill/>
          <a:ln w="9525">
            <a:solidFill>
              <a:schemeClr val="tx1"/>
            </a:solidFill>
            <a:miter lim="800000"/>
            <a:headEnd/>
            <a:tailEnd/>
          </a:ln>
        </p:spPr>
      </p:pic>
      <p:pic>
        <p:nvPicPr>
          <p:cNvPr id="15" name="14 Imagen"/>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469" y="222164"/>
            <a:ext cx="2976000" cy="576448"/>
          </a:xfrm>
          <a:prstGeom prst="rect">
            <a:avLst/>
          </a:prstGeom>
        </p:spPr>
      </p:pic>
      <p:sp>
        <p:nvSpPr>
          <p:cNvPr id="16" name="Rectangle 27">
            <a:extLst>
              <a:ext uri="{FF2B5EF4-FFF2-40B4-BE49-F238E27FC236}">
                <a16:creationId xmlns="" xmlns:a16="http://schemas.microsoft.com/office/drawing/2014/main" id="{2F2C0673-5E1C-4537-A411-BD8BDEEBBF3A}"/>
              </a:ext>
            </a:extLst>
          </p:cNvPr>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dirty="0">
              <a:solidFill>
                <a:prstClr val="black"/>
              </a:solidFill>
            </a:endParaRPr>
          </a:p>
        </p:txBody>
      </p:sp>
      <p:pic>
        <p:nvPicPr>
          <p:cNvPr id="17" name="12 Imagen" descr="pie de pagina espe.jpg">
            <a:extLst>
              <a:ext uri="{FF2B5EF4-FFF2-40B4-BE49-F238E27FC236}">
                <a16:creationId xmlns="" xmlns:a16="http://schemas.microsoft.com/office/drawing/2014/main" id="{0B2D8AB3-D43A-4E71-AC10-8B2184B9D45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0" y="5864226"/>
            <a:ext cx="12192000" cy="1065213"/>
          </a:xfrm>
          <a:prstGeom prst="rect">
            <a:avLst/>
          </a:prstGeom>
          <a:noFill/>
          <a:ln w="9525">
            <a:solidFill>
              <a:schemeClr val="tx1"/>
            </a:solidFill>
            <a:miter lim="800000"/>
            <a:headEnd/>
            <a:tailEnd/>
          </a:ln>
        </p:spPr>
      </p:pic>
      <p:pic>
        <p:nvPicPr>
          <p:cNvPr id="18" name="14 Imagen">
            <a:extLst>
              <a:ext uri="{FF2B5EF4-FFF2-40B4-BE49-F238E27FC236}">
                <a16:creationId xmlns="" xmlns:a16="http://schemas.microsoft.com/office/drawing/2014/main" id="{DD8499C6-0A5B-4583-8BA5-99091706CF1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1266684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2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3097" name="CorelDRAW" r:id="rId3" imgW="9168480" imgH="5375520" progId="">
                  <p:embed/>
                </p:oleObj>
              </mc:Choice>
              <mc:Fallback>
                <p:oleObj name="CorelDRAW" r:id="rId3" imgW="9168480" imgH="5375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dirty="0">
              <a:solidFill>
                <a:prstClr val="black"/>
              </a:solidFill>
            </a:endParaRPr>
          </a:p>
        </p:txBody>
      </p:sp>
      <p:pic>
        <p:nvPicPr>
          <p:cNvPr id="8" name="12 Imagen" descr="pie de pagina es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fld id="{CB6A8A75-78EF-41C4-89EC-B3A8789C7E63}" type="datetimeFigureOut">
              <a:rPr lang="es-EC" smtClean="0">
                <a:solidFill>
                  <a:prstClr val="black"/>
                </a:solidFill>
              </a:rPr>
              <a:pPr/>
              <a:t>16/5/2021</a:t>
            </a:fld>
            <a:endParaRPr lang="es-EC" dirty="0">
              <a:solidFill>
                <a:prstClr val="black"/>
              </a:solidFill>
            </a:endParaRP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prstClr val="black"/>
              </a:solidFill>
            </a:endParaRP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fld id="{C2BC4347-D1A0-47E4-B2A4-74D4734C0176}" type="slidenum">
              <a:rPr lang="es-EC" smtClean="0">
                <a:solidFill>
                  <a:prstClr val="black"/>
                </a:solidFill>
              </a:rPr>
              <a:pPr/>
              <a:t>‹Nº›</a:t>
            </a:fld>
            <a:endParaRPr lang="es-EC" dirty="0">
              <a:solidFill>
                <a:prstClr val="black"/>
              </a:solidFill>
            </a:endParaRPr>
          </a:p>
        </p:txBody>
      </p:sp>
      <p:pic>
        <p:nvPicPr>
          <p:cNvPr id="9" name="8 Imagen"/>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3066575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78DCF90-2428-4A18-B298-0D4D03D0F037}" type="datetimeFigureOut">
              <a:rPr lang="es-EC" smtClean="0">
                <a:solidFill>
                  <a:prstClr val="black">
                    <a:tint val="75000"/>
                  </a:prstClr>
                </a:solidFill>
              </a:rPr>
              <a:pPr/>
              <a:t>16/5/2021</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3388885-34DE-40D0-A83E-D5F901E61944}"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988236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878DCF90-2428-4A18-B298-0D4D03D0F037}" type="datetimeFigureOut">
              <a:rPr lang="es-EC" smtClean="0">
                <a:solidFill>
                  <a:prstClr val="black">
                    <a:tint val="75000"/>
                  </a:prstClr>
                </a:solidFill>
              </a:rPr>
              <a:pPr/>
              <a:t>16/5/2021</a:t>
            </a:fld>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3388885-34DE-40D0-A83E-D5F901E61944}"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17973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878DCF90-2428-4A18-B298-0D4D03D0F037}" type="datetimeFigureOut">
              <a:rPr lang="es-EC" smtClean="0">
                <a:solidFill>
                  <a:prstClr val="black">
                    <a:tint val="75000"/>
                  </a:prstClr>
                </a:solidFill>
              </a:rPr>
              <a:pPr/>
              <a:t>16/5/2021</a:t>
            </a:fld>
            <a:endParaRPr lang="es-EC">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C">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93388885-34DE-40D0-A83E-D5F901E61944}"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18111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878DCF90-2428-4A18-B298-0D4D03D0F037}" type="datetimeFigureOut">
              <a:rPr lang="es-EC" smtClean="0">
                <a:solidFill>
                  <a:prstClr val="black">
                    <a:tint val="75000"/>
                  </a:prstClr>
                </a:solidFill>
              </a:rPr>
              <a:pPr/>
              <a:t>16/5/2021</a:t>
            </a:fld>
            <a:endParaRPr lang="es-EC">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C">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93388885-34DE-40D0-A83E-D5F901E61944}"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217745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78DCF90-2428-4A18-B298-0D4D03D0F037}" type="datetimeFigureOut">
              <a:rPr lang="es-EC" smtClean="0">
                <a:solidFill>
                  <a:prstClr val="black">
                    <a:tint val="75000"/>
                  </a:prstClr>
                </a:solidFill>
              </a:rPr>
              <a:pPr/>
              <a:t>16/5/2021</a:t>
            </a:fld>
            <a:endParaRPr lang="es-EC">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C">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93388885-34DE-40D0-A83E-D5F901E61944}"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99437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78DCF90-2428-4A18-B298-0D4D03D0F037}" type="datetimeFigureOut">
              <a:rPr lang="es-EC" smtClean="0">
                <a:solidFill>
                  <a:prstClr val="black">
                    <a:tint val="75000"/>
                  </a:prstClr>
                </a:solidFill>
              </a:rPr>
              <a:pPr/>
              <a:t>16/5/2021</a:t>
            </a:fld>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3388885-34DE-40D0-A83E-D5F901E61944}"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87012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78DCF90-2428-4A18-B298-0D4D03D0F037}" type="datetimeFigureOut">
              <a:rPr lang="es-EC" smtClean="0">
                <a:solidFill>
                  <a:prstClr val="black">
                    <a:tint val="75000"/>
                  </a:prstClr>
                </a:solidFill>
              </a:rPr>
              <a:pPr/>
              <a:t>16/5/2021</a:t>
            </a:fld>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3388885-34DE-40D0-A83E-D5F901E61944}"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259763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DCF90-2428-4A18-B298-0D4D03D0F037}" type="datetimeFigureOut">
              <a:rPr lang="es-EC" smtClean="0">
                <a:solidFill>
                  <a:prstClr val="black">
                    <a:tint val="75000"/>
                  </a:prstClr>
                </a:solidFill>
              </a:rPr>
              <a:pPr/>
              <a:t>16/5/2021</a:t>
            </a:fld>
            <a:endParaRPr lang="es-EC">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88885-34DE-40D0-A83E-D5F901E61944}"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387344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2 Marcador de texto"/>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fld id="{CB6A8A75-78EF-41C4-89EC-B3A8789C7E63}" type="datetimeFigureOut">
              <a:rPr lang="es-EC" smtClean="0">
                <a:solidFill>
                  <a:prstClr val="black">
                    <a:tint val="75000"/>
                  </a:prstClr>
                </a:solidFill>
              </a:rPr>
              <a:pPr/>
              <a:t>16/5/2021</a:t>
            </a:fld>
            <a:endParaRPr lang="es-EC" dirty="0">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fld id="{C2BC4347-D1A0-47E4-B2A4-74D4734C0176}"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9440647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ransition spd="slow" advClick="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diagramLayout" Target="../diagrams/layout8.xml"/><Relationship Id="rId7" Type="http://schemas.openxmlformats.org/officeDocument/2006/relationships/image" Target="../media/image21.emf"/><Relationship Id="rId2" Type="http://schemas.openxmlformats.org/officeDocument/2006/relationships/diagramData" Target="../diagrams/data8.xml"/><Relationship Id="rId1" Type="http://schemas.openxmlformats.org/officeDocument/2006/relationships/slideLayout" Target="../slideLayouts/slideLayout1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23.emf"/></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5" Type="http://schemas.openxmlformats.org/officeDocument/2006/relationships/chart" Target="../charts/chart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15.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16.pn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15.png"/><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 xmlns:a16="http://schemas.microsoft.com/office/drawing/2014/main" id="{644B740B-B65D-46CB-92C8-2E1067A8EEE6}"/>
              </a:ext>
            </a:extLst>
          </p:cNvPr>
          <p:cNvSpPr txBox="1">
            <a:spLocks/>
          </p:cNvSpPr>
          <p:nvPr/>
        </p:nvSpPr>
        <p:spPr>
          <a:xfrm>
            <a:off x="1042965" y="1176130"/>
            <a:ext cx="10904562" cy="4505739"/>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EC" sz="2000" b="1" dirty="0">
                <a:solidFill>
                  <a:prstClr val="black"/>
                </a:solidFill>
                <a:latin typeface="Arial" panose="020B0604020202020204" pitchFamily="34" charset="0"/>
                <a:cs typeface="Arial" panose="020B0604020202020204" pitchFamily="34" charset="0"/>
              </a:rPr>
              <a:t>DEPARTAMENTO DE CIENCIAS ECONÓMICAS, ADMINSTRATIVAS Y </a:t>
            </a:r>
            <a:r>
              <a:rPr lang="es-EC" sz="2000" b="1" dirty="0" smtClean="0">
                <a:solidFill>
                  <a:prstClr val="black"/>
                </a:solidFill>
                <a:latin typeface="Arial" panose="020B0604020202020204" pitchFamily="34" charset="0"/>
                <a:cs typeface="Arial" panose="020B0604020202020204" pitchFamily="34" charset="0"/>
              </a:rPr>
              <a:t>DEL </a:t>
            </a:r>
            <a:r>
              <a:rPr lang="es-EC" sz="2000" b="1" dirty="0">
                <a:solidFill>
                  <a:prstClr val="black"/>
                </a:solidFill>
                <a:latin typeface="Arial" panose="020B0604020202020204" pitchFamily="34" charset="0"/>
                <a:cs typeface="Arial" panose="020B0604020202020204" pitchFamily="34" charset="0"/>
              </a:rPr>
              <a:t>COMERCIO</a:t>
            </a:r>
            <a:br>
              <a:rPr lang="es-EC" sz="2000" b="1" dirty="0">
                <a:solidFill>
                  <a:prstClr val="black"/>
                </a:solidFill>
                <a:latin typeface="Arial" panose="020B0604020202020204" pitchFamily="34" charset="0"/>
                <a:cs typeface="Arial" panose="020B0604020202020204" pitchFamily="34" charset="0"/>
              </a:rPr>
            </a:br>
            <a:r>
              <a:rPr lang="es-EC" sz="2000" b="1" dirty="0">
                <a:solidFill>
                  <a:prstClr val="black"/>
                </a:solidFill>
                <a:latin typeface="Arial" panose="020B0604020202020204" pitchFamily="34" charset="0"/>
                <a:cs typeface="Arial" panose="020B0604020202020204" pitchFamily="34" charset="0"/>
              </a:rPr>
              <a:t/>
            </a:r>
            <a:br>
              <a:rPr lang="es-EC" sz="2000" b="1" dirty="0">
                <a:solidFill>
                  <a:prstClr val="black"/>
                </a:solidFill>
                <a:latin typeface="Arial" panose="020B0604020202020204" pitchFamily="34" charset="0"/>
                <a:cs typeface="Arial" panose="020B0604020202020204" pitchFamily="34" charset="0"/>
              </a:rPr>
            </a:br>
            <a:r>
              <a:rPr lang="es-EC" sz="2000" b="1" dirty="0">
                <a:solidFill>
                  <a:prstClr val="black"/>
                </a:solidFill>
                <a:latin typeface="Arial" panose="020B0604020202020204" pitchFamily="34" charset="0"/>
                <a:cs typeface="Arial" panose="020B0604020202020204" pitchFamily="34" charset="0"/>
              </a:rPr>
              <a:t>CARRERA </a:t>
            </a:r>
            <a:r>
              <a:rPr lang="es-EC" sz="2000" b="1" dirty="0" smtClean="0">
                <a:solidFill>
                  <a:prstClr val="black"/>
                </a:solidFill>
                <a:latin typeface="Arial" panose="020B0604020202020204" pitchFamily="34" charset="0"/>
                <a:cs typeface="Arial" panose="020B0604020202020204" pitchFamily="34" charset="0"/>
              </a:rPr>
              <a:t>DE INGENIERIA COMERCIAL </a:t>
            </a:r>
            <a:r>
              <a:rPr lang="es-EC" sz="2000" b="1" dirty="0">
                <a:solidFill>
                  <a:prstClr val="black"/>
                </a:solidFill>
                <a:latin typeface="Arial" panose="020B0604020202020204" pitchFamily="34" charset="0"/>
                <a:cs typeface="Arial" panose="020B0604020202020204" pitchFamily="34" charset="0"/>
              </a:rPr>
              <a:t/>
            </a:r>
            <a:br>
              <a:rPr lang="es-EC" sz="2000" b="1" dirty="0">
                <a:solidFill>
                  <a:prstClr val="black"/>
                </a:solidFill>
                <a:latin typeface="Arial" panose="020B0604020202020204" pitchFamily="34" charset="0"/>
                <a:cs typeface="Arial" panose="020B0604020202020204" pitchFamily="34" charset="0"/>
              </a:rPr>
            </a:br>
            <a:r>
              <a:rPr lang="es-EC" sz="2000" b="1" dirty="0">
                <a:solidFill>
                  <a:prstClr val="black"/>
                </a:solidFill>
                <a:latin typeface="Arial" panose="020B0604020202020204" pitchFamily="34" charset="0"/>
                <a:cs typeface="Arial" panose="020B0604020202020204" pitchFamily="34" charset="0"/>
              </a:rPr>
              <a:t/>
            </a:r>
            <a:br>
              <a:rPr lang="es-EC" sz="2000" b="1" dirty="0">
                <a:solidFill>
                  <a:prstClr val="black"/>
                </a:solidFill>
                <a:latin typeface="Arial" panose="020B0604020202020204" pitchFamily="34" charset="0"/>
                <a:cs typeface="Arial" panose="020B0604020202020204" pitchFamily="34" charset="0"/>
              </a:rPr>
            </a:br>
            <a:r>
              <a:rPr lang="es-EC" sz="2000" b="1" dirty="0">
                <a:solidFill>
                  <a:prstClr val="black"/>
                </a:solidFill>
                <a:latin typeface="Arial" panose="020B0604020202020204" pitchFamily="34" charset="0"/>
                <a:cs typeface="Arial" panose="020B0604020202020204" pitchFamily="34" charset="0"/>
              </a:rPr>
              <a:t>TEMA: </a:t>
            </a:r>
          </a:p>
          <a:p>
            <a:pPr algn="ctr">
              <a:lnSpc>
                <a:spcPct val="160000"/>
              </a:lnSpc>
            </a:pPr>
            <a:r>
              <a:rPr lang="es-EC" sz="2000" b="1" dirty="0" smtClean="0">
                <a:solidFill>
                  <a:prstClr val="black"/>
                </a:solidFill>
                <a:latin typeface="Arial" panose="020B0604020202020204" pitchFamily="34" charset="0"/>
                <a:cs typeface="Arial" panose="020B0604020202020204" pitchFamily="34" charset="0"/>
              </a:rPr>
              <a:t>“</a:t>
            </a:r>
            <a:r>
              <a:rPr lang="es-EC" sz="2000" b="1" cap="all" dirty="0" smtClean="0">
                <a:solidFill>
                  <a:prstClr val="black"/>
                </a:solidFill>
                <a:latin typeface="Arial" panose="020B0604020202020204" pitchFamily="34" charset="0"/>
                <a:cs typeface="Arial" panose="020B0604020202020204" pitchFamily="34" charset="0"/>
              </a:rPr>
              <a:t>Caracterización </a:t>
            </a:r>
            <a:r>
              <a:rPr lang="es-EC" sz="2000" b="1" cap="all" dirty="0">
                <a:solidFill>
                  <a:prstClr val="black"/>
                </a:solidFill>
                <a:latin typeface="Arial" panose="020B0604020202020204" pitchFamily="34" charset="0"/>
                <a:cs typeface="Arial" panose="020B0604020202020204" pitchFamily="34" charset="0"/>
              </a:rPr>
              <a:t>DE LA CADENA DE PRODUCCIÓN DE </a:t>
            </a:r>
            <a:r>
              <a:rPr lang="es-EC" sz="2000" b="1" cap="all" dirty="0" smtClean="0">
                <a:solidFill>
                  <a:prstClr val="black"/>
                </a:solidFill>
                <a:latin typeface="Arial" panose="020B0604020202020204" pitchFamily="34" charset="0"/>
                <a:cs typeface="Arial" panose="020B0604020202020204" pitchFamily="34" charset="0"/>
              </a:rPr>
              <a:t>Lácteos </a:t>
            </a:r>
            <a:r>
              <a:rPr lang="es-EC" sz="2000" b="1" cap="all" dirty="0">
                <a:solidFill>
                  <a:prstClr val="black"/>
                </a:solidFill>
                <a:latin typeface="Arial" panose="020B0604020202020204" pitchFamily="34" charset="0"/>
                <a:cs typeface="Arial" panose="020B0604020202020204" pitchFamily="34" charset="0"/>
              </a:rPr>
              <a:t>DEL CANTÓN ALAUSÍ</a:t>
            </a:r>
            <a:r>
              <a:rPr lang="es-EC" sz="2000" b="1" dirty="0">
                <a:solidFill>
                  <a:prstClr val="black"/>
                </a:solidFill>
                <a:latin typeface="Arial" panose="020B0604020202020204" pitchFamily="34" charset="0"/>
                <a:cs typeface="Arial" panose="020B0604020202020204" pitchFamily="34" charset="0"/>
              </a:rPr>
              <a:t>- </a:t>
            </a:r>
            <a:r>
              <a:rPr lang="es-EC" sz="2000" b="1" cap="all" dirty="0">
                <a:solidFill>
                  <a:prstClr val="black"/>
                </a:solidFill>
                <a:latin typeface="Arial" panose="020B0604020202020204" pitchFamily="34" charset="0"/>
                <a:cs typeface="Arial" panose="020B0604020202020204" pitchFamily="34" charset="0"/>
              </a:rPr>
              <a:t>PROVINCIA DE CHIMBORAZO</a:t>
            </a:r>
            <a:r>
              <a:rPr lang="es-EC" sz="2000" b="1" cap="all" dirty="0" smtClean="0">
                <a:solidFill>
                  <a:prstClr val="black"/>
                </a:solidFill>
                <a:latin typeface="Arial" panose="020B0604020202020204" pitchFamily="34" charset="0"/>
                <a:cs typeface="Arial" panose="020B0604020202020204" pitchFamily="34" charset="0"/>
              </a:rPr>
              <a:t>.</a:t>
            </a:r>
            <a:r>
              <a:rPr lang="es-EC" sz="2000" b="1" dirty="0" smtClean="0">
                <a:solidFill>
                  <a:prstClr val="black"/>
                </a:solidFill>
                <a:latin typeface="Arial" panose="020B0604020202020204" pitchFamily="34" charset="0"/>
                <a:cs typeface="Arial" panose="020B0604020202020204" pitchFamily="34" charset="0"/>
              </a:rPr>
              <a:t>”</a:t>
            </a:r>
            <a:r>
              <a:rPr lang="es-EC" sz="2000" b="1" dirty="0">
                <a:solidFill>
                  <a:prstClr val="black"/>
                </a:solidFill>
                <a:latin typeface="Times New Roman" pitchFamily="18" charset="0"/>
                <a:cs typeface="Times New Roman" pitchFamily="18" charset="0"/>
              </a:rPr>
              <a:t/>
            </a:r>
            <a:br>
              <a:rPr lang="es-EC" sz="2000" b="1" dirty="0">
                <a:solidFill>
                  <a:prstClr val="black"/>
                </a:solidFill>
                <a:latin typeface="Times New Roman" pitchFamily="18" charset="0"/>
                <a:cs typeface="Times New Roman" pitchFamily="18" charset="0"/>
              </a:rPr>
            </a:br>
            <a:r>
              <a:rPr lang="es-EC" sz="2000" b="1" i="1" dirty="0">
                <a:solidFill>
                  <a:prstClr val="black"/>
                </a:solidFill>
                <a:latin typeface="Times New Roman" pitchFamily="18" charset="0"/>
                <a:cs typeface="Times New Roman" pitchFamily="18" charset="0"/>
              </a:rPr>
              <a:t/>
            </a:r>
            <a:br>
              <a:rPr lang="es-EC" sz="2000" b="1" i="1" dirty="0">
                <a:solidFill>
                  <a:prstClr val="black"/>
                </a:solidFill>
                <a:latin typeface="Times New Roman" pitchFamily="18" charset="0"/>
                <a:cs typeface="Times New Roman" pitchFamily="18" charset="0"/>
              </a:rPr>
            </a:br>
            <a:r>
              <a:rPr lang="es-EC" sz="2000" b="1" dirty="0">
                <a:solidFill>
                  <a:prstClr val="black"/>
                </a:solidFill>
                <a:latin typeface="Arial" panose="020B0604020202020204" pitchFamily="34" charset="0"/>
                <a:cs typeface="Arial" panose="020B0604020202020204" pitchFamily="34" charset="0"/>
              </a:rPr>
              <a:t>AUTORA: </a:t>
            </a:r>
            <a:r>
              <a:rPr lang="es-EC" sz="2000" smtClean="0">
                <a:solidFill>
                  <a:prstClr val="black"/>
                </a:solidFill>
                <a:latin typeface="Arial" panose="020B0604020202020204" pitchFamily="34" charset="0"/>
                <a:cs typeface="Arial" panose="020B0604020202020204" pitchFamily="34" charset="0"/>
              </a:rPr>
              <a:t>BERMEO </a:t>
            </a:r>
            <a:r>
              <a:rPr lang="es-EC" sz="2000" smtClean="0">
                <a:solidFill>
                  <a:prstClr val="black"/>
                </a:solidFill>
                <a:latin typeface="Arial" panose="020B0604020202020204" pitchFamily="34" charset="0"/>
                <a:cs typeface="Arial" panose="020B0604020202020204" pitchFamily="34" charset="0"/>
              </a:rPr>
              <a:t>OÑATE </a:t>
            </a:r>
            <a:r>
              <a:rPr lang="es-EC" sz="2000" dirty="0" smtClean="0">
                <a:solidFill>
                  <a:prstClr val="black"/>
                </a:solidFill>
                <a:latin typeface="Arial" panose="020B0604020202020204" pitchFamily="34" charset="0"/>
                <a:cs typeface="Arial" panose="020B0604020202020204" pitchFamily="34" charset="0"/>
              </a:rPr>
              <a:t>LISBETH MARICELA</a:t>
            </a:r>
            <a:endParaRPr lang="es-EC" sz="2000" dirty="0">
              <a:solidFill>
                <a:prstClr val="black"/>
              </a:solidFill>
              <a:latin typeface="Arial" panose="020B0604020202020204" pitchFamily="34" charset="0"/>
              <a:cs typeface="Arial" panose="020B0604020202020204" pitchFamily="34" charset="0"/>
            </a:endParaRPr>
          </a:p>
          <a:p>
            <a:pPr algn="ctr">
              <a:lnSpc>
                <a:spcPct val="160000"/>
              </a:lnSpc>
            </a:pPr>
            <a:r>
              <a:rPr lang="es-EC" sz="2000" b="1" dirty="0">
                <a:solidFill>
                  <a:prstClr val="black"/>
                </a:solidFill>
                <a:latin typeface="Arial" panose="020B0604020202020204" pitchFamily="34" charset="0"/>
                <a:cs typeface="Arial" panose="020B0604020202020204" pitchFamily="34" charset="0"/>
              </a:rPr>
              <a:t/>
            </a:r>
            <a:br>
              <a:rPr lang="es-EC" sz="2000" b="1" dirty="0">
                <a:solidFill>
                  <a:prstClr val="black"/>
                </a:solidFill>
                <a:latin typeface="Arial" panose="020B0604020202020204" pitchFamily="34" charset="0"/>
                <a:cs typeface="Arial" panose="020B0604020202020204" pitchFamily="34" charset="0"/>
              </a:rPr>
            </a:br>
            <a:r>
              <a:rPr lang="es-EC" sz="2000" b="1" dirty="0" smtClean="0">
                <a:solidFill>
                  <a:prstClr val="black"/>
                </a:solidFill>
                <a:latin typeface="Arial" panose="020B0604020202020204" pitchFamily="34" charset="0"/>
                <a:cs typeface="Arial" panose="020B0604020202020204" pitchFamily="34" charset="0"/>
              </a:rPr>
              <a:t>DIRECTOR</a:t>
            </a:r>
            <a:r>
              <a:rPr lang="es-EC" sz="2000" b="1" dirty="0">
                <a:solidFill>
                  <a:prstClr val="black"/>
                </a:solidFill>
                <a:latin typeface="Arial" panose="020B0604020202020204" pitchFamily="34" charset="0"/>
                <a:cs typeface="Arial" panose="020B0604020202020204" pitchFamily="34" charset="0"/>
              </a:rPr>
              <a:t>: DR. DANNY IVÁN ZAMBRANO VERA, </a:t>
            </a:r>
            <a:r>
              <a:rPr lang="es-EC" sz="2000" b="1" dirty="0" smtClean="0">
                <a:solidFill>
                  <a:prstClr val="black"/>
                </a:solidFill>
                <a:latin typeface="Arial" panose="020B0604020202020204" pitchFamily="34" charset="0"/>
                <a:cs typeface="Arial" panose="020B0604020202020204" pitchFamily="34" charset="0"/>
              </a:rPr>
              <a:t>PH.D </a:t>
            </a:r>
            <a:r>
              <a:rPr lang="es-EC" sz="2000" dirty="0">
                <a:solidFill>
                  <a:prstClr val="black"/>
                </a:solidFill>
                <a:latin typeface="Arial" panose="020B0604020202020204" pitchFamily="34" charset="0"/>
                <a:cs typeface="Arial" panose="020B0604020202020204" pitchFamily="34" charset="0"/>
              </a:rPr>
              <a:t/>
            </a:r>
            <a:br>
              <a:rPr lang="es-EC" sz="2000" dirty="0">
                <a:solidFill>
                  <a:prstClr val="black"/>
                </a:solidFill>
                <a:latin typeface="Arial" panose="020B0604020202020204" pitchFamily="34" charset="0"/>
                <a:cs typeface="Arial" panose="020B0604020202020204" pitchFamily="34" charset="0"/>
              </a:rPr>
            </a:br>
            <a:r>
              <a:rPr lang="es-EC" sz="2000" dirty="0">
                <a:solidFill>
                  <a:prstClr val="black"/>
                </a:solidFill>
                <a:latin typeface="Arial" panose="020B0604020202020204" pitchFamily="34" charset="0"/>
                <a:cs typeface="Arial" panose="020B0604020202020204" pitchFamily="34" charset="0"/>
              </a:rPr>
              <a:t/>
            </a:r>
            <a:br>
              <a:rPr lang="es-EC" sz="2000" dirty="0">
                <a:solidFill>
                  <a:prstClr val="black"/>
                </a:solidFill>
                <a:latin typeface="Arial" panose="020B0604020202020204" pitchFamily="34" charset="0"/>
                <a:cs typeface="Arial" panose="020B0604020202020204" pitchFamily="34" charset="0"/>
              </a:rPr>
            </a:br>
            <a:r>
              <a:rPr lang="es-EC" sz="2000" dirty="0">
                <a:solidFill>
                  <a:prstClr val="black"/>
                </a:solidFill>
                <a:latin typeface="Arial" panose="020B0604020202020204" pitchFamily="34" charset="0"/>
                <a:cs typeface="Arial" panose="020B0604020202020204" pitchFamily="34" charset="0"/>
              </a:rPr>
              <a:t>SANGOLQUÍ</a:t>
            </a:r>
            <a:r>
              <a:rPr lang="es-EC" sz="2000" b="1" dirty="0">
                <a:solidFill>
                  <a:prstClr val="black"/>
                </a:solidFill>
                <a:latin typeface="Arial" panose="020B0604020202020204" pitchFamily="34" charset="0"/>
                <a:cs typeface="Arial" panose="020B0604020202020204" pitchFamily="34" charset="0"/>
              </a:rPr>
              <a:t>,  </a:t>
            </a:r>
            <a:r>
              <a:rPr lang="es-EC" sz="2000" dirty="0" smtClean="0">
                <a:solidFill>
                  <a:prstClr val="black"/>
                </a:solidFill>
                <a:latin typeface="Arial" panose="020B0604020202020204" pitchFamily="34" charset="0"/>
                <a:cs typeface="Arial" panose="020B0604020202020204" pitchFamily="34" charset="0"/>
              </a:rPr>
              <a:t>2021</a:t>
            </a:r>
            <a:endParaRPr lang="es-ES" sz="4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2756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0" y="0"/>
            <a:ext cx="103632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dirty="0" smtClean="0">
                <a:solidFill>
                  <a:prstClr val="black"/>
                </a:solidFill>
              </a:rPr>
              <a:t>Capítulo 4 : </a:t>
            </a:r>
            <a:r>
              <a:rPr lang="es-ES" sz="3600" dirty="0" smtClean="0">
                <a:solidFill>
                  <a:prstClr val="black"/>
                </a:solidFill>
              </a:rPr>
              <a:t>MARCO METODOLÓGICO</a:t>
            </a:r>
            <a:endParaRPr lang="es-EC" sz="3600" dirty="0">
              <a:solidFill>
                <a:prstClr val="black"/>
              </a:solidFill>
            </a:endParaRPr>
          </a:p>
        </p:txBody>
      </p:sp>
      <p:sp>
        <p:nvSpPr>
          <p:cNvPr id="2" name="Elipse 1"/>
          <p:cNvSpPr/>
          <p:nvPr/>
        </p:nvSpPr>
        <p:spPr>
          <a:xfrm>
            <a:off x="342900" y="1028700"/>
            <a:ext cx="2095500" cy="12319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solidFill>
                  <a:prstClr val="black"/>
                </a:solidFill>
              </a:rPr>
              <a:t>MUESTRA</a:t>
            </a:r>
            <a:endParaRPr lang="es-EC" b="1" dirty="0">
              <a:solidFill>
                <a:prstClr val="black"/>
              </a:solidFill>
            </a:endParaRPr>
          </a:p>
        </p:txBody>
      </p:sp>
      <p:sp>
        <p:nvSpPr>
          <p:cNvPr id="3" name="Flecha a la derecha con bandas 2"/>
          <p:cNvSpPr/>
          <p:nvPr/>
        </p:nvSpPr>
        <p:spPr>
          <a:xfrm>
            <a:off x="2578100" y="1441450"/>
            <a:ext cx="381000" cy="406400"/>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graphicFrame>
        <p:nvGraphicFramePr>
          <p:cNvPr id="7" name="Diagrama 6"/>
          <p:cNvGraphicFramePr/>
          <p:nvPr>
            <p:extLst/>
          </p:nvPr>
        </p:nvGraphicFramePr>
        <p:xfrm>
          <a:off x="3276600" y="736601"/>
          <a:ext cx="6299200" cy="3060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lecha a la derecha con bandas 7"/>
          <p:cNvSpPr/>
          <p:nvPr/>
        </p:nvSpPr>
        <p:spPr>
          <a:xfrm rot="5400000">
            <a:off x="1200150" y="2349501"/>
            <a:ext cx="381000" cy="406400"/>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graphicFrame>
        <p:nvGraphicFramePr>
          <p:cNvPr id="13" name="Diagrama 12"/>
          <p:cNvGraphicFramePr/>
          <p:nvPr>
            <p:extLst/>
          </p:nvPr>
        </p:nvGraphicFramePr>
        <p:xfrm>
          <a:off x="190500" y="3479800"/>
          <a:ext cx="6819900" cy="24384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Flecha a la derecha con bandas 8"/>
          <p:cNvSpPr/>
          <p:nvPr/>
        </p:nvSpPr>
        <p:spPr>
          <a:xfrm rot="19512674">
            <a:off x="8991599" y="2159001"/>
            <a:ext cx="381000" cy="406400"/>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10" name="Flecha a la derecha con bandas 9"/>
          <p:cNvSpPr/>
          <p:nvPr/>
        </p:nvSpPr>
        <p:spPr>
          <a:xfrm>
            <a:off x="9263986" y="2993371"/>
            <a:ext cx="381000" cy="406400"/>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11" name="Flecha a la derecha con bandas 10"/>
          <p:cNvSpPr/>
          <p:nvPr/>
        </p:nvSpPr>
        <p:spPr>
          <a:xfrm rot="2269299">
            <a:off x="9134288" y="3829500"/>
            <a:ext cx="381000" cy="406400"/>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5" name="Rectángulo redondeado 4"/>
          <p:cNvSpPr/>
          <p:nvPr/>
        </p:nvSpPr>
        <p:spPr>
          <a:xfrm>
            <a:off x="9754262" y="2027564"/>
            <a:ext cx="1841500" cy="466071"/>
          </a:xfrm>
          <a:prstGeom prst="roundRect">
            <a:avLst/>
          </a:prstGeom>
          <a:ln>
            <a:solidFill>
              <a:schemeClr val="bg2">
                <a:lumMod val="50000"/>
              </a:schemeClr>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solidFill>
                  <a:prstClr val="black"/>
                </a:solidFill>
              </a:rPr>
              <a:t>58 Achupallas</a:t>
            </a:r>
            <a:endParaRPr lang="es-EC" dirty="0">
              <a:solidFill>
                <a:prstClr val="black"/>
              </a:solidFill>
            </a:endParaRPr>
          </a:p>
        </p:txBody>
      </p:sp>
      <p:sp>
        <p:nvSpPr>
          <p:cNvPr id="12" name="Rectángulo redondeado 11"/>
          <p:cNvSpPr/>
          <p:nvPr/>
        </p:nvSpPr>
        <p:spPr>
          <a:xfrm>
            <a:off x="9754262" y="2933700"/>
            <a:ext cx="1841500" cy="466071"/>
          </a:xfrm>
          <a:prstGeom prst="roundRect">
            <a:avLst/>
          </a:prstGeom>
          <a:ln>
            <a:solidFill>
              <a:schemeClr val="bg2">
                <a:lumMod val="50000"/>
              </a:schemeClr>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solidFill>
                  <a:prstClr val="black"/>
                </a:solidFill>
              </a:rPr>
              <a:t>64 Sibambe </a:t>
            </a:r>
            <a:endParaRPr lang="es-EC" dirty="0">
              <a:solidFill>
                <a:prstClr val="black"/>
              </a:solidFill>
            </a:endParaRPr>
          </a:p>
        </p:txBody>
      </p:sp>
      <p:sp>
        <p:nvSpPr>
          <p:cNvPr id="14" name="Rectángulo redondeado 13"/>
          <p:cNvSpPr/>
          <p:nvPr/>
        </p:nvSpPr>
        <p:spPr>
          <a:xfrm>
            <a:off x="9754262" y="3799664"/>
            <a:ext cx="1841500" cy="466071"/>
          </a:xfrm>
          <a:prstGeom prst="roundRect">
            <a:avLst/>
          </a:prstGeom>
          <a:ln>
            <a:solidFill>
              <a:schemeClr val="bg2">
                <a:lumMod val="50000"/>
              </a:schemeClr>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solidFill>
                  <a:prstClr val="black"/>
                </a:solidFill>
              </a:rPr>
              <a:t>62 Tixán</a:t>
            </a:r>
            <a:endParaRPr lang="es-EC" dirty="0">
              <a:solidFill>
                <a:prstClr val="black"/>
              </a:solidFill>
            </a:endParaRPr>
          </a:p>
        </p:txBody>
      </p:sp>
      <p:sp>
        <p:nvSpPr>
          <p:cNvPr id="15" name="Rectángulo redondeado 14"/>
          <p:cNvSpPr/>
          <p:nvPr/>
        </p:nvSpPr>
        <p:spPr>
          <a:xfrm>
            <a:off x="9754262" y="1178579"/>
            <a:ext cx="1841500" cy="466071"/>
          </a:xfrm>
          <a:prstGeom prst="roundRect">
            <a:avLst/>
          </a:prstGeom>
          <a:solidFill>
            <a:schemeClr val="accent3"/>
          </a:solidFill>
          <a:ln>
            <a:solidFill>
              <a:schemeClr val="bg2">
                <a:lumMod val="50000"/>
              </a:schemeClr>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solidFill>
                  <a:prstClr val="black"/>
                </a:solidFill>
              </a:rPr>
              <a:t>Martínez Carazo, 2006</a:t>
            </a:r>
          </a:p>
        </p:txBody>
      </p:sp>
    </p:spTree>
    <p:extLst>
      <p:ext uri="{BB962C8B-B14F-4D97-AF65-F5344CB8AC3E}">
        <p14:creationId xmlns:p14="http://schemas.microsoft.com/office/powerpoint/2010/main" val="668191955"/>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0" y="0"/>
            <a:ext cx="103632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dirty="0" smtClean="0">
                <a:solidFill>
                  <a:prstClr val="black"/>
                </a:solidFill>
              </a:rPr>
              <a:t>Capítulo 4 : </a:t>
            </a:r>
            <a:r>
              <a:rPr lang="es-ES" sz="3600" dirty="0" smtClean="0">
                <a:solidFill>
                  <a:prstClr val="black"/>
                </a:solidFill>
              </a:rPr>
              <a:t>MARCO METODOLÓGICO</a:t>
            </a:r>
            <a:endParaRPr lang="es-EC" sz="3600" dirty="0">
              <a:solidFill>
                <a:prstClr val="black"/>
              </a:solidFill>
            </a:endParaRPr>
          </a:p>
        </p:txBody>
      </p:sp>
      <p:sp>
        <p:nvSpPr>
          <p:cNvPr id="2" name="Elipse 1"/>
          <p:cNvSpPr/>
          <p:nvPr/>
        </p:nvSpPr>
        <p:spPr>
          <a:xfrm>
            <a:off x="88900" y="1317623"/>
            <a:ext cx="2933700" cy="590551"/>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solidFill>
                  <a:prstClr val="black"/>
                </a:solidFill>
              </a:rPr>
              <a:t>INSTRUMENTOS </a:t>
            </a:r>
            <a:endParaRPr lang="es-EC" b="1" dirty="0">
              <a:solidFill>
                <a:prstClr val="black"/>
              </a:solidFill>
            </a:endParaRPr>
          </a:p>
        </p:txBody>
      </p:sp>
      <p:graphicFrame>
        <p:nvGraphicFramePr>
          <p:cNvPr id="5" name="Diagrama 4"/>
          <p:cNvGraphicFramePr/>
          <p:nvPr>
            <p:extLst/>
          </p:nvPr>
        </p:nvGraphicFramePr>
        <p:xfrm>
          <a:off x="3022600" y="685801"/>
          <a:ext cx="4978400" cy="1752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brir llave 5"/>
          <p:cNvSpPr/>
          <p:nvPr/>
        </p:nvSpPr>
        <p:spPr>
          <a:xfrm>
            <a:off x="3117850" y="812799"/>
            <a:ext cx="196850" cy="1625599"/>
          </a:xfrm>
          <a:prstGeom prst="leftBrac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solidFill>
                <a:prstClr val="black"/>
              </a:solidFill>
            </a:endParaRPr>
          </a:p>
        </p:txBody>
      </p:sp>
      <p:sp>
        <p:nvSpPr>
          <p:cNvPr id="12" name="Elipse 11"/>
          <p:cNvSpPr/>
          <p:nvPr/>
        </p:nvSpPr>
        <p:spPr>
          <a:xfrm>
            <a:off x="8229600" y="1022347"/>
            <a:ext cx="2933700" cy="590551"/>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solidFill>
                  <a:prstClr val="black"/>
                </a:solidFill>
              </a:rPr>
              <a:t>Estructura de las encuestas  </a:t>
            </a:r>
            <a:endParaRPr lang="es-EC" b="1" dirty="0">
              <a:solidFill>
                <a:prstClr val="black"/>
              </a:solidFill>
            </a:endParaRPr>
          </a:p>
        </p:txBody>
      </p:sp>
      <p:sp>
        <p:nvSpPr>
          <p:cNvPr id="7" name="Flecha curvada hacia abajo 6"/>
          <p:cNvSpPr/>
          <p:nvPr/>
        </p:nvSpPr>
        <p:spPr>
          <a:xfrm>
            <a:off x="7556500" y="812799"/>
            <a:ext cx="1079500" cy="209548"/>
          </a:xfrm>
          <a:prstGeom prst="curved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black"/>
              </a:solidFill>
            </a:endParaRPr>
          </a:p>
        </p:txBody>
      </p:sp>
      <p:sp>
        <p:nvSpPr>
          <p:cNvPr id="13" name="Flecha a la derecha con bandas 12"/>
          <p:cNvSpPr/>
          <p:nvPr/>
        </p:nvSpPr>
        <p:spPr>
          <a:xfrm rot="5400000">
            <a:off x="9534523" y="1666873"/>
            <a:ext cx="323854" cy="406400"/>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pic>
        <p:nvPicPr>
          <p:cNvPr id="17" name="Imagen 16"/>
          <p:cNvPicPr>
            <a:picLocks noChangeAspect="1"/>
          </p:cNvPicPr>
          <p:nvPr/>
        </p:nvPicPr>
        <p:blipFill rotWithShape="1">
          <a:blip r:embed="rId7"/>
          <a:srcRect b="17254"/>
          <a:stretch/>
        </p:blipFill>
        <p:spPr>
          <a:xfrm>
            <a:off x="6544927" y="2551593"/>
            <a:ext cx="5401345" cy="1893407"/>
          </a:xfrm>
          <a:prstGeom prst="rect">
            <a:avLst/>
          </a:prstGeom>
        </p:spPr>
      </p:pic>
      <p:pic>
        <p:nvPicPr>
          <p:cNvPr id="18" name="Imagen 17"/>
          <p:cNvPicPr>
            <a:picLocks noChangeAspect="1"/>
          </p:cNvPicPr>
          <p:nvPr/>
        </p:nvPicPr>
        <p:blipFill rotWithShape="1">
          <a:blip r:embed="rId8"/>
          <a:srcRect b="14770"/>
          <a:stretch/>
        </p:blipFill>
        <p:spPr>
          <a:xfrm>
            <a:off x="702927" y="2589691"/>
            <a:ext cx="5401345" cy="1677507"/>
          </a:xfrm>
          <a:prstGeom prst="rect">
            <a:avLst/>
          </a:prstGeom>
        </p:spPr>
      </p:pic>
      <p:pic>
        <p:nvPicPr>
          <p:cNvPr id="19" name="Imagen 18"/>
          <p:cNvPicPr>
            <a:picLocks noChangeAspect="1"/>
          </p:cNvPicPr>
          <p:nvPr/>
        </p:nvPicPr>
        <p:blipFill>
          <a:blip r:embed="rId9"/>
          <a:stretch>
            <a:fillRect/>
          </a:stretch>
        </p:blipFill>
        <p:spPr>
          <a:xfrm>
            <a:off x="702926" y="4481990"/>
            <a:ext cx="5401345" cy="1325690"/>
          </a:xfrm>
          <a:prstGeom prst="rect">
            <a:avLst/>
          </a:prstGeom>
        </p:spPr>
      </p:pic>
      <p:sp>
        <p:nvSpPr>
          <p:cNvPr id="3" name="Rectángulo 2"/>
          <p:cNvSpPr/>
          <p:nvPr/>
        </p:nvSpPr>
        <p:spPr>
          <a:xfrm>
            <a:off x="6326103" y="5014363"/>
            <a:ext cx="4416594" cy="369332"/>
          </a:xfrm>
          <a:prstGeom prst="rect">
            <a:avLst/>
          </a:prstGeom>
        </p:spPr>
        <p:txBody>
          <a:bodyPr wrap="none">
            <a:spAutoFit/>
          </a:bodyPr>
          <a:lstStyle/>
          <a:p>
            <a:r>
              <a:rPr lang="es-EC" dirty="0">
                <a:solidFill>
                  <a:prstClr val="black"/>
                </a:solidFill>
                <a:ea typeface="Calibri" panose="020F0502020204030204" pitchFamily="34" charset="0"/>
              </a:rPr>
              <a:t> (Hernández, Fernández y Baptista 2014)</a:t>
            </a:r>
            <a:endParaRPr lang="es-EC" dirty="0">
              <a:solidFill>
                <a:prstClr val="black"/>
              </a:solidFill>
            </a:endParaRPr>
          </a:p>
        </p:txBody>
      </p:sp>
    </p:spTree>
    <p:extLst>
      <p:ext uri="{BB962C8B-B14F-4D97-AF65-F5344CB8AC3E}">
        <p14:creationId xmlns:p14="http://schemas.microsoft.com/office/powerpoint/2010/main" val="1560861048"/>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0" y="0"/>
            <a:ext cx="103632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dirty="0" smtClean="0">
                <a:solidFill>
                  <a:prstClr val="black"/>
                </a:solidFill>
              </a:rPr>
              <a:t>Capítulo 4 : </a:t>
            </a:r>
            <a:r>
              <a:rPr lang="es-ES" sz="3600" dirty="0" smtClean="0">
                <a:solidFill>
                  <a:prstClr val="black"/>
                </a:solidFill>
              </a:rPr>
              <a:t>MARCO METODOLÓGICO</a:t>
            </a:r>
            <a:endParaRPr lang="es-EC" sz="3600" dirty="0">
              <a:solidFill>
                <a:prstClr val="black"/>
              </a:solidFill>
            </a:endParaRPr>
          </a:p>
        </p:txBody>
      </p:sp>
      <p:sp>
        <p:nvSpPr>
          <p:cNvPr id="10" name="Elipse 9"/>
          <p:cNvSpPr/>
          <p:nvPr/>
        </p:nvSpPr>
        <p:spPr>
          <a:xfrm>
            <a:off x="0" y="660400"/>
            <a:ext cx="2933700" cy="8255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solidFill>
                  <a:prstClr val="black"/>
                </a:solidFill>
              </a:rPr>
              <a:t>VALIDACION INSTRUMENTOS </a:t>
            </a:r>
            <a:endParaRPr lang="es-EC" b="1" dirty="0">
              <a:solidFill>
                <a:prstClr val="black"/>
              </a:solidFill>
            </a:endParaRPr>
          </a:p>
        </p:txBody>
      </p:sp>
      <p:graphicFrame>
        <p:nvGraphicFramePr>
          <p:cNvPr id="9" name="Tabla 8"/>
          <p:cNvGraphicFramePr>
            <a:graphicFrameLocks noGrp="1"/>
          </p:cNvGraphicFramePr>
          <p:nvPr>
            <p:extLst/>
          </p:nvPr>
        </p:nvGraphicFramePr>
        <p:xfrm>
          <a:off x="118253" y="1600201"/>
          <a:ext cx="5393690" cy="3017520"/>
        </p:xfrm>
        <a:graphic>
          <a:graphicData uri="http://schemas.openxmlformats.org/drawingml/2006/table">
            <a:tbl>
              <a:tblPr firstRow="1" firstCol="1" bandRow="1">
                <a:tableStyleId>{69C7853C-536D-4A76-A0AE-DD22124D55A5}</a:tableStyleId>
              </a:tblPr>
              <a:tblGrid>
                <a:gridCol w="2696845"/>
                <a:gridCol w="2696845"/>
              </a:tblGrid>
              <a:tr h="268324">
                <a:tc>
                  <a:txBody>
                    <a:bodyPr/>
                    <a:lstStyle/>
                    <a:p>
                      <a:pPr indent="457200">
                        <a:lnSpc>
                          <a:spcPct val="200000"/>
                        </a:lnSpc>
                        <a:spcBef>
                          <a:spcPts val="600"/>
                        </a:spcBef>
                        <a:spcAft>
                          <a:spcPts val="600"/>
                        </a:spcAft>
                      </a:pPr>
                      <a:r>
                        <a:rPr lang="es-EC" sz="1100" b="1" dirty="0">
                          <a:solidFill>
                            <a:schemeClr val="tx1"/>
                          </a:solidFill>
                          <a:effectLst/>
                        </a:rPr>
                        <a:t>Nombre del experto</a:t>
                      </a:r>
                      <a:endParaRPr lang="es-EC"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nSpc>
                          <a:spcPct val="200000"/>
                        </a:lnSpc>
                        <a:spcBef>
                          <a:spcPts val="600"/>
                        </a:spcBef>
                        <a:spcAft>
                          <a:spcPts val="600"/>
                        </a:spcAft>
                      </a:pPr>
                      <a:r>
                        <a:rPr lang="es-EC" sz="1100" b="1" dirty="0">
                          <a:solidFill>
                            <a:schemeClr val="tx1"/>
                          </a:solidFill>
                          <a:effectLst/>
                        </a:rPr>
                        <a:t>Nominación/ Cargo</a:t>
                      </a:r>
                      <a:endParaRPr lang="es-EC"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8324">
                <a:tc>
                  <a:txBody>
                    <a:bodyPr/>
                    <a:lstStyle/>
                    <a:p>
                      <a:pPr indent="457200">
                        <a:lnSpc>
                          <a:spcPct val="200000"/>
                        </a:lnSpc>
                        <a:spcBef>
                          <a:spcPts val="600"/>
                        </a:spcBef>
                        <a:spcAft>
                          <a:spcPts val="600"/>
                        </a:spcAft>
                      </a:pPr>
                      <a:r>
                        <a:rPr lang="es-EC" sz="1100" b="0" dirty="0">
                          <a:effectLst/>
                        </a:rPr>
                        <a:t>Sra. Ana Bermeo</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nSpc>
                          <a:spcPct val="200000"/>
                        </a:lnSpc>
                        <a:spcBef>
                          <a:spcPts val="600"/>
                        </a:spcBef>
                        <a:spcAft>
                          <a:spcPts val="600"/>
                        </a:spcAft>
                      </a:pPr>
                      <a:r>
                        <a:rPr lang="es-ES" sz="1100" dirty="0" smtClean="0">
                          <a:effectLst/>
                          <a:latin typeface="+mn-lt"/>
                          <a:ea typeface="+mn-ea"/>
                          <a:cs typeface="+mn-cs"/>
                        </a:rPr>
                        <a:t>Ganadero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8324">
                <a:tc>
                  <a:txBody>
                    <a:bodyPr/>
                    <a:lstStyle/>
                    <a:p>
                      <a:pPr indent="457200">
                        <a:lnSpc>
                          <a:spcPct val="200000"/>
                        </a:lnSpc>
                        <a:spcBef>
                          <a:spcPts val="600"/>
                        </a:spcBef>
                        <a:spcAft>
                          <a:spcPts val="600"/>
                        </a:spcAft>
                      </a:pPr>
                      <a:r>
                        <a:rPr lang="es-EC" sz="1100" b="0" dirty="0">
                          <a:effectLst/>
                        </a:rPr>
                        <a:t>Sr. Milton Espinoza</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nSpc>
                          <a:spcPct val="200000"/>
                        </a:lnSpc>
                        <a:spcBef>
                          <a:spcPts val="600"/>
                        </a:spcBef>
                        <a:spcAft>
                          <a:spcPts val="600"/>
                        </a:spcAft>
                      </a:pPr>
                      <a:r>
                        <a:rPr lang="es-ES" sz="1100" dirty="0" smtClean="0">
                          <a:effectLst/>
                          <a:latin typeface="+mn-lt"/>
                          <a:ea typeface="+mn-ea"/>
                          <a:cs typeface="+mn-cs"/>
                        </a:rPr>
                        <a:t>Ganadero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8324">
                <a:tc>
                  <a:txBody>
                    <a:bodyPr/>
                    <a:lstStyle/>
                    <a:p>
                      <a:pPr indent="457200">
                        <a:lnSpc>
                          <a:spcPct val="200000"/>
                        </a:lnSpc>
                        <a:spcBef>
                          <a:spcPts val="600"/>
                        </a:spcBef>
                        <a:spcAft>
                          <a:spcPts val="600"/>
                        </a:spcAft>
                      </a:pPr>
                      <a:r>
                        <a:rPr lang="es-EC" sz="1100" b="0" dirty="0">
                          <a:effectLst/>
                        </a:rPr>
                        <a:t>Sr. Emilio Rodas</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nSpc>
                          <a:spcPct val="200000"/>
                        </a:lnSpc>
                        <a:spcBef>
                          <a:spcPts val="600"/>
                        </a:spcBef>
                        <a:spcAft>
                          <a:spcPts val="600"/>
                        </a:spcAft>
                      </a:pPr>
                      <a:r>
                        <a:rPr lang="es-EC" sz="1100" dirty="0">
                          <a:effectLst/>
                        </a:rPr>
                        <a:t>Dueño de empresa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8324">
                <a:tc>
                  <a:txBody>
                    <a:bodyPr/>
                    <a:lstStyle/>
                    <a:p>
                      <a:pPr indent="457200">
                        <a:lnSpc>
                          <a:spcPct val="200000"/>
                        </a:lnSpc>
                        <a:spcBef>
                          <a:spcPts val="600"/>
                        </a:spcBef>
                        <a:spcAft>
                          <a:spcPts val="600"/>
                        </a:spcAft>
                      </a:pPr>
                      <a:r>
                        <a:rPr lang="es-EC" sz="1100" b="0" dirty="0">
                          <a:effectLst/>
                        </a:rPr>
                        <a:t>Sra. Rosa Garcés</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nSpc>
                          <a:spcPct val="200000"/>
                        </a:lnSpc>
                        <a:spcBef>
                          <a:spcPts val="600"/>
                        </a:spcBef>
                        <a:spcAft>
                          <a:spcPts val="600"/>
                        </a:spcAft>
                      </a:pPr>
                      <a:r>
                        <a:rPr lang="es-EC" sz="1100" dirty="0">
                          <a:effectLst/>
                        </a:rPr>
                        <a:t>Dueño de empresa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59184">
                <a:tc>
                  <a:txBody>
                    <a:bodyPr/>
                    <a:lstStyle/>
                    <a:p>
                      <a:pPr indent="457200">
                        <a:lnSpc>
                          <a:spcPct val="200000"/>
                        </a:lnSpc>
                        <a:spcBef>
                          <a:spcPts val="600"/>
                        </a:spcBef>
                        <a:spcAft>
                          <a:spcPts val="600"/>
                        </a:spcAft>
                      </a:pPr>
                      <a:r>
                        <a:rPr lang="es-EC" sz="1100" b="0" dirty="0">
                          <a:effectLst/>
                        </a:rPr>
                        <a:t>Ing. Álvaro Barreno</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l">
                        <a:lnSpc>
                          <a:spcPct val="200000"/>
                        </a:lnSpc>
                        <a:spcBef>
                          <a:spcPts val="600"/>
                        </a:spcBef>
                        <a:spcAft>
                          <a:spcPts val="600"/>
                        </a:spcAft>
                      </a:pPr>
                      <a:r>
                        <a:rPr lang="es-EC" sz="1100" dirty="0">
                          <a:effectLst/>
                        </a:rPr>
                        <a:t>Líder de Sanidad Animal Chimborazo (Agrocalidad)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59184">
                <a:tc>
                  <a:txBody>
                    <a:bodyPr/>
                    <a:lstStyle/>
                    <a:p>
                      <a:pPr indent="457200">
                        <a:lnSpc>
                          <a:spcPct val="200000"/>
                        </a:lnSpc>
                        <a:spcBef>
                          <a:spcPts val="600"/>
                        </a:spcBef>
                        <a:spcAft>
                          <a:spcPts val="600"/>
                        </a:spcAft>
                      </a:pPr>
                      <a:r>
                        <a:rPr lang="es-EC" sz="1100" b="0" dirty="0">
                          <a:effectLst/>
                        </a:rPr>
                        <a:t>Ing. Fanny Romero</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l">
                        <a:lnSpc>
                          <a:spcPct val="200000"/>
                        </a:lnSpc>
                        <a:spcBef>
                          <a:spcPts val="600"/>
                        </a:spcBef>
                        <a:spcAft>
                          <a:spcPts val="600"/>
                        </a:spcAft>
                      </a:pPr>
                      <a:r>
                        <a:rPr lang="es-EC" sz="1100" dirty="0">
                          <a:effectLst/>
                        </a:rPr>
                        <a:t>Técnico Sanidad Animal (Agrocalidad)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1" name="Tabla 10"/>
          <p:cNvGraphicFramePr>
            <a:graphicFrameLocks noGrp="1"/>
          </p:cNvGraphicFramePr>
          <p:nvPr>
            <p:extLst/>
          </p:nvPr>
        </p:nvGraphicFramePr>
        <p:xfrm>
          <a:off x="371161" y="4927600"/>
          <a:ext cx="1952939" cy="812800"/>
        </p:xfrm>
        <a:graphic>
          <a:graphicData uri="http://schemas.openxmlformats.org/drawingml/2006/table">
            <a:tbl>
              <a:tblPr>
                <a:tableStyleId>{69C7853C-536D-4A76-A0AE-DD22124D55A5}</a:tableStyleId>
              </a:tblPr>
              <a:tblGrid>
                <a:gridCol w="1952939"/>
              </a:tblGrid>
              <a:tr h="0">
                <a:tc>
                  <a:txBody>
                    <a:bodyPr/>
                    <a:lstStyle/>
                    <a:p>
                      <a:pPr marR="38100" indent="457200">
                        <a:lnSpc>
                          <a:spcPts val="1600"/>
                        </a:lnSpc>
                        <a:spcBef>
                          <a:spcPts val="6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0">
                <a:tc>
                  <a:txBody>
                    <a:bodyPr/>
                    <a:lstStyle/>
                    <a:p>
                      <a:pPr marL="38100" marR="38100" indent="457200" algn="ctr">
                        <a:lnSpc>
                          <a:spcPts val="1600"/>
                        </a:lnSpc>
                        <a:spcBef>
                          <a:spcPts val="600"/>
                        </a:spcBef>
                        <a:spcAft>
                          <a:spcPts val="0"/>
                        </a:spcAft>
                      </a:pPr>
                      <a:r>
                        <a:rPr lang="es-EC" sz="1100" dirty="0">
                          <a:effectLst/>
                        </a:rPr>
                        <a:t>Alfa de </a:t>
                      </a:r>
                      <a:r>
                        <a:rPr lang="es-EC" sz="1100" dirty="0" smtClean="0">
                          <a:effectLst/>
                        </a:rPr>
                        <a:t>Cronbach (encuesta</a:t>
                      </a:r>
                      <a:r>
                        <a:rPr lang="es-EC" sz="1100" baseline="0" dirty="0" smtClean="0">
                          <a:effectLst/>
                        </a:rPr>
                        <a:t> ganaderos)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r>
              <a:tr h="0">
                <a:tc>
                  <a:txBody>
                    <a:bodyPr/>
                    <a:lstStyle/>
                    <a:p>
                      <a:pPr marL="38100" marR="38100" indent="457200" algn="r">
                        <a:lnSpc>
                          <a:spcPts val="1600"/>
                        </a:lnSpc>
                        <a:spcBef>
                          <a:spcPts val="600"/>
                        </a:spcBef>
                        <a:spcAft>
                          <a:spcPts val="0"/>
                        </a:spcAft>
                      </a:pPr>
                      <a:r>
                        <a:rPr lang="es-EC" sz="1100" dirty="0">
                          <a:effectLst/>
                        </a:rPr>
                        <a:t>,836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bl>
          </a:graphicData>
        </a:graphic>
      </p:graphicFrame>
      <p:graphicFrame>
        <p:nvGraphicFramePr>
          <p:cNvPr id="14" name="Tabla 13"/>
          <p:cNvGraphicFramePr>
            <a:graphicFrameLocks noGrp="1"/>
          </p:cNvGraphicFramePr>
          <p:nvPr>
            <p:extLst/>
          </p:nvPr>
        </p:nvGraphicFramePr>
        <p:xfrm>
          <a:off x="2644461" y="4927600"/>
          <a:ext cx="1952939" cy="812800"/>
        </p:xfrm>
        <a:graphic>
          <a:graphicData uri="http://schemas.openxmlformats.org/drawingml/2006/table">
            <a:tbl>
              <a:tblPr>
                <a:tableStyleId>{69C7853C-536D-4A76-A0AE-DD22124D55A5}</a:tableStyleId>
              </a:tblPr>
              <a:tblGrid>
                <a:gridCol w="1952939"/>
              </a:tblGrid>
              <a:tr h="0">
                <a:tc>
                  <a:txBody>
                    <a:bodyPr/>
                    <a:lstStyle/>
                    <a:p>
                      <a:pPr marR="38100" indent="457200">
                        <a:lnSpc>
                          <a:spcPts val="1600"/>
                        </a:lnSpc>
                        <a:spcBef>
                          <a:spcPts val="6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0">
                <a:tc>
                  <a:txBody>
                    <a:bodyPr/>
                    <a:lstStyle/>
                    <a:p>
                      <a:pPr marL="38100" marR="38100" indent="457200" algn="ctr">
                        <a:lnSpc>
                          <a:spcPts val="1600"/>
                        </a:lnSpc>
                        <a:spcBef>
                          <a:spcPts val="600"/>
                        </a:spcBef>
                        <a:spcAft>
                          <a:spcPts val="0"/>
                        </a:spcAft>
                      </a:pPr>
                      <a:r>
                        <a:rPr lang="es-EC" sz="1100" dirty="0">
                          <a:effectLst/>
                        </a:rPr>
                        <a:t>Alfa de </a:t>
                      </a:r>
                      <a:r>
                        <a:rPr lang="es-EC" sz="1100" dirty="0" smtClean="0">
                          <a:effectLst/>
                        </a:rPr>
                        <a:t>Cronbach (encuesta</a:t>
                      </a:r>
                      <a:r>
                        <a:rPr lang="es-EC" sz="1100" baseline="0" dirty="0" smtClean="0">
                          <a:effectLst/>
                        </a:rPr>
                        <a:t> empresas)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r>
              <a:tr h="0">
                <a:tc>
                  <a:txBody>
                    <a:bodyPr/>
                    <a:lstStyle/>
                    <a:p>
                      <a:pPr marL="38100" marR="38100" indent="457200" algn="r">
                        <a:lnSpc>
                          <a:spcPts val="1600"/>
                        </a:lnSpc>
                        <a:spcBef>
                          <a:spcPts val="600"/>
                        </a:spcBef>
                        <a:spcAft>
                          <a:spcPts val="0"/>
                        </a:spcAft>
                      </a:pPr>
                      <a:r>
                        <a:rPr lang="es-EC" sz="1100" dirty="0" smtClean="0">
                          <a:effectLst/>
                        </a:rPr>
                        <a:t>,707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bl>
          </a:graphicData>
        </a:graphic>
      </p:graphicFrame>
      <p:sp>
        <p:nvSpPr>
          <p:cNvPr id="12" name="Rectángulo redondeado 11"/>
          <p:cNvSpPr/>
          <p:nvPr/>
        </p:nvSpPr>
        <p:spPr>
          <a:xfrm>
            <a:off x="3408025" y="812800"/>
            <a:ext cx="2002174" cy="520700"/>
          </a:xfrm>
          <a:prstGeom prst="roundRect">
            <a:avLst/>
          </a:prstGeom>
          <a:ln>
            <a:solidFill>
              <a:schemeClr val="accent3">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solidFill>
                  <a:prstClr val="black"/>
                </a:solidFill>
              </a:rPr>
              <a:t>Corral (2009)</a:t>
            </a:r>
          </a:p>
        </p:txBody>
      </p:sp>
      <p:sp>
        <p:nvSpPr>
          <p:cNvPr id="13" name="Flecha a la derecha con bandas 12"/>
          <p:cNvSpPr/>
          <p:nvPr/>
        </p:nvSpPr>
        <p:spPr>
          <a:xfrm>
            <a:off x="3035444" y="869950"/>
            <a:ext cx="270837" cy="406400"/>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15" name="Rectángulo redondeado 14"/>
          <p:cNvSpPr/>
          <p:nvPr/>
        </p:nvSpPr>
        <p:spPr>
          <a:xfrm>
            <a:off x="5884524" y="812800"/>
            <a:ext cx="2002174" cy="520700"/>
          </a:xfrm>
          <a:prstGeom prst="roundRect">
            <a:avLst/>
          </a:prstGeom>
          <a:ln>
            <a:solidFill>
              <a:schemeClr val="accent3">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solidFill>
                  <a:prstClr val="black"/>
                </a:solidFill>
              </a:rPr>
              <a:t>4 expertos</a:t>
            </a:r>
            <a:endParaRPr lang="es-EC" dirty="0">
              <a:solidFill>
                <a:prstClr val="black"/>
              </a:solidFill>
            </a:endParaRPr>
          </a:p>
        </p:txBody>
      </p:sp>
      <p:sp>
        <p:nvSpPr>
          <p:cNvPr id="16" name="Flecha a la derecha con bandas 15"/>
          <p:cNvSpPr/>
          <p:nvPr/>
        </p:nvSpPr>
        <p:spPr>
          <a:xfrm>
            <a:off x="5511943" y="850900"/>
            <a:ext cx="270837" cy="406400"/>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pic>
        <p:nvPicPr>
          <p:cNvPr id="8" name="Imagen 7"/>
          <p:cNvPicPr>
            <a:picLocks noChangeAspect="1"/>
          </p:cNvPicPr>
          <p:nvPr/>
        </p:nvPicPr>
        <p:blipFill rotWithShape="1">
          <a:blip r:embed="rId2"/>
          <a:srcRect l="32333" t="22396" r="30479" b="15451"/>
          <a:stretch/>
        </p:blipFill>
        <p:spPr>
          <a:xfrm>
            <a:off x="7065480" y="1409700"/>
            <a:ext cx="4733128" cy="4089400"/>
          </a:xfrm>
          <a:prstGeom prst="rect">
            <a:avLst/>
          </a:prstGeom>
        </p:spPr>
      </p:pic>
      <p:sp>
        <p:nvSpPr>
          <p:cNvPr id="17" name="Elipse 16"/>
          <p:cNvSpPr/>
          <p:nvPr/>
        </p:nvSpPr>
        <p:spPr>
          <a:xfrm>
            <a:off x="4968054" y="4927601"/>
            <a:ext cx="2089150" cy="8255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b="1" dirty="0">
                <a:solidFill>
                  <a:prstClr val="black"/>
                </a:solidFill>
              </a:rPr>
              <a:t>FIABILIDAD INSTRUMENTOS </a:t>
            </a:r>
            <a:endParaRPr lang="es-EC" sz="1200" b="1" dirty="0">
              <a:solidFill>
                <a:prstClr val="black"/>
              </a:solidFill>
            </a:endParaRPr>
          </a:p>
        </p:txBody>
      </p:sp>
      <p:sp>
        <p:nvSpPr>
          <p:cNvPr id="18" name="Flecha a la derecha con bandas 17"/>
          <p:cNvSpPr/>
          <p:nvPr/>
        </p:nvSpPr>
        <p:spPr>
          <a:xfrm flipH="1">
            <a:off x="4692934" y="5197476"/>
            <a:ext cx="258424" cy="285750"/>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 name="Rectángulo 1"/>
          <p:cNvSpPr/>
          <p:nvPr/>
        </p:nvSpPr>
        <p:spPr>
          <a:xfrm>
            <a:off x="7057204" y="5568435"/>
            <a:ext cx="4378122" cy="369332"/>
          </a:xfrm>
          <a:prstGeom prst="rect">
            <a:avLst/>
          </a:prstGeom>
        </p:spPr>
        <p:txBody>
          <a:bodyPr wrap="none">
            <a:spAutoFit/>
          </a:bodyPr>
          <a:lstStyle/>
          <a:p>
            <a:r>
              <a:rPr lang="es-EC" dirty="0">
                <a:solidFill>
                  <a:prstClr val="black"/>
                </a:solidFill>
                <a:ea typeface="Calibri" panose="020F0502020204030204" pitchFamily="34" charset="0"/>
              </a:rPr>
              <a:t>Escobar Pérez y Cuervo Martínez (2008)</a:t>
            </a:r>
            <a:endParaRPr lang="es-EC" dirty="0">
              <a:solidFill>
                <a:prstClr val="black"/>
              </a:solidFill>
            </a:endParaRPr>
          </a:p>
        </p:txBody>
      </p:sp>
      <p:sp>
        <p:nvSpPr>
          <p:cNvPr id="3" name="Rectángulo 2"/>
          <p:cNvSpPr/>
          <p:nvPr/>
        </p:nvSpPr>
        <p:spPr>
          <a:xfrm>
            <a:off x="2570112" y="5753101"/>
            <a:ext cx="2941831" cy="369332"/>
          </a:xfrm>
          <a:prstGeom prst="rect">
            <a:avLst/>
          </a:prstGeom>
        </p:spPr>
        <p:txBody>
          <a:bodyPr wrap="none">
            <a:spAutoFit/>
          </a:bodyPr>
          <a:lstStyle/>
          <a:p>
            <a:r>
              <a:rPr lang="es-EC" dirty="0">
                <a:solidFill>
                  <a:prstClr val="black"/>
                </a:solidFill>
                <a:ea typeface="Calibri" panose="020F0502020204030204" pitchFamily="34" charset="0"/>
              </a:rPr>
              <a:t>González y Pazmiño, 2015</a:t>
            </a:r>
            <a:endParaRPr lang="es-EC" dirty="0">
              <a:solidFill>
                <a:prstClr val="black"/>
              </a:solidFill>
            </a:endParaRPr>
          </a:p>
        </p:txBody>
      </p:sp>
    </p:spTree>
    <p:extLst>
      <p:ext uri="{BB962C8B-B14F-4D97-AF65-F5344CB8AC3E}">
        <p14:creationId xmlns:p14="http://schemas.microsoft.com/office/powerpoint/2010/main" val="1716329311"/>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p:cNvGraphicFramePr>
            <a:graphicFrameLocks noGrp="1"/>
          </p:cNvGraphicFramePr>
          <p:nvPr>
            <p:extLst>
              <p:ext uri="{D42A27DB-BD31-4B8C-83A1-F6EECF244321}">
                <p14:modId xmlns:p14="http://schemas.microsoft.com/office/powerpoint/2010/main" val="446849045"/>
              </p:ext>
            </p:extLst>
          </p:nvPr>
        </p:nvGraphicFramePr>
        <p:xfrm>
          <a:off x="161926" y="798511"/>
          <a:ext cx="3775074" cy="896940"/>
        </p:xfrm>
        <a:graphic>
          <a:graphicData uri="http://schemas.openxmlformats.org/drawingml/2006/table">
            <a:tbl>
              <a:tblPr>
                <a:tableStyleId>{2D5ABB26-0587-4C30-8999-92F81FD0307C}</a:tableStyleId>
              </a:tblPr>
              <a:tblGrid>
                <a:gridCol w="364158"/>
                <a:gridCol w="728316"/>
                <a:gridCol w="728316"/>
                <a:gridCol w="239784"/>
                <a:gridCol w="762000"/>
                <a:gridCol w="952500"/>
              </a:tblGrid>
              <a:tr h="0">
                <a:tc rowSpan="2" gridSpan="2">
                  <a:txBody>
                    <a:bodyPr/>
                    <a:lstStyle/>
                    <a:p>
                      <a:pPr>
                        <a:lnSpc>
                          <a:spcPct val="107000"/>
                        </a:lnSpc>
                        <a:spcAft>
                          <a:spcPts val="800"/>
                        </a:spcAft>
                      </a:pPr>
                      <a:r>
                        <a:rPr lang="es-EC" sz="1100" dirty="0">
                          <a:effectLst/>
                        </a:rPr>
                        <a:t>    Parroquia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3">
                  <a:txBody>
                    <a:bodyPr/>
                    <a:lstStyle/>
                    <a:p>
                      <a:pPr>
                        <a:lnSpc>
                          <a:spcPct val="107000"/>
                        </a:lnSpc>
                        <a:spcAft>
                          <a:spcPts val="800"/>
                        </a:spcAft>
                      </a:pPr>
                      <a:r>
                        <a:rPr lang="es-EC" sz="1100" dirty="0">
                          <a:effectLst/>
                        </a:rPr>
                        <a:t>               </a:t>
                      </a:r>
                      <a:r>
                        <a:rPr lang="es-EC" sz="1100" b="1" dirty="0" smtClean="0">
                          <a:effectLst/>
                        </a:rPr>
                        <a:t>Estado</a:t>
                      </a:r>
                      <a:r>
                        <a:rPr lang="es-EC" sz="1100" b="1" baseline="0" dirty="0" smtClean="0">
                          <a:effectLst/>
                        </a:rPr>
                        <a:t> de la UPA</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gridSpan="2" vMerge="1">
                  <a:txBody>
                    <a:bodyPr/>
                    <a:lstStyle/>
                    <a:p>
                      <a:endParaRPr lang="es-EC"/>
                    </a:p>
                  </a:txBody>
                  <a:tcPr/>
                </a:tc>
                <a:tc hMerge="1" vMerge="1">
                  <a:txBody>
                    <a:bodyPr/>
                    <a:lstStyle/>
                    <a:p>
                      <a:endParaRPr lang="es-EC"/>
                    </a:p>
                  </a:txBody>
                  <a:tcPr/>
                </a:tc>
                <a:tc gridSpan="2">
                  <a:txBody>
                    <a:bodyPr/>
                    <a:lstStyle/>
                    <a:p>
                      <a:pPr>
                        <a:lnSpc>
                          <a:spcPct val="107000"/>
                        </a:lnSpc>
                        <a:spcAft>
                          <a:spcPts val="800"/>
                        </a:spcAft>
                      </a:pPr>
                      <a:r>
                        <a:rPr lang="es-ES" sz="1100" dirty="0" smtClean="0">
                          <a:effectLst/>
                          <a:latin typeface="+mn-lt"/>
                          <a:ea typeface="+mn-ea"/>
                          <a:cs typeface="+mn-cs"/>
                        </a:rPr>
                        <a:t>Propio (94,6%)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mn-lt"/>
                          <a:ea typeface="+mn-ea"/>
                          <a:cs typeface="+mn-cs"/>
                        </a:rPr>
                        <a:t>Arrendado</a:t>
                      </a:r>
                      <a:r>
                        <a:rPr lang="es-ES" sz="1100" baseline="0" dirty="0" smtClean="0">
                          <a:effectLst/>
                          <a:latin typeface="+mn-lt"/>
                          <a:ea typeface="+mn-ea"/>
                          <a:cs typeface="+mn-cs"/>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Partidario</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rowSpan="3">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C" sz="1100">
                          <a:effectLst/>
                        </a:rPr>
                        <a:t>Achupallas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nSpc>
                          <a:spcPct val="107000"/>
                        </a:lnSpc>
                        <a:spcAft>
                          <a:spcPts val="800"/>
                        </a:spcAft>
                      </a:pPr>
                      <a:r>
                        <a:rPr lang="es-EC" sz="1100" dirty="0" smtClean="0">
                          <a:effectLst/>
                        </a:rPr>
                        <a:t>100%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gridSpan="3">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s-EC"/>
                    </a:p>
                  </a:txBody>
                  <a:tcPr/>
                </a:tc>
                <a:tc hMerge="1">
                  <a:txBody>
                    <a:bodyPr/>
                    <a:lstStyle/>
                    <a:p>
                      <a:endParaRPr lang="es-EC"/>
                    </a:p>
                  </a:txBody>
                  <a:tcPr/>
                </a:tc>
              </a:tr>
              <a:tr h="0">
                <a:tc vMerge="1">
                  <a:txBody>
                    <a:bodyPr/>
                    <a:lstStyle/>
                    <a:p>
                      <a:endParaRPr lang="es-EC"/>
                    </a:p>
                  </a:txBody>
                  <a:tcPr/>
                </a:tc>
                <a:tc>
                  <a:txBody>
                    <a:bodyPr/>
                    <a:lstStyle/>
                    <a:p>
                      <a:pPr>
                        <a:lnSpc>
                          <a:spcPct val="107000"/>
                        </a:lnSpc>
                        <a:spcAft>
                          <a:spcPts val="800"/>
                        </a:spcAft>
                      </a:pPr>
                      <a:r>
                        <a:rPr lang="es-EC" sz="1100">
                          <a:effectLst/>
                        </a:rPr>
                        <a:t>Sibambe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85,9%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3">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9,4%                          4,7%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r>
              <a:tr h="0">
                <a:tc vMerge="1">
                  <a:txBody>
                    <a:bodyPr/>
                    <a:lstStyle/>
                    <a:p>
                      <a:endParaRPr lang="es-EC"/>
                    </a:p>
                  </a:txBody>
                  <a:tcPr/>
                </a:tc>
                <a:tc>
                  <a:txBody>
                    <a:bodyPr/>
                    <a:lstStyle/>
                    <a:p>
                      <a:pPr>
                        <a:lnSpc>
                          <a:spcPct val="107000"/>
                        </a:lnSpc>
                        <a:spcAft>
                          <a:spcPts val="800"/>
                        </a:spcAft>
                      </a:pPr>
                      <a:r>
                        <a:rPr lang="es-EC" sz="1100" dirty="0">
                          <a:effectLst/>
                        </a:rPr>
                        <a:t>Tixán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C" sz="1100" dirty="0" smtClean="0">
                          <a:effectLst/>
                        </a:rPr>
                        <a:t>98,4%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gridSpan="3">
                  <a:txBody>
                    <a:bodyPr/>
                    <a:lstStyle/>
                    <a:p>
                      <a:pPr>
                        <a:lnSpc>
                          <a:spcPct val="107000"/>
                        </a:lnSpc>
                        <a:spcAft>
                          <a:spcPts val="800"/>
                        </a:spcAft>
                      </a:pPr>
                      <a:r>
                        <a:rPr lang="es-ES" sz="1100" dirty="0" smtClean="0">
                          <a:effectLst/>
                          <a:latin typeface="+mn-lt"/>
                          <a:ea typeface="+mn-ea"/>
                          <a:cs typeface="+mn-cs"/>
                        </a:rPr>
                        <a:t>1,6%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bl>
          </a:graphicData>
        </a:graphic>
      </p:graphicFrame>
      <p:sp>
        <p:nvSpPr>
          <p:cNvPr id="17" name="Rectángulo 16"/>
          <p:cNvSpPr/>
          <p:nvPr/>
        </p:nvSpPr>
        <p:spPr>
          <a:xfrm>
            <a:off x="5673383" y="657324"/>
            <a:ext cx="1397000" cy="190500"/>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a:solidFill>
                  <a:prstClr val="black"/>
                </a:solidFill>
              </a:rPr>
              <a:t>Usos de la UPA</a:t>
            </a:r>
            <a:endParaRPr lang="es-EC" sz="1100" b="1" dirty="0">
              <a:solidFill>
                <a:prstClr val="black"/>
              </a:solidFill>
            </a:endParaRPr>
          </a:p>
        </p:txBody>
      </p:sp>
      <p:sp>
        <p:nvSpPr>
          <p:cNvPr id="27" name="Título 1"/>
          <p:cNvSpPr txBox="1">
            <a:spLocks/>
          </p:cNvSpPr>
          <p:nvPr/>
        </p:nvSpPr>
        <p:spPr bwMode="auto">
          <a:xfrm>
            <a:off x="0" y="0"/>
            <a:ext cx="121920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400" dirty="0" smtClean="0">
                <a:solidFill>
                  <a:prstClr val="black"/>
                </a:solidFill>
              </a:rPr>
              <a:t>Capítulo </a:t>
            </a:r>
            <a:r>
              <a:rPr lang="es-ES" sz="2400" dirty="0">
                <a:solidFill>
                  <a:prstClr val="black"/>
                </a:solidFill>
              </a:rPr>
              <a:t>5</a:t>
            </a:r>
            <a:r>
              <a:rPr lang="es-ES" sz="2400" dirty="0" smtClean="0">
                <a:solidFill>
                  <a:prstClr val="black"/>
                </a:solidFill>
              </a:rPr>
              <a:t>: </a:t>
            </a:r>
            <a:r>
              <a:rPr lang="es-ES" sz="2000" dirty="0" smtClean="0">
                <a:solidFill>
                  <a:prstClr val="black"/>
                </a:solidFill>
              </a:rPr>
              <a:t>análisis de resultados (CARACTERIZACIÓN Primer eslabón)</a:t>
            </a:r>
            <a:r>
              <a:rPr lang="es-ES" sz="3200" dirty="0" smtClean="0">
                <a:solidFill>
                  <a:prstClr val="black"/>
                </a:solidFill>
              </a:rPr>
              <a:t> </a:t>
            </a:r>
            <a:endParaRPr lang="es-EC" sz="3200" dirty="0">
              <a:solidFill>
                <a:prstClr val="black"/>
              </a:solidFill>
            </a:endParaRPr>
          </a:p>
        </p:txBody>
      </p:sp>
      <p:pic>
        <p:nvPicPr>
          <p:cNvPr id="30" name="Imagen 29"/>
          <p:cNvPicPr>
            <a:picLocks noChangeAspect="1"/>
          </p:cNvPicPr>
          <p:nvPr/>
        </p:nvPicPr>
        <p:blipFill>
          <a:blip r:embed="rId2"/>
          <a:stretch>
            <a:fillRect/>
          </a:stretch>
        </p:blipFill>
        <p:spPr>
          <a:xfrm>
            <a:off x="183466" y="2056045"/>
            <a:ext cx="3588434" cy="2026195"/>
          </a:xfrm>
          <a:prstGeom prst="rect">
            <a:avLst/>
          </a:prstGeom>
        </p:spPr>
      </p:pic>
      <p:sp>
        <p:nvSpPr>
          <p:cNvPr id="31" name="Rectángulo 30"/>
          <p:cNvSpPr/>
          <p:nvPr/>
        </p:nvSpPr>
        <p:spPr>
          <a:xfrm>
            <a:off x="5673383" y="1035512"/>
            <a:ext cx="1397000" cy="34342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Ganadería y lechería </a:t>
            </a:r>
            <a:endParaRPr lang="es-EC" sz="1100" b="1" dirty="0">
              <a:solidFill>
                <a:prstClr val="black"/>
              </a:solidFill>
            </a:endParaRPr>
          </a:p>
        </p:txBody>
      </p:sp>
      <p:sp>
        <p:nvSpPr>
          <p:cNvPr id="32" name="Rectángulo 31"/>
          <p:cNvSpPr/>
          <p:nvPr/>
        </p:nvSpPr>
        <p:spPr>
          <a:xfrm>
            <a:off x="2063753" y="2218361"/>
            <a:ext cx="609600" cy="20225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29,7%</a:t>
            </a:r>
            <a:endParaRPr lang="es-EC" sz="1100" dirty="0">
              <a:solidFill>
                <a:prstClr val="black"/>
              </a:solidFill>
            </a:endParaRPr>
          </a:p>
        </p:txBody>
      </p:sp>
      <p:graphicFrame>
        <p:nvGraphicFramePr>
          <p:cNvPr id="34" name="Tabla 33"/>
          <p:cNvGraphicFramePr>
            <a:graphicFrameLocks noGrp="1"/>
          </p:cNvGraphicFramePr>
          <p:nvPr>
            <p:extLst>
              <p:ext uri="{D42A27DB-BD31-4B8C-83A1-F6EECF244321}">
                <p14:modId xmlns:p14="http://schemas.microsoft.com/office/powerpoint/2010/main" val="2791062742"/>
              </p:ext>
            </p:extLst>
          </p:nvPr>
        </p:nvGraphicFramePr>
        <p:xfrm>
          <a:off x="3851277" y="1875425"/>
          <a:ext cx="3559173" cy="538164"/>
        </p:xfrm>
        <a:graphic>
          <a:graphicData uri="http://schemas.openxmlformats.org/drawingml/2006/table">
            <a:tbl>
              <a:tblPr>
                <a:tableStyleId>{2D5ABB26-0587-4C30-8999-92F81FD0307C}</a:tableStyleId>
              </a:tblPr>
              <a:tblGrid>
                <a:gridCol w="293896"/>
                <a:gridCol w="743876"/>
                <a:gridCol w="840467"/>
                <a:gridCol w="79148"/>
                <a:gridCol w="915063"/>
                <a:gridCol w="686723"/>
              </a:tblGrid>
              <a:tr h="0">
                <a:tc rowSpan="2" gridSpan="2">
                  <a:txBody>
                    <a:bodyPr/>
                    <a:lstStyle/>
                    <a:p>
                      <a:pPr>
                        <a:lnSpc>
                          <a:spcPct val="107000"/>
                        </a:lnSpc>
                        <a:spcAft>
                          <a:spcPts val="800"/>
                        </a:spcAft>
                      </a:pPr>
                      <a:r>
                        <a:rPr lang="es-EC" sz="1100" dirty="0">
                          <a:effectLst/>
                        </a:rPr>
                        <a:t>    Parroquia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3">
                  <a:txBody>
                    <a:bodyPr/>
                    <a:lstStyle/>
                    <a:p>
                      <a:pPr>
                        <a:lnSpc>
                          <a:spcPct val="107000"/>
                        </a:lnSpc>
                        <a:spcAft>
                          <a:spcPts val="800"/>
                        </a:spcAft>
                      </a:pPr>
                      <a:r>
                        <a:rPr lang="es-ES" sz="1100" b="1" dirty="0" smtClean="0">
                          <a:effectLst/>
                          <a:latin typeface="Calibri" panose="020F0502020204030204" pitchFamily="34" charset="0"/>
                          <a:ea typeface="Calibri" panose="020F0502020204030204" pitchFamily="34" charset="0"/>
                          <a:cs typeface="Times New Roman" panose="02020603050405020304" pitchFamily="18" charset="0"/>
                        </a:rPr>
                        <a:t>                         Género</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gridSpan="2" vMerge="1">
                  <a:txBody>
                    <a:bodyPr/>
                    <a:lstStyle/>
                    <a:p>
                      <a:endParaRPr lang="es-EC"/>
                    </a:p>
                  </a:txBody>
                  <a:tcPr/>
                </a:tc>
                <a:tc hMerge="1" vMerge="1">
                  <a:txBody>
                    <a:bodyPr/>
                    <a:lstStyle/>
                    <a:p>
                      <a:endParaRPr lang="es-EC"/>
                    </a:p>
                  </a:txBody>
                  <a:tcPr/>
                </a:tc>
                <a:tc gridSpan="2">
                  <a:txBody>
                    <a:bodyPr/>
                    <a:lstStyle/>
                    <a:p>
                      <a:pPr>
                        <a:lnSpc>
                          <a:spcPct val="107000"/>
                        </a:lnSpc>
                        <a:spcAft>
                          <a:spcPts val="800"/>
                        </a:spcAft>
                      </a:pPr>
                      <a:r>
                        <a:rPr lang="es-ES" sz="1100" baseline="0" dirty="0" smtClean="0">
                          <a:effectLst/>
                          <a:latin typeface="+mn-lt"/>
                          <a:ea typeface="+mn-ea"/>
                          <a:cs typeface="+mn-cs"/>
                        </a:rPr>
                        <a:t>Masculino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mn-lt"/>
                          <a:ea typeface="+mn-ea"/>
                          <a:cs typeface="+mn-cs"/>
                        </a:rPr>
                        <a:t>Femenino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Igual </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General</a:t>
                      </a:r>
                      <a:endParaRPr lang="es-EC" sz="1100" dirty="0">
                        <a:effectLst/>
                        <a:latin typeface="+mn-lt"/>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15,8%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3,2%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81%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5" name="Tabla 34"/>
          <p:cNvGraphicFramePr>
            <a:graphicFrameLocks noGrp="1"/>
          </p:cNvGraphicFramePr>
          <p:nvPr>
            <p:extLst>
              <p:ext uri="{D42A27DB-BD31-4B8C-83A1-F6EECF244321}">
                <p14:modId xmlns:p14="http://schemas.microsoft.com/office/powerpoint/2010/main" val="2914899872"/>
              </p:ext>
            </p:extLst>
          </p:nvPr>
        </p:nvGraphicFramePr>
        <p:xfrm>
          <a:off x="3771900" y="2489337"/>
          <a:ext cx="3559173" cy="896939"/>
        </p:xfrm>
        <a:graphic>
          <a:graphicData uri="http://schemas.openxmlformats.org/drawingml/2006/table">
            <a:tbl>
              <a:tblPr>
                <a:tableStyleId>{2D5ABB26-0587-4C30-8999-92F81FD0307C}</a:tableStyleId>
              </a:tblPr>
              <a:tblGrid>
                <a:gridCol w="293896"/>
                <a:gridCol w="743876"/>
                <a:gridCol w="840467"/>
                <a:gridCol w="79148"/>
                <a:gridCol w="915063"/>
                <a:gridCol w="686723"/>
              </a:tblGrid>
              <a:tr h="0">
                <a:tc rowSpan="2" gridSpan="2">
                  <a:txBody>
                    <a:bodyPr/>
                    <a:lstStyle/>
                    <a:p>
                      <a:pPr>
                        <a:lnSpc>
                          <a:spcPct val="107000"/>
                        </a:lnSpc>
                        <a:spcAft>
                          <a:spcPts val="800"/>
                        </a:spcAft>
                      </a:pPr>
                      <a:r>
                        <a:rPr lang="es-EC" sz="1100" dirty="0">
                          <a:effectLst/>
                        </a:rPr>
                        <a:t>    Parroquia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3">
                  <a:txBody>
                    <a:bodyPr/>
                    <a:lstStyle/>
                    <a:p>
                      <a:pPr>
                        <a:lnSpc>
                          <a:spcPct val="107000"/>
                        </a:lnSpc>
                        <a:spcAft>
                          <a:spcPts val="800"/>
                        </a:spcAft>
                      </a:pPr>
                      <a:r>
                        <a:rPr lang="es-ES" sz="1100" b="1" dirty="0" smtClean="0">
                          <a:effectLst/>
                          <a:latin typeface="Calibri" panose="020F0502020204030204" pitchFamily="34" charset="0"/>
                          <a:ea typeface="Calibri" panose="020F0502020204030204" pitchFamily="34" charset="0"/>
                          <a:cs typeface="Times New Roman" panose="02020603050405020304" pitchFamily="18" charset="0"/>
                        </a:rPr>
                        <a:t>                         Edad</a:t>
                      </a:r>
                      <a:r>
                        <a:rPr lang="es-ES" sz="1100" b="1" baseline="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gridSpan="2" vMerge="1">
                  <a:txBody>
                    <a:bodyPr/>
                    <a:lstStyle/>
                    <a:p>
                      <a:endParaRPr lang="es-EC"/>
                    </a:p>
                  </a:txBody>
                  <a:tcPr/>
                </a:tc>
                <a:tc hMerge="1" vMerge="1">
                  <a:txBody>
                    <a:bodyPr/>
                    <a:lstStyle/>
                    <a:p>
                      <a:endParaRPr lang="es-EC"/>
                    </a:p>
                  </a:txBody>
                  <a:tcPr/>
                </a:tc>
                <a:tc gridSpan="2">
                  <a:txBody>
                    <a:bodyPr/>
                    <a:lstStyle/>
                    <a:p>
                      <a:pPr>
                        <a:lnSpc>
                          <a:spcPct val="107000"/>
                        </a:lnSpc>
                        <a:spcAft>
                          <a:spcPts val="800"/>
                        </a:spcAft>
                      </a:pPr>
                      <a:r>
                        <a:rPr lang="es-ES" sz="1100" baseline="0" dirty="0" smtClean="0">
                          <a:effectLst/>
                          <a:latin typeface="+mn-lt"/>
                          <a:ea typeface="+mn-ea"/>
                          <a:cs typeface="+mn-cs"/>
                        </a:rPr>
                        <a:t>Entre 18 y 40 años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mn-lt"/>
                          <a:ea typeface="+mn-ea"/>
                          <a:cs typeface="+mn-cs"/>
                        </a:rPr>
                        <a:t>Entre</a:t>
                      </a:r>
                      <a:r>
                        <a:rPr lang="es-ES" sz="1100" baseline="0" dirty="0" smtClean="0">
                          <a:effectLst/>
                          <a:latin typeface="+mn-lt"/>
                          <a:ea typeface="+mn-ea"/>
                          <a:cs typeface="+mn-cs"/>
                        </a:rPr>
                        <a:t> 41 y 65 años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De</a:t>
                      </a:r>
                      <a:r>
                        <a:rPr lang="es-ES" sz="1100" baseline="0" dirty="0" smtClean="0">
                          <a:effectLst/>
                          <a:latin typeface="+mn-lt"/>
                          <a:ea typeface="Calibri" panose="020F0502020204030204" pitchFamily="34" charset="0"/>
                          <a:cs typeface="Times New Roman" panose="02020603050405020304" pitchFamily="18" charset="0"/>
                        </a:rPr>
                        <a:t> 66 años en adelante</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General</a:t>
                      </a:r>
                      <a:endParaRPr lang="es-EC" sz="1100" dirty="0">
                        <a:effectLst/>
                        <a:latin typeface="+mn-lt"/>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48,4%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47,8%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3,8%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6" name="Tabla 35"/>
          <p:cNvGraphicFramePr>
            <a:graphicFrameLocks noGrp="1"/>
          </p:cNvGraphicFramePr>
          <p:nvPr>
            <p:extLst>
              <p:ext uri="{D42A27DB-BD31-4B8C-83A1-F6EECF244321}">
                <p14:modId xmlns:p14="http://schemas.microsoft.com/office/powerpoint/2010/main" val="3450105960"/>
              </p:ext>
            </p:extLst>
          </p:nvPr>
        </p:nvGraphicFramePr>
        <p:xfrm>
          <a:off x="3809999" y="3463730"/>
          <a:ext cx="3856481" cy="717551"/>
        </p:xfrm>
        <a:graphic>
          <a:graphicData uri="http://schemas.openxmlformats.org/drawingml/2006/table">
            <a:tbl>
              <a:tblPr>
                <a:tableStyleId>{2D5ABB26-0587-4C30-8999-92F81FD0307C}</a:tableStyleId>
              </a:tblPr>
              <a:tblGrid>
                <a:gridCol w="258731"/>
                <a:gridCol w="654869"/>
                <a:gridCol w="739902"/>
                <a:gridCol w="69679"/>
                <a:gridCol w="805574"/>
                <a:gridCol w="793957"/>
                <a:gridCol w="533769"/>
              </a:tblGrid>
              <a:tr h="0">
                <a:tc rowSpan="2" gridSpan="2">
                  <a:txBody>
                    <a:bodyPr/>
                    <a:lstStyle/>
                    <a:p>
                      <a:pPr>
                        <a:lnSpc>
                          <a:spcPct val="107000"/>
                        </a:lnSpc>
                        <a:spcAft>
                          <a:spcPts val="800"/>
                        </a:spcAft>
                      </a:pPr>
                      <a:r>
                        <a:rPr lang="es-EC" sz="1100" dirty="0">
                          <a:effectLst/>
                        </a:rPr>
                        <a:t>    Parroquia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3">
                  <a:txBody>
                    <a:bodyPr/>
                    <a:lstStyle/>
                    <a:p>
                      <a:pPr>
                        <a:lnSpc>
                          <a:spcPct val="107000"/>
                        </a:lnSpc>
                        <a:spcAft>
                          <a:spcPts val="800"/>
                        </a:spcAft>
                      </a:pPr>
                      <a:r>
                        <a:rPr lang="es-ES" sz="1100" b="1" dirty="0" smtClean="0">
                          <a:effectLst/>
                          <a:latin typeface="Calibri" panose="020F0502020204030204" pitchFamily="34" charset="0"/>
                          <a:ea typeface="Calibri" panose="020F0502020204030204" pitchFamily="34" charset="0"/>
                          <a:cs typeface="Times New Roman" panose="02020603050405020304" pitchFamily="18" charset="0"/>
                        </a:rPr>
                        <a:t>                         Instrucción</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gridSpan="2" vMerge="1">
                  <a:txBody>
                    <a:bodyPr/>
                    <a:lstStyle/>
                    <a:p>
                      <a:endParaRPr lang="es-EC"/>
                    </a:p>
                  </a:txBody>
                  <a:tcPr/>
                </a:tc>
                <a:tc hMerge="1" vMerge="1">
                  <a:txBody>
                    <a:bodyPr/>
                    <a:lstStyle/>
                    <a:p>
                      <a:endParaRPr lang="es-EC"/>
                    </a:p>
                  </a:txBody>
                  <a:tcPr/>
                </a:tc>
                <a:tc gridSpan="2">
                  <a:txBody>
                    <a:bodyPr/>
                    <a:lstStyle/>
                    <a:p>
                      <a:pPr>
                        <a:lnSpc>
                          <a:spcPct val="107000"/>
                        </a:lnSpc>
                        <a:spcAft>
                          <a:spcPts val="800"/>
                        </a:spcAft>
                      </a:pPr>
                      <a:r>
                        <a:rPr lang="es-ES" sz="1100" baseline="0" dirty="0" smtClean="0">
                          <a:effectLst/>
                          <a:latin typeface="+mn-lt"/>
                          <a:ea typeface="+mn-ea"/>
                          <a:cs typeface="+mn-cs"/>
                        </a:rPr>
                        <a:t>Ninguna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mn-lt"/>
                          <a:ea typeface="+mn-ea"/>
                          <a:cs typeface="+mn-cs"/>
                        </a:rPr>
                        <a:t>Primaria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Secundaria</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Técnico/superior</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General</a:t>
                      </a:r>
                      <a:endParaRPr lang="es-EC" sz="1100" dirty="0">
                        <a:effectLst/>
                        <a:latin typeface="+mn-lt"/>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19,6%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51,6%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28,3%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0,5%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7" name="Tabla 36"/>
          <p:cNvGraphicFramePr>
            <a:graphicFrameLocks noGrp="1"/>
          </p:cNvGraphicFramePr>
          <p:nvPr>
            <p:extLst>
              <p:ext uri="{D42A27DB-BD31-4B8C-83A1-F6EECF244321}">
                <p14:modId xmlns:p14="http://schemas.microsoft.com/office/powerpoint/2010/main" val="2079160811"/>
              </p:ext>
            </p:extLst>
          </p:nvPr>
        </p:nvGraphicFramePr>
        <p:xfrm>
          <a:off x="7978703" y="3736958"/>
          <a:ext cx="2921571" cy="538164"/>
        </p:xfrm>
        <a:graphic>
          <a:graphicData uri="http://schemas.openxmlformats.org/drawingml/2006/table">
            <a:tbl>
              <a:tblPr>
                <a:tableStyleId>{2D5ABB26-0587-4C30-8999-92F81FD0307C}</a:tableStyleId>
              </a:tblPr>
              <a:tblGrid>
                <a:gridCol w="227495"/>
                <a:gridCol w="575809"/>
                <a:gridCol w="650576"/>
                <a:gridCol w="61266"/>
                <a:gridCol w="708319"/>
                <a:gridCol w="698106"/>
              </a:tblGrid>
              <a:tr h="163773">
                <a:tc rowSpan="2" gridSpan="2">
                  <a:txBody>
                    <a:bodyPr/>
                    <a:lstStyle/>
                    <a:p>
                      <a:pPr>
                        <a:lnSpc>
                          <a:spcPct val="107000"/>
                        </a:lnSpc>
                        <a:spcAft>
                          <a:spcPts val="800"/>
                        </a:spcAft>
                      </a:pPr>
                      <a:r>
                        <a:rPr lang="es-EC" sz="1100" dirty="0">
                          <a:effectLst/>
                        </a:rPr>
                        <a:t>    Parroquia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3">
                  <a:txBody>
                    <a:bodyPr/>
                    <a:lstStyle/>
                    <a:p>
                      <a:pPr>
                        <a:lnSpc>
                          <a:spcPct val="107000"/>
                        </a:lnSpc>
                        <a:spcAft>
                          <a:spcPts val="800"/>
                        </a:spcAft>
                      </a:pPr>
                      <a:r>
                        <a:rPr lang="es-ES" sz="1100" b="1" dirty="0" smtClean="0">
                          <a:effectLst/>
                          <a:latin typeface="Calibri" panose="020F0502020204030204" pitchFamily="34" charset="0"/>
                          <a:ea typeface="Calibri" panose="020F0502020204030204" pitchFamily="34" charset="0"/>
                          <a:cs typeface="Times New Roman" panose="02020603050405020304" pitchFamily="18" charset="0"/>
                        </a:rPr>
                        <a:t>              Forma</a:t>
                      </a:r>
                      <a:r>
                        <a:rPr lang="es-ES" sz="1100" b="1" baseline="0" dirty="0" smtClean="0">
                          <a:effectLst/>
                          <a:latin typeface="Calibri" panose="020F0502020204030204" pitchFamily="34" charset="0"/>
                          <a:ea typeface="Calibri" panose="020F0502020204030204" pitchFamily="34" charset="0"/>
                          <a:cs typeface="Times New Roman" panose="02020603050405020304" pitchFamily="18" charset="0"/>
                        </a:rPr>
                        <a:t> de pago</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gridSpan="2" vMerge="1">
                  <a:txBody>
                    <a:bodyPr/>
                    <a:lstStyle/>
                    <a:p>
                      <a:endParaRPr lang="es-EC"/>
                    </a:p>
                  </a:txBody>
                  <a:tcPr/>
                </a:tc>
                <a:tc hMerge="1" vMerge="1">
                  <a:txBody>
                    <a:bodyPr/>
                    <a:lstStyle/>
                    <a:p>
                      <a:endParaRPr lang="es-EC"/>
                    </a:p>
                  </a:txBody>
                  <a:tcPr/>
                </a:tc>
                <a:tc gridSpan="2">
                  <a:txBody>
                    <a:bodyPr/>
                    <a:lstStyle/>
                    <a:p>
                      <a:pPr>
                        <a:lnSpc>
                          <a:spcPct val="107000"/>
                        </a:lnSpc>
                        <a:spcAft>
                          <a:spcPts val="800"/>
                        </a:spcAft>
                      </a:pPr>
                      <a:r>
                        <a:rPr lang="es-ES" sz="1100" baseline="0" dirty="0" smtClean="0">
                          <a:effectLst/>
                          <a:latin typeface="+mn-lt"/>
                          <a:ea typeface="+mn-ea"/>
                          <a:cs typeface="+mn-cs"/>
                        </a:rPr>
                        <a:t>Ninguna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mn-lt"/>
                          <a:ea typeface="+mn-ea"/>
                          <a:cs typeface="+mn-cs"/>
                        </a:rPr>
                        <a:t>Dinero</a:t>
                      </a:r>
                      <a:r>
                        <a:rPr lang="es-ES" sz="1100" baseline="0" dirty="0" smtClean="0">
                          <a:effectLst/>
                          <a:latin typeface="+mn-lt"/>
                          <a:ea typeface="+mn-ea"/>
                          <a:cs typeface="+mn-cs"/>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Productos</a:t>
                      </a:r>
                      <a:r>
                        <a:rPr lang="es-ES" sz="1100" baseline="0" dirty="0" smtClean="0">
                          <a:effectLst/>
                          <a:latin typeface="+mn-lt"/>
                          <a:ea typeface="Calibri" panose="020F0502020204030204" pitchFamily="34" charset="0"/>
                          <a:cs typeface="Times New Roman" panose="02020603050405020304" pitchFamily="18" charset="0"/>
                        </a:rPr>
                        <a:t> </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General</a:t>
                      </a:r>
                      <a:endParaRPr lang="es-EC" sz="1100" dirty="0">
                        <a:effectLst/>
                        <a:latin typeface="+mn-lt"/>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50%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49,5%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0,5%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8" name="Tabla 37"/>
          <p:cNvGraphicFramePr>
            <a:graphicFrameLocks noGrp="1"/>
          </p:cNvGraphicFramePr>
          <p:nvPr>
            <p:extLst>
              <p:ext uri="{D42A27DB-BD31-4B8C-83A1-F6EECF244321}">
                <p14:modId xmlns:p14="http://schemas.microsoft.com/office/powerpoint/2010/main" val="398363"/>
              </p:ext>
            </p:extLst>
          </p:nvPr>
        </p:nvGraphicFramePr>
        <p:xfrm>
          <a:off x="7477453" y="2005473"/>
          <a:ext cx="3759200" cy="896939"/>
        </p:xfrm>
        <a:graphic>
          <a:graphicData uri="http://schemas.openxmlformats.org/drawingml/2006/table">
            <a:tbl>
              <a:tblPr>
                <a:tableStyleId>{2D5ABB26-0587-4C30-8999-92F81FD0307C}</a:tableStyleId>
              </a:tblPr>
              <a:tblGrid>
                <a:gridCol w="238865"/>
                <a:gridCol w="667898"/>
                <a:gridCol w="619782"/>
                <a:gridCol w="246976"/>
                <a:gridCol w="1045879"/>
                <a:gridCol w="939800"/>
              </a:tblGrid>
              <a:tr h="0">
                <a:tc rowSpan="2" gridSpan="2">
                  <a:txBody>
                    <a:bodyPr/>
                    <a:lstStyle/>
                    <a:p>
                      <a:pPr>
                        <a:lnSpc>
                          <a:spcPct val="107000"/>
                        </a:lnSpc>
                        <a:spcAft>
                          <a:spcPts val="800"/>
                        </a:spcAft>
                      </a:pPr>
                      <a:r>
                        <a:rPr lang="es-EC" sz="1100" dirty="0">
                          <a:effectLst/>
                        </a:rPr>
                        <a:t>    Parroquia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3">
                  <a:txBody>
                    <a:bodyPr/>
                    <a:lstStyle/>
                    <a:p>
                      <a:pPr>
                        <a:lnSpc>
                          <a:spcPct val="107000"/>
                        </a:lnSpc>
                        <a:spcAft>
                          <a:spcPts val="800"/>
                        </a:spcAft>
                      </a:pPr>
                      <a:r>
                        <a:rPr lang="es-ES" sz="11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s-ES" sz="1100" b="1" dirty="0" smtClean="0">
                          <a:effectLst/>
                          <a:latin typeface="+mn-lt"/>
                          <a:ea typeface="Calibri" panose="020F0502020204030204" pitchFamily="34" charset="0"/>
                          <a:cs typeface="Times New Roman" panose="02020603050405020304" pitchFamily="18" charset="0"/>
                        </a:rPr>
                        <a:t>Personal</a:t>
                      </a:r>
                      <a:r>
                        <a:rPr lang="es-ES" sz="1100" b="1" baseline="0" dirty="0" smtClean="0">
                          <a:effectLst/>
                          <a:latin typeface="+mn-lt"/>
                          <a:ea typeface="Calibri" panose="020F0502020204030204" pitchFamily="34" charset="0"/>
                          <a:cs typeface="Times New Roman" panose="02020603050405020304" pitchFamily="18" charset="0"/>
                        </a:rPr>
                        <a:t> ajeno</a:t>
                      </a:r>
                      <a:endParaRPr lang="es-EC" sz="1100" b="1"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gridSpan="2" vMerge="1">
                  <a:txBody>
                    <a:bodyPr/>
                    <a:lstStyle/>
                    <a:p>
                      <a:endParaRPr lang="es-EC"/>
                    </a:p>
                  </a:txBody>
                  <a:tcPr/>
                </a:tc>
                <a:tc hMerge="1" vMerge="1">
                  <a:txBody>
                    <a:bodyPr/>
                    <a:lstStyle/>
                    <a:p>
                      <a:endParaRPr lang="es-EC"/>
                    </a:p>
                  </a:txBody>
                  <a:tcPr/>
                </a:tc>
                <a:tc gridSpan="2">
                  <a:txBody>
                    <a:bodyPr/>
                    <a:lstStyle/>
                    <a:p>
                      <a:pPr>
                        <a:lnSpc>
                          <a:spcPct val="107000"/>
                        </a:lnSpc>
                        <a:spcAft>
                          <a:spcPts val="800"/>
                        </a:spcAft>
                      </a:pPr>
                      <a:r>
                        <a:rPr lang="es-ES" sz="1100" baseline="0" dirty="0" smtClean="0">
                          <a:effectLst/>
                          <a:latin typeface="+mn-lt"/>
                          <a:ea typeface="+mn-ea"/>
                          <a:cs typeface="+mn-cs"/>
                        </a:rPr>
                        <a:t>Personal permanente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baseline="0" dirty="0" smtClean="0">
                          <a:effectLst/>
                          <a:latin typeface="+mn-lt"/>
                          <a:ea typeface="+mn-ea"/>
                          <a:cs typeface="+mn-cs"/>
                        </a:rPr>
                        <a:t>Personal por actividad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baseline="0" dirty="0" smtClean="0">
                          <a:effectLst/>
                          <a:latin typeface="+mn-lt"/>
                          <a:ea typeface="Calibri" panose="020F0502020204030204" pitchFamily="34" charset="0"/>
                          <a:cs typeface="Times New Roman" panose="02020603050405020304" pitchFamily="18" charset="0"/>
                        </a:rPr>
                        <a:t>No tiene personal asalariado </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General</a:t>
                      </a:r>
                      <a:endParaRPr lang="es-EC" sz="1100" dirty="0">
                        <a:effectLst/>
                        <a:latin typeface="+mn-lt"/>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11,4%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82,6%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9" name="Rectángulo 38"/>
          <p:cNvSpPr/>
          <p:nvPr/>
        </p:nvSpPr>
        <p:spPr>
          <a:xfrm>
            <a:off x="7549848" y="2078075"/>
            <a:ext cx="781050" cy="19630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32 UPAS</a:t>
            </a:r>
            <a:endParaRPr lang="es-EC" sz="1100" dirty="0">
              <a:solidFill>
                <a:prstClr val="black"/>
              </a:solidFill>
            </a:endParaRPr>
          </a:p>
        </p:txBody>
      </p:sp>
      <p:graphicFrame>
        <p:nvGraphicFramePr>
          <p:cNvPr id="40" name="Tabla 39"/>
          <p:cNvGraphicFramePr>
            <a:graphicFrameLocks noGrp="1"/>
          </p:cNvGraphicFramePr>
          <p:nvPr>
            <p:extLst>
              <p:ext uri="{D42A27DB-BD31-4B8C-83A1-F6EECF244321}">
                <p14:modId xmlns:p14="http://schemas.microsoft.com/office/powerpoint/2010/main" val="3105780494"/>
              </p:ext>
            </p:extLst>
          </p:nvPr>
        </p:nvGraphicFramePr>
        <p:xfrm>
          <a:off x="7940373" y="3032333"/>
          <a:ext cx="3054017" cy="538164"/>
        </p:xfrm>
        <a:graphic>
          <a:graphicData uri="http://schemas.openxmlformats.org/drawingml/2006/table">
            <a:tbl>
              <a:tblPr>
                <a:tableStyleId>{2D5ABB26-0587-4C30-8999-92F81FD0307C}</a:tableStyleId>
              </a:tblPr>
              <a:tblGrid>
                <a:gridCol w="245321"/>
                <a:gridCol w="685949"/>
                <a:gridCol w="636533"/>
                <a:gridCol w="253651"/>
                <a:gridCol w="1232563"/>
              </a:tblGrid>
              <a:tr h="0">
                <a:tc rowSpan="2" gridSpan="2">
                  <a:txBody>
                    <a:bodyPr/>
                    <a:lstStyle/>
                    <a:p>
                      <a:pPr>
                        <a:lnSpc>
                          <a:spcPct val="107000"/>
                        </a:lnSpc>
                        <a:spcAft>
                          <a:spcPts val="800"/>
                        </a:spcAft>
                      </a:pPr>
                      <a:r>
                        <a:rPr lang="es-EC" sz="1100" dirty="0">
                          <a:effectLst/>
                        </a:rPr>
                        <a:t>    Parroquia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3">
                  <a:txBody>
                    <a:bodyPr/>
                    <a:lstStyle/>
                    <a:p>
                      <a:pPr>
                        <a:lnSpc>
                          <a:spcPct val="107000"/>
                        </a:lnSpc>
                        <a:spcAft>
                          <a:spcPts val="800"/>
                        </a:spcAft>
                      </a:pPr>
                      <a:r>
                        <a:rPr lang="es-ES" sz="11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s-ES" sz="1100" b="1" dirty="0" smtClean="0">
                          <a:effectLst/>
                          <a:latin typeface="+mn-lt"/>
                          <a:ea typeface="Calibri" panose="020F0502020204030204" pitchFamily="34" charset="0"/>
                          <a:cs typeface="Times New Roman" panose="02020603050405020304" pitchFamily="18" charset="0"/>
                        </a:rPr>
                        <a:t>Número</a:t>
                      </a:r>
                      <a:r>
                        <a:rPr lang="es-ES" sz="1100" b="1" baseline="0" dirty="0" smtClean="0">
                          <a:effectLst/>
                          <a:latin typeface="+mn-lt"/>
                          <a:ea typeface="Calibri" panose="020F0502020204030204" pitchFamily="34" charset="0"/>
                          <a:cs typeface="Times New Roman" panose="02020603050405020304" pitchFamily="18" charset="0"/>
                        </a:rPr>
                        <a:t> de personal asalariado</a:t>
                      </a:r>
                      <a:endParaRPr lang="es-EC" sz="1100" b="1"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0">
                <a:tc gridSpan="2" vMerge="1">
                  <a:txBody>
                    <a:bodyPr/>
                    <a:lstStyle/>
                    <a:p>
                      <a:endParaRPr lang="es-EC"/>
                    </a:p>
                  </a:txBody>
                  <a:tcPr/>
                </a:tc>
                <a:tc hMerge="1" vMerge="1">
                  <a:txBody>
                    <a:bodyPr/>
                    <a:lstStyle/>
                    <a:p>
                      <a:endParaRPr lang="es-EC"/>
                    </a:p>
                  </a:txBody>
                  <a:tcPr/>
                </a:tc>
                <a:tc gridSpan="2">
                  <a:txBody>
                    <a:bodyPr/>
                    <a:lstStyle/>
                    <a:p>
                      <a:pPr>
                        <a:lnSpc>
                          <a:spcPct val="107000"/>
                        </a:lnSpc>
                        <a:spcAft>
                          <a:spcPts val="800"/>
                        </a:spcAft>
                      </a:pPr>
                      <a:r>
                        <a:rPr lang="es-ES" sz="1100" baseline="0" dirty="0" smtClean="0">
                          <a:effectLst/>
                          <a:latin typeface="+mn-lt"/>
                          <a:ea typeface="+mn-ea"/>
                          <a:cs typeface="+mn-cs"/>
                        </a:rPr>
                        <a:t>Entre 1 a 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baseline="0" dirty="0" smtClean="0">
                          <a:effectLst/>
                          <a:latin typeface="+mn-lt"/>
                          <a:ea typeface="+mn-ea"/>
                          <a:cs typeface="+mn-cs"/>
                        </a:rPr>
                        <a:t>Superior a 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General</a:t>
                      </a:r>
                      <a:endParaRPr lang="es-EC" sz="1100" dirty="0">
                        <a:effectLst/>
                        <a:latin typeface="+mn-lt"/>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75%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r>
            </a:tbl>
          </a:graphicData>
        </a:graphic>
      </p:graphicFrame>
      <p:sp>
        <p:nvSpPr>
          <p:cNvPr id="22" name="Rectángulo 21"/>
          <p:cNvSpPr/>
          <p:nvPr/>
        </p:nvSpPr>
        <p:spPr>
          <a:xfrm>
            <a:off x="4080220" y="848494"/>
            <a:ext cx="1397000" cy="1905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Energía eléctrica </a:t>
            </a:r>
            <a:endParaRPr lang="es-EC" sz="1100" b="1" dirty="0">
              <a:solidFill>
                <a:prstClr val="black"/>
              </a:solidFill>
            </a:endParaRPr>
          </a:p>
        </p:txBody>
      </p:sp>
      <p:sp>
        <p:nvSpPr>
          <p:cNvPr id="23" name="Rectángulo 22"/>
          <p:cNvSpPr/>
          <p:nvPr/>
        </p:nvSpPr>
        <p:spPr>
          <a:xfrm>
            <a:off x="4080220" y="1111974"/>
            <a:ext cx="1397000" cy="1905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Agua de riego</a:t>
            </a:r>
            <a:endParaRPr lang="es-EC" sz="1100" b="1" dirty="0">
              <a:solidFill>
                <a:prstClr val="black"/>
              </a:solidFill>
            </a:endParaRPr>
          </a:p>
        </p:txBody>
      </p:sp>
      <p:sp>
        <p:nvSpPr>
          <p:cNvPr id="24" name="Rectángulo 23"/>
          <p:cNvSpPr/>
          <p:nvPr/>
        </p:nvSpPr>
        <p:spPr>
          <a:xfrm>
            <a:off x="4080220" y="1379307"/>
            <a:ext cx="1397000" cy="1905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Acceso a vías</a:t>
            </a:r>
            <a:endParaRPr lang="es-EC" sz="1100" b="1" dirty="0">
              <a:solidFill>
                <a:prstClr val="black"/>
              </a:solidFill>
            </a:endParaRPr>
          </a:p>
        </p:txBody>
      </p:sp>
      <p:sp>
        <p:nvSpPr>
          <p:cNvPr id="25" name="Rectángulo 24"/>
          <p:cNvSpPr/>
          <p:nvPr/>
        </p:nvSpPr>
        <p:spPr>
          <a:xfrm>
            <a:off x="1279183" y="1762935"/>
            <a:ext cx="1397000" cy="190500"/>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a:solidFill>
                  <a:prstClr val="black"/>
                </a:solidFill>
              </a:rPr>
              <a:t>Mano de obra</a:t>
            </a:r>
            <a:endParaRPr lang="es-EC" sz="1100" b="1" dirty="0">
              <a:solidFill>
                <a:prstClr val="black"/>
              </a:solidFill>
            </a:endParaRPr>
          </a:p>
        </p:txBody>
      </p:sp>
      <p:sp>
        <p:nvSpPr>
          <p:cNvPr id="2" name="Flecha abajo 1"/>
          <p:cNvSpPr/>
          <p:nvPr/>
        </p:nvSpPr>
        <p:spPr>
          <a:xfrm>
            <a:off x="6284741" y="911424"/>
            <a:ext cx="174283" cy="9525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3" name="Abrir llave 2"/>
          <p:cNvSpPr/>
          <p:nvPr/>
        </p:nvSpPr>
        <p:spPr>
          <a:xfrm>
            <a:off x="7266545" y="678821"/>
            <a:ext cx="399935" cy="1193275"/>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EC"/>
          </a:p>
        </p:txBody>
      </p:sp>
      <p:sp>
        <p:nvSpPr>
          <p:cNvPr id="33" name="Rectángulo 32"/>
          <p:cNvSpPr/>
          <p:nvPr/>
        </p:nvSpPr>
        <p:spPr>
          <a:xfrm>
            <a:off x="7549848" y="827084"/>
            <a:ext cx="1657651" cy="2084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Tixán ( papas, vicia)</a:t>
            </a:r>
            <a:endParaRPr lang="es-EC" sz="1100" b="1" dirty="0">
              <a:solidFill>
                <a:prstClr val="black"/>
              </a:solidFill>
            </a:endParaRPr>
          </a:p>
        </p:txBody>
      </p:sp>
      <p:sp>
        <p:nvSpPr>
          <p:cNvPr id="42" name="Rectángulo 41"/>
          <p:cNvSpPr/>
          <p:nvPr/>
        </p:nvSpPr>
        <p:spPr>
          <a:xfrm>
            <a:off x="7549848" y="1143836"/>
            <a:ext cx="2153182" cy="249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Sibambe (maíz, trigo, cebada)</a:t>
            </a:r>
            <a:endParaRPr lang="es-EC" sz="1100" b="1" dirty="0">
              <a:solidFill>
                <a:prstClr val="black"/>
              </a:solidFill>
            </a:endParaRPr>
          </a:p>
        </p:txBody>
      </p:sp>
      <p:sp>
        <p:nvSpPr>
          <p:cNvPr id="43" name="Rectángulo 42"/>
          <p:cNvSpPr/>
          <p:nvPr/>
        </p:nvSpPr>
        <p:spPr>
          <a:xfrm>
            <a:off x="7549848" y="1513354"/>
            <a:ext cx="2153182" cy="249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Achupallas  (papas, avena)</a:t>
            </a:r>
            <a:endParaRPr lang="es-EC" sz="1100" b="1" dirty="0">
              <a:solidFill>
                <a:prstClr val="black"/>
              </a:solidFill>
            </a:endParaRPr>
          </a:p>
        </p:txBody>
      </p:sp>
      <p:sp>
        <p:nvSpPr>
          <p:cNvPr id="47" name="Rectángulo 46"/>
          <p:cNvSpPr/>
          <p:nvPr/>
        </p:nvSpPr>
        <p:spPr>
          <a:xfrm>
            <a:off x="2047536" y="2968015"/>
            <a:ext cx="609600" cy="20225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70,3%</a:t>
            </a:r>
            <a:endParaRPr lang="es-EC" sz="1100" dirty="0">
              <a:solidFill>
                <a:prstClr val="black"/>
              </a:solidFill>
            </a:endParaRPr>
          </a:p>
        </p:txBody>
      </p:sp>
      <p:sp>
        <p:nvSpPr>
          <p:cNvPr id="4" name="Cerrar llave 3"/>
          <p:cNvSpPr/>
          <p:nvPr/>
        </p:nvSpPr>
        <p:spPr>
          <a:xfrm>
            <a:off x="1707806" y="2527988"/>
            <a:ext cx="260353" cy="1092200"/>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EC"/>
          </a:p>
        </p:txBody>
      </p:sp>
      <p:sp>
        <p:nvSpPr>
          <p:cNvPr id="48" name="Rectángulo 47"/>
          <p:cNvSpPr/>
          <p:nvPr/>
        </p:nvSpPr>
        <p:spPr>
          <a:xfrm>
            <a:off x="2736513" y="2937807"/>
            <a:ext cx="914403" cy="36360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srgbClr val="FF0000"/>
                </a:solidFill>
              </a:rPr>
              <a:t>PROPIA</a:t>
            </a:r>
            <a:endParaRPr lang="es-EC" sz="1100" b="1" dirty="0">
              <a:solidFill>
                <a:srgbClr val="FF0000"/>
              </a:solidFill>
            </a:endParaRPr>
          </a:p>
        </p:txBody>
      </p:sp>
      <p:sp>
        <p:nvSpPr>
          <p:cNvPr id="6" name="Flecha derecha 5"/>
          <p:cNvSpPr/>
          <p:nvPr/>
        </p:nvSpPr>
        <p:spPr>
          <a:xfrm>
            <a:off x="6459024" y="2243289"/>
            <a:ext cx="157676"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49" name="Flecha derecha 48"/>
          <p:cNvSpPr/>
          <p:nvPr/>
        </p:nvSpPr>
        <p:spPr>
          <a:xfrm>
            <a:off x="6849207" y="4006040"/>
            <a:ext cx="157676"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7" name="Imagen 6"/>
          <p:cNvPicPr>
            <a:picLocks noChangeAspect="1"/>
          </p:cNvPicPr>
          <p:nvPr/>
        </p:nvPicPr>
        <p:blipFill rotWithShape="1">
          <a:blip r:embed="rId3"/>
          <a:srcRect l="61713" t="25791" r="9668" b="25899"/>
          <a:stretch/>
        </p:blipFill>
        <p:spPr>
          <a:xfrm>
            <a:off x="9986333" y="820552"/>
            <a:ext cx="1473201" cy="961040"/>
          </a:xfrm>
          <a:prstGeom prst="rect">
            <a:avLst/>
          </a:prstGeom>
        </p:spPr>
      </p:pic>
      <p:sp>
        <p:nvSpPr>
          <p:cNvPr id="51" name="Rectángulo 50"/>
          <p:cNvSpPr/>
          <p:nvPr/>
        </p:nvSpPr>
        <p:spPr>
          <a:xfrm>
            <a:off x="440982" y="4177288"/>
            <a:ext cx="1397000" cy="72421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Ganadería y lechería IMPORTANTE </a:t>
            </a:r>
            <a:endParaRPr lang="es-EC" sz="1100" b="1" dirty="0">
              <a:solidFill>
                <a:prstClr val="black"/>
              </a:solidFill>
            </a:endParaRPr>
          </a:p>
        </p:txBody>
      </p:sp>
      <p:sp>
        <p:nvSpPr>
          <p:cNvPr id="52" name="Rectángulo 51"/>
          <p:cNvSpPr/>
          <p:nvPr/>
        </p:nvSpPr>
        <p:spPr>
          <a:xfrm>
            <a:off x="11082967" y="3620188"/>
            <a:ext cx="1109033" cy="5575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smtClean="0">
                <a:solidFill>
                  <a:prstClr val="black"/>
                </a:solidFill>
              </a:rPr>
              <a:t>Entre $150 </a:t>
            </a:r>
            <a:r>
              <a:rPr lang="es-ES" sz="1100" b="1" dirty="0" smtClean="0">
                <a:solidFill>
                  <a:prstClr val="black"/>
                </a:solidFill>
              </a:rPr>
              <a:t>a $200 y mayor a $200</a:t>
            </a:r>
            <a:endParaRPr lang="es-EC" sz="1100" b="1" dirty="0">
              <a:solidFill>
                <a:prstClr val="black"/>
              </a:solidFill>
            </a:endParaRPr>
          </a:p>
        </p:txBody>
      </p:sp>
      <p:sp>
        <p:nvSpPr>
          <p:cNvPr id="53" name="Rectángulo 52"/>
          <p:cNvSpPr/>
          <p:nvPr/>
        </p:nvSpPr>
        <p:spPr>
          <a:xfrm>
            <a:off x="1977683" y="4249235"/>
            <a:ext cx="1900506" cy="333716"/>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a:solidFill>
                  <a:prstClr val="black"/>
                </a:solidFill>
              </a:rPr>
              <a:t>Ingresos </a:t>
            </a:r>
            <a:r>
              <a:rPr lang="es-ES" sz="1100" b="1" dirty="0" smtClean="0">
                <a:solidFill>
                  <a:prstClr val="black"/>
                </a:solidFill>
              </a:rPr>
              <a:t>generados fuera   de </a:t>
            </a:r>
            <a:r>
              <a:rPr lang="es-ES" sz="1100" b="1" dirty="0">
                <a:solidFill>
                  <a:prstClr val="black"/>
                </a:solidFill>
              </a:rPr>
              <a:t>la UPA</a:t>
            </a:r>
            <a:endParaRPr lang="es-EC" sz="1100" b="1" dirty="0">
              <a:solidFill>
                <a:prstClr val="black"/>
              </a:solidFill>
            </a:endParaRPr>
          </a:p>
        </p:txBody>
      </p:sp>
      <p:graphicFrame>
        <p:nvGraphicFramePr>
          <p:cNvPr id="54" name="Gráfico 53"/>
          <p:cNvGraphicFramePr>
            <a:graphicFrameLocks/>
          </p:cNvGraphicFramePr>
          <p:nvPr>
            <p:extLst>
              <p:ext uri="{D42A27DB-BD31-4B8C-83A1-F6EECF244321}">
                <p14:modId xmlns:p14="http://schemas.microsoft.com/office/powerpoint/2010/main" val="1461432952"/>
              </p:ext>
            </p:extLst>
          </p:nvPr>
        </p:nvGraphicFramePr>
        <p:xfrm>
          <a:off x="3650916" y="4220467"/>
          <a:ext cx="4011832" cy="2000068"/>
        </p:xfrm>
        <a:graphic>
          <a:graphicData uri="http://schemas.openxmlformats.org/drawingml/2006/chart">
            <c:chart xmlns:c="http://schemas.openxmlformats.org/drawingml/2006/chart" xmlns:r="http://schemas.openxmlformats.org/officeDocument/2006/relationships" r:id="rId4"/>
          </a:graphicData>
        </a:graphic>
      </p:graphicFrame>
      <p:sp>
        <p:nvSpPr>
          <p:cNvPr id="56" name="Flecha derecha 55"/>
          <p:cNvSpPr/>
          <p:nvPr/>
        </p:nvSpPr>
        <p:spPr>
          <a:xfrm>
            <a:off x="6389369" y="5087212"/>
            <a:ext cx="157676"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graphicFrame>
        <p:nvGraphicFramePr>
          <p:cNvPr id="57" name="Tabla 56"/>
          <p:cNvGraphicFramePr>
            <a:graphicFrameLocks noGrp="1"/>
          </p:cNvGraphicFramePr>
          <p:nvPr>
            <p:extLst>
              <p:ext uri="{D42A27DB-BD31-4B8C-83A1-F6EECF244321}">
                <p14:modId xmlns:p14="http://schemas.microsoft.com/office/powerpoint/2010/main" val="3718590231"/>
              </p:ext>
            </p:extLst>
          </p:nvPr>
        </p:nvGraphicFramePr>
        <p:xfrm>
          <a:off x="474190" y="5006165"/>
          <a:ext cx="3225800" cy="896939"/>
        </p:xfrm>
        <a:graphic>
          <a:graphicData uri="http://schemas.openxmlformats.org/drawingml/2006/table">
            <a:tbl>
              <a:tblPr>
                <a:tableStyleId>{2D5ABB26-0587-4C30-8999-92F81FD0307C}</a:tableStyleId>
              </a:tblPr>
              <a:tblGrid>
                <a:gridCol w="227495"/>
                <a:gridCol w="636105"/>
                <a:gridCol w="590280"/>
                <a:gridCol w="235220"/>
                <a:gridCol w="774700"/>
                <a:gridCol w="762000"/>
              </a:tblGrid>
              <a:tr h="0">
                <a:tc rowSpan="2" gridSpan="2">
                  <a:txBody>
                    <a:bodyPr/>
                    <a:lstStyle/>
                    <a:p>
                      <a:pPr>
                        <a:lnSpc>
                          <a:spcPct val="107000"/>
                        </a:lnSpc>
                        <a:spcAft>
                          <a:spcPts val="800"/>
                        </a:spcAft>
                      </a:pPr>
                      <a:r>
                        <a:rPr lang="es-EC" sz="1100" dirty="0">
                          <a:effectLst/>
                        </a:rPr>
                        <a:t>    Parroquia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3">
                  <a:txBody>
                    <a:bodyPr/>
                    <a:lstStyle/>
                    <a:p>
                      <a:pPr>
                        <a:lnSpc>
                          <a:spcPct val="107000"/>
                        </a:lnSpc>
                        <a:spcAft>
                          <a:spcPts val="800"/>
                        </a:spcAft>
                      </a:pPr>
                      <a:r>
                        <a:rPr lang="es-ES" sz="11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s-ES" sz="1100" b="1" dirty="0" smtClean="0">
                          <a:effectLst/>
                          <a:latin typeface="+mn-lt"/>
                          <a:ea typeface="Calibri" panose="020F0502020204030204" pitchFamily="34" charset="0"/>
                          <a:cs typeface="Times New Roman" panose="02020603050405020304" pitchFamily="18" charset="0"/>
                        </a:rPr>
                        <a:t>Fuentes</a:t>
                      </a:r>
                      <a:r>
                        <a:rPr lang="es-ES" sz="1100" b="1" baseline="0" dirty="0" smtClean="0">
                          <a:effectLst/>
                          <a:latin typeface="+mn-lt"/>
                          <a:ea typeface="Calibri" panose="020F0502020204030204" pitchFamily="34" charset="0"/>
                          <a:cs typeface="Times New Roman" panose="02020603050405020304" pitchFamily="18" charset="0"/>
                        </a:rPr>
                        <a:t> de Ingreso </a:t>
                      </a:r>
                      <a:endParaRPr lang="es-EC" sz="1100" b="1"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gridSpan="2" vMerge="1">
                  <a:txBody>
                    <a:bodyPr/>
                    <a:lstStyle/>
                    <a:p>
                      <a:endParaRPr lang="es-EC"/>
                    </a:p>
                  </a:txBody>
                  <a:tcPr/>
                </a:tc>
                <a:tc hMerge="1" vMerge="1">
                  <a:txBody>
                    <a:bodyPr/>
                    <a:lstStyle/>
                    <a:p>
                      <a:endParaRPr lang="es-EC"/>
                    </a:p>
                  </a:txBody>
                  <a:tcPr/>
                </a:tc>
                <a:tc gridSpan="2">
                  <a:txBody>
                    <a:bodyPr/>
                    <a:lstStyle/>
                    <a:p>
                      <a:pPr>
                        <a:lnSpc>
                          <a:spcPct val="107000"/>
                        </a:lnSpc>
                        <a:spcAft>
                          <a:spcPts val="800"/>
                        </a:spcAft>
                      </a:pPr>
                      <a:r>
                        <a:rPr lang="es-ES" sz="1100" baseline="0" dirty="0" smtClean="0">
                          <a:effectLst/>
                          <a:latin typeface="+mn-lt"/>
                          <a:ea typeface="+mn-ea"/>
                          <a:cs typeface="+mn-cs"/>
                        </a:rPr>
                        <a:t>Actividades ganaderas y lecheras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mn-lt"/>
                          <a:ea typeface="+mn-ea"/>
                          <a:cs typeface="+mn-cs"/>
                        </a:rPr>
                        <a:t>Actividades agrícolas</a:t>
                      </a:r>
                      <a:r>
                        <a:rPr lang="es-ES" sz="1100" baseline="0" dirty="0" smtClean="0">
                          <a:effectLst/>
                          <a:latin typeface="+mn-lt"/>
                          <a:ea typeface="+mn-ea"/>
                          <a:cs typeface="+mn-cs"/>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baseline="0" dirty="0" smtClean="0">
                          <a:effectLst/>
                          <a:latin typeface="+mn-lt"/>
                          <a:ea typeface="Calibri" panose="020F0502020204030204" pitchFamily="34" charset="0"/>
                          <a:cs typeface="Times New Roman" panose="02020603050405020304" pitchFamily="18" charset="0"/>
                        </a:rPr>
                        <a:t>Otras fuentes </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General</a:t>
                      </a:r>
                      <a:endParaRPr lang="es-EC" sz="1100" dirty="0">
                        <a:effectLst/>
                        <a:latin typeface="+mn-lt"/>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96,7%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0,5%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2,8%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8" name="Flecha derecha 57"/>
          <p:cNvSpPr/>
          <p:nvPr/>
        </p:nvSpPr>
        <p:spPr>
          <a:xfrm>
            <a:off x="1139482" y="5733240"/>
            <a:ext cx="157676"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59" name="Rectángulo 58"/>
          <p:cNvSpPr/>
          <p:nvPr/>
        </p:nvSpPr>
        <p:spPr>
          <a:xfrm>
            <a:off x="519820" y="5946775"/>
            <a:ext cx="1397000" cy="1905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$151 a $250</a:t>
            </a:r>
            <a:endParaRPr lang="es-EC" sz="1100" b="1" dirty="0">
              <a:solidFill>
                <a:prstClr val="black"/>
              </a:solidFill>
            </a:endParaRPr>
          </a:p>
        </p:txBody>
      </p:sp>
      <p:sp>
        <p:nvSpPr>
          <p:cNvPr id="60" name="Rectángulo 59"/>
          <p:cNvSpPr/>
          <p:nvPr/>
        </p:nvSpPr>
        <p:spPr>
          <a:xfrm>
            <a:off x="2002203" y="5946775"/>
            <a:ext cx="1397000" cy="1905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$251 a $350</a:t>
            </a:r>
            <a:endParaRPr lang="es-EC" sz="1100" b="1" dirty="0">
              <a:solidFill>
                <a:prstClr val="black"/>
              </a:solidFill>
            </a:endParaRPr>
          </a:p>
        </p:txBody>
      </p:sp>
      <p:graphicFrame>
        <p:nvGraphicFramePr>
          <p:cNvPr id="61" name="Gráfico 60"/>
          <p:cNvGraphicFramePr/>
          <p:nvPr>
            <p:extLst>
              <p:ext uri="{D42A27DB-BD31-4B8C-83A1-F6EECF244321}">
                <p14:modId xmlns:p14="http://schemas.microsoft.com/office/powerpoint/2010/main" val="3009634052"/>
              </p:ext>
            </p:extLst>
          </p:nvPr>
        </p:nvGraphicFramePr>
        <p:xfrm>
          <a:off x="7539667" y="4442910"/>
          <a:ext cx="3543300" cy="1697540"/>
        </p:xfrm>
        <a:graphic>
          <a:graphicData uri="http://schemas.openxmlformats.org/drawingml/2006/chart">
            <c:chart xmlns:c="http://schemas.openxmlformats.org/drawingml/2006/chart" xmlns:r="http://schemas.openxmlformats.org/officeDocument/2006/relationships" r:id="rId5"/>
          </a:graphicData>
        </a:graphic>
      </p:graphicFrame>
      <p:sp>
        <p:nvSpPr>
          <p:cNvPr id="62" name="Rectángulo 61"/>
          <p:cNvSpPr/>
          <p:nvPr/>
        </p:nvSpPr>
        <p:spPr>
          <a:xfrm>
            <a:off x="10253819" y="5715677"/>
            <a:ext cx="609600" cy="1699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38,3%</a:t>
            </a:r>
            <a:endParaRPr lang="es-EC" sz="1100" dirty="0">
              <a:solidFill>
                <a:prstClr val="black"/>
              </a:solidFill>
            </a:endParaRPr>
          </a:p>
        </p:txBody>
      </p:sp>
      <p:sp>
        <p:nvSpPr>
          <p:cNvPr id="63" name="Rectángulo 62"/>
          <p:cNvSpPr/>
          <p:nvPr/>
        </p:nvSpPr>
        <p:spPr>
          <a:xfrm>
            <a:off x="9949019" y="5545714"/>
            <a:ext cx="609600" cy="1699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27,2%</a:t>
            </a:r>
            <a:endParaRPr lang="es-EC" sz="1100" dirty="0">
              <a:solidFill>
                <a:prstClr val="black"/>
              </a:solidFill>
            </a:endParaRPr>
          </a:p>
        </p:txBody>
      </p:sp>
      <p:sp>
        <p:nvSpPr>
          <p:cNvPr id="64" name="Rectángulo 63"/>
          <p:cNvSpPr/>
          <p:nvPr/>
        </p:nvSpPr>
        <p:spPr>
          <a:xfrm>
            <a:off x="9644219" y="5327502"/>
            <a:ext cx="609600" cy="1699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14,7%</a:t>
            </a:r>
            <a:endParaRPr lang="es-EC" sz="1100" dirty="0">
              <a:solidFill>
                <a:prstClr val="black"/>
              </a:solidFill>
            </a:endParaRPr>
          </a:p>
        </p:txBody>
      </p:sp>
      <p:sp>
        <p:nvSpPr>
          <p:cNvPr id="65" name="Rectángulo 64"/>
          <p:cNvSpPr/>
          <p:nvPr/>
        </p:nvSpPr>
        <p:spPr>
          <a:xfrm>
            <a:off x="9540607" y="5101251"/>
            <a:ext cx="609600" cy="1699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6,8%</a:t>
            </a:r>
            <a:endParaRPr lang="es-EC" sz="1100" dirty="0">
              <a:solidFill>
                <a:prstClr val="black"/>
              </a:solidFill>
            </a:endParaRPr>
          </a:p>
        </p:txBody>
      </p:sp>
      <p:sp>
        <p:nvSpPr>
          <p:cNvPr id="66" name="Rectángulo 65"/>
          <p:cNvSpPr/>
          <p:nvPr/>
        </p:nvSpPr>
        <p:spPr>
          <a:xfrm>
            <a:off x="11082967" y="4711006"/>
            <a:ext cx="972981" cy="35881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Menor a $50</a:t>
            </a:r>
            <a:endParaRPr lang="es-EC" sz="1100" b="1" dirty="0">
              <a:solidFill>
                <a:prstClr val="black"/>
              </a:solidFill>
            </a:endParaRPr>
          </a:p>
        </p:txBody>
      </p:sp>
      <p:sp>
        <p:nvSpPr>
          <p:cNvPr id="67" name="Rectángulo 66"/>
          <p:cNvSpPr/>
          <p:nvPr/>
        </p:nvSpPr>
        <p:spPr>
          <a:xfrm>
            <a:off x="11082966" y="5271214"/>
            <a:ext cx="972981" cy="35881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Entre $50 a $100</a:t>
            </a:r>
            <a:endParaRPr lang="es-EC" sz="1100" b="1" dirty="0">
              <a:solidFill>
                <a:prstClr val="black"/>
              </a:solidFill>
            </a:endParaRPr>
          </a:p>
        </p:txBody>
      </p:sp>
    </p:spTree>
    <p:extLst>
      <p:ext uri="{BB962C8B-B14F-4D97-AF65-F5344CB8AC3E}">
        <p14:creationId xmlns:p14="http://schemas.microsoft.com/office/powerpoint/2010/main" val="1270577062"/>
      </p:ext>
    </p:extLst>
  </p:cSld>
  <p:clrMapOvr>
    <a:masterClrMapping/>
  </p:clrMapOvr>
  <p:transition spd="slow"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a 30"/>
          <p:cNvGraphicFramePr>
            <a:graphicFrameLocks noGrp="1"/>
          </p:cNvGraphicFramePr>
          <p:nvPr>
            <p:extLst>
              <p:ext uri="{D42A27DB-BD31-4B8C-83A1-F6EECF244321}">
                <p14:modId xmlns:p14="http://schemas.microsoft.com/office/powerpoint/2010/main" val="1424172795"/>
              </p:ext>
            </p:extLst>
          </p:nvPr>
        </p:nvGraphicFramePr>
        <p:xfrm>
          <a:off x="124738" y="994045"/>
          <a:ext cx="3689350" cy="1076326"/>
        </p:xfrm>
        <a:graphic>
          <a:graphicData uri="http://schemas.openxmlformats.org/drawingml/2006/table">
            <a:tbl>
              <a:tblPr>
                <a:tableStyleId>{2D5ABB26-0587-4C30-8999-92F81FD0307C}</a:tableStyleId>
              </a:tblPr>
              <a:tblGrid>
                <a:gridCol w="169405"/>
                <a:gridCol w="554194"/>
                <a:gridCol w="359037"/>
                <a:gridCol w="175158"/>
                <a:gridCol w="907556"/>
                <a:gridCol w="445394"/>
                <a:gridCol w="463103"/>
                <a:gridCol w="615503"/>
              </a:tblGrid>
              <a:tr h="0">
                <a:tc rowSpan="2" gridSpan="2">
                  <a:txBody>
                    <a:bodyPr/>
                    <a:lstStyle/>
                    <a:p>
                      <a:pPr>
                        <a:lnSpc>
                          <a:spcPct val="107000"/>
                        </a:lnSpc>
                        <a:spcAft>
                          <a:spcPts val="800"/>
                        </a:spcAft>
                      </a:pPr>
                      <a:r>
                        <a:rPr lang="es-EC" sz="1100" dirty="0" smtClean="0">
                          <a:effectLst/>
                        </a:rPr>
                        <a:t>  Parroquia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3">
                  <a:txBody>
                    <a:bodyPr/>
                    <a:lstStyle/>
                    <a:p>
                      <a:pPr>
                        <a:lnSpc>
                          <a:spcPct val="107000"/>
                        </a:lnSpc>
                        <a:spcAft>
                          <a:spcPts val="800"/>
                        </a:spcAft>
                      </a:pPr>
                      <a:r>
                        <a:rPr lang="es-ES" sz="1100" b="1" baseline="0" dirty="0" smtClean="0">
                          <a:effectLst/>
                          <a:latin typeface="+mn-lt"/>
                          <a:ea typeface="Calibri" panose="020F0502020204030204" pitchFamily="34" charset="0"/>
                          <a:cs typeface="Times New Roman" panose="02020603050405020304" pitchFamily="18" charset="0"/>
                        </a:rPr>
                        <a:t>Extensión de la UPA </a:t>
                      </a:r>
                      <a:endParaRPr lang="es-EC" sz="1100" b="1"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gridSpan="2" vMerge="1">
                  <a:txBody>
                    <a:bodyPr/>
                    <a:lstStyle/>
                    <a:p>
                      <a:endParaRPr lang="es-EC"/>
                    </a:p>
                  </a:txBody>
                  <a:tcPr/>
                </a:tc>
                <a:tc hMerge="1" vMerge="1">
                  <a:txBody>
                    <a:bodyPr/>
                    <a:lstStyle/>
                    <a:p>
                      <a:endParaRPr lang="es-EC"/>
                    </a:p>
                  </a:txBody>
                  <a:tcPr/>
                </a:tc>
                <a:tc gridSpan="2">
                  <a:txBody>
                    <a:bodyPr/>
                    <a:lstStyle/>
                    <a:p>
                      <a:pPr>
                        <a:lnSpc>
                          <a:spcPct val="107000"/>
                        </a:lnSpc>
                        <a:spcAft>
                          <a:spcPts val="800"/>
                        </a:spcAft>
                      </a:pPr>
                      <a:r>
                        <a:rPr lang="es-EC" sz="1100" dirty="0" smtClean="0">
                          <a:solidFill>
                            <a:srgbClr val="000000"/>
                          </a:solidFill>
                          <a:effectLst/>
                          <a:latin typeface="Arial" panose="020B0604020202020204" pitchFamily="34" charset="0"/>
                          <a:ea typeface="Calibri" panose="020F0502020204030204" pitchFamily="34" charset="0"/>
                        </a:rPr>
                        <a:t>Menor a 4000 mts</a:t>
                      </a:r>
                      <a:r>
                        <a:rPr lang="es-EC" sz="1100" baseline="30000" dirty="0" smtClean="0">
                          <a:solidFill>
                            <a:srgbClr val="000000"/>
                          </a:solidFill>
                          <a:effectLst/>
                          <a:latin typeface="Arial" panose="020B0604020202020204" pitchFamily="34" charset="0"/>
                          <a:ea typeface="Calibri" panose="020F0502020204030204" pitchFamily="34" charset="0"/>
                        </a:rPr>
                        <a:t>2</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C" sz="1100" dirty="0" smtClean="0">
                          <a:solidFill>
                            <a:srgbClr val="000000"/>
                          </a:solidFill>
                          <a:effectLst/>
                          <a:latin typeface="Arial" panose="020B0604020202020204" pitchFamily="34" charset="0"/>
                          <a:ea typeface="Calibri" panose="020F0502020204030204" pitchFamily="34" charset="0"/>
                        </a:rPr>
                        <a:t>Entre 4000 y 6000 mts</a:t>
                      </a:r>
                      <a:r>
                        <a:rPr lang="es-EC" sz="1100" baseline="30000" dirty="0" smtClean="0">
                          <a:solidFill>
                            <a:srgbClr val="000000"/>
                          </a:solidFill>
                          <a:effectLst/>
                          <a:latin typeface="Arial" panose="020B0604020202020204" pitchFamily="34" charset="0"/>
                          <a:ea typeface="Calibri" panose="020F0502020204030204" pitchFamily="34" charset="0"/>
                        </a:rPr>
                        <a:t>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C" sz="1100" dirty="0" smtClean="0">
                          <a:solidFill>
                            <a:srgbClr val="000000"/>
                          </a:solidFill>
                          <a:effectLst/>
                          <a:latin typeface="Arial" panose="020B0604020202020204" pitchFamily="34" charset="0"/>
                          <a:ea typeface="Calibri" panose="020F0502020204030204" pitchFamily="34" charset="0"/>
                        </a:rPr>
                        <a:t>Entre 6001 y 8000 mts</a:t>
                      </a:r>
                      <a:r>
                        <a:rPr lang="es-EC" sz="1100" baseline="30000" dirty="0" smtClean="0">
                          <a:solidFill>
                            <a:srgbClr val="000000"/>
                          </a:solidFill>
                          <a:effectLst/>
                          <a:latin typeface="Arial" panose="020B0604020202020204" pitchFamily="34" charset="0"/>
                          <a:ea typeface="Calibri" panose="020F0502020204030204" pitchFamily="34" charset="0"/>
                        </a:rPr>
                        <a:t>2</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C" sz="1100" dirty="0" smtClean="0">
                          <a:solidFill>
                            <a:srgbClr val="000000"/>
                          </a:solidFill>
                          <a:effectLst/>
                          <a:latin typeface="Arial" panose="020B0604020202020204" pitchFamily="34" charset="0"/>
                          <a:ea typeface="Calibri" panose="020F0502020204030204" pitchFamily="34" charset="0"/>
                        </a:rPr>
                        <a:t>Entre 8001 y 10000 mts</a:t>
                      </a:r>
                      <a:r>
                        <a:rPr lang="es-EC" sz="1100" baseline="30000" dirty="0" smtClean="0">
                          <a:solidFill>
                            <a:srgbClr val="000000"/>
                          </a:solidFill>
                          <a:effectLst/>
                          <a:latin typeface="Arial" panose="020B0604020202020204" pitchFamily="34" charset="0"/>
                          <a:ea typeface="Calibri" panose="020F0502020204030204" pitchFamily="34" charset="0"/>
                        </a:rPr>
                        <a:t>2</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C" sz="1100" dirty="0" smtClean="0">
                          <a:solidFill>
                            <a:srgbClr val="000000"/>
                          </a:solidFill>
                          <a:effectLst/>
                          <a:latin typeface="Arial" panose="020B0604020202020204" pitchFamily="34" charset="0"/>
                          <a:ea typeface="Calibri" panose="020F0502020204030204" pitchFamily="34" charset="0"/>
                        </a:rPr>
                        <a:t>Más de 10001 mts</a:t>
                      </a:r>
                      <a:r>
                        <a:rPr lang="es-EC" sz="1100" baseline="30000" dirty="0" smtClean="0">
                          <a:solidFill>
                            <a:srgbClr val="000000"/>
                          </a:solidFill>
                          <a:effectLst/>
                          <a:latin typeface="Arial" panose="020B0604020202020204" pitchFamily="34" charset="0"/>
                          <a:ea typeface="Calibri" panose="020F0502020204030204" pitchFamily="34" charset="0"/>
                        </a:rPr>
                        <a:t>2</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General</a:t>
                      </a:r>
                      <a:endParaRPr lang="es-EC" sz="1100" dirty="0">
                        <a:effectLst/>
                        <a:latin typeface="+mn-lt"/>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4,9%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3,3%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1,6%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84,2%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2" name="Rectángulo 31"/>
          <p:cNvSpPr/>
          <p:nvPr/>
        </p:nvSpPr>
        <p:spPr>
          <a:xfrm>
            <a:off x="4195494" y="926760"/>
            <a:ext cx="1900506" cy="31209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Hierbas ordinarias, praderas, pastos </a:t>
            </a:r>
            <a:endParaRPr lang="es-EC" sz="1100" b="1" dirty="0">
              <a:solidFill>
                <a:prstClr val="black"/>
              </a:solidFill>
            </a:endParaRPr>
          </a:p>
        </p:txBody>
      </p:sp>
      <p:sp>
        <p:nvSpPr>
          <p:cNvPr id="35" name="Rectángulo 34"/>
          <p:cNvSpPr/>
          <p:nvPr/>
        </p:nvSpPr>
        <p:spPr>
          <a:xfrm>
            <a:off x="6607907" y="701930"/>
            <a:ext cx="1644455" cy="53920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2653 Cabezas de </a:t>
            </a:r>
            <a:r>
              <a:rPr lang="es-ES" sz="1100" dirty="0" smtClean="0">
                <a:solidFill>
                  <a:prstClr val="black"/>
                </a:solidFill>
              </a:rPr>
              <a:t>ganado vacuno </a:t>
            </a:r>
            <a:endParaRPr lang="es-EC" sz="1100" dirty="0">
              <a:solidFill>
                <a:prstClr val="black"/>
              </a:solidFill>
            </a:endParaRPr>
          </a:p>
        </p:txBody>
      </p:sp>
      <p:graphicFrame>
        <p:nvGraphicFramePr>
          <p:cNvPr id="38" name="Gráfico 37"/>
          <p:cNvGraphicFramePr/>
          <p:nvPr>
            <p:extLst>
              <p:ext uri="{D42A27DB-BD31-4B8C-83A1-F6EECF244321}">
                <p14:modId xmlns:p14="http://schemas.microsoft.com/office/powerpoint/2010/main" val="1654063440"/>
              </p:ext>
            </p:extLst>
          </p:nvPr>
        </p:nvGraphicFramePr>
        <p:xfrm>
          <a:off x="8405639" y="913915"/>
          <a:ext cx="3476653" cy="1760727"/>
        </p:xfrm>
        <a:graphic>
          <a:graphicData uri="http://schemas.openxmlformats.org/drawingml/2006/chart">
            <c:chart xmlns:c="http://schemas.openxmlformats.org/drawingml/2006/chart" xmlns:r="http://schemas.openxmlformats.org/officeDocument/2006/relationships" r:id="rId2"/>
          </a:graphicData>
        </a:graphic>
      </p:graphicFrame>
      <p:sp>
        <p:nvSpPr>
          <p:cNvPr id="36" name="Título 1"/>
          <p:cNvSpPr txBox="1">
            <a:spLocks/>
          </p:cNvSpPr>
          <p:nvPr/>
        </p:nvSpPr>
        <p:spPr bwMode="auto">
          <a:xfrm>
            <a:off x="0" y="0"/>
            <a:ext cx="121920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400" dirty="0" smtClean="0">
                <a:solidFill>
                  <a:prstClr val="black"/>
                </a:solidFill>
              </a:rPr>
              <a:t>Capítulo </a:t>
            </a:r>
            <a:r>
              <a:rPr lang="es-ES" sz="2400" dirty="0">
                <a:solidFill>
                  <a:prstClr val="black"/>
                </a:solidFill>
              </a:rPr>
              <a:t>5</a:t>
            </a:r>
            <a:r>
              <a:rPr lang="es-ES" sz="2400" dirty="0" smtClean="0">
                <a:solidFill>
                  <a:prstClr val="black"/>
                </a:solidFill>
              </a:rPr>
              <a:t>: </a:t>
            </a:r>
            <a:r>
              <a:rPr lang="es-ES" sz="2000" dirty="0" smtClean="0">
                <a:solidFill>
                  <a:prstClr val="black"/>
                </a:solidFill>
              </a:rPr>
              <a:t>análisis de resultados (CARACTERIZACIÓN Primer eslabón)</a:t>
            </a:r>
            <a:r>
              <a:rPr lang="es-ES" sz="3200" dirty="0" smtClean="0">
                <a:solidFill>
                  <a:prstClr val="black"/>
                </a:solidFill>
              </a:rPr>
              <a:t> </a:t>
            </a:r>
            <a:endParaRPr lang="es-EC" sz="3200" dirty="0">
              <a:solidFill>
                <a:prstClr val="black"/>
              </a:solidFill>
            </a:endParaRPr>
          </a:p>
        </p:txBody>
      </p:sp>
      <p:sp>
        <p:nvSpPr>
          <p:cNvPr id="44" name="Rectángulo 43"/>
          <p:cNvSpPr/>
          <p:nvPr/>
        </p:nvSpPr>
        <p:spPr>
          <a:xfrm>
            <a:off x="696238" y="634999"/>
            <a:ext cx="2701548" cy="293999"/>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a:solidFill>
                  <a:prstClr val="black"/>
                </a:solidFill>
              </a:rPr>
              <a:t>Composición de la superficie forrajera </a:t>
            </a:r>
            <a:endParaRPr lang="es-EC" sz="1100" b="1" dirty="0">
              <a:solidFill>
                <a:prstClr val="black"/>
              </a:solidFill>
            </a:endParaRPr>
          </a:p>
        </p:txBody>
      </p:sp>
      <p:sp>
        <p:nvSpPr>
          <p:cNvPr id="17" name="Flecha derecha 16"/>
          <p:cNvSpPr/>
          <p:nvPr/>
        </p:nvSpPr>
        <p:spPr>
          <a:xfrm>
            <a:off x="3013807" y="1907400"/>
            <a:ext cx="157676"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8" name="Flecha derecha 17"/>
          <p:cNvSpPr/>
          <p:nvPr/>
        </p:nvSpPr>
        <p:spPr>
          <a:xfrm>
            <a:off x="8949354" y="1238859"/>
            <a:ext cx="157676"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9" name="Flecha derecha 18"/>
          <p:cNvSpPr/>
          <p:nvPr/>
        </p:nvSpPr>
        <p:spPr>
          <a:xfrm>
            <a:off x="10989568" y="4443380"/>
            <a:ext cx="157676"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0" name="Rectángulo 19"/>
          <p:cNvSpPr/>
          <p:nvPr/>
        </p:nvSpPr>
        <p:spPr>
          <a:xfrm>
            <a:off x="1535837" y="2137318"/>
            <a:ext cx="1022350" cy="42990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Entre 1 a 2 terrenos </a:t>
            </a:r>
            <a:endParaRPr lang="es-EC" sz="1100" dirty="0">
              <a:solidFill>
                <a:prstClr val="black"/>
              </a:solidFill>
            </a:endParaRPr>
          </a:p>
        </p:txBody>
      </p:sp>
      <p:sp>
        <p:nvSpPr>
          <p:cNvPr id="2" name="Abrir llave 1"/>
          <p:cNvSpPr/>
          <p:nvPr/>
        </p:nvSpPr>
        <p:spPr>
          <a:xfrm>
            <a:off x="4107181" y="781998"/>
            <a:ext cx="45719" cy="1355320"/>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EC"/>
          </a:p>
        </p:txBody>
      </p:sp>
      <p:sp>
        <p:nvSpPr>
          <p:cNvPr id="22" name="Rectángulo 21"/>
          <p:cNvSpPr/>
          <p:nvPr/>
        </p:nvSpPr>
        <p:spPr>
          <a:xfrm>
            <a:off x="4152900" y="1328819"/>
            <a:ext cx="1657651" cy="2084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Tixán ( Rye grass)</a:t>
            </a:r>
            <a:endParaRPr lang="es-EC" sz="1100" b="1" dirty="0">
              <a:solidFill>
                <a:prstClr val="black"/>
              </a:solidFill>
            </a:endParaRPr>
          </a:p>
        </p:txBody>
      </p:sp>
      <p:sp>
        <p:nvSpPr>
          <p:cNvPr id="23" name="Rectángulo 22"/>
          <p:cNvSpPr/>
          <p:nvPr/>
        </p:nvSpPr>
        <p:spPr>
          <a:xfrm>
            <a:off x="4152900" y="1585851"/>
            <a:ext cx="1657651" cy="2084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Sibambe ( Alfalfa)</a:t>
            </a:r>
            <a:endParaRPr lang="es-EC" sz="1100" b="1" dirty="0">
              <a:solidFill>
                <a:prstClr val="black"/>
              </a:solidFill>
            </a:endParaRPr>
          </a:p>
        </p:txBody>
      </p:sp>
      <p:sp>
        <p:nvSpPr>
          <p:cNvPr id="24" name="Rectángulo 23"/>
          <p:cNvSpPr/>
          <p:nvPr/>
        </p:nvSpPr>
        <p:spPr>
          <a:xfrm>
            <a:off x="4176495" y="1855263"/>
            <a:ext cx="1838224" cy="1283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Achupallas ( Pasto azul)</a:t>
            </a:r>
            <a:endParaRPr lang="es-EC" sz="1100" b="1" dirty="0">
              <a:solidFill>
                <a:prstClr val="black"/>
              </a:solidFill>
            </a:endParaRPr>
          </a:p>
        </p:txBody>
      </p:sp>
      <p:sp>
        <p:nvSpPr>
          <p:cNvPr id="3" name="Flecha abajo 2"/>
          <p:cNvSpPr/>
          <p:nvPr/>
        </p:nvSpPr>
        <p:spPr>
          <a:xfrm>
            <a:off x="7315834" y="1289462"/>
            <a:ext cx="228600" cy="13083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27" name="Rectángulo 26"/>
          <p:cNvSpPr/>
          <p:nvPr/>
        </p:nvSpPr>
        <p:spPr>
          <a:xfrm>
            <a:off x="6763432" y="1473078"/>
            <a:ext cx="1333403" cy="44635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Entre 1 a 10 cabezas por UPA </a:t>
            </a:r>
            <a:endParaRPr lang="es-EC" sz="1100" dirty="0">
              <a:solidFill>
                <a:prstClr val="black"/>
              </a:solidFill>
            </a:endParaRPr>
          </a:p>
        </p:txBody>
      </p:sp>
      <p:sp>
        <p:nvSpPr>
          <p:cNvPr id="29" name="Rectángulo 28"/>
          <p:cNvSpPr/>
          <p:nvPr/>
        </p:nvSpPr>
        <p:spPr>
          <a:xfrm>
            <a:off x="8732018" y="589431"/>
            <a:ext cx="2701548" cy="192568"/>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Tipo de ganado</a:t>
            </a:r>
            <a:endParaRPr lang="es-EC" sz="1100" b="1" dirty="0">
              <a:solidFill>
                <a:prstClr val="black"/>
              </a:solidFill>
            </a:endParaRPr>
          </a:p>
        </p:txBody>
      </p:sp>
      <p:graphicFrame>
        <p:nvGraphicFramePr>
          <p:cNvPr id="45" name="Tabla 44"/>
          <p:cNvGraphicFramePr>
            <a:graphicFrameLocks noGrp="1"/>
          </p:cNvGraphicFramePr>
          <p:nvPr>
            <p:extLst>
              <p:ext uri="{D42A27DB-BD31-4B8C-83A1-F6EECF244321}">
                <p14:modId xmlns:p14="http://schemas.microsoft.com/office/powerpoint/2010/main" val="918942473"/>
              </p:ext>
            </p:extLst>
          </p:nvPr>
        </p:nvGraphicFramePr>
        <p:xfrm>
          <a:off x="8096835" y="3336874"/>
          <a:ext cx="3713218" cy="1255715"/>
        </p:xfrm>
        <a:graphic>
          <a:graphicData uri="http://schemas.openxmlformats.org/drawingml/2006/table">
            <a:tbl>
              <a:tblPr>
                <a:tableStyleId>{2D5ABB26-0587-4C30-8999-92F81FD0307C}</a:tableStyleId>
              </a:tblPr>
              <a:tblGrid>
                <a:gridCol w="25400"/>
                <a:gridCol w="683322"/>
                <a:gridCol w="546100"/>
                <a:gridCol w="546100"/>
                <a:gridCol w="543822"/>
                <a:gridCol w="631874"/>
                <a:gridCol w="736600"/>
              </a:tblGrid>
              <a:tr h="0">
                <a:tc rowSpan="2" gridSpan="2">
                  <a:txBody>
                    <a:bodyPr/>
                    <a:lstStyle/>
                    <a:p>
                      <a:pPr>
                        <a:lnSpc>
                          <a:spcPct val="107000"/>
                        </a:lnSpc>
                        <a:spcAft>
                          <a:spcPts val="800"/>
                        </a:spcAft>
                      </a:pPr>
                      <a:r>
                        <a:rPr lang="es-EC" sz="1100" dirty="0">
                          <a:effectLst/>
                        </a:rPr>
                        <a:t>    </a:t>
                      </a:r>
                      <a:r>
                        <a:rPr lang="es-EC" sz="1100" dirty="0" smtClean="0">
                          <a:effectLst/>
                        </a:rPr>
                        <a:t>Parroquia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5">
                  <a:txBody>
                    <a:bodyPr/>
                    <a:lstStyle/>
                    <a:p>
                      <a:pPr>
                        <a:lnSpc>
                          <a:spcPct val="107000"/>
                        </a:lnSpc>
                        <a:spcAft>
                          <a:spcPts val="800"/>
                        </a:spcAft>
                      </a:pPr>
                      <a:r>
                        <a:rPr lang="es-EC" sz="1100" dirty="0">
                          <a:effectLst/>
                        </a:rPr>
                        <a:t> </a:t>
                      </a:r>
                      <a:r>
                        <a:rPr lang="es-EC" sz="1100" b="1" dirty="0" smtClean="0">
                          <a:effectLst/>
                        </a:rPr>
                        <a:t>Razas de ganado </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gridSpan="2" vMerge="1">
                  <a:txBody>
                    <a:bodyPr/>
                    <a:lstStyle/>
                    <a:p>
                      <a:endParaRPr lang="es-EC"/>
                    </a:p>
                  </a:txBody>
                  <a:tcPr/>
                </a:tc>
                <a:tc hMerge="1" vMerge="1">
                  <a:txBody>
                    <a:bodyPr/>
                    <a:lstStyle/>
                    <a:p>
                      <a:endParaRPr lang="es-EC"/>
                    </a:p>
                  </a:txBody>
                  <a:tcPr/>
                </a:tc>
                <a:tc>
                  <a:txBody>
                    <a:bodyPr/>
                    <a:lstStyle/>
                    <a:p>
                      <a:pPr>
                        <a:lnSpc>
                          <a:spcPct val="107000"/>
                        </a:lnSpc>
                        <a:spcAft>
                          <a:spcPts val="800"/>
                        </a:spcAft>
                      </a:pPr>
                      <a:r>
                        <a:rPr lang="es-ES" sz="1100" b="0" baseline="0" dirty="0" smtClean="0">
                          <a:effectLst/>
                          <a:latin typeface="+mn-lt"/>
                          <a:ea typeface="+mn-ea"/>
                          <a:cs typeface="+mn-cs"/>
                        </a:rPr>
                        <a:t>     Mestizo           </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b="0" baseline="0" dirty="0" smtClean="0">
                          <a:effectLst/>
                          <a:latin typeface="+mn-lt"/>
                          <a:ea typeface="+mn-ea"/>
                          <a:cs typeface="+mn-cs"/>
                        </a:rPr>
                        <a:t>             Holstein</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Brown Swiss</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Jersey</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Otros</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rowSpan="3">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C" sz="1100" dirty="0" smtClean="0">
                          <a:effectLst/>
                        </a:rPr>
                        <a:t>Achupallas    58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s-EC"/>
                    </a:p>
                  </a:txBody>
                  <a:tcPr/>
                </a:tc>
                <a:tc gridSpan="4">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             -                   -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s-EC"/>
                    </a:p>
                  </a:txBody>
                  <a:tcPr/>
                </a:tc>
                <a:tc hMerge="1">
                  <a:txBody>
                    <a:bodyPr/>
                    <a:lstStyle/>
                    <a:p>
                      <a:endParaRPr lang="es-EC"/>
                    </a:p>
                  </a:txBody>
                  <a:tcPr/>
                </a:tc>
                <a:tc hMerge="1">
                  <a:txBody>
                    <a:bodyPr/>
                    <a:lstStyle/>
                    <a:p>
                      <a:endParaRPr lang="es-EC"/>
                    </a:p>
                  </a:txBody>
                  <a:tcPr/>
                </a:tc>
              </a:tr>
              <a:tr h="0">
                <a:tc vMerge="1">
                  <a:txBody>
                    <a:bodyPr/>
                    <a:lstStyle/>
                    <a:p>
                      <a:endParaRPr lang="es-EC"/>
                    </a:p>
                  </a:txBody>
                  <a:tcPr/>
                </a:tc>
                <a:tc gridSpan="2">
                  <a:txBody>
                    <a:bodyPr/>
                    <a:lstStyle/>
                    <a:p>
                      <a:pPr>
                        <a:lnSpc>
                          <a:spcPct val="107000"/>
                        </a:lnSpc>
                        <a:spcAft>
                          <a:spcPts val="800"/>
                        </a:spcAft>
                      </a:pPr>
                      <a:r>
                        <a:rPr lang="es-EC" sz="1100" dirty="0" smtClean="0">
                          <a:effectLst/>
                        </a:rPr>
                        <a:t>Sibambe        31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gridSpan="4">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22            2                    9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hMerge="1">
                  <a:txBody>
                    <a:bodyPr/>
                    <a:lstStyle/>
                    <a:p>
                      <a:endParaRPr lang="es-EC"/>
                    </a:p>
                  </a:txBody>
                  <a:tcPr/>
                </a:tc>
              </a:tr>
              <a:tr h="0">
                <a:tc vMerge="1">
                  <a:txBody>
                    <a:bodyPr/>
                    <a:lstStyle/>
                    <a:p>
                      <a:endParaRPr lang="es-EC"/>
                    </a:p>
                  </a:txBody>
                  <a:tcPr/>
                </a:tc>
                <a:tc gridSpan="2">
                  <a:txBody>
                    <a:bodyPr/>
                    <a:lstStyle/>
                    <a:p>
                      <a:pPr>
                        <a:lnSpc>
                          <a:spcPct val="107000"/>
                        </a:lnSpc>
                        <a:spcAft>
                          <a:spcPts val="800"/>
                        </a:spcAft>
                      </a:pPr>
                      <a:r>
                        <a:rPr lang="es-EC" sz="1100" dirty="0" smtClean="0">
                          <a:effectLst/>
                        </a:rPr>
                        <a:t>Tixán             35</a:t>
                      </a:r>
                      <a:r>
                        <a:rPr lang="es-EC" sz="1100" baseline="0" dirty="0" smtClean="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gridSpan="4">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                     1               26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hMerge="1">
                  <a:txBody>
                    <a:bodyPr/>
                    <a:lstStyle/>
                    <a:p>
                      <a:endParaRPr lang="es-EC"/>
                    </a:p>
                  </a:txBody>
                  <a:tcPr/>
                </a:tc>
              </a:tr>
              <a:tr h="0">
                <a:tc>
                  <a:txBody>
                    <a:bodyPr/>
                    <a:lstStyle/>
                    <a:p>
                      <a:pP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General</a:t>
                      </a: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67,4%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hMerge="1">
                  <a:txBody>
                    <a:bodyPr/>
                    <a:lstStyle/>
                    <a:p>
                      <a:endParaRPr lang="es-EC"/>
                    </a:p>
                  </a:txBody>
                  <a:tcPr/>
                </a:tc>
                <a:tc gridSpan="4">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11,96%     1,08%           5,43%       14,13%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sp>
        <p:nvSpPr>
          <p:cNvPr id="46" name="Flecha derecha 45"/>
          <p:cNvSpPr/>
          <p:nvPr/>
        </p:nvSpPr>
        <p:spPr>
          <a:xfrm>
            <a:off x="8653180" y="4450540"/>
            <a:ext cx="157676"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47" name="Rectángulo 46"/>
          <p:cNvSpPr/>
          <p:nvPr/>
        </p:nvSpPr>
        <p:spPr>
          <a:xfrm>
            <a:off x="8960542" y="2719621"/>
            <a:ext cx="1022350" cy="4553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1281 vacas lecheras </a:t>
            </a:r>
            <a:endParaRPr lang="es-EC" sz="1100" dirty="0">
              <a:solidFill>
                <a:prstClr val="black"/>
              </a:solidFill>
            </a:endParaRPr>
          </a:p>
        </p:txBody>
      </p:sp>
      <p:sp>
        <p:nvSpPr>
          <p:cNvPr id="48" name="Rectángulo 47"/>
          <p:cNvSpPr/>
          <p:nvPr/>
        </p:nvSpPr>
        <p:spPr>
          <a:xfrm>
            <a:off x="8949354" y="1558962"/>
            <a:ext cx="507996" cy="2353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48%</a:t>
            </a:r>
            <a:endParaRPr lang="es-EC" sz="1100" dirty="0">
              <a:solidFill>
                <a:prstClr val="black"/>
              </a:solidFill>
            </a:endParaRPr>
          </a:p>
        </p:txBody>
      </p:sp>
      <p:sp>
        <p:nvSpPr>
          <p:cNvPr id="50" name="Flecha derecha 49"/>
          <p:cNvSpPr/>
          <p:nvPr/>
        </p:nvSpPr>
        <p:spPr>
          <a:xfrm>
            <a:off x="10177204" y="2827300"/>
            <a:ext cx="157676"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51" name="Rectángulo 50"/>
          <p:cNvSpPr/>
          <p:nvPr/>
        </p:nvSpPr>
        <p:spPr>
          <a:xfrm>
            <a:off x="10529193" y="2719621"/>
            <a:ext cx="920750" cy="36775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7 vacas por UPA </a:t>
            </a:r>
            <a:endParaRPr lang="es-EC" sz="1100" dirty="0">
              <a:solidFill>
                <a:prstClr val="black"/>
              </a:solidFill>
            </a:endParaRPr>
          </a:p>
        </p:txBody>
      </p:sp>
      <p:sp>
        <p:nvSpPr>
          <p:cNvPr id="53" name="Rectángulo 52"/>
          <p:cNvSpPr/>
          <p:nvPr/>
        </p:nvSpPr>
        <p:spPr>
          <a:xfrm>
            <a:off x="4453021" y="2367757"/>
            <a:ext cx="1022350" cy="539207"/>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12.333 litros de leche</a:t>
            </a:r>
            <a:endParaRPr lang="es-EC" sz="1100" dirty="0">
              <a:solidFill>
                <a:prstClr val="black"/>
              </a:solidFill>
            </a:endParaRPr>
          </a:p>
        </p:txBody>
      </p:sp>
      <p:sp>
        <p:nvSpPr>
          <p:cNvPr id="55" name="Flecha derecha 54"/>
          <p:cNvSpPr/>
          <p:nvPr/>
        </p:nvSpPr>
        <p:spPr>
          <a:xfrm>
            <a:off x="5531120" y="2517723"/>
            <a:ext cx="157676"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56" name="Abrir llave 55"/>
          <p:cNvSpPr/>
          <p:nvPr/>
        </p:nvSpPr>
        <p:spPr>
          <a:xfrm>
            <a:off x="5797410" y="2269651"/>
            <a:ext cx="45719" cy="1355320"/>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EC"/>
          </a:p>
        </p:txBody>
      </p:sp>
      <p:sp>
        <p:nvSpPr>
          <p:cNvPr id="57" name="Rectángulo 56"/>
          <p:cNvSpPr/>
          <p:nvPr/>
        </p:nvSpPr>
        <p:spPr>
          <a:xfrm>
            <a:off x="5951743" y="2740344"/>
            <a:ext cx="1261602" cy="36775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4.084 Sibambe</a:t>
            </a:r>
            <a:endParaRPr lang="es-EC" sz="1100" dirty="0">
              <a:solidFill>
                <a:prstClr val="black"/>
              </a:solidFill>
            </a:endParaRPr>
          </a:p>
        </p:txBody>
      </p:sp>
      <p:sp>
        <p:nvSpPr>
          <p:cNvPr id="58" name="Rectángulo 57"/>
          <p:cNvSpPr/>
          <p:nvPr/>
        </p:nvSpPr>
        <p:spPr>
          <a:xfrm>
            <a:off x="5951743" y="2301616"/>
            <a:ext cx="1261602" cy="36775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6.201 Achupallas</a:t>
            </a:r>
            <a:endParaRPr lang="es-EC" sz="1100" dirty="0">
              <a:solidFill>
                <a:prstClr val="black"/>
              </a:solidFill>
            </a:endParaRPr>
          </a:p>
        </p:txBody>
      </p:sp>
      <p:sp>
        <p:nvSpPr>
          <p:cNvPr id="59" name="Rectángulo 58"/>
          <p:cNvSpPr/>
          <p:nvPr/>
        </p:nvSpPr>
        <p:spPr>
          <a:xfrm>
            <a:off x="5951743" y="3196275"/>
            <a:ext cx="1261602" cy="36775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2.048 Tixán</a:t>
            </a:r>
            <a:endParaRPr lang="es-EC" sz="1100" dirty="0">
              <a:solidFill>
                <a:prstClr val="black"/>
              </a:solidFill>
            </a:endParaRPr>
          </a:p>
        </p:txBody>
      </p:sp>
      <p:sp>
        <p:nvSpPr>
          <p:cNvPr id="60" name="Rectángulo 59"/>
          <p:cNvSpPr/>
          <p:nvPr/>
        </p:nvSpPr>
        <p:spPr>
          <a:xfrm>
            <a:off x="4166199" y="3092256"/>
            <a:ext cx="1515226" cy="31268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Rendimiento</a:t>
            </a:r>
            <a:r>
              <a:rPr lang="es-ES" sz="1100" dirty="0" smtClean="0">
                <a:solidFill>
                  <a:prstClr val="black"/>
                </a:solidFill>
              </a:rPr>
              <a:t> 9,63  </a:t>
            </a:r>
            <a:r>
              <a:rPr lang="es-ES" sz="1100" dirty="0">
                <a:solidFill>
                  <a:prstClr val="black"/>
                </a:solidFill>
              </a:rPr>
              <a:t>litros por vaca</a:t>
            </a:r>
            <a:endParaRPr lang="es-EC" sz="1100" dirty="0">
              <a:solidFill>
                <a:prstClr val="black"/>
              </a:solidFill>
            </a:endParaRPr>
          </a:p>
        </p:txBody>
      </p:sp>
      <p:sp>
        <p:nvSpPr>
          <p:cNvPr id="63" name="Rectángulo 62"/>
          <p:cNvSpPr/>
          <p:nvPr/>
        </p:nvSpPr>
        <p:spPr>
          <a:xfrm>
            <a:off x="4166199" y="3514389"/>
            <a:ext cx="1515226" cy="31268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75% 1 ordeño </a:t>
            </a:r>
            <a:endParaRPr lang="es-EC" sz="1100" dirty="0">
              <a:solidFill>
                <a:prstClr val="black"/>
              </a:solidFill>
            </a:endParaRPr>
          </a:p>
        </p:txBody>
      </p:sp>
      <p:pic>
        <p:nvPicPr>
          <p:cNvPr id="4" name="Imagen 3"/>
          <p:cNvPicPr>
            <a:picLocks noChangeAspect="1"/>
          </p:cNvPicPr>
          <p:nvPr/>
        </p:nvPicPr>
        <p:blipFill rotWithShape="1">
          <a:blip r:embed="rId3"/>
          <a:srcRect l="42001" t="38923" r="42180" b="39721"/>
          <a:stretch/>
        </p:blipFill>
        <p:spPr>
          <a:xfrm>
            <a:off x="8096835" y="4688060"/>
            <a:ext cx="2080369" cy="1215280"/>
          </a:xfrm>
          <a:prstGeom prst="rect">
            <a:avLst/>
          </a:prstGeom>
        </p:spPr>
      </p:pic>
      <p:sp>
        <p:nvSpPr>
          <p:cNvPr id="67" name="Rectángulo 66"/>
          <p:cNvSpPr/>
          <p:nvPr/>
        </p:nvSpPr>
        <p:spPr>
          <a:xfrm>
            <a:off x="10231955" y="4764033"/>
            <a:ext cx="1515226" cy="31268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Rendimiento</a:t>
            </a:r>
            <a:r>
              <a:rPr lang="es-ES" sz="1100" dirty="0" smtClean="0">
                <a:solidFill>
                  <a:prstClr val="black"/>
                </a:solidFill>
              </a:rPr>
              <a:t> (mejorado) 14,5 litros </a:t>
            </a:r>
            <a:endParaRPr lang="es-EC" sz="1100" dirty="0">
              <a:solidFill>
                <a:prstClr val="black"/>
              </a:solidFill>
            </a:endParaRPr>
          </a:p>
        </p:txBody>
      </p:sp>
      <p:sp>
        <p:nvSpPr>
          <p:cNvPr id="68" name="Rectángulo 67"/>
          <p:cNvSpPr/>
          <p:nvPr/>
        </p:nvSpPr>
        <p:spPr>
          <a:xfrm>
            <a:off x="10255034" y="5569373"/>
            <a:ext cx="1515226" cy="31268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Rendimiento</a:t>
            </a:r>
            <a:r>
              <a:rPr lang="es-ES" sz="1100" dirty="0" smtClean="0">
                <a:solidFill>
                  <a:prstClr val="black"/>
                </a:solidFill>
              </a:rPr>
              <a:t> (Jersey) 11,3 litros </a:t>
            </a:r>
            <a:endParaRPr lang="es-EC" sz="1100" dirty="0">
              <a:solidFill>
                <a:prstClr val="black"/>
              </a:solidFill>
            </a:endParaRPr>
          </a:p>
        </p:txBody>
      </p:sp>
      <p:sp>
        <p:nvSpPr>
          <p:cNvPr id="69" name="Rectángulo 68"/>
          <p:cNvSpPr/>
          <p:nvPr/>
        </p:nvSpPr>
        <p:spPr>
          <a:xfrm>
            <a:off x="10255034" y="5166555"/>
            <a:ext cx="1515226" cy="31268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Rendimiento </a:t>
            </a:r>
            <a:r>
              <a:rPr lang="es-ES" sz="1100" dirty="0" smtClean="0">
                <a:effectLst/>
                <a:latin typeface="+mn-lt"/>
                <a:ea typeface="Calibri" panose="020F0502020204030204" pitchFamily="34" charset="0"/>
                <a:cs typeface="Times New Roman" panose="02020603050405020304" pitchFamily="18" charset="0"/>
              </a:rPr>
              <a:t>Brown</a:t>
            </a:r>
            <a:r>
              <a:rPr lang="es-ES" sz="1100" baseline="0" dirty="0" smtClean="0">
                <a:effectLst/>
                <a:latin typeface="+mn-lt"/>
                <a:ea typeface="Calibri" panose="020F0502020204030204" pitchFamily="34" charset="0"/>
                <a:cs typeface="Times New Roman" panose="02020603050405020304" pitchFamily="18" charset="0"/>
              </a:rPr>
              <a:t> Swiss</a:t>
            </a:r>
            <a:r>
              <a:rPr lang="es-EC" sz="1100" dirty="0" smtClean="0">
                <a:ea typeface="Calibri" panose="020F0502020204030204" pitchFamily="34" charset="0"/>
                <a:cs typeface="Times New Roman" panose="02020603050405020304" pitchFamily="18" charset="0"/>
              </a:rPr>
              <a:t> 12,7</a:t>
            </a:r>
            <a:r>
              <a:rPr lang="es-ES" sz="1100" dirty="0" smtClean="0">
                <a:solidFill>
                  <a:prstClr val="black"/>
                </a:solidFill>
              </a:rPr>
              <a:t> litros </a:t>
            </a:r>
            <a:endParaRPr lang="es-EC" sz="1100" dirty="0">
              <a:solidFill>
                <a:prstClr val="black"/>
              </a:solidFill>
            </a:endParaRPr>
          </a:p>
        </p:txBody>
      </p:sp>
      <p:sp>
        <p:nvSpPr>
          <p:cNvPr id="70" name="Rectángulo 69"/>
          <p:cNvSpPr/>
          <p:nvPr/>
        </p:nvSpPr>
        <p:spPr>
          <a:xfrm>
            <a:off x="4656412" y="3967351"/>
            <a:ext cx="2050026" cy="215463"/>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a:solidFill>
                  <a:prstClr val="black"/>
                </a:solidFill>
              </a:rPr>
              <a:t>Destinos de la leche cruda</a:t>
            </a:r>
            <a:endParaRPr lang="es-EC" sz="1100" b="1" dirty="0">
              <a:solidFill>
                <a:prstClr val="black"/>
              </a:solidFill>
            </a:endParaRPr>
          </a:p>
        </p:txBody>
      </p:sp>
      <p:sp>
        <p:nvSpPr>
          <p:cNvPr id="71" name="Rectángulo 70"/>
          <p:cNvSpPr/>
          <p:nvPr/>
        </p:nvSpPr>
        <p:spPr>
          <a:xfrm>
            <a:off x="4147786" y="4401948"/>
            <a:ext cx="776026" cy="2843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95,4%</a:t>
            </a:r>
            <a:endParaRPr lang="es-EC" sz="1100" dirty="0">
              <a:solidFill>
                <a:prstClr val="black"/>
              </a:solidFill>
            </a:endParaRPr>
          </a:p>
        </p:txBody>
      </p:sp>
      <p:sp>
        <p:nvSpPr>
          <p:cNvPr id="72" name="Rectángulo 71"/>
          <p:cNvSpPr/>
          <p:nvPr/>
        </p:nvSpPr>
        <p:spPr>
          <a:xfrm>
            <a:off x="5184744" y="4255590"/>
            <a:ext cx="1022350" cy="53920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11.769 litros de leche</a:t>
            </a:r>
            <a:endParaRPr lang="es-EC" sz="1100" dirty="0">
              <a:solidFill>
                <a:prstClr val="black"/>
              </a:solidFill>
            </a:endParaRPr>
          </a:p>
        </p:txBody>
      </p:sp>
      <p:sp>
        <p:nvSpPr>
          <p:cNvPr id="73" name="Flecha derecha 72"/>
          <p:cNvSpPr/>
          <p:nvPr/>
        </p:nvSpPr>
        <p:spPr>
          <a:xfrm>
            <a:off x="4971827" y="4467935"/>
            <a:ext cx="157676"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74" name="Rectángulo 73"/>
          <p:cNvSpPr/>
          <p:nvPr/>
        </p:nvSpPr>
        <p:spPr>
          <a:xfrm>
            <a:off x="6305577" y="4345697"/>
            <a:ext cx="1427334" cy="362085"/>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VENDEN LECHE CRUDA </a:t>
            </a:r>
            <a:endParaRPr lang="es-EC" sz="1100" b="1" dirty="0">
              <a:solidFill>
                <a:prstClr val="black"/>
              </a:solidFill>
            </a:endParaRPr>
          </a:p>
        </p:txBody>
      </p:sp>
      <p:sp>
        <p:nvSpPr>
          <p:cNvPr id="76" name="Abrir llave 75"/>
          <p:cNvSpPr/>
          <p:nvPr/>
        </p:nvSpPr>
        <p:spPr>
          <a:xfrm>
            <a:off x="4143339" y="4824081"/>
            <a:ext cx="45719" cy="1355320"/>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EC"/>
          </a:p>
        </p:txBody>
      </p:sp>
      <p:sp>
        <p:nvSpPr>
          <p:cNvPr id="77" name="Rectángulo 76"/>
          <p:cNvSpPr/>
          <p:nvPr/>
        </p:nvSpPr>
        <p:spPr>
          <a:xfrm>
            <a:off x="4226430" y="4958127"/>
            <a:ext cx="2381477" cy="185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Tixán ( Carros recolectores, industrias )</a:t>
            </a:r>
            <a:endParaRPr lang="es-EC" sz="1100" b="1" dirty="0">
              <a:solidFill>
                <a:prstClr val="black"/>
              </a:solidFill>
            </a:endParaRPr>
          </a:p>
        </p:txBody>
      </p:sp>
      <p:sp>
        <p:nvSpPr>
          <p:cNvPr id="78" name="Rectángulo 77"/>
          <p:cNvSpPr/>
          <p:nvPr/>
        </p:nvSpPr>
        <p:spPr>
          <a:xfrm>
            <a:off x="4227434" y="5326254"/>
            <a:ext cx="2479004" cy="27076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Sibambe (Carros </a:t>
            </a:r>
            <a:r>
              <a:rPr lang="es-ES" sz="1100" b="1" dirty="0">
                <a:solidFill>
                  <a:prstClr val="black"/>
                </a:solidFill>
              </a:rPr>
              <a:t>recolectores, industrias </a:t>
            </a:r>
            <a:r>
              <a:rPr lang="es-ES" sz="1100" b="1" dirty="0" smtClean="0">
                <a:solidFill>
                  <a:prstClr val="black"/>
                </a:solidFill>
              </a:rPr>
              <a:t>)</a:t>
            </a:r>
            <a:endParaRPr lang="es-EC" sz="1100" b="1" dirty="0">
              <a:solidFill>
                <a:prstClr val="black"/>
              </a:solidFill>
            </a:endParaRPr>
          </a:p>
        </p:txBody>
      </p:sp>
      <p:sp>
        <p:nvSpPr>
          <p:cNvPr id="79" name="Rectángulo 78"/>
          <p:cNvSpPr/>
          <p:nvPr/>
        </p:nvSpPr>
        <p:spPr>
          <a:xfrm>
            <a:off x="4368870" y="5727635"/>
            <a:ext cx="2146230" cy="36406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Achupallas (Carros recolectores, centros de acopio)</a:t>
            </a:r>
            <a:endParaRPr lang="es-EC" sz="1100" b="1" dirty="0">
              <a:solidFill>
                <a:prstClr val="black"/>
              </a:solidFill>
            </a:endParaRPr>
          </a:p>
        </p:txBody>
      </p:sp>
      <p:graphicFrame>
        <p:nvGraphicFramePr>
          <p:cNvPr id="80" name="Tabla 79"/>
          <p:cNvGraphicFramePr>
            <a:graphicFrameLocks noGrp="1"/>
          </p:cNvGraphicFramePr>
          <p:nvPr>
            <p:extLst>
              <p:ext uri="{D42A27DB-BD31-4B8C-83A1-F6EECF244321}">
                <p14:modId xmlns:p14="http://schemas.microsoft.com/office/powerpoint/2010/main" val="4104803484"/>
              </p:ext>
            </p:extLst>
          </p:nvPr>
        </p:nvGraphicFramePr>
        <p:xfrm>
          <a:off x="466556" y="2747805"/>
          <a:ext cx="3149936" cy="896940"/>
        </p:xfrm>
        <a:graphic>
          <a:graphicData uri="http://schemas.openxmlformats.org/drawingml/2006/table">
            <a:tbl>
              <a:tblPr>
                <a:tableStyleId>{2D5ABB26-0587-4C30-8999-92F81FD0307C}</a:tableStyleId>
              </a:tblPr>
              <a:tblGrid>
                <a:gridCol w="25400"/>
                <a:gridCol w="683322"/>
                <a:gridCol w="849106"/>
                <a:gridCol w="757989"/>
                <a:gridCol w="834119"/>
              </a:tblGrid>
              <a:tr h="0">
                <a:tc rowSpan="2" gridSpan="2">
                  <a:txBody>
                    <a:bodyPr/>
                    <a:lstStyle/>
                    <a:p>
                      <a:pPr>
                        <a:lnSpc>
                          <a:spcPct val="107000"/>
                        </a:lnSpc>
                        <a:spcAft>
                          <a:spcPts val="800"/>
                        </a:spcAft>
                      </a:pPr>
                      <a:r>
                        <a:rPr lang="es-EC" sz="1100" dirty="0">
                          <a:effectLst/>
                        </a:rPr>
                        <a:t>    </a:t>
                      </a:r>
                      <a:r>
                        <a:rPr lang="es-EC" sz="1100" dirty="0" smtClean="0">
                          <a:effectLst/>
                        </a:rPr>
                        <a:t>Parroquia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3">
                  <a:txBody>
                    <a:bodyPr/>
                    <a:lstStyle/>
                    <a:p>
                      <a:pPr>
                        <a:lnSpc>
                          <a:spcPct val="107000"/>
                        </a:lnSpc>
                        <a:spcAft>
                          <a:spcPts val="800"/>
                        </a:spcAft>
                      </a:pPr>
                      <a:r>
                        <a:rPr lang="es-EC" sz="1100" dirty="0">
                          <a:effectLst/>
                        </a:rPr>
                        <a:t> </a:t>
                      </a:r>
                      <a:r>
                        <a:rPr lang="es-EC" sz="1100" b="1" dirty="0" smtClean="0">
                          <a:effectLst/>
                        </a:rPr>
                        <a:t>Precio pagado</a:t>
                      </a:r>
                      <a:r>
                        <a:rPr lang="es-EC" sz="1100" b="1" baseline="0" dirty="0" smtClean="0">
                          <a:effectLst/>
                        </a:rPr>
                        <a:t> de la leche cruda</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gridSpan="2" vMerge="1">
                  <a:txBody>
                    <a:bodyPr/>
                    <a:lstStyle/>
                    <a:p>
                      <a:endParaRPr lang="es-EC"/>
                    </a:p>
                  </a:txBody>
                  <a:tcPr/>
                </a:tc>
                <a:tc hMerge="1" vMerge="1">
                  <a:txBody>
                    <a:bodyPr/>
                    <a:lstStyle/>
                    <a:p>
                      <a:endParaRPr lang="es-EC"/>
                    </a:p>
                  </a:txBody>
                  <a:tcPr/>
                </a:tc>
                <a:tc>
                  <a:txBody>
                    <a:bodyPr/>
                    <a:lstStyle/>
                    <a:p>
                      <a:pPr>
                        <a:lnSpc>
                          <a:spcPct val="107000"/>
                        </a:lnSpc>
                        <a:spcAft>
                          <a:spcPts val="800"/>
                        </a:spcAft>
                      </a:pPr>
                      <a:r>
                        <a:rPr lang="es-ES" sz="1100" b="0" baseline="0" dirty="0" smtClean="0">
                          <a:effectLst/>
                          <a:latin typeface="+mn-lt"/>
                          <a:ea typeface="+mn-ea"/>
                          <a:cs typeface="+mn-cs"/>
                        </a:rPr>
                        <a:t>     </a:t>
                      </a:r>
                      <a:r>
                        <a:rPr kumimoji="0" lang="es-EC" sz="1100" b="0" i="0" u="none" strike="noStrike" kern="1200" cap="none" spc="0" normalizeH="0" baseline="0" noProof="0" dirty="0" smtClean="0">
                          <a:ln>
                            <a:noFill/>
                          </a:ln>
                          <a:solidFill>
                            <a:srgbClr val="000000"/>
                          </a:solidFill>
                          <a:effectLst/>
                          <a:uLnTx/>
                          <a:uFillTx/>
                          <a:latin typeface="+mn-lt"/>
                          <a:ea typeface="Calibri" panose="020F0502020204030204" pitchFamily="34" charset="0"/>
                          <a:cs typeface="+mn-cs"/>
                        </a:rPr>
                        <a:t>&lt;= 0,30</a:t>
                      </a:r>
                      <a:r>
                        <a:rPr lang="es-ES" sz="1100" b="0" baseline="0" dirty="0" smtClean="0">
                          <a:effectLst/>
                          <a:latin typeface="+mn-lt"/>
                          <a:ea typeface="+mn-ea"/>
                          <a:cs typeface="+mn-cs"/>
                        </a:rPr>
                        <a:t>           </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b="0" baseline="0" dirty="0" smtClean="0">
                          <a:effectLst/>
                          <a:latin typeface="+mn-lt"/>
                          <a:ea typeface="+mn-ea"/>
                          <a:cs typeface="+mn-cs"/>
                        </a:rPr>
                        <a:t>  0,31- 0,35</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0,36-</a:t>
                      </a:r>
                      <a:r>
                        <a:rPr lang="es-ES" sz="1100" baseline="0" dirty="0" smtClean="0">
                          <a:effectLst/>
                          <a:latin typeface="+mn-lt"/>
                          <a:ea typeface="Calibri" panose="020F0502020204030204" pitchFamily="34" charset="0"/>
                          <a:cs typeface="Times New Roman" panose="02020603050405020304" pitchFamily="18" charset="0"/>
                        </a:rPr>
                        <a:t> 0,40</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rowSpan="3">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C" sz="1100" dirty="0" smtClean="0">
                          <a:effectLst/>
                        </a:rPr>
                        <a:t>Achupallas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s-EC"/>
                    </a:p>
                  </a:txBody>
                  <a:tcPr/>
                </a:tc>
                <a:tc gridSpan="2">
                  <a:txBody>
                    <a:bodyPr/>
                    <a:lstStyle/>
                    <a:p>
                      <a:pPr>
                        <a:lnSpc>
                          <a:spcPct val="107000"/>
                        </a:lnSpc>
                        <a:spcAft>
                          <a:spcPts val="800"/>
                        </a:spcAft>
                      </a:pP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       100%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s-EC"/>
                    </a:p>
                  </a:txBody>
                  <a:tcPr/>
                </a:tc>
              </a:tr>
              <a:tr h="0">
                <a:tc vMerge="1">
                  <a:txBody>
                    <a:bodyPr/>
                    <a:lstStyle/>
                    <a:p>
                      <a:endParaRPr lang="es-EC"/>
                    </a:p>
                  </a:txBody>
                  <a:tcPr/>
                </a:tc>
                <a:tc gridSpan="2">
                  <a:txBody>
                    <a:bodyPr/>
                    <a:lstStyle/>
                    <a:p>
                      <a:pPr>
                        <a:lnSpc>
                          <a:spcPct val="107000"/>
                        </a:lnSpc>
                        <a:spcAft>
                          <a:spcPts val="800"/>
                        </a:spcAft>
                      </a:pPr>
                      <a:r>
                        <a:rPr lang="es-EC" sz="1100" dirty="0" smtClean="0">
                          <a:effectLst/>
                        </a:rPr>
                        <a:t>Sibambe              50%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26,6%                23,4%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r>
              <a:tr h="0">
                <a:tc vMerge="1">
                  <a:txBody>
                    <a:bodyPr/>
                    <a:lstStyle/>
                    <a:p>
                      <a:endParaRPr lang="es-EC"/>
                    </a:p>
                  </a:txBody>
                  <a:tcPr/>
                </a:tc>
                <a:tc gridSpan="2">
                  <a:txBody>
                    <a:bodyPr/>
                    <a:lstStyle/>
                    <a:p>
                      <a:pPr>
                        <a:lnSpc>
                          <a:spcPct val="107000"/>
                        </a:lnSpc>
                        <a:spcAft>
                          <a:spcPts val="800"/>
                        </a:spcAft>
                      </a:pPr>
                      <a:r>
                        <a:rPr lang="es-EC" sz="1100" dirty="0" smtClean="0">
                          <a:effectLst/>
                        </a:rPr>
                        <a:t>Tixán             </a:t>
                      </a:r>
                      <a:r>
                        <a:rPr lang="es-EC" sz="1100" baseline="0" dirty="0" smtClean="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hMerge="1">
                  <a:txBody>
                    <a:bodyPr/>
                    <a:lstStyle/>
                    <a:p>
                      <a:endParaRPr lang="es-EC"/>
                    </a:p>
                  </a:txBody>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51,6%                 48,4%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hMerge="1">
                  <a:txBody>
                    <a:bodyPr/>
                    <a:lstStyle/>
                    <a:p>
                      <a:endParaRPr lang="es-EC"/>
                    </a:p>
                  </a:txBody>
                  <a:tcPr/>
                </a:tc>
              </a:tr>
            </a:tbl>
          </a:graphicData>
        </a:graphic>
      </p:graphicFrame>
      <p:sp>
        <p:nvSpPr>
          <p:cNvPr id="81" name="Rectángulo 80"/>
          <p:cNvSpPr/>
          <p:nvPr/>
        </p:nvSpPr>
        <p:spPr>
          <a:xfrm>
            <a:off x="480466" y="3729675"/>
            <a:ext cx="920750" cy="45313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58,2% (0,345 ctvs.)</a:t>
            </a:r>
            <a:endParaRPr lang="es-EC" sz="1100" dirty="0">
              <a:solidFill>
                <a:prstClr val="black"/>
              </a:solidFill>
            </a:endParaRPr>
          </a:p>
        </p:txBody>
      </p:sp>
      <p:sp>
        <p:nvSpPr>
          <p:cNvPr id="82" name="Flecha derecha 81"/>
          <p:cNvSpPr/>
          <p:nvPr/>
        </p:nvSpPr>
        <p:spPr>
          <a:xfrm>
            <a:off x="1539982" y="3880044"/>
            <a:ext cx="157676"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83" name="Rectángulo 82"/>
          <p:cNvSpPr/>
          <p:nvPr/>
        </p:nvSpPr>
        <p:spPr>
          <a:xfrm>
            <a:off x="1866040" y="3744672"/>
            <a:ext cx="920750" cy="45313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Oficial 0,42</a:t>
            </a:r>
            <a:r>
              <a:rPr lang="es-EC" sz="1100" dirty="0">
                <a:solidFill>
                  <a:prstClr val="black"/>
                </a:solidFill>
              </a:rPr>
              <a:t> </a:t>
            </a:r>
            <a:r>
              <a:rPr lang="es-EC" sz="1100" dirty="0" smtClean="0">
                <a:solidFill>
                  <a:prstClr val="black"/>
                </a:solidFill>
              </a:rPr>
              <a:t>ctvs.</a:t>
            </a:r>
            <a:endParaRPr lang="es-ES" sz="1100" dirty="0" smtClean="0">
              <a:solidFill>
                <a:prstClr val="black"/>
              </a:solidFill>
            </a:endParaRPr>
          </a:p>
        </p:txBody>
      </p:sp>
      <p:sp>
        <p:nvSpPr>
          <p:cNvPr id="84" name="Rectángulo 83"/>
          <p:cNvSpPr/>
          <p:nvPr/>
        </p:nvSpPr>
        <p:spPr>
          <a:xfrm>
            <a:off x="1235695" y="4334131"/>
            <a:ext cx="1022350" cy="42990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Pago es quincenal </a:t>
            </a:r>
            <a:endParaRPr lang="es-EC" sz="1100" dirty="0">
              <a:solidFill>
                <a:prstClr val="black"/>
              </a:solidFill>
            </a:endParaRPr>
          </a:p>
        </p:txBody>
      </p:sp>
      <p:sp>
        <p:nvSpPr>
          <p:cNvPr id="86" name="Rectángulo 85"/>
          <p:cNvSpPr/>
          <p:nvPr/>
        </p:nvSpPr>
        <p:spPr>
          <a:xfrm>
            <a:off x="1149320" y="4958127"/>
            <a:ext cx="1195099" cy="49926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95,7% no tiene ningún acuerdo formal firmado </a:t>
            </a:r>
            <a:endParaRPr lang="es-EC" sz="1100" dirty="0">
              <a:solidFill>
                <a:prstClr val="black"/>
              </a:solidFill>
            </a:endParaRPr>
          </a:p>
        </p:txBody>
      </p:sp>
    </p:spTree>
    <p:extLst>
      <p:ext uri="{BB962C8B-B14F-4D97-AF65-F5344CB8AC3E}">
        <p14:creationId xmlns:p14="http://schemas.microsoft.com/office/powerpoint/2010/main" val="3758918055"/>
      </p:ext>
    </p:extLst>
  </p:cSld>
  <p:clrMapOvr>
    <a:masterClrMapping/>
  </p:clrMapOvr>
  <p:transition spd="slow"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áfico 19"/>
          <p:cNvGraphicFramePr/>
          <p:nvPr>
            <p:extLst>
              <p:ext uri="{D42A27DB-BD31-4B8C-83A1-F6EECF244321}">
                <p14:modId xmlns:p14="http://schemas.microsoft.com/office/powerpoint/2010/main" val="3517657442"/>
              </p:ext>
            </p:extLst>
          </p:nvPr>
        </p:nvGraphicFramePr>
        <p:xfrm>
          <a:off x="4271415" y="1699362"/>
          <a:ext cx="3945107" cy="2310063"/>
        </p:xfrm>
        <a:graphic>
          <a:graphicData uri="http://schemas.openxmlformats.org/drawingml/2006/chart">
            <c:chart xmlns:c="http://schemas.openxmlformats.org/drawingml/2006/chart" xmlns:r="http://schemas.openxmlformats.org/officeDocument/2006/relationships" r:id="rId2"/>
          </a:graphicData>
        </a:graphic>
      </p:graphicFrame>
      <p:sp>
        <p:nvSpPr>
          <p:cNvPr id="21" name="Rectángulo 20"/>
          <p:cNvSpPr/>
          <p:nvPr/>
        </p:nvSpPr>
        <p:spPr>
          <a:xfrm>
            <a:off x="4923588" y="1374850"/>
            <a:ext cx="2050026" cy="2154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a:solidFill>
                  <a:prstClr val="black"/>
                </a:solidFill>
              </a:rPr>
              <a:t>Tipos de inversión</a:t>
            </a:r>
            <a:endParaRPr lang="es-EC" sz="1100" b="1" dirty="0">
              <a:solidFill>
                <a:prstClr val="black"/>
              </a:solidFill>
            </a:endParaRPr>
          </a:p>
        </p:txBody>
      </p:sp>
      <p:sp>
        <p:nvSpPr>
          <p:cNvPr id="22" name="Rectángulo 21"/>
          <p:cNvSpPr/>
          <p:nvPr/>
        </p:nvSpPr>
        <p:spPr>
          <a:xfrm>
            <a:off x="6533816" y="2262039"/>
            <a:ext cx="609600" cy="1699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20%</a:t>
            </a:r>
            <a:endParaRPr lang="es-EC" sz="1100" dirty="0">
              <a:solidFill>
                <a:prstClr val="black"/>
              </a:solidFill>
            </a:endParaRPr>
          </a:p>
        </p:txBody>
      </p:sp>
      <p:sp>
        <p:nvSpPr>
          <p:cNvPr id="23" name="Rectángulo 22"/>
          <p:cNvSpPr/>
          <p:nvPr/>
        </p:nvSpPr>
        <p:spPr>
          <a:xfrm>
            <a:off x="4466389" y="2425801"/>
            <a:ext cx="609600" cy="1699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0,9%</a:t>
            </a:r>
            <a:endParaRPr lang="es-EC" sz="1100" dirty="0">
              <a:solidFill>
                <a:prstClr val="black"/>
              </a:solidFill>
            </a:endParaRPr>
          </a:p>
        </p:txBody>
      </p:sp>
      <p:sp>
        <p:nvSpPr>
          <p:cNvPr id="25" name="Rectángulo 24"/>
          <p:cNvSpPr/>
          <p:nvPr/>
        </p:nvSpPr>
        <p:spPr>
          <a:xfrm>
            <a:off x="6723992" y="898025"/>
            <a:ext cx="838847" cy="23040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a:solidFill>
                  <a:prstClr val="black"/>
                </a:solidFill>
              </a:rPr>
              <a:t>87 UPAS</a:t>
            </a:r>
            <a:endParaRPr lang="es-EC" sz="1100" b="1" dirty="0">
              <a:solidFill>
                <a:prstClr val="black"/>
              </a:solidFill>
            </a:endParaRPr>
          </a:p>
        </p:txBody>
      </p:sp>
      <p:sp>
        <p:nvSpPr>
          <p:cNvPr id="28" name="Rectángulo 27"/>
          <p:cNvSpPr/>
          <p:nvPr/>
        </p:nvSpPr>
        <p:spPr>
          <a:xfrm>
            <a:off x="9234630" y="1473733"/>
            <a:ext cx="2050026" cy="2154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a:solidFill>
                  <a:prstClr val="black"/>
                </a:solidFill>
              </a:rPr>
              <a:t>Fuentes de crédito</a:t>
            </a:r>
            <a:endParaRPr lang="es-EC" sz="1100" b="1" dirty="0">
              <a:solidFill>
                <a:prstClr val="black"/>
              </a:solidFill>
            </a:endParaRPr>
          </a:p>
        </p:txBody>
      </p:sp>
      <p:graphicFrame>
        <p:nvGraphicFramePr>
          <p:cNvPr id="29" name="Gráfico 28"/>
          <p:cNvGraphicFramePr/>
          <p:nvPr>
            <p:extLst/>
          </p:nvPr>
        </p:nvGraphicFramePr>
        <p:xfrm>
          <a:off x="8115300" y="1991094"/>
          <a:ext cx="3911600" cy="1826353"/>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tángulo 29"/>
          <p:cNvSpPr/>
          <p:nvPr/>
        </p:nvSpPr>
        <p:spPr>
          <a:xfrm>
            <a:off x="10193986" y="2306739"/>
            <a:ext cx="609600" cy="1699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3,1%</a:t>
            </a:r>
            <a:endParaRPr lang="es-EC" sz="1100" dirty="0">
              <a:solidFill>
                <a:prstClr val="black"/>
              </a:solidFill>
            </a:endParaRPr>
          </a:p>
        </p:txBody>
      </p:sp>
      <p:sp>
        <p:nvSpPr>
          <p:cNvPr id="31" name="Rectángulo 30"/>
          <p:cNvSpPr/>
          <p:nvPr/>
        </p:nvSpPr>
        <p:spPr>
          <a:xfrm>
            <a:off x="10675056" y="3236927"/>
            <a:ext cx="609600" cy="1699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25%</a:t>
            </a:r>
            <a:endParaRPr lang="es-EC" sz="1100" dirty="0">
              <a:solidFill>
                <a:prstClr val="black"/>
              </a:solidFill>
            </a:endParaRPr>
          </a:p>
        </p:txBody>
      </p:sp>
      <p:sp>
        <p:nvSpPr>
          <p:cNvPr id="32" name="Rectángulo 31"/>
          <p:cNvSpPr/>
          <p:nvPr/>
        </p:nvSpPr>
        <p:spPr>
          <a:xfrm>
            <a:off x="8929830" y="3951652"/>
            <a:ext cx="2050026" cy="2154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a:solidFill>
                  <a:prstClr val="black"/>
                </a:solidFill>
              </a:rPr>
              <a:t>Practicas de limpieza</a:t>
            </a:r>
            <a:endParaRPr lang="es-EC" sz="1100" b="1" dirty="0">
              <a:solidFill>
                <a:prstClr val="black"/>
              </a:solidFill>
            </a:endParaRPr>
          </a:p>
        </p:txBody>
      </p:sp>
      <p:graphicFrame>
        <p:nvGraphicFramePr>
          <p:cNvPr id="33" name="Gráfico 32"/>
          <p:cNvGraphicFramePr/>
          <p:nvPr>
            <p:extLst/>
          </p:nvPr>
        </p:nvGraphicFramePr>
        <p:xfrm>
          <a:off x="8420100" y="4167115"/>
          <a:ext cx="3298874" cy="19923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4" name="Tabla 33"/>
          <p:cNvGraphicFramePr>
            <a:graphicFrameLocks noGrp="1"/>
          </p:cNvGraphicFramePr>
          <p:nvPr>
            <p:extLst>
              <p:ext uri="{D42A27DB-BD31-4B8C-83A1-F6EECF244321}">
                <p14:modId xmlns:p14="http://schemas.microsoft.com/office/powerpoint/2010/main" val="353384756"/>
              </p:ext>
            </p:extLst>
          </p:nvPr>
        </p:nvGraphicFramePr>
        <p:xfrm>
          <a:off x="557638" y="3691985"/>
          <a:ext cx="3599115" cy="538164"/>
        </p:xfrm>
        <a:graphic>
          <a:graphicData uri="http://schemas.openxmlformats.org/drawingml/2006/table">
            <a:tbl>
              <a:tblPr>
                <a:tableStyleId>{2D5ABB26-0587-4C30-8999-92F81FD0307C}</a:tableStyleId>
              </a:tblPr>
              <a:tblGrid>
                <a:gridCol w="195778"/>
                <a:gridCol w="547423"/>
                <a:gridCol w="951032"/>
                <a:gridCol w="952441"/>
                <a:gridCol w="952441"/>
              </a:tblGrid>
              <a:tr h="0">
                <a:tc rowSpan="2" gridSpan="2">
                  <a:txBody>
                    <a:bodyPr/>
                    <a:lstStyle/>
                    <a:p>
                      <a:pPr>
                        <a:lnSpc>
                          <a:spcPct val="107000"/>
                        </a:lnSpc>
                        <a:spcAft>
                          <a:spcPts val="800"/>
                        </a:spcAft>
                      </a:pPr>
                      <a:r>
                        <a:rPr lang="es-EC" sz="1100" dirty="0">
                          <a:effectLst/>
                        </a:rPr>
                        <a:t>    Parroquia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2">
                  <a:txBody>
                    <a:bodyPr/>
                    <a:lstStyle/>
                    <a:p>
                      <a:pPr>
                        <a:lnSpc>
                          <a:spcPct val="107000"/>
                        </a:lnSpc>
                        <a:spcAft>
                          <a:spcPts val="800"/>
                        </a:spcAft>
                      </a:pPr>
                      <a:r>
                        <a:rPr lang="es-ES" sz="1100" b="1" baseline="0" dirty="0" smtClean="0">
                          <a:effectLst/>
                          <a:latin typeface="+mn-lt"/>
                          <a:ea typeface="Calibri" panose="020F0502020204030204" pitchFamily="34" charset="0"/>
                          <a:cs typeface="Times New Roman" panose="02020603050405020304" pitchFamily="18" charset="0"/>
                        </a:rPr>
                        <a:t>Expectativas</a:t>
                      </a:r>
                      <a:endParaRPr lang="es-EC" sz="1100" b="1"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endParaRPr lang="es-EC" sz="1100" b="1"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gridSpan="2" vMerge="1">
                  <a:txBody>
                    <a:bodyPr/>
                    <a:lstStyle/>
                    <a:p>
                      <a:endParaRPr lang="es-EC"/>
                    </a:p>
                  </a:txBody>
                  <a:tcPr/>
                </a:tc>
                <a:tc hMerge="1" v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Mantenerse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Expandirse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Retirarse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General</a:t>
                      </a:r>
                      <a:endParaRPr lang="es-EC" sz="1100" dirty="0">
                        <a:effectLst/>
                        <a:latin typeface="+mn-lt"/>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     73,9</a:t>
                      </a: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24,5%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1,6%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5" name="Título 1"/>
          <p:cNvSpPr txBox="1">
            <a:spLocks/>
          </p:cNvSpPr>
          <p:nvPr/>
        </p:nvSpPr>
        <p:spPr bwMode="auto">
          <a:xfrm>
            <a:off x="0" y="0"/>
            <a:ext cx="121920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400" dirty="0" smtClean="0">
                <a:solidFill>
                  <a:prstClr val="black"/>
                </a:solidFill>
              </a:rPr>
              <a:t>Capítulo </a:t>
            </a:r>
            <a:r>
              <a:rPr lang="es-ES" sz="2400" dirty="0">
                <a:solidFill>
                  <a:prstClr val="black"/>
                </a:solidFill>
              </a:rPr>
              <a:t>5</a:t>
            </a:r>
            <a:r>
              <a:rPr lang="es-ES" sz="2400" dirty="0" smtClean="0">
                <a:solidFill>
                  <a:prstClr val="black"/>
                </a:solidFill>
              </a:rPr>
              <a:t>: </a:t>
            </a:r>
            <a:r>
              <a:rPr lang="es-ES" sz="2000" dirty="0" smtClean="0">
                <a:solidFill>
                  <a:prstClr val="black"/>
                </a:solidFill>
              </a:rPr>
              <a:t>análisis de resultados (CARACTERIZACIÓN Primer eslabón)</a:t>
            </a:r>
            <a:r>
              <a:rPr lang="es-ES" sz="3200" dirty="0" smtClean="0">
                <a:solidFill>
                  <a:prstClr val="black"/>
                </a:solidFill>
              </a:rPr>
              <a:t> </a:t>
            </a:r>
            <a:endParaRPr lang="es-EC" sz="3200" dirty="0">
              <a:solidFill>
                <a:prstClr val="black"/>
              </a:solidFill>
            </a:endParaRPr>
          </a:p>
        </p:txBody>
      </p:sp>
      <p:sp>
        <p:nvSpPr>
          <p:cNvPr id="39" name="Rectángulo 38"/>
          <p:cNvSpPr/>
          <p:nvPr/>
        </p:nvSpPr>
        <p:spPr>
          <a:xfrm>
            <a:off x="150265" y="1575590"/>
            <a:ext cx="838847" cy="23040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33,2% </a:t>
            </a:r>
            <a:endParaRPr lang="es-EC" sz="1100" b="1" dirty="0">
              <a:solidFill>
                <a:prstClr val="black"/>
              </a:solidFill>
            </a:endParaRPr>
          </a:p>
        </p:txBody>
      </p:sp>
      <p:sp>
        <p:nvSpPr>
          <p:cNvPr id="40" name="Rectángulo 39"/>
          <p:cNvSpPr/>
          <p:nvPr/>
        </p:nvSpPr>
        <p:spPr>
          <a:xfrm>
            <a:off x="569689" y="639204"/>
            <a:ext cx="2701548" cy="293999"/>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No forman parte de organizaciones </a:t>
            </a:r>
            <a:endParaRPr lang="es-EC" sz="1100" b="1" dirty="0">
              <a:solidFill>
                <a:prstClr val="black"/>
              </a:solidFill>
            </a:endParaRPr>
          </a:p>
        </p:txBody>
      </p:sp>
      <p:sp>
        <p:nvSpPr>
          <p:cNvPr id="41" name="Abrir llave 40"/>
          <p:cNvSpPr/>
          <p:nvPr/>
        </p:nvSpPr>
        <p:spPr>
          <a:xfrm>
            <a:off x="1120739" y="1036400"/>
            <a:ext cx="45719" cy="1355320"/>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EC"/>
          </a:p>
        </p:txBody>
      </p:sp>
      <p:sp>
        <p:nvSpPr>
          <p:cNvPr id="42" name="Rectángulo 41"/>
          <p:cNvSpPr/>
          <p:nvPr/>
        </p:nvSpPr>
        <p:spPr>
          <a:xfrm>
            <a:off x="1166458" y="1218143"/>
            <a:ext cx="2381477" cy="185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Tixán ( Comunidad )</a:t>
            </a:r>
            <a:endParaRPr lang="es-EC" sz="1100" b="1" dirty="0">
              <a:solidFill>
                <a:prstClr val="black"/>
              </a:solidFill>
            </a:endParaRPr>
          </a:p>
        </p:txBody>
      </p:sp>
      <p:sp>
        <p:nvSpPr>
          <p:cNvPr id="43" name="Rectángulo 42"/>
          <p:cNvSpPr/>
          <p:nvPr/>
        </p:nvSpPr>
        <p:spPr>
          <a:xfrm>
            <a:off x="1166458" y="1445511"/>
            <a:ext cx="2381477" cy="185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Achupallas ( Comunidad )</a:t>
            </a:r>
            <a:endParaRPr lang="es-EC" sz="1100" b="1" dirty="0">
              <a:solidFill>
                <a:prstClr val="black"/>
              </a:solidFill>
            </a:endParaRPr>
          </a:p>
        </p:txBody>
      </p:sp>
      <p:sp>
        <p:nvSpPr>
          <p:cNvPr id="44" name="Rectángulo 43"/>
          <p:cNvSpPr/>
          <p:nvPr/>
        </p:nvSpPr>
        <p:spPr>
          <a:xfrm>
            <a:off x="1222531" y="1634826"/>
            <a:ext cx="2592742" cy="37675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Sibambe  ( Productores de leche )</a:t>
            </a:r>
            <a:endParaRPr lang="es-EC" sz="1100" b="1" dirty="0">
              <a:solidFill>
                <a:prstClr val="black"/>
              </a:solidFill>
            </a:endParaRPr>
          </a:p>
        </p:txBody>
      </p:sp>
      <p:sp>
        <p:nvSpPr>
          <p:cNvPr id="45" name="Flecha abajo 44"/>
          <p:cNvSpPr/>
          <p:nvPr/>
        </p:nvSpPr>
        <p:spPr>
          <a:xfrm>
            <a:off x="2466624" y="1926680"/>
            <a:ext cx="174283" cy="9525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46" name="Rectángulo 45"/>
          <p:cNvSpPr/>
          <p:nvPr/>
        </p:nvSpPr>
        <p:spPr>
          <a:xfrm>
            <a:off x="1257395" y="2096670"/>
            <a:ext cx="2592742" cy="25769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1100" b="1" dirty="0" smtClean="0">
                <a:solidFill>
                  <a:prstClr val="black"/>
                </a:solidFill>
              </a:rPr>
              <a:t>Precios justos al vender leche </a:t>
            </a:r>
            <a:endParaRPr lang="es-EC" sz="1100" b="1" dirty="0">
              <a:solidFill>
                <a:prstClr val="black"/>
              </a:solidFill>
            </a:endParaRPr>
          </a:p>
        </p:txBody>
      </p:sp>
      <p:sp>
        <p:nvSpPr>
          <p:cNvPr id="47" name="Rectángulo 46"/>
          <p:cNvSpPr/>
          <p:nvPr/>
        </p:nvSpPr>
        <p:spPr>
          <a:xfrm>
            <a:off x="150264" y="2934908"/>
            <a:ext cx="838847" cy="23040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96,7% </a:t>
            </a:r>
            <a:endParaRPr lang="es-EC" sz="1100" b="1" dirty="0">
              <a:solidFill>
                <a:prstClr val="black"/>
              </a:solidFill>
            </a:endParaRPr>
          </a:p>
        </p:txBody>
      </p:sp>
      <p:sp>
        <p:nvSpPr>
          <p:cNvPr id="48" name="Rectángulo 47"/>
          <p:cNvSpPr/>
          <p:nvPr/>
        </p:nvSpPr>
        <p:spPr>
          <a:xfrm>
            <a:off x="1257395" y="2771936"/>
            <a:ext cx="2592742" cy="583656"/>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1100" dirty="0" smtClean="0">
                <a:solidFill>
                  <a:prstClr val="black"/>
                </a:solidFill>
              </a:rPr>
              <a:t>No han recibido incentivos por parte de las autoridades para el desarrollo de estas actividades </a:t>
            </a:r>
            <a:endParaRPr lang="es-EC" sz="1100" dirty="0">
              <a:solidFill>
                <a:prstClr val="black"/>
              </a:solidFill>
            </a:endParaRPr>
          </a:p>
        </p:txBody>
      </p:sp>
      <p:sp>
        <p:nvSpPr>
          <p:cNvPr id="49" name="Flecha derecha 48"/>
          <p:cNvSpPr/>
          <p:nvPr/>
        </p:nvSpPr>
        <p:spPr>
          <a:xfrm>
            <a:off x="1060275" y="2987564"/>
            <a:ext cx="157676"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50" name="Rectángulo 49"/>
          <p:cNvSpPr/>
          <p:nvPr/>
        </p:nvSpPr>
        <p:spPr>
          <a:xfrm>
            <a:off x="5198181" y="845337"/>
            <a:ext cx="1335635" cy="37248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1100" b="1" dirty="0" smtClean="0">
                <a:solidFill>
                  <a:prstClr val="black"/>
                </a:solidFill>
              </a:rPr>
              <a:t>47,3%  INVIERTEN </a:t>
            </a:r>
            <a:endParaRPr lang="es-EC" sz="1100" b="1" dirty="0">
              <a:solidFill>
                <a:prstClr val="black"/>
              </a:solidFill>
            </a:endParaRPr>
          </a:p>
        </p:txBody>
      </p:sp>
      <p:sp>
        <p:nvSpPr>
          <p:cNvPr id="51" name="Rectángulo 50"/>
          <p:cNvSpPr/>
          <p:nvPr/>
        </p:nvSpPr>
        <p:spPr>
          <a:xfrm>
            <a:off x="9591825" y="914629"/>
            <a:ext cx="1335635" cy="37248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1100" b="1" dirty="0" smtClean="0">
                <a:solidFill>
                  <a:prstClr val="black"/>
                </a:solidFill>
              </a:rPr>
              <a:t>34,8%  FINANCIAN </a:t>
            </a:r>
            <a:endParaRPr lang="es-EC" sz="1100" b="1" dirty="0">
              <a:solidFill>
                <a:prstClr val="black"/>
              </a:solidFill>
            </a:endParaRPr>
          </a:p>
        </p:txBody>
      </p:sp>
      <p:sp>
        <p:nvSpPr>
          <p:cNvPr id="52" name="Rectángulo 51"/>
          <p:cNvSpPr/>
          <p:nvPr/>
        </p:nvSpPr>
        <p:spPr>
          <a:xfrm>
            <a:off x="5738998" y="4167115"/>
            <a:ext cx="1107616" cy="35408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$ 500 a $1000</a:t>
            </a:r>
            <a:endParaRPr lang="es-EC" sz="1100" b="1" dirty="0">
              <a:solidFill>
                <a:prstClr val="black"/>
              </a:solidFill>
            </a:endParaRPr>
          </a:p>
        </p:txBody>
      </p:sp>
      <p:sp>
        <p:nvSpPr>
          <p:cNvPr id="53" name="Rectángulo 52"/>
          <p:cNvSpPr/>
          <p:nvPr/>
        </p:nvSpPr>
        <p:spPr>
          <a:xfrm>
            <a:off x="6973614" y="4820437"/>
            <a:ext cx="1335635" cy="37248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1100" b="1" dirty="0" smtClean="0">
                <a:solidFill>
                  <a:prstClr val="black"/>
                </a:solidFill>
              </a:rPr>
              <a:t>TODOS</a:t>
            </a:r>
            <a:endParaRPr lang="es-EC" sz="1100" b="1" dirty="0">
              <a:solidFill>
                <a:prstClr val="black"/>
              </a:solidFill>
            </a:endParaRPr>
          </a:p>
        </p:txBody>
      </p:sp>
      <p:sp>
        <p:nvSpPr>
          <p:cNvPr id="54" name="Flecha derecha 53"/>
          <p:cNvSpPr/>
          <p:nvPr/>
        </p:nvSpPr>
        <p:spPr>
          <a:xfrm>
            <a:off x="8400875" y="4930481"/>
            <a:ext cx="157676"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2" name="Imagen 1"/>
          <p:cNvPicPr>
            <a:picLocks noChangeAspect="1"/>
          </p:cNvPicPr>
          <p:nvPr/>
        </p:nvPicPr>
        <p:blipFill rotWithShape="1">
          <a:blip r:embed="rId5"/>
          <a:srcRect l="42509" t="25861" r="41982" b="27220"/>
          <a:stretch/>
        </p:blipFill>
        <p:spPr>
          <a:xfrm>
            <a:off x="340560" y="4294226"/>
            <a:ext cx="1651796" cy="1934979"/>
          </a:xfrm>
          <a:prstGeom prst="rect">
            <a:avLst/>
          </a:prstGeom>
        </p:spPr>
      </p:pic>
      <p:sp>
        <p:nvSpPr>
          <p:cNvPr id="55" name="Rectángulo 54"/>
          <p:cNvSpPr/>
          <p:nvPr/>
        </p:nvSpPr>
        <p:spPr>
          <a:xfrm>
            <a:off x="2816650" y="4488865"/>
            <a:ext cx="1424384" cy="517816"/>
          </a:xfrm>
          <a:prstGeom prst="rect">
            <a:avLst/>
          </a:prstGeom>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solidFill>
                  <a:prstClr val="black"/>
                </a:solidFill>
              </a:rPr>
              <a:t>Carros intermediarios/ centros de acopio</a:t>
            </a:r>
            <a:endParaRPr lang="es-EC" sz="1100" dirty="0">
              <a:solidFill>
                <a:prstClr val="black"/>
              </a:solidFill>
            </a:endParaRPr>
          </a:p>
        </p:txBody>
      </p:sp>
      <p:sp>
        <p:nvSpPr>
          <p:cNvPr id="56" name="Rectángulo 55"/>
          <p:cNvSpPr/>
          <p:nvPr/>
        </p:nvSpPr>
        <p:spPr>
          <a:xfrm>
            <a:off x="2816650" y="5436528"/>
            <a:ext cx="1234022" cy="517816"/>
          </a:xfrm>
          <a:prstGeom prst="rect">
            <a:avLst/>
          </a:prstGeom>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solidFill>
                  <a:prstClr val="black"/>
                </a:solidFill>
              </a:rPr>
              <a:t>Reducción demanda industrias </a:t>
            </a:r>
            <a:endParaRPr lang="es-EC" sz="1100" dirty="0">
              <a:solidFill>
                <a:prstClr val="black"/>
              </a:solidFill>
            </a:endParaRPr>
          </a:p>
        </p:txBody>
      </p:sp>
      <p:sp>
        <p:nvSpPr>
          <p:cNvPr id="57" name="Flecha a la derecha con bandas 56"/>
          <p:cNvSpPr/>
          <p:nvPr/>
        </p:nvSpPr>
        <p:spPr>
          <a:xfrm rot="16200000" flipH="1">
            <a:off x="3338010" y="5099291"/>
            <a:ext cx="191302" cy="324849"/>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58" name="Rectángulo 57"/>
          <p:cNvSpPr/>
          <p:nvPr/>
        </p:nvSpPr>
        <p:spPr>
          <a:xfrm>
            <a:off x="4452287" y="5436528"/>
            <a:ext cx="1234022" cy="517816"/>
          </a:xfrm>
          <a:prstGeom prst="rect">
            <a:avLst/>
          </a:prstGeom>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smtClean="0">
                <a:solidFill>
                  <a:prstClr val="black"/>
                </a:solidFill>
              </a:rPr>
              <a:t>Posición débil a ganaderos </a:t>
            </a:r>
            <a:endParaRPr lang="es-EC" sz="1100" dirty="0">
              <a:solidFill>
                <a:prstClr val="black"/>
              </a:solidFill>
            </a:endParaRPr>
          </a:p>
        </p:txBody>
      </p:sp>
    </p:spTree>
    <p:extLst>
      <p:ext uri="{BB962C8B-B14F-4D97-AF65-F5344CB8AC3E}">
        <p14:creationId xmlns:p14="http://schemas.microsoft.com/office/powerpoint/2010/main" val="4245476501"/>
      </p:ext>
    </p:extLst>
  </p:cSld>
  <p:clrMapOvr>
    <a:masterClrMapping/>
  </p:clrMapOvr>
  <p:transition spd="slow"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nvPr>
        </p:nvGraphicFramePr>
        <p:xfrm>
          <a:off x="152482" y="762458"/>
          <a:ext cx="5198912" cy="1771611"/>
        </p:xfrm>
        <a:graphic>
          <a:graphicData uri="http://schemas.openxmlformats.org/drawingml/2006/table">
            <a:tbl>
              <a:tblPr/>
              <a:tblGrid>
                <a:gridCol w="1759702"/>
                <a:gridCol w="1855788"/>
                <a:gridCol w="1583422"/>
              </a:tblGrid>
              <a:tr h="171387">
                <a:tc gridSpan="3">
                  <a:txBody>
                    <a:bodyPr/>
                    <a:lstStyle/>
                    <a:p>
                      <a:pPr marL="38100" marR="38100" indent="457200">
                        <a:lnSpc>
                          <a:spcPct val="100000"/>
                        </a:lnSpc>
                        <a:spcBef>
                          <a:spcPts val="600"/>
                        </a:spcBef>
                        <a:spcAft>
                          <a:spcPts val="0"/>
                        </a:spcAft>
                      </a:pPr>
                      <a:r>
                        <a:rPr lang="es-EC"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Propietario                           Razón social                                Parroquia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C"/>
                    </a:p>
                  </a:txBody>
                  <a:tcPr/>
                </a:tc>
                <a:tc hMerge="1">
                  <a:txBody>
                    <a:bodyPr/>
                    <a:lstStyle/>
                    <a:p>
                      <a:endParaRPr lang="es-EC"/>
                    </a:p>
                  </a:txBody>
                  <a:tcPr/>
                </a:tc>
              </a:tr>
              <a:tr h="200028">
                <a:tc>
                  <a:txBody>
                    <a:bodyPr/>
                    <a:lstStyle/>
                    <a:p>
                      <a:pPr marL="38100" marR="38100" indent="457200">
                        <a:lnSpc>
                          <a:spcPct val="100000"/>
                        </a:lnSpc>
                        <a:spcBef>
                          <a:spcPts val="600"/>
                        </a:spcBef>
                        <a:spcAft>
                          <a:spcPts val="0"/>
                        </a:spcAft>
                      </a:pPr>
                      <a:r>
                        <a:rPr lang="es-EC"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Ángel Ponce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indent="457200">
                        <a:lnSpc>
                          <a:spcPct val="100000"/>
                        </a:lnSpc>
                        <a:spcBef>
                          <a:spcPts val="600"/>
                        </a:spcBef>
                        <a:spcAft>
                          <a:spcPts val="0"/>
                        </a:spcAft>
                      </a:pPr>
                      <a:r>
                        <a:rPr lang="es-EC"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 Esperanza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R="38100" indent="457200">
                        <a:lnSpc>
                          <a:spcPct val="100000"/>
                        </a:lnSpc>
                        <a:spcBef>
                          <a:spcPts val="600"/>
                        </a:spcBef>
                        <a:spcAft>
                          <a:spcPts val="0"/>
                        </a:spcAft>
                      </a:pPr>
                      <a:r>
                        <a:rPr lang="es-EC"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Tixán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200028">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Edgar Paltán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Montañez</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100" marR="38100" indent="457200">
                        <a:lnSpc>
                          <a:spcPct val="100000"/>
                        </a:lnSpc>
                        <a:spcBef>
                          <a:spcPts val="600"/>
                        </a:spcBef>
                        <a:spcAft>
                          <a:spcPts val="0"/>
                        </a:spcAft>
                      </a:pPr>
                      <a:r>
                        <a:rPr lang="es-EC"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Tixán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r>
              <a:tr h="200028">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Emilio Rodas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Los Emilios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Sibambe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r>
              <a:tr h="200028">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Hilda Zabala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 Dolorosa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Achupallas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r>
              <a:tr h="200028">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Jesús Bermeo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Berroni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100" marR="38100" indent="457200">
                        <a:lnSpc>
                          <a:spcPct val="100000"/>
                        </a:lnSpc>
                        <a:spcBef>
                          <a:spcPts val="600"/>
                        </a:spcBef>
                        <a:spcAft>
                          <a:spcPts val="0"/>
                        </a:spcAft>
                      </a:pPr>
                      <a:r>
                        <a:rPr lang="es-EC"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Sibambe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r>
              <a:tr h="200028">
                <a:tc>
                  <a:txBody>
                    <a:bodyPr/>
                    <a:lstStyle/>
                    <a:p>
                      <a:pPr marL="38100" marR="38100" indent="457200">
                        <a:lnSpc>
                          <a:spcPct val="100000"/>
                        </a:lnSpc>
                        <a:spcBef>
                          <a:spcPts val="600"/>
                        </a:spcBef>
                        <a:spcAft>
                          <a:spcPts val="0"/>
                        </a:spcAft>
                      </a:pPr>
                      <a:r>
                        <a:rPr lang="es-EC" sz="11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Raúl Andrade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Andrade Saeteros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Achupallas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r>
              <a:tr h="200028">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Rosa  Garcés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Santa Rosa de Zula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Achupallas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r>
              <a:tr h="200028">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Rosario Miranda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457200">
                        <a:lnSpc>
                          <a:spcPct val="100000"/>
                        </a:lnSpc>
                        <a:spcBef>
                          <a:spcPts val="600"/>
                        </a:spcBef>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 Dolorosita Zuleña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457200">
                        <a:lnSpc>
                          <a:spcPct val="100000"/>
                        </a:lnSpc>
                        <a:spcBef>
                          <a:spcPts val="600"/>
                        </a:spcBef>
                        <a:spcAft>
                          <a:spcPts val="0"/>
                        </a:spcAft>
                      </a:pPr>
                      <a:r>
                        <a:rPr lang="es-EC"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Achupallas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24" name="Título 1"/>
          <p:cNvSpPr txBox="1">
            <a:spLocks/>
          </p:cNvSpPr>
          <p:nvPr/>
        </p:nvSpPr>
        <p:spPr bwMode="auto">
          <a:xfrm>
            <a:off x="0" y="0"/>
            <a:ext cx="121920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400" dirty="0" smtClean="0">
                <a:solidFill>
                  <a:prstClr val="black"/>
                </a:solidFill>
              </a:rPr>
              <a:t>Capítulo </a:t>
            </a:r>
            <a:r>
              <a:rPr lang="es-ES" sz="2400" dirty="0">
                <a:solidFill>
                  <a:prstClr val="black"/>
                </a:solidFill>
              </a:rPr>
              <a:t>5</a:t>
            </a:r>
            <a:r>
              <a:rPr lang="es-ES" sz="2400" dirty="0" smtClean="0">
                <a:solidFill>
                  <a:prstClr val="black"/>
                </a:solidFill>
              </a:rPr>
              <a:t>: </a:t>
            </a:r>
            <a:r>
              <a:rPr lang="es-ES" sz="2000" dirty="0" smtClean="0">
                <a:solidFill>
                  <a:prstClr val="black"/>
                </a:solidFill>
              </a:rPr>
              <a:t>análisis de resultados (CARACTERIZACIÓN SEGUNDO eslabón)</a:t>
            </a:r>
            <a:r>
              <a:rPr lang="es-ES" sz="3200" dirty="0" smtClean="0">
                <a:solidFill>
                  <a:prstClr val="black"/>
                </a:solidFill>
              </a:rPr>
              <a:t> </a:t>
            </a:r>
            <a:endParaRPr lang="es-EC" sz="3200" dirty="0">
              <a:solidFill>
                <a:prstClr val="black"/>
              </a:solidFill>
            </a:endParaRPr>
          </a:p>
        </p:txBody>
      </p:sp>
      <p:cxnSp>
        <p:nvCxnSpPr>
          <p:cNvPr id="3" name="Conector recto 2"/>
          <p:cNvCxnSpPr/>
          <p:nvPr/>
        </p:nvCxnSpPr>
        <p:spPr>
          <a:xfrm>
            <a:off x="571500" y="1308100"/>
            <a:ext cx="44069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8" name="Rectángulo 17"/>
          <p:cNvSpPr/>
          <p:nvPr/>
        </p:nvSpPr>
        <p:spPr>
          <a:xfrm>
            <a:off x="5748972" y="719339"/>
            <a:ext cx="1022350" cy="393490"/>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Familiares</a:t>
            </a:r>
            <a:endParaRPr lang="es-EC" sz="1100" dirty="0">
              <a:solidFill>
                <a:prstClr val="black"/>
              </a:solidFill>
            </a:endParaRPr>
          </a:p>
        </p:txBody>
      </p:sp>
      <p:sp>
        <p:nvSpPr>
          <p:cNvPr id="19" name="Rectángulo 18"/>
          <p:cNvSpPr/>
          <p:nvPr/>
        </p:nvSpPr>
        <p:spPr>
          <a:xfrm>
            <a:off x="7097757" y="730354"/>
            <a:ext cx="1058295" cy="3934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Artesanales </a:t>
            </a:r>
            <a:endParaRPr lang="es-EC" sz="1100" dirty="0">
              <a:solidFill>
                <a:prstClr val="black"/>
              </a:solidFill>
            </a:endParaRPr>
          </a:p>
        </p:txBody>
      </p:sp>
      <p:sp>
        <p:nvSpPr>
          <p:cNvPr id="20" name="Flecha a la derecha con bandas 19"/>
          <p:cNvSpPr/>
          <p:nvPr/>
        </p:nvSpPr>
        <p:spPr>
          <a:xfrm>
            <a:off x="6853327" y="849184"/>
            <a:ext cx="162425" cy="200145"/>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1" name="Rectángulo 20"/>
          <p:cNvSpPr/>
          <p:nvPr/>
        </p:nvSpPr>
        <p:spPr>
          <a:xfrm>
            <a:off x="5748972" y="1196454"/>
            <a:ext cx="1022350" cy="393490"/>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1 Asociación </a:t>
            </a:r>
            <a:endParaRPr lang="es-EC" sz="1100" dirty="0">
              <a:solidFill>
                <a:prstClr val="black"/>
              </a:solidFill>
            </a:endParaRPr>
          </a:p>
        </p:txBody>
      </p:sp>
      <p:sp>
        <p:nvSpPr>
          <p:cNvPr id="22" name="Flecha a la derecha con bandas 21"/>
          <p:cNvSpPr/>
          <p:nvPr/>
        </p:nvSpPr>
        <p:spPr>
          <a:xfrm>
            <a:off x="6877184" y="1252341"/>
            <a:ext cx="162425" cy="200145"/>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3" name="Rectángulo 22"/>
          <p:cNvSpPr/>
          <p:nvPr/>
        </p:nvSpPr>
        <p:spPr>
          <a:xfrm>
            <a:off x="7115729" y="1224218"/>
            <a:ext cx="1022350" cy="3934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77 socios Tixán</a:t>
            </a:r>
            <a:endParaRPr lang="es-EC" sz="1100" dirty="0">
              <a:solidFill>
                <a:prstClr val="black"/>
              </a:solidFill>
            </a:endParaRPr>
          </a:p>
        </p:txBody>
      </p:sp>
      <p:sp>
        <p:nvSpPr>
          <p:cNvPr id="25" name="Rectángulo 24"/>
          <p:cNvSpPr/>
          <p:nvPr/>
        </p:nvSpPr>
        <p:spPr>
          <a:xfrm>
            <a:off x="8750300" y="681803"/>
            <a:ext cx="2946400" cy="334761"/>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100" dirty="0" smtClean="0">
                <a:solidFill>
                  <a:prstClr val="black"/>
                </a:solidFill>
              </a:rPr>
              <a:t>Trabajadores (núcleo familiar)</a:t>
            </a:r>
            <a:endParaRPr lang="es-EC" sz="1100" dirty="0">
              <a:solidFill>
                <a:prstClr val="black"/>
              </a:solidFill>
            </a:endParaRPr>
          </a:p>
        </p:txBody>
      </p:sp>
      <p:sp>
        <p:nvSpPr>
          <p:cNvPr id="27" name="Rectángulo 26"/>
          <p:cNvSpPr/>
          <p:nvPr/>
        </p:nvSpPr>
        <p:spPr>
          <a:xfrm>
            <a:off x="8828722" y="1224218"/>
            <a:ext cx="1022350" cy="3934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29 trabajadores </a:t>
            </a:r>
            <a:endParaRPr lang="es-EC" sz="1100" dirty="0">
              <a:solidFill>
                <a:prstClr val="black"/>
              </a:solidFill>
            </a:endParaRPr>
          </a:p>
        </p:txBody>
      </p:sp>
      <p:sp>
        <p:nvSpPr>
          <p:cNvPr id="32" name="Rectángulo 31"/>
          <p:cNvSpPr/>
          <p:nvPr/>
        </p:nvSpPr>
        <p:spPr>
          <a:xfrm>
            <a:off x="10223500" y="1222186"/>
            <a:ext cx="1202164" cy="36775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3 empleados por empresa</a:t>
            </a:r>
            <a:endParaRPr lang="es-EC" sz="1100" dirty="0">
              <a:solidFill>
                <a:prstClr val="black"/>
              </a:solidFill>
            </a:endParaRPr>
          </a:p>
        </p:txBody>
      </p:sp>
      <p:sp>
        <p:nvSpPr>
          <p:cNvPr id="35" name="Flecha a la derecha con bandas 34"/>
          <p:cNvSpPr/>
          <p:nvPr/>
        </p:nvSpPr>
        <p:spPr>
          <a:xfrm>
            <a:off x="9959802" y="1335944"/>
            <a:ext cx="162425" cy="200145"/>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36" name="Rectángulo 35"/>
          <p:cNvSpPr/>
          <p:nvPr/>
        </p:nvSpPr>
        <p:spPr>
          <a:xfrm>
            <a:off x="9622418" y="1795566"/>
            <a:ext cx="1202164" cy="30353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69% Hombres</a:t>
            </a:r>
            <a:endParaRPr lang="es-EC" sz="1100" dirty="0">
              <a:solidFill>
                <a:prstClr val="black"/>
              </a:solidFill>
            </a:endParaRPr>
          </a:p>
        </p:txBody>
      </p:sp>
      <p:graphicFrame>
        <p:nvGraphicFramePr>
          <p:cNvPr id="37" name="Tabla 36"/>
          <p:cNvGraphicFramePr>
            <a:graphicFrameLocks noGrp="1"/>
          </p:cNvGraphicFramePr>
          <p:nvPr>
            <p:extLst>
              <p:ext uri="{D42A27DB-BD31-4B8C-83A1-F6EECF244321}">
                <p14:modId xmlns:p14="http://schemas.microsoft.com/office/powerpoint/2010/main" val="2670173308"/>
              </p:ext>
            </p:extLst>
          </p:nvPr>
        </p:nvGraphicFramePr>
        <p:xfrm>
          <a:off x="778057" y="3056300"/>
          <a:ext cx="3544479" cy="896939"/>
        </p:xfrm>
        <a:graphic>
          <a:graphicData uri="http://schemas.openxmlformats.org/drawingml/2006/table">
            <a:tbl>
              <a:tblPr>
                <a:tableStyleId>{2D5ABB26-0587-4C30-8999-92F81FD0307C}</a:tableStyleId>
              </a:tblPr>
              <a:tblGrid>
                <a:gridCol w="26735"/>
                <a:gridCol w="1490292"/>
                <a:gridCol w="699530"/>
                <a:gridCol w="545397"/>
                <a:gridCol w="379407"/>
                <a:gridCol w="403118"/>
              </a:tblGrid>
              <a:tr h="0">
                <a:tc gridSpan="2">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b="0" dirty="0" smtClean="0">
                          <a:effectLst/>
                          <a:latin typeface="+mn-lt"/>
                          <a:ea typeface="Calibri" panose="020F0502020204030204" pitchFamily="34" charset="0"/>
                          <a:cs typeface="Times New Roman" panose="02020603050405020304" pitchFamily="18" charset="0"/>
                        </a:rPr>
                        <a:t>Cantidad</a:t>
                      </a:r>
                      <a:r>
                        <a:rPr lang="es-ES" sz="1100" b="0" baseline="0" dirty="0" smtClean="0">
                          <a:effectLst/>
                          <a:latin typeface="+mn-lt"/>
                          <a:ea typeface="Calibri" panose="020F0502020204030204" pitchFamily="34" charset="0"/>
                          <a:cs typeface="Times New Roman" panose="02020603050405020304" pitchFamily="18" charset="0"/>
                        </a:rPr>
                        <a:t> total (litros</a:t>
                      </a:r>
                      <a:r>
                        <a:rPr lang="es-ES" sz="1100" b="0" baseline="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b="0" baseline="0" dirty="0" smtClean="0">
                          <a:effectLst/>
                          <a:latin typeface="+mn-lt"/>
                          <a:ea typeface="+mn-ea"/>
                          <a:cs typeface="+mn-cs"/>
                        </a:rPr>
                        <a:t>    %</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Max</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Min</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rowSpan="3">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C" sz="1100" dirty="0" smtClean="0">
                          <a:effectLst/>
                        </a:rPr>
                        <a:t>Capacidad</a:t>
                      </a:r>
                      <a:r>
                        <a:rPr lang="es-EC" sz="1100" baseline="0" dirty="0" smtClean="0">
                          <a:effectLst/>
                        </a:rPr>
                        <a:t> utilizada</a:t>
                      </a:r>
                      <a:r>
                        <a:rPr lang="es-EC" sz="1100" dirty="0" smtClean="0">
                          <a:effectLst/>
                        </a:rPr>
                        <a:t>         6100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s-EC"/>
                    </a:p>
                  </a:txBody>
                  <a:tcPr/>
                </a:tc>
                <a:tc gridSpan="2">
                  <a:txBody>
                    <a:bodyPr/>
                    <a:lstStyle/>
                    <a:p>
                      <a:pPr>
                        <a:lnSpc>
                          <a:spcPct val="107000"/>
                        </a:lnSpc>
                        <a:spcAft>
                          <a:spcPts val="800"/>
                        </a:spcAft>
                      </a:pP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     32,3    2000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250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r>
              <a:tr h="0">
                <a:tc vMerge="1">
                  <a:txBody>
                    <a:bodyPr/>
                    <a:lstStyle/>
                    <a:p>
                      <a:endParaRPr lang="es-EC"/>
                    </a:p>
                  </a:txBody>
                  <a:tcPr/>
                </a:tc>
                <a:tc gridSpan="2">
                  <a:txBody>
                    <a:bodyPr/>
                    <a:lstStyle/>
                    <a:p>
                      <a:pPr>
                        <a:lnSpc>
                          <a:spcPct val="107000"/>
                        </a:lnSpc>
                        <a:spcAft>
                          <a:spcPts val="800"/>
                        </a:spcAft>
                      </a:pPr>
                      <a:r>
                        <a:rPr lang="es-EC" sz="1100" dirty="0" smtClean="0">
                          <a:effectLst/>
                        </a:rPr>
                        <a:t>Capacidad</a:t>
                      </a:r>
                      <a:r>
                        <a:rPr lang="es-EC" sz="1100" baseline="0" dirty="0" smtClean="0">
                          <a:effectLst/>
                        </a:rPr>
                        <a:t> subutilizada</a:t>
                      </a:r>
                      <a:r>
                        <a:rPr lang="es-EC" sz="1100" dirty="0" smtClean="0">
                          <a:effectLst/>
                        </a:rPr>
                        <a:t>   12.800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67,7     4500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50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0">
                <a:tc vMerge="1">
                  <a:txBody>
                    <a:bodyPr/>
                    <a:lstStyle/>
                    <a:p>
                      <a:endParaRPr lang="es-EC"/>
                    </a:p>
                  </a:txBody>
                  <a:tcPr/>
                </a:tc>
                <a:tc gridSpan="2">
                  <a:txBody>
                    <a:bodyPr/>
                    <a:lstStyle/>
                    <a:p>
                      <a:pPr>
                        <a:lnSpc>
                          <a:spcPct val="107000"/>
                        </a:lnSpc>
                        <a:spcAft>
                          <a:spcPts val="800"/>
                        </a:spcAft>
                      </a:pPr>
                      <a:r>
                        <a:rPr lang="es-EC" sz="1100" dirty="0" smtClean="0">
                          <a:effectLst/>
                        </a:rPr>
                        <a:t>Capacidad</a:t>
                      </a:r>
                      <a:r>
                        <a:rPr lang="es-EC" sz="1100" baseline="0" dirty="0" smtClean="0">
                          <a:effectLst/>
                        </a:rPr>
                        <a:t> instalada </a:t>
                      </a:r>
                      <a:r>
                        <a:rPr lang="es-EC" sz="1100" dirty="0" smtClean="0">
                          <a:effectLst/>
                        </a:rPr>
                        <a:t>        18.900   </a:t>
                      </a:r>
                      <a:r>
                        <a:rPr lang="es-EC" sz="1100" baseline="0" dirty="0" smtClean="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hMerge="1">
                  <a:txBody>
                    <a:bodyPr/>
                    <a:lstStyle/>
                    <a:p>
                      <a:endParaRPr lang="es-EC"/>
                    </a:p>
                  </a:txBody>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100       5000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300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r>
            </a:tbl>
          </a:graphicData>
        </a:graphic>
      </p:graphicFrame>
      <p:sp>
        <p:nvSpPr>
          <p:cNvPr id="38" name="Rectángulo 37"/>
          <p:cNvSpPr/>
          <p:nvPr/>
        </p:nvSpPr>
        <p:spPr>
          <a:xfrm>
            <a:off x="1054100" y="2612203"/>
            <a:ext cx="2946400" cy="334761"/>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100" b="1" dirty="0" smtClean="0">
                <a:solidFill>
                  <a:prstClr val="black"/>
                </a:solidFill>
              </a:rPr>
              <a:t>CAPACIDAD </a:t>
            </a:r>
            <a:endParaRPr lang="es-EC" sz="1100" b="1" dirty="0">
              <a:solidFill>
                <a:prstClr val="black"/>
              </a:solidFill>
            </a:endParaRPr>
          </a:p>
        </p:txBody>
      </p:sp>
      <p:graphicFrame>
        <p:nvGraphicFramePr>
          <p:cNvPr id="39" name="Tabla 38"/>
          <p:cNvGraphicFramePr>
            <a:graphicFrameLocks noGrp="1"/>
          </p:cNvGraphicFramePr>
          <p:nvPr>
            <p:extLst>
              <p:ext uri="{D42A27DB-BD31-4B8C-83A1-F6EECF244321}">
                <p14:modId xmlns:p14="http://schemas.microsoft.com/office/powerpoint/2010/main" val="3252293265"/>
              </p:ext>
            </p:extLst>
          </p:nvPr>
        </p:nvGraphicFramePr>
        <p:xfrm>
          <a:off x="403274" y="4076487"/>
          <a:ext cx="4575126" cy="2159211"/>
        </p:xfrm>
        <a:graphic>
          <a:graphicData uri="http://schemas.openxmlformats.org/drawingml/2006/table">
            <a:tbl>
              <a:tblPr>
                <a:tableStyleId>{2D5ABB26-0587-4C30-8999-92F81FD0307C}</a:tableStyleId>
              </a:tblPr>
              <a:tblGrid>
                <a:gridCol w="895976"/>
                <a:gridCol w="1350702"/>
                <a:gridCol w="1360781"/>
                <a:gridCol w="967667"/>
              </a:tblGrid>
              <a:tr h="196292">
                <a:tc rowSpan="2">
                  <a:txBody>
                    <a:bodyPr/>
                    <a:lstStyle/>
                    <a:p>
                      <a:pPr>
                        <a:lnSpc>
                          <a:spcPct val="107000"/>
                        </a:lnSpc>
                        <a:spcAft>
                          <a:spcPts val="800"/>
                        </a:spcAft>
                      </a:pPr>
                      <a:r>
                        <a:rPr lang="es-EC" sz="1100" dirty="0" smtClean="0">
                          <a:effectLst/>
                        </a:rPr>
                        <a:t>Capacidad Instalada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nSpc>
                          <a:spcPct val="107000"/>
                        </a:lnSpc>
                        <a:spcAft>
                          <a:spcPts val="800"/>
                        </a:spcAft>
                      </a:pPr>
                      <a:r>
                        <a:rPr lang="es-ES" sz="1100" b="1" baseline="0" dirty="0" smtClean="0">
                          <a:effectLst/>
                          <a:latin typeface="+mn-lt"/>
                          <a:ea typeface="Calibri" panose="020F0502020204030204" pitchFamily="34" charset="0"/>
                          <a:cs typeface="Times New Roman" panose="02020603050405020304" pitchFamily="18" charset="0"/>
                        </a:rPr>
                        <a:t>Capacidad utilizada e instalada</a:t>
                      </a:r>
                      <a:endParaRPr lang="es-EC" sz="1100" b="1"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2583">
                <a:tc vMerge="1">
                  <a:txBody>
                    <a:bodyPr/>
                    <a:lstStyle/>
                    <a:p>
                      <a:endParaRPr lang="es-EC"/>
                    </a:p>
                  </a:txBody>
                  <a:tcPr/>
                </a:tc>
                <a:tc>
                  <a:txBody>
                    <a:bodyPr/>
                    <a:lstStyle/>
                    <a:p>
                      <a:pPr>
                        <a:lnSpc>
                          <a:spcPct val="107000"/>
                        </a:lnSpc>
                        <a:spcAft>
                          <a:spcPts val="800"/>
                        </a:spcAft>
                      </a:pPr>
                      <a:r>
                        <a:rPr lang="es-ES" sz="1100" dirty="0" smtClean="0">
                          <a:solidFill>
                            <a:srgbClr val="000000"/>
                          </a:solidFill>
                          <a:effectLst/>
                          <a:latin typeface="Arial" panose="020B0604020202020204" pitchFamily="34" charset="0"/>
                          <a:ea typeface="Calibri" panose="020F0502020204030204" pitchFamily="34" charset="0"/>
                          <a:cs typeface="+mn-cs"/>
                        </a:rPr>
                        <a:t>Capacidad</a:t>
                      </a:r>
                      <a:r>
                        <a:rPr lang="es-ES" sz="1100" baseline="0" dirty="0" smtClean="0">
                          <a:solidFill>
                            <a:srgbClr val="000000"/>
                          </a:solidFill>
                          <a:effectLst/>
                          <a:latin typeface="Arial" panose="020B0604020202020204" pitchFamily="34" charset="0"/>
                          <a:ea typeface="Calibri" panose="020F0502020204030204" pitchFamily="34" charset="0"/>
                          <a:cs typeface="+mn-cs"/>
                        </a:rPr>
                        <a:t> utilizada</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a:t>
                      </a:r>
                      <a:r>
                        <a:rPr lang="es-ES" sz="1100" baseline="0" dirty="0" smtClean="0">
                          <a:effectLst/>
                          <a:latin typeface="+mn-lt"/>
                          <a:ea typeface="Calibri" panose="020F0502020204030204" pitchFamily="34" charset="0"/>
                          <a:cs typeface="Times New Roman" panose="02020603050405020304" pitchFamily="18" charset="0"/>
                        </a:rPr>
                        <a:t> de eso</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C" sz="1100" dirty="0" smtClean="0">
                          <a:solidFill>
                            <a:srgbClr val="000000"/>
                          </a:solidFill>
                          <a:effectLst/>
                          <a:latin typeface="Arial" panose="020B0604020202020204" pitchFamily="34" charset="0"/>
                          <a:ea typeface="Calibri" panose="020F0502020204030204" pitchFamily="34" charset="0"/>
                        </a:rPr>
                        <a:t>Total empresas</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292">
                <a:tc>
                  <a:txBody>
                    <a:bodyPr/>
                    <a:lstStyle/>
                    <a:p>
                      <a:pPr>
                        <a:lnSpc>
                          <a:spcPct val="107000"/>
                        </a:lnSpc>
                        <a:spcAft>
                          <a:spcPts val="800"/>
                        </a:spcAft>
                      </a:pPr>
                      <a:r>
                        <a:rPr kumimoji="0" lang="es-ES" sz="1100" b="0" i="0" u="none" strike="noStrike" kern="1200" cap="none" spc="0" normalizeH="0" baseline="0" noProof="0" dirty="0" smtClean="0">
                          <a:ln>
                            <a:noFill/>
                          </a:ln>
                          <a:solidFill>
                            <a:srgbClr val="000000"/>
                          </a:solidFill>
                          <a:effectLst/>
                          <a:uLnTx/>
                          <a:uFillTx/>
                          <a:latin typeface="+mn-lt"/>
                          <a:ea typeface="Calibri" panose="020F0502020204030204" pitchFamily="34" charset="0"/>
                          <a:cs typeface="+mn-cs"/>
                        </a:rPr>
                        <a:t>300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250</a:t>
                      </a:r>
                      <a:endParaRPr lang="es-EC" sz="11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100" dirty="0" smtClean="0">
                          <a:latin typeface="+mn-lt"/>
                        </a:rPr>
                        <a:t>83,3%</a:t>
                      </a:r>
                      <a:endParaRPr lang="es-EC" sz="1100" dirty="0">
                        <a:latin typeface="+mn-lt"/>
                      </a:endParaRPr>
                    </a:p>
                  </a:txBody>
                  <a:tcPr marL="0" marR="0" marT="0" marB="0">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Achupallas</a:t>
                      </a:r>
                      <a:endParaRPr lang="es-EC" sz="11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96292">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700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600</a:t>
                      </a:r>
                      <a:endParaRPr lang="es-EC" sz="11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100" dirty="0" smtClean="0">
                          <a:latin typeface="+mn-lt"/>
                        </a:rPr>
                        <a:t>85,7%</a:t>
                      </a:r>
                      <a:endParaRPr lang="es-EC" sz="1100" dirty="0">
                        <a:latin typeface="+mn-lt"/>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Achupallas</a:t>
                      </a:r>
                      <a:endParaRPr lang="es-EC" sz="11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96292">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900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600</a:t>
                      </a:r>
                      <a:endParaRPr lang="es-EC" sz="11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100" dirty="0" smtClean="0">
                          <a:latin typeface="+mn-lt"/>
                        </a:rPr>
                        <a:t>66,7%</a:t>
                      </a:r>
                      <a:endParaRPr lang="es-EC" sz="1100" dirty="0">
                        <a:latin typeface="+mn-lt"/>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Tixán</a:t>
                      </a:r>
                      <a:endParaRPr lang="es-EC" sz="11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96292">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400</a:t>
                      </a:r>
                      <a:endParaRPr lang="es-EC" sz="11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100" dirty="0" smtClean="0">
                          <a:latin typeface="+mn-lt"/>
                        </a:rPr>
                        <a:t>40%</a:t>
                      </a:r>
                      <a:endParaRPr lang="es-EC" sz="1100" dirty="0">
                        <a:latin typeface="+mn-lt"/>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Achupallas</a:t>
                      </a:r>
                      <a:endParaRPr lang="es-EC" sz="11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96292">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250</a:t>
                      </a:r>
                      <a:endParaRPr lang="es-EC" sz="11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100" dirty="0" smtClean="0">
                          <a:latin typeface="+mn-lt"/>
                        </a:rPr>
                        <a:t>25%</a:t>
                      </a:r>
                      <a:endParaRPr lang="es-EC" sz="1100" dirty="0">
                        <a:latin typeface="+mn-lt"/>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Achupallas</a:t>
                      </a:r>
                      <a:endParaRPr lang="es-EC" sz="11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96292">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5000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2000</a:t>
                      </a:r>
                      <a:endParaRPr lang="es-EC" sz="11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100" dirty="0" smtClean="0">
                          <a:latin typeface="+mn-lt"/>
                        </a:rPr>
                        <a:t>40%</a:t>
                      </a:r>
                      <a:endParaRPr lang="es-EC" sz="1100" dirty="0">
                        <a:latin typeface="+mn-lt"/>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Tixán</a:t>
                      </a:r>
                      <a:endParaRPr lang="es-EC" sz="11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96292">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5000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1500</a:t>
                      </a:r>
                      <a:endParaRPr lang="es-EC" sz="11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100" dirty="0" smtClean="0">
                          <a:latin typeface="+mn-lt"/>
                        </a:rPr>
                        <a:t>30%</a:t>
                      </a:r>
                      <a:endParaRPr lang="es-EC" sz="1100" dirty="0">
                        <a:latin typeface="+mn-lt"/>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Sibambe</a:t>
                      </a:r>
                      <a:endParaRPr lang="es-EC" sz="11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96292">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5000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500</a:t>
                      </a:r>
                      <a:endParaRPr lang="es-EC" sz="11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100" dirty="0" smtClean="0">
                          <a:latin typeface="+mn-lt"/>
                        </a:rPr>
                        <a:t>10%</a:t>
                      </a:r>
                      <a:endParaRPr lang="es-EC" sz="1100" dirty="0">
                        <a:latin typeface="+mn-lt"/>
                      </a:endParaRPr>
                    </a:p>
                  </a:txBody>
                  <a:tcPr marL="0" marR="0" marT="0" marB="0">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Sibambe</a:t>
                      </a:r>
                      <a:endParaRPr lang="es-EC" sz="11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0" name="Rectángulo 39"/>
          <p:cNvSpPr/>
          <p:nvPr/>
        </p:nvSpPr>
        <p:spPr>
          <a:xfrm>
            <a:off x="6558597" y="2296186"/>
            <a:ext cx="2946400" cy="334761"/>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100" b="1" dirty="0" smtClean="0">
                <a:solidFill>
                  <a:prstClr val="black"/>
                </a:solidFill>
              </a:rPr>
              <a:t>PRODUCTOS ELABORADOS  </a:t>
            </a:r>
            <a:endParaRPr lang="es-EC" sz="1100" b="1" dirty="0">
              <a:solidFill>
                <a:prstClr val="black"/>
              </a:solidFill>
            </a:endParaRPr>
          </a:p>
        </p:txBody>
      </p:sp>
      <p:sp>
        <p:nvSpPr>
          <p:cNvPr id="41" name="Rectángulo 40"/>
          <p:cNvSpPr/>
          <p:nvPr/>
        </p:nvSpPr>
        <p:spPr>
          <a:xfrm>
            <a:off x="9622418" y="2946964"/>
            <a:ext cx="2125280" cy="393490"/>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Especializan en la quesería </a:t>
            </a:r>
            <a:endParaRPr lang="es-EC" sz="1100" b="1" dirty="0">
              <a:solidFill>
                <a:prstClr val="black"/>
              </a:solidFill>
            </a:endParaRPr>
          </a:p>
        </p:txBody>
      </p:sp>
      <p:graphicFrame>
        <p:nvGraphicFramePr>
          <p:cNvPr id="42" name="Tabla 41"/>
          <p:cNvGraphicFramePr>
            <a:graphicFrameLocks noGrp="1"/>
          </p:cNvGraphicFramePr>
          <p:nvPr>
            <p:extLst>
              <p:ext uri="{D42A27DB-BD31-4B8C-83A1-F6EECF244321}">
                <p14:modId xmlns:p14="http://schemas.microsoft.com/office/powerpoint/2010/main" val="1200012410"/>
              </p:ext>
            </p:extLst>
          </p:nvPr>
        </p:nvGraphicFramePr>
        <p:xfrm>
          <a:off x="6355061" y="2862916"/>
          <a:ext cx="3149936" cy="1076327"/>
        </p:xfrm>
        <a:graphic>
          <a:graphicData uri="http://schemas.openxmlformats.org/drawingml/2006/table">
            <a:tbl>
              <a:tblPr>
                <a:tableStyleId>{2D5ABB26-0587-4C30-8999-92F81FD0307C}</a:tableStyleId>
              </a:tblPr>
              <a:tblGrid>
                <a:gridCol w="25400"/>
                <a:gridCol w="683322"/>
                <a:gridCol w="985393"/>
                <a:gridCol w="757989"/>
                <a:gridCol w="697832"/>
              </a:tblGrid>
              <a:tr h="0">
                <a:tc rowSpan="2" gridSpan="2">
                  <a:txBody>
                    <a:bodyPr/>
                    <a:lstStyle/>
                    <a:p>
                      <a:pPr>
                        <a:lnSpc>
                          <a:spcPct val="107000"/>
                        </a:lnSpc>
                        <a:spcAft>
                          <a:spcPts val="800"/>
                        </a:spcAft>
                      </a:pPr>
                      <a:r>
                        <a:rPr lang="es-EC" sz="1100" dirty="0">
                          <a:effectLst/>
                        </a:rPr>
                        <a:t>    </a:t>
                      </a:r>
                      <a:r>
                        <a:rPr lang="es-EC" sz="1100" dirty="0" smtClean="0">
                          <a:effectLst/>
                        </a:rPr>
                        <a:t>Parroquia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3">
                  <a:txBody>
                    <a:bodyPr/>
                    <a:lstStyle/>
                    <a:p>
                      <a:pPr>
                        <a:lnSpc>
                          <a:spcPct val="107000"/>
                        </a:lnSpc>
                        <a:spcAft>
                          <a:spcPts val="800"/>
                        </a:spcAft>
                      </a:pPr>
                      <a:r>
                        <a:rPr lang="es-EC" sz="1100" dirty="0">
                          <a:effectLst/>
                        </a:rPr>
                        <a:t> </a:t>
                      </a:r>
                      <a:r>
                        <a:rPr lang="es-EC" sz="1100" b="1" dirty="0" smtClean="0">
                          <a:effectLst/>
                        </a:rPr>
                        <a:t>Productos</a:t>
                      </a:r>
                      <a:r>
                        <a:rPr lang="es-EC" sz="1100" b="1" baseline="0" dirty="0" smtClean="0">
                          <a:effectLst/>
                        </a:rPr>
                        <a:t> elaborados</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gridSpan="2" vMerge="1">
                  <a:txBody>
                    <a:bodyPr/>
                    <a:lstStyle/>
                    <a:p>
                      <a:endParaRPr lang="es-EC"/>
                    </a:p>
                  </a:txBody>
                  <a:tcPr/>
                </a:tc>
                <a:tc hMerge="1" vMerge="1">
                  <a:txBody>
                    <a:bodyPr/>
                    <a:lstStyle/>
                    <a:p>
                      <a:endParaRPr lang="es-EC"/>
                    </a:p>
                  </a:txBody>
                  <a:tcPr/>
                </a:tc>
                <a:tc>
                  <a:txBody>
                    <a:bodyPr/>
                    <a:lstStyle/>
                    <a:p>
                      <a:pPr>
                        <a:lnSpc>
                          <a:spcPct val="107000"/>
                        </a:lnSpc>
                        <a:spcAft>
                          <a:spcPts val="800"/>
                        </a:spcAft>
                      </a:pPr>
                      <a:r>
                        <a:rPr kumimoji="0" lang="es-EC" sz="1100" b="0" i="0" u="none" strike="noStrike" kern="1200" cap="none" spc="0" normalizeH="0" baseline="0" noProof="0" dirty="0" smtClean="0">
                          <a:ln>
                            <a:noFill/>
                          </a:ln>
                          <a:solidFill>
                            <a:srgbClr val="000000"/>
                          </a:solidFill>
                          <a:effectLst/>
                          <a:uLnTx/>
                          <a:uFillTx/>
                          <a:latin typeface="+mn-lt"/>
                          <a:ea typeface="+mn-ea"/>
                          <a:cs typeface="+mn-cs"/>
                        </a:rPr>
                        <a:t>Queso fresco</a:t>
                      </a:r>
                      <a:r>
                        <a:rPr lang="es-ES" sz="1100" b="0" baseline="0" dirty="0" smtClean="0">
                          <a:effectLst/>
                          <a:latin typeface="+mn-lt"/>
                          <a:ea typeface="+mn-ea"/>
                          <a:cs typeface="+mn-cs"/>
                        </a:rPr>
                        <a:t>   </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b="0" baseline="0" dirty="0" smtClean="0">
                          <a:effectLst/>
                          <a:latin typeface="+mn-lt"/>
                          <a:ea typeface="+mn-ea"/>
                          <a:cs typeface="+mn-cs"/>
                        </a:rPr>
                        <a:t>  Queso mozzarella</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Yogurt</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rowSpan="3">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C" sz="1100" dirty="0" smtClean="0">
                          <a:effectLst/>
                        </a:rPr>
                        <a:t>Achupallas    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s-EC"/>
                    </a:p>
                  </a:txBody>
                  <a:tcPr/>
                </a:tc>
                <a:tc gridSpan="2">
                  <a:txBody>
                    <a:bodyPr/>
                    <a:lstStyle/>
                    <a:p>
                      <a:pPr>
                        <a:lnSpc>
                          <a:spcPct val="107000"/>
                        </a:lnSpc>
                        <a:spcAft>
                          <a:spcPts val="800"/>
                        </a:spcAft>
                      </a:pP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s-EC"/>
                    </a:p>
                  </a:txBody>
                  <a:tcPr/>
                </a:tc>
              </a:tr>
              <a:tr h="0">
                <a:tc vMerge="1">
                  <a:txBody>
                    <a:bodyPr/>
                    <a:lstStyle/>
                    <a:p>
                      <a:endParaRPr lang="es-EC"/>
                    </a:p>
                  </a:txBody>
                  <a:tcPr/>
                </a:tc>
                <a:tc gridSpan="2">
                  <a:txBody>
                    <a:bodyPr/>
                    <a:lstStyle/>
                    <a:p>
                      <a:pPr>
                        <a:lnSpc>
                          <a:spcPct val="107000"/>
                        </a:lnSpc>
                        <a:spcAft>
                          <a:spcPts val="800"/>
                        </a:spcAft>
                      </a:pPr>
                      <a:r>
                        <a:rPr lang="es-EC" sz="1100" dirty="0" smtClean="0">
                          <a:effectLst/>
                        </a:rPr>
                        <a:t>Sibambe        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2                     2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r>
              <a:tr h="0">
                <a:tc vMerge="1">
                  <a:txBody>
                    <a:bodyPr/>
                    <a:lstStyle/>
                    <a:p>
                      <a:endParaRPr lang="es-EC"/>
                    </a:p>
                  </a:txBody>
                  <a:tcPr/>
                </a:tc>
                <a:tc gridSpan="2">
                  <a:txBody>
                    <a:bodyPr/>
                    <a:lstStyle/>
                    <a:p>
                      <a:pPr>
                        <a:lnSpc>
                          <a:spcPct val="107000"/>
                        </a:lnSpc>
                        <a:spcAft>
                          <a:spcPts val="800"/>
                        </a:spcAft>
                      </a:pPr>
                      <a:r>
                        <a:rPr lang="es-EC" sz="1100" dirty="0" smtClean="0">
                          <a:effectLst/>
                        </a:rPr>
                        <a:t>Tixán             2</a:t>
                      </a:r>
                      <a:r>
                        <a:rPr lang="es-EC" sz="1100" baseline="0" dirty="0" smtClean="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hMerge="1">
                  <a:txBody>
                    <a:bodyPr/>
                    <a:lstStyle/>
                    <a:p>
                      <a:endParaRPr lang="es-EC"/>
                    </a:p>
                  </a:txBody>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hMerge="1">
                  <a:txBody>
                    <a:bodyPr/>
                    <a:lstStyle/>
                    <a:p>
                      <a:endParaRPr lang="es-EC"/>
                    </a:p>
                  </a:txBody>
                  <a:tcPr/>
                </a:tc>
              </a:tr>
            </a:tbl>
          </a:graphicData>
        </a:graphic>
      </p:graphicFrame>
      <p:graphicFrame>
        <p:nvGraphicFramePr>
          <p:cNvPr id="43" name="Tabla 42"/>
          <p:cNvGraphicFramePr>
            <a:graphicFrameLocks noGrp="1"/>
          </p:cNvGraphicFramePr>
          <p:nvPr>
            <p:extLst>
              <p:ext uri="{D42A27DB-BD31-4B8C-83A1-F6EECF244321}">
                <p14:modId xmlns:p14="http://schemas.microsoft.com/office/powerpoint/2010/main" val="760949270"/>
              </p:ext>
            </p:extLst>
          </p:nvPr>
        </p:nvGraphicFramePr>
        <p:xfrm>
          <a:off x="5984238" y="4055142"/>
          <a:ext cx="3830956" cy="1076327"/>
        </p:xfrm>
        <a:graphic>
          <a:graphicData uri="http://schemas.openxmlformats.org/drawingml/2006/table">
            <a:tbl>
              <a:tblPr>
                <a:tableStyleId>{2D5ABB26-0587-4C30-8999-92F81FD0307C}</a:tableStyleId>
              </a:tblPr>
              <a:tblGrid>
                <a:gridCol w="126448"/>
                <a:gridCol w="1176882"/>
                <a:gridCol w="941475"/>
                <a:gridCol w="724206"/>
                <a:gridCol w="861945"/>
              </a:tblGrid>
              <a:tr h="0">
                <a:tc rowSpan="2" gridSpan="2">
                  <a:txBody>
                    <a:bodyPr/>
                    <a:lstStyle/>
                    <a:p>
                      <a:pPr>
                        <a:lnSpc>
                          <a:spcPct val="107000"/>
                        </a:lnSpc>
                        <a:spcAft>
                          <a:spcPts val="800"/>
                        </a:spcAft>
                      </a:pPr>
                      <a:r>
                        <a:rPr lang="es-EC" sz="1100" dirty="0">
                          <a:effectLst/>
                        </a:rPr>
                        <a:t>    </a:t>
                      </a:r>
                      <a:r>
                        <a:rPr lang="es-EC" sz="1100" dirty="0" smtClean="0">
                          <a:effectLst/>
                        </a:rPr>
                        <a:t>Producto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3">
                  <a:txBody>
                    <a:bodyPr/>
                    <a:lstStyle/>
                    <a:p>
                      <a:pPr>
                        <a:lnSpc>
                          <a:spcPct val="107000"/>
                        </a:lnSpc>
                        <a:spcAft>
                          <a:spcPts val="800"/>
                        </a:spcAft>
                      </a:pPr>
                      <a:r>
                        <a:rPr lang="es-EC" sz="1100" dirty="0">
                          <a:effectLst/>
                        </a:rPr>
                        <a:t> </a:t>
                      </a:r>
                      <a:r>
                        <a:rPr lang="es-EC" sz="1100" b="1" dirty="0" smtClean="0">
                          <a:effectLst/>
                        </a:rPr>
                        <a:t>Cantidad producida</a:t>
                      </a:r>
                      <a:r>
                        <a:rPr lang="es-EC" sz="1100" b="1" baseline="0" dirty="0" smtClean="0">
                          <a:effectLst/>
                        </a:rPr>
                        <a:t> </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gridSpan="2" vMerge="1">
                  <a:txBody>
                    <a:bodyPr/>
                    <a:lstStyle/>
                    <a:p>
                      <a:endParaRPr lang="es-EC"/>
                    </a:p>
                  </a:txBody>
                  <a:tcPr/>
                </a:tc>
                <a:tc hMerge="1" vMerge="1">
                  <a:txBody>
                    <a:bodyPr/>
                    <a:lstStyle/>
                    <a:p>
                      <a:endParaRPr lang="es-EC"/>
                    </a:p>
                  </a:txBody>
                  <a:tcPr/>
                </a:tc>
                <a:tc>
                  <a:txBody>
                    <a:bodyPr/>
                    <a:lstStyle/>
                    <a:p>
                      <a:pPr>
                        <a:lnSpc>
                          <a:spcPct val="107000"/>
                        </a:lnSpc>
                        <a:spcAft>
                          <a:spcPts val="800"/>
                        </a:spcAft>
                      </a:pPr>
                      <a:r>
                        <a:rPr lang="es-ES" sz="1100" b="0" dirty="0" smtClean="0">
                          <a:effectLst/>
                          <a:latin typeface="+mn-lt"/>
                          <a:ea typeface="Calibri" panose="020F0502020204030204" pitchFamily="34" charset="0"/>
                          <a:cs typeface="Times New Roman" panose="02020603050405020304" pitchFamily="18" charset="0"/>
                        </a:rPr>
                        <a:t>Producción diaria                      </a:t>
                      </a:r>
                      <a:endParaRPr lang="es-EC" sz="1100" b="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b="0" baseline="0" dirty="0" smtClean="0">
                          <a:effectLst/>
                          <a:latin typeface="+mn-lt"/>
                          <a:ea typeface="+mn-ea"/>
                          <a:cs typeface="+mn-cs"/>
                        </a:rPr>
                        <a:t>Litros empleados  </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                 Rendimiento</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rowSpan="3">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kumimoji="0" lang="es-EC" sz="1100" b="0" i="0" u="none" strike="noStrike" kern="1200" cap="none" spc="0" normalizeH="0" baseline="0" noProof="0" dirty="0" smtClean="0">
                          <a:ln>
                            <a:noFill/>
                          </a:ln>
                          <a:solidFill>
                            <a:srgbClr val="000000"/>
                          </a:solidFill>
                          <a:effectLst/>
                          <a:uLnTx/>
                          <a:uFillTx/>
                          <a:latin typeface="+mn-lt"/>
                          <a:ea typeface="+mn-ea"/>
                          <a:cs typeface="+mn-cs"/>
                        </a:rPr>
                        <a:t>Queso fresco</a:t>
                      </a:r>
                      <a:r>
                        <a:rPr lang="es-ES" sz="1100" b="0" baseline="0" dirty="0" smtClean="0">
                          <a:effectLst/>
                          <a:latin typeface="+mn-lt"/>
                          <a:ea typeface="+mn-ea"/>
                          <a:cs typeface="+mn-cs"/>
                        </a:rPr>
                        <a:t>           1276</a:t>
                      </a:r>
                      <a:endParaRPr lang="es-EC" sz="1100" b="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s-EC"/>
                    </a:p>
                  </a:txBody>
                  <a:tcPr/>
                </a:tc>
                <a:tc gridSpan="2">
                  <a:txBody>
                    <a:bodyPr/>
                    <a:lstStyle/>
                    <a:p>
                      <a:pPr>
                        <a:lnSpc>
                          <a:spcPct val="107000"/>
                        </a:lnSpc>
                        <a:spcAft>
                          <a:spcPts val="800"/>
                        </a:spcAft>
                      </a:pP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  5480               4,29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s-EC"/>
                    </a:p>
                  </a:txBody>
                  <a:tcPr/>
                </a:tc>
              </a:tr>
              <a:tr h="0">
                <a:tc vMerge="1">
                  <a:txBody>
                    <a:bodyPr/>
                    <a:lstStyle/>
                    <a:p>
                      <a:endParaRPr lang="es-EC"/>
                    </a:p>
                  </a:txBody>
                  <a:tcPr/>
                </a:tc>
                <a:tc gridSpan="2">
                  <a:txBody>
                    <a:bodyPr/>
                    <a:lstStyle/>
                    <a:p>
                      <a:pPr>
                        <a:lnSpc>
                          <a:spcPct val="107000"/>
                        </a:lnSpc>
                        <a:spcAft>
                          <a:spcPts val="800"/>
                        </a:spcAft>
                      </a:pPr>
                      <a:r>
                        <a:rPr lang="es-ES" sz="1100" b="0" baseline="0" dirty="0" smtClean="0">
                          <a:effectLst/>
                          <a:latin typeface="+mn-lt"/>
                          <a:ea typeface="+mn-ea"/>
                          <a:cs typeface="+mn-cs"/>
                        </a:rPr>
                        <a:t>Queso mozzarella</a:t>
                      </a:r>
                      <a:r>
                        <a:rPr lang="es-EC" sz="1100" dirty="0" smtClean="0">
                          <a:effectLst/>
                        </a:rPr>
                        <a:t>      275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2200               8,00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r>
              <a:tr h="0">
                <a:tc vMerge="1">
                  <a:txBody>
                    <a:bodyPr/>
                    <a:lstStyle/>
                    <a:p>
                      <a:endParaRPr lang="es-EC"/>
                    </a:p>
                  </a:txBody>
                  <a:tcPr/>
                </a:tc>
                <a:tc gridSpan="2">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es-ES" sz="1100" dirty="0" smtClean="0">
                          <a:effectLst/>
                          <a:latin typeface="+mn-lt"/>
                          <a:ea typeface="Calibri" panose="020F0502020204030204" pitchFamily="34" charset="0"/>
                          <a:cs typeface="Times New Roman" panose="02020603050405020304" pitchFamily="18" charset="0"/>
                        </a:rPr>
                        <a:t>Yogurt                         600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hMerge="1">
                  <a:txBody>
                    <a:bodyPr/>
                    <a:lstStyle/>
                    <a:p>
                      <a:endParaRPr lang="es-EC"/>
                    </a:p>
                  </a:txBody>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600                 1,00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hMerge="1">
                  <a:txBody>
                    <a:bodyPr/>
                    <a:lstStyle/>
                    <a:p>
                      <a:endParaRPr lang="es-EC"/>
                    </a:p>
                  </a:txBody>
                  <a:tcPr/>
                </a:tc>
              </a:tr>
            </a:tbl>
          </a:graphicData>
        </a:graphic>
      </p:graphicFrame>
      <p:pic>
        <p:nvPicPr>
          <p:cNvPr id="44" name="Imagen 43"/>
          <p:cNvPicPr/>
          <p:nvPr/>
        </p:nvPicPr>
        <p:blipFill rotWithShape="1">
          <a:blip r:embed="rId2"/>
          <a:srcRect l="40141" t="21007" r="40142" b="35764"/>
          <a:stretch/>
        </p:blipFill>
        <p:spPr>
          <a:xfrm>
            <a:off x="9922882" y="3570139"/>
            <a:ext cx="1714500" cy="1859646"/>
          </a:xfrm>
          <a:prstGeom prst="rect">
            <a:avLst/>
          </a:prstGeom>
        </p:spPr>
      </p:pic>
      <p:sp>
        <p:nvSpPr>
          <p:cNvPr id="45" name="Rectángulo 44"/>
          <p:cNvSpPr/>
          <p:nvPr/>
        </p:nvSpPr>
        <p:spPr>
          <a:xfrm>
            <a:off x="6853327" y="5214322"/>
            <a:ext cx="2050026" cy="2154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a:solidFill>
                  <a:prstClr val="black"/>
                </a:solidFill>
              </a:rPr>
              <a:t>8280 litros de leche </a:t>
            </a:r>
            <a:endParaRPr lang="es-EC" sz="1100" b="1" dirty="0">
              <a:solidFill>
                <a:prstClr val="black"/>
              </a:solidFill>
            </a:endParaRPr>
          </a:p>
        </p:txBody>
      </p:sp>
    </p:spTree>
    <p:extLst>
      <p:ext uri="{BB962C8B-B14F-4D97-AF65-F5344CB8AC3E}">
        <p14:creationId xmlns:p14="http://schemas.microsoft.com/office/powerpoint/2010/main" val="4208708915"/>
      </p:ext>
    </p:extLst>
  </p:cSld>
  <p:clrMapOvr>
    <a:masterClrMapping/>
  </p:clrMapOvr>
  <p:transition spd="slow"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5403456" y="2794381"/>
            <a:ext cx="1022350" cy="38061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329 proveedores </a:t>
            </a:r>
            <a:endParaRPr lang="es-EC" sz="1100" dirty="0">
              <a:solidFill>
                <a:prstClr val="black"/>
              </a:solidFill>
            </a:endParaRPr>
          </a:p>
        </p:txBody>
      </p:sp>
      <p:sp>
        <p:nvSpPr>
          <p:cNvPr id="17" name="Rectángulo 16"/>
          <p:cNvSpPr/>
          <p:nvPr/>
        </p:nvSpPr>
        <p:spPr>
          <a:xfrm>
            <a:off x="10563609" y="813181"/>
            <a:ext cx="1022350" cy="3934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Periodos: diario</a:t>
            </a:r>
            <a:endParaRPr lang="es-EC" sz="1100" dirty="0">
              <a:solidFill>
                <a:prstClr val="black"/>
              </a:solidFill>
            </a:endParaRPr>
          </a:p>
        </p:txBody>
      </p:sp>
      <p:sp>
        <p:nvSpPr>
          <p:cNvPr id="20" name="Rectángulo 19"/>
          <p:cNvSpPr/>
          <p:nvPr/>
        </p:nvSpPr>
        <p:spPr>
          <a:xfrm>
            <a:off x="10563609" y="1483632"/>
            <a:ext cx="1022350" cy="3934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Inmediato</a:t>
            </a:r>
            <a:endParaRPr lang="es-EC" sz="1100" dirty="0">
              <a:solidFill>
                <a:prstClr val="black"/>
              </a:solidFill>
            </a:endParaRPr>
          </a:p>
        </p:txBody>
      </p:sp>
      <p:graphicFrame>
        <p:nvGraphicFramePr>
          <p:cNvPr id="21" name="Gráfico 20"/>
          <p:cNvGraphicFramePr/>
          <p:nvPr>
            <p:extLst>
              <p:ext uri="{D42A27DB-BD31-4B8C-83A1-F6EECF244321}">
                <p14:modId xmlns:p14="http://schemas.microsoft.com/office/powerpoint/2010/main" val="4199379480"/>
              </p:ext>
            </p:extLst>
          </p:nvPr>
        </p:nvGraphicFramePr>
        <p:xfrm>
          <a:off x="4898853" y="1085246"/>
          <a:ext cx="3335086" cy="1712576"/>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ángulo 21"/>
          <p:cNvSpPr/>
          <p:nvPr/>
        </p:nvSpPr>
        <p:spPr>
          <a:xfrm>
            <a:off x="5097330" y="661819"/>
            <a:ext cx="2707752" cy="307707"/>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100" b="1" dirty="0">
                <a:solidFill>
                  <a:prstClr val="black"/>
                </a:solidFill>
              </a:rPr>
              <a:t>Criterios selección proveedores </a:t>
            </a:r>
            <a:endParaRPr lang="es-EC" sz="1100" b="1" dirty="0">
              <a:solidFill>
                <a:prstClr val="black"/>
              </a:solidFill>
            </a:endParaRPr>
          </a:p>
        </p:txBody>
      </p:sp>
      <p:sp>
        <p:nvSpPr>
          <p:cNvPr id="23" name="Rectángulo 22"/>
          <p:cNvSpPr/>
          <p:nvPr/>
        </p:nvSpPr>
        <p:spPr>
          <a:xfrm>
            <a:off x="8910973" y="1466719"/>
            <a:ext cx="1149801" cy="51781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No realizan cambios frecuentes</a:t>
            </a:r>
            <a:endParaRPr lang="es-EC" sz="1100" dirty="0">
              <a:solidFill>
                <a:prstClr val="black"/>
              </a:solidFill>
            </a:endParaRPr>
          </a:p>
        </p:txBody>
      </p:sp>
      <p:graphicFrame>
        <p:nvGraphicFramePr>
          <p:cNvPr id="25" name="Tabla 24"/>
          <p:cNvGraphicFramePr>
            <a:graphicFrameLocks noGrp="1"/>
          </p:cNvGraphicFramePr>
          <p:nvPr>
            <p:extLst>
              <p:ext uri="{D42A27DB-BD31-4B8C-83A1-F6EECF244321}">
                <p14:modId xmlns:p14="http://schemas.microsoft.com/office/powerpoint/2010/main" val="2764204024"/>
              </p:ext>
            </p:extLst>
          </p:nvPr>
        </p:nvGraphicFramePr>
        <p:xfrm>
          <a:off x="4738436" y="3388869"/>
          <a:ext cx="2715127" cy="896940"/>
        </p:xfrm>
        <a:graphic>
          <a:graphicData uri="http://schemas.openxmlformats.org/drawingml/2006/table">
            <a:tbl>
              <a:tblPr>
                <a:tableStyleId>{2D5ABB26-0587-4C30-8999-92F81FD0307C}</a:tableStyleId>
              </a:tblPr>
              <a:tblGrid>
                <a:gridCol w="108284"/>
                <a:gridCol w="863460"/>
                <a:gridCol w="985393"/>
                <a:gridCol w="757990"/>
              </a:tblGrid>
              <a:tr h="0">
                <a:tc rowSpan="2" gridSpan="2">
                  <a:txBody>
                    <a:bodyPr/>
                    <a:lstStyle/>
                    <a:p>
                      <a:pPr>
                        <a:lnSpc>
                          <a:spcPct val="107000"/>
                        </a:lnSpc>
                        <a:spcAft>
                          <a:spcPts val="800"/>
                        </a:spcAft>
                      </a:pPr>
                      <a:r>
                        <a:rPr lang="es-EC" sz="1100" dirty="0">
                          <a:effectLst/>
                        </a:rPr>
                        <a:t>    </a:t>
                      </a:r>
                      <a:r>
                        <a:rPr lang="es-EC" sz="1100" dirty="0" smtClean="0">
                          <a:effectLst/>
                        </a:rPr>
                        <a:t>Proveedores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2">
                  <a:txBody>
                    <a:bodyPr/>
                    <a:lstStyle/>
                    <a:p>
                      <a:pPr>
                        <a:lnSpc>
                          <a:spcPct val="107000"/>
                        </a:lnSpc>
                        <a:spcAft>
                          <a:spcPts val="800"/>
                        </a:spcAft>
                      </a:pPr>
                      <a:r>
                        <a:rPr lang="es-EC" sz="1100" dirty="0">
                          <a:effectLst/>
                        </a:rPr>
                        <a:t> </a:t>
                      </a:r>
                      <a:r>
                        <a:rPr lang="es-EC" sz="1100" dirty="0" smtClean="0">
                          <a:effectLst/>
                        </a:rPr>
                        <a:t>                 </a:t>
                      </a:r>
                      <a:r>
                        <a:rPr lang="es-EC" sz="1100" b="1" dirty="0" smtClean="0">
                          <a:effectLst/>
                        </a:rPr>
                        <a:t>Porcentaje</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gridSpan="2" vMerge="1">
                  <a:txBody>
                    <a:bodyPr/>
                    <a:lstStyle/>
                    <a:p>
                      <a:endParaRPr lang="es-EC"/>
                    </a:p>
                  </a:txBody>
                  <a:tcPr/>
                </a:tc>
                <a:tc hMerge="1" vMerge="1">
                  <a:txBody>
                    <a:bodyPr/>
                    <a:lstStyle/>
                    <a:p>
                      <a:endParaRPr lang="es-EC"/>
                    </a:p>
                  </a:txBody>
                  <a:tcPr/>
                </a:tc>
                <a:tc>
                  <a:txBody>
                    <a:bodyPr/>
                    <a:lstStyle/>
                    <a:p>
                      <a:pPr>
                        <a:lnSpc>
                          <a:spcPct val="107000"/>
                        </a:lnSpc>
                        <a:spcAft>
                          <a:spcPts val="800"/>
                        </a:spcAft>
                      </a:pP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       %</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rowSpan="3">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C" sz="1100" dirty="0" smtClean="0">
                          <a:effectLst/>
                          <a:latin typeface="Arial" panose="020B0604020202020204" pitchFamily="34" charset="0"/>
                          <a:ea typeface="Calibri" panose="020F0502020204030204" pitchFamily="34" charset="0"/>
                        </a:rPr>
                        <a:t>&lt;= 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s-EC"/>
                    </a:p>
                  </a:txBody>
                  <a:tcPr/>
                </a:tc>
                <a:tc>
                  <a:txBody>
                    <a:bodyPr/>
                    <a:lstStyle/>
                    <a:p>
                      <a:pPr>
                        <a:lnSpc>
                          <a:spcPct val="107000"/>
                        </a:lnSpc>
                        <a:spcAft>
                          <a:spcPts val="800"/>
                        </a:spcAft>
                      </a:pP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        50%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r>
              <a:tr h="0">
                <a:tc vMerge="1">
                  <a:txBody>
                    <a:bodyPr/>
                    <a:lstStyle/>
                    <a:p>
                      <a:endParaRPr lang="es-EC"/>
                    </a:p>
                  </a:txBody>
                  <a:tcPr/>
                </a:tc>
                <a:tc gridSpan="2">
                  <a:txBody>
                    <a:bodyPr/>
                    <a:lstStyle/>
                    <a:p>
                      <a:pPr>
                        <a:lnSpc>
                          <a:spcPct val="107000"/>
                        </a:lnSpc>
                        <a:spcAft>
                          <a:spcPts val="800"/>
                        </a:spcAft>
                      </a:pPr>
                      <a:r>
                        <a:rPr lang="es-EC" sz="1100" baseline="0" dirty="0" smtClean="0">
                          <a:effectLst/>
                        </a:rPr>
                        <a:t>26-49 </a:t>
                      </a:r>
                      <a:r>
                        <a:rPr lang="es-EC" sz="1100" dirty="0" smtClean="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12,5%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0">
                <a:tc vMerge="1">
                  <a:txBody>
                    <a:bodyPr/>
                    <a:lstStyle/>
                    <a:p>
                      <a:endParaRPr lang="es-EC"/>
                    </a:p>
                  </a:txBody>
                  <a:tcPr/>
                </a:tc>
                <a:tc gridSpan="2">
                  <a:txBody>
                    <a:bodyPr/>
                    <a:lstStyle/>
                    <a:p>
                      <a:pPr>
                        <a:lnSpc>
                          <a:spcPct val="107000"/>
                        </a:lnSpc>
                        <a:spcAft>
                          <a:spcPts val="800"/>
                        </a:spcAft>
                      </a:pPr>
                      <a:r>
                        <a:rPr lang="es-EC" sz="1100" baseline="0" dirty="0" smtClean="0">
                          <a:effectLst/>
                        </a:rPr>
                        <a:t>73+ </a:t>
                      </a:r>
                      <a:r>
                        <a:rPr lang="es-EC" sz="1100" dirty="0" smtClean="0">
                          <a:effectLst/>
                        </a:rPr>
                        <a:t>             </a:t>
                      </a:r>
                      <a:r>
                        <a:rPr lang="es-EC" sz="1100" baseline="0" dirty="0" smtClean="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37,5%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r>
            </a:tbl>
          </a:graphicData>
        </a:graphic>
      </p:graphicFrame>
      <p:sp>
        <p:nvSpPr>
          <p:cNvPr id="26" name="Rectángulo 25"/>
          <p:cNvSpPr/>
          <p:nvPr/>
        </p:nvSpPr>
        <p:spPr>
          <a:xfrm>
            <a:off x="8998324" y="2180295"/>
            <a:ext cx="1022350" cy="3934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Cuentan con capacidad</a:t>
            </a:r>
            <a:endParaRPr lang="es-EC" sz="1100" dirty="0">
              <a:solidFill>
                <a:prstClr val="black"/>
              </a:solidFill>
            </a:endParaRPr>
          </a:p>
        </p:txBody>
      </p:sp>
      <p:sp>
        <p:nvSpPr>
          <p:cNvPr id="24" name="Título 1"/>
          <p:cNvSpPr txBox="1">
            <a:spLocks/>
          </p:cNvSpPr>
          <p:nvPr/>
        </p:nvSpPr>
        <p:spPr bwMode="auto">
          <a:xfrm>
            <a:off x="0" y="0"/>
            <a:ext cx="121920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400" dirty="0" smtClean="0">
                <a:solidFill>
                  <a:prstClr val="black"/>
                </a:solidFill>
              </a:rPr>
              <a:t>Capítulo </a:t>
            </a:r>
            <a:r>
              <a:rPr lang="es-ES" sz="2400" dirty="0">
                <a:solidFill>
                  <a:prstClr val="black"/>
                </a:solidFill>
              </a:rPr>
              <a:t>5</a:t>
            </a:r>
            <a:r>
              <a:rPr lang="es-ES" sz="2400" dirty="0" smtClean="0">
                <a:solidFill>
                  <a:prstClr val="black"/>
                </a:solidFill>
              </a:rPr>
              <a:t>: </a:t>
            </a:r>
            <a:r>
              <a:rPr lang="es-ES" sz="2000" dirty="0" smtClean="0">
                <a:solidFill>
                  <a:prstClr val="black"/>
                </a:solidFill>
              </a:rPr>
              <a:t>análisis de resultados (CARACTERIZACIÓN SEGUNDO eslabón)</a:t>
            </a:r>
            <a:r>
              <a:rPr lang="es-ES" sz="3200" dirty="0" smtClean="0">
                <a:solidFill>
                  <a:prstClr val="black"/>
                </a:solidFill>
              </a:rPr>
              <a:t> </a:t>
            </a:r>
            <a:endParaRPr lang="es-EC" sz="3200" dirty="0">
              <a:solidFill>
                <a:prstClr val="black"/>
              </a:solidFill>
            </a:endParaRPr>
          </a:p>
        </p:txBody>
      </p:sp>
      <p:graphicFrame>
        <p:nvGraphicFramePr>
          <p:cNvPr id="28" name="Tabla 27"/>
          <p:cNvGraphicFramePr>
            <a:graphicFrameLocks noGrp="1"/>
          </p:cNvGraphicFramePr>
          <p:nvPr>
            <p:extLst>
              <p:ext uri="{D42A27DB-BD31-4B8C-83A1-F6EECF244321}">
                <p14:modId xmlns:p14="http://schemas.microsoft.com/office/powerpoint/2010/main" val="3980399557"/>
              </p:ext>
            </p:extLst>
          </p:nvPr>
        </p:nvGraphicFramePr>
        <p:xfrm>
          <a:off x="437434" y="2769362"/>
          <a:ext cx="2715127" cy="1076327"/>
        </p:xfrm>
        <a:graphic>
          <a:graphicData uri="http://schemas.openxmlformats.org/drawingml/2006/table">
            <a:tbl>
              <a:tblPr>
                <a:tableStyleId>{2D5ABB26-0587-4C30-8999-92F81FD0307C}</a:tableStyleId>
              </a:tblPr>
              <a:tblGrid>
                <a:gridCol w="108284"/>
                <a:gridCol w="863460"/>
                <a:gridCol w="985393"/>
                <a:gridCol w="757990"/>
              </a:tblGrid>
              <a:tr h="0">
                <a:tc rowSpan="2" gridSpan="2">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2">
                  <a:txBody>
                    <a:bodyPr/>
                    <a:lstStyle/>
                    <a:p>
                      <a:pPr>
                        <a:lnSpc>
                          <a:spcPct val="107000"/>
                        </a:lnSpc>
                        <a:spcAft>
                          <a:spcPts val="800"/>
                        </a:spcAft>
                      </a:pPr>
                      <a:r>
                        <a:rPr lang="es-EC" sz="1100" b="1" dirty="0" smtClean="0">
                          <a:effectLst/>
                        </a:rPr>
                        <a:t>Precios pagados leche cruda</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gridSpan="2" vMerge="1">
                  <a:txBody>
                    <a:bodyPr/>
                    <a:lstStyle/>
                    <a:p>
                      <a:endParaRPr lang="es-EC"/>
                    </a:p>
                  </a:txBody>
                  <a:tcPr/>
                </a:tc>
                <a:tc hMerge="1" vMerge="1">
                  <a:txBody>
                    <a:bodyPr/>
                    <a:lstStyle/>
                    <a:p>
                      <a:endParaRPr lang="es-EC"/>
                    </a:p>
                  </a:txBody>
                  <a:tcPr/>
                </a:tc>
                <a:tc>
                  <a:txBody>
                    <a:bodyPr/>
                    <a:lstStyle/>
                    <a:p>
                      <a:pPr>
                        <a:lnSpc>
                          <a:spcPct val="107000"/>
                        </a:lnSpc>
                        <a:spcAft>
                          <a:spcPts val="800"/>
                        </a:spcAft>
                      </a:pP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       %</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rowSpan="3">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C" sz="1100" dirty="0" smtClean="0">
                          <a:effectLst/>
                        </a:rPr>
                        <a:t>0,30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s-EC"/>
                    </a:p>
                  </a:txBody>
                  <a:tcPr/>
                </a:tc>
                <a:tc>
                  <a:txBody>
                    <a:bodyPr/>
                    <a:lstStyle/>
                    <a:p>
                      <a:pPr>
                        <a:lnSpc>
                          <a:spcPct val="107000"/>
                        </a:lnSpc>
                        <a:spcAft>
                          <a:spcPts val="800"/>
                        </a:spcAft>
                      </a:pP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        12,5%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r>
              <a:tr h="0">
                <a:tc vMerge="1">
                  <a:txBody>
                    <a:bodyPr/>
                    <a:lstStyle/>
                    <a:p>
                      <a:endParaRPr lang="es-EC"/>
                    </a:p>
                  </a:txBody>
                  <a:tcPr/>
                </a:tc>
                <a:tc gridSpan="2">
                  <a:txBody>
                    <a:bodyPr/>
                    <a:lstStyle/>
                    <a:p>
                      <a:pPr>
                        <a:lnSpc>
                          <a:spcPct val="107000"/>
                        </a:lnSpc>
                        <a:spcAft>
                          <a:spcPts val="800"/>
                        </a:spcAft>
                      </a:pPr>
                      <a:r>
                        <a:rPr lang="es-EC" sz="1100" dirty="0" smtClean="0">
                          <a:effectLst/>
                        </a:rPr>
                        <a:t>0,35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62,5%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0">
                <a:tc vMerge="1">
                  <a:txBody>
                    <a:bodyPr/>
                    <a:lstStyle/>
                    <a:p>
                      <a:endParaRPr lang="es-EC"/>
                    </a:p>
                  </a:txBody>
                  <a:tcPr/>
                </a:tc>
                <a:tc gridSpan="2">
                  <a:txBody>
                    <a:bodyPr/>
                    <a:lstStyle/>
                    <a:p>
                      <a:pPr>
                        <a:lnSpc>
                          <a:spcPct val="107000"/>
                        </a:lnSpc>
                        <a:spcAft>
                          <a:spcPts val="800"/>
                        </a:spcAft>
                      </a:pPr>
                      <a:r>
                        <a:rPr lang="es-EC" sz="1100" baseline="0" dirty="0" smtClean="0">
                          <a:effectLst/>
                        </a:rPr>
                        <a:t>Producción propia </a:t>
                      </a:r>
                      <a:r>
                        <a:rPr lang="es-EC" sz="1100" dirty="0" smtClean="0">
                          <a:effectLst/>
                        </a:rPr>
                        <a:t>             </a:t>
                      </a:r>
                      <a:r>
                        <a:rPr lang="es-EC" sz="1100" baseline="0" dirty="0" smtClean="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25%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r>
            </a:tbl>
          </a:graphicData>
        </a:graphic>
      </p:graphicFrame>
      <p:sp>
        <p:nvSpPr>
          <p:cNvPr id="32" name="Rectángulo 31"/>
          <p:cNvSpPr/>
          <p:nvPr/>
        </p:nvSpPr>
        <p:spPr>
          <a:xfrm>
            <a:off x="272392" y="661819"/>
            <a:ext cx="2946400" cy="334761"/>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100" b="1" dirty="0" smtClean="0">
                <a:solidFill>
                  <a:prstClr val="black"/>
                </a:solidFill>
              </a:rPr>
              <a:t>PROVEEDORES </a:t>
            </a:r>
            <a:endParaRPr lang="es-EC" sz="1100" b="1" dirty="0">
              <a:solidFill>
                <a:prstClr val="black"/>
              </a:solidFill>
            </a:endParaRPr>
          </a:p>
        </p:txBody>
      </p:sp>
      <p:sp>
        <p:nvSpPr>
          <p:cNvPr id="33" name="Abrir llave 32"/>
          <p:cNvSpPr/>
          <p:nvPr/>
        </p:nvSpPr>
        <p:spPr>
          <a:xfrm>
            <a:off x="391716" y="1121534"/>
            <a:ext cx="45719" cy="1355320"/>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EC"/>
          </a:p>
        </p:txBody>
      </p:sp>
      <p:sp>
        <p:nvSpPr>
          <p:cNvPr id="34" name="Rectángulo 33"/>
          <p:cNvSpPr/>
          <p:nvPr/>
        </p:nvSpPr>
        <p:spPr>
          <a:xfrm>
            <a:off x="437435" y="1287827"/>
            <a:ext cx="2381477" cy="185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2 Industrias: Producción propia </a:t>
            </a:r>
            <a:endParaRPr lang="es-EC" sz="1100" b="1" dirty="0">
              <a:solidFill>
                <a:prstClr val="black"/>
              </a:solidFill>
            </a:endParaRPr>
          </a:p>
        </p:txBody>
      </p:sp>
      <p:sp>
        <p:nvSpPr>
          <p:cNvPr id="35" name="Rectángulo 34"/>
          <p:cNvSpPr/>
          <p:nvPr/>
        </p:nvSpPr>
        <p:spPr>
          <a:xfrm>
            <a:off x="437434" y="1696284"/>
            <a:ext cx="2216865" cy="3300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a:solidFill>
                  <a:prstClr val="black"/>
                </a:solidFill>
              </a:rPr>
              <a:t>1</a:t>
            </a:r>
            <a:r>
              <a:rPr lang="es-ES" sz="1100" b="1" dirty="0" smtClean="0">
                <a:solidFill>
                  <a:prstClr val="black"/>
                </a:solidFill>
              </a:rPr>
              <a:t> Industria: Intermediarios (recolectores) </a:t>
            </a:r>
            <a:endParaRPr lang="es-EC" sz="1100" b="1" dirty="0">
              <a:solidFill>
                <a:prstClr val="black"/>
              </a:solidFill>
            </a:endParaRPr>
          </a:p>
        </p:txBody>
      </p:sp>
      <p:sp>
        <p:nvSpPr>
          <p:cNvPr id="36" name="Rectángulo 35"/>
          <p:cNvSpPr/>
          <p:nvPr/>
        </p:nvSpPr>
        <p:spPr>
          <a:xfrm>
            <a:off x="437435" y="2155942"/>
            <a:ext cx="2381477" cy="3209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a:solidFill>
                  <a:prstClr val="black"/>
                </a:solidFill>
              </a:rPr>
              <a:t>5</a:t>
            </a:r>
            <a:r>
              <a:rPr lang="es-ES" sz="1100" b="1" dirty="0" smtClean="0">
                <a:solidFill>
                  <a:prstClr val="black"/>
                </a:solidFill>
              </a:rPr>
              <a:t> Industrias: Ganaderos de la zona </a:t>
            </a:r>
            <a:endParaRPr lang="es-EC" sz="1100" b="1" dirty="0">
              <a:solidFill>
                <a:prstClr val="black"/>
              </a:solidFill>
            </a:endParaRPr>
          </a:p>
        </p:txBody>
      </p:sp>
      <p:sp>
        <p:nvSpPr>
          <p:cNvPr id="37" name="Rectángulo 36"/>
          <p:cNvSpPr/>
          <p:nvPr/>
        </p:nvSpPr>
        <p:spPr>
          <a:xfrm>
            <a:off x="3218792" y="1473753"/>
            <a:ext cx="1280183" cy="43691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62,5% dejan por sus propios medios </a:t>
            </a:r>
            <a:endParaRPr lang="es-EC" sz="1100" dirty="0">
              <a:solidFill>
                <a:prstClr val="black"/>
              </a:solidFill>
            </a:endParaRPr>
          </a:p>
        </p:txBody>
      </p:sp>
      <p:sp>
        <p:nvSpPr>
          <p:cNvPr id="38" name="Rectángulo 37"/>
          <p:cNvSpPr/>
          <p:nvPr/>
        </p:nvSpPr>
        <p:spPr>
          <a:xfrm>
            <a:off x="3218791" y="2070050"/>
            <a:ext cx="1280183" cy="41408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12,5% Carro propio</a:t>
            </a:r>
            <a:endParaRPr lang="es-EC" sz="1100" dirty="0">
              <a:solidFill>
                <a:prstClr val="black"/>
              </a:solidFill>
            </a:endParaRPr>
          </a:p>
        </p:txBody>
      </p:sp>
      <p:cxnSp>
        <p:nvCxnSpPr>
          <p:cNvPr id="4" name="Conector recto de flecha 3"/>
          <p:cNvCxnSpPr/>
          <p:nvPr/>
        </p:nvCxnSpPr>
        <p:spPr>
          <a:xfrm flipV="1">
            <a:off x="2654299" y="1799194"/>
            <a:ext cx="445169" cy="26726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6" name="Conector recto de flecha 5"/>
          <p:cNvCxnSpPr/>
          <p:nvPr/>
        </p:nvCxnSpPr>
        <p:spPr>
          <a:xfrm>
            <a:off x="2690312" y="2130745"/>
            <a:ext cx="409156" cy="21553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39" name="Rectángulo 38"/>
          <p:cNvSpPr/>
          <p:nvPr/>
        </p:nvSpPr>
        <p:spPr>
          <a:xfrm>
            <a:off x="8910973" y="766722"/>
            <a:ext cx="1149801" cy="45971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75% Acuerdos verbales</a:t>
            </a:r>
            <a:endParaRPr lang="es-EC" sz="1100" dirty="0">
              <a:solidFill>
                <a:prstClr val="black"/>
              </a:solidFill>
            </a:endParaRPr>
          </a:p>
        </p:txBody>
      </p:sp>
      <p:sp>
        <p:nvSpPr>
          <p:cNvPr id="40" name="Rectángulo 39"/>
          <p:cNvSpPr/>
          <p:nvPr/>
        </p:nvSpPr>
        <p:spPr>
          <a:xfrm>
            <a:off x="1167798" y="3922472"/>
            <a:ext cx="920750" cy="45313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Oficial 0,42</a:t>
            </a:r>
            <a:r>
              <a:rPr lang="es-EC" sz="1100" dirty="0">
                <a:solidFill>
                  <a:prstClr val="black"/>
                </a:solidFill>
              </a:rPr>
              <a:t> </a:t>
            </a:r>
            <a:r>
              <a:rPr lang="es-EC" sz="1100" dirty="0" smtClean="0">
                <a:solidFill>
                  <a:prstClr val="black"/>
                </a:solidFill>
              </a:rPr>
              <a:t>ctvs.</a:t>
            </a:r>
            <a:endParaRPr lang="es-ES" sz="1100" dirty="0" smtClean="0">
              <a:solidFill>
                <a:prstClr val="black"/>
              </a:solidFill>
            </a:endParaRPr>
          </a:p>
        </p:txBody>
      </p:sp>
      <p:sp>
        <p:nvSpPr>
          <p:cNvPr id="41" name="Rectángulo 40"/>
          <p:cNvSpPr/>
          <p:nvPr/>
        </p:nvSpPr>
        <p:spPr>
          <a:xfrm>
            <a:off x="3398507" y="3162300"/>
            <a:ext cx="920750" cy="45313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Crédito (quincenal)</a:t>
            </a:r>
          </a:p>
        </p:txBody>
      </p:sp>
      <p:sp>
        <p:nvSpPr>
          <p:cNvPr id="42" name="Rectángulo 41"/>
          <p:cNvSpPr/>
          <p:nvPr/>
        </p:nvSpPr>
        <p:spPr>
          <a:xfrm>
            <a:off x="8473116" y="2854529"/>
            <a:ext cx="2601668" cy="64094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smtClean="0">
                <a:solidFill>
                  <a:prstClr val="black"/>
                </a:solidFill>
              </a:rPr>
              <a:t>Industrias locales no cuentan con los equipos necesarios y una infraestructura adecuada </a:t>
            </a:r>
            <a:endParaRPr lang="es-EC" sz="1100" b="1" dirty="0">
              <a:solidFill>
                <a:prstClr val="black"/>
              </a:solidFill>
            </a:endParaRPr>
          </a:p>
        </p:txBody>
      </p:sp>
      <p:sp>
        <p:nvSpPr>
          <p:cNvPr id="9" name="Flecha abajo 8"/>
          <p:cNvSpPr/>
          <p:nvPr/>
        </p:nvSpPr>
        <p:spPr>
          <a:xfrm>
            <a:off x="9395199" y="1270959"/>
            <a:ext cx="218701" cy="15123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sp>
        <p:nvSpPr>
          <p:cNvPr id="43" name="Flecha abajo 42"/>
          <p:cNvSpPr/>
          <p:nvPr/>
        </p:nvSpPr>
        <p:spPr>
          <a:xfrm>
            <a:off x="9376522" y="2023014"/>
            <a:ext cx="218701" cy="15123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sp>
        <p:nvSpPr>
          <p:cNvPr id="44" name="Flecha abajo 43"/>
          <p:cNvSpPr/>
          <p:nvPr/>
        </p:nvSpPr>
        <p:spPr>
          <a:xfrm>
            <a:off x="10896550" y="1280737"/>
            <a:ext cx="218701" cy="15123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sp>
        <p:nvSpPr>
          <p:cNvPr id="45" name="Rectángulo 44"/>
          <p:cNvSpPr/>
          <p:nvPr/>
        </p:nvSpPr>
        <p:spPr>
          <a:xfrm>
            <a:off x="11182542" y="2984690"/>
            <a:ext cx="806834" cy="344721"/>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87,5% </a:t>
            </a:r>
            <a:endParaRPr lang="es-EC" sz="1100" dirty="0">
              <a:solidFill>
                <a:prstClr val="black"/>
              </a:solidFill>
            </a:endParaRPr>
          </a:p>
        </p:txBody>
      </p:sp>
      <p:sp>
        <p:nvSpPr>
          <p:cNvPr id="46" name="Rectángulo 45"/>
          <p:cNvSpPr/>
          <p:nvPr/>
        </p:nvSpPr>
        <p:spPr>
          <a:xfrm>
            <a:off x="8910973" y="3725772"/>
            <a:ext cx="2707752" cy="1926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a:solidFill>
                  <a:prstClr val="black"/>
                </a:solidFill>
              </a:rPr>
              <a:t>Tipo de inversiones </a:t>
            </a:r>
            <a:endParaRPr lang="es-EC" sz="1100" b="1" dirty="0">
              <a:solidFill>
                <a:prstClr val="black"/>
              </a:solidFill>
            </a:endParaRPr>
          </a:p>
        </p:txBody>
      </p:sp>
      <p:graphicFrame>
        <p:nvGraphicFramePr>
          <p:cNvPr id="47" name="Gráfico 46"/>
          <p:cNvGraphicFramePr/>
          <p:nvPr>
            <p:extLst>
              <p:ext uri="{D42A27DB-BD31-4B8C-83A1-F6EECF244321}">
                <p14:modId xmlns:p14="http://schemas.microsoft.com/office/powerpoint/2010/main" val="1124112076"/>
              </p:ext>
            </p:extLst>
          </p:nvPr>
        </p:nvGraphicFramePr>
        <p:xfrm>
          <a:off x="8294384" y="4054138"/>
          <a:ext cx="3701716" cy="1876926"/>
        </p:xfrm>
        <a:graphic>
          <a:graphicData uri="http://schemas.openxmlformats.org/drawingml/2006/chart">
            <c:chart xmlns:c="http://schemas.openxmlformats.org/drawingml/2006/chart" xmlns:r="http://schemas.openxmlformats.org/officeDocument/2006/relationships" r:id="rId3"/>
          </a:graphicData>
        </a:graphic>
      </p:graphicFrame>
      <p:sp>
        <p:nvSpPr>
          <p:cNvPr id="48" name="Rectángulo 47"/>
          <p:cNvSpPr/>
          <p:nvPr/>
        </p:nvSpPr>
        <p:spPr>
          <a:xfrm>
            <a:off x="8176383" y="5767098"/>
            <a:ext cx="1022350" cy="393490"/>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25% Banca </a:t>
            </a:r>
            <a:r>
              <a:rPr lang="es-ES" sz="1100" dirty="0">
                <a:solidFill>
                  <a:prstClr val="black"/>
                </a:solidFill>
              </a:rPr>
              <a:t>pública</a:t>
            </a:r>
            <a:endParaRPr lang="es-EC" sz="1100" dirty="0">
              <a:solidFill>
                <a:prstClr val="black"/>
              </a:solidFill>
            </a:endParaRPr>
          </a:p>
        </p:txBody>
      </p:sp>
      <p:sp>
        <p:nvSpPr>
          <p:cNvPr id="49" name="Rectángulo 48"/>
          <p:cNvSpPr/>
          <p:nvPr/>
        </p:nvSpPr>
        <p:spPr>
          <a:xfrm>
            <a:off x="4560755" y="4375611"/>
            <a:ext cx="2707752" cy="25377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100" b="1" dirty="0" smtClean="0">
                <a:solidFill>
                  <a:prstClr val="black"/>
                </a:solidFill>
              </a:rPr>
              <a:t>Problemas desarrollo de actividades </a:t>
            </a:r>
            <a:endParaRPr lang="es-EC" sz="1100" b="1" dirty="0">
              <a:solidFill>
                <a:prstClr val="black"/>
              </a:solidFill>
            </a:endParaRPr>
          </a:p>
        </p:txBody>
      </p:sp>
      <p:sp>
        <p:nvSpPr>
          <p:cNvPr id="51" name="Abrir llave 50"/>
          <p:cNvSpPr/>
          <p:nvPr/>
        </p:nvSpPr>
        <p:spPr>
          <a:xfrm>
            <a:off x="4498974" y="4805268"/>
            <a:ext cx="116253" cy="1355320"/>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EC"/>
          </a:p>
        </p:txBody>
      </p:sp>
      <p:sp>
        <p:nvSpPr>
          <p:cNvPr id="52" name="Rectángulo 51"/>
          <p:cNvSpPr/>
          <p:nvPr/>
        </p:nvSpPr>
        <p:spPr>
          <a:xfrm>
            <a:off x="4723892" y="4813929"/>
            <a:ext cx="2381477" cy="185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Mano de obra no capacitada </a:t>
            </a:r>
            <a:endParaRPr lang="es-EC" sz="1100" dirty="0">
              <a:solidFill>
                <a:prstClr val="black"/>
              </a:solidFill>
            </a:endParaRPr>
          </a:p>
        </p:txBody>
      </p:sp>
      <p:sp>
        <p:nvSpPr>
          <p:cNvPr id="54" name="Rectángulo 53"/>
          <p:cNvSpPr/>
          <p:nvPr/>
        </p:nvSpPr>
        <p:spPr>
          <a:xfrm>
            <a:off x="4723892" y="5091431"/>
            <a:ext cx="2381477" cy="185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No cuentan con los equipos necesarios </a:t>
            </a:r>
            <a:endParaRPr lang="es-EC" sz="1100" dirty="0">
              <a:solidFill>
                <a:prstClr val="black"/>
              </a:solidFill>
            </a:endParaRPr>
          </a:p>
        </p:txBody>
      </p:sp>
      <p:sp>
        <p:nvSpPr>
          <p:cNvPr id="55" name="Rectángulo 54"/>
          <p:cNvSpPr/>
          <p:nvPr/>
        </p:nvSpPr>
        <p:spPr>
          <a:xfrm>
            <a:off x="4887030" y="5482928"/>
            <a:ext cx="2381477" cy="185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Reducción de proveedores (leche cruda)</a:t>
            </a:r>
            <a:endParaRPr lang="es-EC" sz="1100" dirty="0">
              <a:solidFill>
                <a:prstClr val="black"/>
              </a:solidFill>
            </a:endParaRPr>
          </a:p>
        </p:txBody>
      </p:sp>
      <p:sp>
        <p:nvSpPr>
          <p:cNvPr id="56" name="Rectángulo 55"/>
          <p:cNvSpPr/>
          <p:nvPr/>
        </p:nvSpPr>
        <p:spPr>
          <a:xfrm>
            <a:off x="4780648" y="5863612"/>
            <a:ext cx="2381477" cy="185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Materia prima de baja calidad </a:t>
            </a:r>
            <a:endParaRPr lang="es-EC" sz="1100" dirty="0">
              <a:solidFill>
                <a:prstClr val="black"/>
              </a:solidFill>
            </a:endParaRPr>
          </a:p>
        </p:txBody>
      </p:sp>
      <p:graphicFrame>
        <p:nvGraphicFramePr>
          <p:cNvPr id="57" name="Tabla 56"/>
          <p:cNvGraphicFramePr>
            <a:graphicFrameLocks noGrp="1"/>
          </p:cNvGraphicFramePr>
          <p:nvPr>
            <p:extLst>
              <p:ext uri="{D42A27DB-BD31-4B8C-83A1-F6EECF244321}">
                <p14:modId xmlns:p14="http://schemas.microsoft.com/office/powerpoint/2010/main" val="21551239"/>
              </p:ext>
            </p:extLst>
          </p:nvPr>
        </p:nvGraphicFramePr>
        <p:xfrm>
          <a:off x="546817" y="4649918"/>
          <a:ext cx="3407142" cy="1076326"/>
        </p:xfrm>
        <a:graphic>
          <a:graphicData uri="http://schemas.openxmlformats.org/drawingml/2006/table">
            <a:tbl>
              <a:tblPr>
                <a:tableStyleId>{2D5ABB26-0587-4C30-8999-92F81FD0307C}</a:tableStyleId>
              </a:tblPr>
              <a:tblGrid>
                <a:gridCol w="25400"/>
                <a:gridCol w="718740"/>
                <a:gridCol w="1611424"/>
                <a:gridCol w="1051578"/>
              </a:tblGrid>
              <a:tr h="146597">
                <a:tc rowSpan="2" gridSpan="2">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2">
                  <a:txBody>
                    <a:bodyPr/>
                    <a:lstStyle/>
                    <a:p>
                      <a:pPr>
                        <a:lnSpc>
                          <a:spcPct val="107000"/>
                        </a:lnSpc>
                        <a:spcAft>
                          <a:spcPts val="800"/>
                        </a:spcAft>
                      </a:pPr>
                      <a:r>
                        <a:rPr lang="es-ES" sz="1100" b="1" dirty="0" smtClean="0">
                          <a:effectLst/>
                          <a:latin typeface="Calibri" panose="020F0502020204030204" pitchFamily="34" charset="0"/>
                          <a:ea typeface="Calibri" panose="020F0502020204030204" pitchFamily="34" charset="0"/>
                          <a:cs typeface="Times New Roman" panose="02020603050405020304" pitchFamily="18" charset="0"/>
                        </a:rPr>
                        <a:t>Tratamiento</a:t>
                      </a:r>
                      <a:r>
                        <a:rPr lang="es-ES" sz="1100" b="1" baseline="0" dirty="0" smtClean="0">
                          <a:effectLst/>
                          <a:latin typeface="Calibri" panose="020F0502020204030204" pitchFamily="34" charset="0"/>
                          <a:ea typeface="Calibri" panose="020F0502020204030204" pitchFamily="34" charset="0"/>
                          <a:cs typeface="Times New Roman" panose="02020603050405020304" pitchFamily="18" charset="0"/>
                        </a:rPr>
                        <a:t> de desperdicios </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6597">
                <a:tc gridSpan="2" vMerge="1">
                  <a:txBody>
                    <a:bodyPr/>
                    <a:lstStyle/>
                    <a:p>
                      <a:endParaRPr lang="es-EC"/>
                    </a:p>
                  </a:txBody>
                  <a:tcPr/>
                </a:tc>
                <a:tc hMerge="1" vMerge="1">
                  <a:txBody>
                    <a:bodyPr/>
                    <a:lstStyle/>
                    <a:p>
                      <a:endParaRPr lang="es-EC"/>
                    </a:p>
                  </a:txBody>
                  <a:tcPr/>
                </a:tc>
                <a:tc>
                  <a:txBody>
                    <a:bodyPr/>
                    <a:lstStyle/>
                    <a:p>
                      <a:pPr>
                        <a:lnSpc>
                          <a:spcPct val="107000"/>
                        </a:lnSpc>
                        <a:spcAft>
                          <a:spcPts val="800"/>
                        </a:spcAft>
                      </a:pP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   %</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3193">
                <a:tc rowSpan="2">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C" sz="1100" dirty="0" smtClean="0">
                          <a:effectLst/>
                          <a:latin typeface="Calibri" panose="020F0502020204030204" pitchFamily="34" charset="0"/>
                          <a:cs typeface="Calibri" panose="020F0502020204030204" pitchFamily="34" charset="0"/>
                        </a:rPr>
                        <a:t>Regalar</a:t>
                      </a:r>
                      <a:r>
                        <a:rPr lang="es-EC" sz="1100" baseline="0" dirty="0" smtClean="0">
                          <a:effectLst/>
                          <a:latin typeface="Calibri" panose="020F0502020204030204" pitchFamily="34" charset="0"/>
                          <a:cs typeface="Calibri" panose="020F0502020204030204" pitchFamily="34" charset="0"/>
                        </a:rPr>
                        <a:t> o vender a los pobladores de la zona (suero para animales)</a:t>
                      </a:r>
                      <a:r>
                        <a:rPr lang="es-EC" sz="1100" dirty="0" smtClean="0">
                          <a:effectLst/>
                          <a:latin typeface="Calibri" panose="020F0502020204030204" pitchFamily="34" charset="0"/>
                          <a:cs typeface="Calibri" panose="020F0502020204030204" pitchFamily="34" charset="0"/>
                        </a:rPr>
                        <a:t>   </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s-EC"/>
                    </a:p>
                  </a:txBody>
                  <a:tcPr/>
                </a:tc>
                <a:tc>
                  <a:txBody>
                    <a:bodyPr/>
                    <a:lstStyle/>
                    <a:p>
                      <a:pPr>
                        <a:lnSpc>
                          <a:spcPct val="107000"/>
                        </a:lnSpc>
                        <a:spcAft>
                          <a:spcPts val="800"/>
                        </a:spcAft>
                      </a:pP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37,5%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r>
              <a:tr h="293193">
                <a:tc vMerge="1">
                  <a:txBody>
                    <a:bodyPr/>
                    <a:lstStyle/>
                    <a:p>
                      <a:endParaRPr lang="es-EC"/>
                    </a:p>
                  </a:txBody>
                  <a:tcPr/>
                </a:tc>
                <a:tc gridSpan="2">
                  <a:txBody>
                    <a:bodyPr/>
                    <a:lstStyle/>
                    <a:p>
                      <a:pPr>
                        <a:lnSpc>
                          <a:spcPct val="107000"/>
                        </a:lnSpc>
                        <a:spcAft>
                          <a:spcPts val="800"/>
                        </a:spcAft>
                      </a:pPr>
                      <a:r>
                        <a:rPr lang="es-EC" sz="1100" dirty="0" smtClean="0">
                          <a:effectLst/>
                          <a:latin typeface="Calibri" panose="020F0502020204030204" pitchFamily="34" charset="0"/>
                          <a:cs typeface="Calibri" panose="020F0502020204030204" pitchFamily="34" charset="0"/>
                        </a:rPr>
                        <a:t>Reutiliza</a:t>
                      </a:r>
                      <a:r>
                        <a:rPr lang="es-EC" sz="1100" baseline="0" dirty="0" smtClean="0">
                          <a:effectLst/>
                          <a:latin typeface="Calibri" panose="020F0502020204030204" pitchFamily="34" charset="0"/>
                          <a:cs typeface="Calibri" panose="020F0502020204030204" pitchFamily="34" charset="0"/>
                        </a:rPr>
                        <a:t> en otros propósitos (alimentación propios animales)</a:t>
                      </a:r>
                      <a:r>
                        <a:rPr lang="es-EC" sz="1100" dirty="0" smtClean="0">
                          <a:effectLst/>
                          <a:latin typeface="Calibri" panose="020F0502020204030204" pitchFamily="34" charset="0"/>
                          <a:cs typeface="Calibri" panose="020F0502020204030204" pitchFamily="34" charset="0"/>
                        </a:rPr>
                        <a:t>      </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62,5%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r>
            </a:tbl>
          </a:graphicData>
        </a:graphic>
      </p:graphicFrame>
      <p:pic>
        <p:nvPicPr>
          <p:cNvPr id="58" name="Imagen 57"/>
          <p:cNvPicPr/>
          <p:nvPr/>
        </p:nvPicPr>
        <p:blipFill rotWithShape="1">
          <a:blip r:embed="rId4"/>
          <a:srcRect l="39849" t="17535" r="18961" b="21528"/>
          <a:stretch/>
        </p:blipFill>
        <p:spPr>
          <a:xfrm>
            <a:off x="3371565" y="483996"/>
            <a:ext cx="1127409" cy="901818"/>
          </a:xfrm>
          <a:prstGeom prst="rect">
            <a:avLst/>
          </a:prstGeom>
        </p:spPr>
      </p:pic>
      <p:pic>
        <p:nvPicPr>
          <p:cNvPr id="59" name="Imagen 58"/>
          <p:cNvPicPr/>
          <p:nvPr/>
        </p:nvPicPr>
        <p:blipFill rotWithShape="1">
          <a:blip r:embed="rId5"/>
          <a:srcRect l="26281" t="17014" r="29112" b="25695"/>
          <a:stretch/>
        </p:blipFill>
        <p:spPr>
          <a:xfrm>
            <a:off x="7214034" y="4687825"/>
            <a:ext cx="1106017" cy="981030"/>
          </a:xfrm>
          <a:prstGeom prst="rect">
            <a:avLst/>
          </a:prstGeom>
        </p:spPr>
      </p:pic>
      <p:pic>
        <p:nvPicPr>
          <p:cNvPr id="60" name="Imagen 59"/>
          <p:cNvPicPr/>
          <p:nvPr/>
        </p:nvPicPr>
        <p:blipFill rotWithShape="1">
          <a:blip r:embed="rId6"/>
          <a:srcRect l="40044" t="23785" r="40825" b="30034"/>
          <a:stretch/>
        </p:blipFill>
        <p:spPr>
          <a:xfrm>
            <a:off x="10310479" y="1944768"/>
            <a:ext cx="1310013" cy="889995"/>
          </a:xfrm>
          <a:prstGeom prst="rect">
            <a:avLst/>
          </a:prstGeom>
        </p:spPr>
      </p:pic>
    </p:spTree>
    <p:extLst>
      <p:ext uri="{BB962C8B-B14F-4D97-AF65-F5344CB8AC3E}">
        <p14:creationId xmlns:p14="http://schemas.microsoft.com/office/powerpoint/2010/main" val="1713251582"/>
      </p:ext>
    </p:extLst>
  </p:cSld>
  <p:clrMapOvr>
    <a:masterClrMapping/>
  </p:clrMapOvr>
  <p:transition spd="slow"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553335" y="1034858"/>
            <a:ext cx="1835602" cy="517816"/>
          </a:xfrm>
          <a:prstGeom prst="rect">
            <a:avLst/>
          </a:prstGeom>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solidFill>
                  <a:prstClr val="black"/>
                </a:solidFill>
              </a:rPr>
              <a:t>Transporte propio para la distribución </a:t>
            </a:r>
            <a:endParaRPr lang="es-EC" sz="1100" dirty="0">
              <a:solidFill>
                <a:prstClr val="black"/>
              </a:solidFill>
            </a:endParaRPr>
          </a:p>
        </p:txBody>
      </p:sp>
      <p:sp>
        <p:nvSpPr>
          <p:cNvPr id="12" name="Rectángulo 11"/>
          <p:cNvSpPr/>
          <p:nvPr/>
        </p:nvSpPr>
        <p:spPr>
          <a:xfrm>
            <a:off x="553335" y="1660338"/>
            <a:ext cx="1835602" cy="517816"/>
          </a:xfrm>
          <a:prstGeom prst="rect">
            <a:avLst/>
          </a:prstGeom>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solidFill>
                  <a:prstClr val="black"/>
                </a:solidFill>
              </a:rPr>
              <a:t>Distribución semanal ( 2 a 3 veces)</a:t>
            </a:r>
            <a:endParaRPr lang="es-EC" sz="1100" dirty="0">
              <a:solidFill>
                <a:prstClr val="black"/>
              </a:solidFill>
            </a:endParaRPr>
          </a:p>
        </p:txBody>
      </p:sp>
      <p:sp>
        <p:nvSpPr>
          <p:cNvPr id="14" name="Rectángulo 13"/>
          <p:cNvSpPr/>
          <p:nvPr/>
        </p:nvSpPr>
        <p:spPr>
          <a:xfrm>
            <a:off x="553335" y="2997155"/>
            <a:ext cx="2675668" cy="215278"/>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a:solidFill>
                  <a:prstClr val="black"/>
                </a:solidFill>
              </a:rPr>
              <a:t>Queso fresco 400 gr  ($2,18)</a:t>
            </a:r>
            <a:endParaRPr lang="es-EC" sz="1100" b="1" dirty="0">
              <a:solidFill>
                <a:prstClr val="black"/>
              </a:solidFill>
            </a:endParaRPr>
          </a:p>
        </p:txBody>
      </p:sp>
      <p:graphicFrame>
        <p:nvGraphicFramePr>
          <p:cNvPr id="15" name="Tabla 14"/>
          <p:cNvGraphicFramePr>
            <a:graphicFrameLocks noGrp="1"/>
          </p:cNvGraphicFramePr>
          <p:nvPr>
            <p:extLst/>
          </p:nvPr>
        </p:nvGraphicFramePr>
        <p:xfrm>
          <a:off x="370519" y="3393492"/>
          <a:ext cx="3015701" cy="1435103"/>
        </p:xfrm>
        <a:graphic>
          <a:graphicData uri="http://schemas.openxmlformats.org/drawingml/2006/table">
            <a:tbl>
              <a:tblPr>
                <a:tableStyleId>{2D5ABB26-0587-4C30-8999-92F81FD0307C}</a:tableStyleId>
              </a:tblPr>
              <a:tblGrid>
                <a:gridCol w="47923"/>
                <a:gridCol w="434501"/>
                <a:gridCol w="632289"/>
                <a:gridCol w="445167"/>
                <a:gridCol w="794084"/>
                <a:gridCol w="661737"/>
              </a:tblGrid>
              <a:tr h="0">
                <a:tc gridSpan="2">
                  <a:txBody>
                    <a:bodyPr/>
                    <a:lstStyle/>
                    <a:p>
                      <a:pPr>
                        <a:lnSpc>
                          <a:spcPct val="107000"/>
                        </a:lnSpc>
                        <a:spcAft>
                          <a:spcPts val="800"/>
                        </a:spcAft>
                      </a:pPr>
                      <a:r>
                        <a:rPr lang="es-EC" sz="1100" dirty="0" smtClean="0">
                          <a:effectLst/>
                        </a:rPr>
                        <a:t>Precio</a:t>
                      </a:r>
                      <a:r>
                        <a:rPr lang="es-EC" sz="1100" baseline="0" dirty="0" smtClean="0">
                          <a:effectLst/>
                        </a:rPr>
                        <a:t> unitario</a:t>
                      </a:r>
                      <a:r>
                        <a:rPr lang="es-EC" sz="1100" dirty="0" smtClean="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       Empresas</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Unidades vendidas</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Venta</a:t>
                      </a:r>
                      <a:r>
                        <a:rPr lang="es-ES" sz="1100" baseline="0" dirty="0" smtClean="0">
                          <a:effectLst/>
                          <a:latin typeface="+mn-lt"/>
                          <a:ea typeface="Calibri" panose="020F0502020204030204" pitchFamily="34" charset="0"/>
                          <a:cs typeface="Times New Roman" panose="02020603050405020304" pitchFamily="18" charset="0"/>
                        </a:rPr>
                        <a:t> total</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rowSpan="6">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C" sz="1100" dirty="0" smtClean="0">
                          <a:effectLst/>
                        </a:rPr>
                        <a:t>1,70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1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53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90,1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r>
              <a:tr h="0">
                <a:tc vMerge="1">
                  <a:txBody>
                    <a:bodyPr/>
                    <a:lstStyle/>
                    <a:p>
                      <a:endParaRPr lang="es-EC"/>
                    </a:p>
                  </a:txBody>
                  <a:tcPr/>
                </a:tc>
                <a:tc>
                  <a:txBody>
                    <a:bodyPr/>
                    <a:lstStyle/>
                    <a:p>
                      <a:pPr>
                        <a:lnSpc>
                          <a:spcPct val="107000"/>
                        </a:lnSpc>
                        <a:spcAft>
                          <a:spcPts val="800"/>
                        </a:spcAft>
                      </a:pPr>
                      <a:r>
                        <a:rPr lang="es-EC" sz="1100" dirty="0" smtClean="0">
                          <a:effectLst/>
                        </a:rPr>
                        <a:t>1,75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50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87,5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0">
                <a:tc v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1,80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300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540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0">
                <a:tc v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2,30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113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259,9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0">
                <a:tc v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2,40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110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264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0">
                <a:tc v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2,50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3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37,5%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650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1625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r>
            </a:tbl>
          </a:graphicData>
        </a:graphic>
      </p:graphicFrame>
      <p:sp>
        <p:nvSpPr>
          <p:cNvPr id="16" name="Rectángulo 15"/>
          <p:cNvSpPr/>
          <p:nvPr/>
        </p:nvSpPr>
        <p:spPr>
          <a:xfrm>
            <a:off x="2631573" y="5229154"/>
            <a:ext cx="784727" cy="3934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$ 2.866,5</a:t>
            </a:r>
            <a:endParaRPr lang="es-EC" sz="1100" dirty="0">
              <a:solidFill>
                <a:prstClr val="black"/>
              </a:solidFill>
            </a:endParaRPr>
          </a:p>
        </p:txBody>
      </p:sp>
      <p:sp>
        <p:nvSpPr>
          <p:cNvPr id="17" name="Rectángulo 16"/>
          <p:cNvSpPr/>
          <p:nvPr/>
        </p:nvSpPr>
        <p:spPr>
          <a:xfrm>
            <a:off x="4073692" y="3053000"/>
            <a:ext cx="2675668" cy="215278"/>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a:solidFill>
                  <a:prstClr val="black"/>
                </a:solidFill>
              </a:rPr>
              <a:t>Queso mozzarella 250 gr  ($3,00)</a:t>
            </a:r>
            <a:endParaRPr lang="es-EC" sz="1100" b="1" dirty="0">
              <a:solidFill>
                <a:prstClr val="black"/>
              </a:solidFill>
            </a:endParaRPr>
          </a:p>
        </p:txBody>
      </p:sp>
      <p:graphicFrame>
        <p:nvGraphicFramePr>
          <p:cNvPr id="18" name="Tabla 17"/>
          <p:cNvGraphicFramePr>
            <a:graphicFrameLocks noGrp="1"/>
          </p:cNvGraphicFramePr>
          <p:nvPr>
            <p:extLst>
              <p:ext uri="{D42A27DB-BD31-4B8C-83A1-F6EECF244321}">
                <p14:modId xmlns:p14="http://schemas.microsoft.com/office/powerpoint/2010/main" val="1905611211"/>
              </p:ext>
            </p:extLst>
          </p:nvPr>
        </p:nvGraphicFramePr>
        <p:xfrm>
          <a:off x="3616993" y="3386941"/>
          <a:ext cx="3787107" cy="1076326"/>
        </p:xfrm>
        <a:graphic>
          <a:graphicData uri="http://schemas.openxmlformats.org/drawingml/2006/table">
            <a:tbl>
              <a:tblPr>
                <a:tableStyleId>{2D5ABB26-0587-4C30-8999-92F81FD0307C}</a:tableStyleId>
              </a:tblPr>
              <a:tblGrid>
                <a:gridCol w="46292"/>
                <a:gridCol w="893378"/>
                <a:gridCol w="662465"/>
                <a:gridCol w="430021"/>
                <a:gridCol w="980877"/>
                <a:gridCol w="774074"/>
              </a:tblGrid>
              <a:tr h="0">
                <a:tc gridSpan="2">
                  <a:txBody>
                    <a:bodyPr/>
                    <a:lstStyle/>
                    <a:p>
                      <a:pPr>
                        <a:lnSpc>
                          <a:spcPct val="107000"/>
                        </a:lnSpc>
                        <a:spcAft>
                          <a:spcPts val="800"/>
                        </a:spcAft>
                      </a:pPr>
                      <a:r>
                        <a:rPr lang="es-EC" sz="1100" dirty="0" smtClean="0">
                          <a:effectLst/>
                        </a:rPr>
                        <a:t>Precio</a:t>
                      </a:r>
                      <a:r>
                        <a:rPr lang="es-EC" sz="1100" baseline="0" dirty="0" smtClean="0">
                          <a:effectLst/>
                        </a:rPr>
                        <a:t> unitario</a:t>
                      </a:r>
                      <a:r>
                        <a:rPr lang="es-EC" sz="1100" dirty="0" smtClean="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       Empresas</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Unidades vendidas</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Venta</a:t>
                      </a:r>
                      <a:r>
                        <a:rPr lang="es-ES" sz="1100" baseline="0" dirty="0" smtClean="0">
                          <a:effectLst/>
                          <a:latin typeface="+mn-lt"/>
                          <a:ea typeface="Calibri" panose="020F0502020204030204" pitchFamily="34" charset="0"/>
                          <a:cs typeface="Times New Roman" panose="02020603050405020304" pitchFamily="18" charset="0"/>
                        </a:rPr>
                        <a:t> total</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rowSpan="2">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C" sz="1100" dirty="0" smtClean="0">
                          <a:effectLst/>
                        </a:rPr>
                        <a:t>3,00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2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275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$825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r>
              <a:tr h="0">
                <a:tc vMerge="1">
                  <a:txBody>
                    <a:bodyPr/>
                    <a:lstStyle/>
                    <a:p>
                      <a:endParaRPr lang="es-EC"/>
                    </a:p>
                  </a:txBody>
                  <a:tcPr/>
                </a:tc>
                <a:tc>
                  <a:txBody>
                    <a:bodyPr/>
                    <a:lstStyle/>
                    <a:p>
                      <a:pPr>
                        <a:lnSpc>
                          <a:spcPct val="107000"/>
                        </a:lnSpc>
                        <a:spcAft>
                          <a:spcPts val="800"/>
                        </a:spcAft>
                      </a:pPr>
                      <a:r>
                        <a:rPr lang="es-EC" sz="1100" dirty="0" smtClean="0">
                          <a:effectLst/>
                        </a:rPr>
                        <a:t>Empresas</a:t>
                      </a:r>
                      <a:r>
                        <a:rPr lang="es-EC" sz="1100" baseline="0" dirty="0" smtClean="0">
                          <a:effectLst/>
                        </a:rPr>
                        <a:t> que no realizan</a:t>
                      </a:r>
                      <a:r>
                        <a:rPr lang="es-EC" sz="1100" dirty="0" smtClean="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75%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r>
            </a:tbl>
          </a:graphicData>
        </a:graphic>
      </p:graphicFrame>
      <p:sp>
        <p:nvSpPr>
          <p:cNvPr id="19" name="Rectángulo 18"/>
          <p:cNvSpPr/>
          <p:nvPr/>
        </p:nvSpPr>
        <p:spPr>
          <a:xfrm>
            <a:off x="4073692" y="4513628"/>
            <a:ext cx="2675668" cy="215278"/>
          </a:xfrm>
          <a:prstGeom prst="rect">
            <a:avLst/>
          </a:prstGeom>
          <a:solidFill>
            <a:schemeClr val="accent3">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b="1" dirty="0">
                <a:solidFill>
                  <a:prstClr val="black"/>
                </a:solidFill>
              </a:rPr>
              <a:t>Yogurt ($2,75)</a:t>
            </a:r>
            <a:endParaRPr lang="es-EC" sz="1100" b="1" dirty="0">
              <a:solidFill>
                <a:prstClr val="black"/>
              </a:solidFill>
            </a:endParaRPr>
          </a:p>
        </p:txBody>
      </p:sp>
      <p:graphicFrame>
        <p:nvGraphicFramePr>
          <p:cNvPr id="20" name="Tabla 19"/>
          <p:cNvGraphicFramePr>
            <a:graphicFrameLocks noGrp="1"/>
          </p:cNvGraphicFramePr>
          <p:nvPr>
            <p:extLst>
              <p:ext uri="{D42A27DB-BD31-4B8C-83A1-F6EECF244321}">
                <p14:modId xmlns:p14="http://schemas.microsoft.com/office/powerpoint/2010/main" val="526673904"/>
              </p:ext>
            </p:extLst>
          </p:nvPr>
        </p:nvGraphicFramePr>
        <p:xfrm>
          <a:off x="3524485" y="4867247"/>
          <a:ext cx="3920507" cy="1076326"/>
        </p:xfrm>
        <a:graphic>
          <a:graphicData uri="http://schemas.openxmlformats.org/drawingml/2006/table">
            <a:tbl>
              <a:tblPr>
                <a:tableStyleId>{2D5ABB26-0587-4C30-8999-92F81FD0307C}</a:tableStyleId>
              </a:tblPr>
              <a:tblGrid>
                <a:gridCol w="47923"/>
                <a:gridCol w="924847"/>
                <a:gridCol w="685800"/>
                <a:gridCol w="445168"/>
                <a:gridCol w="1034716"/>
                <a:gridCol w="782053"/>
              </a:tblGrid>
              <a:tr h="0">
                <a:tc gridSpan="2">
                  <a:txBody>
                    <a:bodyPr/>
                    <a:lstStyle/>
                    <a:p>
                      <a:pPr>
                        <a:lnSpc>
                          <a:spcPct val="107000"/>
                        </a:lnSpc>
                        <a:spcAft>
                          <a:spcPts val="800"/>
                        </a:spcAft>
                      </a:pPr>
                      <a:r>
                        <a:rPr lang="es-EC" sz="1100" dirty="0" smtClean="0">
                          <a:effectLst/>
                        </a:rPr>
                        <a:t>Precio</a:t>
                      </a:r>
                      <a:r>
                        <a:rPr lang="es-EC" sz="1100" baseline="0" dirty="0" smtClean="0">
                          <a:effectLst/>
                        </a:rPr>
                        <a:t> unitario</a:t>
                      </a:r>
                      <a:r>
                        <a:rPr lang="es-EC" sz="1100" dirty="0" smtClean="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       Empresas</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Unidades vendidas</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Venta</a:t>
                      </a:r>
                      <a:r>
                        <a:rPr lang="es-ES" sz="1100" baseline="0" dirty="0" smtClean="0">
                          <a:effectLst/>
                          <a:latin typeface="+mn-lt"/>
                          <a:ea typeface="Calibri" panose="020F0502020204030204" pitchFamily="34" charset="0"/>
                          <a:cs typeface="Times New Roman" panose="02020603050405020304" pitchFamily="18" charset="0"/>
                        </a:rPr>
                        <a:t> total</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rowSpan="3">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C" sz="1100" dirty="0" smtClean="0">
                          <a:effectLst/>
                        </a:rPr>
                        <a:t>2,50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1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300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$750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r>
              <a:tr h="0">
                <a:tc v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3,00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12,5%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300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$900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0">
                <a:tc vMerge="1">
                  <a:txBody>
                    <a:bodyPr/>
                    <a:lstStyle/>
                    <a:p>
                      <a:endParaRPr lang="es-EC"/>
                    </a:p>
                  </a:txBody>
                  <a:tcPr/>
                </a:tc>
                <a:tc>
                  <a:txBody>
                    <a:bodyPr/>
                    <a:lstStyle/>
                    <a:p>
                      <a:pPr>
                        <a:lnSpc>
                          <a:spcPct val="107000"/>
                        </a:lnSpc>
                        <a:spcAft>
                          <a:spcPts val="800"/>
                        </a:spcAft>
                      </a:pPr>
                      <a:r>
                        <a:rPr lang="es-EC" sz="1100" dirty="0" smtClean="0">
                          <a:effectLst/>
                        </a:rPr>
                        <a:t>Empresas</a:t>
                      </a:r>
                      <a:r>
                        <a:rPr lang="es-EC" sz="1100" baseline="0" dirty="0" smtClean="0">
                          <a:effectLst/>
                        </a:rPr>
                        <a:t> que no realizan</a:t>
                      </a:r>
                      <a:r>
                        <a:rPr lang="es-EC" sz="1100" dirty="0" smtClean="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75%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r>
            </a:tbl>
          </a:graphicData>
        </a:graphic>
      </p:graphicFrame>
      <p:sp>
        <p:nvSpPr>
          <p:cNvPr id="21" name="Rectángulo 20"/>
          <p:cNvSpPr/>
          <p:nvPr/>
        </p:nvSpPr>
        <p:spPr>
          <a:xfrm>
            <a:off x="6238185" y="5664093"/>
            <a:ext cx="1022350" cy="22217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solidFill>
                  <a:prstClr val="black"/>
                </a:solidFill>
              </a:rPr>
              <a:t>$1.650</a:t>
            </a:r>
            <a:endParaRPr lang="es-EC" sz="1100" dirty="0">
              <a:solidFill>
                <a:prstClr val="black"/>
              </a:solidFill>
            </a:endParaRPr>
          </a:p>
        </p:txBody>
      </p:sp>
      <p:graphicFrame>
        <p:nvGraphicFramePr>
          <p:cNvPr id="23" name="Tabla 22"/>
          <p:cNvGraphicFramePr>
            <a:graphicFrameLocks noGrp="1"/>
          </p:cNvGraphicFramePr>
          <p:nvPr>
            <p:extLst>
              <p:ext uri="{D42A27DB-BD31-4B8C-83A1-F6EECF244321}">
                <p14:modId xmlns:p14="http://schemas.microsoft.com/office/powerpoint/2010/main" val="1518683022"/>
              </p:ext>
            </p:extLst>
          </p:nvPr>
        </p:nvGraphicFramePr>
        <p:xfrm>
          <a:off x="8443164" y="4950761"/>
          <a:ext cx="2523929" cy="753063"/>
        </p:xfrm>
        <a:graphic>
          <a:graphicData uri="http://schemas.openxmlformats.org/drawingml/2006/table">
            <a:tbl>
              <a:tblPr>
                <a:tableStyleId>{2D5ABB26-0587-4C30-8999-92F81FD0307C}</a:tableStyleId>
              </a:tblPr>
              <a:tblGrid>
                <a:gridCol w="779484"/>
                <a:gridCol w="896405"/>
                <a:gridCol w="848040"/>
              </a:tblGrid>
              <a:tr h="251021">
                <a:tc rowSpan="2">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S" sz="1100" b="1" baseline="0" dirty="0" smtClean="0">
                          <a:effectLst/>
                          <a:latin typeface="+mn-lt"/>
                          <a:ea typeface="Calibri" panose="020F0502020204030204" pitchFamily="34" charset="0"/>
                          <a:cs typeface="Times New Roman" panose="02020603050405020304" pitchFamily="18" charset="0"/>
                        </a:rPr>
                        <a:t>         Expectativas</a:t>
                      </a:r>
                      <a:endParaRPr lang="es-EC" sz="1100" b="1"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r>
              <a:tr h="251021">
                <a:tc v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Mantenerse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Expandirse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1021">
                <a:tc>
                  <a:txBody>
                    <a:bodyPr/>
                    <a:lstStyle/>
                    <a:p>
                      <a:pP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     12,5</a:t>
                      </a: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87,5%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5" name="Título 1"/>
          <p:cNvSpPr txBox="1">
            <a:spLocks/>
          </p:cNvSpPr>
          <p:nvPr/>
        </p:nvSpPr>
        <p:spPr bwMode="auto">
          <a:xfrm>
            <a:off x="0" y="0"/>
            <a:ext cx="121920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400" dirty="0" smtClean="0">
                <a:solidFill>
                  <a:prstClr val="black"/>
                </a:solidFill>
              </a:rPr>
              <a:t>Capítulo </a:t>
            </a:r>
            <a:r>
              <a:rPr lang="es-ES" sz="2400" dirty="0">
                <a:solidFill>
                  <a:prstClr val="black"/>
                </a:solidFill>
              </a:rPr>
              <a:t>5</a:t>
            </a:r>
            <a:r>
              <a:rPr lang="es-ES" sz="2400" dirty="0" smtClean="0">
                <a:solidFill>
                  <a:prstClr val="black"/>
                </a:solidFill>
              </a:rPr>
              <a:t>: </a:t>
            </a:r>
            <a:r>
              <a:rPr lang="es-ES" sz="2000" dirty="0" smtClean="0">
                <a:solidFill>
                  <a:prstClr val="black"/>
                </a:solidFill>
              </a:rPr>
              <a:t>análisis de resultados (CARACTERIZACIÓN TERCER eslabón)</a:t>
            </a:r>
            <a:r>
              <a:rPr lang="es-ES" sz="3200" dirty="0" smtClean="0">
                <a:solidFill>
                  <a:prstClr val="black"/>
                </a:solidFill>
              </a:rPr>
              <a:t> </a:t>
            </a:r>
            <a:endParaRPr lang="es-EC" sz="3200" dirty="0">
              <a:solidFill>
                <a:prstClr val="black"/>
              </a:solidFill>
            </a:endParaRPr>
          </a:p>
        </p:txBody>
      </p:sp>
      <p:pic>
        <p:nvPicPr>
          <p:cNvPr id="36" name="Imagen 35"/>
          <p:cNvPicPr/>
          <p:nvPr/>
        </p:nvPicPr>
        <p:blipFill rotWithShape="1">
          <a:blip r:embed="rId2"/>
          <a:srcRect l="40141" t="16493" r="40142" b="27604"/>
          <a:stretch/>
        </p:blipFill>
        <p:spPr>
          <a:xfrm>
            <a:off x="163810" y="4932792"/>
            <a:ext cx="2329285" cy="1277401"/>
          </a:xfrm>
          <a:prstGeom prst="rect">
            <a:avLst/>
          </a:prstGeom>
        </p:spPr>
      </p:pic>
      <p:sp>
        <p:nvSpPr>
          <p:cNvPr id="33" name="Rectángulo 32"/>
          <p:cNvSpPr/>
          <p:nvPr/>
        </p:nvSpPr>
        <p:spPr>
          <a:xfrm>
            <a:off x="215900" y="592433"/>
            <a:ext cx="2730500" cy="334761"/>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100" b="1" dirty="0" smtClean="0">
                <a:solidFill>
                  <a:prstClr val="black"/>
                </a:solidFill>
              </a:rPr>
              <a:t>DISTRIBUCIÓN </a:t>
            </a:r>
            <a:endParaRPr lang="es-EC" sz="1100" b="1" dirty="0">
              <a:solidFill>
                <a:prstClr val="black"/>
              </a:solidFill>
            </a:endParaRPr>
          </a:p>
        </p:txBody>
      </p:sp>
      <p:sp>
        <p:nvSpPr>
          <p:cNvPr id="38" name="Rectángulo 37"/>
          <p:cNvSpPr/>
          <p:nvPr/>
        </p:nvSpPr>
        <p:spPr>
          <a:xfrm>
            <a:off x="3653923" y="617683"/>
            <a:ext cx="2730500" cy="334761"/>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100" b="1" dirty="0" smtClean="0">
                <a:solidFill>
                  <a:prstClr val="black"/>
                </a:solidFill>
              </a:rPr>
              <a:t>COMERCIALIZACIÓN</a:t>
            </a:r>
            <a:endParaRPr lang="es-EC" sz="1100" b="1" dirty="0">
              <a:solidFill>
                <a:prstClr val="black"/>
              </a:solidFill>
            </a:endParaRPr>
          </a:p>
        </p:txBody>
      </p:sp>
      <p:graphicFrame>
        <p:nvGraphicFramePr>
          <p:cNvPr id="39" name="Tabla 38"/>
          <p:cNvGraphicFramePr>
            <a:graphicFrameLocks noGrp="1"/>
          </p:cNvGraphicFramePr>
          <p:nvPr>
            <p:extLst>
              <p:ext uri="{D42A27DB-BD31-4B8C-83A1-F6EECF244321}">
                <p14:modId xmlns:p14="http://schemas.microsoft.com/office/powerpoint/2010/main" val="2501511611"/>
              </p:ext>
            </p:extLst>
          </p:nvPr>
        </p:nvGraphicFramePr>
        <p:xfrm>
          <a:off x="2856507" y="1034858"/>
          <a:ext cx="3717059" cy="1076328"/>
        </p:xfrm>
        <a:graphic>
          <a:graphicData uri="http://schemas.openxmlformats.org/drawingml/2006/table">
            <a:tbl>
              <a:tblPr>
                <a:tableStyleId>{2D5ABB26-0587-4C30-8999-92F81FD0307C}</a:tableStyleId>
              </a:tblPr>
              <a:tblGrid>
                <a:gridCol w="25400"/>
                <a:gridCol w="784608"/>
                <a:gridCol w="1759102"/>
                <a:gridCol w="1147949"/>
              </a:tblGrid>
              <a:tr h="0">
                <a:tc rowSpan="2" gridSpan="2">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EC"/>
                    </a:p>
                  </a:txBody>
                  <a:tcPr/>
                </a:tc>
                <a:tc gridSpan="2">
                  <a:txBody>
                    <a:bodyPr/>
                    <a:lstStyle/>
                    <a:p>
                      <a:pPr>
                        <a:lnSpc>
                          <a:spcPct val="107000"/>
                        </a:lnSpc>
                        <a:spcAft>
                          <a:spcPts val="800"/>
                        </a:spcAft>
                      </a:pPr>
                      <a:r>
                        <a:rPr lang="es-ES" sz="1100" b="1" baseline="0" dirty="0" smtClean="0">
                          <a:effectLst/>
                          <a:latin typeface="Calibri" panose="020F0502020204030204" pitchFamily="34" charset="0"/>
                          <a:ea typeface="Calibri" panose="020F0502020204030204" pitchFamily="34" charset="0"/>
                          <a:cs typeface="Times New Roman" panose="02020603050405020304" pitchFamily="18" charset="0"/>
                        </a:rPr>
                        <a:t>Comercialización de productos lácteos  </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07000"/>
                        </a:lnSpc>
                        <a:spcAft>
                          <a:spcPts val="800"/>
                        </a:spcAft>
                      </a:pP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gridSpan="2" vMerge="1">
                  <a:txBody>
                    <a:bodyPr/>
                    <a:lstStyle/>
                    <a:p>
                      <a:endParaRPr lang="es-EC"/>
                    </a:p>
                  </a:txBody>
                  <a:tcPr/>
                </a:tc>
                <a:tc hMerge="1" vMerge="1">
                  <a:txBody>
                    <a:bodyPr/>
                    <a:lstStyle/>
                    <a:p>
                      <a:endParaRPr lang="es-EC"/>
                    </a:p>
                  </a:txBody>
                  <a:tcPr/>
                </a:tc>
                <a:tc>
                  <a:txBody>
                    <a:bodyPr/>
                    <a:lstStyle/>
                    <a:p>
                      <a:pPr>
                        <a:lnSpc>
                          <a:spcPct val="107000"/>
                        </a:lnSpc>
                        <a:spcAft>
                          <a:spcPts val="800"/>
                        </a:spcAft>
                      </a:pP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S" sz="1100" dirty="0" smtClean="0">
                          <a:effectLst/>
                          <a:latin typeface="+mn-lt"/>
                          <a:ea typeface="Calibri" panose="020F0502020204030204" pitchFamily="34" charset="0"/>
                          <a:cs typeface="Times New Roman" panose="02020603050405020304" pitchFamily="18" charset="0"/>
                        </a:rPr>
                        <a:t>   %</a:t>
                      </a:r>
                      <a:endParaRPr lang="es-EC" sz="1100" dirty="0">
                        <a:effectLst/>
                        <a:latin typeface="+mn-lt"/>
                        <a:ea typeface="Calibri" panose="020F0502020204030204" pitchFamily="34" charset="0"/>
                        <a:cs typeface="Times New Roman" panose="02020603050405020304" pitchFamily="18"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rowSpan="4">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7000"/>
                        </a:lnSpc>
                        <a:spcAft>
                          <a:spcPts val="800"/>
                        </a:spcAft>
                      </a:pPr>
                      <a:r>
                        <a:rPr lang="es-EC" sz="1100" dirty="0" smtClean="0">
                          <a:effectLst/>
                          <a:latin typeface="Calibri" panose="020F0502020204030204" pitchFamily="34" charset="0"/>
                          <a:cs typeface="Calibri" panose="020F0502020204030204" pitchFamily="34" charset="0"/>
                        </a:rPr>
                        <a:t>Mercados y ferias de la zona</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s-EC"/>
                    </a:p>
                  </a:txBody>
                  <a:tcPr/>
                </a:tc>
                <a:tc>
                  <a:txBody>
                    <a:bodyPr/>
                    <a:lstStyle/>
                    <a:p>
                      <a:pPr>
                        <a:lnSpc>
                          <a:spcPct val="107000"/>
                        </a:lnSpc>
                        <a:spcAft>
                          <a:spcPts val="800"/>
                        </a:spcAft>
                      </a:pP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46,2%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r>
              <a:tr h="0">
                <a:tc vMerge="1">
                  <a:txBody>
                    <a:bodyPr/>
                    <a:lstStyle/>
                    <a:p>
                      <a:endParaRPr lang="es-EC"/>
                    </a:p>
                  </a:txBody>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Locales</a:t>
                      </a: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 propios de la empresa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7,7%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0">
                <a:tc vMerge="1">
                  <a:txBody>
                    <a:bodyPr/>
                    <a:lstStyle/>
                    <a:p>
                      <a:endParaRPr lang="es-EC"/>
                    </a:p>
                  </a:txBody>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Tiendas y supermercados de la zona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23,1%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0">
                <a:tc vMerge="1">
                  <a:txBody>
                    <a:bodyPr/>
                    <a:lstStyle/>
                    <a:p>
                      <a:endParaRPr lang="es-EC"/>
                    </a:p>
                  </a:txBody>
                  <a:tcPr/>
                </a:tc>
                <a:tc gridSpan="2">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Hoteles, restaurantes,</a:t>
                      </a:r>
                      <a:r>
                        <a:rPr lang="es-ES" sz="1100" baseline="0" dirty="0" smtClean="0">
                          <a:effectLst/>
                          <a:latin typeface="Calibri" panose="020F0502020204030204" pitchFamily="34" charset="0"/>
                          <a:ea typeface="Calibri" panose="020F0502020204030204" pitchFamily="34" charset="0"/>
                          <a:cs typeface="Times New Roman" panose="02020603050405020304" pitchFamily="18" charset="0"/>
                        </a:rPr>
                        <a:t> panaderías (negocios)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 23,1%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r>
            </a:tbl>
          </a:graphicData>
        </a:graphic>
      </p:graphicFrame>
      <p:sp>
        <p:nvSpPr>
          <p:cNvPr id="40" name="Abrir llave 39"/>
          <p:cNvSpPr/>
          <p:nvPr/>
        </p:nvSpPr>
        <p:spPr>
          <a:xfrm>
            <a:off x="6749360" y="785063"/>
            <a:ext cx="213095" cy="1355320"/>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EC"/>
          </a:p>
        </p:txBody>
      </p:sp>
      <p:sp>
        <p:nvSpPr>
          <p:cNvPr id="41" name="Rectángulo 40"/>
          <p:cNvSpPr/>
          <p:nvPr/>
        </p:nvSpPr>
        <p:spPr>
          <a:xfrm>
            <a:off x="6909181" y="952444"/>
            <a:ext cx="2381477" cy="185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25% Dentro del cantón Alausí </a:t>
            </a:r>
            <a:endParaRPr lang="es-EC" sz="1100" dirty="0">
              <a:solidFill>
                <a:prstClr val="black"/>
              </a:solidFill>
            </a:endParaRPr>
          </a:p>
        </p:txBody>
      </p:sp>
      <p:sp>
        <p:nvSpPr>
          <p:cNvPr id="42" name="Rectángulo 41"/>
          <p:cNvSpPr/>
          <p:nvPr/>
        </p:nvSpPr>
        <p:spPr>
          <a:xfrm>
            <a:off x="6962455" y="1357322"/>
            <a:ext cx="2381477" cy="185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41,77% Cantones de Chimborazo: Cumandá, Riobamba y Chunchi</a:t>
            </a:r>
            <a:endParaRPr lang="es-EC" sz="1100" dirty="0">
              <a:solidFill>
                <a:prstClr val="black"/>
              </a:solidFill>
            </a:endParaRPr>
          </a:p>
        </p:txBody>
      </p:sp>
      <p:sp>
        <p:nvSpPr>
          <p:cNvPr id="43" name="Rectángulo 42"/>
          <p:cNvSpPr/>
          <p:nvPr/>
        </p:nvSpPr>
        <p:spPr>
          <a:xfrm>
            <a:off x="6909181" y="1849321"/>
            <a:ext cx="2381477" cy="185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33.33 % Fuera de Chimborazo: Costa </a:t>
            </a:r>
            <a:endParaRPr lang="es-EC" sz="1100" dirty="0">
              <a:solidFill>
                <a:prstClr val="black"/>
              </a:solidFill>
            </a:endParaRPr>
          </a:p>
        </p:txBody>
      </p:sp>
      <p:sp>
        <p:nvSpPr>
          <p:cNvPr id="46" name="Rectángulo 45"/>
          <p:cNvSpPr/>
          <p:nvPr/>
        </p:nvSpPr>
        <p:spPr>
          <a:xfrm>
            <a:off x="9769565" y="854691"/>
            <a:ext cx="1835602" cy="517816"/>
          </a:xfrm>
          <a:prstGeom prst="rect">
            <a:avLst/>
          </a:prstGeom>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smtClean="0">
                <a:solidFill>
                  <a:prstClr val="black"/>
                </a:solidFill>
              </a:rPr>
              <a:t>75% de clientes son fijos</a:t>
            </a:r>
            <a:endParaRPr lang="es-EC" sz="1100" dirty="0">
              <a:solidFill>
                <a:prstClr val="black"/>
              </a:solidFill>
            </a:endParaRPr>
          </a:p>
        </p:txBody>
      </p:sp>
      <p:sp>
        <p:nvSpPr>
          <p:cNvPr id="47" name="Rectángulo 46"/>
          <p:cNvSpPr/>
          <p:nvPr/>
        </p:nvSpPr>
        <p:spPr>
          <a:xfrm>
            <a:off x="9769565" y="1487403"/>
            <a:ext cx="1835602" cy="517816"/>
          </a:xfrm>
          <a:prstGeom prst="rect">
            <a:avLst/>
          </a:prstGeom>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smtClean="0">
                <a:solidFill>
                  <a:prstClr val="black"/>
                </a:solidFill>
              </a:rPr>
              <a:t>Forma de cobra es al contado y crédito </a:t>
            </a:r>
            <a:endParaRPr lang="es-EC" sz="1100" dirty="0">
              <a:solidFill>
                <a:prstClr val="black"/>
              </a:solidFill>
            </a:endParaRPr>
          </a:p>
        </p:txBody>
      </p:sp>
      <p:sp>
        <p:nvSpPr>
          <p:cNvPr id="48" name="Rectángulo 47"/>
          <p:cNvSpPr/>
          <p:nvPr/>
        </p:nvSpPr>
        <p:spPr>
          <a:xfrm>
            <a:off x="1706872" y="2346262"/>
            <a:ext cx="2730500" cy="334761"/>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100" b="1" dirty="0" smtClean="0">
                <a:solidFill>
                  <a:prstClr val="black"/>
                </a:solidFill>
              </a:rPr>
              <a:t>PRECIOS PRODUCTOS</a:t>
            </a:r>
            <a:endParaRPr lang="es-EC" sz="1100" b="1" dirty="0">
              <a:solidFill>
                <a:prstClr val="black"/>
              </a:solidFill>
            </a:endParaRPr>
          </a:p>
        </p:txBody>
      </p:sp>
      <p:sp>
        <p:nvSpPr>
          <p:cNvPr id="49" name="Rectángulo 48"/>
          <p:cNvSpPr/>
          <p:nvPr/>
        </p:nvSpPr>
        <p:spPr>
          <a:xfrm>
            <a:off x="7499350" y="2421683"/>
            <a:ext cx="2730500" cy="334761"/>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100" b="1" dirty="0" smtClean="0">
                <a:solidFill>
                  <a:prstClr val="black"/>
                </a:solidFill>
              </a:rPr>
              <a:t>PROBLEMAS TERCER ESLABÓN </a:t>
            </a:r>
            <a:endParaRPr lang="es-EC" sz="1100" b="1" dirty="0">
              <a:solidFill>
                <a:prstClr val="black"/>
              </a:solidFill>
            </a:endParaRPr>
          </a:p>
        </p:txBody>
      </p:sp>
      <p:sp>
        <p:nvSpPr>
          <p:cNvPr id="52" name="Abrir llave 51"/>
          <p:cNvSpPr/>
          <p:nvPr/>
        </p:nvSpPr>
        <p:spPr>
          <a:xfrm>
            <a:off x="8077374" y="2975002"/>
            <a:ext cx="228515" cy="1657026"/>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EC"/>
          </a:p>
        </p:txBody>
      </p:sp>
      <p:sp>
        <p:nvSpPr>
          <p:cNvPr id="53" name="Rectángulo 52"/>
          <p:cNvSpPr/>
          <p:nvPr/>
        </p:nvSpPr>
        <p:spPr>
          <a:xfrm>
            <a:off x="8290469" y="3076931"/>
            <a:ext cx="2381477" cy="185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No saben como comercializar sus productos </a:t>
            </a:r>
            <a:endParaRPr lang="es-EC" sz="1100" dirty="0">
              <a:solidFill>
                <a:prstClr val="black"/>
              </a:solidFill>
            </a:endParaRPr>
          </a:p>
        </p:txBody>
      </p:sp>
      <p:sp>
        <p:nvSpPr>
          <p:cNvPr id="54" name="Rectángulo 53"/>
          <p:cNvSpPr/>
          <p:nvPr/>
        </p:nvSpPr>
        <p:spPr>
          <a:xfrm>
            <a:off x="8305889" y="3490381"/>
            <a:ext cx="2381477" cy="185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Vías en mal estado </a:t>
            </a:r>
            <a:endParaRPr lang="es-EC" sz="1100" dirty="0">
              <a:solidFill>
                <a:prstClr val="black"/>
              </a:solidFill>
            </a:endParaRPr>
          </a:p>
        </p:txBody>
      </p:sp>
      <p:sp>
        <p:nvSpPr>
          <p:cNvPr id="55" name="Rectángulo 54"/>
          <p:cNvSpPr/>
          <p:nvPr/>
        </p:nvSpPr>
        <p:spPr>
          <a:xfrm>
            <a:off x="8305889" y="3910831"/>
            <a:ext cx="2381477" cy="185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Inestabilidad precios de productos lácteos </a:t>
            </a:r>
            <a:endParaRPr lang="es-EC" sz="1100" dirty="0">
              <a:solidFill>
                <a:prstClr val="black"/>
              </a:solidFill>
            </a:endParaRPr>
          </a:p>
        </p:txBody>
      </p:sp>
      <p:sp>
        <p:nvSpPr>
          <p:cNvPr id="56" name="Rectángulo 55"/>
          <p:cNvSpPr/>
          <p:nvPr/>
        </p:nvSpPr>
        <p:spPr>
          <a:xfrm>
            <a:off x="8443164" y="4327702"/>
            <a:ext cx="2381477" cy="185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smtClean="0">
                <a:solidFill>
                  <a:prstClr val="black"/>
                </a:solidFill>
              </a:rPr>
              <a:t>Mercados saturados (mucha competencia) </a:t>
            </a:r>
            <a:endParaRPr lang="es-EC" sz="1100" dirty="0">
              <a:solidFill>
                <a:prstClr val="black"/>
              </a:solidFill>
            </a:endParaRPr>
          </a:p>
        </p:txBody>
      </p:sp>
    </p:spTree>
    <p:extLst>
      <p:ext uri="{BB962C8B-B14F-4D97-AF65-F5344CB8AC3E}">
        <p14:creationId xmlns:p14="http://schemas.microsoft.com/office/powerpoint/2010/main" val="3778843832"/>
      </p:ext>
    </p:extLst>
  </p:cSld>
  <p:clrMapOvr>
    <a:masterClrMapping/>
  </p:clrMapOvr>
  <p:transition spd="slow"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798114" y="0"/>
            <a:ext cx="7549599"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3200" dirty="0" smtClean="0">
                <a:solidFill>
                  <a:prstClr val="black"/>
                </a:solidFill>
              </a:rPr>
              <a:t>Capítulo </a:t>
            </a:r>
            <a:r>
              <a:rPr lang="es-ES" sz="3200" dirty="0">
                <a:solidFill>
                  <a:prstClr val="black"/>
                </a:solidFill>
              </a:rPr>
              <a:t>6</a:t>
            </a:r>
            <a:r>
              <a:rPr lang="es-ES" sz="3200" dirty="0" smtClean="0">
                <a:solidFill>
                  <a:prstClr val="black"/>
                </a:solidFill>
              </a:rPr>
              <a:t>: propuesta</a:t>
            </a:r>
            <a:endParaRPr lang="es-EC" dirty="0">
              <a:solidFill>
                <a:prstClr val="black"/>
              </a:solidFill>
            </a:endParaRPr>
          </a:p>
        </p:txBody>
      </p:sp>
      <p:sp>
        <p:nvSpPr>
          <p:cNvPr id="6" name="Rectángulo redondeado 5"/>
          <p:cNvSpPr/>
          <p:nvPr/>
        </p:nvSpPr>
        <p:spPr>
          <a:xfrm>
            <a:off x="8138710" y="1551021"/>
            <a:ext cx="2513349" cy="520700"/>
          </a:xfrm>
          <a:prstGeom prst="roundRect">
            <a:avLst/>
          </a:prstGeom>
          <a:ln>
            <a:solidFill>
              <a:schemeClr val="accent3">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dirty="0">
                <a:solidFill>
                  <a:prstClr val="black"/>
                </a:solidFill>
                <a:latin typeface="Calibri" panose="020F0502020204030204" pitchFamily="34" charset="0"/>
                <a:cs typeface="Calibri" panose="020F0502020204030204" pitchFamily="34" charset="0"/>
              </a:rPr>
              <a:t>Estrategias Ofensivas (FO)</a:t>
            </a:r>
            <a:endParaRPr lang="es-EC" dirty="0">
              <a:solidFill>
                <a:prstClr val="black"/>
              </a:solidFill>
              <a:latin typeface="Calibri" panose="020F0502020204030204" pitchFamily="34" charset="0"/>
              <a:cs typeface="Calibri" panose="020F0502020204030204" pitchFamily="34" charset="0"/>
            </a:endParaRPr>
          </a:p>
        </p:txBody>
      </p:sp>
      <p:graphicFrame>
        <p:nvGraphicFramePr>
          <p:cNvPr id="12" name="Diagrama 11"/>
          <p:cNvGraphicFramePr/>
          <p:nvPr>
            <p:extLst/>
          </p:nvPr>
        </p:nvGraphicFramePr>
        <p:xfrm>
          <a:off x="671113" y="546099"/>
          <a:ext cx="7137400" cy="2332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Rectángulo redondeado 14"/>
          <p:cNvSpPr/>
          <p:nvPr/>
        </p:nvSpPr>
        <p:spPr>
          <a:xfrm>
            <a:off x="8138710" y="2135919"/>
            <a:ext cx="2513349" cy="520700"/>
          </a:xfrm>
          <a:prstGeom prst="roundRect">
            <a:avLst/>
          </a:prstGeom>
          <a:ln>
            <a:solidFill>
              <a:schemeClr val="accent3">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dirty="0">
                <a:solidFill>
                  <a:prstClr val="black"/>
                </a:solidFill>
                <a:latin typeface="Calibri" panose="020F0502020204030204" pitchFamily="34" charset="0"/>
                <a:cs typeface="Calibri" panose="020F0502020204030204" pitchFamily="34" charset="0"/>
              </a:rPr>
              <a:t>Estrategias Defensivas (FA)</a:t>
            </a:r>
            <a:endParaRPr lang="es-EC" dirty="0">
              <a:solidFill>
                <a:prstClr val="black"/>
              </a:solidFill>
              <a:latin typeface="Calibri" panose="020F0502020204030204" pitchFamily="34" charset="0"/>
              <a:cs typeface="Calibri" panose="020F0502020204030204" pitchFamily="34" charset="0"/>
            </a:endParaRPr>
          </a:p>
        </p:txBody>
      </p:sp>
      <p:sp>
        <p:nvSpPr>
          <p:cNvPr id="16" name="Rectángulo redondeado 15"/>
          <p:cNvSpPr/>
          <p:nvPr/>
        </p:nvSpPr>
        <p:spPr>
          <a:xfrm>
            <a:off x="8161499" y="2751665"/>
            <a:ext cx="2513349" cy="520700"/>
          </a:xfrm>
          <a:prstGeom prst="roundRect">
            <a:avLst/>
          </a:prstGeom>
          <a:ln>
            <a:solidFill>
              <a:schemeClr val="accent3">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dirty="0">
                <a:solidFill>
                  <a:prstClr val="black"/>
                </a:solidFill>
                <a:latin typeface="Calibri" panose="020F0502020204030204" pitchFamily="34" charset="0"/>
                <a:cs typeface="Calibri" panose="020F0502020204030204" pitchFamily="34" charset="0"/>
              </a:rPr>
              <a:t>Estrategias Reorientación (DO)</a:t>
            </a:r>
            <a:endParaRPr lang="es-EC" dirty="0">
              <a:solidFill>
                <a:prstClr val="black"/>
              </a:solidFill>
              <a:latin typeface="Calibri" panose="020F0502020204030204" pitchFamily="34" charset="0"/>
              <a:cs typeface="Calibri" panose="020F0502020204030204" pitchFamily="34" charset="0"/>
            </a:endParaRPr>
          </a:p>
        </p:txBody>
      </p:sp>
      <p:sp>
        <p:nvSpPr>
          <p:cNvPr id="17" name="Rectángulo redondeado 16"/>
          <p:cNvSpPr/>
          <p:nvPr/>
        </p:nvSpPr>
        <p:spPr>
          <a:xfrm>
            <a:off x="8138710" y="3447883"/>
            <a:ext cx="2513349" cy="520700"/>
          </a:xfrm>
          <a:prstGeom prst="roundRect">
            <a:avLst/>
          </a:prstGeom>
          <a:ln>
            <a:solidFill>
              <a:schemeClr val="accent3">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dirty="0">
                <a:solidFill>
                  <a:prstClr val="black"/>
                </a:solidFill>
                <a:latin typeface="Calibri" panose="020F0502020204030204" pitchFamily="34" charset="0"/>
                <a:cs typeface="Calibri" panose="020F0502020204030204" pitchFamily="34" charset="0"/>
              </a:rPr>
              <a:t>Estrategias Supervivencia (DA)</a:t>
            </a:r>
            <a:endParaRPr lang="es-EC" dirty="0">
              <a:solidFill>
                <a:prstClr val="black"/>
              </a:solidFill>
              <a:latin typeface="Calibri" panose="020F0502020204030204" pitchFamily="34" charset="0"/>
              <a:cs typeface="Calibri" panose="020F0502020204030204" pitchFamily="34" charset="0"/>
            </a:endParaRPr>
          </a:p>
        </p:txBody>
      </p:sp>
      <p:sp>
        <p:nvSpPr>
          <p:cNvPr id="18" name="Rectángulo redondeado 17"/>
          <p:cNvSpPr/>
          <p:nvPr/>
        </p:nvSpPr>
        <p:spPr>
          <a:xfrm>
            <a:off x="8138710" y="735719"/>
            <a:ext cx="2513349" cy="520700"/>
          </a:xfrm>
          <a:prstGeom prst="roundRect">
            <a:avLst/>
          </a:prstGeom>
          <a:solidFill>
            <a:schemeClr val="accent3"/>
          </a:solidFill>
          <a:ln w="28575">
            <a:solidFill>
              <a:schemeClr val="accent3">
                <a:lumMod val="75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dirty="0">
                <a:solidFill>
                  <a:prstClr val="black"/>
                </a:solidFill>
              </a:rPr>
              <a:t>(Codina, 2011; Nikulin y Becker, 2015).</a:t>
            </a:r>
            <a:endParaRPr lang="es-EC" dirty="0">
              <a:solidFill>
                <a:prstClr val="black"/>
              </a:solidFill>
            </a:endParaRPr>
          </a:p>
        </p:txBody>
      </p:sp>
      <p:sp>
        <p:nvSpPr>
          <p:cNvPr id="19" name="Flecha a la derecha con bandas 18"/>
          <p:cNvSpPr/>
          <p:nvPr/>
        </p:nvSpPr>
        <p:spPr>
          <a:xfrm rot="5400000">
            <a:off x="9276334" y="1269476"/>
            <a:ext cx="238099" cy="288951"/>
          </a:xfrm>
          <a:prstGeom prst="striped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graphicFrame>
        <p:nvGraphicFramePr>
          <p:cNvPr id="21" name="Diagrama 20"/>
          <p:cNvGraphicFramePr/>
          <p:nvPr>
            <p:extLst/>
          </p:nvPr>
        </p:nvGraphicFramePr>
        <p:xfrm>
          <a:off x="798114" y="3543299"/>
          <a:ext cx="7137400" cy="23320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4" name="Rectángulo 23"/>
          <p:cNvSpPr/>
          <p:nvPr/>
        </p:nvSpPr>
        <p:spPr>
          <a:xfrm>
            <a:off x="8283306" y="4289576"/>
            <a:ext cx="2513105" cy="1508105"/>
          </a:xfrm>
          <a:prstGeom prst="rect">
            <a:avLst/>
          </a:prstGeom>
        </p:spPr>
        <p:txBody>
          <a:bodyPr wrap="square">
            <a:spAutoFit/>
          </a:bodyPr>
          <a:lstStyle/>
          <a:p>
            <a:pPr marL="342900" indent="-342900" algn="just">
              <a:spcBef>
                <a:spcPts val="600"/>
              </a:spcBef>
              <a:spcAft>
                <a:spcPts val="800"/>
              </a:spcAft>
              <a:buFont typeface="Symbol" panose="05050102010706020507" pitchFamily="18" charset="2"/>
              <a:buChar char=""/>
            </a:pPr>
            <a:r>
              <a:rPr lang="es-EC" dirty="0">
                <a:solidFill>
                  <a:prstClr val="black"/>
                </a:solidFill>
                <a:ea typeface="Calibri" panose="020F0502020204030204" pitchFamily="34" charset="0"/>
                <a:cs typeface="Times New Roman" panose="02020603050405020304" pitchFamily="18" charset="0"/>
              </a:rPr>
              <a:t>0: No hay relación </a:t>
            </a:r>
            <a:endParaRPr lang="es-EC"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spcAft>
                <a:spcPts val="800"/>
              </a:spcAft>
              <a:buFont typeface="Symbol" panose="05050102010706020507" pitchFamily="18" charset="2"/>
              <a:buChar char=""/>
            </a:pPr>
            <a:r>
              <a:rPr lang="es-EC" dirty="0">
                <a:solidFill>
                  <a:prstClr val="black"/>
                </a:solidFill>
                <a:ea typeface="Calibri" panose="020F0502020204030204" pitchFamily="34" charset="0"/>
                <a:cs typeface="Times New Roman" panose="02020603050405020304" pitchFamily="18" charset="0"/>
              </a:rPr>
              <a:t>1: Relación baja</a:t>
            </a:r>
            <a:endParaRPr lang="es-EC"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spcAft>
                <a:spcPts val="800"/>
              </a:spcAft>
              <a:buFont typeface="Symbol" panose="05050102010706020507" pitchFamily="18" charset="2"/>
              <a:buChar char=""/>
            </a:pPr>
            <a:r>
              <a:rPr lang="es-EC" dirty="0">
                <a:solidFill>
                  <a:prstClr val="black"/>
                </a:solidFill>
                <a:ea typeface="Calibri" panose="020F0502020204030204" pitchFamily="34" charset="0"/>
                <a:cs typeface="Times New Roman" panose="02020603050405020304" pitchFamily="18" charset="0"/>
              </a:rPr>
              <a:t>5: Relación media</a:t>
            </a:r>
            <a:endParaRPr lang="es-EC"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spcAft>
                <a:spcPts val="800"/>
              </a:spcAft>
              <a:buFont typeface="Symbol" panose="05050102010706020507" pitchFamily="18" charset="2"/>
              <a:buChar char=""/>
            </a:pPr>
            <a:r>
              <a:rPr lang="es-EC" dirty="0">
                <a:solidFill>
                  <a:prstClr val="black"/>
                </a:solidFill>
                <a:ea typeface="Calibri" panose="020F0502020204030204" pitchFamily="34" charset="0"/>
                <a:cs typeface="Times New Roman" panose="02020603050405020304" pitchFamily="18" charset="0"/>
              </a:rPr>
              <a:t>10: Relación alta </a:t>
            </a:r>
            <a:endParaRPr lang="es-EC"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6" name="Abrir llave 25"/>
          <p:cNvSpPr/>
          <p:nvPr/>
        </p:nvSpPr>
        <p:spPr>
          <a:xfrm>
            <a:off x="7725960" y="4333859"/>
            <a:ext cx="825500" cy="1570032"/>
          </a:xfrm>
          <a:prstGeom prst="leftBrace">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solidFill>
                <a:prstClr val="black"/>
              </a:solidFill>
            </a:endParaRPr>
          </a:p>
        </p:txBody>
      </p:sp>
    </p:spTree>
    <p:extLst>
      <p:ext uri="{BB962C8B-B14F-4D97-AF65-F5344CB8AC3E}">
        <p14:creationId xmlns:p14="http://schemas.microsoft.com/office/powerpoint/2010/main" val="1670655170"/>
      </p:ext>
    </p:extLst>
  </p:cSld>
  <p:clrMapOvr>
    <a:masterClrMapping/>
  </p:clrMapOvr>
  <p:transition spd="slow"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Resultado de imagen para contenid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solidFill>
                <a:prstClr val="black"/>
              </a:solidFill>
            </a:endParaRPr>
          </a:p>
        </p:txBody>
      </p:sp>
      <p:sp>
        <p:nvSpPr>
          <p:cNvPr id="9" name="AutoShape 4" descr="Resultado de imagen para contenid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solidFill>
                <a:prstClr val="black"/>
              </a:solidFill>
            </a:endParaRPr>
          </a:p>
        </p:txBody>
      </p:sp>
      <p:sp>
        <p:nvSpPr>
          <p:cNvPr id="7" name="1 Título"/>
          <p:cNvSpPr txBox="1">
            <a:spLocks/>
          </p:cNvSpPr>
          <p:nvPr/>
        </p:nvSpPr>
        <p:spPr>
          <a:xfrm>
            <a:off x="307975" y="798709"/>
            <a:ext cx="4434820" cy="612773"/>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C" sz="3600" dirty="0">
                <a:solidFill>
                  <a:prstClr val="black"/>
                </a:solidFill>
                <a:effectLst>
                  <a:outerShdw blurRad="38100" dist="38100" dir="2700000" algn="tl">
                    <a:srgbClr val="000000">
                      <a:alpha val="43137"/>
                    </a:srgbClr>
                  </a:outerShdw>
                </a:effectLst>
              </a:rPr>
              <a:t>CONTENIDO</a:t>
            </a:r>
            <a:endParaRPr lang="en-US" sz="3600" dirty="0">
              <a:solidFill>
                <a:prstClr val="black"/>
              </a:solidFill>
              <a:effectLst>
                <a:outerShdw blurRad="38100" dist="38100" dir="2700000" algn="tl">
                  <a:srgbClr val="000000">
                    <a:alpha val="43137"/>
                  </a:srgbClr>
                </a:outerShdw>
              </a:effectLst>
            </a:endParaRPr>
          </a:p>
        </p:txBody>
      </p:sp>
      <p:sp>
        <p:nvSpPr>
          <p:cNvPr id="30" name="1 Título"/>
          <p:cNvSpPr txBox="1">
            <a:spLocks/>
          </p:cNvSpPr>
          <p:nvPr/>
        </p:nvSpPr>
        <p:spPr>
          <a:xfrm>
            <a:off x="460375" y="2056009"/>
            <a:ext cx="10588625" cy="2896991"/>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s-ES" sz="2000" dirty="0">
                <a:solidFill>
                  <a:prstClr val="black"/>
                </a:solidFill>
                <a:effectLst>
                  <a:outerShdw blurRad="38100" dist="38100" dir="2700000" algn="tl">
                    <a:srgbClr val="000000">
                      <a:alpha val="43137"/>
                    </a:srgbClr>
                  </a:outerShdw>
                </a:effectLst>
              </a:rPr>
              <a:t>Capítulo 1:  </a:t>
            </a:r>
            <a:r>
              <a:rPr lang="es-ES" sz="2000" dirty="0">
                <a:solidFill>
                  <a:prstClr val="black"/>
                </a:solidFill>
              </a:rPr>
              <a:t>Planteamiento del problema, justificación, objetivos</a:t>
            </a:r>
            <a:r>
              <a:rPr lang="es-ES" sz="2000" dirty="0" smtClean="0">
                <a:solidFill>
                  <a:prstClr val="black"/>
                </a:solidFill>
              </a:rPr>
              <a:t>.</a:t>
            </a:r>
          </a:p>
          <a:p>
            <a:pPr algn="l"/>
            <a:r>
              <a:rPr lang="es-ES" sz="2000" dirty="0">
                <a:solidFill>
                  <a:prstClr val="black"/>
                </a:solidFill>
                <a:effectLst>
                  <a:outerShdw blurRad="38100" dist="38100" dir="2700000" algn="tl">
                    <a:srgbClr val="000000">
                      <a:alpha val="43137"/>
                    </a:srgbClr>
                  </a:outerShdw>
                </a:effectLst>
              </a:rPr>
              <a:t>Capítulo </a:t>
            </a:r>
            <a:r>
              <a:rPr lang="es-ES" sz="2000" dirty="0" smtClean="0">
                <a:solidFill>
                  <a:prstClr val="black"/>
                </a:solidFill>
                <a:effectLst>
                  <a:outerShdw blurRad="38100" dist="38100" dir="2700000" algn="tl">
                    <a:srgbClr val="000000">
                      <a:alpha val="43137"/>
                    </a:srgbClr>
                  </a:outerShdw>
                </a:effectLst>
              </a:rPr>
              <a:t>2:  </a:t>
            </a:r>
            <a:r>
              <a:rPr lang="es-ES" sz="2000" dirty="0" smtClean="0">
                <a:solidFill>
                  <a:prstClr val="black"/>
                </a:solidFill>
              </a:rPr>
              <a:t>Marco </a:t>
            </a:r>
            <a:r>
              <a:rPr lang="es-ES" sz="2000" dirty="0">
                <a:solidFill>
                  <a:prstClr val="black"/>
                </a:solidFill>
              </a:rPr>
              <a:t>T</a:t>
            </a:r>
            <a:r>
              <a:rPr lang="es-ES" sz="2000" dirty="0" smtClean="0">
                <a:solidFill>
                  <a:prstClr val="black"/>
                </a:solidFill>
              </a:rPr>
              <a:t>eórico- Referencial. </a:t>
            </a:r>
          </a:p>
          <a:p>
            <a:pPr algn="l"/>
            <a:r>
              <a:rPr lang="es-ES" sz="2000" dirty="0">
                <a:solidFill>
                  <a:prstClr val="black"/>
                </a:solidFill>
                <a:effectLst>
                  <a:outerShdw blurRad="38100" dist="38100" dir="2700000" algn="tl">
                    <a:srgbClr val="000000">
                      <a:alpha val="43137"/>
                    </a:srgbClr>
                  </a:outerShdw>
                </a:effectLst>
              </a:rPr>
              <a:t>Capítulo </a:t>
            </a:r>
            <a:r>
              <a:rPr lang="es-ES" sz="2000" dirty="0" smtClean="0">
                <a:solidFill>
                  <a:prstClr val="black"/>
                </a:solidFill>
                <a:effectLst>
                  <a:outerShdw blurRad="38100" dist="38100" dir="2700000" algn="tl">
                    <a:srgbClr val="000000">
                      <a:alpha val="43137"/>
                    </a:srgbClr>
                  </a:outerShdw>
                </a:effectLst>
              </a:rPr>
              <a:t>3:  </a:t>
            </a:r>
            <a:r>
              <a:rPr lang="es-ES" sz="2000" dirty="0" smtClean="0">
                <a:solidFill>
                  <a:prstClr val="black"/>
                </a:solidFill>
              </a:rPr>
              <a:t>Diagnostico situacional.  </a:t>
            </a:r>
          </a:p>
          <a:p>
            <a:pPr algn="l"/>
            <a:r>
              <a:rPr lang="es-ES" sz="2000" dirty="0">
                <a:solidFill>
                  <a:prstClr val="black"/>
                </a:solidFill>
                <a:effectLst>
                  <a:outerShdw blurRad="38100" dist="38100" dir="2700000" algn="tl">
                    <a:srgbClr val="000000">
                      <a:alpha val="43137"/>
                    </a:srgbClr>
                  </a:outerShdw>
                </a:effectLst>
              </a:rPr>
              <a:t>Capítulo </a:t>
            </a:r>
            <a:r>
              <a:rPr lang="es-ES" sz="2000" dirty="0" smtClean="0">
                <a:solidFill>
                  <a:prstClr val="black"/>
                </a:solidFill>
                <a:effectLst>
                  <a:outerShdw blurRad="38100" dist="38100" dir="2700000" algn="tl">
                    <a:srgbClr val="000000">
                      <a:alpha val="43137"/>
                    </a:srgbClr>
                  </a:outerShdw>
                </a:effectLst>
              </a:rPr>
              <a:t>4:  </a:t>
            </a:r>
            <a:r>
              <a:rPr lang="es-ES" sz="2000" dirty="0" smtClean="0">
                <a:solidFill>
                  <a:prstClr val="black"/>
                </a:solidFill>
              </a:rPr>
              <a:t>Marco metodológico.</a:t>
            </a:r>
          </a:p>
          <a:p>
            <a:pPr algn="l"/>
            <a:r>
              <a:rPr lang="es-ES" sz="2000" dirty="0">
                <a:solidFill>
                  <a:prstClr val="black"/>
                </a:solidFill>
                <a:effectLst>
                  <a:outerShdw blurRad="38100" dist="38100" dir="2700000" algn="tl">
                    <a:srgbClr val="000000">
                      <a:alpha val="43137"/>
                    </a:srgbClr>
                  </a:outerShdw>
                </a:effectLst>
              </a:rPr>
              <a:t>Capítulo </a:t>
            </a:r>
            <a:r>
              <a:rPr lang="es-ES" sz="2000" dirty="0" smtClean="0">
                <a:solidFill>
                  <a:prstClr val="black"/>
                </a:solidFill>
                <a:effectLst>
                  <a:outerShdw blurRad="38100" dist="38100" dir="2700000" algn="tl">
                    <a:srgbClr val="000000">
                      <a:alpha val="43137"/>
                    </a:srgbClr>
                  </a:outerShdw>
                </a:effectLst>
              </a:rPr>
              <a:t>5:  </a:t>
            </a:r>
            <a:r>
              <a:rPr lang="es-ES" sz="2000" dirty="0" smtClean="0">
                <a:solidFill>
                  <a:prstClr val="black"/>
                </a:solidFill>
              </a:rPr>
              <a:t>Análisis de resultados.</a:t>
            </a:r>
          </a:p>
          <a:p>
            <a:pPr algn="l"/>
            <a:r>
              <a:rPr lang="es-ES" sz="2000" dirty="0">
                <a:solidFill>
                  <a:prstClr val="black"/>
                </a:solidFill>
                <a:effectLst>
                  <a:outerShdw blurRad="38100" dist="38100" dir="2700000" algn="tl">
                    <a:srgbClr val="000000">
                      <a:alpha val="43137"/>
                    </a:srgbClr>
                  </a:outerShdw>
                </a:effectLst>
              </a:rPr>
              <a:t>Capítulo </a:t>
            </a:r>
            <a:r>
              <a:rPr lang="es-ES" sz="2000" dirty="0" smtClean="0">
                <a:solidFill>
                  <a:prstClr val="black"/>
                </a:solidFill>
                <a:effectLst>
                  <a:outerShdw blurRad="38100" dist="38100" dir="2700000" algn="tl">
                    <a:srgbClr val="000000">
                      <a:alpha val="43137"/>
                    </a:srgbClr>
                  </a:outerShdw>
                </a:effectLst>
              </a:rPr>
              <a:t>6:  </a:t>
            </a:r>
            <a:r>
              <a:rPr lang="es-ES" sz="2000" dirty="0" smtClean="0">
                <a:solidFill>
                  <a:prstClr val="black"/>
                </a:solidFill>
              </a:rPr>
              <a:t>Propuesta.</a:t>
            </a:r>
          </a:p>
          <a:p>
            <a:pPr algn="l"/>
            <a:r>
              <a:rPr lang="es-ES" sz="2000" dirty="0" smtClean="0">
                <a:solidFill>
                  <a:prstClr val="black"/>
                </a:solidFill>
                <a:effectLst>
                  <a:outerShdw blurRad="38100" dist="38100" dir="2700000" algn="tl">
                    <a:srgbClr val="000000">
                      <a:alpha val="43137"/>
                    </a:srgbClr>
                  </a:outerShdw>
                </a:effectLst>
              </a:rPr>
              <a:t>Capítulo 7:  </a:t>
            </a:r>
            <a:r>
              <a:rPr lang="es-ES" sz="2000" dirty="0" smtClean="0">
                <a:solidFill>
                  <a:prstClr val="black"/>
                </a:solidFill>
              </a:rPr>
              <a:t>Conclusiones y recomendaciones.</a:t>
            </a:r>
          </a:p>
          <a:p>
            <a:pPr algn="l"/>
            <a:r>
              <a:rPr lang="es-ES" sz="2000" dirty="0" smtClean="0">
                <a:solidFill>
                  <a:prstClr val="black"/>
                </a:solidFill>
              </a:rPr>
              <a:t> </a:t>
            </a:r>
            <a:endParaRPr lang="es-EC" sz="2000" dirty="0">
              <a:solidFill>
                <a:prstClr val="black"/>
              </a:solidFill>
            </a:endParaRPr>
          </a:p>
          <a:p>
            <a:r>
              <a:rPr lang="es-ES" sz="3600" dirty="0" smtClean="0">
                <a:solidFill>
                  <a:prstClr val="black"/>
                </a:solidFill>
                <a:effectLst>
                  <a:outerShdw blurRad="38100" dist="38100" dir="2700000" algn="tl">
                    <a:srgbClr val="000000">
                      <a:alpha val="43137"/>
                    </a:srgbClr>
                  </a:outerShdw>
                </a:effectLst>
              </a:rPr>
              <a:t> </a:t>
            </a:r>
            <a:endParaRPr lang="en-US" sz="3600" dirty="0">
              <a:solidFill>
                <a:prstClr val="black"/>
              </a:solidFill>
              <a:effectLst>
                <a:outerShdw blurRad="38100" dist="38100" dir="2700000" algn="tl">
                  <a:srgbClr val="000000">
                    <a:alpha val="43137"/>
                  </a:srgbClr>
                </a:outerShdw>
              </a:effectLst>
            </a:endParaRPr>
          </a:p>
        </p:txBody>
      </p:sp>
      <p:pic>
        <p:nvPicPr>
          <p:cNvPr id="2" name="Imagen 1"/>
          <p:cNvPicPr>
            <a:picLocks noChangeAspect="1"/>
          </p:cNvPicPr>
          <p:nvPr/>
        </p:nvPicPr>
        <p:blipFill rotWithShape="1">
          <a:blip r:embed="rId2"/>
          <a:srcRect l="61572" t="22367" r="10494" b="35752"/>
          <a:stretch/>
        </p:blipFill>
        <p:spPr>
          <a:xfrm>
            <a:off x="7797800" y="2895600"/>
            <a:ext cx="2984500" cy="2515730"/>
          </a:xfrm>
          <a:prstGeom prst="rect">
            <a:avLst/>
          </a:prstGeom>
        </p:spPr>
      </p:pic>
    </p:spTree>
    <p:extLst>
      <p:ext uri="{BB962C8B-B14F-4D97-AF65-F5344CB8AC3E}">
        <p14:creationId xmlns:p14="http://schemas.microsoft.com/office/powerpoint/2010/main" val="3187676358"/>
      </p:ext>
    </p:extLst>
  </p:cSld>
  <p:clrMapOvr>
    <a:masterClrMapping/>
  </p:clrMapOvr>
  <p:transition spd="slow" advClick="0">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98474" y="0"/>
            <a:ext cx="116205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3200" dirty="0">
                <a:solidFill>
                  <a:prstClr val="black"/>
                </a:solidFill>
              </a:rPr>
              <a:t>Capítulo 6: ESTRATEGIAS FODA (PRIMER ESLABÓN)</a:t>
            </a:r>
            <a:endParaRPr lang="es-EC" sz="3200" dirty="0">
              <a:solidFill>
                <a:prstClr val="black"/>
              </a:solidFill>
            </a:endParaRPr>
          </a:p>
        </p:txBody>
      </p:sp>
      <p:graphicFrame>
        <p:nvGraphicFramePr>
          <p:cNvPr id="6" name="Diagrama 5"/>
          <p:cNvGraphicFramePr/>
          <p:nvPr>
            <p:extLst/>
          </p:nvPr>
        </p:nvGraphicFramePr>
        <p:xfrm>
          <a:off x="254000" y="635000"/>
          <a:ext cx="11464974" cy="5503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2480420"/>
      </p:ext>
    </p:extLst>
  </p:cSld>
  <p:clrMapOvr>
    <a:masterClrMapping/>
  </p:clrMapOvr>
  <p:transition spd="slow"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98474" y="0"/>
            <a:ext cx="116205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3200" dirty="0">
                <a:solidFill>
                  <a:prstClr val="black"/>
                </a:solidFill>
              </a:rPr>
              <a:t>Capítulo 6: </a:t>
            </a:r>
            <a:r>
              <a:rPr lang="es-ES" sz="2800" dirty="0">
                <a:solidFill>
                  <a:prstClr val="black"/>
                </a:solidFill>
              </a:rPr>
              <a:t>ESTRATEGIAS </a:t>
            </a:r>
            <a:r>
              <a:rPr lang="es-ES" sz="2800" dirty="0" smtClean="0">
                <a:solidFill>
                  <a:prstClr val="black"/>
                </a:solidFill>
              </a:rPr>
              <a:t>OFENSIVAS </a:t>
            </a:r>
            <a:r>
              <a:rPr lang="es-ES" sz="2800" dirty="0">
                <a:solidFill>
                  <a:prstClr val="black"/>
                </a:solidFill>
              </a:rPr>
              <a:t>(PRIMER ESLABÓN)</a:t>
            </a:r>
            <a:endParaRPr lang="es-EC" sz="2800" dirty="0">
              <a:solidFill>
                <a:prstClr val="black"/>
              </a:solidFill>
            </a:endParaRPr>
          </a:p>
        </p:txBody>
      </p:sp>
      <p:graphicFrame>
        <p:nvGraphicFramePr>
          <p:cNvPr id="5" name="Tabla 4"/>
          <p:cNvGraphicFramePr>
            <a:graphicFrameLocks noGrp="1"/>
          </p:cNvGraphicFramePr>
          <p:nvPr>
            <p:extLst/>
          </p:nvPr>
        </p:nvGraphicFramePr>
        <p:xfrm>
          <a:off x="0" y="546099"/>
          <a:ext cx="12192000" cy="5577840"/>
        </p:xfrm>
        <a:graphic>
          <a:graphicData uri="http://schemas.openxmlformats.org/drawingml/2006/table">
            <a:tbl>
              <a:tblPr firstRow="1" bandRow="1">
                <a:tableStyleId>{F2DE63D5-997A-4646-A377-4702673A728D}</a:tableStyleId>
              </a:tblPr>
              <a:tblGrid>
                <a:gridCol w="3048000"/>
                <a:gridCol w="3048000"/>
                <a:gridCol w="3048000"/>
                <a:gridCol w="3048000"/>
              </a:tblGrid>
              <a:tr h="261703">
                <a:tc>
                  <a:txBody>
                    <a:bodyPr/>
                    <a:lstStyle/>
                    <a:p>
                      <a:r>
                        <a:rPr lang="es-ES" sz="1200" dirty="0" smtClean="0"/>
                        <a:t> </a:t>
                      </a:r>
                      <a:endParaRPr lang="es-EC" sz="1200" dirty="0"/>
                    </a:p>
                  </a:txBody>
                  <a:tcPr/>
                </a:tc>
                <a:tc>
                  <a:txBody>
                    <a:bodyPr/>
                    <a:lstStyle/>
                    <a:p>
                      <a:r>
                        <a:rPr lang="es-ES" sz="1200" dirty="0" smtClean="0">
                          <a:solidFill>
                            <a:schemeClr val="tx1"/>
                          </a:solidFill>
                        </a:rPr>
                        <a:t>Relación</a:t>
                      </a:r>
                      <a:r>
                        <a:rPr lang="es-ES" sz="1200" baseline="0" dirty="0" smtClean="0">
                          <a:solidFill>
                            <a:schemeClr val="tx1"/>
                          </a:solidFill>
                        </a:rPr>
                        <a:t> Fortaleza – Oportunidad </a:t>
                      </a:r>
                      <a:endParaRPr lang="es-EC" sz="1200" dirty="0">
                        <a:solidFill>
                          <a:schemeClr val="tx1"/>
                        </a:solidFill>
                      </a:endParaRPr>
                    </a:p>
                  </a:txBody>
                  <a:tcPr/>
                </a:tc>
                <a:tc>
                  <a:txBody>
                    <a:bodyPr/>
                    <a:lstStyle/>
                    <a:p>
                      <a:r>
                        <a:rPr lang="es-ES" sz="1200" dirty="0" smtClean="0">
                          <a:solidFill>
                            <a:schemeClr val="tx1"/>
                          </a:solidFill>
                        </a:rPr>
                        <a:t>Estrategia</a:t>
                      </a:r>
                      <a:r>
                        <a:rPr lang="es-ES" sz="1200" baseline="0" dirty="0" smtClean="0">
                          <a:solidFill>
                            <a:schemeClr val="tx1"/>
                          </a:solidFill>
                        </a:rPr>
                        <a:t>s</a:t>
                      </a:r>
                      <a:endParaRPr lang="es-EC" sz="1200" dirty="0">
                        <a:solidFill>
                          <a:schemeClr val="tx1"/>
                        </a:solidFill>
                      </a:endParaRPr>
                    </a:p>
                  </a:txBody>
                  <a:tcPr/>
                </a:tc>
                <a:tc>
                  <a:txBody>
                    <a:bodyPr/>
                    <a:lstStyle/>
                    <a:p>
                      <a:r>
                        <a:rPr lang="es-ES" sz="1200" dirty="0" smtClean="0">
                          <a:solidFill>
                            <a:schemeClr val="tx1"/>
                          </a:solidFill>
                        </a:rPr>
                        <a:t>Descripción</a:t>
                      </a:r>
                      <a:r>
                        <a:rPr lang="es-ES" sz="1200" baseline="0" dirty="0" smtClean="0">
                          <a:solidFill>
                            <a:schemeClr val="tx1"/>
                          </a:solidFill>
                        </a:rPr>
                        <a:t> </a:t>
                      </a:r>
                      <a:endParaRPr lang="es-EC" sz="1200" dirty="0">
                        <a:solidFill>
                          <a:schemeClr val="tx1"/>
                        </a:solidFill>
                      </a:endParaRPr>
                    </a:p>
                  </a:txBody>
                  <a:tcPr/>
                </a:tc>
              </a:tr>
              <a:tr h="1308517">
                <a:tc rowSpan="4">
                  <a:txBody>
                    <a:bodyPr/>
                    <a:lstStyle/>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r>
                        <a:rPr lang="es-EC" sz="1200" kern="1200" dirty="0" smtClean="0">
                          <a:effectLst/>
                        </a:rPr>
                        <a:t>Fortalecer el primer eslabón de la cadena de producción de lácteos del cantón Alausí mediante estrategias ofensivas que permitan el desarrollo de sus actividades.  </a:t>
                      </a:r>
                      <a:endParaRPr lang="es-EC"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effectLst/>
                        </a:rPr>
                        <a:t>F3: </a:t>
                      </a:r>
                      <a:r>
                        <a:rPr lang="es-EC" sz="1200" kern="1200" dirty="0" smtClean="0">
                          <a:effectLst/>
                        </a:rPr>
                        <a:t>Producción significativa de leche cruda -</a:t>
                      </a:r>
                      <a:r>
                        <a:rPr lang="es-EC" sz="1200" kern="1200" baseline="0" dirty="0" smtClean="0">
                          <a:effectLst/>
                        </a:rPr>
                        <a:t> </a:t>
                      </a:r>
                      <a:r>
                        <a:rPr lang="es-EC" sz="1200" b="1" kern="1200" dirty="0" smtClean="0">
                          <a:effectLst/>
                        </a:rPr>
                        <a:t>O3:</a:t>
                      </a:r>
                      <a:r>
                        <a:rPr lang="es-EC" sz="1200" kern="1200" dirty="0" smtClean="0">
                          <a:effectLst/>
                        </a:rPr>
                        <a:t> Gobierno obliga la participación a programas sanitarios a todas las explotaciones ganaderas para controlar la tuberculosis y brucelosis en los hatos ganaderos.</a:t>
                      </a:r>
                      <a:endParaRPr lang="es-EC" sz="1200" dirty="0"/>
                    </a:p>
                  </a:txBody>
                  <a:tcPr/>
                </a:tc>
                <a:tc>
                  <a:txBody>
                    <a:bodyPr/>
                    <a:lstStyle/>
                    <a:p>
                      <a:r>
                        <a:rPr lang="es-EC" sz="1200" kern="1200" dirty="0" smtClean="0">
                          <a:effectLst/>
                        </a:rPr>
                        <a:t>1. Incluir a las explotaciones ganaderas de la zona en los programas sanitarios de Agrocalidad en la obtención de certificaciones necesarias para la comercialización y acceso a bonificaciones en el precio de la leche cruda.</a:t>
                      </a:r>
                      <a:endParaRPr lang="es-EC" sz="1200" dirty="0"/>
                    </a:p>
                  </a:txBody>
                  <a:tcPr/>
                </a:tc>
                <a:tc>
                  <a:txBody>
                    <a:bodyPr/>
                    <a:lstStyle/>
                    <a:p>
                      <a:r>
                        <a:rPr lang="es-EC" sz="1200" kern="1200" dirty="0" smtClean="0">
                          <a:effectLst/>
                        </a:rPr>
                        <a:t>Los pequeños productores deben acceder a  certificaciones sanitarias que les permitan aumentar el precio de comercialización de la leche producida.</a:t>
                      </a:r>
                      <a:endParaRPr lang="es-EC" sz="1200" dirty="0"/>
                    </a:p>
                  </a:txBody>
                  <a:tcPr/>
                </a:tc>
              </a:tr>
              <a:tr h="1134048">
                <a:tc vMerge="1">
                  <a:txBody>
                    <a:bodyPr/>
                    <a:lstStyle/>
                    <a:p>
                      <a:endParaRPr lang="es-EC"/>
                    </a:p>
                  </a:txBody>
                  <a:tcPr/>
                </a:tc>
                <a:tc>
                  <a:txBody>
                    <a:bodyPr/>
                    <a:lstStyle/>
                    <a:p>
                      <a:r>
                        <a:rPr lang="es-EC" sz="1200" b="1" kern="1200" dirty="0" smtClean="0">
                          <a:effectLst/>
                        </a:rPr>
                        <a:t>F2: </a:t>
                      </a:r>
                      <a:r>
                        <a:rPr lang="es-EC" sz="1200" kern="1200" dirty="0" smtClean="0">
                          <a:effectLst/>
                        </a:rPr>
                        <a:t>Disponibilidad de mano de obra por parte de las familias campesinas para trabajos ganaderos -</a:t>
                      </a:r>
                      <a:r>
                        <a:rPr lang="es-EC" sz="1200" b="1" kern="1200" dirty="0" smtClean="0">
                          <a:effectLst/>
                        </a:rPr>
                        <a:t>O4: </a:t>
                      </a:r>
                      <a:r>
                        <a:rPr lang="es-EC" sz="1200" kern="1200" dirty="0" smtClean="0">
                          <a:effectLst/>
                        </a:rPr>
                        <a:t>Política Agropecuaria 2020-2030 dictada por el Gobierno a favor de las familias campesinas.</a:t>
                      </a:r>
                      <a:endParaRPr lang="es-EC"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effectLst/>
                        </a:rPr>
                        <a:t>2. Involucrar a las familias campesinas de la zona en los programas de la Política 2020-2030 para hacer al sector agropecuario competitivo y sostenible.</a:t>
                      </a:r>
                    </a:p>
                    <a:p>
                      <a:endParaRPr lang="es-EC" sz="1200" dirty="0"/>
                    </a:p>
                  </a:txBody>
                  <a:tcPr/>
                </a:tc>
                <a:tc>
                  <a:txBody>
                    <a:bodyPr/>
                    <a:lstStyle/>
                    <a:p>
                      <a:r>
                        <a:rPr lang="es-EC" sz="1200" kern="1200" dirty="0" smtClean="0">
                          <a:effectLst/>
                        </a:rPr>
                        <a:t>Se debe mejorar la calidad de vida de los campesinos fortaleciendo el sector agropecuario. </a:t>
                      </a:r>
                      <a:endParaRPr lang="es-EC" sz="1200" dirty="0"/>
                    </a:p>
                  </a:txBody>
                  <a:tcPr/>
                </a:tc>
              </a:tr>
              <a:tr h="1134048">
                <a:tc vMerge="1">
                  <a:txBody>
                    <a:bodyPr/>
                    <a:lstStyle/>
                    <a:p>
                      <a:endParaRPr lang="es-EC" dirty="0"/>
                    </a:p>
                  </a:txBody>
                  <a:tcPr/>
                </a:tc>
                <a:tc>
                  <a:txBody>
                    <a:bodyPr/>
                    <a:lstStyle/>
                    <a:p>
                      <a:r>
                        <a:rPr lang="es-EC" sz="1200" b="1" kern="1200" dirty="0" smtClean="0">
                          <a:effectLst/>
                        </a:rPr>
                        <a:t>F5: </a:t>
                      </a:r>
                      <a:r>
                        <a:rPr lang="es-EC" sz="1200" kern="1200" dirty="0" smtClean="0">
                          <a:effectLst/>
                        </a:rPr>
                        <a:t>La variedad de pisos climáticos con los que cuenta genera facilidades para el desarrollo de diferentes actividades agropecuarias -</a:t>
                      </a:r>
                      <a:r>
                        <a:rPr lang="es-EC" sz="1200" b="1" kern="1200" dirty="0" smtClean="0">
                          <a:effectLst/>
                        </a:rPr>
                        <a:t>O1: </a:t>
                      </a:r>
                      <a:r>
                        <a:rPr lang="es-EC" sz="1200" kern="1200" dirty="0" smtClean="0">
                          <a:effectLst/>
                        </a:rPr>
                        <a:t>Cambio de la matriz productiva del país enfocado en la cadena de los lácteos.</a:t>
                      </a:r>
                      <a:endParaRPr lang="es-EC"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effectLst/>
                        </a:rPr>
                        <a:t>3. Explotar los recursos pecuarios de la zona para generar una participación activa en el cambio de la matriz productiva.</a:t>
                      </a:r>
                    </a:p>
                    <a:p>
                      <a:endParaRPr lang="es-EC" sz="1200" dirty="0"/>
                    </a:p>
                  </a:txBody>
                  <a:tcPr/>
                </a:tc>
                <a:tc>
                  <a:txBody>
                    <a:bodyPr/>
                    <a:lstStyle/>
                    <a:p>
                      <a:r>
                        <a:rPr lang="es-EC" sz="1200" kern="1200" dirty="0" smtClean="0">
                          <a:effectLst/>
                        </a:rPr>
                        <a:t>La inclusión de la cadena láctea en el cambio de la matriz productiva incita al aprovechamiento de los recursos disponible en el cantón Alausí.</a:t>
                      </a:r>
                      <a:endParaRPr lang="es-EC" sz="1200" dirty="0"/>
                    </a:p>
                  </a:txBody>
                  <a:tcPr/>
                </a:tc>
              </a:tr>
              <a:tr h="1482986">
                <a:tc vMerge="1">
                  <a:txBody>
                    <a:bodyPr/>
                    <a:lstStyle/>
                    <a:p>
                      <a:endParaRPr lang="es-EC"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effectLst/>
                        </a:rPr>
                        <a:t>F1: </a:t>
                      </a:r>
                      <a:r>
                        <a:rPr lang="es-EC" sz="1200" kern="1200" dirty="0" smtClean="0">
                          <a:effectLst/>
                        </a:rPr>
                        <a:t>Alimentación suficiente para los hatos ganaderas (pastos, praderas, hierbas) -</a:t>
                      </a:r>
                      <a:r>
                        <a:rPr lang="es-EC" sz="1200" b="1" kern="1200" dirty="0" smtClean="0">
                          <a:effectLst/>
                        </a:rPr>
                        <a:t>O2: </a:t>
                      </a:r>
                      <a:r>
                        <a:rPr lang="es-EC" sz="1200" kern="1200" dirty="0" smtClean="0">
                          <a:effectLst/>
                        </a:rPr>
                        <a:t>Ministerio de Agricultura y Ganadería junto con el BanEcuador ponen a disponibilidad de los productores el acceso a nuevos créditos dirigidos para el sector pecuario.</a:t>
                      </a:r>
                    </a:p>
                    <a:p>
                      <a:endParaRPr lang="es-EC" sz="1200" dirty="0"/>
                    </a:p>
                  </a:txBody>
                  <a:tcPr/>
                </a:tc>
                <a:tc>
                  <a:txBody>
                    <a:bodyPr/>
                    <a:lstStyle/>
                    <a:p>
                      <a:r>
                        <a:rPr lang="es-EC" sz="1200" kern="1200" dirty="0" smtClean="0">
                          <a:effectLst/>
                        </a:rPr>
                        <a:t>4. Emplear créditos pecuarios para incrementar o mejorar los hatos ganaderos y aprovechar la disponibilidad de hierbas y potreros.</a:t>
                      </a:r>
                      <a:endParaRPr lang="es-EC" sz="1200" dirty="0"/>
                    </a:p>
                  </a:txBody>
                  <a:tcPr/>
                </a:tc>
                <a:tc>
                  <a:txBody>
                    <a:bodyPr/>
                    <a:lstStyle/>
                    <a:p>
                      <a:r>
                        <a:rPr lang="es-EC" sz="1200" kern="1200" dirty="0" smtClean="0">
                          <a:effectLst/>
                        </a:rPr>
                        <a:t>El aprovechamiento de las facilidades de financiamiento generadas por la banca pública permite mejorar las explotaciones ganaderas.</a:t>
                      </a:r>
                      <a:endParaRPr lang="es-EC" sz="1200" dirty="0"/>
                    </a:p>
                  </a:txBody>
                  <a:tcPr/>
                </a:tc>
              </a:tr>
            </a:tbl>
          </a:graphicData>
        </a:graphic>
      </p:graphicFrame>
    </p:spTree>
    <p:extLst>
      <p:ext uri="{BB962C8B-B14F-4D97-AF65-F5344CB8AC3E}">
        <p14:creationId xmlns:p14="http://schemas.microsoft.com/office/powerpoint/2010/main" val="316080553"/>
      </p:ext>
    </p:extLst>
  </p:cSld>
  <p:clrMapOvr>
    <a:masterClrMapping/>
  </p:clrMapOvr>
  <p:transition spd="slow"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169537" y="0"/>
            <a:ext cx="116205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400" dirty="0">
                <a:solidFill>
                  <a:prstClr val="black"/>
                </a:solidFill>
              </a:rPr>
              <a:t>Capítulo 6: ESTRATEGIAS FODA (SEGUNDO Y TERCER ESLABÓN)</a:t>
            </a:r>
            <a:endParaRPr lang="es-EC" sz="2400" dirty="0">
              <a:solidFill>
                <a:prstClr val="black"/>
              </a:solidFill>
            </a:endParaRPr>
          </a:p>
          <a:p>
            <a:endParaRPr lang="es-EC" dirty="0">
              <a:solidFill>
                <a:prstClr val="black"/>
              </a:solidFill>
            </a:endParaRPr>
          </a:p>
        </p:txBody>
      </p:sp>
      <p:graphicFrame>
        <p:nvGraphicFramePr>
          <p:cNvPr id="6" name="Diagrama 5"/>
          <p:cNvGraphicFramePr/>
          <p:nvPr>
            <p:extLst/>
          </p:nvPr>
        </p:nvGraphicFramePr>
        <p:xfrm>
          <a:off x="254000" y="635000"/>
          <a:ext cx="11464974" cy="5503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5346701"/>
      </p:ext>
    </p:extLst>
  </p:cSld>
  <p:clrMapOvr>
    <a:masterClrMapping/>
  </p:clrMapOvr>
  <p:transition spd="slow"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169537" y="0"/>
            <a:ext cx="116205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dirty="0" smtClean="0">
                <a:solidFill>
                  <a:prstClr val="black"/>
                </a:solidFill>
              </a:rPr>
              <a:t>Capítulo 6: ESTRATEGIAS </a:t>
            </a:r>
            <a:r>
              <a:rPr lang="es-ES" sz="2000" dirty="0">
                <a:solidFill>
                  <a:prstClr val="black"/>
                </a:solidFill>
              </a:rPr>
              <a:t>REORIENTACIÓN (SEGUNDO Y TERCER ESLABÓN)</a:t>
            </a:r>
            <a:endParaRPr lang="es-EC" sz="2000" dirty="0">
              <a:solidFill>
                <a:prstClr val="black"/>
              </a:solidFill>
            </a:endParaRPr>
          </a:p>
          <a:p>
            <a:endParaRPr lang="es-EC" dirty="0">
              <a:solidFill>
                <a:prstClr val="black"/>
              </a:solidFill>
            </a:endParaRPr>
          </a:p>
        </p:txBody>
      </p:sp>
      <p:graphicFrame>
        <p:nvGraphicFramePr>
          <p:cNvPr id="7" name="Tabla 6"/>
          <p:cNvGraphicFramePr>
            <a:graphicFrameLocks noGrp="1"/>
          </p:cNvGraphicFramePr>
          <p:nvPr>
            <p:extLst/>
          </p:nvPr>
        </p:nvGraphicFramePr>
        <p:xfrm>
          <a:off x="0" y="546099"/>
          <a:ext cx="12192000" cy="5397002"/>
        </p:xfrm>
        <a:graphic>
          <a:graphicData uri="http://schemas.openxmlformats.org/drawingml/2006/table">
            <a:tbl>
              <a:tblPr firstRow="1" bandRow="1">
                <a:tableStyleId>{72833802-FEF1-4C79-8D5D-14CF1EAF98D9}</a:tableStyleId>
              </a:tblPr>
              <a:tblGrid>
                <a:gridCol w="3048000"/>
                <a:gridCol w="3048000"/>
                <a:gridCol w="3048000"/>
                <a:gridCol w="3048000"/>
              </a:tblGrid>
              <a:tr h="261703">
                <a:tc>
                  <a:txBody>
                    <a:bodyPr/>
                    <a:lstStyle/>
                    <a:p>
                      <a:r>
                        <a:rPr lang="es-ES" sz="1200" dirty="0" smtClean="0"/>
                        <a:t> </a:t>
                      </a:r>
                      <a:endParaRPr lang="es-EC" sz="1200" dirty="0"/>
                    </a:p>
                  </a:txBody>
                  <a:tcPr/>
                </a:tc>
                <a:tc>
                  <a:txBody>
                    <a:bodyPr/>
                    <a:lstStyle/>
                    <a:p>
                      <a:r>
                        <a:rPr lang="es-ES" sz="1200" dirty="0" smtClean="0">
                          <a:solidFill>
                            <a:schemeClr val="tx1"/>
                          </a:solidFill>
                        </a:rPr>
                        <a:t>Relación</a:t>
                      </a:r>
                      <a:r>
                        <a:rPr lang="es-ES" sz="1200" baseline="0" dirty="0" smtClean="0">
                          <a:solidFill>
                            <a:schemeClr val="tx1"/>
                          </a:solidFill>
                        </a:rPr>
                        <a:t> Debilidad – Oportunidad </a:t>
                      </a:r>
                      <a:endParaRPr lang="es-EC" sz="1200" dirty="0">
                        <a:solidFill>
                          <a:schemeClr val="tx1"/>
                        </a:solidFill>
                      </a:endParaRPr>
                    </a:p>
                  </a:txBody>
                  <a:tcPr/>
                </a:tc>
                <a:tc>
                  <a:txBody>
                    <a:bodyPr/>
                    <a:lstStyle/>
                    <a:p>
                      <a:r>
                        <a:rPr lang="es-ES" sz="1200" dirty="0" smtClean="0">
                          <a:solidFill>
                            <a:schemeClr val="tx1"/>
                          </a:solidFill>
                        </a:rPr>
                        <a:t>Estrategia</a:t>
                      </a:r>
                      <a:r>
                        <a:rPr lang="es-ES" sz="1200" baseline="0" dirty="0" smtClean="0">
                          <a:solidFill>
                            <a:schemeClr val="tx1"/>
                          </a:solidFill>
                        </a:rPr>
                        <a:t>s</a:t>
                      </a:r>
                      <a:endParaRPr lang="es-EC" sz="1200" dirty="0">
                        <a:solidFill>
                          <a:schemeClr val="tx1"/>
                        </a:solidFill>
                      </a:endParaRPr>
                    </a:p>
                  </a:txBody>
                  <a:tcPr/>
                </a:tc>
                <a:tc>
                  <a:txBody>
                    <a:bodyPr/>
                    <a:lstStyle/>
                    <a:p>
                      <a:r>
                        <a:rPr lang="es-ES" sz="1200" dirty="0" smtClean="0">
                          <a:solidFill>
                            <a:schemeClr val="tx1"/>
                          </a:solidFill>
                        </a:rPr>
                        <a:t>Descripción</a:t>
                      </a:r>
                      <a:r>
                        <a:rPr lang="es-ES" sz="1200" baseline="0" dirty="0" smtClean="0">
                          <a:solidFill>
                            <a:schemeClr val="tx1"/>
                          </a:solidFill>
                        </a:rPr>
                        <a:t> </a:t>
                      </a:r>
                      <a:endParaRPr lang="es-EC" sz="1200" dirty="0">
                        <a:solidFill>
                          <a:schemeClr val="tx1"/>
                        </a:solidFill>
                      </a:endParaRPr>
                    </a:p>
                  </a:txBody>
                  <a:tcPr/>
                </a:tc>
              </a:tr>
              <a:tr h="1308517">
                <a:tc rowSpan="4">
                  <a:txBody>
                    <a:bodyPr/>
                    <a:lstStyle/>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endParaRPr lang="es-EC" sz="1200" kern="1200" dirty="0" smtClean="0">
                        <a:effectLst/>
                      </a:endParaRPr>
                    </a:p>
                    <a:p>
                      <a:pPr algn="ctr"/>
                      <a:r>
                        <a:rPr lang="es-EC" sz="1200" kern="1200" dirty="0" smtClean="0">
                          <a:effectLst/>
                        </a:rPr>
                        <a:t>Fortalecer el primer eslabón de la cadena de producción de lácteos del cantón Alausí mediante estrategias ofensivas que permitan el desarrollo de sus actividades.  </a:t>
                      </a:r>
                      <a:endParaRPr lang="es-EC" sz="1200" dirty="0"/>
                    </a:p>
                  </a:txBody>
                  <a:tcPr/>
                </a:tc>
                <a:tc>
                  <a:txBody>
                    <a:bodyPr/>
                    <a:lstStyle/>
                    <a:p>
                      <a:r>
                        <a:rPr lang="es-EC" sz="1200" b="1" kern="1200" dirty="0" smtClean="0">
                          <a:solidFill>
                            <a:schemeClr val="tx1"/>
                          </a:solidFill>
                          <a:effectLst/>
                          <a:latin typeface="+mn-lt"/>
                          <a:ea typeface="+mn-ea"/>
                          <a:cs typeface="+mn-cs"/>
                        </a:rPr>
                        <a:t>D1: </a:t>
                      </a:r>
                      <a:r>
                        <a:rPr lang="es-EC" sz="1200" kern="1200" dirty="0" smtClean="0">
                          <a:solidFill>
                            <a:schemeClr val="tx1"/>
                          </a:solidFill>
                          <a:effectLst/>
                          <a:latin typeface="+mn-lt"/>
                          <a:ea typeface="+mn-ea"/>
                          <a:cs typeface="+mn-cs"/>
                        </a:rPr>
                        <a:t>Mano de obra no cuenta con conocimientos y capacitaciones necesarias para elaborar derivados lácteos </a:t>
                      </a:r>
                      <a:r>
                        <a:rPr lang="es-EC" sz="1200" b="1" kern="1200" dirty="0" smtClean="0">
                          <a:solidFill>
                            <a:schemeClr val="tx1"/>
                          </a:solidFill>
                          <a:effectLst/>
                          <a:latin typeface="+mn-lt"/>
                          <a:ea typeface="+mn-ea"/>
                          <a:cs typeface="+mn-cs"/>
                        </a:rPr>
                        <a:t>- O3: </a:t>
                      </a:r>
                      <a:r>
                        <a:rPr lang="es-EC" sz="1200" kern="1200" dirty="0" smtClean="0">
                          <a:solidFill>
                            <a:schemeClr val="tx1"/>
                          </a:solidFill>
                          <a:effectLst/>
                          <a:latin typeface="+mn-lt"/>
                          <a:ea typeface="+mn-ea"/>
                          <a:cs typeface="+mn-cs"/>
                        </a:rPr>
                        <a:t>Fomento de planes de capacitación en Buenas Prácticas de Manufactura para las plantas procesadoras de derivados lácteos.</a:t>
                      </a:r>
                      <a:endParaRPr lang="es-EC" sz="1000" dirty="0"/>
                    </a:p>
                  </a:txBody>
                  <a:tcPr/>
                </a:tc>
                <a:tc>
                  <a:txBody>
                    <a:bodyPr/>
                    <a:lstStyle/>
                    <a:p>
                      <a:r>
                        <a:rPr lang="es-EC" sz="1200" kern="1200" dirty="0" smtClean="0">
                          <a:effectLst/>
                        </a:rPr>
                        <a:t>1. </a:t>
                      </a:r>
                      <a:r>
                        <a:rPr lang="es-EC" sz="1200" kern="1200" dirty="0" smtClean="0">
                          <a:solidFill>
                            <a:schemeClr val="tx1"/>
                          </a:solidFill>
                          <a:effectLst/>
                          <a:latin typeface="+mn-lt"/>
                          <a:ea typeface="+mn-ea"/>
                          <a:cs typeface="+mn-cs"/>
                        </a:rPr>
                        <a:t>Desarrollar capacitaciones para el personal de las plantas procesadoras de lácteos.</a:t>
                      </a:r>
                      <a:endParaRPr lang="es-EC" sz="1000" dirty="0"/>
                    </a:p>
                  </a:txBody>
                  <a:tcPr/>
                </a:tc>
                <a:tc>
                  <a:txBody>
                    <a:bodyPr/>
                    <a:lstStyle/>
                    <a:p>
                      <a:r>
                        <a:rPr lang="es-EC" sz="1200" kern="1200" dirty="0" smtClean="0">
                          <a:solidFill>
                            <a:schemeClr val="tx1"/>
                          </a:solidFill>
                          <a:effectLst/>
                          <a:latin typeface="+mn-lt"/>
                          <a:ea typeface="+mn-ea"/>
                          <a:cs typeface="+mn-cs"/>
                        </a:rPr>
                        <a:t>Se debe capacitar al personal para que desarrollen de manera adecuada las actividades productivas.</a:t>
                      </a:r>
                      <a:endParaRPr lang="es-EC" sz="1000" dirty="0"/>
                    </a:p>
                  </a:txBody>
                  <a:tcPr/>
                </a:tc>
              </a:tr>
              <a:tr h="1134048">
                <a:tc vMerge="1">
                  <a:txBody>
                    <a:bodyPr/>
                    <a:lstStyle/>
                    <a:p>
                      <a:endParaRPr lang="es-EC"/>
                    </a:p>
                  </a:txBody>
                  <a:tcPr/>
                </a:tc>
                <a:tc>
                  <a:txBody>
                    <a:bodyPr/>
                    <a:lstStyle/>
                    <a:p>
                      <a:r>
                        <a:rPr lang="es-EC" sz="1200" b="1" kern="1200" dirty="0" smtClean="0">
                          <a:solidFill>
                            <a:schemeClr val="tx1"/>
                          </a:solidFill>
                          <a:effectLst/>
                          <a:latin typeface="+mn-lt"/>
                          <a:ea typeface="+mn-ea"/>
                          <a:cs typeface="+mn-cs"/>
                        </a:rPr>
                        <a:t>D3: </a:t>
                      </a:r>
                      <a:r>
                        <a:rPr lang="es-EC" sz="1200" kern="1200" dirty="0" smtClean="0">
                          <a:solidFill>
                            <a:schemeClr val="tx1"/>
                          </a:solidFill>
                          <a:effectLst/>
                          <a:latin typeface="+mn-lt"/>
                          <a:ea typeface="+mn-ea"/>
                          <a:cs typeface="+mn-cs"/>
                        </a:rPr>
                        <a:t>Escasez de maquinaria y equipos tecnificados para el procesamiento de derivados lácteos </a:t>
                      </a:r>
                      <a:r>
                        <a:rPr lang="es-EC" sz="1200" b="1" kern="1200" dirty="0" smtClean="0">
                          <a:solidFill>
                            <a:schemeClr val="tx1"/>
                          </a:solidFill>
                          <a:effectLst/>
                          <a:latin typeface="+mn-lt"/>
                          <a:ea typeface="+mn-ea"/>
                          <a:cs typeface="+mn-cs"/>
                        </a:rPr>
                        <a:t>- O2: </a:t>
                      </a:r>
                      <a:r>
                        <a:rPr lang="es-EC" sz="1200" kern="1200" dirty="0" smtClean="0">
                          <a:solidFill>
                            <a:schemeClr val="tx1"/>
                          </a:solidFill>
                          <a:effectLst/>
                          <a:latin typeface="+mn-lt"/>
                          <a:ea typeface="+mn-ea"/>
                          <a:cs typeface="+mn-cs"/>
                        </a:rPr>
                        <a:t>Disponibilidad de créditos productivos en la banca pública dirigidos a las empresas locales.</a:t>
                      </a:r>
                      <a:endParaRPr lang="es-EC"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effectLst/>
                        </a:rPr>
                        <a:t>2. </a:t>
                      </a:r>
                      <a:r>
                        <a:rPr lang="es-EC" sz="1200" kern="1200" dirty="0" smtClean="0">
                          <a:solidFill>
                            <a:schemeClr val="tx1"/>
                          </a:solidFill>
                          <a:effectLst/>
                          <a:latin typeface="+mn-lt"/>
                          <a:ea typeface="+mn-ea"/>
                          <a:cs typeface="+mn-cs"/>
                        </a:rPr>
                        <a:t>Emplear créditos productivos ofertados por la banca pública para la compra de  maquinaria, equipos especializados en la fabricación de lácteos</a:t>
                      </a:r>
                      <a:endParaRPr lang="es-EC" sz="1000" dirty="0"/>
                    </a:p>
                  </a:txBody>
                  <a:tcPr/>
                </a:tc>
                <a:tc>
                  <a:txBody>
                    <a:bodyPr/>
                    <a:lstStyle/>
                    <a:p>
                      <a:r>
                        <a:rPr lang="es-EC" sz="1200" kern="1200" dirty="0" smtClean="0">
                          <a:solidFill>
                            <a:schemeClr val="tx1"/>
                          </a:solidFill>
                          <a:effectLst/>
                          <a:latin typeface="+mn-lt"/>
                          <a:ea typeface="+mn-ea"/>
                          <a:cs typeface="+mn-cs"/>
                        </a:rPr>
                        <a:t>La obtención de equipos tecnificados facilita el desarrollo de operaciones.</a:t>
                      </a:r>
                      <a:endParaRPr lang="es-EC" sz="1000" dirty="0"/>
                    </a:p>
                  </a:txBody>
                  <a:tcPr/>
                </a:tc>
              </a:tr>
              <a:tr h="1134048">
                <a:tc vMerge="1">
                  <a:txBody>
                    <a:bodyPr/>
                    <a:lstStyle/>
                    <a:p>
                      <a:endParaRPr lang="es-EC" dirty="0"/>
                    </a:p>
                  </a:txBody>
                  <a:tcPr/>
                </a:tc>
                <a:tc>
                  <a:txBody>
                    <a:bodyPr/>
                    <a:lstStyle/>
                    <a:p>
                      <a:r>
                        <a:rPr lang="es-EC" sz="1200" b="1" kern="1200" dirty="0" smtClean="0">
                          <a:solidFill>
                            <a:schemeClr val="tx1"/>
                          </a:solidFill>
                          <a:effectLst/>
                          <a:latin typeface="+mn-lt"/>
                          <a:ea typeface="+mn-ea"/>
                          <a:cs typeface="+mn-cs"/>
                        </a:rPr>
                        <a:t>D2: </a:t>
                      </a:r>
                      <a:r>
                        <a:rPr lang="es-EC" sz="1200" kern="1200" dirty="0" smtClean="0">
                          <a:solidFill>
                            <a:schemeClr val="tx1"/>
                          </a:solidFill>
                          <a:effectLst/>
                          <a:latin typeface="+mn-lt"/>
                          <a:ea typeface="+mn-ea"/>
                          <a:cs typeface="+mn-cs"/>
                        </a:rPr>
                        <a:t>Escasez de derivados lácteos que conforman los portafolios de productos ofertados por las industrias locales al mercado </a:t>
                      </a:r>
                      <a:r>
                        <a:rPr lang="es-EC" sz="1200" b="1" kern="1200" dirty="0" smtClean="0">
                          <a:solidFill>
                            <a:schemeClr val="tx1"/>
                          </a:solidFill>
                          <a:effectLst/>
                          <a:latin typeface="+mn-lt"/>
                          <a:ea typeface="+mn-ea"/>
                          <a:cs typeface="+mn-cs"/>
                        </a:rPr>
                        <a:t>- O5:</a:t>
                      </a:r>
                      <a:r>
                        <a:rPr lang="es-EC" sz="1200" kern="1200" dirty="0" smtClean="0">
                          <a:solidFill>
                            <a:schemeClr val="tx1"/>
                          </a:solidFill>
                          <a:effectLst/>
                          <a:latin typeface="+mn-lt"/>
                          <a:ea typeface="+mn-ea"/>
                          <a:cs typeface="+mn-cs"/>
                        </a:rPr>
                        <a:t> Requerimiento de nuevos productos lácteos para lanzar al mercado.</a:t>
                      </a:r>
                      <a:endParaRPr lang="es-EC"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effectLst/>
                        </a:rPr>
                        <a:t>3. </a:t>
                      </a:r>
                      <a:r>
                        <a:rPr lang="es-EC" sz="1200" kern="1200" dirty="0" smtClean="0">
                          <a:solidFill>
                            <a:schemeClr val="tx1"/>
                          </a:solidFill>
                          <a:effectLst/>
                          <a:latin typeface="+mn-lt"/>
                          <a:ea typeface="+mn-ea"/>
                          <a:cs typeface="+mn-cs"/>
                        </a:rPr>
                        <a:t>Lanzar productos nuevos y novedosos al mercado para buscar una diferenciación de las demás empresas locales.</a:t>
                      </a:r>
                      <a:endParaRPr lang="es-EC" sz="1000" dirty="0"/>
                    </a:p>
                  </a:txBody>
                  <a:tcPr/>
                </a:tc>
                <a:tc>
                  <a:txBody>
                    <a:bodyPr/>
                    <a:lstStyle/>
                    <a:p>
                      <a:r>
                        <a:rPr lang="es-EC" sz="1200" kern="1200" dirty="0" smtClean="0">
                          <a:solidFill>
                            <a:schemeClr val="tx1"/>
                          </a:solidFill>
                          <a:effectLst/>
                          <a:latin typeface="+mn-lt"/>
                          <a:ea typeface="+mn-ea"/>
                          <a:cs typeface="+mn-cs"/>
                        </a:rPr>
                        <a:t>Ampliar la cartera de productos ofrecidos al mercado.</a:t>
                      </a:r>
                      <a:endParaRPr lang="es-EC" sz="1000" dirty="0"/>
                    </a:p>
                  </a:txBody>
                  <a:tcPr/>
                </a:tc>
              </a:tr>
              <a:tr h="1482986">
                <a:tc vMerge="1">
                  <a:txBody>
                    <a:bodyPr/>
                    <a:lstStyle/>
                    <a:p>
                      <a:endParaRPr lang="es-EC"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solidFill>
                            <a:schemeClr val="tx1"/>
                          </a:solidFill>
                          <a:effectLst/>
                          <a:latin typeface="+mn-lt"/>
                          <a:ea typeface="+mn-ea"/>
                          <a:cs typeface="+mn-cs"/>
                        </a:rPr>
                        <a:t>D5</a:t>
                      </a:r>
                      <a:r>
                        <a:rPr lang="es-EC" sz="1200" kern="1200" dirty="0" smtClean="0">
                          <a:solidFill>
                            <a:schemeClr val="tx1"/>
                          </a:solidFill>
                          <a:effectLst/>
                          <a:latin typeface="+mn-lt"/>
                          <a:ea typeface="+mn-ea"/>
                          <a:cs typeface="+mn-cs"/>
                        </a:rPr>
                        <a:t>:</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Dificultad en la comercialización y distribución oportuna de productos por la ubicación de la planta </a:t>
                      </a:r>
                      <a:r>
                        <a:rPr lang="es-EC" sz="1200" b="1" kern="1200" dirty="0" smtClean="0">
                          <a:solidFill>
                            <a:schemeClr val="tx1"/>
                          </a:solidFill>
                          <a:effectLst/>
                          <a:latin typeface="+mn-lt"/>
                          <a:ea typeface="+mn-ea"/>
                          <a:cs typeface="+mn-cs"/>
                        </a:rPr>
                        <a:t>- O4: </a:t>
                      </a:r>
                      <a:r>
                        <a:rPr lang="es-EC" sz="1200" kern="1200" dirty="0" smtClean="0">
                          <a:solidFill>
                            <a:schemeClr val="tx1"/>
                          </a:solidFill>
                          <a:effectLst/>
                          <a:latin typeface="+mn-lt"/>
                          <a:ea typeface="+mn-ea"/>
                          <a:cs typeface="+mn-cs"/>
                        </a:rPr>
                        <a:t>Convenios entre el GAD cantonal de Alausí y el Gobierno provincial de Chimborazo para ofrecer mantenimiento a la red de vías rurales del cantón</a:t>
                      </a:r>
                      <a:endParaRPr lang="es-EC" sz="1000" dirty="0"/>
                    </a:p>
                  </a:txBody>
                  <a:tcPr/>
                </a:tc>
                <a:tc>
                  <a:txBody>
                    <a:bodyPr/>
                    <a:lstStyle/>
                    <a:p>
                      <a:r>
                        <a:rPr lang="es-EC" sz="1200" kern="1200" dirty="0" smtClean="0">
                          <a:effectLst/>
                        </a:rPr>
                        <a:t>4. </a:t>
                      </a:r>
                      <a:r>
                        <a:rPr lang="es-EC" sz="1200" kern="1200" dirty="0" smtClean="0">
                          <a:solidFill>
                            <a:schemeClr val="tx1"/>
                          </a:solidFill>
                          <a:effectLst/>
                          <a:latin typeface="+mn-lt"/>
                          <a:ea typeface="+mn-ea"/>
                          <a:cs typeface="+mn-cs"/>
                        </a:rPr>
                        <a:t>Coadyuvar en la restructuración de la red de vías rurales para tener un acceso a los mercados de una manera oportuna y rápida</a:t>
                      </a:r>
                      <a:endParaRPr lang="es-EC" sz="1000" dirty="0"/>
                    </a:p>
                  </a:txBody>
                  <a:tcPr/>
                </a:tc>
                <a:tc>
                  <a:txBody>
                    <a:bodyPr/>
                    <a:lstStyle/>
                    <a:p>
                      <a:r>
                        <a:rPr lang="es-EC" sz="1200" kern="1200" dirty="0" smtClean="0">
                          <a:solidFill>
                            <a:schemeClr val="tx1"/>
                          </a:solidFill>
                          <a:effectLst/>
                          <a:latin typeface="+mn-lt"/>
                          <a:ea typeface="+mn-ea"/>
                          <a:cs typeface="+mn-cs"/>
                        </a:rPr>
                        <a:t>El acceso a vías es fundamental para una distribución y comercialización de productos lácteos. </a:t>
                      </a:r>
                      <a:endParaRPr lang="es-EC" sz="1000" dirty="0"/>
                    </a:p>
                  </a:txBody>
                  <a:tcPr/>
                </a:tc>
              </a:tr>
            </a:tbl>
          </a:graphicData>
        </a:graphic>
      </p:graphicFrame>
    </p:spTree>
    <p:extLst>
      <p:ext uri="{BB962C8B-B14F-4D97-AF65-F5344CB8AC3E}">
        <p14:creationId xmlns:p14="http://schemas.microsoft.com/office/powerpoint/2010/main" val="297460790"/>
      </p:ext>
    </p:extLst>
  </p:cSld>
  <p:clrMapOvr>
    <a:masterClrMapping/>
  </p:clrMapOvr>
  <p:transition spd="slow"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169537" y="0"/>
            <a:ext cx="116205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3200" dirty="0" smtClean="0">
                <a:solidFill>
                  <a:prstClr val="black"/>
                </a:solidFill>
              </a:rPr>
              <a:t>Capítulo 7: CONCLUSIONES</a:t>
            </a:r>
            <a:endParaRPr lang="es-EC" dirty="0">
              <a:solidFill>
                <a:prstClr val="black"/>
              </a:solidFill>
            </a:endParaRPr>
          </a:p>
        </p:txBody>
      </p:sp>
      <p:sp>
        <p:nvSpPr>
          <p:cNvPr id="5" name="Elipse 4"/>
          <p:cNvSpPr/>
          <p:nvPr/>
        </p:nvSpPr>
        <p:spPr>
          <a:xfrm>
            <a:off x="169537" y="899326"/>
            <a:ext cx="533400" cy="31432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black"/>
                </a:solidFill>
              </a:rPr>
              <a:t>1</a:t>
            </a:r>
            <a:endParaRPr lang="es-EC" b="1" dirty="0">
              <a:solidFill>
                <a:prstClr val="black"/>
              </a:solidFill>
            </a:endParaRPr>
          </a:p>
        </p:txBody>
      </p:sp>
      <p:sp>
        <p:nvSpPr>
          <p:cNvPr id="6" name="Elipse 5"/>
          <p:cNvSpPr/>
          <p:nvPr/>
        </p:nvSpPr>
        <p:spPr>
          <a:xfrm>
            <a:off x="217122" y="1669868"/>
            <a:ext cx="533400" cy="31432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black"/>
                </a:solidFill>
              </a:rPr>
              <a:t>2</a:t>
            </a:r>
            <a:endParaRPr lang="es-EC" b="1" dirty="0">
              <a:solidFill>
                <a:prstClr val="black"/>
              </a:solidFill>
            </a:endParaRPr>
          </a:p>
        </p:txBody>
      </p:sp>
      <p:sp>
        <p:nvSpPr>
          <p:cNvPr id="7" name="Elipse 6"/>
          <p:cNvSpPr/>
          <p:nvPr/>
        </p:nvSpPr>
        <p:spPr>
          <a:xfrm>
            <a:off x="173974" y="2390396"/>
            <a:ext cx="533400" cy="31432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black"/>
                </a:solidFill>
              </a:rPr>
              <a:t>3</a:t>
            </a:r>
            <a:endParaRPr lang="es-EC" b="1" dirty="0">
              <a:solidFill>
                <a:prstClr val="black"/>
              </a:solidFill>
            </a:endParaRPr>
          </a:p>
        </p:txBody>
      </p:sp>
      <p:sp>
        <p:nvSpPr>
          <p:cNvPr id="8" name="Elipse 7"/>
          <p:cNvSpPr/>
          <p:nvPr/>
        </p:nvSpPr>
        <p:spPr>
          <a:xfrm>
            <a:off x="170759" y="3110924"/>
            <a:ext cx="533400" cy="31432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black"/>
                </a:solidFill>
              </a:rPr>
              <a:t>4</a:t>
            </a:r>
            <a:endParaRPr lang="es-EC" b="1" dirty="0">
              <a:solidFill>
                <a:prstClr val="black"/>
              </a:solidFill>
            </a:endParaRPr>
          </a:p>
        </p:txBody>
      </p:sp>
      <p:sp>
        <p:nvSpPr>
          <p:cNvPr id="9" name="Elipse 8"/>
          <p:cNvSpPr/>
          <p:nvPr/>
        </p:nvSpPr>
        <p:spPr>
          <a:xfrm>
            <a:off x="169537" y="3899606"/>
            <a:ext cx="533400" cy="31432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black"/>
                </a:solidFill>
              </a:rPr>
              <a:t>5</a:t>
            </a:r>
            <a:endParaRPr lang="es-EC" b="1" dirty="0">
              <a:solidFill>
                <a:prstClr val="black"/>
              </a:solidFill>
            </a:endParaRPr>
          </a:p>
        </p:txBody>
      </p:sp>
      <p:sp>
        <p:nvSpPr>
          <p:cNvPr id="10" name="Elipse 9"/>
          <p:cNvSpPr/>
          <p:nvPr/>
        </p:nvSpPr>
        <p:spPr>
          <a:xfrm>
            <a:off x="169537" y="4675738"/>
            <a:ext cx="533400" cy="31432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black"/>
                </a:solidFill>
              </a:rPr>
              <a:t>6</a:t>
            </a:r>
            <a:endParaRPr lang="es-EC" b="1" dirty="0">
              <a:solidFill>
                <a:prstClr val="black"/>
              </a:solidFill>
            </a:endParaRPr>
          </a:p>
        </p:txBody>
      </p:sp>
      <p:sp>
        <p:nvSpPr>
          <p:cNvPr id="11" name="Elipse 10"/>
          <p:cNvSpPr/>
          <p:nvPr/>
        </p:nvSpPr>
        <p:spPr>
          <a:xfrm>
            <a:off x="169537" y="5372851"/>
            <a:ext cx="533400" cy="31432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black"/>
                </a:solidFill>
              </a:rPr>
              <a:t>7</a:t>
            </a:r>
            <a:endParaRPr lang="es-EC" b="1" dirty="0">
              <a:solidFill>
                <a:prstClr val="black"/>
              </a:solidFill>
            </a:endParaRPr>
          </a:p>
        </p:txBody>
      </p:sp>
      <p:sp>
        <p:nvSpPr>
          <p:cNvPr id="12" name="Cheurón 11"/>
          <p:cNvSpPr/>
          <p:nvPr/>
        </p:nvSpPr>
        <p:spPr>
          <a:xfrm>
            <a:off x="598122" y="812800"/>
            <a:ext cx="9825363" cy="500861"/>
          </a:xfrm>
          <a:prstGeom prst="chevron">
            <a:avLst/>
          </a:prstGeom>
          <a:ln>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s-ES" sz="1400" dirty="0">
                <a:solidFill>
                  <a:prstClr val="black"/>
                </a:solidFill>
              </a:rPr>
              <a:t>Encadenamientos productivos han venido desarrollándose de acuerdo con los aportes teóricos de varios autores en el transcurso del tiempo.</a:t>
            </a:r>
            <a:endParaRPr lang="es-EC" sz="1400" dirty="0">
              <a:solidFill>
                <a:prstClr val="black"/>
              </a:solidFill>
            </a:endParaRPr>
          </a:p>
        </p:txBody>
      </p:sp>
      <p:sp>
        <p:nvSpPr>
          <p:cNvPr id="13" name="Cheurón 12"/>
          <p:cNvSpPr/>
          <p:nvPr/>
        </p:nvSpPr>
        <p:spPr>
          <a:xfrm>
            <a:off x="702937" y="1562308"/>
            <a:ext cx="9825363" cy="500861"/>
          </a:xfrm>
          <a:prstGeom prst="chevron">
            <a:avLst/>
          </a:prstGeom>
          <a:ln>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s-ES" sz="1400" dirty="0">
                <a:solidFill>
                  <a:prstClr val="black"/>
                </a:solidFill>
              </a:rPr>
              <a:t>La industria láctea es uno de los sectores considerados en el cambio de la matriz productiva, Chimborazo aporta con un 11,84% de la producción Nacional.</a:t>
            </a:r>
            <a:endParaRPr lang="es-EC" sz="1400" dirty="0">
              <a:solidFill>
                <a:prstClr val="black"/>
              </a:solidFill>
            </a:endParaRPr>
          </a:p>
        </p:txBody>
      </p:sp>
      <p:sp>
        <p:nvSpPr>
          <p:cNvPr id="14" name="Cheurón 13"/>
          <p:cNvSpPr/>
          <p:nvPr/>
        </p:nvSpPr>
        <p:spPr>
          <a:xfrm>
            <a:off x="750522" y="2284024"/>
            <a:ext cx="9825363" cy="500861"/>
          </a:xfrm>
          <a:prstGeom prst="chevron">
            <a:avLst/>
          </a:prstGeom>
          <a:ln>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400" dirty="0">
                <a:solidFill>
                  <a:prstClr val="black"/>
                </a:solidFill>
              </a:rPr>
              <a:t>El primer eslabón se caracteriza principalmente por la conformación de UPAS que desarrollan actividades agrícolas y ganaderas empleando a los integrantes de sus núcleos familiares para estas labores.</a:t>
            </a:r>
          </a:p>
        </p:txBody>
      </p:sp>
      <p:sp>
        <p:nvSpPr>
          <p:cNvPr id="15" name="Cheurón 14"/>
          <p:cNvSpPr/>
          <p:nvPr/>
        </p:nvSpPr>
        <p:spPr>
          <a:xfrm>
            <a:off x="750522" y="3009880"/>
            <a:ext cx="9825363" cy="500861"/>
          </a:xfrm>
          <a:prstGeom prst="chevron">
            <a:avLst/>
          </a:prstGeom>
          <a:ln>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es-EC" sz="1400" dirty="0">
                <a:solidFill>
                  <a:prstClr val="black"/>
                </a:solidFill>
              </a:rPr>
              <a:t>Se obtiene 12.333 litros diarios con un rendimiento de 9,63 litros por vaca; el 95,4% se destina a la comercialización mediante intermediarios que no pagan los precios mínimos establecidos por las autoridades.    </a:t>
            </a:r>
          </a:p>
        </p:txBody>
      </p:sp>
      <p:sp>
        <p:nvSpPr>
          <p:cNvPr id="16" name="Cheurón 15"/>
          <p:cNvSpPr/>
          <p:nvPr/>
        </p:nvSpPr>
        <p:spPr>
          <a:xfrm>
            <a:off x="702937" y="3782599"/>
            <a:ext cx="9825363" cy="500861"/>
          </a:xfrm>
          <a:prstGeom prst="chevron">
            <a:avLst/>
          </a:prstGeom>
          <a:ln>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es-EC" sz="1400" dirty="0">
                <a:solidFill>
                  <a:prstClr val="black"/>
                </a:solidFill>
              </a:rPr>
              <a:t>En cuanto al segundo eslabón de la cadena se conforma por pequeñas empresas artesanales de tipo familiar ubicadas en las parroquias rurales que elaboran de quesos de mesa, usan leche de la zona.</a:t>
            </a:r>
          </a:p>
        </p:txBody>
      </p:sp>
      <p:sp>
        <p:nvSpPr>
          <p:cNvPr id="17" name="Cheurón 16"/>
          <p:cNvSpPr/>
          <p:nvPr/>
        </p:nvSpPr>
        <p:spPr>
          <a:xfrm>
            <a:off x="702937" y="4555318"/>
            <a:ext cx="9825363" cy="500861"/>
          </a:xfrm>
          <a:prstGeom prst="chevron">
            <a:avLst/>
          </a:prstGeom>
          <a:ln>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es-EC" sz="1400" dirty="0">
                <a:solidFill>
                  <a:prstClr val="black"/>
                </a:solidFill>
              </a:rPr>
              <a:t>La distribución de los derivados lo hacen las propias empresas y la comercialización es variada ya que venden directamente al consumidor o mediante intermediarios como tiendas o negocios dentro y fuera del cantón Alausí</a:t>
            </a:r>
          </a:p>
        </p:txBody>
      </p:sp>
      <p:sp>
        <p:nvSpPr>
          <p:cNvPr id="18" name="Cheurón 17"/>
          <p:cNvSpPr/>
          <p:nvPr/>
        </p:nvSpPr>
        <p:spPr>
          <a:xfrm>
            <a:off x="702937" y="5279582"/>
            <a:ext cx="9825363" cy="500861"/>
          </a:xfrm>
          <a:prstGeom prst="chevron">
            <a:avLst/>
          </a:prstGeom>
          <a:ln>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es-EC" sz="1400" dirty="0">
                <a:solidFill>
                  <a:prstClr val="black"/>
                </a:solidFill>
              </a:rPr>
              <a:t>Se plantea principalmente estrategias ofensivas para los productores de leche cruda del primer eslabón y estrategias de reorientación para las industrias locales intervienes dentro del segundo y parte del tercer eslabón.</a:t>
            </a:r>
          </a:p>
        </p:txBody>
      </p:sp>
    </p:spTree>
    <p:extLst>
      <p:ext uri="{BB962C8B-B14F-4D97-AF65-F5344CB8AC3E}">
        <p14:creationId xmlns:p14="http://schemas.microsoft.com/office/powerpoint/2010/main" val="3678245620"/>
      </p:ext>
    </p:extLst>
  </p:cSld>
  <p:clrMapOvr>
    <a:masterClrMapping/>
  </p:clrMapOvr>
  <p:transition spd="slow"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169537" y="0"/>
            <a:ext cx="116205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3200" dirty="0" smtClean="0">
                <a:solidFill>
                  <a:prstClr val="black"/>
                </a:solidFill>
              </a:rPr>
              <a:t>Capítulo 7: RECOMENDACIONES</a:t>
            </a:r>
            <a:endParaRPr lang="es-EC" dirty="0">
              <a:solidFill>
                <a:prstClr val="black"/>
              </a:solidFill>
            </a:endParaRPr>
          </a:p>
        </p:txBody>
      </p:sp>
      <p:sp>
        <p:nvSpPr>
          <p:cNvPr id="5" name="Elipse 4"/>
          <p:cNvSpPr/>
          <p:nvPr/>
        </p:nvSpPr>
        <p:spPr>
          <a:xfrm>
            <a:off x="169537" y="899326"/>
            <a:ext cx="533400" cy="31432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black"/>
                </a:solidFill>
              </a:rPr>
              <a:t>1</a:t>
            </a:r>
            <a:endParaRPr lang="es-EC" b="1" dirty="0">
              <a:solidFill>
                <a:prstClr val="black"/>
              </a:solidFill>
            </a:endParaRPr>
          </a:p>
        </p:txBody>
      </p:sp>
      <p:sp>
        <p:nvSpPr>
          <p:cNvPr id="6" name="Elipse 5"/>
          <p:cNvSpPr/>
          <p:nvPr/>
        </p:nvSpPr>
        <p:spPr>
          <a:xfrm>
            <a:off x="217122" y="1669868"/>
            <a:ext cx="533400" cy="31432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black"/>
                </a:solidFill>
              </a:rPr>
              <a:t>2</a:t>
            </a:r>
            <a:endParaRPr lang="es-EC" b="1" dirty="0">
              <a:solidFill>
                <a:prstClr val="black"/>
              </a:solidFill>
            </a:endParaRPr>
          </a:p>
        </p:txBody>
      </p:sp>
      <p:sp>
        <p:nvSpPr>
          <p:cNvPr id="7" name="Elipse 6"/>
          <p:cNvSpPr/>
          <p:nvPr/>
        </p:nvSpPr>
        <p:spPr>
          <a:xfrm>
            <a:off x="173974" y="2390396"/>
            <a:ext cx="533400" cy="31432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black"/>
                </a:solidFill>
              </a:rPr>
              <a:t>3</a:t>
            </a:r>
            <a:endParaRPr lang="es-EC" b="1" dirty="0">
              <a:solidFill>
                <a:prstClr val="black"/>
              </a:solidFill>
            </a:endParaRPr>
          </a:p>
        </p:txBody>
      </p:sp>
      <p:sp>
        <p:nvSpPr>
          <p:cNvPr id="8" name="Elipse 7"/>
          <p:cNvSpPr/>
          <p:nvPr/>
        </p:nvSpPr>
        <p:spPr>
          <a:xfrm>
            <a:off x="170759" y="3110924"/>
            <a:ext cx="533400" cy="31432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black"/>
                </a:solidFill>
              </a:rPr>
              <a:t>4</a:t>
            </a:r>
            <a:endParaRPr lang="es-EC" b="1" dirty="0">
              <a:solidFill>
                <a:prstClr val="black"/>
              </a:solidFill>
            </a:endParaRPr>
          </a:p>
        </p:txBody>
      </p:sp>
      <p:sp>
        <p:nvSpPr>
          <p:cNvPr id="9" name="Elipse 8"/>
          <p:cNvSpPr/>
          <p:nvPr/>
        </p:nvSpPr>
        <p:spPr>
          <a:xfrm>
            <a:off x="169537" y="3899606"/>
            <a:ext cx="533400" cy="31432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black"/>
                </a:solidFill>
              </a:rPr>
              <a:t>5</a:t>
            </a:r>
            <a:endParaRPr lang="es-EC" b="1" dirty="0">
              <a:solidFill>
                <a:prstClr val="black"/>
              </a:solidFill>
            </a:endParaRPr>
          </a:p>
        </p:txBody>
      </p:sp>
      <p:sp>
        <p:nvSpPr>
          <p:cNvPr id="12" name="Cheurón 11"/>
          <p:cNvSpPr/>
          <p:nvPr/>
        </p:nvSpPr>
        <p:spPr>
          <a:xfrm>
            <a:off x="598122" y="812800"/>
            <a:ext cx="9825363" cy="500861"/>
          </a:xfrm>
          <a:prstGeom prst="chevron">
            <a:avLst/>
          </a:prstGeom>
          <a:ln>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es-EC" sz="1400" dirty="0">
                <a:solidFill>
                  <a:prstClr val="black"/>
                </a:solidFill>
              </a:rPr>
              <a:t>Ganaderos se recomienda la formación de asociaciones o agrupaciones que les permita acceder a beneficios conjuntos y así fortalecer su posición ante los demás intervinientes de la cadena.</a:t>
            </a:r>
          </a:p>
        </p:txBody>
      </p:sp>
      <p:sp>
        <p:nvSpPr>
          <p:cNvPr id="13" name="Cheurón 12"/>
          <p:cNvSpPr/>
          <p:nvPr/>
        </p:nvSpPr>
        <p:spPr>
          <a:xfrm>
            <a:off x="702937" y="1562308"/>
            <a:ext cx="9825363" cy="500861"/>
          </a:xfrm>
          <a:prstGeom prst="chevron">
            <a:avLst/>
          </a:prstGeom>
          <a:ln>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es-EC" sz="1400" dirty="0">
                <a:solidFill>
                  <a:prstClr val="black"/>
                </a:solidFill>
              </a:rPr>
              <a:t>Procesadoras de lácteos locales se recomienda una mayor diversificación de la cartera de productos para que se vuelvan competitivas y accedan a nuevos mercados menos saturados.</a:t>
            </a:r>
          </a:p>
        </p:txBody>
      </p:sp>
      <p:sp>
        <p:nvSpPr>
          <p:cNvPr id="14" name="Cheurón 13"/>
          <p:cNvSpPr/>
          <p:nvPr/>
        </p:nvSpPr>
        <p:spPr>
          <a:xfrm>
            <a:off x="750522" y="2284024"/>
            <a:ext cx="9825363" cy="500861"/>
          </a:xfrm>
          <a:prstGeom prst="chevron">
            <a:avLst/>
          </a:prstGeom>
          <a:ln>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es-EC" sz="1400" dirty="0">
                <a:solidFill>
                  <a:prstClr val="black"/>
                </a:solidFill>
              </a:rPr>
              <a:t>Carros recolectores de leche cruda y centros de acopio se recomienda el pago de precios justos en la comercialización de leche cruda para evitar problemas ante los controles de las autoridades competentes.</a:t>
            </a:r>
          </a:p>
        </p:txBody>
      </p:sp>
      <p:sp>
        <p:nvSpPr>
          <p:cNvPr id="15" name="Cheurón 14"/>
          <p:cNvSpPr/>
          <p:nvPr/>
        </p:nvSpPr>
        <p:spPr>
          <a:xfrm>
            <a:off x="750522" y="3009880"/>
            <a:ext cx="9825363" cy="500861"/>
          </a:xfrm>
          <a:prstGeom prst="chevron">
            <a:avLst/>
          </a:prstGeom>
          <a:ln>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es-EC" sz="1400" dirty="0">
                <a:solidFill>
                  <a:prstClr val="black"/>
                </a:solidFill>
              </a:rPr>
              <a:t>A las autoridades del GAD cantonal de Alausí y juntas parroquiales se recomienda una mayor atención al sector productivo lechero, para una adecuada regulación y aprovechamiento de los recursos endógenos.</a:t>
            </a:r>
          </a:p>
        </p:txBody>
      </p:sp>
      <p:sp>
        <p:nvSpPr>
          <p:cNvPr id="16" name="Cheurón 15"/>
          <p:cNvSpPr/>
          <p:nvPr/>
        </p:nvSpPr>
        <p:spPr>
          <a:xfrm>
            <a:off x="702937" y="3782599"/>
            <a:ext cx="9825363" cy="586201"/>
          </a:xfrm>
          <a:prstGeom prst="chevron">
            <a:avLst/>
          </a:prstGeom>
          <a:ln>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es-EC" sz="1400" dirty="0">
                <a:solidFill>
                  <a:prstClr val="black"/>
                </a:solidFill>
              </a:rPr>
              <a:t>A las autoridades del departamento de producción del GAD cantonal gestionar alianzas estratégicas con inversionistas para que se implementen nuevas ideas de negocios que permitan  el aprovechamiento de recursos lácteos</a:t>
            </a:r>
          </a:p>
        </p:txBody>
      </p:sp>
    </p:spTree>
    <p:extLst>
      <p:ext uri="{BB962C8B-B14F-4D97-AF65-F5344CB8AC3E}">
        <p14:creationId xmlns:p14="http://schemas.microsoft.com/office/powerpoint/2010/main" val="3915452572"/>
      </p:ext>
    </p:extLst>
  </p:cSld>
  <p:clrMapOvr>
    <a:masterClrMapping/>
  </p:clrMapOvr>
  <p:transition spd="slow"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93221" y="1560194"/>
            <a:ext cx="8974183" cy="3926205"/>
          </a:xfrm>
          <a:prstGeom prst="rect">
            <a:avLst/>
          </a:prstGeom>
        </p:spPr>
      </p:pic>
    </p:spTree>
    <p:extLst>
      <p:ext uri="{BB962C8B-B14F-4D97-AF65-F5344CB8AC3E}">
        <p14:creationId xmlns:p14="http://schemas.microsoft.com/office/powerpoint/2010/main" val="991180315"/>
      </p:ext>
    </p:extLst>
  </p:cSld>
  <p:clrMapOvr>
    <a:masterClrMapping/>
  </p:clrMapOvr>
  <p:transition spd="slow"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355600" y="88900"/>
            <a:ext cx="103632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3600" dirty="0" smtClean="0">
                <a:solidFill>
                  <a:prstClr val="black"/>
                </a:solidFill>
              </a:rPr>
              <a:t>Capítulo 1:</a:t>
            </a:r>
            <a:endParaRPr lang="es-EC" sz="2800" dirty="0">
              <a:solidFill>
                <a:prstClr val="black"/>
              </a:solidFill>
            </a:endParaRPr>
          </a:p>
        </p:txBody>
      </p:sp>
      <p:sp>
        <p:nvSpPr>
          <p:cNvPr id="5" name="Rectángulo 4"/>
          <p:cNvSpPr/>
          <p:nvPr/>
        </p:nvSpPr>
        <p:spPr>
          <a:xfrm>
            <a:off x="734764" y="829078"/>
            <a:ext cx="3619500" cy="4445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black"/>
                </a:solidFill>
              </a:rPr>
              <a:t>Planteamiento del problema</a:t>
            </a:r>
            <a:endParaRPr lang="es-EC" b="1" dirty="0">
              <a:solidFill>
                <a:prstClr val="black"/>
              </a:solidFill>
            </a:endParaRPr>
          </a:p>
        </p:txBody>
      </p:sp>
      <p:pic>
        <p:nvPicPr>
          <p:cNvPr id="7" name="Imagen 6"/>
          <p:cNvPicPr>
            <a:picLocks noChangeAspect="1"/>
          </p:cNvPicPr>
          <p:nvPr/>
        </p:nvPicPr>
        <p:blipFill rotWithShape="1">
          <a:blip r:embed="rId2"/>
          <a:srcRect l="25305" t="24132" r="12908" b="7466"/>
          <a:stretch/>
        </p:blipFill>
        <p:spPr>
          <a:xfrm>
            <a:off x="158750" y="1461581"/>
            <a:ext cx="6043746" cy="3551778"/>
          </a:xfrm>
          <a:prstGeom prst="rect">
            <a:avLst/>
          </a:prstGeom>
        </p:spPr>
      </p:pic>
      <p:sp>
        <p:nvSpPr>
          <p:cNvPr id="10" name="Rectángulo 9"/>
          <p:cNvSpPr/>
          <p:nvPr/>
        </p:nvSpPr>
        <p:spPr>
          <a:xfrm>
            <a:off x="7433020" y="840657"/>
            <a:ext cx="3175000" cy="4445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black"/>
                </a:solidFill>
              </a:rPr>
              <a:t>Pregunta de investigación </a:t>
            </a:r>
            <a:endParaRPr lang="es-EC" b="1" dirty="0">
              <a:solidFill>
                <a:prstClr val="black"/>
              </a:solidFill>
            </a:endParaRPr>
          </a:p>
        </p:txBody>
      </p:sp>
      <p:sp>
        <p:nvSpPr>
          <p:cNvPr id="11" name="Rectángulo redondeado 10"/>
          <p:cNvSpPr/>
          <p:nvPr/>
        </p:nvSpPr>
        <p:spPr>
          <a:xfrm>
            <a:off x="6702922" y="1457919"/>
            <a:ext cx="4965700" cy="1587501"/>
          </a:xfrm>
          <a:prstGeom prst="roundRect">
            <a:avLst/>
          </a:prstGeom>
          <a:ln>
            <a:solidFill>
              <a:srgbClr val="92D05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es-EC" dirty="0">
                <a:solidFill>
                  <a:prstClr val="black"/>
                </a:solidFill>
              </a:rPr>
              <a:t>¿Cómo se encuentra constituido y manejado actualmente cada uno de los eslabones que componen la cadena de producción de lácteos del cantón Alausí  – provincia de Chimborazo?</a:t>
            </a:r>
          </a:p>
        </p:txBody>
      </p:sp>
      <p:sp>
        <p:nvSpPr>
          <p:cNvPr id="12" name="Rectángulo 11"/>
          <p:cNvSpPr/>
          <p:nvPr/>
        </p:nvSpPr>
        <p:spPr>
          <a:xfrm>
            <a:off x="7210770" y="3423840"/>
            <a:ext cx="3619500" cy="4445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prstClr val="black"/>
                </a:solidFill>
              </a:rPr>
              <a:t>Objetivo General </a:t>
            </a:r>
            <a:endParaRPr lang="es-EC" b="1" dirty="0">
              <a:solidFill>
                <a:prstClr val="black"/>
              </a:solidFill>
            </a:endParaRPr>
          </a:p>
        </p:txBody>
      </p:sp>
      <p:sp>
        <p:nvSpPr>
          <p:cNvPr id="14" name="Rectángulo redondeado 13"/>
          <p:cNvSpPr/>
          <p:nvPr/>
        </p:nvSpPr>
        <p:spPr>
          <a:xfrm>
            <a:off x="6702922" y="4236427"/>
            <a:ext cx="4946650" cy="736600"/>
          </a:xfrm>
          <a:prstGeom prst="roundRect">
            <a:avLst/>
          </a:prstGeom>
          <a:ln>
            <a:solidFill>
              <a:srgbClr val="92D05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solidFill>
                  <a:prstClr val="black"/>
                </a:solidFill>
              </a:rPr>
              <a:t>Caracterizar la cadena de producción de lácteos del cantón Alausí – provincia de Chimborazo</a:t>
            </a:r>
          </a:p>
        </p:txBody>
      </p:sp>
    </p:spTree>
    <p:extLst>
      <p:ext uri="{BB962C8B-B14F-4D97-AF65-F5344CB8AC3E}">
        <p14:creationId xmlns:p14="http://schemas.microsoft.com/office/powerpoint/2010/main" val="2898040193"/>
      </p:ext>
    </p:extLst>
  </p:cSld>
  <p:clrMapOvr>
    <a:masterClrMapping/>
  </p:clrMapOvr>
  <p:transition spd="slow"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05916" y="832428"/>
            <a:ext cx="3619500" cy="4445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black"/>
                </a:solidFill>
              </a:rPr>
              <a:t>Objetivos Específicos</a:t>
            </a:r>
            <a:endParaRPr lang="es-EC" b="1" dirty="0">
              <a:solidFill>
                <a:prstClr val="black"/>
              </a:solidFill>
            </a:endParaRPr>
          </a:p>
        </p:txBody>
      </p:sp>
      <p:sp>
        <p:nvSpPr>
          <p:cNvPr id="6" name="Título 1"/>
          <p:cNvSpPr txBox="1">
            <a:spLocks/>
          </p:cNvSpPr>
          <p:nvPr/>
        </p:nvSpPr>
        <p:spPr bwMode="auto">
          <a:xfrm>
            <a:off x="237780" y="0"/>
            <a:ext cx="103632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3600" dirty="0" smtClean="0">
                <a:solidFill>
                  <a:prstClr val="black"/>
                </a:solidFill>
              </a:rPr>
              <a:t>Capítulo 1:</a:t>
            </a:r>
            <a:endParaRPr lang="es-EC" sz="2800" dirty="0">
              <a:solidFill>
                <a:prstClr val="black"/>
              </a:solidFill>
            </a:endParaRPr>
          </a:p>
        </p:txBody>
      </p:sp>
      <p:graphicFrame>
        <p:nvGraphicFramePr>
          <p:cNvPr id="7" name="Diagrama 6"/>
          <p:cNvGraphicFramePr/>
          <p:nvPr>
            <p:extLst/>
          </p:nvPr>
        </p:nvGraphicFramePr>
        <p:xfrm>
          <a:off x="631480" y="723900"/>
          <a:ext cx="11090620" cy="5397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rotWithShape="1">
          <a:blip r:embed="rId7"/>
          <a:srcRect l="53065" t="26207" r="5274" b="35559"/>
          <a:stretch/>
        </p:blipFill>
        <p:spPr>
          <a:xfrm>
            <a:off x="237780" y="1614057"/>
            <a:ext cx="3470472" cy="1790700"/>
          </a:xfrm>
          <a:prstGeom prst="rect">
            <a:avLst/>
          </a:prstGeom>
        </p:spPr>
      </p:pic>
    </p:spTree>
    <p:extLst>
      <p:ext uri="{BB962C8B-B14F-4D97-AF65-F5344CB8AC3E}">
        <p14:creationId xmlns:p14="http://schemas.microsoft.com/office/powerpoint/2010/main" val="2500914681"/>
      </p:ext>
    </p:extLst>
  </p:cSld>
  <p:clrMapOvr>
    <a:masterClrMapping/>
  </p:clrMapOvr>
  <p:transition spd="slow"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0363200" cy="546099"/>
          </a:xfrm>
        </p:spPr>
        <p:txBody>
          <a:bodyPr/>
          <a:lstStyle/>
          <a:p>
            <a:r>
              <a:rPr lang="es-ES" sz="3600" dirty="0" smtClean="0"/>
              <a:t>Capítulo 2: Marco teórico</a:t>
            </a:r>
            <a:endParaRPr lang="es-EC" sz="3600" dirty="0"/>
          </a:p>
        </p:txBody>
      </p:sp>
      <p:sp>
        <p:nvSpPr>
          <p:cNvPr id="30" name="Rectangle 73"/>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solidFill>
                <a:prstClr val="black"/>
              </a:solidFill>
            </a:endParaRPr>
          </a:p>
        </p:txBody>
      </p:sp>
      <p:sp>
        <p:nvSpPr>
          <p:cNvPr id="31" name="Rectangle 74"/>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s-EC" altLang="es-EC">
                <a:solidFill>
                  <a:prstClr val="black"/>
                </a:solidFill>
              </a:rPr>
              <a:t/>
            </a:r>
            <a:br>
              <a:rPr lang="es-EC" altLang="es-EC">
                <a:solidFill>
                  <a:prstClr val="black"/>
                </a:solidFill>
              </a:rPr>
            </a:br>
            <a:endParaRPr lang="es-EC" altLang="es-EC" sz="1200">
              <a:solidFill>
                <a:prstClr val="black"/>
              </a:solidFill>
              <a:ea typeface="Times New Roman" panose="02020603050405020304" pitchFamily="18" charset="0"/>
            </a:endParaRPr>
          </a:p>
          <a:p>
            <a:pPr eaLnBrk="0" fontAlgn="base" hangingPunct="0">
              <a:spcBef>
                <a:spcPct val="0"/>
              </a:spcBef>
              <a:spcAft>
                <a:spcPct val="0"/>
              </a:spcAft>
            </a:pPr>
            <a:endParaRPr lang="es-EC" altLang="es-EC">
              <a:solidFill>
                <a:prstClr val="black"/>
              </a:solidFill>
            </a:endParaRPr>
          </a:p>
        </p:txBody>
      </p:sp>
      <p:sp>
        <p:nvSpPr>
          <p:cNvPr id="32" name="Rectangle 85"/>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285875" algn="l"/>
              </a:tabLst>
              <a:defRPr>
                <a:solidFill>
                  <a:schemeClr val="tx1"/>
                </a:solidFill>
                <a:latin typeface="Arial" panose="020B0604020202020204" pitchFamily="34" charset="0"/>
              </a:defRPr>
            </a:lvl1pPr>
            <a:lvl2pPr eaLnBrk="0" fontAlgn="base" hangingPunct="0">
              <a:spcBef>
                <a:spcPct val="0"/>
              </a:spcBef>
              <a:spcAft>
                <a:spcPct val="0"/>
              </a:spcAft>
              <a:tabLst>
                <a:tab pos="1285875" algn="l"/>
              </a:tabLst>
              <a:defRPr>
                <a:solidFill>
                  <a:schemeClr val="tx1"/>
                </a:solidFill>
                <a:latin typeface="Arial" panose="020B0604020202020204" pitchFamily="34" charset="0"/>
              </a:defRPr>
            </a:lvl2pPr>
            <a:lvl3pPr eaLnBrk="0" fontAlgn="base" hangingPunct="0">
              <a:spcBef>
                <a:spcPct val="0"/>
              </a:spcBef>
              <a:spcAft>
                <a:spcPct val="0"/>
              </a:spcAft>
              <a:tabLst>
                <a:tab pos="1285875" algn="l"/>
              </a:tabLst>
              <a:defRPr>
                <a:solidFill>
                  <a:schemeClr val="tx1"/>
                </a:solidFill>
                <a:latin typeface="Arial" panose="020B0604020202020204" pitchFamily="34" charset="0"/>
              </a:defRPr>
            </a:lvl3pPr>
            <a:lvl4pPr eaLnBrk="0" fontAlgn="base" hangingPunct="0">
              <a:spcBef>
                <a:spcPct val="0"/>
              </a:spcBef>
              <a:spcAft>
                <a:spcPct val="0"/>
              </a:spcAft>
              <a:tabLst>
                <a:tab pos="1285875" algn="l"/>
              </a:tabLst>
              <a:defRPr>
                <a:solidFill>
                  <a:schemeClr val="tx1"/>
                </a:solidFill>
                <a:latin typeface="Arial" panose="020B0604020202020204" pitchFamily="34" charset="0"/>
              </a:defRPr>
            </a:lvl4pPr>
            <a:lvl5pPr eaLnBrk="0" fontAlgn="base" hangingPunct="0">
              <a:spcBef>
                <a:spcPct val="0"/>
              </a:spcBef>
              <a:spcAft>
                <a:spcPct val="0"/>
              </a:spcAft>
              <a:tabLst>
                <a:tab pos="1285875" algn="l"/>
              </a:tabLst>
              <a:defRPr>
                <a:solidFill>
                  <a:schemeClr val="tx1"/>
                </a:solidFill>
                <a:latin typeface="Arial" panose="020B0604020202020204" pitchFamily="34" charset="0"/>
              </a:defRPr>
            </a:lvl5pPr>
            <a:lvl6pPr eaLnBrk="0" fontAlgn="base" hangingPunct="0">
              <a:spcBef>
                <a:spcPct val="0"/>
              </a:spcBef>
              <a:spcAft>
                <a:spcPct val="0"/>
              </a:spcAft>
              <a:tabLst>
                <a:tab pos="1285875" algn="l"/>
              </a:tabLst>
              <a:defRPr>
                <a:solidFill>
                  <a:schemeClr val="tx1"/>
                </a:solidFill>
                <a:latin typeface="Arial" panose="020B0604020202020204" pitchFamily="34" charset="0"/>
              </a:defRPr>
            </a:lvl6pPr>
            <a:lvl7pPr eaLnBrk="0" fontAlgn="base" hangingPunct="0">
              <a:spcBef>
                <a:spcPct val="0"/>
              </a:spcBef>
              <a:spcAft>
                <a:spcPct val="0"/>
              </a:spcAft>
              <a:tabLst>
                <a:tab pos="1285875" algn="l"/>
              </a:tabLst>
              <a:defRPr>
                <a:solidFill>
                  <a:schemeClr val="tx1"/>
                </a:solidFill>
                <a:latin typeface="Arial" panose="020B0604020202020204" pitchFamily="34" charset="0"/>
              </a:defRPr>
            </a:lvl7pPr>
            <a:lvl8pPr eaLnBrk="0" fontAlgn="base" hangingPunct="0">
              <a:spcBef>
                <a:spcPct val="0"/>
              </a:spcBef>
              <a:spcAft>
                <a:spcPct val="0"/>
              </a:spcAft>
              <a:tabLst>
                <a:tab pos="1285875" algn="l"/>
              </a:tabLst>
              <a:defRPr>
                <a:solidFill>
                  <a:schemeClr val="tx1"/>
                </a:solidFill>
                <a:latin typeface="Arial" panose="020B0604020202020204" pitchFamily="34" charset="0"/>
              </a:defRPr>
            </a:lvl8pPr>
            <a:lvl9pPr eaLnBrk="0" fontAlgn="base" hangingPunct="0">
              <a:spcBef>
                <a:spcPct val="0"/>
              </a:spcBef>
              <a:spcAft>
                <a:spcPct val="0"/>
              </a:spcAft>
              <a:tabLst>
                <a:tab pos="1285875" algn="l"/>
              </a:tabLst>
              <a:defRPr>
                <a:solidFill>
                  <a:schemeClr val="tx1"/>
                </a:solidFill>
                <a:latin typeface="Arial" panose="020B0604020202020204" pitchFamily="34" charset="0"/>
              </a:defRPr>
            </a:lvl9pPr>
          </a:lstStyle>
          <a:p>
            <a:endParaRPr lang="es-EC" altLang="es-EC" sz="1100" smtClean="0">
              <a:solidFill>
                <a:prstClr val="black"/>
              </a:solidFill>
            </a:endParaRPr>
          </a:p>
          <a:p>
            <a:r>
              <a:rPr lang="es-EC" altLang="es-EC" smtClean="0">
                <a:solidFill>
                  <a:prstClr val="black"/>
                </a:solidFill>
              </a:rPr>
              <a:t/>
            </a:r>
            <a:br>
              <a:rPr lang="es-EC" altLang="es-EC" smtClean="0">
                <a:solidFill>
                  <a:prstClr val="black"/>
                </a:solidFill>
              </a:rPr>
            </a:br>
            <a:endParaRPr lang="es-EC" altLang="es-EC" sz="1200" smtClean="0">
              <a:solidFill>
                <a:prstClr val="black"/>
              </a:solidFill>
              <a:ea typeface="Times New Roman" panose="02020603050405020304" pitchFamily="18" charset="0"/>
            </a:endParaRPr>
          </a:p>
          <a:p>
            <a:endParaRPr lang="es-EC" altLang="es-EC" smtClean="0">
              <a:solidFill>
                <a:prstClr val="black"/>
              </a:solidFill>
            </a:endParaRPr>
          </a:p>
        </p:txBody>
      </p:sp>
      <p:sp>
        <p:nvSpPr>
          <p:cNvPr id="33" name="Rectangle 9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285875" algn="l"/>
              </a:tabLst>
              <a:defRPr>
                <a:solidFill>
                  <a:schemeClr val="tx1"/>
                </a:solidFill>
                <a:latin typeface="Arial" panose="020B0604020202020204" pitchFamily="34" charset="0"/>
              </a:defRPr>
            </a:lvl1pPr>
            <a:lvl2pPr eaLnBrk="0" fontAlgn="base" hangingPunct="0">
              <a:spcBef>
                <a:spcPct val="0"/>
              </a:spcBef>
              <a:spcAft>
                <a:spcPct val="0"/>
              </a:spcAft>
              <a:tabLst>
                <a:tab pos="1285875" algn="l"/>
              </a:tabLst>
              <a:defRPr>
                <a:solidFill>
                  <a:schemeClr val="tx1"/>
                </a:solidFill>
                <a:latin typeface="Arial" panose="020B0604020202020204" pitchFamily="34" charset="0"/>
              </a:defRPr>
            </a:lvl2pPr>
            <a:lvl3pPr eaLnBrk="0" fontAlgn="base" hangingPunct="0">
              <a:spcBef>
                <a:spcPct val="0"/>
              </a:spcBef>
              <a:spcAft>
                <a:spcPct val="0"/>
              </a:spcAft>
              <a:tabLst>
                <a:tab pos="1285875" algn="l"/>
              </a:tabLst>
              <a:defRPr>
                <a:solidFill>
                  <a:schemeClr val="tx1"/>
                </a:solidFill>
                <a:latin typeface="Arial" panose="020B0604020202020204" pitchFamily="34" charset="0"/>
              </a:defRPr>
            </a:lvl3pPr>
            <a:lvl4pPr eaLnBrk="0" fontAlgn="base" hangingPunct="0">
              <a:spcBef>
                <a:spcPct val="0"/>
              </a:spcBef>
              <a:spcAft>
                <a:spcPct val="0"/>
              </a:spcAft>
              <a:tabLst>
                <a:tab pos="1285875" algn="l"/>
              </a:tabLst>
              <a:defRPr>
                <a:solidFill>
                  <a:schemeClr val="tx1"/>
                </a:solidFill>
                <a:latin typeface="Arial" panose="020B0604020202020204" pitchFamily="34" charset="0"/>
              </a:defRPr>
            </a:lvl4pPr>
            <a:lvl5pPr eaLnBrk="0" fontAlgn="base" hangingPunct="0">
              <a:spcBef>
                <a:spcPct val="0"/>
              </a:spcBef>
              <a:spcAft>
                <a:spcPct val="0"/>
              </a:spcAft>
              <a:tabLst>
                <a:tab pos="1285875" algn="l"/>
              </a:tabLst>
              <a:defRPr>
                <a:solidFill>
                  <a:schemeClr val="tx1"/>
                </a:solidFill>
                <a:latin typeface="Arial" panose="020B0604020202020204" pitchFamily="34" charset="0"/>
              </a:defRPr>
            </a:lvl5pPr>
            <a:lvl6pPr eaLnBrk="0" fontAlgn="base" hangingPunct="0">
              <a:spcBef>
                <a:spcPct val="0"/>
              </a:spcBef>
              <a:spcAft>
                <a:spcPct val="0"/>
              </a:spcAft>
              <a:tabLst>
                <a:tab pos="1285875" algn="l"/>
              </a:tabLst>
              <a:defRPr>
                <a:solidFill>
                  <a:schemeClr val="tx1"/>
                </a:solidFill>
                <a:latin typeface="Arial" panose="020B0604020202020204" pitchFamily="34" charset="0"/>
              </a:defRPr>
            </a:lvl6pPr>
            <a:lvl7pPr eaLnBrk="0" fontAlgn="base" hangingPunct="0">
              <a:spcBef>
                <a:spcPct val="0"/>
              </a:spcBef>
              <a:spcAft>
                <a:spcPct val="0"/>
              </a:spcAft>
              <a:tabLst>
                <a:tab pos="1285875" algn="l"/>
              </a:tabLst>
              <a:defRPr>
                <a:solidFill>
                  <a:schemeClr val="tx1"/>
                </a:solidFill>
                <a:latin typeface="Arial" panose="020B0604020202020204" pitchFamily="34" charset="0"/>
              </a:defRPr>
            </a:lvl7pPr>
            <a:lvl8pPr eaLnBrk="0" fontAlgn="base" hangingPunct="0">
              <a:spcBef>
                <a:spcPct val="0"/>
              </a:spcBef>
              <a:spcAft>
                <a:spcPct val="0"/>
              </a:spcAft>
              <a:tabLst>
                <a:tab pos="1285875" algn="l"/>
              </a:tabLst>
              <a:defRPr>
                <a:solidFill>
                  <a:schemeClr val="tx1"/>
                </a:solidFill>
                <a:latin typeface="Arial" panose="020B0604020202020204" pitchFamily="34" charset="0"/>
              </a:defRPr>
            </a:lvl8pPr>
            <a:lvl9pPr eaLnBrk="0" fontAlgn="base" hangingPunct="0">
              <a:spcBef>
                <a:spcPct val="0"/>
              </a:spcBef>
              <a:spcAft>
                <a:spcPct val="0"/>
              </a:spcAft>
              <a:tabLst>
                <a:tab pos="1285875" algn="l"/>
              </a:tabLst>
              <a:defRPr>
                <a:solidFill>
                  <a:schemeClr val="tx1"/>
                </a:solidFill>
                <a:latin typeface="Arial" panose="020B0604020202020204" pitchFamily="34" charset="0"/>
              </a:defRPr>
            </a:lvl9pPr>
          </a:lstStyle>
          <a:p>
            <a:endParaRPr lang="es-EC" altLang="es-EC" sz="1100" smtClean="0">
              <a:solidFill>
                <a:prstClr val="black"/>
              </a:solidFill>
            </a:endParaRPr>
          </a:p>
          <a:p>
            <a:endParaRPr lang="es-EC" altLang="es-EC" smtClean="0">
              <a:solidFill>
                <a:prstClr val="black"/>
              </a:solidFill>
            </a:endParaRPr>
          </a:p>
        </p:txBody>
      </p:sp>
      <p:sp>
        <p:nvSpPr>
          <p:cNvPr id="35" name="Cheurón 34"/>
          <p:cNvSpPr/>
          <p:nvPr/>
        </p:nvSpPr>
        <p:spPr>
          <a:xfrm>
            <a:off x="126954" y="726791"/>
            <a:ext cx="2243495" cy="738982"/>
          </a:xfrm>
          <a:prstGeom prst="chevron">
            <a:avLst/>
          </a:prstGeom>
        </p:spPr>
        <p:style>
          <a:lnRef idx="1">
            <a:schemeClr val="dk1"/>
          </a:lnRef>
          <a:fillRef idx="2">
            <a:schemeClr val="dk1"/>
          </a:fillRef>
          <a:effectRef idx="1">
            <a:schemeClr val="dk1"/>
          </a:effectRef>
          <a:fontRef idx="minor">
            <a:schemeClr val="dk1"/>
          </a:fontRef>
        </p:style>
        <p:txBody>
          <a:bodyPr wrap="square" rtlCol="0" anchor="ctr">
            <a:noAutofit/>
          </a:bodyPr>
          <a:lstStyle/>
          <a:p>
            <a:pPr algn="ctr"/>
            <a:r>
              <a:rPr lang="es-ES" sz="1100" dirty="0">
                <a:solidFill>
                  <a:prstClr val="black"/>
                </a:solidFill>
                <a:latin typeface="Times New Roman" panose="02020603050405020304" pitchFamily="18" charset="0"/>
                <a:ea typeface="Times New Roman" panose="02020603050405020304" pitchFamily="18" charset="0"/>
              </a:rPr>
              <a:t>DISTRITOS INDUSTRIALES</a:t>
            </a:r>
            <a:endParaRPr lang="es-EC" sz="2400" dirty="0">
              <a:solidFill>
                <a:prstClr val="black"/>
              </a:solidFill>
              <a:latin typeface="Times New Roman" panose="02020603050405020304" pitchFamily="18" charset="0"/>
              <a:ea typeface="Times New Roman" panose="02020603050405020304" pitchFamily="18" charset="0"/>
            </a:endParaRPr>
          </a:p>
        </p:txBody>
      </p:sp>
      <p:sp>
        <p:nvSpPr>
          <p:cNvPr id="40" name="Cheurón 39"/>
          <p:cNvSpPr/>
          <p:nvPr/>
        </p:nvSpPr>
        <p:spPr>
          <a:xfrm>
            <a:off x="2036167" y="696084"/>
            <a:ext cx="2039541" cy="794995"/>
          </a:xfrm>
          <a:prstGeom prst="chevron">
            <a:avLst/>
          </a:prstGeom>
        </p:spPr>
        <p:style>
          <a:lnRef idx="1">
            <a:schemeClr val="accent5"/>
          </a:lnRef>
          <a:fillRef idx="2">
            <a:schemeClr val="accent5"/>
          </a:fillRef>
          <a:effectRef idx="1">
            <a:schemeClr val="accent5"/>
          </a:effectRef>
          <a:fontRef idx="minor">
            <a:schemeClr val="dk1"/>
          </a:fontRef>
        </p:style>
        <p:txBody>
          <a:bodyPr wrap="square" rtlCol="0" anchor="ctr">
            <a:noAutofit/>
          </a:bodyPr>
          <a:lstStyle/>
          <a:p>
            <a:pPr algn="ctr">
              <a:lnSpc>
                <a:spcPct val="107000"/>
              </a:lnSpc>
              <a:spcAft>
                <a:spcPts val="800"/>
              </a:spcAft>
            </a:pPr>
            <a:endParaRPr lang="es-ES"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s-ES"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LOCALIZACIÓN INDUSTRIAL</a:t>
            </a:r>
            <a:endParaRPr lang="es-EC"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s-EC" sz="1050" dirty="0">
                <a:solidFill>
                  <a:prstClr val="black"/>
                </a:solidFill>
                <a:latin typeface="Times New Roman" panose="02020603050405020304" pitchFamily="18" charset="0"/>
                <a:ea typeface="Times New Roman" panose="02020603050405020304" pitchFamily="18" charset="0"/>
              </a:rPr>
              <a:t> </a:t>
            </a:r>
            <a:endParaRPr lang="es-EC" sz="3600" dirty="0">
              <a:solidFill>
                <a:prstClr val="black"/>
              </a:solidFill>
              <a:latin typeface="Times New Roman" panose="02020603050405020304" pitchFamily="18" charset="0"/>
              <a:ea typeface="Times New Roman" panose="02020603050405020304" pitchFamily="18" charset="0"/>
            </a:endParaRPr>
          </a:p>
        </p:txBody>
      </p:sp>
      <p:sp>
        <p:nvSpPr>
          <p:cNvPr id="41" name="Cheurón 40"/>
          <p:cNvSpPr/>
          <p:nvPr/>
        </p:nvSpPr>
        <p:spPr>
          <a:xfrm>
            <a:off x="3761144" y="710858"/>
            <a:ext cx="2352675" cy="748508"/>
          </a:xfrm>
          <a:prstGeom prst="chevron">
            <a:avLst/>
          </a:prstGeom>
        </p:spPr>
        <p:style>
          <a:lnRef idx="1">
            <a:schemeClr val="dk1"/>
          </a:lnRef>
          <a:fillRef idx="2">
            <a:schemeClr val="dk1"/>
          </a:fillRef>
          <a:effectRef idx="1">
            <a:schemeClr val="dk1"/>
          </a:effectRef>
          <a:fontRef idx="minor">
            <a:schemeClr val="dk1"/>
          </a:fontRef>
        </p:style>
        <p:txBody>
          <a:bodyPr wrap="square" rtlCol="0" anchor="ctr">
            <a:noAutofit/>
          </a:bodyPr>
          <a:lstStyle/>
          <a:p>
            <a:pPr algn="ctr">
              <a:lnSpc>
                <a:spcPct val="107000"/>
              </a:lnSpc>
              <a:spcAft>
                <a:spcPts val="800"/>
              </a:spcAft>
            </a:pPr>
            <a:r>
              <a:rPr lang="es-ES"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ENCADENAMIENTOS</a:t>
            </a:r>
            <a:r>
              <a:rPr lang="es-ES" sz="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s-EC" sz="1100" dirty="0">
              <a:solidFill>
                <a:prstClr val="black"/>
              </a:solidFill>
              <a:ea typeface="Calibri" panose="020F0502020204030204" pitchFamily="34" charset="0"/>
              <a:cs typeface="Times New Roman" panose="02020603050405020304" pitchFamily="18" charset="0"/>
            </a:endParaRPr>
          </a:p>
          <a:p>
            <a:pPr algn="ctr"/>
            <a:r>
              <a:rPr lang="es-EC" sz="300" dirty="0">
                <a:solidFill>
                  <a:prstClr val="black"/>
                </a:solidFill>
                <a:latin typeface="Times New Roman" panose="02020603050405020304" pitchFamily="18" charset="0"/>
                <a:ea typeface="Times New Roman" panose="02020603050405020304" pitchFamily="18" charset="0"/>
              </a:rPr>
              <a:t> </a:t>
            </a:r>
            <a:endParaRPr lang="es-EC" sz="1200" dirty="0">
              <a:solidFill>
                <a:prstClr val="black"/>
              </a:solidFill>
              <a:latin typeface="Times New Roman" panose="02020603050405020304" pitchFamily="18" charset="0"/>
              <a:ea typeface="Times New Roman" panose="02020603050405020304" pitchFamily="18" charset="0"/>
            </a:endParaRPr>
          </a:p>
        </p:txBody>
      </p:sp>
      <p:sp>
        <p:nvSpPr>
          <p:cNvPr id="42" name="Cheurón 41"/>
          <p:cNvSpPr/>
          <p:nvPr/>
        </p:nvSpPr>
        <p:spPr>
          <a:xfrm>
            <a:off x="5788817" y="710857"/>
            <a:ext cx="2039541" cy="748507"/>
          </a:xfrm>
          <a:prstGeom prst="chevron">
            <a:avLst/>
          </a:prstGeom>
        </p:spPr>
        <p:style>
          <a:lnRef idx="1">
            <a:schemeClr val="accent5"/>
          </a:lnRef>
          <a:fillRef idx="2">
            <a:schemeClr val="accent5"/>
          </a:fillRef>
          <a:effectRef idx="1">
            <a:schemeClr val="accent5"/>
          </a:effectRef>
          <a:fontRef idx="minor">
            <a:schemeClr val="dk1"/>
          </a:fontRef>
        </p:style>
        <p:txBody>
          <a:bodyPr wrap="square" rtlCol="0" anchor="ctr">
            <a:noAutofit/>
          </a:bodyPr>
          <a:lstStyle/>
          <a:p>
            <a:pPr algn="ctr">
              <a:lnSpc>
                <a:spcPct val="107000"/>
              </a:lnSpc>
              <a:spcAft>
                <a:spcPts val="800"/>
              </a:spcAft>
            </a:pPr>
            <a:r>
              <a:rPr lang="es-ES"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CADENAS PRODUCTIVAS</a:t>
            </a:r>
            <a:endParaRPr lang="es-EC"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s-EC" sz="1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47" name="Cheurón 46"/>
          <p:cNvSpPr/>
          <p:nvPr/>
        </p:nvSpPr>
        <p:spPr>
          <a:xfrm>
            <a:off x="7532699" y="718695"/>
            <a:ext cx="2306625" cy="732830"/>
          </a:xfrm>
          <a:prstGeom prst="chevron">
            <a:avLst/>
          </a:prstGeom>
        </p:spPr>
        <p:style>
          <a:lnRef idx="1">
            <a:schemeClr val="dk1"/>
          </a:lnRef>
          <a:fillRef idx="2">
            <a:schemeClr val="dk1"/>
          </a:fillRef>
          <a:effectRef idx="1">
            <a:schemeClr val="dk1"/>
          </a:effectRef>
          <a:fontRef idx="minor">
            <a:schemeClr val="dk1"/>
          </a:fontRef>
        </p:style>
        <p:txBody>
          <a:bodyPr wrap="square" rtlCol="0" anchor="ctr">
            <a:noAutofit/>
          </a:bodyPr>
          <a:lstStyle/>
          <a:p>
            <a:pPr algn="ctr"/>
            <a:r>
              <a:rPr lang="es-ES" sz="1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SISTEMA AGROALIMENTARIO</a:t>
            </a:r>
            <a:endParaRPr lang="es-EC" sz="1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8" name="Elipse 47"/>
          <p:cNvSpPr/>
          <p:nvPr/>
        </p:nvSpPr>
        <p:spPr>
          <a:xfrm>
            <a:off x="677862" y="1653381"/>
            <a:ext cx="941388" cy="610553"/>
          </a:xfrm>
          <a:prstGeom prst="ellipse">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1920</a:t>
            </a:r>
            <a:endParaRPr lang="es-EC" sz="11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9" name="Elipse 48"/>
          <p:cNvSpPr/>
          <p:nvPr/>
        </p:nvSpPr>
        <p:spPr>
          <a:xfrm>
            <a:off x="2739903" y="1549308"/>
            <a:ext cx="941388" cy="610553"/>
          </a:xfrm>
          <a:prstGeom prst="ellipse">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1929</a:t>
            </a:r>
            <a:endParaRPr lang="es-EC"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 name="Elipse 49"/>
          <p:cNvSpPr/>
          <p:nvPr/>
        </p:nvSpPr>
        <p:spPr>
          <a:xfrm>
            <a:off x="4547153" y="1577654"/>
            <a:ext cx="941388" cy="610553"/>
          </a:xfrm>
          <a:prstGeom prst="ellipse">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1950</a:t>
            </a:r>
            <a:endParaRPr lang="es-EC"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2" name="Elipse 51"/>
          <p:cNvSpPr/>
          <p:nvPr/>
        </p:nvSpPr>
        <p:spPr>
          <a:xfrm>
            <a:off x="6234904" y="1623987"/>
            <a:ext cx="941388" cy="610553"/>
          </a:xfrm>
          <a:prstGeom prst="ellipse">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1957</a:t>
            </a:r>
            <a:endParaRPr lang="es-EC"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3" name="Elipse 52"/>
          <p:cNvSpPr/>
          <p:nvPr/>
        </p:nvSpPr>
        <p:spPr>
          <a:xfrm>
            <a:off x="9943429" y="1577653"/>
            <a:ext cx="941388" cy="610553"/>
          </a:xfrm>
          <a:prstGeom prst="ellipse">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1986</a:t>
            </a:r>
            <a:endParaRPr lang="es-EC"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6" name="Imagen 35"/>
          <p:cNvPicPr>
            <a:picLocks noChangeAspect="1" noChangeArrowheads="1"/>
          </p:cNvPicPr>
          <p:nvPr/>
        </p:nvPicPr>
        <p:blipFill>
          <a:blip r:embed="rId2">
            <a:extLst>
              <a:ext uri="{28A0092B-C50C-407E-A947-70E740481C1C}">
                <a14:useLocalDpi xmlns:a14="http://schemas.microsoft.com/office/drawing/2010/main" val="0"/>
              </a:ext>
            </a:extLst>
          </a:blip>
          <a:srcRect l="50885" t="53354" r="40009" b="19778"/>
          <a:stretch>
            <a:fillRect/>
          </a:stretch>
        </p:blipFill>
        <p:spPr bwMode="auto">
          <a:xfrm>
            <a:off x="638075" y="2525750"/>
            <a:ext cx="1020961" cy="1176325"/>
          </a:xfrm>
          <a:prstGeom prst="rect">
            <a:avLst/>
          </a:prstGeom>
          <a:noFill/>
          <a:extLst>
            <a:ext uri="{909E8E84-426E-40DD-AFC4-6F175D3DCCD1}">
              <a14:hiddenFill xmlns:a14="http://schemas.microsoft.com/office/drawing/2010/main">
                <a:solidFill>
                  <a:srgbClr val="FFFFFF"/>
                </a:solidFill>
              </a14:hiddenFill>
            </a:ext>
          </a:extLst>
        </p:spPr>
      </p:pic>
      <p:pic>
        <p:nvPicPr>
          <p:cNvPr id="57" name="Imagen 38"/>
          <p:cNvPicPr>
            <a:picLocks noChangeAspect="1" noChangeArrowheads="1"/>
          </p:cNvPicPr>
          <p:nvPr/>
        </p:nvPicPr>
        <p:blipFill>
          <a:blip r:embed="rId3">
            <a:extLst>
              <a:ext uri="{28A0092B-C50C-407E-A947-70E740481C1C}">
                <a14:useLocalDpi xmlns:a14="http://schemas.microsoft.com/office/drawing/2010/main" val="0"/>
              </a:ext>
            </a:extLst>
          </a:blip>
          <a:srcRect l="56242" t="21342" r="19868" b="15398"/>
          <a:stretch>
            <a:fillRect/>
          </a:stretch>
        </p:blipFill>
        <p:spPr bwMode="auto">
          <a:xfrm>
            <a:off x="2686965" y="2525750"/>
            <a:ext cx="1047263" cy="1176325"/>
          </a:xfrm>
          <a:prstGeom prst="rect">
            <a:avLst/>
          </a:prstGeom>
          <a:noFill/>
          <a:extLst>
            <a:ext uri="{909E8E84-426E-40DD-AFC4-6F175D3DCCD1}">
              <a14:hiddenFill xmlns:a14="http://schemas.microsoft.com/office/drawing/2010/main">
                <a:solidFill>
                  <a:srgbClr val="FFFFFF"/>
                </a:solidFill>
              </a14:hiddenFill>
            </a:ext>
          </a:extLst>
        </p:spPr>
      </p:pic>
      <p:pic>
        <p:nvPicPr>
          <p:cNvPr id="58" name="Imagen 41"/>
          <p:cNvPicPr>
            <a:picLocks noChangeAspect="1" noChangeArrowheads="1"/>
          </p:cNvPicPr>
          <p:nvPr/>
        </p:nvPicPr>
        <p:blipFill>
          <a:blip r:embed="rId4">
            <a:extLst>
              <a:ext uri="{28A0092B-C50C-407E-A947-70E740481C1C}">
                <a14:useLocalDpi xmlns:a14="http://schemas.microsoft.com/office/drawing/2010/main" val="0"/>
              </a:ext>
            </a:extLst>
          </a:blip>
          <a:srcRect l="28603" t="49924" r="58649" b="20921"/>
          <a:stretch>
            <a:fillRect/>
          </a:stretch>
        </p:blipFill>
        <p:spPr bwMode="auto">
          <a:xfrm>
            <a:off x="4438986" y="2496178"/>
            <a:ext cx="996990" cy="1176325"/>
          </a:xfrm>
          <a:prstGeom prst="rect">
            <a:avLst/>
          </a:prstGeom>
          <a:noFill/>
          <a:extLst>
            <a:ext uri="{909E8E84-426E-40DD-AFC4-6F175D3DCCD1}">
              <a14:hiddenFill xmlns:a14="http://schemas.microsoft.com/office/drawing/2010/main">
                <a:solidFill>
                  <a:srgbClr val="FFFFFF"/>
                </a:solidFill>
              </a14:hiddenFill>
            </a:ext>
          </a:extLst>
        </p:spPr>
      </p:pic>
      <p:pic>
        <p:nvPicPr>
          <p:cNvPr id="59" name="Imagen 58"/>
          <p:cNvPicPr>
            <a:picLocks noChangeAspect="1"/>
          </p:cNvPicPr>
          <p:nvPr/>
        </p:nvPicPr>
        <p:blipFill>
          <a:blip r:embed="rId5"/>
          <a:stretch>
            <a:fillRect/>
          </a:stretch>
        </p:blipFill>
        <p:spPr>
          <a:xfrm>
            <a:off x="6154537" y="2515623"/>
            <a:ext cx="1102122" cy="1176325"/>
          </a:xfrm>
          <a:prstGeom prst="rect">
            <a:avLst/>
          </a:prstGeom>
        </p:spPr>
      </p:pic>
      <p:pic>
        <p:nvPicPr>
          <p:cNvPr id="60" name="Imagen 59"/>
          <p:cNvPicPr>
            <a:picLocks noChangeAspect="1"/>
          </p:cNvPicPr>
          <p:nvPr/>
        </p:nvPicPr>
        <p:blipFill>
          <a:blip r:embed="rId6"/>
          <a:stretch>
            <a:fillRect/>
          </a:stretch>
        </p:blipFill>
        <p:spPr>
          <a:xfrm>
            <a:off x="9890248" y="2443034"/>
            <a:ext cx="1047750" cy="1176325"/>
          </a:xfrm>
          <a:prstGeom prst="rect">
            <a:avLst/>
          </a:prstGeom>
        </p:spPr>
      </p:pic>
      <p:sp>
        <p:nvSpPr>
          <p:cNvPr id="3" name="Flecha abajo 2"/>
          <p:cNvSpPr/>
          <p:nvPr/>
        </p:nvSpPr>
        <p:spPr>
          <a:xfrm>
            <a:off x="1066581" y="2289330"/>
            <a:ext cx="122833" cy="12700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solidFill>
                <a:prstClr val="black"/>
              </a:solidFill>
            </a:endParaRPr>
          </a:p>
        </p:txBody>
      </p:sp>
      <p:sp>
        <p:nvSpPr>
          <p:cNvPr id="62" name="Flecha abajo 61"/>
          <p:cNvSpPr/>
          <p:nvPr/>
        </p:nvSpPr>
        <p:spPr>
          <a:xfrm>
            <a:off x="3094768" y="2263933"/>
            <a:ext cx="122833" cy="12700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solidFill>
                <a:prstClr val="black"/>
              </a:solidFill>
            </a:endParaRPr>
          </a:p>
        </p:txBody>
      </p:sp>
      <p:sp>
        <p:nvSpPr>
          <p:cNvPr id="63" name="Flecha abajo 62"/>
          <p:cNvSpPr/>
          <p:nvPr/>
        </p:nvSpPr>
        <p:spPr>
          <a:xfrm>
            <a:off x="4987624" y="2263933"/>
            <a:ext cx="122833" cy="12700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solidFill>
                <a:prstClr val="black"/>
              </a:solidFill>
            </a:endParaRPr>
          </a:p>
        </p:txBody>
      </p:sp>
      <p:sp>
        <p:nvSpPr>
          <p:cNvPr id="64" name="Flecha abajo 63"/>
          <p:cNvSpPr/>
          <p:nvPr/>
        </p:nvSpPr>
        <p:spPr>
          <a:xfrm>
            <a:off x="6689808" y="2316034"/>
            <a:ext cx="122833" cy="12700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solidFill>
                <a:prstClr val="black"/>
              </a:solidFill>
            </a:endParaRPr>
          </a:p>
        </p:txBody>
      </p:sp>
      <p:sp>
        <p:nvSpPr>
          <p:cNvPr id="65" name="Flecha abajo 64"/>
          <p:cNvSpPr/>
          <p:nvPr/>
        </p:nvSpPr>
        <p:spPr>
          <a:xfrm>
            <a:off x="10388600" y="2225830"/>
            <a:ext cx="122833" cy="12700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solidFill>
                <a:prstClr val="black"/>
              </a:solidFill>
            </a:endParaRPr>
          </a:p>
        </p:txBody>
      </p:sp>
      <p:sp>
        <p:nvSpPr>
          <p:cNvPr id="5" name="Rectángulo redondeado 4"/>
          <p:cNvSpPr/>
          <p:nvPr/>
        </p:nvSpPr>
        <p:spPr>
          <a:xfrm>
            <a:off x="7256659" y="3848771"/>
            <a:ext cx="2566829" cy="4572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 sz="1600" dirty="0">
                <a:solidFill>
                  <a:prstClr val="black"/>
                </a:solidFill>
                <a:latin typeface="Times New Roman" panose="02020603050405020304" pitchFamily="18" charset="0"/>
                <a:cs typeface="Times New Roman" panose="02020603050405020304" pitchFamily="18" charset="0"/>
              </a:rPr>
              <a:t>CADENA AGROALIMENTARIA </a:t>
            </a:r>
            <a:endParaRPr lang="es-EC" sz="1600" dirty="0">
              <a:solidFill>
                <a:prstClr val="black"/>
              </a:solidFill>
              <a:latin typeface="Times New Roman" panose="02020603050405020304" pitchFamily="18" charset="0"/>
              <a:cs typeface="Times New Roman" panose="02020603050405020304" pitchFamily="18" charset="0"/>
            </a:endParaRPr>
          </a:p>
        </p:txBody>
      </p:sp>
      <p:sp>
        <p:nvSpPr>
          <p:cNvPr id="76" name="Rectángulo redondeado 75"/>
          <p:cNvSpPr/>
          <p:nvPr/>
        </p:nvSpPr>
        <p:spPr>
          <a:xfrm>
            <a:off x="7296200" y="4817754"/>
            <a:ext cx="2566829" cy="4572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 sz="1600" dirty="0">
                <a:solidFill>
                  <a:prstClr val="black"/>
                </a:solidFill>
                <a:latin typeface="Times New Roman" panose="02020603050405020304" pitchFamily="18" charset="0"/>
                <a:cs typeface="Times New Roman" panose="02020603050405020304" pitchFamily="18" charset="0"/>
              </a:rPr>
              <a:t>CADENA DE LÁCTEOS </a:t>
            </a:r>
            <a:endParaRPr lang="es-EC" sz="1600" dirty="0">
              <a:solidFill>
                <a:prstClr val="black"/>
              </a:solidFill>
              <a:latin typeface="Times New Roman" panose="02020603050405020304" pitchFamily="18" charset="0"/>
              <a:cs typeface="Times New Roman" panose="02020603050405020304" pitchFamily="18" charset="0"/>
            </a:endParaRPr>
          </a:p>
        </p:txBody>
      </p:sp>
      <p:sp>
        <p:nvSpPr>
          <p:cNvPr id="77" name="Flecha abajo 76"/>
          <p:cNvSpPr/>
          <p:nvPr/>
        </p:nvSpPr>
        <p:spPr>
          <a:xfrm>
            <a:off x="8456781" y="4508944"/>
            <a:ext cx="122833" cy="12700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solidFill>
                <a:prstClr val="black"/>
              </a:solidFill>
            </a:endParaRPr>
          </a:p>
        </p:txBody>
      </p:sp>
      <p:sp>
        <p:nvSpPr>
          <p:cNvPr id="34" name="Cheurón 33"/>
          <p:cNvSpPr/>
          <p:nvPr/>
        </p:nvSpPr>
        <p:spPr>
          <a:xfrm>
            <a:off x="9541467" y="717266"/>
            <a:ext cx="1745313" cy="748507"/>
          </a:xfrm>
          <a:prstGeom prst="chevron">
            <a:avLst/>
          </a:prstGeom>
        </p:spPr>
        <p:style>
          <a:lnRef idx="1">
            <a:schemeClr val="accent5"/>
          </a:lnRef>
          <a:fillRef idx="2">
            <a:schemeClr val="accent5"/>
          </a:fillRef>
          <a:effectRef idx="1">
            <a:schemeClr val="accent5"/>
          </a:effectRef>
          <a:fontRef idx="minor">
            <a:schemeClr val="dk1"/>
          </a:fontRef>
        </p:style>
        <p:txBody>
          <a:bodyPr wrap="square" rtlCol="0" anchor="ctr">
            <a:noAutofit/>
          </a:bodyPr>
          <a:lstStyle/>
          <a:p>
            <a:pPr algn="ctr">
              <a:lnSpc>
                <a:spcPct val="107000"/>
              </a:lnSpc>
              <a:spcAft>
                <a:spcPts val="800"/>
              </a:spcAft>
            </a:pPr>
            <a:r>
              <a:rPr lang="es-ES"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MILIEUX</a:t>
            </a:r>
            <a:endParaRPr lang="es-EC"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s-EC" sz="1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36" name="Elipse 35"/>
          <p:cNvSpPr/>
          <p:nvPr/>
        </p:nvSpPr>
        <p:spPr>
          <a:xfrm>
            <a:off x="8027322" y="1628145"/>
            <a:ext cx="941388" cy="610553"/>
          </a:xfrm>
          <a:prstGeom prst="ellipse">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1979</a:t>
            </a:r>
            <a:endParaRPr lang="es-EC"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agen 3"/>
          <p:cNvPicPr>
            <a:picLocks noChangeAspect="1"/>
          </p:cNvPicPr>
          <p:nvPr/>
        </p:nvPicPr>
        <p:blipFill rotWithShape="1">
          <a:blip r:embed="rId7"/>
          <a:srcRect l="67086" t="20065" r="13718" b="55046"/>
          <a:stretch/>
        </p:blipFill>
        <p:spPr>
          <a:xfrm>
            <a:off x="7985248" y="2555044"/>
            <a:ext cx="1188735" cy="1117459"/>
          </a:xfrm>
          <a:prstGeom prst="rect">
            <a:avLst/>
          </a:prstGeom>
        </p:spPr>
      </p:pic>
      <p:pic>
        <p:nvPicPr>
          <p:cNvPr id="9" name="Imagen 8"/>
          <p:cNvPicPr>
            <a:picLocks noChangeAspect="1"/>
          </p:cNvPicPr>
          <p:nvPr/>
        </p:nvPicPr>
        <p:blipFill rotWithShape="1">
          <a:blip r:embed="rId8"/>
          <a:srcRect l="60034" t="33920" r="32390" b="56370"/>
          <a:stretch/>
        </p:blipFill>
        <p:spPr>
          <a:xfrm>
            <a:off x="426410" y="4347508"/>
            <a:ext cx="1939375" cy="1397691"/>
          </a:xfrm>
          <a:prstGeom prst="rect">
            <a:avLst/>
          </a:prstGeom>
        </p:spPr>
      </p:pic>
      <p:pic>
        <p:nvPicPr>
          <p:cNvPr id="37" name="Imagen 36"/>
          <p:cNvPicPr>
            <a:picLocks noChangeAspect="1"/>
          </p:cNvPicPr>
          <p:nvPr/>
        </p:nvPicPr>
        <p:blipFill rotWithShape="1">
          <a:blip r:embed="rId8"/>
          <a:srcRect l="75850" t="33616" r="17667" b="56370"/>
          <a:stretch/>
        </p:blipFill>
        <p:spPr>
          <a:xfrm>
            <a:off x="2458835" y="4347508"/>
            <a:ext cx="1517532" cy="1317860"/>
          </a:xfrm>
          <a:prstGeom prst="rect">
            <a:avLst/>
          </a:prstGeom>
        </p:spPr>
      </p:pic>
      <p:pic>
        <p:nvPicPr>
          <p:cNvPr id="38" name="Imagen 37"/>
          <p:cNvPicPr>
            <a:picLocks noChangeAspect="1"/>
          </p:cNvPicPr>
          <p:nvPr/>
        </p:nvPicPr>
        <p:blipFill rotWithShape="1">
          <a:blip r:embed="rId8"/>
          <a:srcRect l="83515" t="33616" r="11303" b="56270"/>
          <a:stretch/>
        </p:blipFill>
        <p:spPr>
          <a:xfrm>
            <a:off x="4241247" y="4329656"/>
            <a:ext cx="1392467" cy="1528707"/>
          </a:xfrm>
          <a:prstGeom prst="rect">
            <a:avLst/>
          </a:prstGeom>
        </p:spPr>
      </p:pic>
    </p:spTree>
    <p:extLst>
      <p:ext uri="{BB962C8B-B14F-4D97-AF65-F5344CB8AC3E}">
        <p14:creationId xmlns:p14="http://schemas.microsoft.com/office/powerpoint/2010/main" val="1896006404"/>
      </p:ext>
    </p:extLst>
  </p:cSld>
  <p:clrMapOvr>
    <a:masterClrMapping/>
  </p:clrMapOvr>
  <p:transition spd="slow"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0" y="0"/>
            <a:ext cx="10363200" cy="546099"/>
          </a:xfrm>
        </p:spPr>
        <p:txBody>
          <a:bodyPr/>
          <a:lstStyle/>
          <a:p>
            <a:r>
              <a:rPr lang="es-ES" dirty="0" smtClean="0"/>
              <a:t>Capítulo 2: Marco REFERENCIAL</a:t>
            </a:r>
            <a:endParaRPr lang="es-EC" dirty="0"/>
          </a:p>
        </p:txBody>
      </p:sp>
      <p:graphicFrame>
        <p:nvGraphicFramePr>
          <p:cNvPr id="15" name="Diagrama 14"/>
          <p:cNvGraphicFramePr/>
          <p:nvPr>
            <p:extLst/>
          </p:nvPr>
        </p:nvGraphicFramePr>
        <p:xfrm>
          <a:off x="5549900" y="1219200"/>
          <a:ext cx="6337300" cy="3879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4" name="Conector recto 23"/>
          <p:cNvCxnSpPr/>
          <p:nvPr/>
        </p:nvCxnSpPr>
        <p:spPr>
          <a:xfrm>
            <a:off x="7850010" y="4248150"/>
            <a:ext cx="0" cy="306563"/>
          </a:xfrm>
          <a:prstGeom prst="line">
            <a:avLst/>
          </a:prstGeom>
          <a:ln w="762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5" name="Rectángulo redondeado 4"/>
          <p:cNvSpPr/>
          <p:nvPr/>
        </p:nvSpPr>
        <p:spPr>
          <a:xfrm>
            <a:off x="7334955" y="3939980"/>
            <a:ext cx="1206500" cy="222250"/>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00" dirty="0">
                <a:solidFill>
                  <a:prstClr val="black"/>
                </a:solidFill>
              </a:rPr>
              <a:t>Carros recolectores </a:t>
            </a:r>
            <a:endParaRPr lang="es-EC" sz="900" dirty="0">
              <a:solidFill>
                <a:prstClr val="black"/>
              </a:solidFill>
            </a:endParaRPr>
          </a:p>
        </p:txBody>
      </p:sp>
      <p:sp>
        <p:nvSpPr>
          <p:cNvPr id="23" name="Rectángulo redondeado 22"/>
          <p:cNvSpPr/>
          <p:nvPr/>
        </p:nvSpPr>
        <p:spPr>
          <a:xfrm>
            <a:off x="7380110" y="4554713"/>
            <a:ext cx="1206500" cy="222250"/>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00" dirty="0">
                <a:solidFill>
                  <a:prstClr val="black"/>
                </a:solidFill>
              </a:rPr>
              <a:t>Centros acopio</a:t>
            </a:r>
            <a:endParaRPr lang="es-EC" sz="900" dirty="0">
              <a:solidFill>
                <a:prstClr val="black"/>
              </a:solidFill>
            </a:endParaRPr>
          </a:p>
        </p:txBody>
      </p:sp>
      <p:sp>
        <p:nvSpPr>
          <p:cNvPr id="25" name="Rectángulo redondeado 24"/>
          <p:cNvSpPr/>
          <p:nvPr/>
        </p:nvSpPr>
        <p:spPr>
          <a:xfrm>
            <a:off x="9386393" y="3717730"/>
            <a:ext cx="1206500" cy="222250"/>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00" dirty="0">
                <a:solidFill>
                  <a:prstClr val="black"/>
                </a:solidFill>
              </a:rPr>
              <a:t>Intermediarios </a:t>
            </a:r>
            <a:endParaRPr lang="es-EC" sz="900" dirty="0">
              <a:solidFill>
                <a:prstClr val="black"/>
              </a:solidFill>
            </a:endParaRPr>
          </a:p>
        </p:txBody>
      </p:sp>
      <p:cxnSp>
        <p:nvCxnSpPr>
          <p:cNvPr id="26" name="Conector recto 25"/>
          <p:cNvCxnSpPr/>
          <p:nvPr/>
        </p:nvCxnSpPr>
        <p:spPr>
          <a:xfrm>
            <a:off x="9989643" y="3007287"/>
            <a:ext cx="13335" cy="450215"/>
          </a:xfrm>
          <a:prstGeom prst="line">
            <a:avLst/>
          </a:prstGeom>
          <a:ln w="762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a:off x="11879580" y="2052247"/>
            <a:ext cx="26670" cy="1405255"/>
          </a:xfrm>
          <a:prstGeom prst="line">
            <a:avLst/>
          </a:prstGeom>
          <a:ln w="762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28" name="Rectángulo redondeado 27"/>
          <p:cNvSpPr/>
          <p:nvPr/>
        </p:nvSpPr>
        <p:spPr>
          <a:xfrm>
            <a:off x="10985500" y="3682610"/>
            <a:ext cx="1206500" cy="533790"/>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00" dirty="0">
                <a:solidFill>
                  <a:prstClr val="black"/>
                </a:solidFill>
              </a:rPr>
              <a:t>Vendedores informales (intermediarios) </a:t>
            </a:r>
            <a:endParaRPr lang="es-EC" sz="900" dirty="0">
              <a:solidFill>
                <a:prstClr val="black"/>
              </a:solidFill>
            </a:endParaRPr>
          </a:p>
        </p:txBody>
      </p:sp>
      <p:graphicFrame>
        <p:nvGraphicFramePr>
          <p:cNvPr id="7" name="Diagrama 6"/>
          <p:cNvGraphicFramePr/>
          <p:nvPr>
            <p:extLst/>
          </p:nvPr>
        </p:nvGraphicFramePr>
        <p:xfrm>
          <a:off x="254000" y="748168"/>
          <a:ext cx="53848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29" name="Conector recto 28"/>
          <p:cNvCxnSpPr/>
          <p:nvPr/>
        </p:nvCxnSpPr>
        <p:spPr>
          <a:xfrm>
            <a:off x="7823905" y="3529328"/>
            <a:ext cx="0" cy="306563"/>
          </a:xfrm>
          <a:prstGeom prst="line">
            <a:avLst/>
          </a:prstGeom>
          <a:ln w="762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30" name="Imagen 29"/>
          <p:cNvPicPr>
            <a:picLocks noChangeAspect="1"/>
          </p:cNvPicPr>
          <p:nvPr/>
        </p:nvPicPr>
        <p:blipFill>
          <a:blip r:embed="rId12"/>
          <a:stretch>
            <a:fillRect/>
          </a:stretch>
        </p:blipFill>
        <p:spPr>
          <a:xfrm>
            <a:off x="4687313" y="4929363"/>
            <a:ext cx="2931872" cy="1268246"/>
          </a:xfrm>
          <a:prstGeom prst="rect">
            <a:avLst/>
          </a:prstGeom>
        </p:spPr>
      </p:pic>
      <p:pic>
        <p:nvPicPr>
          <p:cNvPr id="31" name="Imagen 30"/>
          <p:cNvPicPr>
            <a:picLocks noChangeAspect="1"/>
          </p:cNvPicPr>
          <p:nvPr/>
        </p:nvPicPr>
        <p:blipFill>
          <a:blip r:embed="rId13"/>
          <a:stretch>
            <a:fillRect/>
          </a:stretch>
        </p:blipFill>
        <p:spPr>
          <a:xfrm>
            <a:off x="4202804" y="697281"/>
            <a:ext cx="2173690" cy="1231901"/>
          </a:xfrm>
          <a:prstGeom prst="rect">
            <a:avLst/>
          </a:prstGeom>
        </p:spPr>
      </p:pic>
      <p:pic>
        <p:nvPicPr>
          <p:cNvPr id="32" name="Imagen 31"/>
          <p:cNvPicPr>
            <a:picLocks noChangeAspect="1"/>
          </p:cNvPicPr>
          <p:nvPr/>
        </p:nvPicPr>
        <p:blipFill>
          <a:blip r:embed="rId14"/>
          <a:stretch>
            <a:fillRect/>
          </a:stretch>
        </p:blipFill>
        <p:spPr>
          <a:xfrm>
            <a:off x="7012390" y="697281"/>
            <a:ext cx="2169710" cy="1275712"/>
          </a:xfrm>
          <a:prstGeom prst="rect">
            <a:avLst/>
          </a:prstGeom>
        </p:spPr>
      </p:pic>
    </p:spTree>
    <p:extLst>
      <p:ext uri="{BB962C8B-B14F-4D97-AF65-F5344CB8AC3E}">
        <p14:creationId xmlns:p14="http://schemas.microsoft.com/office/powerpoint/2010/main" val="162081571"/>
      </p:ext>
    </p:extLst>
  </p:cSld>
  <p:clrMapOvr>
    <a:masterClrMapping/>
  </p:clrMapOvr>
  <p:transition spd="slow"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0" y="0"/>
            <a:ext cx="120396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800" dirty="0" smtClean="0">
                <a:solidFill>
                  <a:prstClr val="black"/>
                </a:solidFill>
              </a:rPr>
              <a:t>Capítulo 3 : </a:t>
            </a:r>
            <a:r>
              <a:rPr lang="es-ES" sz="2400" smtClean="0">
                <a:solidFill>
                  <a:prstClr val="black"/>
                </a:solidFill>
              </a:rPr>
              <a:t>INDUSTRIA Láctea </a:t>
            </a:r>
            <a:r>
              <a:rPr lang="es-ES" sz="2400" dirty="0" smtClean="0">
                <a:solidFill>
                  <a:prstClr val="black"/>
                </a:solidFill>
              </a:rPr>
              <a:t>(NACIONAL y provincial 2019) </a:t>
            </a:r>
            <a:endParaRPr lang="es-EC" sz="2400" dirty="0">
              <a:solidFill>
                <a:prstClr val="black"/>
              </a:solidFill>
            </a:endParaRPr>
          </a:p>
        </p:txBody>
      </p:sp>
      <p:sp>
        <p:nvSpPr>
          <p:cNvPr id="27" name="Rectángulo 26"/>
          <p:cNvSpPr/>
          <p:nvPr/>
        </p:nvSpPr>
        <p:spPr>
          <a:xfrm>
            <a:off x="9707569" y="1126597"/>
            <a:ext cx="1845377" cy="307777"/>
          </a:xfrm>
          <a:prstGeom prst="rect">
            <a:avLst/>
          </a:prstGeom>
        </p:spPr>
        <p:txBody>
          <a:bodyPr wrap="none">
            <a:spAutoFit/>
          </a:bodyPr>
          <a:lstStyle/>
          <a:p>
            <a:r>
              <a:rPr lang="es-ES" sz="1400" dirty="0">
                <a:solidFill>
                  <a:prstClr val="black"/>
                </a:solidFill>
              </a:rPr>
              <a:t>(Política 2020-2030) </a:t>
            </a:r>
            <a:endParaRPr lang="es-EC" sz="1400" dirty="0">
              <a:solidFill>
                <a:prstClr val="black"/>
              </a:solidFill>
            </a:endParaRPr>
          </a:p>
        </p:txBody>
      </p:sp>
      <p:sp>
        <p:nvSpPr>
          <p:cNvPr id="28" name="Rectángulo 27"/>
          <p:cNvSpPr/>
          <p:nvPr/>
        </p:nvSpPr>
        <p:spPr>
          <a:xfrm>
            <a:off x="9698145" y="1587608"/>
            <a:ext cx="2005677" cy="307777"/>
          </a:xfrm>
          <a:prstGeom prst="rect">
            <a:avLst/>
          </a:prstGeom>
        </p:spPr>
        <p:txBody>
          <a:bodyPr wrap="none">
            <a:spAutoFit/>
          </a:bodyPr>
          <a:lstStyle/>
          <a:p>
            <a:r>
              <a:rPr lang="es-ES" sz="1400" dirty="0">
                <a:solidFill>
                  <a:prstClr val="black"/>
                </a:solidFill>
              </a:rPr>
              <a:t>Créditos banca pública</a:t>
            </a:r>
            <a:endParaRPr lang="es-EC" sz="1400" dirty="0">
              <a:solidFill>
                <a:prstClr val="black"/>
              </a:solidFill>
            </a:endParaRPr>
          </a:p>
        </p:txBody>
      </p:sp>
      <p:sp>
        <p:nvSpPr>
          <p:cNvPr id="29" name="Rectángulo 28"/>
          <p:cNvSpPr/>
          <p:nvPr/>
        </p:nvSpPr>
        <p:spPr>
          <a:xfrm>
            <a:off x="9673281" y="2060664"/>
            <a:ext cx="2316275" cy="307777"/>
          </a:xfrm>
          <a:prstGeom prst="rect">
            <a:avLst/>
          </a:prstGeom>
        </p:spPr>
        <p:txBody>
          <a:bodyPr wrap="none">
            <a:spAutoFit/>
          </a:bodyPr>
          <a:lstStyle/>
          <a:p>
            <a:pPr algn="ctr"/>
            <a:r>
              <a:rPr lang="es-ES" sz="1400" dirty="0">
                <a:solidFill>
                  <a:prstClr val="black"/>
                </a:solidFill>
              </a:rPr>
              <a:t>AGROCALIDAD Y ARCSA</a:t>
            </a:r>
            <a:endParaRPr lang="es-EC" sz="1400" dirty="0">
              <a:solidFill>
                <a:prstClr val="black"/>
              </a:solidFill>
            </a:endParaRPr>
          </a:p>
        </p:txBody>
      </p:sp>
      <p:sp>
        <p:nvSpPr>
          <p:cNvPr id="78" name="Flecha derecha 77"/>
          <p:cNvSpPr/>
          <p:nvPr/>
        </p:nvSpPr>
        <p:spPr>
          <a:xfrm>
            <a:off x="9456840" y="2122775"/>
            <a:ext cx="158552" cy="167214"/>
          </a:xfrm>
          <a:prstGeom prst="rightArrow">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79" name="Flecha derecha 78"/>
          <p:cNvSpPr/>
          <p:nvPr/>
        </p:nvSpPr>
        <p:spPr>
          <a:xfrm>
            <a:off x="9464842" y="1682975"/>
            <a:ext cx="158552" cy="167214"/>
          </a:xfrm>
          <a:prstGeom prst="rightArrow">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pic>
        <p:nvPicPr>
          <p:cNvPr id="32" name="Imagen 31"/>
          <p:cNvPicPr>
            <a:picLocks noChangeAspect="1"/>
          </p:cNvPicPr>
          <p:nvPr/>
        </p:nvPicPr>
        <p:blipFill rotWithShape="1">
          <a:blip r:embed="rId2"/>
          <a:srcRect l="67503" t="20486" r="13122" b="55555"/>
          <a:stretch/>
        </p:blipFill>
        <p:spPr>
          <a:xfrm>
            <a:off x="711109" y="2848378"/>
            <a:ext cx="2159387" cy="758387"/>
          </a:xfrm>
          <a:prstGeom prst="rect">
            <a:avLst/>
          </a:prstGeom>
        </p:spPr>
      </p:pic>
      <p:pic>
        <p:nvPicPr>
          <p:cNvPr id="33" name="Imagen 32"/>
          <p:cNvPicPr>
            <a:picLocks noChangeAspect="1"/>
          </p:cNvPicPr>
          <p:nvPr/>
        </p:nvPicPr>
        <p:blipFill rotWithShape="1">
          <a:blip r:embed="rId2"/>
          <a:srcRect l="66398" t="48611" r="13007" b="46181"/>
          <a:stretch/>
        </p:blipFill>
        <p:spPr>
          <a:xfrm>
            <a:off x="450953" y="3631847"/>
            <a:ext cx="2679700" cy="381000"/>
          </a:xfrm>
          <a:prstGeom prst="rect">
            <a:avLst/>
          </a:prstGeom>
        </p:spPr>
      </p:pic>
      <p:sp>
        <p:nvSpPr>
          <p:cNvPr id="34" name="Rectángulo 33"/>
          <p:cNvSpPr/>
          <p:nvPr/>
        </p:nvSpPr>
        <p:spPr>
          <a:xfrm>
            <a:off x="3275832" y="4414374"/>
            <a:ext cx="1969265" cy="738664"/>
          </a:xfrm>
          <a:prstGeom prst="rect">
            <a:avLst/>
          </a:prstGeom>
        </p:spPr>
        <p:txBody>
          <a:bodyPr wrap="square">
            <a:spAutoFit/>
          </a:bodyPr>
          <a:lstStyle/>
          <a:p>
            <a:pPr algn="ctr"/>
            <a:r>
              <a:rPr lang="es-ES" sz="1400" dirty="0">
                <a:solidFill>
                  <a:prstClr val="black"/>
                </a:solidFill>
              </a:rPr>
              <a:t>11,84% de la producción nacional</a:t>
            </a:r>
          </a:p>
          <a:p>
            <a:pPr algn="ctr"/>
            <a:r>
              <a:rPr lang="es-ES" sz="1400" dirty="0">
                <a:solidFill>
                  <a:prstClr val="black"/>
                </a:solidFill>
              </a:rPr>
              <a:t>5° provincia </a:t>
            </a:r>
            <a:endParaRPr lang="es-EC" sz="1400" dirty="0">
              <a:solidFill>
                <a:prstClr val="black"/>
              </a:solidFill>
            </a:endParaRPr>
          </a:p>
        </p:txBody>
      </p:sp>
      <p:sp>
        <p:nvSpPr>
          <p:cNvPr id="81" name="Flecha derecha 80"/>
          <p:cNvSpPr/>
          <p:nvPr/>
        </p:nvSpPr>
        <p:spPr>
          <a:xfrm>
            <a:off x="2938458" y="4700099"/>
            <a:ext cx="158552" cy="167214"/>
          </a:xfrm>
          <a:prstGeom prst="rightArrow">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graphicFrame>
        <p:nvGraphicFramePr>
          <p:cNvPr id="82" name="Diagrama 81"/>
          <p:cNvGraphicFramePr/>
          <p:nvPr>
            <p:extLst>
              <p:ext uri="{D42A27DB-BD31-4B8C-83A1-F6EECF244321}">
                <p14:modId xmlns:p14="http://schemas.microsoft.com/office/powerpoint/2010/main" val="2943206135"/>
              </p:ext>
            </p:extLst>
          </p:nvPr>
        </p:nvGraphicFramePr>
        <p:xfrm>
          <a:off x="5104825" y="3631847"/>
          <a:ext cx="4124514" cy="2312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5" name="Flecha derecha 84"/>
          <p:cNvSpPr/>
          <p:nvPr/>
        </p:nvSpPr>
        <p:spPr>
          <a:xfrm>
            <a:off x="5291868" y="4646340"/>
            <a:ext cx="158552" cy="167214"/>
          </a:xfrm>
          <a:prstGeom prst="rightArrow">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5" name="Rectángulo 4"/>
          <p:cNvSpPr/>
          <p:nvPr/>
        </p:nvSpPr>
        <p:spPr>
          <a:xfrm>
            <a:off x="9141532" y="4255786"/>
            <a:ext cx="1689886" cy="307777"/>
          </a:xfrm>
          <a:prstGeom prst="rect">
            <a:avLst/>
          </a:prstGeom>
        </p:spPr>
        <p:txBody>
          <a:bodyPr wrap="none">
            <a:spAutoFit/>
          </a:bodyPr>
          <a:lstStyle/>
          <a:p>
            <a:r>
              <a:rPr lang="es-ES" sz="1400" dirty="0">
                <a:solidFill>
                  <a:prstClr val="black"/>
                </a:solidFill>
                <a:cs typeface="Times New Roman" panose="02020603050405020304" pitchFamily="18" charset="0"/>
              </a:rPr>
              <a:t>3° Cantón 13,28% </a:t>
            </a:r>
            <a:endParaRPr lang="es-EC" sz="1400" dirty="0">
              <a:solidFill>
                <a:prstClr val="black"/>
              </a:solidFill>
              <a:cs typeface="Times New Roman" panose="02020603050405020304" pitchFamily="18" charset="0"/>
            </a:endParaRPr>
          </a:p>
        </p:txBody>
      </p:sp>
      <p:pic>
        <p:nvPicPr>
          <p:cNvPr id="8" name="Imagen 7"/>
          <p:cNvPicPr>
            <a:picLocks noChangeAspect="1"/>
          </p:cNvPicPr>
          <p:nvPr/>
        </p:nvPicPr>
        <p:blipFill rotWithShape="1">
          <a:blip r:embed="rId8"/>
          <a:srcRect l="52731" t="19519" r="4100" b="36482"/>
          <a:stretch/>
        </p:blipFill>
        <p:spPr>
          <a:xfrm>
            <a:off x="190797" y="717806"/>
            <a:ext cx="3466803" cy="1943100"/>
          </a:xfrm>
          <a:prstGeom prst="rect">
            <a:avLst/>
          </a:prstGeom>
        </p:spPr>
      </p:pic>
      <p:sp>
        <p:nvSpPr>
          <p:cNvPr id="53" name="Rectángulo 52"/>
          <p:cNvSpPr/>
          <p:nvPr/>
        </p:nvSpPr>
        <p:spPr>
          <a:xfrm>
            <a:off x="910869" y="4414374"/>
            <a:ext cx="1950755" cy="738664"/>
          </a:xfrm>
          <a:prstGeom prst="rect">
            <a:avLst/>
          </a:prstGeom>
        </p:spPr>
        <p:txBody>
          <a:bodyPr wrap="square">
            <a:spAutoFit/>
          </a:bodyPr>
          <a:lstStyle/>
          <a:p>
            <a:pPr algn="ctr"/>
            <a:r>
              <a:rPr lang="es-ES" sz="1400" dirty="0">
                <a:solidFill>
                  <a:prstClr val="black"/>
                </a:solidFill>
              </a:rPr>
              <a:t>Producción provincia: 787.108 litros de leche </a:t>
            </a:r>
            <a:endParaRPr lang="es-EC" sz="1400" dirty="0">
              <a:solidFill>
                <a:prstClr val="black"/>
              </a:solidFill>
            </a:endParaRPr>
          </a:p>
        </p:txBody>
      </p:sp>
      <p:sp>
        <p:nvSpPr>
          <p:cNvPr id="54" name="Rectángulo 53"/>
          <p:cNvSpPr/>
          <p:nvPr/>
        </p:nvSpPr>
        <p:spPr>
          <a:xfrm>
            <a:off x="9011097" y="4770587"/>
            <a:ext cx="1950755" cy="523220"/>
          </a:xfrm>
          <a:prstGeom prst="rect">
            <a:avLst/>
          </a:prstGeom>
        </p:spPr>
        <p:txBody>
          <a:bodyPr wrap="square">
            <a:spAutoFit/>
          </a:bodyPr>
          <a:lstStyle/>
          <a:p>
            <a:pPr algn="ctr"/>
            <a:r>
              <a:rPr lang="es-ES" sz="1400" dirty="0" smtClean="0">
                <a:solidFill>
                  <a:prstClr val="black"/>
                </a:solidFill>
              </a:rPr>
              <a:t>Afectado por la situación del país </a:t>
            </a:r>
            <a:endParaRPr lang="es-EC" sz="1400" dirty="0">
              <a:solidFill>
                <a:prstClr val="black"/>
              </a:solidFill>
            </a:endParaRPr>
          </a:p>
        </p:txBody>
      </p:sp>
      <p:sp>
        <p:nvSpPr>
          <p:cNvPr id="55" name="Rectángulo 54"/>
          <p:cNvSpPr/>
          <p:nvPr/>
        </p:nvSpPr>
        <p:spPr>
          <a:xfrm>
            <a:off x="3898897" y="1166136"/>
            <a:ext cx="2692400" cy="523220"/>
          </a:xfrm>
          <a:prstGeom prst="rect">
            <a:avLst/>
          </a:prstGeom>
        </p:spPr>
        <p:txBody>
          <a:bodyPr wrap="square">
            <a:spAutoFit/>
          </a:bodyPr>
          <a:lstStyle/>
          <a:p>
            <a:pPr algn="ctr"/>
            <a:r>
              <a:rPr lang="es-ES" sz="1400" dirty="0">
                <a:solidFill>
                  <a:prstClr val="black"/>
                </a:solidFill>
              </a:rPr>
              <a:t>Producción nacional: 6.648.786 litros de leche (77,7% Sierra).</a:t>
            </a:r>
            <a:endParaRPr lang="es-EC" sz="1400" dirty="0">
              <a:solidFill>
                <a:prstClr val="black"/>
              </a:solidFill>
            </a:endParaRPr>
          </a:p>
        </p:txBody>
      </p:sp>
      <p:sp>
        <p:nvSpPr>
          <p:cNvPr id="56" name="Rectángulo 55"/>
          <p:cNvSpPr/>
          <p:nvPr/>
        </p:nvSpPr>
        <p:spPr>
          <a:xfrm>
            <a:off x="7043302" y="1162972"/>
            <a:ext cx="1837362" cy="307777"/>
          </a:xfrm>
          <a:prstGeom prst="rect">
            <a:avLst/>
          </a:prstGeom>
        </p:spPr>
        <p:txBody>
          <a:bodyPr wrap="none">
            <a:spAutoFit/>
          </a:bodyPr>
          <a:lstStyle/>
          <a:p>
            <a:r>
              <a:rPr lang="es-ES" sz="1400" dirty="0">
                <a:solidFill>
                  <a:prstClr val="black"/>
                </a:solidFill>
              </a:rPr>
              <a:t>Situación económica</a:t>
            </a:r>
            <a:endParaRPr lang="es-EC" sz="1400" dirty="0">
              <a:solidFill>
                <a:prstClr val="black"/>
              </a:solidFill>
            </a:endParaRPr>
          </a:p>
        </p:txBody>
      </p:sp>
      <p:sp>
        <p:nvSpPr>
          <p:cNvPr id="57" name="Flecha derecha 56"/>
          <p:cNvSpPr/>
          <p:nvPr/>
        </p:nvSpPr>
        <p:spPr>
          <a:xfrm>
            <a:off x="6884750" y="1243972"/>
            <a:ext cx="158552" cy="167214"/>
          </a:xfrm>
          <a:prstGeom prst="rightArrow">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58" name="Flecha derecha 57"/>
          <p:cNvSpPr/>
          <p:nvPr/>
        </p:nvSpPr>
        <p:spPr>
          <a:xfrm>
            <a:off x="6897048" y="1599368"/>
            <a:ext cx="158552" cy="167214"/>
          </a:xfrm>
          <a:prstGeom prst="rightArrow">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60" name="Flecha derecha 59"/>
          <p:cNvSpPr/>
          <p:nvPr/>
        </p:nvSpPr>
        <p:spPr>
          <a:xfrm>
            <a:off x="6897048" y="2009899"/>
            <a:ext cx="158552" cy="167214"/>
          </a:xfrm>
          <a:prstGeom prst="rightArrow">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61" name="Rectángulo 60"/>
          <p:cNvSpPr/>
          <p:nvPr/>
        </p:nvSpPr>
        <p:spPr>
          <a:xfrm>
            <a:off x="7055600" y="1502349"/>
            <a:ext cx="1963999" cy="307777"/>
          </a:xfrm>
          <a:prstGeom prst="rect">
            <a:avLst/>
          </a:prstGeom>
        </p:spPr>
        <p:txBody>
          <a:bodyPr wrap="none">
            <a:spAutoFit/>
          </a:bodyPr>
          <a:lstStyle/>
          <a:p>
            <a:r>
              <a:rPr lang="es-ES" sz="1400" dirty="0">
                <a:solidFill>
                  <a:prstClr val="black"/>
                </a:solidFill>
              </a:rPr>
              <a:t>Leche de contrabando</a:t>
            </a:r>
            <a:endParaRPr lang="es-EC" sz="1400" dirty="0">
              <a:solidFill>
                <a:prstClr val="black"/>
              </a:solidFill>
            </a:endParaRPr>
          </a:p>
        </p:txBody>
      </p:sp>
      <p:sp>
        <p:nvSpPr>
          <p:cNvPr id="9" name="Rectángulo redondeado 8"/>
          <p:cNvSpPr/>
          <p:nvPr/>
        </p:nvSpPr>
        <p:spPr>
          <a:xfrm>
            <a:off x="6688766" y="750971"/>
            <a:ext cx="2330833" cy="24129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smtClean="0"/>
              <a:t>ASPECTOS NEGATIVOS </a:t>
            </a:r>
            <a:endParaRPr lang="es-EC" sz="1400" b="1" dirty="0"/>
          </a:p>
        </p:txBody>
      </p:sp>
      <p:sp>
        <p:nvSpPr>
          <p:cNvPr id="62" name="Rectángulo redondeado 61"/>
          <p:cNvSpPr/>
          <p:nvPr/>
        </p:nvSpPr>
        <p:spPr>
          <a:xfrm>
            <a:off x="9464842" y="731410"/>
            <a:ext cx="2330833" cy="24129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smtClean="0"/>
              <a:t>ASPECTOS POSITIVOS </a:t>
            </a:r>
            <a:endParaRPr lang="es-EC" sz="1400" b="1" dirty="0"/>
          </a:p>
        </p:txBody>
      </p:sp>
      <p:sp>
        <p:nvSpPr>
          <p:cNvPr id="63" name="Rectángulo 62"/>
          <p:cNvSpPr/>
          <p:nvPr/>
        </p:nvSpPr>
        <p:spPr>
          <a:xfrm>
            <a:off x="7043302" y="1895385"/>
            <a:ext cx="1793112" cy="523220"/>
          </a:xfrm>
          <a:prstGeom prst="rect">
            <a:avLst/>
          </a:prstGeom>
        </p:spPr>
        <p:txBody>
          <a:bodyPr wrap="square">
            <a:spAutoFit/>
          </a:bodyPr>
          <a:lstStyle/>
          <a:p>
            <a:pPr algn="ctr"/>
            <a:r>
              <a:rPr lang="es-ES" sz="1400" dirty="0" smtClean="0">
                <a:solidFill>
                  <a:prstClr val="black"/>
                </a:solidFill>
              </a:rPr>
              <a:t>Reemplazo leche cruda con suero</a:t>
            </a:r>
            <a:endParaRPr lang="es-EC" sz="1400" dirty="0">
              <a:solidFill>
                <a:prstClr val="black"/>
              </a:solidFill>
            </a:endParaRPr>
          </a:p>
        </p:txBody>
      </p:sp>
      <p:sp>
        <p:nvSpPr>
          <p:cNvPr id="65" name="Flecha derecha 64"/>
          <p:cNvSpPr/>
          <p:nvPr/>
        </p:nvSpPr>
        <p:spPr>
          <a:xfrm>
            <a:off x="9464842" y="1242404"/>
            <a:ext cx="158552" cy="167214"/>
          </a:xfrm>
          <a:prstGeom prst="rightArrow">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66" name="Rectángulo redondeado 65"/>
          <p:cNvSpPr/>
          <p:nvPr/>
        </p:nvSpPr>
        <p:spPr>
          <a:xfrm>
            <a:off x="3657600" y="2961284"/>
            <a:ext cx="3998473" cy="41312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smtClean="0"/>
              <a:t>PROVINCIA DE CHIMBORAZO </a:t>
            </a:r>
            <a:endParaRPr lang="es-EC" sz="1400" b="1" dirty="0"/>
          </a:p>
        </p:txBody>
      </p:sp>
      <p:sp>
        <p:nvSpPr>
          <p:cNvPr id="67" name="Rectángulo redondeado 66"/>
          <p:cNvSpPr/>
          <p:nvPr/>
        </p:nvSpPr>
        <p:spPr>
          <a:xfrm>
            <a:off x="8305082" y="3506560"/>
            <a:ext cx="3101917" cy="41312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smtClean="0"/>
              <a:t>CANTÓN ALAUSÍ</a:t>
            </a:r>
            <a:endParaRPr lang="es-EC" sz="1400" b="1" dirty="0"/>
          </a:p>
        </p:txBody>
      </p:sp>
    </p:spTree>
    <p:extLst>
      <p:ext uri="{BB962C8B-B14F-4D97-AF65-F5344CB8AC3E}">
        <p14:creationId xmlns:p14="http://schemas.microsoft.com/office/powerpoint/2010/main" val="2700965062"/>
      </p:ext>
    </p:extLst>
  </p:cSld>
  <p:clrMapOvr>
    <a:masterClrMapping/>
  </p:clrMapOvr>
  <p:transition spd="slow"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0" y="0"/>
            <a:ext cx="103632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dirty="0" smtClean="0">
                <a:solidFill>
                  <a:prstClr val="black"/>
                </a:solidFill>
              </a:rPr>
              <a:t>Capítulo 4 : </a:t>
            </a:r>
            <a:r>
              <a:rPr lang="es-ES" sz="3600" dirty="0" smtClean="0">
                <a:solidFill>
                  <a:prstClr val="black"/>
                </a:solidFill>
              </a:rPr>
              <a:t>MARCO METODOLÓGICO</a:t>
            </a:r>
            <a:endParaRPr lang="es-EC" sz="3600" dirty="0">
              <a:solidFill>
                <a:prstClr val="black"/>
              </a:solidFill>
            </a:endParaRPr>
          </a:p>
        </p:txBody>
      </p:sp>
      <p:sp>
        <p:nvSpPr>
          <p:cNvPr id="2" name="Elipse 1"/>
          <p:cNvSpPr/>
          <p:nvPr/>
        </p:nvSpPr>
        <p:spPr>
          <a:xfrm>
            <a:off x="330200" y="2133600"/>
            <a:ext cx="2882900" cy="16002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solidFill>
                  <a:prstClr val="black"/>
                </a:solidFill>
              </a:rPr>
              <a:t>DISEÑO DE LA INVESTIGACIÓN </a:t>
            </a:r>
            <a:endParaRPr lang="es-EC" b="1" dirty="0">
              <a:solidFill>
                <a:prstClr val="black"/>
              </a:solidFill>
            </a:endParaRPr>
          </a:p>
        </p:txBody>
      </p:sp>
      <p:sp>
        <p:nvSpPr>
          <p:cNvPr id="3" name="Flecha a la derecha con bandas 2"/>
          <p:cNvSpPr/>
          <p:nvPr/>
        </p:nvSpPr>
        <p:spPr>
          <a:xfrm>
            <a:off x="3403600" y="2730500"/>
            <a:ext cx="381000" cy="406400"/>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graphicFrame>
        <p:nvGraphicFramePr>
          <p:cNvPr id="9" name="Diagrama 8"/>
          <p:cNvGraphicFramePr/>
          <p:nvPr>
            <p:extLst/>
          </p:nvPr>
        </p:nvGraphicFramePr>
        <p:xfrm>
          <a:off x="4064000" y="990600"/>
          <a:ext cx="6299200" cy="4614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6351503" y="5141363"/>
            <a:ext cx="4416594" cy="369332"/>
          </a:xfrm>
          <a:prstGeom prst="rect">
            <a:avLst/>
          </a:prstGeom>
        </p:spPr>
        <p:txBody>
          <a:bodyPr wrap="none">
            <a:spAutoFit/>
          </a:bodyPr>
          <a:lstStyle/>
          <a:p>
            <a:r>
              <a:rPr lang="es-EC" dirty="0">
                <a:solidFill>
                  <a:prstClr val="black"/>
                </a:solidFill>
                <a:ea typeface="Calibri" panose="020F0502020204030204" pitchFamily="34" charset="0"/>
              </a:rPr>
              <a:t> (Hernández, Fernández y Baptista 2014)</a:t>
            </a:r>
            <a:endParaRPr lang="es-EC" dirty="0">
              <a:solidFill>
                <a:prstClr val="black"/>
              </a:solidFill>
            </a:endParaRPr>
          </a:p>
        </p:txBody>
      </p:sp>
    </p:spTree>
    <p:extLst>
      <p:ext uri="{BB962C8B-B14F-4D97-AF65-F5344CB8AC3E}">
        <p14:creationId xmlns:p14="http://schemas.microsoft.com/office/powerpoint/2010/main" val="761944723"/>
      </p:ext>
    </p:extLst>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0" y="0"/>
            <a:ext cx="10363200" cy="54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dirty="0" smtClean="0">
                <a:solidFill>
                  <a:prstClr val="black"/>
                </a:solidFill>
              </a:rPr>
              <a:t>Capítulo 4 : </a:t>
            </a:r>
            <a:r>
              <a:rPr lang="es-ES" sz="3600" dirty="0" smtClean="0">
                <a:solidFill>
                  <a:prstClr val="black"/>
                </a:solidFill>
              </a:rPr>
              <a:t>MARCO METODOLÓGICO</a:t>
            </a:r>
            <a:endParaRPr lang="es-EC" sz="3600" dirty="0">
              <a:solidFill>
                <a:prstClr val="black"/>
              </a:solidFill>
            </a:endParaRPr>
          </a:p>
        </p:txBody>
      </p:sp>
      <p:sp>
        <p:nvSpPr>
          <p:cNvPr id="2" name="Elipse 1"/>
          <p:cNvSpPr/>
          <p:nvPr/>
        </p:nvSpPr>
        <p:spPr>
          <a:xfrm>
            <a:off x="1006432" y="664420"/>
            <a:ext cx="2882900" cy="1193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solidFill>
                  <a:prstClr val="black"/>
                </a:solidFill>
              </a:rPr>
              <a:t>POBLACIÓN</a:t>
            </a:r>
            <a:endParaRPr lang="es-EC" b="1" dirty="0">
              <a:solidFill>
                <a:prstClr val="black"/>
              </a:solidFill>
            </a:endParaRPr>
          </a:p>
        </p:txBody>
      </p:sp>
      <p:sp>
        <p:nvSpPr>
          <p:cNvPr id="3" name="Flecha a la derecha con bandas 2"/>
          <p:cNvSpPr/>
          <p:nvPr/>
        </p:nvSpPr>
        <p:spPr>
          <a:xfrm rot="7728371">
            <a:off x="789743" y="1946252"/>
            <a:ext cx="381000" cy="406400"/>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5" name="Terminador 4"/>
          <p:cNvSpPr/>
          <p:nvPr/>
        </p:nvSpPr>
        <p:spPr>
          <a:xfrm>
            <a:off x="29537" y="2484994"/>
            <a:ext cx="2032000" cy="381000"/>
          </a:xfrm>
          <a:prstGeom prst="flowChartTerminator">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solidFill>
                  <a:prstClr val="black"/>
                </a:solidFill>
              </a:rPr>
              <a:t>TIXÁN </a:t>
            </a:r>
            <a:endParaRPr lang="es-EC" dirty="0">
              <a:solidFill>
                <a:prstClr val="black"/>
              </a:solidFill>
            </a:endParaRPr>
          </a:p>
        </p:txBody>
      </p:sp>
      <p:sp>
        <p:nvSpPr>
          <p:cNvPr id="7" name="Terminador 6"/>
          <p:cNvSpPr/>
          <p:nvPr/>
        </p:nvSpPr>
        <p:spPr>
          <a:xfrm>
            <a:off x="2196095" y="2473882"/>
            <a:ext cx="2032000" cy="381000"/>
          </a:xfrm>
          <a:prstGeom prst="flowChartTerminator">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solidFill>
                  <a:prstClr val="black"/>
                </a:solidFill>
              </a:rPr>
              <a:t>SIBAMBE  </a:t>
            </a:r>
            <a:endParaRPr lang="es-EC" dirty="0">
              <a:solidFill>
                <a:prstClr val="black"/>
              </a:solidFill>
            </a:endParaRPr>
          </a:p>
        </p:txBody>
      </p:sp>
      <p:sp>
        <p:nvSpPr>
          <p:cNvPr id="8" name="Terminador 7"/>
          <p:cNvSpPr/>
          <p:nvPr/>
        </p:nvSpPr>
        <p:spPr>
          <a:xfrm>
            <a:off x="4347740" y="2473882"/>
            <a:ext cx="2032000" cy="381000"/>
          </a:xfrm>
          <a:prstGeom prst="flowChartTerminator">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solidFill>
                  <a:prstClr val="black"/>
                </a:solidFill>
              </a:rPr>
              <a:t>ACHUPALLAS </a:t>
            </a:r>
            <a:endParaRPr lang="es-EC" dirty="0">
              <a:solidFill>
                <a:prstClr val="black"/>
              </a:solidFill>
            </a:endParaRPr>
          </a:p>
        </p:txBody>
      </p:sp>
      <p:sp>
        <p:nvSpPr>
          <p:cNvPr id="10" name="Flecha a la derecha con bandas 9"/>
          <p:cNvSpPr/>
          <p:nvPr/>
        </p:nvSpPr>
        <p:spPr>
          <a:xfrm rot="5400000">
            <a:off x="2460582" y="1960589"/>
            <a:ext cx="381000" cy="406400"/>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11" name="Flecha a la derecha con bandas 10"/>
          <p:cNvSpPr/>
          <p:nvPr/>
        </p:nvSpPr>
        <p:spPr>
          <a:xfrm rot="2670192">
            <a:off x="4037595" y="1765302"/>
            <a:ext cx="381000" cy="406400"/>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6" name="Rectángulo redondeado 5"/>
          <p:cNvSpPr/>
          <p:nvPr/>
        </p:nvSpPr>
        <p:spPr>
          <a:xfrm>
            <a:off x="1458287" y="3258106"/>
            <a:ext cx="2002174" cy="698500"/>
          </a:xfrm>
          <a:prstGeom prst="roundRect">
            <a:avLst/>
          </a:prstGeom>
          <a:ln>
            <a:solidFill>
              <a:schemeClr val="accent3">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solidFill>
                  <a:prstClr val="black"/>
                </a:solidFill>
              </a:rPr>
              <a:t>6373 UPAS </a:t>
            </a:r>
            <a:endParaRPr lang="es-EC" dirty="0">
              <a:solidFill>
                <a:prstClr val="black"/>
              </a:solidFill>
            </a:endParaRPr>
          </a:p>
        </p:txBody>
      </p:sp>
      <p:sp>
        <p:nvSpPr>
          <p:cNvPr id="12" name="Flecha a la derecha con bandas 11"/>
          <p:cNvSpPr/>
          <p:nvPr/>
        </p:nvSpPr>
        <p:spPr>
          <a:xfrm>
            <a:off x="4381993" y="969913"/>
            <a:ext cx="381000" cy="406400"/>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13" name="Terminador 12"/>
          <p:cNvSpPr/>
          <p:nvPr/>
        </p:nvSpPr>
        <p:spPr>
          <a:xfrm>
            <a:off x="4883531" y="994761"/>
            <a:ext cx="2032000" cy="381000"/>
          </a:xfrm>
          <a:prstGeom prst="flowChartTerminator">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solidFill>
                  <a:prstClr val="black"/>
                </a:solidFill>
              </a:rPr>
              <a:t>ALAUSI </a:t>
            </a:r>
            <a:endParaRPr lang="es-EC" dirty="0">
              <a:solidFill>
                <a:prstClr val="black"/>
              </a:solidFill>
            </a:endParaRPr>
          </a:p>
        </p:txBody>
      </p:sp>
      <p:sp>
        <p:nvSpPr>
          <p:cNvPr id="14" name="Rectángulo redondeado 13"/>
          <p:cNvSpPr/>
          <p:nvPr/>
        </p:nvSpPr>
        <p:spPr>
          <a:xfrm>
            <a:off x="7487357" y="860628"/>
            <a:ext cx="2002174" cy="698500"/>
          </a:xfrm>
          <a:prstGeom prst="roundRect">
            <a:avLst/>
          </a:prstGeom>
          <a:ln>
            <a:solidFill>
              <a:schemeClr val="accent3">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solidFill>
                  <a:prstClr val="black"/>
                </a:solidFill>
              </a:rPr>
              <a:t>9553 UPAS </a:t>
            </a:r>
            <a:endParaRPr lang="es-EC" dirty="0">
              <a:solidFill>
                <a:prstClr val="black"/>
              </a:solidFill>
            </a:endParaRPr>
          </a:p>
        </p:txBody>
      </p:sp>
      <p:sp>
        <p:nvSpPr>
          <p:cNvPr id="15" name="Flecha a la derecha con bandas 14"/>
          <p:cNvSpPr/>
          <p:nvPr/>
        </p:nvSpPr>
        <p:spPr>
          <a:xfrm>
            <a:off x="7066857" y="980841"/>
            <a:ext cx="381000" cy="406400"/>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16" name="Flecha a la derecha con bandas 15"/>
          <p:cNvSpPr/>
          <p:nvPr/>
        </p:nvSpPr>
        <p:spPr>
          <a:xfrm>
            <a:off x="3657600" y="3360262"/>
            <a:ext cx="381000" cy="406400"/>
          </a:xfrm>
          <a:prstGeom prst="striped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17" name="Rectángulo redondeado 16"/>
          <p:cNvSpPr/>
          <p:nvPr/>
        </p:nvSpPr>
        <p:spPr>
          <a:xfrm>
            <a:off x="4108450" y="3239612"/>
            <a:ext cx="2002174" cy="811688"/>
          </a:xfrm>
          <a:prstGeom prst="roundRect">
            <a:avLst/>
          </a:prstGeom>
          <a:ln>
            <a:solidFill>
              <a:schemeClr val="accent3">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solidFill>
                  <a:prstClr val="black"/>
                </a:solidFill>
              </a:rPr>
              <a:t>24.822,72 litros de leche diarios (45,17%) </a:t>
            </a:r>
          </a:p>
        </p:txBody>
      </p:sp>
      <p:pic>
        <p:nvPicPr>
          <p:cNvPr id="18" name="Imagen 17"/>
          <p:cNvPicPr>
            <a:picLocks noChangeAspect="1"/>
          </p:cNvPicPr>
          <p:nvPr/>
        </p:nvPicPr>
        <p:blipFill>
          <a:blip r:embed="rId2"/>
          <a:stretch>
            <a:fillRect/>
          </a:stretch>
        </p:blipFill>
        <p:spPr>
          <a:xfrm>
            <a:off x="6393215" y="1669459"/>
            <a:ext cx="5562216" cy="3374631"/>
          </a:xfrm>
          <a:prstGeom prst="rect">
            <a:avLst/>
          </a:prstGeom>
        </p:spPr>
      </p:pic>
      <p:sp>
        <p:nvSpPr>
          <p:cNvPr id="20" name="Elipse 19"/>
          <p:cNvSpPr/>
          <p:nvPr/>
        </p:nvSpPr>
        <p:spPr>
          <a:xfrm>
            <a:off x="2584690" y="5064866"/>
            <a:ext cx="180010" cy="180010"/>
          </a:xfrm>
          <a:prstGeom prst="ellipse">
            <a:avLst/>
          </a:prstGeom>
        </p:spPr>
        <p:style>
          <a:lnRef idx="2">
            <a:schemeClr val="lt1">
              <a:hueOff val="0"/>
              <a:satOff val="0"/>
              <a:lumOff val="0"/>
              <a:alphaOff val="0"/>
            </a:schemeClr>
          </a:lnRef>
          <a:fillRef idx="1">
            <a:schemeClr val="accent3">
              <a:shade val="80000"/>
              <a:hueOff val="12162"/>
              <a:satOff val="-80"/>
              <a:lumOff val="1364"/>
              <a:alphaOff val="0"/>
            </a:schemeClr>
          </a:fillRef>
          <a:effectRef idx="0">
            <a:schemeClr val="accent3">
              <a:shade val="80000"/>
              <a:hueOff val="12162"/>
              <a:satOff val="-80"/>
              <a:lumOff val="1364"/>
              <a:alphaOff val="0"/>
            </a:schemeClr>
          </a:effectRef>
          <a:fontRef idx="minor">
            <a:schemeClr val="lt1"/>
          </a:fontRef>
        </p:style>
      </p:sp>
      <p:sp>
        <p:nvSpPr>
          <p:cNvPr id="21" name="Elipse 20"/>
          <p:cNvSpPr/>
          <p:nvPr/>
        </p:nvSpPr>
        <p:spPr>
          <a:xfrm>
            <a:off x="561074" y="4630934"/>
            <a:ext cx="282873" cy="282873"/>
          </a:xfrm>
          <a:prstGeom prst="ellipse">
            <a:avLst/>
          </a:prstGeom>
        </p:spPr>
        <p:style>
          <a:lnRef idx="2">
            <a:schemeClr val="lt1">
              <a:hueOff val="0"/>
              <a:satOff val="0"/>
              <a:lumOff val="0"/>
              <a:alphaOff val="0"/>
            </a:schemeClr>
          </a:lnRef>
          <a:fillRef idx="1">
            <a:schemeClr val="accent3">
              <a:shade val="80000"/>
              <a:hueOff val="24323"/>
              <a:satOff val="-159"/>
              <a:lumOff val="2728"/>
              <a:alphaOff val="0"/>
            </a:schemeClr>
          </a:fillRef>
          <a:effectRef idx="0">
            <a:schemeClr val="accent3">
              <a:shade val="80000"/>
              <a:hueOff val="24323"/>
              <a:satOff val="-159"/>
              <a:lumOff val="2728"/>
              <a:alphaOff val="0"/>
            </a:schemeClr>
          </a:effectRef>
          <a:fontRef idx="minor">
            <a:schemeClr val="lt1"/>
          </a:fontRef>
        </p:style>
      </p:sp>
      <p:sp>
        <p:nvSpPr>
          <p:cNvPr id="22" name="Elipse 21"/>
          <p:cNvSpPr/>
          <p:nvPr/>
        </p:nvSpPr>
        <p:spPr>
          <a:xfrm>
            <a:off x="838374" y="4341329"/>
            <a:ext cx="180010" cy="180010"/>
          </a:xfrm>
          <a:prstGeom prst="ellipse">
            <a:avLst/>
          </a:prstGeom>
        </p:spPr>
        <p:style>
          <a:lnRef idx="2">
            <a:schemeClr val="lt1">
              <a:hueOff val="0"/>
              <a:satOff val="0"/>
              <a:lumOff val="0"/>
              <a:alphaOff val="0"/>
            </a:schemeClr>
          </a:lnRef>
          <a:fillRef idx="1">
            <a:schemeClr val="accent3">
              <a:shade val="80000"/>
              <a:hueOff val="36485"/>
              <a:satOff val="-239"/>
              <a:lumOff val="4092"/>
              <a:alphaOff val="0"/>
            </a:schemeClr>
          </a:fillRef>
          <a:effectRef idx="0">
            <a:schemeClr val="accent3">
              <a:shade val="80000"/>
              <a:hueOff val="36485"/>
              <a:satOff val="-239"/>
              <a:lumOff val="4092"/>
              <a:alphaOff val="0"/>
            </a:schemeClr>
          </a:effectRef>
          <a:fontRef idx="minor">
            <a:schemeClr val="lt1"/>
          </a:fontRef>
        </p:style>
      </p:sp>
      <p:sp>
        <p:nvSpPr>
          <p:cNvPr id="23" name="Elipse 22"/>
          <p:cNvSpPr/>
          <p:nvPr/>
        </p:nvSpPr>
        <p:spPr>
          <a:xfrm>
            <a:off x="1502207" y="4359830"/>
            <a:ext cx="180010" cy="180010"/>
          </a:xfrm>
          <a:prstGeom prst="ellipse">
            <a:avLst/>
          </a:prstGeom>
        </p:spPr>
        <p:style>
          <a:lnRef idx="2">
            <a:schemeClr val="lt1">
              <a:hueOff val="0"/>
              <a:satOff val="0"/>
              <a:lumOff val="0"/>
              <a:alphaOff val="0"/>
            </a:schemeClr>
          </a:lnRef>
          <a:fillRef idx="1">
            <a:schemeClr val="accent3">
              <a:shade val="80000"/>
              <a:hueOff val="48646"/>
              <a:satOff val="-318"/>
              <a:lumOff val="5456"/>
              <a:alphaOff val="0"/>
            </a:schemeClr>
          </a:fillRef>
          <a:effectRef idx="0">
            <a:schemeClr val="accent3">
              <a:shade val="80000"/>
              <a:hueOff val="48646"/>
              <a:satOff val="-318"/>
              <a:lumOff val="5456"/>
              <a:alphaOff val="0"/>
            </a:schemeClr>
          </a:effectRef>
          <a:fontRef idx="minor">
            <a:schemeClr val="lt1"/>
          </a:fontRef>
        </p:style>
      </p:sp>
      <p:sp>
        <p:nvSpPr>
          <p:cNvPr id="24" name="Elipse 23"/>
          <p:cNvSpPr/>
          <p:nvPr/>
        </p:nvSpPr>
        <p:spPr>
          <a:xfrm>
            <a:off x="1848462" y="4420041"/>
            <a:ext cx="180010" cy="180010"/>
          </a:xfrm>
          <a:prstGeom prst="ellipse">
            <a:avLst/>
          </a:prstGeom>
        </p:spPr>
        <p:style>
          <a:lnRef idx="2">
            <a:schemeClr val="lt1">
              <a:hueOff val="0"/>
              <a:satOff val="0"/>
              <a:lumOff val="0"/>
              <a:alphaOff val="0"/>
            </a:schemeClr>
          </a:lnRef>
          <a:fillRef idx="1">
            <a:schemeClr val="accent3">
              <a:shade val="80000"/>
              <a:hueOff val="60808"/>
              <a:satOff val="-398"/>
              <a:lumOff val="6821"/>
              <a:alphaOff val="0"/>
            </a:schemeClr>
          </a:fillRef>
          <a:effectRef idx="0">
            <a:schemeClr val="accent3">
              <a:shade val="80000"/>
              <a:hueOff val="60808"/>
              <a:satOff val="-398"/>
              <a:lumOff val="6821"/>
              <a:alphaOff val="0"/>
            </a:schemeClr>
          </a:effectRef>
          <a:fontRef idx="minor">
            <a:schemeClr val="lt1"/>
          </a:fontRef>
        </p:style>
      </p:sp>
      <p:sp>
        <p:nvSpPr>
          <p:cNvPr id="25" name="Elipse 24"/>
          <p:cNvSpPr/>
          <p:nvPr/>
        </p:nvSpPr>
        <p:spPr>
          <a:xfrm>
            <a:off x="2214428" y="4379902"/>
            <a:ext cx="282873" cy="282873"/>
          </a:xfrm>
          <a:prstGeom prst="ellipse">
            <a:avLst/>
          </a:prstGeom>
        </p:spPr>
        <p:style>
          <a:lnRef idx="2">
            <a:schemeClr val="lt1">
              <a:hueOff val="0"/>
              <a:satOff val="0"/>
              <a:lumOff val="0"/>
              <a:alphaOff val="0"/>
            </a:schemeClr>
          </a:lnRef>
          <a:fillRef idx="1">
            <a:schemeClr val="accent3">
              <a:shade val="80000"/>
              <a:hueOff val="72969"/>
              <a:satOff val="-477"/>
              <a:lumOff val="8185"/>
              <a:alphaOff val="0"/>
            </a:schemeClr>
          </a:fillRef>
          <a:effectRef idx="0">
            <a:schemeClr val="accent3">
              <a:shade val="80000"/>
              <a:hueOff val="72969"/>
              <a:satOff val="-477"/>
              <a:lumOff val="8185"/>
              <a:alphaOff val="0"/>
            </a:schemeClr>
          </a:effectRef>
          <a:fontRef idx="minor">
            <a:schemeClr val="lt1"/>
          </a:fontRef>
        </p:style>
      </p:sp>
      <p:sp>
        <p:nvSpPr>
          <p:cNvPr id="26" name="Elipse 25"/>
          <p:cNvSpPr/>
          <p:nvPr/>
        </p:nvSpPr>
        <p:spPr>
          <a:xfrm>
            <a:off x="2040953" y="5882464"/>
            <a:ext cx="180010" cy="180010"/>
          </a:xfrm>
          <a:prstGeom prst="ellipse">
            <a:avLst/>
          </a:prstGeom>
        </p:spPr>
        <p:style>
          <a:lnRef idx="2">
            <a:schemeClr val="lt1">
              <a:hueOff val="0"/>
              <a:satOff val="0"/>
              <a:lumOff val="0"/>
              <a:alphaOff val="0"/>
            </a:schemeClr>
          </a:lnRef>
          <a:fillRef idx="1">
            <a:schemeClr val="accent3">
              <a:shade val="80000"/>
              <a:hueOff val="85131"/>
              <a:satOff val="-557"/>
              <a:lumOff val="9549"/>
              <a:alphaOff val="0"/>
            </a:schemeClr>
          </a:fillRef>
          <a:effectRef idx="0">
            <a:schemeClr val="accent3">
              <a:shade val="80000"/>
              <a:hueOff val="85131"/>
              <a:satOff val="-557"/>
              <a:lumOff val="9549"/>
              <a:alphaOff val="0"/>
            </a:schemeClr>
          </a:effectRef>
          <a:fontRef idx="minor">
            <a:schemeClr val="lt1"/>
          </a:fontRef>
        </p:style>
      </p:sp>
      <p:sp>
        <p:nvSpPr>
          <p:cNvPr id="27" name="Elipse 26"/>
          <p:cNvSpPr/>
          <p:nvPr/>
        </p:nvSpPr>
        <p:spPr>
          <a:xfrm>
            <a:off x="964479" y="4497657"/>
            <a:ext cx="462884" cy="462884"/>
          </a:xfrm>
          <a:prstGeom prst="ellipse">
            <a:avLst/>
          </a:prstGeom>
        </p:spPr>
        <p:style>
          <a:lnRef idx="2">
            <a:schemeClr val="lt1">
              <a:hueOff val="0"/>
              <a:satOff val="0"/>
              <a:lumOff val="0"/>
              <a:alphaOff val="0"/>
            </a:schemeClr>
          </a:lnRef>
          <a:fillRef idx="1">
            <a:schemeClr val="accent3">
              <a:shade val="80000"/>
              <a:hueOff val="109454"/>
              <a:satOff val="-716"/>
              <a:lumOff val="12277"/>
              <a:alphaOff val="0"/>
            </a:schemeClr>
          </a:fillRef>
          <a:effectRef idx="0">
            <a:schemeClr val="accent3">
              <a:shade val="80000"/>
              <a:hueOff val="109454"/>
              <a:satOff val="-716"/>
              <a:lumOff val="12277"/>
              <a:alphaOff val="0"/>
            </a:schemeClr>
          </a:effectRef>
          <a:fontRef idx="minor">
            <a:schemeClr val="lt1"/>
          </a:fontRef>
        </p:style>
      </p:sp>
      <p:sp>
        <p:nvSpPr>
          <p:cNvPr id="28" name="Elipse 27"/>
          <p:cNvSpPr/>
          <p:nvPr/>
        </p:nvSpPr>
        <p:spPr>
          <a:xfrm>
            <a:off x="495848" y="5283088"/>
            <a:ext cx="282873" cy="282873"/>
          </a:xfrm>
          <a:prstGeom prst="ellipse">
            <a:avLst/>
          </a:prstGeom>
        </p:spPr>
        <p:style>
          <a:lnRef idx="2">
            <a:schemeClr val="lt1">
              <a:hueOff val="0"/>
              <a:satOff val="0"/>
              <a:lumOff val="0"/>
              <a:alphaOff val="0"/>
            </a:schemeClr>
          </a:lnRef>
          <a:fillRef idx="1">
            <a:schemeClr val="accent3">
              <a:shade val="80000"/>
              <a:hueOff val="133777"/>
              <a:satOff val="-875"/>
              <a:lumOff val="15005"/>
              <a:alphaOff val="0"/>
            </a:schemeClr>
          </a:fillRef>
          <a:effectRef idx="0">
            <a:schemeClr val="accent3">
              <a:shade val="80000"/>
              <a:hueOff val="133777"/>
              <a:satOff val="-875"/>
              <a:lumOff val="15005"/>
              <a:alphaOff val="0"/>
            </a:schemeClr>
          </a:effectRef>
          <a:fontRef idx="minor">
            <a:schemeClr val="lt1"/>
          </a:fontRef>
        </p:style>
      </p:sp>
      <p:sp>
        <p:nvSpPr>
          <p:cNvPr id="29" name="Elipse 28"/>
          <p:cNvSpPr/>
          <p:nvPr/>
        </p:nvSpPr>
        <p:spPr>
          <a:xfrm>
            <a:off x="611644" y="5675459"/>
            <a:ext cx="411452" cy="411452"/>
          </a:xfrm>
          <a:prstGeom prst="ellipse">
            <a:avLst/>
          </a:prstGeom>
        </p:spPr>
        <p:style>
          <a:lnRef idx="2">
            <a:schemeClr val="lt1">
              <a:hueOff val="0"/>
              <a:satOff val="0"/>
              <a:lumOff val="0"/>
              <a:alphaOff val="0"/>
            </a:schemeClr>
          </a:lnRef>
          <a:fillRef idx="1">
            <a:schemeClr val="accent3">
              <a:shade val="80000"/>
              <a:hueOff val="145938"/>
              <a:satOff val="-954"/>
              <a:lumOff val="16369"/>
              <a:alphaOff val="0"/>
            </a:schemeClr>
          </a:fillRef>
          <a:effectRef idx="0">
            <a:schemeClr val="accent3">
              <a:shade val="80000"/>
              <a:hueOff val="145938"/>
              <a:satOff val="-954"/>
              <a:lumOff val="16369"/>
              <a:alphaOff val="0"/>
            </a:schemeClr>
          </a:effectRef>
          <a:fontRef idx="minor">
            <a:schemeClr val="lt1"/>
          </a:fontRef>
        </p:style>
      </p:sp>
      <p:sp>
        <p:nvSpPr>
          <p:cNvPr id="30" name="Elipse 29"/>
          <p:cNvSpPr/>
          <p:nvPr/>
        </p:nvSpPr>
        <p:spPr>
          <a:xfrm>
            <a:off x="1229578" y="5957869"/>
            <a:ext cx="180010" cy="180010"/>
          </a:xfrm>
          <a:prstGeom prst="ellipse">
            <a:avLst/>
          </a:prstGeom>
        </p:spPr>
        <p:style>
          <a:lnRef idx="2">
            <a:schemeClr val="lt1">
              <a:hueOff val="0"/>
              <a:satOff val="0"/>
              <a:lumOff val="0"/>
              <a:alphaOff val="0"/>
            </a:schemeClr>
          </a:lnRef>
          <a:fillRef idx="1">
            <a:schemeClr val="accent3">
              <a:shade val="80000"/>
              <a:hueOff val="158100"/>
              <a:satOff val="-1034"/>
              <a:lumOff val="17733"/>
              <a:alphaOff val="0"/>
            </a:schemeClr>
          </a:fillRef>
          <a:effectRef idx="0">
            <a:schemeClr val="accent3">
              <a:shade val="80000"/>
              <a:hueOff val="158100"/>
              <a:satOff val="-1034"/>
              <a:lumOff val="17733"/>
              <a:alphaOff val="0"/>
            </a:schemeClr>
          </a:effectRef>
          <a:fontRef idx="minor">
            <a:schemeClr val="lt1"/>
          </a:fontRef>
        </p:style>
      </p:sp>
      <p:sp>
        <p:nvSpPr>
          <p:cNvPr id="31" name="Elipse 30"/>
          <p:cNvSpPr/>
          <p:nvPr/>
        </p:nvSpPr>
        <p:spPr>
          <a:xfrm>
            <a:off x="1540780" y="5881185"/>
            <a:ext cx="282873" cy="282873"/>
          </a:xfrm>
          <a:prstGeom prst="ellipse">
            <a:avLst/>
          </a:prstGeom>
        </p:spPr>
        <p:style>
          <a:lnRef idx="2">
            <a:schemeClr val="lt1">
              <a:hueOff val="0"/>
              <a:satOff val="0"/>
              <a:lumOff val="0"/>
              <a:alphaOff val="0"/>
            </a:schemeClr>
          </a:lnRef>
          <a:fillRef idx="1">
            <a:schemeClr val="accent3">
              <a:shade val="80000"/>
              <a:hueOff val="170261"/>
              <a:satOff val="-1113"/>
              <a:lumOff val="19098"/>
              <a:alphaOff val="0"/>
            </a:schemeClr>
          </a:fillRef>
          <a:effectRef idx="0">
            <a:schemeClr val="accent3">
              <a:shade val="80000"/>
              <a:hueOff val="170261"/>
              <a:satOff val="-1113"/>
              <a:lumOff val="19098"/>
              <a:alphaOff val="0"/>
            </a:schemeClr>
          </a:effectRef>
          <a:fontRef idx="minor">
            <a:schemeClr val="lt1"/>
          </a:fontRef>
        </p:style>
      </p:sp>
      <p:sp>
        <p:nvSpPr>
          <p:cNvPr id="32" name="Elipse 31"/>
          <p:cNvSpPr/>
          <p:nvPr/>
        </p:nvSpPr>
        <p:spPr>
          <a:xfrm>
            <a:off x="2527880" y="4771390"/>
            <a:ext cx="180010" cy="180010"/>
          </a:xfrm>
          <a:prstGeom prst="ellipse">
            <a:avLst/>
          </a:prstGeom>
        </p:spPr>
        <p:style>
          <a:lnRef idx="2">
            <a:schemeClr val="lt1">
              <a:hueOff val="0"/>
              <a:satOff val="0"/>
              <a:lumOff val="0"/>
              <a:alphaOff val="0"/>
            </a:schemeClr>
          </a:lnRef>
          <a:fillRef idx="1">
            <a:schemeClr val="accent3">
              <a:shade val="80000"/>
              <a:hueOff val="182423"/>
              <a:satOff val="-1193"/>
              <a:lumOff val="20462"/>
              <a:alphaOff val="0"/>
            </a:schemeClr>
          </a:fillRef>
          <a:effectRef idx="0">
            <a:schemeClr val="accent3">
              <a:shade val="80000"/>
              <a:hueOff val="182423"/>
              <a:satOff val="-1193"/>
              <a:lumOff val="20462"/>
              <a:alphaOff val="0"/>
            </a:schemeClr>
          </a:effectRef>
          <a:fontRef idx="minor">
            <a:schemeClr val="lt1"/>
          </a:fontRef>
        </p:style>
      </p:sp>
      <p:sp>
        <p:nvSpPr>
          <p:cNvPr id="33" name="Elipse 32"/>
          <p:cNvSpPr/>
          <p:nvPr/>
        </p:nvSpPr>
        <p:spPr>
          <a:xfrm>
            <a:off x="2506590" y="5538352"/>
            <a:ext cx="411452" cy="411452"/>
          </a:xfrm>
          <a:prstGeom prst="ellipse">
            <a:avLst/>
          </a:prstGeom>
        </p:spPr>
        <p:style>
          <a:lnRef idx="2">
            <a:schemeClr val="lt1">
              <a:hueOff val="0"/>
              <a:satOff val="0"/>
              <a:lumOff val="0"/>
              <a:alphaOff val="0"/>
            </a:schemeClr>
          </a:lnRef>
          <a:fillRef idx="1">
            <a:schemeClr val="accent3">
              <a:shade val="80000"/>
              <a:hueOff val="194584"/>
              <a:satOff val="-1272"/>
              <a:lumOff val="21826"/>
              <a:alphaOff val="0"/>
            </a:schemeClr>
          </a:fillRef>
          <a:effectRef idx="0">
            <a:schemeClr val="accent3">
              <a:shade val="80000"/>
              <a:hueOff val="194584"/>
              <a:satOff val="-1272"/>
              <a:lumOff val="21826"/>
              <a:alphaOff val="0"/>
            </a:schemeClr>
          </a:effectRef>
          <a:fontRef idx="minor">
            <a:schemeClr val="lt1"/>
          </a:fontRef>
        </p:style>
      </p:sp>
      <p:grpSp>
        <p:nvGrpSpPr>
          <p:cNvPr id="34" name="Grupo 33"/>
          <p:cNvGrpSpPr/>
          <p:nvPr/>
        </p:nvGrpSpPr>
        <p:grpSpPr>
          <a:xfrm>
            <a:off x="511161" y="4678767"/>
            <a:ext cx="5762409" cy="960518"/>
            <a:chOff x="-3347033" y="1225522"/>
            <a:chExt cx="5762409" cy="960518"/>
          </a:xfrm>
        </p:grpSpPr>
        <p:sp>
          <p:nvSpPr>
            <p:cNvPr id="35" name="Rectángulo 34"/>
            <p:cNvSpPr/>
            <p:nvPr/>
          </p:nvSpPr>
          <p:spPr>
            <a:xfrm>
              <a:off x="152386" y="1225522"/>
              <a:ext cx="2262990" cy="7457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6" name="Rectángulo 35"/>
            <p:cNvSpPr/>
            <p:nvPr/>
          </p:nvSpPr>
          <p:spPr>
            <a:xfrm>
              <a:off x="-3347033" y="1440282"/>
              <a:ext cx="2262990" cy="7457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es-ES" dirty="0">
                  <a:solidFill>
                    <a:prstClr val="black">
                      <a:hueOff val="0"/>
                      <a:satOff val="0"/>
                      <a:lumOff val="0"/>
                      <a:alphaOff val="0"/>
                    </a:prstClr>
                  </a:solidFill>
                </a:rPr>
                <a:t>PRIMER ESLABÓN</a:t>
              </a:r>
              <a:endParaRPr lang="es-EC" dirty="0">
                <a:solidFill>
                  <a:prstClr val="black">
                    <a:hueOff val="0"/>
                    <a:satOff val="0"/>
                    <a:lumOff val="0"/>
                    <a:alphaOff val="0"/>
                  </a:prstClr>
                </a:solidFill>
              </a:endParaRPr>
            </a:p>
          </p:txBody>
        </p:sp>
      </p:grpSp>
      <p:sp>
        <p:nvSpPr>
          <p:cNvPr id="51" name="Elipse 50"/>
          <p:cNvSpPr/>
          <p:nvPr/>
        </p:nvSpPr>
        <p:spPr>
          <a:xfrm rot="4174665">
            <a:off x="5809526" y="5082203"/>
            <a:ext cx="180010" cy="180010"/>
          </a:xfrm>
          <a:prstGeom prst="ellipse">
            <a:avLst/>
          </a:prstGeom>
        </p:spPr>
        <p:style>
          <a:lnRef idx="2">
            <a:schemeClr val="lt1">
              <a:hueOff val="0"/>
              <a:satOff val="0"/>
              <a:lumOff val="0"/>
              <a:alphaOff val="0"/>
            </a:schemeClr>
          </a:lnRef>
          <a:fillRef idx="1">
            <a:schemeClr val="accent3">
              <a:shade val="80000"/>
              <a:hueOff val="12162"/>
              <a:satOff val="-80"/>
              <a:lumOff val="1364"/>
              <a:alphaOff val="0"/>
            </a:schemeClr>
          </a:fillRef>
          <a:effectRef idx="0">
            <a:schemeClr val="accent3">
              <a:shade val="80000"/>
              <a:hueOff val="12162"/>
              <a:satOff val="-80"/>
              <a:lumOff val="1364"/>
              <a:alphaOff val="0"/>
            </a:schemeClr>
          </a:effectRef>
          <a:fontRef idx="minor">
            <a:schemeClr val="lt1"/>
          </a:fontRef>
        </p:style>
      </p:sp>
      <p:sp>
        <p:nvSpPr>
          <p:cNvPr id="52" name="Elipse 51"/>
          <p:cNvSpPr/>
          <p:nvPr/>
        </p:nvSpPr>
        <p:spPr>
          <a:xfrm rot="4174665">
            <a:off x="3785910" y="4648271"/>
            <a:ext cx="282873" cy="282873"/>
          </a:xfrm>
          <a:prstGeom prst="ellipse">
            <a:avLst/>
          </a:prstGeom>
        </p:spPr>
        <p:style>
          <a:lnRef idx="2">
            <a:schemeClr val="lt1">
              <a:hueOff val="0"/>
              <a:satOff val="0"/>
              <a:lumOff val="0"/>
              <a:alphaOff val="0"/>
            </a:schemeClr>
          </a:lnRef>
          <a:fillRef idx="1">
            <a:schemeClr val="accent3">
              <a:shade val="80000"/>
              <a:hueOff val="24323"/>
              <a:satOff val="-159"/>
              <a:lumOff val="2728"/>
              <a:alphaOff val="0"/>
            </a:schemeClr>
          </a:fillRef>
          <a:effectRef idx="0">
            <a:schemeClr val="accent3">
              <a:shade val="80000"/>
              <a:hueOff val="24323"/>
              <a:satOff val="-159"/>
              <a:lumOff val="2728"/>
              <a:alphaOff val="0"/>
            </a:schemeClr>
          </a:effectRef>
          <a:fontRef idx="minor">
            <a:schemeClr val="lt1"/>
          </a:fontRef>
        </p:style>
      </p:sp>
      <p:sp>
        <p:nvSpPr>
          <p:cNvPr id="53" name="Elipse 52"/>
          <p:cNvSpPr/>
          <p:nvPr/>
        </p:nvSpPr>
        <p:spPr>
          <a:xfrm rot="4174665">
            <a:off x="4063210" y="4358666"/>
            <a:ext cx="180010" cy="180010"/>
          </a:xfrm>
          <a:prstGeom prst="ellipse">
            <a:avLst/>
          </a:prstGeom>
        </p:spPr>
        <p:style>
          <a:lnRef idx="2">
            <a:schemeClr val="lt1">
              <a:hueOff val="0"/>
              <a:satOff val="0"/>
              <a:lumOff val="0"/>
              <a:alphaOff val="0"/>
            </a:schemeClr>
          </a:lnRef>
          <a:fillRef idx="1">
            <a:schemeClr val="accent3">
              <a:shade val="80000"/>
              <a:hueOff val="36485"/>
              <a:satOff val="-239"/>
              <a:lumOff val="4092"/>
              <a:alphaOff val="0"/>
            </a:schemeClr>
          </a:fillRef>
          <a:effectRef idx="0">
            <a:schemeClr val="accent3">
              <a:shade val="80000"/>
              <a:hueOff val="36485"/>
              <a:satOff val="-239"/>
              <a:lumOff val="4092"/>
              <a:alphaOff val="0"/>
            </a:schemeClr>
          </a:effectRef>
          <a:fontRef idx="minor">
            <a:schemeClr val="lt1"/>
          </a:fontRef>
        </p:style>
      </p:sp>
      <p:sp>
        <p:nvSpPr>
          <p:cNvPr id="54" name="Elipse 53"/>
          <p:cNvSpPr/>
          <p:nvPr/>
        </p:nvSpPr>
        <p:spPr>
          <a:xfrm rot="4174665">
            <a:off x="4727043" y="4377167"/>
            <a:ext cx="180010" cy="180010"/>
          </a:xfrm>
          <a:prstGeom prst="ellipse">
            <a:avLst/>
          </a:prstGeom>
        </p:spPr>
        <p:style>
          <a:lnRef idx="2">
            <a:schemeClr val="lt1">
              <a:hueOff val="0"/>
              <a:satOff val="0"/>
              <a:lumOff val="0"/>
              <a:alphaOff val="0"/>
            </a:schemeClr>
          </a:lnRef>
          <a:fillRef idx="1">
            <a:schemeClr val="accent3">
              <a:shade val="80000"/>
              <a:hueOff val="48646"/>
              <a:satOff val="-318"/>
              <a:lumOff val="5456"/>
              <a:alphaOff val="0"/>
            </a:schemeClr>
          </a:fillRef>
          <a:effectRef idx="0">
            <a:schemeClr val="accent3">
              <a:shade val="80000"/>
              <a:hueOff val="48646"/>
              <a:satOff val="-318"/>
              <a:lumOff val="5456"/>
              <a:alphaOff val="0"/>
            </a:schemeClr>
          </a:effectRef>
          <a:fontRef idx="minor">
            <a:schemeClr val="lt1"/>
          </a:fontRef>
        </p:style>
      </p:sp>
      <p:sp>
        <p:nvSpPr>
          <p:cNvPr id="55" name="Elipse 54"/>
          <p:cNvSpPr/>
          <p:nvPr/>
        </p:nvSpPr>
        <p:spPr>
          <a:xfrm rot="4174665">
            <a:off x="5073298" y="4437378"/>
            <a:ext cx="180010" cy="180010"/>
          </a:xfrm>
          <a:prstGeom prst="ellipse">
            <a:avLst/>
          </a:prstGeom>
        </p:spPr>
        <p:style>
          <a:lnRef idx="2">
            <a:schemeClr val="lt1">
              <a:hueOff val="0"/>
              <a:satOff val="0"/>
              <a:lumOff val="0"/>
              <a:alphaOff val="0"/>
            </a:schemeClr>
          </a:lnRef>
          <a:fillRef idx="1">
            <a:schemeClr val="accent3">
              <a:shade val="80000"/>
              <a:hueOff val="60808"/>
              <a:satOff val="-398"/>
              <a:lumOff val="6821"/>
              <a:alphaOff val="0"/>
            </a:schemeClr>
          </a:fillRef>
          <a:effectRef idx="0">
            <a:schemeClr val="accent3">
              <a:shade val="80000"/>
              <a:hueOff val="60808"/>
              <a:satOff val="-398"/>
              <a:lumOff val="6821"/>
              <a:alphaOff val="0"/>
            </a:schemeClr>
          </a:effectRef>
          <a:fontRef idx="minor">
            <a:schemeClr val="lt1"/>
          </a:fontRef>
        </p:style>
      </p:sp>
      <p:sp>
        <p:nvSpPr>
          <p:cNvPr id="56" name="Elipse 55"/>
          <p:cNvSpPr/>
          <p:nvPr/>
        </p:nvSpPr>
        <p:spPr>
          <a:xfrm rot="4174665">
            <a:off x="5439264" y="4397239"/>
            <a:ext cx="282873" cy="282873"/>
          </a:xfrm>
          <a:prstGeom prst="ellipse">
            <a:avLst/>
          </a:prstGeom>
        </p:spPr>
        <p:style>
          <a:lnRef idx="2">
            <a:schemeClr val="lt1">
              <a:hueOff val="0"/>
              <a:satOff val="0"/>
              <a:lumOff val="0"/>
              <a:alphaOff val="0"/>
            </a:schemeClr>
          </a:lnRef>
          <a:fillRef idx="1">
            <a:schemeClr val="accent3">
              <a:shade val="80000"/>
              <a:hueOff val="72969"/>
              <a:satOff val="-477"/>
              <a:lumOff val="8185"/>
              <a:alphaOff val="0"/>
            </a:schemeClr>
          </a:fillRef>
          <a:effectRef idx="0">
            <a:schemeClr val="accent3">
              <a:shade val="80000"/>
              <a:hueOff val="72969"/>
              <a:satOff val="-477"/>
              <a:lumOff val="8185"/>
              <a:alphaOff val="0"/>
            </a:schemeClr>
          </a:effectRef>
          <a:fontRef idx="minor">
            <a:schemeClr val="lt1"/>
          </a:fontRef>
        </p:style>
      </p:sp>
      <p:sp>
        <p:nvSpPr>
          <p:cNvPr id="57" name="Elipse 56"/>
          <p:cNvSpPr/>
          <p:nvPr/>
        </p:nvSpPr>
        <p:spPr>
          <a:xfrm rot="4174665">
            <a:off x="5265789" y="5899801"/>
            <a:ext cx="180010" cy="180010"/>
          </a:xfrm>
          <a:prstGeom prst="ellipse">
            <a:avLst/>
          </a:prstGeom>
        </p:spPr>
        <p:style>
          <a:lnRef idx="2">
            <a:schemeClr val="lt1">
              <a:hueOff val="0"/>
              <a:satOff val="0"/>
              <a:lumOff val="0"/>
              <a:alphaOff val="0"/>
            </a:schemeClr>
          </a:lnRef>
          <a:fillRef idx="1">
            <a:schemeClr val="accent3">
              <a:shade val="80000"/>
              <a:hueOff val="85131"/>
              <a:satOff val="-557"/>
              <a:lumOff val="9549"/>
              <a:alphaOff val="0"/>
            </a:schemeClr>
          </a:fillRef>
          <a:effectRef idx="0">
            <a:schemeClr val="accent3">
              <a:shade val="80000"/>
              <a:hueOff val="85131"/>
              <a:satOff val="-557"/>
              <a:lumOff val="9549"/>
              <a:alphaOff val="0"/>
            </a:schemeClr>
          </a:effectRef>
          <a:fontRef idx="minor">
            <a:schemeClr val="lt1"/>
          </a:fontRef>
        </p:style>
      </p:sp>
      <p:sp>
        <p:nvSpPr>
          <p:cNvPr id="58" name="Elipse 57"/>
          <p:cNvSpPr/>
          <p:nvPr/>
        </p:nvSpPr>
        <p:spPr>
          <a:xfrm rot="4174665">
            <a:off x="4189315" y="4514994"/>
            <a:ext cx="462884" cy="462884"/>
          </a:xfrm>
          <a:prstGeom prst="ellipse">
            <a:avLst/>
          </a:prstGeom>
        </p:spPr>
        <p:style>
          <a:lnRef idx="2">
            <a:schemeClr val="lt1">
              <a:hueOff val="0"/>
              <a:satOff val="0"/>
              <a:lumOff val="0"/>
              <a:alphaOff val="0"/>
            </a:schemeClr>
          </a:lnRef>
          <a:fillRef idx="1">
            <a:schemeClr val="accent3">
              <a:shade val="80000"/>
              <a:hueOff val="109454"/>
              <a:satOff val="-716"/>
              <a:lumOff val="12277"/>
              <a:alphaOff val="0"/>
            </a:schemeClr>
          </a:fillRef>
          <a:effectRef idx="0">
            <a:schemeClr val="accent3">
              <a:shade val="80000"/>
              <a:hueOff val="109454"/>
              <a:satOff val="-716"/>
              <a:lumOff val="12277"/>
              <a:alphaOff val="0"/>
            </a:schemeClr>
          </a:effectRef>
          <a:fontRef idx="minor">
            <a:schemeClr val="lt1"/>
          </a:fontRef>
        </p:style>
      </p:sp>
      <p:sp>
        <p:nvSpPr>
          <p:cNvPr id="59" name="Elipse 58"/>
          <p:cNvSpPr/>
          <p:nvPr/>
        </p:nvSpPr>
        <p:spPr>
          <a:xfrm rot="4174665">
            <a:off x="3720684" y="5300425"/>
            <a:ext cx="282873" cy="282873"/>
          </a:xfrm>
          <a:prstGeom prst="ellipse">
            <a:avLst/>
          </a:prstGeom>
        </p:spPr>
        <p:style>
          <a:lnRef idx="2">
            <a:schemeClr val="lt1">
              <a:hueOff val="0"/>
              <a:satOff val="0"/>
              <a:lumOff val="0"/>
              <a:alphaOff val="0"/>
            </a:schemeClr>
          </a:lnRef>
          <a:fillRef idx="1">
            <a:schemeClr val="accent3">
              <a:shade val="80000"/>
              <a:hueOff val="133777"/>
              <a:satOff val="-875"/>
              <a:lumOff val="15005"/>
              <a:alphaOff val="0"/>
            </a:schemeClr>
          </a:fillRef>
          <a:effectRef idx="0">
            <a:schemeClr val="accent3">
              <a:shade val="80000"/>
              <a:hueOff val="133777"/>
              <a:satOff val="-875"/>
              <a:lumOff val="15005"/>
              <a:alphaOff val="0"/>
            </a:schemeClr>
          </a:effectRef>
          <a:fontRef idx="minor">
            <a:schemeClr val="lt1"/>
          </a:fontRef>
        </p:style>
      </p:sp>
      <p:sp>
        <p:nvSpPr>
          <p:cNvPr id="60" name="Elipse 59"/>
          <p:cNvSpPr/>
          <p:nvPr/>
        </p:nvSpPr>
        <p:spPr>
          <a:xfrm rot="4174665">
            <a:off x="3836480" y="5692796"/>
            <a:ext cx="411452" cy="411452"/>
          </a:xfrm>
          <a:prstGeom prst="ellipse">
            <a:avLst/>
          </a:prstGeom>
        </p:spPr>
        <p:style>
          <a:lnRef idx="2">
            <a:schemeClr val="lt1">
              <a:hueOff val="0"/>
              <a:satOff val="0"/>
              <a:lumOff val="0"/>
              <a:alphaOff val="0"/>
            </a:schemeClr>
          </a:lnRef>
          <a:fillRef idx="1">
            <a:schemeClr val="accent3">
              <a:shade val="80000"/>
              <a:hueOff val="145938"/>
              <a:satOff val="-954"/>
              <a:lumOff val="16369"/>
              <a:alphaOff val="0"/>
            </a:schemeClr>
          </a:fillRef>
          <a:effectRef idx="0">
            <a:schemeClr val="accent3">
              <a:shade val="80000"/>
              <a:hueOff val="145938"/>
              <a:satOff val="-954"/>
              <a:lumOff val="16369"/>
              <a:alphaOff val="0"/>
            </a:schemeClr>
          </a:effectRef>
          <a:fontRef idx="minor">
            <a:schemeClr val="lt1"/>
          </a:fontRef>
        </p:style>
      </p:sp>
      <p:sp>
        <p:nvSpPr>
          <p:cNvPr id="61" name="Elipse 60"/>
          <p:cNvSpPr/>
          <p:nvPr/>
        </p:nvSpPr>
        <p:spPr>
          <a:xfrm rot="4174665">
            <a:off x="4454414" y="5975206"/>
            <a:ext cx="180010" cy="180010"/>
          </a:xfrm>
          <a:prstGeom prst="ellipse">
            <a:avLst/>
          </a:prstGeom>
        </p:spPr>
        <p:style>
          <a:lnRef idx="2">
            <a:schemeClr val="lt1">
              <a:hueOff val="0"/>
              <a:satOff val="0"/>
              <a:lumOff val="0"/>
              <a:alphaOff val="0"/>
            </a:schemeClr>
          </a:lnRef>
          <a:fillRef idx="1">
            <a:schemeClr val="accent3">
              <a:shade val="80000"/>
              <a:hueOff val="158100"/>
              <a:satOff val="-1034"/>
              <a:lumOff val="17733"/>
              <a:alphaOff val="0"/>
            </a:schemeClr>
          </a:fillRef>
          <a:effectRef idx="0">
            <a:schemeClr val="accent3">
              <a:shade val="80000"/>
              <a:hueOff val="158100"/>
              <a:satOff val="-1034"/>
              <a:lumOff val="17733"/>
              <a:alphaOff val="0"/>
            </a:schemeClr>
          </a:effectRef>
          <a:fontRef idx="minor">
            <a:schemeClr val="lt1"/>
          </a:fontRef>
        </p:style>
      </p:sp>
      <p:sp>
        <p:nvSpPr>
          <p:cNvPr id="62" name="Elipse 61"/>
          <p:cNvSpPr/>
          <p:nvPr/>
        </p:nvSpPr>
        <p:spPr>
          <a:xfrm rot="4174665">
            <a:off x="4765616" y="5898522"/>
            <a:ext cx="282873" cy="282873"/>
          </a:xfrm>
          <a:prstGeom prst="ellipse">
            <a:avLst/>
          </a:prstGeom>
        </p:spPr>
        <p:style>
          <a:lnRef idx="2">
            <a:schemeClr val="lt1">
              <a:hueOff val="0"/>
              <a:satOff val="0"/>
              <a:lumOff val="0"/>
              <a:alphaOff val="0"/>
            </a:schemeClr>
          </a:lnRef>
          <a:fillRef idx="1">
            <a:schemeClr val="accent3">
              <a:shade val="80000"/>
              <a:hueOff val="170261"/>
              <a:satOff val="-1113"/>
              <a:lumOff val="19098"/>
              <a:alphaOff val="0"/>
            </a:schemeClr>
          </a:fillRef>
          <a:effectRef idx="0">
            <a:schemeClr val="accent3">
              <a:shade val="80000"/>
              <a:hueOff val="170261"/>
              <a:satOff val="-1113"/>
              <a:lumOff val="19098"/>
              <a:alphaOff val="0"/>
            </a:schemeClr>
          </a:effectRef>
          <a:fontRef idx="minor">
            <a:schemeClr val="lt1"/>
          </a:fontRef>
        </p:style>
      </p:sp>
      <p:sp>
        <p:nvSpPr>
          <p:cNvPr id="63" name="Elipse 62"/>
          <p:cNvSpPr/>
          <p:nvPr/>
        </p:nvSpPr>
        <p:spPr>
          <a:xfrm rot="4174665">
            <a:off x="5752716" y="4788727"/>
            <a:ext cx="180010" cy="180010"/>
          </a:xfrm>
          <a:prstGeom prst="ellipse">
            <a:avLst/>
          </a:prstGeom>
        </p:spPr>
        <p:style>
          <a:lnRef idx="2">
            <a:schemeClr val="lt1">
              <a:hueOff val="0"/>
              <a:satOff val="0"/>
              <a:lumOff val="0"/>
              <a:alphaOff val="0"/>
            </a:schemeClr>
          </a:lnRef>
          <a:fillRef idx="1">
            <a:schemeClr val="accent3">
              <a:shade val="80000"/>
              <a:hueOff val="182423"/>
              <a:satOff val="-1193"/>
              <a:lumOff val="20462"/>
              <a:alphaOff val="0"/>
            </a:schemeClr>
          </a:fillRef>
          <a:effectRef idx="0">
            <a:schemeClr val="accent3">
              <a:shade val="80000"/>
              <a:hueOff val="182423"/>
              <a:satOff val="-1193"/>
              <a:lumOff val="20462"/>
              <a:alphaOff val="0"/>
            </a:schemeClr>
          </a:effectRef>
          <a:fontRef idx="minor">
            <a:schemeClr val="lt1"/>
          </a:fontRef>
        </p:style>
      </p:sp>
      <p:sp>
        <p:nvSpPr>
          <p:cNvPr id="64" name="Elipse 63"/>
          <p:cNvSpPr/>
          <p:nvPr/>
        </p:nvSpPr>
        <p:spPr>
          <a:xfrm rot="4174665">
            <a:off x="5731426" y="5555689"/>
            <a:ext cx="411452" cy="411452"/>
          </a:xfrm>
          <a:prstGeom prst="ellipse">
            <a:avLst/>
          </a:prstGeom>
        </p:spPr>
        <p:style>
          <a:lnRef idx="2">
            <a:schemeClr val="lt1">
              <a:hueOff val="0"/>
              <a:satOff val="0"/>
              <a:lumOff val="0"/>
              <a:alphaOff val="0"/>
            </a:schemeClr>
          </a:lnRef>
          <a:fillRef idx="1">
            <a:schemeClr val="accent3">
              <a:shade val="80000"/>
              <a:hueOff val="194584"/>
              <a:satOff val="-1272"/>
              <a:lumOff val="21826"/>
              <a:alphaOff val="0"/>
            </a:schemeClr>
          </a:fillRef>
          <a:effectRef idx="0">
            <a:schemeClr val="accent3">
              <a:shade val="80000"/>
              <a:hueOff val="194584"/>
              <a:satOff val="-1272"/>
              <a:lumOff val="21826"/>
              <a:alphaOff val="0"/>
            </a:schemeClr>
          </a:effectRef>
          <a:fontRef idx="minor">
            <a:schemeClr val="lt1"/>
          </a:fontRef>
        </p:style>
      </p:sp>
      <p:sp>
        <p:nvSpPr>
          <p:cNvPr id="65" name="Rectángulo 64"/>
          <p:cNvSpPr/>
          <p:nvPr/>
        </p:nvSpPr>
        <p:spPr>
          <a:xfrm>
            <a:off x="3801307" y="4815963"/>
            <a:ext cx="2262990" cy="7457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es-ES" dirty="0">
                <a:solidFill>
                  <a:prstClr val="black">
                    <a:hueOff val="0"/>
                    <a:satOff val="0"/>
                    <a:lumOff val="0"/>
                    <a:alphaOff val="0"/>
                  </a:prstClr>
                </a:solidFill>
              </a:rPr>
              <a:t>SEGUNDO Y TERCER ESLABÓN</a:t>
            </a:r>
            <a:endParaRPr lang="es-EC" dirty="0">
              <a:solidFill>
                <a:prstClr val="black">
                  <a:hueOff val="0"/>
                  <a:satOff val="0"/>
                  <a:lumOff val="0"/>
                  <a:alphaOff val="0"/>
                </a:prstClr>
              </a:solidFill>
            </a:endParaRPr>
          </a:p>
        </p:txBody>
      </p:sp>
      <p:sp>
        <p:nvSpPr>
          <p:cNvPr id="66" name="Flecha curvada hacia abajo 65"/>
          <p:cNvSpPr/>
          <p:nvPr/>
        </p:nvSpPr>
        <p:spPr>
          <a:xfrm rot="16200000">
            <a:off x="110219" y="3298378"/>
            <a:ext cx="1211629" cy="580797"/>
          </a:xfrm>
          <a:prstGeom prst="curvedDownArrow">
            <a:avLst/>
          </a:prstGeom>
          <a:solidFill>
            <a:schemeClr val="accent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black"/>
              </a:solidFill>
            </a:endParaRPr>
          </a:p>
        </p:txBody>
      </p:sp>
      <p:sp>
        <p:nvSpPr>
          <p:cNvPr id="67" name="Flecha curvada hacia abajo 66"/>
          <p:cNvSpPr/>
          <p:nvPr/>
        </p:nvSpPr>
        <p:spPr>
          <a:xfrm rot="10961713">
            <a:off x="6391529" y="5604999"/>
            <a:ext cx="1211629" cy="529909"/>
          </a:xfrm>
          <a:prstGeom prst="curvedDownArrow">
            <a:avLst/>
          </a:prstGeom>
          <a:solidFill>
            <a:schemeClr val="accent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black"/>
              </a:solidFill>
            </a:endParaRPr>
          </a:p>
        </p:txBody>
      </p:sp>
      <p:sp>
        <p:nvSpPr>
          <p:cNvPr id="68" name="Rectángulo 67"/>
          <p:cNvSpPr/>
          <p:nvPr/>
        </p:nvSpPr>
        <p:spPr>
          <a:xfrm>
            <a:off x="6021200" y="4913807"/>
            <a:ext cx="6096000" cy="1092607"/>
          </a:xfrm>
          <a:prstGeom prst="rect">
            <a:avLst/>
          </a:prstGeom>
        </p:spPr>
        <p:txBody>
          <a:bodyPr>
            <a:spAutoFit/>
          </a:bodyPr>
          <a:lstStyle/>
          <a:p>
            <a:pPr indent="457200">
              <a:lnSpc>
                <a:spcPct val="200000"/>
              </a:lnSpc>
              <a:spcBef>
                <a:spcPts val="600"/>
              </a:spcBef>
            </a:pPr>
            <a:r>
              <a:rPr lang="es-EC" sz="900" dirty="0">
                <a:solidFill>
                  <a:prstClr val="black"/>
                </a:solidFill>
                <a:ea typeface="Calibri" panose="020F0502020204030204" pitchFamily="34" charset="0"/>
                <a:cs typeface="Times New Roman" panose="02020603050405020304" pitchFamily="18" charset="0"/>
              </a:rPr>
              <a:t>Fuente: Elaboración propia a partir de los datos generados por Agrocalidad - Agencia de Regulación y Control Fito y Zoosanitario</a:t>
            </a:r>
            <a:endParaRPr lang="es-EC" sz="9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r>
              <a:rPr lang="es-EC" sz="1100" dirty="0">
                <a:solidFill>
                  <a:prstClr val="black"/>
                </a:solidFill>
                <a:ea typeface="Calibri" panose="020F0502020204030204" pitchFamily="34" charset="0"/>
              </a:rPr>
              <a:t/>
            </a:r>
            <a:br>
              <a:rPr lang="es-EC" sz="1100" dirty="0">
                <a:solidFill>
                  <a:prstClr val="black"/>
                </a:solidFill>
                <a:ea typeface="Calibri" panose="020F0502020204030204" pitchFamily="34" charset="0"/>
              </a:rPr>
            </a:br>
            <a:endParaRPr lang="es-EC" dirty="0">
              <a:solidFill>
                <a:prstClr val="black"/>
              </a:solidFill>
            </a:endParaRPr>
          </a:p>
        </p:txBody>
      </p:sp>
      <p:sp>
        <p:nvSpPr>
          <p:cNvPr id="69" name="Rectángulo redondeado 68"/>
          <p:cNvSpPr/>
          <p:nvPr/>
        </p:nvSpPr>
        <p:spPr>
          <a:xfrm>
            <a:off x="9751721" y="860628"/>
            <a:ext cx="2002174" cy="698500"/>
          </a:xfrm>
          <a:prstGeom prst="roundRect">
            <a:avLst/>
          </a:prstGeom>
          <a:ln>
            <a:solidFill>
              <a:schemeClr val="accent3">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solidFill>
                  <a:prstClr val="black"/>
                </a:solidFill>
              </a:rPr>
              <a:t>54.960 litros de leche </a:t>
            </a:r>
            <a:endParaRPr lang="es-EC" dirty="0">
              <a:solidFill>
                <a:prstClr val="black"/>
              </a:solidFill>
            </a:endParaRPr>
          </a:p>
        </p:txBody>
      </p:sp>
      <p:sp>
        <p:nvSpPr>
          <p:cNvPr id="9" name="Rectángulo 8"/>
          <p:cNvSpPr/>
          <p:nvPr/>
        </p:nvSpPr>
        <p:spPr>
          <a:xfrm>
            <a:off x="5783777" y="1646575"/>
            <a:ext cx="6515630" cy="369332"/>
          </a:xfrm>
          <a:prstGeom prst="rect">
            <a:avLst/>
          </a:prstGeom>
        </p:spPr>
        <p:txBody>
          <a:bodyPr wrap="none">
            <a:spAutoFit/>
          </a:bodyPr>
          <a:lstStyle/>
          <a:p>
            <a:r>
              <a:rPr lang="es-EC" dirty="0">
                <a:solidFill>
                  <a:prstClr val="black"/>
                </a:solidFill>
                <a:ea typeface="Calibri" panose="020F0502020204030204" pitchFamily="34" charset="0"/>
              </a:rPr>
              <a:t>Planes de Desarrollo y Ordenamiento Territorial al 2015-2019 </a:t>
            </a:r>
            <a:endParaRPr lang="es-EC" dirty="0">
              <a:solidFill>
                <a:prstClr val="black"/>
              </a:solidFill>
            </a:endParaRPr>
          </a:p>
        </p:txBody>
      </p:sp>
    </p:spTree>
    <p:extLst>
      <p:ext uri="{BB962C8B-B14F-4D97-AF65-F5344CB8AC3E}">
        <p14:creationId xmlns:p14="http://schemas.microsoft.com/office/powerpoint/2010/main" val="4096271165"/>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lásico de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a1" id="{C7B5D658-1490-4EDE-A414-BDA72762697D}" vid="{AC8AE2A4-6CFC-4675-913D-E02EC7FA16C4}"/>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TotalTime>
  <Words>3742</Words>
  <Application>Microsoft Office PowerPoint</Application>
  <PresentationFormat>Panorámica</PresentationFormat>
  <Paragraphs>799</Paragraphs>
  <Slides>26</Slides>
  <Notes>1</Notes>
  <HiddenSlides>0</HiddenSlides>
  <MMClips>0</MMClips>
  <ScaleCrop>false</ScaleCrop>
  <HeadingPairs>
    <vt:vector size="8" baseType="variant">
      <vt:variant>
        <vt:lpstr>Fuentes usadas</vt:lpstr>
      </vt:variant>
      <vt:variant>
        <vt:i4>6</vt:i4>
      </vt:variant>
      <vt:variant>
        <vt:lpstr>Tema</vt:lpstr>
      </vt:variant>
      <vt:variant>
        <vt:i4>2</vt:i4>
      </vt:variant>
      <vt:variant>
        <vt:lpstr>Servidores OLE incrustados</vt:lpstr>
      </vt:variant>
      <vt:variant>
        <vt:i4>1</vt:i4>
      </vt:variant>
      <vt:variant>
        <vt:lpstr>Títulos de diapositiva</vt:lpstr>
      </vt:variant>
      <vt:variant>
        <vt:i4>26</vt:i4>
      </vt:variant>
    </vt:vector>
  </HeadingPairs>
  <TitlesOfParts>
    <vt:vector size="35" baseType="lpstr">
      <vt:lpstr>Arial</vt:lpstr>
      <vt:lpstr>Calibri</vt:lpstr>
      <vt:lpstr>Calibri Light</vt:lpstr>
      <vt:lpstr>Symbol</vt:lpstr>
      <vt:lpstr>Tahoma</vt:lpstr>
      <vt:lpstr>Times New Roman</vt:lpstr>
      <vt:lpstr>1_Tema de Office</vt:lpstr>
      <vt:lpstr>Tema1</vt:lpstr>
      <vt:lpstr>CorelDRAW</vt:lpstr>
      <vt:lpstr>Presentación de PowerPoint</vt:lpstr>
      <vt:lpstr>Presentación de PowerPoint</vt:lpstr>
      <vt:lpstr>Presentación de PowerPoint</vt:lpstr>
      <vt:lpstr>Presentación de PowerPoint</vt:lpstr>
      <vt:lpstr>Capítulo 2: Marco teórico</vt:lpstr>
      <vt:lpstr>Capítulo 2: Marco REFERENCIAL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dc:creator>
  <cp:lastModifiedBy>pc</cp:lastModifiedBy>
  <cp:revision>33</cp:revision>
  <dcterms:created xsi:type="dcterms:W3CDTF">2021-02-09T15:33:48Z</dcterms:created>
  <dcterms:modified xsi:type="dcterms:W3CDTF">2021-05-16T16:42:54Z</dcterms:modified>
</cp:coreProperties>
</file>