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1"/>
  </p:notesMasterIdLst>
  <p:sldIdLst>
    <p:sldId id="257" r:id="rId3"/>
    <p:sldId id="258" r:id="rId4"/>
    <p:sldId id="259" r:id="rId5"/>
    <p:sldId id="260" r:id="rId6"/>
    <p:sldId id="261" r:id="rId7"/>
    <p:sldId id="262" r:id="rId8"/>
    <p:sldId id="263" r:id="rId9"/>
    <p:sldId id="311" r:id="rId10"/>
    <p:sldId id="264" r:id="rId11"/>
    <p:sldId id="265" r:id="rId12"/>
    <p:sldId id="266" r:id="rId13"/>
    <p:sldId id="267" r:id="rId14"/>
    <p:sldId id="269" r:id="rId15"/>
    <p:sldId id="270" r:id="rId16"/>
    <p:sldId id="271" r:id="rId17"/>
    <p:sldId id="272" r:id="rId18"/>
    <p:sldId id="273" r:id="rId19"/>
    <p:sldId id="278" r:id="rId20"/>
    <p:sldId id="332" r:id="rId21"/>
    <p:sldId id="279" r:id="rId22"/>
    <p:sldId id="314" r:id="rId23"/>
    <p:sldId id="315" r:id="rId24"/>
    <p:sldId id="316" r:id="rId25"/>
    <p:sldId id="313" r:id="rId26"/>
    <p:sldId id="280" r:id="rId27"/>
    <p:sldId id="281" r:id="rId28"/>
    <p:sldId id="312" r:id="rId29"/>
    <p:sldId id="317" r:id="rId30"/>
    <p:sldId id="318" r:id="rId31"/>
    <p:sldId id="320" r:id="rId32"/>
    <p:sldId id="319" r:id="rId33"/>
    <p:sldId id="323" r:id="rId34"/>
    <p:sldId id="322" r:id="rId35"/>
    <p:sldId id="294" r:id="rId36"/>
    <p:sldId id="295" r:id="rId37"/>
    <p:sldId id="296" r:id="rId38"/>
    <p:sldId id="324" r:id="rId39"/>
    <p:sldId id="325" r:id="rId40"/>
    <p:sldId id="326" r:id="rId41"/>
    <p:sldId id="327" r:id="rId42"/>
    <p:sldId id="306" r:id="rId43"/>
    <p:sldId id="307" r:id="rId44"/>
    <p:sldId id="328" r:id="rId45"/>
    <p:sldId id="329" r:id="rId46"/>
    <p:sldId id="330" r:id="rId47"/>
    <p:sldId id="309" r:id="rId48"/>
    <p:sldId id="331" r:id="rId49"/>
    <p:sldId id="31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7E42D-EB97-48E6-9C95-07BDED4B1D13}"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s-ES"/>
        </a:p>
      </dgm:t>
    </dgm:pt>
    <dgm:pt modelId="{1DA8DC4B-CB0E-4C46-8E66-838E196FD9FC}">
      <dgm:prSet phldrT="[Texto]" custT="1"/>
      <dgm:spPr>
        <a:xfrm>
          <a:off x="0" y="70281"/>
          <a:ext cx="1063362" cy="634480"/>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r>
            <a:rPr lang="es-ES" sz="1600" b="1" dirty="0" smtClean="0">
              <a:solidFill>
                <a:sysClr val="windowText" lastClr="000000"/>
              </a:solidFill>
              <a:latin typeface="Calibri" panose="020F0502020204030204"/>
              <a:ea typeface="+mn-ea"/>
              <a:cs typeface="+mn-cs"/>
            </a:rPr>
            <a:t>Adquisición </a:t>
          </a:r>
          <a:r>
            <a:rPr lang="es-ES" sz="1600" b="1" dirty="0">
              <a:solidFill>
                <a:sysClr val="windowText" lastClr="000000"/>
              </a:solidFill>
              <a:latin typeface="Calibri" panose="020F0502020204030204"/>
              <a:ea typeface="+mn-ea"/>
              <a:cs typeface="+mn-cs"/>
            </a:rPr>
            <a:t>de la imagen digital del Objeto</a:t>
          </a:r>
        </a:p>
      </dgm:t>
    </dgm:pt>
    <dgm:pt modelId="{34F7FAFD-BB74-4661-A98E-646779C082B7}" type="parTrans" cxnId="{64F8CEF6-B3BF-47F3-9E69-61257B7ABE66}">
      <dgm:prSet/>
      <dgm:spPr/>
      <dgm:t>
        <a:bodyPr/>
        <a:lstStyle/>
        <a:p>
          <a:endParaRPr lang="es-ES"/>
        </a:p>
      </dgm:t>
    </dgm:pt>
    <dgm:pt modelId="{7ED2E0FC-5B51-4ABC-8B82-2986DF8A6AAE}" type="sibTrans" cxnId="{64F8CEF6-B3BF-47F3-9E69-61257B7ABE66}">
      <dgm:prSet/>
      <dgm:spPr>
        <a:xfrm rot="21535726">
          <a:off x="1177974" y="156057"/>
          <a:ext cx="243066" cy="222721"/>
        </a:xfrm>
        <a:prstGeom prst="rightArrow">
          <a:avLst>
            <a:gd name="adj1" fmla="val 60000"/>
            <a:gd name="adj2" fmla="val 50000"/>
          </a:avLst>
        </a:prstGeom>
        <a:solidFill>
          <a:srgbClr val="FFC000">
            <a:hueOff val="0"/>
            <a:satOff val="0"/>
            <a:lumOff val="0"/>
            <a:alphaOff val="0"/>
          </a:srgbClr>
        </a:solidFill>
        <a:ln>
          <a:noFill/>
        </a:ln>
        <a:effectLst/>
      </dgm:spPr>
      <dgm:t>
        <a:bodyPr/>
        <a:lstStyle/>
        <a:p>
          <a:endParaRPr lang="es-ES">
            <a:solidFill>
              <a:sysClr val="window" lastClr="FFFFFF"/>
            </a:solidFill>
            <a:latin typeface="Calibri" panose="020F0502020204030204"/>
            <a:ea typeface="+mn-ea"/>
            <a:cs typeface="+mn-cs"/>
          </a:endParaRPr>
        </a:p>
      </dgm:t>
    </dgm:pt>
    <dgm:pt modelId="{1986BEE0-EF0D-4991-AD8D-C5879BB0021E}">
      <dgm:prSet phldrT="[Texto]" custT="1"/>
      <dgm:spPr>
        <a:xfrm>
          <a:off x="1521898" y="52541"/>
          <a:ext cx="1474585" cy="590794"/>
        </a:xfrm>
        <a:prstGeom prst="roundRect">
          <a:avLst>
            <a:gd name="adj" fmla="val 10000"/>
          </a:avLst>
        </a:prstGeom>
        <a:solidFill>
          <a:srgbClr val="FFC000">
            <a:hueOff val="3266964"/>
            <a:satOff val="-13592"/>
            <a:lumOff val="320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1600" b="1" dirty="0" smtClean="0">
              <a:solidFill>
                <a:sysClr val="windowText" lastClr="000000"/>
              </a:solidFill>
              <a:latin typeface="Calibri" panose="020F0502020204030204"/>
              <a:ea typeface="+mn-ea"/>
              <a:cs typeface="+mn-cs"/>
            </a:rPr>
            <a:t>Pre-procesamiento</a:t>
          </a:r>
          <a:endParaRPr lang="es-ES" sz="1600" b="1" dirty="0">
            <a:solidFill>
              <a:sysClr val="windowText" lastClr="000000"/>
            </a:solidFill>
            <a:latin typeface="Calibri" panose="020F0502020204030204"/>
            <a:ea typeface="+mn-ea"/>
            <a:cs typeface="+mn-cs"/>
          </a:endParaRPr>
        </a:p>
      </dgm:t>
    </dgm:pt>
    <dgm:pt modelId="{21CBDADF-A352-42AE-8448-086BC93015F0}" type="parTrans" cxnId="{CB0E9F7C-9C89-4EA8-8352-F016AD54ACFC}">
      <dgm:prSet/>
      <dgm:spPr/>
      <dgm:t>
        <a:bodyPr/>
        <a:lstStyle/>
        <a:p>
          <a:endParaRPr lang="es-ES"/>
        </a:p>
      </dgm:t>
    </dgm:pt>
    <dgm:pt modelId="{7680E873-6ADC-45B6-8583-6C5230C9F983}" type="sibTrans" cxnId="{CB0E9F7C-9C89-4EA8-8352-F016AD54ACFC}">
      <dgm:prSet/>
      <dgm:spPr>
        <a:xfrm rot="70189">
          <a:off x="3120386" y="158381"/>
          <a:ext cx="262786" cy="222721"/>
        </a:xfrm>
        <a:prstGeom prst="rightArrow">
          <a:avLst>
            <a:gd name="adj1" fmla="val 60000"/>
            <a:gd name="adj2" fmla="val 50000"/>
          </a:avLst>
        </a:prstGeom>
        <a:solidFill>
          <a:srgbClr val="FFC000">
            <a:hueOff val="4900445"/>
            <a:satOff val="-20388"/>
            <a:lumOff val="4804"/>
            <a:alphaOff val="0"/>
          </a:srgbClr>
        </a:solidFill>
        <a:ln>
          <a:noFill/>
        </a:ln>
        <a:effectLst/>
      </dgm:spPr>
      <dgm:t>
        <a:bodyPr/>
        <a:lstStyle/>
        <a:p>
          <a:endParaRPr lang="es-ES">
            <a:solidFill>
              <a:sysClr val="window" lastClr="FFFFFF"/>
            </a:solidFill>
            <a:latin typeface="Calibri" panose="020F0502020204030204"/>
            <a:ea typeface="+mn-ea"/>
            <a:cs typeface="+mn-cs"/>
          </a:endParaRPr>
        </a:p>
      </dgm:t>
    </dgm:pt>
    <dgm:pt modelId="{60092B1B-A595-41C8-8F17-1446BCE33FE1}">
      <dgm:prSet phldrT="[Texto]" custT="1"/>
      <dgm:spPr>
        <a:xfrm>
          <a:off x="1725957" y="368499"/>
          <a:ext cx="1381121" cy="100267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3266964"/>
              <a:satOff val="-13592"/>
              <a:lumOff val="3203"/>
              <a:alphaOff val="0"/>
            </a:srgbClr>
          </a:solidFill>
          <a:prstDash val="solid"/>
          <a:miter lim="800000"/>
        </a:ln>
        <a:effectLst/>
      </dgm:spPr>
      <dgm:t>
        <a:bodyPr/>
        <a:lstStyle/>
        <a:p>
          <a:r>
            <a:rPr lang="es-ES" sz="1600" dirty="0">
              <a:solidFill>
                <a:sysClr val="windowText" lastClr="000000">
                  <a:hueOff val="0"/>
                  <a:satOff val="0"/>
                  <a:lumOff val="0"/>
                  <a:alphaOff val="0"/>
                </a:sysClr>
              </a:solidFill>
              <a:latin typeface="Calibri" panose="020F0502020204030204"/>
              <a:ea typeface="+mn-ea"/>
              <a:cs typeface="+mn-cs"/>
            </a:rPr>
            <a:t>Eliminación</a:t>
          </a:r>
        </a:p>
      </dgm:t>
    </dgm:pt>
    <dgm:pt modelId="{64BEAAE1-4DB1-4A8C-99B9-DC0E96AB050A}" type="parTrans" cxnId="{058D6EA9-433B-468F-A679-BA02A1D5E927}">
      <dgm:prSet/>
      <dgm:spPr/>
      <dgm:t>
        <a:bodyPr/>
        <a:lstStyle/>
        <a:p>
          <a:endParaRPr lang="es-ES"/>
        </a:p>
      </dgm:t>
    </dgm:pt>
    <dgm:pt modelId="{D434C45C-AA50-4DB7-8223-BE8B5EF40110}" type="sibTrans" cxnId="{058D6EA9-433B-468F-A679-BA02A1D5E927}">
      <dgm:prSet/>
      <dgm:spPr/>
      <dgm:t>
        <a:bodyPr/>
        <a:lstStyle/>
        <a:p>
          <a:endParaRPr lang="es-ES"/>
        </a:p>
      </dgm:t>
    </dgm:pt>
    <dgm:pt modelId="{3BB41A07-FEA1-4AE2-908E-361C76E780A4}">
      <dgm:prSet phldrT="[Texto]" custT="1"/>
      <dgm:spPr>
        <a:xfrm>
          <a:off x="3492203" y="59764"/>
          <a:ext cx="1041096" cy="676549"/>
        </a:xfrm>
        <a:prstGeom prst="roundRect">
          <a:avLst>
            <a:gd name="adj" fmla="val 10000"/>
          </a:avLst>
        </a:prstGeom>
        <a:solidFill>
          <a:srgbClr val="FFC000">
            <a:hueOff val="6533927"/>
            <a:satOff val="-27185"/>
            <a:lumOff val="640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1600" b="1" dirty="0">
              <a:solidFill>
                <a:sysClr val="windowText" lastClr="000000"/>
              </a:solidFill>
              <a:latin typeface="Calibri" panose="020F0502020204030204"/>
              <a:ea typeface="+mn-ea"/>
              <a:cs typeface="+mn-cs"/>
            </a:rPr>
            <a:t>Extracción de Características de las Imagen.</a:t>
          </a:r>
        </a:p>
      </dgm:t>
    </dgm:pt>
    <dgm:pt modelId="{7BCF3890-D096-46EB-BADB-40E032FB3BC1}" type="parTrans" cxnId="{80AB78C0-7EB8-4604-BF4E-FABF50839806}">
      <dgm:prSet/>
      <dgm:spPr/>
      <dgm:t>
        <a:bodyPr/>
        <a:lstStyle/>
        <a:p>
          <a:endParaRPr lang="es-ES"/>
        </a:p>
      </dgm:t>
    </dgm:pt>
    <dgm:pt modelId="{58610843-830C-4FAB-BD79-E2C84C9FE2A8}" type="sibTrans" cxnId="{80AB78C0-7EB8-4604-BF4E-FABF50839806}">
      <dgm:prSet/>
      <dgm:spPr>
        <a:xfrm rot="21572129">
          <a:off x="4650592" y="167740"/>
          <a:ext cx="248677" cy="222721"/>
        </a:xfrm>
        <a:prstGeom prst="rightArrow">
          <a:avLst>
            <a:gd name="adj1" fmla="val 60000"/>
            <a:gd name="adj2" fmla="val 50000"/>
          </a:avLst>
        </a:prstGeom>
        <a:solidFill>
          <a:srgbClr val="FFC000">
            <a:hueOff val="9800891"/>
            <a:satOff val="-40777"/>
            <a:lumOff val="9608"/>
            <a:alphaOff val="0"/>
          </a:srgbClr>
        </a:solidFill>
        <a:ln>
          <a:noFill/>
        </a:ln>
        <a:effectLst/>
      </dgm:spPr>
      <dgm:t>
        <a:bodyPr/>
        <a:lstStyle/>
        <a:p>
          <a:endParaRPr lang="es-ES">
            <a:solidFill>
              <a:sysClr val="window" lastClr="FFFFFF"/>
            </a:solidFill>
            <a:latin typeface="Calibri" panose="020F0502020204030204"/>
            <a:ea typeface="+mn-ea"/>
            <a:cs typeface="+mn-cs"/>
          </a:endParaRPr>
        </a:p>
      </dgm:t>
    </dgm:pt>
    <dgm:pt modelId="{AA626FB0-CBF8-4C16-A812-5833CD2DC404}">
      <dgm:prSet phldrT="[Texto]" custT="1"/>
      <dgm:spPr>
        <a:xfrm>
          <a:off x="1725957" y="368499"/>
          <a:ext cx="1381121" cy="100267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3266964"/>
              <a:satOff val="-13592"/>
              <a:lumOff val="3203"/>
              <a:alphaOff val="0"/>
            </a:srgbClr>
          </a:solidFill>
          <a:prstDash val="solid"/>
          <a:miter lim="800000"/>
        </a:ln>
        <a:effectLst/>
      </dgm:spPr>
      <dgm:t>
        <a:bodyPr/>
        <a:lstStyle/>
        <a:p>
          <a:r>
            <a:rPr lang="es-ES" sz="1600" dirty="0">
              <a:solidFill>
                <a:sysClr val="windowText" lastClr="000000">
                  <a:hueOff val="0"/>
                  <a:satOff val="0"/>
                  <a:lumOff val="0"/>
                  <a:alphaOff val="0"/>
                </a:sysClr>
              </a:solidFill>
              <a:latin typeface="Calibri" panose="020F0502020204030204"/>
              <a:ea typeface="+mn-ea"/>
              <a:cs typeface="+mn-cs"/>
            </a:rPr>
            <a:t>Segmentación</a:t>
          </a:r>
        </a:p>
      </dgm:t>
    </dgm:pt>
    <dgm:pt modelId="{0FDC9595-AB32-4CFF-BE05-A0F82D4C485A}" type="parTrans" cxnId="{8A7F8FB6-E8B5-47E3-AA5E-8A7667D4D595}">
      <dgm:prSet/>
      <dgm:spPr/>
      <dgm:t>
        <a:bodyPr/>
        <a:lstStyle/>
        <a:p>
          <a:endParaRPr lang="es-ES"/>
        </a:p>
      </dgm:t>
    </dgm:pt>
    <dgm:pt modelId="{F57CB31E-9702-4087-8B67-657332B49CE2}" type="sibTrans" cxnId="{8A7F8FB6-E8B5-47E3-AA5E-8A7667D4D595}">
      <dgm:prSet/>
      <dgm:spPr/>
      <dgm:t>
        <a:bodyPr/>
        <a:lstStyle/>
        <a:p>
          <a:endParaRPr lang="es-ES"/>
        </a:p>
      </dgm:t>
    </dgm:pt>
    <dgm:pt modelId="{0EEA1384-6B9F-47E6-8104-2DE8CE615554}">
      <dgm:prSet phldrT="[Texto]" custT="1"/>
      <dgm:spPr>
        <a:xfrm>
          <a:off x="1725957" y="368499"/>
          <a:ext cx="1381121" cy="100267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3266964"/>
              <a:satOff val="-13592"/>
              <a:lumOff val="3203"/>
              <a:alphaOff val="0"/>
            </a:srgbClr>
          </a:solidFill>
          <a:prstDash val="solid"/>
          <a:miter lim="800000"/>
        </a:ln>
        <a:effectLst/>
      </dgm:spPr>
      <dgm:t>
        <a:bodyPr/>
        <a:lstStyle/>
        <a:p>
          <a:r>
            <a:rPr lang="es-ES" sz="1600" dirty="0">
              <a:solidFill>
                <a:sysClr val="windowText" lastClr="000000">
                  <a:hueOff val="0"/>
                  <a:satOff val="0"/>
                  <a:lumOff val="0"/>
                  <a:alphaOff val="0"/>
                </a:sysClr>
              </a:solidFill>
              <a:latin typeface="Calibri" panose="020F0502020204030204"/>
              <a:ea typeface="+mn-ea"/>
              <a:cs typeface="+mn-cs"/>
            </a:rPr>
            <a:t>Detección de bordes</a:t>
          </a:r>
        </a:p>
      </dgm:t>
    </dgm:pt>
    <dgm:pt modelId="{1CEC12F6-F710-482B-8DD9-4CD96043085A}" type="parTrans" cxnId="{62A41DAB-360C-4A7A-AFD7-09267FAE3F36}">
      <dgm:prSet/>
      <dgm:spPr/>
      <dgm:t>
        <a:bodyPr/>
        <a:lstStyle/>
        <a:p>
          <a:endParaRPr lang="es-ES"/>
        </a:p>
      </dgm:t>
    </dgm:pt>
    <dgm:pt modelId="{C1A25863-896A-4184-AFB0-6805235C3B3D}" type="sibTrans" cxnId="{62A41DAB-360C-4A7A-AFD7-09267FAE3F36}">
      <dgm:prSet/>
      <dgm:spPr/>
      <dgm:t>
        <a:bodyPr/>
        <a:lstStyle/>
        <a:p>
          <a:endParaRPr lang="es-ES"/>
        </a:p>
      </dgm:t>
    </dgm:pt>
    <dgm:pt modelId="{2EBE192D-EF1B-4039-8F5A-5FEC526F5CB9}">
      <dgm:prSet phldrT="[Texto]" custT="1"/>
      <dgm:spPr>
        <a:xfrm>
          <a:off x="5002487" y="94716"/>
          <a:ext cx="894566" cy="536739"/>
        </a:xfrm>
        <a:prstGeom prst="roundRect">
          <a:avLst>
            <a:gd name="adj" fmla="val 10000"/>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1600" b="1" dirty="0">
              <a:solidFill>
                <a:sysClr val="windowText" lastClr="000000"/>
              </a:solidFill>
              <a:latin typeface="Calibri" panose="020F0502020204030204"/>
              <a:ea typeface="+mn-ea"/>
              <a:cs typeface="+mn-cs"/>
            </a:rPr>
            <a:t>Clasificación</a:t>
          </a:r>
        </a:p>
      </dgm:t>
    </dgm:pt>
    <dgm:pt modelId="{6BAA86E9-05D4-4214-B41F-7C2AC0B511FD}" type="parTrans" cxnId="{437298CE-5588-4137-A535-905A18CCDB39}">
      <dgm:prSet/>
      <dgm:spPr/>
      <dgm:t>
        <a:bodyPr/>
        <a:lstStyle/>
        <a:p>
          <a:endParaRPr lang="es-ES"/>
        </a:p>
      </dgm:t>
    </dgm:pt>
    <dgm:pt modelId="{71A28CD0-704D-46A5-A7F7-1D02AB207319}" type="sibTrans" cxnId="{437298CE-5588-4137-A535-905A18CCDB39}">
      <dgm:prSet/>
      <dgm:spPr/>
      <dgm:t>
        <a:bodyPr/>
        <a:lstStyle/>
        <a:p>
          <a:endParaRPr lang="es-ES"/>
        </a:p>
      </dgm:t>
    </dgm:pt>
    <dgm:pt modelId="{51F1B98D-AE3A-4852-B2DA-2099084BFD7C}" type="pres">
      <dgm:prSet presAssocID="{C3B7E42D-EB97-48E6-9C95-07BDED4B1D13}" presName="linearFlow" presStyleCnt="0">
        <dgm:presLayoutVars>
          <dgm:dir/>
          <dgm:animLvl val="lvl"/>
          <dgm:resizeHandles val="exact"/>
        </dgm:presLayoutVars>
      </dgm:prSet>
      <dgm:spPr/>
      <dgm:t>
        <a:bodyPr/>
        <a:lstStyle/>
        <a:p>
          <a:endParaRPr lang="es-ES"/>
        </a:p>
      </dgm:t>
    </dgm:pt>
    <dgm:pt modelId="{11A96314-B699-4C4C-8C85-6100A85F49D0}" type="pres">
      <dgm:prSet presAssocID="{1DA8DC4B-CB0E-4C46-8E66-838E196FD9FC}" presName="composite" presStyleCnt="0"/>
      <dgm:spPr/>
    </dgm:pt>
    <dgm:pt modelId="{6E69D4F7-54DE-4C75-9774-BFA5FBB5C299}" type="pres">
      <dgm:prSet presAssocID="{1DA8DC4B-CB0E-4C46-8E66-838E196FD9FC}" presName="parTx" presStyleLbl="node1" presStyleIdx="0" presStyleCnt="4">
        <dgm:presLayoutVars>
          <dgm:chMax val="0"/>
          <dgm:chPref val="0"/>
          <dgm:bulletEnabled val="1"/>
        </dgm:presLayoutVars>
      </dgm:prSet>
      <dgm:spPr/>
      <dgm:t>
        <a:bodyPr/>
        <a:lstStyle/>
        <a:p>
          <a:endParaRPr lang="es-ES"/>
        </a:p>
      </dgm:t>
    </dgm:pt>
    <dgm:pt modelId="{DC9D3568-A949-42F0-B749-A0C68DFEC6ED}" type="pres">
      <dgm:prSet presAssocID="{1DA8DC4B-CB0E-4C46-8E66-838E196FD9FC}" presName="parSh" presStyleLbl="node1" presStyleIdx="0" presStyleCnt="4" custScaleX="118869" custScaleY="119747" custLinFactNeighborX="-29370"/>
      <dgm:spPr/>
      <dgm:t>
        <a:bodyPr/>
        <a:lstStyle/>
        <a:p>
          <a:endParaRPr lang="es-ES"/>
        </a:p>
      </dgm:t>
    </dgm:pt>
    <dgm:pt modelId="{90427494-0131-4D37-8B8C-0E8BD505C7D9}" type="pres">
      <dgm:prSet presAssocID="{1DA8DC4B-CB0E-4C46-8E66-838E196FD9FC}" presName="desTx" presStyleLbl="fgAcc1" presStyleIdx="0" presStyleCnt="4">
        <dgm:presLayoutVars>
          <dgm:bulletEnabled val="1"/>
        </dgm:presLayoutVars>
      </dgm:prSet>
      <dgm:spPr>
        <a:xfrm>
          <a:off x="268103" y="476978"/>
          <a:ext cx="894566" cy="1152000"/>
        </a:xfrm>
        <a:prstGeom prst="roundRect">
          <a:avLst>
            <a:gd name="adj" fmla="val 10000"/>
          </a:avLst>
        </a:prstGeom>
        <a:noFill/>
        <a:ln w="12700" cap="flat" cmpd="sng" algn="ctr">
          <a:noFill/>
          <a:prstDash val="solid"/>
          <a:miter lim="800000"/>
        </a:ln>
        <a:effectLst/>
      </dgm:spPr>
      <dgm:t>
        <a:bodyPr/>
        <a:lstStyle/>
        <a:p>
          <a:endParaRPr lang="es-ES"/>
        </a:p>
      </dgm:t>
    </dgm:pt>
    <dgm:pt modelId="{5BC47208-7FE8-4A09-9188-371FE7DB7514}" type="pres">
      <dgm:prSet presAssocID="{7ED2E0FC-5B51-4ABC-8B82-2986DF8A6AAE}" presName="sibTrans" presStyleLbl="sibTrans2D1" presStyleIdx="0" presStyleCnt="3"/>
      <dgm:spPr/>
      <dgm:t>
        <a:bodyPr/>
        <a:lstStyle/>
        <a:p>
          <a:endParaRPr lang="es-ES"/>
        </a:p>
      </dgm:t>
    </dgm:pt>
    <dgm:pt modelId="{ED9BBDA9-8A63-4E8C-92AF-13D66A9EE6CE}" type="pres">
      <dgm:prSet presAssocID="{7ED2E0FC-5B51-4ABC-8B82-2986DF8A6AAE}" presName="connTx" presStyleLbl="sibTrans2D1" presStyleIdx="0" presStyleCnt="3"/>
      <dgm:spPr/>
      <dgm:t>
        <a:bodyPr/>
        <a:lstStyle/>
        <a:p>
          <a:endParaRPr lang="es-ES"/>
        </a:p>
      </dgm:t>
    </dgm:pt>
    <dgm:pt modelId="{1EDA09E9-2CF0-4EC8-9B4A-7A64E8C849B8}" type="pres">
      <dgm:prSet presAssocID="{1986BEE0-EF0D-4991-AD8D-C5879BB0021E}" presName="composite" presStyleCnt="0"/>
      <dgm:spPr/>
    </dgm:pt>
    <dgm:pt modelId="{9D099946-C9BE-413D-8CAA-396EBB2851C0}" type="pres">
      <dgm:prSet presAssocID="{1986BEE0-EF0D-4991-AD8D-C5879BB0021E}" presName="parTx" presStyleLbl="node1" presStyleIdx="0" presStyleCnt="4">
        <dgm:presLayoutVars>
          <dgm:chMax val="0"/>
          <dgm:chPref val="0"/>
          <dgm:bulletEnabled val="1"/>
        </dgm:presLayoutVars>
      </dgm:prSet>
      <dgm:spPr/>
      <dgm:t>
        <a:bodyPr/>
        <a:lstStyle/>
        <a:p>
          <a:endParaRPr lang="es-ES"/>
        </a:p>
      </dgm:t>
    </dgm:pt>
    <dgm:pt modelId="{7DBA9A7B-14C7-4069-AD48-3E8478725860}" type="pres">
      <dgm:prSet presAssocID="{1986BEE0-EF0D-4991-AD8D-C5879BB0021E}" presName="parSh" presStyleLbl="node1" presStyleIdx="1" presStyleCnt="4" custScaleX="164838" custScaleY="110071" custLinFactNeighborY="-12295"/>
      <dgm:spPr/>
      <dgm:t>
        <a:bodyPr/>
        <a:lstStyle/>
        <a:p>
          <a:endParaRPr lang="es-ES"/>
        </a:p>
      </dgm:t>
    </dgm:pt>
    <dgm:pt modelId="{03678149-AD64-46F6-8288-F5229E42803F}" type="pres">
      <dgm:prSet presAssocID="{1986BEE0-EF0D-4991-AD8D-C5879BB0021E}" presName="desTx" presStyleLbl="fgAcc1" presStyleIdx="1" presStyleCnt="4" custScaleX="154390" custScaleY="87038" custLinFactNeighborX="-4440" custLinFactNeighborY="-12468">
        <dgm:presLayoutVars>
          <dgm:bulletEnabled val="1"/>
        </dgm:presLayoutVars>
      </dgm:prSet>
      <dgm:spPr/>
      <dgm:t>
        <a:bodyPr/>
        <a:lstStyle/>
        <a:p>
          <a:endParaRPr lang="es-ES"/>
        </a:p>
      </dgm:t>
    </dgm:pt>
    <dgm:pt modelId="{D01899D4-2592-47E5-B3D7-F83A8E1E994C}" type="pres">
      <dgm:prSet presAssocID="{7680E873-6ADC-45B6-8583-6C5230C9F983}" presName="sibTrans" presStyleLbl="sibTrans2D1" presStyleIdx="1" presStyleCnt="3"/>
      <dgm:spPr/>
      <dgm:t>
        <a:bodyPr/>
        <a:lstStyle/>
        <a:p>
          <a:endParaRPr lang="es-ES"/>
        </a:p>
      </dgm:t>
    </dgm:pt>
    <dgm:pt modelId="{F883EB4E-96BA-4A34-80E6-5AA7749881DB}" type="pres">
      <dgm:prSet presAssocID="{7680E873-6ADC-45B6-8583-6C5230C9F983}" presName="connTx" presStyleLbl="sibTrans2D1" presStyleIdx="1" presStyleCnt="3"/>
      <dgm:spPr/>
      <dgm:t>
        <a:bodyPr/>
        <a:lstStyle/>
        <a:p>
          <a:endParaRPr lang="es-ES"/>
        </a:p>
      </dgm:t>
    </dgm:pt>
    <dgm:pt modelId="{DBCFAC66-181E-457A-B374-641D18F74EB6}" type="pres">
      <dgm:prSet presAssocID="{3BB41A07-FEA1-4AE2-908E-361C76E780A4}" presName="composite" presStyleCnt="0"/>
      <dgm:spPr/>
    </dgm:pt>
    <dgm:pt modelId="{D16B77EC-E40A-47F7-8623-7C0BAC6E569F}" type="pres">
      <dgm:prSet presAssocID="{3BB41A07-FEA1-4AE2-908E-361C76E780A4}" presName="parTx" presStyleLbl="node1" presStyleIdx="1" presStyleCnt="4">
        <dgm:presLayoutVars>
          <dgm:chMax val="0"/>
          <dgm:chPref val="0"/>
          <dgm:bulletEnabled val="1"/>
        </dgm:presLayoutVars>
      </dgm:prSet>
      <dgm:spPr/>
      <dgm:t>
        <a:bodyPr/>
        <a:lstStyle/>
        <a:p>
          <a:endParaRPr lang="es-ES"/>
        </a:p>
      </dgm:t>
    </dgm:pt>
    <dgm:pt modelId="{022E5D2A-F014-428C-8F47-9520C8BC74B8}" type="pres">
      <dgm:prSet presAssocID="{3BB41A07-FEA1-4AE2-908E-361C76E780A4}" presName="parSh" presStyleLbl="node1" presStyleIdx="2" presStyleCnt="4" custScaleX="116380" custScaleY="126048"/>
      <dgm:spPr/>
      <dgm:t>
        <a:bodyPr/>
        <a:lstStyle/>
        <a:p>
          <a:endParaRPr lang="es-ES"/>
        </a:p>
      </dgm:t>
    </dgm:pt>
    <dgm:pt modelId="{DCAAFE72-B109-438C-85C3-F22DF8A0DF68}" type="pres">
      <dgm:prSet presAssocID="{3BB41A07-FEA1-4AE2-908E-361C76E780A4}" presName="desTx" presStyleLbl="fgAcc1" presStyleIdx="2" presStyleCnt="4">
        <dgm:presLayoutVars>
          <dgm:bulletEnabled val="1"/>
        </dgm:presLayoutVars>
      </dgm:prSet>
      <dgm:spPr>
        <a:xfrm>
          <a:off x="3748693" y="487495"/>
          <a:ext cx="894566" cy="1152000"/>
        </a:xfrm>
        <a:prstGeom prst="roundRect">
          <a:avLst>
            <a:gd name="adj" fmla="val 10000"/>
          </a:avLst>
        </a:prstGeom>
        <a:noFill/>
        <a:ln w="12700" cap="flat" cmpd="sng" algn="ctr">
          <a:noFill/>
          <a:prstDash val="solid"/>
          <a:miter lim="800000"/>
        </a:ln>
        <a:effectLst/>
      </dgm:spPr>
      <dgm:t>
        <a:bodyPr/>
        <a:lstStyle/>
        <a:p>
          <a:endParaRPr lang="es-ES"/>
        </a:p>
      </dgm:t>
    </dgm:pt>
    <dgm:pt modelId="{385C5080-ABE1-4DB3-90CC-BBBC584D6657}" type="pres">
      <dgm:prSet presAssocID="{58610843-830C-4FAB-BD79-E2C84C9FE2A8}" presName="sibTrans" presStyleLbl="sibTrans2D1" presStyleIdx="2" presStyleCnt="3"/>
      <dgm:spPr/>
      <dgm:t>
        <a:bodyPr/>
        <a:lstStyle/>
        <a:p>
          <a:endParaRPr lang="es-ES"/>
        </a:p>
      </dgm:t>
    </dgm:pt>
    <dgm:pt modelId="{15D9B17C-1196-4C1E-A1DB-6C829727A2D0}" type="pres">
      <dgm:prSet presAssocID="{58610843-830C-4FAB-BD79-E2C84C9FE2A8}" presName="connTx" presStyleLbl="sibTrans2D1" presStyleIdx="2" presStyleCnt="3"/>
      <dgm:spPr/>
      <dgm:t>
        <a:bodyPr/>
        <a:lstStyle/>
        <a:p>
          <a:endParaRPr lang="es-ES"/>
        </a:p>
      </dgm:t>
    </dgm:pt>
    <dgm:pt modelId="{F11839DA-8337-4A37-B531-BA36E25F869E}" type="pres">
      <dgm:prSet presAssocID="{2EBE192D-EF1B-4039-8F5A-5FEC526F5CB9}" presName="composite" presStyleCnt="0"/>
      <dgm:spPr/>
    </dgm:pt>
    <dgm:pt modelId="{B19C888D-597B-465B-A63D-5772BE427A76}" type="pres">
      <dgm:prSet presAssocID="{2EBE192D-EF1B-4039-8F5A-5FEC526F5CB9}" presName="parTx" presStyleLbl="node1" presStyleIdx="2" presStyleCnt="4">
        <dgm:presLayoutVars>
          <dgm:chMax val="0"/>
          <dgm:chPref val="0"/>
          <dgm:bulletEnabled val="1"/>
        </dgm:presLayoutVars>
      </dgm:prSet>
      <dgm:spPr/>
      <dgm:t>
        <a:bodyPr/>
        <a:lstStyle/>
        <a:p>
          <a:endParaRPr lang="es-ES"/>
        </a:p>
      </dgm:t>
    </dgm:pt>
    <dgm:pt modelId="{B000FF03-706C-45F9-BB2D-6C0944946F70}" type="pres">
      <dgm:prSet presAssocID="{2EBE192D-EF1B-4039-8F5A-5FEC526F5CB9}" presName="parSh" presStyleLbl="node1" presStyleIdx="3" presStyleCnt="4"/>
      <dgm:spPr/>
      <dgm:t>
        <a:bodyPr/>
        <a:lstStyle/>
        <a:p>
          <a:endParaRPr lang="es-ES"/>
        </a:p>
      </dgm:t>
    </dgm:pt>
    <dgm:pt modelId="{7A3E8C30-6A3C-4909-9268-3FC7ED10B1B7}" type="pres">
      <dgm:prSet presAssocID="{2EBE192D-EF1B-4039-8F5A-5FEC526F5CB9}" presName="desTx" presStyleLbl="fgAcc1" presStyleIdx="3" presStyleCnt="4">
        <dgm:presLayoutVars>
          <dgm:bulletEnabled val="1"/>
        </dgm:presLayoutVars>
      </dgm:prSet>
      <dgm:spPr>
        <a:xfrm>
          <a:off x="5185711" y="452543"/>
          <a:ext cx="894566" cy="1152000"/>
        </a:xfrm>
        <a:prstGeom prst="roundRect">
          <a:avLst>
            <a:gd name="adj" fmla="val 10000"/>
          </a:avLst>
        </a:prstGeom>
        <a:noFill/>
        <a:ln w="12700" cap="flat" cmpd="sng" algn="ctr">
          <a:noFill/>
          <a:prstDash val="solid"/>
          <a:miter lim="800000"/>
        </a:ln>
        <a:effectLst/>
      </dgm:spPr>
      <dgm:t>
        <a:bodyPr/>
        <a:lstStyle/>
        <a:p>
          <a:endParaRPr lang="es-ES"/>
        </a:p>
      </dgm:t>
    </dgm:pt>
  </dgm:ptLst>
  <dgm:cxnLst>
    <dgm:cxn modelId="{EE0EDE6F-E60D-4DBF-BE8D-1D7D41057844}" type="presOf" srcId="{7ED2E0FC-5B51-4ABC-8B82-2986DF8A6AAE}" destId="{5BC47208-7FE8-4A09-9188-371FE7DB7514}" srcOrd="0" destOrd="0" presId="urn:microsoft.com/office/officeart/2005/8/layout/process3"/>
    <dgm:cxn modelId="{058D6EA9-433B-468F-A679-BA02A1D5E927}" srcId="{1986BEE0-EF0D-4991-AD8D-C5879BB0021E}" destId="{60092B1B-A595-41C8-8F17-1446BCE33FE1}" srcOrd="0" destOrd="0" parTransId="{64BEAAE1-4DB1-4A8C-99B9-DC0E96AB050A}" sibTransId="{D434C45C-AA50-4DB7-8223-BE8B5EF40110}"/>
    <dgm:cxn modelId="{03DFAB79-7B2A-4161-8CBA-56793A4A738B}" type="presOf" srcId="{1986BEE0-EF0D-4991-AD8D-C5879BB0021E}" destId="{7DBA9A7B-14C7-4069-AD48-3E8478725860}" srcOrd="1" destOrd="0" presId="urn:microsoft.com/office/officeart/2005/8/layout/process3"/>
    <dgm:cxn modelId="{70EA53B1-7D20-403B-8DAD-3504BC4E652B}" type="presOf" srcId="{1986BEE0-EF0D-4991-AD8D-C5879BB0021E}" destId="{9D099946-C9BE-413D-8CAA-396EBB2851C0}" srcOrd="0" destOrd="0" presId="urn:microsoft.com/office/officeart/2005/8/layout/process3"/>
    <dgm:cxn modelId="{80AB78C0-7EB8-4604-BF4E-FABF50839806}" srcId="{C3B7E42D-EB97-48E6-9C95-07BDED4B1D13}" destId="{3BB41A07-FEA1-4AE2-908E-361C76E780A4}" srcOrd="2" destOrd="0" parTransId="{7BCF3890-D096-46EB-BADB-40E032FB3BC1}" sibTransId="{58610843-830C-4FAB-BD79-E2C84C9FE2A8}"/>
    <dgm:cxn modelId="{7322B0A1-EE21-4DBA-8CEC-AB2369731B3B}" type="presOf" srcId="{58610843-830C-4FAB-BD79-E2C84C9FE2A8}" destId="{385C5080-ABE1-4DB3-90CC-BBBC584D6657}" srcOrd="0" destOrd="0" presId="urn:microsoft.com/office/officeart/2005/8/layout/process3"/>
    <dgm:cxn modelId="{8A7F8FB6-E8B5-47E3-AA5E-8A7667D4D595}" srcId="{1986BEE0-EF0D-4991-AD8D-C5879BB0021E}" destId="{AA626FB0-CBF8-4C16-A812-5833CD2DC404}" srcOrd="1" destOrd="0" parTransId="{0FDC9595-AB32-4CFF-BE05-A0F82D4C485A}" sibTransId="{F57CB31E-9702-4087-8B67-657332B49CE2}"/>
    <dgm:cxn modelId="{6367A0E2-3EB7-4AAA-84CA-EE37B7432372}" type="presOf" srcId="{C3B7E42D-EB97-48E6-9C95-07BDED4B1D13}" destId="{51F1B98D-AE3A-4852-B2DA-2099084BFD7C}" srcOrd="0" destOrd="0" presId="urn:microsoft.com/office/officeart/2005/8/layout/process3"/>
    <dgm:cxn modelId="{D45237A8-82BE-4BEA-AA42-8486EC9AFA5C}" type="presOf" srcId="{1DA8DC4B-CB0E-4C46-8E66-838E196FD9FC}" destId="{DC9D3568-A949-42F0-B749-A0C68DFEC6ED}" srcOrd="1" destOrd="0" presId="urn:microsoft.com/office/officeart/2005/8/layout/process3"/>
    <dgm:cxn modelId="{76C9F89F-3332-4555-A018-22BBEF42C995}" type="presOf" srcId="{3BB41A07-FEA1-4AE2-908E-361C76E780A4}" destId="{022E5D2A-F014-428C-8F47-9520C8BC74B8}" srcOrd="1" destOrd="0" presId="urn:microsoft.com/office/officeart/2005/8/layout/process3"/>
    <dgm:cxn modelId="{F8A2E12E-62D5-4ABC-BC66-3BCEAD577995}" type="presOf" srcId="{60092B1B-A595-41C8-8F17-1446BCE33FE1}" destId="{03678149-AD64-46F6-8288-F5229E42803F}" srcOrd="0" destOrd="0" presId="urn:microsoft.com/office/officeart/2005/8/layout/process3"/>
    <dgm:cxn modelId="{9CC41F40-8403-4270-95A9-92E1344B4418}" type="presOf" srcId="{AA626FB0-CBF8-4C16-A812-5833CD2DC404}" destId="{03678149-AD64-46F6-8288-F5229E42803F}" srcOrd="0" destOrd="1" presId="urn:microsoft.com/office/officeart/2005/8/layout/process3"/>
    <dgm:cxn modelId="{9859FA92-BA39-41C1-AB0D-8C799D2AF4C0}" type="presOf" srcId="{7ED2E0FC-5B51-4ABC-8B82-2986DF8A6AAE}" destId="{ED9BBDA9-8A63-4E8C-92AF-13D66A9EE6CE}" srcOrd="1" destOrd="0" presId="urn:microsoft.com/office/officeart/2005/8/layout/process3"/>
    <dgm:cxn modelId="{64F8CEF6-B3BF-47F3-9E69-61257B7ABE66}" srcId="{C3B7E42D-EB97-48E6-9C95-07BDED4B1D13}" destId="{1DA8DC4B-CB0E-4C46-8E66-838E196FD9FC}" srcOrd="0" destOrd="0" parTransId="{34F7FAFD-BB74-4661-A98E-646779C082B7}" sibTransId="{7ED2E0FC-5B51-4ABC-8B82-2986DF8A6AAE}"/>
    <dgm:cxn modelId="{0CDE9473-D830-442D-B0AA-231EBD2D2E03}" type="presOf" srcId="{7680E873-6ADC-45B6-8583-6C5230C9F983}" destId="{D01899D4-2592-47E5-B3D7-F83A8E1E994C}" srcOrd="0" destOrd="0" presId="urn:microsoft.com/office/officeart/2005/8/layout/process3"/>
    <dgm:cxn modelId="{CB0E9F7C-9C89-4EA8-8352-F016AD54ACFC}" srcId="{C3B7E42D-EB97-48E6-9C95-07BDED4B1D13}" destId="{1986BEE0-EF0D-4991-AD8D-C5879BB0021E}" srcOrd="1" destOrd="0" parTransId="{21CBDADF-A352-42AE-8448-086BC93015F0}" sibTransId="{7680E873-6ADC-45B6-8583-6C5230C9F983}"/>
    <dgm:cxn modelId="{B50555D1-B4A5-4B6C-AEFC-037B6537E917}" type="presOf" srcId="{3BB41A07-FEA1-4AE2-908E-361C76E780A4}" destId="{D16B77EC-E40A-47F7-8623-7C0BAC6E569F}" srcOrd="0" destOrd="0" presId="urn:microsoft.com/office/officeart/2005/8/layout/process3"/>
    <dgm:cxn modelId="{437298CE-5588-4137-A535-905A18CCDB39}" srcId="{C3B7E42D-EB97-48E6-9C95-07BDED4B1D13}" destId="{2EBE192D-EF1B-4039-8F5A-5FEC526F5CB9}" srcOrd="3" destOrd="0" parTransId="{6BAA86E9-05D4-4214-B41F-7C2AC0B511FD}" sibTransId="{71A28CD0-704D-46A5-A7F7-1D02AB207319}"/>
    <dgm:cxn modelId="{90FD6F8D-8247-49F1-AD8E-ADEF5D8E8738}" type="presOf" srcId="{2EBE192D-EF1B-4039-8F5A-5FEC526F5CB9}" destId="{B000FF03-706C-45F9-BB2D-6C0944946F70}" srcOrd="1" destOrd="0" presId="urn:microsoft.com/office/officeart/2005/8/layout/process3"/>
    <dgm:cxn modelId="{83070C4D-5A3B-40F8-B4BF-BFD03E7AF2EA}" type="presOf" srcId="{58610843-830C-4FAB-BD79-E2C84C9FE2A8}" destId="{15D9B17C-1196-4C1E-A1DB-6C829727A2D0}" srcOrd="1" destOrd="0" presId="urn:microsoft.com/office/officeart/2005/8/layout/process3"/>
    <dgm:cxn modelId="{8AE3AF20-040C-4E3C-A114-912FCEB84220}" type="presOf" srcId="{0EEA1384-6B9F-47E6-8104-2DE8CE615554}" destId="{03678149-AD64-46F6-8288-F5229E42803F}" srcOrd="0" destOrd="2" presId="urn:microsoft.com/office/officeart/2005/8/layout/process3"/>
    <dgm:cxn modelId="{47D9FD1A-2953-425D-8603-5C1F45025210}" type="presOf" srcId="{2EBE192D-EF1B-4039-8F5A-5FEC526F5CB9}" destId="{B19C888D-597B-465B-A63D-5772BE427A76}" srcOrd="0" destOrd="0" presId="urn:microsoft.com/office/officeart/2005/8/layout/process3"/>
    <dgm:cxn modelId="{FCA371BB-0D04-46C6-B211-2E142D4F18F6}" type="presOf" srcId="{7680E873-6ADC-45B6-8583-6C5230C9F983}" destId="{F883EB4E-96BA-4A34-80E6-5AA7749881DB}" srcOrd="1" destOrd="0" presId="urn:microsoft.com/office/officeart/2005/8/layout/process3"/>
    <dgm:cxn modelId="{62A41DAB-360C-4A7A-AFD7-09267FAE3F36}" srcId="{1986BEE0-EF0D-4991-AD8D-C5879BB0021E}" destId="{0EEA1384-6B9F-47E6-8104-2DE8CE615554}" srcOrd="2" destOrd="0" parTransId="{1CEC12F6-F710-482B-8DD9-4CD96043085A}" sibTransId="{C1A25863-896A-4184-AFB0-6805235C3B3D}"/>
    <dgm:cxn modelId="{D0B8B221-E82B-4C06-B551-B85E3D04DCCF}" type="presOf" srcId="{1DA8DC4B-CB0E-4C46-8E66-838E196FD9FC}" destId="{6E69D4F7-54DE-4C75-9774-BFA5FBB5C299}" srcOrd="0" destOrd="0" presId="urn:microsoft.com/office/officeart/2005/8/layout/process3"/>
    <dgm:cxn modelId="{7172E738-5971-4DC0-B9CB-E8D6FD41A39A}" type="presParOf" srcId="{51F1B98D-AE3A-4852-B2DA-2099084BFD7C}" destId="{11A96314-B699-4C4C-8C85-6100A85F49D0}" srcOrd="0" destOrd="0" presId="urn:microsoft.com/office/officeart/2005/8/layout/process3"/>
    <dgm:cxn modelId="{7325FB6D-9B64-406B-8E0F-42E23E60015B}" type="presParOf" srcId="{11A96314-B699-4C4C-8C85-6100A85F49D0}" destId="{6E69D4F7-54DE-4C75-9774-BFA5FBB5C299}" srcOrd="0" destOrd="0" presId="urn:microsoft.com/office/officeart/2005/8/layout/process3"/>
    <dgm:cxn modelId="{DB03E81D-2639-4329-9D9B-D8269BF2C58A}" type="presParOf" srcId="{11A96314-B699-4C4C-8C85-6100A85F49D0}" destId="{DC9D3568-A949-42F0-B749-A0C68DFEC6ED}" srcOrd="1" destOrd="0" presId="urn:microsoft.com/office/officeart/2005/8/layout/process3"/>
    <dgm:cxn modelId="{6BD14CAF-21F3-4A54-8D1A-2E2F8DF84EE6}" type="presParOf" srcId="{11A96314-B699-4C4C-8C85-6100A85F49D0}" destId="{90427494-0131-4D37-8B8C-0E8BD505C7D9}" srcOrd="2" destOrd="0" presId="urn:microsoft.com/office/officeart/2005/8/layout/process3"/>
    <dgm:cxn modelId="{80BE2122-4392-4C00-9666-6394AA6018AB}" type="presParOf" srcId="{51F1B98D-AE3A-4852-B2DA-2099084BFD7C}" destId="{5BC47208-7FE8-4A09-9188-371FE7DB7514}" srcOrd="1" destOrd="0" presId="urn:microsoft.com/office/officeart/2005/8/layout/process3"/>
    <dgm:cxn modelId="{189D290B-8C62-4054-B7C6-BC99729149DD}" type="presParOf" srcId="{5BC47208-7FE8-4A09-9188-371FE7DB7514}" destId="{ED9BBDA9-8A63-4E8C-92AF-13D66A9EE6CE}" srcOrd="0" destOrd="0" presId="urn:microsoft.com/office/officeart/2005/8/layout/process3"/>
    <dgm:cxn modelId="{23EC7DA7-083E-41DA-AF08-DF459EA85B91}" type="presParOf" srcId="{51F1B98D-AE3A-4852-B2DA-2099084BFD7C}" destId="{1EDA09E9-2CF0-4EC8-9B4A-7A64E8C849B8}" srcOrd="2" destOrd="0" presId="urn:microsoft.com/office/officeart/2005/8/layout/process3"/>
    <dgm:cxn modelId="{14EF670A-8696-4C55-AC24-5B7F21843EAF}" type="presParOf" srcId="{1EDA09E9-2CF0-4EC8-9B4A-7A64E8C849B8}" destId="{9D099946-C9BE-413D-8CAA-396EBB2851C0}" srcOrd="0" destOrd="0" presId="urn:microsoft.com/office/officeart/2005/8/layout/process3"/>
    <dgm:cxn modelId="{BCAC7E54-A0CA-42B7-B8C2-C65413106486}" type="presParOf" srcId="{1EDA09E9-2CF0-4EC8-9B4A-7A64E8C849B8}" destId="{7DBA9A7B-14C7-4069-AD48-3E8478725860}" srcOrd="1" destOrd="0" presId="urn:microsoft.com/office/officeart/2005/8/layout/process3"/>
    <dgm:cxn modelId="{10B68A7A-6580-4456-820D-C1C97A4B35C1}" type="presParOf" srcId="{1EDA09E9-2CF0-4EC8-9B4A-7A64E8C849B8}" destId="{03678149-AD64-46F6-8288-F5229E42803F}" srcOrd="2" destOrd="0" presId="urn:microsoft.com/office/officeart/2005/8/layout/process3"/>
    <dgm:cxn modelId="{9206F4BB-27F2-4C01-9FFB-E8C943318052}" type="presParOf" srcId="{51F1B98D-AE3A-4852-B2DA-2099084BFD7C}" destId="{D01899D4-2592-47E5-B3D7-F83A8E1E994C}" srcOrd="3" destOrd="0" presId="urn:microsoft.com/office/officeart/2005/8/layout/process3"/>
    <dgm:cxn modelId="{0A98832C-C95F-45E3-B24B-C08E85D03881}" type="presParOf" srcId="{D01899D4-2592-47E5-B3D7-F83A8E1E994C}" destId="{F883EB4E-96BA-4A34-80E6-5AA7749881DB}" srcOrd="0" destOrd="0" presId="urn:microsoft.com/office/officeart/2005/8/layout/process3"/>
    <dgm:cxn modelId="{9235A427-18A4-4838-B7F7-4CFD87F7F5FC}" type="presParOf" srcId="{51F1B98D-AE3A-4852-B2DA-2099084BFD7C}" destId="{DBCFAC66-181E-457A-B374-641D18F74EB6}" srcOrd="4" destOrd="0" presId="urn:microsoft.com/office/officeart/2005/8/layout/process3"/>
    <dgm:cxn modelId="{A6F1FF9E-9069-4654-B608-49DBF47514F3}" type="presParOf" srcId="{DBCFAC66-181E-457A-B374-641D18F74EB6}" destId="{D16B77EC-E40A-47F7-8623-7C0BAC6E569F}" srcOrd="0" destOrd="0" presId="urn:microsoft.com/office/officeart/2005/8/layout/process3"/>
    <dgm:cxn modelId="{E4D0CB3F-7DE7-410F-B1D0-E299B3D9FF6F}" type="presParOf" srcId="{DBCFAC66-181E-457A-B374-641D18F74EB6}" destId="{022E5D2A-F014-428C-8F47-9520C8BC74B8}" srcOrd="1" destOrd="0" presId="urn:microsoft.com/office/officeart/2005/8/layout/process3"/>
    <dgm:cxn modelId="{B2D52F8A-BB77-469B-94E8-B04FA5B37603}" type="presParOf" srcId="{DBCFAC66-181E-457A-B374-641D18F74EB6}" destId="{DCAAFE72-B109-438C-85C3-F22DF8A0DF68}" srcOrd="2" destOrd="0" presId="urn:microsoft.com/office/officeart/2005/8/layout/process3"/>
    <dgm:cxn modelId="{2A07F6C1-3BCE-463D-B942-C7583BBF188F}" type="presParOf" srcId="{51F1B98D-AE3A-4852-B2DA-2099084BFD7C}" destId="{385C5080-ABE1-4DB3-90CC-BBBC584D6657}" srcOrd="5" destOrd="0" presId="urn:microsoft.com/office/officeart/2005/8/layout/process3"/>
    <dgm:cxn modelId="{857197F2-9E39-4F08-AA0B-E55119EDCEF0}" type="presParOf" srcId="{385C5080-ABE1-4DB3-90CC-BBBC584D6657}" destId="{15D9B17C-1196-4C1E-A1DB-6C829727A2D0}" srcOrd="0" destOrd="0" presId="urn:microsoft.com/office/officeart/2005/8/layout/process3"/>
    <dgm:cxn modelId="{C1E48D8F-65D4-41AB-BD08-A248B39EC256}" type="presParOf" srcId="{51F1B98D-AE3A-4852-B2DA-2099084BFD7C}" destId="{F11839DA-8337-4A37-B531-BA36E25F869E}" srcOrd="6" destOrd="0" presId="urn:microsoft.com/office/officeart/2005/8/layout/process3"/>
    <dgm:cxn modelId="{9CDFC163-1D2B-455B-A84E-8CB185AA7CE8}" type="presParOf" srcId="{F11839DA-8337-4A37-B531-BA36E25F869E}" destId="{B19C888D-597B-465B-A63D-5772BE427A76}" srcOrd="0" destOrd="0" presId="urn:microsoft.com/office/officeart/2005/8/layout/process3"/>
    <dgm:cxn modelId="{87165117-79FE-4C37-86F5-FCB24867BA80}" type="presParOf" srcId="{F11839DA-8337-4A37-B531-BA36E25F869E}" destId="{B000FF03-706C-45F9-BB2D-6C0944946F70}" srcOrd="1" destOrd="0" presId="urn:microsoft.com/office/officeart/2005/8/layout/process3"/>
    <dgm:cxn modelId="{B17F4A83-D604-46F6-9CFF-40678D4F025C}" type="presParOf" srcId="{F11839DA-8337-4A37-B531-BA36E25F869E}" destId="{7A3E8C30-6A3C-4909-9268-3FC7ED10B1B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D3568-A949-42F0-B749-A0C68DFEC6ED}">
      <dsp:nvSpPr>
        <dsp:cNvPr id="0" name=""/>
        <dsp:cNvSpPr/>
      </dsp:nvSpPr>
      <dsp:spPr>
        <a:xfrm>
          <a:off x="0" y="646297"/>
          <a:ext cx="1655661" cy="1199521"/>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just" defTabSz="711200">
            <a:lnSpc>
              <a:spcPct val="90000"/>
            </a:lnSpc>
            <a:spcBef>
              <a:spcPct val="0"/>
            </a:spcBef>
            <a:spcAft>
              <a:spcPct val="35000"/>
            </a:spcAft>
          </a:pPr>
          <a:r>
            <a:rPr lang="es-ES" sz="1600" b="1" kern="1200" dirty="0" smtClean="0">
              <a:solidFill>
                <a:sysClr val="windowText" lastClr="000000"/>
              </a:solidFill>
              <a:latin typeface="Calibri" panose="020F0502020204030204"/>
              <a:ea typeface="+mn-ea"/>
              <a:cs typeface="+mn-cs"/>
            </a:rPr>
            <a:t>Adquisición </a:t>
          </a:r>
          <a:r>
            <a:rPr lang="es-ES" sz="1600" b="1" kern="1200" dirty="0">
              <a:solidFill>
                <a:sysClr val="windowText" lastClr="000000"/>
              </a:solidFill>
              <a:latin typeface="Calibri" panose="020F0502020204030204"/>
              <a:ea typeface="+mn-ea"/>
              <a:cs typeface="+mn-cs"/>
            </a:rPr>
            <a:t>de la imagen digital del Objeto</a:t>
          </a:r>
        </a:p>
      </dsp:txBody>
      <dsp:txXfrm>
        <a:off x="19540" y="665837"/>
        <a:ext cx="1616581" cy="628076"/>
      </dsp:txXfrm>
    </dsp:sp>
    <dsp:sp modelId="{90427494-0131-4D37-8B8C-0E8BD505C7D9}">
      <dsp:nvSpPr>
        <dsp:cNvPr id="0" name=""/>
        <dsp:cNvSpPr/>
      </dsp:nvSpPr>
      <dsp:spPr>
        <a:xfrm>
          <a:off x="422067" y="1210465"/>
          <a:ext cx="1392845" cy="172800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BC47208-7FE8-4A09-9188-371FE7DB7514}">
      <dsp:nvSpPr>
        <dsp:cNvPr id="0" name=""/>
        <dsp:cNvSpPr/>
      </dsp:nvSpPr>
      <dsp:spPr>
        <a:xfrm rot="33664">
          <a:off x="1835295" y="818217"/>
          <a:ext cx="380860" cy="346778"/>
        </a:xfrm>
        <a:prstGeom prst="righ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s-ES" sz="400" kern="1200">
            <a:solidFill>
              <a:sysClr val="window" lastClr="FFFFFF"/>
            </a:solidFill>
            <a:latin typeface="Calibri" panose="020F0502020204030204"/>
            <a:ea typeface="+mn-ea"/>
            <a:cs typeface="+mn-cs"/>
          </a:endParaRPr>
        </a:p>
      </dsp:txBody>
      <dsp:txXfrm>
        <a:off x="1835297" y="887064"/>
        <a:ext cx="276827" cy="208066"/>
      </dsp:txXfrm>
    </dsp:sp>
    <dsp:sp modelId="{7DBA9A7B-14C7-4069-AD48-3E8478725860}">
      <dsp:nvSpPr>
        <dsp:cNvPr id="0" name=""/>
        <dsp:cNvSpPr/>
      </dsp:nvSpPr>
      <dsp:spPr>
        <a:xfrm>
          <a:off x="2374232" y="699638"/>
          <a:ext cx="2295939" cy="1013501"/>
        </a:xfrm>
        <a:prstGeom prst="roundRect">
          <a:avLst>
            <a:gd name="adj" fmla="val 10000"/>
          </a:avLst>
        </a:prstGeom>
        <a:solidFill>
          <a:srgbClr val="FFC000">
            <a:hueOff val="3266964"/>
            <a:satOff val="-13592"/>
            <a:lumOff val="320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b="1" kern="1200" dirty="0" smtClean="0">
              <a:solidFill>
                <a:sysClr val="windowText" lastClr="000000"/>
              </a:solidFill>
              <a:latin typeface="Calibri" panose="020F0502020204030204"/>
              <a:ea typeface="+mn-ea"/>
              <a:cs typeface="+mn-cs"/>
            </a:rPr>
            <a:t>Pre-procesamiento</a:t>
          </a:r>
          <a:endParaRPr lang="es-ES" sz="1600" b="1" kern="1200" dirty="0">
            <a:solidFill>
              <a:sysClr val="windowText" lastClr="000000"/>
            </a:solidFill>
            <a:latin typeface="Calibri" panose="020F0502020204030204"/>
            <a:ea typeface="+mn-ea"/>
            <a:cs typeface="+mn-cs"/>
          </a:endParaRPr>
        </a:p>
      </dsp:txBody>
      <dsp:txXfrm>
        <a:off x="2392193" y="717599"/>
        <a:ext cx="2260017" cy="577325"/>
      </dsp:txXfrm>
    </dsp:sp>
    <dsp:sp modelId="{03678149-AD64-46F6-8288-F5229E42803F}">
      <dsp:nvSpPr>
        <dsp:cNvPr id="0" name=""/>
        <dsp:cNvSpPr/>
      </dsp:nvSpPr>
      <dsp:spPr>
        <a:xfrm>
          <a:off x="2670434" y="1275329"/>
          <a:ext cx="2150414" cy="1309066"/>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3266964"/>
              <a:satOff val="-13592"/>
              <a:lumOff val="320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ysClr val="windowText" lastClr="000000">
                  <a:hueOff val="0"/>
                  <a:satOff val="0"/>
                  <a:lumOff val="0"/>
                  <a:alphaOff val="0"/>
                </a:sysClr>
              </a:solidFill>
              <a:latin typeface="Calibri" panose="020F0502020204030204"/>
              <a:ea typeface="+mn-ea"/>
              <a:cs typeface="+mn-cs"/>
            </a:rPr>
            <a:t>Eliminación</a:t>
          </a:r>
        </a:p>
        <a:p>
          <a:pPr marL="171450" lvl="1" indent="-171450" algn="l" defTabSz="711200">
            <a:lnSpc>
              <a:spcPct val="90000"/>
            </a:lnSpc>
            <a:spcBef>
              <a:spcPct val="0"/>
            </a:spcBef>
            <a:spcAft>
              <a:spcPct val="15000"/>
            </a:spcAft>
            <a:buChar char="••"/>
          </a:pPr>
          <a:r>
            <a:rPr lang="es-ES" sz="1600" kern="1200" dirty="0">
              <a:solidFill>
                <a:sysClr val="windowText" lastClr="000000">
                  <a:hueOff val="0"/>
                  <a:satOff val="0"/>
                  <a:lumOff val="0"/>
                  <a:alphaOff val="0"/>
                </a:sysClr>
              </a:solidFill>
              <a:latin typeface="Calibri" panose="020F0502020204030204"/>
              <a:ea typeface="+mn-ea"/>
              <a:cs typeface="+mn-cs"/>
            </a:rPr>
            <a:t>Segmentación</a:t>
          </a:r>
        </a:p>
        <a:p>
          <a:pPr marL="171450" lvl="1" indent="-171450" algn="l" defTabSz="711200">
            <a:lnSpc>
              <a:spcPct val="90000"/>
            </a:lnSpc>
            <a:spcBef>
              <a:spcPct val="0"/>
            </a:spcBef>
            <a:spcAft>
              <a:spcPct val="15000"/>
            </a:spcAft>
            <a:buChar char="••"/>
          </a:pPr>
          <a:r>
            <a:rPr lang="es-ES" sz="1600" kern="1200" dirty="0">
              <a:solidFill>
                <a:sysClr val="windowText" lastClr="000000">
                  <a:hueOff val="0"/>
                  <a:satOff val="0"/>
                  <a:lumOff val="0"/>
                  <a:alphaOff val="0"/>
                </a:sysClr>
              </a:solidFill>
              <a:latin typeface="Calibri" panose="020F0502020204030204"/>
              <a:ea typeface="+mn-ea"/>
              <a:cs typeface="+mn-cs"/>
            </a:rPr>
            <a:t>Detección de bordes</a:t>
          </a:r>
        </a:p>
      </dsp:txBody>
      <dsp:txXfrm>
        <a:off x="2708775" y="1313670"/>
        <a:ext cx="2073732" cy="1232384"/>
      </dsp:txXfrm>
    </dsp:sp>
    <dsp:sp modelId="{D01899D4-2592-47E5-B3D7-F83A8E1E994C}">
      <dsp:nvSpPr>
        <dsp:cNvPr id="0" name=""/>
        <dsp:cNvSpPr/>
      </dsp:nvSpPr>
      <dsp:spPr>
        <a:xfrm rot="21579331">
          <a:off x="4863128" y="823580"/>
          <a:ext cx="409082" cy="346778"/>
        </a:xfrm>
        <a:prstGeom prst="rightArrow">
          <a:avLst>
            <a:gd name="adj1" fmla="val 60000"/>
            <a:gd name="adj2" fmla="val 50000"/>
          </a:avLst>
        </a:prstGeom>
        <a:solidFill>
          <a:srgbClr val="FFC000">
            <a:hueOff val="4900445"/>
            <a:satOff val="-20388"/>
            <a:lumOff val="4804"/>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s-ES" sz="400" kern="1200">
            <a:solidFill>
              <a:sysClr val="window" lastClr="FFFFFF"/>
            </a:solidFill>
            <a:latin typeface="Calibri" panose="020F0502020204030204"/>
            <a:ea typeface="+mn-ea"/>
            <a:cs typeface="+mn-cs"/>
          </a:endParaRPr>
        </a:p>
      </dsp:txBody>
      <dsp:txXfrm>
        <a:off x="4863129" y="893249"/>
        <a:ext cx="305049" cy="208066"/>
      </dsp:txXfrm>
    </dsp:sp>
    <dsp:sp modelId="{022E5D2A-F014-428C-8F47-9520C8BC74B8}">
      <dsp:nvSpPr>
        <dsp:cNvPr id="0" name=""/>
        <dsp:cNvSpPr/>
      </dsp:nvSpPr>
      <dsp:spPr>
        <a:xfrm>
          <a:off x="5442011" y="638715"/>
          <a:ext cx="1620994" cy="1329078"/>
        </a:xfrm>
        <a:prstGeom prst="roundRect">
          <a:avLst>
            <a:gd name="adj" fmla="val 10000"/>
          </a:avLst>
        </a:prstGeom>
        <a:solidFill>
          <a:srgbClr val="FFC000">
            <a:hueOff val="6533927"/>
            <a:satOff val="-27185"/>
            <a:lumOff val="640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b="1" kern="1200" dirty="0">
              <a:solidFill>
                <a:sysClr val="windowText" lastClr="000000"/>
              </a:solidFill>
              <a:latin typeface="Calibri" panose="020F0502020204030204"/>
              <a:ea typeface="+mn-ea"/>
              <a:cs typeface="+mn-cs"/>
            </a:rPr>
            <a:t>Extracción de Características de las Imagen.</a:t>
          </a:r>
        </a:p>
      </dsp:txBody>
      <dsp:txXfrm>
        <a:off x="5462580" y="659284"/>
        <a:ext cx="1579856" cy="661123"/>
      </dsp:txXfrm>
    </dsp:sp>
    <dsp:sp modelId="{DCAAFE72-B109-438C-85C3-F22DF8A0DF68}">
      <dsp:nvSpPr>
        <dsp:cNvPr id="0" name=""/>
        <dsp:cNvSpPr/>
      </dsp:nvSpPr>
      <dsp:spPr>
        <a:xfrm>
          <a:off x="5841367" y="1218047"/>
          <a:ext cx="1392845" cy="172800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85C5080-ABE1-4DB3-90CC-BBBC584D6657}">
      <dsp:nvSpPr>
        <dsp:cNvPr id="0" name=""/>
        <dsp:cNvSpPr/>
      </dsp:nvSpPr>
      <dsp:spPr>
        <a:xfrm rot="21505586">
          <a:off x="7245564" y="783856"/>
          <a:ext cx="387325" cy="346778"/>
        </a:xfrm>
        <a:prstGeom prst="rightArrow">
          <a:avLst>
            <a:gd name="adj1" fmla="val 60000"/>
            <a:gd name="adj2" fmla="val 50000"/>
          </a:avLst>
        </a:prstGeom>
        <a:solidFill>
          <a:srgbClr val="FFC000">
            <a:hueOff val="9800891"/>
            <a:satOff val="-40777"/>
            <a:lumOff val="9608"/>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s-ES" sz="400" kern="1200">
            <a:solidFill>
              <a:sysClr val="window" lastClr="FFFFFF"/>
            </a:solidFill>
            <a:latin typeface="Calibri" panose="020F0502020204030204"/>
            <a:ea typeface="+mn-ea"/>
            <a:cs typeface="+mn-cs"/>
          </a:endParaRPr>
        </a:p>
      </dsp:txBody>
      <dsp:txXfrm>
        <a:off x="7245584" y="854640"/>
        <a:ext cx="283292" cy="208066"/>
      </dsp:txXfrm>
    </dsp:sp>
    <dsp:sp modelId="{B000FF03-706C-45F9-BB2D-6C0944946F70}">
      <dsp:nvSpPr>
        <dsp:cNvPr id="0" name=""/>
        <dsp:cNvSpPr/>
      </dsp:nvSpPr>
      <dsp:spPr>
        <a:xfrm>
          <a:off x="7793533" y="649812"/>
          <a:ext cx="1392845" cy="836524"/>
        </a:xfrm>
        <a:prstGeom prst="roundRect">
          <a:avLst>
            <a:gd name="adj" fmla="val 10000"/>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b="1" kern="1200" dirty="0">
              <a:solidFill>
                <a:sysClr val="windowText" lastClr="000000"/>
              </a:solidFill>
              <a:latin typeface="Calibri" panose="020F0502020204030204"/>
              <a:ea typeface="+mn-ea"/>
              <a:cs typeface="+mn-cs"/>
            </a:rPr>
            <a:t>Clasificación</a:t>
          </a:r>
        </a:p>
      </dsp:txBody>
      <dsp:txXfrm>
        <a:off x="7809851" y="666130"/>
        <a:ext cx="1360209" cy="524502"/>
      </dsp:txXfrm>
    </dsp:sp>
    <dsp:sp modelId="{7A3E8C30-6A3C-4909-9268-3FC7ED10B1B7}">
      <dsp:nvSpPr>
        <dsp:cNvPr id="0" name=""/>
        <dsp:cNvSpPr/>
      </dsp:nvSpPr>
      <dsp:spPr>
        <a:xfrm>
          <a:off x="8078814" y="1206950"/>
          <a:ext cx="1392845" cy="172800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2878A-315B-442F-B915-0E2800B96582}" type="datetimeFigureOut">
              <a:rPr lang="en-US" smtClean="0"/>
              <a:t>8/25/2021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EAB0A-0826-4B91-B4BE-96329FA79266}" type="slidenum">
              <a:rPr lang="en-US" smtClean="0"/>
              <a:t>‹Nº›</a:t>
            </a:fld>
            <a:endParaRPr lang="en-US"/>
          </a:p>
        </p:txBody>
      </p:sp>
    </p:spTree>
    <p:extLst>
      <p:ext uri="{BB962C8B-B14F-4D97-AF65-F5344CB8AC3E}">
        <p14:creationId xmlns:p14="http://schemas.microsoft.com/office/powerpoint/2010/main" val="302787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Tree>
    <p:extLst>
      <p:ext uri="{BB962C8B-B14F-4D97-AF65-F5344CB8AC3E}">
        <p14:creationId xmlns:p14="http://schemas.microsoft.com/office/powerpoint/2010/main" val="416892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368AB-33FB-4791-BA1D-FDFDD3067B9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27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368AB-33FB-4791-BA1D-FDFDD3067B9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45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368AB-33FB-4791-BA1D-FDFDD3067B9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69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368AB-33FB-4791-BA1D-FDFDD3067B9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32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368AB-33FB-4791-BA1D-FDFDD3067B9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04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368AB-33FB-4791-BA1D-FDFDD3067B9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16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368AB-33FB-4791-BA1D-FDFDD3067B9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51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368AB-33FB-4791-BA1D-FDFDD3067B9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91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082C4616-E66E-45CF-9020-9C78DB0F9C6F}" type="datetimeFigureOut">
              <a:rPr lang="en-US" smtClean="0"/>
              <a:t>8/25/2021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150810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082C4616-E66E-45CF-9020-9C78DB0F9C6F}" type="datetimeFigureOut">
              <a:rPr lang="en-US" smtClean="0"/>
              <a:t>8/25/2021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405233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082C4616-E66E-45CF-9020-9C78DB0F9C6F}" type="datetimeFigureOut">
              <a:rPr lang="en-US" smtClean="0"/>
              <a:t>8/25/2021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969123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36"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135941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59"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mn-cs"/>
            </a:endParaRPr>
          </a:p>
        </p:txBody>
      </p:sp>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B2C5BEE-AFBF-40F3-9D97-84A5CD9DDBA3}" type="datetimeFigureOut">
              <a:rPr kumimoji="0" lang="es-ES" sz="5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25/08/2021</a:t>
            </a:fld>
            <a:endParaRPr kumimoji="0" lang="es-ES" sz="500" b="0" i="0" u="none" strike="noStrike" kern="1200" cap="none" spc="0" normalizeH="0" baseline="0" noProof="0">
              <a:ln>
                <a:noFill/>
              </a:ln>
              <a:solidFill>
                <a:srgbClr val="000000"/>
              </a:solidFill>
              <a:effectLst/>
              <a:uLnTx/>
              <a:uFillTx/>
              <a:latin typeface="Arial"/>
              <a:ea typeface="+mn-ea"/>
              <a:cs typeface="+mn-cs"/>
            </a:endParaRP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500" b="0" i="0" u="none" strike="noStrike" kern="1200" cap="none" spc="0" normalizeH="0" baseline="0" noProof="0">
              <a:ln>
                <a:noFill/>
              </a:ln>
              <a:solidFill>
                <a:srgbClr val="000000"/>
              </a:solidFill>
              <a:effectLst/>
              <a:uLnTx/>
              <a:uFillTx/>
              <a:latin typeface="Arial"/>
              <a:ea typeface="+mn-ea"/>
              <a:cs typeface="+mn-cs"/>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DA89494-E5DE-4DED-AF4B-9FC87BC6AC61}" type="slidenum">
              <a:rPr kumimoji="0" lang="es-ES" sz="5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500" b="0" i="0" u="none" strike="noStrike" kern="1200" cap="none" spc="0" normalizeH="0" baseline="0" noProof="0">
              <a:ln>
                <a:noFill/>
              </a:ln>
              <a:solidFill>
                <a:srgbClr val="000000"/>
              </a:solidFill>
              <a:effectLst/>
              <a:uLnTx/>
              <a:uFillTx/>
              <a:latin typeface="Arial"/>
              <a:ea typeface="+mn-ea"/>
              <a:cs typeface="+mn-cs"/>
            </a:endParaRPr>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904789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223868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38744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26239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09048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61631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25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082C4616-E66E-45CF-9020-9C78DB0F9C6F}" type="datetimeFigureOut">
              <a:rPr lang="en-US" smtClean="0"/>
              <a:t>8/25/2021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4239227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640251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6751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43345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2145164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B2C5BEE-AFBF-40F3-9D97-84A5CD9DDBA3}" type="datetimeFigureOut">
              <a:rPr kumimoji="0" lang="es-ES" sz="5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25/08/2021</a:t>
            </a:fld>
            <a:endParaRPr kumimoji="0" lang="es-ES" sz="5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número de diapositiva"/>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89494-E5DE-4DED-AF4B-9FC87BC6AC61}" type="slidenum">
              <a:rPr kumimoji="0" lang="es-ES" sz="5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5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5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15050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cxnSp>
        <p:nvCxnSpPr>
          <p:cNvPr id="3" name="직선 연결선 2"/>
          <p:cNvCxnSpPr/>
          <p:nvPr/>
        </p:nvCxnSpPr>
        <p:spPr>
          <a:xfrm>
            <a:off x="695739" y="476671"/>
            <a:ext cx="10800523" cy="0"/>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21" name="슬라이드 번호 개체 틀 5"/>
          <p:cNvSpPr>
            <a:spLocks noGrp="1"/>
          </p:cNvSpPr>
          <p:nvPr>
            <p:ph type="sldNum" sz="quarter" idx="4"/>
          </p:nvPr>
        </p:nvSpPr>
        <p:spPr>
          <a:xfrm>
            <a:off x="5777723" y="6525345"/>
            <a:ext cx="636555"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A89494-E5DE-4DED-AF4B-9FC87BC6AC61}" type="slidenum">
              <a:rPr kumimoji="0" lang="es-ES"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3" name="제목 3"/>
          <p:cNvSpPr>
            <a:spLocks noGrp="1"/>
          </p:cNvSpPr>
          <p:nvPr>
            <p:ph type="title"/>
          </p:nvPr>
        </p:nvSpPr>
        <p:spPr>
          <a:xfrm>
            <a:off x="609600" y="274638"/>
            <a:ext cx="2702091" cy="418058"/>
          </a:xfrm>
          <a:prstGeom prst="rect">
            <a:avLst/>
          </a:prstGeom>
          <a:solidFill>
            <a:schemeClr val="bg1"/>
          </a:solidFill>
        </p:spPr>
        <p:txBody>
          <a:bodyPr/>
          <a:lstStyle>
            <a:lvl1pPr algn="l">
              <a:defRPr sz="2000" b="0">
                <a:solidFill>
                  <a:schemeClr val="tx2">
                    <a:lumMod val="60000"/>
                    <a:lumOff val="40000"/>
                  </a:schemeClr>
                </a:solidFill>
                <a:latin typeface="Tahoma" pitchFamily="34" charset="0"/>
                <a:cs typeface="Tahoma" pitchFamily="34" charset="0"/>
              </a:defRPr>
            </a:lvl1pPr>
          </a:lstStyle>
          <a:p>
            <a:r>
              <a:rPr lang="es-ES" altLang="ko-KR" smtClean="0"/>
              <a:t>Haga clic para modificar el estilo de título del patrón</a:t>
            </a:r>
            <a:endParaRPr lang="ko-KR" altLang="en-US" dirty="0"/>
          </a:p>
        </p:txBody>
      </p:sp>
    </p:spTree>
    <p:extLst>
      <p:ext uri="{BB962C8B-B14F-4D97-AF65-F5344CB8AC3E}">
        <p14:creationId xmlns:p14="http://schemas.microsoft.com/office/powerpoint/2010/main" val="5747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3083"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mn-cs"/>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dirty="0">
                <a:ln>
                  <a:noFill/>
                </a:ln>
                <a:solidFill>
                  <a:srgbClr val="000000"/>
                </a:solidFill>
                <a:effectLst/>
                <a:uLnTx/>
                <a:uFillTx/>
                <a:latin typeface="Arial"/>
                <a:ea typeface="+mn-ea"/>
                <a:cs typeface="+mn-cs"/>
              </a:rPr>
              <a:t>FECHA ÚLTIMA REVISIÓN: </a:t>
            </a:r>
            <a:r>
              <a:rPr kumimoji="0" lang="es-EC" sz="500" b="0" i="0" u="none" strike="noStrike" kern="1200" cap="none" spc="0" normalizeH="0" baseline="0" noProof="0" dirty="0">
                <a:ln>
                  <a:noFill/>
                </a:ln>
                <a:solidFill>
                  <a:srgbClr val="000000"/>
                </a:solidFill>
                <a:effectLst/>
                <a:uLnTx/>
                <a:uFillTx/>
                <a:latin typeface="Arial"/>
                <a:ea typeface="+mn-ea"/>
                <a:cs typeface="+mn-cs"/>
              </a:rPr>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srgbClr val="000000"/>
                </a:solidFill>
                <a:effectLst/>
                <a:uLnTx/>
                <a:uFillTx/>
                <a:latin typeface="Arial"/>
                <a:ea typeface="+mn-ea"/>
                <a:cs typeface="+mn-cs"/>
              </a:rPr>
              <a:t>CÓDIGO: </a:t>
            </a:r>
            <a:r>
              <a:rPr kumimoji="0" lang="es-EC" sz="500" b="0" i="0" u="none" strike="noStrike" kern="1200" cap="none" spc="0" normalizeH="0" baseline="0" noProof="0">
                <a:ln>
                  <a:noFill/>
                </a:ln>
                <a:solidFill>
                  <a:srgbClr val="000000"/>
                </a:solidFill>
                <a:effectLst/>
                <a:uLnTx/>
                <a:uFillTx/>
                <a:latin typeface="Arial"/>
                <a:ea typeface="+mn-ea"/>
                <a:cs typeface="+mn-cs"/>
              </a:rPr>
              <a:t>SGC.DI.260</a:t>
            </a:r>
            <a:endParaRPr kumimoji="0" lang="es-EC" sz="5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dirty="0">
                <a:ln>
                  <a:noFill/>
                </a:ln>
                <a:solidFill>
                  <a:srgbClr val="000000"/>
                </a:solidFill>
                <a:effectLst/>
                <a:uLnTx/>
                <a:uFillTx/>
                <a:latin typeface="Arial"/>
                <a:ea typeface="+mn-ea"/>
                <a:cs typeface="+mn-cs"/>
              </a:rPr>
              <a:t>VERSIÓN: </a:t>
            </a:r>
            <a:r>
              <a:rPr kumimoji="0" lang="es-EC" sz="500" b="0" i="0" u="none" strike="noStrike" kern="1200" cap="none" spc="0" normalizeH="0" baseline="0" noProof="0" dirty="0">
                <a:ln>
                  <a:noFill/>
                </a:ln>
                <a:solidFill>
                  <a:srgbClr val="000000"/>
                </a:solidFill>
                <a:effectLst/>
                <a:uLnTx/>
                <a:uFillTx/>
                <a:latin typeface="Arial"/>
                <a:ea typeface="+mn-ea"/>
                <a:cs typeface="+mn-cs"/>
              </a:rPr>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51459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82C4616-E66E-45CF-9020-9C78DB0F9C6F}" type="datetimeFigureOut">
              <a:rPr lang="en-US" smtClean="0"/>
              <a:t>8/25/2021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379610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082C4616-E66E-45CF-9020-9C78DB0F9C6F}" type="datetimeFigureOut">
              <a:rPr lang="en-US" smtClean="0"/>
              <a:t>8/25/2021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235895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082C4616-E66E-45CF-9020-9C78DB0F9C6F}" type="datetimeFigureOut">
              <a:rPr lang="en-US" smtClean="0"/>
              <a:t>8/25/2021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117722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082C4616-E66E-45CF-9020-9C78DB0F9C6F}" type="datetimeFigureOut">
              <a:rPr lang="en-US" smtClean="0"/>
              <a:t>8/25/2021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384081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82C4616-E66E-45CF-9020-9C78DB0F9C6F}" type="datetimeFigureOut">
              <a:rPr lang="en-US" smtClean="0"/>
              <a:t>8/25/2021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280332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82C4616-E66E-45CF-9020-9C78DB0F9C6F}" type="datetimeFigureOut">
              <a:rPr lang="en-US" smtClean="0"/>
              <a:t>8/25/2021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107881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82C4616-E66E-45CF-9020-9C78DB0F9C6F}" type="datetimeFigureOut">
              <a:rPr lang="en-US" smtClean="0"/>
              <a:t>8/25/2021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29C655B-5C90-4103-A53F-2F342EEFB5CE}" type="slidenum">
              <a:rPr lang="en-US" smtClean="0"/>
              <a:t>‹Nº›</a:t>
            </a:fld>
            <a:endParaRPr lang="en-US"/>
          </a:p>
        </p:txBody>
      </p:sp>
    </p:spTree>
    <p:extLst>
      <p:ext uri="{BB962C8B-B14F-4D97-AF65-F5344CB8AC3E}">
        <p14:creationId xmlns:p14="http://schemas.microsoft.com/office/powerpoint/2010/main" val="17368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C4616-E66E-45CF-9020-9C78DB0F9C6F}" type="datetimeFigureOut">
              <a:rPr lang="en-US" smtClean="0"/>
              <a:t>8/25/2021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C655B-5C90-4103-A53F-2F342EEFB5CE}" type="slidenum">
              <a:rPr lang="en-US" smtClean="0"/>
              <a:t>‹Nº›</a:t>
            </a:fld>
            <a:endParaRPr lang="en-US"/>
          </a:p>
        </p:txBody>
      </p:sp>
    </p:spTree>
    <p:extLst>
      <p:ext uri="{BB962C8B-B14F-4D97-AF65-F5344CB8AC3E}">
        <p14:creationId xmlns:p14="http://schemas.microsoft.com/office/powerpoint/2010/main" val="3138862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a:ea typeface="+mn-ea"/>
              <a:cs typeface="+mn-cs"/>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B2C5BEE-AFBF-40F3-9D97-84A5CD9DDBA3}" type="datetimeFigureOut">
              <a:rPr kumimoji="0" lang="es-ES" sz="5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25/08/2021</a:t>
            </a:fld>
            <a:endParaRPr kumimoji="0" lang="es-ES" sz="5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500" b="0" i="0" u="none" strike="noStrike" kern="1200" cap="none" spc="0" normalizeH="0" baseline="0" noProof="0">
              <a:ln>
                <a:noFill/>
              </a:ln>
              <a:solidFill>
                <a:srgbClr val="000000"/>
              </a:solidFill>
              <a:effectLst/>
              <a:uLnTx/>
              <a:uFillTx/>
              <a:latin typeface="Arial"/>
              <a:ea typeface="+mn-ea"/>
              <a:cs typeface="+mn-cs"/>
            </a:endParaRPr>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DA89494-E5DE-4DED-AF4B-9FC87BC6AC61}" type="slidenum">
              <a:rPr kumimoji="0" lang="es-ES" sz="5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500" b="0" i="0" u="none" strike="noStrike" kern="1200" cap="none" spc="0" normalizeH="0" baseline="0" noProof="0">
              <a:ln>
                <a:noFill/>
              </a:ln>
              <a:solidFill>
                <a:srgbClr val="000000"/>
              </a:solidFill>
              <a:effectLst/>
              <a:uLnTx/>
              <a:uFillTx/>
              <a:latin typeface="Arial"/>
              <a:ea typeface="+mn-ea"/>
              <a:cs typeface="+mn-cs"/>
            </a:endParaRPr>
          </a:p>
        </p:txBody>
      </p:sp>
      <p:pic>
        <p:nvPicPr>
          <p:cNvPr id="11" name="10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1021697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2961419" y="2562291"/>
            <a:ext cx="7427960" cy="1075556"/>
          </a:xfrm>
          <a:prstGeom prst="rect">
            <a:avLst/>
          </a:prstGeom>
          <a:noFill/>
        </p:spPr>
        <p:txBody>
          <a:bodyPr wrap="square" lIns="91440" tIns="45720" rIns="91440" bIns="45720" anchor="t"/>
          <a:lstStyle/>
          <a:p>
            <a:pPr algn="ctr"/>
            <a:r>
              <a:rPr lang="es-ES" b="1" dirty="0" smtClean="0">
                <a:latin typeface="Arial" panose="020B0604020202020204" pitchFamily="34" charset="0"/>
                <a:cs typeface="Arial" panose="020B0604020202020204" pitchFamily="34" charset="0"/>
              </a:rPr>
              <a:t>RECONOCIMIENTO DE LOS ELEMENTOS DEL DIAGRAMA DE UN CIRCUITO ELÉCTRICO BÁSICO MEDIANTE RECONOCIMIENTO DE IMÁGENES.</a:t>
            </a:r>
            <a:endParaRPr lang="es-EC" b="1" dirty="0">
              <a:latin typeface="Arial" panose="020B0604020202020204" pitchFamily="34" charset="0"/>
              <a:cs typeface="Arial" panose="020B0604020202020204" pitchFamily="34" charset="0"/>
            </a:endParaRPr>
          </a:p>
        </p:txBody>
      </p:sp>
      <p:sp>
        <p:nvSpPr>
          <p:cNvPr id="9" name="Rect 7"/>
          <p:cNvSpPr>
            <a:spLocks noGrp="1" noChangeArrowheads="1"/>
          </p:cNvSpPr>
          <p:nvPr/>
        </p:nvSpPr>
        <p:spPr>
          <a:xfrm>
            <a:off x="2961419" y="3923580"/>
            <a:ext cx="7094266" cy="370614"/>
          </a:xfrm>
          <a:prstGeom prst="rect">
            <a:avLst/>
          </a:prstGeom>
          <a:ln w="0" cap="flat" cmpd="sng">
            <a:noFill/>
            <a:prstDash/>
            <a:miter lim="800000"/>
          </a:ln>
        </p:spPr>
        <p:txBody>
          <a:bodyPr wrap="square" lIns="89535" tIns="46355" rIns="89535" bIns="46355" anchor="t">
            <a:spAutoFit/>
          </a:bodyPr>
          <a:lstStyle/>
          <a:p>
            <a:pPr algn="ctr">
              <a:spcAft>
                <a:spcPts val="0"/>
              </a:spcAft>
            </a:pPr>
            <a:r>
              <a:rPr 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AUTOR:  MUÑOZ CHUQUIMARCA ANDY GUSTAVO</a:t>
            </a:r>
            <a:endParaRPr lang="es-EC"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0" name="TextBox 5"/>
          <p:cNvSpPr txBox="1"/>
          <p:nvPr/>
        </p:nvSpPr>
        <p:spPr>
          <a:xfrm>
            <a:off x="7680176" y="5301209"/>
            <a:ext cx="3150096" cy="343492"/>
          </a:xfrm>
          <a:prstGeom prst="rect">
            <a:avLst/>
          </a:prstGeom>
          <a:noFill/>
        </p:spPr>
        <p:txBody>
          <a:bodyPr wrap="square" lIns="91440" tIns="45720" rIns="91440" bIns="45720" anchor="t">
            <a:spAutoFit/>
          </a:bodyPr>
          <a:lstStyle/>
          <a:p>
            <a:pPr algn="ctr">
              <a:lnSpc>
                <a:spcPct val="102000"/>
              </a:lnSpc>
            </a:pPr>
            <a:r>
              <a:rPr lang="en-US" altLang="ko-KR" sz="1600" dirty="0" smtClean="0">
                <a:latin typeface="Arial" panose="020B0604020202020204" pitchFamily="34" charset="0"/>
                <a:cs typeface="Arial" panose="020B0604020202020204" pitchFamily="34" charset="0"/>
              </a:rPr>
              <a:t>SEPTIEMBRE 2021</a:t>
            </a:r>
            <a:endParaRPr lang="ko-KR" altLang="en-US" sz="16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AC7958A-D1B5-49D5-B348-A4E567106087}"/>
              </a:ext>
            </a:extLst>
          </p:cNvPr>
          <p:cNvSpPr/>
          <p:nvPr/>
        </p:nvSpPr>
        <p:spPr>
          <a:xfrm>
            <a:off x="1687132" y="1133123"/>
            <a:ext cx="10504868" cy="1015663"/>
          </a:xfrm>
          <a:prstGeom prst="rect">
            <a:avLst/>
          </a:prstGeom>
        </p:spPr>
        <p:txBody>
          <a:bodyPr wrap="square">
            <a:spAutoFit/>
          </a:bodyPr>
          <a:lstStyle/>
          <a:p>
            <a:pPr algn="ctr">
              <a:lnSpc>
                <a:spcPct val="150000"/>
              </a:lnSpc>
            </a:pPr>
            <a:r>
              <a:rPr lang="es-ES" sz="2000" dirty="0" smtClean="0">
                <a:latin typeface="Arial" panose="020B0604020202020204" pitchFamily="34" charset="0"/>
                <a:cs typeface="Arial" panose="020B0604020202020204" pitchFamily="34" charset="0"/>
              </a:rPr>
              <a:t>DEPARTAMENTO DE ELÉCTRICA, ELECTRÓNICA Y TELECOMUNICACIONES  </a:t>
            </a:r>
            <a:endParaRPr lang="es-EC" sz="2000" dirty="0" smtClean="0">
              <a:latin typeface="Arial" panose="020B0604020202020204" pitchFamily="34" charset="0"/>
              <a:cs typeface="Arial" panose="020B0604020202020204" pitchFamily="34" charset="0"/>
            </a:endParaRPr>
          </a:p>
          <a:p>
            <a:pPr algn="ctr">
              <a:lnSpc>
                <a:spcPct val="150000"/>
              </a:lnSpc>
            </a:pPr>
            <a:r>
              <a:rPr lang="es-ES" sz="2000" dirty="0" smtClean="0">
                <a:latin typeface="Arial" panose="020B0604020202020204" pitchFamily="34" charset="0"/>
                <a:cs typeface="Arial" panose="020B0604020202020204" pitchFamily="34" charset="0"/>
              </a:rPr>
              <a:t>CARRERA DE INGENIERÍA EN ELECTRÓNICA Y TELECOMUNICACIONES</a:t>
            </a:r>
          </a:p>
        </p:txBody>
      </p:sp>
      <p:sp>
        <p:nvSpPr>
          <p:cNvPr id="11" name="Rectángulo 10"/>
          <p:cNvSpPr/>
          <p:nvPr/>
        </p:nvSpPr>
        <p:spPr>
          <a:xfrm>
            <a:off x="2961419" y="4555970"/>
            <a:ext cx="6109561" cy="338554"/>
          </a:xfrm>
          <a:prstGeom prst="rect">
            <a:avLst/>
          </a:prstGeom>
        </p:spPr>
        <p:txBody>
          <a:bodyPr wrap="square">
            <a:spAutoFit/>
          </a:bodyPr>
          <a:lstStyle/>
          <a:p>
            <a:pPr algn="ctr">
              <a:spcAft>
                <a:spcPts val="0"/>
              </a:spcAft>
            </a:pPr>
            <a:r>
              <a:rPr lang="es-EC"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DIRECTOR</a:t>
            </a: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 ING. </a:t>
            </a:r>
            <a:r>
              <a:rPr lang="es-EC"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LARCO BRAVO , JULIO CÉSAR, </a:t>
            </a:r>
            <a:r>
              <a:rPr lang="es-EC" sz="16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MSc</a:t>
            </a:r>
            <a:r>
              <a:rPr lang="es-EC"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s-EC"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9927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624624" y="1664590"/>
            <a:ext cx="5967046" cy="4525963"/>
          </a:xfrm>
        </p:spPr>
        <p:txBody>
          <a:bodyPr>
            <a:normAutofit/>
          </a:bodyPr>
          <a:lstStyle/>
          <a:p>
            <a:pPr marL="171450" lvl="1" indent="0" algn="just">
              <a:buNone/>
            </a:pPr>
            <a:r>
              <a:rPr lang="es-ES" kern="1200" dirty="0">
                <a:solidFill>
                  <a:schemeClr val="tx1"/>
                </a:solidFill>
                <a:latin typeface="Arial" panose="020B0604020202020204" pitchFamily="34" charset="0"/>
                <a:ea typeface="+mn-ea"/>
                <a:cs typeface="Arial" panose="020B0604020202020204" pitchFamily="34" charset="0"/>
              </a:rPr>
              <a:t>Cuando las componentes de la función 𝑓(𝑥, 𝑦) y los valores que pueda tomar 𝑓 </a:t>
            </a:r>
            <a:r>
              <a:rPr lang="es-ES" kern="1200" dirty="0" smtClean="0">
                <a:solidFill>
                  <a:schemeClr val="tx1"/>
                </a:solidFill>
                <a:latin typeface="Arial" panose="020B0604020202020204" pitchFamily="34" charset="0"/>
                <a:ea typeface="+mn-ea"/>
                <a:cs typeface="Arial" panose="020B0604020202020204" pitchFamily="34" charset="0"/>
              </a:rPr>
              <a:t>son valores </a:t>
            </a:r>
            <a:r>
              <a:rPr lang="es-ES" kern="1200" dirty="0">
                <a:solidFill>
                  <a:schemeClr val="tx1"/>
                </a:solidFill>
                <a:latin typeface="Arial" panose="020B0604020202020204" pitchFamily="34" charset="0"/>
                <a:ea typeface="+mn-ea"/>
                <a:cs typeface="Arial" panose="020B0604020202020204" pitchFamily="34" charset="0"/>
              </a:rPr>
              <a:t>finitos, discretos, se tiene el fundamento para poder decir que una imagen es digital.</a:t>
            </a:r>
          </a:p>
          <a:p>
            <a:pPr marL="171450" lvl="1" indent="0" algn="just">
              <a:buNone/>
            </a:pPr>
            <a:r>
              <a:rPr lang="es-ES" kern="1200" dirty="0">
                <a:solidFill>
                  <a:schemeClr val="tx1"/>
                </a:solidFill>
                <a:latin typeface="Arial" panose="020B0604020202020204" pitchFamily="34" charset="0"/>
                <a:ea typeface="+mn-ea"/>
                <a:cs typeface="Arial" panose="020B0604020202020204" pitchFamily="34" charset="0"/>
              </a:rPr>
              <a:t>Ésta se compone de una cantidad finita de elementos, cada cual con una ubicación y </a:t>
            </a:r>
            <a:r>
              <a:rPr lang="es-ES" kern="1200" dirty="0" smtClean="0">
                <a:solidFill>
                  <a:schemeClr val="tx1"/>
                </a:solidFill>
                <a:latin typeface="Arial" panose="020B0604020202020204" pitchFamily="34" charset="0"/>
                <a:ea typeface="+mn-ea"/>
                <a:cs typeface="Arial" panose="020B0604020202020204" pitchFamily="34" charset="0"/>
              </a:rPr>
              <a:t>valor específico</a:t>
            </a:r>
            <a:r>
              <a:rPr lang="es-ES" kern="1200" dirty="0">
                <a:solidFill>
                  <a:schemeClr val="tx1"/>
                </a:solidFill>
                <a:latin typeface="Arial" panose="020B0604020202020204" pitchFamily="34" charset="0"/>
                <a:ea typeface="+mn-ea"/>
                <a:cs typeface="Arial" panose="020B0604020202020204" pitchFamily="34" charset="0"/>
              </a:rPr>
              <a:t>. A estos componentes se los denomina </a:t>
            </a:r>
            <a:r>
              <a:rPr lang="es-ES" kern="1200" dirty="0" err="1">
                <a:solidFill>
                  <a:schemeClr val="tx1"/>
                </a:solidFill>
                <a:latin typeface="Arial" panose="020B0604020202020204" pitchFamily="34" charset="0"/>
                <a:ea typeface="+mn-ea"/>
                <a:cs typeface="Arial" panose="020B0604020202020204" pitchFamily="34" charset="0"/>
              </a:rPr>
              <a:t>pels</a:t>
            </a:r>
            <a:r>
              <a:rPr lang="es-ES" kern="1200" dirty="0">
                <a:solidFill>
                  <a:schemeClr val="tx1"/>
                </a:solidFill>
                <a:latin typeface="Arial" panose="020B0604020202020204" pitchFamily="34" charset="0"/>
                <a:ea typeface="+mn-ea"/>
                <a:cs typeface="Arial" panose="020B0604020202020204" pitchFamily="34" charset="0"/>
              </a:rPr>
              <a:t>, o </a:t>
            </a:r>
            <a:r>
              <a:rPr lang="es-ES" kern="1200" dirty="0" err="1">
                <a:solidFill>
                  <a:schemeClr val="tx1"/>
                </a:solidFill>
                <a:latin typeface="Arial" panose="020B0604020202020204" pitchFamily="34" charset="0"/>
                <a:ea typeface="+mn-ea"/>
                <a:cs typeface="Arial" panose="020B0604020202020204" pitchFamily="34" charset="0"/>
              </a:rPr>
              <a:t>pixels</a:t>
            </a:r>
            <a:endParaRPr lang="es-EC" kern="1200" dirty="0">
              <a:solidFill>
                <a:schemeClr val="tx1"/>
              </a:solidFill>
              <a:latin typeface="Arial" panose="020B0604020202020204" pitchFamily="34" charset="0"/>
              <a:ea typeface="+mn-ea"/>
              <a:cs typeface="Arial" panose="020B0604020202020204" pitchFamily="34" charset="0"/>
            </a:endParaRPr>
          </a:p>
        </p:txBody>
      </p:sp>
      <p:sp>
        <p:nvSpPr>
          <p:cNvPr id="6" name="Rectángulo 5"/>
          <p:cNvSpPr/>
          <p:nvPr/>
        </p:nvSpPr>
        <p:spPr>
          <a:xfrm>
            <a:off x="283334" y="792362"/>
            <a:ext cx="4011034"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IMAGEN DIGITAL</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9</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Imagen 3"/>
          <p:cNvPicPr>
            <a:picLocks noChangeAspect="1"/>
          </p:cNvPicPr>
          <p:nvPr/>
        </p:nvPicPr>
        <p:blipFill>
          <a:blip r:embed="rId2"/>
          <a:stretch>
            <a:fillRect/>
          </a:stretch>
        </p:blipFill>
        <p:spPr>
          <a:xfrm>
            <a:off x="7030183" y="1664590"/>
            <a:ext cx="4743450" cy="3324225"/>
          </a:xfrm>
          <a:prstGeom prst="rect">
            <a:avLst/>
          </a:prstGeom>
        </p:spPr>
      </p:pic>
    </p:spTree>
    <p:extLst>
      <p:ext uri="{BB962C8B-B14F-4D97-AF65-F5344CB8AC3E}">
        <p14:creationId xmlns:p14="http://schemas.microsoft.com/office/powerpoint/2010/main" val="1427799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804173"/>
            <a:ext cx="10624512"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RESOLUCIÓN</a:t>
            </a:r>
            <a:r>
              <a:rPr kumimoji="0" lang="es-EC" sz="32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Y MEDIDA DE UNA IMAGEN DIGITAL</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10</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Marcador de contenido 2"/>
          <p:cNvSpPr>
            <a:spLocks noGrp="1"/>
          </p:cNvSpPr>
          <p:nvPr>
            <p:ph idx="1"/>
          </p:nvPr>
        </p:nvSpPr>
        <p:spPr>
          <a:xfrm>
            <a:off x="609599" y="1600201"/>
            <a:ext cx="5908431" cy="4525963"/>
          </a:xfrm>
        </p:spPr>
        <p:txBody>
          <a:bodyPr/>
          <a:lstStyle/>
          <a:p>
            <a:pPr marL="0" indent="0" algn="just">
              <a:buNone/>
            </a:pPr>
            <a:r>
              <a:rPr lang="es-ES" dirty="0">
                <a:solidFill>
                  <a:schemeClr val="tx1"/>
                </a:solidFill>
              </a:rPr>
              <a:t>La resolución se encarga de explicar </a:t>
            </a:r>
            <a:r>
              <a:rPr lang="es-ES" dirty="0" smtClean="0">
                <a:solidFill>
                  <a:schemeClr val="tx1"/>
                </a:solidFill>
              </a:rPr>
              <a:t>cuanto nivel </a:t>
            </a:r>
            <a:r>
              <a:rPr lang="es-ES" dirty="0">
                <a:solidFill>
                  <a:schemeClr val="tx1"/>
                </a:solidFill>
              </a:rPr>
              <a:t>de detalle es posible mirar en una imagen. Por lo que a mayor resolución se logra una </a:t>
            </a:r>
            <a:r>
              <a:rPr lang="es-ES" dirty="0" smtClean="0">
                <a:solidFill>
                  <a:schemeClr val="tx1"/>
                </a:solidFill>
              </a:rPr>
              <a:t>imagen más </a:t>
            </a:r>
            <a:r>
              <a:rPr lang="es-ES" dirty="0">
                <a:solidFill>
                  <a:schemeClr val="tx1"/>
                </a:solidFill>
              </a:rPr>
              <a:t>detallada o con una calidad óptica </a:t>
            </a:r>
            <a:r>
              <a:rPr lang="es-ES" dirty="0" smtClean="0">
                <a:solidFill>
                  <a:schemeClr val="tx1"/>
                </a:solidFill>
              </a:rPr>
              <a:t>excelente, en </a:t>
            </a:r>
            <a:r>
              <a:rPr lang="es-ES" dirty="0">
                <a:solidFill>
                  <a:schemeClr val="tx1"/>
                </a:solidFill>
              </a:rPr>
              <a:t>la </a:t>
            </a:r>
            <a:r>
              <a:rPr lang="es-ES" dirty="0" smtClean="0">
                <a:solidFill>
                  <a:schemeClr val="tx1"/>
                </a:solidFill>
              </a:rPr>
              <a:t>figura se </a:t>
            </a:r>
            <a:r>
              <a:rPr lang="es-ES" dirty="0">
                <a:solidFill>
                  <a:schemeClr val="tx1"/>
                </a:solidFill>
              </a:rPr>
              <a:t>muestra un conjunto </a:t>
            </a:r>
            <a:r>
              <a:rPr lang="es-ES" dirty="0" smtClean="0">
                <a:solidFill>
                  <a:schemeClr val="tx1"/>
                </a:solidFill>
              </a:rPr>
              <a:t>de imágenes con diferentes </a:t>
            </a:r>
            <a:r>
              <a:rPr lang="es-ES" dirty="0">
                <a:solidFill>
                  <a:schemeClr val="tx1"/>
                </a:solidFill>
              </a:rPr>
              <a:t>valores medido en pixeles.</a:t>
            </a:r>
            <a:endParaRPr lang="en-US" dirty="0">
              <a:solidFill>
                <a:schemeClr val="tx1"/>
              </a:solidFill>
            </a:endParaRPr>
          </a:p>
        </p:txBody>
      </p:sp>
      <p:pic>
        <p:nvPicPr>
          <p:cNvPr id="5" name="Imagen 4"/>
          <p:cNvPicPr>
            <a:picLocks noChangeAspect="1"/>
          </p:cNvPicPr>
          <p:nvPr/>
        </p:nvPicPr>
        <p:blipFill>
          <a:blip r:embed="rId2"/>
          <a:stretch>
            <a:fillRect/>
          </a:stretch>
        </p:blipFill>
        <p:spPr>
          <a:xfrm>
            <a:off x="7043478" y="1388948"/>
            <a:ext cx="4190634" cy="4475244"/>
          </a:xfrm>
          <a:prstGeom prst="rect">
            <a:avLst/>
          </a:prstGeom>
        </p:spPr>
      </p:pic>
    </p:spTree>
    <p:extLst>
      <p:ext uri="{BB962C8B-B14F-4D97-AF65-F5344CB8AC3E}">
        <p14:creationId xmlns:p14="http://schemas.microsoft.com/office/powerpoint/2010/main" val="1633182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76979"/>
            <a:ext cx="9705477"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dirty="0" smtClean="0">
                <a:solidFill>
                  <a:srgbClr val="000000"/>
                </a:solidFill>
                <a:latin typeface="Arial" panose="020B0604020202020204" pitchFamily="34" charset="0"/>
                <a:cs typeface="Arial" panose="020B0604020202020204" pitchFamily="34" charset="0"/>
              </a:rPr>
              <a:t>RECONOCIMIENTO DE IMÁGENES DIGITALES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CuadroTexto 9"/>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11</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ángulo 4"/>
          <p:cNvSpPr/>
          <p:nvPr/>
        </p:nvSpPr>
        <p:spPr>
          <a:xfrm>
            <a:off x="-1" y="1161754"/>
            <a:ext cx="7437101" cy="46166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2400" b="1" dirty="0" smtClean="0">
                <a:solidFill>
                  <a:srgbClr val="000000"/>
                </a:solidFill>
                <a:latin typeface="Arial" panose="020B0604020202020204" pitchFamily="34" charset="0"/>
                <a:cs typeface="Arial" panose="020B0604020202020204" pitchFamily="34" charset="0"/>
              </a:rPr>
              <a:t>RECONOCIMIENTO DE IMÁGENES DIGITALES</a:t>
            </a:r>
            <a:endParaRPr kumimoji="0" lang="es-EC"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3802668484"/>
              </p:ext>
            </p:extLst>
          </p:nvPr>
        </p:nvGraphicFramePr>
        <p:xfrm>
          <a:off x="1291367" y="1955425"/>
          <a:ext cx="9477038" cy="3584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789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03512" y="980729"/>
            <a:ext cx="7144905"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dirty="0" smtClean="0">
                <a:solidFill>
                  <a:srgbClr val="000000"/>
                </a:solidFill>
                <a:latin typeface="Arial" panose="020B0604020202020204" pitchFamily="34" charset="0"/>
                <a:cs typeface="Arial" panose="020B0604020202020204" pitchFamily="34" charset="0"/>
              </a:rPr>
              <a:t>LENGUAJE DE PROGRAMACIÓN</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CuadroTexto 9"/>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12</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457" y="1949743"/>
            <a:ext cx="2749428" cy="3059223"/>
          </a:xfrm>
          <a:prstGeom prst="rect">
            <a:avLst/>
          </a:prstGeom>
        </p:spPr>
      </p:pic>
    </p:spTree>
    <p:extLst>
      <p:ext uri="{BB962C8B-B14F-4D97-AF65-F5344CB8AC3E}">
        <p14:creationId xmlns:p14="http://schemas.microsoft.com/office/powerpoint/2010/main" val="881430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403682" y="862395"/>
            <a:ext cx="2380780"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dirty="0" smtClean="0">
                <a:solidFill>
                  <a:srgbClr val="000000"/>
                </a:solidFill>
                <a:latin typeface="Arial" panose="020B0604020202020204" pitchFamily="34" charset="0"/>
                <a:cs typeface="Arial" panose="020B0604020202020204" pitchFamily="34" charset="0"/>
              </a:rPr>
              <a:t>OPENCV</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13</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Imagen 7"/>
          <p:cNvPicPr>
            <a:picLocks noChangeAspect="1"/>
          </p:cNvPicPr>
          <p:nvPr/>
        </p:nvPicPr>
        <p:blipFill>
          <a:blip r:embed="rId2"/>
          <a:stretch>
            <a:fillRect/>
          </a:stretch>
        </p:blipFill>
        <p:spPr>
          <a:xfrm>
            <a:off x="4554289" y="2260614"/>
            <a:ext cx="2396001" cy="2699238"/>
          </a:xfrm>
          <a:prstGeom prst="rect">
            <a:avLst/>
          </a:prstGeom>
        </p:spPr>
      </p:pic>
    </p:spTree>
    <p:extLst>
      <p:ext uri="{BB962C8B-B14F-4D97-AF65-F5344CB8AC3E}">
        <p14:creationId xmlns:p14="http://schemas.microsoft.com/office/powerpoint/2010/main" val="2421286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03512" y="980729"/>
            <a:ext cx="6551602"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SOFTWARE PROGRAMACIÓN</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14</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188" y="2357437"/>
            <a:ext cx="2143125" cy="2143125"/>
          </a:xfrm>
          <a:prstGeom prst="rect">
            <a:avLst/>
          </a:prstGeom>
        </p:spPr>
      </p:pic>
      <p:pic>
        <p:nvPicPr>
          <p:cNvPr id="8" name="Imagen 7"/>
          <p:cNvPicPr>
            <a:picLocks noChangeAspect="1"/>
          </p:cNvPicPr>
          <p:nvPr/>
        </p:nvPicPr>
        <p:blipFill>
          <a:blip r:embed="rId3"/>
          <a:stretch>
            <a:fillRect/>
          </a:stretch>
        </p:blipFill>
        <p:spPr>
          <a:xfrm>
            <a:off x="6750359" y="2357437"/>
            <a:ext cx="2428875" cy="2295525"/>
          </a:xfrm>
          <a:prstGeom prst="rect">
            <a:avLst/>
          </a:prstGeom>
        </p:spPr>
      </p:pic>
    </p:spTree>
    <p:extLst>
      <p:ext uri="{BB962C8B-B14F-4D97-AF65-F5344CB8AC3E}">
        <p14:creationId xmlns:p14="http://schemas.microsoft.com/office/powerpoint/2010/main" val="2270713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11146" y="1112739"/>
            <a:ext cx="3837654"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dirty="0" smtClean="0">
                <a:solidFill>
                  <a:srgbClr val="000000"/>
                </a:solidFill>
                <a:latin typeface="Arial" panose="020B0604020202020204" pitchFamily="34" charset="0"/>
                <a:cs typeface="Arial" panose="020B0604020202020204" pitchFamily="34" charset="0"/>
              </a:rPr>
              <a:t>LIBRERÍA YOLO</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15</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Imagen 1"/>
          <p:cNvPicPr>
            <a:picLocks noChangeAspect="1"/>
          </p:cNvPicPr>
          <p:nvPr/>
        </p:nvPicPr>
        <p:blipFill>
          <a:blip r:embed="rId2"/>
          <a:stretch>
            <a:fillRect/>
          </a:stretch>
        </p:blipFill>
        <p:spPr>
          <a:xfrm>
            <a:off x="2618755" y="2582839"/>
            <a:ext cx="5672700" cy="1817037"/>
          </a:xfrm>
          <a:prstGeom prst="rect">
            <a:avLst/>
          </a:prstGeom>
        </p:spPr>
      </p:pic>
    </p:spTree>
    <p:extLst>
      <p:ext uri="{BB962C8B-B14F-4D97-AF65-F5344CB8AC3E}">
        <p14:creationId xmlns:p14="http://schemas.microsoft.com/office/powerpoint/2010/main" val="140546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03512" y="980729"/>
            <a:ext cx="3837654"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dirty="0" smtClean="0">
                <a:solidFill>
                  <a:srgbClr val="000000"/>
                </a:solidFill>
                <a:latin typeface="Arial" panose="020B0604020202020204" pitchFamily="34" charset="0"/>
                <a:cs typeface="Arial" panose="020B0604020202020204" pitchFamily="34" charset="0"/>
              </a:rPr>
              <a:t>LIBRERÍA YOLO</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16</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Imagen 1"/>
          <p:cNvPicPr>
            <a:picLocks noChangeAspect="1"/>
          </p:cNvPicPr>
          <p:nvPr/>
        </p:nvPicPr>
        <p:blipFill>
          <a:blip r:embed="rId2"/>
          <a:stretch>
            <a:fillRect/>
          </a:stretch>
        </p:blipFill>
        <p:spPr>
          <a:xfrm>
            <a:off x="624623" y="1908297"/>
            <a:ext cx="3424051" cy="3413980"/>
          </a:xfrm>
          <a:prstGeom prst="rect">
            <a:avLst/>
          </a:prstGeom>
        </p:spPr>
      </p:pic>
      <p:pic>
        <p:nvPicPr>
          <p:cNvPr id="3" name="Imagen 2"/>
          <p:cNvPicPr>
            <a:picLocks noChangeAspect="1"/>
          </p:cNvPicPr>
          <p:nvPr/>
        </p:nvPicPr>
        <p:blipFill>
          <a:blip r:embed="rId3"/>
          <a:stretch>
            <a:fillRect/>
          </a:stretch>
        </p:blipFill>
        <p:spPr>
          <a:xfrm>
            <a:off x="4599108" y="1946397"/>
            <a:ext cx="3365803" cy="3375880"/>
          </a:xfrm>
          <a:prstGeom prst="rect">
            <a:avLst/>
          </a:prstGeom>
        </p:spPr>
      </p:pic>
      <p:pic>
        <p:nvPicPr>
          <p:cNvPr id="5" name="Imagen 4"/>
          <p:cNvPicPr>
            <a:picLocks noChangeAspect="1"/>
          </p:cNvPicPr>
          <p:nvPr/>
        </p:nvPicPr>
        <p:blipFill>
          <a:blip r:embed="rId4"/>
          <a:stretch>
            <a:fillRect/>
          </a:stretch>
        </p:blipFill>
        <p:spPr>
          <a:xfrm>
            <a:off x="8434387" y="1908297"/>
            <a:ext cx="3413980" cy="3413980"/>
          </a:xfrm>
          <a:prstGeom prst="rect">
            <a:avLst/>
          </a:prstGeom>
        </p:spPr>
      </p:pic>
    </p:spTree>
    <p:extLst>
      <p:ext uri="{BB962C8B-B14F-4D97-AF65-F5344CB8AC3E}">
        <p14:creationId xmlns:p14="http://schemas.microsoft.com/office/powerpoint/2010/main" val="1343379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042774" y="2871253"/>
            <a:ext cx="4237250" cy="646331"/>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600" b="1"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METODOLOGÍA </a:t>
            </a:r>
            <a:endParaRPr kumimoji="0" lang="es-EC" sz="3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3" name="CuadroTexto 2"/>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17</a:t>
            </a:r>
          </a:p>
        </p:txBody>
      </p:sp>
    </p:spTree>
    <p:extLst>
      <p:ext uri="{BB962C8B-B14F-4D97-AF65-F5344CB8AC3E}">
        <p14:creationId xmlns:p14="http://schemas.microsoft.com/office/powerpoint/2010/main" val="1285825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18</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15" y="1615745"/>
            <a:ext cx="9908944" cy="3472621"/>
          </a:xfrm>
          <a:prstGeom prst="rect">
            <a:avLst/>
          </a:prstGeom>
        </p:spPr>
      </p:pic>
      <p:sp>
        <p:nvSpPr>
          <p:cNvPr id="5" name="Rectángulo 4"/>
          <p:cNvSpPr/>
          <p:nvPr/>
        </p:nvSpPr>
        <p:spPr>
          <a:xfrm>
            <a:off x="-103941" y="620913"/>
            <a:ext cx="11142474"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dirty="0" smtClean="0">
                <a:solidFill>
                  <a:srgbClr val="000000"/>
                </a:solidFill>
                <a:latin typeface="Arial" panose="020B0604020202020204" pitchFamily="34" charset="0"/>
                <a:cs typeface="Arial" panose="020B0604020202020204" pitchFamily="34" charset="0"/>
              </a:rPr>
              <a:t>PROCESO PREVIO A LA CREACIÓN DE LA INTERFAZ</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034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981200" y="1772817"/>
            <a:ext cx="8229600" cy="4525963"/>
          </a:xfrm>
        </p:spPr>
        <p:txBody>
          <a:bodyPr>
            <a:normAutofit/>
          </a:bodyPr>
          <a:lstStyle/>
          <a:p>
            <a:pPr marL="514350" lvl="1" indent="-342900">
              <a:buFont typeface="Wingdings" panose="05000000000000000000" pitchFamily="2" charset="2"/>
              <a:buChar char="q"/>
            </a:pPr>
            <a:r>
              <a:rPr lang="es-EC" kern="1200" dirty="0" smtClean="0">
                <a:solidFill>
                  <a:schemeClr val="tx1"/>
                </a:solidFill>
                <a:latin typeface="Arial" panose="020B0604020202020204" pitchFamily="34" charset="0"/>
                <a:cs typeface="Arial" panose="020B0604020202020204" pitchFamily="34" charset="0"/>
              </a:rPr>
              <a:t>Introducción.</a:t>
            </a:r>
          </a:p>
          <a:p>
            <a:pPr marL="514350" lvl="1" indent="-342900">
              <a:buFont typeface="Wingdings" panose="05000000000000000000" pitchFamily="2" charset="2"/>
              <a:buChar char="q"/>
            </a:pPr>
            <a:endParaRPr lang="es-EC" kern="1200" dirty="0">
              <a:solidFill>
                <a:schemeClr val="tx1"/>
              </a:solidFill>
              <a:latin typeface="Arial" panose="020B0604020202020204" pitchFamily="34" charset="0"/>
              <a:cs typeface="Arial" panose="020B0604020202020204" pitchFamily="34" charset="0"/>
            </a:endParaRPr>
          </a:p>
          <a:p>
            <a:pPr marL="514350" lvl="1" indent="-342900">
              <a:buFont typeface="Wingdings" panose="05000000000000000000" pitchFamily="2" charset="2"/>
              <a:buChar char="q"/>
            </a:pPr>
            <a:r>
              <a:rPr lang="es-EC" kern="1200" dirty="0" smtClean="0">
                <a:solidFill>
                  <a:schemeClr val="tx1"/>
                </a:solidFill>
                <a:latin typeface="Arial" panose="020B0604020202020204" pitchFamily="34" charset="0"/>
                <a:cs typeface="Arial" panose="020B0604020202020204" pitchFamily="34" charset="0"/>
              </a:rPr>
              <a:t>Fundamentación Teórica.</a:t>
            </a:r>
            <a:endParaRPr lang="es-EC" kern="1200" dirty="0">
              <a:solidFill>
                <a:schemeClr val="tx1"/>
              </a:solidFill>
              <a:latin typeface="Arial" panose="020B0604020202020204" pitchFamily="34" charset="0"/>
              <a:cs typeface="Arial" panose="020B0604020202020204" pitchFamily="34" charset="0"/>
            </a:endParaRPr>
          </a:p>
          <a:p>
            <a:pPr marL="514350" lvl="1" indent="-342900">
              <a:buFont typeface="Wingdings" panose="05000000000000000000" pitchFamily="2" charset="2"/>
              <a:buChar char="q"/>
            </a:pPr>
            <a:endParaRPr lang="es-EC" kern="1200" dirty="0" smtClean="0">
              <a:solidFill>
                <a:schemeClr val="tx1"/>
              </a:solidFill>
              <a:latin typeface="Arial" panose="020B0604020202020204" pitchFamily="34" charset="0"/>
              <a:ea typeface="+mn-ea"/>
              <a:cs typeface="Arial" panose="020B0604020202020204" pitchFamily="34" charset="0"/>
            </a:endParaRPr>
          </a:p>
          <a:p>
            <a:pPr marL="514350" lvl="1" indent="-342900">
              <a:buFont typeface="Wingdings" panose="05000000000000000000" pitchFamily="2" charset="2"/>
              <a:buChar char="q"/>
            </a:pPr>
            <a:r>
              <a:rPr lang="es-EC" kern="1200" dirty="0" smtClean="0">
                <a:solidFill>
                  <a:schemeClr val="tx1"/>
                </a:solidFill>
                <a:latin typeface="Arial" panose="020B0604020202020204" pitchFamily="34" charset="0"/>
                <a:ea typeface="+mn-ea"/>
                <a:cs typeface="Arial" panose="020B0604020202020204" pitchFamily="34" charset="0"/>
              </a:rPr>
              <a:t>Metodología.</a:t>
            </a:r>
          </a:p>
          <a:p>
            <a:pPr marL="171450" lvl="1" indent="0">
              <a:buNone/>
            </a:pPr>
            <a:r>
              <a:rPr lang="es-EC" kern="1200" dirty="0" smtClean="0">
                <a:solidFill>
                  <a:schemeClr val="tx1"/>
                </a:solidFill>
                <a:latin typeface="Arial" panose="020B0604020202020204" pitchFamily="34" charset="0"/>
                <a:ea typeface="+mn-ea"/>
                <a:cs typeface="Arial" panose="020B0604020202020204" pitchFamily="34" charset="0"/>
              </a:rPr>
              <a:t> </a:t>
            </a:r>
          </a:p>
          <a:p>
            <a:pPr marL="514350" lvl="1" indent="-342900">
              <a:buFont typeface="Wingdings" panose="05000000000000000000" pitchFamily="2" charset="2"/>
              <a:buChar char="q"/>
            </a:pPr>
            <a:r>
              <a:rPr lang="es-EC" kern="1200" dirty="0" smtClean="0">
                <a:solidFill>
                  <a:schemeClr val="tx1"/>
                </a:solidFill>
                <a:latin typeface="Arial" panose="020B0604020202020204" pitchFamily="34" charset="0"/>
                <a:ea typeface="+mn-ea"/>
                <a:cs typeface="Arial" panose="020B0604020202020204" pitchFamily="34" charset="0"/>
              </a:rPr>
              <a:t>Análisis </a:t>
            </a:r>
            <a:r>
              <a:rPr lang="es-EC" kern="1200" dirty="0">
                <a:solidFill>
                  <a:schemeClr val="tx1"/>
                </a:solidFill>
                <a:latin typeface="Arial" panose="020B0604020202020204" pitchFamily="34" charset="0"/>
                <a:ea typeface="+mn-ea"/>
                <a:cs typeface="Arial" panose="020B0604020202020204" pitchFamily="34" charset="0"/>
              </a:rPr>
              <a:t>de </a:t>
            </a:r>
            <a:r>
              <a:rPr lang="es-EC" kern="1200" dirty="0" smtClean="0">
                <a:solidFill>
                  <a:schemeClr val="tx1"/>
                </a:solidFill>
                <a:latin typeface="Arial" panose="020B0604020202020204" pitchFamily="34" charset="0"/>
                <a:ea typeface="+mn-ea"/>
                <a:cs typeface="Arial" panose="020B0604020202020204" pitchFamily="34" charset="0"/>
              </a:rPr>
              <a:t>Resultados.</a:t>
            </a:r>
          </a:p>
          <a:p>
            <a:pPr marL="514350" lvl="1" indent="-342900">
              <a:buFont typeface="Wingdings" panose="05000000000000000000" pitchFamily="2" charset="2"/>
              <a:buChar char="q"/>
            </a:pPr>
            <a:endParaRPr lang="es-EC" kern="1200" dirty="0">
              <a:solidFill>
                <a:schemeClr val="tx1"/>
              </a:solidFill>
              <a:latin typeface="Arial" panose="020B0604020202020204" pitchFamily="34" charset="0"/>
              <a:ea typeface="+mn-ea"/>
              <a:cs typeface="Arial" panose="020B0604020202020204" pitchFamily="34" charset="0"/>
            </a:endParaRPr>
          </a:p>
          <a:p>
            <a:pPr marL="514350" lvl="1" indent="-342900">
              <a:buFont typeface="Wingdings" panose="05000000000000000000" pitchFamily="2" charset="2"/>
              <a:buChar char="q"/>
            </a:pPr>
            <a:r>
              <a:rPr lang="es-EC" kern="1200" dirty="0">
                <a:solidFill>
                  <a:schemeClr val="tx1"/>
                </a:solidFill>
                <a:latin typeface="Arial" panose="020B0604020202020204" pitchFamily="34" charset="0"/>
                <a:ea typeface="+mn-ea"/>
                <a:cs typeface="Arial" panose="020B0604020202020204" pitchFamily="34" charset="0"/>
              </a:rPr>
              <a:t>Conclusiones y </a:t>
            </a:r>
            <a:r>
              <a:rPr lang="es-EC" kern="1200" dirty="0" smtClean="0">
                <a:solidFill>
                  <a:schemeClr val="tx1"/>
                </a:solidFill>
                <a:latin typeface="Arial" panose="020B0604020202020204" pitchFamily="34" charset="0"/>
                <a:ea typeface="+mn-ea"/>
                <a:cs typeface="Arial" panose="020B0604020202020204" pitchFamily="34" charset="0"/>
              </a:rPr>
              <a:t>Recomendaciones.</a:t>
            </a:r>
            <a:endParaRPr lang="es-EC" kern="1200" dirty="0">
              <a:solidFill>
                <a:schemeClr val="tx1"/>
              </a:solidFill>
              <a:latin typeface="Arial" panose="020B0604020202020204" pitchFamily="34" charset="0"/>
              <a:ea typeface="+mn-ea"/>
              <a:cs typeface="Arial" panose="020B0604020202020204" pitchFamily="34" charset="0"/>
            </a:endParaRPr>
          </a:p>
        </p:txBody>
      </p:sp>
      <p:sp>
        <p:nvSpPr>
          <p:cNvPr id="6" name="Rectángulo 5"/>
          <p:cNvSpPr/>
          <p:nvPr/>
        </p:nvSpPr>
        <p:spPr>
          <a:xfrm>
            <a:off x="4223400" y="836713"/>
            <a:ext cx="3416320" cy="646331"/>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CONTENIDO</a:t>
            </a:r>
          </a:p>
        </p:txBody>
      </p:sp>
      <p:sp>
        <p:nvSpPr>
          <p:cNvPr id="2" name="CuadroTexto 1"/>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38129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3941" y="620913"/>
            <a:ext cx="8181022"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CREACIÓN DE LAS</a:t>
            </a:r>
            <a:r>
              <a:rPr kumimoji="0" lang="es-EC" sz="32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BASES DE DATOS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19</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ángulo 7"/>
          <p:cNvSpPr/>
          <p:nvPr/>
        </p:nvSpPr>
        <p:spPr>
          <a:xfrm>
            <a:off x="-103941" y="1085285"/>
            <a:ext cx="4642874" cy="46166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PRIMERA BASE DE DATOS</a:t>
            </a:r>
            <a:endParaRPr kumimoji="0" lang="es-EC"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Imagen 3"/>
          <p:cNvPicPr>
            <a:picLocks noChangeAspect="1"/>
          </p:cNvPicPr>
          <p:nvPr/>
        </p:nvPicPr>
        <p:blipFill>
          <a:blip r:embed="rId2"/>
          <a:stretch>
            <a:fillRect/>
          </a:stretch>
        </p:blipFill>
        <p:spPr>
          <a:xfrm>
            <a:off x="490088" y="1546950"/>
            <a:ext cx="5473381" cy="4487396"/>
          </a:xfrm>
          <a:prstGeom prst="rect">
            <a:avLst/>
          </a:prstGeom>
        </p:spPr>
      </p:pic>
      <p:sp>
        <p:nvSpPr>
          <p:cNvPr id="10" name="Flecha derecha 9"/>
          <p:cNvSpPr/>
          <p:nvPr/>
        </p:nvSpPr>
        <p:spPr>
          <a:xfrm>
            <a:off x="6221438" y="3453205"/>
            <a:ext cx="1290918" cy="849854"/>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n 11"/>
          <p:cNvPicPr>
            <a:picLocks noChangeAspect="1"/>
          </p:cNvPicPr>
          <p:nvPr/>
        </p:nvPicPr>
        <p:blipFill rotWithShape="1">
          <a:blip r:embed="rId3"/>
          <a:srcRect t="871"/>
          <a:stretch/>
        </p:blipFill>
        <p:spPr>
          <a:xfrm>
            <a:off x="8077081" y="2115371"/>
            <a:ext cx="2228850" cy="338025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0802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46972" y="642428"/>
            <a:ext cx="8181022"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CREACIÓN DE LAS</a:t>
            </a:r>
            <a:r>
              <a:rPr kumimoji="0" lang="es-EC" sz="32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BASES DE DATOS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ángulo 7"/>
          <p:cNvSpPr/>
          <p:nvPr/>
        </p:nvSpPr>
        <p:spPr>
          <a:xfrm>
            <a:off x="-146972" y="1150941"/>
            <a:ext cx="4763099" cy="46166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SEGUNDA BASE DE DATOS</a:t>
            </a:r>
            <a:endParaRPr kumimoji="0" lang="es-EC"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Flecha derecha 9"/>
          <p:cNvSpPr/>
          <p:nvPr/>
        </p:nvSpPr>
        <p:spPr>
          <a:xfrm>
            <a:off x="6554924" y="3420933"/>
            <a:ext cx="1290918" cy="849854"/>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p:cNvPicPr>
            <a:picLocks noChangeAspect="1"/>
          </p:cNvPicPr>
          <p:nvPr/>
        </p:nvPicPr>
        <p:blipFill rotWithShape="1">
          <a:blip r:embed="rId2"/>
          <a:srcRect l="-166" t="1" r="54940" b="-1"/>
          <a:stretch/>
        </p:blipFill>
        <p:spPr>
          <a:xfrm>
            <a:off x="573672" y="1657834"/>
            <a:ext cx="5862918" cy="41148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p:cNvPicPr>
            <a:picLocks noChangeAspect="1"/>
          </p:cNvPicPr>
          <p:nvPr/>
        </p:nvPicPr>
        <p:blipFill>
          <a:blip r:embed="rId3"/>
          <a:stretch>
            <a:fillRect/>
          </a:stretch>
        </p:blipFill>
        <p:spPr>
          <a:xfrm>
            <a:off x="7964176" y="1998010"/>
            <a:ext cx="3514725" cy="36957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3560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8487" y="136819"/>
            <a:ext cx="6157455"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dirty="0" smtClean="0">
                <a:solidFill>
                  <a:srgbClr val="000000"/>
                </a:solidFill>
                <a:latin typeface="Arial" panose="020B0604020202020204" pitchFamily="34" charset="0"/>
                <a:cs typeface="Arial" panose="020B0604020202020204" pitchFamily="34" charset="0"/>
              </a:rPr>
              <a:t>PROCESO DE ETIQUETADO</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21</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Imagen 1"/>
          <p:cNvPicPr>
            <a:picLocks noChangeAspect="1"/>
          </p:cNvPicPr>
          <p:nvPr/>
        </p:nvPicPr>
        <p:blipFill>
          <a:blip r:embed="rId2"/>
          <a:stretch>
            <a:fillRect/>
          </a:stretch>
        </p:blipFill>
        <p:spPr>
          <a:xfrm>
            <a:off x="401875" y="936747"/>
            <a:ext cx="2187002" cy="1551512"/>
          </a:xfrm>
          <a:prstGeom prst="rect">
            <a:avLst/>
          </a:prstGeom>
        </p:spPr>
      </p:pic>
      <p:pic>
        <p:nvPicPr>
          <p:cNvPr id="3" name="Imagen 2"/>
          <p:cNvPicPr>
            <a:picLocks noChangeAspect="1"/>
          </p:cNvPicPr>
          <p:nvPr/>
        </p:nvPicPr>
        <p:blipFill>
          <a:blip r:embed="rId3"/>
          <a:stretch>
            <a:fillRect/>
          </a:stretch>
        </p:blipFill>
        <p:spPr>
          <a:xfrm>
            <a:off x="3049482" y="936747"/>
            <a:ext cx="7505333" cy="3172674"/>
          </a:xfrm>
          <a:prstGeom prst="rect">
            <a:avLst/>
          </a:prstGeom>
        </p:spPr>
      </p:pic>
      <p:grpSp>
        <p:nvGrpSpPr>
          <p:cNvPr id="15" name="Grupo 14"/>
          <p:cNvGrpSpPr/>
          <p:nvPr/>
        </p:nvGrpSpPr>
        <p:grpSpPr>
          <a:xfrm>
            <a:off x="4973161" y="2287271"/>
            <a:ext cx="4024789" cy="1655053"/>
            <a:chOff x="4973161" y="2287271"/>
            <a:chExt cx="4024789" cy="1655053"/>
          </a:xfrm>
        </p:grpSpPr>
        <p:pic>
          <p:nvPicPr>
            <p:cNvPr id="13" name="Imagen 12"/>
            <p:cNvPicPr>
              <a:picLocks noChangeAspect="1"/>
            </p:cNvPicPr>
            <p:nvPr/>
          </p:nvPicPr>
          <p:blipFill>
            <a:blip r:embed="rId4"/>
            <a:stretch>
              <a:fillRect/>
            </a:stretch>
          </p:blipFill>
          <p:spPr>
            <a:xfrm>
              <a:off x="4973161" y="2287271"/>
              <a:ext cx="4024789" cy="1655053"/>
            </a:xfrm>
            <a:prstGeom prst="rect">
              <a:avLst/>
            </a:prstGeom>
          </p:spPr>
        </p:pic>
        <p:cxnSp>
          <p:nvCxnSpPr>
            <p:cNvPr id="9" name="Conector recto de flecha 8"/>
            <p:cNvCxnSpPr/>
            <p:nvPr/>
          </p:nvCxnSpPr>
          <p:spPr>
            <a:xfrm>
              <a:off x="6175375" y="3114797"/>
              <a:ext cx="921286"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6" name="Flecha en U 15"/>
          <p:cNvSpPr/>
          <p:nvPr/>
        </p:nvSpPr>
        <p:spPr>
          <a:xfrm rot="5400000">
            <a:off x="10104473" y="3579783"/>
            <a:ext cx="2245837" cy="105927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Imagen 16"/>
          <p:cNvPicPr>
            <a:picLocks noChangeAspect="1"/>
          </p:cNvPicPr>
          <p:nvPr/>
        </p:nvPicPr>
        <p:blipFill>
          <a:blip r:embed="rId5"/>
          <a:stretch>
            <a:fillRect/>
          </a:stretch>
        </p:blipFill>
        <p:spPr>
          <a:xfrm>
            <a:off x="3592040" y="4548580"/>
            <a:ext cx="6962775" cy="1009650"/>
          </a:xfrm>
          <a:prstGeom prst="rect">
            <a:avLst/>
          </a:prstGeom>
        </p:spPr>
      </p:pic>
    </p:spTree>
    <p:extLst>
      <p:ext uri="{BB962C8B-B14F-4D97-AF65-F5344CB8AC3E}">
        <p14:creationId xmlns:p14="http://schemas.microsoft.com/office/powerpoint/2010/main" val="1435770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8487" y="136819"/>
            <a:ext cx="9021572"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noProof="0" dirty="0" smtClean="0">
                <a:solidFill>
                  <a:srgbClr val="000000"/>
                </a:solidFill>
                <a:latin typeface="Arial" panose="020B0604020202020204" pitchFamily="34" charset="0"/>
                <a:cs typeface="Arial" panose="020B0604020202020204" pitchFamily="34" charset="0"/>
              </a:rPr>
              <a:t>RECONOCIMIENTOS DE LOS ELEMENTOS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22</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ángulo 10"/>
          <p:cNvSpPr/>
          <p:nvPr/>
        </p:nvSpPr>
        <p:spPr>
          <a:xfrm>
            <a:off x="-168487" y="644222"/>
            <a:ext cx="10660419" cy="46166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2400" b="1" noProof="0" dirty="0" smtClean="0">
                <a:solidFill>
                  <a:srgbClr val="000000"/>
                </a:solidFill>
                <a:latin typeface="Arial" panose="020B0604020202020204" pitchFamily="34" charset="0"/>
                <a:cs typeface="Arial" panose="020B0604020202020204" pitchFamily="34" charset="0"/>
              </a:rPr>
              <a:t>ENTRENAMIENTO DE RED NEURONAL CONVOLUCIONAL DE YOLO</a:t>
            </a:r>
            <a:endParaRPr kumimoji="0" lang="es-EC"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CuadroTexto 3"/>
          <p:cNvSpPr txBox="1"/>
          <p:nvPr/>
        </p:nvSpPr>
        <p:spPr>
          <a:xfrm>
            <a:off x="4342299" y="1286676"/>
            <a:ext cx="1237129" cy="369332"/>
          </a:xfrm>
          <a:prstGeom prst="rect">
            <a:avLst/>
          </a:prstGeom>
          <a:noFill/>
        </p:spPr>
        <p:txBody>
          <a:bodyPr wrap="square" rtlCol="0">
            <a:spAutoFit/>
          </a:bodyPr>
          <a:lstStyle/>
          <a:p>
            <a:r>
              <a:rPr lang="es-EC" dirty="0" smtClean="0"/>
              <a:t>train.py</a:t>
            </a:r>
            <a:endParaRPr lang="en-US" dirty="0"/>
          </a:p>
        </p:txBody>
      </p:sp>
      <p:sp>
        <p:nvSpPr>
          <p:cNvPr id="14" name="CuadroTexto 13"/>
          <p:cNvSpPr txBox="1"/>
          <p:nvPr/>
        </p:nvSpPr>
        <p:spPr>
          <a:xfrm>
            <a:off x="291610" y="3941058"/>
            <a:ext cx="1237129" cy="369332"/>
          </a:xfrm>
          <a:prstGeom prst="rect">
            <a:avLst/>
          </a:prstGeom>
          <a:noFill/>
        </p:spPr>
        <p:txBody>
          <a:bodyPr wrap="square" rtlCol="0">
            <a:spAutoFit/>
          </a:bodyPr>
          <a:lstStyle/>
          <a:p>
            <a:r>
              <a:rPr lang="es-EC" dirty="0" smtClean="0"/>
              <a:t>detect.py</a:t>
            </a:r>
            <a:endParaRPr lang="en-US" dirty="0"/>
          </a:p>
        </p:txBody>
      </p:sp>
      <p:sp>
        <p:nvSpPr>
          <p:cNvPr id="18" name="CuadroTexto 17"/>
          <p:cNvSpPr txBox="1"/>
          <p:nvPr/>
        </p:nvSpPr>
        <p:spPr>
          <a:xfrm>
            <a:off x="291610" y="1308360"/>
            <a:ext cx="2682241" cy="369332"/>
          </a:xfrm>
          <a:prstGeom prst="rect">
            <a:avLst/>
          </a:prstGeom>
          <a:noFill/>
        </p:spPr>
        <p:txBody>
          <a:bodyPr wrap="square" rtlCol="0">
            <a:spAutoFit/>
          </a:bodyPr>
          <a:lstStyle/>
          <a:p>
            <a:r>
              <a:rPr lang="es-EC" dirty="0" smtClean="0"/>
              <a:t>Coco128_tesis.yaml.py</a:t>
            </a:r>
            <a:endParaRPr lang="en-US" dirty="0"/>
          </a:p>
        </p:txBody>
      </p:sp>
      <p:pic>
        <p:nvPicPr>
          <p:cNvPr id="7" name="Imagen 6"/>
          <p:cNvPicPr>
            <a:picLocks noChangeAspect="1"/>
          </p:cNvPicPr>
          <p:nvPr/>
        </p:nvPicPr>
        <p:blipFill>
          <a:blip r:embed="rId2"/>
          <a:stretch>
            <a:fillRect/>
          </a:stretch>
        </p:blipFill>
        <p:spPr>
          <a:xfrm>
            <a:off x="278121" y="1736292"/>
            <a:ext cx="3730765" cy="1858448"/>
          </a:xfrm>
          <a:prstGeom prst="rect">
            <a:avLst/>
          </a:prstGeom>
        </p:spPr>
      </p:pic>
      <p:pic>
        <p:nvPicPr>
          <p:cNvPr id="8" name="Imagen 7"/>
          <p:cNvPicPr>
            <a:picLocks noChangeAspect="1"/>
          </p:cNvPicPr>
          <p:nvPr/>
        </p:nvPicPr>
        <p:blipFill>
          <a:blip r:embed="rId3"/>
          <a:stretch>
            <a:fillRect/>
          </a:stretch>
        </p:blipFill>
        <p:spPr>
          <a:xfrm>
            <a:off x="4342299" y="1900158"/>
            <a:ext cx="7705725" cy="533400"/>
          </a:xfrm>
          <a:prstGeom prst="rect">
            <a:avLst/>
          </a:prstGeom>
        </p:spPr>
      </p:pic>
      <p:pic>
        <p:nvPicPr>
          <p:cNvPr id="10" name="Imagen 9"/>
          <p:cNvPicPr>
            <a:picLocks noChangeAspect="1"/>
          </p:cNvPicPr>
          <p:nvPr/>
        </p:nvPicPr>
        <p:blipFill>
          <a:blip r:embed="rId4"/>
          <a:stretch>
            <a:fillRect/>
          </a:stretch>
        </p:blipFill>
        <p:spPr>
          <a:xfrm>
            <a:off x="4342299" y="2746389"/>
            <a:ext cx="5229225" cy="428625"/>
          </a:xfrm>
          <a:prstGeom prst="rect">
            <a:avLst/>
          </a:prstGeom>
        </p:spPr>
      </p:pic>
      <p:pic>
        <p:nvPicPr>
          <p:cNvPr id="12" name="Imagen 11"/>
          <p:cNvPicPr>
            <a:picLocks noChangeAspect="1"/>
          </p:cNvPicPr>
          <p:nvPr/>
        </p:nvPicPr>
        <p:blipFill>
          <a:blip r:embed="rId5"/>
          <a:stretch>
            <a:fillRect/>
          </a:stretch>
        </p:blipFill>
        <p:spPr>
          <a:xfrm>
            <a:off x="291610" y="4408228"/>
            <a:ext cx="5305425" cy="200025"/>
          </a:xfrm>
          <a:prstGeom prst="rect">
            <a:avLst/>
          </a:prstGeom>
        </p:spPr>
      </p:pic>
      <p:pic>
        <p:nvPicPr>
          <p:cNvPr id="19" name="Imagen 18"/>
          <p:cNvPicPr>
            <a:picLocks noChangeAspect="1"/>
          </p:cNvPicPr>
          <p:nvPr/>
        </p:nvPicPr>
        <p:blipFill>
          <a:blip r:embed="rId6"/>
          <a:stretch>
            <a:fillRect/>
          </a:stretch>
        </p:blipFill>
        <p:spPr>
          <a:xfrm>
            <a:off x="320296" y="4706091"/>
            <a:ext cx="4843272" cy="1362874"/>
          </a:xfrm>
          <a:prstGeom prst="rect">
            <a:avLst/>
          </a:prstGeom>
        </p:spPr>
      </p:pic>
    </p:spTree>
    <p:extLst>
      <p:ext uri="{BB962C8B-B14F-4D97-AF65-F5344CB8AC3E}">
        <p14:creationId xmlns:p14="http://schemas.microsoft.com/office/powerpoint/2010/main" val="3410534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1008188"/>
            <a:ext cx="8300990"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ESQUEMA GENERAL DEL</a:t>
            </a:r>
            <a:r>
              <a:rPr kumimoji="0" lang="es-EC" sz="32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PROGRAMA</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23</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Imagen 2"/>
          <p:cNvPicPr>
            <a:picLocks noChangeAspect="1"/>
          </p:cNvPicPr>
          <p:nvPr/>
        </p:nvPicPr>
        <p:blipFill>
          <a:blip r:embed="rId2"/>
          <a:stretch>
            <a:fillRect/>
          </a:stretch>
        </p:blipFill>
        <p:spPr>
          <a:xfrm>
            <a:off x="1270715" y="2167390"/>
            <a:ext cx="10369638" cy="2927125"/>
          </a:xfrm>
          <a:prstGeom prst="rect">
            <a:avLst/>
          </a:prstGeom>
        </p:spPr>
      </p:pic>
    </p:spTree>
    <p:extLst>
      <p:ext uri="{BB962C8B-B14F-4D97-AF65-F5344CB8AC3E}">
        <p14:creationId xmlns:p14="http://schemas.microsoft.com/office/powerpoint/2010/main" val="1518232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83186"/>
            <a:ext cx="3199915"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dirty="0" smtClean="0">
                <a:solidFill>
                  <a:srgbClr val="000000"/>
                </a:solidFill>
                <a:latin typeface="Arial" panose="020B0604020202020204" pitchFamily="34" charset="0"/>
                <a:cs typeface="Arial" panose="020B0604020202020204" pitchFamily="34" charset="0"/>
              </a:rPr>
              <a:t>APLICACIÓN</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Marcador de contenido 1"/>
          <p:cNvSpPr>
            <a:spLocks noGrp="1"/>
          </p:cNvSpPr>
          <p:nvPr>
            <p:ph idx="1"/>
          </p:nvPr>
        </p:nvSpPr>
        <p:spPr>
          <a:xfrm>
            <a:off x="0" y="1112429"/>
            <a:ext cx="5563673" cy="4525963"/>
          </a:xfrm>
        </p:spPr>
        <p:txBody>
          <a:bodyPr/>
          <a:lstStyle/>
          <a:p>
            <a:pPr marL="457200" lvl="1" indent="0" fontAlgn="auto">
              <a:spcBef>
                <a:spcPts val="0"/>
              </a:spcBef>
              <a:spcAft>
                <a:spcPts val="0"/>
              </a:spcAft>
              <a:buNone/>
            </a:pPr>
            <a:r>
              <a:rPr lang="es-EC" b="1" kern="1200" dirty="0" smtClean="0">
                <a:solidFill>
                  <a:srgbClr val="000000"/>
                </a:solidFill>
                <a:latin typeface="Arial" panose="020B0604020202020204" pitchFamily="34" charset="0"/>
                <a:ea typeface="+mn-ea"/>
                <a:cs typeface="Arial" panose="020B0604020202020204" pitchFamily="34" charset="0"/>
              </a:rPr>
              <a:t>DIAGRAMA DE FLUJO</a:t>
            </a:r>
          </a:p>
          <a:p>
            <a:pPr marL="457200" lvl="1" indent="0" fontAlgn="auto">
              <a:spcBef>
                <a:spcPts val="0"/>
              </a:spcBef>
              <a:spcAft>
                <a:spcPts val="0"/>
              </a:spcAft>
              <a:buNone/>
            </a:pPr>
            <a:r>
              <a:rPr lang="es-EC" b="1" kern="1200" dirty="0" smtClean="0">
                <a:solidFill>
                  <a:srgbClr val="000000"/>
                </a:solidFill>
                <a:latin typeface="Arial" panose="020B0604020202020204" pitchFamily="34" charset="0"/>
                <a:ea typeface="+mn-ea"/>
                <a:cs typeface="Arial" panose="020B0604020202020204" pitchFamily="34" charset="0"/>
              </a:rPr>
              <a:t>GENERAL</a:t>
            </a:r>
            <a:endParaRPr lang="es-ES" dirty="0"/>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24</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862" y="124048"/>
            <a:ext cx="2480366" cy="6395161"/>
          </a:xfrm>
          <a:prstGeom prst="rect">
            <a:avLst/>
          </a:prstGeom>
        </p:spPr>
      </p:pic>
    </p:spTree>
    <p:extLst>
      <p:ext uri="{BB962C8B-B14F-4D97-AF65-F5344CB8AC3E}">
        <p14:creationId xmlns:p14="http://schemas.microsoft.com/office/powerpoint/2010/main" val="175691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3199915"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APLICACIÓN</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Marcador de contenido 1"/>
          <p:cNvSpPr>
            <a:spLocks noGrp="1"/>
          </p:cNvSpPr>
          <p:nvPr>
            <p:ph idx="1"/>
          </p:nvPr>
        </p:nvSpPr>
        <p:spPr>
          <a:xfrm>
            <a:off x="312594" y="1333685"/>
            <a:ext cx="9410955" cy="4525963"/>
          </a:xfrm>
        </p:spPr>
        <p:txBody>
          <a:bodyPr/>
          <a:lstStyle/>
          <a:p>
            <a:pPr marL="457200" lvl="1" indent="0" fontAlgn="auto">
              <a:spcBef>
                <a:spcPts val="0"/>
              </a:spcBef>
              <a:spcAft>
                <a:spcPts val="0"/>
              </a:spcAft>
              <a:buNone/>
            </a:pPr>
            <a:r>
              <a:rPr lang="es-EC" b="1" kern="1200" dirty="0" smtClean="0">
                <a:solidFill>
                  <a:srgbClr val="000000"/>
                </a:solidFill>
                <a:latin typeface="Arial" panose="020B0604020202020204" pitchFamily="34" charset="0"/>
                <a:ea typeface="+mn-ea"/>
                <a:cs typeface="Arial" panose="020B0604020202020204" pitchFamily="34" charset="0"/>
              </a:rPr>
              <a:t>DIAGRAMA DE FLUJO </a:t>
            </a:r>
          </a:p>
          <a:p>
            <a:pPr marL="457200" lvl="1" indent="0" fontAlgn="auto">
              <a:spcBef>
                <a:spcPts val="0"/>
              </a:spcBef>
              <a:spcAft>
                <a:spcPts val="0"/>
              </a:spcAft>
              <a:buNone/>
            </a:pPr>
            <a:r>
              <a:rPr lang="es-EC" b="1" kern="1200" dirty="0" smtClean="0">
                <a:solidFill>
                  <a:srgbClr val="000000"/>
                </a:solidFill>
                <a:latin typeface="Arial" panose="020B0604020202020204" pitchFamily="34" charset="0"/>
                <a:ea typeface="+mn-ea"/>
                <a:cs typeface="Arial" panose="020B0604020202020204" pitchFamily="34" charset="0"/>
              </a:rPr>
              <a:t>SUBPROCESO </a:t>
            </a:r>
          </a:p>
          <a:p>
            <a:pPr marL="457200" lvl="1" indent="0" fontAlgn="auto">
              <a:spcBef>
                <a:spcPts val="0"/>
              </a:spcBef>
              <a:spcAft>
                <a:spcPts val="0"/>
              </a:spcAft>
              <a:buNone/>
            </a:pPr>
            <a:r>
              <a:rPr lang="es-EC" b="1" kern="1200" dirty="0" smtClean="0">
                <a:solidFill>
                  <a:srgbClr val="000000"/>
                </a:solidFill>
                <a:latin typeface="Arial" panose="020B0604020202020204" pitchFamily="34" charset="0"/>
                <a:ea typeface="+mn-ea"/>
                <a:cs typeface="Arial" panose="020B0604020202020204" pitchFamily="34" charset="0"/>
              </a:rPr>
              <a:t>“IDENTIFICAR ELEMENTOS”</a:t>
            </a:r>
            <a:endParaRPr lang="es-ES" dirty="0"/>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25</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Imagen 2"/>
          <p:cNvPicPr>
            <a:picLocks noChangeAspect="1"/>
          </p:cNvPicPr>
          <p:nvPr/>
        </p:nvPicPr>
        <p:blipFill>
          <a:blip r:embed="rId2"/>
          <a:stretch>
            <a:fillRect/>
          </a:stretch>
        </p:blipFill>
        <p:spPr>
          <a:xfrm>
            <a:off x="5933009" y="748910"/>
            <a:ext cx="4663273" cy="4937583"/>
          </a:xfrm>
          <a:prstGeom prst="rect">
            <a:avLst/>
          </a:prstGeom>
        </p:spPr>
      </p:pic>
    </p:spTree>
    <p:extLst>
      <p:ext uri="{BB962C8B-B14F-4D97-AF65-F5344CB8AC3E}">
        <p14:creationId xmlns:p14="http://schemas.microsoft.com/office/powerpoint/2010/main" val="3547231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3199915"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APLICACIÓN</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Marcador de contenido 1"/>
          <p:cNvSpPr>
            <a:spLocks noGrp="1"/>
          </p:cNvSpPr>
          <p:nvPr>
            <p:ph idx="1"/>
          </p:nvPr>
        </p:nvSpPr>
        <p:spPr>
          <a:xfrm>
            <a:off x="312594" y="1333685"/>
            <a:ext cx="9410955" cy="4525963"/>
          </a:xfrm>
        </p:spPr>
        <p:txBody>
          <a:bodyPr/>
          <a:lstStyle/>
          <a:p>
            <a:pPr marL="457200" lvl="1" indent="0" fontAlgn="auto">
              <a:spcBef>
                <a:spcPts val="0"/>
              </a:spcBef>
              <a:spcAft>
                <a:spcPts val="0"/>
              </a:spcAft>
              <a:buNone/>
            </a:pPr>
            <a:r>
              <a:rPr lang="es-EC" b="1" kern="1200" dirty="0" smtClean="0">
                <a:solidFill>
                  <a:srgbClr val="000000"/>
                </a:solidFill>
                <a:latin typeface="Arial" panose="020B0604020202020204" pitchFamily="34" charset="0"/>
                <a:ea typeface="+mn-ea"/>
                <a:cs typeface="Arial" panose="020B0604020202020204" pitchFamily="34" charset="0"/>
              </a:rPr>
              <a:t>DIAGRAMA DE FLUJO </a:t>
            </a:r>
          </a:p>
          <a:p>
            <a:pPr marL="457200" lvl="1" indent="0" fontAlgn="auto">
              <a:spcBef>
                <a:spcPts val="0"/>
              </a:spcBef>
              <a:spcAft>
                <a:spcPts val="0"/>
              </a:spcAft>
              <a:buNone/>
            </a:pPr>
            <a:r>
              <a:rPr lang="es-EC" b="1" kern="1200" dirty="0" smtClean="0">
                <a:solidFill>
                  <a:srgbClr val="000000"/>
                </a:solidFill>
                <a:latin typeface="Arial" panose="020B0604020202020204" pitchFamily="34" charset="0"/>
                <a:ea typeface="+mn-ea"/>
                <a:cs typeface="Arial" panose="020B0604020202020204" pitchFamily="34" charset="0"/>
              </a:rPr>
              <a:t>SUBPROCESO </a:t>
            </a:r>
          </a:p>
          <a:p>
            <a:pPr marL="457200" lvl="1" indent="0" fontAlgn="auto">
              <a:spcBef>
                <a:spcPts val="0"/>
              </a:spcBef>
              <a:spcAft>
                <a:spcPts val="0"/>
              </a:spcAft>
              <a:buNone/>
            </a:pPr>
            <a:r>
              <a:rPr lang="es-EC" b="1" kern="1200" dirty="0" smtClean="0">
                <a:solidFill>
                  <a:srgbClr val="000000"/>
                </a:solidFill>
                <a:latin typeface="Arial" panose="020B0604020202020204" pitchFamily="34" charset="0"/>
                <a:ea typeface="+mn-ea"/>
                <a:cs typeface="Arial" panose="020B0604020202020204" pitchFamily="34" charset="0"/>
              </a:rPr>
              <a:t>“IDENTIFICAR CONEXIONES”</a:t>
            </a:r>
            <a:endParaRPr lang="es-ES" dirty="0"/>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26</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Imagen 3"/>
          <p:cNvPicPr>
            <a:picLocks noChangeAspect="1"/>
          </p:cNvPicPr>
          <p:nvPr/>
        </p:nvPicPr>
        <p:blipFill>
          <a:blip r:embed="rId2"/>
          <a:stretch>
            <a:fillRect/>
          </a:stretch>
        </p:blipFill>
        <p:spPr>
          <a:xfrm>
            <a:off x="6148725" y="556072"/>
            <a:ext cx="4329224" cy="5303576"/>
          </a:xfrm>
          <a:prstGeom prst="rect">
            <a:avLst/>
          </a:prstGeom>
        </p:spPr>
      </p:pic>
    </p:spTree>
    <p:extLst>
      <p:ext uri="{BB962C8B-B14F-4D97-AF65-F5344CB8AC3E}">
        <p14:creationId xmlns:p14="http://schemas.microsoft.com/office/powerpoint/2010/main" val="508398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8487" y="136819"/>
            <a:ext cx="6599884"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noProof="0" dirty="0" smtClean="0">
                <a:solidFill>
                  <a:srgbClr val="000000"/>
                </a:solidFill>
                <a:latin typeface="Arial" panose="020B0604020202020204" pitchFamily="34" charset="0"/>
                <a:cs typeface="Arial" panose="020B0604020202020204" pitchFamily="34" charset="0"/>
              </a:rPr>
              <a:t>DETECCIÓN DE CONEXIONES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27</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CuadroTexto 17"/>
          <p:cNvSpPr txBox="1"/>
          <p:nvPr/>
        </p:nvSpPr>
        <p:spPr>
          <a:xfrm>
            <a:off x="283334" y="802750"/>
            <a:ext cx="6235800" cy="461665"/>
          </a:xfrm>
          <a:prstGeom prst="rect">
            <a:avLst/>
          </a:prstGeom>
          <a:noFill/>
        </p:spPr>
        <p:txBody>
          <a:bodyPr wrap="square" rtlCol="0">
            <a:spAutoFit/>
          </a:bodyPr>
          <a:lstStyle/>
          <a:p>
            <a:r>
              <a:rPr lang="es-EC" sz="2400" dirty="0" smtClean="0"/>
              <a:t>APLICACIÓN DE ELEMENTOS CONEXOS</a:t>
            </a:r>
            <a:endParaRPr lang="en-US" sz="2400" dirty="0"/>
          </a:p>
        </p:txBody>
      </p:sp>
      <p:pic>
        <p:nvPicPr>
          <p:cNvPr id="3" name="Imagen 2"/>
          <p:cNvPicPr>
            <a:picLocks noChangeAspect="1"/>
          </p:cNvPicPr>
          <p:nvPr/>
        </p:nvPicPr>
        <p:blipFill>
          <a:blip r:embed="rId2"/>
          <a:stretch>
            <a:fillRect/>
          </a:stretch>
        </p:blipFill>
        <p:spPr>
          <a:xfrm>
            <a:off x="2263364" y="1590451"/>
            <a:ext cx="6945573" cy="3530188"/>
          </a:xfrm>
          <a:prstGeom prst="rect">
            <a:avLst/>
          </a:prstGeom>
        </p:spPr>
      </p:pic>
    </p:spTree>
    <p:extLst>
      <p:ext uri="{BB962C8B-B14F-4D97-AF65-F5344CB8AC3E}">
        <p14:creationId xmlns:p14="http://schemas.microsoft.com/office/powerpoint/2010/main" val="3849634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8487" y="136819"/>
            <a:ext cx="6599884"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noProof="0" dirty="0" smtClean="0">
                <a:solidFill>
                  <a:srgbClr val="000000"/>
                </a:solidFill>
                <a:latin typeface="Arial" panose="020B0604020202020204" pitchFamily="34" charset="0"/>
                <a:cs typeface="Arial" panose="020B0604020202020204" pitchFamily="34" charset="0"/>
              </a:rPr>
              <a:t>DETECCIÓN DE CONEXIONES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28</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CuadroTexto 17"/>
          <p:cNvSpPr txBox="1"/>
          <p:nvPr/>
        </p:nvSpPr>
        <p:spPr>
          <a:xfrm>
            <a:off x="283333" y="721594"/>
            <a:ext cx="9269457" cy="461665"/>
          </a:xfrm>
          <a:prstGeom prst="rect">
            <a:avLst/>
          </a:prstGeom>
          <a:noFill/>
        </p:spPr>
        <p:txBody>
          <a:bodyPr wrap="square" rtlCol="0">
            <a:spAutoFit/>
          </a:bodyPr>
          <a:lstStyle/>
          <a:p>
            <a:r>
              <a:rPr lang="es-EC" sz="2400" dirty="0" smtClean="0"/>
              <a:t>DETECCIÓN DE TERMINALES HORIZONTALES O VERTICALES</a:t>
            </a:r>
            <a:endParaRPr lang="en-US" sz="2400" dirty="0"/>
          </a:p>
        </p:txBody>
      </p:sp>
      <p:pic>
        <p:nvPicPr>
          <p:cNvPr id="2" name="Imagen 1"/>
          <p:cNvPicPr>
            <a:picLocks noChangeAspect="1"/>
          </p:cNvPicPr>
          <p:nvPr/>
        </p:nvPicPr>
        <p:blipFill>
          <a:blip r:embed="rId2"/>
          <a:stretch>
            <a:fillRect/>
          </a:stretch>
        </p:blipFill>
        <p:spPr>
          <a:xfrm>
            <a:off x="1089011" y="2289034"/>
            <a:ext cx="3829050" cy="2343150"/>
          </a:xfrm>
          <a:prstGeom prst="rect">
            <a:avLst/>
          </a:prstGeom>
        </p:spPr>
      </p:pic>
      <p:pic>
        <p:nvPicPr>
          <p:cNvPr id="4" name="Imagen 3"/>
          <p:cNvPicPr>
            <a:picLocks noChangeAspect="1"/>
          </p:cNvPicPr>
          <p:nvPr/>
        </p:nvPicPr>
        <p:blipFill>
          <a:blip r:embed="rId3"/>
          <a:stretch>
            <a:fillRect/>
          </a:stretch>
        </p:blipFill>
        <p:spPr>
          <a:xfrm>
            <a:off x="8703717" y="2859465"/>
            <a:ext cx="2754844" cy="1075655"/>
          </a:xfrm>
          <a:prstGeom prst="rect">
            <a:avLst/>
          </a:prstGeom>
        </p:spPr>
      </p:pic>
      <p:sp>
        <p:nvSpPr>
          <p:cNvPr id="10" name="CuadroTexto 9"/>
          <p:cNvSpPr txBox="1"/>
          <p:nvPr/>
        </p:nvSpPr>
        <p:spPr>
          <a:xfrm>
            <a:off x="1345387" y="1827369"/>
            <a:ext cx="4141013" cy="369332"/>
          </a:xfrm>
          <a:prstGeom prst="rect">
            <a:avLst/>
          </a:prstGeom>
          <a:noFill/>
        </p:spPr>
        <p:txBody>
          <a:bodyPr wrap="square" rtlCol="0">
            <a:spAutoFit/>
          </a:bodyPr>
          <a:lstStyle/>
          <a:p>
            <a:r>
              <a:rPr lang="es-EC" dirty="0" smtClean="0"/>
              <a:t>ELIMINACIÓN DE LOS ELEMENTOS </a:t>
            </a:r>
            <a:endParaRPr lang="en-US" dirty="0"/>
          </a:p>
        </p:txBody>
      </p:sp>
      <p:sp>
        <p:nvSpPr>
          <p:cNvPr id="11" name="CuadroTexto 10"/>
          <p:cNvSpPr txBox="1"/>
          <p:nvPr/>
        </p:nvSpPr>
        <p:spPr>
          <a:xfrm>
            <a:off x="6219588" y="1836696"/>
            <a:ext cx="5238973" cy="369332"/>
          </a:xfrm>
          <a:prstGeom prst="rect">
            <a:avLst/>
          </a:prstGeom>
          <a:noFill/>
        </p:spPr>
        <p:txBody>
          <a:bodyPr wrap="square" rtlCol="0">
            <a:spAutoFit/>
          </a:bodyPr>
          <a:lstStyle/>
          <a:p>
            <a:r>
              <a:rPr lang="es-EC" dirty="0" smtClean="0"/>
              <a:t>BARRIDO PARA DETECCION DE TERMINALES</a:t>
            </a:r>
            <a:endParaRPr lang="en-US" dirty="0"/>
          </a:p>
        </p:txBody>
      </p:sp>
      <p:pic>
        <p:nvPicPr>
          <p:cNvPr id="9" name="Imagen 8"/>
          <p:cNvPicPr>
            <a:picLocks noChangeAspect="1"/>
          </p:cNvPicPr>
          <p:nvPr/>
        </p:nvPicPr>
        <p:blipFill>
          <a:blip r:embed="rId4"/>
          <a:stretch>
            <a:fillRect/>
          </a:stretch>
        </p:blipFill>
        <p:spPr>
          <a:xfrm>
            <a:off x="6614277" y="2597714"/>
            <a:ext cx="1413062" cy="1725789"/>
          </a:xfrm>
          <a:prstGeom prst="rect">
            <a:avLst/>
          </a:prstGeom>
        </p:spPr>
      </p:pic>
    </p:spTree>
    <p:extLst>
      <p:ext uri="{BB962C8B-B14F-4D97-AF65-F5344CB8AC3E}">
        <p14:creationId xmlns:p14="http://schemas.microsoft.com/office/powerpoint/2010/main" val="268496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583320" y="2916973"/>
            <a:ext cx="4237057" cy="646331"/>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600" b="1"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INTRODUCCIÓN</a:t>
            </a:r>
            <a:endParaRPr kumimoji="0" lang="es-EC" sz="3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3" name="CuadroTexto 2"/>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07414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8487" y="136819"/>
            <a:ext cx="6599884"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noProof="0" dirty="0" smtClean="0">
                <a:solidFill>
                  <a:srgbClr val="000000"/>
                </a:solidFill>
                <a:latin typeface="Arial" panose="020B0604020202020204" pitchFamily="34" charset="0"/>
                <a:cs typeface="Arial" panose="020B0604020202020204" pitchFamily="34" charset="0"/>
              </a:rPr>
              <a:t>DETECCIÓN DE CONEXIONES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29</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CuadroTexto 17"/>
          <p:cNvSpPr txBox="1"/>
          <p:nvPr/>
        </p:nvSpPr>
        <p:spPr>
          <a:xfrm>
            <a:off x="283333" y="721594"/>
            <a:ext cx="9269457" cy="461665"/>
          </a:xfrm>
          <a:prstGeom prst="rect">
            <a:avLst/>
          </a:prstGeom>
          <a:noFill/>
        </p:spPr>
        <p:txBody>
          <a:bodyPr wrap="square" rtlCol="0">
            <a:spAutoFit/>
          </a:bodyPr>
          <a:lstStyle/>
          <a:p>
            <a:r>
              <a:rPr lang="es-EC" sz="2400" dirty="0" smtClean="0"/>
              <a:t>ASIGNACIÓN DE TERMINALES A Y B </a:t>
            </a:r>
            <a:endParaRPr lang="en-US" sz="2400" dirty="0"/>
          </a:p>
        </p:txBody>
      </p:sp>
      <p:pic>
        <p:nvPicPr>
          <p:cNvPr id="12" name="Imagen 11"/>
          <p:cNvPicPr>
            <a:picLocks noChangeAspect="1"/>
          </p:cNvPicPr>
          <p:nvPr/>
        </p:nvPicPr>
        <p:blipFill>
          <a:blip r:embed="rId2"/>
          <a:stretch>
            <a:fillRect/>
          </a:stretch>
        </p:blipFill>
        <p:spPr>
          <a:xfrm>
            <a:off x="4918061" y="1887723"/>
            <a:ext cx="2133600" cy="2647950"/>
          </a:xfrm>
          <a:prstGeom prst="rect">
            <a:avLst/>
          </a:prstGeom>
        </p:spPr>
      </p:pic>
    </p:spTree>
    <p:extLst>
      <p:ext uri="{BB962C8B-B14F-4D97-AF65-F5344CB8AC3E}">
        <p14:creationId xmlns:p14="http://schemas.microsoft.com/office/powerpoint/2010/main" val="1898967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8487" y="136819"/>
            <a:ext cx="6599884"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noProof="0" dirty="0" smtClean="0">
                <a:solidFill>
                  <a:srgbClr val="000000"/>
                </a:solidFill>
                <a:latin typeface="Arial" panose="020B0604020202020204" pitchFamily="34" charset="0"/>
                <a:cs typeface="Arial" panose="020B0604020202020204" pitchFamily="34" charset="0"/>
              </a:rPr>
              <a:t>DETECCIÓN DE CONEXIONES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30</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CuadroTexto 17"/>
          <p:cNvSpPr txBox="1"/>
          <p:nvPr/>
        </p:nvSpPr>
        <p:spPr>
          <a:xfrm>
            <a:off x="283335" y="721594"/>
            <a:ext cx="4407000" cy="461665"/>
          </a:xfrm>
          <a:prstGeom prst="rect">
            <a:avLst/>
          </a:prstGeom>
          <a:noFill/>
        </p:spPr>
        <p:txBody>
          <a:bodyPr wrap="square" rtlCol="0">
            <a:spAutoFit/>
          </a:bodyPr>
          <a:lstStyle/>
          <a:p>
            <a:r>
              <a:rPr lang="es-EC" sz="2400" dirty="0" smtClean="0"/>
              <a:t>RAMAS  </a:t>
            </a:r>
            <a:endParaRPr lang="en-US" sz="2400" dirty="0"/>
          </a:p>
        </p:txBody>
      </p:sp>
      <p:pic>
        <p:nvPicPr>
          <p:cNvPr id="3" name="Imagen 2"/>
          <p:cNvPicPr>
            <a:picLocks noChangeAspect="1"/>
          </p:cNvPicPr>
          <p:nvPr/>
        </p:nvPicPr>
        <p:blipFill>
          <a:blip r:embed="rId2"/>
          <a:stretch>
            <a:fillRect/>
          </a:stretch>
        </p:blipFill>
        <p:spPr>
          <a:xfrm>
            <a:off x="283334" y="1768035"/>
            <a:ext cx="5156934" cy="2491994"/>
          </a:xfrm>
          <a:prstGeom prst="rect">
            <a:avLst/>
          </a:prstGeom>
        </p:spPr>
      </p:pic>
      <p:sp>
        <p:nvSpPr>
          <p:cNvPr id="13" name="CuadroTexto 12"/>
          <p:cNvSpPr txBox="1"/>
          <p:nvPr/>
        </p:nvSpPr>
        <p:spPr>
          <a:xfrm>
            <a:off x="6664412" y="721594"/>
            <a:ext cx="4684905" cy="461665"/>
          </a:xfrm>
          <a:prstGeom prst="rect">
            <a:avLst/>
          </a:prstGeom>
          <a:noFill/>
        </p:spPr>
        <p:txBody>
          <a:bodyPr wrap="square" rtlCol="0">
            <a:spAutoFit/>
          </a:bodyPr>
          <a:lstStyle/>
          <a:p>
            <a:r>
              <a:rPr lang="es-EC" sz="2400" dirty="0" smtClean="0"/>
              <a:t>IMPRESIÓN DE TERMINALES  </a:t>
            </a:r>
            <a:endParaRPr lang="en-US" sz="2400" dirty="0"/>
          </a:p>
        </p:txBody>
      </p:sp>
      <p:pic>
        <p:nvPicPr>
          <p:cNvPr id="8" name="Imagen 7"/>
          <p:cNvPicPr>
            <a:picLocks noChangeAspect="1"/>
          </p:cNvPicPr>
          <p:nvPr/>
        </p:nvPicPr>
        <p:blipFill>
          <a:blip r:embed="rId3"/>
          <a:stretch>
            <a:fillRect/>
          </a:stretch>
        </p:blipFill>
        <p:spPr>
          <a:xfrm>
            <a:off x="7302921" y="1768035"/>
            <a:ext cx="3407886" cy="2337043"/>
          </a:xfrm>
          <a:prstGeom prst="rect">
            <a:avLst/>
          </a:prstGeom>
        </p:spPr>
      </p:pic>
    </p:spTree>
    <p:extLst>
      <p:ext uri="{BB962C8B-B14F-4D97-AF65-F5344CB8AC3E}">
        <p14:creationId xmlns:p14="http://schemas.microsoft.com/office/powerpoint/2010/main" val="621032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8487" y="136819"/>
            <a:ext cx="6599884"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noProof="0" dirty="0" smtClean="0">
                <a:solidFill>
                  <a:srgbClr val="000000"/>
                </a:solidFill>
                <a:latin typeface="Arial" panose="020B0604020202020204" pitchFamily="34" charset="0"/>
                <a:cs typeface="Arial" panose="020B0604020202020204" pitchFamily="34" charset="0"/>
              </a:rPr>
              <a:t>DETECCIÓN DE CONEXIONES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31</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CuadroTexto 17"/>
          <p:cNvSpPr txBox="1"/>
          <p:nvPr/>
        </p:nvSpPr>
        <p:spPr>
          <a:xfrm>
            <a:off x="283335" y="721594"/>
            <a:ext cx="4407000" cy="461665"/>
          </a:xfrm>
          <a:prstGeom prst="rect">
            <a:avLst/>
          </a:prstGeom>
          <a:noFill/>
        </p:spPr>
        <p:txBody>
          <a:bodyPr wrap="square" rtlCol="0">
            <a:spAutoFit/>
          </a:bodyPr>
          <a:lstStyle/>
          <a:p>
            <a:r>
              <a:rPr lang="es-EC" sz="2400" dirty="0" smtClean="0"/>
              <a:t>CONEXIONES LOCALIZADAS </a:t>
            </a:r>
            <a:endParaRPr lang="en-US" sz="2400" dirty="0"/>
          </a:p>
        </p:txBody>
      </p:sp>
      <p:pic>
        <p:nvPicPr>
          <p:cNvPr id="2" name="Imagen 1"/>
          <p:cNvPicPr>
            <a:picLocks noChangeAspect="1"/>
          </p:cNvPicPr>
          <p:nvPr/>
        </p:nvPicPr>
        <p:blipFill>
          <a:blip r:embed="rId2"/>
          <a:stretch>
            <a:fillRect/>
          </a:stretch>
        </p:blipFill>
        <p:spPr>
          <a:xfrm>
            <a:off x="363630" y="1768034"/>
            <a:ext cx="7547363" cy="2728662"/>
          </a:xfrm>
          <a:prstGeom prst="rect">
            <a:avLst/>
          </a:prstGeom>
        </p:spPr>
      </p:pic>
      <p:sp>
        <p:nvSpPr>
          <p:cNvPr id="9" name="Flecha derecha 8"/>
          <p:cNvSpPr/>
          <p:nvPr/>
        </p:nvSpPr>
        <p:spPr>
          <a:xfrm>
            <a:off x="8093268" y="2840021"/>
            <a:ext cx="717245" cy="699245"/>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3"/>
          <a:stretch>
            <a:fillRect/>
          </a:stretch>
        </p:blipFill>
        <p:spPr>
          <a:xfrm>
            <a:off x="9215077" y="214397"/>
            <a:ext cx="2486598" cy="2972577"/>
          </a:xfrm>
          <a:prstGeom prst="rect">
            <a:avLst/>
          </a:prstGeom>
        </p:spPr>
      </p:pic>
      <p:pic>
        <p:nvPicPr>
          <p:cNvPr id="7" name="Imagen 6"/>
          <p:cNvPicPr>
            <a:picLocks noChangeAspect="1"/>
          </p:cNvPicPr>
          <p:nvPr/>
        </p:nvPicPr>
        <p:blipFill>
          <a:blip r:embed="rId4"/>
          <a:stretch>
            <a:fillRect/>
          </a:stretch>
        </p:blipFill>
        <p:spPr>
          <a:xfrm>
            <a:off x="9215077" y="3539266"/>
            <a:ext cx="2486598" cy="2026416"/>
          </a:xfrm>
          <a:prstGeom prst="rect">
            <a:avLst/>
          </a:prstGeom>
        </p:spPr>
      </p:pic>
    </p:spTree>
    <p:extLst>
      <p:ext uri="{BB962C8B-B14F-4D97-AF65-F5344CB8AC3E}">
        <p14:creationId xmlns:p14="http://schemas.microsoft.com/office/powerpoint/2010/main" val="1062031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3" y="504211"/>
            <a:ext cx="6718058"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VIDEO DEL FUNCIONAMIENTO</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32</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Resultado">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54456" y="1088987"/>
            <a:ext cx="8439201" cy="4892266"/>
          </a:xfrm>
        </p:spPr>
      </p:pic>
    </p:spTree>
    <p:extLst>
      <p:ext uri="{BB962C8B-B14F-4D97-AF65-F5344CB8AC3E}">
        <p14:creationId xmlns:p14="http://schemas.microsoft.com/office/powerpoint/2010/main" val="10391494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728163" y="2848393"/>
            <a:ext cx="6938566" cy="646331"/>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600" b="1"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ANÁLISIS DE RESULTADOS </a:t>
            </a:r>
            <a:endParaRPr kumimoji="0" lang="es-EC" sz="3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3" name="CuadroTexto 2"/>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33</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3230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05022" y="1015426"/>
            <a:ext cx="7252306"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RECURSOS COMPUTACIONALES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34</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Tabla 6"/>
          <p:cNvGraphicFramePr>
            <a:graphicFrameLocks noGrp="1"/>
          </p:cNvGraphicFramePr>
          <p:nvPr>
            <p:extLst>
              <p:ext uri="{D42A27DB-BD31-4B8C-83A1-F6EECF244321}">
                <p14:modId xmlns:p14="http://schemas.microsoft.com/office/powerpoint/2010/main" val="293780338"/>
              </p:ext>
            </p:extLst>
          </p:nvPr>
        </p:nvGraphicFramePr>
        <p:xfrm>
          <a:off x="1151067" y="2309440"/>
          <a:ext cx="9628095" cy="2305590"/>
        </p:xfrm>
        <a:graphic>
          <a:graphicData uri="http://schemas.openxmlformats.org/drawingml/2006/table">
            <a:tbl>
              <a:tblPr firstRow="1" firstCol="1" bandRow="1"/>
              <a:tblGrid>
                <a:gridCol w="1925173">
                  <a:extLst>
                    <a:ext uri="{9D8B030D-6E8A-4147-A177-3AD203B41FA5}">
                      <a16:colId xmlns:a16="http://schemas.microsoft.com/office/drawing/2014/main" val="4101035865"/>
                    </a:ext>
                  </a:extLst>
                </a:gridCol>
                <a:gridCol w="1925173">
                  <a:extLst>
                    <a:ext uri="{9D8B030D-6E8A-4147-A177-3AD203B41FA5}">
                      <a16:colId xmlns:a16="http://schemas.microsoft.com/office/drawing/2014/main" val="2987389243"/>
                    </a:ext>
                  </a:extLst>
                </a:gridCol>
                <a:gridCol w="1925173">
                  <a:extLst>
                    <a:ext uri="{9D8B030D-6E8A-4147-A177-3AD203B41FA5}">
                      <a16:colId xmlns:a16="http://schemas.microsoft.com/office/drawing/2014/main" val="2444691544"/>
                    </a:ext>
                  </a:extLst>
                </a:gridCol>
                <a:gridCol w="1926288">
                  <a:extLst>
                    <a:ext uri="{9D8B030D-6E8A-4147-A177-3AD203B41FA5}">
                      <a16:colId xmlns:a16="http://schemas.microsoft.com/office/drawing/2014/main" val="1835739416"/>
                    </a:ext>
                  </a:extLst>
                </a:gridCol>
                <a:gridCol w="1926288">
                  <a:extLst>
                    <a:ext uri="{9D8B030D-6E8A-4147-A177-3AD203B41FA5}">
                      <a16:colId xmlns:a16="http://schemas.microsoft.com/office/drawing/2014/main" val="827630107"/>
                    </a:ext>
                  </a:extLst>
                </a:gridCol>
              </a:tblGrid>
              <a:tr h="1152795">
                <a:tc>
                  <a:txBody>
                    <a:bodyPr/>
                    <a:lstStyle/>
                    <a:p>
                      <a:pPr algn="just">
                        <a:lnSpc>
                          <a:spcPct val="150000"/>
                        </a:lnSpc>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Marca</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Sistema operativo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Procesador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RAM</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Tarjeta gráfica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070655"/>
                  </a:ext>
                </a:extLst>
              </a:tr>
              <a:tr h="1152795">
                <a:tc>
                  <a:txBody>
                    <a:bodyPr/>
                    <a:lstStyle/>
                    <a:p>
                      <a:pPr algn="just">
                        <a:lnSpc>
                          <a:spcPct val="150000"/>
                        </a:lnSpc>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DELL</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just">
                        <a:lnSpc>
                          <a:spcPct val="150000"/>
                        </a:lnSpc>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Windows 10 Pro</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just">
                        <a:lnSpc>
                          <a:spcPct val="150000"/>
                        </a:lnSpc>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Intel Core i5</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just">
                        <a:lnSpc>
                          <a:spcPct val="150000"/>
                        </a:lnSpc>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6 GB</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just">
                        <a:lnSpc>
                          <a:spcPct val="150000"/>
                        </a:lnSpc>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Intel(R) HD </a:t>
                      </a:r>
                      <a:r>
                        <a:rPr lang="es-EC" sz="2400" dirty="0" err="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Graphics</a:t>
                      </a: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 520</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855754965"/>
                  </a:ext>
                </a:extLst>
              </a:tr>
            </a:tbl>
          </a:graphicData>
        </a:graphic>
      </p:graphicFrame>
    </p:spTree>
    <p:extLst>
      <p:ext uri="{BB962C8B-B14F-4D97-AF65-F5344CB8AC3E}">
        <p14:creationId xmlns:p14="http://schemas.microsoft.com/office/powerpoint/2010/main" val="1185269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06635"/>
            <a:ext cx="8955272"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noProof="0" dirty="0" smtClean="0">
                <a:solidFill>
                  <a:srgbClr val="000000"/>
                </a:solidFill>
                <a:latin typeface="Arial" panose="020B0604020202020204" pitchFamily="34" charset="0"/>
                <a:cs typeface="Arial" panose="020B0604020202020204" pitchFamily="34" charset="0"/>
              </a:rPr>
              <a:t>DISTRIBUCIÓN DE LAS BASES DE DATOS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uadroTexto 7"/>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35</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3556360603"/>
              </p:ext>
            </p:extLst>
          </p:nvPr>
        </p:nvGraphicFramePr>
        <p:xfrm>
          <a:off x="965915" y="1929755"/>
          <a:ext cx="10340371" cy="2566941"/>
        </p:xfrm>
        <a:graphic>
          <a:graphicData uri="http://schemas.openxmlformats.org/drawingml/2006/table">
            <a:tbl>
              <a:tblPr firstRow="1" firstCol="1" bandRow="1"/>
              <a:tblGrid>
                <a:gridCol w="3446378">
                  <a:extLst>
                    <a:ext uri="{9D8B030D-6E8A-4147-A177-3AD203B41FA5}">
                      <a16:colId xmlns:a16="http://schemas.microsoft.com/office/drawing/2014/main" val="3563227526"/>
                    </a:ext>
                  </a:extLst>
                </a:gridCol>
                <a:gridCol w="3446378">
                  <a:extLst>
                    <a:ext uri="{9D8B030D-6E8A-4147-A177-3AD203B41FA5}">
                      <a16:colId xmlns:a16="http://schemas.microsoft.com/office/drawing/2014/main" val="1090672178"/>
                    </a:ext>
                  </a:extLst>
                </a:gridCol>
                <a:gridCol w="3447615">
                  <a:extLst>
                    <a:ext uri="{9D8B030D-6E8A-4147-A177-3AD203B41FA5}">
                      <a16:colId xmlns:a16="http://schemas.microsoft.com/office/drawing/2014/main" val="3299685284"/>
                    </a:ext>
                  </a:extLst>
                </a:gridCol>
              </a:tblGrid>
              <a:tr h="843576">
                <a:tc>
                  <a:txBody>
                    <a:bodyPr/>
                    <a:lstStyle/>
                    <a:p>
                      <a:pPr algn="ctr">
                        <a:lnSpc>
                          <a:spcPct val="150000"/>
                        </a:lnSpc>
                        <a:spcBef>
                          <a:spcPts val="1200"/>
                        </a:spcBef>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Carpeta</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Primera base de datos</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Segunda base de datos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414300"/>
                  </a:ext>
                </a:extLst>
              </a:tr>
              <a:tr h="879789">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train</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216 imágenes</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392 imágenes</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1143524866"/>
                  </a:ext>
                </a:extLst>
              </a:tr>
              <a:tr h="843576">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Val</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54 imágenes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73 imágenes</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634441"/>
                  </a:ext>
                </a:extLst>
              </a:tr>
            </a:tbl>
          </a:graphicData>
        </a:graphic>
      </p:graphicFrame>
    </p:spTree>
    <p:extLst>
      <p:ext uri="{BB962C8B-B14F-4D97-AF65-F5344CB8AC3E}">
        <p14:creationId xmlns:p14="http://schemas.microsoft.com/office/powerpoint/2010/main" val="846653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06635"/>
            <a:ext cx="8968866"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dirty="0" smtClean="0">
                <a:solidFill>
                  <a:srgbClr val="000000"/>
                </a:solidFill>
                <a:latin typeface="Arial" panose="020B0604020202020204" pitchFamily="34" charset="0"/>
                <a:cs typeface="Arial" panose="020B0604020202020204" pitchFamily="34" charset="0"/>
              </a:rPr>
              <a:t>ENTRENAMIENTO DE LA RED NEURONAL</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uadroTexto 7"/>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36</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 name="Tabla 1"/>
          <p:cNvGraphicFramePr>
            <a:graphicFrameLocks noGrp="1"/>
          </p:cNvGraphicFramePr>
          <p:nvPr>
            <p:extLst>
              <p:ext uri="{D42A27DB-BD31-4B8C-83A1-F6EECF244321}">
                <p14:modId xmlns:p14="http://schemas.microsoft.com/office/powerpoint/2010/main" val="2295135217"/>
              </p:ext>
            </p:extLst>
          </p:nvPr>
        </p:nvGraphicFramePr>
        <p:xfrm>
          <a:off x="1214569" y="1938515"/>
          <a:ext cx="9392471" cy="2194560"/>
        </p:xfrm>
        <a:graphic>
          <a:graphicData uri="http://schemas.openxmlformats.org/drawingml/2006/table">
            <a:tbl>
              <a:tblPr firstRow="1" firstCol="1" bandRow="1"/>
              <a:tblGrid>
                <a:gridCol w="3130461">
                  <a:extLst>
                    <a:ext uri="{9D8B030D-6E8A-4147-A177-3AD203B41FA5}">
                      <a16:colId xmlns:a16="http://schemas.microsoft.com/office/drawing/2014/main" val="2597269338"/>
                    </a:ext>
                  </a:extLst>
                </a:gridCol>
                <a:gridCol w="3130461">
                  <a:extLst>
                    <a:ext uri="{9D8B030D-6E8A-4147-A177-3AD203B41FA5}">
                      <a16:colId xmlns:a16="http://schemas.microsoft.com/office/drawing/2014/main" val="920975658"/>
                    </a:ext>
                  </a:extLst>
                </a:gridCol>
                <a:gridCol w="3131549">
                  <a:extLst>
                    <a:ext uri="{9D8B030D-6E8A-4147-A177-3AD203B41FA5}">
                      <a16:colId xmlns:a16="http://schemas.microsoft.com/office/drawing/2014/main" val="987876775"/>
                    </a:ext>
                  </a:extLst>
                </a:gridCol>
              </a:tblGrid>
              <a:tr h="0">
                <a:tc>
                  <a:txBody>
                    <a:bodyPr/>
                    <a:lstStyle/>
                    <a:p>
                      <a:pPr algn="ctr">
                        <a:lnSpc>
                          <a:spcPct val="150000"/>
                        </a:lnSpc>
                        <a:spcBef>
                          <a:spcPts val="1200"/>
                        </a:spcBef>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Parámetro</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Primera base de datos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Segunda base de datos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063024"/>
                  </a:ext>
                </a:extLst>
              </a:tr>
              <a:tr h="0">
                <a:tc>
                  <a:txBody>
                    <a:bodyPr/>
                    <a:lstStyle/>
                    <a:p>
                      <a:pPr algn="ctr">
                        <a:lnSpc>
                          <a:spcPct val="150000"/>
                        </a:lnSpc>
                        <a:spcBef>
                          <a:spcPts val="1200"/>
                        </a:spcBef>
                        <a:spcAft>
                          <a:spcPts val="0"/>
                        </a:spcAft>
                      </a:pPr>
                      <a:r>
                        <a:rPr lang="es-EC" sz="2400" b="1" dirty="0" err="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img</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640</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640</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4176084338"/>
                  </a:ext>
                </a:extLst>
              </a:tr>
              <a:tr h="0">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batch</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12</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10</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60324019"/>
                  </a:ext>
                </a:extLst>
              </a:tr>
              <a:tr h="0">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epochs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60</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80</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3050143069"/>
                  </a:ext>
                </a:extLst>
              </a:tr>
            </a:tbl>
          </a:graphicData>
        </a:graphic>
      </p:graphicFrame>
    </p:spTree>
    <p:extLst>
      <p:ext uri="{BB962C8B-B14F-4D97-AF65-F5344CB8AC3E}">
        <p14:creationId xmlns:p14="http://schemas.microsoft.com/office/powerpoint/2010/main" val="2795186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1041656"/>
            <a:ext cx="5263620" cy="46166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2400" b="1" dirty="0" smtClean="0">
                <a:solidFill>
                  <a:srgbClr val="000000"/>
                </a:solidFill>
                <a:latin typeface="Arial" panose="020B0604020202020204" pitchFamily="34" charset="0"/>
                <a:cs typeface="Arial" panose="020B0604020202020204" pitchFamily="34" charset="0"/>
              </a:rPr>
              <a:t>PROBABILIDAD DE ACIERTOS </a:t>
            </a:r>
            <a:endParaRPr kumimoji="0" lang="es-EC"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CuadroTexto 7"/>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37</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1362825860"/>
              </p:ext>
            </p:extLst>
          </p:nvPr>
        </p:nvGraphicFramePr>
        <p:xfrm>
          <a:off x="793792" y="1805389"/>
          <a:ext cx="10286584" cy="3291840"/>
        </p:xfrm>
        <a:graphic>
          <a:graphicData uri="http://schemas.openxmlformats.org/drawingml/2006/table">
            <a:tbl>
              <a:tblPr firstRow="1" firstCol="1" bandRow="1"/>
              <a:tblGrid>
                <a:gridCol w="3428464">
                  <a:extLst>
                    <a:ext uri="{9D8B030D-6E8A-4147-A177-3AD203B41FA5}">
                      <a16:colId xmlns:a16="http://schemas.microsoft.com/office/drawing/2014/main" val="1633684575"/>
                    </a:ext>
                  </a:extLst>
                </a:gridCol>
                <a:gridCol w="3428464">
                  <a:extLst>
                    <a:ext uri="{9D8B030D-6E8A-4147-A177-3AD203B41FA5}">
                      <a16:colId xmlns:a16="http://schemas.microsoft.com/office/drawing/2014/main" val="3537370704"/>
                    </a:ext>
                  </a:extLst>
                </a:gridCol>
                <a:gridCol w="3429656">
                  <a:extLst>
                    <a:ext uri="{9D8B030D-6E8A-4147-A177-3AD203B41FA5}">
                      <a16:colId xmlns:a16="http://schemas.microsoft.com/office/drawing/2014/main" val="1404263484"/>
                    </a:ext>
                  </a:extLst>
                </a:gridCol>
              </a:tblGrid>
              <a:tr h="0">
                <a:tc>
                  <a:txBody>
                    <a:bodyPr/>
                    <a:lstStyle/>
                    <a:p>
                      <a:pPr algn="ctr">
                        <a:lnSpc>
                          <a:spcPct val="150000"/>
                        </a:lnSpc>
                        <a:spcBef>
                          <a:spcPts val="1200"/>
                        </a:spcBef>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Objetos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Primera base de datos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Segunda base de datos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042333"/>
                  </a:ext>
                </a:extLst>
              </a:tr>
              <a:tr h="0">
                <a:tc>
                  <a:txBody>
                    <a:bodyPr/>
                    <a:lstStyle/>
                    <a:p>
                      <a:pPr algn="ctr">
                        <a:lnSpc>
                          <a:spcPct val="150000"/>
                        </a:lnSpc>
                        <a:spcBef>
                          <a:spcPts val="1200"/>
                        </a:spcBef>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Fuente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0.990</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0.990</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2076907417"/>
                  </a:ext>
                </a:extLst>
              </a:tr>
              <a:tr h="0">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Resistencia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0.977</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0.996</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13937165"/>
                  </a:ext>
                </a:extLst>
              </a:tr>
              <a:tr h="0">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Capacitor</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0.960</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0.970</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extLst>
                  <a:ext uri="{0D108BD9-81ED-4DB2-BD59-A6C34878D82A}">
                    <a16:rowId xmlns:a16="http://schemas.microsoft.com/office/drawing/2014/main" val="3252352820"/>
                  </a:ext>
                </a:extLst>
              </a:tr>
              <a:tr h="0">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Bobina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0.958</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0.971</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68823080"/>
                  </a:ext>
                </a:extLst>
              </a:tr>
              <a:tr h="0">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Todos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0.972</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0.982</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95596259"/>
                  </a:ext>
                </a:extLst>
              </a:tr>
            </a:tbl>
          </a:graphicData>
        </a:graphic>
      </p:graphicFrame>
      <p:sp>
        <p:nvSpPr>
          <p:cNvPr id="7" name="Rectángulo 6"/>
          <p:cNvSpPr/>
          <p:nvPr/>
        </p:nvSpPr>
        <p:spPr>
          <a:xfrm>
            <a:off x="0" y="435449"/>
            <a:ext cx="8968866"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dirty="0" smtClean="0">
                <a:solidFill>
                  <a:srgbClr val="000000"/>
                </a:solidFill>
                <a:latin typeface="Arial" panose="020B0604020202020204" pitchFamily="34" charset="0"/>
                <a:cs typeface="Arial" panose="020B0604020202020204" pitchFamily="34" charset="0"/>
              </a:rPr>
              <a:t>ENTRENAMIENTO DE LA RED NEURONAL</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0580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38</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ángulo 6"/>
          <p:cNvSpPr/>
          <p:nvPr/>
        </p:nvSpPr>
        <p:spPr>
          <a:xfrm>
            <a:off x="0" y="672117"/>
            <a:ext cx="6408101"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noProof="0" dirty="0" smtClean="0">
                <a:solidFill>
                  <a:srgbClr val="000000"/>
                </a:solidFill>
                <a:latin typeface="Arial" panose="020B0604020202020204" pitchFamily="34" charset="0"/>
                <a:cs typeface="Arial" panose="020B0604020202020204" pitchFamily="34" charset="0"/>
              </a:rPr>
              <a:t>DETECCIÓN DE ELEMENTOS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562676770"/>
              </p:ext>
            </p:extLst>
          </p:nvPr>
        </p:nvGraphicFramePr>
        <p:xfrm>
          <a:off x="1289871" y="2085760"/>
          <a:ext cx="9349441" cy="2194560"/>
        </p:xfrm>
        <a:graphic>
          <a:graphicData uri="http://schemas.openxmlformats.org/drawingml/2006/table">
            <a:tbl>
              <a:tblPr firstRow="1" firstCol="1" bandRow="1"/>
              <a:tblGrid>
                <a:gridCol w="2413178">
                  <a:extLst>
                    <a:ext uri="{9D8B030D-6E8A-4147-A177-3AD203B41FA5}">
                      <a16:colId xmlns:a16="http://schemas.microsoft.com/office/drawing/2014/main" val="3388218776"/>
                    </a:ext>
                  </a:extLst>
                </a:gridCol>
                <a:gridCol w="2187890">
                  <a:extLst>
                    <a:ext uri="{9D8B030D-6E8A-4147-A177-3AD203B41FA5}">
                      <a16:colId xmlns:a16="http://schemas.microsoft.com/office/drawing/2014/main" val="1514960964"/>
                    </a:ext>
                  </a:extLst>
                </a:gridCol>
                <a:gridCol w="2302701">
                  <a:extLst>
                    <a:ext uri="{9D8B030D-6E8A-4147-A177-3AD203B41FA5}">
                      <a16:colId xmlns:a16="http://schemas.microsoft.com/office/drawing/2014/main" val="2901013517"/>
                    </a:ext>
                  </a:extLst>
                </a:gridCol>
                <a:gridCol w="2445672">
                  <a:extLst>
                    <a:ext uri="{9D8B030D-6E8A-4147-A177-3AD203B41FA5}">
                      <a16:colId xmlns:a16="http://schemas.microsoft.com/office/drawing/2014/main" val="1222417283"/>
                    </a:ext>
                  </a:extLst>
                </a:gridCol>
              </a:tblGrid>
              <a:tr h="0">
                <a:tc>
                  <a:txBody>
                    <a:bodyPr/>
                    <a:lstStyle/>
                    <a:p>
                      <a:pPr algn="ctr">
                        <a:lnSpc>
                          <a:spcPct val="150000"/>
                        </a:lnSpc>
                        <a:spcBef>
                          <a:spcPts val="1200"/>
                        </a:spcBef>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Base de datos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dirty="0" smtClean="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Número </a:t>
                      </a: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de aciertos</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dirty="0" smtClean="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Número </a:t>
                      </a: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de fallos</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Porcentaje de aciertos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13203"/>
                  </a:ext>
                </a:extLst>
              </a:tr>
              <a:tr h="0">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Primera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33</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12</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73,33</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3458227271"/>
                  </a:ext>
                </a:extLst>
              </a:tr>
              <a:tr h="0">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Segunda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44,5</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0,5</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98,89</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549761"/>
                  </a:ext>
                </a:extLst>
              </a:tr>
            </a:tbl>
          </a:graphicData>
        </a:graphic>
      </p:graphicFrame>
    </p:spTree>
    <p:extLst>
      <p:ext uri="{BB962C8B-B14F-4D97-AF65-F5344CB8AC3E}">
        <p14:creationId xmlns:p14="http://schemas.microsoft.com/office/powerpoint/2010/main" val="2384893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981200" y="1772817"/>
            <a:ext cx="8229600" cy="4525963"/>
          </a:xfrm>
        </p:spPr>
        <p:txBody>
          <a:bodyPr>
            <a:normAutofit/>
          </a:bodyPr>
          <a:lstStyle/>
          <a:p>
            <a:pPr marL="171450" lvl="1" indent="0" algn="just">
              <a:buNone/>
            </a:pPr>
            <a:r>
              <a:rPr lang="es-419" kern="1200" dirty="0">
                <a:solidFill>
                  <a:schemeClr val="tx1"/>
                </a:solidFill>
                <a:latin typeface="Arial" panose="020B0604020202020204" pitchFamily="34" charset="0"/>
                <a:ea typeface="+mn-ea"/>
                <a:cs typeface="Arial" panose="020B0604020202020204" pitchFamily="34" charset="0"/>
              </a:rPr>
              <a:t>El presente trabajo de titulación describe </a:t>
            </a:r>
            <a:r>
              <a:rPr lang="es-419" kern="1200" dirty="0" smtClean="0">
                <a:solidFill>
                  <a:schemeClr val="tx1"/>
                </a:solidFill>
                <a:latin typeface="Arial" panose="020B0604020202020204" pitchFamily="34" charset="0"/>
                <a:ea typeface="+mn-ea"/>
                <a:cs typeface="Arial" panose="020B0604020202020204" pitchFamily="34" charset="0"/>
              </a:rPr>
              <a:t>la creación de una aplicación que detecte e identifique los elementos existente en una imagen de un circuito eléctrico básico, para usar esta información y generar dos archivos de texto, los cuales contienen la descripción de como se encuentra constituido dicho circuito.    </a:t>
            </a:r>
            <a:endParaRPr lang="es-EC" kern="1200" dirty="0">
              <a:solidFill>
                <a:schemeClr val="tx1"/>
              </a:solidFill>
              <a:latin typeface="Arial" panose="020B0604020202020204" pitchFamily="34" charset="0"/>
              <a:ea typeface="+mn-ea"/>
              <a:cs typeface="Arial" panose="020B0604020202020204" pitchFamily="34" charset="0"/>
            </a:endParaRPr>
          </a:p>
        </p:txBody>
      </p:sp>
      <p:sp>
        <p:nvSpPr>
          <p:cNvPr id="6" name="Rectángulo 5"/>
          <p:cNvSpPr/>
          <p:nvPr/>
        </p:nvSpPr>
        <p:spPr>
          <a:xfrm>
            <a:off x="1703512" y="980729"/>
            <a:ext cx="2763898"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RESUMEN</a:t>
            </a:r>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srgbClr val="000000"/>
                </a:solidFill>
                <a:effectLst/>
                <a:uLnTx/>
                <a:uFillTx/>
                <a:latin typeface="Arial"/>
                <a:ea typeface="+mn-ea"/>
                <a:cs typeface="+mn-cs"/>
              </a:rPr>
              <a:t>3</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37386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39</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ángulo 6"/>
          <p:cNvSpPr/>
          <p:nvPr/>
        </p:nvSpPr>
        <p:spPr>
          <a:xfrm>
            <a:off x="0" y="672117"/>
            <a:ext cx="6599884"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3200" b="1" noProof="0" dirty="0" smtClean="0">
                <a:solidFill>
                  <a:srgbClr val="000000"/>
                </a:solidFill>
                <a:latin typeface="Arial" panose="020B0604020202020204" pitchFamily="34" charset="0"/>
                <a:cs typeface="Arial" panose="020B0604020202020204" pitchFamily="34" charset="0"/>
              </a:rPr>
              <a:t>DETECCIÓN DE CONEXIONES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406909964"/>
              </p:ext>
            </p:extLst>
          </p:nvPr>
        </p:nvGraphicFramePr>
        <p:xfrm>
          <a:off x="1472749" y="2150305"/>
          <a:ext cx="9134290" cy="2378664"/>
        </p:xfrm>
        <a:graphic>
          <a:graphicData uri="http://schemas.openxmlformats.org/drawingml/2006/table">
            <a:tbl>
              <a:tblPr firstRow="1" firstCol="1" bandRow="1"/>
              <a:tblGrid>
                <a:gridCol w="2357646">
                  <a:extLst>
                    <a:ext uri="{9D8B030D-6E8A-4147-A177-3AD203B41FA5}">
                      <a16:colId xmlns:a16="http://schemas.microsoft.com/office/drawing/2014/main" val="102048055"/>
                    </a:ext>
                  </a:extLst>
                </a:gridCol>
                <a:gridCol w="2137542">
                  <a:extLst>
                    <a:ext uri="{9D8B030D-6E8A-4147-A177-3AD203B41FA5}">
                      <a16:colId xmlns:a16="http://schemas.microsoft.com/office/drawing/2014/main" val="1714948058"/>
                    </a:ext>
                  </a:extLst>
                </a:gridCol>
                <a:gridCol w="2249711">
                  <a:extLst>
                    <a:ext uri="{9D8B030D-6E8A-4147-A177-3AD203B41FA5}">
                      <a16:colId xmlns:a16="http://schemas.microsoft.com/office/drawing/2014/main" val="3773209343"/>
                    </a:ext>
                  </a:extLst>
                </a:gridCol>
                <a:gridCol w="2389391">
                  <a:extLst>
                    <a:ext uri="{9D8B030D-6E8A-4147-A177-3AD203B41FA5}">
                      <a16:colId xmlns:a16="http://schemas.microsoft.com/office/drawing/2014/main" val="1856836443"/>
                    </a:ext>
                  </a:extLst>
                </a:gridCol>
              </a:tblGrid>
              <a:tr h="1189332">
                <a:tc>
                  <a:txBody>
                    <a:bodyPr/>
                    <a:lstStyle/>
                    <a:p>
                      <a:pPr algn="ctr">
                        <a:lnSpc>
                          <a:spcPct val="150000"/>
                        </a:lnSpc>
                        <a:spcBef>
                          <a:spcPts val="1200"/>
                        </a:spcBef>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Base de datos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dirty="0" smtClean="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Número </a:t>
                      </a: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de aciertos</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dirty="0" smtClean="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Número </a:t>
                      </a: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de fallos</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b="1"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Porcentaje de aciertos</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008552"/>
                  </a:ext>
                </a:extLst>
              </a:tr>
              <a:tr h="594666">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Primera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35,5</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9,5</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78,89</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3365345180"/>
                  </a:ext>
                </a:extLst>
              </a:tr>
              <a:tr h="594666">
                <a:tc>
                  <a:txBody>
                    <a:bodyPr/>
                    <a:lstStyle/>
                    <a:p>
                      <a:pPr algn="ctr">
                        <a:lnSpc>
                          <a:spcPct val="150000"/>
                        </a:lnSpc>
                        <a:spcBef>
                          <a:spcPts val="1200"/>
                        </a:spcBef>
                        <a:spcAft>
                          <a:spcPts val="0"/>
                        </a:spcAft>
                      </a:pPr>
                      <a:r>
                        <a:rPr lang="es-EC" sz="2400" b="1">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Segunda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40,5</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4,5</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2400" dirty="0">
                          <a:solidFill>
                            <a:srgbClr val="000000"/>
                          </a:solidFill>
                          <a:effectLst/>
                          <a:latin typeface="Calibri" panose="020F0502020204030204" pitchFamily="34" charset="0"/>
                          <a:ea typeface="Yu Gothic Light" panose="020B0300000000000000" pitchFamily="34" charset="-128"/>
                          <a:cs typeface="Times New Roman" panose="02020603050405020304" pitchFamily="18" charset="0"/>
                        </a:rPr>
                        <a:t>90,00</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200042"/>
                  </a:ext>
                </a:extLst>
              </a:tr>
            </a:tbl>
          </a:graphicData>
        </a:graphic>
      </p:graphicFrame>
    </p:spTree>
    <p:extLst>
      <p:ext uri="{BB962C8B-B14F-4D97-AF65-F5344CB8AC3E}">
        <p14:creationId xmlns:p14="http://schemas.microsoft.com/office/powerpoint/2010/main" val="340108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388760" y="2962693"/>
            <a:ext cx="9709068" cy="646331"/>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600" b="1"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CONCLUSIONES Y RECOMENDACIONES</a:t>
            </a:r>
            <a:endParaRPr kumimoji="0" lang="es-EC" sz="3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3" name="CuadroTexto 2"/>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40</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15909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453604"/>
            <a:ext cx="3953326"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CONCLUSIONES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Marcador de contenido 1"/>
          <p:cNvSpPr>
            <a:spLocks noGrp="1"/>
          </p:cNvSpPr>
          <p:nvPr>
            <p:ph idx="1"/>
          </p:nvPr>
        </p:nvSpPr>
        <p:spPr>
          <a:xfrm>
            <a:off x="283334" y="1038379"/>
            <a:ext cx="11367198" cy="4889085"/>
          </a:xfrm>
        </p:spPr>
        <p:txBody>
          <a:bodyPr/>
          <a:lstStyle/>
          <a:p>
            <a:pPr lvl="1" algn="just" fontAlgn="auto">
              <a:spcBef>
                <a:spcPts val="0"/>
              </a:spcBef>
              <a:spcAft>
                <a:spcPts val="0"/>
              </a:spcAft>
              <a:buFont typeface="Arial" panose="020B0604020202020204" pitchFamily="34" charset="0"/>
              <a:buChar char="•"/>
            </a:pPr>
            <a:r>
              <a:rPr lang="es-ES" kern="1200" dirty="0">
                <a:solidFill>
                  <a:schemeClr val="tx1"/>
                </a:solidFill>
                <a:latin typeface="Arial" panose="020B0604020202020204" pitchFamily="34" charset="0"/>
                <a:cs typeface="Arial" panose="020B0604020202020204" pitchFamily="34" charset="0"/>
              </a:rPr>
              <a:t>Se implementó una aplicación funcional capaz de reconocer los elementos de un circuito eléctrico básico; así como también las conexiones que estos elementos tienen para conformar el circuito y de esta manera se genera dos archivos de texto, uno que contienen una matriz de conexiones y la otra que contiene de manera textual las conexiones entre cada terminal de cada elemento. </a:t>
            </a:r>
            <a:endParaRPr lang="es-ES" kern="1200" dirty="0" smtClean="0">
              <a:solidFill>
                <a:schemeClr val="tx1"/>
              </a:solidFill>
              <a:latin typeface="Arial" panose="020B0604020202020204" pitchFamily="34" charset="0"/>
              <a:cs typeface="Arial" panose="020B0604020202020204" pitchFamily="34" charset="0"/>
            </a:endParaRPr>
          </a:p>
          <a:p>
            <a:pPr lvl="1" algn="just" fontAlgn="auto">
              <a:spcBef>
                <a:spcPts val="0"/>
              </a:spcBef>
              <a:spcAft>
                <a:spcPts val="0"/>
              </a:spcAft>
              <a:buFont typeface="Arial" panose="020B0604020202020204" pitchFamily="34" charset="0"/>
              <a:buChar char="•"/>
            </a:pPr>
            <a:r>
              <a:rPr lang="es-ES" kern="1200" dirty="0">
                <a:solidFill>
                  <a:schemeClr val="tx1"/>
                </a:solidFill>
                <a:latin typeface="Arial" panose="020B0604020202020204" pitchFamily="34" charset="0"/>
                <a:cs typeface="Arial" panose="020B0604020202020204" pitchFamily="34" charset="0"/>
              </a:rPr>
              <a:t>Los mejores resultados en el entrenamiento de la red neuronal convolucional se obtuvo a medida que se aumentó el número de épocas, ya que, de 60, se llegó a 80 épocas en base a la realización de pruebas, esto produjo un mayor tiempo de entrenamiento, pero se obtuvo una mayor probabilidad de acierto.</a:t>
            </a:r>
            <a:endParaRPr lang="es-ES" kern="1200" dirty="0" smtClean="0">
              <a:solidFill>
                <a:schemeClr val="tx1"/>
              </a:solidFill>
              <a:latin typeface="Arial" panose="020B0604020202020204" pitchFamily="34" charset="0"/>
              <a:cs typeface="Arial" panose="020B0604020202020204" pitchFamily="34" charset="0"/>
            </a:endParaRPr>
          </a:p>
          <a:p>
            <a:pPr lvl="1" algn="just" fontAlgn="auto">
              <a:spcBef>
                <a:spcPts val="0"/>
              </a:spcBef>
              <a:spcAft>
                <a:spcPts val="0"/>
              </a:spcAft>
              <a:buFont typeface="Arial" panose="020B0604020202020204" pitchFamily="34" charset="0"/>
              <a:buChar char="•"/>
            </a:pPr>
            <a:endParaRPr lang="es-ES" kern="1200" dirty="0">
              <a:solidFill>
                <a:schemeClr val="tx1"/>
              </a:solidFill>
              <a:latin typeface="Arial" panose="020B0604020202020204" pitchFamily="34" charset="0"/>
              <a:cs typeface="Arial" panose="020B0604020202020204" pitchFamily="34" charset="0"/>
            </a:endParaRPr>
          </a:p>
          <a:p>
            <a:pPr lvl="1" algn="just" fontAlgn="auto">
              <a:spcBef>
                <a:spcPts val="0"/>
              </a:spcBef>
              <a:spcAft>
                <a:spcPts val="0"/>
              </a:spcAft>
              <a:buFont typeface="Arial" panose="020B0604020202020204" pitchFamily="34" charset="0"/>
              <a:buChar char="•"/>
            </a:pPr>
            <a:endParaRPr lang="es-ES" dirty="0"/>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41</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646701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453604"/>
            <a:ext cx="3953326"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CONCLUSIONES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Marcador de contenido 1"/>
          <p:cNvSpPr>
            <a:spLocks noGrp="1"/>
          </p:cNvSpPr>
          <p:nvPr>
            <p:ph idx="1"/>
          </p:nvPr>
        </p:nvSpPr>
        <p:spPr>
          <a:xfrm>
            <a:off x="283334" y="1038379"/>
            <a:ext cx="11367198" cy="4889085"/>
          </a:xfrm>
        </p:spPr>
        <p:txBody>
          <a:bodyPr/>
          <a:lstStyle/>
          <a:p>
            <a:pPr lvl="1" algn="just" fontAlgn="auto">
              <a:spcBef>
                <a:spcPts val="0"/>
              </a:spcBef>
              <a:spcAft>
                <a:spcPts val="0"/>
              </a:spcAft>
              <a:buFont typeface="Arial" panose="020B0604020202020204" pitchFamily="34" charset="0"/>
              <a:buChar char="•"/>
            </a:pPr>
            <a:r>
              <a:rPr lang="es-ES" kern="1200" dirty="0">
                <a:solidFill>
                  <a:schemeClr val="tx1"/>
                </a:solidFill>
                <a:latin typeface="Arial" panose="020B0604020202020204" pitchFamily="34" charset="0"/>
                <a:cs typeface="Arial" panose="020B0604020202020204" pitchFamily="34" charset="0"/>
              </a:rPr>
              <a:t>En base a pruebas realizadas con la red neuronal convolucional YOLO, se utilizó una base de datos conformada con 465 imágenes para obtener resultados deseados. De esta manera se puede concluir que gracias a YOLO esta base fue suficiente para obtener una probabilidad de aciertos por encima del 95%; ya que en (</a:t>
            </a:r>
            <a:r>
              <a:rPr lang="es-ES" kern="1200" dirty="0" err="1">
                <a:solidFill>
                  <a:schemeClr val="tx1"/>
                </a:solidFill>
                <a:latin typeface="Arial" panose="020B0604020202020204" pitchFamily="34" charset="0"/>
                <a:cs typeface="Arial" panose="020B0604020202020204" pitchFamily="34" charset="0"/>
              </a:rPr>
              <a:t>Rabbani</a:t>
            </a:r>
            <a:r>
              <a:rPr lang="es-ES" kern="1200" dirty="0">
                <a:solidFill>
                  <a:schemeClr val="tx1"/>
                </a:solidFill>
                <a:latin typeface="Arial" panose="020B0604020202020204" pitchFamily="34" charset="0"/>
                <a:cs typeface="Arial" panose="020B0604020202020204" pitchFamily="34" charset="0"/>
              </a:rPr>
              <a:t>, </a:t>
            </a:r>
            <a:r>
              <a:rPr lang="es-ES" kern="1200" dirty="0" err="1">
                <a:solidFill>
                  <a:schemeClr val="tx1"/>
                </a:solidFill>
                <a:latin typeface="Arial" panose="020B0604020202020204" pitchFamily="34" charset="0"/>
                <a:cs typeface="Arial" panose="020B0604020202020204" pitchFamily="34" charset="0"/>
              </a:rPr>
              <a:t>Khoshkangini</a:t>
            </a:r>
            <a:r>
              <a:rPr lang="es-ES" kern="1200" dirty="0">
                <a:solidFill>
                  <a:schemeClr val="tx1"/>
                </a:solidFill>
                <a:latin typeface="Arial" panose="020B0604020202020204" pitchFamily="34" charset="0"/>
                <a:cs typeface="Arial" panose="020B0604020202020204" pitchFamily="34" charset="0"/>
              </a:rPr>
              <a:t>, </a:t>
            </a:r>
            <a:r>
              <a:rPr lang="es-ES" kern="1200" dirty="0" err="1">
                <a:solidFill>
                  <a:schemeClr val="tx1"/>
                </a:solidFill>
                <a:latin typeface="Arial" panose="020B0604020202020204" pitchFamily="34" charset="0"/>
                <a:cs typeface="Arial" panose="020B0604020202020204" pitchFamily="34" charset="0"/>
              </a:rPr>
              <a:t>Nagendraswamy</a:t>
            </a:r>
            <a:r>
              <a:rPr lang="es-ES" kern="1200" dirty="0">
                <a:solidFill>
                  <a:schemeClr val="tx1"/>
                </a:solidFill>
                <a:latin typeface="Arial" panose="020B0604020202020204" pitchFamily="34" charset="0"/>
                <a:cs typeface="Arial" panose="020B0604020202020204" pitchFamily="34" charset="0"/>
              </a:rPr>
              <a:t>, &amp; </a:t>
            </a:r>
            <a:r>
              <a:rPr lang="es-ES" kern="1200" dirty="0" err="1">
                <a:solidFill>
                  <a:schemeClr val="tx1"/>
                </a:solidFill>
                <a:latin typeface="Arial" panose="020B0604020202020204" pitchFamily="34" charset="0"/>
                <a:cs typeface="Arial" panose="020B0604020202020204" pitchFamily="34" charset="0"/>
              </a:rPr>
              <a:t>Conti</a:t>
            </a:r>
            <a:r>
              <a:rPr lang="es-ES" kern="1200" dirty="0">
                <a:solidFill>
                  <a:schemeClr val="tx1"/>
                </a:solidFill>
                <a:latin typeface="Arial" panose="020B0604020202020204" pitchFamily="34" charset="0"/>
                <a:cs typeface="Arial" panose="020B0604020202020204" pitchFamily="34" charset="0"/>
              </a:rPr>
              <a:t>, 2015) se necesitó una base con 2000 imágenes para obtener resultados positivos, lo que convierte a YOLO en un detector de imágenes con una red neuronal convolucional que sobresale a diferencia de otras</a:t>
            </a:r>
            <a:r>
              <a:rPr lang="es-ES" kern="1200" dirty="0" smtClean="0">
                <a:solidFill>
                  <a:schemeClr val="tx1"/>
                </a:solidFill>
                <a:latin typeface="Arial" panose="020B0604020202020204" pitchFamily="34" charset="0"/>
                <a:cs typeface="Arial" panose="020B0604020202020204" pitchFamily="34" charset="0"/>
              </a:rPr>
              <a:t>.</a:t>
            </a:r>
          </a:p>
          <a:p>
            <a:pPr lvl="1" algn="just" fontAlgn="auto">
              <a:spcBef>
                <a:spcPts val="0"/>
              </a:spcBef>
              <a:spcAft>
                <a:spcPts val="0"/>
              </a:spcAft>
              <a:buFont typeface="Arial" panose="020B0604020202020204" pitchFamily="34" charset="0"/>
              <a:buChar char="•"/>
            </a:pPr>
            <a:r>
              <a:rPr lang="es-ES" kern="1200" dirty="0">
                <a:solidFill>
                  <a:schemeClr val="tx1"/>
                </a:solidFill>
                <a:latin typeface="Arial" panose="020B0604020202020204" pitchFamily="34" charset="0"/>
                <a:cs typeface="Arial" panose="020B0604020202020204" pitchFamily="34" charset="0"/>
              </a:rPr>
              <a:t>La utilización de la librería YOLO, presentó los mejores resultados una vez realizado los entrenamientos de la misma, puesto a que se obtuvo valores de precisión mayores al 95% para las dos bases de datos que se usó en los entrenamientos; siendo la segunda base la que alcanzó el mejor resultado</a:t>
            </a:r>
            <a:r>
              <a:rPr lang="es-ES" kern="1200" dirty="0" smtClean="0">
                <a:solidFill>
                  <a:schemeClr val="tx1"/>
                </a:solidFill>
                <a:latin typeface="Arial" panose="020B0604020202020204" pitchFamily="34" charset="0"/>
                <a:cs typeface="Arial" panose="020B0604020202020204" pitchFamily="34" charset="0"/>
              </a:rPr>
              <a:t>.</a:t>
            </a:r>
          </a:p>
          <a:p>
            <a:pPr lvl="1" algn="just" fontAlgn="auto">
              <a:spcBef>
                <a:spcPts val="0"/>
              </a:spcBef>
              <a:spcAft>
                <a:spcPts val="0"/>
              </a:spcAft>
              <a:buFont typeface="Arial" panose="020B0604020202020204" pitchFamily="34" charset="0"/>
              <a:buChar char="•"/>
            </a:pPr>
            <a:endParaRPr lang="es-ES" kern="1200" dirty="0">
              <a:solidFill>
                <a:schemeClr val="tx1"/>
              </a:solidFill>
              <a:latin typeface="Arial" panose="020B0604020202020204" pitchFamily="34" charset="0"/>
              <a:cs typeface="Arial" panose="020B0604020202020204" pitchFamily="34" charset="0"/>
            </a:endParaRPr>
          </a:p>
          <a:p>
            <a:pPr lvl="1" algn="just" fontAlgn="auto">
              <a:spcBef>
                <a:spcPts val="0"/>
              </a:spcBef>
              <a:spcAft>
                <a:spcPts val="0"/>
              </a:spcAft>
              <a:buFont typeface="Arial" panose="020B0604020202020204" pitchFamily="34" charset="0"/>
              <a:buChar char="•"/>
            </a:pPr>
            <a:endParaRPr lang="es-ES" dirty="0"/>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42</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92291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453604"/>
            <a:ext cx="3953326"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CONCLUSIONES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Marcador de contenido 1"/>
          <p:cNvSpPr>
            <a:spLocks noGrp="1"/>
          </p:cNvSpPr>
          <p:nvPr>
            <p:ph idx="1"/>
          </p:nvPr>
        </p:nvSpPr>
        <p:spPr>
          <a:xfrm>
            <a:off x="283334" y="1038379"/>
            <a:ext cx="11367198" cy="4889085"/>
          </a:xfrm>
        </p:spPr>
        <p:txBody>
          <a:bodyPr/>
          <a:lstStyle/>
          <a:p>
            <a:pPr lvl="1" algn="just" fontAlgn="auto">
              <a:spcBef>
                <a:spcPts val="0"/>
              </a:spcBef>
              <a:spcAft>
                <a:spcPts val="0"/>
              </a:spcAft>
              <a:buFont typeface="Arial" panose="020B0604020202020204" pitchFamily="34" charset="0"/>
              <a:buChar char="•"/>
            </a:pPr>
            <a:r>
              <a:rPr lang="es-ES" kern="1200" dirty="0">
                <a:solidFill>
                  <a:schemeClr val="tx1"/>
                </a:solidFill>
                <a:latin typeface="Arial" panose="020B0604020202020204" pitchFamily="34" charset="0"/>
                <a:cs typeface="Arial" panose="020B0604020202020204" pitchFamily="34" charset="0"/>
              </a:rPr>
              <a:t>Mediante la creación de la aplicación que reconoce los elementos de un circuito eléctrico básico y sus conexiones se generó dos archivos de texto; el primer archivo que cuenta con una matriz de conexiones entre terminales de cada elemento donde se asignaba un 1 donde se detectaba conexión y 0 caso contrario, y el segundo archivo que cuenta con una narración textual de la conexión que existe entre cada terminal de los elementos</a:t>
            </a:r>
            <a:r>
              <a:rPr lang="es-ES" kern="1200" dirty="0" smtClean="0">
                <a:solidFill>
                  <a:schemeClr val="tx1"/>
                </a:solidFill>
                <a:latin typeface="Arial" panose="020B0604020202020204" pitchFamily="34" charset="0"/>
                <a:cs typeface="Arial" panose="020B0604020202020204" pitchFamily="34" charset="0"/>
              </a:rPr>
              <a:t>.</a:t>
            </a:r>
          </a:p>
          <a:p>
            <a:pPr lvl="1" algn="just" fontAlgn="auto">
              <a:spcBef>
                <a:spcPts val="0"/>
              </a:spcBef>
              <a:spcAft>
                <a:spcPts val="0"/>
              </a:spcAft>
              <a:buFont typeface="Arial" panose="020B0604020202020204" pitchFamily="34" charset="0"/>
              <a:buChar char="•"/>
            </a:pPr>
            <a:r>
              <a:rPr lang="es-ES" kern="1200" dirty="0">
                <a:solidFill>
                  <a:schemeClr val="tx1"/>
                </a:solidFill>
                <a:latin typeface="Arial" panose="020B0604020202020204" pitchFamily="34" charset="0"/>
                <a:cs typeface="Arial" panose="020B0604020202020204" pitchFamily="34" charset="0"/>
              </a:rPr>
              <a:t>En base a investigaciones previas a nuestro saber, se concluye que no existía una base de datos de imágenes de circuitos eléctricos con la simbología requerida; por tanto, en el trabajo de investigación se desarrolló una aplicación para crear la primera base de datos y se utilizó un programa de página web para crear la segunda; con el fin de lograr el entrenamiento de la red neuronal convolucional. </a:t>
            </a:r>
            <a:endParaRPr lang="es-ES" dirty="0"/>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43</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938995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453604"/>
            <a:ext cx="3953326"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CONCLUSIONES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Marcador de contenido 1"/>
          <p:cNvSpPr>
            <a:spLocks noGrp="1"/>
          </p:cNvSpPr>
          <p:nvPr>
            <p:ph idx="1"/>
          </p:nvPr>
        </p:nvSpPr>
        <p:spPr>
          <a:xfrm>
            <a:off x="283334" y="1038379"/>
            <a:ext cx="11367198" cy="4889085"/>
          </a:xfrm>
        </p:spPr>
        <p:txBody>
          <a:bodyPr/>
          <a:lstStyle/>
          <a:p>
            <a:pPr lvl="1" algn="just" fontAlgn="auto">
              <a:spcBef>
                <a:spcPts val="0"/>
              </a:spcBef>
              <a:spcAft>
                <a:spcPts val="0"/>
              </a:spcAft>
              <a:buFont typeface="Arial" panose="020B0604020202020204" pitchFamily="34" charset="0"/>
              <a:buChar char="•"/>
            </a:pPr>
            <a:r>
              <a:rPr lang="es-ES" kern="1200" dirty="0">
                <a:solidFill>
                  <a:schemeClr val="tx1"/>
                </a:solidFill>
                <a:latin typeface="Arial" panose="020B0604020202020204" pitchFamily="34" charset="0"/>
                <a:cs typeface="Arial" panose="020B0604020202020204" pitchFamily="34" charset="0"/>
              </a:rPr>
              <a:t>Se realizaron pruebas de la aplicación y se concluye que los mejores resultados obtenidos se lograron con el uso de la segunda base de datos, así para la detección de elementos se tuvo una probabilidad de acierto del 98.89% y para la detección de conexiones se obtuvo una probabilidad de acierto del 90%.</a:t>
            </a:r>
            <a:endParaRPr lang="es-ES" kern="1200" dirty="0" smtClean="0">
              <a:solidFill>
                <a:schemeClr val="tx1"/>
              </a:solidFill>
              <a:latin typeface="Arial" panose="020B0604020202020204" pitchFamily="34" charset="0"/>
              <a:cs typeface="Arial" panose="020B0604020202020204" pitchFamily="34" charset="0"/>
            </a:endParaRPr>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44</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4998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5927" y="485877"/>
            <a:ext cx="4911922"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RECOMENDACIONES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Marcador de contenido 1"/>
          <p:cNvSpPr>
            <a:spLocks noGrp="1"/>
          </p:cNvSpPr>
          <p:nvPr>
            <p:ph idx="1"/>
          </p:nvPr>
        </p:nvSpPr>
        <p:spPr>
          <a:xfrm>
            <a:off x="175928" y="1151069"/>
            <a:ext cx="11463846" cy="4975096"/>
          </a:xfrm>
        </p:spPr>
        <p:txBody>
          <a:bodyPr/>
          <a:lstStyle/>
          <a:p>
            <a:pPr lvl="1" algn="just" fontAlgn="auto">
              <a:spcBef>
                <a:spcPts val="0"/>
              </a:spcBef>
              <a:spcAft>
                <a:spcPts val="0"/>
              </a:spcAft>
              <a:buFont typeface="Arial" panose="020B0604020202020204" pitchFamily="34" charset="0"/>
              <a:buChar char="•"/>
            </a:pPr>
            <a:r>
              <a:rPr lang="es-ES" kern="1200" dirty="0" smtClean="0">
                <a:solidFill>
                  <a:schemeClr val="tx1"/>
                </a:solidFill>
                <a:latin typeface="Arial" panose="020B0604020202020204" pitchFamily="34" charset="0"/>
                <a:cs typeface="Arial" panose="020B0604020202020204" pitchFamily="34" charset="0"/>
              </a:rPr>
              <a:t>En </a:t>
            </a:r>
            <a:r>
              <a:rPr lang="es-ES" kern="1200" dirty="0">
                <a:solidFill>
                  <a:schemeClr val="tx1"/>
                </a:solidFill>
                <a:latin typeface="Arial" panose="020B0604020202020204" pitchFamily="34" charset="0"/>
                <a:cs typeface="Arial" panose="020B0604020202020204" pitchFamily="34" charset="0"/>
              </a:rPr>
              <a:t>base a las pruebas realizadas con las imágenes que conforman la base de datos para el entrenamiento de la red neuronal y conjunto de pruebas, se recomienda tener imágenes mayores a 640 pixeles para de esta manera ayudar con el correcto funcionamiento de la aplicación</a:t>
            </a:r>
            <a:r>
              <a:rPr lang="es-ES" kern="1200" dirty="0" smtClean="0">
                <a:solidFill>
                  <a:schemeClr val="tx1"/>
                </a:solidFill>
                <a:latin typeface="Arial" panose="020B0604020202020204" pitchFamily="34" charset="0"/>
                <a:cs typeface="Arial" panose="020B0604020202020204" pitchFamily="34" charset="0"/>
              </a:rPr>
              <a:t>.</a:t>
            </a:r>
          </a:p>
          <a:p>
            <a:pPr marL="457200" lvl="1" indent="0" algn="just" fontAlgn="auto">
              <a:spcBef>
                <a:spcPts val="0"/>
              </a:spcBef>
              <a:spcAft>
                <a:spcPts val="0"/>
              </a:spcAft>
              <a:buNone/>
            </a:pPr>
            <a:endParaRPr lang="es-ES" kern="1200" dirty="0" smtClean="0">
              <a:solidFill>
                <a:schemeClr val="tx1"/>
              </a:solidFill>
              <a:latin typeface="Arial" panose="020B0604020202020204" pitchFamily="34" charset="0"/>
              <a:cs typeface="Arial" panose="020B0604020202020204" pitchFamily="34" charset="0"/>
            </a:endParaRPr>
          </a:p>
          <a:p>
            <a:pPr lvl="1" algn="just" fontAlgn="auto">
              <a:spcBef>
                <a:spcPts val="0"/>
              </a:spcBef>
              <a:spcAft>
                <a:spcPts val="0"/>
              </a:spcAft>
              <a:buFont typeface="Arial" panose="020B0604020202020204" pitchFamily="34" charset="0"/>
              <a:buChar char="•"/>
            </a:pPr>
            <a:r>
              <a:rPr lang="es-ES" kern="1200" dirty="0">
                <a:solidFill>
                  <a:schemeClr val="tx1"/>
                </a:solidFill>
                <a:latin typeface="Arial" panose="020B0604020202020204" pitchFamily="34" charset="0"/>
                <a:cs typeface="Arial" panose="020B0604020202020204" pitchFamily="34" charset="0"/>
              </a:rPr>
              <a:t>Para realizar el proceso de etiquetado de elementos de las imágenes de circuitos eléctricos se recomienda utilizar la página web “MAKE SENSE” (Piotr, 2021), para la generación de los archivos de texto necesarios para el entrenamiento de la red neuronal convolucional</a:t>
            </a:r>
            <a:r>
              <a:rPr lang="es-ES" kern="1200" dirty="0" smtClean="0">
                <a:solidFill>
                  <a:schemeClr val="tx1"/>
                </a:solidFill>
                <a:latin typeface="Arial" panose="020B0604020202020204" pitchFamily="34" charset="0"/>
                <a:cs typeface="Arial" panose="020B0604020202020204" pitchFamily="34" charset="0"/>
              </a:rPr>
              <a:t>.</a:t>
            </a:r>
          </a:p>
          <a:p>
            <a:pPr marL="457200" lvl="1" indent="0" algn="just" fontAlgn="auto">
              <a:spcBef>
                <a:spcPts val="0"/>
              </a:spcBef>
              <a:spcAft>
                <a:spcPts val="0"/>
              </a:spcAft>
              <a:buNone/>
            </a:pPr>
            <a:endParaRPr lang="es-ES" kern="1200" dirty="0" smtClean="0">
              <a:solidFill>
                <a:schemeClr val="tx1"/>
              </a:solidFill>
              <a:latin typeface="Arial" panose="020B0604020202020204" pitchFamily="34" charset="0"/>
              <a:cs typeface="Arial" panose="020B0604020202020204" pitchFamily="34" charset="0"/>
            </a:endParaRPr>
          </a:p>
          <a:p>
            <a:pPr lvl="1" algn="just" fontAlgn="auto">
              <a:spcBef>
                <a:spcPts val="0"/>
              </a:spcBef>
              <a:spcAft>
                <a:spcPts val="0"/>
              </a:spcAft>
              <a:buFont typeface="Arial" panose="020B0604020202020204" pitchFamily="34" charset="0"/>
              <a:buChar char="•"/>
            </a:pPr>
            <a:endParaRPr lang="es-ES" kern="1200" dirty="0">
              <a:solidFill>
                <a:schemeClr val="tx1"/>
              </a:solidFill>
              <a:latin typeface="Arial" panose="020B0604020202020204" pitchFamily="34" charset="0"/>
              <a:cs typeface="Arial" panose="020B0604020202020204" pitchFamily="34" charset="0"/>
            </a:endParaRPr>
          </a:p>
          <a:p>
            <a:pPr marL="457200" lvl="1" indent="0" algn="just" fontAlgn="auto">
              <a:spcBef>
                <a:spcPts val="0"/>
              </a:spcBef>
              <a:spcAft>
                <a:spcPts val="0"/>
              </a:spcAft>
              <a:buNone/>
            </a:pPr>
            <a:endParaRPr lang="es-ES" dirty="0"/>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dirty="0" smtClean="0">
                <a:solidFill>
                  <a:srgbClr val="000000"/>
                </a:solidFill>
                <a:latin typeface="Arial"/>
              </a:rPr>
              <a:t>45</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40802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5927" y="485877"/>
            <a:ext cx="4911922"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RECOMENDACIONES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Marcador de contenido 1"/>
          <p:cNvSpPr>
            <a:spLocks noGrp="1"/>
          </p:cNvSpPr>
          <p:nvPr>
            <p:ph idx="1"/>
          </p:nvPr>
        </p:nvSpPr>
        <p:spPr>
          <a:xfrm>
            <a:off x="175928" y="1151069"/>
            <a:ext cx="11463846" cy="4975096"/>
          </a:xfrm>
        </p:spPr>
        <p:txBody>
          <a:bodyPr/>
          <a:lstStyle/>
          <a:p>
            <a:pPr lvl="1" algn="just" fontAlgn="auto">
              <a:spcBef>
                <a:spcPts val="0"/>
              </a:spcBef>
              <a:spcAft>
                <a:spcPts val="0"/>
              </a:spcAft>
              <a:buFont typeface="Arial" panose="020B0604020202020204" pitchFamily="34" charset="0"/>
              <a:buChar char="•"/>
            </a:pPr>
            <a:r>
              <a:rPr lang="es-ES" kern="1200" dirty="0">
                <a:solidFill>
                  <a:schemeClr val="tx1"/>
                </a:solidFill>
                <a:latin typeface="Arial" panose="020B0604020202020204" pitchFamily="34" charset="0"/>
                <a:cs typeface="Arial" panose="020B0604020202020204" pitchFamily="34" charset="0"/>
              </a:rPr>
              <a:t>Se recomienda en cuanto al entrenamiento de la red neuronal, enfocados en el concepto de optimización de tiempo de entrenamiento, realizar esta acción en una computadora que tenga una memoria RAM adecuada, ya que en base a las pruebas a mayor capacidad de memoria RAM se tiene menor tiempo de entrenamiento.</a:t>
            </a:r>
            <a:endParaRPr lang="es-ES" kern="1200" dirty="0" smtClean="0">
              <a:solidFill>
                <a:schemeClr val="tx1"/>
              </a:solidFill>
              <a:latin typeface="Arial" panose="020B0604020202020204" pitchFamily="34" charset="0"/>
              <a:cs typeface="Arial" panose="020B0604020202020204" pitchFamily="34" charset="0"/>
            </a:endParaRPr>
          </a:p>
          <a:p>
            <a:pPr lvl="1" algn="just" fontAlgn="auto">
              <a:spcBef>
                <a:spcPts val="0"/>
              </a:spcBef>
              <a:spcAft>
                <a:spcPts val="0"/>
              </a:spcAft>
              <a:buFont typeface="Arial" panose="020B0604020202020204" pitchFamily="34" charset="0"/>
              <a:buChar char="•"/>
            </a:pPr>
            <a:r>
              <a:rPr lang="es-ES" kern="1200" dirty="0">
                <a:solidFill>
                  <a:schemeClr val="tx1"/>
                </a:solidFill>
                <a:latin typeface="Arial" panose="020B0604020202020204" pitchFamily="34" charset="0"/>
                <a:cs typeface="Arial" panose="020B0604020202020204" pitchFamily="34" charset="0"/>
              </a:rPr>
              <a:t>Se recomienda para el entrenamiento de la red, realizar este proceso en un computador que cuente con GPU y una tarjeta de procesamiento gráfico, ya que esto ayudaría a que el entrenamiento sea más eficiente.</a:t>
            </a:r>
            <a:endParaRPr lang="es-ES" kern="1200" dirty="0" smtClean="0">
              <a:solidFill>
                <a:schemeClr val="tx1"/>
              </a:solidFill>
              <a:latin typeface="Arial" panose="020B0604020202020204" pitchFamily="34" charset="0"/>
              <a:cs typeface="Arial" panose="020B0604020202020204" pitchFamily="34" charset="0"/>
            </a:endParaRPr>
          </a:p>
          <a:p>
            <a:pPr lvl="1" algn="just" fontAlgn="auto">
              <a:spcBef>
                <a:spcPts val="0"/>
              </a:spcBef>
              <a:spcAft>
                <a:spcPts val="0"/>
              </a:spcAft>
              <a:buFont typeface="Arial" panose="020B0604020202020204" pitchFamily="34" charset="0"/>
              <a:buChar char="•"/>
            </a:pPr>
            <a:endParaRPr lang="es-ES" kern="1200" dirty="0">
              <a:solidFill>
                <a:schemeClr val="tx1"/>
              </a:solidFill>
              <a:latin typeface="Arial" panose="020B0604020202020204" pitchFamily="34" charset="0"/>
              <a:cs typeface="Arial" panose="020B0604020202020204" pitchFamily="34" charset="0"/>
            </a:endParaRPr>
          </a:p>
          <a:p>
            <a:pPr marL="457200" lvl="1" indent="0" algn="just" fontAlgn="auto">
              <a:spcBef>
                <a:spcPts val="0"/>
              </a:spcBef>
              <a:spcAft>
                <a:spcPts val="0"/>
              </a:spcAft>
              <a:buNone/>
            </a:pPr>
            <a:endParaRPr lang="es-ES" dirty="0"/>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46</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66969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834780" y="2939833"/>
            <a:ext cx="4929555" cy="646331"/>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600" b="1"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MUCHAS GRACIAS</a:t>
            </a:r>
            <a:endParaRPr kumimoji="0" lang="es-EC" sz="3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3" name="CuadroTexto 2"/>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47</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8534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981200" y="1772817"/>
            <a:ext cx="8229600" cy="4525963"/>
          </a:xfrm>
        </p:spPr>
        <p:txBody>
          <a:bodyPr>
            <a:normAutofit/>
          </a:bodyPr>
          <a:lstStyle/>
          <a:p>
            <a:pPr marL="171450" lvl="1" indent="0" algn="just">
              <a:buNone/>
            </a:pPr>
            <a:r>
              <a:rPr lang="es-ES" kern="1200" dirty="0" smtClean="0">
                <a:solidFill>
                  <a:schemeClr val="tx1"/>
                </a:solidFill>
                <a:latin typeface="Arial" panose="020B0604020202020204" pitchFamily="34" charset="0"/>
                <a:ea typeface="+mn-ea"/>
                <a:cs typeface="Arial" panose="020B0604020202020204" pitchFamily="34" charset="0"/>
              </a:rPr>
              <a:t>El </a:t>
            </a:r>
            <a:r>
              <a:rPr lang="es-ES" kern="1200" dirty="0">
                <a:solidFill>
                  <a:schemeClr val="tx1"/>
                </a:solidFill>
                <a:latin typeface="Arial" panose="020B0604020202020204" pitchFamily="34" charset="0"/>
                <a:ea typeface="+mn-ea"/>
                <a:cs typeface="Arial" panose="020B0604020202020204" pitchFamily="34" charset="0"/>
              </a:rPr>
              <a:t>contar con herramientas que faciliten la comprensión y estudio de circuitos eléctricos es </a:t>
            </a:r>
            <a:r>
              <a:rPr lang="es-ES" kern="1200" dirty="0" smtClean="0">
                <a:solidFill>
                  <a:schemeClr val="tx1"/>
                </a:solidFill>
                <a:latin typeface="Arial" panose="020B0604020202020204" pitchFamily="34" charset="0"/>
                <a:ea typeface="+mn-ea"/>
                <a:cs typeface="Arial" panose="020B0604020202020204" pitchFamily="34" charset="0"/>
              </a:rPr>
              <a:t>de suma </a:t>
            </a:r>
            <a:r>
              <a:rPr lang="es-ES" kern="1200" dirty="0">
                <a:solidFill>
                  <a:schemeClr val="tx1"/>
                </a:solidFill>
                <a:latin typeface="Arial" panose="020B0604020202020204" pitchFamily="34" charset="0"/>
                <a:ea typeface="+mn-ea"/>
                <a:cs typeface="Arial" panose="020B0604020202020204" pitchFamily="34" charset="0"/>
              </a:rPr>
              <a:t>importancia, por lo que este trabajo se presenta como una herramienta de apoyo, </a:t>
            </a:r>
            <a:r>
              <a:rPr lang="es-ES" kern="1200" dirty="0" smtClean="0">
                <a:solidFill>
                  <a:schemeClr val="tx1"/>
                </a:solidFill>
                <a:latin typeface="Arial" panose="020B0604020202020204" pitchFamily="34" charset="0"/>
                <a:ea typeface="+mn-ea"/>
                <a:cs typeface="Arial" panose="020B0604020202020204" pitchFamily="34" charset="0"/>
              </a:rPr>
              <a:t>que mediante </a:t>
            </a:r>
            <a:r>
              <a:rPr lang="es-ES" kern="1200" dirty="0">
                <a:solidFill>
                  <a:schemeClr val="tx1"/>
                </a:solidFill>
                <a:latin typeface="Arial" panose="020B0604020202020204" pitchFamily="34" charset="0"/>
                <a:ea typeface="+mn-ea"/>
                <a:cs typeface="Arial" panose="020B0604020202020204" pitchFamily="34" charset="0"/>
              </a:rPr>
              <a:t>una aplicación permitirá disponer de una forma para identificar los componentes de </a:t>
            </a:r>
            <a:r>
              <a:rPr lang="es-ES" kern="1200" dirty="0" smtClean="0">
                <a:solidFill>
                  <a:schemeClr val="tx1"/>
                </a:solidFill>
                <a:latin typeface="Arial" panose="020B0604020202020204" pitchFamily="34" charset="0"/>
                <a:ea typeface="+mn-ea"/>
                <a:cs typeface="Arial" panose="020B0604020202020204" pitchFamily="34" charset="0"/>
              </a:rPr>
              <a:t>un circuito </a:t>
            </a:r>
            <a:r>
              <a:rPr lang="es-ES" kern="1200" dirty="0">
                <a:solidFill>
                  <a:schemeClr val="tx1"/>
                </a:solidFill>
                <a:latin typeface="Arial" panose="020B0604020202020204" pitchFamily="34" charset="0"/>
                <a:ea typeface="+mn-ea"/>
                <a:cs typeface="Arial" panose="020B0604020202020204" pitchFamily="34" charset="0"/>
              </a:rPr>
              <a:t>y conexiones del diagrama de </a:t>
            </a:r>
            <a:r>
              <a:rPr lang="es-ES" kern="1200" dirty="0" smtClean="0">
                <a:solidFill>
                  <a:schemeClr val="tx1"/>
                </a:solidFill>
                <a:latin typeface="Arial" panose="020B0604020202020204" pitchFamily="34" charset="0"/>
                <a:ea typeface="+mn-ea"/>
                <a:cs typeface="Arial" panose="020B0604020202020204" pitchFamily="34" charset="0"/>
              </a:rPr>
              <a:t>tal </a:t>
            </a:r>
            <a:r>
              <a:rPr lang="es-ES" kern="1200" dirty="0">
                <a:solidFill>
                  <a:schemeClr val="tx1"/>
                </a:solidFill>
                <a:latin typeface="Arial" panose="020B0604020202020204" pitchFamily="34" charset="0"/>
                <a:ea typeface="+mn-ea"/>
                <a:cs typeface="Arial" panose="020B0604020202020204" pitchFamily="34" charset="0"/>
              </a:rPr>
              <a:t>manera que la información obtenida se pueda </a:t>
            </a:r>
            <a:r>
              <a:rPr lang="es-ES" kern="1200" dirty="0" smtClean="0">
                <a:solidFill>
                  <a:schemeClr val="tx1"/>
                </a:solidFill>
                <a:latin typeface="Arial" panose="020B0604020202020204" pitchFamily="34" charset="0"/>
                <a:ea typeface="+mn-ea"/>
                <a:cs typeface="Arial" panose="020B0604020202020204" pitchFamily="34" charset="0"/>
              </a:rPr>
              <a:t>utilizar para </a:t>
            </a:r>
            <a:r>
              <a:rPr lang="es-ES" kern="1200" dirty="0">
                <a:solidFill>
                  <a:schemeClr val="tx1"/>
                </a:solidFill>
                <a:latin typeface="Arial" panose="020B0604020202020204" pitchFamily="34" charset="0"/>
                <a:ea typeface="+mn-ea"/>
                <a:cs typeface="Arial" panose="020B0604020202020204" pitchFamily="34" charset="0"/>
              </a:rPr>
              <a:t>conocer cómo se encuentran estructuradas sus conexiones, luego de obtener </a:t>
            </a:r>
            <a:r>
              <a:rPr lang="es-ES" kern="1200" dirty="0" smtClean="0">
                <a:solidFill>
                  <a:schemeClr val="tx1"/>
                </a:solidFill>
                <a:latin typeface="Arial" panose="020B0604020202020204" pitchFamily="34" charset="0"/>
                <a:ea typeface="+mn-ea"/>
                <a:cs typeface="Arial" panose="020B0604020202020204" pitchFamily="34" charset="0"/>
              </a:rPr>
              <a:t>esta información </a:t>
            </a:r>
            <a:r>
              <a:rPr lang="es-ES" kern="1200" dirty="0">
                <a:solidFill>
                  <a:schemeClr val="tx1"/>
                </a:solidFill>
                <a:latin typeface="Arial" panose="020B0604020202020204" pitchFamily="34" charset="0"/>
                <a:ea typeface="+mn-ea"/>
                <a:cs typeface="Arial" panose="020B0604020202020204" pitchFamily="34" charset="0"/>
              </a:rPr>
              <a:t>más adelante podrían ser utilizadas para brindar inclusión digital.</a:t>
            </a:r>
            <a:endParaRPr lang="es-EC" kern="1200" dirty="0">
              <a:solidFill>
                <a:schemeClr val="tx1"/>
              </a:solidFill>
              <a:latin typeface="Arial" panose="020B0604020202020204" pitchFamily="34" charset="0"/>
              <a:ea typeface="+mn-ea"/>
              <a:cs typeface="Arial" panose="020B0604020202020204" pitchFamily="34" charset="0"/>
            </a:endParaRPr>
          </a:p>
        </p:txBody>
      </p:sp>
      <p:sp>
        <p:nvSpPr>
          <p:cNvPr id="6" name="Rectángulo 5"/>
          <p:cNvSpPr/>
          <p:nvPr/>
        </p:nvSpPr>
        <p:spPr>
          <a:xfrm>
            <a:off x="1703512" y="980729"/>
            <a:ext cx="3791423"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JUSTIFICACIÓN</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4</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26296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03512" y="980729"/>
            <a:ext cx="2994731"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OBJETIVOS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Marcador de contenido 1"/>
          <p:cNvSpPr>
            <a:spLocks noGrp="1"/>
          </p:cNvSpPr>
          <p:nvPr>
            <p:ph idx="1"/>
          </p:nvPr>
        </p:nvSpPr>
        <p:spPr>
          <a:xfrm>
            <a:off x="1703512" y="1600201"/>
            <a:ext cx="9282167" cy="4525963"/>
          </a:xfrm>
        </p:spPr>
        <p:txBody>
          <a:bodyPr/>
          <a:lstStyle/>
          <a:p>
            <a:pPr marL="457200" lvl="1" indent="0" fontAlgn="auto">
              <a:spcBef>
                <a:spcPts val="0"/>
              </a:spcBef>
              <a:spcAft>
                <a:spcPts val="0"/>
              </a:spcAft>
              <a:buNone/>
            </a:pPr>
            <a:r>
              <a:rPr lang="es-EC" b="1" kern="1200" dirty="0">
                <a:solidFill>
                  <a:srgbClr val="000000"/>
                </a:solidFill>
                <a:latin typeface="Arial" panose="020B0604020202020204" pitchFamily="34" charset="0"/>
                <a:ea typeface="+mn-ea"/>
                <a:cs typeface="Arial" panose="020B0604020202020204" pitchFamily="34" charset="0"/>
              </a:rPr>
              <a:t>OBJETIVO </a:t>
            </a:r>
            <a:r>
              <a:rPr lang="es-EC" b="1" kern="1200" dirty="0" smtClean="0">
                <a:solidFill>
                  <a:srgbClr val="000000"/>
                </a:solidFill>
                <a:latin typeface="Arial" panose="020B0604020202020204" pitchFamily="34" charset="0"/>
                <a:ea typeface="+mn-ea"/>
                <a:cs typeface="Arial" panose="020B0604020202020204" pitchFamily="34" charset="0"/>
              </a:rPr>
              <a:t>GENERAL</a:t>
            </a:r>
          </a:p>
          <a:p>
            <a:pPr marL="457200" lvl="1" indent="0" fontAlgn="auto">
              <a:spcBef>
                <a:spcPts val="0"/>
              </a:spcBef>
              <a:spcAft>
                <a:spcPts val="0"/>
              </a:spcAft>
              <a:buNone/>
            </a:pPr>
            <a:endParaRPr lang="es-EC" b="1" kern="1200" dirty="0">
              <a:solidFill>
                <a:srgbClr val="000000"/>
              </a:solidFill>
              <a:latin typeface="Arial" panose="020B0604020202020204" pitchFamily="34" charset="0"/>
              <a:ea typeface="+mn-ea"/>
              <a:cs typeface="Arial" panose="020B0604020202020204" pitchFamily="34" charset="0"/>
            </a:endParaRPr>
          </a:p>
          <a:p>
            <a:pPr marL="457200" lvl="1" indent="0" algn="just" fontAlgn="auto">
              <a:spcBef>
                <a:spcPts val="0"/>
              </a:spcBef>
              <a:spcAft>
                <a:spcPts val="0"/>
              </a:spcAft>
              <a:buNone/>
            </a:pPr>
            <a:r>
              <a:rPr lang="es-ES" kern="1200" dirty="0" smtClean="0">
                <a:solidFill>
                  <a:schemeClr val="tx1"/>
                </a:solidFill>
                <a:latin typeface="Arial" panose="020B0604020202020204" pitchFamily="34" charset="0"/>
                <a:cs typeface="Arial" panose="020B0604020202020204" pitchFamily="34" charset="0"/>
              </a:rPr>
              <a:t>Desarrollar </a:t>
            </a:r>
            <a:r>
              <a:rPr lang="es-ES" kern="1200" dirty="0">
                <a:solidFill>
                  <a:schemeClr val="tx1"/>
                </a:solidFill>
                <a:latin typeface="Arial" panose="020B0604020202020204" pitchFamily="34" charset="0"/>
                <a:cs typeface="Arial" panose="020B0604020202020204" pitchFamily="34" charset="0"/>
              </a:rPr>
              <a:t>una aplicación que permita reconocer los elementos de la imagen </a:t>
            </a:r>
            <a:r>
              <a:rPr lang="es-ES" kern="1200" dirty="0" smtClean="0">
                <a:solidFill>
                  <a:schemeClr val="tx1"/>
                </a:solidFill>
                <a:latin typeface="Arial" panose="020B0604020202020204" pitchFamily="34" charset="0"/>
                <a:cs typeface="Arial" panose="020B0604020202020204" pitchFamily="34" charset="0"/>
              </a:rPr>
              <a:t>del esquema </a:t>
            </a:r>
            <a:r>
              <a:rPr lang="es-ES" kern="1200" dirty="0">
                <a:solidFill>
                  <a:schemeClr val="tx1"/>
                </a:solidFill>
                <a:latin typeface="Arial" panose="020B0604020202020204" pitchFamily="34" charset="0"/>
                <a:cs typeface="Arial" panose="020B0604020202020204" pitchFamily="34" charset="0"/>
              </a:rPr>
              <a:t>de un circuito eléctrico básico y sus interconexiones.</a:t>
            </a:r>
          </a:p>
          <a:p>
            <a:pPr marL="457200" lvl="1" indent="0" algn="just" fontAlgn="auto">
              <a:spcBef>
                <a:spcPts val="0"/>
              </a:spcBef>
              <a:spcAft>
                <a:spcPts val="0"/>
              </a:spcAft>
              <a:buNone/>
            </a:pPr>
            <a:endParaRPr lang="es-EC" kern="1200" dirty="0">
              <a:solidFill>
                <a:schemeClr val="tx1"/>
              </a:solidFill>
              <a:latin typeface="Arial" panose="020B0604020202020204" pitchFamily="34" charset="0"/>
              <a:cs typeface="Arial" panose="020B0604020202020204" pitchFamily="34" charset="0"/>
            </a:endParaRPr>
          </a:p>
          <a:p>
            <a:pPr marL="457200" lvl="1" indent="0" fontAlgn="auto">
              <a:spcBef>
                <a:spcPts val="0"/>
              </a:spcBef>
              <a:spcAft>
                <a:spcPts val="0"/>
              </a:spcAft>
              <a:buNone/>
            </a:pPr>
            <a:endParaRPr lang="es-EC" b="1" kern="1200" dirty="0">
              <a:solidFill>
                <a:srgbClr val="000000"/>
              </a:solidFill>
              <a:latin typeface="Arial" panose="020B0604020202020204" pitchFamily="34" charset="0"/>
              <a:ea typeface="+mn-ea"/>
              <a:cs typeface="Arial" panose="020B0604020202020204" pitchFamily="34" charset="0"/>
            </a:endParaRPr>
          </a:p>
          <a:p>
            <a:endParaRPr lang="es-ES" dirty="0"/>
          </a:p>
        </p:txBody>
      </p:sp>
      <p:sp>
        <p:nvSpPr>
          <p:cNvPr id="4" name="CuadroTexto 3"/>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5</a:t>
            </a:r>
            <a:endParaRPr kumimoji="0" lang="es-ES"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86922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03512" y="980729"/>
            <a:ext cx="2994731"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OBJETIVOS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CuadroTexto 10"/>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6</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Marcador de contenido 1"/>
          <p:cNvSpPr txBox="1">
            <a:spLocks/>
          </p:cNvSpPr>
          <p:nvPr/>
        </p:nvSpPr>
        <p:spPr>
          <a:xfrm>
            <a:off x="1703512" y="1600201"/>
            <a:ext cx="9282167" cy="452596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457200" lvl="1" indent="0" fontAlgn="auto">
              <a:spcBef>
                <a:spcPts val="0"/>
              </a:spcBef>
              <a:spcAft>
                <a:spcPts val="0"/>
              </a:spcAft>
              <a:buFontTx/>
              <a:buNone/>
            </a:pPr>
            <a:r>
              <a:rPr lang="es-EC" b="1" kern="1200" dirty="0" smtClean="0">
                <a:solidFill>
                  <a:srgbClr val="000000"/>
                </a:solidFill>
                <a:latin typeface="Arial" panose="020B0604020202020204" pitchFamily="34" charset="0"/>
                <a:ea typeface="+mn-ea"/>
                <a:cs typeface="Arial" panose="020B0604020202020204" pitchFamily="34" charset="0"/>
              </a:rPr>
              <a:t>OBJETIVO ESPECÍFICOS</a:t>
            </a:r>
          </a:p>
          <a:p>
            <a:pPr marL="457200" lvl="1" indent="0" algn="just" fontAlgn="auto">
              <a:spcBef>
                <a:spcPts val="0"/>
              </a:spcBef>
              <a:spcAft>
                <a:spcPts val="0"/>
              </a:spcAft>
              <a:buNone/>
            </a:pPr>
            <a:endParaRPr lang="es-EC" dirty="0" smtClean="0">
              <a:solidFill>
                <a:schemeClr val="tx1"/>
              </a:solidFill>
              <a:latin typeface="Arial" panose="020B0604020202020204" pitchFamily="34" charset="0"/>
              <a:cs typeface="Arial" panose="020B0604020202020204" pitchFamily="34" charset="0"/>
            </a:endParaRPr>
          </a:p>
          <a:p>
            <a:pPr lvl="1" algn="just" fontAlgn="auto">
              <a:spcBef>
                <a:spcPts val="0"/>
              </a:spcBef>
              <a:spcAft>
                <a:spcPts val="0"/>
              </a:spcAft>
              <a:buFont typeface="Arial" panose="020B0604020202020204" pitchFamily="34" charset="0"/>
              <a:buChar char="•"/>
            </a:pPr>
            <a:r>
              <a:rPr lang="es-EC" kern="1200" dirty="0" smtClean="0">
                <a:solidFill>
                  <a:schemeClr val="tx1"/>
                </a:solidFill>
                <a:latin typeface="Arial" panose="020B0604020202020204" pitchFamily="34" charset="0"/>
                <a:cs typeface="Arial" panose="020B0604020202020204" pitchFamily="34" charset="0"/>
              </a:rPr>
              <a:t>Elegir el método mas eficaz que permita reconocer los elementos del diagrama del circuito eléctrico básico.</a:t>
            </a:r>
          </a:p>
          <a:p>
            <a:pPr marL="457200" lvl="1" indent="0" algn="just" fontAlgn="auto">
              <a:spcBef>
                <a:spcPts val="0"/>
              </a:spcBef>
              <a:spcAft>
                <a:spcPts val="0"/>
              </a:spcAft>
              <a:buNone/>
            </a:pPr>
            <a:endParaRPr lang="es-EC" kern="1200" dirty="0" smtClean="0">
              <a:solidFill>
                <a:schemeClr val="tx1"/>
              </a:solidFill>
              <a:latin typeface="Arial" panose="020B0604020202020204" pitchFamily="34" charset="0"/>
              <a:cs typeface="Arial" panose="020B0604020202020204" pitchFamily="34" charset="0"/>
            </a:endParaRPr>
          </a:p>
          <a:p>
            <a:pPr lvl="1" algn="just" fontAlgn="auto">
              <a:spcBef>
                <a:spcPts val="0"/>
              </a:spcBef>
              <a:spcAft>
                <a:spcPts val="0"/>
              </a:spcAft>
              <a:buFont typeface="Arial" panose="020B0604020202020204" pitchFamily="34" charset="0"/>
              <a:buChar char="•"/>
            </a:pPr>
            <a:r>
              <a:rPr lang="es-EC" dirty="0" smtClean="0">
                <a:solidFill>
                  <a:schemeClr val="tx1"/>
                </a:solidFill>
                <a:latin typeface="Arial" panose="020B0604020202020204" pitchFamily="34" charset="0"/>
                <a:cs typeface="Arial" panose="020B0604020202020204" pitchFamily="34" charset="0"/>
              </a:rPr>
              <a:t>Desarrollar una aplicación mediante el uso de lenguaje de programación Python y </a:t>
            </a:r>
            <a:r>
              <a:rPr lang="es-EC" dirty="0" err="1" smtClean="0">
                <a:solidFill>
                  <a:schemeClr val="tx1"/>
                </a:solidFill>
                <a:latin typeface="Arial" panose="020B0604020202020204" pitchFamily="34" charset="0"/>
                <a:cs typeface="Arial" panose="020B0604020202020204" pitchFamily="34" charset="0"/>
              </a:rPr>
              <a:t>OpenCV</a:t>
            </a:r>
            <a:r>
              <a:rPr lang="es-EC" dirty="0" smtClean="0">
                <a:solidFill>
                  <a:schemeClr val="tx1"/>
                </a:solidFill>
                <a:latin typeface="Arial" panose="020B0604020202020204" pitchFamily="34" charset="0"/>
                <a:cs typeface="Arial" panose="020B0604020202020204" pitchFamily="34" charset="0"/>
              </a:rPr>
              <a:t> que permita realizar el reconocimiento de los elementos de un circuito eléctrico y sus interconexiones.</a:t>
            </a:r>
          </a:p>
          <a:p>
            <a:pPr lvl="1" algn="just" fontAlgn="auto">
              <a:spcBef>
                <a:spcPts val="0"/>
              </a:spcBef>
              <a:spcAft>
                <a:spcPts val="0"/>
              </a:spcAft>
              <a:buFont typeface="Arial" panose="020B0604020202020204" pitchFamily="34" charset="0"/>
              <a:buChar char="•"/>
            </a:pPr>
            <a:endParaRPr lang="es-EC" kern="1200" dirty="0" smtClean="0">
              <a:solidFill>
                <a:schemeClr val="tx1"/>
              </a:solidFill>
              <a:latin typeface="Arial" panose="020B0604020202020204" pitchFamily="34" charset="0"/>
              <a:cs typeface="Arial" panose="020B0604020202020204" pitchFamily="34" charset="0"/>
            </a:endParaRPr>
          </a:p>
          <a:p>
            <a:pPr marL="457200" lvl="1" indent="0" fontAlgn="auto">
              <a:spcBef>
                <a:spcPts val="0"/>
              </a:spcBef>
              <a:spcAft>
                <a:spcPts val="0"/>
              </a:spcAft>
              <a:buFontTx/>
              <a:buNone/>
            </a:pPr>
            <a:endParaRPr lang="es-EC" b="1" kern="1200" dirty="0" smtClean="0">
              <a:solidFill>
                <a:srgbClr val="000000"/>
              </a:solidFill>
              <a:latin typeface="Arial" panose="020B0604020202020204" pitchFamily="34" charset="0"/>
              <a:ea typeface="+mn-ea"/>
              <a:cs typeface="Arial" panose="020B0604020202020204" pitchFamily="34" charset="0"/>
            </a:endParaRPr>
          </a:p>
          <a:p>
            <a:endParaRPr lang="es-ES" kern="0" dirty="0"/>
          </a:p>
        </p:txBody>
      </p:sp>
    </p:spTree>
    <p:extLst>
      <p:ext uri="{BB962C8B-B14F-4D97-AF65-F5344CB8AC3E}">
        <p14:creationId xmlns:p14="http://schemas.microsoft.com/office/powerpoint/2010/main" val="3331840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03512" y="980729"/>
            <a:ext cx="2994731" cy="58477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OBJETIVOS</a:t>
            </a:r>
            <a:endParaRPr kumimoji="0" lang="es-EC"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CuadroTexto 10"/>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dirty="0">
                <a:solidFill>
                  <a:srgbClr val="000000"/>
                </a:solidFill>
                <a:latin typeface="Arial"/>
              </a:rPr>
              <a:t>7</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Marcador de contenido 1"/>
          <p:cNvSpPr txBox="1">
            <a:spLocks/>
          </p:cNvSpPr>
          <p:nvPr/>
        </p:nvSpPr>
        <p:spPr>
          <a:xfrm>
            <a:off x="1703512" y="1600201"/>
            <a:ext cx="9282167" cy="452596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OBJETIVO GENERAL</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Generar dos archivos</a:t>
            </a:r>
            <a:r>
              <a:rPr kumimoji="0" lang="es-EC" sz="24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de texto que contengan información sobre los elementos del circuito eléctrico básico y sus conexiones correspondientes.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C" baseline="0" dirty="0">
              <a:solidFill>
                <a:srgbClr val="000000"/>
              </a:solidFill>
              <a:latin typeface="Arial" panose="020B0604020202020204" pitchFamily="34" charset="0"/>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24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Realizar las pruebas del caso para verificar los resultados que el proyecto genera.</a:t>
            </a:r>
            <a:endParaRPr kumimoji="0" lang="es-EC"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EC" sz="2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1674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623200" y="2894113"/>
            <a:ext cx="7340407" cy="646331"/>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C" sz="3600" b="1"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FUNDAMENTACIÓN TEÓRICA </a:t>
            </a:r>
            <a:endParaRPr kumimoji="0" lang="es-EC" sz="3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3" name="CuadroTexto 2"/>
          <p:cNvSpPr txBox="1"/>
          <p:nvPr/>
        </p:nvSpPr>
        <p:spPr>
          <a:xfrm>
            <a:off x="283334" y="6337417"/>
            <a:ext cx="682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000000"/>
                </a:solidFill>
                <a:effectLst/>
                <a:uLnTx/>
                <a:uFillTx/>
                <a:latin typeface="Arial"/>
                <a:ea typeface="+mn-ea"/>
                <a:cs typeface="+mn-cs"/>
              </a:rPr>
              <a:t>8</a:t>
            </a:r>
          </a:p>
        </p:txBody>
      </p:sp>
    </p:spTree>
    <p:extLst>
      <p:ext uri="{BB962C8B-B14F-4D97-AF65-F5344CB8AC3E}">
        <p14:creationId xmlns:p14="http://schemas.microsoft.com/office/powerpoint/2010/main" val="812539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PE">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B319809F-32AD-41BB-91C2-92823EF8FA03}" vid="{0DAA4094-7F38-4E4C-92F2-F709496ADBC1}"/>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TotalTime>
  <Words>1493</Words>
  <Application>Microsoft Office PowerPoint</Application>
  <PresentationFormat>Panorámica</PresentationFormat>
  <Paragraphs>257</Paragraphs>
  <Slides>48</Slides>
  <Notes>9</Notes>
  <HiddenSlides>0</HiddenSlides>
  <MMClips>1</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48</vt:i4>
      </vt:variant>
    </vt:vector>
  </HeadingPairs>
  <TitlesOfParts>
    <vt:vector size="59" baseType="lpstr">
      <vt:lpstr>맑은 고딕</vt:lpstr>
      <vt:lpstr>Yu Gothic Light</vt:lpstr>
      <vt:lpstr>Arial</vt:lpstr>
      <vt:lpstr>Calibri</vt:lpstr>
      <vt:lpstr>Calibri Light</vt:lpstr>
      <vt:lpstr>Tahoma</vt:lpstr>
      <vt:lpstr>Times New Roman</vt:lpstr>
      <vt:lpstr>Wingdings</vt:lpstr>
      <vt:lpstr>Tema de Office</vt:lpstr>
      <vt:lpstr>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T@Z FOREVER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Andy Muñoz</dc:creator>
  <cp:lastModifiedBy>Andy Muñoz</cp:lastModifiedBy>
  <cp:revision>45</cp:revision>
  <dcterms:created xsi:type="dcterms:W3CDTF">2021-07-28T17:06:27Z</dcterms:created>
  <dcterms:modified xsi:type="dcterms:W3CDTF">2021-08-25T15:34:00Z</dcterms:modified>
</cp:coreProperties>
</file>