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9" r:id="rId3"/>
    <p:sldId id="260" r:id="rId4"/>
    <p:sldId id="292" r:id="rId5"/>
    <p:sldId id="261" r:id="rId6"/>
    <p:sldId id="293" r:id="rId7"/>
    <p:sldId id="262" r:id="rId8"/>
    <p:sldId id="290" r:id="rId9"/>
    <p:sldId id="264" r:id="rId10"/>
    <p:sldId id="265" r:id="rId11"/>
    <p:sldId id="286" r:id="rId12"/>
    <p:sldId id="267" r:id="rId13"/>
    <p:sldId id="268" r:id="rId14"/>
    <p:sldId id="287" r:id="rId15"/>
    <p:sldId id="270" r:id="rId16"/>
    <p:sldId id="288" r:id="rId17"/>
    <p:sldId id="271" r:id="rId18"/>
    <p:sldId id="272" r:id="rId19"/>
    <p:sldId id="273" r:id="rId20"/>
    <p:sldId id="289" r:id="rId21"/>
    <p:sldId id="275" r:id="rId22"/>
    <p:sldId id="285" r:id="rId23"/>
    <p:sldId id="276" r:id="rId24"/>
    <p:sldId id="279" r:id="rId25"/>
    <p:sldId id="291" r:id="rId2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4" autoAdjust="0"/>
    <p:restoredTop sz="94660"/>
  </p:normalViewPr>
  <p:slideViewPr>
    <p:cSldViewPr snapToGrid="0">
      <p:cViewPr>
        <p:scale>
          <a:sx n="75" d="100"/>
          <a:sy n="75" d="100"/>
        </p:scale>
        <p:origin x="293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F2D800-3C35-4B36-981E-4D656F442490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B9E0AD0-0ECC-4F5F-8D8E-BEE019735317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Hongos como controladores biológicos </a:t>
          </a:r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F28DF-AC8D-4329-A136-6011D7F22C8F}" type="parTrans" cxnId="{FF6FF5AA-495B-495B-9177-D1694855D490}">
      <dgm:prSet/>
      <dgm:spPr/>
      <dgm:t>
        <a:bodyPr/>
        <a:lstStyle/>
        <a:p>
          <a:endParaRPr lang="es-EC" sz="1600"/>
        </a:p>
      </dgm:t>
    </dgm:pt>
    <dgm:pt modelId="{BE1B7D85-5C90-4F4D-9215-BD01765A3916}" type="sibTrans" cxnId="{FF6FF5AA-495B-495B-9177-D1694855D490}">
      <dgm:prSet/>
      <dgm:spPr/>
      <dgm:t>
        <a:bodyPr/>
        <a:lstStyle/>
        <a:p>
          <a:endParaRPr lang="es-EC" sz="1600"/>
        </a:p>
      </dgm:t>
    </dgm:pt>
    <dgm:pt modelId="{35D3A0A7-31A5-417A-B035-CE699F43A29B}" type="pres">
      <dgm:prSet presAssocID="{A3F2D800-3C35-4B36-981E-4D656F4424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AEF078D-39D6-41EE-AADD-54D70D10F104}" type="pres">
      <dgm:prSet presAssocID="{EB9E0AD0-0ECC-4F5F-8D8E-BEE019735317}" presName="hierRoot1" presStyleCnt="0">
        <dgm:presLayoutVars>
          <dgm:hierBranch val="init"/>
        </dgm:presLayoutVars>
      </dgm:prSet>
      <dgm:spPr/>
    </dgm:pt>
    <dgm:pt modelId="{61302062-45F2-4886-B443-CFDF810A7FF4}" type="pres">
      <dgm:prSet presAssocID="{EB9E0AD0-0ECC-4F5F-8D8E-BEE019735317}" presName="rootComposite1" presStyleCnt="0"/>
      <dgm:spPr/>
    </dgm:pt>
    <dgm:pt modelId="{DCACA6E3-60FC-4AF4-9105-6B69DA3536E9}" type="pres">
      <dgm:prSet presAssocID="{EB9E0AD0-0ECC-4F5F-8D8E-BEE019735317}" presName="rootText1" presStyleLbl="node0" presStyleIdx="0" presStyleCnt="1" custScaleX="183069" custScaleY="13778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765DF8-3336-4B87-99EC-FA431E5A0697}" type="pres">
      <dgm:prSet presAssocID="{EB9E0AD0-0ECC-4F5F-8D8E-BEE019735317}" presName="rootConnector1" presStyleLbl="node1" presStyleIdx="0" presStyleCnt="0"/>
      <dgm:spPr/>
    </dgm:pt>
    <dgm:pt modelId="{FA00431B-BA07-4AF3-95D4-27CB2B93A8A8}" type="pres">
      <dgm:prSet presAssocID="{EB9E0AD0-0ECC-4F5F-8D8E-BEE019735317}" presName="hierChild2" presStyleCnt="0"/>
      <dgm:spPr/>
    </dgm:pt>
    <dgm:pt modelId="{7900C387-469F-4782-ABA0-48724DC7B4D6}" type="pres">
      <dgm:prSet presAssocID="{EB9E0AD0-0ECC-4F5F-8D8E-BEE019735317}" presName="hierChild3" presStyleCnt="0"/>
      <dgm:spPr/>
    </dgm:pt>
  </dgm:ptLst>
  <dgm:cxnLst>
    <dgm:cxn modelId="{802871FA-03F8-4857-9C2A-C51B4BC2B4D8}" type="presOf" srcId="{A3F2D800-3C35-4B36-981E-4D656F442490}" destId="{35D3A0A7-31A5-417A-B035-CE699F43A29B}" srcOrd="0" destOrd="0" presId="urn:microsoft.com/office/officeart/2005/8/layout/orgChart1"/>
    <dgm:cxn modelId="{A88E02DD-CA59-495B-9ED9-8E1ABA57EA75}" type="presOf" srcId="{EB9E0AD0-0ECC-4F5F-8D8E-BEE019735317}" destId="{D0765DF8-3336-4B87-99EC-FA431E5A0697}" srcOrd="1" destOrd="0" presId="urn:microsoft.com/office/officeart/2005/8/layout/orgChart1"/>
    <dgm:cxn modelId="{FF6FF5AA-495B-495B-9177-D1694855D490}" srcId="{A3F2D800-3C35-4B36-981E-4D656F442490}" destId="{EB9E0AD0-0ECC-4F5F-8D8E-BEE019735317}" srcOrd="0" destOrd="0" parTransId="{97AF28DF-AC8D-4329-A136-6011D7F22C8F}" sibTransId="{BE1B7D85-5C90-4F4D-9215-BD01765A3916}"/>
    <dgm:cxn modelId="{A7D0E0A2-AE58-46E2-9FF7-7657EA035906}" type="presOf" srcId="{EB9E0AD0-0ECC-4F5F-8D8E-BEE019735317}" destId="{DCACA6E3-60FC-4AF4-9105-6B69DA3536E9}" srcOrd="0" destOrd="0" presId="urn:microsoft.com/office/officeart/2005/8/layout/orgChart1"/>
    <dgm:cxn modelId="{6C81D58D-5CC1-4EB2-A6A7-65CB9CF0E213}" type="presParOf" srcId="{35D3A0A7-31A5-417A-B035-CE699F43A29B}" destId="{5AEF078D-39D6-41EE-AADD-54D70D10F104}" srcOrd="0" destOrd="0" presId="urn:microsoft.com/office/officeart/2005/8/layout/orgChart1"/>
    <dgm:cxn modelId="{8D5B75FB-C065-4A66-85AF-7DA92E6BA16F}" type="presParOf" srcId="{5AEF078D-39D6-41EE-AADD-54D70D10F104}" destId="{61302062-45F2-4886-B443-CFDF810A7FF4}" srcOrd="0" destOrd="0" presId="urn:microsoft.com/office/officeart/2005/8/layout/orgChart1"/>
    <dgm:cxn modelId="{561D7857-AFAE-49D7-B864-D9F0BC644380}" type="presParOf" srcId="{61302062-45F2-4886-B443-CFDF810A7FF4}" destId="{DCACA6E3-60FC-4AF4-9105-6B69DA3536E9}" srcOrd="0" destOrd="0" presId="urn:microsoft.com/office/officeart/2005/8/layout/orgChart1"/>
    <dgm:cxn modelId="{C551E2F5-7B0A-4094-877D-1690A7B2C1A7}" type="presParOf" srcId="{61302062-45F2-4886-B443-CFDF810A7FF4}" destId="{D0765DF8-3336-4B87-99EC-FA431E5A0697}" srcOrd="1" destOrd="0" presId="urn:microsoft.com/office/officeart/2005/8/layout/orgChart1"/>
    <dgm:cxn modelId="{20707832-BD10-4060-8F69-39C4C54DDDBC}" type="presParOf" srcId="{5AEF078D-39D6-41EE-AADD-54D70D10F104}" destId="{FA00431B-BA07-4AF3-95D4-27CB2B93A8A8}" srcOrd="1" destOrd="0" presId="urn:microsoft.com/office/officeart/2005/8/layout/orgChart1"/>
    <dgm:cxn modelId="{2C9000AA-054D-4812-8C8E-60D917227314}" type="presParOf" srcId="{5AEF078D-39D6-41EE-AADD-54D70D10F104}" destId="{7900C387-469F-4782-ABA0-48724DC7B4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CA6E3-60FC-4AF4-9105-6B69DA3536E9}">
      <dsp:nvSpPr>
        <dsp:cNvPr id="0" name=""/>
        <dsp:cNvSpPr/>
      </dsp:nvSpPr>
      <dsp:spPr>
        <a:xfrm>
          <a:off x="470589" y="256"/>
          <a:ext cx="2133396" cy="80283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Hongos como controladores biológicos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589" y="256"/>
        <a:ext cx="2133396" cy="802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426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923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094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175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298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924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329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322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300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481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588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79218-2A34-4664-8201-96B3AA7BD846}" type="datetimeFigureOut">
              <a:rPr lang="es-EC" smtClean="0"/>
              <a:t>18/8/2021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1722A-B1F4-4901-9CA8-B79547D7ACC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473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0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fif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fi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microsoft.com/office/2007/relationships/hdphoto" Target="../media/hdphoto2.wdp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microsoft.com/office/2007/relationships/hdphoto" Target="../media/hdphoto1.wdp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45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9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jfif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image" Target="../media/image2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387CCB6-A4A8-43C5-B5C0-2212EFFBE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F8A0C63-9907-40AA-8CA6-1C2A94BB014F}"/>
              </a:ext>
            </a:extLst>
          </p:cNvPr>
          <p:cNvSpPr txBox="1"/>
          <p:nvPr/>
        </p:nvSpPr>
        <p:spPr>
          <a:xfrm>
            <a:off x="1090863" y="1202096"/>
            <a:ext cx="10684042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DEPARTAMENTO DE CIENCIAS DE LA VIDA Y DE LA AGRICULTURA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CARRERA DE INGENIERÍA EN BIOTECNOLOGÍA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dirty="0" smtClean="0"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TRABAJO DE TITULACIÓN, PREVIO A LA OBTENCIÓN DEL TÍTULO DE INGENIERO EN BIOTECNOLOGÍA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2456C9F-F51C-4876-9978-4B7BF4F63B87}"/>
              </a:ext>
            </a:extLst>
          </p:cNvPr>
          <p:cNvSpPr txBox="1"/>
          <p:nvPr/>
        </p:nvSpPr>
        <p:spPr>
          <a:xfrm>
            <a:off x="1316523" y="2872732"/>
            <a:ext cx="105396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“Aislamiento e identificación de dos hongos entomopatógenos y evaluación de su antagonismo en la plaga </a:t>
            </a:r>
            <a:r>
              <a:rPr lang="es-EC" sz="2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Frankliniella occidentalis </a:t>
            </a:r>
            <a:r>
              <a:rPr lang="es-EC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 cultivos de </a:t>
            </a:r>
            <a:r>
              <a:rPr lang="es-EC" sz="22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Rosa</a:t>
            </a:r>
            <a:r>
              <a:rPr lang="es-EC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spp. de una florícola, Ecuador”</a:t>
            </a:r>
            <a:endParaRPr lang="es-EC" sz="22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79DB23A-188F-4409-99FD-2BCD0E55BB5F}"/>
              </a:ext>
            </a:extLst>
          </p:cNvPr>
          <p:cNvSpPr txBox="1"/>
          <p:nvPr/>
        </p:nvSpPr>
        <p:spPr>
          <a:xfrm>
            <a:off x="2355135" y="4399380"/>
            <a:ext cx="501957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Elaborado por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Jhosep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Adrián Castillo Guamán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3505200" algn="l"/>
              </a:tabLst>
            </a:pPr>
            <a:r>
              <a:rPr lang="es-EC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</a:t>
            </a:r>
            <a:r>
              <a:rPr lang="es-EC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Alma Koch M. Sc.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73839" y="5271773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tabLst>
                <a:tab pos="3505200" algn="l"/>
              </a:tabLst>
            </a:pP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" y="8626"/>
            <a:ext cx="12192000" cy="6858000"/>
          </a:xfrm>
          <a:prstGeom prst="rect">
            <a:avLst/>
          </a:prstGeom>
        </p:spPr>
      </p:pic>
      <p:grpSp>
        <p:nvGrpSpPr>
          <p:cNvPr id="49" name="Grupo 48"/>
          <p:cNvGrpSpPr/>
          <p:nvPr/>
        </p:nvGrpSpPr>
        <p:grpSpPr>
          <a:xfrm>
            <a:off x="191228" y="8827"/>
            <a:ext cx="6545494" cy="3186852"/>
            <a:chOff x="191228" y="8827"/>
            <a:chExt cx="6545494" cy="3186852"/>
          </a:xfrm>
        </p:grpSpPr>
        <p:sp>
          <p:nvSpPr>
            <p:cNvPr id="3" name="Rectángulo 2"/>
            <p:cNvSpPr/>
            <p:nvPr/>
          </p:nvSpPr>
          <p:spPr>
            <a:xfrm>
              <a:off x="347224" y="8827"/>
              <a:ext cx="4222631" cy="5406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200000"/>
                </a:lnSpc>
                <a:spcBef>
                  <a:spcPts val="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C" sz="17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Bioensayo de patogenicidad </a:t>
              </a:r>
              <a:r>
                <a:rPr lang="es-EC" sz="1700" b="1" i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 vitro</a:t>
              </a:r>
              <a:endParaRPr lang="es-EC" sz="1700" b="1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upo 46"/>
            <p:cNvGrpSpPr/>
            <p:nvPr/>
          </p:nvGrpSpPr>
          <p:grpSpPr>
            <a:xfrm>
              <a:off x="191228" y="536114"/>
              <a:ext cx="6545494" cy="2659565"/>
              <a:chOff x="225695" y="850458"/>
              <a:chExt cx="6545494" cy="2659565"/>
            </a:xfrm>
          </p:grpSpPr>
          <p:sp>
            <p:nvSpPr>
              <p:cNvPr id="6" name="Rectángulo 5"/>
              <p:cNvSpPr/>
              <p:nvPr/>
            </p:nvSpPr>
            <p:spPr>
              <a:xfrm>
                <a:off x="1119949" y="850458"/>
                <a:ext cx="3047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ES" sz="1600" b="1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s-ES" sz="16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Concentración del inóculo.</a:t>
                </a:r>
                <a:endParaRPr lang="es-EC" sz="16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" name="Picture 12" descr="Patrón de crecimiento de tres inóculos de Beauveria bassiana a los 22... |  Download Scientific Diagram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95" y="1618792"/>
                <a:ext cx="1198308" cy="9855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283" y="2244565"/>
                <a:ext cx="1689451" cy="1265458"/>
              </a:xfrm>
              <a:prstGeom prst="rect">
                <a:avLst/>
              </a:prstGeom>
            </p:spPr>
          </p:pic>
          <p:pic>
            <p:nvPicPr>
              <p:cNvPr id="5126" name="Picture 6" descr="TUBOS NUNC PARA CENTRÍFUGA, ESTÉRILES, CÓNICOS, MATERIAL POLIPROPILENO 15ML  Y 50ML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8" t="44098" r="38774"/>
              <a:stretch/>
            </p:blipFill>
            <p:spPr bwMode="auto">
              <a:xfrm>
                <a:off x="3015734" y="1451762"/>
                <a:ext cx="1319515" cy="1250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Conector recto de flecha 10"/>
              <p:cNvCxnSpPr/>
              <p:nvPr/>
            </p:nvCxnSpPr>
            <p:spPr>
              <a:xfrm>
                <a:off x="4415804" y="2027966"/>
                <a:ext cx="359842" cy="33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CuadroTexto 12"/>
              <p:cNvSpPr txBox="1"/>
              <p:nvPr/>
            </p:nvSpPr>
            <p:spPr>
              <a:xfrm>
                <a:off x="5050792" y="1542714"/>
                <a:ext cx="172039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Concentración</a:t>
                </a:r>
              </a:p>
              <a:p>
                <a:pPr marL="285750" indent="-285750">
                  <a:buFontTx/>
                  <a:buChar char="-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10</a:t>
                </a:r>
                <a:r>
                  <a:rPr lang="es-ES" sz="1400" baseline="30000" dirty="0" smtClean="0">
                    <a:effectLst/>
                    <a:latin typeface="Arial" panose="020B0604020202020204" pitchFamily="34" charset="0"/>
                    <a:ea typeface="Arial MT"/>
                  </a:rPr>
                  <a:t>6  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conidias/ml</a:t>
                </a:r>
                <a:endParaRPr lang="es-ES" sz="1400" dirty="0">
                  <a:latin typeface="Arial" panose="020B0604020202020204" pitchFamily="34" charset="0"/>
                  <a:ea typeface="Arial MT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10</a:t>
                </a:r>
                <a:r>
                  <a:rPr lang="es-ES" sz="1400" baseline="30000" dirty="0" smtClean="0">
                    <a:effectLst/>
                    <a:latin typeface="Arial" panose="020B0604020202020204" pitchFamily="34" charset="0"/>
                    <a:ea typeface="Arial MT"/>
                  </a:rPr>
                  <a:t>7  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conidias/ml</a:t>
                </a:r>
                <a:endParaRPr lang="es-ES" sz="1400" dirty="0">
                  <a:latin typeface="Arial" panose="020B0604020202020204" pitchFamily="34" charset="0"/>
                  <a:ea typeface="Arial MT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10</a:t>
                </a:r>
                <a:r>
                  <a:rPr lang="es-ES" sz="1400" baseline="30000" dirty="0" smtClean="0">
                    <a:effectLst/>
                    <a:latin typeface="Arial" panose="020B0604020202020204" pitchFamily="34" charset="0"/>
                    <a:ea typeface="Arial MT"/>
                  </a:rPr>
                  <a:t>8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 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conidias/ml</a:t>
                </a:r>
                <a:endParaRPr lang="es-ES" sz="1400" dirty="0" smtClean="0">
                  <a:latin typeface="Arial" panose="020B0604020202020204" pitchFamily="34" charset="0"/>
                  <a:ea typeface="Arial MT"/>
                </a:endParaRPr>
              </a:p>
              <a:p>
                <a:pPr marL="285750" indent="-285750">
                  <a:buFontTx/>
                  <a:buChar char="-"/>
                </a:pP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brir llave 13"/>
              <p:cNvSpPr/>
              <p:nvPr/>
            </p:nvSpPr>
            <p:spPr>
              <a:xfrm>
                <a:off x="4872942" y="1435233"/>
                <a:ext cx="177851" cy="1169071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</p:grpSp>
      <p:grpSp>
        <p:nvGrpSpPr>
          <p:cNvPr id="46" name="Grupo 45"/>
          <p:cNvGrpSpPr/>
          <p:nvPr/>
        </p:nvGrpSpPr>
        <p:grpSpPr>
          <a:xfrm>
            <a:off x="7769480" y="523984"/>
            <a:ext cx="3233745" cy="2777983"/>
            <a:chOff x="7915297" y="871944"/>
            <a:chExt cx="3233745" cy="2777983"/>
          </a:xfrm>
        </p:grpSpPr>
        <p:sp>
          <p:nvSpPr>
            <p:cNvPr id="16" name="Rectángulo 15"/>
            <p:cNvSpPr/>
            <p:nvPr/>
          </p:nvSpPr>
          <p:spPr>
            <a:xfrm>
              <a:off x="8101413" y="871944"/>
              <a:ext cx="30476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s-ES" sz="16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s-ES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s-EC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Recolección y cría de trips</a:t>
              </a:r>
              <a:r>
                <a:rPr lang="es-ES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s-EC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28" name="Picture 8" descr="Simbolismo de... la rosa - Biblioteca de Nueva Acrópoli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4" t="7878" r="20696" b="12133"/>
            <a:stretch/>
          </p:blipFill>
          <p:spPr bwMode="auto">
            <a:xfrm>
              <a:off x="7915297" y="1543100"/>
              <a:ext cx="1248278" cy="1026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MANEJO INTEGRADO DE THRIPS (Frankliniella occidentalis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787" y="1564538"/>
              <a:ext cx="1462084" cy="1005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7031" y="2635113"/>
              <a:ext cx="2029511" cy="1014814"/>
            </a:xfrm>
            <a:prstGeom prst="rect">
              <a:avLst/>
            </a:prstGeom>
          </p:spPr>
        </p:pic>
      </p:grpSp>
      <p:grpSp>
        <p:nvGrpSpPr>
          <p:cNvPr id="52" name="Grupo 51"/>
          <p:cNvGrpSpPr/>
          <p:nvPr/>
        </p:nvGrpSpPr>
        <p:grpSpPr>
          <a:xfrm>
            <a:off x="4005667" y="3227159"/>
            <a:ext cx="4463129" cy="2814346"/>
            <a:chOff x="197238" y="3410146"/>
            <a:chExt cx="4463129" cy="2814346"/>
          </a:xfrm>
        </p:grpSpPr>
        <p:grpSp>
          <p:nvGrpSpPr>
            <p:cNvPr id="51" name="Grupo 50"/>
            <p:cNvGrpSpPr/>
            <p:nvPr/>
          </p:nvGrpSpPr>
          <p:grpSpPr>
            <a:xfrm>
              <a:off x="197238" y="3410146"/>
              <a:ext cx="4463129" cy="2814346"/>
              <a:chOff x="197238" y="3410146"/>
              <a:chExt cx="4463129" cy="2814346"/>
            </a:xfrm>
          </p:grpSpPr>
          <p:grpSp>
            <p:nvGrpSpPr>
              <p:cNvPr id="28" name="Grupo 27"/>
              <p:cNvGrpSpPr/>
              <p:nvPr/>
            </p:nvGrpSpPr>
            <p:grpSpPr>
              <a:xfrm>
                <a:off x="1143320" y="3410146"/>
                <a:ext cx="3517047" cy="2332417"/>
                <a:chOff x="32378" y="3318203"/>
                <a:chExt cx="3517047" cy="2332417"/>
              </a:xfrm>
            </p:grpSpPr>
            <p:sp>
              <p:nvSpPr>
                <p:cNvPr id="21" name="Rectángulo 20"/>
                <p:cNvSpPr/>
                <p:nvPr/>
              </p:nvSpPr>
              <p:spPr>
                <a:xfrm>
                  <a:off x="32378" y="3318203"/>
                  <a:ext cx="1986441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200000"/>
                    </a:lnSpc>
                    <a:spcBef>
                      <a:spcPts val="200"/>
                    </a:spcBef>
                    <a:spcAft>
                      <a:spcPts val="0"/>
                    </a:spcAft>
                  </a:pPr>
                  <a:r>
                    <a:rPr lang="es-ES" sz="16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  <a:r>
                    <a:rPr lang="es-ES" sz="1600" b="1" dirty="0" smtClean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Bioensayo dual.</a:t>
                  </a:r>
                  <a:endParaRPr lang="es-EC" sz="1600" b="1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134" name="Picture 14" descr="14,330 Cajas Petri Imágenes y Fotos - 123RF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8" t="14776" r="50346" b="21143"/>
                <a:stretch/>
              </p:blipFill>
              <p:spPr bwMode="auto">
                <a:xfrm>
                  <a:off x="387555" y="4386283"/>
                  <a:ext cx="1588527" cy="12643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Imagen 1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9177"/>
                <a:stretch/>
              </p:blipFill>
              <p:spPr>
                <a:xfrm>
                  <a:off x="1026485" y="4796012"/>
                  <a:ext cx="542888" cy="444878"/>
                </a:xfrm>
                <a:prstGeom prst="rect">
                  <a:avLst/>
                </a:prstGeom>
              </p:spPr>
            </p:pic>
            <p:sp>
              <p:nvSpPr>
                <p:cNvPr id="19" name="Nube 18"/>
                <p:cNvSpPr/>
                <p:nvPr/>
              </p:nvSpPr>
              <p:spPr>
                <a:xfrm>
                  <a:off x="586596" y="4942936"/>
                  <a:ext cx="323778" cy="297954"/>
                </a:xfrm>
                <a:prstGeom prst="cloud">
                  <a:avLst/>
                </a:prstGeom>
                <a:solidFill>
                  <a:schemeClr val="bg1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cxnSp>
              <p:nvCxnSpPr>
                <p:cNvPr id="22" name="Conector recto 21"/>
                <p:cNvCxnSpPr>
                  <a:stCxn id="18" idx="3"/>
                </p:cNvCxnSpPr>
                <p:nvPr/>
              </p:nvCxnSpPr>
              <p:spPr>
                <a:xfrm flipV="1">
                  <a:off x="1569373" y="4942936"/>
                  <a:ext cx="751133" cy="7551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cto 28"/>
                <p:cNvCxnSpPr/>
                <p:nvPr/>
              </p:nvCxnSpPr>
              <p:spPr>
                <a:xfrm flipV="1">
                  <a:off x="1579179" y="4580626"/>
                  <a:ext cx="629124" cy="43355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Elipse 24"/>
                <p:cNvSpPr/>
                <p:nvPr/>
              </p:nvSpPr>
              <p:spPr>
                <a:xfrm>
                  <a:off x="2208303" y="4233004"/>
                  <a:ext cx="1341122" cy="90010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pic>
              <p:nvPicPr>
                <p:cNvPr id="26" name="Imagen 25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008" b="11817"/>
                <a:stretch/>
              </p:blipFill>
              <p:spPr>
                <a:xfrm>
                  <a:off x="2401783" y="4300260"/>
                  <a:ext cx="448326" cy="314615"/>
                </a:xfrm>
                <a:prstGeom prst="rect">
                  <a:avLst/>
                </a:prstGeom>
              </p:spPr>
            </p:pic>
            <p:pic>
              <p:nvPicPr>
                <p:cNvPr id="34" name="Imagen 33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008" b="11817"/>
                <a:stretch/>
              </p:blipFill>
              <p:spPr>
                <a:xfrm>
                  <a:off x="2775987" y="4346156"/>
                  <a:ext cx="448326" cy="314615"/>
                </a:xfrm>
                <a:prstGeom prst="rect">
                  <a:avLst/>
                </a:prstGeom>
              </p:spPr>
            </p:pic>
            <p:pic>
              <p:nvPicPr>
                <p:cNvPr id="35" name="Imagen 34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008" b="11817"/>
                <a:stretch/>
              </p:blipFill>
              <p:spPr>
                <a:xfrm>
                  <a:off x="2439864" y="4628321"/>
                  <a:ext cx="448326" cy="314615"/>
                </a:xfrm>
                <a:prstGeom prst="rect">
                  <a:avLst/>
                </a:prstGeom>
              </p:spPr>
            </p:pic>
            <p:pic>
              <p:nvPicPr>
                <p:cNvPr id="36" name="Imagen 35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008" b="11817"/>
                <a:stretch/>
              </p:blipFill>
              <p:spPr>
                <a:xfrm>
                  <a:off x="3028395" y="4683917"/>
                  <a:ext cx="448326" cy="314615"/>
                </a:xfrm>
                <a:prstGeom prst="rect">
                  <a:avLst/>
                </a:prstGeom>
              </p:spPr>
            </p:pic>
            <p:pic>
              <p:nvPicPr>
                <p:cNvPr id="37" name="Imagen 3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008" b="11817"/>
                <a:stretch/>
              </p:blipFill>
              <p:spPr>
                <a:xfrm>
                  <a:off x="2700379" y="4739634"/>
                  <a:ext cx="448326" cy="314615"/>
                </a:xfrm>
                <a:prstGeom prst="rect">
                  <a:avLst/>
                </a:prstGeom>
              </p:spPr>
            </p:pic>
            <p:pic>
              <p:nvPicPr>
                <p:cNvPr id="38" name="Imagen 37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008" b="11817"/>
                <a:stretch/>
              </p:blipFill>
              <p:spPr>
                <a:xfrm>
                  <a:off x="3013016" y="4457567"/>
                  <a:ext cx="448326" cy="314615"/>
                </a:xfrm>
                <a:prstGeom prst="rect">
                  <a:avLst/>
                </a:prstGeom>
              </p:spPr>
            </p:pic>
          </p:grpSp>
          <p:pic>
            <p:nvPicPr>
              <p:cNvPr id="5138" name="Picture 18" descr="Tubos Centrifuga Tipo Falcon 15 Ml X 100 Unidades Paralwall | Mercado Libre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70" y="4672569"/>
                <a:ext cx="646956" cy="12441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Imagen 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177"/>
              <a:stretch/>
            </p:blipFill>
            <p:spPr>
              <a:xfrm>
                <a:off x="485780" y="4046052"/>
                <a:ext cx="542888" cy="444878"/>
              </a:xfrm>
              <a:prstGeom prst="rect">
                <a:avLst/>
              </a:prstGeom>
            </p:spPr>
          </p:pic>
          <p:sp>
            <p:nvSpPr>
              <p:cNvPr id="31" name="CuadroTexto 30"/>
              <p:cNvSpPr txBox="1"/>
              <p:nvPr/>
            </p:nvSpPr>
            <p:spPr>
              <a:xfrm>
                <a:off x="197238" y="5916715"/>
                <a:ext cx="12267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Suspensión</a:t>
                </a: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Conector recto de flecha 32"/>
              <p:cNvCxnSpPr/>
              <p:nvPr/>
            </p:nvCxnSpPr>
            <p:spPr>
              <a:xfrm>
                <a:off x="778248" y="4438099"/>
                <a:ext cx="0" cy="6680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Conector recto de flecha 39"/>
            <p:cNvCxnSpPr/>
            <p:nvPr/>
          </p:nvCxnSpPr>
          <p:spPr>
            <a:xfrm>
              <a:off x="1028668" y="5146192"/>
              <a:ext cx="2976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11954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124461" y="436931"/>
            <a:ext cx="7957088" cy="5103819"/>
            <a:chOff x="6226927" y="2773014"/>
            <a:chExt cx="7957088" cy="5103819"/>
          </a:xfrm>
        </p:grpSpPr>
        <p:grpSp>
          <p:nvGrpSpPr>
            <p:cNvPr id="3" name="Grupo 2"/>
            <p:cNvGrpSpPr/>
            <p:nvPr/>
          </p:nvGrpSpPr>
          <p:grpSpPr>
            <a:xfrm>
              <a:off x="6226927" y="2773014"/>
              <a:ext cx="5582310" cy="5103819"/>
              <a:chOff x="6226927" y="2773014"/>
              <a:chExt cx="5582310" cy="510381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ángulo 4"/>
                  <p:cNvSpPr/>
                  <p:nvPr/>
                </p:nvSpPr>
                <p:spPr>
                  <a:xfrm>
                    <a:off x="6374726" y="3720725"/>
                    <a:ext cx="5286711" cy="45018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C" sz="120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𝑚𝑜𝑟𝑡𝑎𝑙𝑖𝑑𝑎𝑑</m:t>
                              </m:r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𝑡𝑟𝑎𝑡𝑎𝑚𝑖𝑒𝑛𝑡𝑜</m:t>
                              </m:r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−% 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𝑚𝑜𝑟𝑡𝑎𝑙𝑖𝑑𝑎𝑑</m:t>
                              </m:r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𝑐𝑜𝑛𝑡𝑟𝑜𝑙</m:t>
                              </m:r>
                            </m:num>
                            <m:den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100−%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𝑚𝑜𝑟𝑡𝑎𝑙𝑖𝑑𝑎𝑑</m:t>
                              </m:r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𝑐𝑜𝑛𝑡𝑟𝑜𝑙</m:t>
                              </m:r>
                            </m:den>
                          </m:f>
                        </m:oMath>
                      </m:oMathPara>
                    </a14:m>
                    <a:endParaRPr lang="es-EC" sz="1200" dirty="0"/>
                  </a:p>
                </p:txBody>
              </p:sp>
            </mc:Choice>
            <mc:Fallback>
              <p:sp>
                <p:nvSpPr>
                  <p:cNvPr id="5" name="Rectángulo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74726" y="3720725"/>
                    <a:ext cx="5286711" cy="45018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351"/>
                    </a:stretch>
                  </a:blipFill>
                </p:spPr>
                <p:txBody>
                  <a:bodyPr/>
                  <a:lstStyle/>
                  <a:p>
                    <a:r>
                      <a:rPr lang="es-EC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Rectángulo 5"/>
              <p:cNvSpPr/>
              <p:nvPr/>
            </p:nvSpPr>
            <p:spPr>
              <a:xfrm>
                <a:off x="6226927" y="2773014"/>
                <a:ext cx="4649030" cy="514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s-EC" sz="16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Análisis Estadístico y Diseño experimental</a:t>
                </a:r>
                <a:endParaRPr lang="es-EC" sz="16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4"/>
              <a:srcRect l="24478" t="22758" r="23212" b="22728"/>
              <a:stretch/>
            </p:blipFill>
            <p:spPr>
              <a:xfrm>
                <a:off x="6226927" y="4604444"/>
                <a:ext cx="5582310" cy="3272389"/>
              </a:xfrm>
              <a:prstGeom prst="rect">
                <a:avLst/>
              </a:prstGeom>
            </p:spPr>
          </p:pic>
        </p:grpSp>
        <p:sp>
          <p:nvSpPr>
            <p:cNvPr id="4" name="Rectángulo 3"/>
            <p:cNvSpPr/>
            <p:nvPr/>
          </p:nvSpPr>
          <p:spPr>
            <a:xfrm>
              <a:off x="12022451" y="5539584"/>
              <a:ext cx="216156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Arial" panose="020B0604020202020204" pitchFamily="34" charset="0"/>
                  <a:ea typeface="Arial MT"/>
                </a:rPr>
                <a:t>A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nálisis de la varianza (ANOVA)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>
                <a:latin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ea typeface="Arial MT"/>
                </a:rPr>
                <a:t>T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est de </a:t>
              </a:r>
              <a:r>
                <a:rPr lang="es-ES" sz="1400" dirty="0" err="1" smtClean="0">
                  <a:effectLst/>
                  <a:latin typeface="Arial" panose="020B0604020202020204" pitchFamily="34" charset="0"/>
                  <a:ea typeface="Arial MT"/>
                </a:rPr>
                <a:t>Tukey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          (p &lt; 0,05) </a:t>
              </a:r>
              <a:endParaRPr lang="es-EC" sz="1400" dirty="0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</p:spTree>
    <p:extLst>
      <p:ext uri="{BB962C8B-B14F-4D97-AF65-F5344CB8AC3E}">
        <p14:creationId xmlns:p14="http://schemas.microsoft.com/office/powerpoint/2010/main" val="9686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8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61324" y="558248"/>
            <a:ext cx="7874271" cy="5406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17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Aislamiento e identificación morfológica de los hongos entomopatógenos</a:t>
            </a:r>
            <a:endParaRPr lang="es-EC" sz="17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706421" y="3792524"/>
            <a:ext cx="3329721" cy="1286058"/>
            <a:chOff x="413688" y="1152709"/>
            <a:chExt cx="3329721" cy="1286058"/>
          </a:xfrm>
        </p:grpSpPr>
        <p:pic>
          <p:nvPicPr>
            <p:cNvPr id="7" name="Imagen 6" descr="C:\Users\PC\Downloads\WhatsApp Image 2021-06-22 at 16.34.11.jpe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5" b="4878"/>
            <a:stretch/>
          </p:blipFill>
          <p:spPr bwMode="auto">
            <a:xfrm>
              <a:off x="1633197" y="1621000"/>
              <a:ext cx="798654" cy="81776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CuadroTexto 12"/>
            <p:cNvSpPr txBox="1"/>
            <p:nvPr/>
          </p:nvSpPr>
          <p:spPr>
            <a:xfrm>
              <a:off x="413688" y="1152709"/>
              <a:ext cx="3329721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 aislamientos de muestras de suelo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1378486" y="5293569"/>
            <a:ext cx="2054507" cy="657150"/>
            <a:chOff x="1051294" y="2575669"/>
            <a:chExt cx="2054507" cy="657150"/>
          </a:xfrm>
        </p:grpSpPr>
        <p:cxnSp>
          <p:nvCxnSpPr>
            <p:cNvPr id="15" name="Conector recto de flecha 14"/>
            <p:cNvCxnSpPr/>
            <p:nvPr/>
          </p:nvCxnSpPr>
          <p:spPr>
            <a:xfrm>
              <a:off x="2020949" y="2575669"/>
              <a:ext cx="11575" cy="289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1051294" y="2894265"/>
              <a:ext cx="2054507" cy="33855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Beauveria bassiana </a:t>
              </a:r>
              <a:endParaRPr lang="es-EC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0" y="5137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45" name="Grupo 44"/>
          <p:cNvGrpSpPr/>
          <p:nvPr/>
        </p:nvGrpSpPr>
        <p:grpSpPr>
          <a:xfrm>
            <a:off x="5501730" y="1166372"/>
            <a:ext cx="6282827" cy="1866344"/>
            <a:chOff x="261774" y="3176948"/>
            <a:chExt cx="6553577" cy="1866344"/>
          </a:xfrm>
        </p:grpSpPr>
        <p:pic>
          <p:nvPicPr>
            <p:cNvPr id="18" name="Imagen 17" descr="C:\Users\PC\Downloads\WhatsApp Image 2021-06-22 at 17.22.37 (1).jpe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" t="22392" r="10764" b="10410"/>
            <a:stretch/>
          </p:blipFill>
          <p:spPr bwMode="auto">
            <a:xfrm>
              <a:off x="278411" y="3491073"/>
              <a:ext cx="1845377" cy="15175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n 18" descr="C:\Users\PC\Downloads\WhatsApp Image 2021-06-22 at 17.22.37 (2).jpe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60" b="9550"/>
            <a:stretch/>
          </p:blipFill>
          <p:spPr bwMode="auto">
            <a:xfrm>
              <a:off x="2188692" y="3491594"/>
              <a:ext cx="1778267" cy="15175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Rectángulo 20"/>
            <p:cNvSpPr/>
            <p:nvPr/>
          </p:nvSpPr>
          <p:spPr>
            <a:xfrm>
              <a:off x="4031865" y="3615220"/>
              <a:ext cx="278348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400" dirty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P</a:t>
              </a:r>
              <a:r>
                <a:rPr lang="es-EC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ulverulenta, algodonosa de color blanco crema.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C" sz="14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Revés color amarillento suave.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261774" y="3176948"/>
              <a:ext cx="2672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Características macroscópicas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5282790" y="4781682"/>
              <a:ext cx="140455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100" dirty="0" err="1"/>
                <a:t>Domsch</a:t>
              </a:r>
              <a:r>
                <a:rPr lang="es-ES" sz="1100" dirty="0"/>
                <a:t> </a:t>
              </a:r>
              <a:r>
                <a:rPr lang="es-ES" sz="1100" i="1" dirty="0"/>
                <a:t>et al.</a:t>
              </a:r>
              <a:r>
                <a:rPr lang="es-ES" sz="1100" dirty="0"/>
                <a:t>, (1993)</a:t>
              </a:r>
              <a:endParaRPr lang="es-EC" dirty="0"/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156505" y="1361556"/>
            <a:ext cx="4794449" cy="1971053"/>
            <a:chOff x="5503998" y="3702230"/>
            <a:chExt cx="4794449" cy="1971053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189" y="3702230"/>
              <a:ext cx="1456436" cy="1308949"/>
            </a:xfrm>
            <a:prstGeom prst="rect">
              <a:avLst/>
            </a:prstGeom>
          </p:spPr>
        </p:pic>
        <p:sp>
          <p:nvSpPr>
            <p:cNvPr id="38" name="CuadroTexto 37"/>
            <p:cNvSpPr txBox="1"/>
            <p:nvPr/>
          </p:nvSpPr>
          <p:spPr>
            <a:xfrm>
              <a:off x="7964324" y="4025098"/>
              <a:ext cx="2334123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Hongos entomopatógenos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7964324" y="4471966"/>
              <a:ext cx="1825299" cy="30543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Arial" panose="020B0604020202020204" pitchFamily="34" charset="0"/>
                  <a:ea typeface="Arial MT"/>
                </a:rPr>
                <a:t>G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énero </a:t>
              </a: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</a:rPr>
                <a:t>Beauveri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a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lecha derecha 34"/>
            <p:cNvSpPr/>
            <p:nvPr/>
          </p:nvSpPr>
          <p:spPr>
            <a:xfrm>
              <a:off x="7301625" y="4217815"/>
              <a:ext cx="600476" cy="307777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5503998" y="5208494"/>
              <a:ext cx="171605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0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(</a:t>
              </a:r>
              <a:r>
                <a:rPr lang="es-ES" sz="1000" dirty="0" err="1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Doberski</a:t>
              </a:r>
              <a:r>
                <a:rPr lang="es-ES" sz="10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&amp; Tribu, 1980)</a:t>
              </a:r>
              <a:endParaRPr lang="es-EC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5503998" y="5427062"/>
              <a:ext cx="266611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ES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(Schapovaloff </a:t>
              </a:r>
              <a:r>
                <a:rPr lang="es-ES" sz="10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es-E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2015; </a:t>
              </a:r>
              <a:r>
                <a:rPr lang="es-ES" sz="1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Sun</a:t>
              </a:r>
              <a:r>
                <a:rPr lang="es-E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es-ES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es-ES" sz="1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2008)</a:t>
              </a:r>
              <a:r>
                <a:rPr lang="es-ES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</a:t>
              </a:r>
              <a:endParaRPr lang="es-EC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5501730" y="3532878"/>
            <a:ext cx="6652340" cy="2273640"/>
            <a:chOff x="5501730" y="3532878"/>
            <a:chExt cx="6652340" cy="2273640"/>
          </a:xfrm>
        </p:grpSpPr>
        <p:grpSp>
          <p:nvGrpSpPr>
            <p:cNvPr id="46" name="Grupo 45"/>
            <p:cNvGrpSpPr/>
            <p:nvPr/>
          </p:nvGrpSpPr>
          <p:grpSpPr>
            <a:xfrm>
              <a:off x="5501730" y="3532878"/>
              <a:ext cx="6652340" cy="2273640"/>
              <a:chOff x="5568871" y="1028892"/>
              <a:chExt cx="6652340" cy="2273640"/>
            </a:xfrm>
          </p:grpSpPr>
          <p:pic>
            <p:nvPicPr>
              <p:cNvPr id="6146" name="Imagen 12" descr="20210519_15084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9" t="18996" r="40617" b="27386"/>
              <a:stretch>
                <a:fillRect/>
              </a:stretch>
            </p:blipFill>
            <p:spPr bwMode="auto">
              <a:xfrm>
                <a:off x="5568871" y="1546218"/>
                <a:ext cx="1608884" cy="1424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5" name="Imagen 13" descr="20210519_15092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97" t="26755" r="41747" b="37952"/>
              <a:stretch>
                <a:fillRect/>
              </a:stretch>
            </p:blipFill>
            <p:spPr bwMode="auto">
              <a:xfrm>
                <a:off x="7369802" y="1552217"/>
                <a:ext cx="1683142" cy="1404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ángulo 29"/>
              <p:cNvSpPr/>
              <p:nvPr/>
            </p:nvSpPr>
            <p:spPr>
              <a:xfrm>
                <a:off x="5629849" y="1028892"/>
                <a:ext cx="261321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400" dirty="0" smtClean="0">
                    <a:effectLst/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Características microscópicas </a:t>
                </a: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9205999" y="1555463"/>
                <a:ext cx="2908809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Células conidiógenas formando densos racimos.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Raquis en forma de botella.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C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Conidias de forma globosa. </a:t>
                </a: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ángulo 33"/>
              <p:cNvSpPr/>
              <p:nvPr/>
            </p:nvSpPr>
            <p:spPr>
              <a:xfrm>
                <a:off x="9199230" y="3040922"/>
                <a:ext cx="302198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100" dirty="0">
                    <a:latin typeface="Arial" panose="020B0604020202020204" pitchFamily="34" charset="0"/>
                    <a:ea typeface="Arial MT"/>
                  </a:rPr>
                  <a:t>(</a:t>
                </a:r>
                <a:r>
                  <a:rPr lang="es-ES" sz="1100" dirty="0" smtClean="0">
                    <a:effectLst/>
                    <a:latin typeface="Arial" panose="020B0604020202020204" pitchFamily="34" charset="0"/>
                    <a:ea typeface="Arial MT"/>
                  </a:rPr>
                  <a:t>García </a:t>
                </a:r>
                <a:r>
                  <a:rPr lang="es-ES" sz="1100" i="1" dirty="0" smtClean="0">
                    <a:effectLst/>
                    <a:latin typeface="Arial" panose="020B0604020202020204" pitchFamily="34" charset="0"/>
                    <a:ea typeface="Arial MT"/>
                  </a:rPr>
                  <a:t>et al</a:t>
                </a:r>
                <a:r>
                  <a:rPr lang="es-ES" sz="1100" dirty="0" smtClean="0">
                    <a:effectLst/>
                    <a:latin typeface="Arial" panose="020B0604020202020204" pitchFamily="34" charset="0"/>
                    <a:ea typeface="Arial MT"/>
                  </a:rPr>
                  <a:t>., 2011); (Cañedo &amp; Ames, 2004)</a:t>
                </a:r>
                <a:endParaRPr lang="es-EC" dirty="0"/>
              </a:p>
            </p:txBody>
          </p:sp>
        </p:grpSp>
        <p:sp>
          <p:nvSpPr>
            <p:cNvPr id="51" name="CuadroTexto 50"/>
            <p:cNvSpPr txBox="1"/>
            <p:nvPr/>
          </p:nvSpPr>
          <p:spPr>
            <a:xfrm>
              <a:off x="6594514" y="5171404"/>
              <a:ext cx="563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8475047" y="5171404"/>
              <a:ext cx="563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9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1" y="-13252"/>
            <a:ext cx="12192000" cy="6858000"/>
          </a:xfrm>
          <a:prstGeom prst="rect">
            <a:avLst/>
          </a:prstGeom>
        </p:spPr>
      </p:pic>
      <p:grpSp>
        <p:nvGrpSpPr>
          <p:cNvPr id="7170" name="Grupo 7169"/>
          <p:cNvGrpSpPr/>
          <p:nvPr/>
        </p:nvGrpSpPr>
        <p:grpSpPr>
          <a:xfrm>
            <a:off x="1052419" y="771448"/>
            <a:ext cx="4256835" cy="2224652"/>
            <a:chOff x="-265570" y="98027"/>
            <a:chExt cx="4256835" cy="2224652"/>
          </a:xfrm>
        </p:grpSpPr>
        <p:sp>
          <p:nvSpPr>
            <p:cNvPr id="3" name="Rectángulo 2"/>
            <p:cNvSpPr/>
            <p:nvPr/>
          </p:nvSpPr>
          <p:spPr>
            <a:xfrm>
              <a:off x="-265570" y="98027"/>
              <a:ext cx="425683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latin typeface="Arial" panose="020B0604020202020204" pitchFamily="34" charset="0"/>
                  <a:ea typeface="Arial MT"/>
                </a:rPr>
                <a:t>O</a:t>
              </a:r>
              <a:r>
                <a:rPr lang="es-ES" sz="1600" dirty="0" smtClean="0">
                  <a:effectLst/>
                  <a:latin typeface="Arial" panose="020B0604020202020204" pitchFamily="34" charset="0"/>
                  <a:ea typeface="Arial MT"/>
                </a:rPr>
                <a:t>tras especies de hongos entomopatógenos </a:t>
              </a:r>
              <a:endParaRPr lang="es-EC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2336553" y="725106"/>
              <a:ext cx="11737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i="1" dirty="0" smtClean="0">
                <a:effectLst/>
                <a:latin typeface="Arial" panose="020B0604020202020204" pitchFamily="34" charset="0"/>
                <a:ea typeface="Arial MT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</a:rPr>
                <a:t>L. lecanni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 </a:t>
              </a:r>
              <a:endParaRPr lang="es-EC" sz="1400" dirty="0"/>
            </a:p>
          </p:txBody>
        </p:sp>
        <p:pic>
          <p:nvPicPr>
            <p:cNvPr id="6" name="Picture 6" descr="Metarhizium anisopliae: características, taxonomía, morfologí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49" y="1457854"/>
              <a:ext cx="1470761" cy="78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Portal Tecnoagrícola - Producto: LECANICILLIUM MUSCARIUM (Verticillium  lecanii) téc. Koppert Españ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773" y="1378098"/>
              <a:ext cx="1147605" cy="94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ángulo 9"/>
            <p:cNvSpPr/>
            <p:nvPr/>
          </p:nvSpPr>
          <p:spPr>
            <a:xfrm>
              <a:off x="267449" y="940549"/>
              <a:ext cx="14622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s-ES" sz="1400" i="1" dirty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</a:rPr>
                <a:t>M. anisopliae</a:t>
              </a:r>
              <a:r>
                <a:rPr lang="es-ES" sz="1400" dirty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</a:rPr>
                <a:t> </a:t>
              </a:r>
              <a:endParaRPr lang="es-ES" sz="1400" dirty="0">
                <a:solidFill>
                  <a:prstClr val="black"/>
                </a:solidFill>
                <a:latin typeface="Arial" panose="020B0604020202020204" pitchFamily="34" charset="0"/>
                <a:ea typeface="Arial MT"/>
              </a:endParaRP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767783" y="3326127"/>
            <a:ext cx="5250360" cy="2530120"/>
            <a:chOff x="12212" y="2391586"/>
            <a:chExt cx="5250360" cy="2530120"/>
          </a:xfrm>
        </p:grpSpPr>
        <p:grpSp>
          <p:nvGrpSpPr>
            <p:cNvPr id="56" name="Grupo 55"/>
            <p:cNvGrpSpPr/>
            <p:nvPr/>
          </p:nvGrpSpPr>
          <p:grpSpPr>
            <a:xfrm>
              <a:off x="12212" y="2391586"/>
              <a:ext cx="4372274" cy="2254986"/>
              <a:chOff x="12212" y="2391586"/>
              <a:chExt cx="4372274" cy="2254986"/>
            </a:xfrm>
          </p:grpSpPr>
          <p:sp>
            <p:nvSpPr>
              <p:cNvPr id="11" name="Flecha abajo 10"/>
              <p:cNvSpPr/>
              <p:nvPr/>
            </p:nvSpPr>
            <p:spPr>
              <a:xfrm>
                <a:off x="2129405" y="2391586"/>
                <a:ext cx="295861" cy="601883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3" name="Rectángulo 12"/>
              <p:cNvSpPr/>
              <p:nvPr/>
            </p:nvSpPr>
            <p:spPr>
              <a:xfrm>
                <a:off x="12212" y="3692465"/>
                <a:ext cx="237171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temperatura 8°C - 26°C </a:t>
                </a:r>
                <a:endParaRPr lang="es-ES" sz="1400" dirty="0">
                  <a:latin typeface="Arial" panose="020B0604020202020204" pitchFamily="34" charset="0"/>
                  <a:ea typeface="Arial M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400" dirty="0" smtClean="0">
                  <a:effectLst/>
                  <a:latin typeface="Arial" panose="020B0604020202020204" pitchFamily="34" charset="0"/>
                  <a:ea typeface="Arial M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humedad relativa 76%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C" sz="1400" dirty="0"/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2367406" y="2484656"/>
                <a:ext cx="88036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400" dirty="0">
                    <a:latin typeface="Arial" panose="020B0604020202020204" pitchFamily="34" charset="0"/>
                    <a:ea typeface="Arial MT"/>
                  </a:rPr>
                  <a:t>F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actores</a:t>
                </a:r>
                <a:endParaRPr lang="es-EC" sz="1400" dirty="0"/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134351" y="3191211"/>
                <a:ext cx="1776448" cy="3077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s-E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 MT"/>
                  </a:rPr>
                  <a:t>Parroquia Conocoto</a:t>
                </a:r>
                <a:endParaRPr lang="es-EC" dirty="0"/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2747499" y="3193623"/>
                <a:ext cx="1636987" cy="3077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s-E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 MT"/>
                  </a:rPr>
                  <a:t>Desarrollo </a:t>
                </a:r>
                <a:r>
                  <a:rPr lang="es-ES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Arial MT"/>
                  </a:rPr>
                  <a:t>óptimo </a:t>
                </a:r>
                <a:endParaRPr lang="es-EC" dirty="0"/>
              </a:p>
            </p:txBody>
          </p:sp>
          <p:sp>
            <p:nvSpPr>
              <p:cNvPr id="23" name="Rectángulo 22"/>
              <p:cNvSpPr/>
              <p:nvPr/>
            </p:nvSpPr>
            <p:spPr>
              <a:xfrm>
                <a:off x="2640830" y="3704293"/>
                <a:ext cx="873957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 MT"/>
                  </a:rPr>
                  <a:t>27°C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400" dirty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90%</a:t>
                </a:r>
                <a:endParaRPr lang="es-EC" dirty="0"/>
              </a:p>
            </p:txBody>
          </p:sp>
        </p:grpSp>
        <p:sp>
          <p:nvSpPr>
            <p:cNvPr id="25" name="Rectángulo 24"/>
            <p:cNvSpPr/>
            <p:nvPr/>
          </p:nvSpPr>
          <p:spPr>
            <a:xfrm>
              <a:off x="2881329" y="4490819"/>
              <a:ext cx="238124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(Berlanga &amp; Hernández, 2002); (Vargas, 2017)</a:t>
              </a:r>
              <a:endParaRPr lang="es-EC" dirty="0"/>
            </a:p>
          </p:txBody>
        </p:sp>
      </p:grp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5" name="Rectangle 17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0" y="3200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0" y="59356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3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grpSp>
        <p:nvGrpSpPr>
          <p:cNvPr id="7174" name="Grupo 7173"/>
          <p:cNvGrpSpPr/>
          <p:nvPr/>
        </p:nvGrpSpPr>
        <p:grpSpPr>
          <a:xfrm>
            <a:off x="5628644" y="2427486"/>
            <a:ext cx="6495097" cy="1963698"/>
            <a:chOff x="-491872" y="4491586"/>
            <a:chExt cx="6495097" cy="1963698"/>
          </a:xfrm>
        </p:grpSpPr>
        <p:grpSp>
          <p:nvGrpSpPr>
            <p:cNvPr id="58" name="Grupo 57"/>
            <p:cNvGrpSpPr/>
            <p:nvPr/>
          </p:nvGrpSpPr>
          <p:grpSpPr>
            <a:xfrm>
              <a:off x="-491872" y="4491586"/>
              <a:ext cx="5791691" cy="1963697"/>
              <a:chOff x="-491872" y="4491586"/>
              <a:chExt cx="5791691" cy="1963697"/>
            </a:xfrm>
          </p:grpSpPr>
          <p:sp>
            <p:nvSpPr>
              <p:cNvPr id="26" name="Flecha abajo 25"/>
              <p:cNvSpPr/>
              <p:nvPr/>
            </p:nvSpPr>
            <p:spPr>
              <a:xfrm rot="16200000">
                <a:off x="-314121" y="5053715"/>
                <a:ext cx="339560" cy="695062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2583852" y="5051657"/>
                <a:ext cx="2715967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>
                    <a:latin typeface="Arial" panose="020B0604020202020204" pitchFamily="34" charset="0"/>
                    <a:ea typeface="Arial MT"/>
                  </a:rPr>
                  <a:t>T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olerancia a cambios de condiciones ambientales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sz="1400" dirty="0" smtClean="0">
                  <a:latin typeface="Arial" panose="020B0604020202020204" pitchFamily="34" charset="0"/>
                  <a:ea typeface="Arial M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400" dirty="0" smtClean="0">
                    <a:latin typeface="Arial" panose="020B0604020202020204" pitchFamily="34" charset="0"/>
                    <a:ea typeface="Arial MT"/>
                  </a:rPr>
                  <a:t>E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specie común en variedad de hábitats.</a:t>
                </a:r>
                <a:endParaRPr lang="es-EC" sz="1400" dirty="0"/>
              </a:p>
            </p:txBody>
          </p:sp>
          <p:pic>
            <p:nvPicPr>
              <p:cNvPr id="28" name="Imagen 27" descr="C:\Users\PC\Downloads\WhatsApp Image 2021-06-22 at 17.22.37 (1).jpeg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8" t="22392" r="10764" b="10410"/>
              <a:stretch/>
            </p:blipFill>
            <p:spPr bwMode="auto">
              <a:xfrm>
                <a:off x="715976" y="4909944"/>
                <a:ext cx="1743238" cy="154533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CuadroTexto 28"/>
              <p:cNvSpPr txBox="1"/>
              <p:nvPr/>
            </p:nvSpPr>
            <p:spPr>
              <a:xfrm>
                <a:off x="662566" y="4491586"/>
                <a:ext cx="20545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Beauveria bassiana </a:t>
                </a:r>
                <a:endParaRPr lang="es-EC" sz="1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73" name="Rectángulo 7172"/>
            <p:cNvSpPr/>
            <p:nvPr/>
          </p:nvSpPr>
          <p:spPr>
            <a:xfrm>
              <a:off x="4116170" y="6193674"/>
              <a:ext cx="188705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Meyling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&amp; </a:t>
              </a:r>
              <a:r>
                <a:rPr lang="es-EC" sz="1100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Eilenberg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(2006)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36071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02887" y="663732"/>
            <a:ext cx="3122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>
                <a:latin typeface="Arial" panose="020B0604020202020204" pitchFamily="34" charset="0"/>
                <a:ea typeface="Arial MT"/>
              </a:rPr>
              <a:t>A</a:t>
            </a:r>
            <a:r>
              <a:rPr lang="es-EC" sz="1400" dirty="0" smtClean="0">
                <a:effectLst/>
                <a:latin typeface="Arial" panose="020B0604020202020204" pitchFamily="34" charset="0"/>
                <a:ea typeface="Arial MT"/>
              </a:rPr>
              <a:t>islamiento de  </a:t>
            </a:r>
            <a:r>
              <a:rPr lang="es-EC" sz="1400" i="1" dirty="0" smtClean="0">
                <a:effectLst/>
                <a:latin typeface="Arial" panose="020B0604020202020204" pitchFamily="34" charset="0"/>
                <a:ea typeface="Arial MT"/>
              </a:rPr>
              <a:t>Penicillium oxalicum</a:t>
            </a:r>
            <a:r>
              <a:rPr lang="es-EC" sz="1400" dirty="0" smtClean="0">
                <a:effectLst/>
                <a:latin typeface="Arial" panose="020B0604020202020204" pitchFamily="34" charset="0"/>
                <a:ea typeface="Arial MT"/>
              </a:rPr>
              <a:t> </a:t>
            </a:r>
            <a:endParaRPr lang="es-EC" sz="1400" dirty="0"/>
          </a:p>
        </p:txBody>
      </p:sp>
      <p:grpSp>
        <p:nvGrpSpPr>
          <p:cNvPr id="6" name="Grupo 5"/>
          <p:cNvGrpSpPr/>
          <p:nvPr/>
        </p:nvGrpSpPr>
        <p:grpSpPr>
          <a:xfrm>
            <a:off x="2806712" y="1323400"/>
            <a:ext cx="6713208" cy="1971076"/>
            <a:chOff x="5918511" y="1184573"/>
            <a:chExt cx="6713208" cy="1971076"/>
          </a:xfrm>
        </p:grpSpPr>
        <p:sp>
          <p:nvSpPr>
            <p:cNvPr id="7" name="Rectángulo 6"/>
            <p:cNvSpPr/>
            <p:nvPr/>
          </p:nvSpPr>
          <p:spPr>
            <a:xfrm>
              <a:off x="5918511" y="1184573"/>
              <a:ext cx="2672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Características macroscópicas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n 83" descr="WhatsApp Image 2021-07-04 at 15.41.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5" b="11838"/>
            <a:stretch>
              <a:fillRect/>
            </a:stretch>
          </p:blipFill>
          <p:spPr bwMode="auto">
            <a:xfrm>
              <a:off x="5918511" y="1500516"/>
              <a:ext cx="1737890" cy="1655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4" descr="WhatsApp Image 2021-07-04 at 15.41.24 (2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75" b="8369"/>
            <a:stretch>
              <a:fillRect/>
            </a:stretch>
          </p:blipFill>
          <p:spPr bwMode="auto">
            <a:xfrm>
              <a:off x="7721401" y="1486578"/>
              <a:ext cx="1557412" cy="1669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/>
            <p:cNvSpPr/>
            <p:nvPr/>
          </p:nvSpPr>
          <p:spPr>
            <a:xfrm>
              <a:off x="9388423" y="1634837"/>
              <a:ext cx="324329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Arial" panose="020B0604020202020204" pitchFamily="34" charset="0"/>
                  <a:ea typeface="Arial MT"/>
                </a:rPr>
                <a:t>B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lanca en las orillas, en el centro un color verde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>
                <a:latin typeface="Arial" panose="020B0604020202020204" pitchFamily="34" charset="0"/>
                <a:ea typeface="Arial M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ea typeface="Arial MT"/>
                </a:rPr>
                <a:t>T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extura pulverulenta y abundantes conidias</a:t>
              </a:r>
              <a:endParaRPr lang="es-EC" sz="1400" dirty="0"/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2806712" y="3836014"/>
            <a:ext cx="6977368" cy="2231365"/>
            <a:chOff x="2806712" y="3836014"/>
            <a:chExt cx="6977368" cy="2231365"/>
          </a:xfrm>
        </p:grpSpPr>
        <p:grpSp>
          <p:nvGrpSpPr>
            <p:cNvPr id="13" name="Grupo 12"/>
            <p:cNvGrpSpPr/>
            <p:nvPr/>
          </p:nvGrpSpPr>
          <p:grpSpPr>
            <a:xfrm>
              <a:off x="2806712" y="3836014"/>
              <a:ext cx="6977368" cy="2231365"/>
              <a:chOff x="5884299" y="3234329"/>
              <a:chExt cx="6977368" cy="2231365"/>
            </a:xfrm>
          </p:grpSpPr>
          <p:grpSp>
            <p:nvGrpSpPr>
              <p:cNvPr id="14" name="Grupo 13"/>
              <p:cNvGrpSpPr/>
              <p:nvPr/>
            </p:nvGrpSpPr>
            <p:grpSpPr>
              <a:xfrm>
                <a:off x="5884299" y="3234329"/>
                <a:ext cx="6977368" cy="1871660"/>
                <a:chOff x="5884299" y="3234329"/>
                <a:chExt cx="6977368" cy="1871660"/>
              </a:xfrm>
            </p:grpSpPr>
            <p:pic>
              <p:nvPicPr>
                <p:cNvPr id="16" name="Imagen 26" descr="20210706_09052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30" t="32806" r="42673" b="21519"/>
                <a:stretch>
                  <a:fillRect/>
                </a:stretch>
              </p:blipFill>
              <p:spPr bwMode="auto">
                <a:xfrm>
                  <a:off x="5946435" y="3578995"/>
                  <a:ext cx="1674022" cy="1526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Imagen 27" descr="20210706_09124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11" t="46045" r="38957" b="10921"/>
                <a:stretch>
                  <a:fillRect/>
                </a:stretch>
              </p:blipFill>
              <p:spPr bwMode="auto">
                <a:xfrm>
                  <a:off x="7721401" y="3569957"/>
                  <a:ext cx="1841118" cy="15360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Rectángulo 19"/>
                <p:cNvSpPr/>
                <p:nvPr/>
              </p:nvSpPr>
              <p:spPr>
                <a:xfrm>
                  <a:off x="9604647" y="3592144"/>
                  <a:ext cx="3257020" cy="1384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s-ES" sz="1400" dirty="0" smtClean="0">
                      <a:effectLst/>
                      <a:latin typeface="Arial" panose="020B0604020202020204" pitchFamily="34" charset="0"/>
                      <a:ea typeface="Arial MT"/>
                    </a:rPr>
                    <a:t>Conidióforos cilíndricos</a:t>
                  </a:r>
                  <a:r>
                    <a:rPr lang="es-ES" sz="1400" dirty="0" smtClean="0">
                      <a:latin typeface="Arial" panose="020B0604020202020204" pitchFamily="34" charset="0"/>
                      <a:ea typeface="Arial MT"/>
                    </a:rPr>
                    <a:t> </a:t>
                  </a:r>
                  <a:r>
                    <a:rPr lang="es-ES" sz="1400" dirty="0" err="1" smtClean="0">
                      <a:effectLst/>
                      <a:latin typeface="Arial" panose="020B0604020202020204" pitchFamily="34" charset="0"/>
                      <a:ea typeface="Arial MT"/>
                    </a:rPr>
                    <a:t>biverticilados</a:t>
                  </a:r>
                  <a:r>
                    <a:rPr lang="es-ES" sz="1400" dirty="0" smtClean="0">
                      <a:effectLst/>
                      <a:latin typeface="Arial" panose="020B0604020202020204" pitchFamily="34" charset="0"/>
                      <a:ea typeface="Arial MT"/>
                    </a:rPr>
                    <a:t>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s-ES" sz="1400" dirty="0" smtClean="0">
                    <a:effectLst/>
                    <a:latin typeface="Arial" panose="020B0604020202020204" pitchFamily="34" charset="0"/>
                    <a:ea typeface="Arial MT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s-EC" sz="1400" dirty="0" err="1">
                      <a:latin typeface="Arial" panose="020B0604020202020204" pitchFamily="34" charset="0"/>
                      <a:ea typeface="Arial MT"/>
                    </a:rPr>
                    <a:t>M</a:t>
                  </a:r>
                  <a:r>
                    <a:rPr lang="es-EC" sz="1400" dirty="0" err="1" smtClean="0">
                      <a:latin typeface="Arial" panose="020B0604020202020204" pitchFamily="34" charset="0"/>
                      <a:ea typeface="Arial MT"/>
                    </a:rPr>
                    <a:t>étulas</a:t>
                  </a:r>
                  <a:r>
                    <a:rPr lang="es-EC" sz="1400" dirty="0" smtClean="0">
                      <a:latin typeface="Arial" panose="020B0604020202020204" pitchFamily="34" charset="0"/>
                      <a:ea typeface="Arial MT"/>
                    </a:rPr>
                    <a:t> en grupos de tres.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s-EC" sz="1400" dirty="0">
                    <a:latin typeface="Arial" panose="020B0604020202020204" pitchFamily="34" charset="0"/>
                    <a:ea typeface="Arial MT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s-ES" sz="1400" dirty="0">
                      <a:latin typeface="Arial" panose="020B0604020202020204" pitchFamily="34" charset="0"/>
                      <a:ea typeface="Arial MT"/>
                    </a:rPr>
                    <a:t>C</a:t>
                  </a:r>
                  <a:r>
                    <a:rPr lang="es-ES" sz="1400" dirty="0" smtClean="0">
                      <a:latin typeface="Arial" panose="020B0604020202020204" pitchFamily="34" charset="0"/>
                      <a:ea typeface="Arial MT"/>
                    </a:rPr>
                    <a:t>onidias formando  cadenas largas</a:t>
                  </a:r>
                  <a:endParaRPr lang="es-ES" sz="1400" dirty="0">
                    <a:latin typeface="Arial" panose="020B0604020202020204" pitchFamily="34" charset="0"/>
                    <a:ea typeface="Arial MT"/>
                  </a:endParaRPr>
                </a:p>
              </p:txBody>
            </p:sp>
            <p:sp>
              <p:nvSpPr>
                <p:cNvPr id="21" name="Rectángulo 20"/>
                <p:cNvSpPr/>
                <p:nvPr/>
              </p:nvSpPr>
              <p:spPr>
                <a:xfrm>
                  <a:off x="5884299" y="3234329"/>
                  <a:ext cx="267252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C" sz="1400" dirty="0" smtClean="0">
                      <a:effectLst/>
                      <a:latin typeface="Arial" panose="020B0604020202020204" pitchFamily="34" charset="0"/>
                      <a:ea typeface="Arial MT"/>
                      <a:cs typeface="Arial" panose="020B0604020202020204" pitchFamily="34" charset="0"/>
                    </a:rPr>
                    <a:t>Características microscópicas </a:t>
                  </a:r>
                  <a:endParaRPr lang="es-EC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Rectángulo 14"/>
              <p:cNvSpPr/>
              <p:nvPr/>
            </p:nvSpPr>
            <p:spPr>
              <a:xfrm>
                <a:off x="9233081" y="5204084"/>
                <a:ext cx="307665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ES" sz="1100" dirty="0" smtClean="0">
                    <a:effectLst/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(Allende </a:t>
                </a:r>
                <a:r>
                  <a:rPr lang="es-ES" sz="1100" i="1" dirty="0" smtClean="0">
                    <a:effectLst/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et al</a:t>
                </a:r>
                <a:r>
                  <a:rPr lang="es-ES" sz="1100" dirty="0" smtClean="0">
                    <a:effectLst/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., 2013)</a:t>
                </a:r>
                <a:r>
                  <a:rPr lang="es-EC" sz="1100" dirty="0" smtClean="0"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, </a:t>
                </a:r>
                <a:r>
                  <a:rPr lang="es-ES" sz="1100" dirty="0" smtClean="0">
                    <a:effectLst/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(Arias &amp; Piñeros, 2008) </a:t>
                </a:r>
                <a:endParaRPr lang="es-EC" sz="1100" dirty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CuadroTexto 24"/>
            <p:cNvSpPr txBox="1"/>
            <p:nvPr/>
          </p:nvSpPr>
          <p:spPr>
            <a:xfrm>
              <a:off x="2826720" y="5440324"/>
              <a:ext cx="56381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4601686" y="5440324"/>
              <a:ext cx="56381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100x</a:t>
              </a:r>
              <a:endParaRPr lang="es-EC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9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" y="-6034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83280" y="158127"/>
            <a:ext cx="6501114" cy="56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Identificación molecular de los hongos entomopatógenos</a:t>
            </a:r>
            <a:endParaRPr lang="es-EC" sz="24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3170342" y="735143"/>
            <a:ext cx="5833791" cy="1418818"/>
            <a:chOff x="363961" y="1112096"/>
            <a:chExt cx="5833791" cy="1418818"/>
          </a:xfrm>
        </p:grpSpPr>
        <p:sp>
          <p:nvSpPr>
            <p:cNvPr id="2" name="Rectángulo 1"/>
            <p:cNvSpPr/>
            <p:nvPr/>
          </p:nvSpPr>
          <p:spPr>
            <a:xfrm>
              <a:off x="363961" y="1531744"/>
              <a:ext cx="1598482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sz="1600" dirty="0" smtClean="0">
                  <a:effectLst/>
                  <a:latin typeface="Arial" panose="020B0604020202020204" pitchFamily="34" charset="0"/>
                  <a:ea typeface="Arial MT"/>
                </a:rPr>
                <a:t>Identificación tradicional  </a:t>
              </a:r>
              <a:endParaRPr lang="es-EC" sz="1600" dirty="0"/>
            </a:p>
          </p:txBody>
        </p:sp>
        <p:cxnSp>
          <p:nvCxnSpPr>
            <p:cNvPr id="7" name="Conector recto de flecha 6"/>
            <p:cNvCxnSpPr/>
            <p:nvPr/>
          </p:nvCxnSpPr>
          <p:spPr>
            <a:xfrm>
              <a:off x="2574642" y="1841862"/>
              <a:ext cx="5208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Imagen 7" descr="C:\Users\PC\Downloads\WhatsApp Image 2021-06-22 at 17.22.37 (1).jpe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" t="22392" r="10764" b="10410"/>
            <a:stretch/>
          </p:blipFill>
          <p:spPr bwMode="auto">
            <a:xfrm>
              <a:off x="3688810" y="1406790"/>
              <a:ext cx="962292" cy="8489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n 12" descr="20210519_15084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96" r="40617" b="27386"/>
            <a:stretch>
              <a:fillRect/>
            </a:stretch>
          </p:blipFill>
          <p:spPr bwMode="auto">
            <a:xfrm>
              <a:off x="4701989" y="1406790"/>
              <a:ext cx="958556" cy="84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ángulo 10"/>
            <p:cNvSpPr/>
            <p:nvPr/>
          </p:nvSpPr>
          <p:spPr>
            <a:xfrm>
              <a:off x="3238287" y="1112096"/>
              <a:ext cx="295946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100" dirty="0">
                  <a:latin typeface="Arial" panose="020B0604020202020204" pitchFamily="34" charset="0"/>
                  <a:ea typeface="Arial MT"/>
                </a:rPr>
                <a:t>C</a:t>
              </a:r>
              <a:r>
                <a:rPr lang="es-ES" sz="1100" dirty="0" smtClean="0">
                  <a:effectLst/>
                  <a:latin typeface="Arial" panose="020B0604020202020204" pitchFamily="34" charset="0"/>
                  <a:ea typeface="Arial MT"/>
                </a:rPr>
                <a:t>aracterización morfológica o la bioquímica </a:t>
              </a:r>
              <a:endParaRPr lang="es-EC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4310495" y="2269304"/>
              <a:ext cx="135005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(Echeverría, 2006)</a:t>
              </a:r>
              <a:endParaRPr lang="es-EC" dirty="0"/>
            </a:p>
          </p:txBody>
        </p:sp>
      </p:grpSp>
      <p:grpSp>
        <p:nvGrpSpPr>
          <p:cNvPr id="10253" name="Grupo 10252"/>
          <p:cNvGrpSpPr/>
          <p:nvPr/>
        </p:nvGrpSpPr>
        <p:grpSpPr>
          <a:xfrm>
            <a:off x="3433837" y="4804400"/>
            <a:ext cx="5504081" cy="553998"/>
            <a:chOff x="3214115" y="4485928"/>
            <a:chExt cx="5504081" cy="553998"/>
          </a:xfrm>
        </p:grpSpPr>
        <p:grpSp>
          <p:nvGrpSpPr>
            <p:cNvPr id="10251" name="Grupo 10250"/>
            <p:cNvGrpSpPr/>
            <p:nvPr/>
          </p:nvGrpSpPr>
          <p:grpSpPr>
            <a:xfrm>
              <a:off x="3214115" y="4485928"/>
              <a:ext cx="5504081" cy="553998"/>
              <a:chOff x="3214115" y="4485928"/>
              <a:chExt cx="5504081" cy="553998"/>
            </a:xfrm>
          </p:grpSpPr>
          <p:sp>
            <p:nvSpPr>
              <p:cNvPr id="18" name="Rectángulo 17"/>
              <p:cNvSpPr/>
              <p:nvPr/>
            </p:nvSpPr>
            <p:spPr>
              <a:xfrm>
                <a:off x="3214115" y="4607393"/>
                <a:ext cx="2252540" cy="32316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s-ES" sz="1500" dirty="0" smtClean="0">
                    <a:effectLst/>
                    <a:latin typeface="Arial" panose="020B0604020202020204" pitchFamily="34" charset="0"/>
                    <a:ea typeface="Arial MT"/>
                  </a:rPr>
                  <a:t>Identificación molecular </a:t>
                </a:r>
                <a:endParaRPr lang="es-EC" sz="1500" dirty="0"/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6458925" y="4485928"/>
                <a:ext cx="2259271" cy="5539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s-ES" sz="1500" dirty="0">
                    <a:latin typeface="Arial" panose="020B0604020202020204" pitchFamily="34" charset="0"/>
                    <a:ea typeface="Arial MT"/>
                  </a:rPr>
                  <a:t>D</a:t>
                </a:r>
                <a:r>
                  <a:rPr lang="es-ES" sz="1500" dirty="0" smtClean="0">
                    <a:effectLst/>
                    <a:latin typeface="Arial" panose="020B0604020202020204" pitchFamily="34" charset="0"/>
                    <a:ea typeface="Arial MT"/>
                  </a:rPr>
                  <a:t>iferenciar especies con exactitud</a:t>
                </a:r>
                <a:endParaRPr lang="es-EC" sz="1500" dirty="0"/>
              </a:p>
            </p:txBody>
          </p:sp>
        </p:grpSp>
        <p:cxnSp>
          <p:nvCxnSpPr>
            <p:cNvPr id="21" name="Conector recto de flecha 20"/>
            <p:cNvCxnSpPr/>
            <p:nvPr/>
          </p:nvCxnSpPr>
          <p:spPr>
            <a:xfrm>
              <a:off x="5630046" y="4768975"/>
              <a:ext cx="450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Cuadro de texto 97"/>
          <p:cNvSpPr txBox="1">
            <a:spLocks noChangeArrowheads="1"/>
          </p:cNvSpPr>
          <p:nvPr/>
        </p:nvSpPr>
        <p:spPr bwMode="auto">
          <a:xfrm>
            <a:off x="3877676" y="582790"/>
            <a:ext cx="3524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Cuadro de texto 33"/>
          <p:cNvSpPr txBox="1">
            <a:spLocks noChangeArrowheads="1"/>
          </p:cNvSpPr>
          <p:nvPr/>
        </p:nvSpPr>
        <p:spPr bwMode="auto">
          <a:xfrm>
            <a:off x="4863514" y="578028"/>
            <a:ext cx="3524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0" y="3178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0252" name="Grupo 10251"/>
          <p:cNvGrpSpPr/>
          <p:nvPr/>
        </p:nvGrpSpPr>
        <p:grpSpPr>
          <a:xfrm>
            <a:off x="3170342" y="2347968"/>
            <a:ext cx="6138342" cy="2296646"/>
            <a:chOff x="3151930" y="2029084"/>
            <a:chExt cx="6138342" cy="2296646"/>
          </a:xfrm>
        </p:grpSpPr>
        <p:sp>
          <p:nvSpPr>
            <p:cNvPr id="30" name="Rectángulo 29"/>
            <p:cNvSpPr/>
            <p:nvPr/>
          </p:nvSpPr>
          <p:spPr>
            <a:xfrm>
              <a:off x="7933810" y="3508666"/>
              <a:ext cx="13564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100" dirty="0" err="1" smtClean="0">
                  <a:effectLst/>
                  <a:latin typeface="Arial" panose="020B0604020202020204" pitchFamily="34" charset="0"/>
                  <a:ea typeface="Arial MT"/>
                </a:rPr>
                <a:t>Glare</a:t>
              </a:r>
              <a:r>
                <a:rPr lang="es-ES" sz="1100" dirty="0" smtClean="0">
                  <a:effectLst/>
                  <a:latin typeface="Arial" panose="020B0604020202020204" pitchFamily="34" charset="0"/>
                  <a:ea typeface="Arial MT"/>
                </a:rPr>
                <a:t> </a:t>
              </a:r>
              <a:r>
                <a:rPr lang="es-ES" sz="1100" i="1" dirty="0" smtClean="0">
                  <a:effectLst/>
                  <a:latin typeface="Arial" panose="020B0604020202020204" pitchFamily="34" charset="0"/>
                  <a:ea typeface="Arial MT"/>
                </a:rPr>
                <a:t>et al</a:t>
              </a:r>
              <a:r>
                <a:rPr lang="es-ES" sz="1100" dirty="0" smtClean="0">
                  <a:effectLst/>
                  <a:latin typeface="Arial" panose="020B0604020202020204" pitchFamily="34" charset="0"/>
                  <a:ea typeface="Arial MT"/>
                </a:rPr>
                <a:t>., (1996)</a:t>
              </a:r>
              <a:endParaRPr lang="es-EC" dirty="0"/>
            </a:p>
          </p:txBody>
        </p:sp>
        <p:grpSp>
          <p:nvGrpSpPr>
            <p:cNvPr id="10250" name="Grupo 10249"/>
            <p:cNvGrpSpPr/>
            <p:nvPr/>
          </p:nvGrpSpPr>
          <p:grpSpPr>
            <a:xfrm>
              <a:off x="3151930" y="2029084"/>
              <a:ext cx="5966191" cy="2296646"/>
              <a:chOff x="3151930" y="2029084"/>
              <a:chExt cx="5966191" cy="2296646"/>
            </a:xfrm>
          </p:grpSpPr>
          <p:grpSp>
            <p:nvGrpSpPr>
              <p:cNvPr id="10240" name="Grupo 10239"/>
              <p:cNvGrpSpPr/>
              <p:nvPr/>
            </p:nvGrpSpPr>
            <p:grpSpPr>
              <a:xfrm>
                <a:off x="3170342" y="2029084"/>
                <a:ext cx="5947779" cy="2296646"/>
                <a:chOff x="197137" y="2705960"/>
                <a:chExt cx="5947779" cy="2296646"/>
              </a:xfrm>
            </p:grpSpPr>
            <p:pic>
              <p:nvPicPr>
                <p:cNvPr id="15" name="Imagen 1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8908" t="32039" r="34225" b="25766"/>
                <a:stretch/>
              </p:blipFill>
              <p:spPr>
                <a:xfrm>
                  <a:off x="197137" y="3001920"/>
                  <a:ext cx="1856103" cy="1639667"/>
                </a:xfrm>
                <a:prstGeom prst="rect">
                  <a:avLst/>
                </a:prstGeom>
              </p:spPr>
            </p:pic>
            <p:grpSp>
              <p:nvGrpSpPr>
                <p:cNvPr id="63" name="Grupo 62"/>
                <p:cNvGrpSpPr/>
                <p:nvPr/>
              </p:nvGrpSpPr>
              <p:grpSpPr>
                <a:xfrm>
                  <a:off x="503779" y="2705960"/>
                  <a:ext cx="5641137" cy="2296646"/>
                  <a:chOff x="503779" y="2705960"/>
                  <a:chExt cx="5641137" cy="2296646"/>
                </a:xfrm>
              </p:grpSpPr>
              <p:sp>
                <p:nvSpPr>
                  <p:cNvPr id="14" name="Rectángulo 13"/>
                  <p:cNvSpPr/>
                  <p:nvPr/>
                </p:nvSpPr>
                <p:spPr>
                  <a:xfrm>
                    <a:off x="503779" y="2705960"/>
                    <a:ext cx="1239442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ES" sz="1400" i="1" dirty="0" smtClean="0">
                        <a:effectLst/>
                        <a:latin typeface="Arial" panose="020B0604020202020204" pitchFamily="34" charset="0"/>
                        <a:ea typeface="Arial MT"/>
                      </a:rPr>
                      <a:t>M. anisopliae</a:t>
                    </a:r>
                    <a:endParaRPr lang="es-EC" sz="1400" dirty="0"/>
                  </a:p>
                </p:txBody>
              </p:sp>
              <p:sp>
                <p:nvSpPr>
                  <p:cNvPr id="16" name="Rectángulo 15"/>
                  <p:cNvSpPr/>
                  <p:nvPr/>
                </p:nvSpPr>
                <p:spPr>
                  <a:xfrm>
                    <a:off x="2778512" y="3224217"/>
                    <a:ext cx="3366404" cy="95410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s-ES" sz="1400" dirty="0">
                        <a:latin typeface="Arial" panose="020B0604020202020204" pitchFamily="34" charset="0"/>
                        <a:ea typeface="Arial MT"/>
                      </a:rPr>
                      <a:t>E</a:t>
                    </a:r>
                    <a:r>
                      <a:rPr lang="es-ES" sz="1400" dirty="0" smtClean="0">
                        <a:effectLst/>
                        <a:latin typeface="Arial" panose="020B0604020202020204" pitchFamily="34" charset="0"/>
                        <a:ea typeface="Arial MT"/>
                      </a:rPr>
                      <a:t>structura podía cambiar dentro de la misma colonia.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s-ES" sz="1400" dirty="0" smtClean="0">
                      <a:effectLst/>
                      <a:latin typeface="Arial" panose="020B0604020202020204" pitchFamily="34" charset="0"/>
                      <a:ea typeface="Arial MT"/>
                    </a:endParaRP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s-ES" sz="1400" dirty="0">
                        <a:latin typeface="Arial" panose="020B0604020202020204" pitchFamily="34" charset="0"/>
                        <a:ea typeface="Arial MT"/>
                      </a:rPr>
                      <a:t>U</a:t>
                    </a:r>
                    <a:r>
                      <a:rPr lang="es-ES" sz="1400" dirty="0" smtClean="0">
                        <a:effectLst/>
                        <a:latin typeface="Arial" panose="020B0604020202020204" pitchFamily="34" charset="0"/>
                        <a:ea typeface="Arial MT"/>
                      </a:rPr>
                      <a:t>tilización de diversos sustratos</a:t>
                    </a:r>
                    <a:endParaRPr lang="es-EC" sz="1400" dirty="0"/>
                  </a:p>
                </p:txBody>
              </p:sp>
              <p:sp>
                <p:nvSpPr>
                  <p:cNvPr id="17" name="Rectángulo 16"/>
                  <p:cNvSpPr/>
                  <p:nvPr/>
                </p:nvSpPr>
                <p:spPr>
                  <a:xfrm>
                    <a:off x="650560" y="4694829"/>
                    <a:ext cx="851515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s-ES" sz="1400" dirty="0">
                        <a:latin typeface="Arial" panose="020B0604020202020204" pitchFamily="34" charset="0"/>
                        <a:ea typeface="Arial MT"/>
                      </a:rPr>
                      <a:t>F</a:t>
                    </a:r>
                    <a:r>
                      <a:rPr lang="es-ES" sz="1400" dirty="0" smtClean="0">
                        <a:effectLst/>
                        <a:latin typeface="Arial" panose="020B0604020202020204" pitchFamily="34" charset="0"/>
                        <a:ea typeface="Arial MT"/>
                      </a:rPr>
                      <a:t>iálides </a:t>
                    </a:r>
                    <a:endParaRPr lang="es-EC" sz="1400" dirty="0"/>
                  </a:p>
                </p:txBody>
              </p:sp>
            </p:grpSp>
          </p:grpSp>
          <p:sp>
            <p:nvSpPr>
              <p:cNvPr id="74" name="CuadroTexto 73"/>
              <p:cNvSpPr txBox="1"/>
              <p:nvPr/>
            </p:nvSpPr>
            <p:spPr>
              <a:xfrm>
                <a:off x="3151930" y="3677466"/>
                <a:ext cx="56381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100x</a:t>
                </a:r>
                <a:endParaRPr lang="es-EC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3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" y="-6034"/>
            <a:ext cx="12192000" cy="6858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28671" y="1323535"/>
            <a:ext cx="2690015" cy="3479906"/>
            <a:chOff x="5533099" y="919196"/>
            <a:chExt cx="2068754" cy="2925416"/>
          </a:xfrm>
        </p:grpSpPr>
        <p:pic>
          <p:nvPicPr>
            <p:cNvPr id="3" name="Imagen 96" descr="WhatsApp Image 2021-07-15 at 17.05.10 (1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9" t="15086" r="44363" b="48271"/>
            <a:stretch/>
          </p:blipFill>
          <p:spPr bwMode="auto">
            <a:xfrm>
              <a:off x="5997018" y="1530229"/>
              <a:ext cx="1378093" cy="2314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5664503" y="919196"/>
              <a:ext cx="1937350" cy="258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P</a:t>
              </a:r>
              <a:r>
                <a:rPr kumimoji="0" lang="es-EC" altLang="es-EC" sz="1400" b="0" i="1" u="none" strike="noStrike" cap="none" normalizeH="0" baseline="0" dirty="0" smtClean="0" bmk="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CR aislamiento B. bassiana</a:t>
              </a:r>
              <a:endPara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 rot="16200000">
              <a:off x="6563408" y="1605032"/>
              <a:ext cx="56938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BBM1</a:t>
              </a:r>
              <a:endParaRPr lang="es-EC" dirty="0"/>
            </a:p>
          </p:txBody>
        </p:sp>
        <p:sp>
          <p:nvSpPr>
            <p:cNvPr id="6" name="Rectángulo 5"/>
            <p:cNvSpPr/>
            <p:nvPr/>
          </p:nvSpPr>
          <p:spPr>
            <a:xfrm rot="16200000">
              <a:off x="5797529" y="1465644"/>
              <a:ext cx="81785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Marcador </a:t>
              </a:r>
              <a:endParaRPr lang="es-EC" dirty="0"/>
            </a:p>
          </p:txBody>
        </p:sp>
        <p:sp>
          <p:nvSpPr>
            <p:cNvPr id="7" name="Rectángulo 6"/>
            <p:cNvSpPr/>
            <p:nvPr/>
          </p:nvSpPr>
          <p:spPr>
            <a:xfrm rot="16200000">
              <a:off x="6218540" y="1539705"/>
              <a:ext cx="61747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Blanco</a:t>
              </a:r>
              <a:endParaRPr lang="es-EC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5533099" y="2701967"/>
              <a:ext cx="5806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100" dirty="0"/>
                <a:t>550 </a:t>
              </a:r>
              <a:r>
                <a:rPr lang="es-ES" sz="1100" dirty="0" err="1"/>
                <a:t>bp</a:t>
              </a:r>
              <a:endParaRPr lang="es-EC" dirty="0"/>
            </a:p>
          </p:txBody>
        </p:sp>
        <p:cxnSp>
          <p:nvCxnSpPr>
            <p:cNvPr id="9" name="Conector recto de flecha 8"/>
            <p:cNvCxnSpPr/>
            <p:nvPr/>
          </p:nvCxnSpPr>
          <p:spPr>
            <a:xfrm flipV="1">
              <a:off x="5676543" y="3021953"/>
              <a:ext cx="320475" cy="100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upo 9"/>
          <p:cNvGrpSpPr/>
          <p:nvPr/>
        </p:nvGrpSpPr>
        <p:grpSpPr>
          <a:xfrm>
            <a:off x="3061723" y="1314394"/>
            <a:ext cx="2830478" cy="3489045"/>
            <a:chOff x="7676442" y="771767"/>
            <a:chExt cx="2524629" cy="3072845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942585" y="771767"/>
              <a:ext cx="2258486" cy="27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P</a:t>
              </a:r>
              <a:r>
                <a:rPr kumimoji="0" lang="es-EC" altLang="es-EC" sz="1400" b="0" i="1" u="none" strike="noStrike" cap="none" normalizeH="0" baseline="0" dirty="0" smtClean="0" bmk="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CR aislamiento P. </a:t>
              </a:r>
              <a:r>
                <a:rPr lang="es-EC" altLang="es-EC" sz="1400" i="1" dirty="0" smtClean="0" bmk="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oxalicum</a:t>
              </a:r>
              <a:endPara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7676442" y="1126107"/>
              <a:ext cx="2176708" cy="2718505"/>
              <a:chOff x="7676442" y="1126107"/>
              <a:chExt cx="2176708" cy="2718505"/>
            </a:xfrm>
          </p:grpSpPr>
          <p:pic>
            <p:nvPicPr>
              <p:cNvPr id="13" name="Imagen 12" descr="C:\Users\PC\Downloads\WhatsApp Image 2021-07-15 at 17.05.11 (3).jpeg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" t="9202" r="52714" b="58867"/>
              <a:stretch/>
            </p:blipFill>
            <p:spPr bwMode="auto">
              <a:xfrm>
                <a:off x="8293623" y="1428829"/>
                <a:ext cx="1559527" cy="2415783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Rectángulo 13"/>
              <p:cNvSpPr/>
              <p:nvPr/>
            </p:nvSpPr>
            <p:spPr>
              <a:xfrm rot="16200000">
                <a:off x="9020689" y="1460985"/>
                <a:ext cx="597619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100" dirty="0" smtClean="0">
                    <a:effectLst/>
                    <a:latin typeface="Arial" panose="020B0604020202020204" pitchFamily="34" charset="0"/>
                    <a:ea typeface="Arial MT"/>
                  </a:rPr>
                  <a:t>POM1</a:t>
                </a:r>
                <a:endParaRPr lang="es-EC" dirty="0"/>
              </a:p>
            </p:txBody>
          </p:sp>
          <p:sp>
            <p:nvSpPr>
              <p:cNvPr id="15" name="Rectángulo 14"/>
              <p:cNvSpPr/>
              <p:nvPr/>
            </p:nvSpPr>
            <p:spPr>
              <a:xfrm rot="16200000">
                <a:off x="8171557" y="1386292"/>
                <a:ext cx="78198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100" dirty="0" smtClean="0">
                    <a:effectLst/>
                    <a:latin typeface="Arial" panose="020B0604020202020204" pitchFamily="34" charset="0"/>
                    <a:ea typeface="Arial MT"/>
                  </a:rPr>
                  <a:t>Marcador </a:t>
                </a:r>
                <a:endParaRPr lang="es-EC" dirty="0"/>
              </a:p>
            </p:txBody>
          </p:sp>
          <p:sp>
            <p:nvSpPr>
              <p:cNvPr id="16" name="Rectángulo 15"/>
              <p:cNvSpPr/>
              <p:nvPr/>
            </p:nvSpPr>
            <p:spPr>
              <a:xfrm rot="16200000">
                <a:off x="8626434" y="1445423"/>
                <a:ext cx="629177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100" dirty="0" smtClean="0">
                    <a:effectLst/>
                    <a:latin typeface="Arial" panose="020B0604020202020204" pitchFamily="34" charset="0"/>
                    <a:ea typeface="Arial MT"/>
                  </a:rPr>
                  <a:t>Blanco</a:t>
                </a:r>
                <a:endParaRPr lang="es-EC" dirty="0"/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7676442" y="2760343"/>
                <a:ext cx="580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100" dirty="0" smtClean="0"/>
                  <a:t>600 </a:t>
                </a:r>
                <a:r>
                  <a:rPr lang="es-ES" sz="1100" dirty="0" err="1"/>
                  <a:t>bp</a:t>
                </a:r>
                <a:endParaRPr lang="es-EC" dirty="0"/>
              </a:p>
            </p:txBody>
          </p:sp>
          <p:cxnSp>
            <p:nvCxnSpPr>
              <p:cNvPr id="18" name="Conector recto de flecha 17"/>
              <p:cNvCxnSpPr/>
              <p:nvPr/>
            </p:nvCxnSpPr>
            <p:spPr>
              <a:xfrm flipV="1">
                <a:off x="7888725" y="3090018"/>
                <a:ext cx="320475" cy="10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upo 19"/>
          <p:cNvGrpSpPr/>
          <p:nvPr/>
        </p:nvGrpSpPr>
        <p:grpSpPr>
          <a:xfrm>
            <a:off x="5799230" y="2333047"/>
            <a:ext cx="6398407" cy="2310425"/>
            <a:chOff x="5457006" y="4893633"/>
            <a:chExt cx="6398407" cy="2310425"/>
          </a:xfrm>
        </p:grpSpPr>
        <p:sp>
          <p:nvSpPr>
            <p:cNvPr id="21" name="Rectángulo 20"/>
            <p:cNvSpPr/>
            <p:nvPr/>
          </p:nvSpPr>
          <p:spPr>
            <a:xfrm>
              <a:off x="8639468" y="6942448"/>
              <a:ext cx="321594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(Allende </a:t>
              </a:r>
              <a:r>
                <a:rPr lang="es-EC" sz="1100" i="1" dirty="0" smtClean="0">
                  <a:effectLst/>
                  <a:latin typeface="Arial" panose="020B0604020202020204" pitchFamily="34" charset="0"/>
                  <a:ea typeface="Arial MT"/>
                </a:rPr>
                <a:t>et al., 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2013);</a:t>
              </a:r>
              <a:r>
                <a:rPr lang="es-EC" sz="1100" i="1" dirty="0" smtClean="0">
                  <a:effectLst/>
                  <a:latin typeface="Arial" panose="020B0604020202020204" pitchFamily="34" charset="0"/>
                  <a:ea typeface="Arial MT"/>
                </a:rPr>
                <a:t> (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Arial MT"/>
                </a:rPr>
                <a:t>Cruz &amp; Del Rincón, 2016)</a:t>
              </a:r>
              <a:endParaRPr lang="es-EC" dirty="0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5"/>
            <a:srcRect l="25443" t="41012" r="19778" b="28946"/>
            <a:stretch/>
          </p:blipFill>
          <p:spPr>
            <a:xfrm>
              <a:off x="5457006" y="4893633"/>
              <a:ext cx="6302635" cy="1944313"/>
            </a:xfrm>
            <a:prstGeom prst="rect">
              <a:avLst/>
            </a:prstGeom>
          </p:spPr>
        </p:pic>
      </p:grp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5957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63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52004" y="174799"/>
            <a:ext cx="6501114" cy="56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Bioensayo dual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48393" y="3556205"/>
            <a:ext cx="32941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effectLst/>
                <a:latin typeface="Arial" panose="020B0604020202020204" pitchFamily="34" charset="0"/>
                <a:ea typeface="Arial MT"/>
              </a:rPr>
              <a:t>Schapovaloff (2012)</a:t>
            </a:r>
          </a:p>
          <a:p>
            <a:endParaRPr lang="es-ES" sz="14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ea typeface="Arial MT"/>
              </a:rPr>
              <a:t>R</a:t>
            </a:r>
            <a:r>
              <a:rPr lang="es-ES" sz="1400" dirty="0" smtClean="0">
                <a:effectLst/>
                <a:latin typeface="Arial" panose="020B0604020202020204" pitchFamily="34" charset="0"/>
                <a:ea typeface="Arial MT"/>
              </a:rPr>
              <a:t>ecolectar los especímenes de </a:t>
            </a:r>
            <a:r>
              <a:rPr lang="es-ES" sz="1400" i="1" dirty="0" smtClean="0">
                <a:effectLst/>
                <a:latin typeface="Arial" panose="020B0604020202020204" pitchFamily="34" charset="0"/>
                <a:ea typeface="Arial MT"/>
              </a:rPr>
              <a:t>F. occidentalis.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i="1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</a:rPr>
              <a:t>I</a:t>
            </a:r>
            <a:r>
              <a:rPr lang="es-ES" sz="1400" dirty="0" smtClean="0">
                <a:latin typeface="Arial" panose="020B0604020202020204" pitchFamily="34" charset="0"/>
              </a:rPr>
              <a:t>dentificar adultos.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Arial" panose="020B0604020202020204" pitchFamily="34" charset="0"/>
                <a:ea typeface="Arial MT"/>
              </a:rPr>
              <a:t>M</a:t>
            </a:r>
            <a:r>
              <a:rPr lang="es-ES" sz="1400" dirty="0" smtClean="0">
                <a:effectLst/>
                <a:latin typeface="Arial" panose="020B0604020202020204" pitchFamily="34" charset="0"/>
                <a:ea typeface="Arial MT"/>
              </a:rPr>
              <a:t>antenerlos periodo no mayor a las 48 horas </a:t>
            </a:r>
            <a:endParaRPr lang="es-EC" sz="1400" dirty="0"/>
          </a:p>
        </p:txBody>
      </p:sp>
      <p:grpSp>
        <p:nvGrpSpPr>
          <p:cNvPr id="33" name="Grupo 32"/>
          <p:cNvGrpSpPr/>
          <p:nvPr/>
        </p:nvGrpSpPr>
        <p:grpSpPr>
          <a:xfrm>
            <a:off x="435071" y="628890"/>
            <a:ext cx="3349550" cy="2644358"/>
            <a:chOff x="552004" y="904283"/>
            <a:chExt cx="3349550" cy="2644358"/>
          </a:xfrm>
        </p:grpSpPr>
        <p:grpSp>
          <p:nvGrpSpPr>
            <p:cNvPr id="28" name="Grupo 27"/>
            <p:cNvGrpSpPr/>
            <p:nvPr/>
          </p:nvGrpSpPr>
          <p:grpSpPr>
            <a:xfrm>
              <a:off x="552004" y="1273615"/>
              <a:ext cx="3349550" cy="2275026"/>
              <a:chOff x="552004" y="1273615"/>
              <a:chExt cx="3349550" cy="2275026"/>
            </a:xfrm>
          </p:grpSpPr>
          <p:pic>
            <p:nvPicPr>
              <p:cNvPr id="7" name="Picture 8" descr="Simbolismo de... la rosa - Biblioteca de Nueva Acrópoli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4" t="7878" r="20696" b="12133"/>
              <a:stretch/>
            </p:blipFill>
            <p:spPr bwMode="auto">
              <a:xfrm>
                <a:off x="552004" y="1273615"/>
                <a:ext cx="1421599" cy="1169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 descr="MANEJO INTEGRADO DE THRIPS (Frankliniella occidentali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200" y="1273615"/>
                <a:ext cx="1630354" cy="1169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9650" y="2555277"/>
                <a:ext cx="1986614" cy="993364"/>
              </a:xfrm>
              <a:prstGeom prst="rect">
                <a:avLst/>
              </a:prstGeom>
            </p:spPr>
          </p:pic>
        </p:grpSp>
        <p:sp>
          <p:nvSpPr>
            <p:cNvPr id="32" name="Rectángulo 31"/>
            <p:cNvSpPr/>
            <p:nvPr/>
          </p:nvSpPr>
          <p:spPr>
            <a:xfrm>
              <a:off x="1922497" y="904283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>
                  <a:effectLst/>
                  <a:latin typeface="Arial" panose="020B0604020202020204" pitchFamily="34" charset="0"/>
                  <a:ea typeface="Arial MT"/>
                </a:rPr>
                <a:t>Cría </a:t>
              </a:r>
              <a:endParaRPr lang="es-ES" b="1" dirty="0" smtClean="0">
                <a:effectLst/>
                <a:latin typeface="Arial" panose="020B0604020202020204" pitchFamily="34" charset="0"/>
                <a:ea typeface="Arial MT"/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5521047" y="855017"/>
            <a:ext cx="6432414" cy="4926460"/>
            <a:chOff x="5521047" y="855017"/>
            <a:chExt cx="6432414" cy="4926460"/>
          </a:xfrm>
        </p:grpSpPr>
        <p:grpSp>
          <p:nvGrpSpPr>
            <p:cNvPr id="30" name="Grupo 29"/>
            <p:cNvGrpSpPr/>
            <p:nvPr/>
          </p:nvGrpSpPr>
          <p:grpSpPr>
            <a:xfrm>
              <a:off x="5576023" y="855017"/>
              <a:ext cx="6377438" cy="4926460"/>
              <a:chOff x="5576023" y="855017"/>
              <a:chExt cx="6377438" cy="4926460"/>
            </a:xfrm>
          </p:grpSpPr>
          <p:sp>
            <p:nvSpPr>
              <p:cNvPr id="19" name="Rectángulo 18"/>
              <p:cNvSpPr/>
              <p:nvPr/>
            </p:nvSpPr>
            <p:spPr>
              <a:xfrm>
                <a:off x="8913192" y="2257585"/>
                <a:ext cx="247215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400" b="1" dirty="0" smtClean="0">
                    <a:effectLst/>
                    <a:latin typeface="Arial" panose="020B0604020202020204" pitchFamily="34" charset="0"/>
                    <a:ea typeface="Arial MT"/>
                  </a:rPr>
                  <a:t>Identificación morfológica</a:t>
                </a:r>
              </a:p>
              <a:p>
                <a:endParaRPr lang="es-ES" sz="1400" b="1" dirty="0">
                  <a:latin typeface="Arial" panose="020B0604020202020204" pitchFamily="34" charset="0"/>
                  <a:ea typeface="Arial MT"/>
                </a:endParaRP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s-ES" sz="1400" dirty="0" smtClean="0">
                    <a:latin typeface="Arial" panose="020B0604020202020204" pitchFamily="34" charset="0"/>
                    <a:ea typeface="Arial MT"/>
                  </a:rPr>
                  <a:t>Adulto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Cabeza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s-ES" sz="1400" dirty="0" smtClean="0">
                    <a:latin typeface="Arial" panose="020B0604020202020204" pitchFamily="34" charset="0"/>
                    <a:ea typeface="Arial MT"/>
                  </a:rPr>
                  <a:t>Patas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s-ES" sz="1400" dirty="0" smtClean="0">
                    <a:latin typeface="Arial" panose="020B0604020202020204" pitchFamily="34" charset="0"/>
                  </a:rPr>
                  <a:t>Distribución de las setas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s-ES" sz="1400" dirty="0" smtClean="0">
                    <a:latin typeface="Arial" panose="020B0604020202020204" pitchFamily="34" charset="0"/>
                    <a:ea typeface="Arial MT"/>
                  </a:rPr>
                  <a:t>A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bdomen 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s-ES" sz="1400" dirty="0" smtClean="0">
                    <a:latin typeface="Arial" panose="020B0604020202020204" pitchFamily="34" charset="0"/>
                  </a:rPr>
                  <a:t>Alas 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Antenas</a:t>
                </a:r>
                <a:endParaRPr lang="es-EC" sz="1400" dirty="0"/>
              </a:p>
            </p:txBody>
          </p:sp>
          <p:grpSp>
            <p:nvGrpSpPr>
              <p:cNvPr id="27" name="Grupo 26"/>
              <p:cNvGrpSpPr/>
              <p:nvPr/>
            </p:nvGrpSpPr>
            <p:grpSpPr>
              <a:xfrm>
                <a:off x="5576023" y="855017"/>
                <a:ext cx="2811875" cy="4926460"/>
                <a:chOff x="6142656" y="813415"/>
                <a:chExt cx="2811875" cy="4926460"/>
              </a:xfrm>
            </p:grpSpPr>
            <p:pic>
              <p:nvPicPr>
                <p:cNvPr id="14" name="Imagen 13" descr="C:\Users\PC\Downloads\20210625_123541.jpg"/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2" t="26228" r="29238" b="38310"/>
                <a:stretch/>
              </p:blipFill>
              <p:spPr bwMode="auto">
                <a:xfrm>
                  <a:off x="6142657" y="4390421"/>
                  <a:ext cx="1279702" cy="1349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5" name="Imagen 14" descr="C:\Users\PC\Downloads\20210625_123326 (1).jpg"/>
                <p:cNvPicPr/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55" t="29729" r="32434" b="35251"/>
                <a:stretch/>
              </p:blipFill>
              <p:spPr bwMode="auto">
                <a:xfrm>
                  <a:off x="6142656" y="2607729"/>
                  <a:ext cx="1279702" cy="1698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7" name="Imagen 16" descr="C:\Users\PC\Downloads\Screenshot_20210625-123508_Gallery (1).jpg"/>
                <p:cNvPicPr/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583" t="52090" r="24021" b="27164"/>
                <a:stretch/>
              </p:blipFill>
              <p:spPr bwMode="auto">
                <a:xfrm rot="10800000">
                  <a:off x="7542868" y="2635246"/>
                  <a:ext cx="1411663" cy="16709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8" name="Rectángulo 17"/>
                <p:cNvSpPr/>
                <p:nvPr/>
              </p:nvSpPr>
              <p:spPr>
                <a:xfrm>
                  <a:off x="6390087" y="813415"/>
                  <a:ext cx="2459328" cy="4160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s-ES" sz="1600" i="1" dirty="0" smtClean="0">
                      <a:effectLst/>
                      <a:latin typeface="Arial" panose="020B0604020202020204" pitchFamily="34" charset="0"/>
                      <a:ea typeface="Arial MT"/>
                      <a:cs typeface="Arial MT"/>
                    </a:rPr>
                    <a:t>Frankliniella occidentalis.</a:t>
                  </a:r>
                  <a:endParaRPr lang="es-EC" sz="1600" i="1" dirty="0">
                    <a:effectLst/>
                    <a:latin typeface="Arial" panose="020B0604020202020204" pitchFamily="34" charset="0"/>
                    <a:ea typeface="Arial MT"/>
                    <a:cs typeface="Arial MT"/>
                  </a:endParaRPr>
                </a:p>
              </p:txBody>
            </p:sp>
            <p:pic>
              <p:nvPicPr>
                <p:cNvPr id="20" name="Imagen 19" descr="C:\Users\PC\Downloads\WhatsApp Image 2021-07-17 at 11.55.33.jpeg"/>
                <p:cNvPicPr/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050" t="29281" r="33244" b="34410"/>
                <a:stretch/>
              </p:blipFill>
              <p:spPr bwMode="auto">
                <a:xfrm>
                  <a:off x="6182347" y="1410569"/>
                  <a:ext cx="1224924" cy="11732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Imagen 20" descr="C:\Users\PC\Downloads\Screenshot_20210625-123508_Gallery.jpg"/>
                <p:cNvPicPr/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246" t="65936" r="23281" b="24081"/>
                <a:stretch/>
              </p:blipFill>
              <p:spPr bwMode="auto">
                <a:xfrm rot="10800000">
                  <a:off x="7528114" y="1410567"/>
                  <a:ext cx="1426417" cy="1149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2" name="Imagen 21" descr="C:\Users\PC\Downloads\20210625_111650.jpg"/>
                <p:cNvPicPr/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676" t="30809" r="35830" b="60592"/>
                <a:stretch/>
              </p:blipFill>
              <p:spPr bwMode="auto">
                <a:xfrm>
                  <a:off x="7542868" y="4381804"/>
                  <a:ext cx="1400210" cy="13580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29" name="Rectángulo 28"/>
              <p:cNvSpPr/>
              <p:nvPr/>
            </p:nvSpPr>
            <p:spPr>
              <a:xfrm>
                <a:off x="9543827" y="4375429"/>
                <a:ext cx="240963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100" dirty="0" smtClean="0">
                    <a:effectLst/>
                    <a:latin typeface="Arial" panose="020B0604020202020204" pitchFamily="34" charset="0"/>
                    <a:ea typeface="Arial MT"/>
                  </a:rPr>
                  <a:t>Muñoz, Suárez &amp; Benavides (2008)</a:t>
                </a:r>
                <a:endParaRPr lang="es-EC" sz="1100" dirty="0"/>
              </a:p>
            </p:txBody>
          </p:sp>
        </p:grpSp>
        <p:sp>
          <p:nvSpPr>
            <p:cNvPr id="38" name="CuadroTexto 37"/>
            <p:cNvSpPr txBox="1"/>
            <p:nvPr/>
          </p:nvSpPr>
          <p:spPr>
            <a:xfrm>
              <a:off x="5615714" y="1428305"/>
              <a:ext cx="4054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s-EC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6961481" y="1428305"/>
              <a:ext cx="4054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3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5576023" y="2644417"/>
              <a:ext cx="4054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3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6957615" y="2622524"/>
              <a:ext cx="4054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3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521047" y="4432023"/>
              <a:ext cx="6004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e, f</a:t>
              </a:r>
              <a:endParaRPr lang="es-EC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6976234" y="4371672"/>
              <a:ext cx="4054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300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6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grpSp>
        <p:nvGrpSpPr>
          <p:cNvPr id="36" name="Grupo 35"/>
          <p:cNvGrpSpPr/>
          <p:nvPr/>
        </p:nvGrpSpPr>
        <p:grpSpPr>
          <a:xfrm>
            <a:off x="397858" y="388586"/>
            <a:ext cx="6655260" cy="2881268"/>
            <a:chOff x="397858" y="388586"/>
            <a:chExt cx="6655260" cy="2881268"/>
          </a:xfrm>
        </p:grpSpPr>
        <p:grpSp>
          <p:nvGrpSpPr>
            <p:cNvPr id="35" name="Grupo 34"/>
            <p:cNvGrpSpPr/>
            <p:nvPr/>
          </p:nvGrpSpPr>
          <p:grpSpPr>
            <a:xfrm>
              <a:off x="397858" y="388586"/>
              <a:ext cx="6655260" cy="2881268"/>
              <a:chOff x="397858" y="388586"/>
              <a:chExt cx="6655260" cy="2881268"/>
            </a:xfrm>
          </p:grpSpPr>
          <p:sp>
            <p:nvSpPr>
              <p:cNvPr id="4" name="Rectángulo 3"/>
              <p:cNvSpPr/>
              <p:nvPr/>
            </p:nvSpPr>
            <p:spPr>
              <a:xfrm>
                <a:off x="552004" y="388586"/>
                <a:ext cx="6501114" cy="566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ES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Bioensayo dual </a:t>
                </a:r>
              </a:p>
            </p:txBody>
          </p:sp>
          <p:sp>
            <p:nvSpPr>
              <p:cNvPr id="6" name="Rectángulo 5"/>
              <p:cNvSpPr/>
              <p:nvPr/>
            </p:nvSpPr>
            <p:spPr>
              <a:xfrm>
                <a:off x="397858" y="1082512"/>
                <a:ext cx="409311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400" i="1" dirty="0" smtClean="0">
                    <a:effectLst/>
                    <a:latin typeface="Arial" panose="020B0604020202020204" pitchFamily="34" charset="0"/>
                    <a:ea typeface="Arial MT"/>
                  </a:rPr>
                  <a:t>B. Bassiana 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y </a:t>
                </a:r>
                <a:r>
                  <a:rPr lang="es-ES" sz="1400" i="1" dirty="0" smtClean="0">
                    <a:effectLst/>
                    <a:latin typeface="Arial" panose="020B0604020202020204" pitchFamily="34" charset="0"/>
                    <a:ea typeface="Arial MT"/>
                  </a:rPr>
                  <a:t>P. oxalicum 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presentan un efecto antagonista en la plaga </a:t>
                </a:r>
                <a:r>
                  <a:rPr lang="es-ES" sz="1400" i="1" dirty="0" smtClean="0">
                    <a:effectLst/>
                    <a:latin typeface="Arial" panose="020B0604020202020204" pitchFamily="34" charset="0"/>
                    <a:ea typeface="Arial MT"/>
                  </a:rPr>
                  <a:t>F. occidentalis </a:t>
                </a:r>
                <a:r>
                  <a:rPr lang="es-ES" sz="1400" dirty="0" smtClean="0">
                    <a:effectLst/>
                    <a:latin typeface="Arial" panose="020B0604020202020204" pitchFamily="34" charset="0"/>
                    <a:ea typeface="Arial MT"/>
                  </a:rPr>
                  <a:t>“trips”</a:t>
                </a:r>
                <a:endParaRPr lang="es-EC" sz="1400" dirty="0"/>
              </a:p>
            </p:txBody>
          </p:sp>
          <p:pic>
            <p:nvPicPr>
              <p:cNvPr id="7" name="Imagen 6" descr="C:\Users\PC\Downloads\20210715_014259.jpg"/>
              <p:cNvPicPr/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29" t="39676" r="32974" b="40722"/>
              <a:stretch/>
            </p:blipFill>
            <p:spPr bwMode="auto">
              <a:xfrm>
                <a:off x="552005" y="1732708"/>
                <a:ext cx="1496714" cy="153714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Imagen 7" descr="C:\Users\PC\Downloads\20210715_232841.jpg"/>
              <p:cNvPicPr/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62" t="47367" r="37543" b="35786"/>
              <a:stretch/>
            </p:blipFill>
            <p:spPr bwMode="auto">
              <a:xfrm>
                <a:off x="2202369" y="1732708"/>
                <a:ext cx="1698297" cy="153714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0" name="Cuadro de texto 28"/>
            <p:cNvSpPr txBox="1"/>
            <p:nvPr/>
          </p:nvSpPr>
          <p:spPr>
            <a:xfrm>
              <a:off x="2150065" y="1732708"/>
              <a:ext cx="393065" cy="2901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MT"/>
                  <a:ea typeface="Arial MT"/>
                  <a:cs typeface="Arial MT"/>
                </a:rPr>
                <a:t>B</a:t>
              </a:r>
              <a:endParaRPr kumimoji="0" lang="es-EC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11" name="Cuadro de texto 25"/>
            <p:cNvSpPr txBox="1"/>
            <p:nvPr/>
          </p:nvSpPr>
          <p:spPr>
            <a:xfrm>
              <a:off x="511588" y="1747853"/>
              <a:ext cx="393065" cy="2901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1400" b="1" dirty="0">
                  <a:effectLst/>
                  <a:latin typeface="Arial MT"/>
                  <a:ea typeface="Arial MT"/>
                  <a:cs typeface="Arial MT"/>
                </a:rPr>
                <a:t>A</a:t>
              </a:r>
              <a:endParaRPr lang="es-EC" sz="1400" dirty="0">
                <a:effectLst/>
                <a:latin typeface="Arial MT"/>
                <a:ea typeface="Arial MT"/>
                <a:cs typeface="Arial MT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002565" y="611074"/>
            <a:ext cx="6490495" cy="2757021"/>
            <a:chOff x="5297522" y="1226804"/>
            <a:chExt cx="4857049" cy="2013888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7"/>
            <a:srcRect l="28560" t="33723" r="22927" b="27954"/>
            <a:stretch/>
          </p:blipFill>
          <p:spPr>
            <a:xfrm>
              <a:off x="5297522" y="1226804"/>
              <a:ext cx="4857049" cy="2013888"/>
            </a:xfrm>
            <a:prstGeom prst="rect">
              <a:avLst/>
            </a:prstGeom>
          </p:spPr>
        </p:pic>
        <p:sp>
          <p:nvSpPr>
            <p:cNvPr id="18" name="Elipse 17"/>
            <p:cNvSpPr/>
            <p:nvPr/>
          </p:nvSpPr>
          <p:spPr>
            <a:xfrm>
              <a:off x="8881357" y="2150775"/>
              <a:ext cx="466044" cy="2428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9" name="Elipse 18"/>
            <p:cNvSpPr/>
            <p:nvPr/>
          </p:nvSpPr>
          <p:spPr>
            <a:xfrm>
              <a:off x="8881357" y="2442943"/>
              <a:ext cx="466044" cy="2428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500423" y="4087476"/>
            <a:ext cx="3273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B. bassiana </a:t>
            </a:r>
            <a:r>
              <a:rPr lang="es-ES" sz="14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10</a:t>
            </a:r>
            <a:r>
              <a:rPr lang="es-ES" sz="1400" baseline="300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7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14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10</a:t>
            </a:r>
            <a:r>
              <a:rPr lang="es-ES" sz="1400" baseline="300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8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conidias/ml.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oxalicum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conidias/ml.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fectividad alta y estadísticamente diferentes. </a:t>
            </a:r>
            <a:endParaRPr lang="es-EC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555848" y="6090515"/>
            <a:ext cx="2002420" cy="148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5" name="Grupo 24"/>
          <p:cNvGrpSpPr/>
          <p:nvPr/>
        </p:nvGrpSpPr>
        <p:grpSpPr>
          <a:xfrm>
            <a:off x="4800890" y="3413271"/>
            <a:ext cx="4287778" cy="2831808"/>
            <a:chOff x="4448802" y="3807794"/>
            <a:chExt cx="3609859" cy="2594979"/>
          </a:xfrm>
        </p:grpSpPr>
        <p:pic>
          <p:nvPicPr>
            <p:cNvPr id="22" name="Imagen 21"/>
            <p:cNvPicPr/>
            <p:nvPr/>
          </p:nvPicPr>
          <p:blipFill rotWithShape="1">
            <a:blip r:embed="rId8"/>
            <a:srcRect l="4938" t="2147"/>
            <a:stretch/>
          </p:blipFill>
          <p:spPr bwMode="auto">
            <a:xfrm>
              <a:off x="4448802" y="3807794"/>
              <a:ext cx="3609859" cy="259497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Rectángulo 23"/>
            <p:cNvSpPr/>
            <p:nvPr/>
          </p:nvSpPr>
          <p:spPr>
            <a:xfrm>
              <a:off x="5477425" y="6067643"/>
              <a:ext cx="1930372" cy="1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900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 10</a:t>
              </a:r>
              <a:r>
                <a:rPr lang="es-ES" sz="900" baseline="30000" dirty="0">
                  <a:solidFill>
                    <a:schemeClr val="tx1"/>
                  </a:solidFill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8</a:t>
              </a:r>
              <a:r>
                <a:rPr lang="es-ES" sz="900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                     10</a:t>
              </a:r>
              <a:r>
                <a:rPr lang="es-ES" sz="900" baseline="30000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7                               </a:t>
              </a:r>
              <a:r>
                <a:rPr lang="es-ES" sz="9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10</a:t>
              </a:r>
              <a:r>
                <a:rPr lang="es-ES" sz="900" baseline="300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6</a:t>
              </a:r>
              <a:endParaRPr lang="es-EC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09858" y="3788933"/>
            <a:ext cx="1609156" cy="1568813"/>
            <a:chOff x="9202167" y="3987341"/>
            <a:chExt cx="1609156" cy="1568813"/>
          </a:xfrm>
        </p:grpSpPr>
        <p:sp>
          <p:nvSpPr>
            <p:cNvPr id="26" name="CuadroTexto 25"/>
            <p:cNvSpPr txBox="1"/>
            <p:nvPr/>
          </p:nvSpPr>
          <p:spPr>
            <a:xfrm>
              <a:off x="9202167" y="3987341"/>
              <a:ext cx="1609156" cy="55399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Mayor concentración </a:t>
              </a:r>
              <a:endParaRPr lang="es-EC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9202167" y="5002156"/>
              <a:ext cx="1609156" cy="55399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Mayor % mortalidad</a:t>
              </a:r>
              <a:endParaRPr lang="es-EC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Conector recto de flecha 30"/>
            <p:cNvCxnSpPr/>
            <p:nvPr/>
          </p:nvCxnSpPr>
          <p:spPr>
            <a:xfrm>
              <a:off x="10000958" y="4617929"/>
              <a:ext cx="11574" cy="3240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ángulo 32"/>
          <p:cNvSpPr/>
          <p:nvPr/>
        </p:nvSpPr>
        <p:spPr>
          <a:xfrm>
            <a:off x="10228309" y="5417882"/>
            <a:ext cx="17251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smtClean="0">
                <a:effectLst/>
                <a:latin typeface="Arial" panose="020B0604020202020204" pitchFamily="34" charset="0"/>
                <a:ea typeface="Arial MT"/>
              </a:rPr>
              <a:t>Storey &amp; Gardner (1988)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841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6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 rotWithShape="1">
          <a:blip r:embed="rId3"/>
          <a:srcRect l="6017" t="4629"/>
          <a:stretch/>
        </p:blipFill>
        <p:spPr bwMode="auto">
          <a:xfrm>
            <a:off x="627132" y="1779360"/>
            <a:ext cx="5346104" cy="3417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801684" y="419070"/>
            <a:ext cx="6501114" cy="56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Bioensayo dual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  <p:grpSp>
        <p:nvGrpSpPr>
          <p:cNvPr id="42" name="Grupo 41"/>
          <p:cNvGrpSpPr/>
          <p:nvPr/>
        </p:nvGrpSpPr>
        <p:grpSpPr>
          <a:xfrm>
            <a:off x="6374084" y="1094694"/>
            <a:ext cx="3857427" cy="2196036"/>
            <a:chOff x="395404" y="4026562"/>
            <a:chExt cx="3857427" cy="2196036"/>
          </a:xfrm>
        </p:grpSpPr>
        <p:sp>
          <p:nvSpPr>
            <p:cNvPr id="2" name="Rectángulo 1"/>
            <p:cNvSpPr/>
            <p:nvPr/>
          </p:nvSpPr>
          <p:spPr>
            <a:xfrm>
              <a:off x="395404" y="4026562"/>
              <a:ext cx="11705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</a:rPr>
                <a:t>B. bassiana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 </a:t>
              </a:r>
              <a:endParaRPr lang="es-EC" sz="1400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552004" y="4463812"/>
              <a:ext cx="37008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V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ariedad de enzimas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Penetración, infección y expresión del hongo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Beauvericina</a:t>
              </a:r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(insecticida)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492658" y="5960988"/>
              <a:ext cx="138211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 MT"/>
                </a:rPr>
                <a:t>(Wang &amp; </a:t>
              </a:r>
              <a:r>
                <a:rPr lang="es-EC" sz="11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 MT"/>
                </a:rPr>
                <a:t>Xu</a:t>
              </a:r>
              <a:r>
                <a:rPr lang="es-EC" sz="11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 MT"/>
                </a:rPr>
                <a:t>, 2012)</a:t>
              </a:r>
              <a:endParaRPr lang="es-EC" sz="1100" dirty="0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6374409" y="3707233"/>
            <a:ext cx="5579052" cy="1809898"/>
            <a:chOff x="4033824" y="371780"/>
            <a:chExt cx="5579052" cy="1809898"/>
          </a:xfrm>
        </p:grpSpPr>
        <p:sp>
          <p:nvSpPr>
            <p:cNvPr id="11" name="Rectángulo 10"/>
            <p:cNvSpPr/>
            <p:nvPr/>
          </p:nvSpPr>
          <p:spPr>
            <a:xfrm>
              <a:off x="4424991" y="371780"/>
              <a:ext cx="11705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B. bassiana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7090159" y="809789"/>
              <a:ext cx="252271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H. </a:t>
              </a:r>
              <a:r>
                <a:rPr lang="es-ES" sz="1400" i="1" dirty="0" err="1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hampei</a:t>
              </a: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(broca del café)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B. </a:t>
              </a:r>
              <a:r>
                <a:rPr lang="es-ES" sz="1400" i="1" dirty="0" err="1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c</a:t>
              </a:r>
              <a:r>
                <a:rPr lang="es-ES" sz="1400" i="1" dirty="0" err="1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ockerelli</a:t>
              </a: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 (</a:t>
              </a:r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</a:rPr>
                <a:t>pulgón saltador</a:t>
              </a: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F. occidentalis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150997" y="1058253"/>
              <a:ext cx="8418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eficacia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>
              <a:off x="6150997" y="1335252"/>
              <a:ext cx="747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4" descr="Beauveria bassiana (Bals.-Criv.) Vuill. 1912 - 152372 - Biodiversidad  Virtual / Hongos y Líquene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1" r="5682" b="15703"/>
            <a:stretch/>
          </p:blipFill>
          <p:spPr bwMode="auto">
            <a:xfrm>
              <a:off x="4033824" y="809789"/>
              <a:ext cx="2019908" cy="137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93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13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1001202" y="1821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INTRODUCCIÓN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B17E6EB-741F-4AD8-83E7-503E7EF69AD4}"/>
              </a:ext>
            </a:extLst>
          </p:cNvPr>
          <p:cNvSpPr txBox="1"/>
          <p:nvPr/>
        </p:nvSpPr>
        <p:spPr>
          <a:xfrm>
            <a:off x="499797" y="658810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Cultivo de rosas 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ultivo de uno de los últimos productores de rosas de Cataluña, en Santa Susanna (Barcelona) / FLORS P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4" y="3450397"/>
            <a:ext cx="3781976" cy="21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673553" y="1058920"/>
            <a:ext cx="4695421" cy="1532744"/>
            <a:chOff x="5107578" y="869094"/>
            <a:chExt cx="5772837" cy="1910047"/>
          </a:xfrm>
        </p:grpSpPr>
        <p:pic>
          <p:nvPicPr>
            <p:cNvPr id="1028" name="Picture 4" descr="Ecuador Map Vector Fotos e Imágenes de stock - Página 4 - Alam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8" t="5620" r="7176" b="14795"/>
            <a:stretch/>
          </p:blipFill>
          <p:spPr bwMode="auto">
            <a:xfrm>
              <a:off x="5107578" y="1058920"/>
              <a:ext cx="1645920" cy="171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laciones Estados Unidos-Unión Europea - Wikipedia, la enciclopedia lib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4275" y="1143000"/>
              <a:ext cx="1636140" cy="1636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lecha curvada hacia abajo 7"/>
            <p:cNvSpPr/>
            <p:nvPr/>
          </p:nvSpPr>
          <p:spPr>
            <a:xfrm>
              <a:off x="6865001" y="869094"/>
              <a:ext cx="2379274" cy="547811"/>
            </a:xfrm>
            <a:prstGeom prst="curvedDownArrow">
              <a:avLst/>
            </a:prstGeom>
            <a:solidFill>
              <a:srgbClr val="00B0F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865002" y="1674584"/>
              <a:ext cx="2050057" cy="498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Exportación</a:t>
              </a:r>
              <a:endParaRPr lang="es-EC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272894" y="1183609"/>
            <a:ext cx="3487783" cy="15696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Años 80 inicio producción rosas en Ecuador.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Poseen prestigio y reconocimiento en el mercado internacional.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950737" y="1000032"/>
            <a:ext cx="3002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60 % se vende a Estados Unidos.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40 % se vende a Rusia, Europa y Sudamérica.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968454" y="3360788"/>
            <a:ext cx="279435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700" b="1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</a:t>
            </a:r>
            <a:r>
              <a:rPr lang="es-EC" sz="1700" b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roblemas fitosanitarios </a:t>
            </a:r>
            <a:endParaRPr lang="es-EC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996408" y="4110704"/>
            <a:ext cx="2971178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Plagas fungosas y bacterianas.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Plagas insectiles y ácaros.</a:t>
            </a:r>
          </a:p>
        </p:txBody>
      </p:sp>
      <p:pic>
        <p:nvPicPr>
          <p:cNvPr id="1032" name="Picture 8" descr="Manejo Integrado de trips (Frankliniella occidentalis) en invernadero -  Agrisolv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7826" r="3761" b="8109"/>
          <a:stretch/>
        </p:blipFill>
        <p:spPr bwMode="auto">
          <a:xfrm>
            <a:off x="7187689" y="3932639"/>
            <a:ext cx="2347089" cy="11614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Ácaro Rojo (Tetranychus urticae) · iNaturalist Ecuad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81" y="4336390"/>
            <a:ext cx="2015316" cy="1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crosiphum rosae (Linnaeus, 1758) - Puceron vert du rosier-Présent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81" y="2869491"/>
            <a:ext cx="2032754" cy="13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echa curvada hacia arriba 15"/>
          <p:cNvSpPr/>
          <p:nvPr/>
        </p:nvSpPr>
        <p:spPr>
          <a:xfrm rot="21272166">
            <a:off x="5208717" y="5371435"/>
            <a:ext cx="2557770" cy="697188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60154" y="6454753"/>
            <a:ext cx="57038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(</a:t>
            </a:r>
            <a:r>
              <a:rPr lang="es-EC" sz="1100" dirty="0" err="1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Yanchapaxi</a:t>
            </a:r>
            <a:r>
              <a:rPr lang="es-EC" sz="11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, </a:t>
            </a:r>
            <a:r>
              <a:rPr lang="es-EC" sz="1100" dirty="0" err="1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Calvache</a:t>
            </a:r>
            <a:r>
              <a:rPr lang="es-EC" sz="11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, &amp; </a:t>
            </a:r>
            <a:r>
              <a:rPr lang="es-EC" sz="1100" dirty="0" err="1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Lalama</a:t>
            </a:r>
            <a:r>
              <a:rPr lang="es-EC" sz="11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, 2010), </a:t>
            </a:r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100" dirty="0" err="1">
                <a:latin typeface="Arial" panose="020B0604020202020204" pitchFamily="34" charset="0"/>
                <a:cs typeface="Arial" panose="020B0604020202020204" pitchFamily="34" charset="0"/>
              </a:rPr>
              <a:t>Pujota</a:t>
            </a:r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  <a:r>
              <a:rPr lang="es-EC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(Herrera, 2013</a:t>
            </a:r>
            <a:r>
              <a:rPr lang="es-EC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C" sz="11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(USDA, 2010)</a:t>
            </a:r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3" grpId="0"/>
      <p:bldP spid="18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989851" y="1283040"/>
            <a:ext cx="7370226" cy="1601266"/>
            <a:chOff x="3490813" y="2293717"/>
            <a:chExt cx="7370226" cy="1601266"/>
          </a:xfrm>
        </p:grpSpPr>
        <p:sp>
          <p:nvSpPr>
            <p:cNvPr id="3" name="Rectángulo 2"/>
            <p:cNvSpPr/>
            <p:nvPr/>
          </p:nvSpPr>
          <p:spPr>
            <a:xfrm>
              <a:off x="3490813" y="2941824"/>
              <a:ext cx="12754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i="1" dirty="0" smtClean="0">
                  <a:effectLst/>
                  <a:latin typeface="Arial" panose="020B0604020202020204" pitchFamily="34" charset="0"/>
                  <a:ea typeface="Arial MT"/>
                </a:rPr>
                <a:t>P. oxalicum</a:t>
              </a:r>
              <a:r>
                <a:rPr lang="es-ES" sz="1600" dirty="0" smtClean="0">
                  <a:effectLst/>
                  <a:latin typeface="Arial" panose="020B0604020202020204" pitchFamily="34" charset="0"/>
                  <a:ea typeface="Arial MT"/>
                </a:rPr>
                <a:t> </a:t>
              </a:r>
              <a:endParaRPr lang="es-EC" sz="1600" dirty="0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7595160" y="2437400"/>
              <a:ext cx="3265879" cy="116955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ea typeface="Arial MT"/>
                </a:rPr>
                <a:t>P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rimera vez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>
                <a:latin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Posible hongo entomopatógeno </a:t>
              </a:r>
              <a:endParaRPr lang="es-EC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i="1" dirty="0" smtClean="0">
                <a:effectLst/>
                <a:latin typeface="Arial" panose="020B0604020202020204" pitchFamily="34" charset="0"/>
                <a:ea typeface="Arial M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</a:rPr>
                <a:t>F. occidentalis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 “Trips”</a:t>
              </a:r>
            </a:p>
          </p:txBody>
        </p:sp>
        <p:pic>
          <p:nvPicPr>
            <p:cNvPr id="5" name="Imagen 83" descr="WhatsApp Image 2021-07-04 at 15.41.2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35" b="11838"/>
            <a:stretch>
              <a:fillRect/>
            </a:stretch>
          </p:blipFill>
          <p:spPr bwMode="auto">
            <a:xfrm>
              <a:off x="4992563" y="2293717"/>
              <a:ext cx="1681330" cy="16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Conector recto de flecha 5"/>
            <p:cNvCxnSpPr/>
            <p:nvPr/>
          </p:nvCxnSpPr>
          <p:spPr>
            <a:xfrm>
              <a:off x="7053118" y="3063971"/>
              <a:ext cx="3270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upo 6"/>
          <p:cNvGrpSpPr/>
          <p:nvPr/>
        </p:nvGrpSpPr>
        <p:grpSpPr>
          <a:xfrm>
            <a:off x="1989851" y="3608125"/>
            <a:ext cx="2443570" cy="2024165"/>
            <a:chOff x="4737144" y="4353440"/>
            <a:chExt cx="2443570" cy="202416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/>
            <a:srcRect l="41756" t="27651" r="9162" b="27286"/>
            <a:stretch/>
          </p:blipFill>
          <p:spPr>
            <a:xfrm>
              <a:off x="4737144" y="4353440"/>
              <a:ext cx="2443570" cy="126196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4865719" y="5706968"/>
              <a:ext cx="2303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M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osca blanca momificada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316101" y="6115995"/>
              <a:ext cx="15039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Kumar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s-EC" sz="1100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et al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., (2018), </a:t>
              </a:r>
              <a:endParaRPr lang="es-EC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020496" y="3594539"/>
            <a:ext cx="2090456" cy="2037753"/>
            <a:chOff x="7405883" y="4243512"/>
            <a:chExt cx="1834327" cy="1656821"/>
          </a:xfrm>
        </p:grpSpPr>
        <p:pic>
          <p:nvPicPr>
            <p:cNvPr id="13" name="Picture 2" descr="ENTO 331 :: Lecture 12 :: Sugarcane Sap and Foliage Feeder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62" t="1385"/>
            <a:stretch/>
          </p:blipFill>
          <p:spPr bwMode="auto">
            <a:xfrm>
              <a:off x="7452155" y="4243512"/>
              <a:ext cx="1686834" cy="1037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ángulo 13"/>
            <p:cNvSpPr/>
            <p:nvPr/>
          </p:nvSpPr>
          <p:spPr>
            <a:xfrm>
              <a:off x="7428230" y="5355061"/>
              <a:ext cx="1811980" cy="250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 smtClean="0">
                  <a:latin typeface="Arial" panose="020B0604020202020204" pitchFamily="34" charset="0"/>
                </a:rPr>
                <a:t>Pulgón caña de azúcar </a:t>
              </a:r>
              <a:endParaRPr lang="es-EC" sz="1400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7405883" y="5687628"/>
              <a:ext cx="1395627" cy="2127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Michereff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s-EC" sz="1100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et al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., (1995)</a:t>
              </a:r>
              <a:endParaRPr lang="es-EC" sz="11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7375250" y="3275526"/>
            <a:ext cx="2158057" cy="2356764"/>
            <a:chOff x="9602541" y="4027628"/>
            <a:chExt cx="1656000" cy="1932701"/>
          </a:xfrm>
        </p:grpSpPr>
        <p:sp>
          <p:nvSpPr>
            <p:cNvPr id="17" name="Rectángulo 16"/>
            <p:cNvSpPr/>
            <p:nvPr/>
          </p:nvSpPr>
          <p:spPr>
            <a:xfrm>
              <a:off x="9951026" y="4027628"/>
              <a:ext cx="983076" cy="2523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i="1" dirty="0" smtClean="0">
                  <a:effectLst/>
                  <a:latin typeface="Arial" panose="020B0604020202020204" pitchFamily="34" charset="0"/>
                  <a:ea typeface="Arial MT"/>
                </a:rPr>
                <a:t>Penicillium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 </a:t>
              </a:r>
              <a:r>
                <a:rPr lang="es-ES" sz="1400" dirty="0" err="1" smtClean="0">
                  <a:effectLst/>
                  <a:latin typeface="Arial" panose="020B0604020202020204" pitchFamily="34" charset="0"/>
                  <a:ea typeface="Arial MT"/>
                </a:rPr>
                <a:t>sp</a:t>
              </a:r>
              <a:endParaRPr lang="es-EC" sz="1400" dirty="0"/>
            </a:p>
          </p:txBody>
        </p:sp>
        <p:pic>
          <p:nvPicPr>
            <p:cNvPr id="18" name="Picture 4" descr="Escarabajo Castaño de la Harina (Tribolium castaneum) - EcoRegistro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2541" y="4289238"/>
              <a:ext cx="1656000" cy="104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ángulo 18"/>
            <p:cNvSpPr/>
            <p:nvPr/>
          </p:nvSpPr>
          <p:spPr>
            <a:xfrm>
              <a:off x="9908748" y="5410361"/>
              <a:ext cx="1096243" cy="2523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>
                  <a:latin typeface="Arial" panose="020B0604020202020204" pitchFamily="34" charset="0"/>
                  <a:ea typeface="Arial MT"/>
                </a:rPr>
                <a:t>E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scarabajo rojo</a:t>
              </a:r>
              <a:endParaRPr lang="es-EC" sz="1400" dirty="0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9908748" y="5745792"/>
              <a:ext cx="978156" cy="214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Al-</a:t>
              </a:r>
              <a:r>
                <a:rPr lang="es-EC" sz="1100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Keridis</a:t>
              </a:r>
              <a:r>
                <a:rPr lang="es-EC" sz="11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(2015) </a:t>
              </a:r>
              <a:endParaRPr lang="es-EC" sz="1100" dirty="0"/>
            </a:p>
          </p:txBody>
        </p: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20264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696EE6C-A987-479F-A06F-427569F398B2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50665" y="920621"/>
            <a:ext cx="10664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Se obtuvieron dos hongos entomopatógenos correspondientes a las especies de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Beauveria bassiana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y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Penicillum oxalicum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C" sz="1600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La caracterización morfológica de los aspectos macroscópicos </a:t>
            </a:r>
            <a:r>
              <a:rPr lang="es-ES" sz="16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y 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microscópicos posibilitó la identificación de los hongos entomopatógenos y el análisis molecular confirmó la identidad de las especies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Beauveria bassiana 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y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Penicillum oxalicum.</a:t>
            </a: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C" sz="1600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Se identificó morfológicamente a la especie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Frankliniella occidentalis, 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y se la recolectó 48 horas antes de los bioensayos.</a:t>
            </a:r>
          </a:p>
        </p:txBody>
      </p:sp>
    </p:spTree>
    <p:extLst>
      <p:ext uri="{BB962C8B-B14F-4D97-AF65-F5344CB8AC3E}">
        <p14:creationId xmlns:p14="http://schemas.microsoft.com/office/powerpoint/2010/main" val="23325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696EE6C-A987-479F-A06F-427569F398B2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78022" y="856357"/>
            <a:ext cx="112145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 hipótesis de investigación</a:t>
            </a:r>
            <a:r>
              <a:rPr lang="es-ES" sz="16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se acepta debido a que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Beauveria </a:t>
            </a:r>
            <a:r>
              <a:rPr lang="es-ES" sz="1600" i="1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bassiana</a:t>
            </a:r>
            <a:r>
              <a:rPr lang="es-ES" sz="16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y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Penicillum oxalicum 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mostraron antagonismo frente a la plaga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Frankliniella occidentalis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a nivel de laboratorio, con mortalidad de los insectos. </a:t>
            </a: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600" dirty="0"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E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l tratamiento de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B. bassiana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a la concentración de 10</a:t>
            </a:r>
            <a:r>
              <a:rPr lang="es-ES" sz="1600" baseline="300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8 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conidias/ml fue la más efectiva con un 77,78 % de mortalidad.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s-ES" sz="1600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6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Se reporta a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Penicillum oxalicum</a:t>
            </a:r>
            <a:r>
              <a:rPr lang="es-ES" sz="16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como posible controlador de la plaga </a:t>
            </a:r>
            <a:r>
              <a:rPr lang="es-ES" sz="1600" i="1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F. occidentalis</a:t>
            </a:r>
            <a:r>
              <a:rPr lang="es-ES" sz="16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presente en cultivos de rosas, sin antecedentes previos encontrados en bibliografía.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es-ES" sz="1600" dirty="0" smtClean="0"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600" dirty="0"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8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52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41808" y="1220023"/>
            <a:ext cx="10556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Continuar con la investigación de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Beauveria </a:t>
            </a:r>
            <a:r>
              <a:rPr lang="es-ES" sz="1600" i="1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bassiana</a:t>
            </a:r>
            <a:r>
              <a:rPr lang="es-ES" sz="1600" dirty="0" smtClean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y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Penicillum oxalicum 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para verificar su antagonismo sobre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Frankliniella occidentalis 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 nivel de invernadero y de campo en los cultivos de rosas. </a:t>
            </a:r>
            <a:endParaRPr lang="es-EC" sz="160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DB371766-32B8-4D50-AF68-1892B9D5D43E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34620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84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8934B26-25E7-4006-BCA6-9994B5A5A7B9}"/>
              </a:ext>
            </a:extLst>
          </p:cNvPr>
          <p:cNvSpPr txBox="1"/>
          <p:nvPr/>
        </p:nvSpPr>
        <p:spPr>
          <a:xfrm>
            <a:off x="4168029" y="1975583"/>
            <a:ext cx="3855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Francisco Javier Flores Flor, </a:t>
            </a:r>
            <a:r>
              <a:rPr lang="es-EC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Ph.D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C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Laboratorio </a:t>
            </a:r>
            <a:r>
              <a:rPr lang="es-EC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IDgen</a:t>
            </a:r>
            <a:endParaRPr lang="es-EC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84A929F-70AC-417E-9619-541B1A1D5F8B}"/>
              </a:ext>
            </a:extLst>
          </p:cNvPr>
          <p:cNvSpPr txBox="1"/>
          <p:nvPr/>
        </p:nvSpPr>
        <p:spPr>
          <a:xfrm>
            <a:off x="4032212" y="4192772"/>
            <a:ext cx="3991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María Esther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Cortéz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C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Microbiolab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 S.A.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1C7F3BC-9FAD-485D-83F7-AB120E9E0D62}"/>
              </a:ext>
            </a:extLst>
          </p:cNvPr>
          <p:cNvSpPr txBox="1"/>
          <p:nvPr/>
        </p:nvSpPr>
        <p:spPr>
          <a:xfrm>
            <a:off x="3960993" y="3088457"/>
            <a:ext cx="4270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Ing. Fabricio </a:t>
            </a:r>
            <a:r>
              <a:rPr lang="es-EC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Ribadeneira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Gerente AlpaRoses S.A.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228AC45-9529-447D-B7FA-B63EEE4E5A4D}"/>
              </a:ext>
            </a:extLst>
          </p:cNvPr>
          <p:cNvSpPr txBox="1"/>
          <p:nvPr/>
        </p:nvSpPr>
        <p:spPr>
          <a:xfrm>
            <a:off x="4552121" y="806582"/>
            <a:ext cx="3087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Alma Koch Kaiser M.Sc.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irectora 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del proyecto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7D31BA14-7590-4BED-90B5-B28347EBF051}"/>
              </a:ext>
            </a:extLst>
          </p:cNvPr>
          <p:cNvSpPr txBox="1"/>
          <p:nvPr/>
        </p:nvSpPr>
        <p:spPr>
          <a:xfrm>
            <a:off x="4328134" y="5393328"/>
            <a:ext cx="3535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FAMILIA Y AMIGOS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3ECF378-14B1-4C65-8249-67A6EC9EC1E5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</p:txBody>
      </p:sp>
    </p:spTree>
    <p:extLst>
      <p:ext uri="{BB962C8B-B14F-4D97-AF65-F5344CB8AC3E}">
        <p14:creationId xmlns:p14="http://schemas.microsoft.com/office/powerpoint/2010/main" val="17780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84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84308" y="1971655"/>
            <a:ext cx="9223382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</a:p>
          <a:p>
            <a:pPr algn="ctr"/>
            <a:r>
              <a:rPr lang="es-ES" sz="4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4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 SU ATENCIÓN </a:t>
            </a:r>
            <a:endParaRPr lang="es-ES" sz="4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25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1001202" y="1821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INTRODUCCIÓN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4779" y="526609"/>
            <a:ext cx="3585405" cy="5343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S" sz="17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Frankliniella occidentalis</a:t>
            </a:r>
            <a:r>
              <a:rPr lang="es-ES" sz="17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“Trips”</a:t>
            </a:r>
            <a:endParaRPr lang="es-EC" sz="17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1044794" y="1172221"/>
            <a:ext cx="4815090" cy="1924855"/>
            <a:chOff x="512190" y="1128103"/>
            <a:chExt cx="4815090" cy="1924855"/>
          </a:xfrm>
        </p:grpSpPr>
        <p:pic>
          <p:nvPicPr>
            <p:cNvPr id="2050" name="Picture 2" descr="Frankliniella occidentali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1" t="8393" r="20638" b="9370"/>
            <a:stretch/>
          </p:blipFill>
          <p:spPr bwMode="auto">
            <a:xfrm>
              <a:off x="512190" y="1128103"/>
              <a:ext cx="1840927" cy="192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3"/>
            <p:cNvSpPr/>
            <p:nvPr/>
          </p:nvSpPr>
          <p:spPr>
            <a:xfrm>
              <a:off x="2812908" y="1451014"/>
              <a:ext cx="2514372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Orden </a:t>
              </a:r>
              <a:r>
                <a:rPr lang="es-E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Thysanoptera</a:t>
              </a:r>
              <a:endParaRPr lang="es-E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Origen 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California.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Son 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insectos delgados y </a:t>
              </a:r>
              <a:r>
                <a:rPr lang="es-E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pequeños.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184391" y="3384291"/>
            <a:ext cx="6148900" cy="2344498"/>
            <a:chOff x="4352090" y="36506"/>
            <a:chExt cx="7763279" cy="3170684"/>
          </a:xfrm>
        </p:grpSpPr>
        <p:sp>
          <p:nvSpPr>
            <p:cNvPr id="6" name="Rectángulo 5"/>
            <p:cNvSpPr/>
            <p:nvPr/>
          </p:nvSpPr>
          <p:spPr>
            <a:xfrm>
              <a:off x="5891474" y="36506"/>
              <a:ext cx="1904864" cy="687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s-ES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Ciclo de vida </a:t>
              </a:r>
              <a:endParaRPr lang="es-EC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052" name="Picture 4" descr="Boletín Agrario: ORIENTACIÓN TÉCNICA: LAS PLAGAS EN EL CULTIVO DEL ALGODÓN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090" y="738870"/>
              <a:ext cx="3091010" cy="2468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ángulo 9"/>
            <p:cNvSpPr/>
            <p:nvPr/>
          </p:nvSpPr>
          <p:spPr>
            <a:xfrm>
              <a:off x="8418731" y="825387"/>
              <a:ext cx="3696638" cy="2289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EC" sz="1300" dirty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R</a:t>
              </a:r>
              <a:r>
                <a:rPr lang="es-EC" sz="13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eproducción sexual y asexual (por partenogénesis).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s-EC" sz="1300" dirty="0">
                <a:latin typeface="Arial" panose="020B0604020202020204" pitchFamily="34" charset="0"/>
                <a:ea typeface="Arial MT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EC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hembra vive </a:t>
              </a:r>
              <a:r>
                <a:rPr lang="es-EC" sz="1300" dirty="0">
                  <a:latin typeface="Arial" panose="020B0604020202020204" pitchFamily="34" charset="0"/>
                  <a:cs typeface="Arial" panose="020B0604020202020204" pitchFamily="34" charset="0"/>
                </a:rPr>
                <a:t>de 2 a 86 días </a:t>
              </a:r>
              <a:endParaRPr lang="es-EC" sz="13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s-EC" sz="13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EC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Alcanza </a:t>
              </a:r>
              <a:r>
                <a:rPr lang="es-EC" sz="1300" dirty="0">
                  <a:latin typeface="Arial" panose="020B0604020202020204" pitchFamily="34" charset="0"/>
                  <a:cs typeface="Arial" panose="020B0604020202020204" pitchFamily="34" charset="0"/>
                </a:rPr>
                <a:t>un </a:t>
              </a:r>
              <a:r>
                <a:rPr lang="es-EC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# </a:t>
              </a:r>
              <a:r>
                <a:rPr lang="es-EC" sz="1300" dirty="0">
                  <a:latin typeface="Arial" panose="020B0604020202020204" pitchFamily="34" charset="0"/>
                  <a:cs typeface="Arial" panose="020B0604020202020204" pitchFamily="34" charset="0"/>
                </a:rPr>
                <a:t>de individuos muy elevado </a:t>
              </a:r>
              <a:endParaRPr lang="es-EC" sz="13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s-EC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lecha derecha 10"/>
            <p:cNvSpPr/>
            <p:nvPr/>
          </p:nvSpPr>
          <p:spPr>
            <a:xfrm>
              <a:off x="7550331" y="1750423"/>
              <a:ext cx="509035" cy="375621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2" name="Abrir llave 11"/>
            <p:cNvSpPr/>
            <p:nvPr/>
          </p:nvSpPr>
          <p:spPr>
            <a:xfrm>
              <a:off x="8190949" y="852460"/>
              <a:ext cx="304413" cy="2165060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6829263" y="963208"/>
            <a:ext cx="5100290" cy="4316050"/>
            <a:chOff x="1886105" y="2251771"/>
            <a:chExt cx="5100290" cy="4316050"/>
          </a:xfrm>
        </p:grpSpPr>
        <p:sp>
          <p:nvSpPr>
            <p:cNvPr id="13" name="Rectángulo 12"/>
            <p:cNvSpPr/>
            <p:nvPr/>
          </p:nvSpPr>
          <p:spPr>
            <a:xfrm>
              <a:off x="2697210" y="2251771"/>
              <a:ext cx="3230372" cy="508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s-EC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Daños de importancia agrícola </a:t>
              </a:r>
              <a:endParaRPr lang="es-EC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054" name="Picture 6" descr="Tri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105" y="5021412"/>
              <a:ext cx="1546409" cy="154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uadroTexto 15"/>
            <p:cNvSpPr txBox="1"/>
            <p:nvPr/>
          </p:nvSpPr>
          <p:spPr>
            <a:xfrm>
              <a:off x="3619886" y="3161670"/>
              <a:ext cx="1385020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ovipositar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3554572" y="3779783"/>
              <a:ext cx="1515648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s-E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alimentarse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3210824" y="4400598"/>
              <a:ext cx="2482027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Transmitir enfermedades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6" name="Picture 8" descr="Trips, otro insecto dañino que ataca a todo, en nuestro jardín. | Eco y  Ambient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297" y="5022221"/>
              <a:ext cx="1168624" cy="154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Tomato Spotted Wilt Virus Fotos e Imágenes de stock - Alamy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5" r="9363" b="10754"/>
            <a:stretch/>
          </p:blipFill>
          <p:spPr bwMode="auto">
            <a:xfrm>
              <a:off x="5116811" y="5021411"/>
              <a:ext cx="1869584" cy="154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ctángulo 37"/>
          <p:cNvSpPr/>
          <p:nvPr/>
        </p:nvSpPr>
        <p:spPr>
          <a:xfrm>
            <a:off x="0" y="6460585"/>
            <a:ext cx="45624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(Rodríguez, 2015; Stuart </a:t>
            </a:r>
            <a:r>
              <a:rPr lang="es-EC" sz="11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Reitz</a:t>
            </a:r>
            <a:r>
              <a:rPr lang="es-EC" sz="11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2020), (</a:t>
            </a:r>
            <a:r>
              <a:rPr lang="es-EC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Pujota</a:t>
            </a:r>
            <a:r>
              <a:rPr lang="es-EC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2013), </a:t>
            </a:r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(Herrera, 2013</a:t>
            </a:r>
            <a:r>
              <a:rPr lang="es-EC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C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25"/>
            <a:ext cx="12192000" cy="6858000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1001202" y="1821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INTRODUCCIÓN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36250" y="694846"/>
            <a:ext cx="6648830" cy="4849840"/>
            <a:chOff x="5085767" y="1916819"/>
            <a:chExt cx="6648830" cy="4849840"/>
          </a:xfrm>
        </p:grpSpPr>
        <p:grpSp>
          <p:nvGrpSpPr>
            <p:cNvPr id="3" name="Grupo 2"/>
            <p:cNvGrpSpPr/>
            <p:nvPr/>
          </p:nvGrpSpPr>
          <p:grpSpPr>
            <a:xfrm>
              <a:off x="5085767" y="1916819"/>
              <a:ext cx="6648830" cy="4849840"/>
              <a:chOff x="4796419" y="1894585"/>
              <a:chExt cx="6648830" cy="4849840"/>
            </a:xfrm>
          </p:grpSpPr>
          <p:sp>
            <p:nvSpPr>
              <p:cNvPr id="5" name="Rectángulo 4"/>
              <p:cNvSpPr/>
              <p:nvPr/>
            </p:nvSpPr>
            <p:spPr>
              <a:xfrm>
                <a:off x="6973483" y="1894585"/>
                <a:ext cx="1541576" cy="534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EC" sz="17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Control Trips</a:t>
                </a:r>
                <a:endParaRPr lang="es-EC" sz="17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" name="Grupo 5"/>
              <p:cNvGrpSpPr/>
              <p:nvPr/>
            </p:nvGrpSpPr>
            <p:grpSpPr>
              <a:xfrm>
                <a:off x="4796419" y="2820950"/>
                <a:ext cx="6648830" cy="3923475"/>
                <a:chOff x="5536928" y="2680181"/>
                <a:chExt cx="6648830" cy="3923475"/>
              </a:xfrm>
            </p:grpSpPr>
            <p:sp>
              <p:nvSpPr>
                <p:cNvPr id="7" name="Rectángulo 6"/>
                <p:cNvSpPr/>
                <p:nvPr/>
              </p:nvSpPr>
              <p:spPr>
                <a:xfrm>
                  <a:off x="5536928" y="2756309"/>
                  <a:ext cx="1957645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C" sz="16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U</a:t>
                  </a:r>
                  <a:r>
                    <a:rPr lang="es-EC" sz="16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so de sustancias químicas</a:t>
                  </a:r>
                  <a:endParaRPr lang="es-EC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Rectángulo 7"/>
                <p:cNvSpPr/>
                <p:nvPr/>
              </p:nvSpPr>
              <p:spPr>
                <a:xfrm>
                  <a:off x="9219020" y="2680181"/>
                  <a:ext cx="2121379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C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Varios </a:t>
                  </a:r>
                  <a:r>
                    <a:rPr lang="es-EC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efectos adversos </a:t>
                  </a:r>
                </a:p>
              </p:txBody>
            </p:sp>
            <p:sp>
              <p:nvSpPr>
                <p:cNvPr id="9" name="Flecha derecha 8"/>
                <p:cNvSpPr/>
                <p:nvPr/>
              </p:nvSpPr>
              <p:spPr>
                <a:xfrm>
                  <a:off x="7934136" y="2865122"/>
                  <a:ext cx="1171932" cy="176685"/>
                </a:xfrm>
                <a:prstGeom prst="rightArrow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C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0" name="Imagen 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5940" t="24164" r="28096" b="16788"/>
                <a:stretch/>
              </p:blipFill>
              <p:spPr>
                <a:xfrm>
                  <a:off x="5818544" y="4119521"/>
                  <a:ext cx="969506" cy="2017091"/>
                </a:xfrm>
                <a:prstGeom prst="rect">
                  <a:avLst/>
                </a:prstGeom>
              </p:spPr>
            </p:pic>
            <p:pic>
              <p:nvPicPr>
                <p:cNvPr id="11" name="Picture 20" descr="Contaminación Por Pesticidas: Efectos Sobre La Salud, Aire, Agua Y Más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043"/>
                <a:stretch/>
              </p:blipFill>
              <p:spPr bwMode="auto">
                <a:xfrm>
                  <a:off x="7494573" y="4225135"/>
                  <a:ext cx="2785137" cy="17890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24" descr="Lata De Rociado De ácaros Químicos Insecticida Control De Plagas Y  Exterminación Concepto Ilustración Vectorial Sobre Fondo Blanco Ilustración  del Vector - Ilustración de pesticida, insalubre: 189938279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82" t="6574" r="23151" b="7154"/>
                <a:stretch/>
              </p:blipFill>
              <p:spPr bwMode="auto">
                <a:xfrm>
                  <a:off x="10986233" y="4119521"/>
                  <a:ext cx="1079417" cy="20170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CuadroTexto 12"/>
                <p:cNvSpPr txBox="1"/>
                <p:nvPr/>
              </p:nvSpPr>
              <p:spPr>
                <a:xfrm>
                  <a:off x="10842405" y="6265100"/>
                  <a:ext cx="13433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Resistencia </a:t>
                  </a:r>
                  <a:endParaRPr lang="es-EC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CuadroTexto 13"/>
                <p:cNvSpPr txBox="1"/>
                <p:nvPr/>
              </p:nvSpPr>
              <p:spPr>
                <a:xfrm>
                  <a:off x="8041172" y="6265101"/>
                  <a:ext cx="16629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Contaminación  </a:t>
                  </a:r>
                  <a:endParaRPr lang="es-EC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CuadroTexto 14"/>
                <p:cNvSpPr txBox="1"/>
                <p:nvPr/>
              </p:nvSpPr>
              <p:spPr>
                <a:xfrm>
                  <a:off x="5786370" y="6265102"/>
                  <a:ext cx="13433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Protección </a:t>
                  </a:r>
                  <a:endParaRPr lang="es-EC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4" name="Picture 22" descr="Desintegración radiactiva etiqueta de contaminación radiactiva símbolo de  peligro radiación, radiación, etiqueta, señal de advertencia, pegatina png  | PNGWi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3" r="21135"/>
            <a:stretch/>
          </p:blipFill>
          <p:spPr bwMode="auto">
            <a:xfrm>
              <a:off x="7043412" y="5749211"/>
              <a:ext cx="438839" cy="42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o 27"/>
          <p:cNvGrpSpPr/>
          <p:nvPr/>
        </p:nvGrpSpPr>
        <p:grpSpPr>
          <a:xfrm>
            <a:off x="8523732" y="875228"/>
            <a:ext cx="2661819" cy="4270945"/>
            <a:chOff x="8523732" y="875228"/>
            <a:chExt cx="2661819" cy="4270945"/>
          </a:xfrm>
        </p:grpSpPr>
        <p:grpSp>
          <p:nvGrpSpPr>
            <p:cNvPr id="16" name="Grupo 15"/>
            <p:cNvGrpSpPr/>
            <p:nvPr/>
          </p:nvGrpSpPr>
          <p:grpSpPr>
            <a:xfrm>
              <a:off x="8523732" y="1534394"/>
              <a:ext cx="2171421" cy="3611779"/>
              <a:chOff x="9226890" y="-240802"/>
              <a:chExt cx="2171421" cy="3611779"/>
            </a:xfrm>
          </p:grpSpPr>
          <p:grpSp>
            <p:nvGrpSpPr>
              <p:cNvPr id="17" name="Grupo 16"/>
              <p:cNvGrpSpPr/>
              <p:nvPr/>
            </p:nvGrpSpPr>
            <p:grpSpPr>
              <a:xfrm>
                <a:off x="9960097" y="1627034"/>
                <a:ext cx="1438214" cy="1743943"/>
                <a:chOff x="9960097" y="1655020"/>
                <a:chExt cx="1438214" cy="1743943"/>
              </a:xfrm>
            </p:grpSpPr>
            <p:cxnSp>
              <p:nvCxnSpPr>
                <p:cNvPr id="19" name="Conector recto de flecha 18"/>
                <p:cNvCxnSpPr/>
                <p:nvPr/>
              </p:nvCxnSpPr>
              <p:spPr>
                <a:xfrm flipH="1">
                  <a:off x="10640683" y="1655020"/>
                  <a:ext cx="9911" cy="61945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ángulo 19"/>
                <p:cNvSpPr/>
                <p:nvPr/>
              </p:nvSpPr>
              <p:spPr>
                <a:xfrm>
                  <a:off x="9960097" y="3060409"/>
                  <a:ext cx="1438214" cy="338554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r>
                    <a:rPr lang="es-EC" sz="1600" dirty="0">
                      <a:latin typeface="Arial" panose="020B0604020202020204" pitchFamily="34" charset="0"/>
                      <a:ea typeface="Calibri" panose="020F0502020204030204" pitchFamily="34" charset="0"/>
                    </a:rPr>
                    <a:t>A</a:t>
                  </a:r>
                  <a:r>
                    <a:rPr lang="es-EC" sz="16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groquímicos</a:t>
                  </a:r>
                  <a:endParaRPr lang="es-EC" sz="1600" dirty="0"/>
                </a:p>
              </p:txBody>
            </p:sp>
            <p:pic>
              <p:nvPicPr>
                <p:cNvPr id="21" name="Picture 30" descr="Palabra No - Banco de fotos e imágenes de stock - iStock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19261" y="2385942"/>
                  <a:ext cx="808682" cy="6065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8" name="Picture 32" descr="120,652 Alta Calidad Vectores, Ilustraciones y Gráficos - 123R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6890" y="-240802"/>
                <a:ext cx="1957425" cy="848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6" descr="Relaciones Estados Unidos-Unión Europea - Wikipedia, la enciclopedia libr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0444" y="2148944"/>
              <a:ext cx="1265107" cy="124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ángulo 25"/>
            <p:cNvSpPr/>
            <p:nvPr/>
          </p:nvSpPr>
          <p:spPr>
            <a:xfrm>
              <a:off x="8580510" y="875228"/>
              <a:ext cx="2498662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200"/>
                </a:spcBef>
                <a:spcAft>
                  <a:spcPts val="0"/>
                </a:spcAft>
              </a:pPr>
              <a:r>
                <a:rPr lang="es-EC" sz="17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Mercado internacional </a:t>
              </a:r>
              <a:endParaRPr lang="es-EC" sz="1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ángulo 29"/>
          <p:cNvSpPr/>
          <p:nvPr/>
        </p:nvSpPr>
        <p:spPr>
          <a:xfrm>
            <a:off x="112760" y="6495938"/>
            <a:ext cx="21162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C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Liñan</a:t>
            </a:r>
            <a:r>
              <a:rPr lang="es-EC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1998), (Vergara, 2005)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9126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1001202" y="1821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INTRODUCCIÓN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705576" y="820429"/>
            <a:ext cx="4561614" cy="2679577"/>
            <a:chOff x="199454" y="595575"/>
            <a:chExt cx="4561614" cy="2679577"/>
          </a:xfrm>
        </p:grpSpPr>
        <p:sp>
          <p:nvSpPr>
            <p:cNvPr id="2" name="Rectángulo 1"/>
            <p:cNvSpPr/>
            <p:nvPr/>
          </p:nvSpPr>
          <p:spPr>
            <a:xfrm>
              <a:off x="199454" y="680956"/>
              <a:ext cx="1883849" cy="508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s-ES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Control biológico</a:t>
              </a:r>
              <a:endParaRPr lang="es-EC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2116167" y="595575"/>
              <a:ext cx="2644901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Arial" panose="020B0604020202020204" pitchFamily="34" charset="0"/>
                  <a:ea typeface="Arial MT"/>
                </a:rPr>
                <a:t>U</a:t>
              </a:r>
              <a:r>
                <a:rPr lang="es-ES" sz="1400" dirty="0" smtClean="0">
                  <a:effectLst/>
                  <a:latin typeface="Arial" panose="020B0604020202020204" pitchFamily="34" charset="0"/>
                  <a:ea typeface="Arial MT"/>
                </a:rPr>
                <a:t>so de cualquier organismo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>
                <a:latin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Arial" panose="020B0604020202020204" pitchFamily="34" charset="0"/>
                </a:rPr>
                <a:t>Enfermar agentes para su eliminación </a:t>
              </a:r>
              <a:endParaRPr lang="es-EC" sz="1400" dirty="0"/>
            </a:p>
          </p:txBody>
        </p:sp>
        <p:pic>
          <p:nvPicPr>
            <p:cNvPr id="3074" name="Picture 2" descr="CONTROL BIOLÓGICO ¿Qué es? El Control Biológico de Plagas es uno de los  elementos del Manejo Integrado de Plagas (MIP). Se 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846" y="1889742"/>
              <a:ext cx="1992914" cy="1385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o 32"/>
          <p:cNvGrpSpPr/>
          <p:nvPr/>
        </p:nvGrpSpPr>
        <p:grpSpPr>
          <a:xfrm>
            <a:off x="5686520" y="639138"/>
            <a:ext cx="5621560" cy="5538752"/>
            <a:chOff x="-114816" y="1612785"/>
            <a:chExt cx="5621560" cy="5538752"/>
          </a:xfrm>
        </p:grpSpPr>
        <p:pic>
          <p:nvPicPr>
            <p:cNvPr id="7" name="Imagen 6"/>
            <p:cNvPicPr/>
            <p:nvPr/>
          </p:nvPicPr>
          <p:blipFill rotWithShape="1">
            <a:blip r:embed="rId4"/>
            <a:srcRect l="14040" t="21669" r="39975" b="17153"/>
            <a:stretch/>
          </p:blipFill>
          <p:spPr bwMode="auto">
            <a:xfrm>
              <a:off x="-114816" y="1612785"/>
              <a:ext cx="5621560" cy="35366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ángulo 8"/>
            <p:cNvSpPr/>
            <p:nvPr/>
          </p:nvSpPr>
          <p:spPr>
            <a:xfrm>
              <a:off x="1289100" y="5335655"/>
              <a:ext cx="339807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Adhesión de la conidia a la cutícula del insecto </a:t>
              </a:r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 germinación conidia.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Penetración del integumento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s-EC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</a:rPr>
                <a:t>Multiplicación del hongo en el hemocele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0" y="6391620"/>
            <a:ext cx="28905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(Téllez </a:t>
            </a:r>
            <a:r>
              <a:rPr lang="es-ES" sz="11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et al.,</a:t>
            </a:r>
            <a:r>
              <a:rPr lang="es-ES" sz="11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2009), </a:t>
            </a:r>
            <a:r>
              <a:rPr lang="es-EC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Gonzales </a:t>
            </a:r>
            <a:r>
              <a:rPr lang="es-EC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s-EC" sz="1100" dirty="0">
                <a:latin typeface="Arial" panose="020B0604020202020204" pitchFamily="34" charset="0"/>
                <a:cs typeface="Arial" panose="020B0604020202020204" pitchFamily="34" charset="0"/>
              </a:rPr>
              <a:t>., 2019)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1001202" y="4084553"/>
            <a:ext cx="3706060" cy="1185396"/>
            <a:chOff x="378579" y="1835194"/>
            <a:chExt cx="3706060" cy="1185396"/>
          </a:xfrm>
        </p:grpSpPr>
        <p:sp>
          <p:nvSpPr>
            <p:cNvPr id="6" name="Rectángulo 5"/>
            <p:cNvSpPr/>
            <p:nvPr/>
          </p:nvSpPr>
          <p:spPr>
            <a:xfrm>
              <a:off x="1001202" y="1835194"/>
              <a:ext cx="27849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600" b="1" dirty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H</a:t>
              </a:r>
              <a:r>
                <a:rPr lang="es-EC" sz="1600" b="1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ongos entomopatógenos </a:t>
              </a:r>
              <a:endParaRPr lang="es-EC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393658" y="2497370"/>
              <a:ext cx="1690981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C" sz="1400" dirty="0" smtClean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I</a:t>
              </a:r>
              <a:r>
                <a:rPr lang="es-EC" sz="1400" dirty="0" smtClean="0">
                  <a:effectLst/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nfectan a los insectos plaga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378579" y="2497370"/>
              <a:ext cx="1690981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C" sz="1400" dirty="0" smtClean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Microorganismos benéficos 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38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25C39D12-68CF-4970-B39F-D1E34A5354AD}"/>
              </a:ext>
            </a:extLst>
          </p:cNvPr>
          <p:cNvSpPr txBox="1">
            <a:spLocks/>
          </p:cNvSpPr>
          <p:nvPr/>
        </p:nvSpPr>
        <p:spPr>
          <a:xfrm>
            <a:off x="1001202" y="1821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INTRODUCCIÓN</a:t>
            </a:r>
            <a:endParaRPr kumimoji="0" lang="es-EC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171558" y="422159"/>
            <a:ext cx="7388408" cy="2807516"/>
            <a:chOff x="4602948" y="777759"/>
            <a:chExt cx="7388408" cy="2807516"/>
          </a:xfrm>
        </p:grpSpPr>
        <p:graphicFrame>
          <p:nvGraphicFramePr>
            <p:cNvPr id="3" name="Diagrama 2"/>
            <p:cNvGraphicFramePr/>
            <p:nvPr>
              <p:extLst>
                <p:ext uri="{D42A27DB-BD31-4B8C-83A1-F6EECF244321}">
                  <p14:modId xmlns:p14="http://schemas.microsoft.com/office/powerpoint/2010/main" val="1708985214"/>
                </p:ext>
              </p:extLst>
            </p:nvPr>
          </p:nvGraphicFramePr>
          <p:xfrm>
            <a:off x="7870939" y="777759"/>
            <a:ext cx="3074575" cy="8033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" name="Rectángulo 3"/>
            <p:cNvSpPr/>
            <p:nvPr/>
          </p:nvSpPr>
          <p:spPr>
            <a:xfrm>
              <a:off x="4741606" y="1822041"/>
              <a:ext cx="125577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400" b="1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Beauveria bassiana</a:t>
              </a:r>
              <a:endParaRPr lang="es-EC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6559801" y="1810525"/>
              <a:ext cx="14702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400" b="1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Metarhizium anisopliae</a:t>
              </a:r>
              <a:endParaRPr lang="es-EC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8262947" y="1822041"/>
              <a:ext cx="17503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400" b="1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Lecanicillium </a:t>
              </a:r>
              <a:r>
                <a:rPr lang="es-EC" sz="1400" b="1" i="1" dirty="0" err="1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lecanii</a:t>
              </a:r>
              <a:endParaRPr lang="es-EC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10479076" y="1810525"/>
              <a:ext cx="1216911" cy="52322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C" sz="1400" b="1" i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Penicillium oxalicum</a:t>
              </a:r>
              <a:endParaRPr lang="es-EC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4" descr="Beauveria bassiana (Bals.-Criv.) Vuill. 1912 - 152372 - Biodiversidad  Virtual / Hongos y Líquene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1" r="5682" b="15703"/>
            <a:stretch/>
          </p:blipFill>
          <p:spPr bwMode="auto">
            <a:xfrm>
              <a:off x="4602948" y="2412923"/>
              <a:ext cx="1649017" cy="111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Metarhizium anisopliae: características, taxonomía, morfologí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602" y="2496948"/>
              <a:ext cx="1662213" cy="887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Portal Tecnoagrícola - Producto: LECANICILLIUM MUSCARIUM (Verticillium  lecanii) téc. Koppert Españ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226" y="2416889"/>
              <a:ext cx="1419513" cy="1168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uadroTexto 10"/>
            <p:cNvSpPr txBox="1"/>
            <p:nvPr/>
          </p:nvSpPr>
          <p:spPr>
            <a:xfrm>
              <a:off x="11080999" y="1082859"/>
              <a:ext cx="910357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NUEVO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echa curvada hacia la derecha 11"/>
            <p:cNvSpPr/>
            <p:nvPr/>
          </p:nvSpPr>
          <p:spPr>
            <a:xfrm>
              <a:off x="10776030" y="1242905"/>
              <a:ext cx="254643" cy="567620"/>
            </a:xfrm>
            <a:prstGeom prst="curv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1"/>
            <a:srcRect l="8639" t="31392" r="49019" b="21688"/>
            <a:stretch/>
          </p:blipFill>
          <p:spPr>
            <a:xfrm>
              <a:off x="10205165" y="2430360"/>
              <a:ext cx="1768837" cy="1102549"/>
            </a:xfrm>
            <a:prstGeom prst="rect">
              <a:avLst/>
            </a:prstGeom>
          </p:spPr>
        </p:pic>
      </p:grpSp>
      <p:grpSp>
        <p:nvGrpSpPr>
          <p:cNvPr id="27" name="Grupo 26"/>
          <p:cNvGrpSpPr/>
          <p:nvPr/>
        </p:nvGrpSpPr>
        <p:grpSpPr>
          <a:xfrm>
            <a:off x="2983948" y="3533727"/>
            <a:ext cx="5885592" cy="2659887"/>
            <a:chOff x="2983948" y="3533727"/>
            <a:chExt cx="5885592" cy="2659887"/>
          </a:xfrm>
        </p:grpSpPr>
        <p:grpSp>
          <p:nvGrpSpPr>
            <p:cNvPr id="14" name="Grupo 13"/>
            <p:cNvGrpSpPr/>
            <p:nvPr/>
          </p:nvGrpSpPr>
          <p:grpSpPr>
            <a:xfrm>
              <a:off x="2983948" y="3533727"/>
              <a:ext cx="5885592" cy="2273966"/>
              <a:chOff x="6461180" y="3513407"/>
              <a:chExt cx="5885592" cy="2273966"/>
            </a:xfrm>
          </p:grpSpPr>
          <p:pic>
            <p:nvPicPr>
              <p:cNvPr id="15" name="Picture 10" descr="El sector florícola ha perdido USD 30 millones por las protestas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828"/>
              <a:stretch/>
            </p:blipFill>
            <p:spPr bwMode="auto">
              <a:xfrm>
                <a:off x="6461180" y="4111522"/>
                <a:ext cx="3142294" cy="1675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Flecha abajo 15"/>
              <p:cNvSpPr/>
              <p:nvPr/>
            </p:nvSpPr>
            <p:spPr>
              <a:xfrm>
                <a:off x="8321860" y="3526196"/>
                <a:ext cx="210909" cy="497711"/>
              </a:xfrm>
              <a:prstGeom prst="down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7" name="Flecha abajo 16"/>
              <p:cNvSpPr/>
              <p:nvPr/>
            </p:nvSpPr>
            <p:spPr>
              <a:xfrm>
                <a:off x="9174056" y="3523784"/>
                <a:ext cx="210909" cy="497711"/>
              </a:xfrm>
              <a:prstGeom prst="down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8" name="Flecha abajo 17"/>
              <p:cNvSpPr/>
              <p:nvPr/>
            </p:nvSpPr>
            <p:spPr>
              <a:xfrm>
                <a:off x="9914476" y="3519010"/>
                <a:ext cx="210909" cy="497711"/>
              </a:xfrm>
              <a:prstGeom prst="down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9" name="Flecha abajo 18"/>
              <p:cNvSpPr/>
              <p:nvPr/>
            </p:nvSpPr>
            <p:spPr>
              <a:xfrm>
                <a:off x="10766672" y="3513407"/>
                <a:ext cx="210909" cy="497711"/>
              </a:xfrm>
              <a:prstGeom prst="down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10267824" y="4586103"/>
                <a:ext cx="207894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dirty="0"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S</a:t>
                </a:r>
                <a:r>
                  <a:rPr lang="es-EC" sz="1400" dirty="0" smtClean="0">
                    <a:effectLst/>
                    <a:latin typeface="Arial" panose="020B0604020202020204" pitchFamily="34" charset="0"/>
                    <a:ea typeface="Arial MT"/>
                    <a:cs typeface="Arial" panose="020B0604020202020204" pitchFamily="34" charset="0"/>
                  </a:rPr>
                  <a:t>eleccionar la especie mejor adaptada y pronosticar el éxito</a:t>
                </a:r>
                <a:endParaRPr lang="es-EC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Rectángulo 23"/>
            <p:cNvSpPr/>
            <p:nvPr/>
          </p:nvSpPr>
          <p:spPr>
            <a:xfrm>
              <a:off x="3663761" y="5870449"/>
              <a:ext cx="1690981" cy="3231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C" sz="1500" dirty="0" smtClean="0">
                  <a:latin typeface="Arial" panose="020B0604020202020204" pitchFamily="34" charset="0"/>
                  <a:ea typeface="Arial MT"/>
                  <a:cs typeface="Arial" panose="020B0604020202020204" pitchFamily="34" charset="0"/>
                </a:rPr>
                <a:t>Florícola </a:t>
              </a:r>
              <a:endParaRPr lang="es-EC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ángulo 25"/>
          <p:cNvSpPr/>
          <p:nvPr/>
        </p:nvSpPr>
        <p:spPr>
          <a:xfrm>
            <a:off x="20319" y="6497730"/>
            <a:ext cx="29177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(Motta &amp; Murcia, 2011; </a:t>
            </a:r>
            <a:r>
              <a:rPr lang="es-EC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Kumar</a:t>
            </a:r>
            <a:r>
              <a:rPr lang="es-EC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s-EC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2018),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0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2CD99782-F2D5-4513-988E-FD8D183DA911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42122" y="566678"/>
            <a:ext cx="108325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Objetivo general </a:t>
            </a:r>
            <a:endParaRPr lang="es-EC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Aislar e identificar dos hongos entomopatógenos y evaluar su antagonismo en la plaga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Frankliniella occidentalis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en cultivos de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Rosa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spp. de una florícola, Ecuador.</a:t>
            </a:r>
            <a:endParaRPr lang="es-EC" sz="160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42121" y="2321004"/>
            <a:ext cx="110872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C" b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Objetivos Específicos</a:t>
            </a:r>
            <a:endParaRPr lang="es-EC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Aislar dos hongos entomopatógenos presentes en cultivos de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Rosa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spp. en medios de cultivo microbiológicos.</a:t>
            </a:r>
            <a:endParaRPr lang="es-EC" sz="1600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Identificar los hongos entomopatógenos mediante métodos macroscópicos, microscópicos y moleculares. </a:t>
            </a:r>
            <a:endParaRPr lang="es-EC" sz="1600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Identificar y cultivar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F. occidentalis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“Trips” a nivel de laboratorio. </a:t>
            </a:r>
            <a:endParaRPr lang="es-EC" sz="1600" dirty="0" smtClean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Determinar el antagonismo de dos hongos entomopatógenos sobre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Frankliniella occidentalis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en cultivos de </a:t>
            </a:r>
            <a:r>
              <a:rPr lang="es-ES" sz="1600" i="1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Rosa</a:t>
            </a:r>
            <a:r>
              <a:rPr lang="es-ES" sz="1600" dirty="0" smtClean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spp. mediante bioensayo dual a nivel de laboratorio.</a:t>
            </a:r>
            <a:endParaRPr lang="es-EC" sz="1600" dirty="0">
              <a:effectLst/>
              <a:latin typeface="Arial" panose="020B0604020202020204" pitchFamily="34" charset="0"/>
              <a:ea typeface="Arial M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36320" y="1248678"/>
            <a:ext cx="10119360" cy="111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Los aislamientos identificados de los hongos entomopatógenos eliminan la plaga </a:t>
            </a:r>
            <a:r>
              <a:rPr lang="es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Frankliniella occidentalis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“Trips” en cultivos de </a:t>
            </a:r>
            <a:r>
              <a:rPr lang="es-ES" i="1" dirty="0" smtClean="0">
                <a:latin typeface="Arial" panose="020B0604020202020204" pitchFamily="34" charset="0"/>
                <a:cs typeface="Arial" panose="020B0604020202020204" pitchFamily="34" charset="0"/>
              </a:rPr>
              <a:t>Rosa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spp. a nivel de laboratorio.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CD99782-F2D5-4513-988E-FD8D183DA911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HIPOTESIS</a:t>
            </a:r>
            <a:endParaRPr lang="es-EC" sz="3600" i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8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055F60FD-0E96-4CA7-8272-4DC788B3704D}"/>
              </a:ext>
            </a:extLst>
          </p:cNvPr>
          <p:cNvSpPr txBox="1">
            <a:spLocks/>
          </p:cNvSpPr>
          <p:nvPr/>
        </p:nvSpPr>
        <p:spPr>
          <a:xfrm>
            <a:off x="980661" y="-13252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3600" i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</a:p>
        </p:txBody>
      </p:sp>
      <p:sp>
        <p:nvSpPr>
          <p:cNvPr id="7" name="AutoShape 4" descr="GUÍA DE MUESTREO DE NEMATODOS FITOPARÁSITOS EN CULTIVOS AGRÍCOL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30" name="Grupo 29"/>
          <p:cNvGrpSpPr/>
          <p:nvPr/>
        </p:nvGrpSpPr>
        <p:grpSpPr>
          <a:xfrm>
            <a:off x="278894" y="483417"/>
            <a:ext cx="3629520" cy="2726344"/>
            <a:chOff x="278894" y="483417"/>
            <a:chExt cx="3629520" cy="2726344"/>
          </a:xfrm>
        </p:grpSpPr>
        <p:sp>
          <p:nvSpPr>
            <p:cNvPr id="2" name="Rectángulo 1"/>
            <p:cNvSpPr/>
            <p:nvPr/>
          </p:nvSpPr>
          <p:spPr>
            <a:xfrm>
              <a:off x="278894" y="483417"/>
              <a:ext cx="3629520" cy="5406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200000"/>
                </a:lnSpc>
                <a:spcBef>
                  <a:spcPts val="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" sz="17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Obtención de los aislamientos</a:t>
              </a:r>
              <a:endParaRPr lang="es-EC" sz="17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413894" y="1063619"/>
              <a:ext cx="3368230" cy="2146142"/>
              <a:chOff x="413894" y="1063619"/>
              <a:chExt cx="3368230" cy="2146142"/>
            </a:xfrm>
          </p:grpSpPr>
          <p:sp>
            <p:nvSpPr>
              <p:cNvPr id="4" name="Rectángulo 3"/>
              <p:cNvSpPr/>
              <p:nvPr/>
            </p:nvSpPr>
            <p:spPr>
              <a:xfrm>
                <a:off x="413894" y="1063619"/>
                <a:ext cx="3368230" cy="514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ES" sz="16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Colecta de muestras de suelo.</a:t>
                </a:r>
                <a:endParaRPr lang="es-EC" sz="16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9708" y="1720916"/>
                <a:ext cx="1656602" cy="1488845"/>
              </a:xfrm>
              <a:prstGeom prst="rect">
                <a:avLst/>
              </a:prstGeom>
            </p:spPr>
          </p:pic>
        </p:grpSp>
      </p:grpSp>
      <p:grpSp>
        <p:nvGrpSpPr>
          <p:cNvPr id="41" name="Grupo 40"/>
          <p:cNvGrpSpPr/>
          <p:nvPr/>
        </p:nvGrpSpPr>
        <p:grpSpPr>
          <a:xfrm>
            <a:off x="4036371" y="1042767"/>
            <a:ext cx="4039888" cy="2431835"/>
            <a:chOff x="4036371" y="1042767"/>
            <a:chExt cx="4039888" cy="2431835"/>
          </a:xfrm>
        </p:grpSpPr>
        <p:grpSp>
          <p:nvGrpSpPr>
            <p:cNvPr id="22" name="Grupo 21"/>
            <p:cNvGrpSpPr/>
            <p:nvPr/>
          </p:nvGrpSpPr>
          <p:grpSpPr>
            <a:xfrm>
              <a:off x="4036371" y="1042767"/>
              <a:ext cx="4039888" cy="2431835"/>
              <a:chOff x="4036371" y="1042767"/>
              <a:chExt cx="4039888" cy="2431835"/>
            </a:xfrm>
          </p:grpSpPr>
          <p:sp>
            <p:nvSpPr>
              <p:cNvPr id="9" name="Rectángulo 8"/>
              <p:cNvSpPr/>
              <p:nvPr/>
            </p:nvSpPr>
            <p:spPr>
              <a:xfrm>
                <a:off x="4036371" y="1042767"/>
                <a:ext cx="4039888" cy="514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ES" sz="16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Procesamiento de muestras de suelo</a:t>
                </a:r>
                <a:endParaRPr lang="es-EC" sz="16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104" name="Picture 8" descr="Leccin 5 Cultivo y crecimiento de microorganismos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12" t="10877" r="6445"/>
              <a:stretch/>
            </p:blipFill>
            <p:spPr bwMode="auto">
              <a:xfrm>
                <a:off x="4097492" y="1581673"/>
                <a:ext cx="2190308" cy="1892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Conector recto de flecha 10"/>
              <p:cNvCxnSpPr/>
              <p:nvPr/>
            </p:nvCxnSpPr>
            <p:spPr>
              <a:xfrm flipV="1">
                <a:off x="5883851" y="2442708"/>
                <a:ext cx="625033" cy="6267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06" name="Picture 10" descr="Cajas petri - Novachem del Ecuador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88" t="45118" r="5050" b="15008"/>
              <a:stretch/>
            </p:blipFill>
            <p:spPr bwMode="auto">
              <a:xfrm>
                <a:off x="6508884" y="1994657"/>
                <a:ext cx="1372779" cy="950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CuadroTexto 12"/>
            <p:cNvSpPr txBox="1"/>
            <p:nvPr/>
          </p:nvSpPr>
          <p:spPr>
            <a:xfrm>
              <a:off x="6711012" y="1694924"/>
              <a:ext cx="731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PDA</a:t>
              </a:r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8563936" y="1296274"/>
            <a:ext cx="3385759" cy="1589702"/>
            <a:chOff x="8567702" y="1191122"/>
            <a:chExt cx="3385759" cy="1589702"/>
          </a:xfrm>
        </p:grpSpPr>
        <p:sp>
          <p:nvSpPr>
            <p:cNvPr id="14" name="Rectángulo 13"/>
            <p:cNvSpPr/>
            <p:nvPr/>
          </p:nvSpPr>
          <p:spPr>
            <a:xfrm>
              <a:off x="8699756" y="1191122"/>
              <a:ext cx="30283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Identificación morfológica </a:t>
              </a:r>
              <a:endParaRPr lang="es-EC" sz="1600" dirty="0"/>
            </a:p>
          </p:txBody>
        </p:sp>
        <p:pic>
          <p:nvPicPr>
            <p:cNvPr id="4108" name="Picture 12" descr="Patrón de crecimiento de tres inóculos de Beauveria bassiana a los 22... |  Download Scientific Diagra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9133" y="1897992"/>
              <a:ext cx="1073457" cy="882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🥇Microscopio De Luz Transmitida - Microscopiooptico.or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132765" y="1928326"/>
              <a:ext cx="754238" cy="758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Conector recto de flecha 15"/>
            <p:cNvCxnSpPr/>
            <p:nvPr/>
          </p:nvCxnSpPr>
          <p:spPr>
            <a:xfrm>
              <a:off x="9820023" y="2397219"/>
              <a:ext cx="3939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8"/>
            <a:srcRect l="26962" t="35612" r="53101" b="31814"/>
            <a:stretch/>
          </p:blipFill>
          <p:spPr>
            <a:xfrm>
              <a:off x="10840408" y="1883676"/>
              <a:ext cx="1036964" cy="878939"/>
            </a:xfrm>
            <a:prstGeom prst="rect">
              <a:avLst/>
            </a:prstGeom>
          </p:spPr>
        </p:pic>
        <p:sp>
          <p:nvSpPr>
            <p:cNvPr id="23" name="CuadroTexto 22"/>
            <p:cNvSpPr txBox="1"/>
            <p:nvPr/>
          </p:nvSpPr>
          <p:spPr>
            <a:xfrm>
              <a:off x="8567702" y="1506420"/>
              <a:ext cx="1339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Macroscópica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0375243" y="1467734"/>
              <a:ext cx="1578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Microscópica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8698619" y="3778592"/>
            <a:ext cx="3041628" cy="1943453"/>
            <a:chOff x="8913571" y="3724901"/>
            <a:chExt cx="3041628" cy="1943453"/>
          </a:xfrm>
        </p:grpSpPr>
        <p:sp>
          <p:nvSpPr>
            <p:cNvPr id="40" name="Rectángulo 39"/>
            <p:cNvSpPr/>
            <p:nvPr/>
          </p:nvSpPr>
          <p:spPr>
            <a:xfrm>
              <a:off x="8913571" y="3724901"/>
              <a:ext cx="28464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0"/>
                </a:spcAft>
              </a:pPr>
              <a:r>
                <a:rPr lang="es-ES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s-ES" sz="16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s-EC" sz="16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Secuenciación y análisis bioinformático </a:t>
              </a:r>
              <a:endParaRPr lang="es-EC" sz="1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26" name="Picture 30" descr="Curso de Postgrado - Organizació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6855" y="4373515"/>
              <a:ext cx="1218344" cy="522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8" name="Picture 32" descr="Geneious Alternativas y software similar - ProgSoft.ne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447" y="4253642"/>
              <a:ext cx="1376412" cy="731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34" descr="BLAST: Basic Local Alignment Search Tool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4608" y="4976502"/>
              <a:ext cx="1332455" cy="691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AutoShape 36" descr="Cuantificación de ADN por absorbancia UV paso a paso - YouTube"/>
          <p:cNvSpPr>
            <a:spLocks noChangeAspect="1" noChangeArrowheads="1"/>
          </p:cNvSpPr>
          <p:nvPr/>
        </p:nvSpPr>
        <p:spPr bwMode="auto">
          <a:xfrm>
            <a:off x="307975" y="-682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39" name="Grupo 38"/>
          <p:cNvGrpSpPr/>
          <p:nvPr/>
        </p:nvGrpSpPr>
        <p:grpSpPr>
          <a:xfrm>
            <a:off x="182790" y="3348939"/>
            <a:ext cx="3222337" cy="2769351"/>
            <a:chOff x="155575" y="3110180"/>
            <a:chExt cx="3222337" cy="2769351"/>
          </a:xfrm>
        </p:grpSpPr>
        <p:grpSp>
          <p:nvGrpSpPr>
            <p:cNvPr id="28" name="Grupo 27"/>
            <p:cNvGrpSpPr/>
            <p:nvPr/>
          </p:nvGrpSpPr>
          <p:grpSpPr>
            <a:xfrm>
              <a:off x="155575" y="3110180"/>
              <a:ext cx="3106623" cy="2769351"/>
              <a:chOff x="155575" y="3110180"/>
              <a:chExt cx="3106623" cy="2769351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227393" y="3110180"/>
                <a:ext cx="3034805" cy="5406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s-ES" sz="17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Identificación molecular </a:t>
                </a:r>
                <a:endParaRPr lang="es-EC" sz="17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8" name="Grupo 17"/>
              <p:cNvGrpSpPr/>
              <p:nvPr/>
            </p:nvGrpSpPr>
            <p:grpSpPr>
              <a:xfrm>
                <a:off x="155575" y="3696031"/>
                <a:ext cx="2477233" cy="2183500"/>
                <a:chOff x="155575" y="3772176"/>
                <a:chExt cx="2477233" cy="2183500"/>
              </a:xfrm>
            </p:grpSpPr>
            <p:sp>
              <p:nvSpPr>
                <p:cNvPr id="26" name="Rectángulo 25"/>
                <p:cNvSpPr/>
                <p:nvPr/>
              </p:nvSpPr>
              <p:spPr>
                <a:xfrm>
                  <a:off x="278894" y="3772176"/>
                  <a:ext cx="2353914" cy="610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ts val="200"/>
                    </a:spcBef>
                    <a:spcAft>
                      <a:spcPts val="0"/>
                    </a:spcAft>
                  </a:pPr>
                  <a:r>
                    <a:rPr lang="es-ES" sz="16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es-ES" sz="1600" b="1" dirty="0" smtClean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Extracción y </a:t>
                  </a:r>
                </a:p>
                <a:p>
                  <a:pPr>
                    <a:spcBef>
                      <a:spcPts val="200"/>
                    </a:spcBef>
                    <a:spcAft>
                      <a:spcPts val="0"/>
                    </a:spcAft>
                  </a:pPr>
                  <a:r>
                    <a:rPr lang="es-ES" sz="1600" b="1" dirty="0" smtClean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cuantificación de ADN</a:t>
                  </a:r>
                  <a:endParaRPr lang="es-EC" sz="1600" b="1" dirty="0">
                    <a:effectLst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114" name="Picture 18" descr="Adn dibujo vector, gráfico vectorial, imágenes de Adn dibujo vectoriales de  stock | Depositphotos®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575" y="4431648"/>
                  <a:ext cx="619163" cy="10316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16" descr="1.1 EXTRACCIÓN Y PURIFICACIÓN DE ÁCIDOS NUCLEICOS – :: BIOTED ::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57" y="5204133"/>
                  <a:ext cx="1313537" cy="7515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1" name="Conector recto de flecha 30"/>
                <p:cNvCxnSpPr/>
                <p:nvPr/>
              </p:nvCxnSpPr>
              <p:spPr>
                <a:xfrm>
                  <a:off x="1438665" y="4868411"/>
                  <a:ext cx="39392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134" name="Picture 38" descr="Cuantificación de ADN por absorbancia UV paso a paso - YouTube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28"/>
            <a:stretch/>
          </p:blipFill>
          <p:spPr bwMode="auto">
            <a:xfrm>
              <a:off x="2093654" y="4472180"/>
              <a:ext cx="1284258" cy="1059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upo 44"/>
          <p:cNvGrpSpPr/>
          <p:nvPr/>
        </p:nvGrpSpPr>
        <p:grpSpPr>
          <a:xfrm>
            <a:off x="3908414" y="3619654"/>
            <a:ext cx="3937079" cy="2553457"/>
            <a:chOff x="3980386" y="3675940"/>
            <a:chExt cx="3937079" cy="2553457"/>
          </a:xfrm>
        </p:grpSpPr>
        <p:grpSp>
          <p:nvGrpSpPr>
            <p:cNvPr id="19" name="Grupo 18"/>
            <p:cNvGrpSpPr/>
            <p:nvPr/>
          </p:nvGrpSpPr>
          <p:grpSpPr>
            <a:xfrm>
              <a:off x="3980386" y="3675940"/>
              <a:ext cx="3937079" cy="2199205"/>
              <a:chOff x="4272820" y="3686817"/>
              <a:chExt cx="3937079" cy="2199205"/>
            </a:xfrm>
          </p:grpSpPr>
          <p:sp>
            <p:nvSpPr>
              <p:cNvPr id="34" name="Rectángulo 33"/>
              <p:cNvSpPr/>
              <p:nvPr/>
            </p:nvSpPr>
            <p:spPr>
              <a:xfrm>
                <a:off x="4442830" y="3686817"/>
                <a:ext cx="237956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ES" sz="1600" b="1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s-ES" sz="16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Amplificación (</a:t>
                </a:r>
                <a:r>
                  <a:rPr lang="es-EC" sz="1600" b="1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PCR)</a:t>
                </a:r>
                <a:endParaRPr lang="es-EC" sz="1600" b="1" dirty="0"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122" name="Picture 26" descr="CABINA DE FLUJO LAMINAR HORIZONTAL BBS-H - mym instrumentos tecnicos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820" y="4307071"/>
                <a:ext cx="1445706" cy="1479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2" descr="Cómo funciona la PCR? Reacción en Cadena de la Polimerasa.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9788" y="4981797"/>
                <a:ext cx="1819109" cy="9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4" name="Picture 28" descr="Electroforesis en gel de agarosa al 1,6 % de los productos amplificados...  | Download Scientific Diagram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8" t="9309" r="32136" b="1904"/>
              <a:stretch/>
            </p:blipFill>
            <p:spPr bwMode="auto">
              <a:xfrm>
                <a:off x="7147474" y="4443206"/>
                <a:ext cx="1062425" cy="889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5208451" y="4475151"/>
              <a:ext cx="17362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Primer ITS1 e ITS4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ángulo 43"/>
            <p:cNvSpPr/>
            <p:nvPr/>
          </p:nvSpPr>
          <p:spPr>
            <a:xfrm>
              <a:off x="4824961" y="5921620"/>
              <a:ext cx="22749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ES" sz="1400" dirty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</a:rPr>
                <a:t>Región </a:t>
              </a:r>
              <a:r>
                <a:rPr lang="es-EC" sz="1400" dirty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</a:rPr>
                <a:t>ITS1, 5,8S </a:t>
              </a:r>
              <a:r>
                <a:rPr lang="es-EC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</a:rPr>
                <a:t>e </a:t>
              </a:r>
              <a:r>
                <a:rPr lang="es-EC" sz="1400" dirty="0">
                  <a:solidFill>
                    <a:prstClr val="black"/>
                  </a:solidFill>
                  <a:latin typeface="Arial" panose="020B0604020202020204" pitchFamily="34" charset="0"/>
                  <a:ea typeface="Arial MT"/>
                </a:rPr>
                <a:t>ITS2 </a:t>
              </a:r>
              <a:endParaRPr lang="es-EC" sz="1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7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20672</TotalTime>
  <Words>1355</Words>
  <Application>Microsoft Office PowerPoint</Application>
  <PresentationFormat>Panorámica</PresentationFormat>
  <Paragraphs>293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Arial</vt:lpstr>
      <vt:lpstr>Arial MT</vt:lpstr>
      <vt:lpstr>Calibri</vt:lpstr>
      <vt:lpstr>Calibri Light</vt:lpstr>
      <vt:lpstr>Cambria Math</vt:lpstr>
      <vt:lpstr>Constantia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123</cp:revision>
  <dcterms:created xsi:type="dcterms:W3CDTF">2021-08-18T18:14:43Z</dcterms:created>
  <dcterms:modified xsi:type="dcterms:W3CDTF">2021-09-02T02:47:04Z</dcterms:modified>
</cp:coreProperties>
</file>