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57" r:id="rId3"/>
    <p:sldId id="259" r:id="rId4"/>
    <p:sldId id="258" r:id="rId5"/>
    <p:sldId id="260" r:id="rId6"/>
    <p:sldId id="261" r:id="rId7"/>
    <p:sldId id="262" r:id="rId8"/>
    <p:sldId id="264" r:id="rId9"/>
    <p:sldId id="265" r:id="rId10"/>
    <p:sldId id="266" r:id="rId11"/>
    <p:sldId id="267" r:id="rId12"/>
    <p:sldId id="268" r:id="rId13"/>
    <p:sldId id="276" r:id="rId14"/>
    <p:sldId id="277" r:id="rId15"/>
    <p:sldId id="294" r:id="rId16"/>
    <p:sldId id="295" r:id="rId17"/>
    <p:sldId id="279" r:id="rId18"/>
    <p:sldId id="280" r:id="rId19"/>
    <p:sldId id="286" r:id="rId20"/>
    <p:sldId id="272" r:id="rId21"/>
    <p:sldId id="299" r:id="rId22"/>
    <p:sldId id="273" r:id="rId23"/>
    <p:sldId id="274" r:id="rId24"/>
    <p:sldId id="269" r:id="rId25"/>
    <p:sldId id="270" r:id="rId26"/>
    <p:sldId id="300" r:id="rId27"/>
    <p:sldId id="285" r:id="rId28"/>
    <p:sldId id="301" r:id="rId29"/>
    <p:sldId id="282" r:id="rId30"/>
    <p:sldId id="283" r:id="rId31"/>
    <p:sldId id="284" r:id="rId32"/>
    <p:sldId id="287" r:id="rId33"/>
    <p:sldId id="288" r:id="rId34"/>
    <p:sldId id="289" r:id="rId35"/>
    <p:sldId id="290" r:id="rId36"/>
    <p:sldId id="293" r:id="rId37"/>
    <p:sldId id="291" r:id="rId38"/>
    <p:sldId id="292" r:id="rId39"/>
    <p:sldId id="296" r:id="rId40"/>
    <p:sldId id="297" r:id="rId41"/>
    <p:sldId id="298" r:id="rId4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6" autoAdjust="0"/>
    <p:restoredTop sz="94671" autoAdjust="0"/>
  </p:normalViewPr>
  <p:slideViewPr>
    <p:cSldViewPr>
      <p:cViewPr>
        <p:scale>
          <a:sx n="80" d="100"/>
          <a:sy n="80" d="100"/>
        </p:scale>
        <p:origin x="684" y="558"/>
      </p:cViewPr>
      <p:guideLst>
        <p:guide orient="horz" pos="2160"/>
        <p:guide pos="2880"/>
      </p:guideLst>
    </p:cSldViewPr>
  </p:slideViewPr>
  <p:outlineViewPr>
    <p:cViewPr>
      <p:scale>
        <a:sx n="33" d="100"/>
        <a:sy n="33" d="100"/>
      </p:scale>
      <p:origin x="0" y="154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B9FEB9-CB92-416E-8483-2846632DEE3C}" type="doc">
      <dgm:prSet loTypeId="urn:microsoft.com/office/officeart/2008/layout/VerticalCurvedList" loCatId="list" qsTypeId="urn:microsoft.com/office/officeart/2005/8/quickstyle/simple1" qsCatId="simple" csTypeId="urn:microsoft.com/office/officeart/2005/8/colors/accent1_4" csCatId="accent1" phldr="1"/>
      <dgm:spPr/>
      <dgm:t>
        <a:bodyPr/>
        <a:lstStyle/>
        <a:p>
          <a:endParaRPr lang="es-EC"/>
        </a:p>
      </dgm:t>
    </dgm:pt>
    <dgm:pt modelId="{9270F506-693D-4DAB-AF2E-B3D874BFC80C}">
      <dgm:prSet phldrT="[Texto]"/>
      <dgm:spPr/>
      <dgm:t>
        <a:bodyPr/>
        <a:lstStyle/>
        <a:p>
          <a:r>
            <a:rPr lang="es-EC" dirty="0"/>
            <a:t>PLANTEAMIENTO DEL PROBLEMA</a:t>
          </a:r>
        </a:p>
      </dgm:t>
    </dgm:pt>
    <dgm:pt modelId="{A3C8B305-6CBB-4CF9-BE66-51F1C31565E7}" type="parTrans" cxnId="{AB73A91E-D36C-4B36-85B8-FA561BBF6BFC}">
      <dgm:prSet/>
      <dgm:spPr/>
      <dgm:t>
        <a:bodyPr/>
        <a:lstStyle/>
        <a:p>
          <a:endParaRPr lang="es-EC"/>
        </a:p>
      </dgm:t>
    </dgm:pt>
    <dgm:pt modelId="{B95DEEEF-8918-444A-85E0-BB7855B52FA2}" type="sibTrans" cxnId="{AB73A91E-D36C-4B36-85B8-FA561BBF6BFC}">
      <dgm:prSet/>
      <dgm:spPr/>
      <dgm:t>
        <a:bodyPr/>
        <a:lstStyle/>
        <a:p>
          <a:endParaRPr lang="es-EC"/>
        </a:p>
      </dgm:t>
    </dgm:pt>
    <dgm:pt modelId="{FF5608DE-FA95-428B-B027-E1F946DE8745}">
      <dgm:prSet phldrT="[Texto]"/>
      <dgm:spPr/>
      <dgm:t>
        <a:bodyPr/>
        <a:lstStyle/>
        <a:p>
          <a:r>
            <a:rPr lang="es-EC" dirty="0"/>
            <a:t>OBJETIVO GENERAL</a:t>
          </a:r>
        </a:p>
      </dgm:t>
    </dgm:pt>
    <dgm:pt modelId="{2785E6BD-FB7E-422D-90FB-D656BA4F4BF2}" type="parTrans" cxnId="{3A9E160A-8B30-4621-8DF6-500E926BC2CA}">
      <dgm:prSet/>
      <dgm:spPr/>
      <dgm:t>
        <a:bodyPr/>
        <a:lstStyle/>
        <a:p>
          <a:endParaRPr lang="es-EC"/>
        </a:p>
      </dgm:t>
    </dgm:pt>
    <dgm:pt modelId="{5F1E0B5E-7A6B-415B-88B1-2A3EAE6FF188}" type="sibTrans" cxnId="{3A9E160A-8B30-4621-8DF6-500E926BC2CA}">
      <dgm:prSet/>
      <dgm:spPr/>
      <dgm:t>
        <a:bodyPr/>
        <a:lstStyle/>
        <a:p>
          <a:endParaRPr lang="es-EC"/>
        </a:p>
      </dgm:t>
    </dgm:pt>
    <dgm:pt modelId="{BE538434-A765-42B3-8900-73EC5AFB4D30}">
      <dgm:prSet phldrT="[Texto]"/>
      <dgm:spPr/>
      <dgm:t>
        <a:bodyPr/>
        <a:lstStyle/>
        <a:p>
          <a:r>
            <a:rPr lang="es-EC" dirty="0"/>
            <a:t>OBJETIVOS ESPECÍFICOS</a:t>
          </a:r>
        </a:p>
      </dgm:t>
    </dgm:pt>
    <dgm:pt modelId="{C1AFAA46-43BC-4E35-BDDF-DF9A561351F3}" type="parTrans" cxnId="{CB9F0405-C7EF-4CA1-8794-472F9CE95431}">
      <dgm:prSet/>
      <dgm:spPr/>
      <dgm:t>
        <a:bodyPr/>
        <a:lstStyle/>
        <a:p>
          <a:endParaRPr lang="es-EC"/>
        </a:p>
      </dgm:t>
    </dgm:pt>
    <dgm:pt modelId="{BC2EFDD0-3BB6-41DB-809F-8806DA473100}" type="sibTrans" cxnId="{CB9F0405-C7EF-4CA1-8794-472F9CE95431}">
      <dgm:prSet/>
      <dgm:spPr/>
      <dgm:t>
        <a:bodyPr/>
        <a:lstStyle/>
        <a:p>
          <a:endParaRPr lang="es-EC"/>
        </a:p>
      </dgm:t>
    </dgm:pt>
    <dgm:pt modelId="{B41AE61A-079F-4935-BED3-4B8802426BDD}">
      <dgm:prSet phldrT="[Texto]"/>
      <dgm:spPr/>
      <dgm:t>
        <a:bodyPr/>
        <a:lstStyle/>
        <a:p>
          <a:r>
            <a:rPr lang="es-EC" dirty="0"/>
            <a:t>DESCRIPCIÓN GENERAL DEL EQUIPO</a:t>
          </a:r>
        </a:p>
      </dgm:t>
    </dgm:pt>
    <dgm:pt modelId="{CDB924B0-6582-4490-ADB2-8109F23C79F7}" type="parTrans" cxnId="{1695C1BA-0BA0-457F-A191-C8D043D6E354}">
      <dgm:prSet/>
      <dgm:spPr/>
      <dgm:t>
        <a:bodyPr/>
        <a:lstStyle/>
        <a:p>
          <a:endParaRPr lang="es-EC"/>
        </a:p>
      </dgm:t>
    </dgm:pt>
    <dgm:pt modelId="{61115E47-478A-4C93-8D4E-DAEEC98475C1}" type="sibTrans" cxnId="{1695C1BA-0BA0-457F-A191-C8D043D6E354}">
      <dgm:prSet/>
      <dgm:spPr/>
      <dgm:t>
        <a:bodyPr/>
        <a:lstStyle/>
        <a:p>
          <a:endParaRPr lang="es-EC"/>
        </a:p>
      </dgm:t>
    </dgm:pt>
    <dgm:pt modelId="{BEC4B55F-287E-42B7-9FFA-14AF02B5069A}">
      <dgm:prSet phldrT="[Texto]"/>
      <dgm:spPr/>
      <dgm:t>
        <a:bodyPr/>
        <a:lstStyle/>
        <a:p>
          <a:r>
            <a:rPr lang="es-EC" dirty="0"/>
            <a:t>RECUPERACIÓN Y MANTENIMIENTO DEL EQUIPO</a:t>
          </a:r>
        </a:p>
      </dgm:t>
    </dgm:pt>
    <dgm:pt modelId="{4D5ABB22-EA7D-4FA4-854E-07E138B919E9}" type="parTrans" cxnId="{B3D69553-0EEC-43DE-A1F1-878D3BE57786}">
      <dgm:prSet/>
      <dgm:spPr/>
      <dgm:t>
        <a:bodyPr/>
        <a:lstStyle/>
        <a:p>
          <a:endParaRPr lang="es-EC"/>
        </a:p>
      </dgm:t>
    </dgm:pt>
    <dgm:pt modelId="{B79EA866-F328-4D4A-AE5A-48EDC223B0D5}" type="sibTrans" cxnId="{B3D69553-0EEC-43DE-A1F1-878D3BE57786}">
      <dgm:prSet/>
      <dgm:spPr/>
      <dgm:t>
        <a:bodyPr/>
        <a:lstStyle/>
        <a:p>
          <a:endParaRPr lang="es-EC"/>
        </a:p>
      </dgm:t>
    </dgm:pt>
    <dgm:pt modelId="{98D8EE5B-E7A4-41BC-A2C7-76EB37B3E648}">
      <dgm:prSet phldrT="[Texto]"/>
      <dgm:spPr/>
      <dgm:t>
        <a:bodyPr/>
        <a:lstStyle/>
        <a:p>
          <a:r>
            <a:rPr lang="es-EC" dirty="0"/>
            <a:t>DISEÑO ELÉCTRICO</a:t>
          </a:r>
        </a:p>
      </dgm:t>
    </dgm:pt>
    <dgm:pt modelId="{2C1B4747-8382-46BB-BB82-61DE5CB5F09A}" type="parTrans" cxnId="{ABBFB69B-4326-469C-8F5D-49B6D6AFB0A8}">
      <dgm:prSet/>
      <dgm:spPr/>
      <dgm:t>
        <a:bodyPr/>
        <a:lstStyle/>
        <a:p>
          <a:endParaRPr lang="es-EC"/>
        </a:p>
      </dgm:t>
    </dgm:pt>
    <dgm:pt modelId="{7319A629-0A9E-4EC7-AEA4-52CAC10F7E1D}" type="sibTrans" cxnId="{ABBFB69B-4326-469C-8F5D-49B6D6AFB0A8}">
      <dgm:prSet/>
      <dgm:spPr/>
      <dgm:t>
        <a:bodyPr/>
        <a:lstStyle/>
        <a:p>
          <a:endParaRPr lang="es-EC"/>
        </a:p>
      </dgm:t>
    </dgm:pt>
    <dgm:pt modelId="{D07EBAE0-4E0B-4C97-A01C-15CD838C6769}" type="pres">
      <dgm:prSet presAssocID="{8BB9FEB9-CB92-416E-8483-2846632DEE3C}" presName="Name0" presStyleCnt="0">
        <dgm:presLayoutVars>
          <dgm:chMax val="7"/>
          <dgm:chPref val="7"/>
          <dgm:dir/>
        </dgm:presLayoutVars>
      </dgm:prSet>
      <dgm:spPr/>
    </dgm:pt>
    <dgm:pt modelId="{6121969F-FB29-4286-A0D5-63213A296EA9}" type="pres">
      <dgm:prSet presAssocID="{8BB9FEB9-CB92-416E-8483-2846632DEE3C}" presName="Name1" presStyleCnt="0"/>
      <dgm:spPr/>
    </dgm:pt>
    <dgm:pt modelId="{60161551-D1E2-4637-B94A-0B358C63170F}" type="pres">
      <dgm:prSet presAssocID="{8BB9FEB9-CB92-416E-8483-2846632DEE3C}" presName="cycle" presStyleCnt="0"/>
      <dgm:spPr/>
    </dgm:pt>
    <dgm:pt modelId="{E6378818-5554-45D7-AE67-F64DF752D4C6}" type="pres">
      <dgm:prSet presAssocID="{8BB9FEB9-CB92-416E-8483-2846632DEE3C}" presName="srcNode" presStyleLbl="node1" presStyleIdx="0" presStyleCnt="6"/>
      <dgm:spPr/>
    </dgm:pt>
    <dgm:pt modelId="{95A7D0C0-CCFA-4C62-BF94-5C62441784E7}" type="pres">
      <dgm:prSet presAssocID="{8BB9FEB9-CB92-416E-8483-2846632DEE3C}" presName="conn" presStyleLbl="parChTrans1D2" presStyleIdx="0" presStyleCnt="1"/>
      <dgm:spPr/>
    </dgm:pt>
    <dgm:pt modelId="{54D157CA-7B11-40FD-8628-F489B789B604}" type="pres">
      <dgm:prSet presAssocID="{8BB9FEB9-CB92-416E-8483-2846632DEE3C}" presName="extraNode" presStyleLbl="node1" presStyleIdx="0" presStyleCnt="6"/>
      <dgm:spPr/>
    </dgm:pt>
    <dgm:pt modelId="{E48C7F35-2D63-4D79-AA8D-4BFFD3775E10}" type="pres">
      <dgm:prSet presAssocID="{8BB9FEB9-CB92-416E-8483-2846632DEE3C}" presName="dstNode" presStyleLbl="node1" presStyleIdx="0" presStyleCnt="6"/>
      <dgm:spPr/>
    </dgm:pt>
    <dgm:pt modelId="{0FE45292-3CCB-4628-BC32-E6594B095C8C}" type="pres">
      <dgm:prSet presAssocID="{9270F506-693D-4DAB-AF2E-B3D874BFC80C}" presName="text_1" presStyleLbl="node1" presStyleIdx="0" presStyleCnt="6">
        <dgm:presLayoutVars>
          <dgm:bulletEnabled val="1"/>
        </dgm:presLayoutVars>
      </dgm:prSet>
      <dgm:spPr/>
    </dgm:pt>
    <dgm:pt modelId="{99930568-2806-48A6-8B1A-5366F986EBEB}" type="pres">
      <dgm:prSet presAssocID="{9270F506-693D-4DAB-AF2E-B3D874BFC80C}" presName="accent_1" presStyleCnt="0"/>
      <dgm:spPr/>
    </dgm:pt>
    <dgm:pt modelId="{1CDFE7E9-DE48-437E-AF34-9686A88B5C58}" type="pres">
      <dgm:prSet presAssocID="{9270F506-693D-4DAB-AF2E-B3D874BFC80C}" presName="accentRepeatNode" presStyleLbl="solidFgAcc1" presStyleIdx="0" presStyleCnt="6"/>
      <dgm:spPr/>
    </dgm:pt>
    <dgm:pt modelId="{8EE6A70D-83CB-4DD8-A416-B25F6C45F8C6}" type="pres">
      <dgm:prSet presAssocID="{FF5608DE-FA95-428B-B027-E1F946DE8745}" presName="text_2" presStyleLbl="node1" presStyleIdx="1" presStyleCnt="6">
        <dgm:presLayoutVars>
          <dgm:bulletEnabled val="1"/>
        </dgm:presLayoutVars>
      </dgm:prSet>
      <dgm:spPr/>
    </dgm:pt>
    <dgm:pt modelId="{7B3C57DF-0371-4FCC-9D11-17F8E661F14A}" type="pres">
      <dgm:prSet presAssocID="{FF5608DE-FA95-428B-B027-E1F946DE8745}" presName="accent_2" presStyleCnt="0"/>
      <dgm:spPr/>
    </dgm:pt>
    <dgm:pt modelId="{1199D5A6-B8C0-4B56-A21E-31D57B8C4327}" type="pres">
      <dgm:prSet presAssocID="{FF5608DE-FA95-428B-B027-E1F946DE8745}" presName="accentRepeatNode" presStyleLbl="solidFgAcc1" presStyleIdx="1" presStyleCnt="6"/>
      <dgm:spPr/>
    </dgm:pt>
    <dgm:pt modelId="{7FA946D2-210C-495C-A5D4-AE4C3806D136}" type="pres">
      <dgm:prSet presAssocID="{BE538434-A765-42B3-8900-73EC5AFB4D30}" presName="text_3" presStyleLbl="node1" presStyleIdx="2" presStyleCnt="6">
        <dgm:presLayoutVars>
          <dgm:bulletEnabled val="1"/>
        </dgm:presLayoutVars>
      </dgm:prSet>
      <dgm:spPr/>
    </dgm:pt>
    <dgm:pt modelId="{3EAB4933-7153-4206-9938-22726B31DFC0}" type="pres">
      <dgm:prSet presAssocID="{BE538434-A765-42B3-8900-73EC5AFB4D30}" presName="accent_3" presStyleCnt="0"/>
      <dgm:spPr/>
    </dgm:pt>
    <dgm:pt modelId="{18553C09-0AA2-4C8C-B14B-D8DE52F4C67C}" type="pres">
      <dgm:prSet presAssocID="{BE538434-A765-42B3-8900-73EC5AFB4D30}" presName="accentRepeatNode" presStyleLbl="solidFgAcc1" presStyleIdx="2" presStyleCnt="6"/>
      <dgm:spPr/>
    </dgm:pt>
    <dgm:pt modelId="{8BB744F3-B440-4CAD-9853-7796937A4E81}" type="pres">
      <dgm:prSet presAssocID="{B41AE61A-079F-4935-BED3-4B8802426BDD}" presName="text_4" presStyleLbl="node1" presStyleIdx="3" presStyleCnt="6">
        <dgm:presLayoutVars>
          <dgm:bulletEnabled val="1"/>
        </dgm:presLayoutVars>
      </dgm:prSet>
      <dgm:spPr/>
    </dgm:pt>
    <dgm:pt modelId="{B5422D5B-FB0A-4386-98BF-13227196FF07}" type="pres">
      <dgm:prSet presAssocID="{B41AE61A-079F-4935-BED3-4B8802426BDD}" presName="accent_4" presStyleCnt="0"/>
      <dgm:spPr/>
    </dgm:pt>
    <dgm:pt modelId="{38552606-75E8-4C6C-8ABD-E291772D7832}" type="pres">
      <dgm:prSet presAssocID="{B41AE61A-079F-4935-BED3-4B8802426BDD}" presName="accentRepeatNode" presStyleLbl="solidFgAcc1" presStyleIdx="3" presStyleCnt="6"/>
      <dgm:spPr/>
    </dgm:pt>
    <dgm:pt modelId="{476C51AC-8A61-422D-AACB-6A8447CD04E4}" type="pres">
      <dgm:prSet presAssocID="{BEC4B55F-287E-42B7-9FFA-14AF02B5069A}" presName="text_5" presStyleLbl="node1" presStyleIdx="4" presStyleCnt="6">
        <dgm:presLayoutVars>
          <dgm:bulletEnabled val="1"/>
        </dgm:presLayoutVars>
      </dgm:prSet>
      <dgm:spPr/>
    </dgm:pt>
    <dgm:pt modelId="{49C4553C-B9B1-4DF0-9FC4-9BA4EE46A916}" type="pres">
      <dgm:prSet presAssocID="{BEC4B55F-287E-42B7-9FFA-14AF02B5069A}" presName="accent_5" presStyleCnt="0"/>
      <dgm:spPr/>
    </dgm:pt>
    <dgm:pt modelId="{035681D2-B125-47E6-AF4C-A2973A5F5906}" type="pres">
      <dgm:prSet presAssocID="{BEC4B55F-287E-42B7-9FFA-14AF02B5069A}" presName="accentRepeatNode" presStyleLbl="solidFgAcc1" presStyleIdx="4" presStyleCnt="6"/>
      <dgm:spPr/>
    </dgm:pt>
    <dgm:pt modelId="{40A5C16D-D5D4-4DEC-B012-CBF47AD5BDBA}" type="pres">
      <dgm:prSet presAssocID="{98D8EE5B-E7A4-41BC-A2C7-76EB37B3E648}" presName="text_6" presStyleLbl="node1" presStyleIdx="5" presStyleCnt="6">
        <dgm:presLayoutVars>
          <dgm:bulletEnabled val="1"/>
        </dgm:presLayoutVars>
      </dgm:prSet>
      <dgm:spPr/>
    </dgm:pt>
    <dgm:pt modelId="{020ED676-B939-49EE-8169-32F87E526D69}" type="pres">
      <dgm:prSet presAssocID="{98D8EE5B-E7A4-41BC-A2C7-76EB37B3E648}" presName="accent_6" presStyleCnt="0"/>
      <dgm:spPr/>
    </dgm:pt>
    <dgm:pt modelId="{1AF539B8-7AF3-48FD-AD37-E3733A70F867}" type="pres">
      <dgm:prSet presAssocID="{98D8EE5B-E7A4-41BC-A2C7-76EB37B3E648}" presName="accentRepeatNode" presStyleLbl="solidFgAcc1" presStyleIdx="5" presStyleCnt="6"/>
      <dgm:spPr/>
    </dgm:pt>
  </dgm:ptLst>
  <dgm:cxnLst>
    <dgm:cxn modelId="{FA18CF55-917D-423E-BE45-439E46C52637}" type="presOf" srcId="{98D8EE5B-E7A4-41BC-A2C7-76EB37B3E648}" destId="{40A5C16D-D5D4-4DEC-B012-CBF47AD5BDBA}" srcOrd="0" destOrd="0" presId="urn:microsoft.com/office/officeart/2008/layout/VerticalCurvedList"/>
    <dgm:cxn modelId="{ABBFB69B-4326-469C-8F5D-49B6D6AFB0A8}" srcId="{8BB9FEB9-CB92-416E-8483-2846632DEE3C}" destId="{98D8EE5B-E7A4-41BC-A2C7-76EB37B3E648}" srcOrd="5" destOrd="0" parTransId="{2C1B4747-8382-46BB-BB82-61DE5CB5F09A}" sibTransId="{7319A629-0A9E-4EC7-AEA4-52CAC10F7E1D}"/>
    <dgm:cxn modelId="{3A9E160A-8B30-4621-8DF6-500E926BC2CA}" srcId="{8BB9FEB9-CB92-416E-8483-2846632DEE3C}" destId="{FF5608DE-FA95-428B-B027-E1F946DE8745}" srcOrd="1" destOrd="0" parTransId="{2785E6BD-FB7E-422D-90FB-D656BA4F4BF2}" sibTransId="{5F1E0B5E-7A6B-415B-88B1-2A3EAE6FF188}"/>
    <dgm:cxn modelId="{1695C1BA-0BA0-457F-A191-C8D043D6E354}" srcId="{8BB9FEB9-CB92-416E-8483-2846632DEE3C}" destId="{B41AE61A-079F-4935-BED3-4B8802426BDD}" srcOrd="3" destOrd="0" parTransId="{CDB924B0-6582-4490-ADB2-8109F23C79F7}" sibTransId="{61115E47-478A-4C93-8D4E-DAEEC98475C1}"/>
    <dgm:cxn modelId="{7EC603B9-B0E0-4834-BA8C-04E9358821D4}" type="presOf" srcId="{FF5608DE-FA95-428B-B027-E1F946DE8745}" destId="{8EE6A70D-83CB-4DD8-A416-B25F6C45F8C6}" srcOrd="0" destOrd="0" presId="urn:microsoft.com/office/officeart/2008/layout/VerticalCurvedList"/>
    <dgm:cxn modelId="{46A5C056-A130-4DFD-8420-4D7381F80FBF}" type="presOf" srcId="{8BB9FEB9-CB92-416E-8483-2846632DEE3C}" destId="{D07EBAE0-4E0B-4C97-A01C-15CD838C6769}" srcOrd="0" destOrd="0" presId="urn:microsoft.com/office/officeart/2008/layout/VerticalCurvedList"/>
    <dgm:cxn modelId="{D211DB8C-4951-45A9-BEBE-9975D53A1D38}" type="presOf" srcId="{BEC4B55F-287E-42B7-9FFA-14AF02B5069A}" destId="{476C51AC-8A61-422D-AACB-6A8447CD04E4}" srcOrd="0" destOrd="0" presId="urn:microsoft.com/office/officeart/2008/layout/VerticalCurvedList"/>
    <dgm:cxn modelId="{B3D69553-0EEC-43DE-A1F1-878D3BE57786}" srcId="{8BB9FEB9-CB92-416E-8483-2846632DEE3C}" destId="{BEC4B55F-287E-42B7-9FFA-14AF02B5069A}" srcOrd="4" destOrd="0" parTransId="{4D5ABB22-EA7D-4FA4-854E-07E138B919E9}" sibTransId="{B79EA866-F328-4D4A-AE5A-48EDC223B0D5}"/>
    <dgm:cxn modelId="{4F94D267-2259-4865-BBF1-FE2964C63AAA}" type="presOf" srcId="{9270F506-693D-4DAB-AF2E-B3D874BFC80C}" destId="{0FE45292-3CCB-4628-BC32-E6594B095C8C}" srcOrd="0" destOrd="0" presId="urn:microsoft.com/office/officeart/2008/layout/VerticalCurvedList"/>
    <dgm:cxn modelId="{AB73A91E-D36C-4B36-85B8-FA561BBF6BFC}" srcId="{8BB9FEB9-CB92-416E-8483-2846632DEE3C}" destId="{9270F506-693D-4DAB-AF2E-B3D874BFC80C}" srcOrd="0" destOrd="0" parTransId="{A3C8B305-6CBB-4CF9-BE66-51F1C31565E7}" sibTransId="{B95DEEEF-8918-444A-85E0-BB7855B52FA2}"/>
    <dgm:cxn modelId="{1E8C9916-8105-4999-8F08-8B47060CC3CB}" type="presOf" srcId="{BE538434-A765-42B3-8900-73EC5AFB4D30}" destId="{7FA946D2-210C-495C-A5D4-AE4C3806D136}" srcOrd="0" destOrd="0" presId="urn:microsoft.com/office/officeart/2008/layout/VerticalCurvedList"/>
    <dgm:cxn modelId="{60B767C0-3B94-4729-8C2D-25707FC71BE4}" type="presOf" srcId="{B95DEEEF-8918-444A-85E0-BB7855B52FA2}" destId="{95A7D0C0-CCFA-4C62-BF94-5C62441784E7}" srcOrd="0" destOrd="0" presId="urn:microsoft.com/office/officeart/2008/layout/VerticalCurvedList"/>
    <dgm:cxn modelId="{5D2E6340-C920-4BFE-BA9B-6B43D7FED559}" type="presOf" srcId="{B41AE61A-079F-4935-BED3-4B8802426BDD}" destId="{8BB744F3-B440-4CAD-9853-7796937A4E81}" srcOrd="0" destOrd="0" presId="urn:microsoft.com/office/officeart/2008/layout/VerticalCurvedList"/>
    <dgm:cxn modelId="{CB9F0405-C7EF-4CA1-8794-472F9CE95431}" srcId="{8BB9FEB9-CB92-416E-8483-2846632DEE3C}" destId="{BE538434-A765-42B3-8900-73EC5AFB4D30}" srcOrd="2" destOrd="0" parTransId="{C1AFAA46-43BC-4E35-BDDF-DF9A561351F3}" sibTransId="{BC2EFDD0-3BB6-41DB-809F-8806DA473100}"/>
    <dgm:cxn modelId="{C55D34C8-A8E1-42B4-9D9C-2EF1F3E9EFFC}" type="presParOf" srcId="{D07EBAE0-4E0B-4C97-A01C-15CD838C6769}" destId="{6121969F-FB29-4286-A0D5-63213A296EA9}" srcOrd="0" destOrd="0" presId="urn:microsoft.com/office/officeart/2008/layout/VerticalCurvedList"/>
    <dgm:cxn modelId="{F55CD328-30EA-4A6D-9733-F1C7FEB9BEDB}" type="presParOf" srcId="{6121969F-FB29-4286-A0D5-63213A296EA9}" destId="{60161551-D1E2-4637-B94A-0B358C63170F}" srcOrd="0" destOrd="0" presId="urn:microsoft.com/office/officeart/2008/layout/VerticalCurvedList"/>
    <dgm:cxn modelId="{F6C24139-431F-45C4-84EB-57847CEC1BDA}" type="presParOf" srcId="{60161551-D1E2-4637-B94A-0B358C63170F}" destId="{E6378818-5554-45D7-AE67-F64DF752D4C6}" srcOrd="0" destOrd="0" presId="urn:microsoft.com/office/officeart/2008/layout/VerticalCurvedList"/>
    <dgm:cxn modelId="{E73FDA7B-46D1-41ED-8884-ACC630FA4BE6}" type="presParOf" srcId="{60161551-D1E2-4637-B94A-0B358C63170F}" destId="{95A7D0C0-CCFA-4C62-BF94-5C62441784E7}" srcOrd="1" destOrd="0" presId="urn:microsoft.com/office/officeart/2008/layout/VerticalCurvedList"/>
    <dgm:cxn modelId="{AA49ED76-F16B-45A2-A501-2754654B0FB4}" type="presParOf" srcId="{60161551-D1E2-4637-B94A-0B358C63170F}" destId="{54D157CA-7B11-40FD-8628-F489B789B604}" srcOrd="2" destOrd="0" presId="urn:microsoft.com/office/officeart/2008/layout/VerticalCurvedList"/>
    <dgm:cxn modelId="{FD764981-7B7C-44F0-9840-E8390C907086}" type="presParOf" srcId="{60161551-D1E2-4637-B94A-0B358C63170F}" destId="{E48C7F35-2D63-4D79-AA8D-4BFFD3775E10}" srcOrd="3" destOrd="0" presId="urn:microsoft.com/office/officeart/2008/layout/VerticalCurvedList"/>
    <dgm:cxn modelId="{58995ACE-76E1-43E3-8347-B80B956C42F8}" type="presParOf" srcId="{6121969F-FB29-4286-A0D5-63213A296EA9}" destId="{0FE45292-3CCB-4628-BC32-E6594B095C8C}" srcOrd="1" destOrd="0" presId="urn:microsoft.com/office/officeart/2008/layout/VerticalCurvedList"/>
    <dgm:cxn modelId="{4B6FEB7A-B060-415A-BA25-298598982540}" type="presParOf" srcId="{6121969F-FB29-4286-A0D5-63213A296EA9}" destId="{99930568-2806-48A6-8B1A-5366F986EBEB}" srcOrd="2" destOrd="0" presId="urn:microsoft.com/office/officeart/2008/layout/VerticalCurvedList"/>
    <dgm:cxn modelId="{C24178B5-8D2C-4FB9-8BA0-A7D33A1D3265}" type="presParOf" srcId="{99930568-2806-48A6-8B1A-5366F986EBEB}" destId="{1CDFE7E9-DE48-437E-AF34-9686A88B5C58}" srcOrd="0" destOrd="0" presId="urn:microsoft.com/office/officeart/2008/layout/VerticalCurvedList"/>
    <dgm:cxn modelId="{660E3BAC-9B3E-4A2E-AD45-67B8B6A491FE}" type="presParOf" srcId="{6121969F-FB29-4286-A0D5-63213A296EA9}" destId="{8EE6A70D-83CB-4DD8-A416-B25F6C45F8C6}" srcOrd="3" destOrd="0" presId="urn:microsoft.com/office/officeart/2008/layout/VerticalCurvedList"/>
    <dgm:cxn modelId="{D122C7BC-C4B5-4CF1-ACD3-C3E53D9F6FD9}" type="presParOf" srcId="{6121969F-FB29-4286-A0D5-63213A296EA9}" destId="{7B3C57DF-0371-4FCC-9D11-17F8E661F14A}" srcOrd="4" destOrd="0" presId="urn:microsoft.com/office/officeart/2008/layout/VerticalCurvedList"/>
    <dgm:cxn modelId="{24A08E18-869D-4098-80DA-C3417F1B9365}" type="presParOf" srcId="{7B3C57DF-0371-4FCC-9D11-17F8E661F14A}" destId="{1199D5A6-B8C0-4B56-A21E-31D57B8C4327}" srcOrd="0" destOrd="0" presId="urn:microsoft.com/office/officeart/2008/layout/VerticalCurvedList"/>
    <dgm:cxn modelId="{2EAF6EEC-E07E-4777-80D4-DA4BCF15641C}" type="presParOf" srcId="{6121969F-FB29-4286-A0D5-63213A296EA9}" destId="{7FA946D2-210C-495C-A5D4-AE4C3806D136}" srcOrd="5" destOrd="0" presId="urn:microsoft.com/office/officeart/2008/layout/VerticalCurvedList"/>
    <dgm:cxn modelId="{A0E3CC88-E43D-4770-B8E4-CF4D06825734}" type="presParOf" srcId="{6121969F-FB29-4286-A0D5-63213A296EA9}" destId="{3EAB4933-7153-4206-9938-22726B31DFC0}" srcOrd="6" destOrd="0" presId="urn:microsoft.com/office/officeart/2008/layout/VerticalCurvedList"/>
    <dgm:cxn modelId="{1B7CA706-93CB-4A8D-BFFB-2309904E8219}" type="presParOf" srcId="{3EAB4933-7153-4206-9938-22726B31DFC0}" destId="{18553C09-0AA2-4C8C-B14B-D8DE52F4C67C}" srcOrd="0" destOrd="0" presId="urn:microsoft.com/office/officeart/2008/layout/VerticalCurvedList"/>
    <dgm:cxn modelId="{A19782DE-FBD4-4A27-8C31-37C61D2E25B8}" type="presParOf" srcId="{6121969F-FB29-4286-A0D5-63213A296EA9}" destId="{8BB744F3-B440-4CAD-9853-7796937A4E81}" srcOrd="7" destOrd="0" presId="urn:microsoft.com/office/officeart/2008/layout/VerticalCurvedList"/>
    <dgm:cxn modelId="{8B31C025-7D68-49DA-8888-BB16EEB13097}" type="presParOf" srcId="{6121969F-FB29-4286-A0D5-63213A296EA9}" destId="{B5422D5B-FB0A-4386-98BF-13227196FF07}" srcOrd="8" destOrd="0" presId="urn:microsoft.com/office/officeart/2008/layout/VerticalCurvedList"/>
    <dgm:cxn modelId="{9EEEA916-177E-4930-A291-DFFCD9B79C21}" type="presParOf" srcId="{B5422D5B-FB0A-4386-98BF-13227196FF07}" destId="{38552606-75E8-4C6C-8ABD-E291772D7832}" srcOrd="0" destOrd="0" presId="urn:microsoft.com/office/officeart/2008/layout/VerticalCurvedList"/>
    <dgm:cxn modelId="{37BFC575-AF26-4FDE-B670-F2BB4C1F10A8}" type="presParOf" srcId="{6121969F-FB29-4286-A0D5-63213A296EA9}" destId="{476C51AC-8A61-422D-AACB-6A8447CD04E4}" srcOrd="9" destOrd="0" presId="urn:microsoft.com/office/officeart/2008/layout/VerticalCurvedList"/>
    <dgm:cxn modelId="{2E6E3F22-4816-4E01-9EED-7F15BFCED8AD}" type="presParOf" srcId="{6121969F-FB29-4286-A0D5-63213A296EA9}" destId="{49C4553C-B9B1-4DF0-9FC4-9BA4EE46A916}" srcOrd="10" destOrd="0" presId="urn:microsoft.com/office/officeart/2008/layout/VerticalCurvedList"/>
    <dgm:cxn modelId="{23807674-1601-46CC-B57B-28819AE17A32}" type="presParOf" srcId="{49C4553C-B9B1-4DF0-9FC4-9BA4EE46A916}" destId="{035681D2-B125-47E6-AF4C-A2973A5F5906}" srcOrd="0" destOrd="0" presId="urn:microsoft.com/office/officeart/2008/layout/VerticalCurvedList"/>
    <dgm:cxn modelId="{2EBD270C-629F-446F-8521-A3AB8DE371BD}" type="presParOf" srcId="{6121969F-FB29-4286-A0D5-63213A296EA9}" destId="{40A5C16D-D5D4-4DEC-B012-CBF47AD5BDBA}" srcOrd="11" destOrd="0" presId="urn:microsoft.com/office/officeart/2008/layout/VerticalCurvedList"/>
    <dgm:cxn modelId="{66C1E989-3FB2-49B0-AEAD-F68CC6285CF7}" type="presParOf" srcId="{6121969F-FB29-4286-A0D5-63213A296EA9}" destId="{020ED676-B939-49EE-8169-32F87E526D69}" srcOrd="12" destOrd="0" presId="urn:microsoft.com/office/officeart/2008/layout/VerticalCurvedList"/>
    <dgm:cxn modelId="{39435E61-4EA6-4063-8E61-F63CB52C49DB}" type="presParOf" srcId="{020ED676-B939-49EE-8169-32F87E526D69}" destId="{1AF539B8-7AF3-48FD-AD37-E3733A70F86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B9FEB9-CB92-416E-8483-2846632DEE3C}" type="doc">
      <dgm:prSet loTypeId="urn:microsoft.com/office/officeart/2008/layout/VerticalCurvedList" loCatId="list" qsTypeId="urn:microsoft.com/office/officeart/2005/8/quickstyle/simple1" qsCatId="simple" csTypeId="urn:microsoft.com/office/officeart/2005/8/colors/accent1_4" csCatId="accent1" phldr="1"/>
      <dgm:spPr/>
      <dgm:t>
        <a:bodyPr/>
        <a:lstStyle/>
        <a:p>
          <a:endParaRPr lang="es-EC"/>
        </a:p>
      </dgm:t>
    </dgm:pt>
    <dgm:pt modelId="{9270F506-693D-4DAB-AF2E-B3D874BFC80C}">
      <dgm:prSet phldrT="[Texto]"/>
      <dgm:spPr/>
      <dgm:t>
        <a:bodyPr/>
        <a:lstStyle/>
        <a:p>
          <a:r>
            <a:rPr lang="es-EC" dirty="0"/>
            <a:t>IMPLEMENTACIÓN DEL SISTEMA DE ADQUISICIÓN DE DATOS</a:t>
          </a:r>
        </a:p>
      </dgm:t>
    </dgm:pt>
    <dgm:pt modelId="{A3C8B305-6CBB-4CF9-BE66-51F1C31565E7}" type="parTrans" cxnId="{AB73A91E-D36C-4B36-85B8-FA561BBF6BFC}">
      <dgm:prSet/>
      <dgm:spPr/>
      <dgm:t>
        <a:bodyPr/>
        <a:lstStyle/>
        <a:p>
          <a:endParaRPr lang="es-EC"/>
        </a:p>
      </dgm:t>
    </dgm:pt>
    <dgm:pt modelId="{B95DEEEF-8918-444A-85E0-BB7855B52FA2}" type="sibTrans" cxnId="{AB73A91E-D36C-4B36-85B8-FA561BBF6BFC}">
      <dgm:prSet/>
      <dgm:spPr/>
      <dgm:t>
        <a:bodyPr/>
        <a:lstStyle/>
        <a:p>
          <a:endParaRPr lang="es-EC"/>
        </a:p>
      </dgm:t>
    </dgm:pt>
    <dgm:pt modelId="{17DF65B1-5FFB-436C-9EF5-FC5205C33B47}">
      <dgm:prSet phldrT="[Texto]"/>
      <dgm:spPr/>
      <dgm:t>
        <a:bodyPr/>
        <a:lstStyle/>
        <a:p>
          <a:r>
            <a:rPr lang="es-EC" dirty="0"/>
            <a:t>CONCLUSIONES</a:t>
          </a:r>
        </a:p>
      </dgm:t>
    </dgm:pt>
    <dgm:pt modelId="{B74A37A9-1059-4C2B-AC5B-85B4ACCAF461}" type="parTrans" cxnId="{9430CF80-81C0-4215-B72A-99A46F66A4E5}">
      <dgm:prSet/>
      <dgm:spPr/>
      <dgm:t>
        <a:bodyPr/>
        <a:lstStyle/>
        <a:p>
          <a:endParaRPr lang="es-EC"/>
        </a:p>
      </dgm:t>
    </dgm:pt>
    <dgm:pt modelId="{F8D7261E-CD72-4642-9639-456779D7A2E5}" type="sibTrans" cxnId="{9430CF80-81C0-4215-B72A-99A46F66A4E5}">
      <dgm:prSet/>
      <dgm:spPr/>
      <dgm:t>
        <a:bodyPr/>
        <a:lstStyle/>
        <a:p>
          <a:endParaRPr lang="es-EC"/>
        </a:p>
      </dgm:t>
    </dgm:pt>
    <dgm:pt modelId="{1FC8F481-94C2-463D-BF47-94A664EC2402}">
      <dgm:prSet phldrT="[Texto]"/>
      <dgm:spPr/>
      <dgm:t>
        <a:bodyPr/>
        <a:lstStyle/>
        <a:p>
          <a:r>
            <a:rPr lang="es-EC" dirty="0"/>
            <a:t>RECOMENDACIONES</a:t>
          </a:r>
        </a:p>
      </dgm:t>
    </dgm:pt>
    <dgm:pt modelId="{C586F26B-E5EB-40DD-AED9-634D84A4FC3E}" type="parTrans" cxnId="{E9ADC26B-F976-4234-BDD3-6B3151006714}">
      <dgm:prSet/>
      <dgm:spPr/>
      <dgm:t>
        <a:bodyPr/>
        <a:lstStyle/>
        <a:p>
          <a:endParaRPr lang="es-EC"/>
        </a:p>
      </dgm:t>
    </dgm:pt>
    <dgm:pt modelId="{F64679DE-E676-4AB8-9DEF-A5F6ECB304DB}" type="sibTrans" cxnId="{E9ADC26B-F976-4234-BDD3-6B3151006714}">
      <dgm:prSet/>
      <dgm:spPr/>
      <dgm:t>
        <a:bodyPr/>
        <a:lstStyle/>
        <a:p>
          <a:endParaRPr lang="es-EC"/>
        </a:p>
      </dgm:t>
    </dgm:pt>
    <dgm:pt modelId="{A74959C3-DD98-45AE-8A8A-432906A00FAA}">
      <dgm:prSet phldrT="[Texto]"/>
      <dgm:spPr/>
      <dgm:t>
        <a:bodyPr/>
        <a:lstStyle/>
        <a:p>
          <a:r>
            <a:rPr lang="es-EC" dirty="0"/>
            <a:t>IMPLEMENTACIÓN DE LAS PRÁCTICAS DE LABORATORIO</a:t>
          </a:r>
        </a:p>
      </dgm:t>
    </dgm:pt>
    <dgm:pt modelId="{0E18BDE4-B78B-4561-BA2A-CD6CB180D57F}" type="parTrans" cxnId="{A7550FFD-36C5-40BD-9AB0-2A34EA445055}">
      <dgm:prSet/>
      <dgm:spPr/>
      <dgm:t>
        <a:bodyPr/>
        <a:lstStyle/>
        <a:p>
          <a:endParaRPr lang="es-EC"/>
        </a:p>
      </dgm:t>
    </dgm:pt>
    <dgm:pt modelId="{6F396AAE-24D2-4725-92FE-5939C70AF7F8}" type="sibTrans" cxnId="{A7550FFD-36C5-40BD-9AB0-2A34EA445055}">
      <dgm:prSet/>
      <dgm:spPr/>
      <dgm:t>
        <a:bodyPr/>
        <a:lstStyle/>
        <a:p>
          <a:endParaRPr lang="es-EC"/>
        </a:p>
      </dgm:t>
    </dgm:pt>
    <dgm:pt modelId="{09B0E818-BA59-4564-B172-5EF1B274395C}">
      <dgm:prSet phldrT="[Texto]"/>
      <dgm:spPr/>
      <dgm:t>
        <a:bodyPr/>
        <a:lstStyle/>
        <a:p>
          <a:r>
            <a:rPr lang="es-EC" dirty="0"/>
            <a:t>DISEÑO DEL HMI</a:t>
          </a:r>
        </a:p>
      </dgm:t>
    </dgm:pt>
    <dgm:pt modelId="{C51D28C5-190C-4271-A8B8-4BEA3CBE963B}" type="parTrans" cxnId="{BA51BA62-DE19-4E1F-B606-D38D139FB4D0}">
      <dgm:prSet/>
      <dgm:spPr/>
      <dgm:t>
        <a:bodyPr/>
        <a:lstStyle/>
        <a:p>
          <a:endParaRPr lang="es-EC"/>
        </a:p>
      </dgm:t>
    </dgm:pt>
    <dgm:pt modelId="{77C51AD8-56EB-47A6-B304-14BE4CA96DB8}" type="sibTrans" cxnId="{BA51BA62-DE19-4E1F-B606-D38D139FB4D0}">
      <dgm:prSet/>
      <dgm:spPr/>
      <dgm:t>
        <a:bodyPr/>
        <a:lstStyle/>
        <a:p>
          <a:endParaRPr lang="es-EC"/>
        </a:p>
      </dgm:t>
    </dgm:pt>
    <dgm:pt modelId="{D07EBAE0-4E0B-4C97-A01C-15CD838C6769}" type="pres">
      <dgm:prSet presAssocID="{8BB9FEB9-CB92-416E-8483-2846632DEE3C}" presName="Name0" presStyleCnt="0">
        <dgm:presLayoutVars>
          <dgm:chMax val="7"/>
          <dgm:chPref val="7"/>
          <dgm:dir/>
        </dgm:presLayoutVars>
      </dgm:prSet>
      <dgm:spPr/>
    </dgm:pt>
    <dgm:pt modelId="{6121969F-FB29-4286-A0D5-63213A296EA9}" type="pres">
      <dgm:prSet presAssocID="{8BB9FEB9-CB92-416E-8483-2846632DEE3C}" presName="Name1" presStyleCnt="0"/>
      <dgm:spPr/>
    </dgm:pt>
    <dgm:pt modelId="{60161551-D1E2-4637-B94A-0B358C63170F}" type="pres">
      <dgm:prSet presAssocID="{8BB9FEB9-CB92-416E-8483-2846632DEE3C}" presName="cycle" presStyleCnt="0"/>
      <dgm:spPr/>
    </dgm:pt>
    <dgm:pt modelId="{E6378818-5554-45D7-AE67-F64DF752D4C6}" type="pres">
      <dgm:prSet presAssocID="{8BB9FEB9-CB92-416E-8483-2846632DEE3C}" presName="srcNode" presStyleLbl="node1" presStyleIdx="0" presStyleCnt="5"/>
      <dgm:spPr/>
    </dgm:pt>
    <dgm:pt modelId="{95A7D0C0-CCFA-4C62-BF94-5C62441784E7}" type="pres">
      <dgm:prSet presAssocID="{8BB9FEB9-CB92-416E-8483-2846632DEE3C}" presName="conn" presStyleLbl="parChTrans1D2" presStyleIdx="0" presStyleCnt="1"/>
      <dgm:spPr/>
    </dgm:pt>
    <dgm:pt modelId="{54D157CA-7B11-40FD-8628-F489B789B604}" type="pres">
      <dgm:prSet presAssocID="{8BB9FEB9-CB92-416E-8483-2846632DEE3C}" presName="extraNode" presStyleLbl="node1" presStyleIdx="0" presStyleCnt="5"/>
      <dgm:spPr/>
    </dgm:pt>
    <dgm:pt modelId="{E48C7F35-2D63-4D79-AA8D-4BFFD3775E10}" type="pres">
      <dgm:prSet presAssocID="{8BB9FEB9-CB92-416E-8483-2846632DEE3C}" presName="dstNode" presStyleLbl="node1" presStyleIdx="0" presStyleCnt="5"/>
      <dgm:spPr/>
    </dgm:pt>
    <dgm:pt modelId="{2DE0A112-0617-4B42-815F-D8E1CCA94A98}" type="pres">
      <dgm:prSet presAssocID="{09B0E818-BA59-4564-B172-5EF1B274395C}" presName="text_1" presStyleLbl="node1" presStyleIdx="0" presStyleCnt="5">
        <dgm:presLayoutVars>
          <dgm:bulletEnabled val="1"/>
        </dgm:presLayoutVars>
      </dgm:prSet>
      <dgm:spPr/>
    </dgm:pt>
    <dgm:pt modelId="{03EB5752-EAFA-419E-86ED-5F4C29D942C2}" type="pres">
      <dgm:prSet presAssocID="{09B0E818-BA59-4564-B172-5EF1B274395C}" presName="accent_1" presStyleCnt="0"/>
      <dgm:spPr/>
    </dgm:pt>
    <dgm:pt modelId="{2913D952-EAD9-4C0C-AF40-C39FF31F94D9}" type="pres">
      <dgm:prSet presAssocID="{09B0E818-BA59-4564-B172-5EF1B274395C}" presName="accentRepeatNode" presStyleLbl="solidFgAcc1" presStyleIdx="0" presStyleCnt="5"/>
      <dgm:spPr/>
    </dgm:pt>
    <dgm:pt modelId="{DE3FB557-4E84-458D-9D5D-B6BA1AB724B2}" type="pres">
      <dgm:prSet presAssocID="{9270F506-693D-4DAB-AF2E-B3D874BFC80C}" presName="text_2" presStyleLbl="node1" presStyleIdx="1" presStyleCnt="5">
        <dgm:presLayoutVars>
          <dgm:bulletEnabled val="1"/>
        </dgm:presLayoutVars>
      </dgm:prSet>
      <dgm:spPr/>
    </dgm:pt>
    <dgm:pt modelId="{D4A5ED24-6A1D-4291-8D15-3A27F13EF8E7}" type="pres">
      <dgm:prSet presAssocID="{9270F506-693D-4DAB-AF2E-B3D874BFC80C}" presName="accent_2" presStyleCnt="0"/>
      <dgm:spPr/>
    </dgm:pt>
    <dgm:pt modelId="{1CDFE7E9-DE48-437E-AF34-9686A88B5C58}" type="pres">
      <dgm:prSet presAssocID="{9270F506-693D-4DAB-AF2E-B3D874BFC80C}" presName="accentRepeatNode" presStyleLbl="solidFgAcc1" presStyleIdx="1" presStyleCnt="5"/>
      <dgm:spPr/>
    </dgm:pt>
    <dgm:pt modelId="{60FF41F4-AED4-4858-81B8-44B1F0B61A75}" type="pres">
      <dgm:prSet presAssocID="{A74959C3-DD98-45AE-8A8A-432906A00FAA}" presName="text_3" presStyleLbl="node1" presStyleIdx="2" presStyleCnt="5">
        <dgm:presLayoutVars>
          <dgm:bulletEnabled val="1"/>
        </dgm:presLayoutVars>
      </dgm:prSet>
      <dgm:spPr/>
    </dgm:pt>
    <dgm:pt modelId="{1899BFCF-E297-4F13-B64C-8518D669C7AD}" type="pres">
      <dgm:prSet presAssocID="{A74959C3-DD98-45AE-8A8A-432906A00FAA}" presName="accent_3" presStyleCnt="0"/>
      <dgm:spPr/>
    </dgm:pt>
    <dgm:pt modelId="{B5264434-AD17-4CA3-AB9A-B837FB0AF36F}" type="pres">
      <dgm:prSet presAssocID="{A74959C3-DD98-45AE-8A8A-432906A00FAA}" presName="accentRepeatNode" presStyleLbl="solidFgAcc1" presStyleIdx="2" presStyleCnt="5"/>
      <dgm:spPr/>
    </dgm:pt>
    <dgm:pt modelId="{FD3B5970-A09D-4805-AB6B-7A084E660CC9}" type="pres">
      <dgm:prSet presAssocID="{17DF65B1-5FFB-436C-9EF5-FC5205C33B47}" presName="text_4" presStyleLbl="node1" presStyleIdx="3" presStyleCnt="5">
        <dgm:presLayoutVars>
          <dgm:bulletEnabled val="1"/>
        </dgm:presLayoutVars>
      </dgm:prSet>
      <dgm:spPr/>
    </dgm:pt>
    <dgm:pt modelId="{FEF884A7-E48A-4BEE-BDEE-B77684A4C50D}" type="pres">
      <dgm:prSet presAssocID="{17DF65B1-5FFB-436C-9EF5-FC5205C33B47}" presName="accent_4" presStyleCnt="0"/>
      <dgm:spPr/>
    </dgm:pt>
    <dgm:pt modelId="{3A74704A-9056-4FD6-BFD2-92CC347A8C21}" type="pres">
      <dgm:prSet presAssocID="{17DF65B1-5FFB-436C-9EF5-FC5205C33B47}" presName="accentRepeatNode" presStyleLbl="solidFgAcc1" presStyleIdx="3" presStyleCnt="5"/>
      <dgm:spPr/>
    </dgm:pt>
    <dgm:pt modelId="{0D61A6DA-84F3-490D-BCE3-E643B79CB25E}" type="pres">
      <dgm:prSet presAssocID="{1FC8F481-94C2-463D-BF47-94A664EC2402}" presName="text_5" presStyleLbl="node1" presStyleIdx="4" presStyleCnt="5">
        <dgm:presLayoutVars>
          <dgm:bulletEnabled val="1"/>
        </dgm:presLayoutVars>
      </dgm:prSet>
      <dgm:spPr/>
    </dgm:pt>
    <dgm:pt modelId="{E4E05B02-642A-4381-A813-C67F50528A2D}" type="pres">
      <dgm:prSet presAssocID="{1FC8F481-94C2-463D-BF47-94A664EC2402}" presName="accent_5" presStyleCnt="0"/>
      <dgm:spPr/>
    </dgm:pt>
    <dgm:pt modelId="{4BA6E9E2-A800-4C8F-BACD-DEAF419FB32F}" type="pres">
      <dgm:prSet presAssocID="{1FC8F481-94C2-463D-BF47-94A664EC2402}" presName="accentRepeatNode" presStyleLbl="solidFgAcc1" presStyleIdx="4" presStyleCnt="5"/>
      <dgm:spPr/>
    </dgm:pt>
  </dgm:ptLst>
  <dgm:cxnLst>
    <dgm:cxn modelId="{A7550FFD-36C5-40BD-9AB0-2A34EA445055}" srcId="{8BB9FEB9-CB92-416E-8483-2846632DEE3C}" destId="{A74959C3-DD98-45AE-8A8A-432906A00FAA}" srcOrd="2" destOrd="0" parTransId="{0E18BDE4-B78B-4561-BA2A-CD6CB180D57F}" sibTransId="{6F396AAE-24D2-4725-92FE-5939C70AF7F8}"/>
    <dgm:cxn modelId="{E9ADC26B-F976-4234-BDD3-6B3151006714}" srcId="{8BB9FEB9-CB92-416E-8483-2846632DEE3C}" destId="{1FC8F481-94C2-463D-BF47-94A664EC2402}" srcOrd="4" destOrd="0" parTransId="{C586F26B-E5EB-40DD-AED9-634D84A4FC3E}" sibTransId="{F64679DE-E676-4AB8-9DEF-A5F6ECB304DB}"/>
    <dgm:cxn modelId="{9430CF80-81C0-4215-B72A-99A46F66A4E5}" srcId="{8BB9FEB9-CB92-416E-8483-2846632DEE3C}" destId="{17DF65B1-5FFB-436C-9EF5-FC5205C33B47}" srcOrd="3" destOrd="0" parTransId="{B74A37A9-1059-4C2B-AC5B-85B4ACCAF461}" sibTransId="{F8D7261E-CD72-4642-9639-456779D7A2E5}"/>
    <dgm:cxn modelId="{0DAC7A13-CBC1-4C1C-A29F-4F9FDF601802}" type="presOf" srcId="{17DF65B1-5FFB-436C-9EF5-FC5205C33B47}" destId="{FD3B5970-A09D-4805-AB6B-7A084E660CC9}" srcOrd="0" destOrd="0" presId="urn:microsoft.com/office/officeart/2008/layout/VerticalCurvedList"/>
    <dgm:cxn modelId="{46A5C056-A130-4DFD-8420-4D7381F80FBF}" type="presOf" srcId="{8BB9FEB9-CB92-416E-8483-2846632DEE3C}" destId="{D07EBAE0-4E0B-4C97-A01C-15CD838C6769}" srcOrd="0" destOrd="0" presId="urn:microsoft.com/office/officeart/2008/layout/VerticalCurvedList"/>
    <dgm:cxn modelId="{BA51BA62-DE19-4E1F-B606-D38D139FB4D0}" srcId="{8BB9FEB9-CB92-416E-8483-2846632DEE3C}" destId="{09B0E818-BA59-4564-B172-5EF1B274395C}" srcOrd="0" destOrd="0" parTransId="{C51D28C5-190C-4271-A8B8-4BEA3CBE963B}" sibTransId="{77C51AD8-56EB-47A6-B304-14BE4CA96DB8}"/>
    <dgm:cxn modelId="{11D4DCB6-256E-431B-B9D7-BA68CB81A887}" type="presOf" srcId="{9270F506-693D-4DAB-AF2E-B3D874BFC80C}" destId="{DE3FB557-4E84-458D-9D5D-B6BA1AB724B2}" srcOrd="0" destOrd="0" presId="urn:microsoft.com/office/officeart/2008/layout/VerticalCurvedList"/>
    <dgm:cxn modelId="{6453CD80-D3D8-4EFC-A1F5-F6E70565B36C}" type="presOf" srcId="{09B0E818-BA59-4564-B172-5EF1B274395C}" destId="{2DE0A112-0617-4B42-815F-D8E1CCA94A98}" srcOrd="0" destOrd="0" presId="urn:microsoft.com/office/officeart/2008/layout/VerticalCurvedList"/>
    <dgm:cxn modelId="{13322DC7-993C-47B6-AEB1-EA8361FA034E}" type="presOf" srcId="{1FC8F481-94C2-463D-BF47-94A664EC2402}" destId="{0D61A6DA-84F3-490D-BCE3-E643B79CB25E}" srcOrd="0" destOrd="0" presId="urn:microsoft.com/office/officeart/2008/layout/VerticalCurvedList"/>
    <dgm:cxn modelId="{AB73A91E-D36C-4B36-85B8-FA561BBF6BFC}" srcId="{8BB9FEB9-CB92-416E-8483-2846632DEE3C}" destId="{9270F506-693D-4DAB-AF2E-B3D874BFC80C}" srcOrd="1" destOrd="0" parTransId="{A3C8B305-6CBB-4CF9-BE66-51F1C31565E7}" sibTransId="{B95DEEEF-8918-444A-85E0-BB7855B52FA2}"/>
    <dgm:cxn modelId="{74653DA8-0DE7-47C3-87A1-15DB84DFA686}" type="presOf" srcId="{77C51AD8-56EB-47A6-B304-14BE4CA96DB8}" destId="{95A7D0C0-CCFA-4C62-BF94-5C62441784E7}" srcOrd="0" destOrd="0" presId="urn:microsoft.com/office/officeart/2008/layout/VerticalCurvedList"/>
    <dgm:cxn modelId="{E903FA73-11C0-4AEE-AF25-8D73A2990A11}" type="presOf" srcId="{A74959C3-DD98-45AE-8A8A-432906A00FAA}" destId="{60FF41F4-AED4-4858-81B8-44B1F0B61A75}" srcOrd="0" destOrd="0" presId="urn:microsoft.com/office/officeart/2008/layout/VerticalCurvedList"/>
    <dgm:cxn modelId="{C55D34C8-A8E1-42B4-9D9C-2EF1F3E9EFFC}" type="presParOf" srcId="{D07EBAE0-4E0B-4C97-A01C-15CD838C6769}" destId="{6121969F-FB29-4286-A0D5-63213A296EA9}" srcOrd="0" destOrd="0" presId="urn:microsoft.com/office/officeart/2008/layout/VerticalCurvedList"/>
    <dgm:cxn modelId="{F55CD328-30EA-4A6D-9733-F1C7FEB9BEDB}" type="presParOf" srcId="{6121969F-FB29-4286-A0D5-63213A296EA9}" destId="{60161551-D1E2-4637-B94A-0B358C63170F}" srcOrd="0" destOrd="0" presId="urn:microsoft.com/office/officeart/2008/layout/VerticalCurvedList"/>
    <dgm:cxn modelId="{F6C24139-431F-45C4-84EB-57847CEC1BDA}" type="presParOf" srcId="{60161551-D1E2-4637-B94A-0B358C63170F}" destId="{E6378818-5554-45D7-AE67-F64DF752D4C6}" srcOrd="0" destOrd="0" presId="urn:microsoft.com/office/officeart/2008/layout/VerticalCurvedList"/>
    <dgm:cxn modelId="{E73FDA7B-46D1-41ED-8884-ACC630FA4BE6}" type="presParOf" srcId="{60161551-D1E2-4637-B94A-0B358C63170F}" destId="{95A7D0C0-CCFA-4C62-BF94-5C62441784E7}" srcOrd="1" destOrd="0" presId="urn:microsoft.com/office/officeart/2008/layout/VerticalCurvedList"/>
    <dgm:cxn modelId="{AA49ED76-F16B-45A2-A501-2754654B0FB4}" type="presParOf" srcId="{60161551-D1E2-4637-B94A-0B358C63170F}" destId="{54D157CA-7B11-40FD-8628-F489B789B604}" srcOrd="2" destOrd="0" presId="urn:microsoft.com/office/officeart/2008/layout/VerticalCurvedList"/>
    <dgm:cxn modelId="{FD764981-7B7C-44F0-9840-E8390C907086}" type="presParOf" srcId="{60161551-D1E2-4637-B94A-0B358C63170F}" destId="{E48C7F35-2D63-4D79-AA8D-4BFFD3775E10}" srcOrd="3" destOrd="0" presId="urn:microsoft.com/office/officeart/2008/layout/VerticalCurvedList"/>
    <dgm:cxn modelId="{04A6AC2E-6A75-4BEE-830A-65E6AE3DC2B7}" type="presParOf" srcId="{6121969F-FB29-4286-A0D5-63213A296EA9}" destId="{2DE0A112-0617-4B42-815F-D8E1CCA94A98}" srcOrd="1" destOrd="0" presId="urn:microsoft.com/office/officeart/2008/layout/VerticalCurvedList"/>
    <dgm:cxn modelId="{ABA2124E-964F-47F0-A01D-B3B14E40C308}" type="presParOf" srcId="{6121969F-FB29-4286-A0D5-63213A296EA9}" destId="{03EB5752-EAFA-419E-86ED-5F4C29D942C2}" srcOrd="2" destOrd="0" presId="urn:microsoft.com/office/officeart/2008/layout/VerticalCurvedList"/>
    <dgm:cxn modelId="{A1D5CAAD-EFFF-4478-A7A3-7F226B79735A}" type="presParOf" srcId="{03EB5752-EAFA-419E-86ED-5F4C29D942C2}" destId="{2913D952-EAD9-4C0C-AF40-C39FF31F94D9}" srcOrd="0" destOrd="0" presId="urn:microsoft.com/office/officeart/2008/layout/VerticalCurvedList"/>
    <dgm:cxn modelId="{BC9CC01A-EBD9-4C1B-B9C7-E98752DDF4E2}" type="presParOf" srcId="{6121969F-FB29-4286-A0D5-63213A296EA9}" destId="{DE3FB557-4E84-458D-9D5D-B6BA1AB724B2}" srcOrd="3" destOrd="0" presId="urn:microsoft.com/office/officeart/2008/layout/VerticalCurvedList"/>
    <dgm:cxn modelId="{6FFEB88B-1D18-4687-B22F-6E68FBC1AC3C}" type="presParOf" srcId="{6121969F-FB29-4286-A0D5-63213A296EA9}" destId="{D4A5ED24-6A1D-4291-8D15-3A27F13EF8E7}" srcOrd="4" destOrd="0" presId="urn:microsoft.com/office/officeart/2008/layout/VerticalCurvedList"/>
    <dgm:cxn modelId="{1864235F-3187-4102-83D5-5AEB678597F7}" type="presParOf" srcId="{D4A5ED24-6A1D-4291-8D15-3A27F13EF8E7}" destId="{1CDFE7E9-DE48-437E-AF34-9686A88B5C58}" srcOrd="0" destOrd="0" presId="urn:microsoft.com/office/officeart/2008/layout/VerticalCurvedList"/>
    <dgm:cxn modelId="{390937E4-7BEB-40C1-8A1E-8708B38FE27F}" type="presParOf" srcId="{6121969F-FB29-4286-A0D5-63213A296EA9}" destId="{60FF41F4-AED4-4858-81B8-44B1F0B61A75}" srcOrd="5" destOrd="0" presId="urn:microsoft.com/office/officeart/2008/layout/VerticalCurvedList"/>
    <dgm:cxn modelId="{BC5A5BFB-6733-4B31-8E66-89D64425C4DB}" type="presParOf" srcId="{6121969F-FB29-4286-A0D5-63213A296EA9}" destId="{1899BFCF-E297-4F13-B64C-8518D669C7AD}" srcOrd="6" destOrd="0" presId="urn:microsoft.com/office/officeart/2008/layout/VerticalCurvedList"/>
    <dgm:cxn modelId="{2C74CA67-E99A-4CFA-92CA-60C83DA9C2D2}" type="presParOf" srcId="{1899BFCF-E297-4F13-B64C-8518D669C7AD}" destId="{B5264434-AD17-4CA3-AB9A-B837FB0AF36F}" srcOrd="0" destOrd="0" presId="urn:microsoft.com/office/officeart/2008/layout/VerticalCurvedList"/>
    <dgm:cxn modelId="{64F0833D-2B49-4EAD-90E7-3D2F20B627E6}" type="presParOf" srcId="{6121969F-FB29-4286-A0D5-63213A296EA9}" destId="{FD3B5970-A09D-4805-AB6B-7A084E660CC9}" srcOrd="7" destOrd="0" presId="urn:microsoft.com/office/officeart/2008/layout/VerticalCurvedList"/>
    <dgm:cxn modelId="{12A833DC-0623-44FC-903D-A222D057C53A}" type="presParOf" srcId="{6121969F-FB29-4286-A0D5-63213A296EA9}" destId="{FEF884A7-E48A-4BEE-BDEE-B77684A4C50D}" srcOrd="8" destOrd="0" presId="urn:microsoft.com/office/officeart/2008/layout/VerticalCurvedList"/>
    <dgm:cxn modelId="{09B5C2B1-52D8-4FB9-AD46-854C874A3980}" type="presParOf" srcId="{FEF884A7-E48A-4BEE-BDEE-B77684A4C50D}" destId="{3A74704A-9056-4FD6-BFD2-92CC347A8C21}" srcOrd="0" destOrd="0" presId="urn:microsoft.com/office/officeart/2008/layout/VerticalCurvedList"/>
    <dgm:cxn modelId="{D69244D9-DD14-4F3E-B211-147D1628E209}" type="presParOf" srcId="{6121969F-FB29-4286-A0D5-63213A296EA9}" destId="{0D61A6DA-84F3-490D-BCE3-E643B79CB25E}" srcOrd="9" destOrd="0" presId="urn:microsoft.com/office/officeart/2008/layout/VerticalCurvedList"/>
    <dgm:cxn modelId="{81C67E62-1701-4C92-BE90-9DD871ADFEE0}" type="presParOf" srcId="{6121969F-FB29-4286-A0D5-63213A296EA9}" destId="{E4E05B02-642A-4381-A813-C67F50528A2D}" srcOrd="10" destOrd="0" presId="urn:microsoft.com/office/officeart/2008/layout/VerticalCurvedList"/>
    <dgm:cxn modelId="{81FE3F39-7B78-464E-8867-20E9B93B30C5}" type="presParOf" srcId="{E4E05B02-642A-4381-A813-C67F50528A2D}" destId="{4BA6E9E2-A800-4C8F-BACD-DEAF419FB32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791ADF-E42E-4119-8A12-A09106CBF4A0}" type="doc">
      <dgm:prSet loTypeId="urn:microsoft.com/office/officeart/2005/8/layout/hProcess9" loCatId="process" qsTypeId="urn:microsoft.com/office/officeart/2005/8/quickstyle/simple1" qsCatId="simple" csTypeId="urn:microsoft.com/office/officeart/2005/8/colors/accent0_3" csCatId="mainScheme" phldr="1"/>
      <dgm:spPr/>
      <dgm:t>
        <a:bodyPr/>
        <a:lstStyle/>
        <a:p>
          <a:endParaRPr lang="es-EC"/>
        </a:p>
      </dgm:t>
    </dgm:pt>
    <dgm:pt modelId="{B22D0354-948C-4C78-A2D2-054A6995BC8D}">
      <dgm:prSet phldrT="[Texto]"/>
      <dgm:spPr/>
      <dgm:t>
        <a:bodyPr/>
        <a:lstStyle/>
        <a:p>
          <a:r>
            <a:rPr lang="es-EC" dirty="0"/>
            <a:t>Túnel de Aire Multipropósito adquirido hace más de 40 años.</a:t>
          </a:r>
        </a:p>
      </dgm:t>
    </dgm:pt>
    <dgm:pt modelId="{7AA306FE-1E87-4B03-B7AA-0C989A3AF28E}" type="parTrans" cxnId="{9A682006-E717-4674-8C41-9D1053DF32A6}">
      <dgm:prSet/>
      <dgm:spPr/>
      <dgm:t>
        <a:bodyPr/>
        <a:lstStyle/>
        <a:p>
          <a:endParaRPr lang="es-EC"/>
        </a:p>
      </dgm:t>
    </dgm:pt>
    <dgm:pt modelId="{3AECFAE8-3A3C-4326-979A-859B12F62D3D}" type="sibTrans" cxnId="{9A682006-E717-4674-8C41-9D1053DF32A6}">
      <dgm:prSet/>
      <dgm:spPr/>
      <dgm:t>
        <a:bodyPr/>
        <a:lstStyle/>
        <a:p>
          <a:endParaRPr lang="es-EC"/>
        </a:p>
      </dgm:t>
    </dgm:pt>
    <dgm:pt modelId="{24FD5ECF-A098-4450-8B9F-07E7CBE9633B}">
      <dgm:prSet phldrT="[Texto]"/>
      <dgm:spPr/>
      <dgm:t>
        <a:bodyPr/>
        <a:lstStyle/>
        <a:p>
          <a:r>
            <a:rPr lang="es-EC" dirty="0"/>
            <a:t>Muestra desgaste de componentes principales y secundarios.</a:t>
          </a:r>
        </a:p>
      </dgm:t>
    </dgm:pt>
    <dgm:pt modelId="{1943E800-B5CE-4C99-8EC8-706E1C9F1494}" type="parTrans" cxnId="{32F5B2D8-E15C-42B0-8803-3C7F2C90E807}">
      <dgm:prSet/>
      <dgm:spPr/>
      <dgm:t>
        <a:bodyPr/>
        <a:lstStyle/>
        <a:p>
          <a:endParaRPr lang="es-EC"/>
        </a:p>
      </dgm:t>
    </dgm:pt>
    <dgm:pt modelId="{3BF47398-5C0A-43F1-82FD-E397326761B3}" type="sibTrans" cxnId="{32F5B2D8-E15C-42B0-8803-3C7F2C90E807}">
      <dgm:prSet/>
      <dgm:spPr/>
      <dgm:t>
        <a:bodyPr/>
        <a:lstStyle/>
        <a:p>
          <a:endParaRPr lang="es-EC"/>
        </a:p>
      </dgm:t>
    </dgm:pt>
    <dgm:pt modelId="{B6515BD1-707F-4610-A37D-1A2571DE532A}">
      <dgm:prSet phldrT="[Texto]"/>
      <dgm:spPr/>
      <dgm:t>
        <a:bodyPr/>
        <a:lstStyle/>
        <a:p>
          <a:r>
            <a:rPr lang="es-EC" dirty="0"/>
            <a:t>No se encuentra operando en óptimas condiciones.</a:t>
          </a:r>
        </a:p>
      </dgm:t>
    </dgm:pt>
    <dgm:pt modelId="{C4B507E4-FA54-40A5-B3E7-9F07F0E40CAC}" type="parTrans" cxnId="{6EAAA458-009A-4603-B758-2A5FEBD2443C}">
      <dgm:prSet/>
      <dgm:spPr/>
      <dgm:t>
        <a:bodyPr/>
        <a:lstStyle/>
        <a:p>
          <a:endParaRPr lang="es-EC"/>
        </a:p>
      </dgm:t>
    </dgm:pt>
    <dgm:pt modelId="{EA683172-9D8C-4037-B4B0-9B1B90D278C1}" type="sibTrans" cxnId="{6EAAA458-009A-4603-B758-2A5FEBD2443C}">
      <dgm:prSet/>
      <dgm:spPr/>
      <dgm:t>
        <a:bodyPr/>
        <a:lstStyle/>
        <a:p>
          <a:endParaRPr lang="es-EC"/>
        </a:p>
      </dgm:t>
    </dgm:pt>
    <dgm:pt modelId="{134A11BC-5F19-4694-8649-02B0C6BBC46D}">
      <dgm:prSet phldrT="[Texto]"/>
      <dgm:spPr/>
      <dgm:t>
        <a:bodyPr/>
        <a:lstStyle/>
        <a:p>
          <a:r>
            <a:rPr lang="es-EC" dirty="0"/>
            <a:t>Proceso de instrucción pedagógica ineficiente. </a:t>
          </a:r>
        </a:p>
      </dgm:t>
    </dgm:pt>
    <dgm:pt modelId="{08365F29-16F4-47D8-B6C5-8499FFFD2BE5}" type="parTrans" cxnId="{FF745746-12C2-418B-AB5D-2449CFE6A56D}">
      <dgm:prSet/>
      <dgm:spPr/>
      <dgm:t>
        <a:bodyPr/>
        <a:lstStyle/>
        <a:p>
          <a:endParaRPr lang="es-EC"/>
        </a:p>
      </dgm:t>
    </dgm:pt>
    <dgm:pt modelId="{14BA2F3A-AB7F-4B55-ADF3-06CBCD7B7FA9}" type="sibTrans" cxnId="{FF745746-12C2-418B-AB5D-2449CFE6A56D}">
      <dgm:prSet/>
      <dgm:spPr/>
      <dgm:t>
        <a:bodyPr/>
        <a:lstStyle/>
        <a:p>
          <a:endParaRPr lang="es-EC"/>
        </a:p>
      </dgm:t>
    </dgm:pt>
    <dgm:pt modelId="{5D82079B-0D5F-4D82-B5D2-01CB388FBB4F}">
      <dgm:prSet phldrT="[Texto]"/>
      <dgm:spPr/>
      <dgm:t>
        <a:bodyPr/>
        <a:lstStyle/>
        <a:p>
          <a:r>
            <a:rPr lang="es-EC" dirty="0"/>
            <a:t>No posee un sistema de adquisición de datos.</a:t>
          </a:r>
        </a:p>
      </dgm:t>
    </dgm:pt>
    <dgm:pt modelId="{9F714759-244D-4309-9489-30F68B1596CB}" type="parTrans" cxnId="{722A744A-7B4A-4434-8D3F-625AEB20251B}">
      <dgm:prSet/>
      <dgm:spPr/>
      <dgm:t>
        <a:bodyPr/>
        <a:lstStyle/>
        <a:p>
          <a:endParaRPr lang="es-EC"/>
        </a:p>
      </dgm:t>
    </dgm:pt>
    <dgm:pt modelId="{7DAEEA82-704D-495B-83CF-C3791C75DE05}" type="sibTrans" cxnId="{722A744A-7B4A-4434-8D3F-625AEB20251B}">
      <dgm:prSet/>
      <dgm:spPr/>
      <dgm:t>
        <a:bodyPr/>
        <a:lstStyle/>
        <a:p>
          <a:endParaRPr lang="es-EC"/>
        </a:p>
      </dgm:t>
    </dgm:pt>
    <dgm:pt modelId="{9A3B25EC-6C1E-4305-86AF-22E3F523FD50}" type="pres">
      <dgm:prSet presAssocID="{9A791ADF-E42E-4119-8A12-A09106CBF4A0}" presName="CompostProcess" presStyleCnt="0">
        <dgm:presLayoutVars>
          <dgm:dir/>
          <dgm:resizeHandles val="exact"/>
        </dgm:presLayoutVars>
      </dgm:prSet>
      <dgm:spPr/>
    </dgm:pt>
    <dgm:pt modelId="{038A08DD-A731-4C90-BE3B-4B10570C2FC0}" type="pres">
      <dgm:prSet presAssocID="{9A791ADF-E42E-4119-8A12-A09106CBF4A0}" presName="arrow" presStyleLbl="bgShp" presStyleIdx="0" presStyleCnt="1"/>
      <dgm:spPr/>
    </dgm:pt>
    <dgm:pt modelId="{AE1AE427-1A28-40C2-9F52-1FAC1FB20C3B}" type="pres">
      <dgm:prSet presAssocID="{9A791ADF-E42E-4119-8A12-A09106CBF4A0}" presName="linearProcess" presStyleCnt="0"/>
      <dgm:spPr/>
    </dgm:pt>
    <dgm:pt modelId="{32BC5B31-5E6F-4182-B404-F3CEE142CAB7}" type="pres">
      <dgm:prSet presAssocID="{B22D0354-948C-4C78-A2D2-054A6995BC8D}" presName="textNode" presStyleLbl="node1" presStyleIdx="0" presStyleCnt="5">
        <dgm:presLayoutVars>
          <dgm:bulletEnabled val="1"/>
        </dgm:presLayoutVars>
      </dgm:prSet>
      <dgm:spPr/>
    </dgm:pt>
    <dgm:pt modelId="{A73B015F-6A3D-4D48-91AD-13332796E335}" type="pres">
      <dgm:prSet presAssocID="{3AECFAE8-3A3C-4326-979A-859B12F62D3D}" presName="sibTrans" presStyleCnt="0"/>
      <dgm:spPr/>
    </dgm:pt>
    <dgm:pt modelId="{9B279EFB-1FD9-4366-AEEE-C172DFBC5C5A}" type="pres">
      <dgm:prSet presAssocID="{24FD5ECF-A098-4450-8B9F-07E7CBE9633B}" presName="textNode" presStyleLbl="node1" presStyleIdx="1" presStyleCnt="5">
        <dgm:presLayoutVars>
          <dgm:bulletEnabled val="1"/>
        </dgm:presLayoutVars>
      </dgm:prSet>
      <dgm:spPr/>
    </dgm:pt>
    <dgm:pt modelId="{EE3E28F2-FD94-4C37-A28A-7258A4BF5948}" type="pres">
      <dgm:prSet presAssocID="{3BF47398-5C0A-43F1-82FD-E397326761B3}" presName="sibTrans" presStyleCnt="0"/>
      <dgm:spPr/>
    </dgm:pt>
    <dgm:pt modelId="{0406BA56-239D-41B6-ADE0-050D98D58E20}" type="pres">
      <dgm:prSet presAssocID="{B6515BD1-707F-4610-A37D-1A2571DE532A}" presName="textNode" presStyleLbl="node1" presStyleIdx="2" presStyleCnt="5">
        <dgm:presLayoutVars>
          <dgm:bulletEnabled val="1"/>
        </dgm:presLayoutVars>
      </dgm:prSet>
      <dgm:spPr/>
    </dgm:pt>
    <dgm:pt modelId="{E355392A-375B-41ED-81CA-DB709642D008}" type="pres">
      <dgm:prSet presAssocID="{EA683172-9D8C-4037-B4B0-9B1B90D278C1}" presName="sibTrans" presStyleCnt="0"/>
      <dgm:spPr/>
    </dgm:pt>
    <dgm:pt modelId="{2F6D1CCE-733B-4F13-8252-50DFF739E010}" type="pres">
      <dgm:prSet presAssocID="{5D82079B-0D5F-4D82-B5D2-01CB388FBB4F}" presName="textNode" presStyleLbl="node1" presStyleIdx="3" presStyleCnt="5">
        <dgm:presLayoutVars>
          <dgm:bulletEnabled val="1"/>
        </dgm:presLayoutVars>
      </dgm:prSet>
      <dgm:spPr/>
    </dgm:pt>
    <dgm:pt modelId="{F6FEDA16-EE5A-4E49-84BF-EFE145A176C0}" type="pres">
      <dgm:prSet presAssocID="{7DAEEA82-704D-495B-83CF-C3791C75DE05}" presName="sibTrans" presStyleCnt="0"/>
      <dgm:spPr/>
    </dgm:pt>
    <dgm:pt modelId="{C8E74039-E85E-474F-A2C9-8075E38F1451}" type="pres">
      <dgm:prSet presAssocID="{134A11BC-5F19-4694-8649-02B0C6BBC46D}" presName="textNode" presStyleLbl="node1" presStyleIdx="4" presStyleCnt="5">
        <dgm:presLayoutVars>
          <dgm:bulletEnabled val="1"/>
        </dgm:presLayoutVars>
      </dgm:prSet>
      <dgm:spPr/>
    </dgm:pt>
  </dgm:ptLst>
  <dgm:cxnLst>
    <dgm:cxn modelId="{722A744A-7B4A-4434-8D3F-625AEB20251B}" srcId="{9A791ADF-E42E-4119-8A12-A09106CBF4A0}" destId="{5D82079B-0D5F-4D82-B5D2-01CB388FBB4F}" srcOrd="3" destOrd="0" parTransId="{9F714759-244D-4309-9489-30F68B1596CB}" sibTransId="{7DAEEA82-704D-495B-83CF-C3791C75DE05}"/>
    <dgm:cxn modelId="{BB9262A8-4A22-4B88-B0DC-FF0C26C02FD9}" type="presOf" srcId="{5D82079B-0D5F-4D82-B5D2-01CB388FBB4F}" destId="{2F6D1CCE-733B-4F13-8252-50DFF739E010}" srcOrd="0" destOrd="0" presId="urn:microsoft.com/office/officeart/2005/8/layout/hProcess9"/>
    <dgm:cxn modelId="{32F5B2D8-E15C-42B0-8803-3C7F2C90E807}" srcId="{9A791ADF-E42E-4119-8A12-A09106CBF4A0}" destId="{24FD5ECF-A098-4450-8B9F-07E7CBE9633B}" srcOrd="1" destOrd="0" parTransId="{1943E800-B5CE-4C99-8EC8-706E1C9F1494}" sibTransId="{3BF47398-5C0A-43F1-82FD-E397326761B3}"/>
    <dgm:cxn modelId="{53AD3EC4-9000-4631-8395-80ADB8E007F8}" type="presOf" srcId="{24FD5ECF-A098-4450-8B9F-07E7CBE9633B}" destId="{9B279EFB-1FD9-4366-AEEE-C172DFBC5C5A}" srcOrd="0" destOrd="0" presId="urn:microsoft.com/office/officeart/2005/8/layout/hProcess9"/>
    <dgm:cxn modelId="{8F5EDA41-9328-4DD0-89BF-D5B1A27B10B8}" type="presOf" srcId="{B22D0354-948C-4C78-A2D2-054A6995BC8D}" destId="{32BC5B31-5E6F-4182-B404-F3CEE142CAB7}" srcOrd="0" destOrd="0" presId="urn:microsoft.com/office/officeart/2005/8/layout/hProcess9"/>
    <dgm:cxn modelId="{B138BF8B-4115-4F40-8E60-4932FF52B1EA}" type="presOf" srcId="{9A791ADF-E42E-4119-8A12-A09106CBF4A0}" destId="{9A3B25EC-6C1E-4305-86AF-22E3F523FD50}" srcOrd="0" destOrd="0" presId="urn:microsoft.com/office/officeart/2005/8/layout/hProcess9"/>
    <dgm:cxn modelId="{89D15318-D9B0-40DC-9CE2-87F5654FF034}" type="presOf" srcId="{B6515BD1-707F-4610-A37D-1A2571DE532A}" destId="{0406BA56-239D-41B6-ADE0-050D98D58E20}" srcOrd="0" destOrd="0" presId="urn:microsoft.com/office/officeart/2005/8/layout/hProcess9"/>
    <dgm:cxn modelId="{9A682006-E717-4674-8C41-9D1053DF32A6}" srcId="{9A791ADF-E42E-4119-8A12-A09106CBF4A0}" destId="{B22D0354-948C-4C78-A2D2-054A6995BC8D}" srcOrd="0" destOrd="0" parTransId="{7AA306FE-1E87-4B03-B7AA-0C989A3AF28E}" sibTransId="{3AECFAE8-3A3C-4326-979A-859B12F62D3D}"/>
    <dgm:cxn modelId="{6EAAA458-009A-4603-B758-2A5FEBD2443C}" srcId="{9A791ADF-E42E-4119-8A12-A09106CBF4A0}" destId="{B6515BD1-707F-4610-A37D-1A2571DE532A}" srcOrd="2" destOrd="0" parTransId="{C4B507E4-FA54-40A5-B3E7-9F07F0E40CAC}" sibTransId="{EA683172-9D8C-4037-B4B0-9B1B90D278C1}"/>
    <dgm:cxn modelId="{9DFCA967-0ACC-4AFF-B3D1-00E867927B27}" type="presOf" srcId="{134A11BC-5F19-4694-8649-02B0C6BBC46D}" destId="{C8E74039-E85E-474F-A2C9-8075E38F1451}" srcOrd="0" destOrd="0" presId="urn:microsoft.com/office/officeart/2005/8/layout/hProcess9"/>
    <dgm:cxn modelId="{FF745746-12C2-418B-AB5D-2449CFE6A56D}" srcId="{9A791ADF-E42E-4119-8A12-A09106CBF4A0}" destId="{134A11BC-5F19-4694-8649-02B0C6BBC46D}" srcOrd="4" destOrd="0" parTransId="{08365F29-16F4-47D8-B6C5-8499FFFD2BE5}" sibTransId="{14BA2F3A-AB7F-4B55-ADF3-06CBCD7B7FA9}"/>
    <dgm:cxn modelId="{1315250A-AF42-46A5-8052-D314ECF0E2E2}" type="presParOf" srcId="{9A3B25EC-6C1E-4305-86AF-22E3F523FD50}" destId="{038A08DD-A731-4C90-BE3B-4B10570C2FC0}" srcOrd="0" destOrd="0" presId="urn:microsoft.com/office/officeart/2005/8/layout/hProcess9"/>
    <dgm:cxn modelId="{61116879-A99E-4AB6-BE14-38A9D96564A8}" type="presParOf" srcId="{9A3B25EC-6C1E-4305-86AF-22E3F523FD50}" destId="{AE1AE427-1A28-40C2-9F52-1FAC1FB20C3B}" srcOrd="1" destOrd="0" presId="urn:microsoft.com/office/officeart/2005/8/layout/hProcess9"/>
    <dgm:cxn modelId="{4110CEA1-7DFE-4CF6-8CDA-35F9C24B529F}" type="presParOf" srcId="{AE1AE427-1A28-40C2-9F52-1FAC1FB20C3B}" destId="{32BC5B31-5E6F-4182-B404-F3CEE142CAB7}" srcOrd="0" destOrd="0" presId="urn:microsoft.com/office/officeart/2005/8/layout/hProcess9"/>
    <dgm:cxn modelId="{D43F3915-5C53-4EA6-B031-7E04B2F40EFC}" type="presParOf" srcId="{AE1AE427-1A28-40C2-9F52-1FAC1FB20C3B}" destId="{A73B015F-6A3D-4D48-91AD-13332796E335}" srcOrd="1" destOrd="0" presId="urn:microsoft.com/office/officeart/2005/8/layout/hProcess9"/>
    <dgm:cxn modelId="{6EC7B4AE-24A5-4B82-AFC2-4A9EC19CD516}" type="presParOf" srcId="{AE1AE427-1A28-40C2-9F52-1FAC1FB20C3B}" destId="{9B279EFB-1FD9-4366-AEEE-C172DFBC5C5A}" srcOrd="2" destOrd="0" presId="urn:microsoft.com/office/officeart/2005/8/layout/hProcess9"/>
    <dgm:cxn modelId="{3C6D0DF3-0D32-4047-81D9-BA20937F4238}" type="presParOf" srcId="{AE1AE427-1A28-40C2-9F52-1FAC1FB20C3B}" destId="{EE3E28F2-FD94-4C37-A28A-7258A4BF5948}" srcOrd="3" destOrd="0" presId="urn:microsoft.com/office/officeart/2005/8/layout/hProcess9"/>
    <dgm:cxn modelId="{EE56C550-ADEB-41C6-9CB1-45A9491CC6FD}" type="presParOf" srcId="{AE1AE427-1A28-40C2-9F52-1FAC1FB20C3B}" destId="{0406BA56-239D-41B6-ADE0-050D98D58E20}" srcOrd="4" destOrd="0" presId="urn:microsoft.com/office/officeart/2005/8/layout/hProcess9"/>
    <dgm:cxn modelId="{B3233CA5-B633-4449-B796-7576D50AAFB6}" type="presParOf" srcId="{AE1AE427-1A28-40C2-9F52-1FAC1FB20C3B}" destId="{E355392A-375B-41ED-81CA-DB709642D008}" srcOrd="5" destOrd="0" presId="urn:microsoft.com/office/officeart/2005/8/layout/hProcess9"/>
    <dgm:cxn modelId="{3AC6C39A-AF6A-410A-8249-615FCABEBE9A}" type="presParOf" srcId="{AE1AE427-1A28-40C2-9F52-1FAC1FB20C3B}" destId="{2F6D1CCE-733B-4F13-8252-50DFF739E010}" srcOrd="6" destOrd="0" presId="urn:microsoft.com/office/officeart/2005/8/layout/hProcess9"/>
    <dgm:cxn modelId="{6F376935-E19E-4568-9DDB-E1AE9BB91A25}" type="presParOf" srcId="{AE1AE427-1A28-40C2-9F52-1FAC1FB20C3B}" destId="{F6FEDA16-EE5A-4E49-84BF-EFE145A176C0}" srcOrd="7" destOrd="0" presId="urn:microsoft.com/office/officeart/2005/8/layout/hProcess9"/>
    <dgm:cxn modelId="{166CE552-0D2F-4871-BBEB-6B970B649E43}" type="presParOf" srcId="{AE1AE427-1A28-40C2-9F52-1FAC1FB20C3B}" destId="{C8E74039-E85E-474F-A2C9-8075E38F1451}"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7D0C0-CCFA-4C62-BF94-5C62441784E7}">
      <dsp:nvSpPr>
        <dsp:cNvPr id="0" name=""/>
        <dsp:cNvSpPr/>
      </dsp:nvSpPr>
      <dsp:spPr>
        <a:xfrm>
          <a:off x="-5047449" y="-773293"/>
          <a:ext cx="6011082" cy="6011082"/>
        </a:xfrm>
        <a:prstGeom prst="blockArc">
          <a:avLst>
            <a:gd name="adj1" fmla="val 18900000"/>
            <a:gd name="adj2" fmla="val 2700000"/>
            <a:gd name="adj3" fmla="val 359"/>
          </a:avLst>
        </a:pr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E45292-3CCB-4628-BC32-E6594B095C8C}">
      <dsp:nvSpPr>
        <dsp:cNvPr id="0" name=""/>
        <dsp:cNvSpPr/>
      </dsp:nvSpPr>
      <dsp:spPr>
        <a:xfrm>
          <a:off x="359489" y="235100"/>
          <a:ext cx="7739566" cy="470022"/>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80" tIns="60960" rIns="60960" bIns="60960" numCol="1" spcCol="1270" anchor="ctr" anchorCtr="0">
          <a:noAutofit/>
        </a:bodyPr>
        <a:lstStyle/>
        <a:p>
          <a:pPr marL="0" lvl="0" indent="0" algn="l" defTabSz="1066800">
            <a:lnSpc>
              <a:spcPct val="90000"/>
            </a:lnSpc>
            <a:spcBef>
              <a:spcPct val="0"/>
            </a:spcBef>
            <a:spcAft>
              <a:spcPct val="35000"/>
            </a:spcAft>
            <a:buNone/>
          </a:pPr>
          <a:r>
            <a:rPr lang="es-EC" sz="2400" kern="1200" dirty="0"/>
            <a:t>PLANTEAMIENTO DEL PROBLEMA</a:t>
          </a:r>
        </a:p>
      </dsp:txBody>
      <dsp:txXfrm>
        <a:off x="359489" y="235100"/>
        <a:ext cx="7739566" cy="470022"/>
      </dsp:txXfrm>
    </dsp:sp>
    <dsp:sp modelId="{1CDFE7E9-DE48-437E-AF34-9686A88B5C58}">
      <dsp:nvSpPr>
        <dsp:cNvPr id="0" name=""/>
        <dsp:cNvSpPr/>
      </dsp:nvSpPr>
      <dsp:spPr>
        <a:xfrm>
          <a:off x="65726" y="176347"/>
          <a:ext cx="587527" cy="587527"/>
        </a:xfrm>
        <a:prstGeom prst="ellipse">
          <a:avLst/>
        </a:prstGeom>
        <a:solidFill>
          <a:schemeClr val="lt1">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E6A70D-83CB-4DD8-A416-B25F6C45F8C6}">
      <dsp:nvSpPr>
        <dsp:cNvPr id="0" name=""/>
        <dsp:cNvSpPr/>
      </dsp:nvSpPr>
      <dsp:spPr>
        <a:xfrm>
          <a:off x="746115" y="940044"/>
          <a:ext cx="7352940" cy="470022"/>
        </a:xfrm>
        <a:prstGeom prst="rect">
          <a:avLst/>
        </a:prstGeom>
        <a:solidFill>
          <a:schemeClr val="accent1">
            <a:shade val="50000"/>
            <a:hueOff val="120479"/>
            <a:satOff val="-2520"/>
            <a:lumOff val="140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80" tIns="60960" rIns="60960" bIns="60960" numCol="1" spcCol="1270" anchor="ctr" anchorCtr="0">
          <a:noAutofit/>
        </a:bodyPr>
        <a:lstStyle/>
        <a:p>
          <a:pPr marL="0" lvl="0" indent="0" algn="l" defTabSz="1066800">
            <a:lnSpc>
              <a:spcPct val="90000"/>
            </a:lnSpc>
            <a:spcBef>
              <a:spcPct val="0"/>
            </a:spcBef>
            <a:spcAft>
              <a:spcPct val="35000"/>
            </a:spcAft>
            <a:buNone/>
          </a:pPr>
          <a:r>
            <a:rPr lang="es-EC" sz="2400" kern="1200" dirty="0"/>
            <a:t>OBJETIVO GENERAL</a:t>
          </a:r>
        </a:p>
      </dsp:txBody>
      <dsp:txXfrm>
        <a:off x="746115" y="940044"/>
        <a:ext cx="7352940" cy="470022"/>
      </dsp:txXfrm>
    </dsp:sp>
    <dsp:sp modelId="{1199D5A6-B8C0-4B56-A21E-31D57B8C4327}">
      <dsp:nvSpPr>
        <dsp:cNvPr id="0" name=""/>
        <dsp:cNvSpPr/>
      </dsp:nvSpPr>
      <dsp:spPr>
        <a:xfrm>
          <a:off x="452351" y="881291"/>
          <a:ext cx="587527" cy="587527"/>
        </a:xfrm>
        <a:prstGeom prst="ellipse">
          <a:avLst/>
        </a:prstGeom>
        <a:solidFill>
          <a:schemeClr val="lt1">
            <a:hueOff val="0"/>
            <a:satOff val="0"/>
            <a:lumOff val="0"/>
            <a:alphaOff val="0"/>
          </a:schemeClr>
        </a:solidFill>
        <a:ln w="25400" cap="flat" cmpd="sng" algn="ctr">
          <a:solidFill>
            <a:schemeClr val="accent1">
              <a:shade val="50000"/>
              <a:hueOff val="120479"/>
              <a:satOff val="-2520"/>
              <a:lumOff val="14021"/>
              <a:alphaOff val="0"/>
            </a:schemeClr>
          </a:solidFill>
          <a:prstDash val="solid"/>
        </a:ln>
        <a:effectLst/>
      </dsp:spPr>
      <dsp:style>
        <a:lnRef idx="2">
          <a:scrgbClr r="0" g="0" b="0"/>
        </a:lnRef>
        <a:fillRef idx="1">
          <a:scrgbClr r="0" g="0" b="0"/>
        </a:fillRef>
        <a:effectRef idx="0">
          <a:scrgbClr r="0" g="0" b="0"/>
        </a:effectRef>
        <a:fontRef idx="minor"/>
      </dsp:style>
    </dsp:sp>
    <dsp:sp modelId="{7FA946D2-210C-495C-A5D4-AE4C3806D136}">
      <dsp:nvSpPr>
        <dsp:cNvPr id="0" name=""/>
        <dsp:cNvSpPr/>
      </dsp:nvSpPr>
      <dsp:spPr>
        <a:xfrm>
          <a:off x="922909" y="1644988"/>
          <a:ext cx="7176146" cy="470022"/>
        </a:xfrm>
        <a:prstGeom prst="rect">
          <a:avLst/>
        </a:prstGeom>
        <a:solidFill>
          <a:schemeClr val="accent1">
            <a:shade val="50000"/>
            <a:hueOff val="240958"/>
            <a:satOff val="-5040"/>
            <a:lumOff val="280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80" tIns="60960" rIns="60960" bIns="60960" numCol="1" spcCol="1270" anchor="ctr" anchorCtr="0">
          <a:noAutofit/>
        </a:bodyPr>
        <a:lstStyle/>
        <a:p>
          <a:pPr marL="0" lvl="0" indent="0" algn="l" defTabSz="1066800">
            <a:lnSpc>
              <a:spcPct val="90000"/>
            </a:lnSpc>
            <a:spcBef>
              <a:spcPct val="0"/>
            </a:spcBef>
            <a:spcAft>
              <a:spcPct val="35000"/>
            </a:spcAft>
            <a:buNone/>
          </a:pPr>
          <a:r>
            <a:rPr lang="es-EC" sz="2400" kern="1200" dirty="0"/>
            <a:t>OBJETIVOS ESPECÍFICOS</a:t>
          </a:r>
        </a:p>
      </dsp:txBody>
      <dsp:txXfrm>
        <a:off x="922909" y="1644988"/>
        <a:ext cx="7176146" cy="470022"/>
      </dsp:txXfrm>
    </dsp:sp>
    <dsp:sp modelId="{18553C09-0AA2-4C8C-B14B-D8DE52F4C67C}">
      <dsp:nvSpPr>
        <dsp:cNvPr id="0" name=""/>
        <dsp:cNvSpPr/>
      </dsp:nvSpPr>
      <dsp:spPr>
        <a:xfrm>
          <a:off x="629145" y="1586235"/>
          <a:ext cx="587527" cy="587527"/>
        </a:xfrm>
        <a:prstGeom prst="ellipse">
          <a:avLst/>
        </a:prstGeom>
        <a:solidFill>
          <a:schemeClr val="lt1">
            <a:hueOff val="0"/>
            <a:satOff val="0"/>
            <a:lumOff val="0"/>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dsp:style>
    </dsp:sp>
    <dsp:sp modelId="{8BB744F3-B440-4CAD-9853-7796937A4E81}">
      <dsp:nvSpPr>
        <dsp:cNvPr id="0" name=""/>
        <dsp:cNvSpPr/>
      </dsp:nvSpPr>
      <dsp:spPr>
        <a:xfrm>
          <a:off x="922909" y="2349485"/>
          <a:ext cx="7176146" cy="470022"/>
        </a:xfrm>
        <a:prstGeom prst="rect">
          <a:avLst/>
        </a:prstGeom>
        <a:solidFill>
          <a:schemeClr val="accent1">
            <a:shade val="50000"/>
            <a:hueOff val="361436"/>
            <a:satOff val="-7560"/>
            <a:lumOff val="420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80" tIns="60960" rIns="60960" bIns="60960" numCol="1" spcCol="1270" anchor="ctr" anchorCtr="0">
          <a:noAutofit/>
        </a:bodyPr>
        <a:lstStyle/>
        <a:p>
          <a:pPr marL="0" lvl="0" indent="0" algn="l" defTabSz="1066800">
            <a:lnSpc>
              <a:spcPct val="90000"/>
            </a:lnSpc>
            <a:spcBef>
              <a:spcPct val="0"/>
            </a:spcBef>
            <a:spcAft>
              <a:spcPct val="35000"/>
            </a:spcAft>
            <a:buNone/>
          </a:pPr>
          <a:r>
            <a:rPr lang="es-EC" sz="2400" kern="1200" dirty="0"/>
            <a:t>DESCRIPCIÓN GENERAL DEL EQUIPO</a:t>
          </a:r>
        </a:p>
      </dsp:txBody>
      <dsp:txXfrm>
        <a:off x="922909" y="2349485"/>
        <a:ext cx="7176146" cy="470022"/>
      </dsp:txXfrm>
    </dsp:sp>
    <dsp:sp modelId="{38552606-75E8-4C6C-8ABD-E291772D7832}">
      <dsp:nvSpPr>
        <dsp:cNvPr id="0" name=""/>
        <dsp:cNvSpPr/>
      </dsp:nvSpPr>
      <dsp:spPr>
        <a:xfrm>
          <a:off x="629145" y="2290732"/>
          <a:ext cx="587527" cy="587527"/>
        </a:xfrm>
        <a:prstGeom prst="ellipse">
          <a:avLst/>
        </a:prstGeom>
        <a:solidFill>
          <a:schemeClr val="lt1">
            <a:hueOff val="0"/>
            <a:satOff val="0"/>
            <a:lumOff val="0"/>
            <a:alphaOff val="0"/>
          </a:schemeClr>
        </a:solidFill>
        <a:ln w="25400" cap="flat" cmpd="sng" algn="ctr">
          <a:solidFill>
            <a:schemeClr val="accent1">
              <a:shade val="50000"/>
              <a:hueOff val="361436"/>
              <a:satOff val="-7560"/>
              <a:lumOff val="42063"/>
              <a:alphaOff val="0"/>
            </a:schemeClr>
          </a:solidFill>
          <a:prstDash val="solid"/>
        </a:ln>
        <a:effectLst/>
      </dsp:spPr>
      <dsp:style>
        <a:lnRef idx="2">
          <a:scrgbClr r="0" g="0" b="0"/>
        </a:lnRef>
        <a:fillRef idx="1">
          <a:scrgbClr r="0" g="0" b="0"/>
        </a:fillRef>
        <a:effectRef idx="0">
          <a:scrgbClr r="0" g="0" b="0"/>
        </a:effectRef>
        <a:fontRef idx="minor"/>
      </dsp:style>
    </dsp:sp>
    <dsp:sp modelId="{476C51AC-8A61-422D-AACB-6A8447CD04E4}">
      <dsp:nvSpPr>
        <dsp:cNvPr id="0" name=""/>
        <dsp:cNvSpPr/>
      </dsp:nvSpPr>
      <dsp:spPr>
        <a:xfrm>
          <a:off x="746115" y="3054429"/>
          <a:ext cx="7352940" cy="470022"/>
        </a:xfrm>
        <a:prstGeom prst="rect">
          <a:avLst/>
        </a:prstGeom>
        <a:solidFill>
          <a:schemeClr val="accent1">
            <a:shade val="50000"/>
            <a:hueOff val="240958"/>
            <a:satOff val="-5040"/>
            <a:lumOff val="280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80" tIns="60960" rIns="60960" bIns="60960" numCol="1" spcCol="1270" anchor="ctr" anchorCtr="0">
          <a:noAutofit/>
        </a:bodyPr>
        <a:lstStyle/>
        <a:p>
          <a:pPr marL="0" lvl="0" indent="0" algn="l" defTabSz="1066800">
            <a:lnSpc>
              <a:spcPct val="90000"/>
            </a:lnSpc>
            <a:spcBef>
              <a:spcPct val="0"/>
            </a:spcBef>
            <a:spcAft>
              <a:spcPct val="35000"/>
            </a:spcAft>
            <a:buNone/>
          </a:pPr>
          <a:r>
            <a:rPr lang="es-EC" sz="2400" kern="1200" dirty="0"/>
            <a:t>RECUPERACIÓN Y MANTENIMIENTO DEL EQUIPO</a:t>
          </a:r>
        </a:p>
      </dsp:txBody>
      <dsp:txXfrm>
        <a:off x="746115" y="3054429"/>
        <a:ext cx="7352940" cy="470022"/>
      </dsp:txXfrm>
    </dsp:sp>
    <dsp:sp modelId="{035681D2-B125-47E6-AF4C-A2973A5F5906}">
      <dsp:nvSpPr>
        <dsp:cNvPr id="0" name=""/>
        <dsp:cNvSpPr/>
      </dsp:nvSpPr>
      <dsp:spPr>
        <a:xfrm>
          <a:off x="452351" y="2995676"/>
          <a:ext cx="587527" cy="587527"/>
        </a:xfrm>
        <a:prstGeom prst="ellipse">
          <a:avLst/>
        </a:prstGeom>
        <a:solidFill>
          <a:schemeClr val="lt1">
            <a:hueOff val="0"/>
            <a:satOff val="0"/>
            <a:lumOff val="0"/>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dsp:style>
    </dsp:sp>
    <dsp:sp modelId="{40A5C16D-D5D4-4DEC-B012-CBF47AD5BDBA}">
      <dsp:nvSpPr>
        <dsp:cNvPr id="0" name=""/>
        <dsp:cNvSpPr/>
      </dsp:nvSpPr>
      <dsp:spPr>
        <a:xfrm>
          <a:off x="359489" y="3759373"/>
          <a:ext cx="7739566" cy="470022"/>
        </a:xfrm>
        <a:prstGeom prst="rect">
          <a:avLst/>
        </a:prstGeom>
        <a:solidFill>
          <a:schemeClr val="accent1">
            <a:shade val="50000"/>
            <a:hueOff val="120479"/>
            <a:satOff val="-2520"/>
            <a:lumOff val="140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80" tIns="60960" rIns="60960" bIns="60960" numCol="1" spcCol="1270" anchor="ctr" anchorCtr="0">
          <a:noAutofit/>
        </a:bodyPr>
        <a:lstStyle/>
        <a:p>
          <a:pPr marL="0" lvl="0" indent="0" algn="l" defTabSz="1066800">
            <a:lnSpc>
              <a:spcPct val="90000"/>
            </a:lnSpc>
            <a:spcBef>
              <a:spcPct val="0"/>
            </a:spcBef>
            <a:spcAft>
              <a:spcPct val="35000"/>
            </a:spcAft>
            <a:buNone/>
          </a:pPr>
          <a:r>
            <a:rPr lang="es-EC" sz="2400" kern="1200" dirty="0"/>
            <a:t>DISEÑO ELÉCTRICO</a:t>
          </a:r>
        </a:p>
      </dsp:txBody>
      <dsp:txXfrm>
        <a:off x="359489" y="3759373"/>
        <a:ext cx="7739566" cy="470022"/>
      </dsp:txXfrm>
    </dsp:sp>
    <dsp:sp modelId="{1AF539B8-7AF3-48FD-AD37-E3733A70F867}">
      <dsp:nvSpPr>
        <dsp:cNvPr id="0" name=""/>
        <dsp:cNvSpPr/>
      </dsp:nvSpPr>
      <dsp:spPr>
        <a:xfrm>
          <a:off x="65726" y="3700620"/>
          <a:ext cx="587527" cy="587527"/>
        </a:xfrm>
        <a:prstGeom prst="ellipse">
          <a:avLst/>
        </a:prstGeom>
        <a:solidFill>
          <a:schemeClr val="lt1">
            <a:hueOff val="0"/>
            <a:satOff val="0"/>
            <a:lumOff val="0"/>
            <a:alphaOff val="0"/>
          </a:schemeClr>
        </a:solidFill>
        <a:ln w="25400" cap="flat" cmpd="sng" algn="ctr">
          <a:solidFill>
            <a:schemeClr val="accent1">
              <a:shade val="50000"/>
              <a:hueOff val="120479"/>
              <a:satOff val="-2520"/>
              <a:lumOff val="1402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7D0C0-CCFA-4C62-BF94-5C62441784E7}">
      <dsp:nvSpPr>
        <dsp:cNvPr id="0" name=""/>
        <dsp:cNvSpPr/>
      </dsp:nvSpPr>
      <dsp:spPr>
        <a:xfrm>
          <a:off x="-4894839" y="-750092"/>
          <a:ext cx="5829793" cy="5829793"/>
        </a:xfrm>
        <a:prstGeom prst="blockArc">
          <a:avLst>
            <a:gd name="adj1" fmla="val 18900000"/>
            <a:gd name="adj2" fmla="val 2700000"/>
            <a:gd name="adj3" fmla="val 371"/>
          </a:avLst>
        </a:pr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E0A112-0617-4B42-815F-D8E1CCA94A98}">
      <dsp:nvSpPr>
        <dsp:cNvPr id="0" name=""/>
        <dsp:cNvSpPr/>
      </dsp:nvSpPr>
      <dsp:spPr>
        <a:xfrm>
          <a:off x="409082" y="270513"/>
          <a:ext cx="7521448" cy="541374"/>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716" tIns="53340" rIns="53340" bIns="53340" numCol="1" spcCol="1270" anchor="ctr" anchorCtr="0">
          <a:noAutofit/>
        </a:bodyPr>
        <a:lstStyle/>
        <a:p>
          <a:pPr marL="0" lvl="0" indent="0" algn="l" defTabSz="933450">
            <a:lnSpc>
              <a:spcPct val="90000"/>
            </a:lnSpc>
            <a:spcBef>
              <a:spcPct val="0"/>
            </a:spcBef>
            <a:spcAft>
              <a:spcPct val="35000"/>
            </a:spcAft>
            <a:buNone/>
          </a:pPr>
          <a:r>
            <a:rPr lang="es-EC" sz="2100" kern="1200" dirty="0"/>
            <a:t>DISEÑO DEL HMI</a:t>
          </a:r>
        </a:p>
      </dsp:txBody>
      <dsp:txXfrm>
        <a:off x="409082" y="270513"/>
        <a:ext cx="7521448" cy="541374"/>
      </dsp:txXfrm>
    </dsp:sp>
    <dsp:sp modelId="{2913D952-EAD9-4C0C-AF40-C39FF31F94D9}">
      <dsp:nvSpPr>
        <dsp:cNvPr id="0" name=""/>
        <dsp:cNvSpPr/>
      </dsp:nvSpPr>
      <dsp:spPr>
        <a:xfrm>
          <a:off x="70723" y="202842"/>
          <a:ext cx="676717" cy="676717"/>
        </a:xfrm>
        <a:prstGeom prst="ellipse">
          <a:avLst/>
        </a:prstGeom>
        <a:solidFill>
          <a:schemeClr val="lt1">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3FB557-4E84-458D-9D5D-B6BA1AB724B2}">
      <dsp:nvSpPr>
        <dsp:cNvPr id="0" name=""/>
        <dsp:cNvSpPr/>
      </dsp:nvSpPr>
      <dsp:spPr>
        <a:xfrm>
          <a:off x="797014" y="1082315"/>
          <a:ext cx="7133515" cy="541374"/>
        </a:xfrm>
        <a:prstGeom prst="rect">
          <a:avLst/>
        </a:prstGeom>
        <a:solidFill>
          <a:schemeClr val="accent1">
            <a:shade val="50000"/>
            <a:hueOff val="144575"/>
            <a:satOff val="-3024"/>
            <a:lumOff val="168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716" tIns="53340" rIns="53340" bIns="53340" numCol="1" spcCol="1270" anchor="ctr" anchorCtr="0">
          <a:noAutofit/>
        </a:bodyPr>
        <a:lstStyle/>
        <a:p>
          <a:pPr marL="0" lvl="0" indent="0" algn="l" defTabSz="933450">
            <a:lnSpc>
              <a:spcPct val="90000"/>
            </a:lnSpc>
            <a:spcBef>
              <a:spcPct val="0"/>
            </a:spcBef>
            <a:spcAft>
              <a:spcPct val="35000"/>
            </a:spcAft>
            <a:buNone/>
          </a:pPr>
          <a:r>
            <a:rPr lang="es-EC" sz="2100" kern="1200" dirty="0"/>
            <a:t>IMPLEMENTACIÓN DEL SISTEMA DE ADQUISICIÓN DE DATOS</a:t>
          </a:r>
        </a:p>
      </dsp:txBody>
      <dsp:txXfrm>
        <a:off x="797014" y="1082315"/>
        <a:ext cx="7133515" cy="541374"/>
      </dsp:txXfrm>
    </dsp:sp>
    <dsp:sp modelId="{1CDFE7E9-DE48-437E-AF34-9686A88B5C58}">
      <dsp:nvSpPr>
        <dsp:cNvPr id="0" name=""/>
        <dsp:cNvSpPr/>
      </dsp:nvSpPr>
      <dsp:spPr>
        <a:xfrm>
          <a:off x="458656" y="1014643"/>
          <a:ext cx="676717" cy="676717"/>
        </a:xfrm>
        <a:prstGeom prst="ellipse">
          <a:avLst/>
        </a:prstGeom>
        <a:solidFill>
          <a:schemeClr val="lt1">
            <a:hueOff val="0"/>
            <a:satOff val="0"/>
            <a:lumOff val="0"/>
            <a:alphaOff val="0"/>
          </a:schemeClr>
        </a:solidFill>
        <a:ln w="25400" cap="flat" cmpd="sng" algn="ctr">
          <a:solidFill>
            <a:schemeClr val="accent1">
              <a:shade val="50000"/>
              <a:hueOff val="144575"/>
              <a:satOff val="-3024"/>
              <a:lumOff val="16825"/>
              <a:alphaOff val="0"/>
            </a:schemeClr>
          </a:solidFill>
          <a:prstDash val="solid"/>
        </a:ln>
        <a:effectLst/>
      </dsp:spPr>
      <dsp:style>
        <a:lnRef idx="2">
          <a:scrgbClr r="0" g="0" b="0"/>
        </a:lnRef>
        <a:fillRef idx="1">
          <a:scrgbClr r="0" g="0" b="0"/>
        </a:fillRef>
        <a:effectRef idx="0">
          <a:scrgbClr r="0" g="0" b="0"/>
        </a:effectRef>
        <a:fontRef idx="minor"/>
      </dsp:style>
    </dsp:sp>
    <dsp:sp modelId="{60FF41F4-AED4-4858-81B8-44B1F0B61A75}">
      <dsp:nvSpPr>
        <dsp:cNvPr id="0" name=""/>
        <dsp:cNvSpPr/>
      </dsp:nvSpPr>
      <dsp:spPr>
        <a:xfrm>
          <a:off x="916079" y="1894116"/>
          <a:ext cx="7014451" cy="541374"/>
        </a:xfrm>
        <a:prstGeom prst="rect">
          <a:avLst/>
        </a:prstGeom>
        <a:solidFill>
          <a:schemeClr val="accent1">
            <a:shade val="50000"/>
            <a:hueOff val="289149"/>
            <a:satOff val="-6048"/>
            <a:lumOff val="336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716" tIns="53340" rIns="53340" bIns="53340" numCol="1" spcCol="1270" anchor="ctr" anchorCtr="0">
          <a:noAutofit/>
        </a:bodyPr>
        <a:lstStyle/>
        <a:p>
          <a:pPr marL="0" lvl="0" indent="0" algn="l" defTabSz="933450">
            <a:lnSpc>
              <a:spcPct val="90000"/>
            </a:lnSpc>
            <a:spcBef>
              <a:spcPct val="0"/>
            </a:spcBef>
            <a:spcAft>
              <a:spcPct val="35000"/>
            </a:spcAft>
            <a:buNone/>
          </a:pPr>
          <a:r>
            <a:rPr lang="es-EC" sz="2100" kern="1200" dirty="0"/>
            <a:t>IMPLEMENTACIÓN DE LAS PRÁCTICAS DE LABORATORIO</a:t>
          </a:r>
        </a:p>
      </dsp:txBody>
      <dsp:txXfrm>
        <a:off x="916079" y="1894116"/>
        <a:ext cx="7014451" cy="541374"/>
      </dsp:txXfrm>
    </dsp:sp>
    <dsp:sp modelId="{B5264434-AD17-4CA3-AB9A-B837FB0AF36F}">
      <dsp:nvSpPr>
        <dsp:cNvPr id="0" name=""/>
        <dsp:cNvSpPr/>
      </dsp:nvSpPr>
      <dsp:spPr>
        <a:xfrm>
          <a:off x="577720" y="1826445"/>
          <a:ext cx="676717" cy="676717"/>
        </a:xfrm>
        <a:prstGeom prst="ellipse">
          <a:avLst/>
        </a:prstGeom>
        <a:solidFill>
          <a:schemeClr val="lt1">
            <a:hueOff val="0"/>
            <a:satOff val="0"/>
            <a:lumOff val="0"/>
            <a:alphaOff val="0"/>
          </a:schemeClr>
        </a:solidFill>
        <a:ln w="25400" cap="flat" cmpd="sng" algn="ctr">
          <a:solidFill>
            <a:schemeClr val="accent1">
              <a:shade val="50000"/>
              <a:hueOff val="289149"/>
              <a:satOff val="-6048"/>
              <a:lumOff val="33650"/>
              <a:alphaOff val="0"/>
            </a:schemeClr>
          </a:solidFill>
          <a:prstDash val="solid"/>
        </a:ln>
        <a:effectLst/>
      </dsp:spPr>
      <dsp:style>
        <a:lnRef idx="2">
          <a:scrgbClr r="0" g="0" b="0"/>
        </a:lnRef>
        <a:fillRef idx="1">
          <a:scrgbClr r="0" g="0" b="0"/>
        </a:fillRef>
        <a:effectRef idx="0">
          <a:scrgbClr r="0" g="0" b="0"/>
        </a:effectRef>
        <a:fontRef idx="minor"/>
      </dsp:style>
    </dsp:sp>
    <dsp:sp modelId="{FD3B5970-A09D-4805-AB6B-7A084E660CC9}">
      <dsp:nvSpPr>
        <dsp:cNvPr id="0" name=""/>
        <dsp:cNvSpPr/>
      </dsp:nvSpPr>
      <dsp:spPr>
        <a:xfrm>
          <a:off x="797014" y="2705918"/>
          <a:ext cx="7133515" cy="541374"/>
        </a:xfrm>
        <a:prstGeom prst="rect">
          <a:avLst/>
        </a:prstGeom>
        <a:solidFill>
          <a:schemeClr val="accent1">
            <a:shade val="50000"/>
            <a:hueOff val="289149"/>
            <a:satOff val="-6048"/>
            <a:lumOff val="336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716" tIns="53340" rIns="53340" bIns="53340" numCol="1" spcCol="1270" anchor="ctr" anchorCtr="0">
          <a:noAutofit/>
        </a:bodyPr>
        <a:lstStyle/>
        <a:p>
          <a:pPr marL="0" lvl="0" indent="0" algn="l" defTabSz="933450">
            <a:lnSpc>
              <a:spcPct val="90000"/>
            </a:lnSpc>
            <a:spcBef>
              <a:spcPct val="0"/>
            </a:spcBef>
            <a:spcAft>
              <a:spcPct val="35000"/>
            </a:spcAft>
            <a:buNone/>
          </a:pPr>
          <a:r>
            <a:rPr lang="es-EC" sz="2100" kern="1200" dirty="0"/>
            <a:t>CONCLUSIONES</a:t>
          </a:r>
        </a:p>
      </dsp:txBody>
      <dsp:txXfrm>
        <a:off x="797014" y="2705918"/>
        <a:ext cx="7133515" cy="541374"/>
      </dsp:txXfrm>
    </dsp:sp>
    <dsp:sp modelId="{3A74704A-9056-4FD6-BFD2-92CC347A8C21}">
      <dsp:nvSpPr>
        <dsp:cNvPr id="0" name=""/>
        <dsp:cNvSpPr/>
      </dsp:nvSpPr>
      <dsp:spPr>
        <a:xfrm>
          <a:off x="458656" y="2638246"/>
          <a:ext cx="676717" cy="676717"/>
        </a:xfrm>
        <a:prstGeom prst="ellipse">
          <a:avLst/>
        </a:prstGeom>
        <a:solidFill>
          <a:schemeClr val="lt1">
            <a:hueOff val="0"/>
            <a:satOff val="0"/>
            <a:lumOff val="0"/>
            <a:alphaOff val="0"/>
          </a:schemeClr>
        </a:solidFill>
        <a:ln w="25400" cap="flat" cmpd="sng" algn="ctr">
          <a:solidFill>
            <a:schemeClr val="accent1">
              <a:shade val="50000"/>
              <a:hueOff val="289149"/>
              <a:satOff val="-6048"/>
              <a:lumOff val="33650"/>
              <a:alphaOff val="0"/>
            </a:schemeClr>
          </a:solidFill>
          <a:prstDash val="solid"/>
        </a:ln>
        <a:effectLst/>
      </dsp:spPr>
      <dsp:style>
        <a:lnRef idx="2">
          <a:scrgbClr r="0" g="0" b="0"/>
        </a:lnRef>
        <a:fillRef idx="1">
          <a:scrgbClr r="0" g="0" b="0"/>
        </a:fillRef>
        <a:effectRef idx="0">
          <a:scrgbClr r="0" g="0" b="0"/>
        </a:effectRef>
        <a:fontRef idx="minor"/>
      </dsp:style>
    </dsp:sp>
    <dsp:sp modelId="{0D61A6DA-84F3-490D-BCE3-E643B79CB25E}">
      <dsp:nvSpPr>
        <dsp:cNvPr id="0" name=""/>
        <dsp:cNvSpPr/>
      </dsp:nvSpPr>
      <dsp:spPr>
        <a:xfrm>
          <a:off x="409082" y="3517719"/>
          <a:ext cx="7521448" cy="541374"/>
        </a:xfrm>
        <a:prstGeom prst="rect">
          <a:avLst/>
        </a:prstGeom>
        <a:solidFill>
          <a:schemeClr val="accent1">
            <a:shade val="50000"/>
            <a:hueOff val="144575"/>
            <a:satOff val="-3024"/>
            <a:lumOff val="168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716" tIns="53340" rIns="53340" bIns="53340" numCol="1" spcCol="1270" anchor="ctr" anchorCtr="0">
          <a:noAutofit/>
        </a:bodyPr>
        <a:lstStyle/>
        <a:p>
          <a:pPr marL="0" lvl="0" indent="0" algn="l" defTabSz="933450">
            <a:lnSpc>
              <a:spcPct val="90000"/>
            </a:lnSpc>
            <a:spcBef>
              <a:spcPct val="0"/>
            </a:spcBef>
            <a:spcAft>
              <a:spcPct val="35000"/>
            </a:spcAft>
            <a:buNone/>
          </a:pPr>
          <a:r>
            <a:rPr lang="es-EC" sz="2100" kern="1200" dirty="0"/>
            <a:t>RECOMENDACIONES</a:t>
          </a:r>
        </a:p>
      </dsp:txBody>
      <dsp:txXfrm>
        <a:off x="409082" y="3517719"/>
        <a:ext cx="7521448" cy="541374"/>
      </dsp:txXfrm>
    </dsp:sp>
    <dsp:sp modelId="{4BA6E9E2-A800-4C8F-BACD-DEAF419FB32F}">
      <dsp:nvSpPr>
        <dsp:cNvPr id="0" name=""/>
        <dsp:cNvSpPr/>
      </dsp:nvSpPr>
      <dsp:spPr>
        <a:xfrm>
          <a:off x="70723" y="3450048"/>
          <a:ext cx="676717" cy="676717"/>
        </a:xfrm>
        <a:prstGeom prst="ellipse">
          <a:avLst/>
        </a:prstGeom>
        <a:solidFill>
          <a:schemeClr val="lt1">
            <a:hueOff val="0"/>
            <a:satOff val="0"/>
            <a:lumOff val="0"/>
            <a:alphaOff val="0"/>
          </a:schemeClr>
        </a:solidFill>
        <a:ln w="25400" cap="flat" cmpd="sng" algn="ctr">
          <a:solidFill>
            <a:schemeClr val="accent1">
              <a:shade val="50000"/>
              <a:hueOff val="144575"/>
              <a:satOff val="-3024"/>
              <a:lumOff val="1682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A08DD-A731-4C90-BE3B-4B10570C2FC0}">
      <dsp:nvSpPr>
        <dsp:cNvPr id="0" name=""/>
        <dsp:cNvSpPr/>
      </dsp:nvSpPr>
      <dsp:spPr>
        <a:xfrm>
          <a:off x="594841" y="0"/>
          <a:ext cx="6741540" cy="4104456"/>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BC5B31-5E6F-4182-B404-F3CEE142CAB7}">
      <dsp:nvSpPr>
        <dsp:cNvPr id="0" name=""/>
        <dsp:cNvSpPr/>
      </dsp:nvSpPr>
      <dsp:spPr>
        <a:xfrm>
          <a:off x="3485" y="1231336"/>
          <a:ext cx="1523894" cy="164178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Túnel de Aire Multipropósito adquirido hace más de 40 años.</a:t>
          </a:r>
        </a:p>
      </dsp:txBody>
      <dsp:txXfrm>
        <a:off x="77875" y="1305726"/>
        <a:ext cx="1375114" cy="1493002"/>
      </dsp:txXfrm>
    </dsp:sp>
    <dsp:sp modelId="{9B279EFB-1FD9-4366-AEEE-C172DFBC5C5A}">
      <dsp:nvSpPr>
        <dsp:cNvPr id="0" name=""/>
        <dsp:cNvSpPr/>
      </dsp:nvSpPr>
      <dsp:spPr>
        <a:xfrm>
          <a:off x="1603574" y="1231336"/>
          <a:ext cx="1523894" cy="164178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Muestra desgaste de componentes principales y secundarios.</a:t>
          </a:r>
        </a:p>
      </dsp:txBody>
      <dsp:txXfrm>
        <a:off x="1677964" y="1305726"/>
        <a:ext cx="1375114" cy="1493002"/>
      </dsp:txXfrm>
    </dsp:sp>
    <dsp:sp modelId="{0406BA56-239D-41B6-ADE0-050D98D58E20}">
      <dsp:nvSpPr>
        <dsp:cNvPr id="0" name=""/>
        <dsp:cNvSpPr/>
      </dsp:nvSpPr>
      <dsp:spPr>
        <a:xfrm>
          <a:off x="3203664" y="1231336"/>
          <a:ext cx="1523894" cy="164178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No se encuentra operando en óptimas condiciones.</a:t>
          </a:r>
        </a:p>
      </dsp:txBody>
      <dsp:txXfrm>
        <a:off x="3278054" y="1305726"/>
        <a:ext cx="1375114" cy="1493002"/>
      </dsp:txXfrm>
    </dsp:sp>
    <dsp:sp modelId="{2F6D1CCE-733B-4F13-8252-50DFF739E010}">
      <dsp:nvSpPr>
        <dsp:cNvPr id="0" name=""/>
        <dsp:cNvSpPr/>
      </dsp:nvSpPr>
      <dsp:spPr>
        <a:xfrm>
          <a:off x="4803754" y="1231336"/>
          <a:ext cx="1523894" cy="164178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No posee un sistema de adquisición de datos.</a:t>
          </a:r>
        </a:p>
      </dsp:txBody>
      <dsp:txXfrm>
        <a:off x="4878144" y="1305726"/>
        <a:ext cx="1375114" cy="1493002"/>
      </dsp:txXfrm>
    </dsp:sp>
    <dsp:sp modelId="{C8E74039-E85E-474F-A2C9-8075E38F1451}">
      <dsp:nvSpPr>
        <dsp:cNvPr id="0" name=""/>
        <dsp:cNvSpPr/>
      </dsp:nvSpPr>
      <dsp:spPr>
        <a:xfrm>
          <a:off x="6403843" y="1231336"/>
          <a:ext cx="1523894" cy="164178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Proceso de instrucción pedagógica ineficiente. </a:t>
          </a:r>
        </a:p>
      </dsp:txBody>
      <dsp:txXfrm>
        <a:off x="6478233" y="1305726"/>
        <a:ext cx="1375114" cy="149300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EFBEF-27E5-401A-8A8E-285DBD38D55C}" type="datetimeFigureOut">
              <a:rPr lang="es-EC" smtClean="0"/>
              <a:t>26/8/2021</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FF5EB-8B54-4EF6-A18D-7E94EB4DA98F}" type="slidenum">
              <a:rPr lang="es-EC" smtClean="0"/>
              <a:t>‹Nº›</a:t>
            </a:fld>
            <a:endParaRPr lang="es-EC"/>
          </a:p>
        </p:txBody>
      </p:sp>
    </p:spTree>
    <p:extLst>
      <p:ext uri="{BB962C8B-B14F-4D97-AF65-F5344CB8AC3E}">
        <p14:creationId xmlns:p14="http://schemas.microsoft.com/office/powerpoint/2010/main" val="915726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6</a:t>
            </a:fld>
            <a:endParaRPr lang="es-EC"/>
          </a:p>
        </p:txBody>
      </p:sp>
    </p:spTree>
    <p:extLst>
      <p:ext uri="{BB962C8B-B14F-4D97-AF65-F5344CB8AC3E}">
        <p14:creationId xmlns:p14="http://schemas.microsoft.com/office/powerpoint/2010/main" val="3837613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C"/>
          </a:p>
        </p:txBody>
      </p:sp>
      <p:sp>
        <p:nvSpPr>
          <p:cNvPr id="8" name="7 Título"/>
          <p:cNvSpPr>
            <a:spLocks noGrp="1"/>
          </p:cNvSpPr>
          <p:nvPr>
            <p:ph type="title"/>
          </p:nvPr>
        </p:nvSpPr>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2256671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iseño personalizado">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99"/>
            <a:ext cx="9144000" cy="6865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ador de contenido"/>
          <p:cNvSpPr>
            <a:spLocks noGrp="1"/>
          </p:cNvSpPr>
          <p:nvPr>
            <p:ph sz="quarter" idx="10"/>
          </p:nvPr>
        </p:nvSpPr>
        <p:spPr>
          <a:xfrm>
            <a:off x="1116013" y="2276475"/>
            <a:ext cx="6408737" cy="3600450"/>
          </a:xfrm>
        </p:spPr>
        <p:txBody>
          <a:bodyPr/>
          <a:lstStyle/>
          <a:p>
            <a:pPr lvl="0"/>
            <a:r>
              <a:rPr lang="es-ES"/>
              <a:t>Haga clic para modificar el estilo de texto del patrón</a:t>
            </a:r>
          </a:p>
        </p:txBody>
      </p:sp>
      <p:sp>
        <p:nvSpPr>
          <p:cNvPr id="5" name="4 Título"/>
          <p:cNvSpPr>
            <a:spLocks noGrp="1"/>
          </p:cNvSpPr>
          <p:nvPr>
            <p:ph type="title"/>
          </p:nvPr>
        </p:nvSpPr>
        <p:spPr>
          <a:xfrm>
            <a:off x="457200" y="692696"/>
            <a:ext cx="8229600" cy="1143000"/>
          </a:xfrm>
        </p:spPr>
        <p:txBody>
          <a:bodyPr/>
          <a:lstStyle/>
          <a:p>
            <a:r>
              <a:rPr lang="es-ES"/>
              <a:t>Haga clic para modificar el estilo de título del patrón</a:t>
            </a:r>
            <a:endParaRPr lang="es-EC" dirty="0"/>
          </a:p>
        </p:txBody>
      </p:sp>
    </p:spTree>
    <p:extLst>
      <p:ext uri="{BB962C8B-B14F-4D97-AF65-F5344CB8AC3E}">
        <p14:creationId xmlns:p14="http://schemas.microsoft.com/office/powerpoint/2010/main" val="45816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6403E32F-CB72-4F73-AF44-D576ECDBA164}" type="datetimeFigureOut">
              <a:rPr lang="es-EC" smtClean="0"/>
              <a:t>26/8/2021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2D29516F-BA50-41F5-8693-31F52EEB1041}" type="slidenum">
              <a:rPr lang="es-EC" smtClean="0"/>
              <a:t>‹Nº›</a:t>
            </a:fld>
            <a:endParaRPr lang="es-EC"/>
          </a:p>
        </p:txBody>
      </p:sp>
    </p:spTree>
    <p:extLst>
      <p:ext uri="{BB962C8B-B14F-4D97-AF65-F5344CB8AC3E}">
        <p14:creationId xmlns:p14="http://schemas.microsoft.com/office/powerpoint/2010/main" val="7697218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3999" cy="6887496"/>
          </a:xfrm>
          <a:prstGeom prst="rect">
            <a:avLst/>
          </a:prstGeom>
        </p:spPr>
      </p:pic>
      <p:sp>
        <p:nvSpPr>
          <p:cNvPr id="2" name="1 Marcador de título"/>
          <p:cNvSpPr>
            <a:spLocks noGrp="1"/>
          </p:cNvSpPr>
          <p:nvPr>
            <p:ph type="title"/>
          </p:nvPr>
        </p:nvSpPr>
        <p:spPr>
          <a:xfrm>
            <a:off x="755576" y="980728"/>
            <a:ext cx="8229600" cy="1143000"/>
          </a:xfrm>
          <a:prstGeom prst="rect">
            <a:avLst/>
          </a:prstGeom>
        </p:spPr>
        <p:txBody>
          <a:bodyPr vert="horz" lIns="91440" tIns="45720" rIns="91440" bIns="45720" rtlCol="0" anchor="ctr">
            <a:normAutofit/>
          </a:bodyPr>
          <a:lstStyle/>
          <a:p>
            <a:r>
              <a:rPr lang="es-ES" dirty="0"/>
              <a:t>Haga clic para modificar el estilo de título del patrón</a:t>
            </a:r>
            <a:endParaRPr lang="es-EC" dirty="0"/>
          </a:p>
        </p:txBody>
      </p:sp>
      <p:sp>
        <p:nvSpPr>
          <p:cNvPr id="3" name="2 Marcador de texto"/>
          <p:cNvSpPr>
            <a:spLocks noGrp="1"/>
          </p:cNvSpPr>
          <p:nvPr>
            <p:ph type="body" idx="1"/>
          </p:nvPr>
        </p:nvSpPr>
        <p:spPr>
          <a:xfrm>
            <a:off x="2267744" y="2420888"/>
            <a:ext cx="5976664" cy="2764903"/>
          </a:xfrm>
          <a:prstGeom prst="rect">
            <a:avLst/>
          </a:prstGeom>
        </p:spPr>
        <p:txBody>
          <a:bodyPr vert="horz" lIns="91440" tIns="45720" rIns="91440" bIns="45720" rtlCol="0">
            <a:normAutofit/>
          </a:bodyPr>
          <a:lstStyle/>
          <a:p>
            <a:pPr lvl="0"/>
            <a:r>
              <a:rPr lang="es-ES" dirty="0"/>
              <a:t>Haga clic para modificar el estilo de texto del patrón</a:t>
            </a:r>
          </a:p>
        </p:txBody>
      </p:sp>
    </p:spTree>
    <p:extLst>
      <p:ext uri="{BB962C8B-B14F-4D97-AF65-F5344CB8AC3E}">
        <p14:creationId xmlns:p14="http://schemas.microsoft.com/office/powerpoint/2010/main" val="2012307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8" Type="http://schemas.openxmlformats.org/officeDocument/2006/relationships/image" Target="../media/image8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0.png"/><Relationship Id="rId5" Type="http://schemas.microsoft.com/office/2007/relationships/hdphoto" Target="../media/hdphoto2.wdp"/><Relationship Id="rId10" Type="http://schemas.openxmlformats.org/officeDocument/2006/relationships/image" Target="../media/image89.png"/><Relationship Id="rId4" Type="http://schemas.openxmlformats.org/officeDocument/2006/relationships/image" Target="../media/image86.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11491BCF-6592-40CD-96CC-F82F78E2AAA1}"/>
              </a:ext>
            </a:extLst>
          </p:cNvPr>
          <p:cNvSpPr>
            <a:spLocks noGrp="1"/>
          </p:cNvSpPr>
          <p:nvPr>
            <p:ph type="subTitle" idx="1"/>
          </p:nvPr>
        </p:nvSpPr>
        <p:spPr>
          <a:xfrm>
            <a:off x="1907704" y="3937620"/>
            <a:ext cx="6400800" cy="1752600"/>
          </a:xfrm>
        </p:spPr>
        <p:txBody>
          <a:bodyPr/>
          <a:lstStyle/>
          <a:p>
            <a:r>
              <a:rPr lang="es-EC" sz="1400" b="1" dirty="0">
                <a:solidFill>
                  <a:schemeClr val="tx1"/>
                </a:solidFill>
              </a:rPr>
              <a:t>Autores:</a:t>
            </a:r>
          </a:p>
          <a:p>
            <a:r>
              <a:rPr lang="es-EC" sz="1400" dirty="0">
                <a:solidFill>
                  <a:schemeClr val="tx1"/>
                </a:solidFill>
              </a:rPr>
              <a:t>Pablo Xavier Ambato Guasumba.</a:t>
            </a:r>
          </a:p>
          <a:p>
            <a:r>
              <a:rPr lang="es-EC" sz="1400" dirty="0">
                <a:solidFill>
                  <a:schemeClr val="tx1"/>
                </a:solidFill>
              </a:rPr>
              <a:t>Juan Fernando Bravo Rios</a:t>
            </a:r>
            <a:r>
              <a:rPr lang="es-EC" sz="1400" dirty="0"/>
              <a:t>.</a:t>
            </a:r>
          </a:p>
          <a:p>
            <a:endParaRPr lang="es-EC" dirty="0"/>
          </a:p>
        </p:txBody>
      </p:sp>
      <p:sp>
        <p:nvSpPr>
          <p:cNvPr id="3" name="Título 2">
            <a:extLst>
              <a:ext uri="{FF2B5EF4-FFF2-40B4-BE49-F238E27FC236}">
                <a16:creationId xmlns:a16="http://schemas.microsoft.com/office/drawing/2014/main" id="{B8952FD8-612D-4E17-BCB0-D48BA5D757B7}"/>
              </a:ext>
            </a:extLst>
          </p:cNvPr>
          <p:cNvSpPr>
            <a:spLocks noGrp="1"/>
          </p:cNvSpPr>
          <p:nvPr>
            <p:ph type="title"/>
          </p:nvPr>
        </p:nvSpPr>
        <p:spPr>
          <a:xfrm>
            <a:off x="-371400" y="3010644"/>
            <a:ext cx="9515400" cy="926976"/>
          </a:xfrm>
        </p:spPr>
        <p:txBody>
          <a:bodyPr>
            <a:normAutofit fontScale="90000"/>
          </a:bodyPr>
          <a:lstStyle/>
          <a:p>
            <a:pPr marL="1348740" indent="-1120140">
              <a:lnSpc>
                <a:spcPct val="150000"/>
              </a:lnSpc>
            </a:pPr>
            <a:r>
              <a:rPr lang="es-EC" sz="1800" dirty="0">
                <a:effectLst/>
                <a:latin typeface="Calibri" panose="020F0502020204030204" pitchFamily="34" charset="0"/>
                <a:ea typeface="Times New Roman" panose="02020603050405020304" pitchFamily="18" charset="0"/>
                <a:cs typeface="Calibri" panose="020F0502020204030204" pitchFamily="34" charset="0"/>
              </a:rPr>
              <a:t> </a:t>
            </a:r>
            <a:br>
              <a:rPr lang="es-EC" sz="1800" dirty="0">
                <a:effectLst/>
                <a:latin typeface="Calibri" panose="020F0502020204030204" pitchFamily="34" charset="0"/>
                <a:ea typeface="Calibri" panose="020F0502020204030204" pitchFamily="34" charset="0"/>
                <a:cs typeface="Times New Roman" panose="02020603050405020304" pitchFamily="18" charset="0"/>
              </a:rPr>
            </a:br>
            <a:r>
              <a:rPr lang="es-EC" sz="2000" dirty="0">
                <a:effectLst/>
                <a:latin typeface="Calibri" panose="020F0502020204030204" pitchFamily="34" charset="0"/>
                <a:ea typeface="Times New Roman" panose="02020603050405020304" pitchFamily="18" charset="0"/>
                <a:cs typeface="Calibri" panose="020F0502020204030204" pitchFamily="34" charset="0"/>
              </a:rPr>
              <a:t>R</a:t>
            </a:r>
            <a:r>
              <a:rPr lang="es-EC" sz="2000" b="1" dirty="0">
                <a:effectLst/>
                <a:latin typeface="Calibri" panose="020F0502020204030204" pitchFamily="34" charset="0"/>
                <a:ea typeface="Times New Roman" panose="02020603050405020304" pitchFamily="18" charset="0"/>
                <a:cs typeface="Calibri" panose="020F0502020204030204" pitchFamily="34" charset="0"/>
              </a:rPr>
              <a:t>ecuperación energética, puesta a punto, automatización y adquisición de datos del equipo ¨Túnel de aire multipropósito¨, del Laboratorio de Conversión de Energía</a:t>
            </a:r>
            <a:br>
              <a:rPr lang="es-EC" sz="1800" dirty="0">
                <a:effectLst/>
                <a:latin typeface="Calibri" panose="020F0502020204030204" pitchFamily="34" charset="0"/>
                <a:ea typeface="Calibri" panose="020F0502020204030204" pitchFamily="34" charset="0"/>
                <a:cs typeface="Times New Roman" panose="02020603050405020304" pitchFamily="18" charset="0"/>
              </a:rPr>
            </a:br>
            <a:endParaRPr lang="es-EC" dirty="0"/>
          </a:p>
        </p:txBody>
      </p:sp>
      <p:sp>
        <p:nvSpPr>
          <p:cNvPr id="7" name="Título 2">
            <a:extLst>
              <a:ext uri="{FF2B5EF4-FFF2-40B4-BE49-F238E27FC236}">
                <a16:creationId xmlns:a16="http://schemas.microsoft.com/office/drawing/2014/main" id="{D9A2D45E-571E-4089-895A-B9E2A7803CB1}"/>
              </a:ext>
            </a:extLst>
          </p:cNvPr>
          <p:cNvSpPr txBox="1">
            <a:spLocks/>
          </p:cNvSpPr>
          <p:nvPr/>
        </p:nvSpPr>
        <p:spPr>
          <a:xfrm>
            <a:off x="827584" y="787551"/>
            <a:ext cx="8229600" cy="2223093"/>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348740" indent="-1120140">
              <a:lnSpc>
                <a:spcPct val="170000"/>
              </a:lnSpc>
            </a:pPr>
            <a:r>
              <a:rPr lang="es-EC" sz="7200" b="1" dirty="0">
                <a:latin typeface="Calibri" panose="020F0502020204030204" pitchFamily="34" charset="0"/>
                <a:ea typeface="Times New Roman" panose="02020603050405020304" pitchFamily="18" charset="0"/>
                <a:cs typeface="Calibri" panose="020F0502020204030204" pitchFamily="34" charset="0"/>
              </a:rPr>
              <a:t>UNIVERSIDAD DE LAS FUERZAS ARMADAS – ESPE</a:t>
            </a:r>
          </a:p>
          <a:p>
            <a:pPr marL="1348740" indent="-1120140">
              <a:lnSpc>
                <a:spcPct val="170000"/>
              </a:lnSpc>
            </a:pPr>
            <a:r>
              <a:rPr lang="es-EC" sz="7200" b="1" dirty="0">
                <a:latin typeface="Calibri" panose="020F0502020204030204" pitchFamily="34" charset="0"/>
                <a:ea typeface="Calibri" panose="020F0502020204030204" pitchFamily="34" charset="0"/>
                <a:cs typeface="Times New Roman" panose="02020603050405020304" pitchFamily="18" charset="0"/>
              </a:rPr>
              <a:t>DEPARTAMENTO DE CIENCIAS DE LA ENERGÍA Y MECÁNICA</a:t>
            </a:r>
          </a:p>
          <a:p>
            <a:pPr marL="1348740" indent="-1120140">
              <a:lnSpc>
                <a:spcPct val="170000"/>
              </a:lnSpc>
            </a:pPr>
            <a:endParaRPr lang="es-EC" sz="72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1348740" indent="-1120140">
              <a:lnSpc>
                <a:spcPct val="170000"/>
              </a:lnSpc>
            </a:pPr>
            <a:r>
              <a:rPr lang="es-EC" sz="7200" b="1" dirty="0">
                <a:latin typeface="Calibri" panose="020F0502020204030204" pitchFamily="34" charset="0"/>
                <a:ea typeface="Calibri" panose="020F0502020204030204" pitchFamily="34" charset="0"/>
                <a:cs typeface="Times New Roman" panose="02020603050405020304" pitchFamily="18" charset="0"/>
              </a:rPr>
              <a:t>INGENIERÍA MECÁNICA</a:t>
            </a:r>
            <a:br>
              <a:rPr lang="es-EC" sz="64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br>
            <a:endParaRPr lang="es-EC" sz="6400" b="1" dirty="0">
              <a:solidFill>
                <a:schemeClr val="accent3">
                  <a:lumMod val="75000"/>
                </a:schemeClr>
              </a:solidFill>
            </a:endParaRPr>
          </a:p>
        </p:txBody>
      </p:sp>
      <p:sp>
        <p:nvSpPr>
          <p:cNvPr id="8" name="Subtítulo 1">
            <a:extLst>
              <a:ext uri="{FF2B5EF4-FFF2-40B4-BE49-F238E27FC236}">
                <a16:creationId xmlns:a16="http://schemas.microsoft.com/office/drawing/2014/main" id="{02BB98C8-19F1-448D-B905-C4C08B4177DC}"/>
              </a:ext>
            </a:extLst>
          </p:cNvPr>
          <p:cNvSpPr txBox="1">
            <a:spLocks/>
          </p:cNvSpPr>
          <p:nvPr/>
        </p:nvSpPr>
        <p:spPr>
          <a:xfrm>
            <a:off x="4644008" y="5373216"/>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EC" sz="1400" dirty="0">
                <a:solidFill>
                  <a:schemeClr val="tx1"/>
                </a:solidFill>
              </a:rPr>
              <a:t>Ing. Ángelo Villavicencio</a:t>
            </a:r>
            <a:r>
              <a:rPr lang="es-EC" sz="1400" b="1" dirty="0">
                <a:solidFill>
                  <a:schemeClr val="tx1"/>
                </a:solidFill>
              </a:rPr>
              <a:t>, </a:t>
            </a:r>
            <a:r>
              <a:rPr lang="es-EC" sz="1400" b="1" i="1" dirty="0">
                <a:solidFill>
                  <a:schemeClr val="tx1"/>
                </a:solidFill>
              </a:rPr>
              <a:t>Director</a:t>
            </a:r>
            <a:endParaRPr lang="es-EC" sz="1400" i="1" dirty="0">
              <a:solidFill>
                <a:schemeClr val="tx1"/>
              </a:solidFill>
            </a:endParaRPr>
          </a:p>
          <a:p>
            <a:endParaRPr lang="es-EC" dirty="0"/>
          </a:p>
        </p:txBody>
      </p:sp>
    </p:spTree>
    <p:extLst>
      <p:ext uri="{BB962C8B-B14F-4D97-AF65-F5344CB8AC3E}">
        <p14:creationId xmlns:p14="http://schemas.microsoft.com/office/powerpoint/2010/main" val="1705219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1A87A1ED-E6EB-44CB-A97C-59C871F0AFF2}"/>
              </a:ext>
            </a:extLst>
          </p:cNvPr>
          <p:cNvSpPr txBox="1">
            <a:spLocks/>
          </p:cNvSpPr>
          <p:nvPr/>
        </p:nvSpPr>
        <p:spPr>
          <a:xfrm>
            <a:off x="262750" y="-26884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i="1" dirty="0"/>
              <a:t>MÓDULO INTERCAMBIADOR DE TUBOS LISOS</a:t>
            </a:r>
          </a:p>
        </p:txBody>
      </p:sp>
      <p:sp>
        <p:nvSpPr>
          <p:cNvPr id="14" name="Título 2">
            <a:extLst>
              <a:ext uri="{FF2B5EF4-FFF2-40B4-BE49-F238E27FC236}">
                <a16:creationId xmlns:a16="http://schemas.microsoft.com/office/drawing/2014/main" id="{6075F588-B059-41F4-8E6C-52F0570232A9}"/>
              </a:ext>
            </a:extLst>
          </p:cNvPr>
          <p:cNvSpPr txBox="1">
            <a:spLocks/>
          </p:cNvSpPr>
          <p:nvPr/>
        </p:nvSpPr>
        <p:spPr>
          <a:xfrm>
            <a:off x="1157235" y="549993"/>
            <a:ext cx="682953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a:solidFill>
                  <a:srgbClr val="FF0000"/>
                </a:solidFill>
              </a:rPr>
              <a:t>DESPUÉS DEL MANTENIMIENTO CORRECTIVO</a:t>
            </a:r>
          </a:p>
        </p:txBody>
      </p:sp>
      <p:pic>
        <p:nvPicPr>
          <p:cNvPr id="15" name="Imagen 14">
            <a:extLst>
              <a:ext uri="{FF2B5EF4-FFF2-40B4-BE49-F238E27FC236}">
                <a16:creationId xmlns:a16="http://schemas.microsoft.com/office/drawing/2014/main" id="{B7382BA2-875C-4D45-8797-0061E2A3DB84}"/>
              </a:ext>
            </a:extLst>
          </p:cNvPr>
          <p:cNvPicPr/>
          <p:nvPr/>
        </p:nvPicPr>
        <p:blipFill>
          <a:blip r:embed="rId2"/>
          <a:stretch>
            <a:fillRect/>
          </a:stretch>
        </p:blipFill>
        <p:spPr>
          <a:xfrm>
            <a:off x="2722531" y="3029125"/>
            <a:ext cx="2077858" cy="917144"/>
          </a:xfrm>
          <a:prstGeom prst="rect">
            <a:avLst/>
          </a:prstGeom>
        </p:spPr>
      </p:pic>
      <p:pic>
        <p:nvPicPr>
          <p:cNvPr id="27" name="Imagen 26">
            <a:extLst>
              <a:ext uri="{FF2B5EF4-FFF2-40B4-BE49-F238E27FC236}">
                <a16:creationId xmlns:a16="http://schemas.microsoft.com/office/drawing/2014/main" id="{5393BE49-8BFD-444F-AC0D-7DDE6D2B655A}"/>
              </a:ext>
            </a:extLst>
          </p:cNvPr>
          <p:cNvPicPr/>
          <p:nvPr/>
        </p:nvPicPr>
        <p:blipFill>
          <a:blip r:embed="rId3"/>
          <a:stretch>
            <a:fillRect/>
          </a:stretch>
        </p:blipFill>
        <p:spPr>
          <a:xfrm>
            <a:off x="2629298" y="4041633"/>
            <a:ext cx="1942702" cy="1491614"/>
          </a:xfrm>
          <a:prstGeom prst="rect">
            <a:avLst/>
          </a:prstGeom>
        </p:spPr>
      </p:pic>
      <p:pic>
        <p:nvPicPr>
          <p:cNvPr id="28" name="Imagen 27">
            <a:extLst>
              <a:ext uri="{FF2B5EF4-FFF2-40B4-BE49-F238E27FC236}">
                <a16:creationId xmlns:a16="http://schemas.microsoft.com/office/drawing/2014/main" id="{37CB2EED-7AD4-4D07-8E60-4E05CF64BAF5}"/>
              </a:ext>
            </a:extLst>
          </p:cNvPr>
          <p:cNvPicPr/>
          <p:nvPr/>
        </p:nvPicPr>
        <p:blipFill>
          <a:blip r:embed="rId4"/>
          <a:stretch>
            <a:fillRect/>
          </a:stretch>
        </p:blipFill>
        <p:spPr>
          <a:xfrm>
            <a:off x="2759960" y="1828300"/>
            <a:ext cx="2052108" cy="1143000"/>
          </a:xfrm>
          <a:prstGeom prst="rect">
            <a:avLst/>
          </a:prstGeom>
        </p:spPr>
      </p:pic>
      <p:pic>
        <p:nvPicPr>
          <p:cNvPr id="29" name="Imagen 28">
            <a:extLst>
              <a:ext uri="{FF2B5EF4-FFF2-40B4-BE49-F238E27FC236}">
                <a16:creationId xmlns:a16="http://schemas.microsoft.com/office/drawing/2014/main" id="{63013B1E-8E00-4630-BB4D-9FB2C0DCF21C}"/>
              </a:ext>
            </a:extLst>
          </p:cNvPr>
          <p:cNvPicPr/>
          <p:nvPr/>
        </p:nvPicPr>
        <p:blipFill>
          <a:blip r:embed="rId5"/>
          <a:stretch>
            <a:fillRect/>
          </a:stretch>
        </p:blipFill>
        <p:spPr>
          <a:xfrm rot="16200000">
            <a:off x="5104675" y="2809545"/>
            <a:ext cx="1318106" cy="1793009"/>
          </a:xfrm>
          <a:prstGeom prst="rect">
            <a:avLst/>
          </a:prstGeom>
        </p:spPr>
      </p:pic>
      <p:pic>
        <p:nvPicPr>
          <p:cNvPr id="30" name="Imagen 29">
            <a:extLst>
              <a:ext uri="{FF2B5EF4-FFF2-40B4-BE49-F238E27FC236}">
                <a16:creationId xmlns:a16="http://schemas.microsoft.com/office/drawing/2014/main" id="{15C99110-1EDF-428E-8F41-4E60C597BF1C}"/>
              </a:ext>
            </a:extLst>
          </p:cNvPr>
          <p:cNvPicPr/>
          <p:nvPr/>
        </p:nvPicPr>
        <p:blipFill>
          <a:blip r:embed="rId6"/>
          <a:stretch>
            <a:fillRect/>
          </a:stretch>
        </p:blipFill>
        <p:spPr>
          <a:xfrm rot="5400000">
            <a:off x="5196037" y="1491001"/>
            <a:ext cx="1143001" cy="1785389"/>
          </a:xfrm>
          <a:prstGeom prst="rect">
            <a:avLst/>
          </a:prstGeom>
        </p:spPr>
      </p:pic>
      <p:pic>
        <p:nvPicPr>
          <p:cNvPr id="31" name="Imagen 30">
            <a:extLst>
              <a:ext uri="{FF2B5EF4-FFF2-40B4-BE49-F238E27FC236}">
                <a16:creationId xmlns:a16="http://schemas.microsoft.com/office/drawing/2014/main" id="{14E88F2A-7952-4773-A905-C33E95667215}"/>
              </a:ext>
            </a:extLst>
          </p:cNvPr>
          <p:cNvPicPr/>
          <p:nvPr/>
        </p:nvPicPr>
        <p:blipFill>
          <a:blip r:embed="rId7"/>
          <a:stretch>
            <a:fillRect/>
          </a:stretch>
        </p:blipFill>
        <p:spPr>
          <a:xfrm>
            <a:off x="6788813" y="1775555"/>
            <a:ext cx="1660853" cy="1179641"/>
          </a:xfrm>
          <a:prstGeom prst="rect">
            <a:avLst/>
          </a:prstGeom>
        </p:spPr>
      </p:pic>
      <p:pic>
        <p:nvPicPr>
          <p:cNvPr id="32" name="Imagen 31">
            <a:extLst>
              <a:ext uri="{FF2B5EF4-FFF2-40B4-BE49-F238E27FC236}">
                <a16:creationId xmlns:a16="http://schemas.microsoft.com/office/drawing/2014/main" id="{C60F7885-60C4-43FE-8946-29FAFBA4F71B}"/>
              </a:ext>
            </a:extLst>
          </p:cNvPr>
          <p:cNvPicPr/>
          <p:nvPr/>
        </p:nvPicPr>
        <p:blipFill>
          <a:blip r:embed="rId8"/>
          <a:stretch>
            <a:fillRect/>
          </a:stretch>
        </p:blipFill>
        <p:spPr>
          <a:xfrm>
            <a:off x="6788812" y="3063493"/>
            <a:ext cx="1537335" cy="1410142"/>
          </a:xfrm>
          <a:prstGeom prst="rect">
            <a:avLst/>
          </a:prstGeom>
        </p:spPr>
      </p:pic>
      <p:pic>
        <p:nvPicPr>
          <p:cNvPr id="33" name="Imagen 32">
            <a:extLst>
              <a:ext uri="{FF2B5EF4-FFF2-40B4-BE49-F238E27FC236}">
                <a16:creationId xmlns:a16="http://schemas.microsoft.com/office/drawing/2014/main" id="{7FE844F4-3745-4C0D-BA7C-83F7816DD418}"/>
              </a:ext>
            </a:extLst>
          </p:cNvPr>
          <p:cNvPicPr/>
          <p:nvPr/>
        </p:nvPicPr>
        <p:blipFill>
          <a:blip r:embed="rId9"/>
          <a:stretch>
            <a:fillRect/>
          </a:stretch>
        </p:blipFill>
        <p:spPr>
          <a:xfrm>
            <a:off x="6634842" y="4689420"/>
            <a:ext cx="1814824" cy="748673"/>
          </a:xfrm>
          <a:prstGeom prst="rect">
            <a:avLst/>
          </a:prstGeom>
        </p:spPr>
      </p:pic>
      <p:pic>
        <p:nvPicPr>
          <p:cNvPr id="34" name="Imagen 33">
            <a:extLst>
              <a:ext uri="{FF2B5EF4-FFF2-40B4-BE49-F238E27FC236}">
                <a16:creationId xmlns:a16="http://schemas.microsoft.com/office/drawing/2014/main" id="{AFF41193-0B1D-4803-96A9-DCA6463503E0}"/>
              </a:ext>
            </a:extLst>
          </p:cNvPr>
          <p:cNvPicPr/>
          <p:nvPr/>
        </p:nvPicPr>
        <p:blipFill>
          <a:blip r:embed="rId10"/>
          <a:stretch>
            <a:fillRect/>
          </a:stretch>
        </p:blipFill>
        <p:spPr>
          <a:xfrm>
            <a:off x="262750" y="3932855"/>
            <a:ext cx="2164144" cy="1504508"/>
          </a:xfrm>
          <a:prstGeom prst="rect">
            <a:avLst/>
          </a:prstGeom>
        </p:spPr>
      </p:pic>
      <p:pic>
        <p:nvPicPr>
          <p:cNvPr id="35" name="Imagen 34">
            <a:extLst>
              <a:ext uri="{FF2B5EF4-FFF2-40B4-BE49-F238E27FC236}">
                <a16:creationId xmlns:a16="http://schemas.microsoft.com/office/drawing/2014/main" id="{B35A5F41-CC5E-46C5-8059-3853ED921ACE}"/>
              </a:ext>
            </a:extLst>
          </p:cNvPr>
          <p:cNvPicPr/>
          <p:nvPr/>
        </p:nvPicPr>
        <p:blipFill>
          <a:blip r:embed="rId11"/>
          <a:stretch>
            <a:fillRect/>
          </a:stretch>
        </p:blipFill>
        <p:spPr>
          <a:xfrm>
            <a:off x="4877489" y="4498816"/>
            <a:ext cx="1537335" cy="1165789"/>
          </a:xfrm>
          <a:prstGeom prst="rect">
            <a:avLst/>
          </a:prstGeom>
        </p:spPr>
      </p:pic>
      <p:pic>
        <p:nvPicPr>
          <p:cNvPr id="37" name="Imagen 36">
            <a:extLst>
              <a:ext uri="{FF2B5EF4-FFF2-40B4-BE49-F238E27FC236}">
                <a16:creationId xmlns:a16="http://schemas.microsoft.com/office/drawing/2014/main" id="{1DE8CA30-8BC4-40BF-B92B-4790E87F5976}"/>
              </a:ext>
            </a:extLst>
          </p:cNvPr>
          <p:cNvPicPr/>
          <p:nvPr/>
        </p:nvPicPr>
        <p:blipFill>
          <a:blip r:embed="rId12"/>
          <a:stretch>
            <a:fillRect/>
          </a:stretch>
        </p:blipFill>
        <p:spPr>
          <a:xfrm>
            <a:off x="1442952" y="1824495"/>
            <a:ext cx="1243693" cy="2061440"/>
          </a:xfrm>
          <a:prstGeom prst="rect">
            <a:avLst/>
          </a:prstGeom>
        </p:spPr>
      </p:pic>
      <p:pic>
        <p:nvPicPr>
          <p:cNvPr id="3" name="Imagen 2" descr="Imagen que contiene interior, cuarto, viejo, madera&#10;&#10;Descripción generada automáticamente">
            <a:extLst>
              <a:ext uri="{FF2B5EF4-FFF2-40B4-BE49-F238E27FC236}">
                <a16:creationId xmlns:a16="http://schemas.microsoft.com/office/drawing/2014/main" id="{7F8A286B-CE88-4F98-AFB6-BC7A9733833F}"/>
              </a:ext>
            </a:extLst>
          </p:cNvPr>
          <p:cNvPicPr>
            <a:picLocks noChangeAspect="1"/>
          </p:cNvPicPr>
          <p:nvPr/>
        </p:nvPicPr>
        <p:blipFill>
          <a:blip r:embed="rId13"/>
          <a:stretch>
            <a:fillRect/>
          </a:stretch>
        </p:blipFill>
        <p:spPr>
          <a:xfrm>
            <a:off x="198012" y="1812195"/>
            <a:ext cx="1170405" cy="2073740"/>
          </a:xfrm>
          <a:prstGeom prst="rect">
            <a:avLst/>
          </a:prstGeom>
        </p:spPr>
      </p:pic>
    </p:spTree>
    <p:extLst>
      <p:ext uri="{BB962C8B-B14F-4D97-AF65-F5344CB8AC3E}">
        <p14:creationId xmlns:p14="http://schemas.microsoft.com/office/powerpoint/2010/main" val="1403373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56BAB7D-44B4-4FA4-AC87-2ADF0A76BA59}"/>
              </a:ext>
            </a:extLst>
          </p:cNvPr>
          <p:cNvSpPr>
            <a:spLocks noGrp="1"/>
          </p:cNvSpPr>
          <p:nvPr>
            <p:ph type="title"/>
          </p:nvPr>
        </p:nvSpPr>
        <p:spPr>
          <a:xfrm>
            <a:off x="587912" y="-252743"/>
            <a:ext cx="8229600" cy="1143000"/>
          </a:xfrm>
        </p:spPr>
        <p:txBody>
          <a:bodyPr>
            <a:normAutofit/>
          </a:bodyPr>
          <a:lstStyle/>
          <a:p>
            <a:r>
              <a:rPr lang="es-EC" sz="2800" b="1" dirty="0"/>
              <a:t>RECUPERACIÓN Y MANTENIMIENTO DEL EQUIPO</a:t>
            </a:r>
          </a:p>
        </p:txBody>
      </p:sp>
      <p:sp>
        <p:nvSpPr>
          <p:cNvPr id="4" name="Título 2">
            <a:extLst>
              <a:ext uri="{FF2B5EF4-FFF2-40B4-BE49-F238E27FC236}">
                <a16:creationId xmlns:a16="http://schemas.microsoft.com/office/drawing/2014/main" id="{1A87A1ED-E6EB-44CB-A97C-59C871F0AFF2}"/>
              </a:ext>
            </a:extLst>
          </p:cNvPr>
          <p:cNvSpPr txBox="1">
            <a:spLocks/>
          </p:cNvSpPr>
          <p:nvPr/>
        </p:nvSpPr>
        <p:spPr>
          <a:xfrm>
            <a:off x="179512" y="4130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i="1" dirty="0"/>
              <a:t>MÓDULO EVAPORADOR Y UNIDAD DE REFRIGERACIÓN</a:t>
            </a:r>
          </a:p>
        </p:txBody>
      </p:sp>
      <p:sp>
        <p:nvSpPr>
          <p:cNvPr id="14" name="Título 2">
            <a:extLst>
              <a:ext uri="{FF2B5EF4-FFF2-40B4-BE49-F238E27FC236}">
                <a16:creationId xmlns:a16="http://schemas.microsoft.com/office/drawing/2014/main" id="{6075F588-B059-41F4-8E6C-52F0570232A9}"/>
              </a:ext>
            </a:extLst>
          </p:cNvPr>
          <p:cNvSpPr txBox="1">
            <a:spLocks/>
          </p:cNvSpPr>
          <p:nvPr/>
        </p:nvSpPr>
        <p:spPr>
          <a:xfrm>
            <a:off x="594960" y="105693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a:solidFill>
                  <a:srgbClr val="FF0000"/>
                </a:solidFill>
              </a:rPr>
              <a:t>ESTADO ACTUAL</a:t>
            </a:r>
          </a:p>
        </p:txBody>
      </p:sp>
      <p:pic>
        <p:nvPicPr>
          <p:cNvPr id="27" name="Imagen 26">
            <a:extLst>
              <a:ext uri="{FF2B5EF4-FFF2-40B4-BE49-F238E27FC236}">
                <a16:creationId xmlns:a16="http://schemas.microsoft.com/office/drawing/2014/main" id="{1E9F7159-9960-4730-B5CA-23D27E1E88D5}"/>
              </a:ext>
            </a:extLst>
          </p:cNvPr>
          <p:cNvPicPr/>
          <p:nvPr/>
        </p:nvPicPr>
        <p:blipFill>
          <a:blip r:embed="rId2"/>
          <a:stretch>
            <a:fillRect/>
          </a:stretch>
        </p:blipFill>
        <p:spPr>
          <a:xfrm>
            <a:off x="5474314" y="3557506"/>
            <a:ext cx="1265937" cy="2435351"/>
          </a:xfrm>
          <a:prstGeom prst="rect">
            <a:avLst/>
          </a:prstGeom>
        </p:spPr>
      </p:pic>
      <p:pic>
        <p:nvPicPr>
          <p:cNvPr id="28" name="Imagen 27">
            <a:extLst>
              <a:ext uri="{FF2B5EF4-FFF2-40B4-BE49-F238E27FC236}">
                <a16:creationId xmlns:a16="http://schemas.microsoft.com/office/drawing/2014/main" id="{5B4C62BA-9D2E-4EB0-9C9B-08E18AFB7683}"/>
              </a:ext>
            </a:extLst>
          </p:cNvPr>
          <p:cNvPicPr/>
          <p:nvPr/>
        </p:nvPicPr>
        <p:blipFill>
          <a:blip r:embed="rId3"/>
          <a:stretch>
            <a:fillRect/>
          </a:stretch>
        </p:blipFill>
        <p:spPr>
          <a:xfrm>
            <a:off x="3819005" y="2023341"/>
            <a:ext cx="1359535" cy="1438384"/>
          </a:xfrm>
          <a:prstGeom prst="rect">
            <a:avLst/>
          </a:prstGeom>
        </p:spPr>
      </p:pic>
      <p:pic>
        <p:nvPicPr>
          <p:cNvPr id="29" name="Imagen 28">
            <a:extLst>
              <a:ext uri="{FF2B5EF4-FFF2-40B4-BE49-F238E27FC236}">
                <a16:creationId xmlns:a16="http://schemas.microsoft.com/office/drawing/2014/main" id="{04984B4C-C3C2-4E57-8E3C-31F97AB47D42}"/>
              </a:ext>
            </a:extLst>
          </p:cNvPr>
          <p:cNvPicPr/>
          <p:nvPr/>
        </p:nvPicPr>
        <p:blipFill>
          <a:blip r:embed="rId4"/>
          <a:stretch>
            <a:fillRect/>
          </a:stretch>
        </p:blipFill>
        <p:spPr>
          <a:xfrm flipH="1">
            <a:off x="6873987" y="2012312"/>
            <a:ext cx="1337416" cy="1449413"/>
          </a:xfrm>
          <a:prstGeom prst="rect">
            <a:avLst/>
          </a:prstGeom>
        </p:spPr>
      </p:pic>
      <p:pic>
        <p:nvPicPr>
          <p:cNvPr id="31" name="Imagen 30">
            <a:extLst>
              <a:ext uri="{FF2B5EF4-FFF2-40B4-BE49-F238E27FC236}">
                <a16:creationId xmlns:a16="http://schemas.microsoft.com/office/drawing/2014/main" id="{1450015D-7874-40D1-BB71-B88A705682A1}"/>
              </a:ext>
            </a:extLst>
          </p:cNvPr>
          <p:cNvPicPr/>
          <p:nvPr/>
        </p:nvPicPr>
        <p:blipFill>
          <a:blip r:embed="rId5"/>
          <a:stretch>
            <a:fillRect/>
          </a:stretch>
        </p:blipFill>
        <p:spPr>
          <a:xfrm>
            <a:off x="5341744" y="2005285"/>
            <a:ext cx="1387236" cy="1449413"/>
          </a:xfrm>
          <a:prstGeom prst="rect">
            <a:avLst/>
          </a:prstGeom>
        </p:spPr>
      </p:pic>
      <p:pic>
        <p:nvPicPr>
          <p:cNvPr id="32" name="Imagen 31">
            <a:extLst>
              <a:ext uri="{FF2B5EF4-FFF2-40B4-BE49-F238E27FC236}">
                <a16:creationId xmlns:a16="http://schemas.microsoft.com/office/drawing/2014/main" id="{B33D44B1-1450-4DBF-B824-2E81C05A1F15}"/>
              </a:ext>
            </a:extLst>
          </p:cNvPr>
          <p:cNvPicPr/>
          <p:nvPr/>
        </p:nvPicPr>
        <p:blipFill>
          <a:blip r:embed="rId6"/>
          <a:stretch>
            <a:fillRect/>
          </a:stretch>
        </p:blipFill>
        <p:spPr>
          <a:xfrm>
            <a:off x="1966862" y="3861048"/>
            <a:ext cx="1905875" cy="2147319"/>
          </a:xfrm>
          <a:prstGeom prst="rect">
            <a:avLst/>
          </a:prstGeom>
        </p:spPr>
      </p:pic>
      <p:pic>
        <p:nvPicPr>
          <p:cNvPr id="33" name="Imagen 32">
            <a:extLst>
              <a:ext uri="{FF2B5EF4-FFF2-40B4-BE49-F238E27FC236}">
                <a16:creationId xmlns:a16="http://schemas.microsoft.com/office/drawing/2014/main" id="{6FC40F06-F993-4DFF-AA7B-B8A0C65EF9ED}"/>
              </a:ext>
            </a:extLst>
          </p:cNvPr>
          <p:cNvPicPr/>
          <p:nvPr/>
        </p:nvPicPr>
        <p:blipFill>
          <a:blip r:embed="rId7"/>
          <a:stretch>
            <a:fillRect/>
          </a:stretch>
        </p:blipFill>
        <p:spPr>
          <a:xfrm>
            <a:off x="1900590" y="1934346"/>
            <a:ext cx="1845912" cy="1656174"/>
          </a:xfrm>
          <a:prstGeom prst="rect">
            <a:avLst/>
          </a:prstGeom>
        </p:spPr>
      </p:pic>
      <p:pic>
        <p:nvPicPr>
          <p:cNvPr id="34" name="Imagen 33">
            <a:extLst>
              <a:ext uri="{FF2B5EF4-FFF2-40B4-BE49-F238E27FC236}">
                <a16:creationId xmlns:a16="http://schemas.microsoft.com/office/drawing/2014/main" id="{07F444AD-5DB1-4F26-8063-82E38D5996B5}"/>
              </a:ext>
            </a:extLst>
          </p:cNvPr>
          <p:cNvPicPr/>
          <p:nvPr/>
        </p:nvPicPr>
        <p:blipFill>
          <a:blip r:embed="rId8"/>
          <a:stretch>
            <a:fillRect/>
          </a:stretch>
        </p:blipFill>
        <p:spPr>
          <a:xfrm>
            <a:off x="141610" y="1950310"/>
            <a:ext cx="1697397" cy="4058057"/>
          </a:xfrm>
          <a:prstGeom prst="rect">
            <a:avLst/>
          </a:prstGeom>
        </p:spPr>
      </p:pic>
      <p:pic>
        <p:nvPicPr>
          <p:cNvPr id="35" name="Imagen 34">
            <a:extLst>
              <a:ext uri="{FF2B5EF4-FFF2-40B4-BE49-F238E27FC236}">
                <a16:creationId xmlns:a16="http://schemas.microsoft.com/office/drawing/2014/main" id="{A2AABBBD-64DD-4FB7-81A9-F17EC1656FC4}"/>
              </a:ext>
            </a:extLst>
          </p:cNvPr>
          <p:cNvPicPr/>
          <p:nvPr/>
        </p:nvPicPr>
        <p:blipFill>
          <a:blip r:embed="rId9"/>
          <a:stretch>
            <a:fillRect/>
          </a:stretch>
        </p:blipFill>
        <p:spPr>
          <a:xfrm>
            <a:off x="4029993" y="3573016"/>
            <a:ext cx="1311751" cy="2419841"/>
          </a:xfrm>
          <a:prstGeom prst="rect">
            <a:avLst/>
          </a:prstGeom>
        </p:spPr>
      </p:pic>
      <p:pic>
        <p:nvPicPr>
          <p:cNvPr id="37" name="Imagen 36">
            <a:extLst>
              <a:ext uri="{FF2B5EF4-FFF2-40B4-BE49-F238E27FC236}">
                <a16:creationId xmlns:a16="http://schemas.microsoft.com/office/drawing/2014/main" id="{BDEA210A-32CF-4A84-B035-A12D55F05C82}"/>
              </a:ext>
            </a:extLst>
          </p:cNvPr>
          <p:cNvPicPr/>
          <p:nvPr/>
        </p:nvPicPr>
        <p:blipFill>
          <a:blip r:embed="rId10"/>
          <a:stretch>
            <a:fillRect/>
          </a:stretch>
        </p:blipFill>
        <p:spPr>
          <a:xfrm>
            <a:off x="6897506" y="3573016"/>
            <a:ext cx="1313897" cy="2435351"/>
          </a:xfrm>
          <a:prstGeom prst="rect">
            <a:avLst/>
          </a:prstGeom>
        </p:spPr>
      </p:pic>
    </p:spTree>
    <p:extLst>
      <p:ext uri="{BB962C8B-B14F-4D97-AF65-F5344CB8AC3E}">
        <p14:creationId xmlns:p14="http://schemas.microsoft.com/office/powerpoint/2010/main" val="3783808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1A87A1ED-E6EB-44CB-A97C-59C871F0AFF2}"/>
              </a:ext>
            </a:extLst>
          </p:cNvPr>
          <p:cNvSpPr txBox="1">
            <a:spLocks/>
          </p:cNvSpPr>
          <p:nvPr/>
        </p:nvSpPr>
        <p:spPr>
          <a:xfrm>
            <a:off x="548681" y="-2191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i="1" dirty="0"/>
              <a:t>MÓDULO EVAPORADOR Y UNIDAD DE REFRIGERACIÓN</a:t>
            </a:r>
          </a:p>
        </p:txBody>
      </p:sp>
      <p:sp>
        <p:nvSpPr>
          <p:cNvPr id="14" name="Título 2">
            <a:extLst>
              <a:ext uri="{FF2B5EF4-FFF2-40B4-BE49-F238E27FC236}">
                <a16:creationId xmlns:a16="http://schemas.microsoft.com/office/drawing/2014/main" id="{6075F588-B059-41F4-8E6C-52F0570232A9}"/>
              </a:ext>
            </a:extLst>
          </p:cNvPr>
          <p:cNvSpPr txBox="1">
            <a:spLocks/>
          </p:cNvSpPr>
          <p:nvPr/>
        </p:nvSpPr>
        <p:spPr>
          <a:xfrm>
            <a:off x="751695" y="53741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a:solidFill>
                  <a:srgbClr val="FF0000"/>
                </a:solidFill>
              </a:rPr>
              <a:t>DESPUÉS DEL MANTENIMIENTO CORRECTIVO</a:t>
            </a:r>
          </a:p>
        </p:txBody>
      </p:sp>
      <p:pic>
        <p:nvPicPr>
          <p:cNvPr id="16" name="Imagen 15">
            <a:extLst>
              <a:ext uri="{FF2B5EF4-FFF2-40B4-BE49-F238E27FC236}">
                <a16:creationId xmlns:a16="http://schemas.microsoft.com/office/drawing/2014/main" id="{4359C311-40E2-4892-8AFA-C62375266238}"/>
              </a:ext>
            </a:extLst>
          </p:cNvPr>
          <p:cNvPicPr/>
          <p:nvPr/>
        </p:nvPicPr>
        <p:blipFill>
          <a:blip r:embed="rId2"/>
          <a:stretch>
            <a:fillRect/>
          </a:stretch>
        </p:blipFill>
        <p:spPr>
          <a:xfrm>
            <a:off x="5734295" y="1844824"/>
            <a:ext cx="1452628" cy="2099283"/>
          </a:xfrm>
          <a:prstGeom prst="rect">
            <a:avLst/>
          </a:prstGeom>
        </p:spPr>
      </p:pic>
      <p:pic>
        <p:nvPicPr>
          <p:cNvPr id="17" name="Imagen 16">
            <a:extLst>
              <a:ext uri="{FF2B5EF4-FFF2-40B4-BE49-F238E27FC236}">
                <a16:creationId xmlns:a16="http://schemas.microsoft.com/office/drawing/2014/main" id="{949D8978-4D4D-4056-9001-7391D0EB8851}"/>
              </a:ext>
            </a:extLst>
          </p:cNvPr>
          <p:cNvPicPr/>
          <p:nvPr/>
        </p:nvPicPr>
        <p:blipFill>
          <a:blip r:embed="rId3"/>
          <a:stretch>
            <a:fillRect/>
          </a:stretch>
        </p:blipFill>
        <p:spPr>
          <a:xfrm>
            <a:off x="7261896" y="1844824"/>
            <a:ext cx="1222375" cy="1134745"/>
          </a:xfrm>
          <a:prstGeom prst="rect">
            <a:avLst/>
          </a:prstGeom>
        </p:spPr>
      </p:pic>
      <p:pic>
        <p:nvPicPr>
          <p:cNvPr id="18" name="Imagen 17">
            <a:extLst>
              <a:ext uri="{FF2B5EF4-FFF2-40B4-BE49-F238E27FC236}">
                <a16:creationId xmlns:a16="http://schemas.microsoft.com/office/drawing/2014/main" id="{DCA4F269-DCC9-42D1-9D62-D01C0723EE96}"/>
              </a:ext>
            </a:extLst>
          </p:cNvPr>
          <p:cNvPicPr/>
          <p:nvPr/>
        </p:nvPicPr>
        <p:blipFill>
          <a:blip r:embed="rId4"/>
          <a:stretch>
            <a:fillRect/>
          </a:stretch>
        </p:blipFill>
        <p:spPr>
          <a:xfrm>
            <a:off x="6836100" y="4509120"/>
            <a:ext cx="1219200" cy="1312813"/>
          </a:xfrm>
          <a:prstGeom prst="rect">
            <a:avLst/>
          </a:prstGeom>
        </p:spPr>
      </p:pic>
      <p:pic>
        <p:nvPicPr>
          <p:cNvPr id="19" name="Imagen 18">
            <a:extLst>
              <a:ext uri="{FF2B5EF4-FFF2-40B4-BE49-F238E27FC236}">
                <a16:creationId xmlns:a16="http://schemas.microsoft.com/office/drawing/2014/main" id="{B552D7C7-5F12-4146-8D30-447A890B1FE0}"/>
              </a:ext>
            </a:extLst>
          </p:cNvPr>
          <p:cNvPicPr/>
          <p:nvPr/>
        </p:nvPicPr>
        <p:blipFill>
          <a:blip r:embed="rId5"/>
          <a:stretch>
            <a:fillRect/>
          </a:stretch>
        </p:blipFill>
        <p:spPr>
          <a:xfrm>
            <a:off x="4022739" y="1844824"/>
            <a:ext cx="1687512" cy="2099283"/>
          </a:xfrm>
          <a:prstGeom prst="rect">
            <a:avLst/>
          </a:prstGeom>
        </p:spPr>
      </p:pic>
      <p:pic>
        <p:nvPicPr>
          <p:cNvPr id="20" name="Imagen 19">
            <a:extLst>
              <a:ext uri="{FF2B5EF4-FFF2-40B4-BE49-F238E27FC236}">
                <a16:creationId xmlns:a16="http://schemas.microsoft.com/office/drawing/2014/main" id="{40FE7493-F3E6-4D02-B360-FB13AFB7BE21}"/>
              </a:ext>
            </a:extLst>
          </p:cNvPr>
          <p:cNvPicPr/>
          <p:nvPr/>
        </p:nvPicPr>
        <p:blipFill>
          <a:blip r:embed="rId6"/>
          <a:stretch>
            <a:fillRect/>
          </a:stretch>
        </p:blipFill>
        <p:spPr>
          <a:xfrm>
            <a:off x="5478147" y="4017367"/>
            <a:ext cx="1219200" cy="1729026"/>
          </a:xfrm>
          <a:prstGeom prst="rect">
            <a:avLst/>
          </a:prstGeom>
        </p:spPr>
      </p:pic>
      <p:pic>
        <p:nvPicPr>
          <p:cNvPr id="21" name="Imagen 20">
            <a:extLst>
              <a:ext uri="{FF2B5EF4-FFF2-40B4-BE49-F238E27FC236}">
                <a16:creationId xmlns:a16="http://schemas.microsoft.com/office/drawing/2014/main" id="{12EE4624-3AF3-42C7-A1A3-7BFCD3AC51DE}"/>
              </a:ext>
            </a:extLst>
          </p:cNvPr>
          <p:cNvPicPr/>
          <p:nvPr/>
        </p:nvPicPr>
        <p:blipFill>
          <a:blip r:embed="rId7"/>
          <a:stretch>
            <a:fillRect/>
          </a:stretch>
        </p:blipFill>
        <p:spPr>
          <a:xfrm>
            <a:off x="439308" y="4026125"/>
            <a:ext cx="1998790" cy="1720268"/>
          </a:xfrm>
          <a:prstGeom prst="rect">
            <a:avLst/>
          </a:prstGeom>
        </p:spPr>
      </p:pic>
      <p:pic>
        <p:nvPicPr>
          <p:cNvPr id="22" name="Imagen 21">
            <a:extLst>
              <a:ext uri="{FF2B5EF4-FFF2-40B4-BE49-F238E27FC236}">
                <a16:creationId xmlns:a16="http://schemas.microsoft.com/office/drawing/2014/main" id="{6B627C24-371D-412D-A216-E05DE91D06CC}"/>
              </a:ext>
            </a:extLst>
          </p:cNvPr>
          <p:cNvPicPr/>
          <p:nvPr/>
        </p:nvPicPr>
        <p:blipFill>
          <a:blip r:embed="rId8"/>
          <a:stretch>
            <a:fillRect/>
          </a:stretch>
        </p:blipFill>
        <p:spPr>
          <a:xfrm>
            <a:off x="442968" y="1856135"/>
            <a:ext cx="1998791" cy="2087974"/>
          </a:xfrm>
          <a:prstGeom prst="rect">
            <a:avLst/>
          </a:prstGeom>
        </p:spPr>
      </p:pic>
      <p:pic>
        <p:nvPicPr>
          <p:cNvPr id="23" name="Imagen 22">
            <a:extLst>
              <a:ext uri="{FF2B5EF4-FFF2-40B4-BE49-F238E27FC236}">
                <a16:creationId xmlns:a16="http://schemas.microsoft.com/office/drawing/2014/main" id="{D1BFF6B2-4178-4CDA-B033-68F0D242BBFD}"/>
              </a:ext>
            </a:extLst>
          </p:cNvPr>
          <p:cNvPicPr/>
          <p:nvPr/>
        </p:nvPicPr>
        <p:blipFill>
          <a:blip r:embed="rId9"/>
          <a:stretch>
            <a:fillRect/>
          </a:stretch>
        </p:blipFill>
        <p:spPr>
          <a:xfrm>
            <a:off x="2516633" y="1844825"/>
            <a:ext cx="1431232" cy="2099284"/>
          </a:xfrm>
          <a:prstGeom prst="rect">
            <a:avLst/>
          </a:prstGeom>
        </p:spPr>
      </p:pic>
      <p:pic>
        <p:nvPicPr>
          <p:cNvPr id="24" name="Imagen 23">
            <a:extLst>
              <a:ext uri="{FF2B5EF4-FFF2-40B4-BE49-F238E27FC236}">
                <a16:creationId xmlns:a16="http://schemas.microsoft.com/office/drawing/2014/main" id="{C2E28CD3-DF94-4B1C-B26F-21664AA43CE4}"/>
              </a:ext>
            </a:extLst>
          </p:cNvPr>
          <p:cNvPicPr/>
          <p:nvPr/>
        </p:nvPicPr>
        <p:blipFill>
          <a:blip r:embed="rId10"/>
          <a:stretch>
            <a:fillRect/>
          </a:stretch>
        </p:blipFill>
        <p:spPr>
          <a:xfrm>
            <a:off x="7261896" y="3017586"/>
            <a:ext cx="1257982" cy="1453517"/>
          </a:xfrm>
          <a:prstGeom prst="rect">
            <a:avLst/>
          </a:prstGeom>
        </p:spPr>
      </p:pic>
      <p:pic>
        <p:nvPicPr>
          <p:cNvPr id="25" name="Imagen 24">
            <a:extLst>
              <a:ext uri="{FF2B5EF4-FFF2-40B4-BE49-F238E27FC236}">
                <a16:creationId xmlns:a16="http://schemas.microsoft.com/office/drawing/2014/main" id="{E5251BE2-B1A8-4583-AA84-460A8BF00353}"/>
              </a:ext>
            </a:extLst>
          </p:cNvPr>
          <p:cNvPicPr/>
          <p:nvPr/>
        </p:nvPicPr>
        <p:blipFill>
          <a:blip r:embed="rId11"/>
          <a:stretch>
            <a:fillRect/>
          </a:stretch>
        </p:blipFill>
        <p:spPr>
          <a:xfrm>
            <a:off x="2481066" y="3959492"/>
            <a:ext cx="1389445" cy="1786901"/>
          </a:xfrm>
          <a:prstGeom prst="rect">
            <a:avLst/>
          </a:prstGeom>
        </p:spPr>
      </p:pic>
      <p:pic>
        <p:nvPicPr>
          <p:cNvPr id="26" name="Imagen 25">
            <a:extLst>
              <a:ext uri="{FF2B5EF4-FFF2-40B4-BE49-F238E27FC236}">
                <a16:creationId xmlns:a16="http://schemas.microsoft.com/office/drawing/2014/main" id="{38DF369A-EB4C-452E-973A-F947C28C7A0A}"/>
              </a:ext>
            </a:extLst>
          </p:cNvPr>
          <p:cNvPicPr/>
          <p:nvPr/>
        </p:nvPicPr>
        <p:blipFill>
          <a:blip r:embed="rId12"/>
          <a:stretch>
            <a:fillRect/>
          </a:stretch>
        </p:blipFill>
        <p:spPr>
          <a:xfrm>
            <a:off x="3947865" y="4017367"/>
            <a:ext cx="1431232" cy="1729026"/>
          </a:xfrm>
          <a:prstGeom prst="rect">
            <a:avLst/>
          </a:prstGeom>
        </p:spPr>
      </p:pic>
    </p:spTree>
    <p:extLst>
      <p:ext uri="{BB962C8B-B14F-4D97-AF65-F5344CB8AC3E}">
        <p14:creationId xmlns:p14="http://schemas.microsoft.com/office/powerpoint/2010/main" val="3929673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56BAB7D-44B4-4FA4-AC87-2ADF0A76BA59}"/>
              </a:ext>
            </a:extLst>
          </p:cNvPr>
          <p:cNvSpPr>
            <a:spLocks noGrp="1"/>
          </p:cNvSpPr>
          <p:nvPr>
            <p:ph type="title"/>
          </p:nvPr>
        </p:nvSpPr>
        <p:spPr>
          <a:xfrm>
            <a:off x="467544" y="-232053"/>
            <a:ext cx="8229600" cy="1143000"/>
          </a:xfrm>
        </p:spPr>
        <p:txBody>
          <a:bodyPr>
            <a:normAutofit/>
          </a:bodyPr>
          <a:lstStyle/>
          <a:p>
            <a:r>
              <a:rPr lang="es-EC" sz="2800" b="1" dirty="0"/>
              <a:t>RECUPERACIÓN Y MANTENIMIENTO DEL EQUIPO</a:t>
            </a:r>
          </a:p>
        </p:txBody>
      </p:sp>
      <p:sp>
        <p:nvSpPr>
          <p:cNvPr id="4" name="Título 2">
            <a:extLst>
              <a:ext uri="{FF2B5EF4-FFF2-40B4-BE49-F238E27FC236}">
                <a16:creationId xmlns:a16="http://schemas.microsoft.com/office/drawing/2014/main" id="{1A87A1ED-E6EB-44CB-A97C-59C871F0AFF2}"/>
              </a:ext>
            </a:extLst>
          </p:cNvPr>
          <p:cNvSpPr txBox="1">
            <a:spLocks/>
          </p:cNvSpPr>
          <p:nvPr/>
        </p:nvSpPr>
        <p:spPr>
          <a:xfrm>
            <a:off x="-1449064" y="44229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i="1" dirty="0"/>
              <a:t>SECCIONES ADICIONALES</a:t>
            </a:r>
          </a:p>
        </p:txBody>
      </p:sp>
      <p:sp>
        <p:nvSpPr>
          <p:cNvPr id="14" name="Título 2">
            <a:extLst>
              <a:ext uri="{FF2B5EF4-FFF2-40B4-BE49-F238E27FC236}">
                <a16:creationId xmlns:a16="http://schemas.microsoft.com/office/drawing/2014/main" id="{6075F588-B059-41F4-8E6C-52F0570232A9}"/>
              </a:ext>
            </a:extLst>
          </p:cNvPr>
          <p:cNvSpPr txBox="1">
            <a:spLocks/>
          </p:cNvSpPr>
          <p:nvPr/>
        </p:nvSpPr>
        <p:spPr>
          <a:xfrm>
            <a:off x="611560" y="1119071"/>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a:solidFill>
                  <a:srgbClr val="FF0000"/>
                </a:solidFill>
              </a:rPr>
              <a:t>ESTADO ACTUAL</a:t>
            </a:r>
          </a:p>
        </p:txBody>
      </p:sp>
      <p:pic>
        <p:nvPicPr>
          <p:cNvPr id="15" name="Imagen 14">
            <a:extLst>
              <a:ext uri="{FF2B5EF4-FFF2-40B4-BE49-F238E27FC236}">
                <a16:creationId xmlns:a16="http://schemas.microsoft.com/office/drawing/2014/main" id="{64CD9FB8-9BA4-4243-A776-86A2E9F14382}"/>
              </a:ext>
            </a:extLst>
          </p:cNvPr>
          <p:cNvPicPr/>
          <p:nvPr/>
        </p:nvPicPr>
        <p:blipFill>
          <a:blip r:embed="rId2"/>
          <a:stretch>
            <a:fillRect/>
          </a:stretch>
        </p:blipFill>
        <p:spPr>
          <a:xfrm flipH="1">
            <a:off x="943471" y="2283345"/>
            <a:ext cx="1645503" cy="2087473"/>
          </a:xfrm>
          <a:prstGeom prst="rect">
            <a:avLst/>
          </a:prstGeom>
        </p:spPr>
      </p:pic>
      <p:pic>
        <p:nvPicPr>
          <p:cNvPr id="16" name="Imagen 15">
            <a:extLst>
              <a:ext uri="{FF2B5EF4-FFF2-40B4-BE49-F238E27FC236}">
                <a16:creationId xmlns:a16="http://schemas.microsoft.com/office/drawing/2014/main" id="{46D65408-C403-4FC5-868C-A6BAC5EDE79F}"/>
              </a:ext>
            </a:extLst>
          </p:cNvPr>
          <p:cNvPicPr/>
          <p:nvPr/>
        </p:nvPicPr>
        <p:blipFill>
          <a:blip r:embed="rId3"/>
          <a:stretch>
            <a:fillRect/>
          </a:stretch>
        </p:blipFill>
        <p:spPr>
          <a:xfrm>
            <a:off x="943470" y="4370817"/>
            <a:ext cx="1645503" cy="1872209"/>
          </a:xfrm>
          <a:prstGeom prst="rect">
            <a:avLst/>
          </a:prstGeom>
        </p:spPr>
      </p:pic>
      <p:pic>
        <p:nvPicPr>
          <p:cNvPr id="17" name="Imagen 16">
            <a:extLst>
              <a:ext uri="{FF2B5EF4-FFF2-40B4-BE49-F238E27FC236}">
                <a16:creationId xmlns:a16="http://schemas.microsoft.com/office/drawing/2014/main" id="{F082FA9F-7F0F-426F-BA30-A039419AA58A}"/>
              </a:ext>
            </a:extLst>
          </p:cNvPr>
          <p:cNvPicPr/>
          <p:nvPr/>
        </p:nvPicPr>
        <p:blipFill>
          <a:blip r:embed="rId4"/>
          <a:stretch>
            <a:fillRect/>
          </a:stretch>
        </p:blipFill>
        <p:spPr>
          <a:xfrm>
            <a:off x="4388377" y="2276156"/>
            <a:ext cx="1644471" cy="1137285"/>
          </a:xfrm>
          <a:prstGeom prst="rect">
            <a:avLst/>
          </a:prstGeom>
        </p:spPr>
      </p:pic>
      <p:pic>
        <p:nvPicPr>
          <p:cNvPr id="18" name="Imagen 17">
            <a:extLst>
              <a:ext uri="{FF2B5EF4-FFF2-40B4-BE49-F238E27FC236}">
                <a16:creationId xmlns:a16="http://schemas.microsoft.com/office/drawing/2014/main" id="{A78070F5-7AF8-4E2C-97D2-8835BB4A3BC7}"/>
              </a:ext>
            </a:extLst>
          </p:cNvPr>
          <p:cNvPicPr/>
          <p:nvPr/>
        </p:nvPicPr>
        <p:blipFill>
          <a:blip r:embed="rId5"/>
          <a:stretch>
            <a:fillRect/>
          </a:stretch>
        </p:blipFill>
        <p:spPr>
          <a:xfrm>
            <a:off x="6079666" y="2292666"/>
            <a:ext cx="2074950" cy="2078150"/>
          </a:xfrm>
          <a:prstGeom prst="rect">
            <a:avLst/>
          </a:prstGeom>
        </p:spPr>
      </p:pic>
      <p:pic>
        <p:nvPicPr>
          <p:cNvPr id="19" name="Imagen 18">
            <a:extLst>
              <a:ext uri="{FF2B5EF4-FFF2-40B4-BE49-F238E27FC236}">
                <a16:creationId xmlns:a16="http://schemas.microsoft.com/office/drawing/2014/main" id="{3CA012C2-81CA-4BC6-9500-D1626097B853}"/>
              </a:ext>
            </a:extLst>
          </p:cNvPr>
          <p:cNvPicPr/>
          <p:nvPr/>
        </p:nvPicPr>
        <p:blipFill>
          <a:blip r:embed="rId6"/>
          <a:stretch>
            <a:fillRect/>
          </a:stretch>
        </p:blipFill>
        <p:spPr>
          <a:xfrm>
            <a:off x="5682764" y="4412841"/>
            <a:ext cx="1844803" cy="1686170"/>
          </a:xfrm>
          <a:prstGeom prst="rect">
            <a:avLst/>
          </a:prstGeom>
        </p:spPr>
      </p:pic>
      <p:pic>
        <p:nvPicPr>
          <p:cNvPr id="20" name="Imagen 19">
            <a:extLst>
              <a:ext uri="{FF2B5EF4-FFF2-40B4-BE49-F238E27FC236}">
                <a16:creationId xmlns:a16="http://schemas.microsoft.com/office/drawing/2014/main" id="{154368B0-2A9C-46AD-8C30-EC7064AC4360}"/>
              </a:ext>
            </a:extLst>
          </p:cNvPr>
          <p:cNvPicPr/>
          <p:nvPr/>
        </p:nvPicPr>
        <p:blipFill>
          <a:blip r:embed="rId7"/>
          <a:stretch>
            <a:fillRect/>
          </a:stretch>
        </p:blipFill>
        <p:spPr>
          <a:xfrm>
            <a:off x="4484231" y="4405015"/>
            <a:ext cx="1148079" cy="1693996"/>
          </a:xfrm>
          <a:prstGeom prst="rect">
            <a:avLst/>
          </a:prstGeom>
        </p:spPr>
      </p:pic>
      <p:pic>
        <p:nvPicPr>
          <p:cNvPr id="21" name="Imagen 20">
            <a:extLst>
              <a:ext uri="{FF2B5EF4-FFF2-40B4-BE49-F238E27FC236}">
                <a16:creationId xmlns:a16="http://schemas.microsoft.com/office/drawing/2014/main" id="{4F0B6FC2-B622-4CD4-BDB0-BE8C30E011AA}"/>
              </a:ext>
            </a:extLst>
          </p:cNvPr>
          <p:cNvPicPr/>
          <p:nvPr/>
        </p:nvPicPr>
        <p:blipFill>
          <a:blip r:embed="rId8"/>
          <a:stretch>
            <a:fillRect/>
          </a:stretch>
        </p:blipFill>
        <p:spPr>
          <a:xfrm>
            <a:off x="2665736" y="4420205"/>
            <a:ext cx="1644472" cy="1750814"/>
          </a:xfrm>
          <a:prstGeom prst="rect">
            <a:avLst/>
          </a:prstGeom>
        </p:spPr>
      </p:pic>
      <p:pic>
        <p:nvPicPr>
          <p:cNvPr id="22" name="Imagen 21">
            <a:extLst>
              <a:ext uri="{FF2B5EF4-FFF2-40B4-BE49-F238E27FC236}">
                <a16:creationId xmlns:a16="http://schemas.microsoft.com/office/drawing/2014/main" id="{2CEB19D1-844B-4441-B0CC-66DCE110E5F5}"/>
              </a:ext>
            </a:extLst>
          </p:cNvPr>
          <p:cNvPicPr/>
          <p:nvPr/>
        </p:nvPicPr>
        <p:blipFill>
          <a:blip r:embed="rId9"/>
          <a:stretch>
            <a:fillRect/>
          </a:stretch>
        </p:blipFill>
        <p:spPr>
          <a:xfrm>
            <a:off x="2676565" y="2292666"/>
            <a:ext cx="1644472" cy="1956905"/>
          </a:xfrm>
          <a:prstGeom prst="rect">
            <a:avLst/>
          </a:prstGeom>
        </p:spPr>
      </p:pic>
      <p:pic>
        <p:nvPicPr>
          <p:cNvPr id="23" name="Imagen 22">
            <a:extLst>
              <a:ext uri="{FF2B5EF4-FFF2-40B4-BE49-F238E27FC236}">
                <a16:creationId xmlns:a16="http://schemas.microsoft.com/office/drawing/2014/main" id="{1063DB1C-B2D2-437A-8065-37BCEF75744B}"/>
              </a:ext>
            </a:extLst>
          </p:cNvPr>
          <p:cNvPicPr/>
          <p:nvPr/>
        </p:nvPicPr>
        <p:blipFill>
          <a:blip r:embed="rId10"/>
          <a:stretch>
            <a:fillRect/>
          </a:stretch>
        </p:blipFill>
        <p:spPr>
          <a:xfrm>
            <a:off x="4388376" y="3455989"/>
            <a:ext cx="1644471" cy="914827"/>
          </a:xfrm>
          <a:prstGeom prst="rect">
            <a:avLst/>
          </a:prstGeom>
        </p:spPr>
      </p:pic>
    </p:spTree>
    <p:extLst>
      <p:ext uri="{BB962C8B-B14F-4D97-AF65-F5344CB8AC3E}">
        <p14:creationId xmlns:p14="http://schemas.microsoft.com/office/powerpoint/2010/main" val="2475235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1A87A1ED-E6EB-44CB-A97C-59C871F0AFF2}"/>
              </a:ext>
            </a:extLst>
          </p:cNvPr>
          <p:cNvSpPr txBox="1">
            <a:spLocks/>
          </p:cNvSpPr>
          <p:nvPr/>
        </p:nvSpPr>
        <p:spPr>
          <a:xfrm>
            <a:off x="-1430648" y="-171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i="1" dirty="0"/>
              <a:t>SECCIONES ADICIONALES</a:t>
            </a:r>
          </a:p>
        </p:txBody>
      </p:sp>
      <p:sp>
        <p:nvSpPr>
          <p:cNvPr id="14" name="Título 2">
            <a:extLst>
              <a:ext uri="{FF2B5EF4-FFF2-40B4-BE49-F238E27FC236}">
                <a16:creationId xmlns:a16="http://schemas.microsoft.com/office/drawing/2014/main" id="{6075F588-B059-41F4-8E6C-52F0570232A9}"/>
              </a:ext>
            </a:extLst>
          </p:cNvPr>
          <p:cNvSpPr txBox="1">
            <a:spLocks/>
          </p:cNvSpPr>
          <p:nvPr/>
        </p:nvSpPr>
        <p:spPr>
          <a:xfrm>
            <a:off x="465199" y="57349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a:solidFill>
                  <a:srgbClr val="FF0000"/>
                </a:solidFill>
              </a:rPr>
              <a:t>DESPUÉS DEL MANTENIMIENTO CORRECTIVO</a:t>
            </a:r>
          </a:p>
        </p:txBody>
      </p:sp>
      <p:pic>
        <p:nvPicPr>
          <p:cNvPr id="27" name="Imagen 26">
            <a:extLst>
              <a:ext uri="{FF2B5EF4-FFF2-40B4-BE49-F238E27FC236}">
                <a16:creationId xmlns:a16="http://schemas.microsoft.com/office/drawing/2014/main" id="{E4062E10-EB28-452D-AD61-B798BF282D2F}"/>
              </a:ext>
            </a:extLst>
          </p:cNvPr>
          <p:cNvPicPr/>
          <p:nvPr/>
        </p:nvPicPr>
        <p:blipFill>
          <a:blip r:embed="rId2"/>
          <a:stretch>
            <a:fillRect/>
          </a:stretch>
        </p:blipFill>
        <p:spPr>
          <a:xfrm>
            <a:off x="483451" y="1522772"/>
            <a:ext cx="1921854" cy="2380906"/>
          </a:xfrm>
          <a:prstGeom prst="rect">
            <a:avLst/>
          </a:prstGeom>
        </p:spPr>
      </p:pic>
      <p:pic>
        <p:nvPicPr>
          <p:cNvPr id="28" name="Imagen 27">
            <a:extLst>
              <a:ext uri="{FF2B5EF4-FFF2-40B4-BE49-F238E27FC236}">
                <a16:creationId xmlns:a16="http://schemas.microsoft.com/office/drawing/2014/main" id="{E3FD775E-8F24-44E6-ABD2-31825CC4DEEF}"/>
              </a:ext>
            </a:extLst>
          </p:cNvPr>
          <p:cNvPicPr/>
          <p:nvPr/>
        </p:nvPicPr>
        <p:blipFill>
          <a:blip r:embed="rId3"/>
          <a:stretch>
            <a:fillRect/>
          </a:stretch>
        </p:blipFill>
        <p:spPr>
          <a:xfrm>
            <a:off x="2682666" y="1522772"/>
            <a:ext cx="1817325" cy="2338276"/>
          </a:xfrm>
          <a:prstGeom prst="rect">
            <a:avLst/>
          </a:prstGeom>
        </p:spPr>
      </p:pic>
      <p:pic>
        <p:nvPicPr>
          <p:cNvPr id="29" name="Imagen 28">
            <a:extLst>
              <a:ext uri="{FF2B5EF4-FFF2-40B4-BE49-F238E27FC236}">
                <a16:creationId xmlns:a16="http://schemas.microsoft.com/office/drawing/2014/main" id="{72445548-E18A-451E-AF2D-D06475CF88D4}"/>
              </a:ext>
            </a:extLst>
          </p:cNvPr>
          <p:cNvPicPr/>
          <p:nvPr/>
        </p:nvPicPr>
        <p:blipFill>
          <a:blip r:embed="rId4"/>
          <a:stretch>
            <a:fillRect/>
          </a:stretch>
        </p:blipFill>
        <p:spPr>
          <a:xfrm>
            <a:off x="1035980" y="4077072"/>
            <a:ext cx="2738649" cy="1656184"/>
          </a:xfrm>
          <a:prstGeom prst="rect">
            <a:avLst/>
          </a:prstGeom>
        </p:spPr>
      </p:pic>
      <p:pic>
        <p:nvPicPr>
          <p:cNvPr id="30" name="Imagen 29">
            <a:extLst>
              <a:ext uri="{FF2B5EF4-FFF2-40B4-BE49-F238E27FC236}">
                <a16:creationId xmlns:a16="http://schemas.microsoft.com/office/drawing/2014/main" id="{D79CDD66-6F6E-4A2F-B753-CC7C0C88D61A}"/>
              </a:ext>
            </a:extLst>
          </p:cNvPr>
          <p:cNvPicPr/>
          <p:nvPr/>
        </p:nvPicPr>
        <p:blipFill>
          <a:blip r:embed="rId5"/>
          <a:stretch>
            <a:fillRect/>
          </a:stretch>
        </p:blipFill>
        <p:spPr>
          <a:xfrm>
            <a:off x="4753928" y="1522772"/>
            <a:ext cx="2914416" cy="2338276"/>
          </a:xfrm>
          <a:prstGeom prst="rect">
            <a:avLst/>
          </a:prstGeom>
        </p:spPr>
      </p:pic>
      <p:pic>
        <p:nvPicPr>
          <p:cNvPr id="31" name="Imagen 30">
            <a:extLst>
              <a:ext uri="{FF2B5EF4-FFF2-40B4-BE49-F238E27FC236}">
                <a16:creationId xmlns:a16="http://schemas.microsoft.com/office/drawing/2014/main" id="{075AAFDC-587C-4050-BA2D-279AE29CAD28}"/>
              </a:ext>
            </a:extLst>
          </p:cNvPr>
          <p:cNvPicPr/>
          <p:nvPr/>
        </p:nvPicPr>
        <p:blipFill>
          <a:blip r:embed="rId6"/>
          <a:stretch>
            <a:fillRect/>
          </a:stretch>
        </p:blipFill>
        <p:spPr>
          <a:xfrm>
            <a:off x="4499991" y="4041068"/>
            <a:ext cx="2822048" cy="1728192"/>
          </a:xfrm>
          <a:prstGeom prst="rect">
            <a:avLst/>
          </a:prstGeom>
        </p:spPr>
      </p:pic>
    </p:spTree>
    <p:extLst>
      <p:ext uri="{BB962C8B-B14F-4D97-AF65-F5344CB8AC3E}">
        <p14:creationId xmlns:p14="http://schemas.microsoft.com/office/powerpoint/2010/main" val="1025458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67544" y="1798043"/>
            <a:ext cx="5464969" cy="4434688"/>
          </a:xfrm>
          <a:prstGeom prst="rect">
            <a:avLst/>
          </a:prstGeom>
        </p:spPr>
      </p:pic>
      <p:sp>
        <p:nvSpPr>
          <p:cNvPr id="7" name="Título 2">
            <a:extLst>
              <a:ext uri="{FF2B5EF4-FFF2-40B4-BE49-F238E27FC236}">
                <a16:creationId xmlns:a16="http://schemas.microsoft.com/office/drawing/2014/main" id="{DE5F0125-7DF7-4386-B675-F96C79C17CA7}"/>
              </a:ext>
            </a:extLst>
          </p:cNvPr>
          <p:cNvSpPr txBox="1">
            <a:spLocks/>
          </p:cNvSpPr>
          <p:nvPr/>
        </p:nvSpPr>
        <p:spPr>
          <a:xfrm>
            <a:off x="-1620688"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000" b="1" i="1" dirty="0"/>
              <a:t>PLAN DE MANTENIMIENTO PREVENTIVO</a:t>
            </a:r>
          </a:p>
        </p:txBody>
      </p:sp>
      <p:sp>
        <p:nvSpPr>
          <p:cNvPr id="2" name="Rectángulo 1"/>
          <p:cNvSpPr/>
          <p:nvPr/>
        </p:nvSpPr>
        <p:spPr>
          <a:xfrm>
            <a:off x="1115616" y="620688"/>
            <a:ext cx="6480720" cy="1077218"/>
          </a:xfrm>
          <a:prstGeom prst="rect">
            <a:avLst/>
          </a:prstGeom>
        </p:spPr>
        <p:txBody>
          <a:bodyPr wrap="square">
            <a:spAutoFit/>
          </a:bodyPr>
          <a:lstStyle/>
          <a:p>
            <a:pPr marL="285750" indent="-285750">
              <a:buFont typeface="Arial" panose="020B0604020202020204" pitchFamily="34" charset="0"/>
              <a:buChar char="•"/>
            </a:pPr>
            <a:r>
              <a:rPr lang="es-EC" sz="1600" dirty="0"/>
              <a:t>UNIDAD DE REFRIGERACIÓN</a:t>
            </a:r>
          </a:p>
          <a:p>
            <a:pPr marL="285750" indent="-285750">
              <a:buFont typeface="Arial" panose="020B0604020202020204" pitchFamily="34" charset="0"/>
              <a:buChar char="•"/>
            </a:pPr>
            <a:r>
              <a:rPr lang="es-ES" sz="1600" dirty="0"/>
              <a:t>INTERCAMBIADORES DE CALOR TUBOS LISOS Y CON ALETAS</a:t>
            </a:r>
          </a:p>
          <a:p>
            <a:pPr marL="285750" indent="-285750">
              <a:buFont typeface="Arial" panose="020B0604020202020204" pitchFamily="34" charset="0"/>
              <a:buChar char="•"/>
            </a:pPr>
            <a:r>
              <a:rPr lang="es-ES" sz="1600" dirty="0"/>
              <a:t>MÓDULO DE RESISTENCIAS ELÉCTRICAS</a:t>
            </a:r>
          </a:p>
          <a:p>
            <a:pPr marL="285750" indent="-285750">
              <a:buFont typeface="Arial" panose="020B0604020202020204" pitchFamily="34" charset="0"/>
              <a:buChar char="•"/>
            </a:pPr>
            <a:r>
              <a:rPr lang="es-ES" sz="1600" dirty="0"/>
              <a:t>VENTILADORES AXIAL/COAXIAL</a:t>
            </a:r>
            <a:endParaRPr lang="es-EC" sz="1600" dirty="0"/>
          </a:p>
        </p:txBody>
      </p:sp>
      <p:sp>
        <p:nvSpPr>
          <p:cNvPr id="3" name="Rectángulo 2"/>
          <p:cNvSpPr/>
          <p:nvPr/>
        </p:nvSpPr>
        <p:spPr>
          <a:xfrm>
            <a:off x="6444208" y="2708920"/>
            <a:ext cx="2088232" cy="1754326"/>
          </a:xfrm>
          <a:prstGeom prst="rect">
            <a:avLst/>
          </a:prstGeom>
        </p:spPr>
        <p:txBody>
          <a:bodyPr wrap="square">
            <a:spAutoFit/>
          </a:bodyPr>
          <a:lstStyle/>
          <a:p>
            <a:pPr algn="ctr"/>
            <a:r>
              <a:rPr lang="es-EC" b="1" dirty="0">
                <a:solidFill>
                  <a:srgbClr val="FF0000"/>
                </a:solidFill>
              </a:rPr>
              <a:t>PLAN DE MANTENIMIENTO PREVENTIVO BASADO EN PROTOCOLOS POR TIPO DE EQUIPOS</a:t>
            </a:r>
          </a:p>
        </p:txBody>
      </p:sp>
    </p:spTree>
    <p:extLst>
      <p:ext uri="{BB962C8B-B14F-4D97-AF65-F5344CB8AC3E}">
        <p14:creationId xmlns:p14="http://schemas.microsoft.com/office/powerpoint/2010/main" val="517699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619672" y="764704"/>
            <a:ext cx="6361322" cy="2448272"/>
          </a:xfrm>
          <a:prstGeom prst="rect">
            <a:avLst/>
          </a:prstGeom>
        </p:spPr>
      </p:pic>
      <p:pic>
        <p:nvPicPr>
          <p:cNvPr id="5" name="Imagen 4"/>
          <p:cNvPicPr>
            <a:picLocks noChangeAspect="1"/>
          </p:cNvPicPr>
          <p:nvPr/>
        </p:nvPicPr>
        <p:blipFill>
          <a:blip r:embed="rId3"/>
          <a:stretch>
            <a:fillRect/>
          </a:stretch>
        </p:blipFill>
        <p:spPr>
          <a:xfrm>
            <a:off x="1619672" y="3356992"/>
            <a:ext cx="6357044" cy="1872208"/>
          </a:xfrm>
          <a:prstGeom prst="rect">
            <a:avLst/>
          </a:prstGeom>
        </p:spPr>
      </p:pic>
    </p:spTree>
    <p:extLst>
      <p:ext uri="{BB962C8B-B14F-4D97-AF65-F5344CB8AC3E}">
        <p14:creationId xmlns:p14="http://schemas.microsoft.com/office/powerpoint/2010/main" val="502745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5EB1121-1663-4A52-A688-0E0B0E1CCE10}"/>
              </a:ext>
            </a:extLst>
          </p:cNvPr>
          <p:cNvSpPr>
            <a:spLocks noGrp="1"/>
          </p:cNvSpPr>
          <p:nvPr>
            <p:ph type="title"/>
          </p:nvPr>
        </p:nvSpPr>
        <p:spPr>
          <a:xfrm>
            <a:off x="-972616" y="-242324"/>
            <a:ext cx="8229600" cy="1143000"/>
          </a:xfrm>
        </p:spPr>
        <p:txBody>
          <a:bodyPr>
            <a:normAutofit/>
          </a:bodyPr>
          <a:lstStyle/>
          <a:p>
            <a:r>
              <a:rPr lang="es-EC" sz="3600" dirty="0"/>
              <a:t>PRUEBAS DE FUNCIONAMIENTO</a:t>
            </a:r>
          </a:p>
        </p:txBody>
      </p:sp>
      <p:pic>
        <p:nvPicPr>
          <p:cNvPr id="4" name="Imagen 3">
            <a:extLst>
              <a:ext uri="{FF2B5EF4-FFF2-40B4-BE49-F238E27FC236}">
                <a16:creationId xmlns:a16="http://schemas.microsoft.com/office/drawing/2014/main" id="{496C6867-5E5D-4475-A957-E2569D20F3ED}"/>
              </a:ext>
            </a:extLst>
          </p:cNvPr>
          <p:cNvPicPr/>
          <p:nvPr/>
        </p:nvPicPr>
        <p:blipFill rotWithShape="1">
          <a:blip r:embed="rId2"/>
          <a:srcRect t="16328" r="26826"/>
          <a:stretch/>
        </p:blipFill>
        <p:spPr bwMode="auto">
          <a:xfrm>
            <a:off x="4068616" y="1963860"/>
            <a:ext cx="2172970" cy="1703705"/>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B0C39662-9733-443E-AA02-0ED7DA4602AA}"/>
              </a:ext>
            </a:extLst>
          </p:cNvPr>
          <p:cNvPicPr/>
          <p:nvPr/>
        </p:nvPicPr>
        <p:blipFill>
          <a:blip r:embed="rId3"/>
          <a:stretch>
            <a:fillRect/>
          </a:stretch>
        </p:blipFill>
        <p:spPr>
          <a:xfrm>
            <a:off x="6429012" y="1963860"/>
            <a:ext cx="2094590" cy="1838325"/>
          </a:xfrm>
          <a:prstGeom prst="rect">
            <a:avLst/>
          </a:prstGeom>
        </p:spPr>
      </p:pic>
      <p:pic>
        <p:nvPicPr>
          <p:cNvPr id="6" name="Imagen 5">
            <a:extLst>
              <a:ext uri="{FF2B5EF4-FFF2-40B4-BE49-F238E27FC236}">
                <a16:creationId xmlns:a16="http://schemas.microsoft.com/office/drawing/2014/main" id="{D25B3A7B-7A56-42B3-BED7-AB3A03275692}"/>
              </a:ext>
            </a:extLst>
          </p:cNvPr>
          <p:cNvPicPr/>
          <p:nvPr/>
        </p:nvPicPr>
        <p:blipFill>
          <a:blip r:embed="rId4"/>
          <a:stretch>
            <a:fillRect/>
          </a:stretch>
        </p:blipFill>
        <p:spPr>
          <a:xfrm>
            <a:off x="4411613" y="3919528"/>
            <a:ext cx="1656184" cy="2085898"/>
          </a:xfrm>
          <a:prstGeom prst="rect">
            <a:avLst/>
          </a:prstGeom>
        </p:spPr>
      </p:pic>
      <p:pic>
        <p:nvPicPr>
          <p:cNvPr id="7" name="Imagen 6">
            <a:extLst>
              <a:ext uri="{FF2B5EF4-FFF2-40B4-BE49-F238E27FC236}">
                <a16:creationId xmlns:a16="http://schemas.microsoft.com/office/drawing/2014/main" id="{3DBE8FD4-F78A-4EBC-AEC7-148FE3F4ADAE}"/>
              </a:ext>
            </a:extLst>
          </p:cNvPr>
          <p:cNvPicPr/>
          <p:nvPr/>
        </p:nvPicPr>
        <p:blipFill>
          <a:blip r:embed="rId5"/>
          <a:stretch>
            <a:fillRect/>
          </a:stretch>
        </p:blipFill>
        <p:spPr>
          <a:xfrm>
            <a:off x="6810671" y="3919528"/>
            <a:ext cx="1712931" cy="2085898"/>
          </a:xfrm>
          <a:prstGeom prst="rect">
            <a:avLst/>
          </a:prstGeom>
        </p:spPr>
      </p:pic>
      <p:sp>
        <p:nvSpPr>
          <p:cNvPr id="8" name="Título 2">
            <a:extLst>
              <a:ext uri="{FF2B5EF4-FFF2-40B4-BE49-F238E27FC236}">
                <a16:creationId xmlns:a16="http://schemas.microsoft.com/office/drawing/2014/main" id="{D6215B83-E0EB-43BF-860E-9871408F0ABD}"/>
              </a:ext>
            </a:extLst>
          </p:cNvPr>
          <p:cNvSpPr txBox="1">
            <a:spLocks/>
          </p:cNvSpPr>
          <p:nvPr/>
        </p:nvSpPr>
        <p:spPr>
          <a:xfrm>
            <a:off x="395536" y="70351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a:solidFill>
                  <a:srgbClr val="FF0000"/>
                </a:solidFill>
              </a:rPr>
              <a:t>PRUEBAS DE FUGAS EN LOS INTERCAMBIADORES DE CALOR</a:t>
            </a:r>
          </a:p>
        </p:txBody>
      </p:sp>
      <p:sp>
        <p:nvSpPr>
          <p:cNvPr id="9" name="Título 2">
            <a:extLst>
              <a:ext uri="{FF2B5EF4-FFF2-40B4-BE49-F238E27FC236}">
                <a16:creationId xmlns:a16="http://schemas.microsoft.com/office/drawing/2014/main" id="{53EBA80A-1BE0-4E0F-BD05-2E0121277DA7}"/>
              </a:ext>
            </a:extLst>
          </p:cNvPr>
          <p:cNvSpPr txBox="1">
            <a:spLocks/>
          </p:cNvSpPr>
          <p:nvPr/>
        </p:nvSpPr>
        <p:spPr>
          <a:xfrm>
            <a:off x="-52115" y="2268752"/>
            <a:ext cx="396044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600" i="1" dirty="0"/>
              <a:t>INTERCAMBIADOR DE CALOR DE TUBOS CON ALETAS</a:t>
            </a:r>
          </a:p>
        </p:txBody>
      </p:sp>
      <p:sp>
        <p:nvSpPr>
          <p:cNvPr id="10" name="Título 2">
            <a:extLst>
              <a:ext uri="{FF2B5EF4-FFF2-40B4-BE49-F238E27FC236}">
                <a16:creationId xmlns:a16="http://schemas.microsoft.com/office/drawing/2014/main" id="{D1400121-A572-440C-A79B-52E28352548C}"/>
              </a:ext>
            </a:extLst>
          </p:cNvPr>
          <p:cNvSpPr txBox="1">
            <a:spLocks/>
          </p:cNvSpPr>
          <p:nvPr/>
        </p:nvSpPr>
        <p:spPr>
          <a:xfrm>
            <a:off x="-291700" y="4181046"/>
            <a:ext cx="396044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600" i="1" dirty="0"/>
              <a:t>INTERCAMBIADOR DE CALOR DE TUBOS LISOS</a:t>
            </a:r>
          </a:p>
        </p:txBody>
      </p:sp>
    </p:spTree>
    <p:extLst>
      <p:ext uri="{BB962C8B-B14F-4D97-AF65-F5344CB8AC3E}">
        <p14:creationId xmlns:p14="http://schemas.microsoft.com/office/powerpoint/2010/main" val="2226307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66AFB48-097C-4E20-93E1-691FD72C294A}"/>
              </a:ext>
            </a:extLst>
          </p:cNvPr>
          <p:cNvSpPr txBox="1">
            <a:spLocks/>
          </p:cNvSpPr>
          <p:nvPr/>
        </p:nvSpPr>
        <p:spPr>
          <a:xfrm>
            <a:off x="-1476672"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C" sz="2800" b="1" dirty="0"/>
          </a:p>
        </p:txBody>
      </p:sp>
      <p:sp>
        <p:nvSpPr>
          <p:cNvPr id="8" name="Rectangle 2">
            <a:extLst>
              <a:ext uri="{FF2B5EF4-FFF2-40B4-BE49-F238E27FC236}">
                <a16:creationId xmlns:a16="http://schemas.microsoft.com/office/drawing/2014/main" id="{9B2A6926-5CBF-45A8-AB66-E4FD20D1B9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Título 3">
            <a:extLst>
              <a:ext uri="{FF2B5EF4-FFF2-40B4-BE49-F238E27FC236}">
                <a16:creationId xmlns:a16="http://schemas.microsoft.com/office/drawing/2014/main" id="{35923E03-2AFC-4662-8ECD-7EEBAB96F52B}"/>
              </a:ext>
            </a:extLst>
          </p:cNvPr>
          <p:cNvSpPr txBox="1">
            <a:spLocks/>
          </p:cNvSpPr>
          <p:nvPr/>
        </p:nvSpPr>
        <p:spPr>
          <a:xfrm>
            <a:off x="11858" y="584851"/>
            <a:ext cx="4562164" cy="685748"/>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t>SISTEMA DE CONTROL Y FUERZA</a:t>
            </a:r>
          </a:p>
        </p:txBody>
      </p:sp>
      <p:sp>
        <p:nvSpPr>
          <p:cNvPr id="10" name="Título 3">
            <a:extLst>
              <a:ext uri="{FF2B5EF4-FFF2-40B4-BE49-F238E27FC236}">
                <a16:creationId xmlns:a16="http://schemas.microsoft.com/office/drawing/2014/main" id="{8924661A-F815-4C3F-BF89-770B1DD64BC4}"/>
              </a:ext>
            </a:extLst>
          </p:cNvPr>
          <p:cNvSpPr>
            <a:spLocks noGrp="1"/>
          </p:cNvSpPr>
          <p:nvPr>
            <p:ph type="title"/>
          </p:nvPr>
        </p:nvSpPr>
        <p:spPr>
          <a:xfrm>
            <a:off x="4542447" y="-28807"/>
            <a:ext cx="5472608" cy="720080"/>
          </a:xfrm>
        </p:spPr>
        <p:txBody>
          <a:bodyPr>
            <a:normAutofit/>
          </a:bodyPr>
          <a:lstStyle/>
          <a:p>
            <a:r>
              <a:rPr lang="es-EC" sz="3600" dirty="0"/>
              <a:t>DISEÑO ELÉCTRICO</a:t>
            </a:r>
          </a:p>
        </p:txBody>
      </p:sp>
      <p:sp>
        <p:nvSpPr>
          <p:cNvPr id="11" name="Título 2">
            <a:extLst>
              <a:ext uri="{FF2B5EF4-FFF2-40B4-BE49-F238E27FC236}">
                <a16:creationId xmlns:a16="http://schemas.microsoft.com/office/drawing/2014/main" id="{D6215B83-E0EB-43BF-860E-9871408F0ABD}"/>
              </a:ext>
            </a:extLst>
          </p:cNvPr>
          <p:cNvSpPr txBox="1">
            <a:spLocks/>
          </p:cNvSpPr>
          <p:nvPr/>
        </p:nvSpPr>
        <p:spPr>
          <a:xfrm>
            <a:off x="-108520" y="1120180"/>
            <a:ext cx="2843808" cy="50810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a:solidFill>
                  <a:srgbClr val="FF0000"/>
                </a:solidFill>
              </a:rPr>
              <a:t>COMPONENTES</a:t>
            </a:r>
            <a:endParaRPr lang="es-EC" sz="2400" b="1" dirty="0">
              <a:solidFill>
                <a:srgbClr val="FF0000"/>
              </a:solidFill>
            </a:endParaRPr>
          </a:p>
        </p:txBody>
      </p:sp>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backgroundRemoval t="1262" b="100000" l="1425" r="99715"/>
                    </a14:imgEffect>
                  </a14:imgLayer>
                </a14:imgProps>
              </a:ext>
            </a:extLst>
          </a:blip>
          <a:stretch>
            <a:fillRect/>
          </a:stretch>
        </p:blipFill>
        <p:spPr>
          <a:xfrm>
            <a:off x="249734" y="1789701"/>
            <a:ext cx="1552419" cy="1402042"/>
          </a:xfrm>
          <a:prstGeom prst="rect">
            <a:avLst/>
          </a:prstGeom>
        </p:spPr>
      </p:pic>
      <p:sp>
        <p:nvSpPr>
          <p:cNvPr id="5" name="Rectángulo 4"/>
          <p:cNvSpPr/>
          <p:nvPr/>
        </p:nvSpPr>
        <p:spPr>
          <a:xfrm>
            <a:off x="414274" y="3376435"/>
            <a:ext cx="1223337" cy="461665"/>
          </a:xfrm>
          <a:prstGeom prst="rect">
            <a:avLst/>
          </a:prstGeom>
        </p:spPr>
        <p:txBody>
          <a:bodyPr wrap="square">
            <a:spAutoFit/>
          </a:bodyPr>
          <a:lstStyle/>
          <a:p>
            <a:r>
              <a:rPr lang="es-EC" sz="2400" dirty="0"/>
              <a:t>RELÉS</a:t>
            </a:r>
          </a:p>
        </p:txBody>
      </p:sp>
      <p:sp>
        <p:nvSpPr>
          <p:cNvPr id="12" name="Rectángulo 11"/>
          <p:cNvSpPr/>
          <p:nvPr/>
        </p:nvSpPr>
        <p:spPr>
          <a:xfrm>
            <a:off x="2027243" y="3332304"/>
            <a:ext cx="2880320" cy="461665"/>
          </a:xfrm>
          <a:prstGeom prst="rect">
            <a:avLst/>
          </a:prstGeom>
        </p:spPr>
        <p:txBody>
          <a:bodyPr wrap="square">
            <a:spAutoFit/>
          </a:bodyPr>
          <a:lstStyle/>
          <a:p>
            <a:r>
              <a:rPr lang="es-EC" sz="2400" dirty="0"/>
              <a:t>ARDUINO MEGA2560</a:t>
            </a:r>
          </a:p>
        </p:txBody>
      </p:sp>
      <p:pic>
        <p:nvPicPr>
          <p:cNvPr id="13" name="Imagen 12"/>
          <p:cNvPicPr>
            <a:picLocks noChangeAspect="1"/>
          </p:cNvPicPr>
          <p:nvPr/>
        </p:nvPicPr>
        <p:blipFill>
          <a:blip r:embed="rId4">
            <a:extLst>
              <a:ext uri="{BEBA8EAE-BF5A-486C-A8C5-ECC9F3942E4B}">
                <a14:imgProps xmlns:a14="http://schemas.microsoft.com/office/drawing/2010/main">
                  <a14:imgLayer r:embed="rId5">
                    <a14:imgEffect>
                      <a14:backgroundRemoval t="4393" b="98708" l="469" r="98826"/>
                    </a14:imgEffect>
                  </a14:imgLayer>
                </a14:imgProps>
              </a:ext>
            </a:extLst>
          </a:blip>
          <a:stretch>
            <a:fillRect/>
          </a:stretch>
        </p:blipFill>
        <p:spPr>
          <a:xfrm>
            <a:off x="2630737" y="1605933"/>
            <a:ext cx="2004956" cy="1821404"/>
          </a:xfrm>
          <a:prstGeom prst="rect">
            <a:avLst/>
          </a:prstGeom>
        </p:spPr>
      </p:pic>
      <p:sp>
        <p:nvSpPr>
          <p:cNvPr id="14" name="Rectángulo 13"/>
          <p:cNvSpPr/>
          <p:nvPr/>
        </p:nvSpPr>
        <p:spPr>
          <a:xfrm>
            <a:off x="4906953" y="3332303"/>
            <a:ext cx="2398776" cy="461665"/>
          </a:xfrm>
          <a:prstGeom prst="rect">
            <a:avLst/>
          </a:prstGeom>
        </p:spPr>
        <p:txBody>
          <a:bodyPr wrap="square">
            <a:spAutoFit/>
          </a:bodyPr>
          <a:lstStyle/>
          <a:p>
            <a:pPr algn="ctr"/>
            <a:r>
              <a:rPr lang="es-EC" sz="2400" dirty="0"/>
              <a:t>SONDA LM35</a:t>
            </a:r>
          </a:p>
        </p:txBody>
      </p:sp>
      <p:pic>
        <p:nvPicPr>
          <p:cNvPr id="15" name="Imagen 14"/>
          <p:cNvPicPr>
            <a:picLocks noChangeAspect="1"/>
          </p:cNvPicPr>
          <p:nvPr/>
        </p:nvPicPr>
        <p:blipFill>
          <a:blip r:embed="rId6">
            <a:extLst>
              <a:ext uri="{BEBA8EAE-BF5A-486C-A8C5-ECC9F3942E4B}">
                <a14:imgProps xmlns:a14="http://schemas.microsoft.com/office/drawing/2010/main">
                  <a14:imgLayer r:embed="rId7">
                    <a14:imgEffect>
                      <a14:backgroundRemoval t="5571" b="89972" l="9824" r="89924"/>
                    </a14:imgEffect>
                  </a14:imgLayer>
                </a14:imgProps>
              </a:ext>
            </a:extLst>
          </a:blip>
          <a:stretch>
            <a:fillRect/>
          </a:stretch>
        </p:blipFill>
        <p:spPr>
          <a:xfrm>
            <a:off x="5398103" y="1628289"/>
            <a:ext cx="1661306" cy="1502289"/>
          </a:xfrm>
          <a:prstGeom prst="rect">
            <a:avLst/>
          </a:prstGeom>
        </p:spPr>
      </p:pic>
      <p:pic>
        <p:nvPicPr>
          <p:cNvPr id="18" name="Imagen 17"/>
          <p:cNvPicPr>
            <a:picLocks noChangeAspect="1"/>
          </p:cNvPicPr>
          <p:nvPr/>
        </p:nvPicPr>
        <p:blipFill>
          <a:blip r:embed="rId8">
            <a:extLst>
              <a:ext uri="{BEBA8EAE-BF5A-486C-A8C5-ECC9F3942E4B}">
                <a14:imgProps xmlns:a14="http://schemas.microsoft.com/office/drawing/2010/main">
                  <a14:imgLayer r:embed="rId9">
                    <a14:imgEffect>
                      <a14:backgroundRemoval t="0" b="100000" l="0" r="98195"/>
                    </a14:imgEffect>
                  </a14:imgLayer>
                </a14:imgProps>
              </a:ext>
            </a:extLst>
          </a:blip>
          <a:stretch>
            <a:fillRect/>
          </a:stretch>
        </p:blipFill>
        <p:spPr>
          <a:xfrm>
            <a:off x="7825820" y="1884520"/>
            <a:ext cx="1318180" cy="989825"/>
          </a:xfrm>
          <a:prstGeom prst="rect">
            <a:avLst/>
          </a:prstGeom>
        </p:spPr>
      </p:pic>
      <p:sp>
        <p:nvSpPr>
          <p:cNvPr id="19" name="Rectángulo 18"/>
          <p:cNvSpPr/>
          <p:nvPr/>
        </p:nvSpPr>
        <p:spPr>
          <a:xfrm>
            <a:off x="7059409" y="3332302"/>
            <a:ext cx="2398776" cy="461665"/>
          </a:xfrm>
          <a:prstGeom prst="rect">
            <a:avLst/>
          </a:prstGeom>
        </p:spPr>
        <p:txBody>
          <a:bodyPr wrap="square">
            <a:spAutoFit/>
          </a:bodyPr>
          <a:lstStyle/>
          <a:p>
            <a:pPr algn="ctr"/>
            <a:r>
              <a:rPr lang="es-EC" sz="2400" dirty="0"/>
              <a:t>MPX5010DP</a:t>
            </a:r>
          </a:p>
        </p:txBody>
      </p:sp>
      <p:pic>
        <p:nvPicPr>
          <p:cNvPr id="20" name="Imagen 19"/>
          <p:cNvPicPr>
            <a:picLocks noChangeAspect="1"/>
          </p:cNvPicPr>
          <p:nvPr/>
        </p:nvPicPr>
        <p:blipFill>
          <a:blip r:embed="rId10"/>
          <a:stretch>
            <a:fillRect/>
          </a:stretch>
        </p:blipFill>
        <p:spPr>
          <a:xfrm>
            <a:off x="414274" y="3905436"/>
            <a:ext cx="5619750" cy="2286000"/>
          </a:xfrm>
          <a:prstGeom prst="rect">
            <a:avLst/>
          </a:prstGeom>
        </p:spPr>
      </p:pic>
      <p:sp>
        <p:nvSpPr>
          <p:cNvPr id="21" name="Rectángulo 20"/>
          <p:cNvSpPr/>
          <p:nvPr/>
        </p:nvSpPr>
        <p:spPr>
          <a:xfrm>
            <a:off x="6626432" y="5540774"/>
            <a:ext cx="2398776" cy="461665"/>
          </a:xfrm>
          <a:prstGeom prst="rect">
            <a:avLst/>
          </a:prstGeom>
        </p:spPr>
        <p:txBody>
          <a:bodyPr wrap="square">
            <a:spAutoFit/>
          </a:bodyPr>
          <a:lstStyle/>
          <a:p>
            <a:pPr algn="ctr"/>
            <a:r>
              <a:rPr lang="es-EC" sz="2400" dirty="0"/>
              <a:t>CONTACTOR</a:t>
            </a:r>
          </a:p>
        </p:txBody>
      </p:sp>
      <p:pic>
        <p:nvPicPr>
          <p:cNvPr id="22" name="Imagen 21"/>
          <p:cNvPicPr>
            <a:picLocks noChangeAspect="1"/>
          </p:cNvPicPr>
          <p:nvPr/>
        </p:nvPicPr>
        <p:blipFill>
          <a:blip r:embed="rId11"/>
          <a:stretch>
            <a:fillRect/>
          </a:stretch>
        </p:blipFill>
        <p:spPr>
          <a:xfrm>
            <a:off x="7365911" y="4009051"/>
            <a:ext cx="1125528" cy="1532345"/>
          </a:xfrm>
          <a:prstGeom prst="rect">
            <a:avLst/>
          </a:prstGeom>
        </p:spPr>
      </p:pic>
    </p:spTree>
    <p:extLst>
      <p:ext uri="{BB962C8B-B14F-4D97-AF65-F5344CB8AC3E}">
        <p14:creationId xmlns:p14="http://schemas.microsoft.com/office/powerpoint/2010/main" val="2996858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F2965C-1AD4-481C-B556-461BEABAD913}"/>
              </a:ext>
            </a:extLst>
          </p:cNvPr>
          <p:cNvPicPr/>
          <p:nvPr/>
        </p:nvPicPr>
        <p:blipFill>
          <a:blip r:embed="rId2"/>
          <a:stretch>
            <a:fillRect/>
          </a:stretch>
        </p:blipFill>
        <p:spPr>
          <a:xfrm>
            <a:off x="971600" y="1556792"/>
            <a:ext cx="7200800" cy="4104456"/>
          </a:xfrm>
          <a:prstGeom prst="rect">
            <a:avLst/>
          </a:prstGeom>
        </p:spPr>
      </p:pic>
      <p:sp>
        <p:nvSpPr>
          <p:cNvPr id="5" name="Título 3">
            <a:extLst>
              <a:ext uri="{FF2B5EF4-FFF2-40B4-BE49-F238E27FC236}">
                <a16:creationId xmlns:a16="http://schemas.microsoft.com/office/drawing/2014/main" id="{EFD23751-CCCF-4A28-B3A2-999CC1347D53}"/>
              </a:ext>
            </a:extLst>
          </p:cNvPr>
          <p:cNvSpPr txBox="1">
            <a:spLocks/>
          </p:cNvSpPr>
          <p:nvPr/>
        </p:nvSpPr>
        <p:spPr>
          <a:xfrm>
            <a:off x="-1836712" y="51125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t>Diseño del Armario Eléctrico</a:t>
            </a:r>
          </a:p>
        </p:txBody>
      </p:sp>
      <p:sp>
        <p:nvSpPr>
          <p:cNvPr id="6" name="Título 3">
            <a:extLst>
              <a:ext uri="{FF2B5EF4-FFF2-40B4-BE49-F238E27FC236}">
                <a16:creationId xmlns:a16="http://schemas.microsoft.com/office/drawing/2014/main" id="{8924661A-F815-4C3F-BF89-770B1DD64BC4}"/>
              </a:ext>
            </a:extLst>
          </p:cNvPr>
          <p:cNvSpPr>
            <a:spLocks noGrp="1"/>
          </p:cNvSpPr>
          <p:nvPr>
            <p:ph type="title"/>
          </p:nvPr>
        </p:nvSpPr>
        <p:spPr>
          <a:xfrm>
            <a:off x="4542447" y="-28807"/>
            <a:ext cx="5472608" cy="720080"/>
          </a:xfrm>
        </p:spPr>
        <p:txBody>
          <a:bodyPr>
            <a:normAutofit/>
          </a:bodyPr>
          <a:lstStyle/>
          <a:p>
            <a:r>
              <a:rPr lang="es-EC" sz="3600" dirty="0"/>
              <a:t>DISEÑO ELÉCTRICO</a:t>
            </a:r>
          </a:p>
        </p:txBody>
      </p:sp>
    </p:spTree>
    <p:extLst>
      <p:ext uri="{BB962C8B-B14F-4D97-AF65-F5344CB8AC3E}">
        <p14:creationId xmlns:p14="http://schemas.microsoft.com/office/powerpoint/2010/main" val="1384822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00A3EA2-6617-4EF0-B97E-606F11CBC11D}"/>
              </a:ext>
            </a:extLst>
          </p:cNvPr>
          <p:cNvSpPr>
            <a:spLocks noGrp="1"/>
          </p:cNvSpPr>
          <p:nvPr>
            <p:ph type="title"/>
          </p:nvPr>
        </p:nvSpPr>
        <p:spPr>
          <a:xfrm>
            <a:off x="-2268760" y="332656"/>
            <a:ext cx="8229600" cy="1143000"/>
          </a:xfrm>
        </p:spPr>
        <p:txBody>
          <a:bodyPr/>
          <a:lstStyle/>
          <a:p>
            <a:r>
              <a:rPr lang="es-EC" dirty="0"/>
              <a:t>CONTENIDO</a:t>
            </a:r>
          </a:p>
        </p:txBody>
      </p:sp>
      <p:graphicFrame>
        <p:nvGraphicFramePr>
          <p:cNvPr id="4" name="Diagrama 3">
            <a:extLst>
              <a:ext uri="{FF2B5EF4-FFF2-40B4-BE49-F238E27FC236}">
                <a16:creationId xmlns:a16="http://schemas.microsoft.com/office/drawing/2014/main" id="{089FF6E7-13D3-4EB0-9207-262ABA1EC0E8}"/>
              </a:ext>
            </a:extLst>
          </p:cNvPr>
          <p:cNvGraphicFramePr/>
          <p:nvPr>
            <p:extLst>
              <p:ext uri="{D42A27DB-BD31-4B8C-83A1-F6EECF244321}">
                <p14:modId xmlns:p14="http://schemas.microsoft.com/office/powerpoint/2010/main" val="1855794054"/>
              </p:ext>
            </p:extLst>
          </p:nvPr>
        </p:nvGraphicFramePr>
        <p:xfrm>
          <a:off x="614536" y="1340768"/>
          <a:ext cx="8160568"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1122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215503" y="1082754"/>
            <a:ext cx="8585597" cy="4546521"/>
          </a:xfrm>
          <a:prstGeom prst="rect">
            <a:avLst/>
          </a:prstGeom>
        </p:spPr>
      </p:pic>
      <p:sp>
        <p:nvSpPr>
          <p:cNvPr id="5" name="Título 3">
            <a:extLst>
              <a:ext uri="{FF2B5EF4-FFF2-40B4-BE49-F238E27FC236}">
                <a16:creationId xmlns:a16="http://schemas.microsoft.com/office/drawing/2014/main" id="{C16251F2-566A-4ACD-BB99-FFA8809C68FE}"/>
              </a:ext>
            </a:extLst>
          </p:cNvPr>
          <p:cNvSpPr txBox="1">
            <a:spLocks/>
          </p:cNvSpPr>
          <p:nvPr/>
        </p:nvSpPr>
        <p:spPr>
          <a:xfrm>
            <a:off x="-1548680" y="62068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t>Distribución de la Alimentación</a:t>
            </a:r>
          </a:p>
        </p:txBody>
      </p:sp>
      <p:sp>
        <p:nvSpPr>
          <p:cNvPr id="6" name="Título 3">
            <a:extLst>
              <a:ext uri="{FF2B5EF4-FFF2-40B4-BE49-F238E27FC236}">
                <a16:creationId xmlns:a16="http://schemas.microsoft.com/office/drawing/2014/main" id="{8924661A-F815-4C3F-BF89-770B1DD64BC4}"/>
              </a:ext>
            </a:extLst>
          </p:cNvPr>
          <p:cNvSpPr>
            <a:spLocks noGrp="1"/>
          </p:cNvSpPr>
          <p:nvPr>
            <p:ph type="title"/>
          </p:nvPr>
        </p:nvSpPr>
        <p:spPr>
          <a:xfrm>
            <a:off x="4542447" y="-28807"/>
            <a:ext cx="5472608" cy="720080"/>
          </a:xfrm>
        </p:spPr>
        <p:txBody>
          <a:bodyPr>
            <a:normAutofit/>
          </a:bodyPr>
          <a:lstStyle/>
          <a:p>
            <a:r>
              <a:rPr lang="es-EC" sz="3600" dirty="0"/>
              <a:t>DISEÑO ELÉCTRICO</a:t>
            </a:r>
          </a:p>
        </p:txBody>
      </p:sp>
    </p:spTree>
    <p:extLst>
      <p:ext uri="{BB962C8B-B14F-4D97-AF65-F5344CB8AC3E}">
        <p14:creationId xmlns:p14="http://schemas.microsoft.com/office/powerpoint/2010/main" val="138547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924661A-F815-4C3F-BF89-770B1DD64BC4}"/>
              </a:ext>
            </a:extLst>
          </p:cNvPr>
          <p:cNvSpPr txBox="1">
            <a:spLocks/>
          </p:cNvSpPr>
          <p:nvPr/>
        </p:nvSpPr>
        <p:spPr>
          <a:xfrm>
            <a:off x="4542447" y="-28807"/>
            <a:ext cx="5472608"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600"/>
              <a:t>DISEÑO ELÉCTRICO</a:t>
            </a:r>
            <a:endParaRPr lang="es-EC" sz="3600" dirty="0"/>
          </a:p>
        </p:txBody>
      </p:sp>
      <p:pic>
        <p:nvPicPr>
          <p:cNvPr id="5" name="Imagen 4"/>
          <p:cNvPicPr>
            <a:picLocks noChangeAspect="1"/>
          </p:cNvPicPr>
          <p:nvPr/>
        </p:nvPicPr>
        <p:blipFill>
          <a:blip r:embed="rId2"/>
          <a:stretch>
            <a:fillRect/>
          </a:stretch>
        </p:blipFill>
        <p:spPr>
          <a:xfrm>
            <a:off x="179512" y="836712"/>
            <a:ext cx="3672408" cy="4973559"/>
          </a:xfrm>
          <a:prstGeom prst="rect">
            <a:avLst/>
          </a:prstGeom>
        </p:spPr>
      </p:pic>
      <p:pic>
        <p:nvPicPr>
          <p:cNvPr id="7" name="Imagen 6"/>
          <p:cNvPicPr>
            <a:picLocks noChangeAspect="1"/>
          </p:cNvPicPr>
          <p:nvPr/>
        </p:nvPicPr>
        <p:blipFill>
          <a:blip r:embed="rId3"/>
          <a:stretch>
            <a:fillRect/>
          </a:stretch>
        </p:blipFill>
        <p:spPr>
          <a:xfrm>
            <a:off x="4139952" y="2060848"/>
            <a:ext cx="4781550" cy="2657475"/>
          </a:xfrm>
          <a:prstGeom prst="rect">
            <a:avLst/>
          </a:prstGeom>
        </p:spPr>
      </p:pic>
    </p:spTree>
    <p:extLst>
      <p:ext uri="{BB962C8B-B14F-4D97-AF65-F5344CB8AC3E}">
        <p14:creationId xmlns:p14="http://schemas.microsoft.com/office/powerpoint/2010/main" val="4173017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436" y="1799034"/>
            <a:ext cx="3876914" cy="3992166"/>
          </a:xfrm>
          <a:prstGeom prst="rect">
            <a:avLst/>
          </a:prstGeom>
          <a:noFill/>
          <a:ln>
            <a:noFill/>
          </a:ln>
        </p:spPr>
      </p:pic>
      <p:pic>
        <p:nvPicPr>
          <p:cNvPr id="5" name="Imagen 4"/>
          <p:cNvPicPr/>
          <p:nvPr/>
        </p:nvPicPr>
        <p:blipFill>
          <a:blip r:embed="rId3"/>
          <a:stretch>
            <a:fillRect/>
          </a:stretch>
        </p:blipFill>
        <p:spPr>
          <a:xfrm>
            <a:off x="4669631" y="1799034"/>
            <a:ext cx="4169569" cy="3992166"/>
          </a:xfrm>
          <a:prstGeom prst="rect">
            <a:avLst/>
          </a:prstGeom>
        </p:spPr>
      </p:pic>
      <p:sp>
        <p:nvSpPr>
          <p:cNvPr id="8" name="Título 3">
            <a:extLst>
              <a:ext uri="{FF2B5EF4-FFF2-40B4-BE49-F238E27FC236}">
                <a16:creationId xmlns:a16="http://schemas.microsoft.com/office/drawing/2014/main" id="{05968659-0367-4723-9787-B552589554C0}"/>
              </a:ext>
            </a:extLst>
          </p:cNvPr>
          <p:cNvSpPr txBox="1">
            <a:spLocks/>
          </p:cNvSpPr>
          <p:nvPr/>
        </p:nvSpPr>
        <p:spPr>
          <a:xfrm>
            <a:off x="-1836712" y="51125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t>Diagramas de Control</a:t>
            </a:r>
          </a:p>
        </p:txBody>
      </p:sp>
      <p:sp>
        <p:nvSpPr>
          <p:cNvPr id="6" name="Título 3">
            <a:extLst>
              <a:ext uri="{FF2B5EF4-FFF2-40B4-BE49-F238E27FC236}">
                <a16:creationId xmlns:a16="http://schemas.microsoft.com/office/drawing/2014/main" id="{8924661A-F815-4C3F-BF89-770B1DD64BC4}"/>
              </a:ext>
            </a:extLst>
          </p:cNvPr>
          <p:cNvSpPr>
            <a:spLocks noGrp="1"/>
          </p:cNvSpPr>
          <p:nvPr>
            <p:ph type="title"/>
          </p:nvPr>
        </p:nvSpPr>
        <p:spPr>
          <a:xfrm>
            <a:off x="4542447" y="-28807"/>
            <a:ext cx="5472608" cy="720080"/>
          </a:xfrm>
        </p:spPr>
        <p:txBody>
          <a:bodyPr>
            <a:normAutofit/>
          </a:bodyPr>
          <a:lstStyle/>
          <a:p>
            <a:r>
              <a:rPr lang="es-EC" sz="3600" dirty="0"/>
              <a:t>DISEÑO ELÉCTRICO</a:t>
            </a:r>
          </a:p>
        </p:txBody>
      </p:sp>
    </p:spTree>
    <p:extLst>
      <p:ext uri="{BB962C8B-B14F-4D97-AF65-F5344CB8AC3E}">
        <p14:creationId xmlns:p14="http://schemas.microsoft.com/office/powerpoint/2010/main" val="123850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1378744" y="1367790"/>
            <a:ext cx="6793706" cy="4090035"/>
          </a:xfrm>
          <a:prstGeom prst="rect">
            <a:avLst/>
          </a:prstGeom>
        </p:spPr>
      </p:pic>
      <p:sp>
        <p:nvSpPr>
          <p:cNvPr id="5" name="Título 3">
            <a:extLst>
              <a:ext uri="{FF2B5EF4-FFF2-40B4-BE49-F238E27FC236}">
                <a16:creationId xmlns:a16="http://schemas.microsoft.com/office/drawing/2014/main" id="{7298BA24-8BC3-4587-9FE6-C8EFBDEFFB25}"/>
              </a:ext>
            </a:extLst>
          </p:cNvPr>
          <p:cNvSpPr txBox="1">
            <a:spLocks/>
          </p:cNvSpPr>
          <p:nvPr/>
        </p:nvSpPr>
        <p:spPr>
          <a:xfrm>
            <a:off x="-1836712" y="51125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t>Diagramas de Fuerza</a:t>
            </a:r>
          </a:p>
        </p:txBody>
      </p:sp>
      <p:sp>
        <p:nvSpPr>
          <p:cNvPr id="6" name="Título 3">
            <a:extLst>
              <a:ext uri="{FF2B5EF4-FFF2-40B4-BE49-F238E27FC236}">
                <a16:creationId xmlns:a16="http://schemas.microsoft.com/office/drawing/2014/main" id="{8924661A-F815-4C3F-BF89-770B1DD64BC4}"/>
              </a:ext>
            </a:extLst>
          </p:cNvPr>
          <p:cNvSpPr>
            <a:spLocks noGrp="1"/>
          </p:cNvSpPr>
          <p:nvPr>
            <p:ph type="title"/>
          </p:nvPr>
        </p:nvSpPr>
        <p:spPr>
          <a:xfrm>
            <a:off x="4542447" y="-28807"/>
            <a:ext cx="5472608" cy="720080"/>
          </a:xfrm>
        </p:spPr>
        <p:txBody>
          <a:bodyPr>
            <a:normAutofit/>
          </a:bodyPr>
          <a:lstStyle/>
          <a:p>
            <a:r>
              <a:rPr lang="es-EC" sz="3600" dirty="0"/>
              <a:t>DISEÑO ELÉCTRICO</a:t>
            </a:r>
          </a:p>
        </p:txBody>
      </p:sp>
    </p:spTree>
    <p:extLst>
      <p:ext uri="{BB962C8B-B14F-4D97-AF65-F5344CB8AC3E}">
        <p14:creationId xmlns:p14="http://schemas.microsoft.com/office/powerpoint/2010/main" val="869165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a:stretch>
            <a:fillRect/>
          </a:stretch>
        </p:blipFill>
        <p:spPr>
          <a:xfrm>
            <a:off x="436407" y="2204864"/>
            <a:ext cx="4582240" cy="3267075"/>
          </a:xfrm>
          <a:prstGeom prst="rect">
            <a:avLst/>
          </a:prstGeom>
        </p:spPr>
      </p:pic>
      <p:pic>
        <p:nvPicPr>
          <p:cNvPr id="6" name="Imagen 5"/>
          <p:cNvPicPr/>
          <p:nvPr/>
        </p:nvPicPr>
        <p:blipFill>
          <a:blip r:embed="rId3"/>
          <a:stretch>
            <a:fillRect/>
          </a:stretch>
        </p:blipFill>
        <p:spPr>
          <a:xfrm>
            <a:off x="5464545" y="1988840"/>
            <a:ext cx="3174683" cy="3905250"/>
          </a:xfrm>
          <a:prstGeom prst="rect">
            <a:avLst/>
          </a:prstGeom>
        </p:spPr>
      </p:pic>
      <p:sp>
        <p:nvSpPr>
          <p:cNvPr id="8" name="Título 3">
            <a:extLst>
              <a:ext uri="{FF2B5EF4-FFF2-40B4-BE49-F238E27FC236}">
                <a16:creationId xmlns:a16="http://schemas.microsoft.com/office/drawing/2014/main" id="{35923E03-2AFC-4662-8ECD-7EEBAB96F52B}"/>
              </a:ext>
            </a:extLst>
          </p:cNvPr>
          <p:cNvSpPr txBox="1">
            <a:spLocks/>
          </p:cNvSpPr>
          <p:nvPr/>
        </p:nvSpPr>
        <p:spPr>
          <a:xfrm>
            <a:off x="-529785" y="476672"/>
            <a:ext cx="4392488" cy="89436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t>Diseño de Placas</a:t>
            </a:r>
          </a:p>
        </p:txBody>
      </p:sp>
      <p:sp>
        <p:nvSpPr>
          <p:cNvPr id="7" name="Título 3">
            <a:extLst>
              <a:ext uri="{FF2B5EF4-FFF2-40B4-BE49-F238E27FC236}">
                <a16:creationId xmlns:a16="http://schemas.microsoft.com/office/drawing/2014/main" id="{35923E03-2AFC-4662-8ECD-7EEBAB96F52B}"/>
              </a:ext>
            </a:extLst>
          </p:cNvPr>
          <p:cNvSpPr txBox="1">
            <a:spLocks/>
          </p:cNvSpPr>
          <p:nvPr/>
        </p:nvSpPr>
        <p:spPr>
          <a:xfrm>
            <a:off x="2083334" y="1098856"/>
            <a:ext cx="4968552" cy="89436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solidFill>
                  <a:srgbClr val="FF0000"/>
                </a:solidFill>
              </a:rPr>
              <a:t>Esquema realizado en </a:t>
            </a:r>
            <a:r>
              <a:rPr lang="es-EC" sz="2800" b="1" dirty="0" err="1">
                <a:solidFill>
                  <a:srgbClr val="FF0000"/>
                </a:solidFill>
              </a:rPr>
              <a:t>Proteus</a:t>
            </a:r>
            <a:endParaRPr lang="es-EC" sz="2800" b="1" dirty="0">
              <a:solidFill>
                <a:srgbClr val="FF0000"/>
              </a:solidFill>
            </a:endParaRPr>
          </a:p>
        </p:txBody>
      </p:sp>
      <p:sp>
        <p:nvSpPr>
          <p:cNvPr id="9" name="Título 3">
            <a:extLst>
              <a:ext uri="{FF2B5EF4-FFF2-40B4-BE49-F238E27FC236}">
                <a16:creationId xmlns:a16="http://schemas.microsoft.com/office/drawing/2014/main" id="{8924661A-F815-4C3F-BF89-770B1DD64BC4}"/>
              </a:ext>
            </a:extLst>
          </p:cNvPr>
          <p:cNvSpPr>
            <a:spLocks noGrp="1"/>
          </p:cNvSpPr>
          <p:nvPr>
            <p:ph type="title"/>
          </p:nvPr>
        </p:nvSpPr>
        <p:spPr>
          <a:xfrm>
            <a:off x="4542447" y="-28807"/>
            <a:ext cx="5472608" cy="720080"/>
          </a:xfrm>
        </p:spPr>
        <p:txBody>
          <a:bodyPr>
            <a:normAutofit/>
          </a:bodyPr>
          <a:lstStyle/>
          <a:p>
            <a:r>
              <a:rPr lang="es-EC" sz="3600" dirty="0"/>
              <a:t>DISEÑO ELÉCTRICO</a:t>
            </a:r>
          </a:p>
        </p:txBody>
      </p:sp>
    </p:spTree>
    <p:extLst>
      <p:ext uri="{BB962C8B-B14F-4D97-AF65-F5344CB8AC3E}">
        <p14:creationId xmlns:p14="http://schemas.microsoft.com/office/powerpoint/2010/main" val="2912065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250269" y="1758315"/>
            <a:ext cx="4274106" cy="3861435"/>
          </a:xfrm>
          <a:prstGeom prst="rect">
            <a:avLst/>
          </a:prstGeom>
        </p:spPr>
      </p:pic>
      <p:pic>
        <p:nvPicPr>
          <p:cNvPr id="5" name="Imagen 4"/>
          <p:cNvPicPr/>
          <p:nvPr/>
        </p:nvPicPr>
        <p:blipFill>
          <a:blip r:embed="rId3"/>
          <a:stretch>
            <a:fillRect/>
          </a:stretch>
        </p:blipFill>
        <p:spPr>
          <a:xfrm>
            <a:off x="4704874" y="1758315"/>
            <a:ext cx="4239101" cy="3861435"/>
          </a:xfrm>
          <a:prstGeom prst="rect">
            <a:avLst/>
          </a:prstGeom>
        </p:spPr>
      </p:pic>
      <p:sp>
        <p:nvSpPr>
          <p:cNvPr id="7" name="Título 3">
            <a:extLst>
              <a:ext uri="{FF2B5EF4-FFF2-40B4-BE49-F238E27FC236}">
                <a16:creationId xmlns:a16="http://schemas.microsoft.com/office/drawing/2014/main" id="{35923E03-2AFC-4662-8ECD-7EEBAB96F52B}"/>
              </a:ext>
            </a:extLst>
          </p:cNvPr>
          <p:cNvSpPr txBox="1">
            <a:spLocks/>
          </p:cNvSpPr>
          <p:nvPr/>
        </p:nvSpPr>
        <p:spPr>
          <a:xfrm>
            <a:off x="1855872" y="620688"/>
            <a:ext cx="4968552" cy="89436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solidFill>
                  <a:srgbClr val="FF0000"/>
                </a:solidFill>
              </a:rPr>
              <a:t>Layout realizado en </a:t>
            </a:r>
            <a:r>
              <a:rPr lang="es-EC" sz="2800" b="1" dirty="0" err="1">
                <a:solidFill>
                  <a:srgbClr val="FF0000"/>
                </a:solidFill>
              </a:rPr>
              <a:t>Proteus</a:t>
            </a:r>
            <a:endParaRPr lang="es-EC" sz="2800" b="1" dirty="0">
              <a:solidFill>
                <a:srgbClr val="FF0000"/>
              </a:solidFill>
            </a:endParaRPr>
          </a:p>
        </p:txBody>
      </p:sp>
      <p:sp>
        <p:nvSpPr>
          <p:cNvPr id="8" name="Título 3">
            <a:extLst>
              <a:ext uri="{FF2B5EF4-FFF2-40B4-BE49-F238E27FC236}">
                <a16:creationId xmlns:a16="http://schemas.microsoft.com/office/drawing/2014/main" id="{8924661A-F815-4C3F-BF89-770B1DD64BC4}"/>
              </a:ext>
            </a:extLst>
          </p:cNvPr>
          <p:cNvSpPr>
            <a:spLocks noGrp="1"/>
          </p:cNvSpPr>
          <p:nvPr>
            <p:ph type="title"/>
          </p:nvPr>
        </p:nvSpPr>
        <p:spPr>
          <a:xfrm>
            <a:off x="4542447" y="-28807"/>
            <a:ext cx="5472608" cy="720080"/>
          </a:xfrm>
        </p:spPr>
        <p:txBody>
          <a:bodyPr>
            <a:normAutofit/>
          </a:bodyPr>
          <a:lstStyle/>
          <a:p>
            <a:r>
              <a:rPr lang="es-EC" sz="3600" dirty="0"/>
              <a:t>DISEÑO ELÉCTRICO</a:t>
            </a:r>
          </a:p>
        </p:txBody>
      </p:sp>
    </p:spTree>
    <p:extLst>
      <p:ext uri="{BB962C8B-B14F-4D97-AF65-F5344CB8AC3E}">
        <p14:creationId xmlns:p14="http://schemas.microsoft.com/office/powerpoint/2010/main" val="3127080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642797" y="1130733"/>
            <a:ext cx="2307946" cy="2709700"/>
          </a:xfrm>
          <a:prstGeom prst="rect">
            <a:avLst/>
          </a:prstGeom>
        </p:spPr>
      </p:pic>
      <p:pic>
        <p:nvPicPr>
          <p:cNvPr id="5" name="Imagen 4">
            <a:extLst>
              <a:ext uri="{FF2B5EF4-FFF2-40B4-BE49-F238E27FC236}">
                <a16:creationId xmlns:a16="http://schemas.microsoft.com/office/drawing/2014/main" id="{7ADF346C-2523-4C5A-95F7-2CF00844F9F2}"/>
              </a:ext>
            </a:extLst>
          </p:cNvPr>
          <p:cNvPicPr/>
          <p:nvPr/>
        </p:nvPicPr>
        <p:blipFill>
          <a:blip r:embed="rId3"/>
          <a:stretch>
            <a:fillRect/>
          </a:stretch>
        </p:blipFill>
        <p:spPr>
          <a:xfrm>
            <a:off x="3401462" y="1132548"/>
            <a:ext cx="2594015" cy="2683822"/>
          </a:xfrm>
          <a:prstGeom prst="rect">
            <a:avLst/>
          </a:prstGeom>
        </p:spPr>
      </p:pic>
      <p:sp>
        <p:nvSpPr>
          <p:cNvPr id="6" name="Título 3">
            <a:extLst>
              <a:ext uri="{FF2B5EF4-FFF2-40B4-BE49-F238E27FC236}">
                <a16:creationId xmlns:a16="http://schemas.microsoft.com/office/drawing/2014/main" id="{8924661A-F815-4C3F-BF89-770B1DD64BC4}"/>
              </a:ext>
            </a:extLst>
          </p:cNvPr>
          <p:cNvSpPr>
            <a:spLocks noGrp="1"/>
          </p:cNvSpPr>
          <p:nvPr>
            <p:ph type="title"/>
          </p:nvPr>
        </p:nvSpPr>
        <p:spPr>
          <a:xfrm>
            <a:off x="4542447" y="-28807"/>
            <a:ext cx="5472608" cy="720080"/>
          </a:xfrm>
        </p:spPr>
        <p:txBody>
          <a:bodyPr>
            <a:normAutofit/>
          </a:bodyPr>
          <a:lstStyle/>
          <a:p>
            <a:r>
              <a:rPr lang="es-EC" sz="3600" dirty="0"/>
              <a:t>DISEÑO ELÉCTRICO</a:t>
            </a:r>
          </a:p>
        </p:txBody>
      </p:sp>
      <p:pic>
        <p:nvPicPr>
          <p:cNvPr id="7" name="Imagen 6"/>
          <p:cNvPicPr>
            <a:picLocks noChangeAspect="1"/>
          </p:cNvPicPr>
          <p:nvPr/>
        </p:nvPicPr>
        <p:blipFill>
          <a:blip r:embed="rId4"/>
          <a:stretch>
            <a:fillRect/>
          </a:stretch>
        </p:blipFill>
        <p:spPr>
          <a:xfrm>
            <a:off x="3651340" y="4005064"/>
            <a:ext cx="2331198" cy="2283816"/>
          </a:xfrm>
          <a:prstGeom prst="rect">
            <a:avLst/>
          </a:prstGeom>
        </p:spPr>
      </p:pic>
      <p:pic>
        <p:nvPicPr>
          <p:cNvPr id="8" name="Imagen 7"/>
          <p:cNvPicPr>
            <a:picLocks noChangeAspect="1"/>
          </p:cNvPicPr>
          <p:nvPr/>
        </p:nvPicPr>
        <p:blipFill>
          <a:blip r:embed="rId5"/>
          <a:stretch>
            <a:fillRect/>
          </a:stretch>
        </p:blipFill>
        <p:spPr>
          <a:xfrm>
            <a:off x="391651" y="1130733"/>
            <a:ext cx="2437894" cy="2683822"/>
          </a:xfrm>
          <a:prstGeom prst="rect">
            <a:avLst/>
          </a:prstGeom>
        </p:spPr>
      </p:pic>
      <p:sp>
        <p:nvSpPr>
          <p:cNvPr id="9" name="Flecha derecha 8"/>
          <p:cNvSpPr/>
          <p:nvPr/>
        </p:nvSpPr>
        <p:spPr>
          <a:xfrm>
            <a:off x="2949860" y="2233555"/>
            <a:ext cx="41363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lecha derecha 9"/>
          <p:cNvSpPr/>
          <p:nvPr/>
        </p:nvSpPr>
        <p:spPr>
          <a:xfrm>
            <a:off x="6112318" y="2348880"/>
            <a:ext cx="41363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Título 3">
            <a:extLst>
              <a:ext uri="{FF2B5EF4-FFF2-40B4-BE49-F238E27FC236}">
                <a16:creationId xmlns:a16="http://schemas.microsoft.com/office/drawing/2014/main" id="{35923E03-2AFC-4662-8ECD-7EEBAB96F52B}"/>
              </a:ext>
            </a:extLst>
          </p:cNvPr>
          <p:cNvSpPr txBox="1">
            <a:spLocks/>
          </p:cNvSpPr>
          <p:nvPr/>
        </p:nvSpPr>
        <p:spPr>
          <a:xfrm>
            <a:off x="4900" y="408895"/>
            <a:ext cx="2357918" cy="8504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solidFill>
                  <a:srgbClr val="FF0000"/>
                </a:solidFill>
              </a:rPr>
              <a:t>PLACA P1</a:t>
            </a:r>
          </a:p>
        </p:txBody>
      </p:sp>
      <p:sp>
        <p:nvSpPr>
          <p:cNvPr id="12" name="Título 3">
            <a:extLst>
              <a:ext uri="{FF2B5EF4-FFF2-40B4-BE49-F238E27FC236}">
                <a16:creationId xmlns:a16="http://schemas.microsoft.com/office/drawing/2014/main" id="{35923E03-2AFC-4662-8ECD-7EEBAB96F52B}"/>
              </a:ext>
            </a:extLst>
          </p:cNvPr>
          <p:cNvSpPr txBox="1">
            <a:spLocks/>
          </p:cNvSpPr>
          <p:nvPr/>
        </p:nvSpPr>
        <p:spPr>
          <a:xfrm>
            <a:off x="251520" y="3868154"/>
            <a:ext cx="2357918" cy="8504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solidFill>
                  <a:srgbClr val="FF0000"/>
                </a:solidFill>
              </a:rPr>
              <a:t>PLACA P2</a:t>
            </a:r>
          </a:p>
        </p:txBody>
      </p:sp>
    </p:spTree>
    <p:extLst>
      <p:ext uri="{BB962C8B-B14F-4D97-AF65-F5344CB8AC3E}">
        <p14:creationId xmlns:p14="http://schemas.microsoft.com/office/powerpoint/2010/main" val="3774431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CFE64BD-B137-4791-A705-F3B93D8EC01D}"/>
              </a:ext>
            </a:extLst>
          </p:cNvPr>
          <p:cNvPicPr/>
          <p:nvPr/>
        </p:nvPicPr>
        <p:blipFill>
          <a:blip r:embed="rId2"/>
          <a:stretch>
            <a:fillRect/>
          </a:stretch>
        </p:blipFill>
        <p:spPr>
          <a:xfrm>
            <a:off x="2771800" y="1340768"/>
            <a:ext cx="3600400" cy="4176464"/>
          </a:xfrm>
          <a:prstGeom prst="rect">
            <a:avLst/>
          </a:prstGeom>
        </p:spPr>
      </p:pic>
      <p:sp>
        <p:nvSpPr>
          <p:cNvPr id="5" name="Título 3">
            <a:extLst>
              <a:ext uri="{FF2B5EF4-FFF2-40B4-BE49-F238E27FC236}">
                <a16:creationId xmlns:a16="http://schemas.microsoft.com/office/drawing/2014/main" id="{DDE2A82E-A781-4019-999A-3BE7A312137D}"/>
              </a:ext>
            </a:extLst>
          </p:cNvPr>
          <p:cNvSpPr txBox="1">
            <a:spLocks/>
          </p:cNvSpPr>
          <p:nvPr/>
        </p:nvSpPr>
        <p:spPr>
          <a:xfrm>
            <a:off x="-1692696" y="40466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t>Archivos del Proyecto HMI V1</a:t>
            </a:r>
          </a:p>
        </p:txBody>
      </p:sp>
      <p:pic>
        <p:nvPicPr>
          <p:cNvPr id="7" name="Imagen 6" descr="Logotipo&#10;&#10;Descripción generada automáticamente con confianza media">
            <a:extLst>
              <a:ext uri="{FF2B5EF4-FFF2-40B4-BE49-F238E27FC236}">
                <a16:creationId xmlns:a16="http://schemas.microsoft.com/office/drawing/2014/main" id="{46518777-A5E2-4759-8799-A9751C22C51A}"/>
              </a:ext>
            </a:extLst>
          </p:cNvPr>
          <p:cNvPicPr>
            <a:picLocks noChangeAspect="1"/>
          </p:cNvPicPr>
          <p:nvPr/>
        </p:nvPicPr>
        <p:blipFill>
          <a:blip r:embed="rId3"/>
          <a:stretch>
            <a:fillRect/>
          </a:stretch>
        </p:blipFill>
        <p:spPr>
          <a:xfrm>
            <a:off x="395536" y="4587070"/>
            <a:ext cx="1303412" cy="930162"/>
          </a:xfrm>
          <a:prstGeom prst="rect">
            <a:avLst/>
          </a:prstGeom>
        </p:spPr>
      </p:pic>
      <p:sp>
        <p:nvSpPr>
          <p:cNvPr id="6" name="Título 3">
            <a:extLst>
              <a:ext uri="{FF2B5EF4-FFF2-40B4-BE49-F238E27FC236}">
                <a16:creationId xmlns:a16="http://schemas.microsoft.com/office/drawing/2014/main" id="{8924661A-F815-4C3F-BF89-770B1DD64BC4}"/>
              </a:ext>
            </a:extLst>
          </p:cNvPr>
          <p:cNvSpPr>
            <a:spLocks noGrp="1"/>
          </p:cNvSpPr>
          <p:nvPr>
            <p:ph type="title"/>
          </p:nvPr>
        </p:nvSpPr>
        <p:spPr>
          <a:xfrm>
            <a:off x="4542447" y="-28807"/>
            <a:ext cx="5472608" cy="720080"/>
          </a:xfrm>
        </p:spPr>
        <p:txBody>
          <a:bodyPr>
            <a:normAutofit/>
          </a:bodyPr>
          <a:lstStyle/>
          <a:p>
            <a:r>
              <a:rPr lang="es-EC" sz="3600" dirty="0"/>
              <a:t>DISEÑO DEL HMI</a:t>
            </a:r>
          </a:p>
        </p:txBody>
      </p:sp>
    </p:spTree>
    <p:extLst>
      <p:ext uri="{BB962C8B-B14F-4D97-AF65-F5344CB8AC3E}">
        <p14:creationId xmlns:p14="http://schemas.microsoft.com/office/powerpoint/2010/main" val="2210927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900917" y="681964"/>
            <a:ext cx="5283060" cy="3168352"/>
          </a:xfrm>
          <a:prstGeom prst="rect">
            <a:avLst/>
          </a:prstGeom>
        </p:spPr>
      </p:pic>
      <p:sp>
        <p:nvSpPr>
          <p:cNvPr id="5" name="Título 3">
            <a:extLst>
              <a:ext uri="{FF2B5EF4-FFF2-40B4-BE49-F238E27FC236}">
                <a16:creationId xmlns:a16="http://schemas.microsoft.com/office/drawing/2014/main" id="{8924661A-F815-4C3F-BF89-770B1DD64BC4}"/>
              </a:ext>
            </a:extLst>
          </p:cNvPr>
          <p:cNvSpPr>
            <a:spLocks noGrp="1"/>
          </p:cNvSpPr>
          <p:nvPr>
            <p:ph type="title"/>
          </p:nvPr>
        </p:nvSpPr>
        <p:spPr>
          <a:xfrm>
            <a:off x="4542447" y="-28807"/>
            <a:ext cx="5472608" cy="720080"/>
          </a:xfrm>
        </p:spPr>
        <p:txBody>
          <a:bodyPr>
            <a:normAutofit/>
          </a:bodyPr>
          <a:lstStyle/>
          <a:p>
            <a:r>
              <a:rPr lang="es-EC" sz="3600" dirty="0"/>
              <a:t>DISEÑO DEL HMI</a:t>
            </a:r>
          </a:p>
        </p:txBody>
      </p:sp>
      <p:pic>
        <p:nvPicPr>
          <p:cNvPr id="6" name="Imagen 5"/>
          <p:cNvPicPr>
            <a:picLocks noChangeAspect="1"/>
          </p:cNvPicPr>
          <p:nvPr/>
        </p:nvPicPr>
        <p:blipFill>
          <a:blip r:embed="rId3"/>
          <a:stretch>
            <a:fillRect/>
          </a:stretch>
        </p:blipFill>
        <p:spPr>
          <a:xfrm>
            <a:off x="1446822" y="3717032"/>
            <a:ext cx="6191250" cy="2371725"/>
          </a:xfrm>
          <a:prstGeom prst="rect">
            <a:avLst/>
          </a:prstGeom>
        </p:spPr>
      </p:pic>
    </p:spTree>
    <p:extLst>
      <p:ext uri="{BB962C8B-B14F-4D97-AF65-F5344CB8AC3E}">
        <p14:creationId xmlns:p14="http://schemas.microsoft.com/office/powerpoint/2010/main" val="745899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9EB2CEF-905C-44DF-BF07-D7C8191799F4}"/>
              </a:ext>
            </a:extLst>
          </p:cNvPr>
          <p:cNvPicPr/>
          <p:nvPr/>
        </p:nvPicPr>
        <p:blipFill rotWithShape="1">
          <a:blip r:embed="rId2"/>
          <a:srcRect b="1180"/>
          <a:stretch/>
        </p:blipFill>
        <p:spPr bwMode="auto">
          <a:xfrm>
            <a:off x="755576" y="1250758"/>
            <a:ext cx="7632848" cy="4356484"/>
          </a:xfrm>
          <a:prstGeom prst="rect">
            <a:avLst/>
          </a:prstGeom>
          <a:ln>
            <a:noFill/>
          </a:ln>
          <a:extLst>
            <a:ext uri="{53640926-AAD7-44D8-BBD7-CCE9431645EC}">
              <a14:shadowObscured xmlns:a14="http://schemas.microsoft.com/office/drawing/2010/main"/>
            </a:ext>
          </a:extLst>
        </p:spPr>
      </p:pic>
      <p:sp>
        <p:nvSpPr>
          <p:cNvPr id="6" name="Título 3">
            <a:extLst>
              <a:ext uri="{FF2B5EF4-FFF2-40B4-BE49-F238E27FC236}">
                <a16:creationId xmlns:a16="http://schemas.microsoft.com/office/drawing/2014/main" id="{89E253CD-ED10-4C9A-8727-7D833DC81C74}"/>
              </a:ext>
            </a:extLst>
          </p:cNvPr>
          <p:cNvSpPr txBox="1">
            <a:spLocks/>
          </p:cNvSpPr>
          <p:nvPr/>
        </p:nvSpPr>
        <p:spPr>
          <a:xfrm>
            <a:off x="-2628800" y="33265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t>HMI- Menú</a:t>
            </a:r>
          </a:p>
        </p:txBody>
      </p:sp>
      <p:sp>
        <p:nvSpPr>
          <p:cNvPr id="4" name="Título 3">
            <a:extLst>
              <a:ext uri="{FF2B5EF4-FFF2-40B4-BE49-F238E27FC236}">
                <a16:creationId xmlns:a16="http://schemas.microsoft.com/office/drawing/2014/main" id="{8924661A-F815-4C3F-BF89-770B1DD64BC4}"/>
              </a:ext>
            </a:extLst>
          </p:cNvPr>
          <p:cNvSpPr>
            <a:spLocks noGrp="1"/>
          </p:cNvSpPr>
          <p:nvPr>
            <p:ph type="title"/>
          </p:nvPr>
        </p:nvSpPr>
        <p:spPr>
          <a:xfrm>
            <a:off x="4542447" y="-28807"/>
            <a:ext cx="5472608" cy="720080"/>
          </a:xfrm>
        </p:spPr>
        <p:txBody>
          <a:bodyPr>
            <a:normAutofit/>
          </a:bodyPr>
          <a:lstStyle/>
          <a:p>
            <a:r>
              <a:rPr lang="es-EC" sz="3600" dirty="0"/>
              <a:t>DISEÑO DEL HMI</a:t>
            </a:r>
          </a:p>
        </p:txBody>
      </p:sp>
    </p:spTree>
    <p:extLst>
      <p:ext uri="{BB962C8B-B14F-4D97-AF65-F5344CB8AC3E}">
        <p14:creationId xmlns:p14="http://schemas.microsoft.com/office/powerpoint/2010/main" val="320507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00A3EA2-6617-4EF0-B97E-606F11CBC11D}"/>
              </a:ext>
            </a:extLst>
          </p:cNvPr>
          <p:cNvSpPr>
            <a:spLocks noGrp="1"/>
          </p:cNvSpPr>
          <p:nvPr>
            <p:ph type="title"/>
          </p:nvPr>
        </p:nvSpPr>
        <p:spPr>
          <a:xfrm>
            <a:off x="-2268760" y="332656"/>
            <a:ext cx="8229600" cy="1143000"/>
          </a:xfrm>
        </p:spPr>
        <p:txBody>
          <a:bodyPr/>
          <a:lstStyle/>
          <a:p>
            <a:r>
              <a:rPr lang="es-EC" dirty="0"/>
              <a:t>CONTENIDO</a:t>
            </a:r>
          </a:p>
        </p:txBody>
      </p:sp>
      <p:graphicFrame>
        <p:nvGraphicFramePr>
          <p:cNvPr id="4" name="Diagrama 3">
            <a:extLst>
              <a:ext uri="{FF2B5EF4-FFF2-40B4-BE49-F238E27FC236}">
                <a16:creationId xmlns:a16="http://schemas.microsoft.com/office/drawing/2014/main" id="{089FF6E7-13D3-4EB0-9207-262ABA1EC0E8}"/>
              </a:ext>
            </a:extLst>
          </p:cNvPr>
          <p:cNvGraphicFramePr/>
          <p:nvPr>
            <p:extLst>
              <p:ext uri="{D42A27DB-BD31-4B8C-83A1-F6EECF244321}">
                <p14:modId xmlns:p14="http://schemas.microsoft.com/office/powerpoint/2010/main" val="223160159"/>
              </p:ext>
            </p:extLst>
          </p:nvPr>
        </p:nvGraphicFramePr>
        <p:xfrm>
          <a:off x="683568" y="1412776"/>
          <a:ext cx="7989912" cy="4329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2821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3EC3EC3-0D9D-405D-ACF6-147CBC89216E}"/>
              </a:ext>
            </a:extLst>
          </p:cNvPr>
          <p:cNvPicPr/>
          <p:nvPr/>
        </p:nvPicPr>
        <p:blipFill>
          <a:blip r:embed="rId2"/>
          <a:stretch>
            <a:fillRect/>
          </a:stretch>
        </p:blipFill>
        <p:spPr>
          <a:xfrm>
            <a:off x="251520" y="1340768"/>
            <a:ext cx="8352928" cy="4824536"/>
          </a:xfrm>
          <a:prstGeom prst="rect">
            <a:avLst/>
          </a:prstGeom>
        </p:spPr>
      </p:pic>
      <p:sp>
        <p:nvSpPr>
          <p:cNvPr id="5" name="Título 3">
            <a:extLst>
              <a:ext uri="{FF2B5EF4-FFF2-40B4-BE49-F238E27FC236}">
                <a16:creationId xmlns:a16="http://schemas.microsoft.com/office/drawing/2014/main" id="{C212A404-D276-48CB-90AB-2C5FB936A4F9}"/>
              </a:ext>
            </a:extLst>
          </p:cNvPr>
          <p:cNvSpPr txBox="1">
            <a:spLocks/>
          </p:cNvSpPr>
          <p:nvPr/>
        </p:nvSpPr>
        <p:spPr>
          <a:xfrm>
            <a:off x="0" y="331233"/>
            <a:ext cx="583264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t>HMI- Módulo de Tubos Lisos y Aletas</a:t>
            </a:r>
          </a:p>
        </p:txBody>
      </p:sp>
      <p:sp>
        <p:nvSpPr>
          <p:cNvPr id="6" name="Título 3">
            <a:extLst>
              <a:ext uri="{FF2B5EF4-FFF2-40B4-BE49-F238E27FC236}">
                <a16:creationId xmlns:a16="http://schemas.microsoft.com/office/drawing/2014/main" id="{8924661A-F815-4C3F-BF89-770B1DD64BC4}"/>
              </a:ext>
            </a:extLst>
          </p:cNvPr>
          <p:cNvSpPr>
            <a:spLocks noGrp="1"/>
          </p:cNvSpPr>
          <p:nvPr>
            <p:ph type="title"/>
          </p:nvPr>
        </p:nvSpPr>
        <p:spPr>
          <a:xfrm>
            <a:off x="4542447" y="-28807"/>
            <a:ext cx="5472608" cy="720080"/>
          </a:xfrm>
        </p:spPr>
        <p:txBody>
          <a:bodyPr>
            <a:normAutofit/>
          </a:bodyPr>
          <a:lstStyle/>
          <a:p>
            <a:r>
              <a:rPr lang="es-EC" sz="3600" dirty="0"/>
              <a:t>DISEÑO DEL HMI</a:t>
            </a:r>
          </a:p>
        </p:txBody>
      </p:sp>
    </p:spTree>
    <p:extLst>
      <p:ext uri="{BB962C8B-B14F-4D97-AF65-F5344CB8AC3E}">
        <p14:creationId xmlns:p14="http://schemas.microsoft.com/office/powerpoint/2010/main" val="307903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DD8D3FA-7622-4538-A571-B571582DEE6A}"/>
              </a:ext>
            </a:extLst>
          </p:cNvPr>
          <p:cNvPicPr/>
          <p:nvPr/>
        </p:nvPicPr>
        <p:blipFill>
          <a:blip r:embed="rId2"/>
          <a:stretch>
            <a:fillRect/>
          </a:stretch>
        </p:blipFill>
        <p:spPr>
          <a:xfrm>
            <a:off x="395536" y="1196752"/>
            <a:ext cx="8136904" cy="4968552"/>
          </a:xfrm>
          <a:prstGeom prst="rect">
            <a:avLst/>
          </a:prstGeom>
        </p:spPr>
      </p:pic>
      <p:sp>
        <p:nvSpPr>
          <p:cNvPr id="6" name="Título 3">
            <a:extLst>
              <a:ext uri="{FF2B5EF4-FFF2-40B4-BE49-F238E27FC236}">
                <a16:creationId xmlns:a16="http://schemas.microsoft.com/office/drawing/2014/main" id="{87F88910-84DD-42DA-B38D-57DB04DE19BA}"/>
              </a:ext>
            </a:extLst>
          </p:cNvPr>
          <p:cNvSpPr txBox="1">
            <a:spLocks/>
          </p:cNvSpPr>
          <p:nvPr/>
        </p:nvSpPr>
        <p:spPr>
          <a:xfrm>
            <a:off x="-108520" y="544089"/>
            <a:ext cx="822960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t>HMI-Módulo Evaporador y Unidad de Refrigeración</a:t>
            </a:r>
          </a:p>
        </p:txBody>
      </p:sp>
      <p:sp>
        <p:nvSpPr>
          <p:cNvPr id="4" name="Título 3">
            <a:extLst>
              <a:ext uri="{FF2B5EF4-FFF2-40B4-BE49-F238E27FC236}">
                <a16:creationId xmlns:a16="http://schemas.microsoft.com/office/drawing/2014/main" id="{8924661A-F815-4C3F-BF89-770B1DD64BC4}"/>
              </a:ext>
            </a:extLst>
          </p:cNvPr>
          <p:cNvSpPr>
            <a:spLocks noGrp="1"/>
          </p:cNvSpPr>
          <p:nvPr>
            <p:ph type="title"/>
          </p:nvPr>
        </p:nvSpPr>
        <p:spPr>
          <a:xfrm>
            <a:off x="4542447" y="-28807"/>
            <a:ext cx="5472608" cy="720080"/>
          </a:xfrm>
        </p:spPr>
        <p:txBody>
          <a:bodyPr>
            <a:normAutofit/>
          </a:bodyPr>
          <a:lstStyle/>
          <a:p>
            <a:r>
              <a:rPr lang="es-EC" sz="3600" dirty="0"/>
              <a:t>DISEÑO DEL HMI</a:t>
            </a:r>
          </a:p>
        </p:txBody>
      </p:sp>
    </p:spTree>
    <p:extLst>
      <p:ext uri="{BB962C8B-B14F-4D97-AF65-F5344CB8AC3E}">
        <p14:creationId xmlns:p14="http://schemas.microsoft.com/office/powerpoint/2010/main" val="4051194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80DF0A8-EC98-4DCB-95B2-CC5E0FA01BB2}"/>
              </a:ext>
            </a:extLst>
          </p:cNvPr>
          <p:cNvSpPr>
            <a:spLocks noGrp="1"/>
          </p:cNvSpPr>
          <p:nvPr>
            <p:ph type="title"/>
          </p:nvPr>
        </p:nvSpPr>
        <p:spPr>
          <a:xfrm>
            <a:off x="457200" y="366378"/>
            <a:ext cx="8579296" cy="1143000"/>
          </a:xfrm>
        </p:spPr>
        <p:txBody>
          <a:bodyPr>
            <a:normAutofit fontScale="90000"/>
          </a:bodyPr>
          <a:lstStyle/>
          <a:p>
            <a:r>
              <a:rPr lang="es-EC" dirty="0"/>
              <a:t>Pruebas de Funcionamiento de sensores</a:t>
            </a:r>
          </a:p>
        </p:txBody>
      </p:sp>
      <p:pic>
        <p:nvPicPr>
          <p:cNvPr id="4" name="Imagen 3">
            <a:extLst>
              <a:ext uri="{FF2B5EF4-FFF2-40B4-BE49-F238E27FC236}">
                <a16:creationId xmlns:a16="http://schemas.microsoft.com/office/drawing/2014/main" id="{37047265-D9CD-43A0-ADC7-8B80A64DDE12}"/>
              </a:ext>
            </a:extLst>
          </p:cNvPr>
          <p:cNvPicPr/>
          <p:nvPr/>
        </p:nvPicPr>
        <p:blipFill>
          <a:blip r:embed="rId2"/>
          <a:stretch>
            <a:fillRect/>
          </a:stretch>
        </p:blipFill>
        <p:spPr>
          <a:xfrm>
            <a:off x="3923928" y="1340768"/>
            <a:ext cx="4896544" cy="2376264"/>
          </a:xfrm>
          <a:prstGeom prst="rect">
            <a:avLst/>
          </a:prstGeom>
        </p:spPr>
      </p:pic>
      <p:pic>
        <p:nvPicPr>
          <p:cNvPr id="5" name="Imagen 4">
            <a:extLst>
              <a:ext uri="{FF2B5EF4-FFF2-40B4-BE49-F238E27FC236}">
                <a16:creationId xmlns:a16="http://schemas.microsoft.com/office/drawing/2014/main" id="{9B6FE689-49AE-4F3C-BE97-6B9D44B3F637}"/>
              </a:ext>
            </a:extLst>
          </p:cNvPr>
          <p:cNvPicPr/>
          <p:nvPr/>
        </p:nvPicPr>
        <p:blipFill>
          <a:blip r:embed="rId3"/>
          <a:stretch>
            <a:fillRect/>
          </a:stretch>
        </p:blipFill>
        <p:spPr>
          <a:xfrm>
            <a:off x="179512" y="3861048"/>
            <a:ext cx="5026461" cy="2376264"/>
          </a:xfrm>
          <a:prstGeom prst="rect">
            <a:avLst/>
          </a:prstGeom>
        </p:spPr>
      </p:pic>
      <p:sp>
        <p:nvSpPr>
          <p:cNvPr id="6" name="Título 3">
            <a:extLst>
              <a:ext uri="{FF2B5EF4-FFF2-40B4-BE49-F238E27FC236}">
                <a16:creationId xmlns:a16="http://schemas.microsoft.com/office/drawing/2014/main" id="{9B6F4F59-E741-43B3-94BC-D0D13F7AFD73}"/>
              </a:ext>
            </a:extLst>
          </p:cNvPr>
          <p:cNvSpPr txBox="1">
            <a:spLocks/>
          </p:cNvSpPr>
          <p:nvPr/>
        </p:nvSpPr>
        <p:spPr>
          <a:xfrm>
            <a:off x="-2124744" y="191226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600" dirty="0"/>
              <a:t>Distribución de Frecuencias</a:t>
            </a:r>
          </a:p>
        </p:txBody>
      </p:sp>
      <p:sp>
        <p:nvSpPr>
          <p:cNvPr id="7" name="Título 3">
            <a:extLst>
              <a:ext uri="{FF2B5EF4-FFF2-40B4-BE49-F238E27FC236}">
                <a16:creationId xmlns:a16="http://schemas.microsoft.com/office/drawing/2014/main" id="{36E7E092-72F1-4758-9017-14198EDF3F42}"/>
              </a:ext>
            </a:extLst>
          </p:cNvPr>
          <p:cNvSpPr txBox="1">
            <a:spLocks/>
          </p:cNvSpPr>
          <p:nvPr/>
        </p:nvSpPr>
        <p:spPr>
          <a:xfrm>
            <a:off x="2692742" y="43742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600" dirty="0"/>
              <a:t>Gráfico Control X media</a:t>
            </a:r>
          </a:p>
        </p:txBody>
      </p:sp>
      <p:sp>
        <p:nvSpPr>
          <p:cNvPr id="8" name="Título 3">
            <a:extLst>
              <a:ext uri="{FF2B5EF4-FFF2-40B4-BE49-F238E27FC236}">
                <a16:creationId xmlns:a16="http://schemas.microsoft.com/office/drawing/2014/main" id="{8924661A-F815-4C3F-BF89-770B1DD64BC4}"/>
              </a:ext>
            </a:extLst>
          </p:cNvPr>
          <p:cNvSpPr txBox="1">
            <a:spLocks/>
          </p:cNvSpPr>
          <p:nvPr/>
        </p:nvSpPr>
        <p:spPr>
          <a:xfrm>
            <a:off x="-134920" y="-34711"/>
            <a:ext cx="9763535" cy="72008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600" dirty="0"/>
              <a:t>IMPLEMENTACIÓN DEL SISTEMA DE ADQUISICIÓN DE DATOS</a:t>
            </a:r>
          </a:p>
        </p:txBody>
      </p:sp>
    </p:spTree>
    <p:extLst>
      <p:ext uri="{BB962C8B-B14F-4D97-AF65-F5344CB8AC3E}">
        <p14:creationId xmlns:p14="http://schemas.microsoft.com/office/powerpoint/2010/main" val="3340927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7B8D681-F9B0-4B92-8E71-C143B98F5AA4}"/>
              </a:ext>
            </a:extLst>
          </p:cNvPr>
          <p:cNvSpPr txBox="1"/>
          <p:nvPr/>
        </p:nvSpPr>
        <p:spPr>
          <a:xfrm>
            <a:off x="395536" y="692696"/>
            <a:ext cx="7632848" cy="584775"/>
          </a:xfrm>
          <a:prstGeom prst="rect">
            <a:avLst/>
          </a:prstGeom>
          <a:noFill/>
        </p:spPr>
        <p:txBody>
          <a:bodyPr wrap="square">
            <a:spAutoFit/>
          </a:bodyPr>
          <a:lstStyle/>
          <a:p>
            <a:r>
              <a:rPr lang="es-MX" sz="3200" dirty="0">
                <a:effectLst/>
                <a:latin typeface="Calibri" panose="020F0502020204030204" pitchFamily="34" charset="0"/>
                <a:ea typeface="Calibri" panose="020F0502020204030204" pitchFamily="34" charset="0"/>
                <a:cs typeface="Times New Roman" panose="02020603050405020304" pitchFamily="18" charset="0"/>
              </a:rPr>
              <a:t>Comparación de sensores de temperatura</a:t>
            </a:r>
            <a:endParaRPr lang="es-EC" sz="3200" dirty="0"/>
          </a:p>
        </p:txBody>
      </p:sp>
      <mc:AlternateContent xmlns:mc="http://schemas.openxmlformats.org/markup-compatibility/2006">
        <mc:Choice xmlns:a14="http://schemas.microsoft.com/office/drawing/2010/main" Requires="a14">
          <p:graphicFrame>
            <p:nvGraphicFramePr>
              <p:cNvPr id="6" name="Tabla 6">
                <a:extLst>
                  <a:ext uri="{FF2B5EF4-FFF2-40B4-BE49-F238E27FC236}">
                    <a16:creationId xmlns:a16="http://schemas.microsoft.com/office/drawing/2014/main" id="{F096D12B-5B91-4C2B-A9B0-B63952BDA14C}"/>
                  </a:ext>
                </a:extLst>
              </p:cNvPr>
              <p:cNvGraphicFramePr>
                <a:graphicFrameLocks noGrp="1"/>
              </p:cNvGraphicFramePr>
              <p:nvPr>
                <p:extLst>
                  <p:ext uri="{D42A27DB-BD31-4B8C-83A1-F6EECF244321}">
                    <p14:modId xmlns:p14="http://schemas.microsoft.com/office/powerpoint/2010/main" val="1951484763"/>
                  </p:ext>
                </p:extLst>
              </p:nvPr>
            </p:nvGraphicFramePr>
            <p:xfrm>
              <a:off x="755576" y="1959016"/>
              <a:ext cx="7632848" cy="1515986"/>
            </p:xfrm>
            <a:graphic>
              <a:graphicData uri="http://schemas.openxmlformats.org/drawingml/2006/table">
                <a:tbl>
                  <a:tblPr firstRow="1" bandRow="1">
                    <a:tableStyleId>{9D7B26C5-4107-4FEC-AEDC-1716B250A1EF}</a:tableStyleId>
                  </a:tblPr>
                  <a:tblGrid>
                    <a:gridCol w="1908212">
                      <a:extLst>
                        <a:ext uri="{9D8B030D-6E8A-4147-A177-3AD203B41FA5}">
                          <a16:colId xmlns:a16="http://schemas.microsoft.com/office/drawing/2014/main" val="2444339351"/>
                        </a:ext>
                      </a:extLst>
                    </a:gridCol>
                    <a:gridCol w="1908212">
                      <a:extLst>
                        <a:ext uri="{9D8B030D-6E8A-4147-A177-3AD203B41FA5}">
                          <a16:colId xmlns:a16="http://schemas.microsoft.com/office/drawing/2014/main" val="2972464030"/>
                        </a:ext>
                      </a:extLst>
                    </a:gridCol>
                    <a:gridCol w="1908212">
                      <a:extLst>
                        <a:ext uri="{9D8B030D-6E8A-4147-A177-3AD203B41FA5}">
                          <a16:colId xmlns:a16="http://schemas.microsoft.com/office/drawing/2014/main" val="3035358514"/>
                        </a:ext>
                      </a:extLst>
                    </a:gridCol>
                    <a:gridCol w="1908212">
                      <a:extLst>
                        <a:ext uri="{9D8B030D-6E8A-4147-A177-3AD203B41FA5}">
                          <a16:colId xmlns:a16="http://schemas.microsoft.com/office/drawing/2014/main" val="339185480"/>
                        </a:ext>
                      </a:extLst>
                    </a:gridCol>
                  </a:tblGrid>
                  <a:tr h="784466">
                    <a:tc>
                      <a:txBody>
                        <a:bodyPr/>
                        <a:lstStyle/>
                        <a:p>
                          <a:pPr algn="ctr"/>
                          <a:r>
                            <a:rPr lang="es-EC" sz="1600" dirty="0"/>
                            <a:t>RANGO DE TEMPERATURA </a:t>
                          </a:r>
                          <a14:m>
                            <m:oMath xmlns:m="http://schemas.openxmlformats.org/officeDocument/2006/math">
                              <m:r>
                                <a:rPr lang="es-MX" sz="1600" smtClean="0">
                                  <a:effectLst/>
                                </a:rPr>
                                <m:t>(℃)</m:t>
                              </m:r>
                            </m:oMath>
                          </a14:m>
                          <a:endParaRPr lang="es-EC" sz="1600" dirty="0"/>
                        </a:p>
                      </a:txBody>
                      <a:tcPr anchor="ctr"/>
                    </a:tc>
                    <a:tc>
                      <a:txBody>
                        <a:bodyPr/>
                        <a:lstStyle/>
                        <a:p>
                          <a:pPr algn="ctr">
                            <a:lnSpc>
                              <a:spcPct val="200000"/>
                            </a:lnSpc>
                          </a:pPr>
                          <a:r>
                            <a:rPr lang="es-MX" sz="1600" dirty="0">
                              <a:effectLst/>
                            </a:rPr>
                            <a:t>SONDA LM35 </a:t>
                          </a:r>
                          <a14:m>
                            <m:oMath xmlns:m="http://schemas.openxmlformats.org/officeDocument/2006/math">
                              <m:r>
                                <a:rPr lang="es-MX" sz="1600">
                                  <a:effectLst/>
                                </a:rPr>
                                <m:t>(℃)</m:t>
                              </m:r>
                            </m:oMath>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pPr>
                          <a:r>
                            <a:rPr lang="es-MX" sz="1600">
                              <a:effectLst/>
                            </a:rPr>
                            <a:t>TIPO K </a:t>
                          </a:r>
                          <a14:m>
                            <m:oMath xmlns:m="http://schemas.openxmlformats.org/officeDocument/2006/math">
                              <m:r>
                                <a:rPr lang="es-MX" sz="1600">
                                  <a:effectLst/>
                                </a:rPr>
                                <m:t>(℃)</m:t>
                              </m:r>
                            </m:oMath>
                          </a14:m>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pPr>
                          <a:r>
                            <a:rPr lang="es-MX" sz="1600" dirty="0">
                              <a:effectLst/>
                            </a:rPr>
                            <a:t>Error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1288769"/>
                      </a:ext>
                    </a:extLst>
                  </a:tr>
                  <a:tr h="318145">
                    <a:tc>
                      <a:txBody>
                        <a:bodyPr/>
                        <a:lstStyle/>
                        <a:p>
                          <a:pPr algn="ctr"/>
                          <a:r>
                            <a:rPr lang="es-EC" dirty="0"/>
                            <a:t>4,5-4,6</a:t>
                          </a:r>
                        </a:p>
                      </a:txBody>
                      <a:tcPr anchor="ctr"/>
                    </a:tc>
                    <a:tc>
                      <a:txBody>
                        <a:bodyPr/>
                        <a:lstStyle/>
                        <a:p>
                          <a:pPr algn="ctr"/>
                          <a:r>
                            <a:rPr lang="es-EC" dirty="0"/>
                            <a:t>4,33</a:t>
                          </a:r>
                        </a:p>
                      </a:txBody>
                      <a:tcPr anchor="ctr"/>
                    </a:tc>
                    <a:tc>
                      <a:txBody>
                        <a:bodyPr/>
                        <a:lstStyle/>
                        <a:p>
                          <a:pPr algn="ctr"/>
                          <a:r>
                            <a:rPr lang="es-EC" dirty="0"/>
                            <a:t>4,52</a:t>
                          </a:r>
                        </a:p>
                      </a:txBody>
                      <a:tcPr anchor="ctr"/>
                    </a:tc>
                    <a:tc>
                      <a:txBody>
                        <a:bodyPr/>
                        <a:lstStyle/>
                        <a:p>
                          <a:pPr algn="ctr"/>
                          <a:r>
                            <a:rPr lang="es-EC" dirty="0"/>
                            <a:t>4,24</a:t>
                          </a:r>
                          <a:endParaRPr lang="es-EC" b="1" dirty="0"/>
                        </a:p>
                      </a:txBody>
                      <a:tcPr anchor="ctr"/>
                    </a:tc>
                    <a:extLst>
                      <a:ext uri="{0D108BD9-81ED-4DB2-BD59-A6C34878D82A}">
                        <a16:rowId xmlns:a16="http://schemas.microsoft.com/office/drawing/2014/main" val="2488031440"/>
                      </a:ext>
                    </a:extLst>
                  </a:tr>
                  <a:tr h="318145">
                    <a:tc>
                      <a:txBody>
                        <a:bodyPr/>
                        <a:lstStyle/>
                        <a:p>
                          <a:pPr algn="ctr"/>
                          <a:r>
                            <a:rPr lang="es-EC" dirty="0"/>
                            <a:t>6,7-6,9</a:t>
                          </a:r>
                        </a:p>
                      </a:txBody>
                      <a:tcPr anchor="ctr"/>
                    </a:tc>
                    <a:tc>
                      <a:txBody>
                        <a:bodyPr/>
                        <a:lstStyle/>
                        <a:p>
                          <a:pPr algn="ctr"/>
                          <a:r>
                            <a:rPr lang="es-EC" dirty="0"/>
                            <a:t>6,5</a:t>
                          </a:r>
                        </a:p>
                      </a:txBody>
                      <a:tcPr anchor="ctr"/>
                    </a:tc>
                    <a:tc>
                      <a:txBody>
                        <a:bodyPr/>
                        <a:lstStyle/>
                        <a:p>
                          <a:pPr algn="ctr"/>
                          <a:r>
                            <a:rPr lang="es-EC" dirty="0"/>
                            <a:t>6,81</a:t>
                          </a:r>
                        </a:p>
                      </a:txBody>
                      <a:tcPr anchor="ctr"/>
                    </a:tc>
                    <a:tc>
                      <a:txBody>
                        <a:bodyPr/>
                        <a:lstStyle/>
                        <a:p>
                          <a:pPr algn="ctr"/>
                          <a:r>
                            <a:rPr lang="es-EC" dirty="0"/>
                            <a:t>4,53</a:t>
                          </a:r>
                          <a:endParaRPr lang="es-EC" b="1" dirty="0"/>
                        </a:p>
                      </a:txBody>
                      <a:tcPr anchor="ctr"/>
                    </a:tc>
                    <a:extLst>
                      <a:ext uri="{0D108BD9-81ED-4DB2-BD59-A6C34878D82A}">
                        <a16:rowId xmlns:a16="http://schemas.microsoft.com/office/drawing/2014/main" val="924368417"/>
                      </a:ext>
                    </a:extLst>
                  </a:tr>
                </a:tbl>
              </a:graphicData>
            </a:graphic>
          </p:graphicFrame>
        </mc:Choice>
        <mc:Fallback>
          <p:graphicFrame>
            <p:nvGraphicFramePr>
              <p:cNvPr id="6" name="Tabla 6">
                <a:extLst>
                  <a:ext uri="{FF2B5EF4-FFF2-40B4-BE49-F238E27FC236}">
                    <a16:creationId xmlns:a16="http://schemas.microsoft.com/office/drawing/2014/main" id="{F096D12B-5B91-4C2B-A9B0-B63952BDA14C}"/>
                  </a:ext>
                </a:extLst>
              </p:cNvPr>
              <p:cNvGraphicFramePr>
                <a:graphicFrameLocks noGrp="1"/>
              </p:cNvGraphicFramePr>
              <p:nvPr>
                <p:extLst>
                  <p:ext uri="{D42A27DB-BD31-4B8C-83A1-F6EECF244321}">
                    <p14:modId xmlns:p14="http://schemas.microsoft.com/office/powerpoint/2010/main" val="1951484763"/>
                  </p:ext>
                </p:extLst>
              </p:nvPr>
            </p:nvGraphicFramePr>
            <p:xfrm>
              <a:off x="755576" y="1959016"/>
              <a:ext cx="7632848" cy="1515986"/>
            </p:xfrm>
            <a:graphic>
              <a:graphicData uri="http://schemas.openxmlformats.org/drawingml/2006/table">
                <a:tbl>
                  <a:tblPr firstRow="1" bandRow="1">
                    <a:tableStyleId>{9D7B26C5-4107-4FEC-AEDC-1716B250A1EF}</a:tableStyleId>
                  </a:tblPr>
                  <a:tblGrid>
                    <a:gridCol w="1908212">
                      <a:extLst>
                        <a:ext uri="{9D8B030D-6E8A-4147-A177-3AD203B41FA5}">
                          <a16:colId xmlns:a16="http://schemas.microsoft.com/office/drawing/2014/main" val="2444339351"/>
                        </a:ext>
                      </a:extLst>
                    </a:gridCol>
                    <a:gridCol w="1908212">
                      <a:extLst>
                        <a:ext uri="{9D8B030D-6E8A-4147-A177-3AD203B41FA5}">
                          <a16:colId xmlns:a16="http://schemas.microsoft.com/office/drawing/2014/main" val="2972464030"/>
                        </a:ext>
                      </a:extLst>
                    </a:gridCol>
                    <a:gridCol w="1908212">
                      <a:extLst>
                        <a:ext uri="{9D8B030D-6E8A-4147-A177-3AD203B41FA5}">
                          <a16:colId xmlns:a16="http://schemas.microsoft.com/office/drawing/2014/main" val="3035358514"/>
                        </a:ext>
                      </a:extLst>
                    </a:gridCol>
                    <a:gridCol w="1908212">
                      <a:extLst>
                        <a:ext uri="{9D8B030D-6E8A-4147-A177-3AD203B41FA5}">
                          <a16:colId xmlns:a16="http://schemas.microsoft.com/office/drawing/2014/main" val="339185480"/>
                        </a:ext>
                      </a:extLst>
                    </a:gridCol>
                  </a:tblGrid>
                  <a:tr h="784466">
                    <a:tc>
                      <a:txBody>
                        <a:bodyPr/>
                        <a:lstStyle/>
                        <a:p>
                          <a:endParaRPr lang="es-EC"/>
                        </a:p>
                      </a:txBody>
                      <a:tcPr anchor="ctr">
                        <a:blipFill>
                          <a:blip r:embed="rId2"/>
                          <a:stretch>
                            <a:fillRect t="-775" r="-299682" b="-105426"/>
                          </a:stretch>
                        </a:blipFill>
                      </a:tcPr>
                    </a:tc>
                    <a:tc>
                      <a:txBody>
                        <a:bodyPr/>
                        <a:lstStyle/>
                        <a:p>
                          <a:endParaRPr lang="es-EC"/>
                        </a:p>
                      </a:txBody>
                      <a:tcPr marL="68580" marR="68580" marT="0" marB="0" anchor="ctr">
                        <a:blipFill>
                          <a:blip r:embed="rId2"/>
                          <a:stretch>
                            <a:fillRect l="-100319" t="-775" r="-200639" b="-105426"/>
                          </a:stretch>
                        </a:blipFill>
                      </a:tcPr>
                    </a:tc>
                    <a:tc>
                      <a:txBody>
                        <a:bodyPr/>
                        <a:lstStyle/>
                        <a:p>
                          <a:endParaRPr lang="es-EC"/>
                        </a:p>
                      </a:txBody>
                      <a:tcPr marL="68580" marR="68580" marT="0" marB="0" anchor="ctr">
                        <a:blipFill>
                          <a:blip r:embed="rId2"/>
                          <a:stretch>
                            <a:fillRect l="-199682" t="-775" r="-100000" b="-105426"/>
                          </a:stretch>
                        </a:blipFill>
                      </a:tcPr>
                    </a:tc>
                    <a:tc>
                      <a:txBody>
                        <a:bodyPr/>
                        <a:lstStyle/>
                        <a:p>
                          <a:pPr algn="ctr">
                            <a:lnSpc>
                              <a:spcPct val="200000"/>
                            </a:lnSpc>
                          </a:pPr>
                          <a:r>
                            <a:rPr lang="es-MX" sz="1600" dirty="0">
                              <a:effectLst/>
                            </a:rPr>
                            <a:t>Error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1288769"/>
                      </a:ext>
                    </a:extLst>
                  </a:tr>
                  <a:tr h="365760">
                    <a:tc>
                      <a:txBody>
                        <a:bodyPr/>
                        <a:lstStyle/>
                        <a:p>
                          <a:pPr algn="ctr"/>
                          <a:r>
                            <a:rPr lang="es-EC" dirty="0"/>
                            <a:t>4,5-4,6</a:t>
                          </a:r>
                        </a:p>
                      </a:txBody>
                      <a:tcPr anchor="ctr"/>
                    </a:tc>
                    <a:tc>
                      <a:txBody>
                        <a:bodyPr/>
                        <a:lstStyle/>
                        <a:p>
                          <a:pPr algn="ctr"/>
                          <a:r>
                            <a:rPr lang="es-EC" dirty="0"/>
                            <a:t>4,33</a:t>
                          </a:r>
                        </a:p>
                      </a:txBody>
                      <a:tcPr anchor="ctr"/>
                    </a:tc>
                    <a:tc>
                      <a:txBody>
                        <a:bodyPr/>
                        <a:lstStyle/>
                        <a:p>
                          <a:pPr algn="ctr"/>
                          <a:r>
                            <a:rPr lang="es-EC" dirty="0"/>
                            <a:t>4,52</a:t>
                          </a:r>
                        </a:p>
                      </a:txBody>
                      <a:tcPr anchor="ctr"/>
                    </a:tc>
                    <a:tc>
                      <a:txBody>
                        <a:bodyPr/>
                        <a:lstStyle/>
                        <a:p>
                          <a:pPr algn="ctr"/>
                          <a:r>
                            <a:rPr lang="es-EC" dirty="0"/>
                            <a:t>4,24</a:t>
                          </a:r>
                          <a:endParaRPr lang="es-EC" b="1" dirty="0"/>
                        </a:p>
                      </a:txBody>
                      <a:tcPr anchor="ctr"/>
                    </a:tc>
                    <a:extLst>
                      <a:ext uri="{0D108BD9-81ED-4DB2-BD59-A6C34878D82A}">
                        <a16:rowId xmlns:a16="http://schemas.microsoft.com/office/drawing/2014/main" val="2488031440"/>
                      </a:ext>
                    </a:extLst>
                  </a:tr>
                  <a:tr h="365760">
                    <a:tc>
                      <a:txBody>
                        <a:bodyPr/>
                        <a:lstStyle/>
                        <a:p>
                          <a:pPr algn="ctr"/>
                          <a:r>
                            <a:rPr lang="es-EC" dirty="0"/>
                            <a:t>6,7-6,9</a:t>
                          </a:r>
                        </a:p>
                      </a:txBody>
                      <a:tcPr anchor="ctr"/>
                    </a:tc>
                    <a:tc>
                      <a:txBody>
                        <a:bodyPr/>
                        <a:lstStyle/>
                        <a:p>
                          <a:pPr algn="ctr"/>
                          <a:r>
                            <a:rPr lang="es-EC" dirty="0"/>
                            <a:t>6,5</a:t>
                          </a:r>
                        </a:p>
                      </a:txBody>
                      <a:tcPr anchor="ctr"/>
                    </a:tc>
                    <a:tc>
                      <a:txBody>
                        <a:bodyPr/>
                        <a:lstStyle/>
                        <a:p>
                          <a:pPr algn="ctr"/>
                          <a:r>
                            <a:rPr lang="es-EC" dirty="0"/>
                            <a:t>6,81</a:t>
                          </a:r>
                        </a:p>
                      </a:txBody>
                      <a:tcPr anchor="ctr"/>
                    </a:tc>
                    <a:tc>
                      <a:txBody>
                        <a:bodyPr/>
                        <a:lstStyle/>
                        <a:p>
                          <a:pPr algn="ctr"/>
                          <a:r>
                            <a:rPr lang="es-EC" dirty="0"/>
                            <a:t>4,53</a:t>
                          </a:r>
                          <a:endParaRPr lang="es-EC" b="1" dirty="0"/>
                        </a:p>
                      </a:txBody>
                      <a:tcPr anchor="ctr"/>
                    </a:tc>
                    <a:extLst>
                      <a:ext uri="{0D108BD9-81ED-4DB2-BD59-A6C34878D82A}">
                        <a16:rowId xmlns:a16="http://schemas.microsoft.com/office/drawing/2014/main" val="924368417"/>
                      </a:ext>
                    </a:extLst>
                  </a:tr>
                </a:tbl>
              </a:graphicData>
            </a:graphic>
          </p:graphicFrame>
        </mc:Fallback>
      </mc:AlternateContent>
      <p:sp>
        <p:nvSpPr>
          <p:cNvPr id="7" name="CuadroTexto 6">
            <a:extLst>
              <a:ext uri="{FF2B5EF4-FFF2-40B4-BE49-F238E27FC236}">
                <a16:creationId xmlns:a16="http://schemas.microsoft.com/office/drawing/2014/main" id="{D2CECB8C-AB56-486D-AC17-21BFC4A0A1AB}"/>
              </a:ext>
            </a:extLst>
          </p:cNvPr>
          <p:cNvSpPr txBox="1"/>
          <p:nvPr/>
        </p:nvSpPr>
        <p:spPr>
          <a:xfrm>
            <a:off x="524174" y="3637661"/>
            <a:ext cx="7632848" cy="400110"/>
          </a:xfrm>
          <a:prstGeom prst="rect">
            <a:avLst/>
          </a:prstGeom>
          <a:noFill/>
        </p:spPr>
        <p:txBody>
          <a:bodyPr wrap="square">
            <a:spAutoFit/>
          </a:bodyPr>
          <a:lstStyle/>
          <a:p>
            <a:r>
              <a:rPr lang="es-MX" sz="2000" b="1" dirty="0">
                <a:effectLst/>
                <a:latin typeface="Calibri" panose="020F0502020204030204" pitchFamily="34" charset="0"/>
                <a:ea typeface="Calibri" panose="020F0502020204030204" pitchFamily="34" charset="0"/>
                <a:cs typeface="Times New Roman" panose="02020603050405020304" pitchFamily="18" charset="0"/>
              </a:rPr>
              <a:t>Resumen de Errores promedio obtenidos en Aire.</a:t>
            </a:r>
            <a:endParaRPr lang="es-EC" sz="2000" b="1" dirty="0"/>
          </a:p>
        </p:txBody>
      </p:sp>
      <p:sp>
        <p:nvSpPr>
          <p:cNvPr id="8" name="CuadroTexto 7">
            <a:extLst>
              <a:ext uri="{FF2B5EF4-FFF2-40B4-BE49-F238E27FC236}">
                <a16:creationId xmlns:a16="http://schemas.microsoft.com/office/drawing/2014/main" id="{E925EFCB-2C2C-45A6-A618-F66179C3E88C}"/>
              </a:ext>
            </a:extLst>
          </p:cNvPr>
          <p:cNvSpPr txBox="1"/>
          <p:nvPr/>
        </p:nvSpPr>
        <p:spPr>
          <a:xfrm>
            <a:off x="547936" y="1433100"/>
            <a:ext cx="7632848" cy="400110"/>
          </a:xfrm>
          <a:prstGeom prst="rect">
            <a:avLst/>
          </a:prstGeom>
          <a:noFill/>
        </p:spPr>
        <p:txBody>
          <a:bodyPr wrap="square">
            <a:spAutoFit/>
          </a:bodyPr>
          <a:lstStyle/>
          <a:p>
            <a:r>
              <a:rPr lang="es-MX" sz="2000" b="1" dirty="0">
                <a:effectLst/>
                <a:latin typeface="Calibri" panose="020F0502020204030204" pitchFamily="34" charset="0"/>
                <a:ea typeface="Calibri" panose="020F0502020204030204" pitchFamily="34" charset="0"/>
                <a:cs typeface="Times New Roman" panose="02020603050405020304" pitchFamily="18" charset="0"/>
              </a:rPr>
              <a:t>Resumen de Errores promedio obtenidos en Agua.</a:t>
            </a:r>
            <a:endParaRPr lang="es-EC" sz="2000" b="1" dirty="0"/>
          </a:p>
        </p:txBody>
      </p:sp>
      <mc:AlternateContent xmlns:mc="http://schemas.openxmlformats.org/markup-compatibility/2006">
        <mc:Choice xmlns:a14="http://schemas.microsoft.com/office/drawing/2010/main" Requires="a14">
          <p:graphicFrame>
            <p:nvGraphicFramePr>
              <p:cNvPr id="9" name="Tabla 6">
                <a:extLst>
                  <a:ext uri="{FF2B5EF4-FFF2-40B4-BE49-F238E27FC236}">
                    <a16:creationId xmlns:a16="http://schemas.microsoft.com/office/drawing/2014/main" id="{41B55895-8B09-49C4-BE93-161D60C7F129}"/>
                  </a:ext>
                </a:extLst>
              </p:cNvPr>
              <p:cNvGraphicFramePr>
                <a:graphicFrameLocks noGrp="1"/>
              </p:cNvGraphicFramePr>
              <p:nvPr>
                <p:extLst>
                  <p:ext uri="{D42A27DB-BD31-4B8C-83A1-F6EECF244321}">
                    <p14:modId xmlns:p14="http://schemas.microsoft.com/office/powerpoint/2010/main" val="762771965"/>
                  </p:ext>
                </p:extLst>
              </p:nvPr>
            </p:nvGraphicFramePr>
            <p:xfrm>
              <a:off x="755576" y="4163577"/>
              <a:ext cx="7632848" cy="1515986"/>
            </p:xfrm>
            <a:graphic>
              <a:graphicData uri="http://schemas.openxmlformats.org/drawingml/2006/table">
                <a:tbl>
                  <a:tblPr firstRow="1" bandRow="1">
                    <a:tableStyleId>{9D7B26C5-4107-4FEC-AEDC-1716B250A1EF}</a:tableStyleId>
                  </a:tblPr>
                  <a:tblGrid>
                    <a:gridCol w="1908212">
                      <a:extLst>
                        <a:ext uri="{9D8B030D-6E8A-4147-A177-3AD203B41FA5}">
                          <a16:colId xmlns:a16="http://schemas.microsoft.com/office/drawing/2014/main" val="2444339351"/>
                        </a:ext>
                      </a:extLst>
                    </a:gridCol>
                    <a:gridCol w="1908212">
                      <a:extLst>
                        <a:ext uri="{9D8B030D-6E8A-4147-A177-3AD203B41FA5}">
                          <a16:colId xmlns:a16="http://schemas.microsoft.com/office/drawing/2014/main" val="2972464030"/>
                        </a:ext>
                      </a:extLst>
                    </a:gridCol>
                    <a:gridCol w="1908212">
                      <a:extLst>
                        <a:ext uri="{9D8B030D-6E8A-4147-A177-3AD203B41FA5}">
                          <a16:colId xmlns:a16="http://schemas.microsoft.com/office/drawing/2014/main" val="3035358514"/>
                        </a:ext>
                      </a:extLst>
                    </a:gridCol>
                    <a:gridCol w="1908212">
                      <a:extLst>
                        <a:ext uri="{9D8B030D-6E8A-4147-A177-3AD203B41FA5}">
                          <a16:colId xmlns:a16="http://schemas.microsoft.com/office/drawing/2014/main" val="339185480"/>
                        </a:ext>
                      </a:extLst>
                    </a:gridCol>
                  </a:tblGrid>
                  <a:tr h="784466">
                    <a:tc>
                      <a:txBody>
                        <a:bodyPr/>
                        <a:lstStyle/>
                        <a:p>
                          <a:pPr algn="ctr"/>
                          <a:r>
                            <a:rPr lang="es-EC" sz="1600" dirty="0"/>
                            <a:t>RANGO DE TEMPERATURA </a:t>
                          </a:r>
                          <a14:m>
                            <m:oMath xmlns:m="http://schemas.openxmlformats.org/officeDocument/2006/math">
                              <m:r>
                                <a:rPr lang="es-MX" sz="1600" smtClean="0">
                                  <a:effectLst/>
                                </a:rPr>
                                <m:t>(℃)</m:t>
                              </m:r>
                            </m:oMath>
                          </a14:m>
                          <a:endParaRPr lang="es-EC" sz="1600" dirty="0"/>
                        </a:p>
                      </a:txBody>
                      <a:tcPr anchor="ctr"/>
                    </a:tc>
                    <a:tc>
                      <a:txBody>
                        <a:bodyPr/>
                        <a:lstStyle/>
                        <a:p>
                          <a:pPr algn="ctr">
                            <a:lnSpc>
                              <a:spcPct val="200000"/>
                            </a:lnSpc>
                          </a:pPr>
                          <a:r>
                            <a:rPr lang="es-MX" sz="1600" dirty="0">
                              <a:effectLst/>
                            </a:rPr>
                            <a:t>SONDA LM35 </a:t>
                          </a:r>
                          <a14:m>
                            <m:oMath xmlns:m="http://schemas.openxmlformats.org/officeDocument/2006/math">
                              <m:r>
                                <a:rPr lang="es-MX" sz="1600">
                                  <a:effectLst/>
                                </a:rPr>
                                <m:t>(℃)</m:t>
                              </m:r>
                            </m:oMath>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pPr>
                          <a:r>
                            <a:rPr lang="es-MX" sz="1600" dirty="0">
                              <a:effectLst/>
                            </a:rPr>
                            <a:t>TIPO K </a:t>
                          </a:r>
                          <a14:m>
                            <m:oMath xmlns:m="http://schemas.openxmlformats.org/officeDocument/2006/math">
                              <m:r>
                                <a:rPr lang="es-MX" sz="1600">
                                  <a:effectLst/>
                                </a:rPr>
                                <m:t>(℃)</m:t>
                              </m:r>
                            </m:oMath>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pPr>
                          <a:r>
                            <a:rPr lang="es-MX" sz="1600" dirty="0">
                              <a:effectLst/>
                            </a:rPr>
                            <a:t>Error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1288769"/>
                      </a:ext>
                    </a:extLst>
                  </a:tr>
                  <a:tr h="318145">
                    <a:tc>
                      <a:txBody>
                        <a:bodyPr/>
                        <a:lstStyle/>
                        <a:p>
                          <a:pPr algn="ctr"/>
                          <a:r>
                            <a:rPr lang="es-EC" dirty="0"/>
                            <a:t>26,9-27</a:t>
                          </a:r>
                        </a:p>
                      </a:txBody>
                      <a:tcPr anchor="ctr"/>
                    </a:tc>
                    <a:tc>
                      <a:txBody>
                        <a:bodyPr/>
                        <a:lstStyle/>
                        <a:p>
                          <a:pPr algn="ctr"/>
                          <a:r>
                            <a:rPr lang="es-EC" dirty="0"/>
                            <a:t>26,62</a:t>
                          </a:r>
                        </a:p>
                      </a:txBody>
                      <a:tcPr anchor="ctr"/>
                    </a:tc>
                    <a:tc>
                      <a:txBody>
                        <a:bodyPr/>
                        <a:lstStyle/>
                        <a:p>
                          <a:pPr algn="ctr"/>
                          <a:r>
                            <a:rPr lang="es-EC" dirty="0"/>
                            <a:t>26,98</a:t>
                          </a:r>
                        </a:p>
                      </a:txBody>
                      <a:tcPr anchor="ctr"/>
                    </a:tc>
                    <a:tc>
                      <a:txBody>
                        <a:bodyPr/>
                        <a:lstStyle/>
                        <a:p>
                          <a:pPr algn="ctr"/>
                          <a:r>
                            <a:rPr lang="es-EC" dirty="0"/>
                            <a:t>1,35</a:t>
                          </a:r>
                          <a:endParaRPr lang="es-EC" b="1" dirty="0"/>
                        </a:p>
                      </a:txBody>
                      <a:tcPr anchor="ctr"/>
                    </a:tc>
                    <a:extLst>
                      <a:ext uri="{0D108BD9-81ED-4DB2-BD59-A6C34878D82A}">
                        <a16:rowId xmlns:a16="http://schemas.microsoft.com/office/drawing/2014/main" val="2488031440"/>
                      </a:ext>
                    </a:extLst>
                  </a:tr>
                  <a:tr h="318145">
                    <a:tc>
                      <a:txBody>
                        <a:bodyPr/>
                        <a:lstStyle/>
                        <a:p>
                          <a:pPr algn="ctr"/>
                          <a:r>
                            <a:rPr lang="es-EC" dirty="0"/>
                            <a:t>33,7-34</a:t>
                          </a:r>
                        </a:p>
                      </a:txBody>
                      <a:tcPr anchor="ctr"/>
                    </a:tc>
                    <a:tc>
                      <a:txBody>
                        <a:bodyPr/>
                        <a:lstStyle/>
                        <a:p>
                          <a:pPr algn="ctr"/>
                          <a:r>
                            <a:rPr lang="es-EC" dirty="0"/>
                            <a:t>34,35</a:t>
                          </a:r>
                        </a:p>
                      </a:txBody>
                      <a:tcPr anchor="ctr"/>
                    </a:tc>
                    <a:tc>
                      <a:txBody>
                        <a:bodyPr/>
                        <a:lstStyle/>
                        <a:p>
                          <a:pPr algn="ctr"/>
                          <a:r>
                            <a:rPr lang="es-EC" dirty="0"/>
                            <a:t>33,83</a:t>
                          </a:r>
                        </a:p>
                      </a:txBody>
                      <a:tcPr anchor="ctr"/>
                    </a:tc>
                    <a:tc>
                      <a:txBody>
                        <a:bodyPr/>
                        <a:lstStyle/>
                        <a:p>
                          <a:pPr algn="ctr"/>
                          <a:r>
                            <a:rPr lang="es-EC" dirty="0"/>
                            <a:t>1,53</a:t>
                          </a:r>
                          <a:endParaRPr lang="es-EC" b="1" dirty="0"/>
                        </a:p>
                      </a:txBody>
                      <a:tcPr anchor="ctr"/>
                    </a:tc>
                    <a:extLst>
                      <a:ext uri="{0D108BD9-81ED-4DB2-BD59-A6C34878D82A}">
                        <a16:rowId xmlns:a16="http://schemas.microsoft.com/office/drawing/2014/main" val="924368417"/>
                      </a:ext>
                    </a:extLst>
                  </a:tr>
                </a:tbl>
              </a:graphicData>
            </a:graphic>
          </p:graphicFrame>
        </mc:Choice>
        <mc:Fallback>
          <p:graphicFrame>
            <p:nvGraphicFramePr>
              <p:cNvPr id="9" name="Tabla 6">
                <a:extLst>
                  <a:ext uri="{FF2B5EF4-FFF2-40B4-BE49-F238E27FC236}">
                    <a16:creationId xmlns:a16="http://schemas.microsoft.com/office/drawing/2014/main" id="{41B55895-8B09-49C4-BE93-161D60C7F129}"/>
                  </a:ext>
                </a:extLst>
              </p:cNvPr>
              <p:cNvGraphicFramePr>
                <a:graphicFrameLocks noGrp="1"/>
              </p:cNvGraphicFramePr>
              <p:nvPr>
                <p:extLst>
                  <p:ext uri="{D42A27DB-BD31-4B8C-83A1-F6EECF244321}">
                    <p14:modId xmlns:p14="http://schemas.microsoft.com/office/powerpoint/2010/main" val="762771965"/>
                  </p:ext>
                </p:extLst>
              </p:nvPr>
            </p:nvGraphicFramePr>
            <p:xfrm>
              <a:off x="755576" y="4163577"/>
              <a:ext cx="7632848" cy="1515986"/>
            </p:xfrm>
            <a:graphic>
              <a:graphicData uri="http://schemas.openxmlformats.org/drawingml/2006/table">
                <a:tbl>
                  <a:tblPr firstRow="1" bandRow="1">
                    <a:tableStyleId>{9D7B26C5-4107-4FEC-AEDC-1716B250A1EF}</a:tableStyleId>
                  </a:tblPr>
                  <a:tblGrid>
                    <a:gridCol w="1908212">
                      <a:extLst>
                        <a:ext uri="{9D8B030D-6E8A-4147-A177-3AD203B41FA5}">
                          <a16:colId xmlns:a16="http://schemas.microsoft.com/office/drawing/2014/main" val="2444339351"/>
                        </a:ext>
                      </a:extLst>
                    </a:gridCol>
                    <a:gridCol w="1908212">
                      <a:extLst>
                        <a:ext uri="{9D8B030D-6E8A-4147-A177-3AD203B41FA5}">
                          <a16:colId xmlns:a16="http://schemas.microsoft.com/office/drawing/2014/main" val="2972464030"/>
                        </a:ext>
                      </a:extLst>
                    </a:gridCol>
                    <a:gridCol w="1908212">
                      <a:extLst>
                        <a:ext uri="{9D8B030D-6E8A-4147-A177-3AD203B41FA5}">
                          <a16:colId xmlns:a16="http://schemas.microsoft.com/office/drawing/2014/main" val="3035358514"/>
                        </a:ext>
                      </a:extLst>
                    </a:gridCol>
                    <a:gridCol w="1908212">
                      <a:extLst>
                        <a:ext uri="{9D8B030D-6E8A-4147-A177-3AD203B41FA5}">
                          <a16:colId xmlns:a16="http://schemas.microsoft.com/office/drawing/2014/main" val="339185480"/>
                        </a:ext>
                      </a:extLst>
                    </a:gridCol>
                  </a:tblGrid>
                  <a:tr h="784466">
                    <a:tc>
                      <a:txBody>
                        <a:bodyPr/>
                        <a:lstStyle/>
                        <a:p>
                          <a:endParaRPr lang="es-EC"/>
                        </a:p>
                      </a:txBody>
                      <a:tcPr anchor="ctr">
                        <a:blipFill>
                          <a:blip r:embed="rId3"/>
                          <a:stretch>
                            <a:fillRect t="-1550" r="-299682" b="-105426"/>
                          </a:stretch>
                        </a:blipFill>
                      </a:tcPr>
                    </a:tc>
                    <a:tc>
                      <a:txBody>
                        <a:bodyPr/>
                        <a:lstStyle/>
                        <a:p>
                          <a:endParaRPr lang="es-EC"/>
                        </a:p>
                      </a:txBody>
                      <a:tcPr marL="68580" marR="68580" marT="0" marB="0" anchor="ctr">
                        <a:blipFill>
                          <a:blip r:embed="rId3"/>
                          <a:stretch>
                            <a:fillRect l="-100319" t="-1550" r="-200639" b="-105426"/>
                          </a:stretch>
                        </a:blipFill>
                      </a:tcPr>
                    </a:tc>
                    <a:tc>
                      <a:txBody>
                        <a:bodyPr/>
                        <a:lstStyle/>
                        <a:p>
                          <a:endParaRPr lang="es-EC"/>
                        </a:p>
                      </a:txBody>
                      <a:tcPr marL="68580" marR="68580" marT="0" marB="0" anchor="ctr">
                        <a:blipFill>
                          <a:blip r:embed="rId3"/>
                          <a:stretch>
                            <a:fillRect l="-199682" t="-1550" r="-100000" b="-105426"/>
                          </a:stretch>
                        </a:blipFill>
                      </a:tcPr>
                    </a:tc>
                    <a:tc>
                      <a:txBody>
                        <a:bodyPr/>
                        <a:lstStyle/>
                        <a:p>
                          <a:pPr algn="ctr">
                            <a:lnSpc>
                              <a:spcPct val="200000"/>
                            </a:lnSpc>
                          </a:pPr>
                          <a:r>
                            <a:rPr lang="es-MX" sz="1600" dirty="0">
                              <a:effectLst/>
                            </a:rPr>
                            <a:t>Error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1288769"/>
                      </a:ext>
                    </a:extLst>
                  </a:tr>
                  <a:tr h="365760">
                    <a:tc>
                      <a:txBody>
                        <a:bodyPr/>
                        <a:lstStyle/>
                        <a:p>
                          <a:pPr algn="ctr"/>
                          <a:r>
                            <a:rPr lang="es-EC" dirty="0"/>
                            <a:t>26,9-27</a:t>
                          </a:r>
                        </a:p>
                      </a:txBody>
                      <a:tcPr anchor="ctr"/>
                    </a:tc>
                    <a:tc>
                      <a:txBody>
                        <a:bodyPr/>
                        <a:lstStyle/>
                        <a:p>
                          <a:pPr algn="ctr"/>
                          <a:r>
                            <a:rPr lang="es-EC" dirty="0"/>
                            <a:t>26,62</a:t>
                          </a:r>
                        </a:p>
                      </a:txBody>
                      <a:tcPr anchor="ctr"/>
                    </a:tc>
                    <a:tc>
                      <a:txBody>
                        <a:bodyPr/>
                        <a:lstStyle/>
                        <a:p>
                          <a:pPr algn="ctr"/>
                          <a:r>
                            <a:rPr lang="es-EC" dirty="0"/>
                            <a:t>26,98</a:t>
                          </a:r>
                        </a:p>
                      </a:txBody>
                      <a:tcPr anchor="ctr"/>
                    </a:tc>
                    <a:tc>
                      <a:txBody>
                        <a:bodyPr/>
                        <a:lstStyle/>
                        <a:p>
                          <a:pPr algn="ctr"/>
                          <a:r>
                            <a:rPr lang="es-EC" dirty="0"/>
                            <a:t>1,35</a:t>
                          </a:r>
                          <a:endParaRPr lang="es-EC" b="1" dirty="0"/>
                        </a:p>
                      </a:txBody>
                      <a:tcPr anchor="ctr"/>
                    </a:tc>
                    <a:extLst>
                      <a:ext uri="{0D108BD9-81ED-4DB2-BD59-A6C34878D82A}">
                        <a16:rowId xmlns:a16="http://schemas.microsoft.com/office/drawing/2014/main" val="2488031440"/>
                      </a:ext>
                    </a:extLst>
                  </a:tr>
                  <a:tr h="365760">
                    <a:tc>
                      <a:txBody>
                        <a:bodyPr/>
                        <a:lstStyle/>
                        <a:p>
                          <a:pPr algn="ctr"/>
                          <a:r>
                            <a:rPr lang="es-EC" dirty="0"/>
                            <a:t>33,7-34</a:t>
                          </a:r>
                        </a:p>
                      </a:txBody>
                      <a:tcPr anchor="ctr"/>
                    </a:tc>
                    <a:tc>
                      <a:txBody>
                        <a:bodyPr/>
                        <a:lstStyle/>
                        <a:p>
                          <a:pPr algn="ctr"/>
                          <a:r>
                            <a:rPr lang="es-EC" dirty="0"/>
                            <a:t>34,35</a:t>
                          </a:r>
                        </a:p>
                      </a:txBody>
                      <a:tcPr anchor="ctr"/>
                    </a:tc>
                    <a:tc>
                      <a:txBody>
                        <a:bodyPr/>
                        <a:lstStyle/>
                        <a:p>
                          <a:pPr algn="ctr"/>
                          <a:r>
                            <a:rPr lang="es-EC" dirty="0"/>
                            <a:t>33,83</a:t>
                          </a:r>
                        </a:p>
                      </a:txBody>
                      <a:tcPr anchor="ctr"/>
                    </a:tc>
                    <a:tc>
                      <a:txBody>
                        <a:bodyPr/>
                        <a:lstStyle/>
                        <a:p>
                          <a:pPr algn="ctr"/>
                          <a:r>
                            <a:rPr lang="es-EC" dirty="0"/>
                            <a:t>1,53</a:t>
                          </a:r>
                          <a:endParaRPr lang="es-EC" b="1" dirty="0"/>
                        </a:p>
                      </a:txBody>
                      <a:tcPr anchor="ctr"/>
                    </a:tc>
                    <a:extLst>
                      <a:ext uri="{0D108BD9-81ED-4DB2-BD59-A6C34878D82A}">
                        <a16:rowId xmlns:a16="http://schemas.microsoft.com/office/drawing/2014/main" val="924368417"/>
                      </a:ext>
                    </a:extLst>
                  </a:tr>
                </a:tbl>
              </a:graphicData>
            </a:graphic>
          </p:graphicFrame>
        </mc:Fallback>
      </mc:AlternateContent>
      <p:sp>
        <p:nvSpPr>
          <p:cNvPr id="10" name="Título 3">
            <a:extLst>
              <a:ext uri="{FF2B5EF4-FFF2-40B4-BE49-F238E27FC236}">
                <a16:creationId xmlns:a16="http://schemas.microsoft.com/office/drawing/2014/main" id="{8924661A-F815-4C3F-BF89-770B1DD64BC4}"/>
              </a:ext>
            </a:extLst>
          </p:cNvPr>
          <p:cNvSpPr txBox="1">
            <a:spLocks/>
          </p:cNvSpPr>
          <p:nvPr/>
        </p:nvSpPr>
        <p:spPr>
          <a:xfrm>
            <a:off x="-134920" y="-34711"/>
            <a:ext cx="9763535" cy="72008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600" dirty="0"/>
              <a:t>IMPLEMENTACIÓN DEL SISTEMA DE ADQUISICIÓN DE DATOS</a:t>
            </a:r>
          </a:p>
        </p:txBody>
      </p:sp>
    </p:spTree>
    <p:extLst>
      <p:ext uri="{BB962C8B-B14F-4D97-AF65-F5344CB8AC3E}">
        <p14:creationId xmlns:p14="http://schemas.microsoft.com/office/powerpoint/2010/main" val="1649584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4" name="Tabla 3"/>
              <p:cNvGraphicFramePr>
                <a:graphicFrameLocks noGrp="1"/>
              </p:cNvGraphicFramePr>
              <p:nvPr>
                <p:extLst>
                  <p:ext uri="{D42A27DB-BD31-4B8C-83A1-F6EECF244321}">
                    <p14:modId xmlns:p14="http://schemas.microsoft.com/office/powerpoint/2010/main" val="2386135977"/>
                  </p:ext>
                </p:extLst>
              </p:nvPr>
            </p:nvGraphicFramePr>
            <p:xfrm>
              <a:off x="467544" y="1484784"/>
              <a:ext cx="7964727" cy="4321090"/>
            </p:xfrm>
            <a:graphic>
              <a:graphicData uri="http://schemas.openxmlformats.org/drawingml/2006/table">
                <a:tbl>
                  <a:tblPr firstRow="1" firstCol="1" bandRow="1">
                    <a:tableStyleId>{9D7B26C5-4107-4FEC-AEDC-1716B250A1EF}</a:tableStyleId>
                  </a:tblPr>
                  <a:tblGrid>
                    <a:gridCol w="4783900">
                      <a:extLst>
                        <a:ext uri="{9D8B030D-6E8A-4147-A177-3AD203B41FA5}">
                          <a16:colId xmlns:a16="http://schemas.microsoft.com/office/drawing/2014/main" val="1388359041"/>
                        </a:ext>
                      </a:extLst>
                    </a:gridCol>
                    <a:gridCol w="3180827">
                      <a:extLst>
                        <a:ext uri="{9D8B030D-6E8A-4147-A177-3AD203B41FA5}">
                          <a16:colId xmlns:a16="http://schemas.microsoft.com/office/drawing/2014/main" val="3257197894"/>
                        </a:ext>
                      </a:extLst>
                    </a:gridCol>
                  </a:tblGrid>
                  <a:tr h="338260">
                    <a:tc>
                      <a:txBody>
                        <a:bodyPr/>
                        <a:lstStyle/>
                        <a:p>
                          <a:pPr algn="ctr">
                            <a:lnSpc>
                              <a:spcPct val="200000"/>
                            </a:lnSpc>
                            <a:spcAft>
                              <a:spcPts val="0"/>
                            </a:spcAft>
                          </a:pPr>
                          <a:r>
                            <a:rPr lang="es-EC" sz="1600" dirty="0">
                              <a:effectLst/>
                            </a:rPr>
                            <a:t>Condición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200000"/>
                            </a:lnSpc>
                            <a:spcAft>
                              <a:spcPts val="0"/>
                            </a:spcAft>
                          </a:pPr>
                          <a:r>
                            <a:rPr lang="es-EC" sz="1600" dirty="0">
                              <a:effectLst/>
                            </a:rPr>
                            <a:t>Especificación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989330740"/>
                      </a:ext>
                    </a:extLst>
                  </a:tr>
                  <a:tr h="338185">
                    <a:tc>
                      <a:txBody>
                        <a:bodyPr/>
                        <a:lstStyle/>
                        <a:p>
                          <a:pPr>
                            <a:lnSpc>
                              <a:spcPct val="150000"/>
                            </a:lnSpc>
                            <a:spcAft>
                              <a:spcPts val="0"/>
                            </a:spcAft>
                          </a:pPr>
                          <a:r>
                            <a:rPr lang="es-EC" sz="1600" dirty="0">
                              <a:effectLst/>
                            </a:rPr>
                            <a:t>Caudal de agua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1600">
                              <a:effectLst/>
                            </a:rPr>
                            <a:t>Aprox. 12</a:t>
                          </a:r>
                          <a14:m>
                            <m:oMath xmlns:m="http://schemas.openxmlformats.org/officeDocument/2006/math">
                              <m:r>
                                <a:rPr lang="es-EC" sz="1600">
                                  <a:effectLst/>
                                  <a:latin typeface="Cambria Math" panose="02040503050406030204" pitchFamily="18" charset="0"/>
                                </a:rPr>
                                <m:t> </m:t>
                              </m:r>
                              <m:r>
                                <a:rPr lang="es-EC" sz="1600">
                                  <a:effectLst/>
                                  <a:latin typeface="Cambria Math" panose="02040503050406030204" pitchFamily="18" charset="0"/>
                                </a:rPr>
                                <m:t>𝐿𝑃𝑀</m:t>
                              </m:r>
                            </m:oMath>
                          </a14:m>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753597387"/>
                      </a:ext>
                    </a:extLst>
                  </a:tr>
                  <a:tr h="338185">
                    <a:tc>
                      <a:txBody>
                        <a:bodyPr/>
                        <a:lstStyle/>
                        <a:p>
                          <a:pPr>
                            <a:lnSpc>
                              <a:spcPct val="150000"/>
                            </a:lnSpc>
                            <a:spcAft>
                              <a:spcPts val="0"/>
                            </a:spcAft>
                          </a:pPr>
                          <a:r>
                            <a:rPr lang="es-EC" sz="1600" dirty="0">
                              <a:effectLst/>
                            </a:rPr>
                            <a:t>Temperatura del reservorio de agua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14:m>
                            <m:oMath xmlns:m="http://schemas.openxmlformats.org/officeDocument/2006/math">
                              <m:r>
                                <a:rPr lang="es-EC" sz="1600">
                                  <a:effectLst/>
                                  <a:latin typeface="Cambria Math" panose="02040503050406030204" pitchFamily="18" charset="0"/>
                                </a:rPr>
                                <m:t>3 ℃</m:t>
                              </m:r>
                            </m:oMath>
                          </a14:m>
                          <a:r>
                            <a:rPr lang="es-EC" sz="1600">
                              <a:effectLst/>
                            </a:rPr>
                            <a:t>   a </a:t>
                          </a:r>
                          <a14:m>
                            <m:oMath xmlns:m="http://schemas.openxmlformats.org/officeDocument/2006/math">
                              <m:r>
                                <a:rPr lang="es-EC" sz="1600">
                                  <a:effectLst/>
                                  <a:latin typeface="Cambria Math" panose="02040503050406030204" pitchFamily="18" charset="0"/>
                                </a:rPr>
                                <m:t>8 ℃</m:t>
                              </m:r>
                            </m:oMath>
                          </a14:m>
                          <a:r>
                            <a:rPr lang="es-EC" sz="16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640970804"/>
                      </a:ext>
                    </a:extLst>
                  </a:tr>
                  <a:tr h="338185">
                    <a:tc>
                      <a:txBody>
                        <a:bodyPr/>
                        <a:lstStyle/>
                        <a:p>
                          <a:pPr>
                            <a:lnSpc>
                              <a:spcPct val="150000"/>
                            </a:lnSpc>
                            <a:spcAft>
                              <a:spcPts val="0"/>
                            </a:spcAft>
                          </a:pPr>
                          <a:r>
                            <a:rPr lang="es-EC" sz="1600" dirty="0">
                              <a:effectLst/>
                            </a:rPr>
                            <a:t>Temperatura ambiente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14:m>
                            <m:oMath xmlns:m="http://schemas.openxmlformats.org/officeDocument/2006/math">
                              <m:r>
                                <a:rPr lang="es-EC" sz="1600">
                                  <a:effectLst/>
                                  <a:latin typeface="Cambria Math" panose="02040503050406030204" pitchFamily="18" charset="0"/>
                                </a:rPr>
                                <m:t>20 ℃</m:t>
                              </m:r>
                            </m:oMath>
                          </a14:m>
                          <a:r>
                            <a:rPr lang="es-EC" sz="1600">
                              <a:effectLst/>
                            </a:rPr>
                            <a:t>  a </a:t>
                          </a:r>
                          <a14:m>
                            <m:oMath xmlns:m="http://schemas.openxmlformats.org/officeDocument/2006/math">
                              <m:r>
                                <a:rPr lang="es-EC" sz="1600">
                                  <a:effectLst/>
                                  <a:latin typeface="Cambria Math" panose="02040503050406030204" pitchFamily="18" charset="0"/>
                                </a:rPr>
                                <m:t>25 ℃</m:t>
                              </m:r>
                            </m:oMath>
                          </a14:m>
                          <a:r>
                            <a:rPr lang="es-EC" sz="16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269564624"/>
                      </a:ext>
                    </a:extLst>
                  </a:tr>
                  <a:tr h="338185">
                    <a:tc>
                      <a:txBody>
                        <a:bodyPr/>
                        <a:lstStyle/>
                        <a:p>
                          <a:pPr>
                            <a:lnSpc>
                              <a:spcPct val="150000"/>
                            </a:lnSpc>
                            <a:spcAft>
                              <a:spcPts val="0"/>
                            </a:spcAft>
                          </a:pPr>
                          <a:r>
                            <a:rPr lang="es-EC" sz="1600" dirty="0">
                              <a:effectLst/>
                            </a:rPr>
                            <a:t>% de abertura del ventilador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14:m>
                            <m:oMath xmlns:m="http://schemas.openxmlformats.org/officeDocument/2006/math">
                              <m:r>
                                <a:rPr lang="es-EC" sz="1600">
                                  <a:effectLst/>
                                  <a:latin typeface="Cambria Math" panose="02040503050406030204" pitchFamily="18" charset="0"/>
                                </a:rPr>
                                <m:t>25%</m:t>
                              </m:r>
                            </m:oMath>
                          </a14:m>
                          <a:r>
                            <a:rPr lang="es-EC" sz="1600">
                              <a:effectLst/>
                            </a:rPr>
                            <a:t> y </a:t>
                          </a:r>
                          <a14:m>
                            <m:oMath xmlns:m="http://schemas.openxmlformats.org/officeDocument/2006/math">
                              <m:r>
                                <a:rPr lang="es-EC" sz="1600">
                                  <a:effectLst/>
                                  <a:latin typeface="Cambria Math" panose="02040503050406030204" pitchFamily="18" charset="0"/>
                                </a:rPr>
                                <m:t>50%</m:t>
                              </m:r>
                            </m:oMath>
                          </a14:m>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69926103"/>
                      </a:ext>
                    </a:extLst>
                  </a:tr>
                  <a:tr h="338185">
                    <a:tc>
                      <a:txBody>
                        <a:bodyPr/>
                        <a:lstStyle/>
                        <a:p>
                          <a:pPr>
                            <a:lnSpc>
                              <a:spcPct val="150000"/>
                            </a:lnSpc>
                            <a:spcAft>
                              <a:spcPts val="0"/>
                            </a:spcAft>
                          </a:pPr>
                          <a:r>
                            <a:rPr lang="es-EC" sz="1600">
                              <a:effectLst/>
                            </a:rPr>
                            <a:t>Tiempo de la práctica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1600" dirty="0">
                              <a:effectLst/>
                            </a:rPr>
                            <a:t>30 min por práctica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534464284"/>
                      </a:ext>
                    </a:extLst>
                  </a:tr>
                  <a:tr h="361798">
                    <a:tc>
                      <a:txBody>
                        <a:bodyPr/>
                        <a:lstStyle/>
                        <a:p>
                          <a:pPr>
                            <a:lnSpc>
                              <a:spcPct val="150000"/>
                            </a:lnSpc>
                            <a:spcAft>
                              <a:spcPts val="0"/>
                            </a:spcAft>
                          </a:pPr>
                          <a14:m>
                            <m:oMath xmlns:m="http://schemas.openxmlformats.org/officeDocument/2006/math">
                              <m:sSub>
                                <m:sSubPr>
                                  <m:ctrlPr>
                                    <a:rPr lang="es-EC" sz="1600" i="1">
                                      <a:effectLst/>
                                      <a:latin typeface="Cambria Math" panose="02040503050406030204" pitchFamily="18" charset="0"/>
                                    </a:rPr>
                                  </m:ctrlPr>
                                </m:sSubPr>
                                <m:e>
                                  <m:r>
                                    <a:rPr lang="es-EC" sz="1600">
                                      <a:effectLst/>
                                      <a:latin typeface="Cambria Math" panose="02040503050406030204" pitchFamily="18" charset="0"/>
                                    </a:rPr>
                                    <m:t>𝑉</m:t>
                                  </m:r>
                                </m:e>
                                <m:sub>
                                  <m:r>
                                    <a:rPr lang="es-EC" sz="1600">
                                      <a:effectLst/>
                                      <a:latin typeface="Cambria Math" panose="02040503050406030204" pitchFamily="18" charset="0"/>
                                    </a:rPr>
                                    <m:t>𝑖𝑛</m:t>
                                  </m:r>
                                </m:sub>
                              </m:sSub>
                            </m:oMath>
                          </a14:m>
                          <a:r>
                            <a:rPr lang="es-EC" sz="1600">
                              <a:effectLst/>
                            </a:rPr>
                            <a:t> del aire al </a:t>
                          </a:r>
                          <a14:m>
                            <m:oMath xmlns:m="http://schemas.openxmlformats.org/officeDocument/2006/math">
                              <m:r>
                                <a:rPr lang="es-EC" sz="1600">
                                  <a:effectLst/>
                                  <a:latin typeface="Cambria Math" panose="02040503050406030204" pitchFamily="18" charset="0"/>
                                </a:rPr>
                                <m:t>25%</m:t>
                              </m:r>
                            </m:oMath>
                          </a14:m>
                          <a:r>
                            <a:rPr lang="es-EC" sz="1600">
                              <a:effectLst/>
                            </a:rPr>
                            <a:t> de abertura (tubos lisos y aletas)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1600" dirty="0">
                              <a:effectLst/>
                            </a:rPr>
                            <a:t>Aprox. </a:t>
                          </a:r>
                          <a14:m>
                            <m:oMath xmlns:m="http://schemas.openxmlformats.org/officeDocument/2006/math">
                              <m:r>
                                <a:rPr lang="es-EC" sz="1600">
                                  <a:effectLst/>
                                  <a:latin typeface="Cambria Math" panose="02040503050406030204" pitchFamily="18" charset="0"/>
                                </a:rPr>
                                <m:t>1.2 </m:t>
                              </m:r>
                              <m:f>
                                <m:fPr>
                                  <m:ctrlPr>
                                    <a:rPr lang="es-EC" sz="1600" i="1">
                                      <a:effectLst/>
                                      <a:latin typeface="Cambria Math" panose="02040503050406030204" pitchFamily="18" charset="0"/>
                                    </a:rPr>
                                  </m:ctrlPr>
                                </m:fPr>
                                <m:num>
                                  <m:r>
                                    <a:rPr lang="es-EC" sz="1600">
                                      <a:effectLst/>
                                      <a:latin typeface="Cambria Math" panose="02040503050406030204" pitchFamily="18" charset="0"/>
                                    </a:rPr>
                                    <m:t>𝑚</m:t>
                                  </m:r>
                                </m:num>
                                <m:den>
                                  <m:r>
                                    <a:rPr lang="es-EC" sz="1600">
                                      <a:effectLst/>
                                      <a:latin typeface="Cambria Math" panose="02040503050406030204" pitchFamily="18" charset="0"/>
                                    </a:rPr>
                                    <m:t>𝑠</m:t>
                                  </m:r>
                                </m:den>
                              </m:f>
                            </m:oMath>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331301768"/>
                      </a:ext>
                    </a:extLst>
                  </a:tr>
                  <a:tr h="338185">
                    <a:tc>
                      <a:txBody>
                        <a:bodyPr/>
                        <a:lstStyle/>
                        <a:p>
                          <a:pPr>
                            <a:lnSpc>
                              <a:spcPct val="150000"/>
                            </a:lnSpc>
                            <a:spcAft>
                              <a:spcPts val="0"/>
                            </a:spcAft>
                          </a:pPr>
                          <a:r>
                            <a:rPr lang="es-EC" sz="1600">
                              <a:effectLst/>
                            </a:rPr>
                            <a:t>Resistencias eléctricas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1600" dirty="0">
                              <a:effectLst/>
                            </a:rPr>
                            <a:t>500 W c/u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12763262"/>
                      </a:ext>
                    </a:extLst>
                  </a:tr>
                  <a:tr h="1149455">
                    <a:tc gridSpan="2">
                      <a:txBody>
                        <a:bodyPr/>
                        <a:lstStyle/>
                        <a:p>
                          <a:pPr>
                            <a:lnSpc>
                              <a:spcPct val="150000"/>
                            </a:lnSpc>
                            <a:spcBef>
                              <a:spcPts val="1200"/>
                            </a:spcBef>
                            <a:spcAft>
                              <a:spcPts val="0"/>
                            </a:spcAft>
                          </a:pPr>
                          <a:r>
                            <a:rPr lang="es-EC" sz="1600" dirty="0">
                              <a:effectLst/>
                            </a:rPr>
                            <a:t>Nota. </a:t>
                          </a:r>
                          <a:r>
                            <a:rPr lang="es-EC" sz="1600" b="0" dirty="0">
                              <a:effectLst/>
                            </a:rPr>
                            <a:t>Para lograr el caudal de 12 LPM, en el banco de pruebas, se recomienda cerrar toda la válvula de la tubería que permite el retorno del agua al reservorio y abrirla 3 vueltas de 380 grados, en sentido horario, además, la abertura del 50% solo se aplicó en el evaporador.</a:t>
                          </a:r>
                          <a:endParaRPr lang="es-EC" sz="1600" b="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nchor="ctr"/>
                    </a:tc>
                    <a:tc hMerge="1">
                      <a:txBody>
                        <a:bodyPr/>
                        <a:lstStyle/>
                        <a:p>
                          <a:endParaRPr lang="es-EC"/>
                        </a:p>
                      </a:txBody>
                      <a:tcPr/>
                    </a:tc>
                    <a:extLst>
                      <a:ext uri="{0D108BD9-81ED-4DB2-BD59-A6C34878D82A}">
                        <a16:rowId xmlns:a16="http://schemas.microsoft.com/office/drawing/2014/main" val="550185924"/>
                      </a:ext>
                    </a:extLst>
                  </a:tr>
                </a:tbl>
              </a:graphicData>
            </a:graphic>
          </p:graphicFrame>
        </mc:Choice>
        <mc:Fallback>
          <p:graphicFrame>
            <p:nvGraphicFramePr>
              <p:cNvPr id="4" name="Tabla 3"/>
              <p:cNvGraphicFramePr>
                <a:graphicFrameLocks noGrp="1"/>
              </p:cNvGraphicFramePr>
              <p:nvPr>
                <p:extLst>
                  <p:ext uri="{D42A27DB-BD31-4B8C-83A1-F6EECF244321}">
                    <p14:modId xmlns:p14="http://schemas.microsoft.com/office/powerpoint/2010/main" val="2386135977"/>
                  </p:ext>
                </p:extLst>
              </p:nvPr>
            </p:nvGraphicFramePr>
            <p:xfrm>
              <a:off x="467544" y="1484784"/>
              <a:ext cx="7964727" cy="4321090"/>
            </p:xfrm>
            <a:graphic>
              <a:graphicData uri="http://schemas.openxmlformats.org/drawingml/2006/table">
                <a:tbl>
                  <a:tblPr firstRow="1" firstCol="1" bandRow="1">
                    <a:tableStyleId>{9D7B26C5-4107-4FEC-AEDC-1716B250A1EF}</a:tableStyleId>
                  </a:tblPr>
                  <a:tblGrid>
                    <a:gridCol w="4783900">
                      <a:extLst>
                        <a:ext uri="{9D8B030D-6E8A-4147-A177-3AD203B41FA5}">
                          <a16:colId xmlns:a16="http://schemas.microsoft.com/office/drawing/2014/main" val="1388359041"/>
                        </a:ext>
                      </a:extLst>
                    </a:gridCol>
                    <a:gridCol w="3180827">
                      <a:extLst>
                        <a:ext uri="{9D8B030D-6E8A-4147-A177-3AD203B41FA5}">
                          <a16:colId xmlns:a16="http://schemas.microsoft.com/office/drawing/2014/main" val="3257197894"/>
                        </a:ext>
                      </a:extLst>
                    </a:gridCol>
                  </a:tblGrid>
                  <a:tr h="487680">
                    <a:tc>
                      <a:txBody>
                        <a:bodyPr/>
                        <a:lstStyle/>
                        <a:p>
                          <a:pPr algn="ctr">
                            <a:lnSpc>
                              <a:spcPct val="200000"/>
                            </a:lnSpc>
                            <a:spcAft>
                              <a:spcPts val="0"/>
                            </a:spcAft>
                          </a:pPr>
                          <a:r>
                            <a:rPr lang="es-EC" sz="1600" dirty="0">
                              <a:effectLst/>
                            </a:rPr>
                            <a:t>Condición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200000"/>
                            </a:lnSpc>
                            <a:spcAft>
                              <a:spcPts val="0"/>
                            </a:spcAft>
                          </a:pPr>
                          <a:r>
                            <a:rPr lang="es-EC" sz="1600" dirty="0">
                              <a:effectLst/>
                            </a:rPr>
                            <a:t>Especificación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989330740"/>
                      </a:ext>
                    </a:extLst>
                  </a:tr>
                  <a:tr h="365760">
                    <a:tc>
                      <a:txBody>
                        <a:bodyPr/>
                        <a:lstStyle/>
                        <a:p>
                          <a:pPr>
                            <a:lnSpc>
                              <a:spcPct val="150000"/>
                            </a:lnSpc>
                            <a:spcAft>
                              <a:spcPts val="0"/>
                            </a:spcAft>
                          </a:pPr>
                          <a:r>
                            <a:rPr lang="es-EC" sz="1600" dirty="0">
                              <a:effectLst/>
                            </a:rPr>
                            <a:t>Caudal de agua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endParaRPr lang="es-EC"/>
                        </a:p>
                      </a:txBody>
                      <a:tcPr marL="51435" marR="51435" marT="0" marB="0" anchor="ctr">
                        <a:blipFill>
                          <a:blip r:embed="rId2"/>
                          <a:stretch>
                            <a:fillRect l="-150575" t="-135000" r="-192" b="-966667"/>
                          </a:stretch>
                        </a:blipFill>
                      </a:tcPr>
                    </a:tc>
                    <a:extLst>
                      <a:ext uri="{0D108BD9-81ED-4DB2-BD59-A6C34878D82A}">
                        <a16:rowId xmlns:a16="http://schemas.microsoft.com/office/drawing/2014/main" val="753597387"/>
                      </a:ext>
                    </a:extLst>
                  </a:tr>
                  <a:tr h="365760">
                    <a:tc>
                      <a:txBody>
                        <a:bodyPr/>
                        <a:lstStyle/>
                        <a:p>
                          <a:pPr>
                            <a:lnSpc>
                              <a:spcPct val="150000"/>
                            </a:lnSpc>
                            <a:spcAft>
                              <a:spcPts val="0"/>
                            </a:spcAft>
                          </a:pPr>
                          <a:r>
                            <a:rPr lang="es-EC" sz="1600" dirty="0">
                              <a:effectLst/>
                            </a:rPr>
                            <a:t>Temperatura del reservorio de agua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endParaRPr lang="es-EC"/>
                        </a:p>
                      </a:txBody>
                      <a:tcPr marL="51435" marR="51435" marT="0" marB="0" anchor="ctr">
                        <a:blipFill>
                          <a:blip r:embed="rId2"/>
                          <a:stretch>
                            <a:fillRect l="-150575" t="-235000" r="-192" b="-866667"/>
                          </a:stretch>
                        </a:blipFill>
                      </a:tcPr>
                    </a:tc>
                    <a:extLst>
                      <a:ext uri="{0D108BD9-81ED-4DB2-BD59-A6C34878D82A}">
                        <a16:rowId xmlns:a16="http://schemas.microsoft.com/office/drawing/2014/main" val="2640970804"/>
                      </a:ext>
                    </a:extLst>
                  </a:tr>
                  <a:tr h="365760">
                    <a:tc>
                      <a:txBody>
                        <a:bodyPr/>
                        <a:lstStyle/>
                        <a:p>
                          <a:pPr>
                            <a:lnSpc>
                              <a:spcPct val="150000"/>
                            </a:lnSpc>
                            <a:spcAft>
                              <a:spcPts val="0"/>
                            </a:spcAft>
                          </a:pPr>
                          <a:r>
                            <a:rPr lang="es-EC" sz="1600" dirty="0">
                              <a:effectLst/>
                            </a:rPr>
                            <a:t>Temperatura ambiente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endParaRPr lang="es-EC"/>
                        </a:p>
                      </a:txBody>
                      <a:tcPr marL="51435" marR="51435" marT="0" marB="0" anchor="ctr">
                        <a:blipFill>
                          <a:blip r:embed="rId2"/>
                          <a:stretch>
                            <a:fillRect l="-150575" t="-335000" r="-192" b="-766667"/>
                          </a:stretch>
                        </a:blipFill>
                      </a:tcPr>
                    </a:tc>
                    <a:extLst>
                      <a:ext uri="{0D108BD9-81ED-4DB2-BD59-A6C34878D82A}">
                        <a16:rowId xmlns:a16="http://schemas.microsoft.com/office/drawing/2014/main" val="1269564624"/>
                      </a:ext>
                    </a:extLst>
                  </a:tr>
                  <a:tr h="365760">
                    <a:tc>
                      <a:txBody>
                        <a:bodyPr/>
                        <a:lstStyle/>
                        <a:p>
                          <a:pPr>
                            <a:lnSpc>
                              <a:spcPct val="150000"/>
                            </a:lnSpc>
                            <a:spcAft>
                              <a:spcPts val="0"/>
                            </a:spcAft>
                          </a:pPr>
                          <a:r>
                            <a:rPr lang="es-EC" sz="1600" dirty="0">
                              <a:effectLst/>
                            </a:rPr>
                            <a:t>% de abertura del ventilador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endParaRPr lang="es-EC"/>
                        </a:p>
                      </a:txBody>
                      <a:tcPr marL="51435" marR="51435" marT="0" marB="0" anchor="ctr">
                        <a:blipFill>
                          <a:blip r:embed="rId2"/>
                          <a:stretch>
                            <a:fillRect l="-150575" t="-427869" r="-192" b="-654098"/>
                          </a:stretch>
                        </a:blipFill>
                      </a:tcPr>
                    </a:tc>
                    <a:extLst>
                      <a:ext uri="{0D108BD9-81ED-4DB2-BD59-A6C34878D82A}">
                        <a16:rowId xmlns:a16="http://schemas.microsoft.com/office/drawing/2014/main" val="1069926103"/>
                      </a:ext>
                    </a:extLst>
                  </a:tr>
                  <a:tr h="365760">
                    <a:tc>
                      <a:txBody>
                        <a:bodyPr/>
                        <a:lstStyle/>
                        <a:p>
                          <a:pPr>
                            <a:lnSpc>
                              <a:spcPct val="150000"/>
                            </a:lnSpc>
                            <a:spcAft>
                              <a:spcPts val="0"/>
                            </a:spcAft>
                          </a:pPr>
                          <a:r>
                            <a:rPr lang="es-EC" sz="1600">
                              <a:effectLst/>
                            </a:rPr>
                            <a:t>Tiempo de la práctica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1600" dirty="0">
                              <a:effectLst/>
                            </a:rPr>
                            <a:t>30 min por práctica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534464284"/>
                      </a:ext>
                    </a:extLst>
                  </a:tr>
                  <a:tr h="489395">
                    <a:tc>
                      <a:txBody>
                        <a:bodyPr/>
                        <a:lstStyle/>
                        <a:p>
                          <a:endParaRPr lang="es-EC"/>
                        </a:p>
                      </a:txBody>
                      <a:tcPr marL="51435" marR="51435" marT="0" marB="0" anchor="ctr">
                        <a:blipFill>
                          <a:blip r:embed="rId2"/>
                          <a:stretch>
                            <a:fillRect t="-477500" r="-66539" b="-323750"/>
                          </a:stretch>
                        </a:blipFill>
                      </a:tcPr>
                    </a:tc>
                    <a:tc>
                      <a:txBody>
                        <a:bodyPr/>
                        <a:lstStyle/>
                        <a:p>
                          <a:endParaRPr lang="es-EC"/>
                        </a:p>
                      </a:txBody>
                      <a:tcPr marL="51435" marR="51435" marT="0" marB="0" anchor="ctr">
                        <a:blipFill>
                          <a:blip r:embed="rId2"/>
                          <a:stretch>
                            <a:fillRect l="-150575" t="-477500" r="-192" b="-323750"/>
                          </a:stretch>
                        </a:blipFill>
                      </a:tcPr>
                    </a:tc>
                    <a:extLst>
                      <a:ext uri="{0D108BD9-81ED-4DB2-BD59-A6C34878D82A}">
                        <a16:rowId xmlns:a16="http://schemas.microsoft.com/office/drawing/2014/main" val="3331301768"/>
                      </a:ext>
                    </a:extLst>
                  </a:tr>
                  <a:tr h="365760">
                    <a:tc>
                      <a:txBody>
                        <a:bodyPr/>
                        <a:lstStyle/>
                        <a:p>
                          <a:pPr>
                            <a:lnSpc>
                              <a:spcPct val="150000"/>
                            </a:lnSpc>
                            <a:spcAft>
                              <a:spcPts val="0"/>
                            </a:spcAft>
                          </a:pPr>
                          <a:r>
                            <a:rPr lang="es-EC" sz="1600">
                              <a:effectLst/>
                            </a:rPr>
                            <a:t>Resistencias eléctricas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1600" dirty="0">
                              <a:effectLst/>
                            </a:rPr>
                            <a:t>500 W c/u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12763262"/>
                      </a:ext>
                    </a:extLst>
                  </a:tr>
                  <a:tr h="1149455">
                    <a:tc gridSpan="2">
                      <a:txBody>
                        <a:bodyPr/>
                        <a:lstStyle/>
                        <a:p>
                          <a:pPr>
                            <a:lnSpc>
                              <a:spcPct val="150000"/>
                            </a:lnSpc>
                            <a:spcBef>
                              <a:spcPts val="1200"/>
                            </a:spcBef>
                            <a:spcAft>
                              <a:spcPts val="0"/>
                            </a:spcAft>
                          </a:pPr>
                          <a:r>
                            <a:rPr lang="es-EC" sz="1600" dirty="0">
                              <a:effectLst/>
                            </a:rPr>
                            <a:t>Nota. </a:t>
                          </a:r>
                          <a:r>
                            <a:rPr lang="es-EC" sz="1600" b="0" dirty="0">
                              <a:effectLst/>
                            </a:rPr>
                            <a:t>Para lograr el caudal de 12 LPM, en el banco de pruebas, se recomienda cerrar toda la válvula de la tubería que permite el retorno del agua al reservorio y abrirla 3 vueltas de 380 grados, en sentido horario, además, la abertura del 50% solo se aplicó en el evaporador.</a:t>
                          </a:r>
                          <a:endParaRPr lang="es-EC" sz="1600" b="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nchor="ctr"/>
                    </a:tc>
                    <a:tc hMerge="1">
                      <a:txBody>
                        <a:bodyPr/>
                        <a:lstStyle/>
                        <a:p>
                          <a:endParaRPr lang="es-EC"/>
                        </a:p>
                      </a:txBody>
                      <a:tcPr/>
                    </a:tc>
                    <a:extLst>
                      <a:ext uri="{0D108BD9-81ED-4DB2-BD59-A6C34878D82A}">
                        <a16:rowId xmlns:a16="http://schemas.microsoft.com/office/drawing/2014/main" val="550185924"/>
                      </a:ext>
                    </a:extLst>
                  </a:tr>
                </a:tbl>
              </a:graphicData>
            </a:graphic>
          </p:graphicFrame>
        </mc:Fallback>
      </mc:AlternateContent>
      <p:sp>
        <p:nvSpPr>
          <p:cNvPr id="2" name="Título 1">
            <a:extLst>
              <a:ext uri="{FF2B5EF4-FFF2-40B4-BE49-F238E27FC236}">
                <a16:creationId xmlns:a16="http://schemas.microsoft.com/office/drawing/2014/main" id="{23A1EA56-C2B8-4C6F-B5E2-60BC1EB2BD90}"/>
              </a:ext>
            </a:extLst>
          </p:cNvPr>
          <p:cNvSpPr>
            <a:spLocks noGrp="1"/>
          </p:cNvSpPr>
          <p:nvPr>
            <p:ph type="title"/>
          </p:nvPr>
        </p:nvSpPr>
        <p:spPr>
          <a:xfrm>
            <a:off x="179512" y="-54260"/>
            <a:ext cx="9299376" cy="710952"/>
          </a:xfrm>
        </p:spPr>
        <p:txBody>
          <a:bodyPr>
            <a:normAutofit/>
          </a:bodyPr>
          <a:lstStyle/>
          <a:p>
            <a:r>
              <a:rPr lang="es-EC" sz="3200" dirty="0"/>
              <a:t>IMPLEMENTACIÓN DE PRÁCTICAS DE LABORATORIO</a:t>
            </a:r>
          </a:p>
        </p:txBody>
      </p:sp>
      <p:sp>
        <p:nvSpPr>
          <p:cNvPr id="6" name="Título 3">
            <a:extLst>
              <a:ext uri="{FF2B5EF4-FFF2-40B4-BE49-F238E27FC236}">
                <a16:creationId xmlns:a16="http://schemas.microsoft.com/office/drawing/2014/main" id="{64C50932-C73D-4DFE-8061-C730026204BA}"/>
              </a:ext>
            </a:extLst>
          </p:cNvPr>
          <p:cNvSpPr txBox="1">
            <a:spLocks/>
          </p:cNvSpPr>
          <p:nvPr/>
        </p:nvSpPr>
        <p:spPr>
          <a:xfrm>
            <a:off x="-2844824"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t>Condiciones</a:t>
            </a:r>
          </a:p>
        </p:txBody>
      </p:sp>
    </p:spTree>
    <p:extLst>
      <p:ext uri="{BB962C8B-B14F-4D97-AF65-F5344CB8AC3E}">
        <p14:creationId xmlns:p14="http://schemas.microsoft.com/office/powerpoint/2010/main" val="292038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B38BF7BC-12DE-4F3A-B40C-B699DD1DE6E8}"/>
              </a:ext>
            </a:extLst>
          </p:cNvPr>
          <p:cNvGraphicFramePr>
            <a:graphicFrameLocks noGrp="1"/>
          </p:cNvGraphicFramePr>
          <p:nvPr>
            <p:extLst>
              <p:ext uri="{D42A27DB-BD31-4B8C-83A1-F6EECF244321}">
                <p14:modId xmlns:p14="http://schemas.microsoft.com/office/powerpoint/2010/main" val="1191933430"/>
              </p:ext>
            </p:extLst>
          </p:nvPr>
        </p:nvGraphicFramePr>
        <p:xfrm>
          <a:off x="527288" y="1556792"/>
          <a:ext cx="8280920" cy="4254173"/>
        </p:xfrm>
        <a:graphic>
          <a:graphicData uri="http://schemas.openxmlformats.org/drawingml/2006/table">
            <a:tbl>
              <a:tblPr firstRow="1" firstCol="1" bandRow="1">
                <a:tableStyleId>{9D7B26C5-4107-4FEC-AEDC-1716B250A1EF}</a:tableStyleId>
              </a:tblPr>
              <a:tblGrid>
                <a:gridCol w="3040757">
                  <a:extLst>
                    <a:ext uri="{9D8B030D-6E8A-4147-A177-3AD203B41FA5}">
                      <a16:colId xmlns:a16="http://schemas.microsoft.com/office/drawing/2014/main" val="1356663577"/>
                    </a:ext>
                  </a:extLst>
                </a:gridCol>
                <a:gridCol w="5240163">
                  <a:extLst>
                    <a:ext uri="{9D8B030D-6E8A-4147-A177-3AD203B41FA5}">
                      <a16:colId xmlns:a16="http://schemas.microsoft.com/office/drawing/2014/main" val="1652488255"/>
                    </a:ext>
                  </a:extLst>
                </a:gridCol>
              </a:tblGrid>
              <a:tr h="442399">
                <a:tc>
                  <a:txBody>
                    <a:bodyPr/>
                    <a:lstStyle/>
                    <a:p>
                      <a:pPr algn="ctr">
                        <a:lnSpc>
                          <a:spcPct val="200000"/>
                        </a:lnSpc>
                        <a:spcAft>
                          <a:spcPts val="0"/>
                        </a:spcAft>
                      </a:pPr>
                      <a:r>
                        <a:rPr lang="es-EC" sz="1400" dirty="0">
                          <a:effectLst/>
                        </a:rPr>
                        <a:t>Nombre de la Práctica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a:effectLst/>
                        </a:rPr>
                        <a:t>Detalle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40287583"/>
                  </a:ext>
                </a:extLst>
              </a:tr>
              <a:tr h="731744">
                <a:tc>
                  <a:txBody>
                    <a:bodyPr/>
                    <a:lstStyle/>
                    <a:p>
                      <a:pPr>
                        <a:lnSpc>
                          <a:spcPct val="200000"/>
                        </a:lnSpc>
                        <a:spcAft>
                          <a:spcPts val="0"/>
                        </a:spcAft>
                      </a:pPr>
                      <a:r>
                        <a:rPr lang="es-EC" sz="1400" dirty="0">
                          <a:effectLst/>
                        </a:rPr>
                        <a:t>Práctica 1 - IC-TL-SIMPLE-1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50000"/>
                        </a:lnSpc>
                        <a:spcAft>
                          <a:spcPts val="0"/>
                        </a:spcAft>
                      </a:pPr>
                      <a:r>
                        <a:rPr lang="es-EC" sz="1400" dirty="0">
                          <a:effectLst/>
                        </a:rPr>
                        <a:t>Intercambiador de calor de tubos lisos, en paso simple al 25% de abertura con 1500W</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3955701"/>
                  </a:ext>
                </a:extLst>
              </a:tr>
              <a:tr h="731744">
                <a:tc>
                  <a:txBody>
                    <a:bodyPr/>
                    <a:lstStyle/>
                    <a:p>
                      <a:pPr>
                        <a:lnSpc>
                          <a:spcPct val="200000"/>
                        </a:lnSpc>
                        <a:spcAft>
                          <a:spcPts val="0"/>
                        </a:spcAft>
                      </a:pPr>
                      <a:r>
                        <a:rPr lang="es-EC" sz="1400" dirty="0">
                          <a:effectLst/>
                        </a:rPr>
                        <a:t>Práctica 2 - IC-TL-TRIPLE-1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50000"/>
                        </a:lnSpc>
                        <a:spcAft>
                          <a:spcPts val="0"/>
                        </a:spcAft>
                      </a:pPr>
                      <a:r>
                        <a:rPr lang="es-EC" sz="1400" dirty="0">
                          <a:effectLst/>
                        </a:rPr>
                        <a:t>Intercambiador de calor de tubos lisos, en paso triple al 25% de abertura con 1500W</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286234663"/>
                  </a:ext>
                </a:extLst>
              </a:tr>
              <a:tr h="731744">
                <a:tc>
                  <a:txBody>
                    <a:bodyPr/>
                    <a:lstStyle/>
                    <a:p>
                      <a:pPr>
                        <a:lnSpc>
                          <a:spcPct val="200000"/>
                        </a:lnSpc>
                        <a:spcAft>
                          <a:spcPts val="0"/>
                        </a:spcAft>
                      </a:pPr>
                      <a:r>
                        <a:rPr lang="es-EC" sz="1400">
                          <a:effectLst/>
                        </a:rPr>
                        <a:t>Práctica 3 - IC-TA-SIMPLE-1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50000"/>
                        </a:lnSpc>
                        <a:spcAft>
                          <a:spcPts val="0"/>
                        </a:spcAft>
                      </a:pPr>
                      <a:r>
                        <a:rPr lang="es-EC" sz="1400" dirty="0">
                          <a:effectLst/>
                        </a:rPr>
                        <a:t>Intercambiador de calor de tubos con aletas, en paso simple al 25% de abertura con 1500W</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3354876"/>
                  </a:ext>
                </a:extLst>
              </a:tr>
              <a:tr h="731744">
                <a:tc>
                  <a:txBody>
                    <a:bodyPr/>
                    <a:lstStyle/>
                    <a:p>
                      <a:pPr>
                        <a:lnSpc>
                          <a:spcPct val="200000"/>
                        </a:lnSpc>
                        <a:spcAft>
                          <a:spcPts val="0"/>
                        </a:spcAft>
                      </a:pPr>
                      <a:r>
                        <a:rPr lang="es-EC" sz="1400">
                          <a:effectLst/>
                        </a:rPr>
                        <a:t>Práctica 4 - IC-TA-TRIPLE-1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50000"/>
                        </a:lnSpc>
                        <a:spcAft>
                          <a:spcPts val="0"/>
                        </a:spcAft>
                      </a:pPr>
                      <a:r>
                        <a:rPr lang="es-EC" sz="1400" dirty="0">
                          <a:effectLst/>
                        </a:rPr>
                        <a:t>Intercambiador de calor de tubos con aletas, en paso triple al 25% de abertura con 1500W</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073289432"/>
                  </a:ext>
                </a:extLst>
              </a:tr>
              <a:tr h="442399">
                <a:tc>
                  <a:txBody>
                    <a:bodyPr/>
                    <a:lstStyle/>
                    <a:p>
                      <a:pPr>
                        <a:lnSpc>
                          <a:spcPct val="200000"/>
                        </a:lnSpc>
                        <a:spcAft>
                          <a:spcPts val="0"/>
                        </a:spcAft>
                      </a:pPr>
                      <a:r>
                        <a:rPr lang="es-EC" sz="1400" dirty="0">
                          <a:effectLst/>
                        </a:rPr>
                        <a:t>Práctica 5 - REFRIGERACION-1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50000"/>
                        </a:lnSpc>
                        <a:spcAft>
                          <a:spcPts val="0"/>
                        </a:spcAft>
                      </a:pPr>
                      <a:r>
                        <a:rPr lang="es-EC" sz="1400" dirty="0">
                          <a:effectLst/>
                        </a:rPr>
                        <a:t>Unidad de refrigeración, 25% de abertura con 1500W</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444916442"/>
                  </a:ext>
                </a:extLst>
              </a:tr>
              <a:tr h="442399">
                <a:tc>
                  <a:txBody>
                    <a:bodyPr/>
                    <a:lstStyle/>
                    <a:p>
                      <a:pPr>
                        <a:lnSpc>
                          <a:spcPct val="200000"/>
                        </a:lnSpc>
                        <a:spcAft>
                          <a:spcPts val="0"/>
                        </a:spcAft>
                      </a:pPr>
                      <a:r>
                        <a:rPr lang="es-EC" sz="1400">
                          <a:effectLst/>
                        </a:rPr>
                        <a:t>Práctica 6 - REFRIGERACION-2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50000"/>
                        </a:lnSpc>
                        <a:spcAft>
                          <a:spcPts val="0"/>
                        </a:spcAft>
                      </a:pPr>
                      <a:r>
                        <a:rPr lang="es-EC" sz="1400" dirty="0">
                          <a:effectLst/>
                        </a:rPr>
                        <a:t>Unidad de refrigeración, 50% de abertura con 1500W</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050288863"/>
                  </a:ext>
                </a:extLst>
              </a:tr>
            </a:tbl>
          </a:graphicData>
        </a:graphic>
      </p:graphicFrame>
      <p:sp>
        <p:nvSpPr>
          <p:cNvPr id="6" name="Título 3">
            <a:extLst>
              <a:ext uri="{FF2B5EF4-FFF2-40B4-BE49-F238E27FC236}">
                <a16:creationId xmlns:a16="http://schemas.microsoft.com/office/drawing/2014/main" id="{14B203C5-AA9B-465C-B825-4614444B16D6}"/>
              </a:ext>
            </a:extLst>
          </p:cNvPr>
          <p:cNvSpPr txBox="1">
            <a:spLocks/>
          </p:cNvSpPr>
          <p:nvPr/>
        </p:nvSpPr>
        <p:spPr>
          <a:xfrm>
            <a:off x="-900608"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t>Prácticas de Laboratorio Implementadas</a:t>
            </a:r>
          </a:p>
        </p:txBody>
      </p:sp>
      <p:sp>
        <p:nvSpPr>
          <p:cNvPr id="4" name="Título 1">
            <a:extLst>
              <a:ext uri="{FF2B5EF4-FFF2-40B4-BE49-F238E27FC236}">
                <a16:creationId xmlns:a16="http://schemas.microsoft.com/office/drawing/2014/main" id="{23A1EA56-C2B8-4C6F-B5E2-60BC1EB2BD90}"/>
              </a:ext>
            </a:extLst>
          </p:cNvPr>
          <p:cNvSpPr>
            <a:spLocks noGrp="1"/>
          </p:cNvSpPr>
          <p:nvPr>
            <p:ph type="title"/>
          </p:nvPr>
        </p:nvSpPr>
        <p:spPr>
          <a:xfrm>
            <a:off x="179512" y="-54260"/>
            <a:ext cx="9299376" cy="710952"/>
          </a:xfrm>
        </p:spPr>
        <p:txBody>
          <a:bodyPr>
            <a:normAutofit/>
          </a:bodyPr>
          <a:lstStyle/>
          <a:p>
            <a:r>
              <a:rPr lang="es-EC" sz="3200" dirty="0"/>
              <a:t>IMPLEMENTACIÓN DE PRÁCTICAS DE LABORATORIO</a:t>
            </a:r>
          </a:p>
        </p:txBody>
      </p:sp>
    </p:spTree>
    <p:extLst>
      <p:ext uri="{BB962C8B-B14F-4D97-AF65-F5344CB8AC3E}">
        <p14:creationId xmlns:p14="http://schemas.microsoft.com/office/powerpoint/2010/main" val="59979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a 3">
                <a:extLst>
                  <a:ext uri="{FF2B5EF4-FFF2-40B4-BE49-F238E27FC236}">
                    <a16:creationId xmlns:a16="http://schemas.microsoft.com/office/drawing/2014/main" id="{1DDEBB2D-5BF7-48A7-9E03-466C7FBA59A5}"/>
                  </a:ext>
                </a:extLst>
              </p:cNvPr>
              <p:cNvGraphicFramePr>
                <a:graphicFrameLocks noGrp="1"/>
              </p:cNvGraphicFramePr>
              <p:nvPr>
                <p:extLst>
                  <p:ext uri="{D42A27DB-BD31-4B8C-83A1-F6EECF244321}">
                    <p14:modId xmlns:p14="http://schemas.microsoft.com/office/powerpoint/2010/main" val="1195362012"/>
                  </p:ext>
                </p:extLst>
              </p:nvPr>
            </p:nvGraphicFramePr>
            <p:xfrm>
              <a:off x="971600" y="1755137"/>
              <a:ext cx="7128792" cy="3465512"/>
            </p:xfrm>
            <a:graphic>
              <a:graphicData uri="http://schemas.openxmlformats.org/drawingml/2006/table">
                <a:tbl>
                  <a:tblPr firstRow="1" firstCol="1" bandRow="1">
                    <a:tableStyleId>{9D7B26C5-4107-4FEC-AEDC-1716B250A1EF}</a:tableStyleId>
                  </a:tblPr>
                  <a:tblGrid>
                    <a:gridCol w="2381215">
                      <a:extLst>
                        <a:ext uri="{9D8B030D-6E8A-4147-A177-3AD203B41FA5}">
                          <a16:colId xmlns:a16="http://schemas.microsoft.com/office/drawing/2014/main" val="1991977497"/>
                        </a:ext>
                      </a:extLst>
                    </a:gridCol>
                    <a:gridCol w="2372138">
                      <a:extLst>
                        <a:ext uri="{9D8B030D-6E8A-4147-A177-3AD203B41FA5}">
                          <a16:colId xmlns:a16="http://schemas.microsoft.com/office/drawing/2014/main" val="321777581"/>
                        </a:ext>
                      </a:extLst>
                    </a:gridCol>
                    <a:gridCol w="2375439">
                      <a:extLst>
                        <a:ext uri="{9D8B030D-6E8A-4147-A177-3AD203B41FA5}">
                          <a16:colId xmlns:a16="http://schemas.microsoft.com/office/drawing/2014/main" val="2160056665"/>
                        </a:ext>
                      </a:extLst>
                    </a:gridCol>
                  </a:tblGrid>
                  <a:tr h="700044">
                    <a:tc>
                      <a:txBody>
                        <a:bodyPr/>
                        <a:lstStyle/>
                        <a:p>
                          <a:pPr algn="ctr">
                            <a:lnSpc>
                              <a:spcPct val="200000"/>
                            </a:lnSpc>
                            <a:spcAft>
                              <a:spcPts val="0"/>
                            </a:spcAft>
                          </a:pPr>
                          <a:r>
                            <a:rPr lang="es-EC" sz="1600" dirty="0">
                              <a:effectLst/>
                            </a:rPr>
                            <a:t>Módulo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14:m>
                            <m:oMath xmlns:m="http://schemas.openxmlformats.org/officeDocument/2006/math">
                              <m:r>
                                <a:rPr lang="es-EC" sz="1600">
                                  <a:effectLst/>
                                  <a:latin typeface="Cambria Math" panose="02040503050406030204" pitchFamily="18" charset="0"/>
                                </a:rPr>
                                <m:t>∆</m:t>
                              </m:r>
                              <m:sSub>
                                <m:sSubPr>
                                  <m:ctrlPr>
                                    <a:rPr lang="es-EC" sz="1600" i="1">
                                      <a:effectLst/>
                                      <a:latin typeface="Cambria Math" panose="02040503050406030204" pitchFamily="18" charset="0"/>
                                    </a:rPr>
                                  </m:ctrlPr>
                                </m:sSubPr>
                                <m:e>
                                  <m:r>
                                    <a:rPr lang="es-EC" sz="1600">
                                      <a:effectLst/>
                                      <a:latin typeface="Cambria Math" panose="02040503050406030204" pitchFamily="18" charset="0"/>
                                    </a:rPr>
                                    <m:t>𝑻</m:t>
                                  </m:r>
                                </m:e>
                                <m:sub>
                                  <m:r>
                                    <a:rPr lang="es-EC" sz="1600">
                                      <a:effectLst/>
                                      <a:latin typeface="Cambria Math" panose="02040503050406030204" pitchFamily="18" charset="0"/>
                                    </a:rPr>
                                    <m:t>𝒂𝒊𝒓𝒆</m:t>
                                  </m:r>
                                </m:sub>
                              </m:sSub>
                            </m:oMath>
                          </a14:m>
                          <a:r>
                            <a:rPr lang="es-EC" sz="1600">
                              <a:effectLst/>
                            </a:rPr>
                            <a:t> </a:t>
                          </a:r>
                          <a14:m>
                            <m:oMath xmlns:m="http://schemas.openxmlformats.org/officeDocument/2006/math">
                              <m:r>
                                <a:rPr lang="es-EC" sz="1600">
                                  <a:effectLst/>
                                  <a:latin typeface="Cambria Math" panose="02040503050406030204" pitchFamily="18" charset="0"/>
                                </a:rPr>
                                <m:t>    (℃)</m:t>
                              </m:r>
                            </m:oMath>
                          </a14:m>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14:m>
                            <m:oMath xmlns:m="http://schemas.openxmlformats.org/officeDocument/2006/math">
                              <m:r>
                                <a:rPr lang="es-EC" sz="1600">
                                  <a:effectLst/>
                                  <a:latin typeface="Cambria Math" panose="02040503050406030204" pitchFamily="18" charset="0"/>
                                </a:rPr>
                                <m:t>∆</m:t>
                              </m:r>
                              <m:sSub>
                                <m:sSubPr>
                                  <m:ctrlPr>
                                    <a:rPr lang="es-EC" sz="1600" i="1">
                                      <a:effectLst/>
                                      <a:latin typeface="Cambria Math" panose="02040503050406030204" pitchFamily="18" charset="0"/>
                                    </a:rPr>
                                  </m:ctrlPr>
                                </m:sSubPr>
                                <m:e>
                                  <m:r>
                                    <a:rPr lang="es-EC" sz="1600">
                                      <a:effectLst/>
                                      <a:latin typeface="Cambria Math" panose="02040503050406030204" pitchFamily="18" charset="0"/>
                                    </a:rPr>
                                    <m:t>𝑻</m:t>
                                  </m:r>
                                </m:e>
                                <m:sub>
                                  <m:r>
                                    <a:rPr lang="es-EC" sz="1600">
                                      <a:effectLst/>
                                      <a:latin typeface="Cambria Math" panose="02040503050406030204" pitchFamily="18" charset="0"/>
                                    </a:rPr>
                                    <m:t>𝒂𝒈𝒖𝒂</m:t>
                                  </m:r>
                                </m:sub>
                              </m:sSub>
                            </m:oMath>
                          </a14:m>
                          <a:r>
                            <a:rPr lang="es-EC" sz="1600" dirty="0">
                              <a:effectLst/>
                            </a:rPr>
                            <a:t> </a:t>
                          </a:r>
                          <a14:m>
                            <m:oMath xmlns:m="http://schemas.openxmlformats.org/officeDocument/2006/math">
                              <m:r>
                                <a:rPr lang="es-EC" sz="1600">
                                  <a:effectLst/>
                                  <a:latin typeface="Cambria Math" panose="02040503050406030204" pitchFamily="18" charset="0"/>
                                </a:rPr>
                                <m:t>    (℃)</m:t>
                              </m:r>
                            </m:oMath>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221811445"/>
                      </a:ext>
                    </a:extLst>
                  </a:tr>
                  <a:tr h="691367">
                    <a:tc>
                      <a:txBody>
                        <a:bodyPr/>
                        <a:lstStyle/>
                        <a:p>
                          <a:pPr>
                            <a:lnSpc>
                              <a:spcPct val="200000"/>
                            </a:lnSpc>
                            <a:spcAft>
                              <a:spcPts val="0"/>
                            </a:spcAft>
                          </a:pPr>
                          <a:r>
                            <a:rPr lang="es-EC" sz="1600" dirty="0">
                              <a:effectLst/>
                            </a:rPr>
                            <a:t>Práctica 1 - IC-TL-SIMPLE-1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600">
                              <a:effectLst/>
                            </a:rPr>
                            <a:t>14,61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200000"/>
                            </a:lnSpc>
                            <a:spcAft>
                              <a:spcPts val="0"/>
                            </a:spcAft>
                          </a:pPr>
                          <a:r>
                            <a:rPr lang="es-EC" sz="1600">
                              <a:effectLst/>
                            </a:rPr>
                            <a:t>1,49</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788924212"/>
                      </a:ext>
                    </a:extLst>
                  </a:tr>
                  <a:tr h="691367">
                    <a:tc>
                      <a:txBody>
                        <a:bodyPr/>
                        <a:lstStyle/>
                        <a:p>
                          <a:pPr>
                            <a:lnSpc>
                              <a:spcPct val="200000"/>
                            </a:lnSpc>
                            <a:spcAft>
                              <a:spcPts val="0"/>
                            </a:spcAft>
                          </a:pPr>
                          <a:r>
                            <a:rPr lang="es-EC" sz="1600">
                              <a:effectLst/>
                            </a:rPr>
                            <a:t>Práctica 2 - IC-TL-TRIPLE-1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600">
                              <a:effectLst/>
                            </a:rPr>
                            <a:t>15,47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200000"/>
                            </a:lnSpc>
                            <a:spcAft>
                              <a:spcPts val="0"/>
                            </a:spcAft>
                          </a:pPr>
                          <a:r>
                            <a:rPr lang="es-EC" sz="1600">
                              <a:effectLst/>
                            </a:rPr>
                            <a:t>1,99</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722534486"/>
                      </a:ext>
                    </a:extLst>
                  </a:tr>
                  <a:tr h="691367">
                    <a:tc>
                      <a:txBody>
                        <a:bodyPr/>
                        <a:lstStyle/>
                        <a:p>
                          <a:pPr>
                            <a:lnSpc>
                              <a:spcPct val="200000"/>
                            </a:lnSpc>
                            <a:spcAft>
                              <a:spcPts val="0"/>
                            </a:spcAft>
                          </a:pPr>
                          <a:r>
                            <a:rPr lang="es-EC" sz="1600">
                              <a:effectLst/>
                            </a:rPr>
                            <a:t>Práctica 3 - IC-TA-SIMPLE-1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600">
                              <a:effectLst/>
                            </a:rPr>
                            <a:t>13,22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200000"/>
                            </a:lnSpc>
                            <a:spcAft>
                              <a:spcPts val="0"/>
                            </a:spcAft>
                          </a:pPr>
                          <a:r>
                            <a:rPr lang="es-EC" sz="1600">
                              <a:effectLst/>
                            </a:rPr>
                            <a:t>1,32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575045963"/>
                      </a:ext>
                    </a:extLst>
                  </a:tr>
                  <a:tr h="691367">
                    <a:tc>
                      <a:txBody>
                        <a:bodyPr/>
                        <a:lstStyle/>
                        <a:p>
                          <a:pPr>
                            <a:lnSpc>
                              <a:spcPct val="200000"/>
                            </a:lnSpc>
                            <a:spcAft>
                              <a:spcPts val="0"/>
                            </a:spcAft>
                          </a:pPr>
                          <a:r>
                            <a:rPr lang="es-EC" sz="1600">
                              <a:effectLst/>
                            </a:rPr>
                            <a:t>Práctica 4 - IC-TA-TRIPLE-1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600" dirty="0">
                              <a:effectLst/>
                            </a:rPr>
                            <a:t>14,11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200000"/>
                            </a:lnSpc>
                            <a:spcAft>
                              <a:spcPts val="0"/>
                            </a:spcAft>
                          </a:pPr>
                          <a:r>
                            <a:rPr lang="es-EC" sz="1600" dirty="0">
                              <a:effectLst/>
                            </a:rPr>
                            <a:t>1,47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54357457"/>
                      </a:ext>
                    </a:extLst>
                  </a:tr>
                </a:tbl>
              </a:graphicData>
            </a:graphic>
          </p:graphicFrame>
        </mc:Choice>
        <mc:Fallback xmlns="">
          <p:graphicFrame>
            <p:nvGraphicFramePr>
              <p:cNvPr id="4" name="Tabla 3">
                <a:extLst>
                  <a:ext uri="{FF2B5EF4-FFF2-40B4-BE49-F238E27FC236}">
                    <a16:creationId xmlns:a16="http://schemas.microsoft.com/office/drawing/2014/main" id="{1DDEBB2D-5BF7-48A7-9E03-466C7FBA59A5}"/>
                  </a:ext>
                </a:extLst>
              </p:cNvPr>
              <p:cNvGraphicFramePr>
                <a:graphicFrameLocks noGrp="1"/>
              </p:cNvGraphicFramePr>
              <p:nvPr>
                <p:extLst>
                  <p:ext uri="{D42A27DB-BD31-4B8C-83A1-F6EECF244321}">
                    <p14:modId xmlns:p14="http://schemas.microsoft.com/office/powerpoint/2010/main" val="1195362012"/>
                  </p:ext>
                </p:extLst>
              </p:nvPr>
            </p:nvGraphicFramePr>
            <p:xfrm>
              <a:off x="971600" y="1755137"/>
              <a:ext cx="7128792" cy="3465512"/>
            </p:xfrm>
            <a:graphic>
              <a:graphicData uri="http://schemas.openxmlformats.org/drawingml/2006/table">
                <a:tbl>
                  <a:tblPr firstRow="1" firstCol="1" bandRow="1">
                    <a:tableStyleId>{9D7B26C5-4107-4FEC-AEDC-1716B250A1EF}</a:tableStyleId>
                  </a:tblPr>
                  <a:tblGrid>
                    <a:gridCol w="2381215">
                      <a:extLst>
                        <a:ext uri="{9D8B030D-6E8A-4147-A177-3AD203B41FA5}">
                          <a16:colId xmlns:a16="http://schemas.microsoft.com/office/drawing/2014/main" val="1991977497"/>
                        </a:ext>
                      </a:extLst>
                    </a:gridCol>
                    <a:gridCol w="2372138">
                      <a:extLst>
                        <a:ext uri="{9D8B030D-6E8A-4147-A177-3AD203B41FA5}">
                          <a16:colId xmlns:a16="http://schemas.microsoft.com/office/drawing/2014/main" val="321777581"/>
                        </a:ext>
                      </a:extLst>
                    </a:gridCol>
                    <a:gridCol w="2375439">
                      <a:extLst>
                        <a:ext uri="{9D8B030D-6E8A-4147-A177-3AD203B41FA5}">
                          <a16:colId xmlns:a16="http://schemas.microsoft.com/office/drawing/2014/main" val="2160056665"/>
                        </a:ext>
                      </a:extLst>
                    </a:gridCol>
                  </a:tblGrid>
                  <a:tr h="700044">
                    <a:tc>
                      <a:txBody>
                        <a:bodyPr/>
                        <a:lstStyle/>
                        <a:p>
                          <a:pPr algn="ctr">
                            <a:lnSpc>
                              <a:spcPct val="200000"/>
                            </a:lnSpc>
                            <a:spcAft>
                              <a:spcPts val="0"/>
                            </a:spcAft>
                          </a:pPr>
                          <a:r>
                            <a:rPr lang="es-EC" sz="1600" dirty="0">
                              <a:effectLst/>
                            </a:rPr>
                            <a:t>Módulo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endParaRPr lang="es-EC"/>
                        </a:p>
                      </a:txBody>
                      <a:tcPr marL="51435" marR="51435" marT="0" marB="0" anchor="ctr">
                        <a:blipFill>
                          <a:blip r:embed="rId2"/>
                          <a:stretch>
                            <a:fillRect l="-100514" t="-870" r="-100514" b="-396522"/>
                          </a:stretch>
                        </a:blipFill>
                      </a:tcPr>
                    </a:tc>
                    <a:tc>
                      <a:txBody>
                        <a:bodyPr/>
                        <a:lstStyle/>
                        <a:p>
                          <a:endParaRPr lang="es-EC"/>
                        </a:p>
                      </a:txBody>
                      <a:tcPr marL="51435" marR="51435" marT="0" marB="0" anchor="ctr">
                        <a:blipFill>
                          <a:blip r:embed="rId2"/>
                          <a:stretch>
                            <a:fillRect l="-200000" t="-870" r="-256" b="-396522"/>
                          </a:stretch>
                        </a:blipFill>
                      </a:tcPr>
                    </a:tc>
                    <a:extLst>
                      <a:ext uri="{0D108BD9-81ED-4DB2-BD59-A6C34878D82A}">
                        <a16:rowId xmlns:a16="http://schemas.microsoft.com/office/drawing/2014/main" val="1221811445"/>
                      </a:ext>
                    </a:extLst>
                  </a:tr>
                  <a:tr h="691367">
                    <a:tc>
                      <a:txBody>
                        <a:bodyPr/>
                        <a:lstStyle/>
                        <a:p>
                          <a:pPr>
                            <a:lnSpc>
                              <a:spcPct val="200000"/>
                            </a:lnSpc>
                            <a:spcAft>
                              <a:spcPts val="0"/>
                            </a:spcAft>
                          </a:pPr>
                          <a:r>
                            <a:rPr lang="es-EC" sz="1600" dirty="0">
                              <a:effectLst/>
                            </a:rPr>
                            <a:t>Práctica 1 - IC-TL-SIMPLE-1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600">
                              <a:effectLst/>
                            </a:rPr>
                            <a:t>14,61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200000"/>
                            </a:lnSpc>
                            <a:spcAft>
                              <a:spcPts val="0"/>
                            </a:spcAft>
                          </a:pPr>
                          <a:r>
                            <a:rPr lang="es-EC" sz="1600">
                              <a:effectLst/>
                            </a:rPr>
                            <a:t>1,49</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788924212"/>
                      </a:ext>
                    </a:extLst>
                  </a:tr>
                  <a:tr h="691367">
                    <a:tc>
                      <a:txBody>
                        <a:bodyPr/>
                        <a:lstStyle/>
                        <a:p>
                          <a:pPr>
                            <a:lnSpc>
                              <a:spcPct val="200000"/>
                            </a:lnSpc>
                            <a:spcAft>
                              <a:spcPts val="0"/>
                            </a:spcAft>
                          </a:pPr>
                          <a:r>
                            <a:rPr lang="es-EC" sz="1600">
                              <a:effectLst/>
                            </a:rPr>
                            <a:t>Práctica 2 - IC-TL-TRIPLE-1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600">
                              <a:effectLst/>
                            </a:rPr>
                            <a:t>15,47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200000"/>
                            </a:lnSpc>
                            <a:spcAft>
                              <a:spcPts val="0"/>
                            </a:spcAft>
                          </a:pPr>
                          <a:r>
                            <a:rPr lang="es-EC" sz="1600">
                              <a:effectLst/>
                            </a:rPr>
                            <a:t>1,99</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722534486"/>
                      </a:ext>
                    </a:extLst>
                  </a:tr>
                  <a:tr h="691367">
                    <a:tc>
                      <a:txBody>
                        <a:bodyPr/>
                        <a:lstStyle/>
                        <a:p>
                          <a:pPr>
                            <a:lnSpc>
                              <a:spcPct val="200000"/>
                            </a:lnSpc>
                            <a:spcAft>
                              <a:spcPts val="0"/>
                            </a:spcAft>
                          </a:pPr>
                          <a:r>
                            <a:rPr lang="es-EC" sz="1600">
                              <a:effectLst/>
                            </a:rPr>
                            <a:t>Práctica 3 - IC-TA-SIMPLE-1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600">
                              <a:effectLst/>
                            </a:rPr>
                            <a:t>13,22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200000"/>
                            </a:lnSpc>
                            <a:spcAft>
                              <a:spcPts val="0"/>
                            </a:spcAft>
                          </a:pPr>
                          <a:r>
                            <a:rPr lang="es-EC" sz="1600">
                              <a:effectLst/>
                            </a:rPr>
                            <a:t>1,32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575045963"/>
                      </a:ext>
                    </a:extLst>
                  </a:tr>
                  <a:tr h="691367">
                    <a:tc>
                      <a:txBody>
                        <a:bodyPr/>
                        <a:lstStyle/>
                        <a:p>
                          <a:pPr>
                            <a:lnSpc>
                              <a:spcPct val="200000"/>
                            </a:lnSpc>
                            <a:spcAft>
                              <a:spcPts val="0"/>
                            </a:spcAft>
                          </a:pPr>
                          <a:r>
                            <a:rPr lang="es-EC" sz="1600">
                              <a:effectLst/>
                            </a:rPr>
                            <a:t>Práctica 4 - IC-TA-TRIPLE-1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600" dirty="0">
                              <a:effectLst/>
                            </a:rPr>
                            <a:t>14,11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200000"/>
                            </a:lnSpc>
                            <a:spcAft>
                              <a:spcPts val="0"/>
                            </a:spcAft>
                          </a:pPr>
                          <a:r>
                            <a:rPr lang="es-EC" sz="1600" dirty="0">
                              <a:effectLst/>
                            </a:rPr>
                            <a:t>1,47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54357457"/>
                      </a:ext>
                    </a:extLst>
                  </a:tr>
                </a:tbl>
              </a:graphicData>
            </a:graphic>
          </p:graphicFrame>
        </mc:Fallback>
      </mc:AlternateContent>
      <p:sp>
        <p:nvSpPr>
          <p:cNvPr id="5" name="Título 3">
            <a:extLst>
              <a:ext uri="{FF2B5EF4-FFF2-40B4-BE49-F238E27FC236}">
                <a16:creationId xmlns:a16="http://schemas.microsoft.com/office/drawing/2014/main" id="{DB035BD0-331B-4530-93F7-07CFBC97F347}"/>
              </a:ext>
            </a:extLst>
          </p:cNvPr>
          <p:cNvSpPr txBox="1">
            <a:spLocks/>
          </p:cNvSpPr>
          <p:nvPr/>
        </p:nvSpPr>
        <p:spPr>
          <a:xfrm>
            <a:off x="-252536" y="62068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t>DIFERENCIALES DE TEMPERATURA OBTENIDOS</a:t>
            </a:r>
          </a:p>
        </p:txBody>
      </p:sp>
      <p:sp>
        <p:nvSpPr>
          <p:cNvPr id="6" name="Título 1">
            <a:extLst>
              <a:ext uri="{FF2B5EF4-FFF2-40B4-BE49-F238E27FC236}">
                <a16:creationId xmlns:a16="http://schemas.microsoft.com/office/drawing/2014/main" id="{23A1EA56-C2B8-4C6F-B5E2-60BC1EB2BD90}"/>
              </a:ext>
            </a:extLst>
          </p:cNvPr>
          <p:cNvSpPr>
            <a:spLocks noGrp="1"/>
          </p:cNvSpPr>
          <p:nvPr>
            <p:ph type="title"/>
          </p:nvPr>
        </p:nvSpPr>
        <p:spPr>
          <a:xfrm>
            <a:off x="3862264" y="0"/>
            <a:ext cx="5904656" cy="710952"/>
          </a:xfrm>
        </p:spPr>
        <p:txBody>
          <a:bodyPr>
            <a:normAutofit/>
          </a:bodyPr>
          <a:lstStyle/>
          <a:p>
            <a:r>
              <a:rPr lang="es-EC" sz="3200" dirty="0"/>
              <a:t>ANÁLISIS DE RESULTADOS</a:t>
            </a:r>
          </a:p>
        </p:txBody>
      </p:sp>
    </p:spTree>
    <p:extLst>
      <p:ext uri="{BB962C8B-B14F-4D97-AF65-F5344CB8AC3E}">
        <p14:creationId xmlns:p14="http://schemas.microsoft.com/office/powerpoint/2010/main" val="2707441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4" name="Tabla 3"/>
              <p:cNvGraphicFramePr>
                <a:graphicFrameLocks noGrp="1"/>
              </p:cNvGraphicFramePr>
              <p:nvPr>
                <p:extLst>
                  <p:ext uri="{D42A27DB-BD31-4B8C-83A1-F6EECF244321}">
                    <p14:modId xmlns:p14="http://schemas.microsoft.com/office/powerpoint/2010/main" val="3135266284"/>
                  </p:ext>
                </p:extLst>
              </p:nvPr>
            </p:nvGraphicFramePr>
            <p:xfrm>
              <a:off x="899592" y="1144176"/>
              <a:ext cx="7560839" cy="1422658"/>
            </p:xfrm>
            <a:graphic>
              <a:graphicData uri="http://schemas.openxmlformats.org/drawingml/2006/table">
                <a:tbl>
                  <a:tblPr firstRow="1" firstCol="1">
                    <a:tableStyleId>{9D7B26C5-4107-4FEC-AEDC-1716B250A1EF}</a:tableStyleId>
                  </a:tblPr>
                  <a:tblGrid>
                    <a:gridCol w="3449194">
                      <a:extLst>
                        <a:ext uri="{9D8B030D-6E8A-4147-A177-3AD203B41FA5}">
                          <a16:colId xmlns:a16="http://schemas.microsoft.com/office/drawing/2014/main" val="3332630844"/>
                        </a:ext>
                      </a:extLst>
                    </a:gridCol>
                    <a:gridCol w="876891">
                      <a:extLst>
                        <a:ext uri="{9D8B030D-6E8A-4147-A177-3AD203B41FA5}">
                          <a16:colId xmlns:a16="http://schemas.microsoft.com/office/drawing/2014/main" val="1498353140"/>
                        </a:ext>
                      </a:extLst>
                    </a:gridCol>
                    <a:gridCol w="876891">
                      <a:extLst>
                        <a:ext uri="{9D8B030D-6E8A-4147-A177-3AD203B41FA5}">
                          <a16:colId xmlns:a16="http://schemas.microsoft.com/office/drawing/2014/main" val="3950801828"/>
                        </a:ext>
                      </a:extLst>
                    </a:gridCol>
                    <a:gridCol w="1138790">
                      <a:extLst>
                        <a:ext uri="{9D8B030D-6E8A-4147-A177-3AD203B41FA5}">
                          <a16:colId xmlns:a16="http://schemas.microsoft.com/office/drawing/2014/main" val="3255789695"/>
                        </a:ext>
                      </a:extLst>
                    </a:gridCol>
                    <a:gridCol w="1219073">
                      <a:extLst>
                        <a:ext uri="{9D8B030D-6E8A-4147-A177-3AD203B41FA5}">
                          <a16:colId xmlns:a16="http://schemas.microsoft.com/office/drawing/2014/main" val="1601594701"/>
                        </a:ext>
                      </a:extLst>
                    </a:gridCol>
                  </a:tblGrid>
                  <a:tr h="563832">
                    <a:tc>
                      <a:txBody>
                        <a:bodyPr/>
                        <a:lstStyle/>
                        <a:p>
                          <a:pPr algn="ctr">
                            <a:lnSpc>
                              <a:spcPct val="115000"/>
                            </a:lnSpc>
                            <a:spcAft>
                              <a:spcPts val="0"/>
                            </a:spcAft>
                          </a:pPr>
                          <a:r>
                            <a:rPr lang="es-EC" sz="1400" dirty="0">
                              <a:effectLst/>
                            </a:rPr>
                            <a:t>Tubos Lisos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C" sz="1400">
                              <a:effectLst/>
                            </a:rPr>
                            <a:t>Método 1 </a:t>
                          </a:r>
                          <a14:m>
                            <m:oMath xmlns:m="http://schemas.openxmlformats.org/officeDocument/2006/math">
                              <m:acc>
                                <m:accPr>
                                  <m:chr m:val="̇"/>
                                  <m:ctrlPr>
                                    <a:rPr lang="es-EC" sz="1400">
                                      <a:effectLst/>
                                    </a:rPr>
                                  </m:ctrlPr>
                                </m:accPr>
                                <m:e>
                                  <m:sSub>
                                    <m:sSubPr>
                                      <m:ctrlPr>
                                        <a:rPr lang="es-EC" sz="1400">
                                          <a:effectLst/>
                                        </a:rPr>
                                      </m:ctrlPr>
                                    </m:sSubPr>
                                    <m:e>
                                      <m:r>
                                        <a:rPr lang="es-EC" sz="1400">
                                          <a:effectLst/>
                                        </a:rPr>
                                        <m:t>𝑸</m:t>
                                      </m:r>
                                    </m:e>
                                    <m:sub>
                                      <m:r>
                                        <a:rPr lang="es-EC" sz="1400">
                                          <a:effectLst/>
                                        </a:rPr>
                                        <m:t>𝟏</m:t>
                                      </m:r>
                                    </m:sub>
                                  </m:sSub>
                                </m:e>
                              </m:acc>
                              <m:r>
                                <a:rPr lang="es-EC" sz="1400">
                                  <a:effectLst/>
                                </a:rPr>
                                <m:t> (</m:t>
                              </m:r>
                              <m:r>
                                <a:rPr lang="es-EC" sz="1400">
                                  <a:effectLst/>
                                </a:rPr>
                                <m:t>𝑾</m:t>
                              </m:r>
                              <m:r>
                                <a:rPr lang="es-EC" sz="1400">
                                  <a:effectLst/>
                                </a:rPr>
                                <m:t>)</m:t>
                              </m:r>
                            </m:oMath>
                          </a14:m>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C" sz="1400">
                              <a:effectLst/>
                            </a:rPr>
                            <a:t>Método 2 </a:t>
                          </a:r>
                          <a14:m>
                            <m:oMath xmlns:m="http://schemas.openxmlformats.org/officeDocument/2006/math">
                              <m:sSub>
                                <m:sSubPr>
                                  <m:ctrlPr>
                                    <a:rPr lang="es-EC" sz="1400">
                                      <a:effectLst/>
                                    </a:rPr>
                                  </m:ctrlPr>
                                </m:sSubPr>
                                <m:e>
                                  <m:acc>
                                    <m:accPr>
                                      <m:chr m:val="̇"/>
                                      <m:ctrlPr>
                                        <a:rPr lang="es-EC" sz="1400">
                                          <a:effectLst/>
                                        </a:rPr>
                                      </m:ctrlPr>
                                    </m:accPr>
                                    <m:e>
                                      <m:r>
                                        <a:rPr lang="es-EC" sz="1400">
                                          <a:effectLst/>
                                        </a:rPr>
                                        <m:t>𝑸</m:t>
                                      </m:r>
                                    </m:e>
                                  </m:acc>
                                </m:e>
                                <m:sub>
                                  <m:r>
                                    <a:rPr lang="es-EC" sz="1400">
                                      <a:effectLst/>
                                    </a:rPr>
                                    <m:t>𝟐</m:t>
                                  </m:r>
                                </m:sub>
                              </m:sSub>
                              <m:r>
                                <a:rPr lang="es-EC" sz="1400">
                                  <a:effectLst/>
                                </a:rPr>
                                <m:t> (</m:t>
                              </m:r>
                              <m:r>
                                <a:rPr lang="es-EC" sz="1400">
                                  <a:effectLst/>
                                </a:rPr>
                                <m:t>𝑾</m:t>
                              </m:r>
                              <m:r>
                                <a:rPr lang="es-EC" sz="1400">
                                  <a:effectLst/>
                                </a:rPr>
                                <m:t>)</m:t>
                              </m:r>
                            </m:oMath>
                          </a14:m>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C" sz="1400">
                              <a:effectLst/>
                            </a:rPr>
                            <a:t>Método 1       </a:t>
                          </a:r>
                          <a14:m>
                            <m:oMath xmlns:m="http://schemas.openxmlformats.org/officeDocument/2006/math">
                              <m:r>
                                <a:rPr lang="es-EC" sz="1400">
                                  <a:effectLst/>
                                </a:rPr>
                                <m:t>𝒉</m:t>
                              </m:r>
                              <m:r>
                                <a:rPr lang="es-EC" sz="1400">
                                  <a:effectLst/>
                                </a:rPr>
                                <m:t> (</m:t>
                              </m:r>
                              <m:r>
                                <a:rPr lang="es-EC" sz="1400">
                                  <a:effectLst/>
                                </a:rPr>
                                <m:t>𝑾</m:t>
                              </m:r>
                              <m:r>
                                <a:rPr lang="es-EC" sz="1400">
                                  <a:effectLst/>
                                </a:rPr>
                                <m:t>/</m:t>
                              </m:r>
                              <m:sSup>
                                <m:sSupPr>
                                  <m:ctrlPr>
                                    <a:rPr lang="es-EC" sz="1400">
                                      <a:effectLst/>
                                    </a:rPr>
                                  </m:ctrlPr>
                                </m:sSupPr>
                                <m:e>
                                  <m:r>
                                    <a:rPr lang="es-EC" sz="1400">
                                      <a:effectLst/>
                                    </a:rPr>
                                    <m:t>𝒎</m:t>
                                  </m:r>
                                </m:e>
                                <m:sup>
                                  <m:r>
                                    <a:rPr lang="es-EC" sz="1400">
                                      <a:effectLst/>
                                    </a:rPr>
                                    <m:t>𝟐</m:t>
                                  </m:r>
                                </m:sup>
                              </m:sSup>
                              <m:r>
                                <a:rPr lang="es-EC" sz="1400">
                                  <a:effectLst/>
                                </a:rPr>
                                <m:t>𝑲</m:t>
                              </m:r>
                              <m:r>
                                <a:rPr lang="es-EC" sz="1400">
                                  <a:effectLst/>
                                </a:rPr>
                                <m:t> )</m:t>
                              </m:r>
                            </m:oMath>
                          </a14:m>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s-EC" sz="1400">
                              <a:effectLst/>
                            </a:rPr>
                            <a:t>Método 2        </a:t>
                          </a:r>
                          <a14:m>
                            <m:oMath xmlns:m="http://schemas.openxmlformats.org/officeDocument/2006/math">
                              <m:r>
                                <a:rPr lang="es-EC" sz="1400">
                                  <a:effectLst/>
                                </a:rPr>
                                <m:t>𝑼</m:t>
                              </m:r>
                              <m:r>
                                <a:rPr lang="es-EC" sz="1400">
                                  <a:effectLst/>
                                </a:rPr>
                                <m:t> (</m:t>
                              </m:r>
                              <m:r>
                                <a:rPr lang="es-EC" sz="1400">
                                  <a:effectLst/>
                                </a:rPr>
                                <m:t>𝑾</m:t>
                              </m:r>
                              <m:r>
                                <a:rPr lang="es-EC" sz="1400">
                                  <a:effectLst/>
                                </a:rPr>
                                <m:t>/</m:t>
                              </m:r>
                              <m:sSup>
                                <m:sSupPr>
                                  <m:ctrlPr>
                                    <a:rPr lang="es-EC" sz="1400">
                                      <a:effectLst/>
                                    </a:rPr>
                                  </m:ctrlPr>
                                </m:sSupPr>
                                <m:e>
                                  <m:r>
                                    <a:rPr lang="es-EC" sz="1400">
                                      <a:effectLst/>
                                    </a:rPr>
                                    <m:t>𝒎</m:t>
                                  </m:r>
                                </m:e>
                                <m:sup>
                                  <m:r>
                                    <a:rPr lang="es-EC" sz="1400">
                                      <a:effectLst/>
                                    </a:rPr>
                                    <m:t>𝟐</m:t>
                                  </m:r>
                                </m:sup>
                              </m:sSup>
                              <m:r>
                                <a:rPr lang="es-EC" sz="1400">
                                  <a:effectLst/>
                                </a:rPr>
                                <m:t>𝑲</m:t>
                              </m:r>
                              <m:r>
                                <a:rPr lang="es-EC" sz="1400">
                                  <a:effectLst/>
                                </a:rPr>
                                <m:t> )  </m:t>
                              </m:r>
                            </m:oMath>
                          </a14:m>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154279470"/>
                      </a:ext>
                    </a:extLst>
                  </a:tr>
                  <a:tr h="429413">
                    <a:tc>
                      <a:txBody>
                        <a:bodyPr/>
                        <a:lstStyle/>
                        <a:p>
                          <a:pPr>
                            <a:lnSpc>
                              <a:spcPct val="200000"/>
                            </a:lnSpc>
                            <a:spcAft>
                              <a:spcPts val="0"/>
                            </a:spcAft>
                          </a:pPr>
                          <a:r>
                            <a:rPr lang="es-EC" sz="1400">
                              <a:effectLst/>
                            </a:rPr>
                            <a:t>Práctica 1 - IC - TL - SIMPLE - 1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828.179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818.614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52.78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a:effectLst/>
                            </a:rPr>
                            <a:t>50.783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209454100"/>
                      </a:ext>
                    </a:extLst>
                  </a:tr>
                  <a:tr h="429413">
                    <a:tc>
                      <a:txBody>
                        <a:bodyPr/>
                        <a:lstStyle/>
                        <a:p>
                          <a:pPr>
                            <a:lnSpc>
                              <a:spcPct val="200000"/>
                            </a:lnSpc>
                            <a:spcAft>
                              <a:spcPts val="0"/>
                            </a:spcAft>
                          </a:pPr>
                          <a:r>
                            <a:rPr lang="es-EC" sz="1400">
                              <a:effectLst/>
                            </a:rPr>
                            <a:t>Práctica 2 - IC - TL - TRIPLE - 1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a:effectLst/>
                            </a:rPr>
                            <a:t>862.72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a:effectLst/>
                            </a:rPr>
                            <a:t>860.52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52.718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51.578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368132269"/>
                      </a:ext>
                    </a:extLst>
                  </a:tr>
                </a:tbl>
              </a:graphicData>
            </a:graphic>
          </p:graphicFrame>
        </mc:Choice>
        <mc:Fallback>
          <p:graphicFrame>
            <p:nvGraphicFramePr>
              <p:cNvPr id="4" name="Tabla 3"/>
              <p:cNvGraphicFramePr>
                <a:graphicFrameLocks noGrp="1"/>
              </p:cNvGraphicFramePr>
              <p:nvPr>
                <p:extLst>
                  <p:ext uri="{D42A27DB-BD31-4B8C-83A1-F6EECF244321}">
                    <p14:modId xmlns:p14="http://schemas.microsoft.com/office/powerpoint/2010/main" val="3135266284"/>
                  </p:ext>
                </p:extLst>
              </p:nvPr>
            </p:nvGraphicFramePr>
            <p:xfrm>
              <a:off x="899592" y="1144176"/>
              <a:ext cx="7560839" cy="1422658"/>
            </p:xfrm>
            <a:graphic>
              <a:graphicData uri="http://schemas.openxmlformats.org/drawingml/2006/table">
                <a:tbl>
                  <a:tblPr firstRow="1" firstCol="1">
                    <a:tableStyleId>{9D7B26C5-4107-4FEC-AEDC-1716B250A1EF}</a:tableStyleId>
                  </a:tblPr>
                  <a:tblGrid>
                    <a:gridCol w="3449194">
                      <a:extLst>
                        <a:ext uri="{9D8B030D-6E8A-4147-A177-3AD203B41FA5}">
                          <a16:colId xmlns:a16="http://schemas.microsoft.com/office/drawing/2014/main" val="3332630844"/>
                        </a:ext>
                      </a:extLst>
                    </a:gridCol>
                    <a:gridCol w="876891">
                      <a:extLst>
                        <a:ext uri="{9D8B030D-6E8A-4147-A177-3AD203B41FA5}">
                          <a16:colId xmlns:a16="http://schemas.microsoft.com/office/drawing/2014/main" val="1498353140"/>
                        </a:ext>
                      </a:extLst>
                    </a:gridCol>
                    <a:gridCol w="876891">
                      <a:extLst>
                        <a:ext uri="{9D8B030D-6E8A-4147-A177-3AD203B41FA5}">
                          <a16:colId xmlns:a16="http://schemas.microsoft.com/office/drawing/2014/main" val="3950801828"/>
                        </a:ext>
                      </a:extLst>
                    </a:gridCol>
                    <a:gridCol w="1138790">
                      <a:extLst>
                        <a:ext uri="{9D8B030D-6E8A-4147-A177-3AD203B41FA5}">
                          <a16:colId xmlns:a16="http://schemas.microsoft.com/office/drawing/2014/main" val="3255789695"/>
                        </a:ext>
                      </a:extLst>
                    </a:gridCol>
                    <a:gridCol w="1219073">
                      <a:extLst>
                        <a:ext uri="{9D8B030D-6E8A-4147-A177-3AD203B41FA5}">
                          <a16:colId xmlns:a16="http://schemas.microsoft.com/office/drawing/2014/main" val="1601594701"/>
                        </a:ext>
                      </a:extLst>
                    </a:gridCol>
                  </a:tblGrid>
                  <a:tr h="563832">
                    <a:tc>
                      <a:txBody>
                        <a:bodyPr/>
                        <a:lstStyle/>
                        <a:p>
                          <a:pPr algn="ctr">
                            <a:lnSpc>
                              <a:spcPct val="115000"/>
                            </a:lnSpc>
                            <a:spcAft>
                              <a:spcPts val="0"/>
                            </a:spcAft>
                          </a:pPr>
                          <a:r>
                            <a:rPr lang="es-EC" sz="1400" dirty="0">
                              <a:effectLst/>
                            </a:rPr>
                            <a:t>Tubos Lisos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endParaRPr lang="es-EC"/>
                        </a:p>
                      </a:txBody>
                      <a:tcPr marL="51435" marR="51435" marT="0" marB="0" anchor="ctr">
                        <a:blipFill>
                          <a:blip r:embed="rId2"/>
                          <a:stretch>
                            <a:fillRect l="-393056" t="-1075" r="-369444" b="-166667"/>
                          </a:stretch>
                        </a:blipFill>
                      </a:tcPr>
                    </a:tc>
                    <a:tc>
                      <a:txBody>
                        <a:bodyPr/>
                        <a:lstStyle/>
                        <a:p>
                          <a:endParaRPr lang="es-EC"/>
                        </a:p>
                      </a:txBody>
                      <a:tcPr marL="51435" marR="51435" marT="0" marB="0" anchor="ctr">
                        <a:blipFill>
                          <a:blip r:embed="rId2"/>
                          <a:stretch>
                            <a:fillRect l="-493056" t="-1075" r="-269444" b="-166667"/>
                          </a:stretch>
                        </a:blipFill>
                      </a:tcPr>
                    </a:tc>
                    <a:tc>
                      <a:txBody>
                        <a:bodyPr/>
                        <a:lstStyle/>
                        <a:p>
                          <a:endParaRPr lang="es-EC"/>
                        </a:p>
                      </a:txBody>
                      <a:tcPr marL="51435" marR="51435" marT="0" marB="0" anchor="ctr">
                        <a:blipFill>
                          <a:blip r:embed="rId2"/>
                          <a:stretch>
                            <a:fillRect l="-456684" t="-1075" r="-107487" b="-166667"/>
                          </a:stretch>
                        </a:blipFill>
                      </a:tcPr>
                    </a:tc>
                    <a:tc>
                      <a:txBody>
                        <a:bodyPr/>
                        <a:lstStyle/>
                        <a:p>
                          <a:endParaRPr lang="es-EC"/>
                        </a:p>
                      </a:txBody>
                      <a:tcPr marL="51435" marR="51435" marT="0" marB="0" anchor="ctr">
                        <a:blipFill>
                          <a:blip r:embed="rId2"/>
                          <a:stretch>
                            <a:fillRect l="-520500" t="-1075" r="-500" b="-166667"/>
                          </a:stretch>
                        </a:blipFill>
                      </a:tcPr>
                    </a:tc>
                    <a:extLst>
                      <a:ext uri="{0D108BD9-81ED-4DB2-BD59-A6C34878D82A}">
                        <a16:rowId xmlns:a16="http://schemas.microsoft.com/office/drawing/2014/main" val="2154279470"/>
                      </a:ext>
                    </a:extLst>
                  </a:tr>
                  <a:tr h="429413">
                    <a:tc>
                      <a:txBody>
                        <a:bodyPr/>
                        <a:lstStyle/>
                        <a:p>
                          <a:pPr>
                            <a:lnSpc>
                              <a:spcPct val="200000"/>
                            </a:lnSpc>
                            <a:spcAft>
                              <a:spcPts val="0"/>
                            </a:spcAft>
                          </a:pPr>
                          <a:r>
                            <a:rPr lang="es-EC" sz="1400">
                              <a:effectLst/>
                            </a:rPr>
                            <a:t>Práctica 1 - IC - TL - SIMPLE - 1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828.179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818.614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52.78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a:effectLst/>
                            </a:rPr>
                            <a:t>50.783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209454100"/>
                      </a:ext>
                    </a:extLst>
                  </a:tr>
                  <a:tr h="429413">
                    <a:tc>
                      <a:txBody>
                        <a:bodyPr/>
                        <a:lstStyle/>
                        <a:p>
                          <a:pPr>
                            <a:lnSpc>
                              <a:spcPct val="200000"/>
                            </a:lnSpc>
                            <a:spcAft>
                              <a:spcPts val="0"/>
                            </a:spcAft>
                          </a:pPr>
                          <a:r>
                            <a:rPr lang="es-EC" sz="1400">
                              <a:effectLst/>
                            </a:rPr>
                            <a:t>Práctica 2 - IC - TL - TRIPLE - 1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a:effectLst/>
                            </a:rPr>
                            <a:t>862.72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a:effectLst/>
                            </a:rPr>
                            <a:t>860.52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52.718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51.578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368132269"/>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5" name="Tabla 4"/>
              <p:cNvGraphicFramePr>
                <a:graphicFrameLocks noGrp="1"/>
              </p:cNvGraphicFramePr>
              <p:nvPr>
                <p:extLst>
                  <p:ext uri="{D42A27DB-BD31-4B8C-83A1-F6EECF244321}">
                    <p14:modId xmlns:p14="http://schemas.microsoft.com/office/powerpoint/2010/main" val="338420531"/>
                  </p:ext>
                </p:extLst>
              </p:nvPr>
            </p:nvGraphicFramePr>
            <p:xfrm>
              <a:off x="866219" y="2772713"/>
              <a:ext cx="7560838" cy="1444125"/>
            </p:xfrm>
            <a:graphic>
              <a:graphicData uri="http://schemas.openxmlformats.org/drawingml/2006/table">
                <a:tbl>
                  <a:tblPr firstRow="1" firstCol="1">
                    <a:tableStyleId>{9D7B26C5-4107-4FEC-AEDC-1716B250A1EF}</a:tableStyleId>
                  </a:tblPr>
                  <a:tblGrid>
                    <a:gridCol w="3250317">
                      <a:extLst>
                        <a:ext uri="{9D8B030D-6E8A-4147-A177-3AD203B41FA5}">
                          <a16:colId xmlns:a16="http://schemas.microsoft.com/office/drawing/2014/main" val="2862978545"/>
                        </a:ext>
                      </a:extLst>
                    </a:gridCol>
                    <a:gridCol w="2077304">
                      <a:extLst>
                        <a:ext uri="{9D8B030D-6E8A-4147-A177-3AD203B41FA5}">
                          <a16:colId xmlns:a16="http://schemas.microsoft.com/office/drawing/2014/main" val="1087227348"/>
                        </a:ext>
                      </a:extLst>
                    </a:gridCol>
                    <a:gridCol w="2233217">
                      <a:extLst>
                        <a:ext uri="{9D8B030D-6E8A-4147-A177-3AD203B41FA5}">
                          <a16:colId xmlns:a16="http://schemas.microsoft.com/office/drawing/2014/main" val="813793794"/>
                        </a:ext>
                      </a:extLst>
                    </a:gridCol>
                  </a:tblGrid>
                  <a:tr h="710191">
                    <a:tc>
                      <a:txBody>
                        <a:bodyPr/>
                        <a:lstStyle/>
                        <a:p>
                          <a:pPr algn="ctr">
                            <a:lnSpc>
                              <a:spcPct val="200000"/>
                            </a:lnSpc>
                            <a:spcAft>
                              <a:spcPts val="0"/>
                            </a:spcAft>
                          </a:pPr>
                          <a:r>
                            <a:rPr lang="es-EC" sz="1400" dirty="0">
                              <a:effectLst/>
                            </a:rPr>
                            <a:t>Tubos Aletas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Método 2 </a:t>
                          </a:r>
                          <a14:m>
                            <m:oMath xmlns:m="http://schemas.openxmlformats.org/officeDocument/2006/math">
                              <m:acc>
                                <m:accPr>
                                  <m:chr m:val="̇"/>
                                  <m:ctrlPr>
                                    <a:rPr lang="es-EC" sz="1400">
                                      <a:effectLst/>
                                    </a:rPr>
                                  </m:ctrlPr>
                                </m:accPr>
                                <m:e>
                                  <m:sSub>
                                    <m:sSubPr>
                                      <m:ctrlPr>
                                        <a:rPr lang="es-EC" sz="1400">
                                          <a:effectLst/>
                                        </a:rPr>
                                      </m:ctrlPr>
                                    </m:sSubPr>
                                    <m:e>
                                      <m:r>
                                        <a:rPr lang="es-EC" sz="1400">
                                          <a:effectLst/>
                                        </a:rPr>
                                        <m:t>𝑸</m:t>
                                      </m:r>
                                    </m:e>
                                    <m:sub>
                                      <m:r>
                                        <a:rPr lang="es-EC" sz="1400">
                                          <a:effectLst/>
                                        </a:rPr>
                                        <m:t>𝟐</m:t>
                                      </m:r>
                                    </m:sub>
                                  </m:sSub>
                                </m:e>
                              </m:acc>
                              <m:r>
                                <a:rPr lang="es-EC" sz="1400">
                                  <a:effectLst/>
                                </a:rPr>
                                <m:t> (</m:t>
                              </m:r>
                              <m:r>
                                <a:rPr lang="es-EC" sz="1400">
                                  <a:effectLst/>
                                </a:rPr>
                                <m:t>𝑾</m:t>
                              </m:r>
                              <m:r>
                                <a:rPr lang="es-EC" sz="1400">
                                  <a:effectLst/>
                                </a:rPr>
                                <m:t>)</m:t>
                              </m:r>
                            </m:oMath>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a:effectLst/>
                            </a:rPr>
                            <a:t>Método 2        </a:t>
                          </a:r>
                          <a14:m>
                            <m:oMath xmlns:m="http://schemas.openxmlformats.org/officeDocument/2006/math">
                              <m:r>
                                <a:rPr lang="es-EC" sz="1400">
                                  <a:effectLst/>
                                </a:rPr>
                                <m:t>𝑼</m:t>
                              </m:r>
                              <m:r>
                                <a:rPr lang="es-EC" sz="1400">
                                  <a:effectLst/>
                                </a:rPr>
                                <m:t> (</m:t>
                              </m:r>
                              <m:r>
                                <a:rPr lang="es-EC" sz="1400">
                                  <a:effectLst/>
                                </a:rPr>
                                <m:t>𝑾</m:t>
                              </m:r>
                              <m:r>
                                <a:rPr lang="es-EC" sz="1400">
                                  <a:effectLst/>
                                </a:rPr>
                                <m:t>/</m:t>
                              </m:r>
                              <m:sSup>
                                <m:sSupPr>
                                  <m:ctrlPr>
                                    <a:rPr lang="es-EC" sz="1400">
                                      <a:effectLst/>
                                    </a:rPr>
                                  </m:ctrlPr>
                                </m:sSupPr>
                                <m:e>
                                  <m:r>
                                    <a:rPr lang="es-EC" sz="1400">
                                      <a:effectLst/>
                                    </a:rPr>
                                    <m:t>𝒎</m:t>
                                  </m:r>
                                </m:e>
                                <m:sup>
                                  <m:r>
                                    <a:rPr lang="es-EC" sz="1400">
                                      <a:effectLst/>
                                    </a:rPr>
                                    <m:t>𝟐</m:t>
                                  </m:r>
                                </m:sup>
                              </m:sSup>
                              <m:r>
                                <a:rPr lang="es-EC" sz="1400">
                                  <a:effectLst/>
                                </a:rPr>
                                <m:t>𝑲</m:t>
                              </m:r>
                              <m:r>
                                <a:rPr lang="es-EC" sz="1400">
                                  <a:effectLst/>
                                </a:rPr>
                                <m:t> )  </m:t>
                              </m:r>
                            </m:oMath>
                          </a14:m>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798449113"/>
                      </a:ext>
                    </a:extLst>
                  </a:tr>
                  <a:tr h="356233">
                    <a:tc>
                      <a:txBody>
                        <a:bodyPr/>
                        <a:lstStyle/>
                        <a:p>
                          <a:pPr>
                            <a:lnSpc>
                              <a:spcPct val="200000"/>
                            </a:lnSpc>
                            <a:spcAft>
                              <a:spcPts val="0"/>
                            </a:spcAft>
                          </a:pPr>
                          <a:r>
                            <a:rPr lang="es-EC" sz="1400" dirty="0">
                              <a:effectLst/>
                            </a:rPr>
                            <a:t>Práctica 3 - IC - TA - SIMPLE - 1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739.389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a:effectLst/>
                            </a:rPr>
                            <a:t>46.485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561291914"/>
                      </a:ext>
                    </a:extLst>
                  </a:tr>
                  <a:tr h="356233">
                    <a:tc>
                      <a:txBody>
                        <a:bodyPr/>
                        <a:lstStyle/>
                        <a:p>
                          <a:pPr>
                            <a:lnSpc>
                              <a:spcPct val="200000"/>
                            </a:lnSpc>
                            <a:spcAft>
                              <a:spcPts val="0"/>
                            </a:spcAft>
                          </a:pPr>
                          <a:r>
                            <a:rPr lang="es-EC" sz="1400">
                              <a:effectLst/>
                            </a:rPr>
                            <a:t>Práctica 4 - IC - TA - TRIPLE - 1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a:effectLst/>
                            </a:rPr>
                            <a:t>789.166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46.725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835540099"/>
                      </a:ext>
                    </a:extLst>
                  </a:tr>
                </a:tbl>
              </a:graphicData>
            </a:graphic>
          </p:graphicFrame>
        </mc:Choice>
        <mc:Fallback>
          <p:graphicFrame>
            <p:nvGraphicFramePr>
              <p:cNvPr id="5" name="Tabla 4"/>
              <p:cNvGraphicFramePr>
                <a:graphicFrameLocks noGrp="1"/>
              </p:cNvGraphicFramePr>
              <p:nvPr>
                <p:extLst>
                  <p:ext uri="{D42A27DB-BD31-4B8C-83A1-F6EECF244321}">
                    <p14:modId xmlns:p14="http://schemas.microsoft.com/office/powerpoint/2010/main" val="338420531"/>
                  </p:ext>
                </p:extLst>
              </p:nvPr>
            </p:nvGraphicFramePr>
            <p:xfrm>
              <a:off x="866219" y="2772713"/>
              <a:ext cx="7560838" cy="1444125"/>
            </p:xfrm>
            <a:graphic>
              <a:graphicData uri="http://schemas.openxmlformats.org/drawingml/2006/table">
                <a:tbl>
                  <a:tblPr firstRow="1" firstCol="1">
                    <a:tableStyleId>{9D7B26C5-4107-4FEC-AEDC-1716B250A1EF}</a:tableStyleId>
                  </a:tblPr>
                  <a:tblGrid>
                    <a:gridCol w="3250317">
                      <a:extLst>
                        <a:ext uri="{9D8B030D-6E8A-4147-A177-3AD203B41FA5}">
                          <a16:colId xmlns:a16="http://schemas.microsoft.com/office/drawing/2014/main" val="2862978545"/>
                        </a:ext>
                      </a:extLst>
                    </a:gridCol>
                    <a:gridCol w="2077304">
                      <a:extLst>
                        <a:ext uri="{9D8B030D-6E8A-4147-A177-3AD203B41FA5}">
                          <a16:colId xmlns:a16="http://schemas.microsoft.com/office/drawing/2014/main" val="1087227348"/>
                        </a:ext>
                      </a:extLst>
                    </a:gridCol>
                    <a:gridCol w="2233217">
                      <a:extLst>
                        <a:ext uri="{9D8B030D-6E8A-4147-A177-3AD203B41FA5}">
                          <a16:colId xmlns:a16="http://schemas.microsoft.com/office/drawing/2014/main" val="813793794"/>
                        </a:ext>
                      </a:extLst>
                    </a:gridCol>
                  </a:tblGrid>
                  <a:tr h="710191">
                    <a:tc>
                      <a:txBody>
                        <a:bodyPr/>
                        <a:lstStyle/>
                        <a:p>
                          <a:pPr algn="ctr">
                            <a:lnSpc>
                              <a:spcPct val="200000"/>
                            </a:lnSpc>
                            <a:spcAft>
                              <a:spcPts val="0"/>
                            </a:spcAft>
                          </a:pPr>
                          <a:r>
                            <a:rPr lang="es-EC" sz="1400" dirty="0">
                              <a:effectLst/>
                            </a:rPr>
                            <a:t>Tubos Aletas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endParaRPr lang="es-EC"/>
                        </a:p>
                      </a:txBody>
                      <a:tcPr marL="51435" marR="51435" marT="0" marB="0" anchor="ctr">
                        <a:blipFill>
                          <a:blip r:embed="rId3"/>
                          <a:stretch>
                            <a:fillRect l="-156305" t="-855" r="-107918" b="-119658"/>
                          </a:stretch>
                        </a:blipFill>
                      </a:tcPr>
                    </a:tc>
                    <a:tc>
                      <a:txBody>
                        <a:bodyPr/>
                        <a:lstStyle/>
                        <a:p>
                          <a:endParaRPr lang="es-EC"/>
                        </a:p>
                      </a:txBody>
                      <a:tcPr marL="51435" marR="51435" marT="0" marB="0" anchor="ctr">
                        <a:blipFill>
                          <a:blip r:embed="rId3"/>
                          <a:stretch>
                            <a:fillRect l="-238147" t="-855" r="-272" b="-119658"/>
                          </a:stretch>
                        </a:blipFill>
                      </a:tcPr>
                    </a:tc>
                    <a:extLst>
                      <a:ext uri="{0D108BD9-81ED-4DB2-BD59-A6C34878D82A}">
                        <a16:rowId xmlns:a16="http://schemas.microsoft.com/office/drawing/2014/main" val="1798449113"/>
                      </a:ext>
                    </a:extLst>
                  </a:tr>
                  <a:tr h="366967">
                    <a:tc>
                      <a:txBody>
                        <a:bodyPr/>
                        <a:lstStyle/>
                        <a:p>
                          <a:pPr>
                            <a:lnSpc>
                              <a:spcPct val="200000"/>
                            </a:lnSpc>
                            <a:spcAft>
                              <a:spcPts val="0"/>
                            </a:spcAft>
                          </a:pPr>
                          <a:r>
                            <a:rPr lang="es-EC" sz="1400" dirty="0">
                              <a:effectLst/>
                            </a:rPr>
                            <a:t>Práctica 3 - IC - TA - SIMPLE - 1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739.389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a:effectLst/>
                            </a:rPr>
                            <a:t>46.485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561291914"/>
                      </a:ext>
                    </a:extLst>
                  </a:tr>
                  <a:tr h="366967">
                    <a:tc>
                      <a:txBody>
                        <a:bodyPr/>
                        <a:lstStyle/>
                        <a:p>
                          <a:pPr>
                            <a:lnSpc>
                              <a:spcPct val="200000"/>
                            </a:lnSpc>
                            <a:spcAft>
                              <a:spcPts val="0"/>
                            </a:spcAft>
                          </a:pPr>
                          <a:r>
                            <a:rPr lang="es-EC" sz="1400">
                              <a:effectLst/>
                            </a:rPr>
                            <a:t>Práctica 4 - IC - TA - TRIPLE - 1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a:effectLst/>
                            </a:rPr>
                            <a:t>789.166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46.725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835540099"/>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6" name="Tabla 5"/>
              <p:cNvGraphicFramePr>
                <a:graphicFrameLocks noGrp="1"/>
              </p:cNvGraphicFramePr>
              <p:nvPr>
                <p:extLst>
                  <p:ext uri="{D42A27DB-BD31-4B8C-83A1-F6EECF244321}">
                    <p14:modId xmlns:p14="http://schemas.microsoft.com/office/powerpoint/2010/main" val="3494822396"/>
                  </p:ext>
                </p:extLst>
              </p:nvPr>
            </p:nvGraphicFramePr>
            <p:xfrm>
              <a:off x="755576" y="4453908"/>
              <a:ext cx="7560838" cy="1533272"/>
            </p:xfrm>
            <a:graphic>
              <a:graphicData uri="http://schemas.openxmlformats.org/drawingml/2006/table">
                <a:tbl>
                  <a:tblPr firstRow="1" firstCol="1">
                    <a:tableStyleId>{9D7B26C5-4107-4FEC-AEDC-1716B250A1EF}</a:tableStyleId>
                  </a:tblPr>
                  <a:tblGrid>
                    <a:gridCol w="4064450">
                      <a:extLst>
                        <a:ext uri="{9D8B030D-6E8A-4147-A177-3AD203B41FA5}">
                          <a16:colId xmlns:a16="http://schemas.microsoft.com/office/drawing/2014/main" val="3143232816"/>
                        </a:ext>
                      </a:extLst>
                    </a:gridCol>
                    <a:gridCol w="1465051">
                      <a:extLst>
                        <a:ext uri="{9D8B030D-6E8A-4147-A177-3AD203B41FA5}">
                          <a16:colId xmlns:a16="http://schemas.microsoft.com/office/drawing/2014/main" val="1390447737"/>
                        </a:ext>
                      </a:extLst>
                    </a:gridCol>
                    <a:gridCol w="2031337">
                      <a:extLst>
                        <a:ext uri="{9D8B030D-6E8A-4147-A177-3AD203B41FA5}">
                          <a16:colId xmlns:a16="http://schemas.microsoft.com/office/drawing/2014/main" val="1757122810"/>
                        </a:ext>
                      </a:extLst>
                    </a:gridCol>
                  </a:tblGrid>
                  <a:tr h="743506">
                    <a:tc>
                      <a:txBody>
                        <a:bodyPr/>
                        <a:lstStyle/>
                        <a:p>
                          <a:pPr algn="ctr">
                            <a:lnSpc>
                              <a:spcPct val="200000"/>
                            </a:lnSpc>
                            <a:spcAft>
                              <a:spcPts val="0"/>
                            </a:spcAft>
                          </a:pPr>
                          <a:r>
                            <a:rPr lang="es-EC" sz="1400" dirty="0">
                              <a:effectLst/>
                            </a:rPr>
                            <a:t>Evaporador Unidad de Refrigeración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Método 2 </a:t>
                          </a:r>
                          <a14:m>
                            <m:oMath xmlns:m="http://schemas.openxmlformats.org/officeDocument/2006/math">
                              <m:acc>
                                <m:accPr>
                                  <m:chr m:val="̇"/>
                                  <m:ctrlPr>
                                    <a:rPr lang="es-EC" sz="1400">
                                      <a:effectLst/>
                                    </a:rPr>
                                  </m:ctrlPr>
                                </m:accPr>
                                <m:e>
                                  <m:sSub>
                                    <m:sSubPr>
                                      <m:ctrlPr>
                                        <a:rPr lang="es-EC" sz="1400">
                                          <a:effectLst/>
                                        </a:rPr>
                                      </m:ctrlPr>
                                    </m:sSubPr>
                                    <m:e>
                                      <m:r>
                                        <a:rPr lang="es-EC" sz="1400">
                                          <a:effectLst/>
                                        </a:rPr>
                                        <m:t>𝑸</m:t>
                                      </m:r>
                                    </m:e>
                                    <m:sub>
                                      <m:r>
                                        <a:rPr lang="es-EC" sz="1400">
                                          <a:effectLst/>
                                        </a:rPr>
                                        <m:t>𝟐</m:t>
                                      </m:r>
                                    </m:sub>
                                  </m:sSub>
                                </m:e>
                              </m:acc>
                              <m:r>
                                <a:rPr lang="es-EC" sz="1400">
                                  <a:effectLst/>
                                </a:rPr>
                                <m:t> (</m:t>
                              </m:r>
                              <m:r>
                                <a:rPr lang="es-EC" sz="1400">
                                  <a:effectLst/>
                                </a:rPr>
                                <m:t>𝑾</m:t>
                              </m:r>
                              <m:r>
                                <a:rPr lang="es-EC" sz="1400">
                                  <a:effectLst/>
                                </a:rPr>
                                <m:t>)</m:t>
                              </m:r>
                            </m:oMath>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a:effectLst/>
                            </a:rPr>
                            <a:t>Método 2        </a:t>
                          </a:r>
                          <a14:m>
                            <m:oMath xmlns:m="http://schemas.openxmlformats.org/officeDocument/2006/math">
                              <m:r>
                                <a:rPr lang="es-EC" sz="1400">
                                  <a:effectLst/>
                                </a:rPr>
                                <m:t>      </m:t>
                              </m:r>
                              <m:r>
                                <a:rPr lang="es-EC" sz="1400">
                                  <a:effectLst/>
                                </a:rPr>
                                <m:t>𝑼</m:t>
                              </m:r>
                              <m:r>
                                <a:rPr lang="es-EC" sz="1400">
                                  <a:effectLst/>
                                </a:rPr>
                                <m:t> (</m:t>
                              </m:r>
                              <m:r>
                                <a:rPr lang="es-EC" sz="1400">
                                  <a:effectLst/>
                                </a:rPr>
                                <m:t>𝑾</m:t>
                              </m:r>
                              <m:r>
                                <a:rPr lang="es-EC" sz="1400">
                                  <a:effectLst/>
                                </a:rPr>
                                <m:t>/</m:t>
                              </m:r>
                              <m:sSup>
                                <m:sSupPr>
                                  <m:ctrlPr>
                                    <a:rPr lang="es-EC" sz="1400">
                                      <a:effectLst/>
                                    </a:rPr>
                                  </m:ctrlPr>
                                </m:sSupPr>
                                <m:e>
                                  <m:r>
                                    <a:rPr lang="es-EC" sz="1400">
                                      <a:effectLst/>
                                    </a:rPr>
                                    <m:t>𝒎</m:t>
                                  </m:r>
                                </m:e>
                                <m:sup>
                                  <m:r>
                                    <a:rPr lang="es-EC" sz="1400">
                                      <a:effectLst/>
                                    </a:rPr>
                                    <m:t>𝟐</m:t>
                                  </m:r>
                                </m:sup>
                              </m:sSup>
                              <m:r>
                                <a:rPr lang="es-EC" sz="1400">
                                  <a:effectLst/>
                                </a:rPr>
                                <m:t>𝑲</m:t>
                              </m:r>
                              <m:r>
                                <a:rPr lang="es-EC" sz="1400">
                                  <a:effectLst/>
                                </a:rPr>
                                <m:t> )  </m:t>
                              </m:r>
                            </m:oMath>
                          </a14:m>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576474517"/>
                      </a:ext>
                    </a:extLst>
                  </a:tr>
                  <a:tr h="350309">
                    <a:tc>
                      <a:txBody>
                        <a:bodyPr/>
                        <a:lstStyle/>
                        <a:p>
                          <a:pPr>
                            <a:lnSpc>
                              <a:spcPct val="200000"/>
                            </a:lnSpc>
                            <a:spcAft>
                              <a:spcPts val="0"/>
                            </a:spcAft>
                          </a:pPr>
                          <a:r>
                            <a:rPr lang="es-EC" sz="1400" dirty="0">
                              <a:effectLst/>
                            </a:rPr>
                            <a:t>Práctica 5 – REFRIGERACION-1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723.349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185.22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728208002"/>
                      </a:ext>
                    </a:extLst>
                  </a:tr>
                  <a:tr h="350309">
                    <a:tc>
                      <a:txBody>
                        <a:bodyPr/>
                        <a:lstStyle/>
                        <a:p>
                          <a:pPr>
                            <a:lnSpc>
                              <a:spcPct val="200000"/>
                            </a:lnSpc>
                            <a:spcAft>
                              <a:spcPts val="0"/>
                            </a:spcAft>
                          </a:pPr>
                          <a:r>
                            <a:rPr lang="es-EC" sz="1400">
                              <a:effectLst/>
                            </a:rPr>
                            <a:t>Práctica 6 – REFRIGERACION-2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a:effectLst/>
                            </a:rPr>
                            <a:t>597.208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178.261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828849828"/>
                      </a:ext>
                    </a:extLst>
                  </a:tr>
                </a:tbl>
              </a:graphicData>
            </a:graphic>
          </p:graphicFrame>
        </mc:Choice>
        <mc:Fallback>
          <p:graphicFrame>
            <p:nvGraphicFramePr>
              <p:cNvPr id="6" name="Tabla 5"/>
              <p:cNvGraphicFramePr>
                <a:graphicFrameLocks noGrp="1"/>
              </p:cNvGraphicFramePr>
              <p:nvPr>
                <p:extLst>
                  <p:ext uri="{D42A27DB-BD31-4B8C-83A1-F6EECF244321}">
                    <p14:modId xmlns:p14="http://schemas.microsoft.com/office/powerpoint/2010/main" val="3494822396"/>
                  </p:ext>
                </p:extLst>
              </p:nvPr>
            </p:nvGraphicFramePr>
            <p:xfrm>
              <a:off x="755576" y="4453908"/>
              <a:ext cx="7560838" cy="1533272"/>
            </p:xfrm>
            <a:graphic>
              <a:graphicData uri="http://schemas.openxmlformats.org/drawingml/2006/table">
                <a:tbl>
                  <a:tblPr firstRow="1" firstCol="1">
                    <a:tableStyleId>{9D7B26C5-4107-4FEC-AEDC-1716B250A1EF}</a:tableStyleId>
                  </a:tblPr>
                  <a:tblGrid>
                    <a:gridCol w="4064450">
                      <a:extLst>
                        <a:ext uri="{9D8B030D-6E8A-4147-A177-3AD203B41FA5}">
                          <a16:colId xmlns:a16="http://schemas.microsoft.com/office/drawing/2014/main" val="3143232816"/>
                        </a:ext>
                      </a:extLst>
                    </a:gridCol>
                    <a:gridCol w="1465051">
                      <a:extLst>
                        <a:ext uri="{9D8B030D-6E8A-4147-A177-3AD203B41FA5}">
                          <a16:colId xmlns:a16="http://schemas.microsoft.com/office/drawing/2014/main" val="1390447737"/>
                        </a:ext>
                      </a:extLst>
                    </a:gridCol>
                    <a:gridCol w="2031337">
                      <a:extLst>
                        <a:ext uri="{9D8B030D-6E8A-4147-A177-3AD203B41FA5}">
                          <a16:colId xmlns:a16="http://schemas.microsoft.com/office/drawing/2014/main" val="1757122810"/>
                        </a:ext>
                      </a:extLst>
                    </a:gridCol>
                  </a:tblGrid>
                  <a:tr h="799338">
                    <a:tc>
                      <a:txBody>
                        <a:bodyPr/>
                        <a:lstStyle/>
                        <a:p>
                          <a:pPr algn="ctr">
                            <a:lnSpc>
                              <a:spcPct val="200000"/>
                            </a:lnSpc>
                            <a:spcAft>
                              <a:spcPts val="0"/>
                            </a:spcAft>
                          </a:pPr>
                          <a:r>
                            <a:rPr lang="es-EC" sz="1400" dirty="0">
                              <a:effectLst/>
                            </a:rPr>
                            <a:t>Evaporador Unidad de Refrigeración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endParaRPr lang="es-EC"/>
                        </a:p>
                      </a:txBody>
                      <a:tcPr marL="51435" marR="51435" marT="0" marB="0" anchor="ctr">
                        <a:blipFill>
                          <a:blip r:embed="rId4"/>
                          <a:stretch>
                            <a:fillRect l="-278333" t="-758" r="-139583" b="-105303"/>
                          </a:stretch>
                        </a:blipFill>
                      </a:tcPr>
                    </a:tc>
                    <a:tc>
                      <a:txBody>
                        <a:bodyPr/>
                        <a:lstStyle/>
                        <a:p>
                          <a:endParaRPr lang="es-EC"/>
                        </a:p>
                      </a:txBody>
                      <a:tcPr marL="51435" marR="51435" marT="0" marB="0" anchor="ctr">
                        <a:blipFill>
                          <a:blip r:embed="rId4"/>
                          <a:stretch>
                            <a:fillRect l="-271856" t="-758" r="-299" b="-105303"/>
                          </a:stretch>
                        </a:blipFill>
                      </a:tcPr>
                    </a:tc>
                    <a:extLst>
                      <a:ext uri="{0D108BD9-81ED-4DB2-BD59-A6C34878D82A}">
                        <a16:rowId xmlns:a16="http://schemas.microsoft.com/office/drawing/2014/main" val="576474517"/>
                      </a:ext>
                    </a:extLst>
                  </a:tr>
                  <a:tr h="366967">
                    <a:tc>
                      <a:txBody>
                        <a:bodyPr/>
                        <a:lstStyle/>
                        <a:p>
                          <a:pPr>
                            <a:lnSpc>
                              <a:spcPct val="200000"/>
                            </a:lnSpc>
                            <a:spcAft>
                              <a:spcPts val="0"/>
                            </a:spcAft>
                          </a:pPr>
                          <a:r>
                            <a:rPr lang="es-EC" sz="1400" dirty="0">
                              <a:effectLst/>
                            </a:rPr>
                            <a:t>Práctica 5 – REFRIGERACION-1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723.349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185.22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728208002"/>
                      </a:ext>
                    </a:extLst>
                  </a:tr>
                  <a:tr h="366967">
                    <a:tc>
                      <a:txBody>
                        <a:bodyPr/>
                        <a:lstStyle/>
                        <a:p>
                          <a:pPr>
                            <a:lnSpc>
                              <a:spcPct val="200000"/>
                            </a:lnSpc>
                            <a:spcAft>
                              <a:spcPts val="0"/>
                            </a:spcAft>
                          </a:pPr>
                          <a:r>
                            <a:rPr lang="es-EC" sz="1400">
                              <a:effectLst/>
                            </a:rPr>
                            <a:t>Práctica 6 – REFRIGERACION-2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a:effectLst/>
                            </a:rPr>
                            <a:t>597.208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200000"/>
                            </a:lnSpc>
                            <a:spcAft>
                              <a:spcPts val="0"/>
                            </a:spcAft>
                          </a:pPr>
                          <a:r>
                            <a:rPr lang="es-EC" sz="1400" dirty="0">
                              <a:effectLst/>
                            </a:rPr>
                            <a:t>178.261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828849828"/>
                      </a:ext>
                    </a:extLst>
                  </a:tr>
                </a:tbl>
              </a:graphicData>
            </a:graphic>
          </p:graphicFrame>
        </mc:Fallback>
      </mc:AlternateContent>
      <p:sp>
        <p:nvSpPr>
          <p:cNvPr id="7" name="Título 3">
            <a:extLst>
              <a:ext uri="{FF2B5EF4-FFF2-40B4-BE49-F238E27FC236}">
                <a16:creationId xmlns:a16="http://schemas.microsoft.com/office/drawing/2014/main" id="{7181BA71-413D-421B-8255-F191124825F8}"/>
              </a:ext>
            </a:extLst>
          </p:cNvPr>
          <p:cNvSpPr txBox="1">
            <a:spLocks/>
          </p:cNvSpPr>
          <p:nvPr/>
        </p:nvSpPr>
        <p:spPr>
          <a:xfrm>
            <a:off x="-1908720" y="330511"/>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t>RESULTADOS OBTENIDOS</a:t>
            </a:r>
          </a:p>
        </p:txBody>
      </p:sp>
      <p:sp>
        <p:nvSpPr>
          <p:cNvPr id="8" name="Título 1">
            <a:extLst>
              <a:ext uri="{FF2B5EF4-FFF2-40B4-BE49-F238E27FC236}">
                <a16:creationId xmlns:a16="http://schemas.microsoft.com/office/drawing/2014/main" id="{23A1EA56-C2B8-4C6F-B5E2-60BC1EB2BD90}"/>
              </a:ext>
            </a:extLst>
          </p:cNvPr>
          <p:cNvSpPr>
            <a:spLocks noGrp="1"/>
          </p:cNvSpPr>
          <p:nvPr>
            <p:ph type="title"/>
          </p:nvPr>
        </p:nvSpPr>
        <p:spPr>
          <a:xfrm>
            <a:off x="3862264" y="0"/>
            <a:ext cx="5904656" cy="710952"/>
          </a:xfrm>
        </p:spPr>
        <p:txBody>
          <a:bodyPr>
            <a:normAutofit/>
          </a:bodyPr>
          <a:lstStyle/>
          <a:p>
            <a:r>
              <a:rPr lang="es-EC" sz="3200" dirty="0"/>
              <a:t>ANÁLISIS DE RESULTADOS</a:t>
            </a:r>
          </a:p>
        </p:txBody>
      </p:sp>
      <p:sp>
        <p:nvSpPr>
          <p:cNvPr id="2" name="Rectángulo 1"/>
          <p:cNvSpPr/>
          <p:nvPr/>
        </p:nvSpPr>
        <p:spPr>
          <a:xfrm>
            <a:off x="348380" y="6381328"/>
            <a:ext cx="2639444" cy="369332"/>
          </a:xfrm>
          <a:prstGeom prst="rect">
            <a:avLst/>
          </a:prstGeom>
        </p:spPr>
        <p:txBody>
          <a:bodyPr wrap="square">
            <a:spAutoFit/>
          </a:bodyPr>
          <a:lstStyle/>
          <a:p>
            <a:r>
              <a:rPr lang="es-EC" b="1" dirty="0"/>
              <a:t>Método 1 : </a:t>
            </a:r>
            <a:r>
              <a:rPr lang="es-EC" dirty="0"/>
              <a:t>Zukauskas</a:t>
            </a:r>
          </a:p>
        </p:txBody>
      </p:sp>
      <p:sp>
        <p:nvSpPr>
          <p:cNvPr id="9" name="Rectángulo 8"/>
          <p:cNvSpPr/>
          <p:nvPr/>
        </p:nvSpPr>
        <p:spPr>
          <a:xfrm>
            <a:off x="2627784" y="6381328"/>
            <a:ext cx="4464496" cy="369332"/>
          </a:xfrm>
          <a:prstGeom prst="rect">
            <a:avLst/>
          </a:prstGeom>
        </p:spPr>
        <p:txBody>
          <a:bodyPr wrap="square">
            <a:spAutoFit/>
          </a:bodyPr>
          <a:lstStyle/>
          <a:p>
            <a:r>
              <a:rPr lang="es-EC" b="1" dirty="0"/>
              <a:t>Método 2 : </a:t>
            </a:r>
            <a:r>
              <a:rPr lang="es-EC" dirty="0"/>
              <a:t>temperatura Media Logarítmica</a:t>
            </a:r>
          </a:p>
        </p:txBody>
      </p:sp>
    </p:spTree>
    <p:extLst>
      <p:ext uri="{BB962C8B-B14F-4D97-AF65-F5344CB8AC3E}">
        <p14:creationId xmlns:p14="http://schemas.microsoft.com/office/powerpoint/2010/main" val="2918255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4689111" y="1726686"/>
            <a:ext cx="4454889" cy="2880320"/>
          </a:xfrm>
          <a:prstGeom prst="rect">
            <a:avLst/>
          </a:prstGeom>
        </p:spPr>
      </p:pic>
      <p:pic>
        <p:nvPicPr>
          <p:cNvPr id="5" name="Imagen 4"/>
          <p:cNvPicPr/>
          <p:nvPr/>
        </p:nvPicPr>
        <p:blipFill>
          <a:blip r:embed="rId3"/>
          <a:stretch>
            <a:fillRect/>
          </a:stretch>
        </p:blipFill>
        <p:spPr>
          <a:xfrm>
            <a:off x="155766" y="1725234"/>
            <a:ext cx="4449424" cy="3096344"/>
          </a:xfrm>
          <a:prstGeom prst="rect">
            <a:avLst/>
          </a:prstGeom>
        </p:spPr>
      </p:pic>
      <p:sp>
        <p:nvSpPr>
          <p:cNvPr id="8" name="Título 3">
            <a:extLst>
              <a:ext uri="{FF2B5EF4-FFF2-40B4-BE49-F238E27FC236}">
                <a16:creationId xmlns:a16="http://schemas.microsoft.com/office/drawing/2014/main" id="{723BCA81-8CDD-4FA1-B629-5F709E018C93}"/>
              </a:ext>
            </a:extLst>
          </p:cNvPr>
          <p:cNvSpPr txBox="1">
            <a:spLocks/>
          </p:cNvSpPr>
          <p:nvPr/>
        </p:nvSpPr>
        <p:spPr>
          <a:xfrm>
            <a:off x="-2052736"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t>RESULTADOS OBTENIDOS</a:t>
            </a:r>
          </a:p>
        </p:txBody>
      </p:sp>
      <p:sp>
        <p:nvSpPr>
          <p:cNvPr id="7" name="Título 1">
            <a:extLst>
              <a:ext uri="{FF2B5EF4-FFF2-40B4-BE49-F238E27FC236}">
                <a16:creationId xmlns:a16="http://schemas.microsoft.com/office/drawing/2014/main" id="{23A1EA56-C2B8-4C6F-B5E2-60BC1EB2BD90}"/>
              </a:ext>
            </a:extLst>
          </p:cNvPr>
          <p:cNvSpPr>
            <a:spLocks noGrp="1"/>
          </p:cNvSpPr>
          <p:nvPr>
            <p:ph type="title"/>
          </p:nvPr>
        </p:nvSpPr>
        <p:spPr>
          <a:xfrm>
            <a:off x="3862264" y="0"/>
            <a:ext cx="5904656" cy="710952"/>
          </a:xfrm>
        </p:spPr>
        <p:txBody>
          <a:bodyPr>
            <a:normAutofit/>
          </a:bodyPr>
          <a:lstStyle/>
          <a:p>
            <a:r>
              <a:rPr lang="es-EC" sz="3200" dirty="0"/>
              <a:t>ANÁLISIS DE RESULTADOS</a:t>
            </a:r>
          </a:p>
        </p:txBody>
      </p:sp>
    </p:spTree>
    <p:extLst>
      <p:ext uri="{BB962C8B-B14F-4D97-AF65-F5344CB8AC3E}">
        <p14:creationId xmlns:p14="http://schemas.microsoft.com/office/powerpoint/2010/main" val="1128716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CD3B711E-9D62-4746-B2DF-C309E7C4ADE1}"/>
              </a:ext>
            </a:extLst>
          </p:cNvPr>
          <p:cNvSpPr>
            <a:spLocks noGrp="1"/>
          </p:cNvSpPr>
          <p:nvPr>
            <p:ph sz="quarter" idx="10"/>
          </p:nvPr>
        </p:nvSpPr>
        <p:spPr>
          <a:xfrm>
            <a:off x="323529" y="1268760"/>
            <a:ext cx="8614890" cy="4824536"/>
          </a:xfrm>
        </p:spPr>
        <p:txBody>
          <a:bodyPr>
            <a:normAutofit fontScale="77500" lnSpcReduction="20000"/>
          </a:bodyPr>
          <a:lstStyle/>
          <a:p>
            <a:pPr marL="342900" lvl="0" indent="-342900">
              <a:lnSpc>
                <a:spcPct val="200000"/>
              </a:lnSpc>
              <a:buFont typeface="Symbol" panose="05050102010706020507" pitchFamily="18" charset="2"/>
              <a:buChar char=""/>
            </a:pPr>
            <a:r>
              <a:rPr lang="es-EC"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 realizó un levantamiento técnico del estado actual del equipo, detallando las condiciones en las que se encontraba antes de realizar los respectivos mantenimientos correctivos, encontrando así todas las falencias y daños que tenía cada uno de los módulos del equipo y poder empezar con la recuperación energética y puesta a punto del equipo.</a:t>
            </a:r>
          </a:p>
          <a:p>
            <a:pPr marL="342900" lvl="0" indent="-342900">
              <a:lnSpc>
                <a:spcPct val="200000"/>
              </a:lnSpc>
              <a:buFont typeface="Symbol" panose="05050102010706020507" pitchFamily="18" charset="2"/>
              <a:buChar char=""/>
            </a:pPr>
            <a:r>
              <a:rPr lang="es-EC"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 la recuperación energética y puesta a punto del túnel de aire multipropósito se resolvieron problemas de aislamiento, fugas y oxidación en los módulos de tubos lisos y con aletas, además de modificaciones en la estructura para poder ubicar la unidad de refrigeración debajo del túnel de aire y también para poder colocar en serie el módulo de resistencias eléctricas con los intercambiadores de calor de tubos lisos y aletas. </a:t>
            </a:r>
          </a:p>
          <a:p>
            <a:pPr marL="342900" lvl="0" indent="-342900">
              <a:lnSpc>
                <a:spcPct val="200000"/>
              </a:lnSpc>
              <a:buFont typeface="Symbol" panose="05050102010706020507" pitchFamily="18" charset="2"/>
              <a:buChar char=""/>
            </a:pPr>
            <a:r>
              <a:rPr lang="es-EC"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unidad de refrigeración se entrega en óptimas condiciones para su funcionamiento, en dicha unidad se resolvieron problemas de fugas de refrigerante por las válvulas, se cambió el aceite del compresor, se repararon las aletas de aluminio del condensador, se reemplazó el aislante del evaporador, se recargó el refrigerante R134a y se reemplazó el visor de nivel. </a:t>
            </a:r>
          </a:p>
          <a:p>
            <a:pPr marL="0" indent="0">
              <a:buNone/>
            </a:pPr>
            <a:endParaRPr lang="es-EC" dirty="0"/>
          </a:p>
        </p:txBody>
      </p:sp>
      <p:sp>
        <p:nvSpPr>
          <p:cNvPr id="4" name="Título 3">
            <a:extLst>
              <a:ext uri="{FF2B5EF4-FFF2-40B4-BE49-F238E27FC236}">
                <a16:creationId xmlns:a16="http://schemas.microsoft.com/office/drawing/2014/main" id="{0862B677-921E-4062-9215-FC2D5DF1B5F4}"/>
              </a:ext>
            </a:extLst>
          </p:cNvPr>
          <p:cNvSpPr>
            <a:spLocks noGrp="1"/>
          </p:cNvSpPr>
          <p:nvPr>
            <p:ph type="title"/>
          </p:nvPr>
        </p:nvSpPr>
        <p:spPr>
          <a:xfrm>
            <a:off x="205581" y="260648"/>
            <a:ext cx="8229600" cy="1143000"/>
          </a:xfrm>
        </p:spPr>
        <p:txBody>
          <a:bodyPr/>
          <a:lstStyle/>
          <a:p>
            <a:r>
              <a:rPr lang="es-EC" dirty="0"/>
              <a:t>CONCLUSIONES</a:t>
            </a:r>
          </a:p>
        </p:txBody>
      </p:sp>
    </p:spTree>
    <p:extLst>
      <p:ext uri="{BB962C8B-B14F-4D97-AF65-F5344CB8AC3E}">
        <p14:creationId xmlns:p14="http://schemas.microsoft.com/office/powerpoint/2010/main" val="3802228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DA316BA-8C65-484C-8D4E-324D92CCFCC2}"/>
              </a:ext>
            </a:extLst>
          </p:cNvPr>
          <p:cNvSpPr>
            <a:spLocks noGrp="1"/>
          </p:cNvSpPr>
          <p:nvPr>
            <p:ph type="title"/>
          </p:nvPr>
        </p:nvSpPr>
        <p:spPr>
          <a:xfrm>
            <a:off x="457200" y="409575"/>
            <a:ext cx="8229600" cy="1143000"/>
          </a:xfrm>
        </p:spPr>
        <p:txBody>
          <a:bodyPr>
            <a:normAutofit/>
          </a:bodyPr>
          <a:lstStyle/>
          <a:p>
            <a:r>
              <a:rPr lang="es-EC" sz="3200" dirty="0"/>
              <a:t>PLANTEAMIENTO DEL PROBLEMA</a:t>
            </a:r>
          </a:p>
        </p:txBody>
      </p:sp>
      <p:graphicFrame>
        <p:nvGraphicFramePr>
          <p:cNvPr id="6" name="Diagrama 5">
            <a:extLst>
              <a:ext uri="{FF2B5EF4-FFF2-40B4-BE49-F238E27FC236}">
                <a16:creationId xmlns:a16="http://schemas.microsoft.com/office/drawing/2014/main" id="{6B473FD7-19AC-499C-A465-863DCB42A637}"/>
              </a:ext>
            </a:extLst>
          </p:cNvPr>
          <p:cNvGraphicFramePr/>
          <p:nvPr>
            <p:extLst>
              <p:ext uri="{D42A27DB-BD31-4B8C-83A1-F6EECF244321}">
                <p14:modId xmlns:p14="http://schemas.microsoft.com/office/powerpoint/2010/main" val="678521297"/>
              </p:ext>
            </p:extLst>
          </p:nvPr>
        </p:nvGraphicFramePr>
        <p:xfrm>
          <a:off x="606388" y="1268760"/>
          <a:ext cx="7931224"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4748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3FB0B2A-71C3-44D8-A4C4-92ADD029AEBD}"/>
              </a:ext>
            </a:extLst>
          </p:cNvPr>
          <p:cNvSpPr>
            <a:spLocks noGrp="1"/>
          </p:cNvSpPr>
          <p:nvPr>
            <p:ph sz="quarter" idx="10"/>
          </p:nvPr>
        </p:nvSpPr>
        <p:spPr>
          <a:xfrm>
            <a:off x="390364" y="1340768"/>
            <a:ext cx="8363272" cy="3672061"/>
          </a:xfrm>
        </p:spPr>
        <p:txBody>
          <a:bodyPr>
            <a:normAutofit fontScale="25000" lnSpcReduction="20000"/>
          </a:bodyPr>
          <a:lstStyle/>
          <a:p>
            <a:pPr marL="342900" lvl="0" indent="-342900">
              <a:lnSpc>
                <a:spcPct val="200000"/>
              </a:lnSpc>
              <a:buFont typeface="Symbol" panose="05050102010706020507" pitchFamily="18" charset="2"/>
              <a:buChar char=""/>
            </a:pPr>
            <a:r>
              <a:rPr lang="es-EC" sz="5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 respecto a la automatización y adquisición de datos del equipo, se diseñó un sistema de control y fuerza que nos permiten operar el módulo de resistencias y la unidad de refrigeración desde una PC, a través de la interfaz HMI realizada en </a:t>
            </a:r>
            <a:r>
              <a:rPr lang="es-EC" sz="5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LabView</a:t>
            </a:r>
            <a:r>
              <a:rPr lang="es-EC" sz="5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 con ayuda de un Arduino Mega2560 como microcontrolador para la adquisición de datos de temperatura y presión que se obtienen con un sensor de temperatura LM35 tipo sonda sumergible y un sensor de presión diferencial MPX5010DP, respectivamente.</a:t>
            </a:r>
          </a:p>
          <a:p>
            <a:pPr marL="342900" lvl="0" indent="-342900">
              <a:lnSpc>
                <a:spcPct val="200000"/>
              </a:lnSpc>
              <a:buFont typeface="Symbol" panose="05050102010706020507" pitchFamily="18" charset="2"/>
              <a:buChar char=""/>
            </a:pPr>
            <a:r>
              <a:rPr lang="es-EC" sz="5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 levantó información del equipo recuperada de manuales archivados en el laboratorio de Conversión de Energía, recabando información sobre las características técnicas del equipo.</a:t>
            </a:r>
          </a:p>
          <a:p>
            <a:pPr marL="342900" lvl="0" indent="-342900">
              <a:lnSpc>
                <a:spcPct val="200000"/>
              </a:lnSpc>
              <a:buFont typeface="Symbol" panose="05050102010706020507" pitchFamily="18" charset="2"/>
              <a:buChar char=""/>
            </a:pPr>
            <a:r>
              <a:rPr lang="es-EC" sz="5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 el diseño de una solución mecánico-energética del equipo se realizó una serie de actividades correctivas individualmente para cada de los intercambiadores de calor, el módulo de resistencias, la unidad de refrigeración y los ventiladores el equipo.</a:t>
            </a:r>
          </a:p>
          <a:p>
            <a:endParaRPr lang="es-EC" dirty="0"/>
          </a:p>
        </p:txBody>
      </p:sp>
    </p:spTree>
    <p:extLst>
      <p:ext uri="{BB962C8B-B14F-4D97-AF65-F5344CB8AC3E}">
        <p14:creationId xmlns:p14="http://schemas.microsoft.com/office/powerpoint/2010/main" val="4043437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D469F12-6FC4-49BA-BF58-7E94D3AB3BF9}"/>
              </a:ext>
            </a:extLst>
          </p:cNvPr>
          <p:cNvSpPr>
            <a:spLocks noGrp="1"/>
          </p:cNvSpPr>
          <p:nvPr>
            <p:ph type="title"/>
          </p:nvPr>
        </p:nvSpPr>
        <p:spPr>
          <a:xfrm>
            <a:off x="457200" y="332656"/>
            <a:ext cx="8229600" cy="1143000"/>
          </a:xfrm>
        </p:spPr>
        <p:txBody>
          <a:bodyPr/>
          <a:lstStyle/>
          <a:p>
            <a:r>
              <a:rPr lang="es-EC" dirty="0"/>
              <a:t>RECOMENDACIONES</a:t>
            </a:r>
          </a:p>
        </p:txBody>
      </p:sp>
      <p:sp>
        <p:nvSpPr>
          <p:cNvPr id="5" name="CuadroTexto 4">
            <a:extLst>
              <a:ext uri="{FF2B5EF4-FFF2-40B4-BE49-F238E27FC236}">
                <a16:creationId xmlns:a16="http://schemas.microsoft.com/office/drawing/2014/main" id="{71B2732B-73C4-43CC-AD24-79852D37622C}"/>
              </a:ext>
            </a:extLst>
          </p:cNvPr>
          <p:cNvSpPr txBox="1"/>
          <p:nvPr/>
        </p:nvSpPr>
        <p:spPr>
          <a:xfrm>
            <a:off x="215516" y="1124744"/>
            <a:ext cx="8712968" cy="4771756"/>
          </a:xfrm>
          <a:prstGeom prst="rect">
            <a:avLst/>
          </a:prstGeom>
          <a:noFill/>
        </p:spPr>
        <p:txBody>
          <a:bodyPr wrap="square">
            <a:spAutoFit/>
          </a:bodyPr>
          <a:lstStyle/>
          <a:p>
            <a:pPr marL="342900" lvl="0" indent="-342900">
              <a:lnSpc>
                <a:spcPct val="200000"/>
              </a:lnSpc>
              <a:buFont typeface="Symbol" panose="05050102010706020507" pitchFamily="18" charset="2"/>
              <a:buChar char=""/>
            </a:pPr>
            <a:r>
              <a:rPr lang="es-EC"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Para alargar la vida útil del equipo recuperado, se recomienda seguir el plan de mantenimiento que se entrega en los anexos.</a:t>
            </a:r>
          </a:p>
          <a:p>
            <a:pPr marL="342900" lvl="0" indent="-342900">
              <a:lnSpc>
                <a:spcPct val="200000"/>
              </a:lnSpc>
              <a:buFont typeface="Symbol" panose="05050102010706020507" pitchFamily="18" charset="2"/>
              <a:buChar char=""/>
            </a:pPr>
            <a:r>
              <a:rPr lang="es-EC"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 agua con el que los equipos del laboratorio de Conversión de la Energía funcionan, no es agua tratada, se recomienda considerar la posibilidad de implementar un sistema centralizado de agua tratada para todos los equipos del laboratorio.</a:t>
            </a:r>
          </a:p>
          <a:p>
            <a:pPr marL="342900" lvl="0" indent="-342900">
              <a:lnSpc>
                <a:spcPct val="200000"/>
              </a:lnSpc>
              <a:buFont typeface="Symbol" panose="05050102010706020507" pitchFamily="18" charset="2"/>
              <a:buChar char=""/>
            </a:pPr>
            <a:r>
              <a:rPr lang="es-EC"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Para reemplazar algún componente del tablero eléctrico, se recomienda hacer uso de los planos de control y fuerza que se encuentran en anexos, para que al reemplazarlo no exista inconvenientes.</a:t>
            </a:r>
          </a:p>
          <a:p>
            <a:pPr marL="342900" lvl="0" indent="-342900">
              <a:lnSpc>
                <a:spcPct val="200000"/>
              </a:lnSpc>
              <a:buFont typeface="Symbol" panose="05050102010706020507" pitchFamily="18" charset="2"/>
              <a:buChar char=""/>
            </a:pPr>
            <a:r>
              <a:rPr lang="es-EC"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Antes de usar el equipo se recomienda se lea el manual de usuario que se encuentra en anexos.</a:t>
            </a:r>
          </a:p>
          <a:p>
            <a:pPr marL="342900" lvl="0" indent="-342900">
              <a:lnSpc>
                <a:spcPct val="200000"/>
              </a:lnSpc>
              <a:buFont typeface="Symbol" panose="05050102010706020507" pitchFamily="18" charset="2"/>
              <a:buChar char=""/>
            </a:pPr>
            <a:r>
              <a:rPr lang="es-EC"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Para la realización de las prácticas de laboratorio se recomienda desplazar el equipo con precaución, para evitar cualquier golpe o daño.</a:t>
            </a:r>
          </a:p>
          <a:p>
            <a:pPr marL="342900" lvl="0" indent="-342900">
              <a:lnSpc>
                <a:spcPct val="200000"/>
              </a:lnSpc>
              <a:buFont typeface="Symbol" panose="05050102010706020507" pitchFamily="18" charset="2"/>
              <a:buChar char=""/>
            </a:pPr>
            <a:r>
              <a:rPr lang="es-EC"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 recomienda seguir implementando guías de laboratorio haciendo uso del ventilador axial.</a:t>
            </a:r>
          </a:p>
        </p:txBody>
      </p:sp>
    </p:spTree>
    <p:extLst>
      <p:ext uri="{BB962C8B-B14F-4D97-AF65-F5344CB8AC3E}">
        <p14:creationId xmlns:p14="http://schemas.microsoft.com/office/powerpoint/2010/main" val="1538891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CE21466-F470-485C-A3BA-A0DAD2C1C613}"/>
              </a:ext>
            </a:extLst>
          </p:cNvPr>
          <p:cNvSpPr>
            <a:spLocks noGrp="1"/>
          </p:cNvSpPr>
          <p:nvPr>
            <p:ph sz="quarter" idx="10"/>
          </p:nvPr>
        </p:nvSpPr>
        <p:spPr>
          <a:xfrm>
            <a:off x="1041313" y="1380297"/>
            <a:ext cx="7570787" cy="3600450"/>
          </a:xfrm>
        </p:spPr>
        <p:txBody>
          <a:bodyPr>
            <a:normAutofit/>
          </a:bodyPr>
          <a:lstStyle/>
          <a:p>
            <a:r>
              <a:rPr lang="es-EC" sz="1800" dirty="0"/>
              <a:t>Realizar la Recuperación Energética, Puesta A Punto, Automatización y Adquisición de Datos del equipo ¨Túnel de Aire Multipropósito¨, del Laboratorio de Conversión de Energía.</a:t>
            </a:r>
          </a:p>
        </p:txBody>
      </p:sp>
      <p:sp>
        <p:nvSpPr>
          <p:cNvPr id="3" name="Título 2">
            <a:extLst>
              <a:ext uri="{FF2B5EF4-FFF2-40B4-BE49-F238E27FC236}">
                <a16:creationId xmlns:a16="http://schemas.microsoft.com/office/drawing/2014/main" id="{9DCBA896-CFA1-4EA7-A970-52FB174E7E36}"/>
              </a:ext>
            </a:extLst>
          </p:cNvPr>
          <p:cNvSpPr>
            <a:spLocks noGrp="1"/>
          </p:cNvSpPr>
          <p:nvPr>
            <p:ph type="title"/>
          </p:nvPr>
        </p:nvSpPr>
        <p:spPr>
          <a:xfrm>
            <a:off x="-2484784" y="548680"/>
            <a:ext cx="8229600" cy="1143000"/>
          </a:xfrm>
        </p:spPr>
        <p:txBody>
          <a:bodyPr>
            <a:normAutofit/>
          </a:bodyPr>
          <a:lstStyle/>
          <a:p>
            <a:r>
              <a:rPr lang="es-EC" sz="3200" dirty="0"/>
              <a:t>Objetivo General</a:t>
            </a:r>
          </a:p>
        </p:txBody>
      </p:sp>
      <p:sp>
        <p:nvSpPr>
          <p:cNvPr id="4" name="Título 2">
            <a:extLst>
              <a:ext uri="{FF2B5EF4-FFF2-40B4-BE49-F238E27FC236}">
                <a16:creationId xmlns:a16="http://schemas.microsoft.com/office/drawing/2014/main" id="{ABBC21BA-70F8-40C4-B075-13080BC605A0}"/>
              </a:ext>
            </a:extLst>
          </p:cNvPr>
          <p:cNvSpPr txBox="1">
            <a:spLocks/>
          </p:cNvSpPr>
          <p:nvPr/>
        </p:nvSpPr>
        <p:spPr>
          <a:xfrm>
            <a:off x="-2052736" y="226603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dirty="0"/>
              <a:t>Objetivos Específicos</a:t>
            </a:r>
          </a:p>
        </p:txBody>
      </p:sp>
      <p:sp>
        <p:nvSpPr>
          <p:cNvPr id="5" name="Marcador de contenido 1">
            <a:extLst>
              <a:ext uri="{FF2B5EF4-FFF2-40B4-BE49-F238E27FC236}">
                <a16:creationId xmlns:a16="http://schemas.microsoft.com/office/drawing/2014/main" id="{ADB77A1B-AE51-4D99-ABD9-512BEC82821A}"/>
              </a:ext>
            </a:extLst>
          </p:cNvPr>
          <p:cNvSpPr txBox="1">
            <a:spLocks/>
          </p:cNvSpPr>
          <p:nvPr/>
        </p:nvSpPr>
        <p:spPr>
          <a:xfrm>
            <a:off x="1025310" y="3257550"/>
            <a:ext cx="7570787" cy="36004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C" sz="1800" dirty="0"/>
              <a:t>Desarrollar la investigación bibliográfica sobre el equipo.</a:t>
            </a:r>
          </a:p>
          <a:p>
            <a:r>
              <a:rPr lang="es-EC" sz="1800" dirty="0"/>
              <a:t>Realizar el levantamiento técnico del estado actual del equipo.</a:t>
            </a:r>
          </a:p>
          <a:p>
            <a:r>
              <a:rPr lang="es-EC" sz="1800" dirty="0"/>
              <a:t>Diseñar la solución mecánico-energética para la recuperación del equipo. Diseñar un Human-Machine Interface (HMI) para la adquisición de datos del equipo.</a:t>
            </a:r>
          </a:p>
        </p:txBody>
      </p:sp>
    </p:spTree>
    <p:extLst>
      <p:ext uri="{BB962C8B-B14F-4D97-AF65-F5344CB8AC3E}">
        <p14:creationId xmlns:p14="http://schemas.microsoft.com/office/powerpoint/2010/main" val="702167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7076FA3-CF2D-47A7-90E6-C6B160EABD1B}"/>
              </a:ext>
            </a:extLst>
          </p:cNvPr>
          <p:cNvSpPr>
            <a:spLocks noGrp="1"/>
          </p:cNvSpPr>
          <p:nvPr>
            <p:ph type="title"/>
          </p:nvPr>
        </p:nvSpPr>
        <p:spPr>
          <a:xfrm>
            <a:off x="457200" y="269087"/>
            <a:ext cx="8229600" cy="1143000"/>
          </a:xfrm>
        </p:spPr>
        <p:txBody>
          <a:bodyPr>
            <a:normAutofit/>
          </a:bodyPr>
          <a:lstStyle/>
          <a:p>
            <a:r>
              <a:rPr lang="es-EC" sz="3200" dirty="0"/>
              <a:t>Descripción General del Equipo</a:t>
            </a:r>
          </a:p>
        </p:txBody>
      </p:sp>
      <p:pic>
        <p:nvPicPr>
          <p:cNvPr id="5" name="Imagen 4" descr="Imagen que contiene computadora, cocina, cuarto&#10;&#10;Descripción generada automáticamente">
            <a:extLst>
              <a:ext uri="{FF2B5EF4-FFF2-40B4-BE49-F238E27FC236}">
                <a16:creationId xmlns:a16="http://schemas.microsoft.com/office/drawing/2014/main" id="{B47D628B-A47D-4768-AFF3-92D7181611B5}"/>
              </a:ext>
            </a:extLst>
          </p:cNvPr>
          <p:cNvPicPr>
            <a:picLocks noChangeAspect="1"/>
          </p:cNvPicPr>
          <p:nvPr/>
        </p:nvPicPr>
        <p:blipFill>
          <a:blip r:embed="rId3"/>
          <a:stretch>
            <a:fillRect/>
          </a:stretch>
        </p:blipFill>
        <p:spPr>
          <a:xfrm>
            <a:off x="388185" y="1124744"/>
            <a:ext cx="8367630" cy="2781946"/>
          </a:xfrm>
          <a:prstGeom prst="rect">
            <a:avLst/>
          </a:prstGeom>
        </p:spPr>
      </p:pic>
      <p:pic>
        <p:nvPicPr>
          <p:cNvPr id="6" name="Imagen 5">
            <a:extLst>
              <a:ext uri="{FF2B5EF4-FFF2-40B4-BE49-F238E27FC236}">
                <a16:creationId xmlns:a16="http://schemas.microsoft.com/office/drawing/2014/main" id="{3F4219FC-7AAD-4CB0-916C-3C8F6D3A64A5}"/>
              </a:ext>
            </a:extLst>
          </p:cNvPr>
          <p:cNvPicPr/>
          <p:nvPr/>
        </p:nvPicPr>
        <p:blipFill>
          <a:blip r:embed="rId4"/>
          <a:stretch>
            <a:fillRect/>
          </a:stretch>
        </p:blipFill>
        <p:spPr>
          <a:xfrm>
            <a:off x="899592" y="3906690"/>
            <a:ext cx="1512168" cy="2330622"/>
          </a:xfrm>
          <a:prstGeom prst="rect">
            <a:avLst/>
          </a:prstGeom>
        </p:spPr>
      </p:pic>
      <p:pic>
        <p:nvPicPr>
          <p:cNvPr id="7" name="Imagen 6">
            <a:extLst>
              <a:ext uri="{FF2B5EF4-FFF2-40B4-BE49-F238E27FC236}">
                <a16:creationId xmlns:a16="http://schemas.microsoft.com/office/drawing/2014/main" id="{F1CDF237-2AD9-42ED-8D6B-293FC2EADC65}"/>
              </a:ext>
            </a:extLst>
          </p:cNvPr>
          <p:cNvPicPr/>
          <p:nvPr/>
        </p:nvPicPr>
        <p:blipFill>
          <a:blip r:embed="rId5"/>
          <a:stretch>
            <a:fillRect/>
          </a:stretch>
        </p:blipFill>
        <p:spPr>
          <a:xfrm>
            <a:off x="3707904" y="3906690"/>
            <a:ext cx="1512168" cy="2330622"/>
          </a:xfrm>
          <a:prstGeom prst="rect">
            <a:avLst/>
          </a:prstGeom>
        </p:spPr>
      </p:pic>
      <p:pic>
        <p:nvPicPr>
          <p:cNvPr id="4" name="Imagen 3" descr="Imagen que contiene interior, cuarto, ventana, tabla&#10;&#10;Descripción generada automáticamente">
            <a:extLst>
              <a:ext uri="{FF2B5EF4-FFF2-40B4-BE49-F238E27FC236}">
                <a16:creationId xmlns:a16="http://schemas.microsoft.com/office/drawing/2014/main" id="{F8A7E9A7-0CB3-41C5-AA65-236009F3C627}"/>
              </a:ext>
            </a:extLst>
          </p:cNvPr>
          <p:cNvPicPr>
            <a:picLocks noChangeAspect="1"/>
          </p:cNvPicPr>
          <p:nvPr/>
        </p:nvPicPr>
        <p:blipFill>
          <a:blip r:embed="rId6"/>
          <a:stretch>
            <a:fillRect/>
          </a:stretch>
        </p:blipFill>
        <p:spPr>
          <a:xfrm>
            <a:off x="6456822" y="3952218"/>
            <a:ext cx="1859594" cy="2253345"/>
          </a:xfrm>
          <a:prstGeom prst="rect">
            <a:avLst/>
          </a:prstGeom>
        </p:spPr>
      </p:pic>
    </p:spTree>
    <p:extLst>
      <p:ext uri="{BB962C8B-B14F-4D97-AF65-F5344CB8AC3E}">
        <p14:creationId xmlns:p14="http://schemas.microsoft.com/office/powerpoint/2010/main" val="476731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56BAB7D-44B4-4FA4-AC87-2ADF0A76BA59}"/>
              </a:ext>
            </a:extLst>
          </p:cNvPr>
          <p:cNvSpPr>
            <a:spLocks noGrp="1"/>
          </p:cNvSpPr>
          <p:nvPr>
            <p:ph type="title"/>
          </p:nvPr>
        </p:nvSpPr>
        <p:spPr>
          <a:xfrm>
            <a:off x="539552" y="-161742"/>
            <a:ext cx="8229600" cy="1143000"/>
          </a:xfrm>
        </p:spPr>
        <p:txBody>
          <a:bodyPr>
            <a:normAutofit/>
          </a:bodyPr>
          <a:lstStyle/>
          <a:p>
            <a:r>
              <a:rPr lang="es-EC" sz="2800" b="1" dirty="0"/>
              <a:t>RECUPERACIÓN Y MANTENIMIENTO DEL EQUIPO</a:t>
            </a:r>
          </a:p>
        </p:txBody>
      </p:sp>
      <p:sp>
        <p:nvSpPr>
          <p:cNvPr id="4" name="Título 2">
            <a:extLst>
              <a:ext uri="{FF2B5EF4-FFF2-40B4-BE49-F238E27FC236}">
                <a16:creationId xmlns:a16="http://schemas.microsoft.com/office/drawing/2014/main" id="{1A87A1ED-E6EB-44CB-A97C-59C871F0AFF2}"/>
              </a:ext>
            </a:extLst>
          </p:cNvPr>
          <p:cNvSpPr txBox="1">
            <a:spLocks/>
          </p:cNvSpPr>
          <p:nvPr/>
        </p:nvSpPr>
        <p:spPr>
          <a:xfrm>
            <a:off x="295258" y="52566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i="1" dirty="0"/>
              <a:t>MÓDULO INTERCAMBIADOR DE TUBOS CON ALETAS</a:t>
            </a:r>
          </a:p>
        </p:txBody>
      </p:sp>
      <p:pic>
        <p:nvPicPr>
          <p:cNvPr id="5" name="Imagen 4">
            <a:extLst>
              <a:ext uri="{FF2B5EF4-FFF2-40B4-BE49-F238E27FC236}">
                <a16:creationId xmlns:a16="http://schemas.microsoft.com/office/drawing/2014/main" id="{D7FD66F9-6F74-4E6A-9B62-2EE3EB89D7DC}"/>
              </a:ext>
            </a:extLst>
          </p:cNvPr>
          <p:cNvPicPr/>
          <p:nvPr/>
        </p:nvPicPr>
        <p:blipFill>
          <a:blip r:embed="rId2"/>
          <a:stretch>
            <a:fillRect/>
          </a:stretch>
        </p:blipFill>
        <p:spPr>
          <a:xfrm>
            <a:off x="2998050" y="4141019"/>
            <a:ext cx="2589732" cy="1878725"/>
          </a:xfrm>
          <a:prstGeom prst="rect">
            <a:avLst/>
          </a:prstGeom>
        </p:spPr>
      </p:pic>
      <p:pic>
        <p:nvPicPr>
          <p:cNvPr id="6" name="Imagen 5">
            <a:extLst>
              <a:ext uri="{FF2B5EF4-FFF2-40B4-BE49-F238E27FC236}">
                <a16:creationId xmlns:a16="http://schemas.microsoft.com/office/drawing/2014/main" id="{D6AE0344-2977-467B-9C12-1CDCFDF5361C}"/>
              </a:ext>
            </a:extLst>
          </p:cNvPr>
          <p:cNvPicPr/>
          <p:nvPr/>
        </p:nvPicPr>
        <p:blipFill>
          <a:blip r:embed="rId3"/>
          <a:stretch>
            <a:fillRect/>
          </a:stretch>
        </p:blipFill>
        <p:spPr>
          <a:xfrm>
            <a:off x="295258" y="2282437"/>
            <a:ext cx="2613900" cy="1711881"/>
          </a:xfrm>
          <a:prstGeom prst="rect">
            <a:avLst/>
          </a:prstGeom>
        </p:spPr>
      </p:pic>
      <p:pic>
        <p:nvPicPr>
          <p:cNvPr id="7" name="Imagen 6">
            <a:extLst>
              <a:ext uri="{FF2B5EF4-FFF2-40B4-BE49-F238E27FC236}">
                <a16:creationId xmlns:a16="http://schemas.microsoft.com/office/drawing/2014/main" id="{C440B69F-C0AE-4AF5-8D8B-5B5B8A286430}"/>
              </a:ext>
            </a:extLst>
          </p:cNvPr>
          <p:cNvPicPr/>
          <p:nvPr/>
        </p:nvPicPr>
        <p:blipFill>
          <a:blip r:embed="rId4"/>
          <a:stretch>
            <a:fillRect/>
          </a:stretch>
        </p:blipFill>
        <p:spPr>
          <a:xfrm>
            <a:off x="2998050" y="2293754"/>
            <a:ext cx="2726077" cy="1700564"/>
          </a:xfrm>
          <a:prstGeom prst="rect">
            <a:avLst/>
          </a:prstGeom>
        </p:spPr>
      </p:pic>
      <p:pic>
        <p:nvPicPr>
          <p:cNvPr id="8" name="Imagen 7">
            <a:extLst>
              <a:ext uri="{FF2B5EF4-FFF2-40B4-BE49-F238E27FC236}">
                <a16:creationId xmlns:a16="http://schemas.microsoft.com/office/drawing/2014/main" id="{A6A3EC5C-909A-4047-961E-461F71FB90CA}"/>
              </a:ext>
            </a:extLst>
          </p:cNvPr>
          <p:cNvPicPr/>
          <p:nvPr/>
        </p:nvPicPr>
        <p:blipFill>
          <a:blip r:embed="rId5"/>
          <a:stretch>
            <a:fillRect/>
          </a:stretch>
        </p:blipFill>
        <p:spPr>
          <a:xfrm>
            <a:off x="5768573" y="2282437"/>
            <a:ext cx="1581476" cy="1242927"/>
          </a:xfrm>
          <a:prstGeom prst="rect">
            <a:avLst/>
          </a:prstGeom>
        </p:spPr>
      </p:pic>
      <p:pic>
        <p:nvPicPr>
          <p:cNvPr id="10" name="Imagen 9">
            <a:extLst>
              <a:ext uri="{FF2B5EF4-FFF2-40B4-BE49-F238E27FC236}">
                <a16:creationId xmlns:a16="http://schemas.microsoft.com/office/drawing/2014/main" id="{50B9D01F-F961-4966-9222-31BF4FB8AEE9}"/>
              </a:ext>
            </a:extLst>
          </p:cNvPr>
          <p:cNvPicPr/>
          <p:nvPr/>
        </p:nvPicPr>
        <p:blipFill>
          <a:blip r:embed="rId6"/>
          <a:stretch>
            <a:fillRect/>
          </a:stretch>
        </p:blipFill>
        <p:spPr>
          <a:xfrm>
            <a:off x="5846234" y="3760644"/>
            <a:ext cx="3046246" cy="2188635"/>
          </a:xfrm>
          <a:prstGeom prst="rect">
            <a:avLst/>
          </a:prstGeom>
        </p:spPr>
      </p:pic>
      <p:pic>
        <p:nvPicPr>
          <p:cNvPr id="11" name="Imagen 10">
            <a:extLst>
              <a:ext uri="{FF2B5EF4-FFF2-40B4-BE49-F238E27FC236}">
                <a16:creationId xmlns:a16="http://schemas.microsoft.com/office/drawing/2014/main" id="{B8EE642A-7A5B-4B87-8C21-61E0072EC95D}"/>
              </a:ext>
            </a:extLst>
          </p:cNvPr>
          <p:cNvPicPr/>
          <p:nvPr/>
        </p:nvPicPr>
        <p:blipFill>
          <a:blip r:embed="rId7"/>
          <a:stretch>
            <a:fillRect/>
          </a:stretch>
        </p:blipFill>
        <p:spPr>
          <a:xfrm>
            <a:off x="295258" y="4141019"/>
            <a:ext cx="2613900" cy="1975234"/>
          </a:xfrm>
          <a:prstGeom prst="rect">
            <a:avLst/>
          </a:prstGeom>
        </p:spPr>
      </p:pic>
      <p:pic>
        <p:nvPicPr>
          <p:cNvPr id="12" name="Imagen 11">
            <a:extLst>
              <a:ext uri="{FF2B5EF4-FFF2-40B4-BE49-F238E27FC236}">
                <a16:creationId xmlns:a16="http://schemas.microsoft.com/office/drawing/2014/main" id="{20B823BC-361A-42AE-B94C-6A871C67FE44}"/>
              </a:ext>
            </a:extLst>
          </p:cNvPr>
          <p:cNvPicPr/>
          <p:nvPr/>
        </p:nvPicPr>
        <p:blipFill>
          <a:blip r:embed="rId8"/>
          <a:stretch>
            <a:fillRect/>
          </a:stretch>
        </p:blipFill>
        <p:spPr>
          <a:xfrm>
            <a:off x="7394495" y="2282437"/>
            <a:ext cx="1730857" cy="983809"/>
          </a:xfrm>
          <a:prstGeom prst="rect">
            <a:avLst/>
          </a:prstGeom>
        </p:spPr>
      </p:pic>
      <p:sp>
        <p:nvSpPr>
          <p:cNvPr id="14" name="Título 2">
            <a:extLst>
              <a:ext uri="{FF2B5EF4-FFF2-40B4-BE49-F238E27FC236}">
                <a16:creationId xmlns:a16="http://schemas.microsoft.com/office/drawing/2014/main" id="{6075F588-B059-41F4-8E6C-52F0570232A9}"/>
              </a:ext>
            </a:extLst>
          </p:cNvPr>
          <p:cNvSpPr txBox="1">
            <a:spLocks/>
          </p:cNvSpPr>
          <p:nvPr/>
        </p:nvSpPr>
        <p:spPr>
          <a:xfrm>
            <a:off x="3199574" y="1241196"/>
            <a:ext cx="332538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b="1" dirty="0">
                <a:solidFill>
                  <a:srgbClr val="FF0000"/>
                </a:solidFill>
              </a:rPr>
              <a:t>ESTADO INICIAL</a:t>
            </a:r>
          </a:p>
        </p:txBody>
      </p:sp>
    </p:spTree>
    <p:extLst>
      <p:ext uri="{BB962C8B-B14F-4D97-AF65-F5344CB8AC3E}">
        <p14:creationId xmlns:p14="http://schemas.microsoft.com/office/powerpoint/2010/main" val="556908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1A87A1ED-E6EB-44CB-A97C-59C871F0AFF2}"/>
              </a:ext>
            </a:extLst>
          </p:cNvPr>
          <p:cNvSpPr txBox="1">
            <a:spLocks/>
          </p:cNvSpPr>
          <p:nvPr/>
        </p:nvSpPr>
        <p:spPr>
          <a:xfrm>
            <a:off x="0" y="-18009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i="1" dirty="0"/>
              <a:t>MÓDULO INTERCAMBIADOR DE TUBOS CON ALETAS</a:t>
            </a:r>
          </a:p>
        </p:txBody>
      </p:sp>
      <p:sp>
        <p:nvSpPr>
          <p:cNvPr id="14" name="Título 2">
            <a:extLst>
              <a:ext uri="{FF2B5EF4-FFF2-40B4-BE49-F238E27FC236}">
                <a16:creationId xmlns:a16="http://schemas.microsoft.com/office/drawing/2014/main" id="{6075F588-B059-41F4-8E6C-52F0570232A9}"/>
              </a:ext>
            </a:extLst>
          </p:cNvPr>
          <p:cNvSpPr txBox="1">
            <a:spLocks/>
          </p:cNvSpPr>
          <p:nvPr/>
        </p:nvSpPr>
        <p:spPr>
          <a:xfrm>
            <a:off x="1187624" y="700551"/>
            <a:ext cx="6494341" cy="9041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a:solidFill>
                  <a:srgbClr val="FF0000"/>
                </a:solidFill>
              </a:rPr>
              <a:t>DESPUÉS DEL MANTENIMIENTO CORRECTIVO</a:t>
            </a:r>
          </a:p>
        </p:txBody>
      </p:sp>
      <p:pic>
        <p:nvPicPr>
          <p:cNvPr id="16" name="Imagen 15">
            <a:extLst>
              <a:ext uri="{FF2B5EF4-FFF2-40B4-BE49-F238E27FC236}">
                <a16:creationId xmlns:a16="http://schemas.microsoft.com/office/drawing/2014/main" id="{CB333E10-778C-41EB-A0E3-780766836DBA}"/>
              </a:ext>
            </a:extLst>
          </p:cNvPr>
          <p:cNvPicPr/>
          <p:nvPr/>
        </p:nvPicPr>
        <p:blipFill>
          <a:blip r:embed="rId2"/>
          <a:stretch>
            <a:fillRect/>
          </a:stretch>
        </p:blipFill>
        <p:spPr>
          <a:xfrm>
            <a:off x="6263222" y="1934022"/>
            <a:ext cx="1589956" cy="1275639"/>
          </a:xfrm>
          <a:prstGeom prst="rect">
            <a:avLst/>
          </a:prstGeom>
        </p:spPr>
      </p:pic>
      <p:pic>
        <p:nvPicPr>
          <p:cNvPr id="17" name="Imagen 16">
            <a:extLst>
              <a:ext uri="{FF2B5EF4-FFF2-40B4-BE49-F238E27FC236}">
                <a16:creationId xmlns:a16="http://schemas.microsoft.com/office/drawing/2014/main" id="{C68676EB-BD48-460C-96EE-56809CAF60ED}"/>
              </a:ext>
            </a:extLst>
          </p:cNvPr>
          <p:cNvPicPr/>
          <p:nvPr/>
        </p:nvPicPr>
        <p:blipFill>
          <a:blip r:embed="rId3"/>
          <a:stretch>
            <a:fillRect/>
          </a:stretch>
        </p:blipFill>
        <p:spPr>
          <a:xfrm rot="5400000">
            <a:off x="4466765" y="3844597"/>
            <a:ext cx="1313180" cy="1878681"/>
          </a:xfrm>
          <a:prstGeom prst="rect">
            <a:avLst/>
          </a:prstGeom>
        </p:spPr>
      </p:pic>
      <p:pic>
        <p:nvPicPr>
          <p:cNvPr id="18" name="Imagen 17">
            <a:extLst>
              <a:ext uri="{FF2B5EF4-FFF2-40B4-BE49-F238E27FC236}">
                <a16:creationId xmlns:a16="http://schemas.microsoft.com/office/drawing/2014/main" id="{EC224D99-5FA4-44D5-B172-2FCC939F7FD3}"/>
              </a:ext>
            </a:extLst>
          </p:cNvPr>
          <p:cNvPicPr/>
          <p:nvPr/>
        </p:nvPicPr>
        <p:blipFill>
          <a:blip r:embed="rId4"/>
          <a:stretch>
            <a:fillRect/>
          </a:stretch>
        </p:blipFill>
        <p:spPr>
          <a:xfrm>
            <a:off x="4190526" y="1922513"/>
            <a:ext cx="1915372" cy="1111884"/>
          </a:xfrm>
          <a:prstGeom prst="rect">
            <a:avLst/>
          </a:prstGeom>
        </p:spPr>
      </p:pic>
      <p:pic>
        <p:nvPicPr>
          <p:cNvPr id="19" name="Imagen 18">
            <a:extLst>
              <a:ext uri="{FF2B5EF4-FFF2-40B4-BE49-F238E27FC236}">
                <a16:creationId xmlns:a16="http://schemas.microsoft.com/office/drawing/2014/main" id="{FC4A79A2-C942-48A2-8A97-640BCD2B20BA}"/>
              </a:ext>
            </a:extLst>
          </p:cNvPr>
          <p:cNvPicPr/>
          <p:nvPr/>
        </p:nvPicPr>
        <p:blipFill>
          <a:blip r:embed="rId5"/>
          <a:stretch>
            <a:fillRect/>
          </a:stretch>
        </p:blipFill>
        <p:spPr>
          <a:xfrm rot="5400000">
            <a:off x="4598992" y="2660985"/>
            <a:ext cx="1030020" cy="1839775"/>
          </a:xfrm>
          <a:prstGeom prst="rect">
            <a:avLst/>
          </a:prstGeom>
        </p:spPr>
      </p:pic>
      <p:pic>
        <p:nvPicPr>
          <p:cNvPr id="20" name="Imagen 19">
            <a:extLst>
              <a:ext uri="{FF2B5EF4-FFF2-40B4-BE49-F238E27FC236}">
                <a16:creationId xmlns:a16="http://schemas.microsoft.com/office/drawing/2014/main" id="{910E1B38-3013-4434-9353-38BC2D394E22}"/>
              </a:ext>
            </a:extLst>
          </p:cNvPr>
          <p:cNvPicPr/>
          <p:nvPr/>
        </p:nvPicPr>
        <p:blipFill>
          <a:blip r:embed="rId6"/>
          <a:stretch>
            <a:fillRect/>
          </a:stretch>
        </p:blipFill>
        <p:spPr>
          <a:xfrm>
            <a:off x="2716193" y="4355222"/>
            <a:ext cx="1416685" cy="1313180"/>
          </a:xfrm>
          <a:prstGeom prst="rect">
            <a:avLst/>
          </a:prstGeom>
        </p:spPr>
      </p:pic>
      <p:pic>
        <p:nvPicPr>
          <p:cNvPr id="21" name="Imagen 20">
            <a:extLst>
              <a:ext uri="{FF2B5EF4-FFF2-40B4-BE49-F238E27FC236}">
                <a16:creationId xmlns:a16="http://schemas.microsoft.com/office/drawing/2014/main" id="{AAEBF8C2-4D43-4A30-943D-D19EF45A2038}"/>
              </a:ext>
            </a:extLst>
          </p:cNvPr>
          <p:cNvPicPr/>
          <p:nvPr/>
        </p:nvPicPr>
        <p:blipFill>
          <a:blip r:embed="rId7"/>
          <a:stretch>
            <a:fillRect/>
          </a:stretch>
        </p:blipFill>
        <p:spPr>
          <a:xfrm>
            <a:off x="882010" y="4323898"/>
            <a:ext cx="1756908" cy="919212"/>
          </a:xfrm>
          <a:prstGeom prst="rect">
            <a:avLst/>
          </a:prstGeom>
        </p:spPr>
      </p:pic>
      <p:pic>
        <p:nvPicPr>
          <p:cNvPr id="22" name="Imagen 21">
            <a:extLst>
              <a:ext uri="{FF2B5EF4-FFF2-40B4-BE49-F238E27FC236}">
                <a16:creationId xmlns:a16="http://schemas.microsoft.com/office/drawing/2014/main" id="{24BB1D28-AC87-4430-8DFA-9E4EC5307A7B}"/>
              </a:ext>
            </a:extLst>
          </p:cNvPr>
          <p:cNvPicPr/>
          <p:nvPr/>
        </p:nvPicPr>
        <p:blipFill>
          <a:blip r:embed="rId8"/>
          <a:stretch>
            <a:fillRect/>
          </a:stretch>
        </p:blipFill>
        <p:spPr>
          <a:xfrm rot="16200000">
            <a:off x="6527004" y="3037375"/>
            <a:ext cx="1275639" cy="1679248"/>
          </a:xfrm>
          <a:prstGeom prst="rect">
            <a:avLst/>
          </a:prstGeom>
        </p:spPr>
      </p:pic>
      <p:pic>
        <p:nvPicPr>
          <p:cNvPr id="23" name="Imagen 22">
            <a:extLst>
              <a:ext uri="{FF2B5EF4-FFF2-40B4-BE49-F238E27FC236}">
                <a16:creationId xmlns:a16="http://schemas.microsoft.com/office/drawing/2014/main" id="{378E30BB-7246-4D60-B97E-533F3DB6D55A}"/>
              </a:ext>
            </a:extLst>
          </p:cNvPr>
          <p:cNvPicPr/>
          <p:nvPr/>
        </p:nvPicPr>
        <p:blipFill>
          <a:blip r:embed="rId9"/>
          <a:stretch>
            <a:fillRect/>
          </a:stretch>
        </p:blipFill>
        <p:spPr>
          <a:xfrm rot="5400000">
            <a:off x="1365753" y="4787579"/>
            <a:ext cx="783196" cy="1756908"/>
          </a:xfrm>
          <a:prstGeom prst="rect">
            <a:avLst/>
          </a:prstGeom>
        </p:spPr>
      </p:pic>
      <p:pic>
        <p:nvPicPr>
          <p:cNvPr id="25" name="Imagen 24">
            <a:extLst>
              <a:ext uri="{FF2B5EF4-FFF2-40B4-BE49-F238E27FC236}">
                <a16:creationId xmlns:a16="http://schemas.microsoft.com/office/drawing/2014/main" id="{679B2931-634E-4D2A-9697-564B08C7E1E1}"/>
              </a:ext>
            </a:extLst>
          </p:cNvPr>
          <p:cNvPicPr/>
          <p:nvPr/>
        </p:nvPicPr>
        <p:blipFill>
          <a:blip r:embed="rId10"/>
          <a:stretch>
            <a:fillRect/>
          </a:stretch>
        </p:blipFill>
        <p:spPr>
          <a:xfrm>
            <a:off x="2355702" y="1916013"/>
            <a:ext cx="1589956" cy="2330450"/>
          </a:xfrm>
          <a:prstGeom prst="rect">
            <a:avLst/>
          </a:prstGeom>
        </p:spPr>
      </p:pic>
      <p:pic>
        <p:nvPicPr>
          <p:cNvPr id="26" name="Imagen 25">
            <a:extLst>
              <a:ext uri="{FF2B5EF4-FFF2-40B4-BE49-F238E27FC236}">
                <a16:creationId xmlns:a16="http://schemas.microsoft.com/office/drawing/2014/main" id="{FBA40A3F-BDE9-4508-972A-BFC281E2E059}"/>
              </a:ext>
            </a:extLst>
          </p:cNvPr>
          <p:cNvPicPr/>
          <p:nvPr/>
        </p:nvPicPr>
        <p:blipFill>
          <a:blip r:embed="rId11"/>
          <a:stretch>
            <a:fillRect/>
          </a:stretch>
        </p:blipFill>
        <p:spPr>
          <a:xfrm>
            <a:off x="6247539" y="4607099"/>
            <a:ext cx="1756908" cy="1313180"/>
          </a:xfrm>
          <a:prstGeom prst="rect">
            <a:avLst/>
          </a:prstGeom>
        </p:spPr>
      </p:pic>
      <p:pic>
        <p:nvPicPr>
          <p:cNvPr id="3" name="Imagen 2" descr="Imagen que contiene interior, viejo, pequeño, lavabo&#10;&#10;Descripción generada automáticamente">
            <a:extLst>
              <a:ext uri="{FF2B5EF4-FFF2-40B4-BE49-F238E27FC236}">
                <a16:creationId xmlns:a16="http://schemas.microsoft.com/office/drawing/2014/main" id="{34CB3478-CFB1-44F5-9643-A6137D360981}"/>
              </a:ext>
            </a:extLst>
          </p:cNvPr>
          <p:cNvPicPr>
            <a:picLocks noChangeAspect="1"/>
          </p:cNvPicPr>
          <p:nvPr/>
        </p:nvPicPr>
        <p:blipFill>
          <a:blip r:embed="rId12"/>
          <a:stretch>
            <a:fillRect/>
          </a:stretch>
        </p:blipFill>
        <p:spPr>
          <a:xfrm>
            <a:off x="472060" y="2045489"/>
            <a:ext cx="1635186" cy="2206778"/>
          </a:xfrm>
          <a:prstGeom prst="rect">
            <a:avLst/>
          </a:prstGeom>
        </p:spPr>
      </p:pic>
    </p:spTree>
    <p:extLst>
      <p:ext uri="{BB962C8B-B14F-4D97-AF65-F5344CB8AC3E}">
        <p14:creationId xmlns:p14="http://schemas.microsoft.com/office/powerpoint/2010/main" val="4052136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56BAB7D-44B4-4FA4-AC87-2ADF0A76BA59}"/>
              </a:ext>
            </a:extLst>
          </p:cNvPr>
          <p:cNvSpPr>
            <a:spLocks noGrp="1"/>
          </p:cNvSpPr>
          <p:nvPr>
            <p:ph type="title"/>
          </p:nvPr>
        </p:nvSpPr>
        <p:spPr>
          <a:xfrm>
            <a:off x="421808" y="-208334"/>
            <a:ext cx="8229600" cy="1143000"/>
          </a:xfrm>
        </p:spPr>
        <p:txBody>
          <a:bodyPr>
            <a:normAutofit/>
          </a:bodyPr>
          <a:lstStyle/>
          <a:p>
            <a:r>
              <a:rPr lang="es-EC" sz="2800" b="1" dirty="0"/>
              <a:t>RECUPERACIÓN Y MANTENIMIENTO DEL EQUIPO</a:t>
            </a:r>
          </a:p>
        </p:txBody>
      </p:sp>
      <p:sp>
        <p:nvSpPr>
          <p:cNvPr id="4" name="Título 2">
            <a:extLst>
              <a:ext uri="{FF2B5EF4-FFF2-40B4-BE49-F238E27FC236}">
                <a16:creationId xmlns:a16="http://schemas.microsoft.com/office/drawing/2014/main" id="{1A87A1ED-E6EB-44CB-A97C-59C871F0AFF2}"/>
              </a:ext>
            </a:extLst>
          </p:cNvPr>
          <p:cNvSpPr txBox="1">
            <a:spLocks/>
          </p:cNvSpPr>
          <p:nvPr/>
        </p:nvSpPr>
        <p:spPr>
          <a:xfrm>
            <a:off x="-374030" y="48758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i="1" dirty="0"/>
              <a:t>MÓDULO INTERCAMBIADOR DE TUBOS LISOS</a:t>
            </a:r>
          </a:p>
        </p:txBody>
      </p:sp>
      <p:sp>
        <p:nvSpPr>
          <p:cNvPr id="14" name="Título 2">
            <a:extLst>
              <a:ext uri="{FF2B5EF4-FFF2-40B4-BE49-F238E27FC236}">
                <a16:creationId xmlns:a16="http://schemas.microsoft.com/office/drawing/2014/main" id="{6075F588-B059-41F4-8E6C-52F0570232A9}"/>
              </a:ext>
            </a:extLst>
          </p:cNvPr>
          <p:cNvSpPr txBox="1">
            <a:spLocks/>
          </p:cNvSpPr>
          <p:nvPr/>
        </p:nvSpPr>
        <p:spPr>
          <a:xfrm>
            <a:off x="518864" y="105908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a:solidFill>
                  <a:srgbClr val="FF0000"/>
                </a:solidFill>
              </a:rPr>
              <a:t>ESTADO INICIAL</a:t>
            </a:r>
          </a:p>
        </p:txBody>
      </p:sp>
      <p:pic>
        <p:nvPicPr>
          <p:cNvPr id="15" name="Imagen 14">
            <a:extLst>
              <a:ext uri="{FF2B5EF4-FFF2-40B4-BE49-F238E27FC236}">
                <a16:creationId xmlns:a16="http://schemas.microsoft.com/office/drawing/2014/main" id="{F648796B-44E0-4391-BB1A-1B3A0EBF6778}"/>
              </a:ext>
            </a:extLst>
          </p:cNvPr>
          <p:cNvPicPr/>
          <p:nvPr/>
        </p:nvPicPr>
        <p:blipFill>
          <a:blip r:embed="rId2"/>
          <a:stretch>
            <a:fillRect/>
          </a:stretch>
        </p:blipFill>
        <p:spPr>
          <a:xfrm>
            <a:off x="261620" y="1921824"/>
            <a:ext cx="2006124" cy="1717846"/>
          </a:xfrm>
          <a:prstGeom prst="rect">
            <a:avLst/>
          </a:prstGeom>
        </p:spPr>
      </p:pic>
      <p:pic>
        <p:nvPicPr>
          <p:cNvPr id="16" name="Imagen 15">
            <a:extLst>
              <a:ext uri="{FF2B5EF4-FFF2-40B4-BE49-F238E27FC236}">
                <a16:creationId xmlns:a16="http://schemas.microsoft.com/office/drawing/2014/main" id="{2E89E977-4A84-46F8-A5D6-DA4DE5F5ABCD}"/>
              </a:ext>
            </a:extLst>
          </p:cNvPr>
          <p:cNvPicPr/>
          <p:nvPr/>
        </p:nvPicPr>
        <p:blipFill>
          <a:blip r:embed="rId3"/>
          <a:stretch>
            <a:fillRect/>
          </a:stretch>
        </p:blipFill>
        <p:spPr>
          <a:xfrm>
            <a:off x="4966517" y="3726079"/>
            <a:ext cx="2102367" cy="1719145"/>
          </a:xfrm>
          <a:prstGeom prst="rect">
            <a:avLst/>
          </a:prstGeom>
        </p:spPr>
      </p:pic>
      <p:pic>
        <p:nvPicPr>
          <p:cNvPr id="18" name="Imagen 17">
            <a:extLst>
              <a:ext uri="{FF2B5EF4-FFF2-40B4-BE49-F238E27FC236}">
                <a16:creationId xmlns:a16="http://schemas.microsoft.com/office/drawing/2014/main" id="{A5A8135D-1685-4CA3-A60E-DA990788154C}"/>
              </a:ext>
            </a:extLst>
          </p:cNvPr>
          <p:cNvPicPr/>
          <p:nvPr/>
        </p:nvPicPr>
        <p:blipFill>
          <a:blip r:embed="rId4"/>
          <a:stretch>
            <a:fillRect/>
          </a:stretch>
        </p:blipFill>
        <p:spPr>
          <a:xfrm>
            <a:off x="7126758" y="3056517"/>
            <a:ext cx="1861040" cy="1389006"/>
          </a:xfrm>
          <a:prstGeom prst="rect">
            <a:avLst/>
          </a:prstGeom>
        </p:spPr>
      </p:pic>
      <p:pic>
        <p:nvPicPr>
          <p:cNvPr id="19" name="Imagen 18">
            <a:extLst>
              <a:ext uri="{FF2B5EF4-FFF2-40B4-BE49-F238E27FC236}">
                <a16:creationId xmlns:a16="http://schemas.microsoft.com/office/drawing/2014/main" id="{1BDEE6BA-DFAE-4A34-95BA-2907365C8FA5}"/>
              </a:ext>
            </a:extLst>
          </p:cNvPr>
          <p:cNvPicPr/>
          <p:nvPr/>
        </p:nvPicPr>
        <p:blipFill>
          <a:blip r:embed="rId5"/>
          <a:stretch>
            <a:fillRect/>
          </a:stretch>
        </p:blipFill>
        <p:spPr>
          <a:xfrm>
            <a:off x="7126758" y="4581128"/>
            <a:ext cx="1861040" cy="1403308"/>
          </a:xfrm>
          <a:prstGeom prst="rect">
            <a:avLst/>
          </a:prstGeom>
        </p:spPr>
      </p:pic>
      <p:pic>
        <p:nvPicPr>
          <p:cNvPr id="20" name="Imagen 19">
            <a:extLst>
              <a:ext uri="{FF2B5EF4-FFF2-40B4-BE49-F238E27FC236}">
                <a16:creationId xmlns:a16="http://schemas.microsoft.com/office/drawing/2014/main" id="{771709BC-3202-49CA-B40B-E90B1D116548}"/>
              </a:ext>
            </a:extLst>
          </p:cNvPr>
          <p:cNvPicPr/>
          <p:nvPr/>
        </p:nvPicPr>
        <p:blipFill>
          <a:blip r:embed="rId6"/>
          <a:stretch>
            <a:fillRect/>
          </a:stretch>
        </p:blipFill>
        <p:spPr>
          <a:xfrm>
            <a:off x="7126758" y="1913517"/>
            <a:ext cx="1896178" cy="1087204"/>
          </a:xfrm>
          <a:prstGeom prst="rect">
            <a:avLst/>
          </a:prstGeom>
        </p:spPr>
      </p:pic>
      <p:pic>
        <p:nvPicPr>
          <p:cNvPr id="21" name="Imagen 20">
            <a:extLst>
              <a:ext uri="{FF2B5EF4-FFF2-40B4-BE49-F238E27FC236}">
                <a16:creationId xmlns:a16="http://schemas.microsoft.com/office/drawing/2014/main" id="{14210354-564D-4AF7-BA1D-7364453324FE}"/>
              </a:ext>
            </a:extLst>
          </p:cNvPr>
          <p:cNvPicPr/>
          <p:nvPr/>
        </p:nvPicPr>
        <p:blipFill>
          <a:blip r:embed="rId7"/>
          <a:stretch>
            <a:fillRect/>
          </a:stretch>
        </p:blipFill>
        <p:spPr>
          <a:xfrm>
            <a:off x="2402651" y="5066782"/>
            <a:ext cx="2397987" cy="1182717"/>
          </a:xfrm>
          <a:prstGeom prst="rect">
            <a:avLst/>
          </a:prstGeom>
        </p:spPr>
      </p:pic>
      <p:pic>
        <p:nvPicPr>
          <p:cNvPr id="22" name="Imagen 21">
            <a:extLst>
              <a:ext uri="{FF2B5EF4-FFF2-40B4-BE49-F238E27FC236}">
                <a16:creationId xmlns:a16="http://schemas.microsoft.com/office/drawing/2014/main" id="{F7474EA2-BB6F-455E-B6D6-A24A9BFC1387}"/>
              </a:ext>
            </a:extLst>
          </p:cNvPr>
          <p:cNvPicPr/>
          <p:nvPr/>
        </p:nvPicPr>
        <p:blipFill>
          <a:blip r:embed="rId8"/>
          <a:stretch>
            <a:fillRect/>
          </a:stretch>
        </p:blipFill>
        <p:spPr>
          <a:xfrm>
            <a:off x="292592" y="3665725"/>
            <a:ext cx="1975152" cy="2218102"/>
          </a:xfrm>
          <a:prstGeom prst="rect">
            <a:avLst/>
          </a:prstGeom>
        </p:spPr>
      </p:pic>
      <p:pic>
        <p:nvPicPr>
          <p:cNvPr id="23" name="Imagen 22">
            <a:extLst>
              <a:ext uri="{FF2B5EF4-FFF2-40B4-BE49-F238E27FC236}">
                <a16:creationId xmlns:a16="http://schemas.microsoft.com/office/drawing/2014/main" id="{65039455-781F-4DAB-8769-C70F19F6A895}"/>
              </a:ext>
            </a:extLst>
          </p:cNvPr>
          <p:cNvPicPr/>
          <p:nvPr/>
        </p:nvPicPr>
        <p:blipFill>
          <a:blip r:embed="rId9"/>
          <a:stretch>
            <a:fillRect/>
          </a:stretch>
        </p:blipFill>
        <p:spPr>
          <a:xfrm>
            <a:off x="4932040" y="1913517"/>
            <a:ext cx="2140489" cy="1704796"/>
          </a:xfrm>
          <a:prstGeom prst="rect">
            <a:avLst/>
          </a:prstGeom>
        </p:spPr>
      </p:pic>
      <p:pic>
        <p:nvPicPr>
          <p:cNvPr id="24" name="Imagen 23">
            <a:extLst>
              <a:ext uri="{FF2B5EF4-FFF2-40B4-BE49-F238E27FC236}">
                <a16:creationId xmlns:a16="http://schemas.microsoft.com/office/drawing/2014/main" id="{7D5C0042-1598-4A38-A1D5-1561E5F39BB8}"/>
              </a:ext>
            </a:extLst>
          </p:cNvPr>
          <p:cNvPicPr/>
          <p:nvPr/>
        </p:nvPicPr>
        <p:blipFill>
          <a:blip r:embed="rId10"/>
          <a:stretch>
            <a:fillRect/>
          </a:stretch>
        </p:blipFill>
        <p:spPr>
          <a:xfrm>
            <a:off x="2339752" y="1921824"/>
            <a:ext cx="2448272" cy="1698069"/>
          </a:xfrm>
          <a:prstGeom prst="rect">
            <a:avLst/>
          </a:prstGeom>
        </p:spPr>
      </p:pic>
      <p:pic>
        <p:nvPicPr>
          <p:cNvPr id="25" name="Imagen 24">
            <a:extLst>
              <a:ext uri="{FF2B5EF4-FFF2-40B4-BE49-F238E27FC236}">
                <a16:creationId xmlns:a16="http://schemas.microsoft.com/office/drawing/2014/main" id="{447793A5-2201-4B42-954E-0B494DBE6411}"/>
              </a:ext>
            </a:extLst>
          </p:cNvPr>
          <p:cNvPicPr/>
          <p:nvPr/>
        </p:nvPicPr>
        <p:blipFill>
          <a:blip r:embed="rId11"/>
          <a:stretch>
            <a:fillRect/>
          </a:stretch>
        </p:blipFill>
        <p:spPr>
          <a:xfrm>
            <a:off x="2339752" y="3706901"/>
            <a:ext cx="2419308" cy="1295204"/>
          </a:xfrm>
          <a:prstGeom prst="rect">
            <a:avLst/>
          </a:prstGeom>
        </p:spPr>
      </p:pic>
    </p:spTree>
    <p:extLst>
      <p:ext uri="{BB962C8B-B14F-4D97-AF65-F5344CB8AC3E}">
        <p14:creationId xmlns:p14="http://schemas.microsoft.com/office/powerpoint/2010/main" val="835891706"/>
      </p:ext>
    </p:extLst>
  </p:cSld>
  <p:clrMapOvr>
    <a:masterClrMapping/>
  </p:clrMapOvr>
</p:sld>
</file>

<file path=ppt/theme/theme1.xml><?xml version="1.0" encoding="utf-8"?>
<a:theme xmlns:a="http://schemas.openxmlformats.org/drawingml/2006/main" name="Tema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Tema3</Template>
  <TotalTime>2533</TotalTime>
  <Words>1441</Words>
  <Application>Microsoft Office PowerPoint</Application>
  <PresentationFormat>Presentación en pantalla (4:3)</PresentationFormat>
  <Paragraphs>237</Paragraphs>
  <Slides>41</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41</vt:i4>
      </vt:variant>
    </vt:vector>
  </HeadingPairs>
  <TitlesOfParts>
    <vt:vector size="47" baseType="lpstr">
      <vt:lpstr>Arial</vt:lpstr>
      <vt:lpstr>Calibri</vt:lpstr>
      <vt:lpstr>Cambria Math</vt:lpstr>
      <vt:lpstr>Symbol</vt:lpstr>
      <vt:lpstr>Times New Roman</vt:lpstr>
      <vt:lpstr>Tema3</vt:lpstr>
      <vt:lpstr>  Recuperación energética, puesta a punto, automatización y adquisición de datos del equipo ¨Túnel de aire multipropósito¨, del Laboratorio de Conversión de Energía </vt:lpstr>
      <vt:lpstr>CONTENIDO</vt:lpstr>
      <vt:lpstr>CONTENIDO</vt:lpstr>
      <vt:lpstr>PLANTEAMIENTO DEL PROBLEMA</vt:lpstr>
      <vt:lpstr>Objetivo General</vt:lpstr>
      <vt:lpstr>Descripción General del Equipo</vt:lpstr>
      <vt:lpstr>RECUPERACIÓN Y MANTENIMIENTO DEL EQUIPO</vt:lpstr>
      <vt:lpstr>Presentación de PowerPoint</vt:lpstr>
      <vt:lpstr>RECUPERACIÓN Y MANTENIMIENTO DEL EQUIPO</vt:lpstr>
      <vt:lpstr>Presentación de PowerPoint</vt:lpstr>
      <vt:lpstr>RECUPERACIÓN Y MANTENIMIENTO DEL EQUIPO</vt:lpstr>
      <vt:lpstr>Presentación de PowerPoint</vt:lpstr>
      <vt:lpstr>RECUPERACIÓN Y MANTENIMIENTO DEL EQUIPO</vt:lpstr>
      <vt:lpstr>Presentación de PowerPoint</vt:lpstr>
      <vt:lpstr>Presentación de PowerPoint</vt:lpstr>
      <vt:lpstr>Presentación de PowerPoint</vt:lpstr>
      <vt:lpstr>PRUEBAS DE FUNCIONAMIENTO</vt:lpstr>
      <vt:lpstr>DISEÑO ELÉCTRICO</vt:lpstr>
      <vt:lpstr>DISEÑO ELÉCTRICO</vt:lpstr>
      <vt:lpstr>DISEÑO ELÉCTRICO</vt:lpstr>
      <vt:lpstr>Presentación de PowerPoint</vt:lpstr>
      <vt:lpstr>DISEÑO ELÉCTRICO</vt:lpstr>
      <vt:lpstr>DISEÑO ELÉCTRICO</vt:lpstr>
      <vt:lpstr>DISEÑO ELÉCTRICO</vt:lpstr>
      <vt:lpstr>DISEÑO ELÉCTRICO</vt:lpstr>
      <vt:lpstr>DISEÑO ELÉCTRICO</vt:lpstr>
      <vt:lpstr>DISEÑO DEL HMI</vt:lpstr>
      <vt:lpstr>DISEÑO DEL HMI</vt:lpstr>
      <vt:lpstr>DISEÑO DEL HMI</vt:lpstr>
      <vt:lpstr>DISEÑO DEL HMI</vt:lpstr>
      <vt:lpstr>DISEÑO DEL HMI</vt:lpstr>
      <vt:lpstr>Pruebas de Funcionamiento de sensores</vt:lpstr>
      <vt:lpstr>Presentación de PowerPoint</vt:lpstr>
      <vt:lpstr>IMPLEMENTACIÓN DE PRÁCTICAS DE LABORATORIO</vt:lpstr>
      <vt:lpstr>IMPLEMENTACIÓN DE PRÁCTICAS DE LABORATORIO</vt:lpstr>
      <vt:lpstr>ANÁLISIS DE RESULTADOS</vt:lpstr>
      <vt:lpstr>ANÁLISIS DE RESULTADOS</vt:lpstr>
      <vt:lpstr>ANÁLISIS DE RESULTADOS</vt:lpstr>
      <vt:lpstr>CONCLUSIONES</vt:lpstr>
      <vt:lpstr>Presentación de PowerPoint</vt:lpstr>
      <vt:lpstr>RECOMENDACIONES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Toshiba</dc:creator>
  <cp:lastModifiedBy>PABLO</cp:lastModifiedBy>
  <cp:revision>173</cp:revision>
  <dcterms:created xsi:type="dcterms:W3CDTF">2013-09-26T13:56:20Z</dcterms:created>
  <dcterms:modified xsi:type="dcterms:W3CDTF">2021-08-26T23:50:25Z</dcterms:modified>
</cp:coreProperties>
</file>