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65" r:id="rId2"/>
    <p:sldId id="268" r:id="rId3"/>
    <p:sldId id="314" r:id="rId4"/>
    <p:sldId id="315" r:id="rId5"/>
    <p:sldId id="317" r:id="rId6"/>
    <p:sldId id="316" r:id="rId7"/>
    <p:sldId id="318" r:id="rId8"/>
    <p:sldId id="267" r:id="rId9"/>
    <p:sldId id="319" r:id="rId10"/>
    <p:sldId id="266" r:id="rId11"/>
    <p:sldId id="320" r:id="rId12"/>
    <p:sldId id="321" r:id="rId13"/>
    <p:sldId id="323" r:id="rId14"/>
    <p:sldId id="328" r:id="rId15"/>
    <p:sldId id="322" r:id="rId16"/>
    <p:sldId id="327" r:id="rId17"/>
    <p:sldId id="326" r:id="rId18"/>
    <p:sldId id="329" r:id="rId19"/>
    <p:sldId id="324" r:id="rId20"/>
    <p:sldId id="330" r:id="rId21"/>
    <p:sldId id="331" r:id="rId22"/>
    <p:sldId id="325" r:id="rId23"/>
    <p:sldId id="332" r:id="rId24"/>
    <p:sldId id="333" r:id="rId25"/>
    <p:sldId id="334" r:id="rId26"/>
    <p:sldId id="335" r:id="rId27"/>
    <p:sldId id="337" r:id="rId28"/>
    <p:sldId id="338" r:id="rId29"/>
    <p:sldId id="339" r:id="rId30"/>
    <p:sldId id="340" r:id="rId31"/>
    <p:sldId id="341" r:id="rId32"/>
    <p:sldId id="343" r:id="rId33"/>
    <p:sldId id="344" r:id="rId34"/>
    <p:sldId id="342" r:id="rId35"/>
    <p:sldId id="345" r:id="rId36"/>
    <p:sldId id="346" r:id="rId37"/>
    <p:sldId id="348" r:id="rId38"/>
    <p:sldId id="347" r:id="rId39"/>
    <p:sldId id="349" r:id="rId40"/>
    <p:sldId id="350" r:id="rId41"/>
    <p:sldId id="351" r:id="rId42"/>
    <p:sldId id="352" r:id="rId43"/>
    <p:sldId id="353" r:id="rId44"/>
    <p:sldId id="312" r:id="rId45"/>
    <p:sldId id="355" r:id="rId46"/>
    <p:sldId id="356" r:id="rId47"/>
    <p:sldId id="357" r:id="rId48"/>
    <p:sldId id="358" r:id="rId49"/>
    <p:sldId id="359" r:id="rId50"/>
    <p:sldId id="311" r:id="rId5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06"/>
    <p:restoredTop sz="94596"/>
  </p:normalViewPr>
  <p:slideViewPr>
    <p:cSldViewPr snapToGrid="0" snapToObjects="1">
      <p:cViewPr varScale="1">
        <p:scale>
          <a:sx n="130" d="100"/>
          <a:sy n="130" d="100"/>
        </p:scale>
        <p:origin x="18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E4410-8D85-634E-9DC1-946AD4C0520B}" type="datetimeFigureOut">
              <a:rPr lang="es-EC" smtClean="0"/>
              <a:t>1/9/21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C0F3F-2087-4E47-A256-0DB7B05C8B6B}" type="slidenum">
              <a:rPr lang="es-EC" smtClean="0"/>
              <a:t>‹Nº›</a:t>
            </a:fld>
            <a:endParaRPr lang="es-EC"/>
          </a:p>
        </p:txBody>
      </p:sp>
    </p:spTree>
    <p:extLst>
      <p:ext uri="{BB962C8B-B14F-4D97-AF65-F5344CB8AC3E}">
        <p14:creationId xmlns:p14="http://schemas.microsoft.com/office/powerpoint/2010/main" val="91920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a:t>
            </a:fld>
            <a:endParaRPr lang="es-EC"/>
          </a:p>
        </p:txBody>
      </p:sp>
    </p:spTree>
    <p:extLst>
      <p:ext uri="{BB962C8B-B14F-4D97-AF65-F5344CB8AC3E}">
        <p14:creationId xmlns:p14="http://schemas.microsoft.com/office/powerpoint/2010/main" val="314332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10</a:t>
            </a:fld>
            <a:endParaRPr lang="es-EC"/>
          </a:p>
        </p:txBody>
      </p:sp>
    </p:spTree>
    <p:extLst>
      <p:ext uri="{BB962C8B-B14F-4D97-AF65-F5344CB8AC3E}">
        <p14:creationId xmlns:p14="http://schemas.microsoft.com/office/powerpoint/2010/main" val="239035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11</a:t>
            </a:fld>
            <a:endParaRPr lang="es-EC"/>
          </a:p>
        </p:txBody>
      </p:sp>
    </p:spTree>
    <p:extLst>
      <p:ext uri="{BB962C8B-B14F-4D97-AF65-F5344CB8AC3E}">
        <p14:creationId xmlns:p14="http://schemas.microsoft.com/office/powerpoint/2010/main" val="251011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12</a:t>
            </a:fld>
            <a:endParaRPr lang="es-EC"/>
          </a:p>
        </p:txBody>
      </p:sp>
    </p:spTree>
    <p:extLst>
      <p:ext uri="{BB962C8B-B14F-4D97-AF65-F5344CB8AC3E}">
        <p14:creationId xmlns:p14="http://schemas.microsoft.com/office/powerpoint/2010/main" val="211700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13</a:t>
            </a:fld>
            <a:endParaRPr lang="es-EC"/>
          </a:p>
        </p:txBody>
      </p:sp>
    </p:spTree>
    <p:extLst>
      <p:ext uri="{BB962C8B-B14F-4D97-AF65-F5344CB8AC3E}">
        <p14:creationId xmlns:p14="http://schemas.microsoft.com/office/powerpoint/2010/main" val="301444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14</a:t>
            </a:fld>
            <a:endParaRPr lang="es-EC"/>
          </a:p>
        </p:txBody>
      </p:sp>
    </p:spTree>
    <p:extLst>
      <p:ext uri="{BB962C8B-B14F-4D97-AF65-F5344CB8AC3E}">
        <p14:creationId xmlns:p14="http://schemas.microsoft.com/office/powerpoint/2010/main" val="8544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15</a:t>
            </a:fld>
            <a:endParaRPr lang="es-EC"/>
          </a:p>
        </p:txBody>
      </p:sp>
    </p:spTree>
    <p:extLst>
      <p:ext uri="{BB962C8B-B14F-4D97-AF65-F5344CB8AC3E}">
        <p14:creationId xmlns:p14="http://schemas.microsoft.com/office/powerpoint/2010/main" val="416645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16</a:t>
            </a:fld>
            <a:endParaRPr lang="es-EC"/>
          </a:p>
        </p:txBody>
      </p:sp>
    </p:spTree>
    <p:extLst>
      <p:ext uri="{BB962C8B-B14F-4D97-AF65-F5344CB8AC3E}">
        <p14:creationId xmlns:p14="http://schemas.microsoft.com/office/powerpoint/2010/main" val="272993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17</a:t>
            </a:fld>
            <a:endParaRPr lang="es-EC"/>
          </a:p>
        </p:txBody>
      </p:sp>
    </p:spTree>
    <p:extLst>
      <p:ext uri="{BB962C8B-B14F-4D97-AF65-F5344CB8AC3E}">
        <p14:creationId xmlns:p14="http://schemas.microsoft.com/office/powerpoint/2010/main" val="3949989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18</a:t>
            </a:fld>
            <a:endParaRPr lang="es-EC"/>
          </a:p>
        </p:txBody>
      </p:sp>
    </p:spTree>
    <p:extLst>
      <p:ext uri="{BB962C8B-B14F-4D97-AF65-F5344CB8AC3E}">
        <p14:creationId xmlns:p14="http://schemas.microsoft.com/office/powerpoint/2010/main" val="144883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19</a:t>
            </a:fld>
            <a:endParaRPr lang="es-EC"/>
          </a:p>
        </p:txBody>
      </p:sp>
    </p:spTree>
    <p:extLst>
      <p:ext uri="{BB962C8B-B14F-4D97-AF65-F5344CB8AC3E}">
        <p14:creationId xmlns:p14="http://schemas.microsoft.com/office/powerpoint/2010/main" val="380758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a:t>
            </a:fld>
            <a:endParaRPr lang="es-EC"/>
          </a:p>
        </p:txBody>
      </p:sp>
    </p:spTree>
    <p:extLst>
      <p:ext uri="{BB962C8B-B14F-4D97-AF65-F5344CB8AC3E}">
        <p14:creationId xmlns:p14="http://schemas.microsoft.com/office/powerpoint/2010/main" val="662250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20</a:t>
            </a:fld>
            <a:endParaRPr lang="es-EC"/>
          </a:p>
        </p:txBody>
      </p:sp>
    </p:spTree>
    <p:extLst>
      <p:ext uri="{BB962C8B-B14F-4D97-AF65-F5344CB8AC3E}">
        <p14:creationId xmlns:p14="http://schemas.microsoft.com/office/powerpoint/2010/main" val="1862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21</a:t>
            </a:fld>
            <a:endParaRPr lang="es-EC"/>
          </a:p>
        </p:txBody>
      </p:sp>
    </p:spTree>
    <p:extLst>
      <p:ext uri="{BB962C8B-B14F-4D97-AF65-F5344CB8AC3E}">
        <p14:creationId xmlns:p14="http://schemas.microsoft.com/office/powerpoint/2010/main" val="2606281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22</a:t>
            </a:fld>
            <a:endParaRPr lang="es-EC"/>
          </a:p>
        </p:txBody>
      </p:sp>
    </p:spTree>
    <p:extLst>
      <p:ext uri="{BB962C8B-B14F-4D97-AF65-F5344CB8AC3E}">
        <p14:creationId xmlns:p14="http://schemas.microsoft.com/office/powerpoint/2010/main" val="1406769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23</a:t>
            </a:fld>
            <a:endParaRPr lang="es-EC"/>
          </a:p>
        </p:txBody>
      </p:sp>
    </p:spTree>
    <p:extLst>
      <p:ext uri="{BB962C8B-B14F-4D97-AF65-F5344CB8AC3E}">
        <p14:creationId xmlns:p14="http://schemas.microsoft.com/office/powerpoint/2010/main" val="3455715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24</a:t>
            </a:fld>
            <a:endParaRPr lang="es-EC"/>
          </a:p>
        </p:txBody>
      </p:sp>
    </p:spTree>
    <p:extLst>
      <p:ext uri="{BB962C8B-B14F-4D97-AF65-F5344CB8AC3E}">
        <p14:creationId xmlns:p14="http://schemas.microsoft.com/office/powerpoint/2010/main" val="1371140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25</a:t>
            </a:fld>
            <a:endParaRPr lang="es-EC"/>
          </a:p>
        </p:txBody>
      </p:sp>
    </p:spTree>
    <p:extLst>
      <p:ext uri="{BB962C8B-B14F-4D97-AF65-F5344CB8AC3E}">
        <p14:creationId xmlns:p14="http://schemas.microsoft.com/office/powerpoint/2010/main" val="942819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26</a:t>
            </a:fld>
            <a:endParaRPr lang="es-EC"/>
          </a:p>
        </p:txBody>
      </p:sp>
    </p:spTree>
    <p:extLst>
      <p:ext uri="{BB962C8B-B14F-4D97-AF65-F5344CB8AC3E}">
        <p14:creationId xmlns:p14="http://schemas.microsoft.com/office/powerpoint/2010/main" val="1559768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27</a:t>
            </a:fld>
            <a:endParaRPr lang="es-EC"/>
          </a:p>
        </p:txBody>
      </p:sp>
    </p:spTree>
    <p:extLst>
      <p:ext uri="{BB962C8B-B14F-4D97-AF65-F5344CB8AC3E}">
        <p14:creationId xmlns:p14="http://schemas.microsoft.com/office/powerpoint/2010/main" val="211788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28</a:t>
            </a:fld>
            <a:endParaRPr lang="es-EC"/>
          </a:p>
        </p:txBody>
      </p:sp>
    </p:spTree>
    <p:extLst>
      <p:ext uri="{BB962C8B-B14F-4D97-AF65-F5344CB8AC3E}">
        <p14:creationId xmlns:p14="http://schemas.microsoft.com/office/powerpoint/2010/main" val="2599658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29</a:t>
            </a:fld>
            <a:endParaRPr lang="es-EC"/>
          </a:p>
        </p:txBody>
      </p:sp>
    </p:spTree>
    <p:extLst>
      <p:ext uri="{BB962C8B-B14F-4D97-AF65-F5344CB8AC3E}">
        <p14:creationId xmlns:p14="http://schemas.microsoft.com/office/powerpoint/2010/main" val="64591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a:t>
            </a:fld>
            <a:endParaRPr lang="es-EC"/>
          </a:p>
        </p:txBody>
      </p:sp>
    </p:spTree>
    <p:extLst>
      <p:ext uri="{BB962C8B-B14F-4D97-AF65-F5344CB8AC3E}">
        <p14:creationId xmlns:p14="http://schemas.microsoft.com/office/powerpoint/2010/main" val="2888953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30</a:t>
            </a:fld>
            <a:endParaRPr lang="es-EC"/>
          </a:p>
        </p:txBody>
      </p:sp>
    </p:spTree>
    <p:extLst>
      <p:ext uri="{BB962C8B-B14F-4D97-AF65-F5344CB8AC3E}">
        <p14:creationId xmlns:p14="http://schemas.microsoft.com/office/powerpoint/2010/main" val="2401802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31</a:t>
            </a:fld>
            <a:endParaRPr lang="es-EC"/>
          </a:p>
        </p:txBody>
      </p:sp>
    </p:spTree>
    <p:extLst>
      <p:ext uri="{BB962C8B-B14F-4D97-AF65-F5344CB8AC3E}">
        <p14:creationId xmlns:p14="http://schemas.microsoft.com/office/powerpoint/2010/main" val="2380748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32</a:t>
            </a:fld>
            <a:endParaRPr lang="es-EC"/>
          </a:p>
        </p:txBody>
      </p:sp>
    </p:spTree>
    <p:extLst>
      <p:ext uri="{BB962C8B-B14F-4D97-AF65-F5344CB8AC3E}">
        <p14:creationId xmlns:p14="http://schemas.microsoft.com/office/powerpoint/2010/main" val="2405327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33</a:t>
            </a:fld>
            <a:endParaRPr lang="es-EC"/>
          </a:p>
        </p:txBody>
      </p:sp>
    </p:spTree>
    <p:extLst>
      <p:ext uri="{BB962C8B-B14F-4D97-AF65-F5344CB8AC3E}">
        <p14:creationId xmlns:p14="http://schemas.microsoft.com/office/powerpoint/2010/main" val="3733555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34</a:t>
            </a:fld>
            <a:endParaRPr lang="es-EC"/>
          </a:p>
        </p:txBody>
      </p:sp>
    </p:spTree>
    <p:extLst>
      <p:ext uri="{BB962C8B-B14F-4D97-AF65-F5344CB8AC3E}">
        <p14:creationId xmlns:p14="http://schemas.microsoft.com/office/powerpoint/2010/main" val="1632480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35</a:t>
            </a:fld>
            <a:endParaRPr lang="es-EC"/>
          </a:p>
        </p:txBody>
      </p:sp>
    </p:spTree>
    <p:extLst>
      <p:ext uri="{BB962C8B-B14F-4D97-AF65-F5344CB8AC3E}">
        <p14:creationId xmlns:p14="http://schemas.microsoft.com/office/powerpoint/2010/main" val="647946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36</a:t>
            </a:fld>
            <a:endParaRPr lang="es-EC"/>
          </a:p>
        </p:txBody>
      </p:sp>
    </p:spTree>
    <p:extLst>
      <p:ext uri="{BB962C8B-B14F-4D97-AF65-F5344CB8AC3E}">
        <p14:creationId xmlns:p14="http://schemas.microsoft.com/office/powerpoint/2010/main" val="449085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37</a:t>
            </a:fld>
            <a:endParaRPr lang="es-EC"/>
          </a:p>
        </p:txBody>
      </p:sp>
    </p:spTree>
    <p:extLst>
      <p:ext uri="{BB962C8B-B14F-4D97-AF65-F5344CB8AC3E}">
        <p14:creationId xmlns:p14="http://schemas.microsoft.com/office/powerpoint/2010/main" val="3568746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38</a:t>
            </a:fld>
            <a:endParaRPr lang="es-EC"/>
          </a:p>
        </p:txBody>
      </p:sp>
    </p:spTree>
    <p:extLst>
      <p:ext uri="{BB962C8B-B14F-4D97-AF65-F5344CB8AC3E}">
        <p14:creationId xmlns:p14="http://schemas.microsoft.com/office/powerpoint/2010/main" val="3114838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39</a:t>
            </a:fld>
            <a:endParaRPr lang="es-EC"/>
          </a:p>
        </p:txBody>
      </p:sp>
    </p:spTree>
    <p:extLst>
      <p:ext uri="{BB962C8B-B14F-4D97-AF65-F5344CB8AC3E}">
        <p14:creationId xmlns:p14="http://schemas.microsoft.com/office/powerpoint/2010/main" val="171235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4</a:t>
            </a:fld>
            <a:endParaRPr lang="es-EC"/>
          </a:p>
        </p:txBody>
      </p:sp>
    </p:spTree>
    <p:extLst>
      <p:ext uri="{BB962C8B-B14F-4D97-AF65-F5344CB8AC3E}">
        <p14:creationId xmlns:p14="http://schemas.microsoft.com/office/powerpoint/2010/main" val="2683069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40</a:t>
            </a:fld>
            <a:endParaRPr lang="es-EC"/>
          </a:p>
        </p:txBody>
      </p:sp>
    </p:spTree>
    <p:extLst>
      <p:ext uri="{BB962C8B-B14F-4D97-AF65-F5344CB8AC3E}">
        <p14:creationId xmlns:p14="http://schemas.microsoft.com/office/powerpoint/2010/main" val="3696573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41</a:t>
            </a:fld>
            <a:endParaRPr lang="es-EC"/>
          </a:p>
        </p:txBody>
      </p:sp>
    </p:spTree>
    <p:extLst>
      <p:ext uri="{BB962C8B-B14F-4D97-AF65-F5344CB8AC3E}">
        <p14:creationId xmlns:p14="http://schemas.microsoft.com/office/powerpoint/2010/main" val="2323866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42</a:t>
            </a:fld>
            <a:endParaRPr lang="es-EC"/>
          </a:p>
        </p:txBody>
      </p:sp>
    </p:spTree>
    <p:extLst>
      <p:ext uri="{BB962C8B-B14F-4D97-AF65-F5344CB8AC3E}">
        <p14:creationId xmlns:p14="http://schemas.microsoft.com/office/powerpoint/2010/main" val="247779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43</a:t>
            </a:fld>
            <a:endParaRPr lang="es-EC"/>
          </a:p>
        </p:txBody>
      </p:sp>
    </p:spTree>
    <p:extLst>
      <p:ext uri="{BB962C8B-B14F-4D97-AF65-F5344CB8AC3E}">
        <p14:creationId xmlns:p14="http://schemas.microsoft.com/office/powerpoint/2010/main" val="1420531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50</a:t>
            </a:fld>
            <a:endParaRPr lang="es-EC"/>
          </a:p>
        </p:txBody>
      </p:sp>
    </p:spTree>
    <p:extLst>
      <p:ext uri="{BB962C8B-B14F-4D97-AF65-F5344CB8AC3E}">
        <p14:creationId xmlns:p14="http://schemas.microsoft.com/office/powerpoint/2010/main" val="348202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5</a:t>
            </a:fld>
            <a:endParaRPr lang="es-EC"/>
          </a:p>
        </p:txBody>
      </p:sp>
    </p:spTree>
    <p:extLst>
      <p:ext uri="{BB962C8B-B14F-4D97-AF65-F5344CB8AC3E}">
        <p14:creationId xmlns:p14="http://schemas.microsoft.com/office/powerpoint/2010/main" val="110450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6</a:t>
            </a:fld>
            <a:endParaRPr lang="es-EC"/>
          </a:p>
        </p:txBody>
      </p:sp>
    </p:spTree>
    <p:extLst>
      <p:ext uri="{BB962C8B-B14F-4D97-AF65-F5344CB8AC3E}">
        <p14:creationId xmlns:p14="http://schemas.microsoft.com/office/powerpoint/2010/main" val="159105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7</a:t>
            </a:fld>
            <a:endParaRPr lang="es-EC"/>
          </a:p>
        </p:txBody>
      </p:sp>
    </p:spTree>
    <p:extLst>
      <p:ext uri="{BB962C8B-B14F-4D97-AF65-F5344CB8AC3E}">
        <p14:creationId xmlns:p14="http://schemas.microsoft.com/office/powerpoint/2010/main" val="45093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8</a:t>
            </a:fld>
            <a:endParaRPr lang="es-EC"/>
          </a:p>
        </p:txBody>
      </p:sp>
    </p:spTree>
    <p:extLst>
      <p:ext uri="{BB962C8B-B14F-4D97-AF65-F5344CB8AC3E}">
        <p14:creationId xmlns:p14="http://schemas.microsoft.com/office/powerpoint/2010/main" val="371155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BBC0F3F-2087-4E47-A256-0DB7B05C8B6B}" type="slidenum">
              <a:rPr lang="es-EC" smtClean="0"/>
              <a:t>9</a:t>
            </a:fld>
            <a:endParaRPr lang="es-EC"/>
          </a:p>
        </p:txBody>
      </p:sp>
    </p:spTree>
    <p:extLst>
      <p:ext uri="{BB962C8B-B14F-4D97-AF65-F5344CB8AC3E}">
        <p14:creationId xmlns:p14="http://schemas.microsoft.com/office/powerpoint/2010/main" val="2944359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F5EA0-D13B-1B45-94FE-E32E6E524B6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393C9487-A4DD-F247-8274-4CEF6FB21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56E86A1F-5874-7D41-BC50-D649A511AEE2}"/>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5" name="Marcador de pie de página 4">
            <a:extLst>
              <a:ext uri="{FF2B5EF4-FFF2-40B4-BE49-F238E27FC236}">
                <a16:creationId xmlns:a16="http://schemas.microsoft.com/office/drawing/2014/main" id="{0968EBA3-0EE0-C942-86AE-46A5ACEFF8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FB96AC8-5C83-AC4A-8191-747BC581969B}"/>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40024253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3F3E1C-3FA2-6944-A1F8-76998DA73F3C}"/>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730B891E-85AB-1E46-9F14-C5D3C7126D9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9A80157D-6292-7747-9E49-097A94C18791}"/>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5" name="Marcador de pie de página 4">
            <a:extLst>
              <a:ext uri="{FF2B5EF4-FFF2-40B4-BE49-F238E27FC236}">
                <a16:creationId xmlns:a16="http://schemas.microsoft.com/office/drawing/2014/main" id="{587BE06A-CA09-E446-8D64-81496FF2436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B1D47E7-A0FD-A94E-8DC0-5C47C3DD20F2}"/>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38751442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7DF6F4-6EE4-7B4E-AB5F-4D2E5CBD37A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FD7E64BB-3431-DC47-BCA2-B9A589AA2200}"/>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398DB43A-28DE-3C49-B87F-1A85DD53CE9F}"/>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5" name="Marcador de pie de página 4">
            <a:extLst>
              <a:ext uri="{FF2B5EF4-FFF2-40B4-BE49-F238E27FC236}">
                <a16:creationId xmlns:a16="http://schemas.microsoft.com/office/drawing/2014/main" id="{DDCA187F-A867-2243-B89A-DF72170E002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D94220-E7D4-EB4A-85D4-03F006E04F9C}"/>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15977729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F4C3E0-74C6-C242-9682-E4FA71FE7EF4}"/>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C23B2118-DD0B-A247-97F6-015924E1833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1016302D-F844-044D-913D-52F68D5DECC5}"/>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5" name="Marcador de pie de página 4">
            <a:extLst>
              <a:ext uri="{FF2B5EF4-FFF2-40B4-BE49-F238E27FC236}">
                <a16:creationId xmlns:a16="http://schemas.microsoft.com/office/drawing/2014/main" id="{73969D9C-8B1A-3546-8E57-B8883452955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ACAB2F6-F039-854A-81DE-1FC7776D43F0}"/>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35282987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F3C79-B3A6-6043-B813-B29C77E5D0C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51FF2655-1A83-9946-82A8-91EFE3786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1ECD299-8CFC-584D-8D1C-AE1EA8750471}"/>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5" name="Marcador de pie de página 4">
            <a:extLst>
              <a:ext uri="{FF2B5EF4-FFF2-40B4-BE49-F238E27FC236}">
                <a16:creationId xmlns:a16="http://schemas.microsoft.com/office/drawing/2014/main" id="{2B215B6D-467C-4040-B266-DC3BA894523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D5A6F8-9203-DE46-B49F-1BC79FD29D36}"/>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19396661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DB191-1D60-A34E-BAB1-8A3DA37E4A76}"/>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1139483A-026E-BC43-B396-728AD993C8F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C9B71A66-689E-4C41-9E0A-82EFA5B67FB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F1A81038-6013-EB4D-90CD-B96CF3E27503}"/>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6" name="Marcador de pie de página 5">
            <a:extLst>
              <a:ext uri="{FF2B5EF4-FFF2-40B4-BE49-F238E27FC236}">
                <a16:creationId xmlns:a16="http://schemas.microsoft.com/office/drawing/2014/main" id="{F0DD79CC-CCDB-9748-9DAE-967C9FEDE53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5E2B1D7-5155-C348-968E-5D59A0DA753F}"/>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12611218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A9FC7-78BD-C443-925E-4ED722E8293E}"/>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112826CF-C45E-6A45-8449-7D7819FBA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6610F81-2762-EC4F-B630-AD987E6A912F}"/>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B3C16119-38A2-EA4B-BBA2-18B1B0554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1506850-35DB-234D-B985-6AF76B88CBF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21650E51-0249-1D4E-9872-FAA70F77C911}"/>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8" name="Marcador de pie de página 7">
            <a:extLst>
              <a:ext uri="{FF2B5EF4-FFF2-40B4-BE49-F238E27FC236}">
                <a16:creationId xmlns:a16="http://schemas.microsoft.com/office/drawing/2014/main" id="{944EB23B-B5BD-264F-8D25-544E880700F5}"/>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479F53D8-B04E-FA4B-8819-28DA4519D89E}"/>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17733121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1C5E4-56D1-BA43-88EE-4BAC418B6C3C}"/>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BF8726A6-EA61-3B4A-8B72-401803DB4285}"/>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4" name="Marcador de pie de página 3">
            <a:extLst>
              <a:ext uri="{FF2B5EF4-FFF2-40B4-BE49-F238E27FC236}">
                <a16:creationId xmlns:a16="http://schemas.microsoft.com/office/drawing/2014/main" id="{F9757631-A5C0-BA4F-801C-177BE8E505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8DAAB111-4169-E848-B2F5-69FE8F4E2A02}"/>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280712702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C600F34-0F15-594C-A6E7-807A0C394D24}"/>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3" name="Marcador de pie de página 2">
            <a:extLst>
              <a:ext uri="{FF2B5EF4-FFF2-40B4-BE49-F238E27FC236}">
                <a16:creationId xmlns:a16="http://schemas.microsoft.com/office/drawing/2014/main" id="{8C4F7C6E-ED38-E54D-B671-97E313502AE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C9CCA76C-D8F4-C941-912A-8C7407BA644B}"/>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37993979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4C1580-0161-2B48-B9F1-CD433C48058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B9CC425D-E6D8-9B42-A639-75B18B720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B6E16A3E-15E7-3347-B4B9-7230B34DF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F5DF526-4ACF-1241-A205-94761F842F27}"/>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6" name="Marcador de pie de página 5">
            <a:extLst>
              <a:ext uri="{FF2B5EF4-FFF2-40B4-BE49-F238E27FC236}">
                <a16:creationId xmlns:a16="http://schemas.microsoft.com/office/drawing/2014/main" id="{C9F89CF4-067C-E245-9F70-72756869968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F576A35-AF83-F148-9A7E-1D8703E4F74D}"/>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23003714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8F384-3225-3746-84E8-1AAF141FB4D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ACB61860-08FA-2F49-B4AB-650A54E07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BF96C9A-3497-7C45-81A3-17696CA17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77F5235-3C35-6F40-AB44-0D79CE1A05BE}"/>
              </a:ext>
            </a:extLst>
          </p:cNvPr>
          <p:cNvSpPr>
            <a:spLocks noGrp="1"/>
          </p:cNvSpPr>
          <p:nvPr>
            <p:ph type="dt" sz="half" idx="10"/>
          </p:nvPr>
        </p:nvSpPr>
        <p:spPr/>
        <p:txBody>
          <a:bodyPr/>
          <a:lstStyle/>
          <a:p>
            <a:fld id="{5A51F7A6-612F-764F-8CFF-4B4F4B97E8B7}" type="datetimeFigureOut">
              <a:rPr lang="es-EC" smtClean="0"/>
              <a:t>1/9/21</a:t>
            </a:fld>
            <a:endParaRPr lang="es-EC"/>
          </a:p>
        </p:txBody>
      </p:sp>
      <p:sp>
        <p:nvSpPr>
          <p:cNvPr id="6" name="Marcador de pie de página 5">
            <a:extLst>
              <a:ext uri="{FF2B5EF4-FFF2-40B4-BE49-F238E27FC236}">
                <a16:creationId xmlns:a16="http://schemas.microsoft.com/office/drawing/2014/main" id="{D0BDA7AE-051A-934F-AD72-342A19EB752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FF137E5-06C6-1649-AEDD-39331945444A}"/>
              </a:ext>
            </a:extLst>
          </p:cNvPr>
          <p:cNvSpPr>
            <a:spLocks noGrp="1"/>
          </p:cNvSpPr>
          <p:nvPr>
            <p:ph type="sldNum" sz="quarter" idx="12"/>
          </p:nvPr>
        </p:nvSpPr>
        <p:spPr/>
        <p:txBody>
          <a:bodyPr/>
          <a:lstStyle/>
          <a:p>
            <a:fld id="{961637E3-5275-464C-8CE0-366D2C817031}" type="slidenum">
              <a:rPr lang="es-EC" smtClean="0"/>
              <a:t>‹Nº›</a:t>
            </a:fld>
            <a:endParaRPr lang="es-EC"/>
          </a:p>
        </p:txBody>
      </p:sp>
    </p:spTree>
    <p:extLst>
      <p:ext uri="{BB962C8B-B14F-4D97-AF65-F5344CB8AC3E}">
        <p14:creationId xmlns:p14="http://schemas.microsoft.com/office/powerpoint/2010/main" val="43838198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6DEA1B-CB95-B642-B335-C73BB88D0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6AD71426-C224-4240-A159-A3220B53D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358B1207-D677-1046-9600-9FB73F0C3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1F7A6-612F-764F-8CFF-4B4F4B97E8B7}" type="datetimeFigureOut">
              <a:rPr lang="es-EC" smtClean="0"/>
              <a:t>1/9/21</a:t>
            </a:fld>
            <a:endParaRPr lang="es-EC"/>
          </a:p>
        </p:txBody>
      </p:sp>
      <p:sp>
        <p:nvSpPr>
          <p:cNvPr id="5" name="Marcador de pie de página 4">
            <a:extLst>
              <a:ext uri="{FF2B5EF4-FFF2-40B4-BE49-F238E27FC236}">
                <a16:creationId xmlns:a16="http://schemas.microsoft.com/office/drawing/2014/main" id="{791A42F3-B243-3843-9D3E-78973A274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BEC8BBBA-A84B-5B4B-95E9-AC0FBE2CF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637E3-5275-464C-8CE0-366D2C817031}" type="slidenum">
              <a:rPr lang="es-EC" smtClean="0"/>
              <a:t>‹Nº›</a:t>
            </a:fld>
            <a:endParaRPr lang="es-EC"/>
          </a:p>
        </p:txBody>
      </p:sp>
    </p:spTree>
    <p:extLst>
      <p:ext uri="{BB962C8B-B14F-4D97-AF65-F5344CB8AC3E}">
        <p14:creationId xmlns:p14="http://schemas.microsoft.com/office/powerpoint/2010/main" val="3824103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image" Target="../media/image1.png"/><Relationship Id="rId21" Type="http://schemas.openxmlformats.org/officeDocument/2006/relationships/slide" Target="slide10.xml"/><Relationship Id="rId7" Type="http://schemas.openxmlformats.org/officeDocument/2006/relationships/image" Target="../media/image4.svg"/><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21.xml"/><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slide" Target="slide2.xml"/><Relationship Id="rId15" Type="http://schemas.openxmlformats.org/officeDocument/2006/relationships/image" Target="../media/image10.svg"/><Relationship Id="rId10" Type="http://schemas.openxmlformats.org/officeDocument/2006/relationships/slide" Target="slide44.xml"/><Relationship Id="rId19" Type="http://schemas.openxmlformats.org/officeDocument/2006/relationships/image" Target="../media/image13.png"/><Relationship Id="rId4" Type="http://schemas.openxmlformats.org/officeDocument/2006/relationships/image" Target="../media/image2.svg"/><Relationship Id="rId9" Type="http://schemas.openxmlformats.org/officeDocument/2006/relationships/image" Target="../media/image6.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slide" Target="slide1.xml"/><Relationship Id="rId21" Type="http://schemas.openxmlformats.org/officeDocument/2006/relationships/image" Target="../media/image14.sv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slide" Target="slide21.xml"/><Relationship Id="rId2" Type="http://schemas.openxmlformats.org/officeDocument/2006/relationships/notesSlide" Target="../notesSlides/notesSlide10.xml"/><Relationship Id="rId16" Type="http://schemas.openxmlformats.org/officeDocument/2006/relationships/image" Target="../media/image10.sv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4.xml"/><Relationship Id="rId5" Type="http://schemas.openxmlformats.org/officeDocument/2006/relationships/image" Target="../media/image16.svg"/><Relationship Id="rId15" Type="http://schemas.openxmlformats.org/officeDocument/2006/relationships/image" Target="../media/image9.png"/><Relationship Id="rId10" Type="http://schemas.openxmlformats.org/officeDocument/2006/relationships/image" Target="../media/image22.svg"/><Relationship Id="rId19" Type="http://schemas.openxmlformats.org/officeDocument/2006/relationships/image" Target="../media/image12.svg"/><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slide" Target="slide8.xml"/><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slide" Target="slide1.xml"/><Relationship Id="rId21" Type="http://schemas.openxmlformats.org/officeDocument/2006/relationships/image" Target="../media/image14.sv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slide" Target="slide16.xml"/><Relationship Id="rId2" Type="http://schemas.openxmlformats.org/officeDocument/2006/relationships/notesSlide" Target="../notesSlides/notesSlide11.xml"/><Relationship Id="rId16" Type="http://schemas.openxmlformats.org/officeDocument/2006/relationships/image" Target="../media/image10.sv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4.xml"/><Relationship Id="rId5" Type="http://schemas.openxmlformats.org/officeDocument/2006/relationships/image" Target="../media/image16.svg"/><Relationship Id="rId15" Type="http://schemas.openxmlformats.org/officeDocument/2006/relationships/image" Target="../media/image9.png"/><Relationship Id="rId10" Type="http://schemas.openxmlformats.org/officeDocument/2006/relationships/image" Target="../media/image22.svg"/><Relationship Id="rId19" Type="http://schemas.openxmlformats.org/officeDocument/2006/relationships/image" Target="../media/image12.svg"/><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slide" Target="slide8.xml"/><Relationship Id="rId22"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slide" Target="slide1.xml"/><Relationship Id="rId21" Type="http://schemas.openxmlformats.org/officeDocument/2006/relationships/image" Target="../media/image14.sv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slide" Target="slide17.xml"/><Relationship Id="rId2" Type="http://schemas.openxmlformats.org/officeDocument/2006/relationships/notesSlide" Target="../notesSlides/notesSlide12.xml"/><Relationship Id="rId16" Type="http://schemas.openxmlformats.org/officeDocument/2006/relationships/image" Target="../media/image10.sv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4.xml"/><Relationship Id="rId5" Type="http://schemas.openxmlformats.org/officeDocument/2006/relationships/image" Target="../media/image16.svg"/><Relationship Id="rId15" Type="http://schemas.openxmlformats.org/officeDocument/2006/relationships/image" Target="../media/image9.png"/><Relationship Id="rId10" Type="http://schemas.openxmlformats.org/officeDocument/2006/relationships/image" Target="../media/image22.svg"/><Relationship Id="rId19" Type="http://schemas.openxmlformats.org/officeDocument/2006/relationships/image" Target="../media/image12.svg"/><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slide" Target="slide8.xml"/><Relationship Id="rId22"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14.sv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13.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27.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14.xml"/><Relationship Id="rId16" Type="http://schemas.openxmlformats.org/officeDocument/2006/relationships/image" Target="../media/image9.png"/><Relationship Id="rId20"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29.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15.xml"/><Relationship Id="rId16" Type="http://schemas.openxmlformats.org/officeDocument/2006/relationships/image" Target="../media/image9.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31.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16.xml"/><Relationship Id="rId16" Type="http://schemas.openxmlformats.org/officeDocument/2006/relationships/image" Target="../media/image9.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17.xml"/><Relationship Id="rId16" Type="http://schemas.openxmlformats.org/officeDocument/2006/relationships/image" Target="../media/image9.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18.xml"/><Relationship Id="rId16" Type="http://schemas.openxmlformats.org/officeDocument/2006/relationships/image" Target="../media/image9.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33.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19.xml"/><Relationship Id="rId16" Type="http://schemas.openxmlformats.org/officeDocument/2006/relationships/image" Target="../media/image9.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slide" Target="slide1.xml"/><Relationship Id="rId21" Type="http://schemas.openxmlformats.org/officeDocument/2006/relationships/slide" Target="slide10.xml"/><Relationship Id="rId7" Type="http://schemas.openxmlformats.org/officeDocument/2006/relationships/image" Target="../media/image18.svg"/><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svg"/><Relationship Id="rId15" Type="http://schemas.openxmlformats.org/officeDocument/2006/relationships/image" Target="../media/image10.svg"/><Relationship Id="rId10" Type="http://schemas.openxmlformats.org/officeDocument/2006/relationships/slide" Target="slide44.xml"/><Relationship Id="rId19"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6.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0.xml"/><Relationship Id="rId16" Type="http://schemas.openxmlformats.org/officeDocument/2006/relationships/image" Target="../media/image9.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1.xml"/><Relationship Id="rId16" Type="http://schemas.openxmlformats.org/officeDocument/2006/relationships/image" Target="../media/image9.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35.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2.xml"/><Relationship Id="rId16" Type="http://schemas.openxmlformats.org/officeDocument/2006/relationships/image" Target="../media/image9.png"/><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3.xml"/><Relationship Id="rId16" Type="http://schemas.openxmlformats.org/officeDocument/2006/relationships/image" Target="../media/image9.png"/><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4.xml"/><Relationship Id="rId16" Type="http://schemas.openxmlformats.org/officeDocument/2006/relationships/image" Target="../media/image9.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5.xml"/><Relationship Id="rId16" Type="http://schemas.openxmlformats.org/officeDocument/2006/relationships/image" Target="../media/image9.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6.xml"/><Relationship Id="rId16" Type="http://schemas.openxmlformats.org/officeDocument/2006/relationships/image" Target="../media/image9.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7.xml"/><Relationship Id="rId16" Type="http://schemas.openxmlformats.org/officeDocument/2006/relationships/image" Target="../media/image9.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39.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8.xml"/><Relationship Id="rId16" Type="http://schemas.openxmlformats.org/officeDocument/2006/relationships/image" Target="../media/image9.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29.xml"/><Relationship Id="rId16" Type="http://schemas.openxmlformats.org/officeDocument/2006/relationships/image" Target="../media/image9.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slide" Target="slide1.xml"/><Relationship Id="rId21" Type="http://schemas.openxmlformats.org/officeDocument/2006/relationships/slide" Target="slide10.xml"/><Relationship Id="rId7" Type="http://schemas.openxmlformats.org/officeDocument/2006/relationships/image" Target="../media/image18.svg"/><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slide" Target="slide19.xml"/><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svg"/><Relationship Id="rId15" Type="http://schemas.openxmlformats.org/officeDocument/2006/relationships/image" Target="../media/image10.svg"/><Relationship Id="rId10" Type="http://schemas.openxmlformats.org/officeDocument/2006/relationships/slide" Target="slide44.xml"/><Relationship Id="rId19"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6.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0.xml"/><Relationship Id="rId16" Type="http://schemas.openxmlformats.org/officeDocument/2006/relationships/image" Target="../media/image9.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41.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1.xml"/><Relationship Id="rId16" Type="http://schemas.openxmlformats.org/officeDocument/2006/relationships/image" Target="../media/image9.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2.xml"/><Relationship Id="rId16" Type="http://schemas.openxmlformats.org/officeDocument/2006/relationships/image" Target="../media/image9.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3.xml"/><Relationship Id="rId16" Type="http://schemas.openxmlformats.org/officeDocument/2006/relationships/image" Target="../media/image9.png"/><Relationship Id="rId20"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43.pn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4.xml"/><Relationship Id="rId16" Type="http://schemas.openxmlformats.org/officeDocument/2006/relationships/image" Target="../media/image9.png"/><Relationship Id="rId20"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5.xml"/><Relationship Id="rId16" Type="http://schemas.openxmlformats.org/officeDocument/2006/relationships/image" Target="../media/image9.png"/><Relationship Id="rId20"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6.xml"/><Relationship Id="rId16" Type="http://schemas.openxmlformats.org/officeDocument/2006/relationships/image" Target="../media/image9.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21" Type="http://schemas.openxmlformats.org/officeDocument/2006/relationships/image" Target="../media/image14.svg"/><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7.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8.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8.xml"/><Relationship Id="rId16" Type="http://schemas.openxmlformats.org/officeDocument/2006/relationships/image" Target="../media/image9.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39.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39.xml"/><Relationship Id="rId16" Type="http://schemas.openxmlformats.org/officeDocument/2006/relationships/image" Target="../media/image9.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slide" Target="slide1.xml"/><Relationship Id="rId7" Type="http://schemas.openxmlformats.org/officeDocument/2006/relationships/image" Target="../media/image18.svg"/><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svg"/><Relationship Id="rId15" Type="http://schemas.openxmlformats.org/officeDocument/2006/relationships/image" Target="../media/image10.svg"/><Relationship Id="rId10" Type="http://schemas.openxmlformats.org/officeDocument/2006/relationships/slide" Target="slide44.xml"/><Relationship Id="rId19" Type="http://schemas.openxmlformats.org/officeDocument/2006/relationships/slide" Target="slide10.xml"/><Relationship Id="rId4" Type="http://schemas.openxmlformats.org/officeDocument/2006/relationships/image" Target="../media/image15.png"/><Relationship Id="rId9" Type="http://schemas.openxmlformats.org/officeDocument/2006/relationships/image" Target="../media/image6.svg"/><Relationship Id="rId1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40.xml"/><Relationship Id="rId16" Type="http://schemas.openxmlformats.org/officeDocument/2006/relationships/image" Target="../media/image9.png"/><Relationship Id="rId20"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4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41.xml"/><Relationship Id="rId16" Type="http://schemas.openxmlformats.org/officeDocument/2006/relationships/image" Target="../media/image9.png"/><Relationship Id="rId20"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4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42.xml"/><Relationship Id="rId16" Type="http://schemas.openxmlformats.org/officeDocument/2006/relationships/image" Target="../media/image9.png"/><Relationship Id="rId20"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4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slide" Target="slide1.xml"/><Relationship Id="rId7" Type="http://schemas.openxmlformats.org/officeDocument/2006/relationships/image" Target="../media/image3.png"/><Relationship Id="rId12" Type="http://schemas.openxmlformats.org/officeDocument/2006/relationships/slide" Target="slide44.xml"/><Relationship Id="rId17" Type="http://schemas.openxmlformats.org/officeDocument/2006/relationships/image" Target="../media/image10.svg"/><Relationship Id="rId2" Type="http://schemas.openxmlformats.org/officeDocument/2006/relationships/notesSlide" Target="../notesSlides/notesSlide43.xml"/><Relationship Id="rId16" Type="http://schemas.openxmlformats.org/officeDocument/2006/relationships/image" Target="../media/image9.png"/><Relationship Id="rId20"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slide" Target="slide8.xml"/><Relationship Id="rId10" Type="http://schemas.openxmlformats.org/officeDocument/2006/relationships/image" Target="../media/image5.png"/><Relationship Id="rId19" Type="http://schemas.openxmlformats.org/officeDocument/2006/relationships/image" Target="../media/image25.svg"/><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4.svg"/><Relationship Id="rId12" Type="http://schemas.openxmlformats.org/officeDocument/2006/relationships/image" Target="../media/image48.svg"/><Relationship Id="rId17" Type="http://schemas.openxmlformats.org/officeDocument/2006/relationships/image" Target="../media/image11.png"/><Relationship Id="rId2" Type="http://schemas.openxmlformats.org/officeDocument/2006/relationships/slide" Target="slide1.xml"/><Relationship Id="rId16"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7.png"/><Relationship Id="rId5" Type="http://schemas.openxmlformats.org/officeDocument/2006/relationships/slide" Target="slide2.xml"/><Relationship Id="rId15" Type="http://schemas.openxmlformats.org/officeDocument/2006/relationships/image" Target="../media/image10.svg"/><Relationship Id="rId10" Type="http://schemas.openxmlformats.org/officeDocument/2006/relationships/image" Target="../media/image6.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4.svg"/><Relationship Id="rId12" Type="http://schemas.openxmlformats.org/officeDocument/2006/relationships/image" Target="../media/image48.svg"/><Relationship Id="rId17" Type="http://schemas.openxmlformats.org/officeDocument/2006/relationships/image" Target="../media/image11.png"/><Relationship Id="rId2" Type="http://schemas.openxmlformats.org/officeDocument/2006/relationships/slide" Target="slide1.xml"/><Relationship Id="rId16"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7.png"/><Relationship Id="rId5" Type="http://schemas.openxmlformats.org/officeDocument/2006/relationships/slide" Target="slide2.xml"/><Relationship Id="rId15" Type="http://schemas.openxmlformats.org/officeDocument/2006/relationships/image" Target="../media/image10.svg"/><Relationship Id="rId10" Type="http://schemas.openxmlformats.org/officeDocument/2006/relationships/image" Target="../media/image6.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4.svg"/><Relationship Id="rId12" Type="http://schemas.openxmlformats.org/officeDocument/2006/relationships/image" Target="../media/image48.svg"/><Relationship Id="rId17" Type="http://schemas.openxmlformats.org/officeDocument/2006/relationships/image" Target="../media/image11.png"/><Relationship Id="rId2" Type="http://schemas.openxmlformats.org/officeDocument/2006/relationships/slide" Target="slide1.xml"/><Relationship Id="rId16"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7.png"/><Relationship Id="rId5" Type="http://schemas.openxmlformats.org/officeDocument/2006/relationships/slide" Target="slide2.xml"/><Relationship Id="rId15" Type="http://schemas.openxmlformats.org/officeDocument/2006/relationships/image" Target="../media/image10.svg"/><Relationship Id="rId10" Type="http://schemas.openxmlformats.org/officeDocument/2006/relationships/image" Target="../media/image6.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4.svg"/><Relationship Id="rId12" Type="http://schemas.openxmlformats.org/officeDocument/2006/relationships/image" Target="../media/image48.svg"/><Relationship Id="rId17" Type="http://schemas.openxmlformats.org/officeDocument/2006/relationships/image" Target="../media/image11.png"/><Relationship Id="rId2" Type="http://schemas.openxmlformats.org/officeDocument/2006/relationships/slide" Target="slide1.xml"/><Relationship Id="rId16" Type="http://schemas.openxmlformats.org/officeDocument/2006/relationships/slide" Target="slide21.xml"/><Relationship Id="rId20" Type="http://schemas.openxmlformats.org/officeDocument/2006/relationships/image" Target="../media/image50.sv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7.png"/><Relationship Id="rId5" Type="http://schemas.openxmlformats.org/officeDocument/2006/relationships/slide" Target="slide2.xml"/><Relationship Id="rId15" Type="http://schemas.openxmlformats.org/officeDocument/2006/relationships/image" Target="../media/image10.svg"/><Relationship Id="rId10" Type="http://schemas.openxmlformats.org/officeDocument/2006/relationships/image" Target="../media/image6.svg"/><Relationship Id="rId19" Type="http://schemas.openxmlformats.org/officeDocument/2006/relationships/image" Target="../media/image49.pn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4.svg"/><Relationship Id="rId12" Type="http://schemas.openxmlformats.org/officeDocument/2006/relationships/image" Target="../media/image48.svg"/><Relationship Id="rId17" Type="http://schemas.openxmlformats.org/officeDocument/2006/relationships/image" Target="../media/image11.png"/><Relationship Id="rId2" Type="http://schemas.openxmlformats.org/officeDocument/2006/relationships/slide" Target="slide1.xml"/><Relationship Id="rId16" Type="http://schemas.openxmlformats.org/officeDocument/2006/relationships/slide" Target="slide21.xml"/><Relationship Id="rId20" Type="http://schemas.openxmlformats.org/officeDocument/2006/relationships/image" Target="../media/image50.sv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7.png"/><Relationship Id="rId5" Type="http://schemas.openxmlformats.org/officeDocument/2006/relationships/slide" Target="slide2.xml"/><Relationship Id="rId15" Type="http://schemas.openxmlformats.org/officeDocument/2006/relationships/image" Target="../media/image10.svg"/><Relationship Id="rId10" Type="http://schemas.openxmlformats.org/officeDocument/2006/relationships/image" Target="../media/image6.svg"/><Relationship Id="rId19" Type="http://schemas.openxmlformats.org/officeDocument/2006/relationships/image" Target="../media/image49.pn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4.svg"/><Relationship Id="rId12" Type="http://schemas.openxmlformats.org/officeDocument/2006/relationships/image" Target="../media/image48.svg"/><Relationship Id="rId17" Type="http://schemas.openxmlformats.org/officeDocument/2006/relationships/image" Target="../media/image11.png"/><Relationship Id="rId2" Type="http://schemas.openxmlformats.org/officeDocument/2006/relationships/slide" Target="slide1.xml"/><Relationship Id="rId16" Type="http://schemas.openxmlformats.org/officeDocument/2006/relationships/slide" Target="slide21.xml"/><Relationship Id="rId20" Type="http://schemas.openxmlformats.org/officeDocument/2006/relationships/image" Target="../media/image50.sv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7.png"/><Relationship Id="rId5" Type="http://schemas.openxmlformats.org/officeDocument/2006/relationships/slide" Target="slide2.xml"/><Relationship Id="rId15" Type="http://schemas.openxmlformats.org/officeDocument/2006/relationships/image" Target="../media/image10.svg"/><Relationship Id="rId10" Type="http://schemas.openxmlformats.org/officeDocument/2006/relationships/image" Target="../media/image6.svg"/><Relationship Id="rId19" Type="http://schemas.openxmlformats.org/officeDocument/2006/relationships/image" Target="../media/image49.pn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slide" Target="slide1.xml"/><Relationship Id="rId7" Type="http://schemas.openxmlformats.org/officeDocument/2006/relationships/image" Target="../media/image18.svg"/><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svg"/><Relationship Id="rId15" Type="http://schemas.openxmlformats.org/officeDocument/2006/relationships/image" Target="../media/image10.svg"/><Relationship Id="rId10" Type="http://schemas.openxmlformats.org/officeDocument/2006/relationships/slide" Target="slide44.xml"/><Relationship Id="rId19" Type="http://schemas.openxmlformats.org/officeDocument/2006/relationships/slide" Target="slide10.xml"/><Relationship Id="rId4" Type="http://schemas.openxmlformats.org/officeDocument/2006/relationships/image" Target="../media/image15.png"/><Relationship Id="rId9" Type="http://schemas.openxmlformats.org/officeDocument/2006/relationships/image" Target="../media/image6.svg"/><Relationship Id="rId1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44.xml"/><Relationship Id="rId16"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51.png"/><Relationship Id="rId10" Type="http://schemas.openxmlformats.org/officeDocument/2006/relationships/image" Target="../media/image48.svg"/><Relationship Id="rId4" Type="http://schemas.openxmlformats.org/officeDocument/2006/relationships/image" Target="../media/image16.svg"/><Relationship Id="rId9" Type="http://schemas.openxmlformats.org/officeDocument/2006/relationships/image" Target="../media/image47.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slide" Target="slide1.xml"/><Relationship Id="rId21" Type="http://schemas.openxmlformats.org/officeDocument/2006/relationships/slide" Target="slide10.xml"/><Relationship Id="rId7" Type="http://schemas.openxmlformats.org/officeDocument/2006/relationships/image" Target="../media/image18.svg"/><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slide" Target="slide21.xml"/><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svg"/><Relationship Id="rId15" Type="http://schemas.openxmlformats.org/officeDocument/2006/relationships/image" Target="../media/image10.svg"/><Relationship Id="rId10" Type="http://schemas.openxmlformats.org/officeDocument/2006/relationships/slide" Target="slide44.xml"/><Relationship Id="rId19"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6.sv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2.svg"/><Relationship Id="rId3" Type="http://schemas.openxmlformats.org/officeDocument/2006/relationships/slide" Target="slide1.xml"/><Relationship Id="rId21" Type="http://schemas.openxmlformats.org/officeDocument/2006/relationships/slide" Target="slide10.xml"/><Relationship Id="rId7" Type="http://schemas.openxmlformats.org/officeDocument/2006/relationships/image" Target="../media/image18.svg"/><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slide" Target="slide19.xml"/><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svg"/><Relationship Id="rId15" Type="http://schemas.openxmlformats.org/officeDocument/2006/relationships/image" Target="../media/image10.svg"/><Relationship Id="rId10" Type="http://schemas.openxmlformats.org/officeDocument/2006/relationships/slide" Target="slide44.xml"/><Relationship Id="rId19"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6.sv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8.svg"/><Relationship Id="rId18" Type="http://schemas.openxmlformats.org/officeDocument/2006/relationships/image" Target="../media/image13.png"/><Relationship Id="rId3" Type="http://schemas.openxmlformats.org/officeDocument/2006/relationships/image" Target="../media/image15.png"/><Relationship Id="rId21" Type="http://schemas.openxmlformats.org/officeDocument/2006/relationships/slide" Target="slide10.xml"/><Relationship Id="rId7" Type="http://schemas.openxmlformats.org/officeDocument/2006/relationships/image" Target="../media/image4.svg"/><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notesSlide" Target="../notesSlides/notesSlide8.xml"/><Relationship Id="rId16" Type="http://schemas.openxmlformats.org/officeDocument/2006/relationships/image" Target="../media/image11.png"/><Relationship Id="rId20"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44.xml"/><Relationship Id="rId5" Type="http://schemas.openxmlformats.org/officeDocument/2006/relationships/slide" Target="slide2.xml"/><Relationship Id="rId15" Type="http://schemas.openxmlformats.org/officeDocument/2006/relationships/image" Target="../media/image20.svg"/><Relationship Id="rId10" Type="http://schemas.openxmlformats.org/officeDocument/2006/relationships/image" Target="../media/image6.svg"/><Relationship Id="rId19"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8.svg"/><Relationship Id="rId18" Type="http://schemas.openxmlformats.org/officeDocument/2006/relationships/image" Target="../media/image13.png"/><Relationship Id="rId3" Type="http://schemas.openxmlformats.org/officeDocument/2006/relationships/image" Target="../media/image15.png"/><Relationship Id="rId21" Type="http://schemas.openxmlformats.org/officeDocument/2006/relationships/slide" Target="slide10.xml"/><Relationship Id="rId7" Type="http://schemas.openxmlformats.org/officeDocument/2006/relationships/image" Target="../media/image4.svg"/><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notesSlide" Target="../notesSlides/notesSlide9.xml"/><Relationship Id="rId16" Type="http://schemas.openxmlformats.org/officeDocument/2006/relationships/image" Target="../media/image11.png"/><Relationship Id="rId20"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44.xml"/><Relationship Id="rId5" Type="http://schemas.openxmlformats.org/officeDocument/2006/relationships/slide" Target="slide2.xml"/><Relationship Id="rId15" Type="http://schemas.openxmlformats.org/officeDocument/2006/relationships/image" Target="../media/image20.svg"/><Relationship Id="rId10" Type="http://schemas.openxmlformats.org/officeDocument/2006/relationships/image" Target="../media/image6.svg"/><Relationship Id="rId19"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947301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b="1" dirty="0">
                <a:solidFill>
                  <a:schemeClr val="bg1"/>
                </a:solidFill>
              </a:rPr>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0344" y="98849"/>
            <a:ext cx="1645016" cy="2008314"/>
          </a:xfrm>
          <a:prstGeom prst="rect">
            <a:avLst/>
          </a:prstGeom>
        </p:spPr>
      </p:pic>
      <p:pic>
        <p:nvPicPr>
          <p:cNvPr id="22" name="Gráfico 21" descr="Apretón de manos">
            <a:hlinkClick r:id="rId10"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97831" y="156559"/>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pic>
        <p:nvPicPr>
          <p:cNvPr id="33" name="Gráfico principal" descr="Bombilla">
            <a:extLst>
              <a:ext uri="{FF2B5EF4-FFF2-40B4-BE49-F238E27FC236}">
                <a16:creationId xmlns:a16="http://schemas.microsoft.com/office/drawing/2014/main" id="{A25FAD28-1278-6849-9E18-305781EDE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7584" y="3891148"/>
            <a:ext cx="1925953" cy="235129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923330"/>
          </a:xfrm>
          <a:prstGeom prst="rect">
            <a:avLst/>
          </a:prstGeom>
          <a:noFill/>
        </p:spPr>
        <p:txBody>
          <a:bodyPr wrap="square" rtlCol="0">
            <a:spAutoFit/>
          </a:bodyPr>
          <a:lstStyle/>
          <a:p>
            <a:r>
              <a:rPr lang="es-ES" b="1" dirty="0">
                <a:solidFill>
                  <a:schemeClr val="bg1"/>
                </a:solidFill>
              </a:rPr>
              <a:t>ESTUDIO DE LAS MEGATENDENCIAS Y DESAFÍOS PROFESIONALES PARA EL PROGRAMA DE MAESTRÍA EN EDUCACIÓN CON MENCIÓN INNOVACIÓN EDUCATIVA Y GESTIÓN DE LA CALIDAD EDUCATIVA DEL DEPARTAMENTO DE CIENCIAS HUMANAS DE LA UNIVERSIDAD DE FUERZAS ARMADAS, ESPE.</a:t>
            </a:r>
            <a:endParaRPr lang="es-EC" dirty="0">
              <a:solidFill>
                <a:schemeClr val="bg1"/>
              </a:solidFill>
            </a:endParaRPr>
          </a:p>
        </p:txBody>
      </p:sp>
      <p:pic>
        <p:nvPicPr>
          <p:cNvPr id="36" name="Gráfico 35" descr="Bombilla">
            <a:extLst>
              <a:ext uri="{FF2B5EF4-FFF2-40B4-BE49-F238E27FC236}">
                <a16:creationId xmlns:a16="http://schemas.microsoft.com/office/drawing/2014/main" id="{243369E0-74FC-4147-BEEE-4631B88137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531" y="4094566"/>
            <a:ext cx="756303" cy="923330"/>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942833" y="4094566"/>
            <a:ext cx="2669655" cy="646331"/>
          </a:xfrm>
          <a:prstGeom prst="rect">
            <a:avLst/>
          </a:prstGeom>
          <a:noFill/>
        </p:spPr>
        <p:txBody>
          <a:bodyPr wrap="square" rtlCol="0">
            <a:spAutoFit/>
          </a:bodyPr>
          <a:lstStyle/>
          <a:p>
            <a:r>
              <a:rPr lang="es-EC" b="1" dirty="0">
                <a:solidFill>
                  <a:schemeClr val="bg1"/>
                </a:solidFill>
              </a:rPr>
              <a:t>MAESTRANTE</a:t>
            </a:r>
          </a:p>
          <a:p>
            <a:r>
              <a:rPr lang="es-EC" dirty="0">
                <a:solidFill>
                  <a:schemeClr val="bg1"/>
                </a:solidFill>
              </a:rPr>
              <a:t>Luis Aníbal Moreira Vélez</a:t>
            </a:r>
          </a:p>
        </p:txBody>
      </p:sp>
      <p:pic>
        <p:nvPicPr>
          <p:cNvPr id="40" name="Gráfico 39" descr="Bombilla">
            <a:extLst>
              <a:ext uri="{FF2B5EF4-FFF2-40B4-BE49-F238E27FC236}">
                <a16:creationId xmlns:a16="http://schemas.microsoft.com/office/drawing/2014/main" id="{6D6EC479-04DF-284E-BDCA-00491F9DE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341" y="5331483"/>
            <a:ext cx="756303" cy="923330"/>
          </a:xfrm>
          <a:prstGeom prst="rect">
            <a:avLst/>
          </a:prstGeom>
        </p:spPr>
      </p:pic>
      <p:sp>
        <p:nvSpPr>
          <p:cNvPr id="41" name="CuadroTexto 40">
            <a:extLst>
              <a:ext uri="{FF2B5EF4-FFF2-40B4-BE49-F238E27FC236}">
                <a16:creationId xmlns:a16="http://schemas.microsoft.com/office/drawing/2014/main" id="{9F5A9769-D8DA-7B4C-8CC9-1DA1CDB99213}"/>
              </a:ext>
            </a:extLst>
          </p:cNvPr>
          <p:cNvSpPr txBox="1"/>
          <p:nvPr/>
        </p:nvSpPr>
        <p:spPr>
          <a:xfrm>
            <a:off x="967643" y="5331483"/>
            <a:ext cx="2822097" cy="923330"/>
          </a:xfrm>
          <a:prstGeom prst="rect">
            <a:avLst/>
          </a:prstGeom>
          <a:noFill/>
        </p:spPr>
        <p:txBody>
          <a:bodyPr wrap="square" rtlCol="0">
            <a:spAutoFit/>
          </a:bodyPr>
          <a:lstStyle/>
          <a:p>
            <a:r>
              <a:rPr lang="es-EC" b="1" dirty="0">
                <a:solidFill>
                  <a:schemeClr val="bg1"/>
                </a:solidFill>
              </a:rPr>
              <a:t>TUTOR</a:t>
            </a:r>
          </a:p>
          <a:p>
            <a:r>
              <a:rPr lang="es-ES" dirty="0">
                <a:solidFill>
                  <a:schemeClr val="bg1"/>
                </a:solidFill>
              </a:rPr>
              <a:t>Francisco Samuel Mendoza Moreira</a:t>
            </a:r>
            <a:endParaRPr lang="es-EC" dirty="0">
              <a:solidFill>
                <a:schemeClr val="bg1"/>
              </a:solidFill>
            </a:endParaRPr>
          </a:p>
        </p:txBody>
      </p:sp>
      <p:pic>
        <p:nvPicPr>
          <p:cNvPr id="47" name="Gráfico 46" descr="Bombilla">
            <a:extLst>
              <a:ext uri="{FF2B5EF4-FFF2-40B4-BE49-F238E27FC236}">
                <a16:creationId xmlns:a16="http://schemas.microsoft.com/office/drawing/2014/main" id="{FAC03530-29AC-ED49-9DF1-98287F4A26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7971" y="4094566"/>
            <a:ext cx="756303" cy="923330"/>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8704273" y="4094566"/>
            <a:ext cx="2669655" cy="923330"/>
          </a:xfrm>
          <a:prstGeom prst="rect">
            <a:avLst/>
          </a:prstGeom>
          <a:noFill/>
        </p:spPr>
        <p:txBody>
          <a:bodyPr wrap="square" rtlCol="0">
            <a:spAutoFit/>
          </a:bodyPr>
          <a:lstStyle/>
          <a:p>
            <a:r>
              <a:rPr lang="es-EC" b="1" dirty="0">
                <a:solidFill>
                  <a:schemeClr val="bg1"/>
                </a:solidFill>
              </a:rPr>
              <a:t>DEPARTAMENTO</a:t>
            </a:r>
          </a:p>
          <a:p>
            <a:r>
              <a:rPr lang="es-ES" dirty="0">
                <a:solidFill>
                  <a:schemeClr val="bg1"/>
                </a:solidFill>
              </a:rPr>
              <a:t>Ciencias Humanas y Sociales</a:t>
            </a:r>
            <a:endParaRPr lang="es-EC" dirty="0">
              <a:solidFill>
                <a:schemeClr val="bg1"/>
              </a:solidFill>
            </a:endParaRPr>
          </a:p>
        </p:txBody>
      </p:sp>
      <p:pic>
        <p:nvPicPr>
          <p:cNvPr id="49" name="Gráfico 48" descr="Bombilla">
            <a:extLst>
              <a:ext uri="{FF2B5EF4-FFF2-40B4-BE49-F238E27FC236}">
                <a16:creationId xmlns:a16="http://schemas.microsoft.com/office/drawing/2014/main" id="{5A41B2B8-F7D7-8D4B-8828-C3F00564A2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2781" y="5331483"/>
            <a:ext cx="756303" cy="923330"/>
          </a:xfrm>
          <a:prstGeom prst="rect">
            <a:avLst/>
          </a:prstGeom>
        </p:spPr>
      </p:pic>
      <p:sp>
        <p:nvSpPr>
          <p:cNvPr id="50" name="CuadroTexto 49">
            <a:extLst>
              <a:ext uri="{FF2B5EF4-FFF2-40B4-BE49-F238E27FC236}">
                <a16:creationId xmlns:a16="http://schemas.microsoft.com/office/drawing/2014/main" id="{7ECD56EE-E8C2-2645-8542-9AED6059410D}"/>
              </a:ext>
            </a:extLst>
          </p:cNvPr>
          <p:cNvSpPr txBox="1"/>
          <p:nvPr/>
        </p:nvSpPr>
        <p:spPr>
          <a:xfrm>
            <a:off x="8729083" y="5331483"/>
            <a:ext cx="2669655" cy="923330"/>
          </a:xfrm>
          <a:prstGeom prst="rect">
            <a:avLst/>
          </a:prstGeom>
          <a:noFill/>
        </p:spPr>
        <p:txBody>
          <a:bodyPr wrap="square" rtlCol="0">
            <a:spAutoFit/>
          </a:bodyPr>
          <a:lstStyle/>
          <a:p>
            <a:r>
              <a:rPr lang="es-EC" b="1" dirty="0">
                <a:solidFill>
                  <a:schemeClr val="bg1"/>
                </a:solidFill>
              </a:rPr>
              <a:t>TITULACIÓN</a:t>
            </a:r>
          </a:p>
          <a:p>
            <a:r>
              <a:rPr lang="es-ES" dirty="0">
                <a:solidFill>
                  <a:schemeClr val="bg1"/>
                </a:solidFill>
              </a:rPr>
              <a:t>Magíster en Docencia Universitaria</a:t>
            </a:r>
            <a:endParaRPr lang="es-EC" dirty="0">
              <a:solidFill>
                <a:schemeClr val="bg1"/>
              </a:solidFill>
            </a:endParaRP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8725347">
            <a:off x="3515002" y="3746824"/>
            <a:ext cx="1650979" cy="1650979"/>
          </a:xfrm>
          <a:prstGeom prst="rect">
            <a:avLst/>
          </a:prstGeom>
        </p:spPr>
      </p:pic>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7021260">
            <a:off x="3515001" y="4669660"/>
            <a:ext cx="1650979" cy="1650979"/>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845128" flipH="1">
            <a:off x="6325878" y="3666712"/>
            <a:ext cx="1650979" cy="1650979"/>
          </a:xfrm>
          <a:prstGeom prst="rect">
            <a:avLst/>
          </a:prstGeom>
        </p:spPr>
      </p:pic>
      <p:pic>
        <p:nvPicPr>
          <p:cNvPr id="57" name="Gráfico 56" descr="Flecha curva en el sentido contrario a las agujas del reloj">
            <a:extLst>
              <a:ext uri="{FF2B5EF4-FFF2-40B4-BE49-F238E27FC236}">
                <a16:creationId xmlns:a16="http://schemas.microsoft.com/office/drawing/2014/main" id="{92930A4D-8707-2B41-9A49-9955DAB38B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3402430" flipH="1">
            <a:off x="6302632" y="4637799"/>
            <a:ext cx="1650979" cy="1650979"/>
          </a:xfrm>
          <a:prstGeom prst="rect">
            <a:avLst/>
          </a:prstGeom>
        </p:spPr>
      </p:pic>
      <p:pic>
        <p:nvPicPr>
          <p:cNvPr id="29" name="Gráfico 28" descr="Círculos con líneas">
            <a:hlinkClick r:id="rId21" action="ppaction://hlinksldjump"/>
            <a:extLst>
              <a:ext uri="{FF2B5EF4-FFF2-40B4-BE49-F238E27FC236}">
                <a16:creationId xmlns:a16="http://schemas.microsoft.com/office/drawing/2014/main" id="{9C94E5B5-AFD7-7140-8003-F8CD513120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84988" y="82869"/>
            <a:ext cx="1645016" cy="2008314"/>
          </a:xfrm>
          <a:prstGeom prst="rect">
            <a:avLst/>
          </a:prstGeom>
        </p:spPr>
      </p:pic>
      <p:pic>
        <p:nvPicPr>
          <p:cNvPr id="30" name="Gráfico 29" descr="Gráfico de barras">
            <a:hlinkClick r:id="rId16" action="ppaction://hlinksldjump"/>
            <a:extLst>
              <a:ext uri="{FF2B5EF4-FFF2-40B4-BE49-F238E27FC236}">
                <a16:creationId xmlns:a16="http://schemas.microsoft.com/office/drawing/2014/main" id="{4584F034-31DD-544C-846E-6CDE0FB0B63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7483" y="162180"/>
            <a:ext cx="1775509" cy="2008314"/>
          </a:xfrm>
          <a:prstGeom prst="rect">
            <a:avLst/>
          </a:prstGeom>
        </p:spPr>
      </p:pic>
    </p:spTree>
    <p:extLst>
      <p:ext uri="{BB962C8B-B14F-4D97-AF65-F5344CB8AC3E}">
        <p14:creationId xmlns:p14="http://schemas.microsoft.com/office/powerpoint/2010/main" val="2019978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3561318"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dirty="0"/>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b="1" dirty="0">
                <a:solidFill>
                  <a:schemeClr val="bg1"/>
                </a:solidFill>
              </a:rPr>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hlinkClick r:id="rId11"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39100" y="-63169"/>
            <a:ext cx="1947438" cy="2377525"/>
          </a:xfrm>
          <a:prstGeom prst="rect">
            <a:avLst/>
          </a:prstGeom>
        </p:spPr>
      </p:pic>
      <p:pic>
        <p:nvPicPr>
          <p:cNvPr id="24" name="Gráfico 23" descr="Libros">
            <a:hlinkClick r:id="rId14"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06553" y="146754"/>
            <a:ext cx="1404155" cy="1796156"/>
          </a:xfrm>
          <a:prstGeom prst="rect">
            <a:avLst/>
          </a:prstGeom>
        </p:spPr>
      </p:pic>
      <p:pic>
        <p:nvPicPr>
          <p:cNvPr id="32" name="Gráfico 31" descr="Gráfico de barras">
            <a:hlinkClick r:id="rId17"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33" name="Gráfico principal" descr="Círculos con líneas">
            <a:extLst>
              <a:ext uri="{FF2B5EF4-FFF2-40B4-BE49-F238E27FC236}">
                <a16:creationId xmlns:a16="http://schemas.microsoft.com/office/drawing/2014/main" id="{A25FAD28-1278-6849-9E18-305781EDE62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390432" y="2921989"/>
            <a:ext cx="3411577" cy="4425295"/>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METODOLOGÍA DE INVESTIGACIÓN</a:t>
            </a:r>
          </a:p>
        </p:txBody>
      </p:sp>
      <p:pic>
        <p:nvPicPr>
          <p:cNvPr id="36" name="Gráfico 35" descr="Círculos con líneas">
            <a:extLst>
              <a:ext uri="{FF2B5EF4-FFF2-40B4-BE49-F238E27FC236}">
                <a16:creationId xmlns:a16="http://schemas.microsoft.com/office/drawing/2014/main" id="{243369E0-74FC-4147-BEEE-4631B88137B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2760" y="3664631"/>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811045" y="3498670"/>
            <a:ext cx="2669655" cy="1200329"/>
          </a:xfrm>
          <a:prstGeom prst="rect">
            <a:avLst/>
          </a:prstGeom>
          <a:noFill/>
        </p:spPr>
        <p:txBody>
          <a:bodyPr wrap="square" rtlCol="0">
            <a:spAutoFit/>
          </a:bodyPr>
          <a:lstStyle/>
          <a:p>
            <a:r>
              <a:rPr lang="es-EC" b="1" dirty="0">
                <a:solidFill>
                  <a:schemeClr val="bg1"/>
                </a:solidFill>
              </a:rPr>
              <a:t>NIVEL DE INVESTIGACIÓN</a:t>
            </a:r>
          </a:p>
          <a:p>
            <a:r>
              <a:rPr lang="es-EC" dirty="0">
                <a:solidFill>
                  <a:schemeClr val="bg1"/>
                </a:solidFill>
              </a:rPr>
              <a:t>Descriptiva con carácter interpretativo</a:t>
            </a:r>
          </a:p>
          <a:p>
            <a:endParaRPr lang="es-EC" b="1" dirty="0">
              <a:solidFill>
                <a:schemeClr val="bg1"/>
              </a:solidFill>
            </a:endParaRPr>
          </a:p>
        </p:txBody>
      </p:sp>
      <p:pic>
        <p:nvPicPr>
          <p:cNvPr id="40" name="Gráfico 39" descr="Círculos con líneas">
            <a:extLst>
              <a:ext uri="{FF2B5EF4-FFF2-40B4-BE49-F238E27FC236}">
                <a16:creationId xmlns:a16="http://schemas.microsoft.com/office/drawing/2014/main" id="{6D6EC479-04DF-284E-BDCA-00491F9DE58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74135" y="5168490"/>
            <a:ext cx="756303" cy="756303"/>
          </a:xfrm>
          <a:prstGeom prst="rect">
            <a:avLst/>
          </a:prstGeom>
        </p:spPr>
      </p:pic>
      <p:sp>
        <p:nvSpPr>
          <p:cNvPr id="41" name="CuadroTexto 40">
            <a:extLst>
              <a:ext uri="{FF2B5EF4-FFF2-40B4-BE49-F238E27FC236}">
                <a16:creationId xmlns:a16="http://schemas.microsoft.com/office/drawing/2014/main" id="{9F5A9769-D8DA-7B4C-8CC9-1DA1CDB99213}"/>
              </a:ext>
            </a:extLst>
          </p:cNvPr>
          <p:cNvSpPr txBox="1"/>
          <p:nvPr/>
        </p:nvSpPr>
        <p:spPr>
          <a:xfrm>
            <a:off x="854800" y="5073224"/>
            <a:ext cx="2822097" cy="646331"/>
          </a:xfrm>
          <a:prstGeom prst="rect">
            <a:avLst/>
          </a:prstGeom>
          <a:noFill/>
        </p:spPr>
        <p:txBody>
          <a:bodyPr wrap="square" rtlCol="0">
            <a:spAutoFit/>
          </a:bodyPr>
          <a:lstStyle/>
          <a:p>
            <a:r>
              <a:rPr lang="es-EC" b="1" dirty="0">
                <a:solidFill>
                  <a:schemeClr val="bg1"/>
                </a:solidFill>
              </a:rPr>
              <a:t>ENFOQUE</a:t>
            </a:r>
          </a:p>
          <a:p>
            <a:r>
              <a:rPr lang="es-ES" dirty="0">
                <a:solidFill>
                  <a:schemeClr val="bg1"/>
                </a:solidFill>
              </a:rPr>
              <a:t>Cualitativo fenomenológico</a:t>
            </a:r>
            <a:endParaRPr lang="es-EC" dirty="0">
              <a:solidFill>
                <a:schemeClr val="bg1"/>
              </a:solidFill>
            </a:endParaRPr>
          </a:p>
        </p:txBody>
      </p:sp>
      <p:pic>
        <p:nvPicPr>
          <p:cNvPr id="47" name="Gráfico 46" descr="Círculos con líneas">
            <a:extLst>
              <a:ext uri="{FF2B5EF4-FFF2-40B4-BE49-F238E27FC236}">
                <a16:creationId xmlns:a16="http://schemas.microsoft.com/office/drawing/2014/main" id="{FAC03530-29AC-ED49-9DF1-98287F4A267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17846" y="3568944"/>
            <a:ext cx="756303" cy="756303"/>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9808110" y="3289681"/>
            <a:ext cx="2669655" cy="923330"/>
          </a:xfrm>
          <a:prstGeom prst="rect">
            <a:avLst/>
          </a:prstGeom>
          <a:noFill/>
        </p:spPr>
        <p:txBody>
          <a:bodyPr wrap="square" rtlCol="0">
            <a:spAutoFit/>
          </a:bodyPr>
          <a:lstStyle/>
          <a:p>
            <a:r>
              <a:rPr lang="es-EC" b="1" dirty="0">
                <a:solidFill>
                  <a:schemeClr val="bg1"/>
                </a:solidFill>
              </a:rPr>
              <a:t>MÉTODOS DE INVESTIGACIÓN</a:t>
            </a:r>
          </a:p>
          <a:p>
            <a:r>
              <a:rPr lang="es-ES" dirty="0">
                <a:solidFill>
                  <a:schemeClr val="bg1"/>
                </a:solidFill>
              </a:rPr>
              <a:t>Método Inductivo</a:t>
            </a:r>
          </a:p>
        </p:txBody>
      </p:sp>
      <p:pic>
        <p:nvPicPr>
          <p:cNvPr id="49" name="Gráfico 48" descr="Círculos con líneas">
            <a:extLst>
              <a:ext uri="{FF2B5EF4-FFF2-40B4-BE49-F238E27FC236}">
                <a16:creationId xmlns:a16="http://schemas.microsoft.com/office/drawing/2014/main" id="{5A41B2B8-F7D7-8D4B-8828-C3F00564A24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17845" y="4760857"/>
            <a:ext cx="756303" cy="756303"/>
          </a:xfrm>
          <a:prstGeom prst="rect">
            <a:avLst/>
          </a:prstGeom>
        </p:spPr>
      </p:pic>
      <p:sp>
        <p:nvSpPr>
          <p:cNvPr id="50" name="CuadroTexto 49">
            <a:extLst>
              <a:ext uri="{FF2B5EF4-FFF2-40B4-BE49-F238E27FC236}">
                <a16:creationId xmlns:a16="http://schemas.microsoft.com/office/drawing/2014/main" id="{7ECD56EE-E8C2-2645-8542-9AED6059410D}"/>
              </a:ext>
            </a:extLst>
          </p:cNvPr>
          <p:cNvSpPr txBox="1"/>
          <p:nvPr/>
        </p:nvSpPr>
        <p:spPr>
          <a:xfrm>
            <a:off x="9807755" y="4996184"/>
            <a:ext cx="2669655" cy="369332"/>
          </a:xfrm>
          <a:prstGeom prst="rect">
            <a:avLst/>
          </a:prstGeom>
          <a:noFill/>
        </p:spPr>
        <p:txBody>
          <a:bodyPr wrap="square" rtlCol="0">
            <a:spAutoFit/>
          </a:bodyPr>
          <a:lstStyle/>
          <a:p>
            <a:r>
              <a:rPr lang="es-EC" b="1" dirty="0">
                <a:solidFill>
                  <a:schemeClr val="bg1"/>
                </a:solidFill>
              </a:rPr>
              <a:t>POBLACIÓN Y MUESTRA</a:t>
            </a: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329252">
            <a:off x="3451582" y="3145043"/>
            <a:ext cx="1650979" cy="1650979"/>
          </a:xfrm>
          <a:prstGeom prst="rect">
            <a:avLst/>
          </a:prstGeom>
        </p:spPr>
      </p:pic>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021260">
            <a:off x="3307065" y="4502901"/>
            <a:ext cx="1540781" cy="1650979"/>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014664" flipH="1">
            <a:off x="7294214" y="3263610"/>
            <a:ext cx="1650979" cy="1650979"/>
          </a:xfrm>
          <a:prstGeom prst="rect">
            <a:avLst/>
          </a:prstGeom>
        </p:spPr>
      </p:pic>
      <p:pic>
        <p:nvPicPr>
          <p:cNvPr id="3" name="Imagen 2">
            <a:extLst>
              <a:ext uri="{FF2B5EF4-FFF2-40B4-BE49-F238E27FC236}">
                <a16:creationId xmlns:a16="http://schemas.microsoft.com/office/drawing/2014/main" id="{B0C1206F-0680-F947-8E7A-08A689C5C455}"/>
              </a:ext>
            </a:extLst>
          </p:cNvPr>
          <p:cNvPicPr>
            <a:picLocks noChangeAspect="1"/>
          </p:cNvPicPr>
          <p:nvPr/>
        </p:nvPicPr>
        <p:blipFill>
          <a:blip r:embed="rId22"/>
          <a:stretch>
            <a:fillRect/>
          </a:stretch>
        </p:blipFill>
        <p:spPr>
          <a:xfrm>
            <a:off x="8882187" y="5540566"/>
            <a:ext cx="3282487" cy="1375526"/>
          </a:xfrm>
          <a:prstGeom prst="rect">
            <a:avLst/>
          </a:prstGeom>
        </p:spPr>
      </p:pic>
      <p:pic>
        <p:nvPicPr>
          <p:cNvPr id="31" name="Gráfico 30" descr="Flecha curva en el sentido contrario a las agujas del reloj">
            <a:extLst>
              <a:ext uri="{FF2B5EF4-FFF2-40B4-BE49-F238E27FC236}">
                <a16:creationId xmlns:a16="http://schemas.microsoft.com/office/drawing/2014/main" id="{F941C3FC-5C98-354D-82F7-57E3FB081B3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014664" flipH="1">
            <a:off x="7257182" y="4282714"/>
            <a:ext cx="1650979" cy="1650979"/>
          </a:xfrm>
          <a:prstGeom prst="rect">
            <a:avLst/>
          </a:prstGeom>
        </p:spPr>
      </p:pic>
    </p:spTree>
    <p:extLst>
      <p:ext uri="{BB962C8B-B14F-4D97-AF65-F5344CB8AC3E}">
        <p14:creationId xmlns:p14="http://schemas.microsoft.com/office/powerpoint/2010/main" val="30483053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3561318"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dirty="0"/>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b="1" dirty="0">
                <a:solidFill>
                  <a:schemeClr val="bg1"/>
                </a:solidFill>
              </a:rPr>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hlinkClick r:id="rId11"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39100" y="-63169"/>
            <a:ext cx="1947438" cy="2377525"/>
          </a:xfrm>
          <a:prstGeom prst="rect">
            <a:avLst/>
          </a:prstGeom>
        </p:spPr>
      </p:pic>
      <p:pic>
        <p:nvPicPr>
          <p:cNvPr id="24" name="Gráfico 23" descr="Libros">
            <a:hlinkClick r:id="rId14"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06553" y="146754"/>
            <a:ext cx="1404155" cy="1796156"/>
          </a:xfrm>
          <a:prstGeom prst="rect">
            <a:avLst/>
          </a:prstGeom>
        </p:spPr>
      </p:pic>
      <p:pic>
        <p:nvPicPr>
          <p:cNvPr id="32" name="Gráfico 31" descr="Gráfico de barras">
            <a:hlinkClick r:id="rId17"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33" name="Gráfico principal" descr="Círculos con líneas">
            <a:extLst>
              <a:ext uri="{FF2B5EF4-FFF2-40B4-BE49-F238E27FC236}">
                <a16:creationId xmlns:a16="http://schemas.microsoft.com/office/drawing/2014/main" id="{A25FAD28-1278-6849-9E18-305781EDE62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390432" y="2921989"/>
            <a:ext cx="3411577" cy="4425295"/>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METODOLOGÍA DE INVESTIGACIÓN</a:t>
            </a:r>
          </a:p>
        </p:txBody>
      </p:sp>
      <p:pic>
        <p:nvPicPr>
          <p:cNvPr id="36" name="Gráfico 35" descr="Círculos con líneas">
            <a:extLst>
              <a:ext uri="{FF2B5EF4-FFF2-40B4-BE49-F238E27FC236}">
                <a16:creationId xmlns:a16="http://schemas.microsoft.com/office/drawing/2014/main" id="{243369E0-74FC-4147-BEEE-4631B88137B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2760" y="3664631"/>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811045" y="3498670"/>
            <a:ext cx="2669655" cy="1477328"/>
          </a:xfrm>
          <a:prstGeom prst="rect">
            <a:avLst/>
          </a:prstGeom>
          <a:noFill/>
        </p:spPr>
        <p:txBody>
          <a:bodyPr wrap="square" rtlCol="0">
            <a:spAutoFit/>
          </a:bodyPr>
          <a:lstStyle/>
          <a:p>
            <a:r>
              <a:rPr lang="es-EC" b="1" dirty="0">
                <a:solidFill>
                  <a:schemeClr val="bg1"/>
                </a:solidFill>
              </a:rPr>
              <a:t>NIVEL DE INVESTIGACIÓN</a:t>
            </a:r>
          </a:p>
          <a:p>
            <a:endParaRPr lang="es-EC" dirty="0">
              <a:solidFill>
                <a:schemeClr val="bg1"/>
              </a:solidFill>
            </a:endParaRPr>
          </a:p>
          <a:p>
            <a:r>
              <a:rPr lang="es-EC" dirty="0">
                <a:solidFill>
                  <a:schemeClr val="bg1"/>
                </a:solidFill>
              </a:rPr>
              <a:t>Descriptiva con carácter interpretativo</a:t>
            </a:r>
          </a:p>
          <a:p>
            <a:endParaRPr lang="es-EC" b="1" dirty="0">
              <a:solidFill>
                <a:schemeClr val="bg1"/>
              </a:solidFill>
            </a:endParaRPr>
          </a:p>
        </p:txBody>
      </p:sp>
      <p:pic>
        <p:nvPicPr>
          <p:cNvPr id="40" name="Gráfico 39" descr="Círculos con líneas">
            <a:extLst>
              <a:ext uri="{FF2B5EF4-FFF2-40B4-BE49-F238E27FC236}">
                <a16:creationId xmlns:a16="http://schemas.microsoft.com/office/drawing/2014/main" id="{6D6EC479-04DF-284E-BDCA-00491F9DE58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74135" y="5168490"/>
            <a:ext cx="756303" cy="756303"/>
          </a:xfrm>
          <a:prstGeom prst="rect">
            <a:avLst/>
          </a:prstGeom>
        </p:spPr>
      </p:pic>
      <p:sp>
        <p:nvSpPr>
          <p:cNvPr id="41" name="CuadroTexto 40">
            <a:extLst>
              <a:ext uri="{FF2B5EF4-FFF2-40B4-BE49-F238E27FC236}">
                <a16:creationId xmlns:a16="http://schemas.microsoft.com/office/drawing/2014/main" id="{9F5A9769-D8DA-7B4C-8CC9-1DA1CDB99213}"/>
              </a:ext>
            </a:extLst>
          </p:cNvPr>
          <p:cNvSpPr txBox="1"/>
          <p:nvPr/>
        </p:nvSpPr>
        <p:spPr>
          <a:xfrm>
            <a:off x="854800" y="5073224"/>
            <a:ext cx="2822097" cy="923330"/>
          </a:xfrm>
          <a:prstGeom prst="rect">
            <a:avLst/>
          </a:prstGeom>
          <a:noFill/>
        </p:spPr>
        <p:txBody>
          <a:bodyPr wrap="square" rtlCol="0">
            <a:spAutoFit/>
          </a:bodyPr>
          <a:lstStyle/>
          <a:p>
            <a:r>
              <a:rPr lang="es-EC" b="1" dirty="0">
                <a:solidFill>
                  <a:schemeClr val="bg1"/>
                </a:solidFill>
              </a:rPr>
              <a:t>ENFOQUE</a:t>
            </a:r>
          </a:p>
          <a:p>
            <a:endParaRPr lang="es-ES" dirty="0">
              <a:solidFill>
                <a:schemeClr val="bg1"/>
              </a:solidFill>
            </a:endParaRPr>
          </a:p>
          <a:p>
            <a:r>
              <a:rPr lang="es-ES" dirty="0">
                <a:solidFill>
                  <a:schemeClr val="bg1"/>
                </a:solidFill>
              </a:rPr>
              <a:t>Cualitativo fenomenológico</a:t>
            </a:r>
            <a:endParaRPr lang="es-EC" dirty="0">
              <a:solidFill>
                <a:schemeClr val="bg1"/>
              </a:solidFill>
            </a:endParaRPr>
          </a:p>
        </p:txBody>
      </p:sp>
      <p:pic>
        <p:nvPicPr>
          <p:cNvPr id="47" name="Gráfico 46" descr="Círculos con líneas">
            <a:extLst>
              <a:ext uri="{FF2B5EF4-FFF2-40B4-BE49-F238E27FC236}">
                <a16:creationId xmlns:a16="http://schemas.microsoft.com/office/drawing/2014/main" id="{FAC03530-29AC-ED49-9DF1-98287F4A267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17846" y="3568944"/>
            <a:ext cx="756303" cy="756303"/>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9808110" y="3289681"/>
            <a:ext cx="2669655" cy="1200329"/>
          </a:xfrm>
          <a:prstGeom prst="rect">
            <a:avLst/>
          </a:prstGeom>
          <a:noFill/>
        </p:spPr>
        <p:txBody>
          <a:bodyPr wrap="square" rtlCol="0">
            <a:spAutoFit/>
          </a:bodyPr>
          <a:lstStyle/>
          <a:p>
            <a:r>
              <a:rPr lang="es-EC" b="1" dirty="0">
                <a:solidFill>
                  <a:schemeClr val="bg1"/>
                </a:solidFill>
              </a:rPr>
              <a:t>MÉTODOS DE INVESTIGACIÓN</a:t>
            </a:r>
          </a:p>
          <a:p>
            <a:endParaRPr lang="es-ES" b="1" dirty="0">
              <a:solidFill>
                <a:schemeClr val="bg1"/>
              </a:solidFill>
            </a:endParaRPr>
          </a:p>
          <a:p>
            <a:r>
              <a:rPr lang="es-ES" dirty="0">
                <a:solidFill>
                  <a:schemeClr val="bg1"/>
                </a:solidFill>
              </a:rPr>
              <a:t>Método Inductivo</a:t>
            </a:r>
          </a:p>
        </p:txBody>
      </p:sp>
      <p:pic>
        <p:nvPicPr>
          <p:cNvPr id="49" name="Gráfico 48" descr="Círculos con líneas">
            <a:extLst>
              <a:ext uri="{FF2B5EF4-FFF2-40B4-BE49-F238E27FC236}">
                <a16:creationId xmlns:a16="http://schemas.microsoft.com/office/drawing/2014/main" id="{5A41B2B8-F7D7-8D4B-8828-C3F00564A24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17845" y="4760857"/>
            <a:ext cx="756303" cy="756303"/>
          </a:xfrm>
          <a:prstGeom prst="rect">
            <a:avLst/>
          </a:prstGeom>
        </p:spPr>
      </p:pic>
      <p:sp>
        <p:nvSpPr>
          <p:cNvPr id="50" name="CuadroTexto 49">
            <a:extLst>
              <a:ext uri="{FF2B5EF4-FFF2-40B4-BE49-F238E27FC236}">
                <a16:creationId xmlns:a16="http://schemas.microsoft.com/office/drawing/2014/main" id="{7ECD56EE-E8C2-2645-8542-9AED6059410D}"/>
              </a:ext>
            </a:extLst>
          </p:cNvPr>
          <p:cNvSpPr txBox="1"/>
          <p:nvPr/>
        </p:nvSpPr>
        <p:spPr>
          <a:xfrm>
            <a:off x="9807755" y="4996184"/>
            <a:ext cx="2669655" cy="369332"/>
          </a:xfrm>
          <a:prstGeom prst="rect">
            <a:avLst/>
          </a:prstGeom>
          <a:noFill/>
        </p:spPr>
        <p:txBody>
          <a:bodyPr wrap="square" rtlCol="0">
            <a:spAutoFit/>
          </a:bodyPr>
          <a:lstStyle/>
          <a:p>
            <a:r>
              <a:rPr lang="es-EC" b="1" dirty="0">
                <a:solidFill>
                  <a:schemeClr val="bg1"/>
                </a:solidFill>
              </a:rPr>
              <a:t>POBLACIÓN Y MUESTRA</a:t>
            </a: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329252">
            <a:off x="3451582" y="3145043"/>
            <a:ext cx="1650979" cy="1650979"/>
          </a:xfrm>
          <a:prstGeom prst="rect">
            <a:avLst/>
          </a:prstGeom>
        </p:spPr>
      </p:pic>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021260">
            <a:off x="3307065" y="4502901"/>
            <a:ext cx="1540781" cy="1650979"/>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014664" flipH="1">
            <a:off x="7294214" y="3263610"/>
            <a:ext cx="1650979" cy="1650979"/>
          </a:xfrm>
          <a:prstGeom prst="rect">
            <a:avLst/>
          </a:prstGeom>
        </p:spPr>
      </p:pic>
      <p:pic>
        <p:nvPicPr>
          <p:cNvPr id="3" name="Imagen 2">
            <a:extLst>
              <a:ext uri="{FF2B5EF4-FFF2-40B4-BE49-F238E27FC236}">
                <a16:creationId xmlns:a16="http://schemas.microsoft.com/office/drawing/2014/main" id="{B0C1206F-0680-F947-8E7A-08A689C5C455}"/>
              </a:ext>
            </a:extLst>
          </p:cNvPr>
          <p:cNvPicPr>
            <a:picLocks noChangeAspect="1"/>
          </p:cNvPicPr>
          <p:nvPr/>
        </p:nvPicPr>
        <p:blipFill>
          <a:blip r:embed="rId22"/>
          <a:stretch>
            <a:fillRect/>
          </a:stretch>
        </p:blipFill>
        <p:spPr>
          <a:xfrm>
            <a:off x="252752" y="2797342"/>
            <a:ext cx="11733785" cy="3904099"/>
          </a:xfrm>
          <a:prstGeom prst="rect">
            <a:avLst/>
          </a:prstGeom>
        </p:spPr>
      </p:pic>
      <p:pic>
        <p:nvPicPr>
          <p:cNvPr id="31" name="Gráfico 30" descr="Flecha curva en el sentido contrario a las agujas del reloj">
            <a:extLst>
              <a:ext uri="{FF2B5EF4-FFF2-40B4-BE49-F238E27FC236}">
                <a16:creationId xmlns:a16="http://schemas.microsoft.com/office/drawing/2014/main" id="{F941C3FC-5C98-354D-82F7-57E3FB081B3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014664" flipH="1">
            <a:off x="7257182" y="4282714"/>
            <a:ext cx="1650979" cy="1650979"/>
          </a:xfrm>
          <a:prstGeom prst="rect">
            <a:avLst/>
          </a:prstGeom>
        </p:spPr>
      </p:pic>
    </p:spTree>
    <p:extLst>
      <p:ext uri="{BB962C8B-B14F-4D97-AF65-F5344CB8AC3E}">
        <p14:creationId xmlns:p14="http://schemas.microsoft.com/office/powerpoint/2010/main" val="133956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3561318"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dirty="0"/>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b="1" dirty="0">
                <a:solidFill>
                  <a:schemeClr val="bg1"/>
                </a:solidFill>
              </a:rPr>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hlinkClick r:id="rId11"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39100" y="-63169"/>
            <a:ext cx="1947438" cy="2377525"/>
          </a:xfrm>
          <a:prstGeom prst="rect">
            <a:avLst/>
          </a:prstGeom>
        </p:spPr>
      </p:pic>
      <p:pic>
        <p:nvPicPr>
          <p:cNvPr id="24" name="Gráfico 23" descr="Libros">
            <a:hlinkClick r:id="rId14"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06553" y="146754"/>
            <a:ext cx="1404155" cy="1796156"/>
          </a:xfrm>
          <a:prstGeom prst="rect">
            <a:avLst/>
          </a:prstGeom>
        </p:spPr>
      </p:pic>
      <p:pic>
        <p:nvPicPr>
          <p:cNvPr id="32" name="Gráfico 31" descr="Gráfico de barras">
            <a:hlinkClick r:id="rId17"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33" name="Gráfico principal" descr="Círculos con líneas">
            <a:extLst>
              <a:ext uri="{FF2B5EF4-FFF2-40B4-BE49-F238E27FC236}">
                <a16:creationId xmlns:a16="http://schemas.microsoft.com/office/drawing/2014/main" id="{A25FAD28-1278-6849-9E18-305781EDE62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390432" y="2921989"/>
            <a:ext cx="3411577" cy="4425295"/>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METODOLOGÍA DE INVESTIGACIÓN</a:t>
            </a:r>
          </a:p>
        </p:txBody>
      </p:sp>
      <p:pic>
        <p:nvPicPr>
          <p:cNvPr id="36" name="Gráfico 35" descr="Círculos con líneas">
            <a:extLst>
              <a:ext uri="{FF2B5EF4-FFF2-40B4-BE49-F238E27FC236}">
                <a16:creationId xmlns:a16="http://schemas.microsoft.com/office/drawing/2014/main" id="{243369E0-74FC-4147-BEEE-4631B88137B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2760" y="3664631"/>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811045" y="3498670"/>
            <a:ext cx="2669655" cy="1200329"/>
          </a:xfrm>
          <a:prstGeom prst="rect">
            <a:avLst/>
          </a:prstGeom>
          <a:noFill/>
        </p:spPr>
        <p:txBody>
          <a:bodyPr wrap="square" rtlCol="0">
            <a:spAutoFit/>
          </a:bodyPr>
          <a:lstStyle/>
          <a:p>
            <a:r>
              <a:rPr lang="es-EC" b="1" dirty="0">
                <a:solidFill>
                  <a:schemeClr val="bg1"/>
                </a:solidFill>
              </a:rPr>
              <a:t>NIVEL DE INVESTIGACIÓN</a:t>
            </a:r>
          </a:p>
          <a:p>
            <a:r>
              <a:rPr lang="es-EC" dirty="0">
                <a:solidFill>
                  <a:schemeClr val="bg1"/>
                </a:solidFill>
              </a:rPr>
              <a:t>Descriptiva con carácter interpretativo</a:t>
            </a:r>
          </a:p>
          <a:p>
            <a:endParaRPr lang="es-EC" b="1" dirty="0">
              <a:solidFill>
                <a:schemeClr val="bg1"/>
              </a:solidFill>
            </a:endParaRPr>
          </a:p>
        </p:txBody>
      </p:sp>
      <p:pic>
        <p:nvPicPr>
          <p:cNvPr id="40" name="Gráfico 39" descr="Círculos con líneas">
            <a:extLst>
              <a:ext uri="{FF2B5EF4-FFF2-40B4-BE49-F238E27FC236}">
                <a16:creationId xmlns:a16="http://schemas.microsoft.com/office/drawing/2014/main" id="{6D6EC479-04DF-284E-BDCA-00491F9DE58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74135" y="5168490"/>
            <a:ext cx="756303" cy="756303"/>
          </a:xfrm>
          <a:prstGeom prst="rect">
            <a:avLst/>
          </a:prstGeom>
        </p:spPr>
      </p:pic>
      <p:sp>
        <p:nvSpPr>
          <p:cNvPr id="41" name="CuadroTexto 40">
            <a:extLst>
              <a:ext uri="{FF2B5EF4-FFF2-40B4-BE49-F238E27FC236}">
                <a16:creationId xmlns:a16="http://schemas.microsoft.com/office/drawing/2014/main" id="{9F5A9769-D8DA-7B4C-8CC9-1DA1CDB99213}"/>
              </a:ext>
            </a:extLst>
          </p:cNvPr>
          <p:cNvSpPr txBox="1"/>
          <p:nvPr/>
        </p:nvSpPr>
        <p:spPr>
          <a:xfrm>
            <a:off x="854800" y="5073224"/>
            <a:ext cx="2822097" cy="646331"/>
          </a:xfrm>
          <a:prstGeom prst="rect">
            <a:avLst/>
          </a:prstGeom>
          <a:noFill/>
        </p:spPr>
        <p:txBody>
          <a:bodyPr wrap="square" rtlCol="0">
            <a:spAutoFit/>
          </a:bodyPr>
          <a:lstStyle/>
          <a:p>
            <a:r>
              <a:rPr lang="es-EC" b="1" dirty="0">
                <a:solidFill>
                  <a:schemeClr val="bg1"/>
                </a:solidFill>
              </a:rPr>
              <a:t>ENFOQUE</a:t>
            </a:r>
          </a:p>
          <a:p>
            <a:r>
              <a:rPr lang="es-ES" dirty="0">
                <a:solidFill>
                  <a:schemeClr val="bg1"/>
                </a:solidFill>
              </a:rPr>
              <a:t>Cualitativo fenomenológico</a:t>
            </a:r>
            <a:endParaRPr lang="es-EC" dirty="0">
              <a:solidFill>
                <a:schemeClr val="bg1"/>
              </a:solidFill>
            </a:endParaRPr>
          </a:p>
        </p:txBody>
      </p:sp>
      <p:pic>
        <p:nvPicPr>
          <p:cNvPr id="47" name="Gráfico 46" descr="Círculos con líneas">
            <a:extLst>
              <a:ext uri="{FF2B5EF4-FFF2-40B4-BE49-F238E27FC236}">
                <a16:creationId xmlns:a16="http://schemas.microsoft.com/office/drawing/2014/main" id="{FAC03530-29AC-ED49-9DF1-98287F4A267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17846" y="3568944"/>
            <a:ext cx="756303" cy="756303"/>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9808110" y="3289681"/>
            <a:ext cx="2669655" cy="923330"/>
          </a:xfrm>
          <a:prstGeom prst="rect">
            <a:avLst/>
          </a:prstGeom>
          <a:noFill/>
        </p:spPr>
        <p:txBody>
          <a:bodyPr wrap="square" rtlCol="0">
            <a:spAutoFit/>
          </a:bodyPr>
          <a:lstStyle/>
          <a:p>
            <a:r>
              <a:rPr lang="es-EC" b="1" dirty="0">
                <a:solidFill>
                  <a:schemeClr val="bg1"/>
                </a:solidFill>
              </a:rPr>
              <a:t>MÉTODOS DE INVESTIGACIÓN</a:t>
            </a:r>
          </a:p>
          <a:p>
            <a:r>
              <a:rPr lang="es-ES" dirty="0">
                <a:solidFill>
                  <a:schemeClr val="bg1"/>
                </a:solidFill>
              </a:rPr>
              <a:t>Método Inductivo</a:t>
            </a:r>
          </a:p>
        </p:txBody>
      </p:sp>
      <p:pic>
        <p:nvPicPr>
          <p:cNvPr id="49" name="Gráfico 48" descr="Círculos con líneas">
            <a:extLst>
              <a:ext uri="{FF2B5EF4-FFF2-40B4-BE49-F238E27FC236}">
                <a16:creationId xmlns:a16="http://schemas.microsoft.com/office/drawing/2014/main" id="{5A41B2B8-F7D7-8D4B-8828-C3F00564A24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17845" y="4760857"/>
            <a:ext cx="756303" cy="756303"/>
          </a:xfrm>
          <a:prstGeom prst="rect">
            <a:avLst/>
          </a:prstGeom>
        </p:spPr>
      </p:pic>
      <p:sp>
        <p:nvSpPr>
          <p:cNvPr id="50" name="CuadroTexto 49">
            <a:extLst>
              <a:ext uri="{FF2B5EF4-FFF2-40B4-BE49-F238E27FC236}">
                <a16:creationId xmlns:a16="http://schemas.microsoft.com/office/drawing/2014/main" id="{7ECD56EE-E8C2-2645-8542-9AED6059410D}"/>
              </a:ext>
            </a:extLst>
          </p:cNvPr>
          <p:cNvSpPr txBox="1"/>
          <p:nvPr/>
        </p:nvSpPr>
        <p:spPr>
          <a:xfrm>
            <a:off x="9807755" y="4996184"/>
            <a:ext cx="2669655" cy="369332"/>
          </a:xfrm>
          <a:prstGeom prst="rect">
            <a:avLst/>
          </a:prstGeom>
          <a:noFill/>
        </p:spPr>
        <p:txBody>
          <a:bodyPr wrap="square" rtlCol="0">
            <a:spAutoFit/>
          </a:bodyPr>
          <a:lstStyle/>
          <a:p>
            <a:r>
              <a:rPr lang="es-EC" b="1" dirty="0">
                <a:solidFill>
                  <a:schemeClr val="bg1"/>
                </a:solidFill>
              </a:rPr>
              <a:t>POBLACIÓN Y MUESTRA</a:t>
            </a: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329252">
            <a:off x="3451582" y="3145043"/>
            <a:ext cx="1650979" cy="1650979"/>
          </a:xfrm>
          <a:prstGeom prst="rect">
            <a:avLst/>
          </a:prstGeom>
        </p:spPr>
      </p:pic>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021260">
            <a:off x="3307065" y="4502901"/>
            <a:ext cx="1540781" cy="1650979"/>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014664" flipH="1">
            <a:off x="7294214" y="3263610"/>
            <a:ext cx="1650979" cy="1650979"/>
          </a:xfrm>
          <a:prstGeom prst="rect">
            <a:avLst/>
          </a:prstGeom>
        </p:spPr>
      </p:pic>
      <p:pic>
        <p:nvPicPr>
          <p:cNvPr id="3" name="Imagen 2">
            <a:extLst>
              <a:ext uri="{FF2B5EF4-FFF2-40B4-BE49-F238E27FC236}">
                <a16:creationId xmlns:a16="http://schemas.microsoft.com/office/drawing/2014/main" id="{B0C1206F-0680-F947-8E7A-08A689C5C455}"/>
              </a:ext>
            </a:extLst>
          </p:cNvPr>
          <p:cNvPicPr>
            <a:picLocks noChangeAspect="1"/>
          </p:cNvPicPr>
          <p:nvPr/>
        </p:nvPicPr>
        <p:blipFill>
          <a:blip r:embed="rId22"/>
          <a:stretch>
            <a:fillRect/>
          </a:stretch>
        </p:blipFill>
        <p:spPr>
          <a:xfrm>
            <a:off x="8021525" y="5540566"/>
            <a:ext cx="4143150" cy="1375526"/>
          </a:xfrm>
          <a:prstGeom prst="rect">
            <a:avLst/>
          </a:prstGeom>
        </p:spPr>
      </p:pic>
      <p:pic>
        <p:nvPicPr>
          <p:cNvPr id="31" name="Gráfico 30" descr="Flecha curva en el sentido contrario a las agujas del reloj">
            <a:extLst>
              <a:ext uri="{FF2B5EF4-FFF2-40B4-BE49-F238E27FC236}">
                <a16:creationId xmlns:a16="http://schemas.microsoft.com/office/drawing/2014/main" id="{F941C3FC-5C98-354D-82F7-57E3FB081B3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014664" flipH="1">
            <a:off x="7257182" y="4282714"/>
            <a:ext cx="1650979" cy="1650979"/>
          </a:xfrm>
          <a:prstGeom prst="rect">
            <a:avLst/>
          </a:prstGeom>
        </p:spPr>
      </p:pic>
    </p:spTree>
    <p:extLst>
      <p:ext uri="{BB962C8B-B14F-4D97-AF65-F5344CB8AC3E}">
        <p14:creationId xmlns:p14="http://schemas.microsoft.com/office/powerpoint/2010/main" val="25864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VARIABLES</a:t>
            </a:r>
          </a:p>
        </p:txBody>
      </p:sp>
      <p:pic>
        <p:nvPicPr>
          <p:cNvPr id="23" name="Gráfico principal" descr="Gráfico de barras">
            <a:extLst>
              <a:ext uri="{FF2B5EF4-FFF2-40B4-BE49-F238E27FC236}">
                <a16:creationId xmlns:a16="http://schemas.microsoft.com/office/drawing/2014/main" id="{C8585EF2-3F9E-B245-B62A-4B2BDA71A8CD}"/>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377241" y="3440239"/>
            <a:ext cx="3226205" cy="3571614"/>
          </a:xfrm>
          <a:prstGeom prst="rect">
            <a:avLst/>
          </a:prstGeom>
        </p:spPr>
      </p:pic>
      <p:pic>
        <p:nvPicPr>
          <p:cNvPr id="25" name="Gráfico 24" descr="Gráfico de barras">
            <a:extLst>
              <a:ext uri="{FF2B5EF4-FFF2-40B4-BE49-F238E27FC236}">
                <a16:creationId xmlns:a16="http://schemas.microsoft.com/office/drawing/2014/main" id="{BF4E1B15-80A2-4D42-B6A8-57217D8BE194}"/>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186531" y="4178079"/>
            <a:ext cx="756303" cy="756303"/>
          </a:xfrm>
          <a:prstGeom prst="rect">
            <a:avLst/>
          </a:prstGeom>
        </p:spPr>
      </p:pic>
      <p:sp>
        <p:nvSpPr>
          <p:cNvPr id="26" name="CuadroTexto 25">
            <a:extLst>
              <a:ext uri="{FF2B5EF4-FFF2-40B4-BE49-F238E27FC236}">
                <a16:creationId xmlns:a16="http://schemas.microsoft.com/office/drawing/2014/main" id="{CA8FF0C6-12A0-954D-9DFC-4C7EF3A15BA1}"/>
              </a:ext>
            </a:extLst>
          </p:cNvPr>
          <p:cNvSpPr txBox="1"/>
          <p:nvPr/>
        </p:nvSpPr>
        <p:spPr>
          <a:xfrm>
            <a:off x="967644" y="4251276"/>
            <a:ext cx="2914116" cy="646331"/>
          </a:xfrm>
          <a:prstGeom prst="rect">
            <a:avLst/>
          </a:prstGeom>
          <a:noFill/>
        </p:spPr>
        <p:txBody>
          <a:bodyPr wrap="square" rtlCol="0">
            <a:spAutoFit/>
          </a:bodyPr>
          <a:lstStyle/>
          <a:p>
            <a:r>
              <a:rPr lang="es-EC" b="1" dirty="0">
                <a:solidFill>
                  <a:schemeClr val="bg1"/>
                </a:solidFill>
              </a:rPr>
              <a:t>NATURALEZA Y TIPOLOGÍA DEL TRABAJO</a:t>
            </a:r>
            <a:endParaRPr lang="es-EC" dirty="0">
              <a:solidFill>
                <a:schemeClr val="bg1"/>
              </a:solidFill>
            </a:endParaRPr>
          </a:p>
        </p:txBody>
      </p:sp>
      <p:pic>
        <p:nvPicPr>
          <p:cNvPr id="27" name="Gráfico 26" descr="Gráfico de barras">
            <a:extLst>
              <a:ext uri="{FF2B5EF4-FFF2-40B4-BE49-F238E27FC236}">
                <a16:creationId xmlns:a16="http://schemas.microsoft.com/office/drawing/2014/main" id="{3B978C21-81C1-5544-8D20-ECE6D21A17E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11341" y="5414996"/>
            <a:ext cx="756303" cy="756303"/>
          </a:xfrm>
          <a:prstGeom prst="rect">
            <a:avLst/>
          </a:prstGeom>
        </p:spPr>
      </p:pic>
      <p:sp>
        <p:nvSpPr>
          <p:cNvPr id="28" name="CuadroTexto 27">
            <a:extLst>
              <a:ext uri="{FF2B5EF4-FFF2-40B4-BE49-F238E27FC236}">
                <a16:creationId xmlns:a16="http://schemas.microsoft.com/office/drawing/2014/main" id="{EAFFACFC-B8CE-EB4A-A67C-3F71E96269AD}"/>
              </a:ext>
            </a:extLst>
          </p:cNvPr>
          <p:cNvSpPr txBox="1"/>
          <p:nvPr/>
        </p:nvSpPr>
        <p:spPr>
          <a:xfrm>
            <a:off x="967644" y="5608850"/>
            <a:ext cx="2822097" cy="369332"/>
          </a:xfrm>
          <a:prstGeom prst="rect">
            <a:avLst/>
          </a:prstGeom>
          <a:noFill/>
        </p:spPr>
        <p:txBody>
          <a:bodyPr wrap="square" rtlCol="0">
            <a:spAutoFit/>
          </a:bodyPr>
          <a:lstStyle/>
          <a:p>
            <a:r>
              <a:rPr lang="es-EC" b="1" dirty="0">
                <a:solidFill>
                  <a:schemeClr val="bg1"/>
                </a:solidFill>
              </a:rPr>
              <a:t>INSERCIÓN PROFESIONAL</a:t>
            </a:r>
            <a:endParaRPr lang="es-EC" dirty="0">
              <a:solidFill>
                <a:schemeClr val="bg1"/>
              </a:solidFill>
            </a:endParaRPr>
          </a:p>
        </p:txBody>
      </p:sp>
      <p:pic>
        <p:nvPicPr>
          <p:cNvPr id="29" name="Gráfico 28" descr="Gráfico de barras">
            <a:extLst>
              <a:ext uri="{FF2B5EF4-FFF2-40B4-BE49-F238E27FC236}">
                <a16:creationId xmlns:a16="http://schemas.microsoft.com/office/drawing/2014/main" id="{5098255F-4B7C-E84C-A98F-F958FEC402AE}"/>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8500867" y="4178079"/>
            <a:ext cx="756303" cy="756303"/>
          </a:xfrm>
          <a:prstGeom prst="rect">
            <a:avLst/>
          </a:prstGeom>
        </p:spPr>
      </p:pic>
      <p:sp>
        <p:nvSpPr>
          <p:cNvPr id="30" name="CuadroTexto 29">
            <a:extLst>
              <a:ext uri="{FF2B5EF4-FFF2-40B4-BE49-F238E27FC236}">
                <a16:creationId xmlns:a16="http://schemas.microsoft.com/office/drawing/2014/main" id="{B75010B1-5CE9-1045-B5BF-D5A9D610CB68}"/>
              </a:ext>
            </a:extLst>
          </p:cNvPr>
          <p:cNvSpPr txBox="1"/>
          <p:nvPr/>
        </p:nvSpPr>
        <p:spPr>
          <a:xfrm>
            <a:off x="9495020" y="4058133"/>
            <a:ext cx="2669655" cy="923330"/>
          </a:xfrm>
          <a:prstGeom prst="rect">
            <a:avLst/>
          </a:prstGeom>
          <a:noFill/>
        </p:spPr>
        <p:txBody>
          <a:bodyPr wrap="square" rtlCol="0">
            <a:spAutoFit/>
          </a:bodyPr>
          <a:lstStyle/>
          <a:p>
            <a:r>
              <a:rPr lang="en-US" b="1" dirty="0">
                <a:solidFill>
                  <a:schemeClr val="bg1"/>
                </a:solidFill>
              </a:rPr>
              <a:t>NECESIDADES FORMATIVAS DE LOS GRADUADOS</a:t>
            </a:r>
            <a:endParaRPr lang="es-EC" dirty="0">
              <a:solidFill>
                <a:schemeClr val="bg1"/>
              </a:solidFill>
            </a:endParaRPr>
          </a:p>
        </p:txBody>
      </p:sp>
      <p:pic>
        <p:nvPicPr>
          <p:cNvPr id="33" name="Gráfico 32" descr="Flecha curva en el sentido contrario a las agujas del reloj">
            <a:extLst>
              <a:ext uri="{FF2B5EF4-FFF2-40B4-BE49-F238E27FC236}">
                <a16:creationId xmlns:a16="http://schemas.microsoft.com/office/drawing/2014/main" id="{2CE405C0-4CB8-8540-BD3A-B9B333FDFC8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021260">
            <a:off x="3345053" y="4581103"/>
            <a:ext cx="1476875" cy="1476875"/>
          </a:xfrm>
          <a:prstGeom prst="rect">
            <a:avLst/>
          </a:prstGeom>
        </p:spPr>
      </p:pic>
      <p:pic>
        <p:nvPicPr>
          <p:cNvPr id="34" name="Gráfico 33" descr="Flecha curva en el sentido contrario a las agujas del reloj">
            <a:extLst>
              <a:ext uri="{FF2B5EF4-FFF2-40B4-BE49-F238E27FC236}">
                <a16:creationId xmlns:a16="http://schemas.microsoft.com/office/drawing/2014/main" id="{CA1A6A2C-78D2-A749-BAE9-5BC353CBA5C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290762" flipH="1">
            <a:off x="7135650" y="3762030"/>
            <a:ext cx="1358778" cy="1358778"/>
          </a:xfrm>
          <a:prstGeom prst="rect">
            <a:avLst/>
          </a:prstGeom>
        </p:spPr>
      </p:pic>
      <p:pic>
        <p:nvPicPr>
          <p:cNvPr id="36" name="Gráfico 35" descr="Flecha curva en el sentido contrario a las agujas del reloj">
            <a:extLst>
              <a:ext uri="{FF2B5EF4-FFF2-40B4-BE49-F238E27FC236}">
                <a16:creationId xmlns:a16="http://schemas.microsoft.com/office/drawing/2014/main" id="{27305194-5207-3646-8A1C-2D1B6C98A5B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021260">
            <a:off x="3272138" y="3303743"/>
            <a:ext cx="1476875" cy="1476875"/>
          </a:xfrm>
          <a:prstGeom prst="rect">
            <a:avLst/>
          </a:prstGeom>
        </p:spPr>
      </p:pic>
    </p:spTree>
    <p:extLst>
      <p:ext uri="{BB962C8B-B14F-4D97-AF65-F5344CB8AC3E}">
        <p14:creationId xmlns:p14="http://schemas.microsoft.com/office/powerpoint/2010/main" val="12038002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NATURALEZA Y TIPOLOGÍA DEL TRABAJO</a:t>
            </a:r>
          </a:p>
        </p:txBody>
      </p:sp>
      <p:pic>
        <p:nvPicPr>
          <p:cNvPr id="2" name="Imagen 1">
            <a:extLst>
              <a:ext uri="{FF2B5EF4-FFF2-40B4-BE49-F238E27FC236}">
                <a16:creationId xmlns:a16="http://schemas.microsoft.com/office/drawing/2014/main" id="{4A8ED4EC-8A73-8E4D-92AD-9A9D1BB36150}"/>
              </a:ext>
            </a:extLst>
          </p:cNvPr>
          <p:cNvPicPr>
            <a:picLocks noChangeAspect="1"/>
          </p:cNvPicPr>
          <p:nvPr/>
        </p:nvPicPr>
        <p:blipFill>
          <a:blip r:embed="rId20"/>
          <a:stretch>
            <a:fillRect/>
          </a:stretch>
        </p:blipFill>
        <p:spPr>
          <a:xfrm>
            <a:off x="239216" y="3658239"/>
            <a:ext cx="5531318" cy="3198490"/>
          </a:xfrm>
          <a:prstGeom prst="rect">
            <a:avLst/>
          </a:prstGeom>
        </p:spPr>
      </p:pic>
      <p:pic>
        <p:nvPicPr>
          <p:cNvPr id="20" name="Imagen 19">
            <a:extLst>
              <a:ext uri="{FF2B5EF4-FFF2-40B4-BE49-F238E27FC236}">
                <a16:creationId xmlns:a16="http://schemas.microsoft.com/office/drawing/2014/main" id="{D626684D-4C9C-4E46-AA59-567F23A06AE0}"/>
              </a:ext>
            </a:extLst>
          </p:cNvPr>
          <p:cNvPicPr>
            <a:picLocks noChangeAspect="1"/>
          </p:cNvPicPr>
          <p:nvPr/>
        </p:nvPicPr>
        <p:blipFill>
          <a:blip r:embed="rId21"/>
          <a:stretch>
            <a:fillRect/>
          </a:stretch>
        </p:blipFill>
        <p:spPr>
          <a:xfrm>
            <a:off x="5939582" y="3651403"/>
            <a:ext cx="6013202" cy="3198490"/>
          </a:xfrm>
          <a:prstGeom prst="rect">
            <a:avLst/>
          </a:prstGeom>
        </p:spPr>
      </p:pic>
    </p:spTree>
    <p:extLst>
      <p:ext uri="{BB962C8B-B14F-4D97-AF65-F5344CB8AC3E}">
        <p14:creationId xmlns:p14="http://schemas.microsoft.com/office/powerpoint/2010/main" val="296943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SECTOR DEL TRABAJO Y FUNCIONES QUE DESEMPEÑA</a:t>
            </a:r>
          </a:p>
        </p:txBody>
      </p:sp>
      <p:pic>
        <p:nvPicPr>
          <p:cNvPr id="3" name="Imagen 2">
            <a:extLst>
              <a:ext uri="{FF2B5EF4-FFF2-40B4-BE49-F238E27FC236}">
                <a16:creationId xmlns:a16="http://schemas.microsoft.com/office/drawing/2014/main" id="{2C862F82-9B70-5649-B1E0-686A57FFB89D}"/>
              </a:ext>
            </a:extLst>
          </p:cNvPr>
          <p:cNvPicPr>
            <a:picLocks noChangeAspect="1"/>
          </p:cNvPicPr>
          <p:nvPr/>
        </p:nvPicPr>
        <p:blipFill>
          <a:blip r:embed="rId20"/>
          <a:stretch>
            <a:fillRect/>
          </a:stretch>
        </p:blipFill>
        <p:spPr>
          <a:xfrm>
            <a:off x="239216" y="3659508"/>
            <a:ext cx="5531318" cy="3198492"/>
          </a:xfrm>
          <a:prstGeom prst="rect">
            <a:avLst/>
          </a:prstGeom>
        </p:spPr>
      </p:pic>
      <p:pic>
        <p:nvPicPr>
          <p:cNvPr id="13" name="Imagen 12">
            <a:extLst>
              <a:ext uri="{FF2B5EF4-FFF2-40B4-BE49-F238E27FC236}">
                <a16:creationId xmlns:a16="http://schemas.microsoft.com/office/drawing/2014/main" id="{F6E2C3BF-0EE5-CF48-B6C1-334930BFD4FC}"/>
              </a:ext>
            </a:extLst>
          </p:cNvPr>
          <p:cNvPicPr>
            <a:picLocks noChangeAspect="1"/>
          </p:cNvPicPr>
          <p:nvPr/>
        </p:nvPicPr>
        <p:blipFill>
          <a:blip r:embed="rId21"/>
          <a:stretch>
            <a:fillRect/>
          </a:stretch>
        </p:blipFill>
        <p:spPr>
          <a:xfrm>
            <a:off x="5939582" y="3658239"/>
            <a:ext cx="6046956" cy="3198491"/>
          </a:xfrm>
          <a:prstGeom prst="rect">
            <a:avLst/>
          </a:prstGeom>
        </p:spPr>
      </p:pic>
    </p:spTree>
    <p:extLst>
      <p:ext uri="{BB962C8B-B14F-4D97-AF65-F5344CB8AC3E}">
        <p14:creationId xmlns:p14="http://schemas.microsoft.com/office/powerpoint/2010/main" val="63966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RELACIÓN DEL POSGRADO CON EL TRABAJO</a:t>
            </a:r>
          </a:p>
        </p:txBody>
      </p:sp>
      <p:pic>
        <p:nvPicPr>
          <p:cNvPr id="4" name="Imagen 3">
            <a:extLst>
              <a:ext uri="{FF2B5EF4-FFF2-40B4-BE49-F238E27FC236}">
                <a16:creationId xmlns:a16="http://schemas.microsoft.com/office/drawing/2014/main" id="{269A9287-E12D-4C49-B9AB-DBFD2DF22293}"/>
              </a:ext>
            </a:extLst>
          </p:cNvPr>
          <p:cNvPicPr>
            <a:picLocks noChangeAspect="1"/>
          </p:cNvPicPr>
          <p:nvPr/>
        </p:nvPicPr>
        <p:blipFill>
          <a:blip r:embed="rId20"/>
          <a:stretch>
            <a:fillRect/>
          </a:stretch>
        </p:blipFill>
        <p:spPr>
          <a:xfrm>
            <a:off x="239216" y="3673763"/>
            <a:ext cx="5531318" cy="3182967"/>
          </a:xfrm>
          <a:prstGeom prst="rect">
            <a:avLst/>
          </a:prstGeom>
        </p:spPr>
      </p:pic>
      <p:pic>
        <p:nvPicPr>
          <p:cNvPr id="12" name="Imagen 11">
            <a:extLst>
              <a:ext uri="{FF2B5EF4-FFF2-40B4-BE49-F238E27FC236}">
                <a16:creationId xmlns:a16="http://schemas.microsoft.com/office/drawing/2014/main" id="{ABBD7DBC-92D1-214D-8987-1562AC8F1583}"/>
              </a:ext>
            </a:extLst>
          </p:cNvPr>
          <p:cNvPicPr>
            <a:picLocks noChangeAspect="1"/>
          </p:cNvPicPr>
          <p:nvPr/>
        </p:nvPicPr>
        <p:blipFill>
          <a:blip r:embed="rId21"/>
          <a:stretch>
            <a:fillRect/>
          </a:stretch>
        </p:blipFill>
        <p:spPr>
          <a:xfrm>
            <a:off x="5939581" y="3713380"/>
            <a:ext cx="6046956" cy="3143350"/>
          </a:xfrm>
          <a:prstGeom prst="rect">
            <a:avLst/>
          </a:prstGeom>
        </p:spPr>
      </p:pic>
    </p:spTree>
    <p:extLst>
      <p:ext uri="{BB962C8B-B14F-4D97-AF65-F5344CB8AC3E}">
        <p14:creationId xmlns:p14="http://schemas.microsoft.com/office/powerpoint/2010/main" val="45669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4" name="Imagen 3">
            <a:extLst>
              <a:ext uri="{FF2B5EF4-FFF2-40B4-BE49-F238E27FC236}">
                <a16:creationId xmlns:a16="http://schemas.microsoft.com/office/drawing/2014/main" id="{269A9287-E12D-4C49-B9AB-DBFD2DF22293}"/>
              </a:ext>
            </a:extLst>
          </p:cNvPr>
          <p:cNvPicPr>
            <a:picLocks noChangeAspect="1"/>
          </p:cNvPicPr>
          <p:nvPr/>
        </p:nvPicPr>
        <p:blipFill>
          <a:blip r:embed="rId20"/>
          <a:stretch>
            <a:fillRect/>
          </a:stretch>
        </p:blipFill>
        <p:spPr>
          <a:xfrm>
            <a:off x="1747171" y="2800031"/>
            <a:ext cx="7727074" cy="4057969"/>
          </a:xfrm>
          <a:prstGeom prst="rect">
            <a:avLst/>
          </a:prstGeom>
        </p:spPr>
      </p:pic>
    </p:spTree>
    <p:extLst>
      <p:ext uri="{BB962C8B-B14F-4D97-AF65-F5344CB8AC3E}">
        <p14:creationId xmlns:p14="http://schemas.microsoft.com/office/powerpoint/2010/main" val="2174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6BFD3CFD-5921-A645-8FCB-1C30CBBE5479}"/>
              </a:ext>
            </a:extLst>
          </p:cNvPr>
          <p:cNvPicPr>
            <a:picLocks noChangeAspect="1"/>
          </p:cNvPicPr>
          <p:nvPr/>
        </p:nvPicPr>
        <p:blipFill>
          <a:blip r:embed="rId20"/>
          <a:stretch>
            <a:fillRect/>
          </a:stretch>
        </p:blipFill>
        <p:spPr>
          <a:xfrm>
            <a:off x="1747170" y="2798904"/>
            <a:ext cx="7727074" cy="4059095"/>
          </a:xfrm>
          <a:prstGeom prst="rect">
            <a:avLst/>
          </a:prstGeom>
        </p:spPr>
      </p:pic>
    </p:spTree>
    <p:extLst>
      <p:ext uri="{BB962C8B-B14F-4D97-AF65-F5344CB8AC3E}">
        <p14:creationId xmlns:p14="http://schemas.microsoft.com/office/powerpoint/2010/main" val="12379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MEJORAMIENTO ESCALAFONARIO</a:t>
            </a:r>
          </a:p>
        </p:txBody>
      </p:sp>
      <p:pic>
        <p:nvPicPr>
          <p:cNvPr id="3" name="Imagen 2">
            <a:extLst>
              <a:ext uri="{FF2B5EF4-FFF2-40B4-BE49-F238E27FC236}">
                <a16:creationId xmlns:a16="http://schemas.microsoft.com/office/drawing/2014/main" id="{1551CD9C-0A03-8A48-9704-97F114D04873}"/>
              </a:ext>
            </a:extLst>
          </p:cNvPr>
          <p:cNvPicPr>
            <a:picLocks noChangeAspect="1"/>
          </p:cNvPicPr>
          <p:nvPr/>
        </p:nvPicPr>
        <p:blipFill>
          <a:blip r:embed="rId20"/>
          <a:stretch>
            <a:fillRect/>
          </a:stretch>
        </p:blipFill>
        <p:spPr>
          <a:xfrm>
            <a:off x="234172" y="3673762"/>
            <a:ext cx="5531317" cy="3182968"/>
          </a:xfrm>
          <a:prstGeom prst="rect">
            <a:avLst/>
          </a:prstGeom>
        </p:spPr>
      </p:pic>
      <p:pic>
        <p:nvPicPr>
          <p:cNvPr id="13" name="Imagen 12">
            <a:extLst>
              <a:ext uri="{FF2B5EF4-FFF2-40B4-BE49-F238E27FC236}">
                <a16:creationId xmlns:a16="http://schemas.microsoft.com/office/drawing/2014/main" id="{2040F193-B5F3-154F-9021-0A6F18BCAF15}"/>
              </a:ext>
            </a:extLst>
          </p:cNvPr>
          <p:cNvPicPr>
            <a:picLocks noChangeAspect="1"/>
          </p:cNvPicPr>
          <p:nvPr/>
        </p:nvPicPr>
        <p:blipFill>
          <a:blip r:embed="rId21"/>
          <a:stretch>
            <a:fillRect/>
          </a:stretch>
        </p:blipFill>
        <p:spPr>
          <a:xfrm>
            <a:off x="5939580" y="3713380"/>
            <a:ext cx="6046956" cy="3143350"/>
          </a:xfrm>
          <a:prstGeom prst="rect">
            <a:avLst/>
          </a:prstGeom>
        </p:spPr>
      </p:pic>
    </p:spTree>
    <p:extLst>
      <p:ext uri="{BB962C8B-B14F-4D97-AF65-F5344CB8AC3E}">
        <p14:creationId xmlns:p14="http://schemas.microsoft.com/office/powerpoint/2010/main" val="3701494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7516629"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b="1" dirty="0">
                <a:solidFill>
                  <a:schemeClr val="bg1"/>
                </a:solidFill>
              </a:rPr>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0344" y="98849"/>
            <a:ext cx="1645016" cy="2008314"/>
          </a:xfrm>
          <a:prstGeom prst="rect">
            <a:avLst/>
          </a:prstGeom>
        </p:spPr>
      </p:pic>
      <p:pic>
        <p:nvPicPr>
          <p:cNvPr id="22" name="Gráfico 21" descr="Apretón de manos">
            <a:hlinkClick r:id="rId10"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pic>
        <p:nvPicPr>
          <p:cNvPr id="33" name="Gráfico principal" descr="Piezas de rompecabezas">
            <a:extLst>
              <a:ext uri="{FF2B5EF4-FFF2-40B4-BE49-F238E27FC236}">
                <a16:creationId xmlns:a16="http://schemas.microsoft.com/office/drawing/2014/main" id="{A25FAD28-1278-6849-9E18-305781EDE6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53907" y="3273389"/>
            <a:ext cx="2822097" cy="3089137"/>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DESARROLLO DEL PROBLEMA</a:t>
            </a:r>
            <a:endParaRPr lang="es-EC" sz="3600" dirty="0">
              <a:solidFill>
                <a:schemeClr val="bg1"/>
              </a:solidFill>
            </a:endParaRPr>
          </a:p>
        </p:txBody>
      </p:sp>
      <p:pic>
        <p:nvPicPr>
          <p:cNvPr id="36" name="Gráfico 35" descr="Piezas de rompecabezas">
            <a:extLst>
              <a:ext uri="{FF2B5EF4-FFF2-40B4-BE49-F238E27FC236}">
                <a16:creationId xmlns:a16="http://schemas.microsoft.com/office/drawing/2014/main" id="{243369E0-74FC-4147-BEEE-4631B88137B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86531" y="3733579"/>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942833" y="3650066"/>
            <a:ext cx="2669655" cy="923330"/>
          </a:xfrm>
          <a:prstGeom prst="rect">
            <a:avLst/>
          </a:prstGeom>
          <a:noFill/>
        </p:spPr>
        <p:txBody>
          <a:bodyPr wrap="square" rtlCol="0">
            <a:spAutoFit/>
          </a:bodyPr>
          <a:lstStyle/>
          <a:p>
            <a:r>
              <a:rPr lang="es-EC" b="1" dirty="0">
                <a:solidFill>
                  <a:schemeClr val="bg1"/>
                </a:solidFill>
              </a:rPr>
              <a:t>EXPEDICIÓN DEL REGLAMENTO DE RÉGIMEN ACADÉMICO</a:t>
            </a:r>
            <a:endParaRPr lang="es-EC" dirty="0">
              <a:solidFill>
                <a:schemeClr val="bg1"/>
              </a:solidFill>
            </a:endParaRPr>
          </a:p>
        </p:txBody>
      </p:sp>
      <p:pic>
        <p:nvPicPr>
          <p:cNvPr id="40" name="Gráfico 39" descr="Piezas de rompecabezas">
            <a:extLst>
              <a:ext uri="{FF2B5EF4-FFF2-40B4-BE49-F238E27FC236}">
                <a16:creationId xmlns:a16="http://schemas.microsoft.com/office/drawing/2014/main" id="{6D6EC479-04DF-284E-BDCA-00491F9DE58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11341" y="5668996"/>
            <a:ext cx="756303" cy="756303"/>
          </a:xfrm>
          <a:prstGeom prst="rect">
            <a:avLst/>
          </a:prstGeom>
        </p:spPr>
      </p:pic>
      <p:sp>
        <p:nvSpPr>
          <p:cNvPr id="41" name="CuadroTexto 40">
            <a:extLst>
              <a:ext uri="{FF2B5EF4-FFF2-40B4-BE49-F238E27FC236}">
                <a16:creationId xmlns:a16="http://schemas.microsoft.com/office/drawing/2014/main" id="{9F5A9769-D8DA-7B4C-8CC9-1DA1CDB99213}"/>
              </a:ext>
            </a:extLst>
          </p:cNvPr>
          <p:cNvSpPr txBox="1"/>
          <p:nvPr/>
        </p:nvSpPr>
        <p:spPr>
          <a:xfrm>
            <a:off x="967643" y="5585483"/>
            <a:ext cx="2822097" cy="1200329"/>
          </a:xfrm>
          <a:prstGeom prst="rect">
            <a:avLst/>
          </a:prstGeom>
          <a:noFill/>
        </p:spPr>
        <p:txBody>
          <a:bodyPr wrap="square" rtlCol="0">
            <a:spAutoFit/>
          </a:bodyPr>
          <a:lstStyle/>
          <a:p>
            <a:r>
              <a:rPr lang="es-EC" b="1" dirty="0">
                <a:solidFill>
                  <a:schemeClr val="bg1"/>
                </a:solidFill>
              </a:rPr>
              <a:t>CAMBIOS EN LA ORGANIZACIÓN </a:t>
            </a:r>
            <a:r>
              <a:rPr lang="es-ES" b="1" dirty="0">
                <a:solidFill>
                  <a:schemeClr val="bg1"/>
                </a:solidFill>
              </a:rPr>
              <a:t>DEL CONOCIMIENTO EDUCATIVO</a:t>
            </a:r>
            <a:endParaRPr lang="es-EC" b="1" dirty="0">
              <a:solidFill>
                <a:schemeClr val="bg1"/>
              </a:solidFill>
            </a:endParaRPr>
          </a:p>
        </p:txBody>
      </p:sp>
      <p:pic>
        <p:nvPicPr>
          <p:cNvPr id="47" name="Gráfico 46" descr="Piezas de rompecabezas">
            <a:extLst>
              <a:ext uri="{FF2B5EF4-FFF2-40B4-BE49-F238E27FC236}">
                <a16:creationId xmlns:a16="http://schemas.microsoft.com/office/drawing/2014/main" id="{FAC03530-29AC-ED49-9DF1-98287F4A267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70347" y="3733579"/>
            <a:ext cx="756303" cy="756303"/>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9426649" y="3650066"/>
            <a:ext cx="2669655" cy="923330"/>
          </a:xfrm>
          <a:prstGeom prst="rect">
            <a:avLst/>
          </a:prstGeom>
          <a:noFill/>
        </p:spPr>
        <p:txBody>
          <a:bodyPr wrap="square" rtlCol="0">
            <a:spAutoFit/>
          </a:bodyPr>
          <a:lstStyle/>
          <a:p>
            <a:r>
              <a:rPr lang="es-EC" b="1" dirty="0">
                <a:solidFill>
                  <a:schemeClr val="bg1"/>
                </a:solidFill>
              </a:rPr>
              <a:t>FORMACIÓN DE POSGRADOS PARA EL PROFESORADO</a:t>
            </a:r>
            <a:endParaRPr lang="es-EC" dirty="0">
              <a:solidFill>
                <a:schemeClr val="bg1"/>
              </a:solidFill>
            </a:endParaRPr>
          </a:p>
        </p:txBody>
      </p:sp>
      <p:pic>
        <p:nvPicPr>
          <p:cNvPr id="49" name="Gráfico 48" descr="Piezas de rompecabezas">
            <a:extLst>
              <a:ext uri="{FF2B5EF4-FFF2-40B4-BE49-F238E27FC236}">
                <a16:creationId xmlns:a16="http://schemas.microsoft.com/office/drawing/2014/main" id="{5A41B2B8-F7D7-8D4B-8828-C3F00564A24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95157" y="5668996"/>
            <a:ext cx="756303" cy="756303"/>
          </a:xfrm>
          <a:prstGeom prst="rect">
            <a:avLst/>
          </a:prstGeom>
        </p:spPr>
      </p:pic>
      <p:sp>
        <p:nvSpPr>
          <p:cNvPr id="50" name="CuadroTexto 49">
            <a:extLst>
              <a:ext uri="{FF2B5EF4-FFF2-40B4-BE49-F238E27FC236}">
                <a16:creationId xmlns:a16="http://schemas.microsoft.com/office/drawing/2014/main" id="{7ECD56EE-E8C2-2645-8542-9AED6059410D}"/>
              </a:ext>
            </a:extLst>
          </p:cNvPr>
          <p:cNvSpPr txBox="1"/>
          <p:nvPr/>
        </p:nvSpPr>
        <p:spPr>
          <a:xfrm>
            <a:off x="9451459" y="5585483"/>
            <a:ext cx="2669655" cy="923330"/>
          </a:xfrm>
          <a:prstGeom prst="rect">
            <a:avLst/>
          </a:prstGeom>
          <a:noFill/>
        </p:spPr>
        <p:txBody>
          <a:bodyPr wrap="square" rtlCol="0">
            <a:spAutoFit/>
          </a:bodyPr>
          <a:lstStyle/>
          <a:p>
            <a:r>
              <a:rPr lang="es-EC" b="1" dirty="0">
                <a:solidFill>
                  <a:schemeClr val="bg1"/>
                </a:solidFill>
              </a:rPr>
              <a:t>POTENCIALIDADES Y REQUERIMIENTOS DE LA SOCIEDAD DEL SIGO XXI</a:t>
            </a:r>
            <a:endParaRPr lang="es-EC" dirty="0">
              <a:solidFill>
                <a:schemeClr val="bg1"/>
              </a:solidFill>
            </a:endParaRP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8725347">
            <a:off x="3396334" y="3523237"/>
            <a:ext cx="1650979" cy="1650979"/>
          </a:xfrm>
          <a:prstGeom prst="rect">
            <a:avLst/>
          </a:prstGeom>
        </p:spPr>
      </p:pic>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7021260">
            <a:off x="3568613" y="5046860"/>
            <a:ext cx="1552314" cy="1552314"/>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845128" flipH="1">
            <a:off x="7033203" y="3426828"/>
            <a:ext cx="1650979" cy="1650979"/>
          </a:xfrm>
          <a:prstGeom prst="rect">
            <a:avLst/>
          </a:prstGeom>
        </p:spPr>
      </p:pic>
      <p:pic>
        <p:nvPicPr>
          <p:cNvPr id="57" name="Gráfico 56" descr="Flecha curva en el sentido contrario a las agujas del reloj">
            <a:extLst>
              <a:ext uri="{FF2B5EF4-FFF2-40B4-BE49-F238E27FC236}">
                <a16:creationId xmlns:a16="http://schemas.microsoft.com/office/drawing/2014/main" id="{92930A4D-8707-2B41-9A49-9955DAB38B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3402430" flipH="1">
            <a:off x="7000651" y="4956260"/>
            <a:ext cx="1650979" cy="1650979"/>
          </a:xfrm>
          <a:prstGeom prst="rect">
            <a:avLst/>
          </a:prstGeom>
        </p:spPr>
      </p:pic>
      <p:pic>
        <p:nvPicPr>
          <p:cNvPr id="30" name="Gráfico 29" descr="Círculos con líneas">
            <a:hlinkClick r:id="rId21" action="ppaction://hlinksldjump"/>
            <a:extLst>
              <a:ext uri="{FF2B5EF4-FFF2-40B4-BE49-F238E27FC236}">
                <a16:creationId xmlns:a16="http://schemas.microsoft.com/office/drawing/2014/main" id="{D761E662-1900-494E-ADEF-A76E4A938B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9083" y="111747"/>
            <a:ext cx="1645016" cy="2008314"/>
          </a:xfrm>
          <a:prstGeom prst="rect">
            <a:avLst/>
          </a:prstGeom>
        </p:spPr>
      </p:pic>
    </p:spTree>
    <p:extLst>
      <p:ext uri="{BB962C8B-B14F-4D97-AF65-F5344CB8AC3E}">
        <p14:creationId xmlns:p14="http://schemas.microsoft.com/office/powerpoint/2010/main" val="9380368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9" name="Imagen 18">
            <a:extLst>
              <a:ext uri="{FF2B5EF4-FFF2-40B4-BE49-F238E27FC236}">
                <a16:creationId xmlns:a16="http://schemas.microsoft.com/office/drawing/2014/main" id="{79BA9925-DC8D-554E-B3B0-B7DEEC549A94}"/>
              </a:ext>
            </a:extLst>
          </p:cNvPr>
          <p:cNvPicPr>
            <a:picLocks noChangeAspect="1"/>
          </p:cNvPicPr>
          <p:nvPr/>
        </p:nvPicPr>
        <p:blipFill>
          <a:blip r:embed="rId20"/>
          <a:stretch>
            <a:fillRect/>
          </a:stretch>
        </p:blipFill>
        <p:spPr>
          <a:xfrm>
            <a:off x="1747170" y="2760652"/>
            <a:ext cx="7727074" cy="4097347"/>
          </a:xfrm>
          <a:prstGeom prst="rect">
            <a:avLst/>
          </a:prstGeom>
        </p:spPr>
      </p:pic>
    </p:spTree>
    <p:extLst>
      <p:ext uri="{BB962C8B-B14F-4D97-AF65-F5344CB8AC3E}">
        <p14:creationId xmlns:p14="http://schemas.microsoft.com/office/powerpoint/2010/main" val="96011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9" name="Imagen 18">
            <a:extLst>
              <a:ext uri="{FF2B5EF4-FFF2-40B4-BE49-F238E27FC236}">
                <a16:creationId xmlns:a16="http://schemas.microsoft.com/office/drawing/2014/main" id="{6F27CE0E-FCC4-B54C-812E-39782FAF88F8}"/>
              </a:ext>
            </a:extLst>
          </p:cNvPr>
          <p:cNvPicPr>
            <a:picLocks noChangeAspect="1"/>
          </p:cNvPicPr>
          <p:nvPr/>
        </p:nvPicPr>
        <p:blipFill>
          <a:blip r:embed="rId20"/>
          <a:stretch>
            <a:fillRect/>
          </a:stretch>
        </p:blipFill>
        <p:spPr>
          <a:xfrm>
            <a:off x="1747169" y="2797778"/>
            <a:ext cx="7727073" cy="4060222"/>
          </a:xfrm>
          <a:prstGeom prst="rect">
            <a:avLst/>
          </a:prstGeom>
        </p:spPr>
      </p:pic>
    </p:spTree>
    <p:extLst>
      <p:ext uri="{BB962C8B-B14F-4D97-AF65-F5344CB8AC3E}">
        <p14:creationId xmlns:p14="http://schemas.microsoft.com/office/powerpoint/2010/main" val="12829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HABILIDADES PROFESIONALES</a:t>
            </a:r>
          </a:p>
        </p:txBody>
      </p:sp>
      <p:pic>
        <p:nvPicPr>
          <p:cNvPr id="4" name="Imagen 3">
            <a:extLst>
              <a:ext uri="{FF2B5EF4-FFF2-40B4-BE49-F238E27FC236}">
                <a16:creationId xmlns:a16="http://schemas.microsoft.com/office/drawing/2014/main" id="{0CFD1AFF-21B6-5544-893D-E555B66D43DE}"/>
              </a:ext>
            </a:extLst>
          </p:cNvPr>
          <p:cNvPicPr>
            <a:picLocks noChangeAspect="1"/>
          </p:cNvPicPr>
          <p:nvPr/>
        </p:nvPicPr>
        <p:blipFill>
          <a:blip r:embed="rId20"/>
          <a:stretch>
            <a:fillRect/>
          </a:stretch>
        </p:blipFill>
        <p:spPr>
          <a:xfrm>
            <a:off x="272795" y="3673762"/>
            <a:ext cx="5492693" cy="3184238"/>
          </a:xfrm>
          <a:prstGeom prst="rect">
            <a:avLst/>
          </a:prstGeom>
        </p:spPr>
      </p:pic>
      <p:pic>
        <p:nvPicPr>
          <p:cNvPr id="12" name="Imagen 11">
            <a:extLst>
              <a:ext uri="{FF2B5EF4-FFF2-40B4-BE49-F238E27FC236}">
                <a16:creationId xmlns:a16="http://schemas.microsoft.com/office/drawing/2014/main" id="{A1A2F2E4-38B9-9B42-87DC-F5DF5F90FC7D}"/>
              </a:ext>
            </a:extLst>
          </p:cNvPr>
          <p:cNvPicPr>
            <a:picLocks noChangeAspect="1"/>
          </p:cNvPicPr>
          <p:nvPr/>
        </p:nvPicPr>
        <p:blipFill>
          <a:blip r:embed="rId21"/>
          <a:stretch>
            <a:fillRect/>
          </a:stretch>
        </p:blipFill>
        <p:spPr>
          <a:xfrm>
            <a:off x="5939581" y="3673762"/>
            <a:ext cx="6046955" cy="3184238"/>
          </a:xfrm>
          <a:prstGeom prst="rect">
            <a:avLst/>
          </a:prstGeom>
        </p:spPr>
      </p:pic>
    </p:spTree>
    <p:extLst>
      <p:ext uri="{BB962C8B-B14F-4D97-AF65-F5344CB8AC3E}">
        <p14:creationId xmlns:p14="http://schemas.microsoft.com/office/powerpoint/2010/main" val="366844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0C9EE943-BA70-A449-BAA1-EFAB0BBE4AB4}"/>
              </a:ext>
            </a:extLst>
          </p:cNvPr>
          <p:cNvPicPr>
            <a:picLocks noChangeAspect="1"/>
          </p:cNvPicPr>
          <p:nvPr/>
        </p:nvPicPr>
        <p:blipFill>
          <a:blip r:embed="rId20"/>
          <a:stretch>
            <a:fillRect/>
          </a:stretch>
        </p:blipFill>
        <p:spPr>
          <a:xfrm>
            <a:off x="1747169" y="2822591"/>
            <a:ext cx="7727073" cy="4035409"/>
          </a:xfrm>
          <a:prstGeom prst="rect">
            <a:avLst/>
          </a:prstGeom>
        </p:spPr>
      </p:pic>
    </p:spTree>
    <p:extLst>
      <p:ext uri="{BB962C8B-B14F-4D97-AF65-F5344CB8AC3E}">
        <p14:creationId xmlns:p14="http://schemas.microsoft.com/office/powerpoint/2010/main" val="132243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2A054555-CDFA-3143-BB4A-53693FB98A6B}"/>
              </a:ext>
            </a:extLst>
          </p:cNvPr>
          <p:cNvPicPr>
            <a:picLocks noChangeAspect="1"/>
          </p:cNvPicPr>
          <p:nvPr/>
        </p:nvPicPr>
        <p:blipFill>
          <a:blip r:embed="rId20"/>
          <a:stretch>
            <a:fillRect/>
          </a:stretch>
        </p:blipFill>
        <p:spPr>
          <a:xfrm>
            <a:off x="1731109" y="2800807"/>
            <a:ext cx="7743133" cy="4057193"/>
          </a:xfrm>
          <a:prstGeom prst="rect">
            <a:avLst/>
          </a:prstGeom>
        </p:spPr>
      </p:pic>
    </p:spTree>
    <p:extLst>
      <p:ext uri="{BB962C8B-B14F-4D97-AF65-F5344CB8AC3E}">
        <p14:creationId xmlns:p14="http://schemas.microsoft.com/office/powerpoint/2010/main" val="10812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COMPROMISO CON LA ORGANIZACIÓN</a:t>
            </a:r>
          </a:p>
        </p:txBody>
      </p:sp>
      <p:pic>
        <p:nvPicPr>
          <p:cNvPr id="3" name="Imagen 2">
            <a:extLst>
              <a:ext uri="{FF2B5EF4-FFF2-40B4-BE49-F238E27FC236}">
                <a16:creationId xmlns:a16="http://schemas.microsoft.com/office/drawing/2014/main" id="{9E2A36F4-97DF-E34F-9685-CFF200F088D5}"/>
              </a:ext>
            </a:extLst>
          </p:cNvPr>
          <p:cNvPicPr>
            <a:picLocks noChangeAspect="1"/>
          </p:cNvPicPr>
          <p:nvPr/>
        </p:nvPicPr>
        <p:blipFill>
          <a:blip r:embed="rId20"/>
          <a:stretch>
            <a:fillRect/>
          </a:stretch>
        </p:blipFill>
        <p:spPr>
          <a:xfrm>
            <a:off x="275860" y="3673762"/>
            <a:ext cx="5489628" cy="3184238"/>
          </a:xfrm>
          <a:prstGeom prst="rect">
            <a:avLst/>
          </a:prstGeom>
        </p:spPr>
      </p:pic>
      <p:pic>
        <p:nvPicPr>
          <p:cNvPr id="13" name="Imagen 12">
            <a:extLst>
              <a:ext uri="{FF2B5EF4-FFF2-40B4-BE49-F238E27FC236}">
                <a16:creationId xmlns:a16="http://schemas.microsoft.com/office/drawing/2014/main" id="{41E14EE0-253D-4A4B-9817-A6C15CEBA934}"/>
              </a:ext>
            </a:extLst>
          </p:cNvPr>
          <p:cNvPicPr>
            <a:picLocks noChangeAspect="1"/>
          </p:cNvPicPr>
          <p:nvPr/>
        </p:nvPicPr>
        <p:blipFill>
          <a:blip r:embed="rId21"/>
          <a:stretch>
            <a:fillRect/>
          </a:stretch>
        </p:blipFill>
        <p:spPr>
          <a:xfrm>
            <a:off x="5939581" y="3666927"/>
            <a:ext cx="6046954" cy="3184238"/>
          </a:xfrm>
          <a:prstGeom prst="rect">
            <a:avLst/>
          </a:prstGeom>
        </p:spPr>
      </p:pic>
    </p:spTree>
    <p:extLst>
      <p:ext uri="{BB962C8B-B14F-4D97-AF65-F5344CB8AC3E}">
        <p14:creationId xmlns:p14="http://schemas.microsoft.com/office/powerpoint/2010/main" val="1933382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9" name="Imagen 18">
            <a:extLst>
              <a:ext uri="{FF2B5EF4-FFF2-40B4-BE49-F238E27FC236}">
                <a16:creationId xmlns:a16="http://schemas.microsoft.com/office/drawing/2014/main" id="{FDBBF74B-16BC-CC46-BDCA-1F22C8549D71}"/>
              </a:ext>
            </a:extLst>
          </p:cNvPr>
          <p:cNvPicPr>
            <a:picLocks noChangeAspect="1"/>
          </p:cNvPicPr>
          <p:nvPr/>
        </p:nvPicPr>
        <p:blipFill>
          <a:blip r:embed="rId20"/>
          <a:stretch>
            <a:fillRect/>
          </a:stretch>
        </p:blipFill>
        <p:spPr>
          <a:xfrm>
            <a:off x="1747169" y="2821464"/>
            <a:ext cx="7727072" cy="4036535"/>
          </a:xfrm>
          <a:prstGeom prst="rect">
            <a:avLst/>
          </a:prstGeom>
        </p:spPr>
      </p:pic>
    </p:spTree>
    <p:extLst>
      <p:ext uri="{BB962C8B-B14F-4D97-AF65-F5344CB8AC3E}">
        <p14:creationId xmlns:p14="http://schemas.microsoft.com/office/powerpoint/2010/main" val="424154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7E9A8284-BD55-2643-B64C-97E82E6CEB81}"/>
              </a:ext>
            </a:extLst>
          </p:cNvPr>
          <p:cNvPicPr>
            <a:picLocks noChangeAspect="1"/>
          </p:cNvPicPr>
          <p:nvPr/>
        </p:nvPicPr>
        <p:blipFill>
          <a:blip r:embed="rId20"/>
          <a:stretch>
            <a:fillRect/>
          </a:stretch>
        </p:blipFill>
        <p:spPr>
          <a:xfrm>
            <a:off x="1747169" y="2817728"/>
            <a:ext cx="7727072" cy="4040272"/>
          </a:xfrm>
          <a:prstGeom prst="rect">
            <a:avLst/>
          </a:prstGeom>
        </p:spPr>
      </p:pic>
    </p:spTree>
    <p:extLst>
      <p:ext uri="{BB962C8B-B14F-4D97-AF65-F5344CB8AC3E}">
        <p14:creationId xmlns:p14="http://schemas.microsoft.com/office/powerpoint/2010/main" val="32200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CONTENIDO DE LAS ASIGNATURAS</a:t>
            </a:r>
          </a:p>
        </p:txBody>
      </p:sp>
      <p:pic>
        <p:nvPicPr>
          <p:cNvPr id="4" name="Imagen 3">
            <a:extLst>
              <a:ext uri="{FF2B5EF4-FFF2-40B4-BE49-F238E27FC236}">
                <a16:creationId xmlns:a16="http://schemas.microsoft.com/office/drawing/2014/main" id="{8546FD2F-C6E4-4647-AA2F-C65824139AF5}"/>
              </a:ext>
            </a:extLst>
          </p:cNvPr>
          <p:cNvPicPr>
            <a:picLocks noChangeAspect="1"/>
          </p:cNvPicPr>
          <p:nvPr/>
        </p:nvPicPr>
        <p:blipFill>
          <a:blip r:embed="rId20"/>
          <a:stretch>
            <a:fillRect/>
          </a:stretch>
        </p:blipFill>
        <p:spPr>
          <a:xfrm>
            <a:off x="270134" y="3666926"/>
            <a:ext cx="5489627" cy="3184237"/>
          </a:xfrm>
          <a:prstGeom prst="rect">
            <a:avLst/>
          </a:prstGeom>
        </p:spPr>
      </p:pic>
      <p:pic>
        <p:nvPicPr>
          <p:cNvPr id="12" name="Imagen 11">
            <a:extLst>
              <a:ext uri="{FF2B5EF4-FFF2-40B4-BE49-F238E27FC236}">
                <a16:creationId xmlns:a16="http://schemas.microsoft.com/office/drawing/2014/main" id="{3EF4FA73-7EF7-AA40-972A-C76C765DB18E}"/>
              </a:ext>
            </a:extLst>
          </p:cNvPr>
          <p:cNvPicPr>
            <a:picLocks noChangeAspect="1"/>
          </p:cNvPicPr>
          <p:nvPr/>
        </p:nvPicPr>
        <p:blipFill>
          <a:blip r:embed="rId21"/>
          <a:stretch>
            <a:fillRect/>
          </a:stretch>
        </p:blipFill>
        <p:spPr>
          <a:xfrm>
            <a:off x="5939580" y="3666925"/>
            <a:ext cx="6046953" cy="3184237"/>
          </a:xfrm>
          <a:prstGeom prst="rect">
            <a:avLst/>
          </a:prstGeom>
        </p:spPr>
      </p:pic>
    </p:spTree>
    <p:extLst>
      <p:ext uri="{BB962C8B-B14F-4D97-AF65-F5344CB8AC3E}">
        <p14:creationId xmlns:p14="http://schemas.microsoft.com/office/powerpoint/2010/main" val="13259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627F23D1-7DAB-874D-BBB2-6A188A2E1004}"/>
              </a:ext>
            </a:extLst>
          </p:cNvPr>
          <p:cNvPicPr>
            <a:picLocks noChangeAspect="1"/>
          </p:cNvPicPr>
          <p:nvPr/>
        </p:nvPicPr>
        <p:blipFill>
          <a:blip r:embed="rId20"/>
          <a:stretch>
            <a:fillRect/>
          </a:stretch>
        </p:blipFill>
        <p:spPr>
          <a:xfrm>
            <a:off x="1747169" y="2817438"/>
            <a:ext cx="7727072" cy="4040562"/>
          </a:xfrm>
          <a:prstGeom prst="rect">
            <a:avLst/>
          </a:prstGeom>
        </p:spPr>
      </p:pic>
    </p:spTree>
    <p:extLst>
      <p:ext uri="{BB962C8B-B14F-4D97-AF65-F5344CB8AC3E}">
        <p14:creationId xmlns:p14="http://schemas.microsoft.com/office/powerpoint/2010/main" val="42569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7516629"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b="1" dirty="0">
                <a:solidFill>
                  <a:schemeClr val="bg1"/>
                </a:solidFill>
              </a:rPr>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0344" y="98849"/>
            <a:ext cx="1645016" cy="2008314"/>
          </a:xfrm>
          <a:prstGeom prst="rect">
            <a:avLst/>
          </a:prstGeom>
        </p:spPr>
      </p:pic>
      <p:pic>
        <p:nvPicPr>
          <p:cNvPr id="22" name="Gráfico 21" descr="Apretón de manos">
            <a:hlinkClick r:id="rId10"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pic>
        <p:nvPicPr>
          <p:cNvPr id="33" name="Gráfico principal" descr="Piezas de rompecabezas">
            <a:extLst>
              <a:ext uri="{FF2B5EF4-FFF2-40B4-BE49-F238E27FC236}">
                <a16:creationId xmlns:a16="http://schemas.microsoft.com/office/drawing/2014/main" id="{A25FAD28-1278-6849-9E18-305781EDE6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53907" y="3273389"/>
            <a:ext cx="2822097" cy="3089137"/>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PLANTEAMIENTO DEL PROBLEMA</a:t>
            </a:r>
            <a:endParaRPr lang="es-EC" sz="3600" dirty="0">
              <a:solidFill>
                <a:schemeClr val="bg1"/>
              </a:solidFill>
            </a:endParaRPr>
          </a:p>
        </p:txBody>
      </p:sp>
      <p:pic>
        <p:nvPicPr>
          <p:cNvPr id="36" name="Gráfico 35" descr="Piezas de rompecabezas">
            <a:extLst>
              <a:ext uri="{FF2B5EF4-FFF2-40B4-BE49-F238E27FC236}">
                <a16:creationId xmlns:a16="http://schemas.microsoft.com/office/drawing/2014/main" id="{243369E0-74FC-4147-BEEE-4631B88137B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86531" y="3733579"/>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942833" y="3650066"/>
            <a:ext cx="2669655" cy="1200329"/>
          </a:xfrm>
          <a:prstGeom prst="rect">
            <a:avLst/>
          </a:prstGeom>
          <a:noFill/>
        </p:spPr>
        <p:txBody>
          <a:bodyPr wrap="square" rtlCol="0">
            <a:spAutoFit/>
          </a:bodyPr>
          <a:lstStyle/>
          <a:p>
            <a:r>
              <a:rPr lang="es-EC" b="1" dirty="0">
                <a:solidFill>
                  <a:schemeClr val="bg1"/>
                </a:solidFill>
              </a:rPr>
              <a:t>CRITERIOS EVALUATIVOS CACES: </a:t>
            </a:r>
          </a:p>
          <a:p>
            <a:r>
              <a:rPr lang="es-EC" dirty="0">
                <a:solidFill>
                  <a:schemeClr val="bg1"/>
                </a:solidFill>
              </a:rPr>
              <a:t>Estado actual y Prospectiva</a:t>
            </a:r>
          </a:p>
        </p:txBody>
      </p:sp>
      <p:pic>
        <p:nvPicPr>
          <p:cNvPr id="40" name="Gráfico 39" descr="Piezas de rompecabezas">
            <a:extLst>
              <a:ext uri="{FF2B5EF4-FFF2-40B4-BE49-F238E27FC236}">
                <a16:creationId xmlns:a16="http://schemas.microsoft.com/office/drawing/2014/main" id="{6D6EC479-04DF-284E-BDCA-00491F9DE58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11341" y="5668996"/>
            <a:ext cx="756303" cy="756303"/>
          </a:xfrm>
          <a:prstGeom prst="rect">
            <a:avLst/>
          </a:prstGeom>
        </p:spPr>
      </p:pic>
      <p:sp>
        <p:nvSpPr>
          <p:cNvPr id="41" name="CuadroTexto 40">
            <a:extLst>
              <a:ext uri="{FF2B5EF4-FFF2-40B4-BE49-F238E27FC236}">
                <a16:creationId xmlns:a16="http://schemas.microsoft.com/office/drawing/2014/main" id="{9F5A9769-D8DA-7B4C-8CC9-1DA1CDB99213}"/>
              </a:ext>
            </a:extLst>
          </p:cNvPr>
          <p:cNvSpPr txBox="1"/>
          <p:nvPr/>
        </p:nvSpPr>
        <p:spPr>
          <a:xfrm>
            <a:off x="967643" y="5585483"/>
            <a:ext cx="2822097" cy="923330"/>
          </a:xfrm>
          <a:prstGeom prst="rect">
            <a:avLst/>
          </a:prstGeom>
          <a:noFill/>
        </p:spPr>
        <p:txBody>
          <a:bodyPr wrap="square" rtlCol="0">
            <a:spAutoFit/>
          </a:bodyPr>
          <a:lstStyle/>
          <a:p>
            <a:r>
              <a:rPr lang="en-US" b="1" dirty="0">
                <a:solidFill>
                  <a:schemeClr val="bg1"/>
                </a:solidFill>
              </a:rPr>
              <a:t>GUÍA METODOLÓGICA DEL CES:</a:t>
            </a:r>
          </a:p>
          <a:p>
            <a:r>
              <a:rPr lang="en-US" dirty="0">
                <a:solidFill>
                  <a:schemeClr val="bg1"/>
                </a:solidFill>
              </a:rPr>
              <a:t>Criterios para la Pertinencia</a:t>
            </a:r>
            <a:endParaRPr lang="es-EC" dirty="0">
              <a:solidFill>
                <a:schemeClr val="bg1"/>
              </a:solidFill>
            </a:endParaRPr>
          </a:p>
        </p:txBody>
      </p:sp>
      <p:pic>
        <p:nvPicPr>
          <p:cNvPr id="47" name="Gráfico 46" descr="Piezas de rompecabezas">
            <a:extLst>
              <a:ext uri="{FF2B5EF4-FFF2-40B4-BE49-F238E27FC236}">
                <a16:creationId xmlns:a16="http://schemas.microsoft.com/office/drawing/2014/main" id="{FAC03530-29AC-ED49-9DF1-98287F4A267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70347" y="3733579"/>
            <a:ext cx="756303" cy="756303"/>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9426649" y="3650066"/>
            <a:ext cx="2669655" cy="1477328"/>
          </a:xfrm>
          <a:prstGeom prst="rect">
            <a:avLst/>
          </a:prstGeom>
          <a:noFill/>
        </p:spPr>
        <p:txBody>
          <a:bodyPr wrap="square" rtlCol="0">
            <a:spAutoFit/>
          </a:bodyPr>
          <a:lstStyle/>
          <a:p>
            <a:r>
              <a:rPr lang="es-EC" b="1" dirty="0">
                <a:solidFill>
                  <a:schemeClr val="bg1"/>
                </a:solidFill>
              </a:rPr>
              <a:t>OBJETIVOS DE DESARROLLO SOSTENIBLE:</a:t>
            </a:r>
          </a:p>
          <a:p>
            <a:r>
              <a:rPr lang="es-EC" dirty="0">
                <a:solidFill>
                  <a:schemeClr val="bg1"/>
                </a:solidFill>
              </a:rPr>
              <a:t>Marco de las Megatendencias</a:t>
            </a:r>
          </a:p>
        </p:txBody>
      </p:sp>
      <p:pic>
        <p:nvPicPr>
          <p:cNvPr id="49" name="Gráfico 48" descr="Piezas de rompecabezas">
            <a:extLst>
              <a:ext uri="{FF2B5EF4-FFF2-40B4-BE49-F238E27FC236}">
                <a16:creationId xmlns:a16="http://schemas.microsoft.com/office/drawing/2014/main" id="{5A41B2B8-F7D7-8D4B-8828-C3F00564A24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95157" y="5668996"/>
            <a:ext cx="756303" cy="756303"/>
          </a:xfrm>
          <a:prstGeom prst="rect">
            <a:avLst/>
          </a:prstGeom>
        </p:spPr>
      </p:pic>
      <p:sp>
        <p:nvSpPr>
          <p:cNvPr id="50" name="CuadroTexto 49">
            <a:extLst>
              <a:ext uri="{FF2B5EF4-FFF2-40B4-BE49-F238E27FC236}">
                <a16:creationId xmlns:a16="http://schemas.microsoft.com/office/drawing/2014/main" id="{7ECD56EE-E8C2-2645-8542-9AED6059410D}"/>
              </a:ext>
            </a:extLst>
          </p:cNvPr>
          <p:cNvSpPr txBox="1"/>
          <p:nvPr/>
        </p:nvSpPr>
        <p:spPr>
          <a:xfrm>
            <a:off x="9451459" y="5585483"/>
            <a:ext cx="2669655" cy="923330"/>
          </a:xfrm>
          <a:prstGeom prst="rect">
            <a:avLst/>
          </a:prstGeom>
          <a:noFill/>
        </p:spPr>
        <p:txBody>
          <a:bodyPr wrap="square" rtlCol="0">
            <a:spAutoFit/>
          </a:bodyPr>
          <a:lstStyle/>
          <a:p>
            <a:r>
              <a:rPr lang="es-EC" b="1" dirty="0">
                <a:solidFill>
                  <a:schemeClr val="bg1"/>
                </a:solidFill>
              </a:rPr>
              <a:t>CONCEPCIÓN EPISTEMOLÓGICA DE LAS MEGASTENDENCIAS</a:t>
            </a:r>
            <a:endParaRPr lang="es-EC" dirty="0">
              <a:solidFill>
                <a:schemeClr val="bg1"/>
              </a:solidFill>
            </a:endParaRP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8725347">
            <a:off x="3396334" y="3523237"/>
            <a:ext cx="1650979" cy="1650979"/>
          </a:xfrm>
          <a:prstGeom prst="rect">
            <a:avLst/>
          </a:prstGeom>
        </p:spPr>
      </p:pic>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7021260">
            <a:off x="3615542" y="5052492"/>
            <a:ext cx="1509810" cy="1509810"/>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845128" flipH="1">
            <a:off x="7033203" y="3426828"/>
            <a:ext cx="1650979" cy="1650979"/>
          </a:xfrm>
          <a:prstGeom prst="rect">
            <a:avLst/>
          </a:prstGeom>
        </p:spPr>
      </p:pic>
      <p:pic>
        <p:nvPicPr>
          <p:cNvPr id="57" name="Gráfico 56" descr="Flecha curva en el sentido contrario a las agujas del reloj">
            <a:extLst>
              <a:ext uri="{FF2B5EF4-FFF2-40B4-BE49-F238E27FC236}">
                <a16:creationId xmlns:a16="http://schemas.microsoft.com/office/drawing/2014/main" id="{92930A4D-8707-2B41-9A49-9955DAB38B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3402430" flipH="1">
            <a:off x="7000651" y="4956260"/>
            <a:ext cx="1650979" cy="1650979"/>
          </a:xfrm>
          <a:prstGeom prst="rect">
            <a:avLst/>
          </a:prstGeom>
        </p:spPr>
      </p:pic>
      <p:pic>
        <p:nvPicPr>
          <p:cNvPr id="30" name="Gráfico 29" descr="Círculos con líneas">
            <a:hlinkClick r:id="rId21" action="ppaction://hlinksldjump"/>
            <a:extLst>
              <a:ext uri="{FF2B5EF4-FFF2-40B4-BE49-F238E27FC236}">
                <a16:creationId xmlns:a16="http://schemas.microsoft.com/office/drawing/2014/main" id="{D761E662-1900-494E-ADEF-A76E4A938B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9083" y="111747"/>
            <a:ext cx="1645016" cy="2008314"/>
          </a:xfrm>
          <a:prstGeom prst="rect">
            <a:avLst/>
          </a:prstGeom>
        </p:spPr>
      </p:pic>
    </p:spTree>
    <p:extLst>
      <p:ext uri="{BB962C8B-B14F-4D97-AF65-F5344CB8AC3E}">
        <p14:creationId xmlns:p14="http://schemas.microsoft.com/office/powerpoint/2010/main" val="94831492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9" name="Imagen 18">
            <a:extLst>
              <a:ext uri="{FF2B5EF4-FFF2-40B4-BE49-F238E27FC236}">
                <a16:creationId xmlns:a16="http://schemas.microsoft.com/office/drawing/2014/main" id="{C87A63D7-63FD-5D4E-BEF4-713432A14352}"/>
              </a:ext>
            </a:extLst>
          </p:cNvPr>
          <p:cNvPicPr>
            <a:picLocks noChangeAspect="1"/>
          </p:cNvPicPr>
          <p:nvPr/>
        </p:nvPicPr>
        <p:blipFill>
          <a:blip r:embed="rId20"/>
          <a:stretch>
            <a:fillRect/>
          </a:stretch>
        </p:blipFill>
        <p:spPr>
          <a:xfrm>
            <a:off x="1765047" y="2814972"/>
            <a:ext cx="7709194" cy="4043027"/>
          </a:xfrm>
          <a:prstGeom prst="rect">
            <a:avLst/>
          </a:prstGeom>
        </p:spPr>
      </p:pic>
    </p:spTree>
    <p:extLst>
      <p:ext uri="{BB962C8B-B14F-4D97-AF65-F5344CB8AC3E}">
        <p14:creationId xmlns:p14="http://schemas.microsoft.com/office/powerpoint/2010/main" val="12375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TUTORÍAS DE TITULACIÓN</a:t>
            </a:r>
          </a:p>
        </p:txBody>
      </p:sp>
      <p:pic>
        <p:nvPicPr>
          <p:cNvPr id="3" name="Imagen 2">
            <a:extLst>
              <a:ext uri="{FF2B5EF4-FFF2-40B4-BE49-F238E27FC236}">
                <a16:creationId xmlns:a16="http://schemas.microsoft.com/office/drawing/2014/main" id="{6E35FCF5-D7F2-4B4A-9F77-E8C376E19AF5}"/>
              </a:ext>
            </a:extLst>
          </p:cNvPr>
          <p:cNvPicPr>
            <a:picLocks noChangeAspect="1"/>
          </p:cNvPicPr>
          <p:nvPr/>
        </p:nvPicPr>
        <p:blipFill>
          <a:blip r:embed="rId20"/>
          <a:stretch>
            <a:fillRect/>
          </a:stretch>
        </p:blipFill>
        <p:spPr>
          <a:xfrm>
            <a:off x="288598" y="3679763"/>
            <a:ext cx="5471163" cy="3171399"/>
          </a:xfrm>
          <a:prstGeom prst="rect">
            <a:avLst/>
          </a:prstGeom>
        </p:spPr>
      </p:pic>
      <p:pic>
        <p:nvPicPr>
          <p:cNvPr id="13" name="Imagen 12">
            <a:extLst>
              <a:ext uri="{FF2B5EF4-FFF2-40B4-BE49-F238E27FC236}">
                <a16:creationId xmlns:a16="http://schemas.microsoft.com/office/drawing/2014/main" id="{50CB6A2B-F36A-CC49-80D3-E7F4076B7C55}"/>
              </a:ext>
            </a:extLst>
          </p:cNvPr>
          <p:cNvPicPr>
            <a:picLocks noChangeAspect="1"/>
          </p:cNvPicPr>
          <p:nvPr/>
        </p:nvPicPr>
        <p:blipFill>
          <a:blip r:embed="rId21"/>
          <a:stretch>
            <a:fillRect/>
          </a:stretch>
        </p:blipFill>
        <p:spPr>
          <a:xfrm>
            <a:off x="5933858" y="3674071"/>
            <a:ext cx="6046952" cy="3171399"/>
          </a:xfrm>
          <a:prstGeom prst="rect">
            <a:avLst/>
          </a:prstGeom>
        </p:spPr>
      </p:pic>
    </p:spTree>
    <p:extLst>
      <p:ext uri="{BB962C8B-B14F-4D97-AF65-F5344CB8AC3E}">
        <p14:creationId xmlns:p14="http://schemas.microsoft.com/office/powerpoint/2010/main" val="280834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9" name="Imagen 18">
            <a:extLst>
              <a:ext uri="{FF2B5EF4-FFF2-40B4-BE49-F238E27FC236}">
                <a16:creationId xmlns:a16="http://schemas.microsoft.com/office/drawing/2014/main" id="{EF0EE42A-351D-D548-8A24-7E80E1D5B3CB}"/>
              </a:ext>
            </a:extLst>
          </p:cNvPr>
          <p:cNvPicPr>
            <a:picLocks noChangeAspect="1"/>
          </p:cNvPicPr>
          <p:nvPr/>
        </p:nvPicPr>
        <p:blipFill>
          <a:blip r:embed="rId20"/>
          <a:stretch>
            <a:fillRect/>
          </a:stretch>
        </p:blipFill>
        <p:spPr>
          <a:xfrm>
            <a:off x="1747169" y="2816312"/>
            <a:ext cx="7727072" cy="4041688"/>
          </a:xfrm>
          <a:prstGeom prst="rect">
            <a:avLst/>
          </a:prstGeom>
        </p:spPr>
      </p:pic>
    </p:spTree>
    <p:extLst>
      <p:ext uri="{BB962C8B-B14F-4D97-AF65-F5344CB8AC3E}">
        <p14:creationId xmlns:p14="http://schemas.microsoft.com/office/powerpoint/2010/main" val="107487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B8C96F86-6709-CC4E-A0FD-1CF33998755B}"/>
              </a:ext>
            </a:extLst>
          </p:cNvPr>
          <p:cNvPicPr>
            <a:picLocks noChangeAspect="1"/>
          </p:cNvPicPr>
          <p:nvPr/>
        </p:nvPicPr>
        <p:blipFill>
          <a:blip r:embed="rId20"/>
          <a:stretch>
            <a:fillRect/>
          </a:stretch>
        </p:blipFill>
        <p:spPr>
          <a:xfrm>
            <a:off x="1747169" y="2821391"/>
            <a:ext cx="7727072" cy="3937759"/>
          </a:xfrm>
          <a:prstGeom prst="rect">
            <a:avLst/>
          </a:prstGeom>
        </p:spPr>
      </p:pic>
    </p:spTree>
    <p:extLst>
      <p:ext uri="{BB962C8B-B14F-4D97-AF65-F5344CB8AC3E}">
        <p14:creationId xmlns:p14="http://schemas.microsoft.com/office/powerpoint/2010/main" val="13471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ACTIVIDADES PRÁCTICAS Y VINCULACIÓN</a:t>
            </a:r>
          </a:p>
        </p:txBody>
      </p:sp>
      <p:pic>
        <p:nvPicPr>
          <p:cNvPr id="4" name="Imagen 3">
            <a:extLst>
              <a:ext uri="{FF2B5EF4-FFF2-40B4-BE49-F238E27FC236}">
                <a16:creationId xmlns:a16="http://schemas.microsoft.com/office/drawing/2014/main" id="{85685278-F667-B047-B10E-D2F999126DDB}"/>
              </a:ext>
            </a:extLst>
          </p:cNvPr>
          <p:cNvPicPr>
            <a:picLocks noChangeAspect="1"/>
          </p:cNvPicPr>
          <p:nvPr/>
        </p:nvPicPr>
        <p:blipFill>
          <a:blip r:embed="rId20"/>
          <a:stretch>
            <a:fillRect/>
          </a:stretch>
        </p:blipFill>
        <p:spPr>
          <a:xfrm>
            <a:off x="288598" y="3674070"/>
            <a:ext cx="5481936" cy="3171399"/>
          </a:xfrm>
          <a:prstGeom prst="rect">
            <a:avLst/>
          </a:prstGeom>
        </p:spPr>
      </p:pic>
      <p:pic>
        <p:nvPicPr>
          <p:cNvPr id="12" name="Imagen 11">
            <a:extLst>
              <a:ext uri="{FF2B5EF4-FFF2-40B4-BE49-F238E27FC236}">
                <a16:creationId xmlns:a16="http://schemas.microsoft.com/office/drawing/2014/main" id="{73777014-EE21-394F-A294-60F53DF531E8}"/>
              </a:ext>
            </a:extLst>
          </p:cNvPr>
          <p:cNvPicPr>
            <a:picLocks noChangeAspect="1"/>
          </p:cNvPicPr>
          <p:nvPr/>
        </p:nvPicPr>
        <p:blipFill>
          <a:blip r:embed="rId21"/>
          <a:stretch>
            <a:fillRect/>
          </a:stretch>
        </p:blipFill>
        <p:spPr>
          <a:xfrm>
            <a:off x="5933857" y="3681217"/>
            <a:ext cx="6046952" cy="3164251"/>
          </a:xfrm>
          <a:prstGeom prst="rect">
            <a:avLst/>
          </a:prstGeom>
        </p:spPr>
      </p:pic>
    </p:spTree>
    <p:extLst>
      <p:ext uri="{BB962C8B-B14F-4D97-AF65-F5344CB8AC3E}">
        <p14:creationId xmlns:p14="http://schemas.microsoft.com/office/powerpoint/2010/main" val="170650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911FB031-2E6A-B046-AC88-36EB1E610694}"/>
              </a:ext>
            </a:extLst>
          </p:cNvPr>
          <p:cNvPicPr>
            <a:picLocks noChangeAspect="1"/>
          </p:cNvPicPr>
          <p:nvPr/>
        </p:nvPicPr>
        <p:blipFill>
          <a:blip r:embed="rId20"/>
          <a:stretch>
            <a:fillRect/>
          </a:stretch>
        </p:blipFill>
        <p:spPr>
          <a:xfrm>
            <a:off x="1747168" y="2821392"/>
            <a:ext cx="7727072" cy="4036608"/>
          </a:xfrm>
          <a:prstGeom prst="rect">
            <a:avLst/>
          </a:prstGeom>
        </p:spPr>
      </p:pic>
    </p:spTree>
    <p:extLst>
      <p:ext uri="{BB962C8B-B14F-4D97-AF65-F5344CB8AC3E}">
        <p14:creationId xmlns:p14="http://schemas.microsoft.com/office/powerpoint/2010/main" val="6017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09175" y="-8445"/>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9" name="Imagen 18">
            <a:extLst>
              <a:ext uri="{FF2B5EF4-FFF2-40B4-BE49-F238E27FC236}">
                <a16:creationId xmlns:a16="http://schemas.microsoft.com/office/drawing/2014/main" id="{BE8D64C0-6BD2-4946-9079-2DC29536ABC9}"/>
              </a:ext>
            </a:extLst>
          </p:cNvPr>
          <p:cNvPicPr>
            <a:picLocks noChangeAspect="1"/>
          </p:cNvPicPr>
          <p:nvPr/>
        </p:nvPicPr>
        <p:blipFill>
          <a:blip r:embed="rId20"/>
          <a:stretch>
            <a:fillRect/>
          </a:stretch>
        </p:blipFill>
        <p:spPr>
          <a:xfrm>
            <a:off x="1747167" y="2824965"/>
            <a:ext cx="7727071" cy="3934185"/>
          </a:xfrm>
          <a:prstGeom prst="rect">
            <a:avLst/>
          </a:prstGeom>
        </p:spPr>
      </p:pic>
    </p:spTree>
    <p:extLst>
      <p:ext uri="{BB962C8B-B14F-4D97-AF65-F5344CB8AC3E}">
        <p14:creationId xmlns:p14="http://schemas.microsoft.com/office/powerpoint/2010/main" val="31892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490244" y="0"/>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DIMENSIONES</a:t>
            </a:r>
          </a:p>
        </p:txBody>
      </p:sp>
      <p:pic>
        <p:nvPicPr>
          <p:cNvPr id="23" name="Gráfico principal" descr="Gráfico de barras">
            <a:extLst>
              <a:ext uri="{FF2B5EF4-FFF2-40B4-BE49-F238E27FC236}">
                <a16:creationId xmlns:a16="http://schemas.microsoft.com/office/drawing/2014/main" id="{C8585EF2-3F9E-B245-B62A-4B2BDA71A8CD}"/>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377241" y="3440239"/>
            <a:ext cx="3226205" cy="3571614"/>
          </a:xfrm>
          <a:prstGeom prst="rect">
            <a:avLst/>
          </a:prstGeom>
        </p:spPr>
      </p:pic>
      <p:pic>
        <p:nvPicPr>
          <p:cNvPr id="25" name="Gráfico 24" descr="Gráfico de barras">
            <a:extLst>
              <a:ext uri="{FF2B5EF4-FFF2-40B4-BE49-F238E27FC236}">
                <a16:creationId xmlns:a16="http://schemas.microsoft.com/office/drawing/2014/main" id="{BF4E1B15-80A2-4D42-B6A8-57217D8BE194}"/>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186531" y="4178079"/>
            <a:ext cx="756303" cy="756303"/>
          </a:xfrm>
          <a:prstGeom prst="rect">
            <a:avLst/>
          </a:prstGeom>
        </p:spPr>
      </p:pic>
      <p:sp>
        <p:nvSpPr>
          <p:cNvPr id="26" name="CuadroTexto 25">
            <a:extLst>
              <a:ext uri="{FF2B5EF4-FFF2-40B4-BE49-F238E27FC236}">
                <a16:creationId xmlns:a16="http://schemas.microsoft.com/office/drawing/2014/main" id="{CA8FF0C6-12A0-954D-9DFC-4C7EF3A15BA1}"/>
              </a:ext>
            </a:extLst>
          </p:cNvPr>
          <p:cNvSpPr txBox="1"/>
          <p:nvPr/>
        </p:nvSpPr>
        <p:spPr>
          <a:xfrm>
            <a:off x="967644" y="4251276"/>
            <a:ext cx="2914116" cy="646331"/>
          </a:xfrm>
          <a:prstGeom prst="rect">
            <a:avLst/>
          </a:prstGeom>
          <a:noFill/>
        </p:spPr>
        <p:txBody>
          <a:bodyPr wrap="square" rtlCol="0">
            <a:spAutoFit/>
          </a:bodyPr>
          <a:lstStyle/>
          <a:p>
            <a:r>
              <a:rPr lang="es-EC" b="1" dirty="0">
                <a:solidFill>
                  <a:schemeClr val="bg1"/>
                </a:solidFill>
              </a:rPr>
              <a:t>RELACIONES SOCIALES Y HUMANAS</a:t>
            </a:r>
          </a:p>
        </p:txBody>
      </p:sp>
      <p:pic>
        <p:nvPicPr>
          <p:cNvPr id="27" name="Gráfico 26" descr="Gráfico de barras">
            <a:extLst>
              <a:ext uri="{FF2B5EF4-FFF2-40B4-BE49-F238E27FC236}">
                <a16:creationId xmlns:a16="http://schemas.microsoft.com/office/drawing/2014/main" id="{3B978C21-81C1-5544-8D20-ECE6D21A17E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11341" y="5414996"/>
            <a:ext cx="756303" cy="756303"/>
          </a:xfrm>
          <a:prstGeom prst="rect">
            <a:avLst/>
          </a:prstGeom>
        </p:spPr>
      </p:pic>
      <p:sp>
        <p:nvSpPr>
          <p:cNvPr id="28" name="CuadroTexto 27">
            <a:extLst>
              <a:ext uri="{FF2B5EF4-FFF2-40B4-BE49-F238E27FC236}">
                <a16:creationId xmlns:a16="http://schemas.microsoft.com/office/drawing/2014/main" id="{EAFFACFC-B8CE-EB4A-A67C-3F71E96269AD}"/>
              </a:ext>
            </a:extLst>
          </p:cNvPr>
          <p:cNvSpPr txBox="1"/>
          <p:nvPr/>
        </p:nvSpPr>
        <p:spPr>
          <a:xfrm>
            <a:off x="967644" y="5608850"/>
            <a:ext cx="2822097" cy="646331"/>
          </a:xfrm>
          <a:prstGeom prst="rect">
            <a:avLst/>
          </a:prstGeom>
          <a:noFill/>
        </p:spPr>
        <p:txBody>
          <a:bodyPr wrap="square" rtlCol="0">
            <a:spAutoFit/>
          </a:bodyPr>
          <a:lstStyle/>
          <a:p>
            <a:r>
              <a:rPr lang="es-EC" b="1" dirty="0">
                <a:solidFill>
                  <a:schemeClr val="bg1"/>
                </a:solidFill>
              </a:rPr>
              <a:t>ESTRATEGIAS, MÉTODOS Y DIDÁCTICAS</a:t>
            </a:r>
            <a:endParaRPr lang="es-EC" dirty="0">
              <a:solidFill>
                <a:schemeClr val="bg1"/>
              </a:solidFill>
            </a:endParaRPr>
          </a:p>
        </p:txBody>
      </p:sp>
      <p:pic>
        <p:nvPicPr>
          <p:cNvPr id="29" name="Gráfico 28" descr="Gráfico de barras">
            <a:extLst>
              <a:ext uri="{FF2B5EF4-FFF2-40B4-BE49-F238E27FC236}">
                <a16:creationId xmlns:a16="http://schemas.microsoft.com/office/drawing/2014/main" id="{5098255F-4B7C-E84C-A98F-F958FEC402AE}"/>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8500867" y="4178079"/>
            <a:ext cx="756303" cy="756303"/>
          </a:xfrm>
          <a:prstGeom prst="rect">
            <a:avLst/>
          </a:prstGeom>
        </p:spPr>
      </p:pic>
      <p:sp>
        <p:nvSpPr>
          <p:cNvPr id="30" name="CuadroTexto 29">
            <a:extLst>
              <a:ext uri="{FF2B5EF4-FFF2-40B4-BE49-F238E27FC236}">
                <a16:creationId xmlns:a16="http://schemas.microsoft.com/office/drawing/2014/main" id="{B75010B1-5CE9-1045-B5BF-D5A9D610CB68}"/>
              </a:ext>
            </a:extLst>
          </p:cNvPr>
          <p:cNvSpPr txBox="1"/>
          <p:nvPr/>
        </p:nvSpPr>
        <p:spPr>
          <a:xfrm>
            <a:off x="9495020" y="4058133"/>
            <a:ext cx="2669655" cy="646331"/>
          </a:xfrm>
          <a:prstGeom prst="rect">
            <a:avLst/>
          </a:prstGeom>
          <a:noFill/>
        </p:spPr>
        <p:txBody>
          <a:bodyPr wrap="square" rtlCol="0">
            <a:spAutoFit/>
          </a:bodyPr>
          <a:lstStyle/>
          <a:p>
            <a:r>
              <a:rPr lang="es-EC" b="1" dirty="0">
                <a:solidFill>
                  <a:schemeClr val="bg1"/>
                </a:solidFill>
              </a:rPr>
              <a:t>CONTENIDOS DE LA ENSEÑANZA</a:t>
            </a:r>
            <a:endParaRPr lang="es-EC" dirty="0">
              <a:solidFill>
                <a:schemeClr val="bg1"/>
              </a:solidFill>
            </a:endParaRPr>
          </a:p>
        </p:txBody>
      </p:sp>
      <p:pic>
        <p:nvPicPr>
          <p:cNvPr id="33" name="Gráfico 32" descr="Flecha curva en el sentido contrario a las agujas del reloj">
            <a:extLst>
              <a:ext uri="{FF2B5EF4-FFF2-40B4-BE49-F238E27FC236}">
                <a16:creationId xmlns:a16="http://schemas.microsoft.com/office/drawing/2014/main" id="{2CE405C0-4CB8-8540-BD3A-B9B333FDFC8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021260">
            <a:off x="3345053" y="4581103"/>
            <a:ext cx="1476875" cy="1476875"/>
          </a:xfrm>
          <a:prstGeom prst="rect">
            <a:avLst/>
          </a:prstGeom>
        </p:spPr>
      </p:pic>
      <p:pic>
        <p:nvPicPr>
          <p:cNvPr id="34" name="Gráfico 33" descr="Flecha curva en el sentido contrario a las agujas del reloj">
            <a:extLst>
              <a:ext uri="{FF2B5EF4-FFF2-40B4-BE49-F238E27FC236}">
                <a16:creationId xmlns:a16="http://schemas.microsoft.com/office/drawing/2014/main" id="{CA1A6A2C-78D2-A749-BAE9-5BC353CBA5C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3290762" flipH="1">
            <a:off x="7135650" y="3762030"/>
            <a:ext cx="1358778" cy="1358778"/>
          </a:xfrm>
          <a:prstGeom prst="rect">
            <a:avLst/>
          </a:prstGeom>
        </p:spPr>
      </p:pic>
      <p:pic>
        <p:nvPicPr>
          <p:cNvPr id="36" name="Gráfico 35" descr="Flecha curva en el sentido contrario a las agujas del reloj">
            <a:extLst>
              <a:ext uri="{FF2B5EF4-FFF2-40B4-BE49-F238E27FC236}">
                <a16:creationId xmlns:a16="http://schemas.microsoft.com/office/drawing/2014/main" id="{27305194-5207-3646-8A1C-2D1B6C98A5B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021260">
            <a:off x="3272138" y="3303743"/>
            <a:ext cx="1476875" cy="1476875"/>
          </a:xfrm>
          <a:prstGeom prst="rect">
            <a:avLst/>
          </a:prstGeom>
        </p:spPr>
      </p:pic>
    </p:spTree>
    <p:extLst>
      <p:ext uri="{BB962C8B-B14F-4D97-AF65-F5344CB8AC3E}">
        <p14:creationId xmlns:p14="http://schemas.microsoft.com/office/powerpoint/2010/main" val="42822278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RELACIONES SOCIALES Y HUMANAS</a:t>
            </a:r>
          </a:p>
        </p:txBody>
      </p:sp>
      <p:pic>
        <p:nvPicPr>
          <p:cNvPr id="3" name="Imagen 2">
            <a:extLst>
              <a:ext uri="{FF2B5EF4-FFF2-40B4-BE49-F238E27FC236}">
                <a16:creationId xmlns:a16="http://schemas.microsoft.com/office/drawing/2014/main" id="{223CAC9A-86A4-744E-B2EC-443AAF19F873}"/>
              </a:ext>
            </a:extLst>
          </p:cNvPr>
          <p:cNvPicPr>
            <a:picLocks noChangeAspect="1"/>
          </p:cNvPicPr>
          <p:nvPr/>
        </p:nvPicPr>
        <p:blipFill>
          <a:blip r:embed="rId20"/>
          <a:stretch>
            <a:fillRect/>
          </a:stretch>
        </p:blipFill>
        <p:spPr>
          <a:xfrm>
            <a:off x="3510297" y="3606649"/>
            <a:ext cx="4960094" cy="3055006"/>
          </a:xfrm>
          <a:prstGeom prst="rect">
            <a:avLst/>
          </a:prstGeom>
        </p:spPr>
      </p:pic>
    </p:spTree>
    <p:extLst>
      <p:ext uri="{BB962C8B-B14F-4D97-AF65-F5344CB8AC3E}">
        <p14:creationId xmlns:p14="http://schemas.microsoft.com/office/powerpoint/2010/main" val="251472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3" name="Imagen 2">
            <a:extLst>
              <a:ext uri="{FF2B5EF4-FFF2-40B4-BE49-F238E27FC236}">
                <a16:creationId xmlns:a16="http://schemas.microsoft.com/office/drawing/2014/main" id="{223CAC9A-86A4-744E-B2EC-443AAF19F873}"/>
              </a:ext>
            </a:extLst>
          </p:cNvPr>
          <p:cNvPicPr>
            <a:picLocks noChangeAspect="1"/>
          </p:cNvPicPr>
          <p:nvPr/>
        </p:nvPicPr>
        <p:blipFill>
          <a:blip r:embed="rId20"/>
          <a:stretch>
            <a:fillRect/>
          </a:stretch>
        </p:blipFill>
        <p:spPr>
          <a:xfrm>
            <a:off x="252753" y="2698230"/>
            <a:ext cx="11733785" cy="4159770"/>
          </a:xfrm>
          <a:prstGeom prst="rect">
            <a:avLst/>
          </a:prstGeom>
        </p:spPr>
      </p:pic>
    </p:spTree>
    <p:extLst>
      <p:ext uri="{BB962C8B-B14F-4D97-AF65-F5344CB8AC3E}">
        <p14:creationId xmlns:p14="http://schemas.microsoft.com/office/powerpoint/2010/main" val="320667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7516629"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b="1" dirty="0">
                <a:solidFill>
                  <a:schemeClr val="bg1"/>
                </a:solidFill>
              </a:rPr>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0344" y="98849"/>
            <a:ext cx="1645016" cy="2008314"/>
          </a:xfrm>
          <a:prstGeom prst="rect">
            <a:avLst/>
          </a:prstGeom>
        </p:spPr>
      </p:pic>
      <p:pic>
        <p:nvPicPr>
          <p:cNvPr id="22" name="Gráfico 21" descr="Apretón de manos">
            <a:hlinkClick r:id="rId10"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pic>
        <p:nvPicPr>
          <p:cNvPr id="33" name="Gráfico principal" descr="Piezas de rompecabezas">
            <a:extLst>
              <a:ext uri="{FF2B5EF4-FFF2-40B4-BE49-F238E27FC236}">
                <a16:creationId xmlns:a16="http://schemas.microsoft.com/office/drawing/2014/main" id="{A25FAD28-1278-6849-9E18-305781EDE6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53907" y="3273389"/>
            <a:ext cx="2822097" cy="3089137"/>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FORMULACIÓN DEL PROBLEMA</a:t>
            </a:r>
            <a:endParaRPr lang="es-EC" sz="3600" dirty="0">
              <a:solidFill>
                <a:schemeClr val="bg1"/>
              </a:solidFill>
            </a:endParaRPr>
          </a:p>
        </p:txBody>
      </p:sp>
      <p:sp>
        <p:nvSpPr>
          <p:cNvPr id="37" name="CuadroTexto 36">
            <a:extLst>
              <a:ext uri="{FF2B5EF4-FFF2-40B4-BE49-F238E27FC236}">
                <a16:creationId xmlns:a16="http://schemas.microsoft.com/office/drawing/2014/main" id="{D4569AF0-B406-0041-A98C-91C03B42E99F}"/>
              </a:ext>
            </a:extLst>
          </p:cNvPr>
          <p:cNvSpPr txBox="1"/>
          <p:nvPr/>
        </p:nvSpPr>
        <p:spPr>
          <a:xfrm>
            <a:off x="1426465" y="5951522"/>
            <a:ext cx="9857232" cy="923330"/>
          </a:xfrm>
          <a:prstGeom prst="rect">
            <a:avLst/>
          </a:prstGeom>
          <a:noFill/>
        </p:spPr>
        <p:txBody>
          <a:bodyPr wrap="square" rtlCol="0">
            <a:spAutoFit/>
          </a:bodyPr>
          <a:lstStyle/>
          <a:p>
            <a:r>
              <a:rPr lang="es-EC" b="1" dirty="0">
                <a:solidFill>
                  <a:schemeClr val="bg1"/>
                </a:solidFill>
              </a:rPr>
              <a:t>¿Cuáles son las mega tendencias y desafíos profesionales que orientarán el Programa de Maestría en Educación con mención Innovación Educativa y Gestión de la Calidad Educativa del Departamento de Ciencias Humanas de la Universidad de Fuerzas Armadas ESPE?</a:t>
            </a:r>
          </a:p>
        </p:txBody>
      </p:sp>
      <p:pic>
        <p:nvPicPr>
          <p:cNvPr id="30" name="Gráfico 29" descr="Círculos con líneas">
            <a:hlinkClick r:id="rId19" action="ppaction://hlinksldjump"/>
            <a:extLst>
              <a:ext uri="{FF2B5EF4-FFF2-40B4-BE49-F238E27FC236}">
                <a16:creationId xmlns:a16="http://schemas.microsoft.com/office/drawing/2014/main" id="{D761E662-1900-494E-ADEF-A76E4A938B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9083" y="111747"/>
            <a:ext cx="1645016" cy="2008314"/>
          </a:xfrm>
          <a:prstGeom prst="rect">
            <a:avLst/>
          </a:prstGeom>
        </p:spPr>
      </p:pic>
    </p:spTree>
    <p:extLst>
      <p:ext uri="{BB962C8B-B14F-4D97-AF65-F5344CB8AC3E}">
        <p14:creationId xmlns:p14="http://schemas.microsoft.com/office/powerpoint/2010/main" val="409536179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ESTRATEGIAS, MÉTODOS Y DIDÁCTICAS</a:t>
            </a:r>
            <a:endParaRPr lang="es-EC" sz="3600" dirty="0">
              <a:solidFill>
                <a:schemeClr val="bg1"/>
              </a:solidFill>
            </a:endParaRPr>
          </a:p>
        </p:txBody>
      </p:sp>
      <p:pic>
        <p:nvPicPr>
          <p:cNvPr id="4" name="Imagen 3">
            <a:extLst>
              <a:ext uri="{FF2B5EF4-FFF2-40B4-BE49-F238E27FC236}">
                <a16:creationId xmlns:a16="http://schemas.microsoft.com/office/drawing/2014/main" id="{37E5FB7F-2452-B94E-8AF8-7895B67C4C8F}"/>
              </a:ext>
            </a:extLst>
          </p:cNvPr>
          <p:cNvPicPr>
            <a:picLocks noChangeAspect="1"/>
          </p:cNvPicPr>
          <p:nvPr/>
        </p:nvPicPr>
        <p:blipFill>
          <a:blip r:embed="rId20"/>
          <a:stretch>
            <a:fillRect/>
          </a:stretch>
        </p:blipFill>
        <p:spPr>
          <a:xfrm>
            <a:off x="3510296" y="3606649"/>
            <a:ext cx="4960094" cy="3094792"/>
          </a:xfrm>
          <a:prstGeom prst="rect">
            <a:avLst/>
          </a:prstGeom>
        </p:spPr>
      </p:pic>
    </p:spTree>
    <p:extLst>
      <p:ext uri="{BB962C8B-B14F-4D97-AF65-F5344CB8AC3E}">
        <p14:creationId xmlns:p14="http://schemas.microsoft.com/office/powerpoint/2010/main" val="2433436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7" name="Imagen 16">
            <a:extLst>
              <a:ext uri="{FF2B5EF4-FFF2-40B4-BE49-F238E27FC236}">
                <a16:creationId xmlns:a16="http://schemas.microsoft.com/office/drawing/2014/main" id="{7797B6C4-BC80-8E42-8859-362E5DCF088D}"/>
              </a:ext>
            </a:extLst>
          </p:cNvPr>
          <p:cNvPicPr>
            <a:picLocks noChangeAspect="1"/>
          </p:cNvPicPr>
          <p:nvPr/>
        </p:nvPicPr>
        <p:blipFill>
          <a:blip r:embed="rId20"/>
          <a:stretch>
            <a:fillRect/>
          </a:stretch>
        </p:blipFill>
        <p:spPr>
          <a:xfrm>
            <a:off x="252752" y="2697103"/>
            <a:ext cx="11733785" cy="4160897"/>
          </a:xfrm>
          <a:prstGeom prst="rect">
            <a:avLst/>
          </a:prstGeom>
        </p:spPr>
      </p:pic>
    </p:spTree>
    <p:extLst>
      <p:ext uri="{BB962C8B-B14F-4D97-AF65-F5344CB8AC3E}">
        <p14:creationId xmlns:p14="http://schemas.microsoft.com/office/powerpoint/2010/main" val="124604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C" sz="3600" b="1" dirty="0">
                <a:solidFill>
                  <a:schemeClr val="bg1"/>
                </a:solidFill>
              </a:rPr>
              <a:t>CONTENIDOS DE LA ENSEÑANZA</a:t>
            </a:r>
            <a:endParaRPr lang="es-EC" sz="3600" dirty="0">
              <a:solidFill>
                <a:schemeClr val="bg1"/>
              </a:solidFill>
            </a:endParaRPr>
          </a:p>
        </p:txBody>
      </p:sp>
      <p:pic>
        <p:nvPicPr>
          <p:cNvPr id="3" name="Imagen 2">
            <a:extLst>
              <a:ext uri="{FF2B5EF4-FFF2-40B4-BE49-F238E27FC236}">
                <a16:creationId xmlns:a16="http://schemas.microsoft.com/office/drawing/2014/main" id="{10C1D7F5-B713-2246-8B47-6A781E42DB74}"/>
              </a:ext>
            </a:extLst>
          </p:cNvPr>
          <p:cNvPicPr>
            <a:picLocks noChangeAspect="1"/>
          </p:cNvPicPr>
          <p:nvPr/>
        </p:nvPicPr>
        <p:blipFill>
          <a:blip r:embed="rId20"/>
          <a:stretch>
            <a:fillRect/>
          </a:stretch>
        </p:blipFill>
        <p:spPr>
          <a:xfrm>
            <a:off x="3510295" y="3600667"/>
            <a:ext cx="4948439" cy="3100774"/>
          </a:xfrm>
          <a:prstGeom prst="rect">
            <a:avLst/>
          </a:prstGeom>
        </p:spPr>
      </p:pic>
    </p:spTree>
    <p:extLst>
      <p:ext uri="{BB962C8B-B14F-4D97-AF65-F5344CB8AC3E}">
        <p14:creationId xmlns:p14="http://schemas.microsoft.com/office/powerpoint/2010/main" val="388635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156239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b="1" dirty="0">
                <a:solidFill>
                  <a:schemeClr val="bg1"/>
                </a:solidFill>
              </a:rPr>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hlinkClick r:id="rId6"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9862" y="-63168"/>
            <a:ext cx="1679148" cy="2133912"/>
          </a:xfrm>
          <a:prstGeom prst="rect">
            <a:avLst/>
          </a:prstGeom>
        </p:spPr>
      </p:pic>
      <p:pic>
        <p:nvPicPr>
          <p:cNvPr id="18" name="Gráfico 17" descr="Círculos con líneas">
            <a:hlinkClick r:id="rId9"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90344" y="98849"/>
            <a:ext cx="1645016" cy="2008314"/>
          </a:xfrm>
          <a:prstGeom prst="rect">
            <a:avLst/>
          </a:prstGeom>
        </p:spPr>
      </p:pic>
      <p:pic>
        <p:nvPicPr>
          <p:cNvPr id="22" name="Gráfico 21" descr="Apretón de manos">
            <a:hlinkClick r:id="rId12"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9100" y="-63169"/>
            <a:ext cx="1947438" cy="2377525"/>
          </a:xfrm>
          <a:prstGeom prst="rect">
            <a:avLst/>
          </a:prstGeom>
        </p:spPr>
      </p:pic>
      <p:pic>
        <p:nvPicPr>
          <p:cNvPr id="24" name="Gráfico 23" descr="Libros">
            <a:hlinkClick r:id="rId15"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09724" y="156559"/>
            <a:ext cx="1775509" cy="2008314"/>
          </a:xfrm>
          <a:prstGeom prst="rect">
            <a:avLst/>
          </a:prstGeom>
        </p:spPr>
      </p:pic>
      <p:pic>
        <p:nvPicPr>
          <p:cNvPr id="19" name="Imagen 18">
            <a:extLst>
              <a:ext uri="{FF2B5EF4-FFF2-40B4-BE49-F238E27FC236}">
                <a16:creationId xmlns:a16="http://schemas.microsoft.com/office/drawing/2014/main" id="{3A479CED-1727-E747-8C4D-8E2DF2ABA64B}"/>
              </a:ext>
            </a:extLst>
          </p:cNvPr>
          <p:cNvPicPr>
            <a:picLocks noChangeAspect="1"/>
          </p:cNvPicPr>
          <p:nvPr/>
        </p:nvPicPr>
        <p:blipFill>
          <a:blip r:embed="rId20"/>
          <a:stretch>
            <a:fillRect/>
          </a:stretch>
        </p:blipFill>
        <p:spPr>
          <a:xfrm>
            <a:off x="252752" y="2707590"/>
            <a:ext cx="11733785" cy="4150410"/>
          </a:xfrm>
          <a:prstGeom prst="rect">
            <a:avLst/>
          </a:prstGeom>
        </p:spPr>
      </p:pic>
    </p:spTree>
    <p:extLst>
      <p:ext uri="{BB962C8B-B14F-4D97-AF65-F5344CB8AC3E}">
        <p14:creationId xmlns:p14="http://schemas.microsoft.com/office/powerpoint/2010/main" val="42172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33">
            <a:extLst>
              <a:ext uri="{FF2B5EF4-FFF2-40B4-BE49-F238E27FC236}">
                <a16:creationId xmlns:a16="http://schemas.microsoft.com/office/drawing/2014/main" id="{5BD2938E-4807-4148-9D05-811E4ED7D43B}"/>
              </a:ext>
            </a:extLst>
          </p:cNvPr>
          <p:cNvSpPr/>
          <p:nvPr/>
        </p:nvSpPr>
        <p:spPr>
          <a:xfrm>
            <a:off x="-1466327" y="870"/>
            <a:ext cx="26991424" cy="7037316"/>
          </a:xfrm>
          <a:custGeom>
            <a:avLst/>
            <a:gdLst>
              <a:gd name="connsiteX0" fmla="*/ 11307880 w 26991424"/>
              <a:gd name="connsiteY0" fmla="*/ 0 h 7037316"/>
              <a:gd name="connsiteX1" fmla="*/ 13754396 w 26991424"/>
              <a:gd name="connsiteY1" fmla="*/ 0 h 7037316"/>
              <a:gd name="connsiteX2" fmla="*/ 13754396 w 26991424"/>
              <a:gd name="connsiteY2" fmla="*/ 2602005 h 7037316"/>
              <a:gd name="connsiteX3" fmla="*/ 26991424 w 26991424"/>
              <a:gd name="connsiteY3" fmla="*/ 2602005 h 7037316"/>
              <a:gd name="connsiteX4" fmla="*/ 26991424 w 26991424"/>
              <a:gd name="connsiteY4" fmla="*/ 7037316 h 7037316"/>
              <a:gd name="connsiteX5" fmla="*/ 0 w 26991424"/>
              <a:gd name="connsiteY5" fmla="*/ 7037316 h 7037316"/>
              <a:gd name="connsiteX6" fmla="*/ 0 w 26991424"/>
              <a:gd name="connsiteY6" fmla="*/ 2602005 h 7037316"/>
              <a:gd name="connsiteX7" fmla="*/ 11307880 w 26991424"/>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4" h="7037316">
                <a:moveTo>
                  <a:pt x="11307880" y="0"/>
                </a:moveTo>
                <a:lnTo>
                  <a:pt x="13754396" y="0"/>
                </a:lnTo>
                <a:lnTo>
                  <a:pt x="13754396" y="2602005"/>
                </a:lnTo>
                <a:lnTo>
                  <a:pt x="26991424" y="2602005"/>
                </a:lnTo>
                <a:lnTo>
                  <a:pt x="26991424" y="7037316"/>
                </a:lnTo>
                <a:lnTo>
                  <a:pt x="0" y="7037316"/>
                </a:lnTo>
                <a:lnTo>
                  <a:pt x="0" y="2602005"/>
                </a:lnTo>
                <a:lnTo>
                  <a:pt x="11307880" y="2602005"/>
                </a:lnTo>
                <a:close/>
              </a:path>
            </a:pathLst>
          </a:custGeom>
          <a:solidFill>
            <a:schemeClr val="accent6">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b="1" dirty="0">
                <a:solidFill>
                  <a:schemeClr val="bg1"/>
                </a:solidFill>
              </a:rPr>
              <a:t>CONCLUSIONES Y RECOMENDACIONES</a:t>
            </a:r>
          </a:p>
        </p:txBody>
      </p:sp>
      <p:pic>
        <p:nvPicPr>
          <p:cNvPr id="14" name="Gráfico 13" descr="Bombilla">
            <a:hlinkClick r:id="rId2"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CONCLUSIONES</a:t>
            </a:r>
            <a:endParaRPr lang="es-EC" sz="3600" dirty="0">
              <a:solidFill>
                <a:schemeClr val="bg1"/>
              </a:solidFill>
            </a:endParaRPr>
          </a:p>
        </p:txBody>
      </p:sp>
      <p:pic>
        <p:nvPicPr>
          <p:cNvPr id="36" name="Gráfico 35" descr="Apretón de manos">
            <a:extLst>
              <a:ext uri="{FF2B5EF4-FFF2-40B4-BE49-F238E27FC236}">
                <a16:creationId xmlns:a16="http://schemas.microsoft.com/office/drawing/2014/main" id="{243369E0-74FC-4147-BEEE-4631B88137B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37464" y="4430644"/>
            <a:ext cx="2426485" cy="2426485"/>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3033412" y="4548647"/>
            <a:ext cx="8953125" cy="1938992"/>
          </a:xfrm>
          <a:prstGeom prst="rect">
            <a:avLst/>
          </a:prstGeom>
          <a:noFill/>
        </p:spPr>
        <p:txBody>
          <a:bodyPr wrap="square" rtlCol="0">
            <a:spAutoFit/>
          </a:bodyPr>
          <a:lstStyle/>
          <a:p>
            <a:r>
              <a:rPr lang="es-ES" sz="2400" dirty="0">
                <a:solidFill>
                  <a:schemeClr val="bg1"/>
                </a:solidFill>
              </a:rPr>
              <a:t>El Programa de Docencia Universitaria de la Universidad de las Fuerzas Armadas de conformidad con los procesos de ingreso al Sistema de Educación Superior y a los procesos de escalafonamiento del profesorado del Sistema Educativo Nacional no tiene afinidad por el objeto de estudio declarado en el proyecto</a:t>
            </a:r>
            <a:r>
              <a:rPr lang="es-EC" sz="2400" dirty="0">
                <a:solidFill>
                  <a:schemeClr val="bg1"/>
                </a:solidFill>
              </a:rPr>
              <a:t> </a:t>
            </a:r>
          </a:p>
        </p:txBody>
      </p:sp>
      <p:sp>
        <p:nvSpPr>
          <p:cNvPr id="29" name="CuadroTexto 28">
            <a:extLst>
              <a:ext uri="{FF2B5EF4-FFF2-40B4-BE49-F238E27FC236}">
                <a16:creationId xmlns:a16="http://schemas.microsoft.com/office/drawing/2014/main" id="{989B98ED-B3D2-8047-B98E-4138786E26AF}"/>
              </a:ext>
            </a:extLst>
          </p:cNvPr>
          <p:cNvSpPr txBox="1"/>
          <p:nvPr/>
        </p:nvSpPr>
        <p:spPr>
          <a:xfrm>
            <a:off x="502082" y="3628833"/>
            <a:ext cx="11581117" cy="646331"/>
          </a:xfrm>
          <a:prstGeom prst="rect">
            <a:avLst/>
          </a:prstGeom>
          <a:noFill/>
        </p:spPr>
        <p:txBody>
          <a:bodyPr wrap="square" rtlCol="0">
            <a:spAutoFit/>
          </a:bodyPr>
          <a:lstStyle/>
          <a:p>
            <a:r>
              <a:rPr lang="es-ES" b="1" dirty="0">
                <a:solidFill>
                  <a:schemeClr val="bg1"/>
                </a:solidFill>
              </a:rPr>
              <a:t>Objetivo específico 1: Describir el estado actual de los problemas que afronta la educación superior demandados por la aplicación de la Ley Orgánica de Educación Superior.  </a:t>
            </a:r>
          </a:p>
        </p:txBody>
      </p:sp>
    </p:spTree>
    <p:extLst>
      <p:ext uri="{BB962C8B-B14F-4D97-AF65-F5344CB8AC3E}">
        <p14:creationId xmlns:p14="http://schemas.microsoft.com/office/powerpoint/2010/main" val="6107058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33">
            <a:extLst>
              <a:ext uri="{FF2B5EF4-FFF2-40B4-BE49-F238E27FC236}">
                <a16:creationId xmlns:a16="http://schemas.microsoft.com/office/drawing/2014/main" id="{5BD2938E-4807-4148-9D05-811E4ED7D43B}"/>
              </a:ext>
            </a:extLst>
          </p:cNvPr>
          <p:cNvSpPr/>
          <p:nvPr/>
        </p:nvSpPr>
        <p:spPr>
          <a:xfrm>
            <a:off x="-1466327" y="870"/>
            <a:ext cx="26991424" cy="7037316"/>
          </a:xfrm>
          <a:custGeom>
            <a:avLst/>
            <a:gdLst>
              <a:gd name="connsiteX0" fmla="*/ 11307880 w 26991424"/>
              <a:gd name="connsiteY0" fmla="*/ 0 h 7037316"/>
              <a:gd name="connsiteX1" fmla="*/ 13754396 w 26991424"/>
              <a:gd name="connsiteY1" fmla="*/ 0 h 7037316"/>
              <a:gd name="connsiteX2" fmla="*/ 13754396 w 26991424"/>
              <a:gd name="connsiteY2" fmla="*/ 2602005 h 7037316"/>
              <a:gd name="connsiteX3" fmla="*/ 26991424 w 26991424"/>
              <a:gd name="connsiteY3" fmla="*/ 2602005 h 7037316"/>
              <a:gd name="connsiteX4" fmla="*/ 26991424 w 26991424"/>
              <a:gd name="connsiteY4" fmla="*/ 7037316 h 7037316"/>
              <a:gd name="connsiteX5" fmla="*/ 0 w 26991424"/>
              <a:gd name="connsiteY5" fmla="*/ 7037316 h 7037316"/>
              <a:gd name="connsiteX6" fmla="*/ 0 w 26991424"/>
              <a:gd name="connsiteY6" fmla="*/ 2602005 h 7037316"/>
              <a:gd name="connsiteX7" fmla="*/ 11307880 w 26991424"/>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4" h="7037316">
                <a:moveTo>
                  <a:pt x="11307880" y="0"/>
                </a:moveTo>
                <a:lnTo>
                  <a:pt x="13754396" y="0"/>
                </a:lnTo>
                <a:lnTo>
                  <a:pt x="13754396" y="2602005"/>
                </a:lnTo>
                <a:lnTo>
                  <a:pt x="26991424" y="2602005"/>
                </a:lnTo>
                <a:lnTo>
                  <a:pt x="26991424" y="7037316"/>
                </a:lnTo>
                <a:lnTo>
                  <a:pt x="0" y="7037316"/>
                </a:lnTo>
                <a:lnTo>
                  <a:pt x="0" y="2602005"/>
                </a:lnTo>
                <a:lnTo>
                  <a:pt x="11307880" y="2602005"/>
                </a:lnTo>
                <a:close/>
              </a:path>
            </a:pathLst>
          </a:custGeom>
          <a:solidFill>
            <a:schemeClr val="accent6">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b="1" dirty="0">
                <a:solidFill>
                  <a:schemeClr val="bg1"/>
                </a:solidFill>
              </a:rPr>
              <a:t>CONCLUSIONES Y RECOMENDACIONES</a:t>
            </a:r>
          </a:p>
        </p:txBody>
      </p:sp>
      <p:pic>
        <p:nvPicPr>
          <p:cNvPr id="14" name="Gráfico 13" descr="Bombilla">
            <a:hlinkClick r:id="rId2"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CONCLUSIONES</a:t>
            </a:r>
            <a:endParaRPr lang="es-EC" sz="3600" dirty="0">
              <a:solidFill>
                <a:schemeClr val="bg1"/>
              </a:solidFill>
            </a:endParaRPr>
          </a:p>
        </p:txBody>
      </p:sp>
      <p:pic>
        <p:nvPicPr>
          <p:cNvPr id="36" name="Gráfico 35" descr="Apretón de manos">
            <a:extLst>
              <a:ext uri="{FF2B5EF4-FFF2-40B4-BE49-F238E27FC236}">
                <a16:creationId xmlns:a16="http://schemas.microsoft.com/office/drawing/2014/main" id="{243369E0-74FC-4147-BEEE-4631B88137B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37464" y="4430644"/>
            <a:ext cx="2426485" cy="2426485"/>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3033412" y="4548647"/>
            <a:ext cx="8953125" cy="2308324"/>
          </a:xfrm>
          <a:prstGeom prst="rect">
            <a:avLst/>
          </a:prstGeom>
          <a:noFill/>
        </p:spPr>
        <p:txBody>
          <a:bodyPr wrap="square" rtlCol="0">
            <a:spAutoFit/>
          </a:bodyPr>
          <a:lstStyle/>
          <a:p>
            <a:r>
              <a:rPr lang="es-ES" sz="2400" dirty="0">
                <a:solidFill>
                  <a:schemeClr val="bg1"/>
                </a:solidFill>
              </a:rPr>
              <a:t>El programa de posgrado que se propone como objeto de estudio deberá considerar las nuevas corrientes educativas derivadas de la complejidad como horizonte epistemológico, desde esta visión, el programa deberá considerar nuevas aristas de desarrollo como la neuroeducación, la pedagogía digital, el conectivismo y las nuevos formas de organizar el proceso de enseñanza y aprendizaje</a:t>
            </a:r>
            <a:endParaRPr lang="es-EC" sz="2400" dirty="0">
              <a:solidFill>
                <a:schemeClr val="bg1"/>
              </a:solidFill>
            </a:endParaRPr>
          </a:p>
        </p:txBody>
      </p:sp>
      <p:sp>
        <p:nvSpPr>
          <p:cNvPr id="29" name="CuadroTexto 28">
            <a:extLst>
              <a:ext uri="{FF2B5EF4-FFF2-40B4-BE49-F238E27FC236}">
                <a16:creationId xmlns:a16="http://schemas.microsoft.com/office/drawing/2014/main" id="{989B98ED-B3D2-8047-B98E-4138786E26AF}"/>
              </a:ext>
            </a:extLst>
          </p:cNvPr>
          <p:cNvSpPr txBox="1"/>
          <p:nvPr/>
        </p:nvSpPr>
        <p:spPr>
          <a:xfrm>
            <a:off x="502082" y="3628833"/>
            <a:ext cx="11581117" cy="923330"/>
          </a:xfrm>
          <a:prstGeom prst="rect">
            <a:avLst/>
          </a:prstGeom>
          <a:noFill/>
        </p:spPr>
        <p:txBody>
          <a:bodyPr wrap="square" rtlCol="0">
            <a:spAutoFit/>
          </a:bodyPr>
          <a:lstStyle/>
          <a:p>
            <a:r>
              <a:rPr lang="es-ES" b="1" dirty="0">
                <a:solidFill>
                  <a:schemeClr val="bg1"/>
                </a:solidFill>
              </a:rPr>
              <a:t>Objetivo específico 2: </a:t>
            </a:r>
            <a:r>
              <a:rPr lang="es-ES" dirty="0">
                <a:solidFill>
                  <a:schemeClr val="bg1"/>
                </a:solidFill>
              </a:rPr>
              <a:t>Analizar prospectivamente las tendencias de investigación y del conocimiento que orientarán Programa de Maestría en Educación con mención Innovación Educativa y Gestión de la Calidad Educativa del Departamento de Ciencias Humanas de la Universidad de Fuerzas Armadas ESPE. </a:t>
            </a:r>
            <a:endParaRPr lang="es-EC" dirty="0">
              <a:solidFill>
                <a:schemeClr val="bg1"/>
              </a:solidFill>
            </a:endParaRPr>
          </a:p>
        </p:txBody>
      </p:sp>
    </p:spTree>
    <p:extLst>
      <p:ext uri="{BB962C8B-B14F-4D97-AF65-F5344CB8AC3E}">
        <p14:creationId xmlns:p14="http://schemas.microsoft.com/office/powerpoint/2010/main" val="37224131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33">
            <a:extLst>
              <a:ext uri="{FF2B5EF4-FFF2-40B4-BE49-F238E27FC236}">
                <a16:creationId xmlns:a16="http://schemas.microsoft.com/office/drawing/2014/main" id="{5BD2938E-4807-4148-9D05-811E4ED7D43B}"/>
              </a:ext>
            </a:extLst>
          </p:cNvPr>
          <p:cNvSpPr/>
          <p:nvPr/>
        </p:nvSpPr>
        <p:spPr>
          <a:xfrm>
            <a:off x="-1466327" y="870"/>
            <a:ext cx="26991424" cy="7037316"/>
          </a:xfrm>
          <a:custGeom>
            <a:avLst/>
            <a:gdLst>
              <a:gd name="connsiteX0" fmla="*/ 11307880 w 26991424"/>
              <a:gd name="connsiteY0" fmla="*/ 0 h 7037316"/>
              <a:gd name="connsiteX1" fmla="*/ 13754396 w 26991424"/>
              <a:gd name="connsiteY1" fmla="*/ 0 h 7037316"/>
              <a:gd name="connsiteX2" fmla="*/ 13754396 w 26991424"/>
              <a:gd name="connsiteY2" fmla="*/ 2602005 h 7037316"/>
              <a:gd name="connsiteX3" fmla="*/ 26991424 w 26991424"/>
              <a:gd name="connsiteY3" fmla="*/ 2602005 h 7037316"/>
              <a:gd name="connsiteX4" fmla="*/ 26991424 w 26991424"/>
              <a:gd name="connsiteY4" fmla="*/ 7037316 h 7037316"/>
              <a:gd name="connsiteX5" fmla="*/ 0 w 26991424"/>
              <a:gd name="connsiteY5" fmla="*/ 7037316 h 7037316"/>
              <a:gd name="connsiteX6" fmla="*/ 0 w 26991424"/>
              <a:gd name="connsiteY6" fmla="*/ 2602005 h 7037316"/>
              <a:gd name="connsiteX7" fmla="*/ 11307880 w 26991424"/>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4" h="7037316">
                <a:moveTo>
                  <a:pt x="11307880" y="0"/>
                </a:moveTo>
                <a:lnTo>
                  <a:pt x="13754396" y="0"/>
                </a:lnTo>
                <a:lnTo>
                  <a:pt x="13754396" y="2602005"/>
                </a:lnTo>
                <a:lnTo>
                  <a:pt x="26991424" y="2602005"/>
                </a:lnTo>
                <a:lnTo>
                  <a:pt x="26991424" y="7037316"/>
                </a:lnTo>
                <a:lnTo>
                  <a:pt x="0" y="7037316"/>
                </a:lnTo>
                <a:lnTo>
                  <a:pt x="0" y="2602005"/>
                </a:lnTo>
                <a:lnTo>
                  <a:pt x="11307880" y="2602005"/>
                </a:lnTo>
                <a:close/>
              </a:path>
            </a:pathLst>
          </a:custGeom>
          <a:solidFill>
            <a:schemeClr val="accent6">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b="1" dirty="0">
                <a:solidFill>
                  <a:schemeClr val="bg1"/>
                </a:solidFill>
              </a:rPr>
              <a:t>CONCLUSIONES Y RECOMENDACIONES</a:t>
            </a:r>
          </a:p>
        </p:txBody>
      </p:sp>
      <p:pic>
        <p:nvPicPr>
          <p:cNvPr id="14" name="Gráfico 13" descr="Bombilla">
            <a:hlinkClick r:id="rId2"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CONCLUSIONES</a:t>
            </a:r>
            <a:endParaRPr lang="es-EC" sz="3600" dirty="0">
              <a:solidFill>
                <a:schemeClr val="bg1"/>
              </a:solidFill>
            </a:endParaRPr>
          </a:p>
        </p:txBody>
      </p:sp>
      <p:pic>
        <p:nvPicPr>
          <p:cNvPr id="36" name="Gráfico 35" descr="Apretón de manos">
            <a:extLst>
              <a:ext uri="{FF2B5EF4-FFF2-40B4-BE49-F238E27FC236}">
                <a16:creationId xmlns:a16="http://schemas.microsoft.com/office/drawing/2014/main" id="{243369E0-74FC-4147-BEEE-4631B88137B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37464" y="4430644"/>
            <a:ext cx="2426485" cy="2426485"/>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3033412" y="4548647"/>
            <a:ext cx="8953125" cy="2246769"/>
          </a:xfrm>
          <a:prstGeom prst="rect">
            <a:avLst/>
          </a:prstGeom>
          <a:noFill/>
        </p:spPr>
        <p:txBody>
          <a:bodyPr wrap="square" rtlCol="0">
            <a:spAutoFit/>
          </a:bodyPr>
          <a:lstStyle/>
          <a:p>
            <a:r>
              <a:rPr lang="es-ES" sz="2000" dirty="0">
                <a:solidFill>
                  <a:schemeClr val="bg1"/>
                </a:solidFill>
              </a:rPr>
              <a:t>El programa tienen una fuerte brecha poblacional para atender desde la formación de cuarto nivel, cabe señalar, que aunque el Ministerio de Educación ha facilitado acceso a programas de posgrado en línea con universidades nacionales y extranjeras, la población referencial por captar para la oferta del programa es aún numerosa y dispersa, tomando en consideración que existen muchas ofertas de posgrado que se desarrollan en el país en las diferentes modalidades de estudios que regula el Reglamento de Régimen Académico vigente.</a:t>
            </a:r>
            <a:endParaRPr lang="es-EC" sz="2800" dirty="0">
              <a:solidFill>
                <a:schemeClr val="bg1"/>
              </a:solidFill>
            </a:endParaRPr>
          </a:p>
        </p:txBody>
      </p:sp>
      <p:sp>
        <p:nvSpPr>
          <p:cNvPr id="29" name="CuadroTexto 28">
            <a:extLst>
              <a:ext uri="{FF2B5EF4-FFF2-40B4-BE49-F238E27FC236}">
                <a16:creationId xmlns:a16="http://schemas.microsoft.com/office/drawing/2014/main" id="{989B98ED-B3D2-8047-B98E-4138786E26AF}"/>
              </a:ext>
            </a:extLst>
          </p:cNvPr>
          <p:cNvSpPr txBox="1"/>
          <p:nvPr/>
        </p:nvSpPr>
        <p:spPr>
          <a:xfrm>
            <a:off x="502082" y="3628833"/>
            <a:ext cx="11581117" cy="923330"/>
          </a:xfrm>
          <a:prstGeom prst="rect">
            <a:avLst/>
          </a:prstGeom>
          <a:noFill/>
        </p:spPr>
        <p:txBody>
          <a:bodyPr wrap="square" rtlCol="0">
            <a:spAutoFit/>
          </a:bodyPr>
          <a:lstStyle/>
          <a:p>
            <a:r>
              <a:rPr lang="es-ES" b="1" dirty="0">
                <a:solidFill>
                  <a:schemeClr val="bg1"/>
                </a:solidFill>
              </a:rPr>
              <a:t>Objetivo específico 3: </a:t>
            </a:r>
            <a:r>
              <a:rPr lang="es-ES" dirty="0">
                <a:solidFill>
                  <a:schemeClr val="bg1"/>
                </a:solidFill>
              </a:rPr>
              <a:t>Articular las necesidades locales del profesorado con las megatendencias derivadas de la Agenda 2030 ajustado a los estándares de calidad del Reglamento de Presentación y Aprobación de Proyectos de Carreras de Grado y Postgrado de las Universidades y Escuelas Politécnicas.</a:t>
            </a:r>
            <a:endParaRPr lang="es-EC" dirty="0">
              <a:solidFill>
                <a:schemeClr val="bg1"/>
              </a:solidFill>
            </a:endParaRPr>
          </a:p>
        </p:txBody>
      </p:sp>
    </p:spTree>
    <p:extLst>
      <p:ext uri="{BB962C8B-B14F-4D97-AF65-F5344CB8AC3E}">
        <p14:creationId xmlns:p14="http://schemas.microsoft.com/office/powerpoint/2010/main" val="24101954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33">
            <a:extLst>
              <a:ext uri="{FF2B5EF4-FFF2-40B4-BE49-F238E27FC236}">
                <a16:creationId xmlns:a16="http://schemas.microsoft.com/office/drawing/2014/main" id="{5BD2938E-4807-4148-9D05-811E4ED7D43B}"/>
              </a:ext>
            </a:extLst>
          </p:cNvPr>
          <p:cNvSpPr/>
          <p:nvPr/>
        </p:nvSpPr>
        <p:spPr>
          <a:xfrm>
            <a:off x="-1466327" y="870"/>
            <a:ext cx="26991424" cy="7037316"/>
          </a:xfrm>
          <a:custGeom>
            <a:avLst/>
            <a:gdLst>
              <a:gd name="connsiteX0" fmla="*/ 11307880 w 26991424"/>
              <a:gd name="connsiteY0" fmla="*/ 0 h 7037316"/>
              <a:gd name="connsiteX1" fmla="*/ 13754396 w 26991424"/>
              <a:gd name="connsiteY1" fmla="*/ 0 h 7037316"/>
              <a:gd name="connsiteX2" fmla="*/ 13754396 w 26991424"/>
              <a:gd name="connsiteY2" fmla="*/ 2602005 h 7037316"/>
              <a:gd name="connsiteX3" fmla="*/ 26991424 w 26991424"/>
              <a:gd name="connsiteY3" fmla="*/ 2602005 h 7037316"/>
              <a:gd name="connsiteX4" fmla="*/ 26991424 w 26991424"/>
              <a:gd name="connsiteY4" fmla="*/ 7037316 h 7037316"/>
              <a:gd name="connsiteX5" fmla="*/ 0 w 26991424"/>
              <a:gd name="connsiteY5" fmla="*/ 7037316 h 7037316"/>
              <a:gd name="connsiteX6" fmla="*/ 0 w 26991424"/>
              <a:gd name="connsiteY6" fmla="*/ 2602005 h 7037316"/>
              <a:gd name="connsiteX7" fmla="*/ 11307880 w 26991424"/>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4" h="7037316">
                <a:moveTo>
                  <a:pt x="11307880" y="0"/>
                </a:moveTo>
                <a:lnTo>
                  <a:pt x="13754396" y="0"/>
                </a:lnTo>
                <a:lnTo>
                  <a:pt x="13754396" y="2602005"/>
                </a:lnTo>
                <a:lnTo>
                  <a:pt x="26991424" y="2602005"/>
                </a:lnTo>
                <a:lnTo>
                  <a:pt x="26991424" y="7037316"/>
                </a:lnTo>
                <a:lnTo>
                  <a:pt x="0" y="7037316"/>
                </a:lnTo>
                <a:lnTo>
                  <a:pt x="0" y="2602005"/>
                </a:lnTo>
                <a:lnTo>
                  <a:pt x="11307880" y="2602005"/>
                </a:lnTo>
                <a:close/>
              </a:path>
            </a:pathLst>
          </a:custGeom>
          <a:solidFill>
            <a:schemeClr val="accent6">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EC" dirty="0"/>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b="1" dirty="0">
                <a:solidFill>
                  <a:schemeClr val="bg1"/>
                </a:solidFill>
              </a:rPr>
              <a:t>CONCLUSIONES Y RECOMENDACIONES</a:t>
            </a:r>
          </a:p>
        </p:txBody>
      </p:sp>
      <p:pic>
        <p:nvPicPr>
          <p:cNvPr id="14" name="Gráfico 13" descr="Bombilla">
            <a:hlinkClick r:id="rId2"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RECOMENDACIONES</a:t>
            </a:r>
            <a:endParaRPr lang="es-EC" sz="3600" dirty="0">
              <a:solidFill>
                <a:schemeClr val="bg1"/>
              </a:solidFill>
            </a:endParaRPr>
          </a:p>
        </p:txBody>
      </p:sp>
      <p:pic>
        <p:nvPicPr>
          <p:cNvPr id="36" name="Gráfico 35" descr="Profesor">
            <a:extLst>
              <a:ext uri="{FF2B5EF4-FFF2-40B4-BE49-F238E27FC236}">
                <a16:creationId xmlns:a16="http://schemas.microsoft.com/office/drawing/2014/main" id="{243369E0-74FC-4147-BEEE-4631B88137B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06927" y="3429000"/>
            <a:ext cx="2426485" cy="3094479"/>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3033413" y="3735215"/>
            <a:ext cx="8953125" cy="3046988"/>
          </a:xfrm>
          <a:prstGeom prst="rect">
            <a:avLst/>
          </a:prstGeom>
          <a:noFill/>
        </p:spPr>
        <p:txBody>
          <a:bodyPr wrap="square" rtlCol="0">
            <a:spAutoFit/>
          </a:bodyPr>
          <a:lstStyle/>
          <a:p>
            <a:r>
              <a:rPr lang="es-ES" sz="2000" dirty="0">
                <a:solidFill>
                  <a:schemeClr val="bg1"/>
                </a:solidFill>
              </a:rPr>
              <a:t>Presentar al Consejo de Educación Superior el rediseño de la maestría en Docencia Universitaria considerando su cambio de nomenclatura a Maestría en Educación con mención en Innovación Educativa para lograr una oferta de cuarto nivel atractiva para el profesorado y ajustada al marco legal sobre el escalafonamiento en el sistema nacional de educación ; especificando en el perfil de ingreso y de egreso que es un programa para ejercer la profesión con competencias específicas para el campo amplio educación a nivel del Sistema Educativo Nacional e Iberoamericano; así como en Sistema de Educación Superior enfocado a la formación del profesorado. </a:t>
            </a:r>
            <a:endParaRPr lang="es-EC" sz="2000" dirty="0">
              <a:solidFill>
                <a:schemeClr val="bg1"/>
              </a:solidFill>
            </a:endParaRPr>
          </a:p>
          <a:p>
            <a:endParaRPr lang="es-EC" sz="3200" dirty="0">
              <a:solidFill>
                <a:schemeClr val="bg1"/>
              </a:solidFill>
            </a:endParaRPr>
          </a:p>
        </p:txBody>
      </p:sp>
    </p:spTree>
    <p:extLst>
      <p:ext uri="{BB962C8B-B14F-4D97-AF65-F5344CB8AC3E}">
        <p14:creationId xmlns:p14="http://schemas.microsoft.com/office/powerpoint/2010/main" val="29252924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33">
            <a:extLst>
              <a:ext uri="{FF2B5EF4-FFF2-40B4-BE49-F238E27FC236}">
                <a16:creationId xmlns:a16="http://schemas.microsoft.com/office/drawing/2014/main" id="{5BD2938E-4807-4148-9D05-811E4ED7D43B}"/>
              </a:ext>
            </a:extLst>
          </p:cNvPr>
          <p:cNvSpPr/>
          <p:nvPr/>
        </p:nvSpPr>
        <p:spPr>
          <a:xfrm>
            <a:off x="-1466327" y="870"/>
            <a:ext cx="26991424" cy="7037316"/>
          </a:xfrm>
          <a:custGeom>
            <a:avLst/>
            <a:gdLst>
              <a:gd name="connsiteX0" fmla="*/ 11307880 w 26991424"/>
              <a:gd name="connsiteY0" fmla="*/ 0 h 7037316"/>
              <a:gd name="connsiteX1" fmla="*/ 13754396 w 26991424"/>
              <a:gd name="connsiteY1" fmla="*/ 0 h 7037316"/>
              <a:gd name="connsiteX2" fmla="*/ 13754396 w 26991424"/>
              <a:gd name="connsiteY2" fmla="*/ 2602005 h 7037316"/>
              <a:gd name="connsiteX3" fmla="*/ 26991424 w 26991424"/>
              <a:gd name="connsiteY3" fmla="*/ 2602005 h 7037316"/>
              <a:gd name="connsiteX4" fmla="*/ 26991424 w 26991424"/>
              <a:gd name="connsiteY4" fmla="*/ 7037316 h 7037316"/>
              <a:gd name="connsiteX5" fmla="*/ 0 w 26991424"/>
              <a:gd name="connsiteY5" fmla="*/ 7037316 h 7037316"/>
              <a:gd name="connsiteX6" fmla="*/ 0 w 26991424"/>
              <a:gd name="connsiteY6" fmla="*/ 2602005 h 7037316"/>
              <a:gd name="connsiteX7" fmla="*/ 11307880 w 26991424"/>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4" h="7037316">
                <a:moveTo>
                  <a:pt x="11307880" y="0"/>
                </a:moveTo>
                <a:lnTo>
                  <a:pt x="13754396" y="0"/>
                </a:lnTo>
                <a:lnTo>
                  <a:pt x="13754396" y="2602005"/>
                </a:lnTo>
                <a:lnTo>
                  <a:pt x="26991424" y="2602005"/>
                </a:lnTo>
                <a:lnTo>
                  <a:pt x="26991424" y="7037316"/>
                </a:lnTo>
                <a:lnTo>
                  <a:pt x="0" y="7037316"/>
                </a:lnTo>
                <a:lnTo>
                  <a:pt x="0" y="2602005"/>
                </a:lnTo>
                <a:lnTo>
                  <a:pt x="11307880" y="2602005"/>
                </a:lnTo>
                <a:close/>
              </a:path>
            </a:pathLst>
          </a:custGeom>
          <a:solidFill>
            <a:schemeClr val="accent6">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EC" dirty="0"/>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b="1" dirty="0">
                <a:solidFill>
                  <a:schemeClr val="bg1"/>
                </a:solidFill>
              </a:rPr>
              <a:t>CONCLUSIONES Y RECOMENDACIONES</a:t>
            </a:r>
          </a:p>
        </p:txBody>
      </p:sp>
      <p:pic>
        <p:nvPicPr>
          <p:cNvPr id="14" name="Gráfico 13" descr="Bombilla">
            <a:hlinkClick r:id="rId2"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RECOMENDACIONES</a:t>
            </a:r>
            <a:endParaRPr lang="es-EC" sz="3600" dirty="0">
              <a:solidFill>
                <a:schemeClr val="bg1"/>
              </a:solidFill>
            </a:endParaRPr>
          </a:p>
        </p:txBody>
      </p:sp>
      <p:pic>
        <p:nvPicPr>
          <p:cNvPr id="36" name="Gráfico 35" descr="Profesor">
            <a:extLst>
              <a:ext uri="{FF2B5EF4-FFF2-40B4-BE49-F238E27FC236}">
                <a16:creationId xmlns:a16="http://schemas.microsoft.com/office/drawing/2014/main" id="{243369E0-74FC-4147-BEEE-4631B88137B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06927" y="3429000"/>
            <a:ext cx="2426485" cy="3094479"/>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3033413" y="3735215"/>
            <a:ext cx="8953125" cy="2800767"/>
          </a:xfrm>
          <a:prstGeom prst="rect">
            <a:avLst/>
          </a:prstGeom>
          <a:noFill/>
        </p:spPr>
        <p:txBody>
          <a:bodyPr wrap="square" rtlCol="0">
            <a:spAutoFit/>
          </a:bodyPr>
          <a:lstStyle/>
          <a:p>
            <a:r>
              <a:rPr lang="es-ES" sz="2400" dirty="0">
                <a:solidFill>
                  <a:schemeClr val="bg1"/>
                </a:solidFill>
              </a:rPr>
              <a:t>En el diseño del programa, permitir a las asignaturas desarrollar competencias profesionales en el ámbito de planificación curricular, didáctica general y específica; así como, en el campo de la evaluación para asegurar los resultados de aprendizaje de los aspirantes al programa en función de las necesidades determinadas en el análisis de resultados de esta investigación.</a:t>
            </a:r>
            <a:endParaRPr lang="es-EC" sz="2400" dirty="0">
              <a:solidFill>
                <a:schemeClr val="bg1"/>
              </a:solidFill>
            </a:endParaRPr>
          </a:p>
          <a:p>
            <a:endParaRPr lang="es-EC" sz="3200" dirty="0">
              <a:solidFill>
                <a:schemeClr val="bg1"/>
              </a:solidFill>
            </a:endParaRPr>
          </a:p>
        </p:txBody>
      </p:sp>
    </p:spTree>
    <p:extLst>
      <p:ext uri="{BB962C8B-B14F-4D97-AF65-F5344CB8AC3E}">
        <p14:creationId xmlns:p14="http://schemas.microsoft.com/office/powerpoint/2010/main" val="26935446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33">
            <a:extLst>
              <a:ext uri="{FF2B5EF4-FFF2-40B4-BE49-F238E27FC236}">
                <a16:creationId xmlns:a16="http://schemas.microsoft.com/office/drawing/2014/main" id="{5BD2938E-4807-4148-9D05-811E4ED7D43B}"/>
              </a:ext>
            </a:extLst>
          </p:cNvPr>
          <p:cNvSpPr/>
          <p:nvPr/>
        </p:nvSpPr>
        <p:spPr>
          <a:xfrm>
            <a:off x="-1466327" y="870"/>
            <a:ext cx="26991424" cy="7037316"/>
          </a:xfrm>
          <a:custGeom>
            <a:avLst/>
            <a:gdLst>
              <a:gd name="connsiteX0" fmla="*/ 11307880 w 26991424"/>
              <a:gd name="connsiteY0" fmla="*/ 0 h 7037316"/>
              <a:gd name="connsiteX1" fmla="*/ 13754396 w 26991424"/>
              <a:gd name="connsiteY1" fmla="*/ 0 h 7037316"/>
              <a:gd name="connsiteX2" fmla="*/ 13754396 w 26991424"/>
              <a:gd name="connsiteY2" fmla="*/ 2602005 h 7037316"/>
              <a:gd name="connsiteX3" fmla="*/ 26991424 w 26991424"/>
              <a:gd name="connsiteY3" fmla="*/ 2602005 h 7037316"/>
              <a:gd name="connsiteX4" fmla="*/ 26991424 w 26991424"/>
              <a:gd name="connsiteY4" fmla="*/ 7037316 h 7037316"/>
              <a:gd name="connsiteX5" fmla="*/ 0 w 26991424"/>
              <a:gd name="connsiteY5" fmla="*/ 7037316 h 7037316"/>
              <a:gd name="connsiteX6" fmla="*/ 0 w 26991424"/>
              <a:gd name="connsiteY6" fmla="*/ 2602005 h 7037316"/>
              <a:gd name="connsiteX7" fmla="*/ 11307880 w 26991424"/>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4" h="7037316">
                <a:moveTo>
                  <a:pt x="11307880" y="0"/>
                </a:moveTo>
                <a:lnTo>
                  <a:pt x="13754396" y="0"/>
                </a:lnTo>
                <a:lnTo>
                  <a:pt x="13754396" y="2602005"/>
                </a:lnTo>
                <a:lnTo>
                  <a:pt x="26991424" y="2602005"/>
                </a:lnTo>
                <a:lnTo>
                  <a:pt x="26991424" y="7037316"/>
                </a:lnTo>
                <a:lnTo>
                  <a:pt x="0" y="7037316"/>
                </a:lnTo>
                <a:lnTo>
                  <a:pt x="0" y="2602005"/>
                </a:lnTo>
                <a:lnTo>
                  <a:pt x="11307880" y="2602005"/>
                </a:lnTo>
                <a:close/>
              </a:path>
            </a:pathLst>
          </a:custGeom>
          <a:solidFill>
            <a:schemeClr val="accent6">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EC" dirty="0"/>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b="1" dirty="0">
                <a:solidFill>
                  <a:schemeClr val="bg1"/>
                </a:solidFill>
              </a:rPr>
              <a:t>CONCLUSIONES Y RECOMENDACIONES</a:t>
            </a:r>
          </a:p>
        </p:txBody>
      </p:sp>
      <p:pic>
        <p:nvPicPr>
          <p:cNvPr id="14" name="Gráfico 13" descr="Bombilla">
            <a:hlinkClick r:id="rId2"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RECOMENDACIONES</a:t>
            </a:r>
            <a:endParaRPr lang="es-EC" sz="3600" dirty="0">
              <a:solidFill>
                <a:schemeClr val="bg1"/>
              </a:solidFill>
            </a:endParaRPr>
          </a:p>
        </p:txBody>
      </p:sp>
      <p:pic>
        <p:nvPicPr>
          <p:cNvPr id="36" name="Gráfico 35" descr="Profesor">
            <a:extLst>
              <a:ext uri="{FF2B5EF4-FFF2-40B4-BE49-F238E27FC236}">
                <a16:creationId xmlns:a16="http://schemas.microsoft.com/office/drawing/2014/main" id="{243369E0-74FC-4147-BEEE-4631B88137B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06927" y="3429000"/>
            <a:ext cx="2426485" cy="3094479"/>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3033413" y="3735215"/>
            <a:ext cx="8953125" cy="3170099"/>
          </a:xfrm>
          <a:prstGeom prst="rect">
            <a:avLst/>
          </a:prstGeom>
          <a:noFill/>
        </p:spPr>
        <p:txBody>
          <a:bodyPr wrap="square" rtlCol="0">
            <a:spAutoFit/>
          </a:bodyPr>
          <a:lstStyle/>
          <a:p>
            <a:r>
              <a:rPr lang="es-ES" sz="2400" dirty="0">
                <a:solidFill>
                  <a:schemeClr val="bg1"/>
                </a:solidFill>
              </a:rPr>
              <a:t>Generar convenios con el Ministerio de Educación para asegurar las facilidades para acceder y mantenerse en el programa cumpliendo las actividades de formación desde el entorno laboral en que se encuentran; es importante recalcar, que para adaptarse a las necesidades y tipo de estudiante que persigue el programa, se recomienda optar por modalidades semipresenciales o a distancia en función de los tiempos y ubicación geográfica de los interesados. </a:t>
            </a:r>
            <a:endParaRPr lang="es-EC" sz="2400" dirty="0">
              <a:solidFill>
                <a:schemeClr val="bg1"/>
              </a:solidFill>
            </a:endParaRPr>
          </a:p>
          <a:p>
            <a:endParaRPr lang="es-EC" sz="3200" dirty="0">
              <a:solidFill>
                <a:schemeClr val="bg1"/>
              </a:solidFill>
            </a:endParaRPr>
          </a:p>
        </p:txBody>
      </p:sp>
    </p:spTree>
    <p:extLst>
      <p:ext uri="{BB962C8B-B14F-4D97-AF65-F5344CB8AC3E}">
        <p14:creationId xmlns:p14="http://schemas.microsoft.com/office/powerpoint/2010/main" val="25847898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7516629"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b="1" dirty="0">
                <a:solidFill>
                  <a:schemeClr val="bg1"/>
                </a:solidFill>
              </a:rPr>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0344" y="98849"/>
            <a:ext cx="1645016" cy="2008314"/>
          </a:xfrm>
          <a:prstGeom prst="rect">
            <a:avLst/>
          </a:prstGeom>
        </p:spPr>
      </p:pic>
      <p:pic>
        <p:nvPicPr>
          <p:cNvPr id="22" name="Gráfico 21" descr="Apretón de manos">
            <a:hlinkClick r:id="rId10"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pic>
        <p:nvPicPr>
          <p:cNvPr id="33" name="Gráfico principal" descr="Piezas de rompecabezas">
            <a:extLst>
              <a:ext uri="{FF2B5EF4-FFF2-40B4-BE49-F238E27FC236}">
                <a16:creationId xmlns:a16="http://schemas.microsoft.com/office/drawing/2014/main" id="{A25FAD28-1278-6849-9E18-305781EDE6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53907" y="3273389"/>
            <a:ext cx="2822097" cy="3089137"/>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OBJETIVO GENERAL</a:t>
            </a:r>
            <a:endParaRPr lang="es-EC" sz="3600" dirty="0">
              <a:solidFill>
                <a:schemeClr val="bg1"/>
              </a:solidFill>
            </a:endParaRPr>
          </a:p>
        </p:txBody>
      </p:sp>
      <p:sp>
        <p:nvSpPr>
          <p:cNvPr id="37" name="CuadroTexto 36">
            <a:extLst>
              <a:ext uri="{FF2B5EF4-FFF2-40B4-BE49-F238E27FC236}">
                <a16:creationId xmlns:a16="http://schemas.microsoft.com/office/drawing/2014/main" id="{D4569AF0-B406-0041-A98C-91C03B42E99F}"/>
              </a:ext>
            </a:extLst>
          </p:cNvPr>
          <p:cNvSpPr txBox="1"/>
          <p:nvPr/>
        </p:nvSpPr>
        <p:spPr>
          <a:xfrm>
            <a:off x="1426465" y="5951522"/>
            <a:ext cx="9857232" cy="923330"/>
          </a:xfrm>
          <a:prstGeom prst="rect">
            <a:avLst/>
          </a:prstGeom>
          <a:noFill/>
        </p:spPr>
        <p:txBody>
          <a:bodyPr wrap="square" rtlCol="0">
            <a:spAutoFit/>
          </a:bodyPr>
          <a:lstStyle/>
          <a:p>
            <a:r>
              <a:rPr lang="es-EC" b="1" dirty="0">
                <a:solidFill>
                  <a:schemeClr val="bg1"/>
                </a:solidFill>
              </a:rPr>
              <a:t>Determinar los avances epistemológicos y las necesidades de formación que atenderá el Programa de Maestría en Educación con mención Innovación Educativa y Gestión de la Calidad Educativa del Departamento de Ciencias Humanas de la Universidad de Fuerzas Armadas, ESPE.</a:t>
            </a:r>
          </a:p>
        </p:txBody>
      </p:sp>
      <p:pic>
        <p:nvPicPr>
          <p:cNvPr id="30" name="Gráfico 29" descr="Círculos con líneas">
            <a:hlinkClick r:id="rId19" action="ppaction://hlinksldjump"/>
            <a:extLst>
              <a:ext uri="{FF2B5EF4-FFF2-40B4-BE49-F238E27FC236}">
                <a16:creationId xmlns:a16="http://schemas.microsoft.com/office/drawing/2014/main" id="{D761E662-1900-494E-ADEF-A76E4A938B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9083" y="111747"/>
            <a:ext cx="1645016" cy="2008314"/>
          </a:xfrm>
          <a:prstGeom prst="rect">
            <a:avLst/>
          </a:prstGeom>
        </p:spPr>
      </p:pic>
    </p:spTree>
    <p:extLst>
      <p:ext uri="{BB962C8B-B14F-4D97-AF65-F5344CB8AC3E}">
        <p14:creationId xmlns:p14="http://schemas.microsoft.com/office/powerpoint/2010/main" val="227464904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33">
            <a:extLst>
              <a:ext uri="{FF2B5EF4-FFF2-40B4-BE49-F238E27FC236}">
                <a16:creationId xmlns:a16="http://schemas.microsoft.com/office/drawing/2014/main" id="{5BD2938E-4807-4148-9D05-811E4ED7D43B}"/>
              </a:ext>
            </a:extLst>
          </p:cNvPr>
          <p:cNvSpPr/>
          <p:nvPr/>
        </p:nvSpPr>
        <p:spPr>
          <a:xfrm>
            <a:off x="-1562397" y="-25462"/>
            <a:ext cx="26991424" cy="7037316"/>
          </a:xfrm>
          <a:custGeom>
            <a:avLst/>
            <a:gdLst>
              <a:gd name="connsiteX0" fmla="*/ 11307880 w 26991424"/>
              <a:gd name="connsiteY0" fmla="*/ 0 h 7037316"/>
              <a:gd name="connsiteX1" fmla="*/ 13754396 w 26991424"/>
              <a:gd name="connsiteY1" fmla="*/ 0 h 7037316"/>
              <a:gd name="connsiteX2" fmla="*/ 13754396 w 26991424"/>
              <a:gd name="connsiteY2" fmla="*/ 2602005 h 7037316"/>
              <a:gd name="connsiteX3" fmla="*/ 26991424 w 26991424"/>
              <a:gd name="connsiteY3" fmla="*/ 2602005 h 7037316"/>
              <a:gd name="connsiteX4" fmla="*/ 26991424 w 26991424"/>
              <a:gd name="connsiteY4" fmla="*/ 7037316 h 7037316"/>
              <a:gd name="connsiteX5" fmla="*/ 0 w 26991424"/>
              <a:gd name="connsiteY5" fmla="*/ 7037316 h 7037316"/>
              <a:gd name="connsiteX6" fmla="*/ 0 w 26991424"/>
              <a:gd name="connsiteY6" fmla="*/ 2602005 h 7037316"/>
              <a:gd name="connsiteX7" fmla="*/ 11307880 w 26991424"/>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4" h="7037316">
                <a:moveTo>
                  <a:pt x="11307880" y="0"/>
                </a:moveTo>
                <a:lnTo>
                  <a:pt x="13754396" y="0"/>
                </a:lnTo>
                <a:lnTo>
                  <a:pt x="13754396" y="2602005"/>
                </a:lnTo>
                <a:lnTo>
                  <a:pt x="26991424" y="2602005"/>
                </a:lnTo>
                <a:lnTo>
                  <a:pt x="26991424" y="7037316"/>
                </a:lnTo>
                <a:lnTo>
                  <a:pt x="0" y="7037316"/>
                </a:lnTo>
                <a:lnTo>
                  <a:pt x="0" y="2602005"/>
                </a:lnTo>
                <a:lnTo>
                  <a:pt x="11307880" y="2602005"/>
                </a:lnTo>
                <a:close/>
              </a:path>
            </a:pathLst>
          </a:custGeom>
          <a:solidFill>
            <a:schemeClr val="accent6">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b="1" dirty="0">
                <a:solidFill>
                  <a:schemeClr val="bg1"/>
                </a:solidFill>
              </a:rPr>
              <a:t>CONCLUSIONES Y RECOMENDACIONES</a:t>
            </a:r>
          </a:p>
        </p:txBody>
      </p:sp>
      <p:pic>
        <p:nvPicPr>
          <p:cNvPr id="14" name="Gráfico 13" descr="Bombilla">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extLst>
              <a:ext uri="{FF2B5EF4-FFF2-40B4-BE49-F238E27FC236}">
                <a16:creationId xmlns:a16="http://schemas.microsoft.com/office/drawing/2014/main" id="{1329FF57-7D13-8845-B466-0B418E2B00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0344" y="98849"/>
            <a:ext cx="1645016" cy="2008314"/>
          </a:xfrm>
          <a:prstGeom prst="rect">
            <a:avLst/>
          </a:prstGeom>
        </p:spPr>
      </p:pic>
      <p:pic>
        <p:nvPicPr>
          <p:cNvPr id="22" name="Gráfico 21" descr="Apretón de manos">
            <a:extLst>
              <a:ext uri="{FF2B5EF4-FFF2-40B4-BE49-F238E27FC236}">
                <a16:creationId xmlns:a16="http://schemas.microsoft.com/office/drawing/2014/main" id="{BFE2CAAB-1343-DF47-AE5B-2B289494F5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39100" y="-63169"/>
            <a:ext cx="1947438" cy="2377525"/>
          </a:xfrm>
          <a:prstGeom prst="rect">
            <a:avLst/>
          </a:prstGeom>
        </p:spPr>
      </p:pic>
      <p:pic>
        <p:nvPicPr>
          <p:cNvPr id="24" name="Gráfico 23" descr="Libros">
            <a:extLst>
              <a:ext uri="{FF2B5EF4-FFF2-40B4-BE49-F238E27FC236}">
                <a16:creationId xmlns:a16="http://schemas.microsoft.com/office/drawing/2014/main" id="{9FE41096-6EE2-D548-B7A6-561E0A3205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06553" y="146754"/>
            <a:ext cx="1404155" cy="1796156"/>
          </a:xfrm>
          <a:prstGeom prst="rect">
            <a:avLst/>
          </a:prstGeom>
        </p:spPr>
      </p:pic>
      <p:pic>
        <p:nvPicPr>
          <p:cNvPr id="32" name="Gráfico 31" descr="Gráfico de barras">
            <a:extLst>
              <a:ext uri="{FF2B5EF4-FFF2-40B4-BE49-F238E27FC236}">
                <a16:creationId xmlns:a16="http://schemas.microsoft.com/office/drawing/2014/main" id="{19438F6F-3059-994C-97D0-42055022F2A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09724" y="156559"/>
            <a:ext cx="1775509" cy="2008314"/>
          </a:xfrm>
          <a:prstGeom prst="rect">
            <a:avLst/>
          </a:prstGeom>
        </p:spPr>
      </p:pic>
      <p:pic>
        <p:nvPicPr>
          <p:cNvPr id="33" name="Gráfico principal" descr="Birrete">
            <a:extLst>
              <a:ext uri="{FF2B5EF4-FFF2-40B4-BE49-F238E27FC236}">
                <a16:creationId xmlns:a16="http://schemas.microsoft.com/office/drawing/2014/main" id="{A25FAD28-1278-6849-9E18-305781EDE62E}"/>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283243" y="2922613"/>
            <a:ext cx="3300456" cy="3300456"/>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FIN</a:t>
            </a:r>
            <a:endParaRPr lang="es-EC" sz="3600" dirty="0">
              <a:solidFill>
                <a:schemeClr val="bg1"/>
              </a:solidFill>
            </a:endParaRPr>
          </a:p>
        </p:txBody>
      </p:sp>
      <p:sp>
        <p:nvSpPr>
          <p:cNvPr id="37" name="CuadroTexto 36">
            <a:extLst>
              <a:ext uri="{FF2B5EF4-FFF2-40B4-BE49-F238E27FC236}">
                <a16:creationId xmlns:a16="http://schemas.microsoft.com/office/drawing/2014/main" id="{D4569AF0-B406-0041-A98C-91C03B42E99F}"/>
              </a:ext>
            </a:extLst>
          </p:cNvPr>
          <p:cNvSpPr txBox="1"/>
          <p:nvPr/>
        </p:nvSpPr>
        <p:spPr>
          <a:xfrm>
            <a:off x="1359687" y="5608988"/>
            <a:ext cx="3161088" cy="707886"/>
          </a:xfrm>
          <a:prstGeom prst="rect">
            <a:avLst/>
          </a:prstGeom>
          <a:noFill/>
        </p:spPr>
        <p:txBody>
          <a:bodyPr wrap="square" rtlCol="0">
            <a:spAutoFit/>
          </a:bodyPr>
          <a:lstStyle/>
          <a:p>
            <a:pPr algn="ctr"/>
            <a:r>
              <a:rPr lang="es-EC" sz="2000" b="1" dirty="0">
                <a:solidFill>
                  <a:schemeClr val="bg1"/>
                </a:solidFill>
              </a:rPr>
              <a:t>MAESTRANTE</a:t>
            </a:r>
          </a:p>
          <a:p>
            <a:pPr algn="ctr"/>
            <a:r>
              <a:rPr lang="es-EC" sz="2000" dirty="0">
                <a:solidFill>
                  <a:schemeClr val="bg1"/>
                </a:solidFill>
              </a:rPr>
              <a:t>Luis Aníbal Moreira Vélez</a:t>
            </a:r>
          </a:p>
        </p:txBody>
      </p:sp>
      <p:sp>
        <p:nvSpPr>
          <p:cNvPr id="50" name="CuadroTexto 49">
            <a:extLst>
              <a:ext uri="{FF2B5EF4-FFF2-40B4-BE49-F238E27FC236}">
                <a16:creationId xmlns:a16="http://schemas.microsoft.com/office/drawing/2014/main" id="{7ECD56EE-E8C2-2645-8542-9AED6059410D}"/>
              </a:ext>
            </a:extLst>
          </p:cNvPr>
          <p:cNvSpPr txBox="1"/>
          <p:nvPr/>
        </p:nvSpPr>
        <p:spPr>
          <a:xfrm>
            <a:off x="5439471" y="4177178"/>
            <a:ext cx="5469286" cy="1107996"/>
          </a:xfrm>
          <a:prstGeom prst="rect">
            <a:avLst/>
          </a:prstGeom>
          <a:noFill/>
        </p:spPr>
        <p:txBody>
          <a:bodyPr wrap="square" rtlCol="0">
            <a:spAutoFit/>
          </a:bodyPr>
          <a:lstStyle/>
          <a:p>
            <a:r>
              <a:rPr lang="en-US" sz="6600" b="1" dirty="0">
                <a:solidFill>
                  <a:schemeClr val="bg1"/>
                </a:solidFill>
              </a:rPr>
              <a:t>GRACIAS !!!</a:t>
            </a:r>
            <a:endParaRPr lang="es-EC" sz="6600" dirty="0">
              <a:solidFill>
                <a:schemeClr val="bg1"/>
              </a:solidFill>
            </a:endParaRPr>
          </a:p>
        </p:txBody>
      </p:sp>
    </p:spTree>
    <p:extLst>
      <p:ext uri="{BB962C8B-B14F-4D97-AF65-F5344CB8AC3E}">
        <p14:creationId xmlns:p14="http://schemas.microsoft.com/office/powerpoint/2010/main" val="13052797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7516629"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b="1" dirty="0">
                <a:solidFill>
                  <a:schemeClr val="bg1"/>
                </a:solidFill>
              </a:rPr>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0344" y="98849"/>
            <a:ext cx="1645016" cy="2008314"/>
          </a:xfrm>
          <a:prstGeom prst="rect">
            <a:avLst/>
          </a:prstGeom>
        </p:spPr>
      </p:pic>
      <p:pic>
        <p:nvPicPr>
          <p:cNvPr id="22" name="Gráfico 21" descr="Apretón de manos">
            <a:hlinkClick r:id="rId10"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pic>
        <p:nvPicPr>
          <p:cNvPr id="33" name="Gráfico principal" descr="Piezas de rompecabezas">
            <a:extLst>
              <a:ext uri="{FF2B5EF4-FFF2-40B4-BE49-F238E27FC236}">
                <a16:creationId xmlns:a16="http://schemas.microsoft.com/office/drawing/2014/main" id="{A25FAD28-1278-6849-9E18-305781EDE6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53907" y="3273389"/>
            <a:ext cx="2822097" cy="3089137"/>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OBJETIVOS ESPECÍFICOS</a:t>
            </a:r>
            <a:endParaRPr lang="es-EC" sz="3600" dirty="0">
              <a:solidFill>
                <a:schemeClr val="bg1"/>
              </a:solidFill>
            </a:endParaRPr>
          </a:p>
        </p:txBody>
      </p:sp>
      <p:pic>
        <p:nvPicPr>
          <p:cNvPr id="36" name="Gráfico 35" descr="Piezas de rompecabezas">
            <a:extLst>
              <a:ext uri="{FF2B5EF4-FFF2-40B4-BE49-F238E27FC236}">
                <a16:creationId xmlns:a16="http://schemas.microsoft.com/office/drawing/2014/main" id="{243369E0-74FC-4147-BEEE-4631B88137B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86531" y="3440971"/>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942833" y="3357458"/>
            <a:ext cx="2669655" cy="2308324"/>
          </a:xfrm>
          <a:prstGeom prst="rect">
            <a:avLst/>
          </a:prstGeom>
          <a:noFill/>
        </p:spPr>
        <p:txBody>
          <a:bodyPr wrap="square" rtlCol="0">
            <a:spAutoFit/>
          </a:bodyPr>
          <a:lstStyle/>
          <a:p>
            <a:pPr lvl="0"/>
            <a:r>
              <a:rPr lang="es-ES" b="1" dirty="0">
                <a:solidFill>
                  <a:schemeClr val="bg1"/>
                </a:solidFill>
              </a:rPr>
              <a:t>Describir </a:t>
            </a:r>
          </a:p>
          <a:p>
            <a:pPr lvl="0"/>
            <a:r>
              <a:rPr lang="es-ES" dirty="0">
                <a:solidFill>
                  <a:schemeClr val="bg1"/>
                </a:solidFill>
              </a:rPr>
              <a:t>el estado actual de los problemas que afronta la educación superior demandados por la aplicación de la Ley Orgánica de Educación Superior.  </a:t>
            </a:r>
            <a:endParaRPr lang="es-EC" dirty="0">
              <a:solidFill>
                <a:schemeClr val="bg1"/>
              </a:solidFill>
            </a:endParaRPr>
          </a:p>
        </p:txBody>
      </p:sp>
      <p:pic>
        <p:nvPicPr>
          <p:cNvPr id="47" name="Gráfico 46" descr="Piezas de rompecabezas">
            <a:extLst>
              <a:ext uri="{FF2B5EF4-FFF2-40B4-BE49-F238E27FC236}">
                <a16:creationId xmlns:a16="http://schemas.microsoft.com/office/drawing/2014/main" id="{FAC03530-29AC-ED49-9DF1-98287F4A267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70347" y="3440971"/>
            <a:ext cx="756303" cy="756303"/>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9426650" y="3008122"/>
            <a:ext cx="2669655" cy="3970318"/>
          </a:xfrm>
          <a:prstGeom prst="rect">
            <a:avLst/>
          </a:prstGeom>
          <a:noFill/>
        </p:spPr>
        <p:txBody>
          <a:bodyPr wrap="square" rtlCol="0">
            <a:spAutoFit/>
          </a:bodyPr>
          <a:lstStyle/>
          <a:p>
            <a:pPr lvl="0"/>
            <a:r>
              <a:rPr lang="es-ES" b="1" dirty="0">
                <a:solidFill>
                  <a:schemeClr val="bg1"/>
                </a:solidFill>
              </a:rPr>
              <a:t>Analizar</a:t>
            </a:r>
            <a:r>
              <a:rPr lang="es-ES" dirty="0">
                <a:solidFill>
                  <a:schemeClr val="bg1"/>
                </a:solidFill>
              </a:rPr>
              <a:t> prospectivamente las tendencias de investigación y del conocimiento que orientarán Programa de Maestría en Educación con mención Innovación Educativa y Gestión de la Calidad Educativa del Departamento de Ciencias Humanas de la Universidad de Fuerzas Armadas ESPE. </a:t>
            </a:r>
            <a:endParaRPr lang="es-EC" dirty="0">
              <a:solidFill>
                <a:schemeClr val="bg1"/>
              </a:solidFill>
            </a:endParaRP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8725347">
            <a:off x="3396334" y="3523237"/>
            <a:ext cx="1650979" cy="1650979"/>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845128" flipH="1">
            <a:off x="7038374" y="3589198"/>
            <a:ext cx="1562565" cy="1562565"/>
          </a:xfrm>
          <a:prstGeom prst="rect">
            <a:avLst/>
          </a:prstGeom>
        </p:spPr>
      </p:pic>
      <p:pic>
        <p:nvPicPr>
          <p:cNvPr id="30" name="Gráfico 29" descr="Círculos con líneas">
            <a:hlinkClick r:id="rId21" action="ppaction://hlinksldjump"/>
            <a:extLst>
              <a:ext uri="{FF2B5EF4-FFF2-40B4-BE49-F238E27FC236}">
                <a16:creationId xmlns:a16="http://schemas.microsoft.com/office/drawing/2014/main" id="{D761E662-1900-494E-ADEF-A76E4A938B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9083" y="111747"/>
            <a:ext cx="1645016" cy="2008314"/>
          </a:xfrm>
          <a:prstGeom prst="rect">
            <a:avLst/>
          </a:prstGeom>
        </p:spPr>
      </p:pic>
    </p:spTree>
    <p:extLst>
      <p:ext uri="{BB962C8B-B14F-4D97-AF65-F5344CB8AC3E}">
        <p14:creationId xmlns:p14="http://schemas.microsoft.com/office/powerpoint/2010/main" val="4275358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7514513" y="-22866"/>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b="1" dirty="0">
                <a:solidFill>
                  <a:schemeClr val="bg1"/>
                </a:solidFill>
              </a:rPr>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dirty="0"/>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hlinkClick r:id="rId3" action="ppaction://hlinksldjump"/>
            <a:extLst>
              <a:ext uri="{FF2B5EF4-FFF2-40B4-BE49-F238E27FC236}">
                <a16:creationId xmlns:a16="http://schemas.microsoft.com/office/drawing/2014/main" id="{BBECA338-353F-514D-A3BD-21FA8BA1B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753" y="229429"/>
            <a:ext cx="1344557" cy="1641499"/>
          </a:xfrm>
          <a:prstGeom prst="rect">
            <a:avLst/>
          </a:prstGeom>
        </p:spPr>
      </p:pic>
      <p:pic>
        <p:nvPicPr>
          <p:cNvPr id="16" name="Gráfico 15" descr="Piezas de rompecabezas">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extLst>
              <a:ext uri="{FF2B5EF4-FFF2-40B4-BE49-F238E27FC236}">
                <a16:creationId xmlns:a16="http://schemas.microsoft.com/office/drawing/2014/main" id="{BF580DEC-37EA-9A4D-A5DB-5B040E5838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0344" y="98849"/>
            <a:ext cx="1645016" cy="2008314"/>
          </a:xfrm>
          <a:prstGeom prst="rect">
            <a:avLst/>
          </a:prstGeom>
        </p:spPr>
      </p:pic>
      <p:pic>
        <p:nvPicPr>
          <p:cNvPr id="22" name="Gráfico 21" descr="Apretón de manos">
            <a:hlinkClick r:id="rId10"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9100" y="-63169"/>
            <a:ext cx="1947438" cy="2377525"/>
          </a:xfrm>
          <a:prstGeom prst="rect">
            <a:avLst/>
          </a:prstGeom>
        </p:spPr>
      </p:pic>
      <p:pic>
        <p:nvPicPr>
          <p:cNvPr id="24" name="Gráfico 23" descr="Libros">
            <a:hlinkClick r:id="rId13" action="ppaction://hlinksldjump"/>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16"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9724" y="156559"/>
            <a:ext cx="1775509" cy="2008314"/>
          </a:xfrm>
          <a:prstGeom prst="rect">
            <a:avLst/>
          </a:prstGeom>
        </p:spPr>
      </p:pic>
      <p:pic>
        <p:nvPicPr>
          <p:cNvPr id="33" name="Gráfico principal" descr="Piezas de rompecabezas">
            <a:extLst>
              <a:ext uri="{FF2B5EF4-FFF2-40B4-BE49-F238E27FC236}">
                <a16:creationId xmlns:a16="http://schemas.microsoft.com/office/drawing/2014/main" id="{A25FAD28-1278-6849-9E18-305781EDE6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53907" y="3273389"/>
            <a:ext cx="2822097" cy="3089137"/>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JUSTIFICACIÓN</a:t>
            </a:r>
            <a:endParaRPr lang="es-EC" sz="3600" dirty="0">
              <a:solidFill>
                <a:schemeClr val="bg1"/>
              </a:solidFill>
            </a:endParaRPr>
          </a:p>
        </p:txBody>
      </p:sp>
      <p:pic>
        <p:nvPicPr>
          <p:cNvPr id="36" name="Gráfico 35" descr="Piezas de rompecabezas">
            <a:extLst>
              <a:ext uri="{FF2B5EF4-FFF2-40B4-BE49-F238E27FC236}">
                <a16:creationId xmlns:a16="http://schemas.microsoft.com/office/drawing/2014/main" id="{243369E0-74FC-4147-BEEE-4631B88137B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86531" y="3440971"/>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942833" y="3357458"/>
            <a:ext cx="2669655" cy="1477328"/>
          </a:xfrm>
          <a:prstGeom prst="rect">
            <a:avLst/>
          </a:prstGeom>
          <a:noFill/>
        </p:spPr>
        <p:txBody>
          <a:bodyPr wrap="square" rtlCol="0">
            <a:spAutoFit/>
          </a:bodyPr>
          <a:lstStyle/>
          <a:p>
            <a:r>
              <a:rPr lang="es-EC" b="1" dirty="0">
                <a:solidFill>
                  <a:schemeClr val="bg1"/>
                </a:solidFill>
              </a:rPr>
              <a:t>CONVENIENCIA Y ACTUALIDAD</a:t>
            </a:r>
          </a:p>
          <a:p>
            <a:endParaRPr lang="es-EC" b="1" dirty="0">
              <a:solidFill>
                <a:schemeClr val="bg1"/>
              </a:solidFill>
            </a:endParaRPr>
          </a:p>
          <a:p>
            <a:r>
              <a:rPr lang="es-EC" dirty="0">
                <a:solidFill>
                  <a:schemeClr val="bg1"/>
                </a:solidFill>
              </a:rPr>
              <a:t>La pertinencia como criterio de calidad.</a:t>
            </a:r>
          </a:p>
        </p:txBody>
      </p:sp>
      <p:pic>
        <p:nvPicPr>
          <p:cNvPr id="47" name="Gráfico 46" descr="Piezas de rompecabezas">
            <a:extLst>
              <a:ext uri="{FF2B5EF4-FFF2-40B4-BE49-F238E27FC236}">
                <a16:creationId xmlns:a16="http://schemas.microsoft.com/office/drawing/2014/main" id="{FAC03530-29AC-ED49-9DF1-98287F4A267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70347" y="3440971"/>
            <a:ext cx="756303" cy="756303"/>
          </a:xfrm>
          <a:prstGeom prst="rect">
            <a:avLst/>
          </a:prstGeom>
        </p:spPr>
      </p:pic>
      <p:sp>
        <p:nvSpPr>
          <p:cNvPr id="48" name="CuadroTexto 47">
            <a:extLst>
              <a:ext uri="{FF2B5EF4-FFF2-40B4-BE49-F238E27FC236}">
                <a16:creationId xmlns:a16="http://schemas.microsoft.com/office/drawing/2014/main" id="{7C8C03D9-AE46-2D4C-909E-6F9D10803A22}"/>
              </a:ext>
            </a:extLst>
          </p:cNvPr>
          <p:cNvSpPr txBox="1"/>
          <p:nvPr/>
        </p:nvSpPr>
        <p:spPr>
          <a:xfrm>
            <a:off x="9426649" y="3357458"/>
            <a:ext cx="2669655" cy="2031325"/>
          </a:xfrm>
          <a:prstGeom prst="rect">
            <a:avLst/>
          </a:prstGeom>
          <a:noFill/>
        </p:spPr>
        <p:txBody>
          <a:bodyPr wrap="square" rtlCol="0">
            <a:spAutoFit/>
          </a:bodyPr>
          <a:lstStyle/>
          <a:p>
            <a:r>
              <a:rPr lang="es-EC" b="1" dirty="0">
                <a:solidFill>
                  <a:schemeClr val="bg1"/>
                </a:solidFill>
              </a:rPr>
              <a:t>VALOR TEÓRICO Y METODOLÓGICO</a:t>
            </a:r>
          </a:p>
          <a:p>
            <a:endParaRPr lang="es-EC" b="1" dirty="0">
              <a:solidFill>
                <a:schemeClr val="bg1"/>
              </a:solidFill>
            </a:endParaRPr>
          </a:p>
          <a:p>
            <a:r>
              <a:rPr lang="es-EC" dirty="0">
                <a:solidFill>
                  <a:schemeClr val="bg1"/>
                </a:solidFill>
              </a:rPr>
              <a:t>Aporte a la contrucción del rediseño del programa de Maestria en Docencia Universitaria.</a:t>
            </a:r>
          </a:p>
        </p:txBody>
      </p:sp>
      <p:pic>
        <p:nvPicPr>
          <p:cNvPr id="54" name="Gráfico 53" descr="Flecha curva en el sentido contrario a las agujas del reloj">
            <a:extLst>
              <a:ext uri="{FF2B5EF4-FFF2-40B4-BE49-F238E27FC236}">
                <a16:creationId xmlns:a16="http://schemas.microsoft.com/office/drawing/2014/main" id="{DF147599-97B6-9949-9736-45E31F16DEB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8725347">
            <a:off x="3384170" y="3062538"/>
            <a:ext cx="1650979" cy="1650979"/>
          </a:xfrm>
          <a:prstGeom prst="rect">
            <a:avLst/>
          </a:prstGeom>
        </p:spPr>
      </p:pic>
      <p:pic>
        <p:nvPicPr>
          <p:cNvPr id="56" name="Gráfico 55" descr="Flecha curva en el sentido contrario a las agujas del reloj">
            <a:extLst>
              <a:ext uri="{FF2B5EF4-FFF2-40B4-BE49-F238E27FC236}">
                <a16:creationId xmlns:a16="http://schemas.microsoft.com/office/drawing/2014/main" id="{1E30E1E5-A9EB-3043-A935-B139526E82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3105472" flipH="1">
            <a:off x="6996094" y="3037838"/>
            <a:ext cx="1562565" cy="1562565"/>
          </a:xfrm>
          <a:prstGeom prst="rect">
            <a:avLst/>
          </a:prstGeom>
        </p:spPr>
      </p:pic>
      <p:pic>
        <p:nvPicPr>
          <p:cNvPr id="30" name="Gráfico 29" descr="Círculos con líneas">
            <a:hlinkClick r:id="rId21" action="ppaction://hlinksldjump"/>
            <a:extLst>
              <a:ext uri="{FF2B5EF4-FFF2-40B4-BE49-F238E27FC236}">
                <a16:creationId xmlns:a16="http://schemas.microsoft.com/office/drawing/2014/main" id="{D761E662-1900-494E-ADEF-A76E4A938B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9083" y="111747"/>
            <a:ext cx="1645016" cy="2008314"/>
          </a:xfrm>
          <a:prstGeom prst="rect">
            <a:avLst/>
          </a:prstGeom>
        </p:spPr>
      </p:pic>
      <p:pic>
        <p:nvPicPr>
          <p:cNvPr id="25" name="Gráfico 24" descr="Piezas de rompecabezas">
            <a:extLst>
              <a:ext uri="{FF2B5EF4-FFF2-40B4-BE49-F238E27FC236}">
                <a16:creationId xmlns:a16="http://schemas.microsoft.com/office/drawing/2014/main" id="{60818B57-F5A1-2341-BCA6-60AD6311801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696" y="5474350"/>
            <a:ext cx="756303" cy="756303"/>
          </a:xfrm>
          <a:prstGeom prst="rect">
            <a:avLst/>
          </a:prstGeom>
        </p:spPr>
      </p:pic>
      <p:sp>
        <p:nvSpPr>
          <p:cNvPr id="26" name="CuadroTexto 25">
            <a:extLst>
              <a:ext uri="{FF2B5EF4-FFF2-40B4-BE49-F238E27FC236}">
                <a16:creationId xmlns:a16="http://schemas.microsoft.com/office/drawing/2014/main" id="{75329E75-D5B1-CB4B-9EEE-9818383D20E4}"/>
              </a:ext>
            </a:extLst>
          </p:cNvPr>
          <p:cNvSpPr txBox="1"/>
          <p:nvPr/>
        </p:nvSpPr>
        <p:spPr>
          <a:xfrm>
            <a:off x="851998" y="5390837"/>
            <a:ext cx="2669655" cy="1477328"/>
          </a:xfrm>
          <a:prstGeom prst="rect">
            <a:avLst/>
          </a:prstGeom>
          <a:noFill/>
        </p:spPr>
        <p:txBody>
          <a:bodyPr wrap="square" rtlCol="0">
            <a:spAutoFit/>
          </a:bodyPr>
          <a:lstStyle/>
          <a:p>
            <a:r>
              <a:rPr lang="en-US" b="1" dirty="0">
                <a:solidFill>
                  <a:schemeClr val="bg1"/>
                </a:solidFill>
              </a:rPr>
              <a:t>RELEVANCIA SOCIAL</a:t>
            </a:r>
          </a:p>
          <a:p>
            <a:endParaRPr lang="en-US" b="1" dirty="0">
              <a:solidFill>
                <a:schemeClr val="bg1"/>
              </a:solidFill>
            </a:endParaRPr>
          </a:p>
          <a:p>
            <a:r>
              <a:rPr lang="en-US" dirty="0" err="1">
                <a:solidFill>
                  <a:schemeClr val="bg1"/>
                </a:solidFill>
              </a:rPr>
              <a:t>Articulación</a:t>
            </a:r>
            <a:r>
              <a:rPr lang="en-US" dirty="0">
                <a:solidFill>
                  <a:schemeClr val="bg1"/>
                </a:solidFill>
              </a:rPr>
              <a:t> con los </a:t>
            </a:r>
            <a:r>
              <a:rPr lang="en-US" dirty="0" err="1">
                <a:solidFill>
                  <a:schemeClr val="bg1"/>
                </a:solidFill>
              </a:rPr>
              <a:t>Ods</a:t>
            </a:r>
            <a:r>
              <a:rPr lang="en-US" dirty="0">
                <a:solidFill>
                  <a:schemeClr val="bg1"/>
                </a:solidFill>
              </a:rPr>
              <a:t> y el Plan Nacional del </a:t>
            </a:r>
            <a:r>
              <a:rPr lang="en-US" dirty="0" err="1">
                <a:solidFill>
                  <a:schemeClr val="bg1"/>
                </a:solidFill>
              </a:rPr>
              <a:t>Buen</a:t>
            </a:r>
            <a:r>
              <a:rPr lang="en-US" dirty="0">
                <a:solidFill>
                  <a:schemeClr val="bg1"/>
                </a:solidFill>
              </a:rPr>
              <a:t> </a:t>
            </a:r>
            <a:r>
              <a:rPr lang="en-US" dirty="0" err="1">
                <a:solidFill>
                  <a:schemeClr val="bg1"/>
                </a:solidFill>
              </a:rPr>
              <a:t>Vivir</a:t>
            </a:r>
            <a:r>
              <a:rPr lang="en-US" dirty="0">
                <a:solidFill>
                  <a:schemeClr val="bg1"/>
                </a:solidFill>
              </a:rPr>
              <a:t>.</a:t>
            </a:r>
            <a:endParaRPr lang="es-EC" dirty="0">
              <a:solidFill>
                <a:schemeClr val="bg1"/>
              </a:solidFill>
            </a:endParaRPr>
          </a:p>
        </p:txBody>
      </p:sp>
      <p:pic>
        <p:nvPicPr>
          <p:cNvPr id="27" name="Gráfico 26" descr="Piezas de rompecabezas">
            <a:extLst>
              <a:ext uri="{FF2B5EF4-FFF2-40B4-BE49-F238E27FC236}">
                <a16:creationId xmlns:a16="http://schemas.microsoft.com/office/drawing/2014/main" id="{04F5EFBF-D9C8-E64B-8209-78704CB5F06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579512" y="5474350"/>
            <a:ext cx="756303" cy="756303"/>
          </a:xfrm>
          <a:prstGeom prst="rect">
            <a:avLst/>
          </a:prstGeom>
        </p:spPr>
      </p:pic>
      <p:sp>
        <p:nvSpPr>
          <p:cNvPr id="28" name="CuadroTexto 27">
            <a:extLst>
              <a:ext uri="{FF2B5EF4-FFF2-40B4-BE49-F238E27FC236}">
                <a16:creationId xmlns:a16="http://schemas.microsoft.com/office/drawing/2014/main" id="{72228CFB-3667-9E4D-881F-8EF54E36B5FC}"/>
              </a:ext>
            </a:extLst>
          </p:cNvPr>
          <p:cNvSpPr txBox="1"/>
          <p:nvPr/>
        </p:nvSpPr>
        <p:spPr>
          <a:xfrm>
            <a:off x="9335814" y="5390837"/>
            <a:ext cx="2669655" cy="1477328"/>
          </a:xfrm>
          <a:prstGeom prst="rect">
            <a:avLst/>
          </a:prstGeom>
          <a:noFill/>
        </p:spPr>
        <p:txBody>
          <a:bodyPr wrap="square" rtlCol="0">
            <a:spAutoFit/>
          </a:bodyPr>
          <a:lstStyle/>
          <a:p>
            <a:r>
              <a:rPr lang="es-EC" b="1" dirty="0">
                <a:solidFill>
                  <a:schemeClr val="bg1"/>
                </a:solidFill>
              </a:rPr>
              <a:t>FACTIBILIDAD</a:t>
            </a:r>
          </a:p>
          <a:p>
            <a:endParaRPr lang="es-EC" b="1" dirty="0">
              <a:solidFill>
                <a:schemeClr val="bg1"/>
              </a:solidFill>
            </a:endParaRPr>
          </a:p>
          <a:p>
            <a:r>
              <a:rPr lang="es-EC" b="1" dirty="0">
                <a:solidFill>
                  <a:schemeClr val="bg1"/>
                </a:solidFill>
              </a:rPr>
              <a:t>Disponibilidad de fuentes, acercamiento con los graduados</a:t>
            </a:r>
          </a:p>
        </p:txBody>
      </p:sp>
      <p:pic>
        <p:nvPicPr>
          <p:cNvPr id="29" name="Gráfico 28" descr="Flecha curva en el sentido contrario a las agujas del reloj">
            <a:extLst>
              <a:ext uri="{FF2B5EF4-FFF2-40B4-BE49-F238E27FC236}">
                <a16:creationId xmlns:a16="http://schemas.microsoft.com/office/drawing/2014/main" id="{F57EFB40-DB82-C647-8FB3-850E703E00C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7801745">
            <a:off x="3489198" y="4924242"/>
            <a:ext cx="1650979" cy="1650979"/>
          </a:xfrm>
          <a:prstGeom prst="rect">
            <a:avLst/>
          </a:prstGeom>
        </p:spPr>
      </p:pic>
      <p:pic>
        <p:nvPicPr>
          <p:cNvPr id="31" name="Gráfico 30" descr="Flecha curva en el sentido contrario a las agujas del reloj">
            <a:extLst>
              <a:ext uri="{FF2B5EF4-FFF2-40B4-BE49-F238E27FC236}">
                <a16:creationId xmlns:a16="http://schemas.microsoft.com/office/drawing/2014/main" id="{6538E61C-E963-7A43-8609-272041D3D88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3423503" flipH="1">
            <a:off x="6610060" y="4927747"/>
            <a:ext cx="1562565" cy="1562565"/>
          </a:xfrm>
          <a:prstGeom prst="rect">
            <a:avLst/>
          </a:prstGeom>
        </p:spPr>
      </p:pic>
    </p:spTree>
    <p:extLst>
      <p:ext uri="{BB962C8B-B14F-4D97-AF65-F5344CB8AC3E}">
        <p14:creationId xmlns:p14="http://schemas.microsoft.com/office/powerpoint/2010/main" val="4672601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551770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b="1" dirty="0">
                <a:solidFill>
                  <a:schemeClr val="bg1"/>
                </a:solidFill>
              </a:rPr>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hlinkClick r:id="rId11"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39100" y="-63169"/>
            <a:ext cx="1947438" cy="2377525"/>
          </a:xfrm>
          <a:prstGeom prst="rect">
            <a:avLst/>
          </a:prstGeom>
        </p:spPr>
      </p:pic>
      <p:pic>
        <p:nvPicPr>
          <p:cNvPr id="24" name="Gráfico 23" descr="Libros">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8"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09724" y="156559"/>
            <a:ext cx="1775509" cy="2008314"/>
          </a:xfrm>
          <a:prstGeom prst="rect">
            <a:avLst/>
          </a:prstGeom>
        </p:spPr>
      </p:pic>
      <p:pic>
        <p:nvPicPr>
          <p:cNvPr id="33" name="Gráfico principal" descr="Libros">
            <a:extLst>
              <a:ext uri="{FF2B5EF4-FFF2-40B4-BE49-F238E27FC236}">
                <a16:creationId xmlns:a16="http://schemas.microsoft.com/office/drawing/2014/main" id="{A25FAD28-1278-6849-9E18-305781EDE62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3979607" y="3346164"/>
            <a:ext cx="3068803" cy="3068803"/>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PRINCIPIO DE LA LOES</a:t>
            </a:r>
            <a:endParaRPr lang="es-EC" sz="3600" dirty="0">
              <a:solidFill>
                <a:schemeClr val="bg1"/>
              </a:solidFill>
            </a:endParaRPr>
          </a:p>
        </p:txBody>
      </p:sp>
      <p:pic>
        <p:nvPicPr>
          <p:cNvPr id="36" name="Gráfico 35" descr="Libros">
            <a:extLst>
              <a:ext uri="{FF2B5EF4-FFF2-40B4-BE49-F238E27FC236}">
                <a16:creationId xmlns:a16="http://schemas.microsoft.com/office/drawing/2014/main" id="{243369E0-74FC-4147-BEEE-4631B88137B3}"/>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45098" y="3832689"/>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866641" y="3629468"/>
            <a:ext cx="2669655" cy="646331"/>
          </a:xfrm>
          <a:prstGeom prst="rect">
            <a:avLst/>
          </a:prstGeom>
          <a:noFill/>
        </p:spPr>
        <p:txBody>
          <a:bodyPr wrap="square" rtlCol="0">
            <a:spAutoFit/>
          </a:bodyPr>
          <a:lstStyle/>
          <a:p>
            <a:r>
              <a:rPr lang="es-EC" b="1" dirty="0">
                <a:solidFill>
                  <a:schemeClr val="bg1"/>
                </a:solidFill>
              </a:rPr>
              <a:t>PRINCIPIO DE INTEGRALIDAD</a:t>
            </a:r>
            <a:endParaRPr lang="es-EC" dirty="0">
              <a:solidFill>
                <a:schemeClr val="bg1"/>
              </a:solidFill>
            </a:endParaRPr>
          </a:p>
        </p:txBody>
      </p:sp>
      <p:pic>
        <p:nvPicPr>
          <p:cNvPr id="40" name="Gráfico 39" descr="Libros">
            <a:extLst>
              <a:ext uri="{FF2B5EF4-FFF2-40B4-BE49-F238E27FC236}">
                <a16:creationId xmlns:a16="http://schemas.microsoft.com/office/drawing/2014/main" id="{6D6EC479-04DF-284E-BDCA-00491F9DE58A}"/>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4905" y="4912247"/>
            <a:ext cx="756303" cy="756303"/>
          </a:xfrm>
          <a:prstGeom prst="rect">
            <a:avLst/>
          </a:prstGeom>
        </p:spPr>
      </p:pic>
      <p:sp>
        <p:nvSpPr>
          <p:cNvPr id="41" name="CuadroTexto 40">
            <a:extLst>
              <a:ext uri="{FF2B5EF4-FFF2-40B4-BE49-F238E27FC236}">
                <a16:creationId xmlns:a16="http://schemas.microsoft.com/office/drawing/2014/main" id="{9F5A9769-D8DA-7B4C-8CC9-1DA1CDB99213}"/>
              </a:ext>
            </a:extLst>
          </p:cNvPr>
          <p:cNvSpPr txBox="1"/>
          <p:nvPr/>
        </p:nvSpPr>
        <p:spPr>
          <a:xfrm>
            <a:off x="903667" y="4847869"/>
            <a:ext cx="2822097" cy="369332"/>
          </a:xfrm>
          <a:prstGeom prst="rect">
            <a:avLst/>
          </a:prstGeom>
          <a:noFill/>
        </p:spPr>
        <p:txBody>
          <a:bodyPr wrap="square" rtlCol="0">
            <a:spAutoFit/>
          </a:bodyPr>
          <a:lstStyle/>
          <a:p>
            <a:r>
              <a:rPr lang="es-EC" b="1" dirty="0">
                <a:solidFill>
                  <a:schemeClr val="bg1"/>
                </a:solidFill>
              </a:rPr>
              <a:t>PRINCIPIO DE PERTINENCIA</a:t>
            </a:r>
            <a:endParaRPr lang="es-EC" dirty="0">
              <a:solidFill>
                <a:schemeClr val="bg1"/>
              </a:solidFill>
            </a:endParaRPr>
          </a:p>
        </p:txBody>
      </p:sp>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7021260">
            <a:off x="3101071" y="5053187"/>
            <a:ext cx="1156462" cy="1156462"/>
          </a:xfrm>
          <a:prstGeom prst="rect">
            <a:avLst/>
          </a:prstGeom>
        </p:spPr>
      </p:pic>
      <p:pic>
        <p:nvPicPr>
          <p:cNvPr id="29" name="Gráfico 28" descr="Bombilla">
            <a:hlinkClick r:id="rId20" action="ppaction://hlinksldjump"/>
            <a:extLst>
              <a:ext uri="{FF2B5EF4-FFF2-40B4-BE49-F238E27FC236}">
                <a16:creationId xmlns:a16="http://schemas.microsoft.com/office/drawing/2014/main" id="{68A45FA1-1ACE-484C-B05B-994074C08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930" y="240606"/>
            <a:ext cx="1344557" cy="1641499"/>
          </a:xfrm>
          <a:prstGeom prst="rect">
            <a:avLst/>
          </a:prstGeom>
        </p:spPr>
      </p:pic>
      <p:pic>
        <p:nvPicPr>
          <p:cNvPr id="30" name="Gráfico 29" descr="Círculos con líneas">
            <a:hlinkClick r:id="rId21" action="ppaction://hlinksldjump"/>
            <a:extLst>
              <a:ext uri="{FF2B5EF4-FFF2-40B4-BE49-F238E27FC236}">
                <a16:creationId xmlns:a16="http://schemas.microsoft.com/office/drawing/2014/main" id="{6D206E65-1594-6341-B1FE-CBEC35226C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8395" y="110495"/>
            <a:ext cx="1645016" cy="2008314"/>
          </a:xfrm>
          <a:prstGeom prst="rect">
            <a:avLst/>
          </a:prstGeom>
        </p:spPr>
      </p:pic>
      <p:pic>
        <p:nvPicPr>
          <p:cNvPr id="31" name="Gráfico 30" descr="Círculos con líneas">
            <a:hlinkClick r:id="rId21" action="ppaction://hlinksldjump"/>
            <a:extLst>
              <a:ext uri="{FF2B5EF4-FFF2-40B4-BE49-F238E27FC236}">
                <a16:creationId xmlns:a16="http://schemas.microsoft.com/office/drawing/2014/main" id="{02C72C6F-1830-4A4A-9E33-81687F79C7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7503" y="98849"/>
            <a:ext cx="1645016" cy="2008314"/>
          </a:xfrm>
          <a:prstGeom prst="rect">
            <a:avLst/>
          </a:prstGeom>
        </p:spPr>
      </p:pic>
      <p:pic>
        <p:nvPicPr>
          <p:cNvPr id="34" name="Gráfico 33" descr="Libros">
            <a:extLst>
              <a:ext uri="{FF2B5EF4-FFF2-40B4-BE49-F238E27FC236}">
                <a16:creationId xmlns:a16="http://schemas.microsoft.com/office/drawing/2014/main" id="{E35694F4-2162-6E4A-A7CF-FD3B1FC9FB4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99655" y="5928185"/>
            <a:ext cx="756303" cy="756303"/>
          </a:xfrm>
          <a:prstGeom prst="rect">
            <a:avLst/>
          </a:prstGeom>
        </p:spPr>
      </p:pic>
      <p:sp>
        <p:nvSpPr>
          <p:cNvPr id="38" name="CuadroTexto 37">
            <a:extLst>
              <a:ext uri="{FF2B5EF4-FFF2-40B4-BE49-F238E27FC236}">
                <a16:creationId xmlns:a16="http://schemas.microsoft.com/office/drawing/2014/main" id="{A2D0FDD9-7E8A-FB44-B791-C0FFF5BCB37B}"/>
              </a:ext>
            </a:extLst>
          </p:cNvPr>
          <p:cNvSpPr txBox="1"/>
          <p:nvPr/>
        </p:nvSpPr>
        <p:spPr>
          <a:xfrm>
            <a:off x="951841" y="5854229"/>
            <a:ext cx="2822097" cy="369332"/>
          </a:xfrm>
          <a:prstGeom prst="rect">
            <a:avLst/>
          </a:prstGeom>
          <a:noFill/>
        </p:spPr>
        <p:txBody>
          <a:bodyPr wrap="square" rtlCol="0">
            <a:spAutoFit/>
          </a:bodyPr>
          <a:lstStyle/>
          <a:p>
            <a:r>
              <a:rPr lang="es-EC" b="1" dirty="0">
                <a:solidFill>
                  <a:schemeClr val="bg1"/>
                </a:solidFill>
              </a:rPr>
              <a:t>PRINCIPIO DE AUTONOMÍA</a:t>
            </a:r>
            <a:endParaRPr lang="es-EC" dirty="0">
              <a:solidFill>
                <a:schemeClr val="bg1"/>
              </a:solidFill>
            </a:endParaRPr>
          </a:p>
        </p:txBody>
      </p:sp>
      <p:pic>
        <p:nvPicPr>
          <p:cNvPr id="39" name="Gráfico 38" descr="Flecha curva en el sentido contrario a las agujas del reloj">
            <a:extLst>
              <a:ext uri="{FF2B5EF4-FFF2-40B4-BE49-F238E27FC236}">
                <a16:creationId xmlns:a16="http://schemas.microsoft.com/office/drawing/2014/main" id="{2E96838B-AE14-D747-B88D-C386A29F287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7021260">
            <a:off x="3027889" y="4098293"/>
            <a:ext cx="1156462" cy="1156462"/>
          </a:xfrm>
          <a:prstGeom prst="rect">
            <a:avLst/>
          </a:prstGeom>
        </p:spPr>
      </p:pic>
      <p:pic>
        <p:nvPicPr>
          <p:cNvPr id="42" name="Gráfico 41" descr="Flecha curva en el sentido contrario a las agujas del reloj">
            <a:extLst>
              <a:ext uri="{FF2B5EF4-FFF2-40B4-BE49-F238E27FC236}">
                <a16:creationId xmlns:a16="http://schemas.microsoft.com/office/drawing/2014/main" id="{1F3E335B-493E-2A48-9DDD-1BCA81817C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7021260">
            <a:off x="2924649" y="3268218"/>
            <a:ext cx="1156462" cy="1156462"/>
          </a:xfrm>
          <a:prstGeom prst="rect">
            <a:avLst/>
          </a:prstGeom>
        </p:spPr>
      </p:pic>
      <p:pic>
        <p:nvPicPr>
          <p:cNvPr id="43" name="Gráfico 42" descr="Libros">
            <a:extLst>
              <a:ext uri="{FF2B5EF4-FFF2-40B4-BE49-F238E27FC236}">
                <a16:creationId xmlns:a16="http://schemas.microsoft.com/office/drawing/2014/main" id="{DD5E62F8-9437-0247-B718-13D4A2D7B28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566486" y="3692614"/>
            <a:ext cx="756303" cy="756303"/>
          </a:xfrm>
          <a:prstGeom prst="rect">
            <a:avLst/>
          </a:prstGeom>
        </p:spPr>
      </p:pic>
      <p:sp>
        <p:nvSpPr>
          <p:cNvPr id="44" name="CuadroTexto 43">
            <a:extLst>
              <a:ext uri="{FF2B5EF4-FFF2-40B4-BE49-F238E27FC236}">
                <a16:creationId xmlns:a16="http://schemas.microsoft.com/office/drawing/2014/main" id="{5A845617-8410-3C48-906C-AE3654A190B4}"/>
              </a:ext>
            </a:extLst>
          </p:cNvPr>
          <p:cNvSpPr txBox="1"/>
          <p:nvPr/>
        </p:nvSpPr>
        <p:spPr>
          <a:xfrm>
            <a:off x="9288029" y="3489393"/>
            <a:ext cx="2669655" cy="646331"/>
          </a:xfrm>
          <a:prstGeom prst="rect">
            <a:avLst/>
          </a:prstGeom>
          <a:noFill/>
        </p:spPr>
        <p:txBody>
          <a:bodyPr wrap="square" rtlCol="0">
            <a:spAutoFit/>
          </a:bodyPr>
          <a:lstStyle/>
          <a:p>
            <a:r>
              <a:rPr lang="es-EC" b="1" dirty="0">
                <a:solidFill>
                  <a:schemeClr val="bg1"/>
                </a:solidFill>
              </a:rPr>
              <a:t>PRINCIPIO DE IGUALDAD DE OPORTUNIDADES</a:t>
            </a:r>
            <a:endParaRPr lang="es-EC" dirty="0">
              <a:solidFill>
                <a:schemeClr val="bg1"/>
              </a:solidFill>
            </a:endParaRPr>
          </a:p>
        </p:txBody>
      </p:sp>
      <p:pic>
        <p:nvPicPr>
          <p:cNvPr id="45" name="Gráfico 44" descr="Libros">
            <a:extLst>
              <a:ext uri="{FF2B5EF4-FFF2-40B4-BE49-F238E27FC236}">
                <a16:creationId xmlns:a16="http://schemas.microsoft.com/office/drawing/2014/main" id="{F318FDF5-5AB6-F94D-9A29-51CD0C1E4E66}"/>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586293" y="4772172"/>
            <a:ext cx="756303" cy="756303"/>
          </a:xfrm>
          <a:prstGeom prst="rect">
            <a:avLst/>
          </a:prstGeom>
        </p:spPr>
      </p:pic>
      <p:sp>
        <p:nvSpPr>
          <p:cNvPr id="46" name="CuadroTexto 45">
            <a:extLst>
              <a:ext uri="{FF2B5EF4-FFF2-40B4-BE49-F238E27FC236}">
                <a16:creationId xmlns:a16="http://schemas.microsoft.com/office/drawing/2014/main" id="{C14CA14D-0295-DF48-8067-91912919932D}"/>
              </a:ext>
            </a:extLst>
          </p:cNvPr>
          <p:cNvSpPr txBox="1"/>
          <p:nvPr/>
        </p:nvSpPr>
        <p:spPr>
          <a:xfrm>
            <a:off x="9325055" y="4707794"/>
            <a:ext cx="2822097" cy="923330"/>
          </a:xfrm>
          <a:prstGeom prst="rect">
            <a:avLst/>
          </a:prstGeom>
          <a:noFill/>
        </p:spPr>
        <p:txBody>
          <a:bodyPr wrap="square" rtlCol="0">
            <a:spAutoFit/>
          </a:bodyPr>
          <a:lstStyle/>
          <a:p>
            <a:r>
              <a:rPr lang="es-EC" b="1" dirty="0">
                <a:solidFill>
                  <a:schemeClr val="bg1"/>
                </a:solidFill>
              </a:rPr>
              <a:t>PRINCIPIO DE AUTODETERMINACIÓN DEL CONOCIMIENTO</a:t>
            </a:r>
            <a:endParaRPr lang="es-EC" dirty="0">
              <a:solidFill>
                <a:schemeClr val="bg1"/>
              </a:solidFill>
            </a:endParaRPr>
          </a:p>
        </p:txBody>
      </p:sp>
      <p:pic>
        <p:nvPicPr>
          <p:cNvPr id="52" name="Gráfico 51" descr="Libros">
            <a:extLst>
              <a:ext uri="{FF2B5EF4-FFF2-40B4-BE49-F238E27FC236}">
                <a16:creationId xmlns:a16="http://schemas.microsoft.com/office/drawing/2014/main" id="{709DBA7D-F846-B04E-869B-3AA728A6F0BF}"/>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621043" y="5788110"/>
            <a:ext cx="756303" cy="756303"/>
          </a:xfrm>
          <a:prstGeom prst="rect">
            <a:avLst/>
          </a:prstGeom>
        </p:spPr>
      </p:pic>
      <p:sp>
        <p:nvSpPr>
          <p:cNvPr id="53" name="CuadroTexto 52">
            <a:extLst>
              <a:ext uri="{FF2B5EF4-FFF2-40B4-BE49-F238E27FC236}">
                <a16:creationId xmlns:a16="http://schemas.microsoft.com/office/drawing/2014/main" id="{B4F39A69-B5F0-3648-8440-905936911EAC}"/>
              </a:ext>
            </a:extLst>
          </p:cNvPr>
          <p:cNvSpPr txBox="1"/>
          <p:nvPr/>
        </p:nvSpPr>
        <p:spPr>
          <a:xfrm>
            <a:off x="9373229" y="5714154"/>
            <a:ext cx="2822097" cy="369332"/>
          </a:xfrm>
          <a:prstGeom prst="rect">
            <a:avLst/>
          </a:prstGeom>
          <a:noFill/>
        </p:spPr>
        <p:txBody>
          <a:bodyPr wrap="square" rtlCol="0">
            <a:spAutoFit/>
          </a:bodyPr>
          <a:lstStyle/>
          <a:p>
            <a:r>
              <a:rPr lang="es-EC" b="1" dirty="0">
                <a:solidFill>
                  <a:schemeClr val="bg1"/>
                </a:solidFill>
              </a:rPr>
              <a:t>PRINCIPIO DE CALIDAD</a:t>
            </a:r>
            <a:endParaRPr lang="es-EC" dirty="0">
              <a:solidFill>
                <a:schemeClr val="bg1"/>
              </a:solidFill>
            </a:endParaRPr>
          </a:p>
        </p:txBody>
      </p:sp>
      <p:pic>
        <p:nvPicPr>
          <p:cNvPr id="59" name="Gráfico 58" descr="Flecha curva en el sentido contrario a las agujas del reloj">
            <a:extLst>
              <a:ext uri="{FF2B5EF4-FFF2-40B4-BE49-F238E27FC236}">
                <a16:creationId xmlns:a16="http://schemas.microsoft.com/office/drawing/2014/main" id="{4BF11144-395B-BC41-8B18-20EA9BDF4C1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4578740" flipH="1">
            <a:off x="7176304" y="5114605"/>
            <a:ext cx="1156462" cy="1156462"/>
          </a:xfrm>
          <a:prstGeom prst="rect">
            <a:avLst/>
          </a:prstGeom>
        </p:spPr>
      </p:pic>
      <p:pic>
        <p:nvPicPr>
          <p:cNvPr id="60" name="Gráfico 59" descr="Flecha curva en el sentido contrario a las agujas del reloj">
            <a:extLst>
              <a:ext uri="{FF2B5EF4-FFF2-40B4-BE49-F238E27FC236}">
                <a16:creationId xmlns:a16="http://schemas.microsoft.com/office/drawing/2014/main" id="{C4B70C08-ACE4-C648-AF4B-3EDDC4937B2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4578740" flipH="1">
            <a:off x="7103122" y="4159711"/>
            <a:ext cx="1156462" cy="1156462"/>
          </a:xfrm>
          <a:prstGeom prst="rect">
            <a:avLst/>
          </a:prstGeom>
        </p:spPr>
      </p:pic>
      <p:pic>
        <p:nvPicPr>
          <p:cNvPr id="61" name="Gráfico 60" descr="Flecha curva en el sentido contrario a las agujas del reloj">
            <a:extLst>
              <a:ext uri="{FF2B5EF4-FFF2-40B4-BE49-F238E27FC236}">
                <a16:creationId xmlns:a16="http://schemas.microsoft.com/office/drawing/2014/main" id="{F0CF27BE-6676-BB4B-AEE2-F4A770B44B8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4578740" flipH="1">
            <a:off x="6999882" y="3329636"/>
            <a:ext cx="1156462" cy="1156462"/>
          </a:xfrm>
          <a:prstGeom prst="rect">
            <a:avLst/>
          </a:prstGeom>
        </p:spPr>
      </p:pic>
    </p:spTree>
    <p:extLst>
      <p:ext uri="{BB962C8B-B14F-4D97-AF65-F5344CB8AC3E}">
        <p14:creationId xmlns:p14="http://schemas.microsoft.com/office/powerpoint/2010/main" val="31852925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rma libre 50">
            <a:extLst>
              <a:ext uri="{FF2B5EF4-FFF2-40B4-BE49-F238E27FC236}">
                <a16:creationId xmlns:a16="http://schemas.microsoft.com/office/drawing/2014/main" id="{76F9ADF9-02C3-7645-9000-4F4E020831A3}"/>
              </a:ext>
            </a:extLst>
          </p:cNvPr>
          <p:cNvSpPr/>
          <p:nvPr/>
        </p:nvSpPr>
        <p:spPr>
          <a:xfrm>
            <a:off x="-5517707" y="-25463"/>
            <a:ext cx="26991425" cy="7037316"/>
          </a:xfrm>
          <a:custGeom>
            <a:avLst/>
            <a:gdLst>
              <a:gd name="connsiteX0" fmla="*/ 9377548 w 26991425"/>
              <a:gd name="connsiteY0" fmla="*/ 0 h 7037316"/>
              <a:gd name="connsiteX1" fmla="*/ 11342203 w 26991425"/>
              <a:gd name="connsiteY1" fmla="*/ 0 h 7037316"/>
              <a:gd name="connsiteX2" fmla="*/ 11342203 w 26991425"/>
              <a:gd name="connsiteY2" fmla="*/ 2602005 h 7037316"/>
              <a:gd name="connsiteX3" fmla="*/ 26991425 w 26991425"/>
              <a:gd name="connsiteY3" fmla="*/ 2602005 h 7037316"/>
              <a:gd name="connsiteX4" fmla="*/ 26991425 w 26991425"/>
              <a:gd name="connsiteY4" fmla="*/ 7037316 h 7037316"/>
              <a:gd name="connsiteX5" fmla="*/ 0 w 26991425"/>
              <a:gd name="connsiteY5" fmla="*/ 7037316 h 7037316"/>
              <a:gd name="connsiteX6" fmla="*/ 0 w 26991425"/>
              <a:gd name="connsiteY6" fmla="*/ 2602005 h 7037316"/>
              <a:gd name="connsiteX7" fmla="*/ 9377548 w 26991425"/>
              <a:gd name="connsiteY7" fmla="*/ 2602005 h 7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1425" h="7037316">
                <a:moveTo>
                  <a:pt x="9377548" y="0"/>
                </a:moveTo>
                <a:lnTo>
                  <a:pt x="11342203" y="0"/>
                </a:lnTo>
                <a:lnTo>
                  <a:pt x="11342203" y="2602005"/>
                </a:lnTo>
                <a:lnTo>
                  <a:pt x="26991425" y="2602005"/>
                </a:lnTo>
                <a:lnTo>
                  <a:pt x="26991425" y="7037316"/>
                </a:lnTo>
                <a:lnTo>
                  <a:pt x="0" y="7037316"/>
                </a:lnTo>
                <a:lnTo>
                  <a:pt x="0" y="2602005"/>
                </a:lnTo>
                <a:lnTo>
                  <a:pt x="9377548" y="260200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5" name="CuadroTexto 4">
            <a:extLst>
              <a:ext uri="{FF2B5EF4-FFF2-40B4-BE49-F238E27FC236}">
                <a16:creationId xmlns:a16="http://schemas.microsoft.com/office/drawing/2014/main" id="{58B3C5A5-2C89-7B4E-B55E-66C9B766AAEA}"/>
              </a:ext>
            </a:extLst>
          </p:cNvPr>
          <p:cNvSpPr txBox="1"/>
          <p:nvPr/>
        </p:nvSpPr>
        <p:spPr>
          <a:xfrm>
            <a:off x="0" y="1892592"/>
            <a:ext cx="1850065" cy="646331"/>
          </a:xfrm>
          <a:prstGeom prst="rect">
            <a:avLst/>
          </a:prstGeom>
          <a:noFill/>
        </p:spPr>
        <p:txBody>
          <a:bodyPr wrap="square" rtlCol="0">
            <a:spAutoFit/>
          </a:bodyPr>
          <a:lstStyle/>
          <a:p>
            <a:pPr algn="ctr"/>
            <a:r>
              <a:rPr lang="es-EC" dirty="0"/>
              <a:t>TEMA DE INVESTIGACIÓN</a:t>
            </a:r>
          </a:p>
        </p:txBody>
      </p:sp>
      <p:sp>
        <p:nvSpPr>
          <p:cNvPr id="6" name="CuadroTexto 5">
            <a:extLst>
              <a:ext uri="{FF2B5EF4-FFF2-40B4-BE49-F238E27FC236}">
                <a16:creationId xmlns:a16="http://schemas.microsoft.com/office/drawing/2014/main" id="{CFBE3851-A4FC-C048-AD96-FF90AB74B5A4}"/>
              </a:ext>
            </a:extLst>
          </p:cNvPr>
          <p:cNvSpPr txBox="1"/>
          <p:nvPr/>
        </p:nvSpPr>
        <p:spPr>
          <a:xfrm>
            <a:off x="1935855" y="1922251"/>
            <a:ext cx="1850065" cy="646331"/>
          </a:xfrm>
          <a:prstGeom prst="rect">
            <a:avLst/>
          </a:prstGeom>
          <a:noFill/>
        </p:spPr>
        <p:txBody>
          <a:bodyPr wrap="square" rtlCol="0">
            <a:spAutoFit/>
          </a:bodyPr>
          <a:lstStyle/>
          <a:p>
            <a:pPr algn="ctr"/>
            <a:r>
              <a:rPr lang="es-EC" dirty="0"/>
              <a:t>PLANTEAMIENTO DEL PROBLEMA</a:t>
            </a:r>
          </a:p>
        </p:txBody>
      </p:sp>
      <p:sp>
        <p:nvSpPr>
          <p:cNvPr id="7" name="CuadroTexto 6">
            <a:extLst>
              <a:ext uri="{FF2B5EF4-FFF2-40B4-BE49-F238E27FC236}">
                <a16:creationId xmlns:a16="http://schemas.microsoft.com/office/drawing/2014/main" id="{BD6A99B6-9475-9D40-B24A-6FBFCBC4CA9E}"/>
              </a:ext>
            </a:extLst>
          </p:cNvPr>
          <p:cNvSpPr txBox="1"/>
          <p:nvPr/>
        </p:nvSpPr>
        <p:spPr>
          <a:xfrm>
            <a:off x="4168759" y="1882105"/>
            <a:ext cx="1403027" cy="646331"/>
          </a:xfrm>
          <a:prstGeom prst="rect">
            <a:avLst/>
          </a:prstGeom>
          <a:noFill/>
        </p:spPr>
        <p:txBody>
          <a:bodyPr wrap="square" rtlCol="0">
            <a:spAutoFit/>
          </a:bodyPr>
          <a:lstStyle/>
          <a:p>
            <a:pPr algn="ctr"/>
            <a:r>
              <a:rPr lang="es-EC" b="1" dirty="0">
                <a:solidFill>
                  <a:schemeClr val="bg1"/>
                </a:solidFill>
              </a:rPr>
              <a:t>MARCO  TEÓRICO</a:t>
            </a:r>
          </a:p>
        </p:txBody>
      </p:sp>
      <p:sp>
        <p:nvSpPr>
          <p:cNvPr id="8" name="CuadroTexto 7">
            <a:extLst>
              <a:ext uri="{FF2B5EF4-FFF2-40B4-BE49-F238E27FC236}">
                <a16:creationId xmlns:a16="http://schemas.microsoft.com/office/drawing/2014/main" id="{E0E93FCE-5F5F-3445-801F-AB46B3C669B1}"/>
              </a:ext>
            </a:extLst>
          </p:cNvPr>
          <p:cNvSpPr txBox="1"/>
          <p:nvPr/>
        </p:nvSpPr>
        <p:spPr>
          <a:xfrm>
            <a:off x="5770534" y="1937359"/>
            <a:ext cx="2007530" cy="646331"/>
          </a:xfrm>
          <a:prstGeom prst="rect">
            <a:avLst/>
          </a:prstGeom>
          <a:noFill/>
        </p:spPr>
        <p:txBody>
          <a:bodyPr wrap="square" rtlCol="0">
            <a:spAutoFit/>
          </a:bodyPr>
          <a:lstStyle/>
          <a:p>
            <a:pPr algn="ctr"/>
            <a:r>
              <a:rPr lang="es-EC" dirty="0"/>
              <a:t>METODOLOGÍA DE INVESTIGACIÓN</a:t>
            </a:r>
          </a:p>
        </p:txBody>
      </p:sp>
      <p:sp>
        <p:nvSpPr>
          <p:cNvPr id="9" name="CuadroTexto 8">
            <a:extLst>
              <a:ext uri="{FF2B5EF4-FFF2-40B4-BE49-F238E27FC236}">
                <a16:creationId xmlns:a16="http://schemas.microsoft.com/office/drawing/2014/main" id="{0A513A0B-08C5-C24B-A07F-B6CBA4449203}"/>
              </a:ext>
            </a:extLst>
          </p:cNvPr>
          <p:cNvSpPr txBox="1"/>
          <p:nvPr/>
        </p:nvSpPr>
        <p:spPr>
          <a:xfrm>
            <a:off x="8115159" y="1923377"/>
            <a:ext cx="1448122" cy="646331"/>
          </a:xfrm>
          <a:prstGeom prst="rect">
            <a:avLst/>
          </a:prstGeom>
          <a:noFill/>
        </p:spPr>
        <p:txBody>
          <a:bodyPr wrap="square" rtlCol="0">
            <a:spAutoFit/>
          </a:bodyPr>
          <a:lstStyle/>
          <a:p>
            <a:r>
              <a:rPr lang="es-EC" dirty="0"/>
              <a:t>ANÁLISIS DE RESULTADOS</a:t>
            </a:r>
          </a:p>
        </p:txBody>
      </p:sp>
      <p:sp>
        <p:nvSpPr>
          <p:cNvPr id="10" name="CuadroTexto 9">
            <a:extLst>
              <a:ext uri="{FF2B5EF4-FFF2-40B4-BE49-F238E27FC236}">
                <a16:creationId xmlns:a16="http://schemas.microsoft.com/office/drawing/2014/main" id="{844CABD0-23A2-4544-8427-D8B1B80682A3}"/>
              </a:ext>
            </a:extLst>
          </p:cNvPr>
          <p:cNvSpPr txBox="1"/>
          <p:nvPr/>
        </p:nvSpPr>
        <p:spPr>
          <a:xfrm>
            <a:off x="9896396" y="1930212"/>
            <a:ext cx="2268279" cy="646331"/>
          </a:xfrm>
          <a:prstGeom prst="rect">
            <a:avLst/>
          </a:prstGeom>
          <a:noFill/>
        </p:spPr>
        <p:txBody>
          <a:bodyPr wrap="square" rtlCol="0">
            <a:spAutoFit/>
          </a:bodyPr>
          <a:lstStyle/>
          <a:p>
            <a:pPr algn="ctr"/>
            <a:r>
              <a:rPr lang="es-EC" dirty="0"/>
              <a:t>CONCLUSIONES Y RECOMENDACIONES</a:t>
            </a:r>
          </a:p>
        </p:txBody>
      </p:sp>
      <p:pic>
        <p:nvPicPr>
          <p:cNvPr id="14" name="Gráfico 13" descr="Bombilla">
            <a:extLst>
              <a:ext uri="{FF2B5EF4-FFF2-40B4-BE49-F238E27FC236}">
                <a16:creationId xmlns:a16="http://schemas.microsoft.com/office/drawing/2014/main" id="{BBECA338-353F-514D-A3BD-21FA8BA1B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53" y="229429"/>
            <a:ext cx="1344557" cy="1641499"/>
          </a:xfrm>
          <a:prstGeom prst="rect">
            <a:avLst/>
          </a:prstGeom>
        </p:spPr>
      </p:pic>
      <p:pic>
        <p:nvPicPr>
          <p:cNvPr id="16" name="Gráfico 15" descr="Piezas de rompecabezas">
            <a:hlinkClick r:id="rId5" action="ppaction://hlinksldjump"/>
            <a:extLst>
              <a:ext uri="{FF2B5EF4-FFF2-40B4-BE49-F238E27FC236}">
                <a16:creationId xmlns:a16="http://schemas.microsoft.com/office/drawing/2014/main" id="{1329FF57-7D13-8845-B466-0B418E2B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9862" y="-63168"/>
            <a:ext cx="1679148" cy="2133912"/>
          </a:xfrm>
          <a:prstGeom prst="rect">
            <a:avLst/>
          </a:prstGeom>
        </p:spPr>
      </p:pic>
      <p:pic>
        <p:nvPicPr>
          <p:cNvPr id="18" name="Gráfico 17" descr="Círculos con líneas">
            <a:hlinkClick r:id="rId8" action="ppaction://hlinksldjump"/>
            <a:extLst>
              <a:ext uri="{FF2B5EF4-FFF2-40B4-BE49-F238E27FC236}">
                <a16:creationId xmlns:a16="http://schemas.microsoft.com/office/drawing/2014/main" id="{BF580DEC-37EA-9A4D-A5DB-5B040E583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0344" y="98849"/>
            <a:ext cx="1645016" cy="2008314"/>
          </a:xfrm>
          <a:prstGeom prst="rect">
            <a:avLst/>
          </a:prstGeom>
        </p:spPr>
      </p:pic>
      <p:pic>
        <p:nvPicPr>
          <p:cNvPr id="22" name="Gráfico 21" descr="Apretón de manos">
            <a:hlinkClick r:id="rId11" action="ppaction://hlinksldjump"/>
            <a:extLst>
              <a:ext uri="{FF2B5EF4-FFF2-40B4-BE49-F238E27FC236}">
                <a16:creationId xmlns:a16="http://schemas.microsoft.com/office/drawing/2014/main" id="{BFE2CAAB-1343-DF47-AE5B-2B289494F5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39100" y="-63169"/>
            <a:ext cx="1947438" cy="2377525"/>
          </a:xfrm>
          <a:prstGeom prst="rect">
            <a:avLst/>
          </a:prstGeom>
        </p:spPr>
      </p:pic>
      <p:pic>
        <p:nvPicPr>
          <p:cNvPr id="24" name="Gráfico 23" descr="Libros">
            <a:extLst>
              <a:ext uri="{FF2B5EF4-FFF2-40B4-BE49-F238E27FC236}">
                <a16:creationId xmlns:a16="http://schemas.microsoft.com/office/drawing/2014/main" id="{9FE41096-6EE2-D548-B7A6-561E0A320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06553" y="146754"/>
            <a:ext cx="1404155" cy="1796156"/>
          </a:xfrm>
          <a:prstGeom prst="rect">
            <a:avLst/>
          </a:prstGeom>
        </p:spPr>
      </p:pic>
      <p:pic>
        <p:nvPicPr>
          <p:cNvPr id="32" name="Gráfico 31" descr="Gráfico de barras">
            <a:hlinkClick r:id="rId8" action="ppaction://hlinksldjump"/>
            <a:extLst>
              <a:ext uri="{FF2B5EF4-FFF2-40B4-BE49-F238E27FC236}">
                <a16:creationId xmlns:a16="http://schemas.microsoft.com/office/drawing/2014/main" id="{19438F6F-3059-994C-97D0-42055022F2A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09724" y="156559"/>
            <a:ext cx="1775509" cy="2008314"/>
          </a:xfrm>
          <a:prstGeom prst="rect">
            <a:avLst/>
          </a:prstGeom>
        </p:spPr>
      </p:pic>
      <p:pic>
        <p:nvPicPr>
          <p:cNvPr id="33" name="Gráfico principal" descr="Libros">
            <a:extLst>
              <a:ext uri="{FF2B5EF4-FFF2-40B4-BE49-F238E27FC236}">
                <a16:creationId xmlns:a16="http://schemas.microsoft.com/office/drawing/2014/main" id="{A25FAD28-1278-6849-9E18-305781EDE62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3979607" y="3346164"/>
            <a:ext cx="3068803" cy="3068803"/>
          </a:xfrm>
          <a:prstGeom prst="rect">
            <a:avLst/>
          </a:prstGeom>
        </p:spPr>
      </p:pic>
      <p:sp>
        <p:nvSpPr>
          <p:cNvPr id="35" name="CuadroTexto 34">
            <a:extLst>
              <a:ext uri="{FF2B5EF4-FFF2-40B4-BE49-F238E27FC236}">
                <a16:creationId xmlns:a16="http://schemas.microsoft.com/office/drawing/2014/main" id="{4FA0FCBE-8E60-CB4A-99DD-FDD980929078}"/>
              </a:ext>
            </a:extLst>
          </p:cNvPr>
          <p:cNvSpPr txBox="1"/>
          <p:nvPr/>
        </p:nvSpPr>
        <p:spPr>
          <a:xfrm>
            <a:off x="318977" y="2922613"/>
            <a:ext cx="11581117" cy="646331"/>
          </a:xfrm>
          <a:prstGeom prst="rect">
            <a:avLst/>
          </a:prstGeom>
          <a:noFill/>
        </p:spPr>
        <p:txBody>
          <a:bodyPr wrap="square" rtlCol="0">
            <a:spAutoFit/>
          </a:bodyPr>
          <a:lstStyle/>
          <a:p>
            <a:pPr algn="ctr"/>
            <a:r>
              <a:rPr lang="es-ES" sz="3600" b="1" dirty="0">
                <a:solidFill>
                  <a:schemeClr val="bg1"/>
                </a:solidFill>
              </a:rPr>
              <a:t>FORMACIÓN DE POSGRADOS</a:t>
            </a:r>
            <a:endParaRPr lang="es-EC" sz="3600" dirty="0">
              <a:solidFill>
                <a:schemeClr val="bg1"/>
              </a:solidFill>
            </a:endParaRPr>
          </a:p>
        </p:txBody>
      </p:sp>
      <p:pic>
        <p:nvPicPr>
          <p:cNvPr id="36" name="Gráfico 35" descr="Libros">
            <a:extLst>
              <a:ext uri="{FF2B5EF4-FFF2-40B4-BE49-F238E27FC236}">
                <a16:creationId xmlns:a16="http://schemas.microsoft.com/office/drawing/2014/main" id="{243369E0-74FC-4147-BEEE-4631B88137B3}"/>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45098" y="3832689"/>
            <a:ext cx="756303" cy="756303"/>
          </a:xfrm>
          <a:prstGeom prst="rect">
            <a:avLst/>
          </a:prstGeom>
        </p:spPr>
      </p:pic>
      <p:sp>
        <p:nvSpPr>
          <p:cNvPr id="37" name="CuadroTexto 36">
            <a:extLst>
              <a:ext uri="{FF2B5EF4-FFF2-40B4-BE49-F238E27FC236}">
                <a16:creationId xmlns:a16="http://schemas.microsoft.com/office/drawing/2014/main" id="{D4569AF0-B406-0041-A98C-91C03B42E99F}"/>
              </a:ext>
            </a:extLst>
          </p:cNvPr>
          <p:cNvSpPr txBox="1"/>
          <p:nvPr/>
        </p:nvSpPr>
        <p:spPr>
          <a:xfrm>
            <a:off x="866641" y="3629468"/>
            <a:ext cx="2669655" cy="1200329"/>
          </a:xfrm>
          <a:prstGeom prst="rect">
            <a:avLst/>
          </a:prstGeom>
          <a:noFill/>
        </p:spPr>
        <p:txBody>
          <a:bodyPr wrap="square" rtlCol="0">
            <a:spAutoFit/>
          </a:bodyPr>
          <a:lstStyle/>
          <a:p>
            <a:r>
              <a:rPr lang="es-EC" b="1" dirty="0">
                <a:solidFill>
                  <a:schemeClr val="bg1"/>
                </a:solidFill>
              </a:rPr>
              <a:t>CARACTERISTICAS DE </a:t>
            </a:r>
          </a:p>
          <a:p>
            <a:r>
              <a:rPr lang="es-EC" b="1" dirty="0">
                <a:solidFill>
                  <a:schemeClr val="bg1"/>
                </a:solidFill>
              </a:rPr>
              <a:t>LOS POSGRADOS</a:t>
            </a:r>
          </a:p>
          <a:p>
            <a:r>
              <a:rPr lang="es-EC" dirty="0">
                <a:solidFill>
                  <a:schemeClr val="bg1"/>
                </a:solidFill>
              </a:rPr>
              <a:t>Fines, Duración y Carga Horaria</a:t>
            </a:r>
          </a:p>
        </p:txBody>
      </p:sp>
      <p:pic>
        <p:nvPicPr>
          <p:cNvPr id="55" name="Gráfico 54" descr="Flecha curva en el sentido contrario a las agujas del reloj">
            <a:extLst>
              <a:ext uri="{FF2B5EF4-FFF2-40B4-BE49-F238E27FC236}">
                <a16:creationId xmlns:a16="http://schemas.microsoft.com/office/drawing/2014/main" id="{52247EB4-F4F9-9446-9BA4-C159ADBC005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7021260">
            <a:off x="3101071" y="5053187"/>
            <a:ext cx="1156462" cy="1156462"/>
          </a:xfrm>
          <a:prstGeom prst="rect">
            <a:avLst/>
          </a:prstGeom>
        </p:spPr>
      </p:pic>
      <p:pic>
        <p:nvPicPr>
          <p:cNvPr id="29" name="Gráfico 28" descr="Bombilla">
            <a:hlinkClick r:id="rId20" action="ppaction://hlinksldjump"/>
            <a:extLst>
              <a:ext uri="{FF2B5EF4-FFF2-40B4-BE49-F238E27FC236}">
                <a16:creationId xmlns:a16="http://schemas.microsoft.com/office/drawing/2014/main" id="{68A45FA1-1ACE-484C-B05B-994074C08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930" y="240606"/>
            <a:ext cx="1344557" cy="1641499"/>
          </a:xfrm>
          <a:prstGeom prst="rect">
            <a:avLst/>
          </a:prstGeom>
        </p:spPr>
      </p:pic>
      <p:pic>
        <p:nvPicPr>
          <p:cNvPr id="30" name="Gráfico 29" descr="Círculos con líneas">
            <a:hlinkClick r:id="rId21" action="ppaction://hlinksldjump"/>
            <a:extLst>
              <a:ext uri="{FF2B5EF4-FFF2-40B4-BE49-F238E27FC236}">
                <a16:creationId xmlns:a16="http://schemas.microsoft.com/office/drawing/2014/main" id="{6D206E65-1594-6341-B1FE-CBEC35226C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8395" y="110495"/>
            <a:ext cx="1645016" cy="2008314"/>
          </a:xfrm>
          <a:prstGeom prst="rect">
            <a:avLst/>
          </a:prstGeom>
        </p:spPr>
      </p:pic>
      <p:pic>
        <p:nvPicPr>
          <p:cNvPr id="31" name="Gráfico 30" descr="Círculos con líneas">
            <a:hlinkClick r:id="rId21" action="ppaction://hlinksldjump"/>
            <a:extLst>
              <a:ext uri="{FF2B5EF4-FFF2-40B4-BE49-F238E27FC236}">
                <a16:creationId xmlns:a16="http://schemas.microsoft.com/office/drawing/2014/main" id="{02C72C6F-1830-4A4A-9E33-81687F79C7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7503" y="98849"/>
            <a:ext cx="1645016" cy="2008314"/>
          </a:xfrm>
          <a:prstGeom prst="rect">
            <a:avLst/>
          </a:prstGeom>
        </p:spPr>
      </p:pic>
      <p:pic>
        <p:nvPicPr>
          <p:cNvPr id="34" name="Gráfico 33" descr="Libros">
            <a:extLst>
              <a:ext uri="{FF2B5EF4-FFF2-40B4-BE49-F238E27FC236}">
                <a16:creationId xmlns:a16="http://schemas.microsoft.com/office/drawing/2014/main" id="{E35694F4-2162-6E4A-A7CF-FD3B1FC9FB4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99655" y="5928185"/>
            <a:ext cx="756303" cy="756303"/>
          </a:xfrm>
          <a:prstGeom prst="rect">
            <a:avLst/>
          </a:prstGeom>
        </p:spPr>
      </p:pic>
      <p:sp>
        <p:nvSpPr>
          <p:cNvPr id="38" name="CuadroTexto 37">
            <a:extLst>
              <a:ext uri="{FF2B5EF4-FFF2-40B4-BE49-F238E27FC236}">
                <a16:creationId xmlns:a16="http://schemas.microsoft.com/office/drawing/2014/main" id="{A2D0FDD9-7E8A-FB44-B791-C0FFF5BCB37B}"/>
              </a:ext>
            </a:extLst>
          </p:cNvPr>
          <p:cNvSpPr txBox="1"/>
          <p:nvPr/>
        </p:nvSpPr>
        <p:spPr>
          <a:xfrm>
            <a:off x="951841" y="5854229"/>
            <a:ext cx="2822097" cy="369332"/>
          </a:xfrm>
          <a:prstGeom prst="rect">
            <a:avLst/>
          </a:prstGeom>
          <a:noFill/>
        </p:spPr>
        <p:txBody>
          <a:bodyPr wrap="square" rtlCol="0">
            <a:spAutoFit/>
          </a:bodyPr>
          <a:lstStyle/>
          <a:p>
            <a:r>
              <a:rPr lang="es-EC" b="1" dirty="0">
                <a:solidFill>
                  <a:schemeClr val="bg1"/>
                </a:solidFill>
              </a:rPr>
              <a:t>ODS Y LA EDUCACIÓN</a:t>
            </a:r>
            <a:endParaRPr lang="es-EC" dirty="0">
              <a:solidFill>
                <a:schemeClr val="bg1"/>
              </a:solidFill>
            </a:endParaRPr>
          </a:p>
        </p:txBody>
      </p:sp>
      <p:pic>
        <p:nvPicPr>
          <p:cNvPr id="42" name="Gráfico 41" descr="Flecha curva en el sentido contrario a las agujas del reloj">
            <a:extLst>
              <a:ext uri="{FF2B5EF4-FFF2-40B4-BE49-F238E27FC236}">
                <a16:creationId xmlns:a16="http://schemas.microsoft.com/office/drawing/2014/main" id="{1F3E335B-493E-2A48-9DDD-1BCA81817C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7021260">
            <a:off x="2924649" y="3268218"/>
            <a:ext cx="1156462" cy="1156462"/>
          </a:xfrm>
          <a:prstGeom prst="rect">
            <a:avLst/>
          </a:prstGeom>
        </p:spPr>
      </p:pic>
      <p:pic>
        <p:nvPicPr>
          <p:cNvPr id="43" name="Gráfico 42" descr="Libros">
            <a:extLst>
              <a:ext uri="{FF2B5EF4-FFF2-40B4-BE49-F238E27FC236}">
                <a16:creationId xmlns:a16="http://schemas.microsoft.com/office/drawing/2014/main" id="{DD5E62F8-9437-0247-B718-13D4A2D7B28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566486" y="3692614"/>
            <a:ext cx="756303" cy="756303"/>
          </a:xfrm>
          <a:prstGeom prst="rect">
            <a:avLst/>
          </a:prstGeom>
        </p:spPr>
      </p:pic>
      <p:sp>
        <p:nvSpPr>
          <p:cNvPr id="44" name="CuadroTexto 43">
            <a:extLst>
              <a:ext uri="{FF2B5EF4-FFF2-40B4-BE49-F238E27FC236}">
                <a16:creationId xmlns:a16="http://schemas.microsoft.com/office/drawing/2014/main" id="{5A845617-8410-3C48-906C-AE3654A190B4}"/>
              </a:ext>
            </a:extLst>
          </p:cNvPr>
          <p:cNvSpPr txBox="1"/>
          <p:nvPr/>
        </p:nvSpPr>
        <p:spPr>
          <a:xfrm>
            <a:off x="9288029" y="3489393"/>
            <a:ext cx="2669655" cy="923330"/>
          </a:xfrm>
          <a:prstGeom prst="rect">
            <a:avLst/>
          </a:prstGeom>
          <a:noFill/>
        </p:spPr>
        <p:txBody>
          <a:bodyPr wrap="square" rtlCol="0">
            <a:spAutoFit/>
          </a:bodyPr>
          <a:lstStyle/>
          <a:p>
            <a:r>
              <a:rPr lang="es-EC" b="1" dirty="0">
                <a:solidFill>
                  <a:schemeClr val="bg1"/>
                </a:solidFill>
              </a:rPr>
              <a:t>PROGRAMA DE MAESTRÍA EN DOCENCIA UNIVERSITARIA</a:t>
            </a:r>
            <a:endParaRPr lang="es-EC" dirty="0">
              <a:solidFill>
                <a:schemeClr val="bg1"/>
              </a:solidFill>
            </a:endParaRPr>
          </a:p>
        </p:txBody>
      </p:sp>
      <p:pic>
        <p:nvPicPr>
          <p:cNvPr id="61" name="Gráfico 60" descr="Flecha curva en el sentido contrario a las agujas del reloj">
            <a:extLst>
              <a:ext uri="{FF2B5EF4-FFF2-40B4-BE49-F238E27FC236}">
                <a16:creationId xmlns:a16="http://schemas.microsoft.com/office/drawing/2014/main" id="{F0CF27BE-6676-BB4B-AEE2-F4A770B44B8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4578740" flipH="1">
            <a:off x="6999882" y="3329636"/>
            <a:ext cx="1156462" cy="1156462"/>
          </a:xfrm>
          <a:prstGeom prst="rect">
            <a:avLst/>
          </a:prstGeom>
        </p:spPr>
      </p:pic>
    </p:spTree>
    <p:extLst>
      <p:ext uri="{BB962C8B-B14F-4D97-AF65-F5344CB8AC3E}">
        <p14:creationId xmlns:p14="http://schemas.microsoft.com/office/powerpoint/2010/main" val="94123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2479</TotalTime>
  <Words>1966</Words>
  <Application>Microsoft Macintosh PowerPoint</Application>
  <PresentationFormat>Panorámica</PresentationFormat>
  <Paragraphs>466</Paragraphs>
  <Slides>50</Slides>
  <Notes>44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50</vt:i4>
      </vt:variant>
    </vt:vector>
  </HeadingPairs>
  <TitlesOfParts>
    <vt:vector size="5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ANIBAL MOREIRA VELEZ</dc:creator>
  <cp:lastModifiedBy>LUIS ANIBAL MOREIRA VELEZ</cp:lastModifiedBy>
  <cp:revision>18</cp:revision>
  <dcterms:created xsi:type="dcterms:W3CDTF">2021-08-31T21:51:11Z</dcterms:created>
  <dcterms:modified xsi:type="dcterms:W3CDTF">2021-09-02T15:24:48Z</dcterms:modified>
</cp:coreProperties>
</file>