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66519" y="2235200"/>
            <a:ext cx="2811779" cy="3693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6119" y="0"/>
            <a:ext cx="11485880" cy="6858000"/>
          </a:xfrm>
          <a:custGeom>
            <a:avLst/>
            <a:gdLst/>
            <a:ahLst/>
            <a:cxnLst/>
            <a:rect l="l" t="t" r="r" b="b"/>
            <a:pathLst>
              <a:path w="11485880" h="6858000">
                <a:moveTo>
                  <a:pt x="0" y="6858000"/>
                </a:moveTo>
                <a:lnTo>
                  <a:pt x="11485880" y="6858000"/>
                </a:lnTo>
                <a:lnTo>
                  <a:pt x="11485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77520" cy="6858000"/>
          </a:xfrm>
          <a:custGeom>
            <a:avLst/>
            <a:gdLst/>
            <a:ahLst/>
            <a:cxnLst/>
            <a:rect l="l" t="t" r="r" b="b"/>
            <a:pathLst>
              <a:path w="477520" h="6858000">
                <a:moveTo>
                  <a:pt x="0" y="6858000"/>
                </a:moveTo>
                <a:lnTo>
                  <a:pt x="477520" y="6858000"/>
                </a:lnTo>
                <a:lnTo>
                  <a:pt x="4775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7519" y="3797300"/>
            <a:ext cx="228600" cy="3060700"/>
          </a:xfrm>
          <a:custGeom>
            <a:avLst/>
            <a:gdLst/>
            <a:ahLst/>
            <a:cxnLst/>
            <a:rect l="l" t="t" r="r" b="b"/>
            <a:pathLst>
              <a:path w="228600" h="3060700">
                <a:moveTo>
                  <a:pt x="0" y="3060699"/>
                </a:moveTo>
                <a:lnTo>
                  <a:pt x="228600" y="3060699"/>
                </a:lnTo>
                <a:lnTo>
                  <a:pt x="228600" y="0"/>
                </a:lnTo>
                <a:lnTo>
                  <a:pt x="0" y="0"/>
                </a:lnTo>
                <a:lnTo>
                  <a:pt x="0" y="3060699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7519" y="0"/>
            <a:ext cx="228600" cy="2227580"/>
          </a:xfrm>
          <a:custGeom>
            <a:avLst/>
            <a:gdLst/>
            <a:ahLst/>
            <a:cxnLst/>
            <a:rect l="l" t="t" r="r" b="b"/>
            <a:pathLst>
              <a:path w="228600" h="2227580">
                <a:moveTo>
                  <a:pt x="0" y="2227580"/>
                </a:moveTo>
                <a:lnTo>
                  <a:pt x="228600" y="2227580"/>
                </a:lnTo>
                <a:lnTo>
                  <a:pt x="228600" y="0"/>
                </a:lnTo>
                <a:lnTo>
                  <a:pt x="0" y="0"/>
                </a:lnTo>
                <a:lnTo>
                  <a:pt x="0" y="222758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0500" y="2227579"/>
            <a:ext cx="1440180" cy="1569720"/>
          </a:xfrm>
          <a:custGeom>
            <a:avLst/>
            <a:gdLst/>
            <a:ahLst/>
            <a:cxnLst/>
            <a:rect l="l" t="t" r="r" b="b"/>
            <a:pathLst>
              <a:path w="1440180" h="1569720">
                <a:moveTo>
                  <a:pt x="1440180" y="0"/>
                </a:moveTo>
                <a:lnTo>
                  <a:pt x="0" y="0"/>
                </a:lnTo>
                <a:lnTo>
                  <a:pt x="0" y="1569720"/>
                </a:lnTo>
                <a:lnTo>
                  <a:pt x="1440180" y="1569720"/>
                </a:lnTo>
                <a:lnTo>
                  <a:pt x="144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7960" y="2225039"/>
            <a:ext cx="1445260" cy="1574800"/>
          </a:xfrm>
          <a:custGeom>
            <a:avLst/>
            <a:gdLst/>
            <a:ahLst/>
            <a:cxnLst/>
            <a:rect l="l" t="t" r="r" b="b"/>
            <a:pathLst>
              <a:path w="1445260" h="1574800">
                <a:moveTo>
                  <a:pt x="0" y="1539875"/>
                </a:moveTo>
                <a:lnTo>
                  <a:pt x="0" y="1574800"/>
                </a:lnTo>
                <a:lnTo>
                  <a:pt x="34925" y="1574800"/>
                </a:lnTo>
                <a:lnTo>
                  <a:pt x="0" y="1539875"/>
                </a:lnTo>
                <a:close/>
              </a:path>
              <a:path w="1445260" h="1574800">
                <a:moveTo>
                  <a:pt x="34925" y="0"/>
                </a:moveTo>
                <a:lnTo>
                  <a:pt x="0" y="34925"/>
                </a:lnTo>
                <a:lnTo>
                  <a:pt x="0" y="1539875"/>
                </a:lnTo>
                <a:lnTo>
                  <a:pt x="34925" y="1574800"/>
                </a:lnTo>
                <a:lnTo>
                  <a:pt x="34925" y="0"/>
                </a:lnTo>
                <a:close/>
              </a:path>
              <a:path w="1445260" h="1574800">
                <a:moveTo>
                  <a:pt x="1410335" y="1539875"/>
                </a:moveTo>
                <a:lnTo>
                  <a:pt x="34925" y="1539875"/>
                </a:lnTo>
                <a:lnTo>
                  <a:pt x="34925" y="1574800"/>
                </a:lnTo>
                <a:lnTo>
                  <a:pt x="1410335" y="1574800"/>
                </a:lnTo>
                <a:lnTo>
                  <a:pt x="1410335" y="1539875"/>
                </a:lnTo>
                <a:close/>
              </a:path>
              <a:path w="1445260" h="1574800">
                <a:moveTo>
                  <a:pt x="1410335" y="0"/>
                </a:moveTo>
                <a:lnTo>
                  <a:pt x="1410335" y="1574800"/>
                </a:lnTo>
                <a:lnTo>
                  <a:pt x="1445260" y="1539875"/>
                </a:lnTo>
                <a:lnTo>
                  <a:pt x="1445260" y="34925"/>
                </a:lnTo>
                <a:lnTo>
                  <a:pt x="1410335" y="0"/>
                </a:lnTo>
                <a:close/>
              </a:path>
              <a:path w="1445260" h="1574800">
                <a:moveTo>
                  <a:pt x="1445260" y="1539875"/>
                </a:moveTo>
                <a:lnTo>
                  <a:pt x="1410335" y="1574800"/>
                </a:lnTo>
                <a:lnTo>
                  <a:pt x="1445260" y="1574800"/>
                </a:lnTo>
                <a:lnTo>
                  <a:pt x="1445260" y="1539875"/>
                </a:lnTo>
                <a:close/>
              </a:path>
              <a:path w="1445260" h="1574800">
                <a:moveTo>
                  <a:pt x="34925" y="0"/>
                </a:moveTo>
                <a:lnTo>
                  <a:pt x="0" y="0"/>
                </a:lnTo>
                <a:lnTo>
                  <a:pt x="0" y="34925"/>
                </a:lnTo>
                <a:lnTo>
                  <a:pt x="34925" y="0"/>
                </a:lnTo>
                <a:close/>
              </a:path>
              <a:path w="1445260" h="1574800">
                <a:moveTo>
                  <a:pt x="1410335" y="0"/>
                </a:moveTo>
                <a:lnTo>
                  <a:pt x="34925" y="0"/>
                </a:lnTo>
                <a:lnTo>
                  <a:pt x="34925" y="34925"/>
                </a:lnTo>
                <a:lnTo>
                  <a:pt x="1410335" y="34925"/>
                </a:lnTo>
                <a:lnTo>
                  <a:pt x="1410335" y="0"/>
                </a:lnTo>
                <a:close/>
              </a:path>
              <a:path w="1445260" h="1574800">
                <a:moveTo>
                  <a:pt x="1445260" y="0"/>
                </a:moveTo>
                <a:lnTo>
                  <a:pt x="1410335" y="0"/>
                </a:lnTo>
                <a:lnTo>
                  <a:pt x="1445260" y="34925"/>
                </a:lnTo>
                <a:lnTo>
                  <a:pt x="1445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6119" y="0"/>
            <a:ext cx="11485880" cy="6858000"/>
          </a:xfrm>
          <a:custGeom>
            <a:avLst/>
            <a:gdLst/>
            <a:ahLst/>
            <a:cxnLst/>
            <a:rect l="l" t="t" r="r" b="b"/>
            <a:pathLst>
              <a:path w="11485880" h="6858000">
                <a:moveTo>
                  <a:pt x="0" y="6858000"/>
                </a:moveTo>
                <a:lnTo>
                  <a:pt x="11485880" y="6858000"/>
                </a:lnTo>
                <a:lnTo>
                  <a:pt x="11485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77520" cy="6858000"/>
          </a:xfrm>
          <a:custGeom>
            <a:avLst/>
            <a:gdLst/>
            <a:ahLst/>
            <a:cxnLst/>
            <a:rect l="l" t="t" r="r" b="b"/>
            <a:pathLst>
              <a:path w="477520" h="6858000">
                <a:moveTo>
                  <a:pt x="0" y="6858000"/>
                </a:moveTo>
                <a:lnTo>
                  <a:pt x="477520" y="6858000"/>
                </a:lnTo>
                <a:lnTo>
                  <a:pt x="4775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751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4016" y="213740"/>
            <a:ext cx="7363967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6611" y="1646237"/>
            <a:ext cx="9018777" cy="3367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1.png"/><Relationship Id="rId5" Type="http://schemas.openxmlformats.org/officeDocument/2006/relationships/image" Target="../media/image79.png"/><Relationship Id="rId10" Type="http://schemas.openxmlformats.org/officeDocument/2006/relationships/image" Target="../media/image84.jp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g"/><Relationship Id="rId7" Type="http://schemas.openxmlformats.org/officeDocument/2006/relationships/image" Target="../media/image103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4" Type="http://schemas.openxmlformats.org/officeDocument/2006/relationships/image" Target="../media/image100.jpg"/><Relationship Id="rId9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jpg"/><Relationship Id="rId7" Type="http://schemas.openxmlformats.org/officeDocument/2006/relationships/image" Target="../media/image116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jpg"/><Relationship Id="rId11" Type="http://schemas.openxmlformats.org/officeDocument/2006/relationships/image" Target="../media/image120.jpg"/><Relationship Id="rId5" Type="http://schemas.openxmlformats.org/officeDocument/2006/relationships/image" Target="../media/image114.jpg"/><Relationship Id="rId10" Type="http://schemas.openxmlformats.org/officeDocument/2006/relationships/image" Target="../media/image119.png"/><Relationship Id="rId4" Type="http://schemas.openxmlformats.org/officeDocument/2006/relationships/image" Target="../media/image113.jpg"/><Relationship Id="rId9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4282" y="1465579"/>
            <a:ext cx="10012045" cy="4268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algn="ctr">
              <a:lnSpc>
                <a:spcPct val="100000"/>
              </a:lnSpc>
              <a:spcBef>
                <a:spcPts val="100"/>
              </a:spcBef>
            </a:pPr>
            <a:r>
              <a:rPr sz="1800" spc="-215" dirty="0">
                <a:latin typeface="Arial"/>
                <a:cs typeface="Arial"/>
              </a:rPr>
              <a:t>DEPARTAMENTO </a:t>
            </a:r>
            <a:r>
              <a:rPr sz="1800" spc="-175" dirty="0">
                <a:latin typeface="Arial"/>
                <a:cs typeface="Arial"/>
              </a:rPr>
              <a:t>DE </a:t>
            </a:r>
            <a:r>
              <a:rPr sz="1800" spc="-170" dirty="0">
                <a:latin typeface="Arial"/>
                <a:cs typeface="Arial"/>
              </a:rPr>
              <a:t>CIENCIAS </a:t>
            </a:r>
            <a:r>
              <a:rPr sz="1800" spc="-180" dirty="0">
                <a:latin typeface="Arial"/>
                <a:cs typeface="Arial"/>
              </a:rPr>
              <a:t>ECONÓMICAS, </a:t>
            </a:r>
            <a:r>
              <a:rPr sz="1800" spc="-175" dirty="0">
                <a:latin typeface="Arial"/>
                <a:cs typeface="Arial"/>
              </a:rPr>
              <a:t>ADMINISTRATIVAS </a:t>
            </a:r>
            <a:r>
              <a:rPr sz="1800" spc="-285" dirty="0">
                <a:latin typeface="Arial"/>
                <a:cs typeface="Arial"/>
              </a:rPr>
              <a:t>Y </a:t>
            </a:r>
            <a:r>
              <a:rPr sz="1800" spc="-160" dirty="0">
                <a:latin typeface="Arial"/>
                <a:cs typeface="Arial"/>
              </a:rPr>
              <a:t>DEL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COMERCIO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Arial"/>
              <a:cs typeface="Arial"/>
            </a:endParaRPr>
          </a:p>
          <a:p>
            <a:pPr marL="330835" algn="ctr">
              <a:lnSpc>
                <a:spcPct val="100000"/>
              </a:lnSpc>
            </a:pPr>
            <a:r>
              <a:rPr lang="es-ES" sz="2000" spc="-195" dirty="0">
                <a:latin typeface="Arial"/>
                <a:cs typeface="Arial"/>
              </a:rPr>
              <a:t>Carrera de  Administración Turística y Hotelera</a:t>
            </a:r>
          </a:p>
          <a:p>
            <a:pPr marL="330835" algn="ctr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ct val="70000"/>
              </a:lnSpc>
            </a:pPr>
            <a:r>
              <a:rPr sz="2600" spc="-2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 </a:t>
            </a:r>
            <a:r>
              <a:rPr lang="es-ES" sz="2600" spc="-2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600" spc="-2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AGROTURISMO </a:t>
            </a:r>
            <a:r>
              <a:rPr sz="2600" spc="-3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CAFETERO </a:t>
            </a:r>
            <a:r>
              <a:rPr sz="2600" spc="-2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 </a:t>
            </a:r>
            <a:r>
              <a:rPr sz="2600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LA </a:t>
            </a:r>
            <a:r>
              <a:rPr sz="2600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PARROQUIA </a:t>
            </a:r>
            <a:r>
              <a:rPr sz="2600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 </a:t>
            </a:r>
            <a:r>
              <a:rPr sz="2600" spc="-2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NANEGALITO </a:t>
            </a:r>
            <a:r>
              <a:rPr sz="2600" spc="-2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COMO  </a:t>
            </a:r>
            <a:r>
              <a:rPr sz="2600" spc="-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APORTE </a:t>
            </a:r>
            <a:r>
              <a:rPr lang="es-ES" sz="2600" spc="-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600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 </a:t>
            </a:r>
            <a:r>
              <a:rPr lang="es-ES" sz="2600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600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DESARROLLO</a:t>
            </a:r>
            <a:r>
              <a:rPr lang="es-ES" sz="2600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6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600" spc="-25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LOCAL.</a:t>
            </a:r>
            <a:endParaRPr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 dirty="0">
              <a:latin typeface="Arial"/>
              <a:cs typeface="Arial"/>
            </a:endParaRPr>
          </a:p>
          <a:p>
            <a:pPr marL="10160" algn="ctr">
              <a:lnSpc>
                <a:spcPct val="100000"/>
              </a:lnSpc>
            </a:pPr>
            <a:r>
              <a:rPr sz="2000" spc="-229" dirty="0">
                <a:latin typeface="Arial"/>
                <a:cs typeface="Arial"/>
              </a:rPr>
              <a:t>TUTOR:</a:t>
            </a:r>
            <a:endParaRPr sz="2000" dirty="0">
              <a:latin typeface="Arial"/>
              <a:cs typeface="Arial"/>
            </a:endParaRPr>
          </a:p>
          <a:p>
            <a:pPr marL="8890" algn="ctr">
              <a:lnSpc>
                <a:spcPct val="100000"/>
              </a:lnSpc>
            </a:pPr>
            <a:r>
              <a:rPr sz="2000" spc="-150" dirty="0">
                <a:latin typeface="Arial"/>
                <a:cs typeface="Arial"/>
              </a:rPr>
              <a:t>MSC. </a:t>
            </a:r>
            <a:r>
              <a:rPr sz="2000" spc="-254" dirty="0">
                <a:latin typeface="Arial"/>
                <a:cs typeface="Arial"/>
              </a:rPr>
              <a:t>HUARACA </a:t>
            </a:r>
            <a:r>
              <a:rPr sz="2000" spc="-204" dirty="0">
                <a:latin typeface="Arial"/>
                <a:cs typeface="Arial"/>
              </a:rPr>
              <a:t>VERA, </a:t>
            </a:r>
            <a:r>
              <a:rPr sz="2000" spc="-165" dirty="0">
                <a:latin typeface="Arial"/>
                <a:cs typeface="Arial"/>
              </a:rPr>
              <a:t>LUIS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ERNESTO</a:t>
            </a:r>
            <a:endParaRPr sz="2000" dirty="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1745"/>
              </a:spcBef>
            </a:pPr>
            <a:r>
              <a:rPr sz="2000" spc="-235" dirty="0">
                <a:latin typeface="Arial"/>
                <a:cs typeface="Arial"/>
              </a:rPr>
              <a:t>AUTORES:</a:t>
            </a:r>
            <a:endParaRPr sz="200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1485"/>
              </a:spcBef>
            </a:pPr>
            <a:r>
              <a:rPr sz="2000" spc="-170" dirty="0">
                <a:latin typeface="Arial"/>
                <a:cs typeface="Arial"/>
              </a:rPr>
              <a:t>MURILLO </a:t>
            </a:r>
            <a:r>
              <a:rPr sz="2000" spc="-185" dirty="0">
                <a:latin typeface="Arial"/>
                <a:cs typeface="Arial"/>
              </a:rPr>
              <a:t>RAMOS, </a:t>
            </a:r>
            <a:r>
              <a:rPr sz="2000" spc="-215" dirty="0">
                <a:latin typeface="Arial"/>
                <a:cs typeface="Arial"/>
              </a:rPr>
              <a:t>JESSICA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ARACELY</a:t>
            </a:r>
            <a:endParaRPr sz="2000" dirty="0">
              <a:latin typeface="Arial"/>
              <a:cs typeface="Arial"/>
            </a:endParaRPr>
          </a:p>
          <a:p>
            <a:pPr marL="72390" algn="ctr">
              <a:lnSpc>
                <a:spcPct val="100000"/>
              </a:lnSpc>
              <a:spcBef>
                <a:spcPts val="1480"/>
              </a:spcBef>
            </a:pPr>
            <a:r>
              <a:rPr sz="2000" spc="-195" dirty="0">
                <a:latin typeface="Arial"/>
                <a:cs typeface="Arial"/>
              </a:rPr>
              <a:t>WANDEMBER </a:t>
            </a:r>
            <a:r>
              <a:rPr sz="2000" spc="-229" dirty="0">
                <a:latin typeface="Arial"/>
                <a:cs typeface="Arial"/>
              </a:rPr>
              <a:t>DAVALOS, </a:t>
            </a:r>
            <a:r>
              <a:rPr sz="2000" spc="-155" dirty="0">
                <a:latin typeface="Arial"/>
                <a:cs typeface="Arial"/>
              </a:rPr>
              <a:t>NOEMI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NICOLE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8100" y="116839"/>
            <a:ext cx="4495800" cy="115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7457" y="234632"/>
            <a:ext cx="237299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heavy" spc="-13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Propuesta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5334000" y="3439159"/>
            <a:ext cx="1849374" cy="1849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26404" y="4137025"/>
            <a:ext cx="146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Arial"/>
                <a:cs typeface="Arial"/>
              </a:rPr>
              <a:t>Estrategias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97779" y="779780"/>
            <a:ext cx="2324735" cy="2664460"/>
            <a:chOff x="5097779" y="779780"/>
            <a:chExt cx="2324735" cy="2664460"/>
          </a:xfrm>
        </p:grpSpPr>
        <p:sp>
          <p:nvSpPr>
            <p:cNvPr id="7" name="object 7"/>
            <p:cNvSpPr/>
            <p:nvPr/>
          </p:nvSpPr>
          <p:spPr>
            <a:xfrm>
              <a:off x="6261099" y="2292477"/>
              <a:ext cx="34925" cy="1151890"/>
            </a:xfrm>
            <a:custGeom>
              <a:avLst/>
              <a:gdLst/>
              <a:ahLst/>
              <a:cxnLst/>
              <a:rect l="l" t="t" r="r" b="b"/>
              <a:pathLst>
                <a:path w="34925" h="1151889">
                  <a:moveTo>
                    <a:pt x="34925" y="0"/>
                  </a:moveTo>
                  <a:lnTo>
                    <a:pt x="0" y="0"/>
                  </a:lnTo>
                  <a:lnTo>
                    <a:pt x="0" y="1151763"/>
                  </a:lnTo>
                  <a:lnTo>
                    <a:pt x="34925" y="1151763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97779" y="779780"/>
              <a:ext cx="2324354" cy="1516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77484" y="1274698"/>
            <a:ext cx="1965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0" dirty="0">
                <a:latin typeface="Arial"/>
                <a:cs typeface="Arial"/>
              </a:rPr>
              <a:t>Capacitación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62165" y="4917059"/>
            <a:ext cx="2914650" cy="1765935"/>
            <a:chOff x="7162165" y="4917059"/>
            <a:chExt cx="2914650" cy="1765935"/>
          </a:xfrm>
        </p:grpSpPr>
        <p:sp>
          <p:nvSpPr>
            <p:cNvPr id="11" name="object 11"/>
            <p:cNvSpPr/>
            <p:nvPr/>
          </p:nvSpPr>
          <p:spPr>
            <a:xfrm>
              <a:off x="7162165" y="4917059"/>
              <a:ext cx="156845" cy="113664"/>
            </a:xfrm>
            <a:custGeom>
              <a:avLst/>
              <a:gdLst/>
              <a:ahLst/>
              <a:cxnLst/>
              <a:rect l="l" t="t" r="r" b="b"/>
              <a:pathLst>
                <a:path w="156845" h="113664">
                  <a:moveTo>
                    <a:pt x="18033" y="0"/>
                  </a:moveTo>
                  <a:lnTo>
                    <a:pt x="0" y="29972"/>
                  </a:lnTo>
                  <a:lnTo>
                    <a:pt x="138556" y="113284"/>
                  </a:lnTo>
                  <a:lnTo>
                    <a:pt x="156590" y="83312"/>
                  </a:lnTo>
                  <a:lnTo>
                    <a:pt x="18033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12660" y="4970780"/>
              <a:ext cx="2763774" cy="17122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69225" y="5276850"/>
            <a:ext cx="1849120" cy="10648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540" algn="ctr">
              <a:lnSpc>
                <a:spcPct val="92100"/>
              </a:lnSpc>
              <a:spcBef>
                <a:spcPts val="330"/>
              </a:spcBef>
            </a:pPr>
            <a:r>
              <a:rPr sz="2400" spc="-5" dirty="0">
                <a:latin typeface="TeXGyreAdventor"/>
                <a:cs typeface="TeXGyreAdventor"/>
              </a:rPr>
              <a:t>Distintivo  </a:t>
            </a:r>
            <a:r>
              <a:rPr sz="2400" spc="-10" dirty="0">
                <a:latin typeface="TeXGyreAdventor"/>
                <a:cs typeface="TeXGyreAdventor"/>
              </a:rPr>
              <a:t>agr</a:t>
            </a:r>
            <a:r>
              <a:rPr sz="2400" dirty="0">
                <a:latin typeface="TeXGyreAdventor"/>
                <a:cs typeface="TeXGyreAdventor"/>
              </a:rPr>
              <a:t>o</a:t>
            </a:r>
            <a:r>
              <a:rPr sz="2400" spc="-40" dirty="0">
                <a:latin typeface="TeXGyreAdventor"/>
                <a:cs typeface="TeXGyreAdventor"/>
              </a:rPr>
              <a:t>t</a:t>
            </a:r>
            <a:r>
              <a:rPr sz="2400" spc="-5" dirty="0">
                <a:latin typeface="TeXGyreAdventor"/>
                <a:cs typeface="TeXGyreAdventor"/>
              </a:rPr>
              <a:t>ur</a:t>
            </a:r>
            <a:r>
              <a:rPr sz="2400" spc="15" dirty="0">
                <a:latin typeface="TeXGyreAdventor"/>
                <a:cs typeface="TeXGyreAdventor"/>
              </a:rPr>
              <a:t>í</a:t>
            </a:r>
            <a:r>
              <a:rPr sz="2400" spc="5" dirty="0">
                <a:latin typeface="TeXGyreAdventor"/>
                <a:cs typeface="TeXGyreAdventor"/>
              </a:rPr>
              <a:t>s</a:t>
            </a:r>
            <a:r>
              <a:rPr sz="2400" spc="-40" dirty="0">
                <a:latin typeface="TeXGyreAdventor"/>
                <a:cs typeface="TeXGyreAdventor"/>
              </a:rPr>
              <a:t>t</a:t>
            </a:r>
            <a:r>
              <a:rPr sz="2400" spc="15" dirty="0">
                <a:latin typeface="TeXGyreAdventor"/>
                <a:cs typeface="TeXGyreAdventor"/>
              </a:rPr>
              <a:t>i</a:t>
            </a:r>
            <a:r>
              <a:rPr sz="2400" spc="-5" dirty="0">
                <a:latin typeface="TeXGyreAdventor"/>
                <a:cs typeface="TeXGyreAdventor"/>
              </a:rPr>
              <a:t>co  </a:t>
            </a:r>
            <a:r>
              <a:rPr sz="2400" spc="-10" dirty="0">
                <a:latin typeface="TeXGyreAdventor"/>
                <a:cs typeface="TeXGyreAdventor"/>
              </a:rPr>
              <a:t>cafetero</a:t>
            </a:r>
            <a:endParaRPr sz="2400">
              <a:latin typeface="TeXGyreAdventor"/>
              <a:cs typeface="TeXGyreAdventor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49220" y="4838700"/>
            <a:ext cx="2692400" cy="1875155"/>
            <a:chOff x="2649220" y="4838700"/>
            <a:chExt cx="2692400" cy="1875155"/>
          </a:xfrm>
        </p:grpSpPr>
        <p:sp>
          <p:nvSpPr>
            <p:cNvPr id="15" name="object 15"/>
            <p:cNvSpPr/>
            <p:nvPr/>
          </p:nvSpPr>
          <p:spPr>
            <a:xfrm>
              <a:off x="4954270" y="4864861"/>
              <a:ext cx="387350" cy="243840"/>
            </a:xfrm>
            <a:custGeom>
              <a:avLst/>
              <a:gdLst/>
              <a:ahLst/>
              <a:cxnLst/>
              <a:rect l="l" t="t" r="r" b="b"/>
              <a:pathLst>
                <a:path w="387350" h="243839">
                  <a:moveTo>
                    <a:pt x="369696" y="0"/>
                  </a:moveTo>
                  <a:lnTo>
                    <a:pt x="0" y="213487"/>
                  </a:lnTo>
                  <a:lnTo>
                    <a:pt x="17399" y="243712"/>
                  </a:lnTo>
                  <a:lnTo>
                    <a:pt x="387222" y="30225"/>
                  </a:lnTo>
                  <a:lnTo>
                    <a:pt x="369696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49220" y="4838700"/>
              <a:ext cx="2326894" cy="18747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040379" y="5315330"/>
            <a:ext cx="1549400" cy="8921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270" algn="ctr">
              <a:lnSpc>
                <a:spcPct val="92100"/>
              </a:lnSpc>
              <a:spcBef>
                <a:spcPts val="290"/>
              </a:spcBef>
            </a:pPr>
            <a:r>
              <a:rPr sz="2000" spc="-10" dirty="0">
                <a:latin typeface="TeXGyreAdventor"/>
                <a:cs typeface="TeXGyreAdventor"/>
              </a:rPr>
              <a:t>Ruta  </a:t>
            </a:r>
            <a:r>
              <a:rPr sz="2000" spc="-5" dirty="0">
                <a:latin typeface="TeXGyreAdventor"/>
                <a:cs typeface="TeXGyreAdventor"/>
              </a:rPr>
              <a:t>a</a:t>
            </a:r>
            <a:r>
              <a:rPr sz="2000" spc="-15" dirty="0">
                <a:latin typeface="TeXGyreAdventor"/>
                <a:cs typeface="TeXGyreAdventor"/>
              </a:rPr>
              <a:t>g</a:t>
            </a:r>
            <a:r>
              <a:rPr sz="2000" dirty="0">
                <a:latin typeface="TeXGyreAdventor"/>
                <a:cs typeface="TeXGyreAdventor"/>
              </a:rPr>
              <a:t>r</a:t>
            </a:r>
            <a:r>
              <a:rPr sz="2000" spc="-15" dirty="0">
                <a:latin typeface="TeXGyreAdventor"/>
                <a:cs typeface="TeXGyreAdventor"/>
              </a:rPr>
              <a:t>o</a:t>
            </a:r>
            <a:r>
              <a:rPr sz="2000" spc="-40" dirty="0">
                <a:latin typeface="TeXGyreAdventor"/>
                <a:cs typeface="TeXGyreAdventor"/>
              </a:rPr>
              <a:t>t</a:t>
            </a:r>
            <a:r>
              <a:rPr sz="2000" dirty="0">
                <a:latin typeface="TeXGyreAdventor"/>
                <a:cs typeface="TeXGyreAdventor"/>
              </a:rPr>
              <a:t>ur</a:t>
            </a:r>
            <a:r>
              <a:rPr sz="2000" spc="40" dirty="0">
                <a:latin typeface="TeXGyreAdventor"/>
                <a:cs typeface="TeXGyreAdventor"/>
              </a:rPr>
              <a:t>í</a:t>
            </a:r>
            <a:r>
              <a:rPr sz="2000" spc="-5" dirty="0">
                <a:latin typeface="TeXGyreAdventor"/>
                <a:cs typeface="TeXGyreAdventor"/>
              </a:rPr>
              <a:t>s</a:t>
            </a:r>
            <a:r>
              <a:rPr sz="2000" spc="-40" dirty="0">
                <a:latin typeface="TeXGyreAdventor"/>
                <a:cs typeface="TeXGyreAdventor"/>
              </a:rPr>
              <a:t>t</a:t>
            </a:r>
            <a:r>
              <a:rPr sz="2000" spc="-5" dirty="0">
                <a:latin typeface="TeXGyreAdventor"/>
                <a:cs typeface="TeXGyreAdventor"/>
              </a:rPr>
              <a:t>i</a:t>
            </a:r>
            <a:r>
              <a:rPr sz="2000" dirty="0">
                <a:latin typeface="TeXGyreAdventor"/>
                <a:cs typeface="TeXGyreAdventor"/>
              </a:rPr>
              <a:t>ca  </a:t>
            </a:r>
            <a:r>
              <a:rPr sz="2000" spc="-10" dirty="0">
                <a:latin typeface="TeXGyreAdventor"/>
                <a:cs typeface="TeXGyreAdventor"/>
              </a:rPr>
              <a:t>cafetera</a:t>
            </a:r>
            <a:endParaRPr sz="2000">
              <a:latin typeface="TeXGyreAdventor"/>
              <a:cs typeface="TeXGyreAdvento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32700" y="802640"/>
            <a:ext cx="1584959" cy="14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76840" y="5194300"/>
            <a:ext cx="1711959" cy="1285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8400" y="5087620"/>
            <a:ext cx="1282700" cy="128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7559" y="878839"/>
            <a:ext cx="10980420" cy="467359"/>
            <a:chOff x="797559" y="878839"/>
            <a:chExt cx="10980420" cy="467359"/>
          </a:xfrm>
        </p:grpSpPr>
        <p:sp>
          <p:nvSpPr>
            <p:cNvPr id="3" name="object 3"/>
            <p:cNvSpPr/>
            <p:nvPr/>
          </p:nvSpPr>
          <p:spPr>
            <a:xfrm>
              <a:off x="800099" y="881379"/>
              <a:ext cx="10975340" cy="462280"/>
            </a:xfrm>
            <a:custGeom>
              <a:avLst/>
              <a:gdLst/>
              <a:ahLst/>
              <a:cxnLst/>
              <a:rect l="l" t="t" r="r" b="b"/>
              <a:pathLst>
                <a:path w="10975340" h="462280">
                  <a:moveTo>
                    <a:pt x="10975340" y="0"/>
                  </a:moveTo>
                  <a:lnTo>
                    <a:pt x="0" y="0"/>
                  </a:lnTo>
                  <a:lnTo>
                    <a:pt x="0" y="462279"/>
                  </a:lnTo>
                  <a:lnTo>
                    <a:pt x="10975340" y="462279"/>
                  </a:lnTo>
                  <a:lnTo>
                    <a:pt x="10975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7559" y="878839"/>
              <a:ext cx="10980420" cy="467359"/>
            </a:xfrm>
            <a:custGeom>
              <a:avLst/>
              <a:gdLst/>
              <a:ahLst/>
              <a:cxnLst/>
              <a:rect l="l" t="t" r="r" b="b"/>
              <a:pathLst>
                <a:path w="10980420" h="467359">
                  <a:moveTo>
                    <a:pt x="0" y="391160"/>
                  </a:moveTo>
                  <a:lnTo>
                    <a:pt x="0" y="467360"/>
                  </a:lnTo>
                  <a:lnTo>
                    <a:pt x="76200" y="467360"/>
                  </a:lnTo>
                  <a:lnTo>
                    <a:pt x="0" y="391160"/>
                  </a:lnTo>
                  <a:close/>
                </a:path>
                <a:path w="10980420" h="467359">
                  <a:moveTo>
                    <a:pt x="76200" y="0"/>
                  </a:moveTo>
                  <a:lnTo>
                    <a:pt x="0" y="76200"/>
                  </a:lnTo>
                  <a:lnTo>
                    <a:pt x="0" y="391160"/>
                  </a:lnTo>
                  <a:lnTo>
                    <a:pt x="76200" y="467360"/>
                  </a:lnTo>
                  <a:lnTo>
                    <a:pt x="76200" y="0"/>
                  </a:lnTo>
                  <a:close/>
                </a:path>
                <a:path w="10980420" h="467359">
                  <a:moveTo>
                    <a:pt x="10904220" y="391160"/>
                  </a:moveTo>
                  <a:lnTo>
                    <a:pt x="76200" y="391160"/>
                  </a:lnTo>
                  <a:lnTo>
                    <a:pt x="76200" y="467360"/>
                  </a:lnTo>
                  <a:lnTo>
                    <a:pt x="10904220" y="467360"/>
                  </a:lnTo>
                  <a:lnTo>
                    <a:pt x="10904220" y="391160"/>
                  </a:lnTo>
                  <a:close/>
                </a:path>
                <a:path w="10980420" h="467359">
                  <a:moveTo>
                    <a:pt x="10904220" y="0"/>
                  </a:moveTo>
                  <a:lnTo>
                    <a:pt x="10904220" y="467360"/>
                  </a:lnTo>
                  <a:lnTo>
                    <a:pt x="10980420" y="391160"/>
                  </a:lnTo>
                  <a:lnTo>
                    <a:pt x="10980420" y="76200"/>
                  </a:lnTo>
                  <a:lnTo>
                    <a:pt x="10904220" y="0"/>
                  </a:lnTo>
                  <a:close/>
                </a:path>
                <a:path w="10980420" h="467359">
                  <a:moveTo>
                    <a:pt x="10980420" y="391160"/>
                  </a:moveTo>
                  <a:lnTo>
                    <a:pt x="10904220" y="467360"/>
                  </a:lnTo>
                  <a:lnTo>
                    <a:pt x="10980420" y="467360"/>
                  </a:lnTo>
                  <a:lnTo>
                    <a:pt x="10980420" y="391160"/>
                  </a:lnTo>
                  <a:close/>
                </a:path>
                <a:path w="10980420" h="467359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0"/>
                  </a:lnTo>
                  <a:close/>
                </a:path>
                <a:path w="10980420" h="467359">
                  <a:moveTo>
                    <a:pt x="10904220" y="0"/>
                  </a:moveTo>
                  <a:lnTo>
                    <a:pt x="76200" y="0"/>
                  </a:lnTo>
                  <a:lnTo>
                    <a:pt x="76200" y="76200"/>
                  </a:lnTo>
                  <a:lnTo>
                    <a:pt x="10904220" y="76200"/>
                  </a:lnTo>
                  <a:lnTo>
                    <a:pt x="10904220" y="0"/>
                  </a:lnTo>
                  <a:close/>
                </a:path>
                <a:path w="10980420" h="467359">
                  <a:moveTo>
                    <a:pt x="10980420" y="0"/>
                  </a:moveTo>
                  <a:lnTo>
                    <a:pt x="10904220" y="0"/>
                  </a:lnTo>
                  <a:lnTo>
                    <a:pt x="10980420" y="76200"/>
                  </a:lnTo>
                  <a:lnTo>
                    <a:pt x="10980420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0100" y="881380"/>
            <a:ext cx="10975340" cy="4622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000000"/>
                </a:solidFill>
                <a:latin typeface="TeXGyreAdventor"/>
                <a:cs typeface="TeXGyreAdventor"/>
              </a:rPr>
              <a:t>Capacitación </a:t>
            </a:r>
            <a:r>
              <a:rPr sz="2400" dirty="0">
                <a:solidFill>
                  <a:srgbClr val="000000"/>
                </a:solidFill>
                <a:latin typeface="TeXGyreAdventor"/>
                <a:cs typeface="TeXGyreAdventor"/>
              </a:rPr>
              <a:t>a los </a:t>
            </a:r>
            <a:r>
              <a:rPr sz="2400" spc="-5" dirty="0">
                <a:solidFill>
                  <a:srgbClr val="000000"/>
                </a:solidFill>
                <a:latin typeface="TeXGyreAdventor"/>
                <a:cs typeface="TeXGyreAdventor"/>
              </a:rPr>
              <a:t>emprendedores de </a:t>
            </a:r>
            <a:r>
              <a:rPr sz="2400" spc="5" dirty="0">
                <a:solidFill>
                  <a:srgbClr val="000000"/>
                </a:solidFill>
                <a:latin typeface="TeXGyreAdventor"/>
                <a:cs typeface="TeXGyreAdventor"/>
              </a:rPr>
              <a:t>la </a:t>
            </a:r>
            <a:r>
              <a:rPr sz="2400" spc="-5" dirty="0">
                <a:solidFill>
                  <a:srgbClr val="000000"/>
                </a:solidFill>
                <a:latin typeface="TeXGyreAdventor"/>
                <a:cs typeface="TeXGyreAdventor"/>
              </a:rPr>
              <a:t>parroquia de</a:t>
            </a:r>
            <a:r>
              <a:rPr sz="2400" spc="-95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sz="2400" dirty="0">
                <a:solidFill>
                  <a:srgbClr val="000000"/>
                </a:solidFill>
                <a:latin typeface="TeXGyreAdventor"/>
                <a:cs typeface="TeXGyreAdventor"/>
              </a:rPr>
              <a:t>Nanegalito.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17319" y="1511300"/>
            <a:ext cx="2393315" cy="2170430"/>
            <a:chOff x="1417319" y="1511300"/>
            <a:chExt cx="2393315" cy="2170430"/>
          </a:xfrm>
        </p:grpSpPr>
        <p:sp>
          <p:nvSpPr>
            <p:cNvPr id="8" name="object 8"/>
            <p:cNvSpPr/>
            <p:nvPr/>
          </p:nvSpPr>
          <p:spPr>
            <a:xfrm>
              <a:off x="1799335" y="1873122"/>
              <a:ext cx="245363" cy="18080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7319" y="1511300"/>
              <a:ext cx="2392934" cy="14378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93316" y="2058034"/>
            <a:ext cx="144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Técnica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formal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55419" y="3322320"/>
            <a:ext cx="2390775" cy="2114550"/>
            <a:chOff x="1455419" y="3322320"/>
            <a:chExt cx="2390775" cy="2114550"/>
          </a:xfrm>
        </p:grpSpPr>
        <p:sp>
          <p:nvSpPr>
            <p:cNvPr id="12" name="object 12"/>
            <p:cNvSpPr/>
            <p:nvPr/>
          </p:nvSpPr>
          <p:spPr>
            <a:xfrm>
              <a:off x="1799335" y="3683000"/>
              <a:ext cx="251206" cy="17534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5419" y="3322320"/>
              <a:ext cx="2390394" cy="14378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18639" y="3635629"/>
            <a:ext cx="166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Duración </a:t>
            </a:r>
            <a:r>
              <a:rPr sz="1800" spc="-55" dirty="0">
                <a:latin typeface="Arial"/>
                <a:cs typeface="Arial"/>
              </a:rPr>
              <a:t>: </a:t>
            </a:r>
            <a:r>
              <a:rPr sz="1800" spc="50" dirty="0">
                <a:latin typeface="Arial"/>
                <a:cs typeface="Arial"/>
              </a:rPr>
              <a:t>2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días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7679" y="3869435"/>
            <a:ext cx="178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Horario: </a:t>
            </a:r>
            <a:r>
              <a:rPr sz="1800" spc="25" dirty="0">
                <a:latin typeface="Arial"/>
                <a:cs typeface="Arial"/>
              </a:rPr>
              <a:t>8:30 </a:t>
            </a:r>
            <a:r>
              <a:rPr sz="1800" spc="-40" dirty="0">
                <a:latin typeface="Arial"/>
                <a:cs typeface="Arial"/>
              </a:rPr>
              <a:t>am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9339" y="4102798"/>
            <a:ext cx="621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Arial"/>
                <a:cs typeface="Arial"/>
              </a:rPr>
              <a:t>1</a:t>
            </a:r>
            <a:r>
              <a:rPr sz="1800" spc="55" dirty="0">
                <a:latin typeface="Arial"/>
                <a:cs typeface="Arial"/>
              </a:rPr>
              <a:t>2</a:t>
            </a:r>
            <a:r>
              <a:rPr sz="1800" spc="-45" dirty="0">
                <a:latin typeface="Arial"/>
                <a:cs typeface="Arial"/>
              </a:rPr>
              <a:t>:</a:t>
            </a:r>
            <a:r>
              <a:rPr sz="1800" spc="50" dirty="0"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17319" y="5082540"/>
            <a:ext cx="3649979" cy="1438275"/>
            <a:chOff x="1417319" y="5082540"/>
            <a:chExt cx="3649979" cy="1438275"/>
          </a:xfrm>
        </p:grpSpPr>
        <p:sp>
          <p:nvSpPr>
            <p:cNvPr id="18" name="object 18"/>
            <p:cNvSpPr/>
            <p:nvPr/>
          </p:nvSpPr>
          <p:spPr>
            <a:xfrm>
              <a:off x="1912619" y="5334000"/>
              <a:ext cx="3154680" cy="2133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7319" y="5082540"/>
              <a:ext cx="2392934" cy="14378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10435" y="5397182"/>
            <a:ext cx="180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Responsable: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GAD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35555" y="5630862"/>
            <a:ext cx="1155700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parroquial</a:t>
            </a:r>
            <a:r>
              <a:rPr sz="1800" spc="-155" dirty="0">
                <a:latin typeface="Arial"/>
                <a:cs typeface="Arial"/>
              </a:rPr>
              <a:t> y</a:t>
            </a:r>
            <a:endParaRPr sz="1800">
              <a:latin typeface="Arial"/>
              <a:cs typeface="Arial"/>
            </a:endParaRPr>
          </a:p>
          <a:p>
            <a:pPr marL="67945">
              <a:lnSpc>
                <a:spcPts val="2000"/>
              </a:lnSpc>
            </a:pPr>
            <a:r>
              <a:rPr sz="1800" spc="-215" dirty="0">
                <a:latin typeface="Arial"/>
                <a:cs typeface="Arial"/>
              </a:rPr>
              <a:t>CONQUITO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84700" y="3660140"/>
            <a:ext cx="2390775" cy="2860675"/>
            <a:chOff x="4584700" y="3660140"/>
            <a:chExt cx="2390775" cy="2860675"/>
          </a:xfrm>
        </p:grpSpPr>
        <p:sp>
          <p:nvSpPr>
            <p:cNvPr id="23" name="object 23"/>
            <p:cNvSpPr/>
            <p:nvPr/>
          </p:nvSpPr>
          <p:spPr>
            <a:xfrm>
              <a:off x="4965700" y="3660140"/>
              <a:ext cx="213360" cy="17729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84700" y="5082540"/>
              <a:ext cx="2390394" cy="14378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14875" y="5280088"/>
            <a:ext cx="2130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Lugar </a:t>
            </a:r>
            <a:r>
              <a:rPr sz="1800" spc="-50" dirty="0">
                <a:latin typeface="Arial"/>
                <a:cs typeface="Arial"/>
              </a:rPr>
              <a:t>a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desarrollarse: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23154" y="5514340"/>
            <a:ext cx="1710689" cy="76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425"/>
              </a:spcBef>
            </a:pPr>
            <a:r>
              <a:rPr sz="1800" spc="-110" dirty="0">
                <a:latin typeface="Arial"/>
                <a:cs typeface="Arial"/>
              </a:rPr>
              <a:t>Casa </a:t>
            </a:r>
            <a:r>
              <a:rPr sz="1800" spc="-20" dirty="0">
                <a:latin typeface="Arial"/>
                <a:cs typeface="Arial"/>
              </a:rPr>
              <a:t>barrial </a:t>
            </a:r>
            <a:r>
              <a:rPr sz="1800" spc="-5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la  </a:t>
            </a:r>
            <a:r>
              <a:rPr sz="1800" spc="-40" dirty="0">
                <a:latin typeface="Arial"/>
                <a:cs typeface="Arial"/>
              </a:rPr>
              <a:t>parroquia </a:t>
            </a:r>
            <a:r>
              <a:rPr sz="1800" spc="-55" dirty="0">
                <a:latin typeface="Arial"/>
                <a:cs typeface="Arial"/>
              </a:rPr>
              <a:t>de  </a:t>
            </a:r>
            <a:r>
              <a:rPr sz="1800" spc="-45" dirty="0">
                <a:latin typeface="Arial"/>
                <a:cs typeface="Arial"/>
              </a:rPr>
              <a:t>Nanegalito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84700" y="3296920"/>
            <a:ext cx="2390394" cy="14378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07634" y="3610991"/>
            <a:ext cx="1146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Dirigido: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43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54575" y="3844670"/>
            <a:ext cx="1851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emprendedores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45734" y="4077906"/>
            <a:ext cx="1068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Nanegalito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59040" y="1788160"/>
            <a:ext cx="4218940" cy="4894580"/>
            <a:chOff x="7559040" y="1788160"/>
            <a:chExt cx="4218940" cy="4894580"/>
          </a:xfrm>
        </p:grpSpPr>
        <p:sp>
          <p:nvSpPr>
            <p:cNvPr id="32" name="object 32"/>
            <p:cNvSpPr/>
            <p:nvPr/>
          </p:nvSpPr>
          <p:spPr>
            <a:xfrm>
              <a:off x="7561580" y="1790700"/>
              <a:ext cx="4213860" cy="4889500"/>
            </a:xfrm>
            <a:custGeom>
              <a:avLst/>
              <a:gdLst/>
              <a:ahLst/>
              <a:cxnLst/>
              <a:rect l="l" t="t" r="r" b="b"/>
              <a:pathLst>
                <a:path w="4213859" h="4889500">
                  <a:moveTo>
                    <a:pt x="4213860" y="0"/>
                  </a:moveTo>
                  <a:lnTo>
                    <a:pt x="0" y="0"/>
                  </a:lnTo>
                  <a:lnTo>
                    <a:pt x="0" y="4889500"/>
                  </a:lnTo>
                  <a:lnTo>
                    <a:pt x="4213860" y="4889500"/>
                  </a:lnTo>
                  <a:lnTo>
                    <a:pt x="4213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59040" y="1788160"/>
              <a:ext cx="4218940" cy="4894580"/>
            </a:xfrm>
            <a:custGeom>
              <a:avLst/>
              <a:gdLst/>
              <a:ahLst/>
              <a:cxnLst/>
              <a:rect l="l" t="t" r="r" b="b"/>
              <a:pathLst>
                <a:path w="4218940" h="4894580">
                  <a:moveTo>
                    <a:pt x="0" y="4859655"/>
                  </a:moveTo>
                  <a:lnTo>
                    <a:pt x="0" y="4894580"/>
                  </a:lnTo>
                  <a:lnTo>
                    <a:pt x="34925" y="4894580"/>
                  </a:lnTo>
                  <a:lnTo>
                    <a:pt x="0" y="4859655"/>
                  </a:lnTo>
                  <a:close/>
                </a:path>
                <a:path w="4218940" h="4894580">
                  <a:moveTo>
                    <a:pt x="34925" y="0"/>
                  </a:moveTo>
                  <a:lnTo>
                    <a:pt x="0" y="34925"/>
                  </a:lnTo>
                  <a:lnTo>
                    <a:pt x="0" y="4859655"/>
                  </a:lnTo>
                  <a:lnTo>
                    <a:pt x="34925" y="4894580"/>
                  </a:lnTo>
                  <a:lnTo>
                    <a:pt x="34925" y="0"/>
                  </a:lnTo>
                  <a:close/>
                </a:path>
                <a:path w="4218940" h="4894580">
                  <a:moveTo>
                    <a:pt x="4184014" y="4859655"/>
                  </a:moveTo>
                  <a:lnTo>
                    <a:pt x="34925" y="4859655"/>
                  </a:lnTo>
                  <a:lnTo>
                    <a:pt x="34925" y="4894580"/>
                  </a:lnTo>
                  <a:lnTo>
                    <a:pt x="4184014" y="4894580"/>
                  </a:lnTo>
                  <a:lnTo>
                    <a:pt x="4184014" y="4859655"/>
                  </a:lnTo>
                  <a:close/>
                </a:path>
                <a:path w="4218940" h="4894580">
                  <a:moveTo>
                    <a:pt x="4184014" y="0"/>
                  </a:moveTo>
                  <a:lnTo>
                    <a:pt x="4184014" y="4894580"/>
                  </a:lnTo>
                  <a:lnTo>
                    <a:pt x="4218939" y="4859655"/>
                  </a:lnTo>
                  <a:lnTo>
                    <a:pt x="4218939" y="34925"/>
                  </a:lnTo>
                  <a:lnTo>
                    <a:pt x="4184014" y="0"/>
                  </a:lnTo>
                  <a:close/>
                </a:path>
                <a:path w="4218940" h="4894580">
                  <a:moveTo>
                    <a:pt x="4218939" y="4859655"/>
                  </a:moveTo>
                  <a:lnTo>
                    <a:pt x="4184014" y="4894580"/>
                  </a:lnTo>
                  <a:lnTo>
                    <a:pt x="4218939" y="4894580"/>
                  </a:lnTo>
                  <a:lnTo>
                    <a:pt x="4218939" y="4859655"/>
                  </a:lnTo>
                  <a:close/>
                </a:path>
                <a:path w="4218940" h="489458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4218940" h="4894580">
                  <a:moveTo>
                    <a:pt x="4184014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4184014" y="34925"/>
                  </a:lnTo>
                  <a:lnTo>
                    <a:pt x="4184014" y="0"/>
                  </a:lnTo>
                  <a:close/>
                </a:path>
                <a:path w="4218940" h="4894580">
                  <a:moveTo>
                    <a:pt x="4218939" y="0"/>
                  </a:moveTo>
                  <a:lnTo>
                    <a:pt x="4184014" y="0"/>
                  </a:lnTo>
                  <a:lnTo>
                    <a:pt x="4218939" y="34925"/>
                  </a:lnTo>
                  <a:lnTo>
                    <a:pt x="4218939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655179" y="2021141"/>
            <a:ext cx="37807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Temas </a:t>
            </a:r>
            <a:r>
              <a:rPr sz="1800" spc="-5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capacitación: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342900" algn="l"/>
                <a:tab pos="914400" algn="l"/>
              </a:tabLst>
            </a:pPr>
            <a:r>
              <a:rPr sz="1800" dirty="0">
                <a:latin typeface="Arial"/>
                <a:cs typeface="Arial"/>
              </a:rPr>
              <a:t>1.	</a:t>
            </a:r>
            <a:r>
              <a:rPr sz="1800" spc="565" dirty="0">
                <a:latin typeface="Arial"/>
                <a:cs typeface="Arial"/>
              </a:rPr>
              <a:t>•	</a:t>
            </a:r>
            <a:r>
              <a:rPr sz="1800" spc="-30" dirty="0">
                <a:latin typeface="Arial"/>
                <a:cs typeface="Arial"/>
              </a:rPr>
              <a:t>Importancia </a:t>
            </a:r>
            <a:r>
              <a:rPr sz="1800" spc="-35" dirty="0">
                <a:latin typeface="Arial"/>
                <a:cs typeface="Arial"/>
              </a:rPr>
              <a:t>del </a:t>
            </a:r>
            <a:r>
              <a:rPr sz="1800" spc="-75" dirty="0">
                <a:latin typeface="Arial"/>
                <a:cs typeface="Arial"/>
              </a:rPr>
              <a:t>Turismo </a:t>
            </a:r>
            <a:r>
              <a:rPr sz="1800" spc="-45" dirty="0">
                <a:latin typeface="Arial"/>
                <a:cs typeface="Arial"/>
              </a:rPr>
              <a:t>en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55179" y="2570479"/>
            <a:ext cx="35680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parroquia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342900" algn="l"/>
                <a:tab pos="914400" algn="l"/>
              </a:tabLst>
            </a:pPr>
            <a:r>
              <a:rPr sz="1800" dirty="0">
                <a:latin typeface="Arial"/>
                <a:cs typeface="Arial"/>
              </a:rPr>
              <a:t>2.	</a:t>
            </a:r>
            <a:r>
              <a:rPr sz="1800" spc="570" dirty="0">
                <a:latin typeface="Arial"/>
                <a:cs typeface="Arial"/>
              </a:rPr>
              <a:t>•	</a:t>
            </a:r>
            <a:r>
              <a:rPr sz="1800" spc="-35" dirty="0">
                <a:latin typeface="Arial"/>
                <a:cs typeface="Arial"/>
              </a:rPr>
              <a:t>Introducción </a:t>
            </a:r>
            <a:r>
              <a:rPr sz="1800" spc="-15" dirty="0">
                <a:latin typeface="Arial"/>
                <a:cs typeface="Arial"/>
              </a:rPr>
              <a:t>al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agroturismo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Cafetero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55179" y="3393820"/>
            <a:ext cx="39827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42900" algn="l"/>
                <a:tab pos="343535" algn="l"/>
                <a:tab pos="914400" algn="l"/>
              </a:tabLst>
            </a:pPr>
            <a:r>
              <a:rPr sz="1800" spc="565" dirty="0">
                <a:latin typeface="Arial"/>
                <a:cs typeface="Arial"/>
              </a:rPr>
              <a:t>•	</a:t>
            </a:r>
            <a:r>
              <a:rPr sz="1800" spc="-55" dirty="0">
                <a:latin typeface="Arial"/>
                <a:cs typeface="Arial"/>
              </a:rPr>
              <a:t>Comunicación </a:t>
            </a:r>
            <a:r>
              <a:rPr sz="1800" spc="-35" dirty="0">
                <a:latin typeface="Arial"/>
                <a:cs typeface="Arial"/>
              </a:rPr>
              <a:t>efectiva </a:t>
            </a:r>
            <a:r>
              <a:rPr sz="1800" spc="-55" dirty="0">
                <a:latin typeface="Arial"/>
                <a:cs typeface="Arial"/>
              </a:rPr>
              <a:t>con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los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turistas</a:t>
            </a:r>
            <a:endParaRPr sz="1800">
              <a:latin typeface="Arial"/>
              <a:cs typeface="Arial"/>
            </a:endParaRPr>
          </a:p>
          <a:p>
            <a:pPr marL="342900" indent="-343535">
              <a:lnSpc>
                <a:spcPct val="100000"/>
              </a:lnSpc>
              <a:buAutoNum type="arabicPeriod" startAt="4"/>
              <a:tabLst>
                <a:tab pos="342900" algn="l"/>
                <a:tab pos="343535" algn="l"/>
                <a:tab pos="914400" algn="l"/>
              </a:tabLst>
            </a:pPr>
            <a:r>
              <a:rPr sz="1800" spc="565" dirty="0">
                <a:latin typeface="Arial"/>
                <a:cs typeface="Arial"/>
              </a:rPr>
              <a:t>•	</a:t>
            </a:r>
            <a:r>
              <a:rPr sz="1800" spc="-70" dirty="0">
                <a:latin typeface="Arial"/>
                <a:cs typeface="Arial"/>
              </a:rPr>
              <a:t>Técnicas </a:t>
            </a:r>
            <a:r>
              <a:rPr sz="1800" spc="-45" dirty="0">
                <a:latin typeface="Arial"/>
                <a:cs typeface="Arial"/>
              </a:rPr>
              <a:t>básicas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35" dirty="0">
                <a:latin typeface="Arial"/>
                <a:cs typeface="Arial"/>
              </a:rPr>
              <a:t>atención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55179" y="4217034"/>
            <a:ext cx="40239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cliente</a:t>
            </a:r>
            <a:endParaRPr sz="1800">
              <a:latin typeface="Arial"/>
              <a:cs typeface="Arial"/>
            </a:endParaRPr>
          </a:p>
          <a:p>
            <a:pPr marL="342900" marR="151130" indent="-343535">
              <a:lnSpc>
                <a:spcPct val="100000"/>
              </a:lnSpc>
              <a:buAutoNum type="arabicPeriod" startAt="5"/>
              <a:tabLst>
                <a:tab pos="342900" algn="l"/>
                <a:tab pos="343535" algn="l"/>
                <a:tab pos="914400" algn="l"/>
              </a:tabLst>
            </a:pPr>
            <a:r>
              <a:rPr sz="1800" spc="570" dirty="0">
                <a:latin typeface="Arial"/>
                <a:cs typeface="Arial"/>
              </a:rPr>
              <a:t>•	</a:t>
            </a:r>
            <a:r>
              <a:rPr sz="1800" spc="-40" dirty="0">
                <a:latin typeface="Arial"/>
                <a:cs typeface="Arial"/>
              </a:rPr>
              <a:t>Integración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35" dirty="0">
                <a:latin typeface="Arial"/>
                <a:cs typeface="Arial"/>
              </a:rPr>
              <a:t>actividades  relacionadas </a:t>
            </a:r>
            <a:r>
              <a:rPr sz="1800" spc="-20" dirty="0">
                <a:latin typeface="Arial"/>
                <a:cs typeface="Arial"/>
              </a:rPr>
              <a:t>al </a:t>
            </a:r>
            <a:r>
              <a:rPr sz="1800" spc="-40" dirty="0">
                <a:latin typeface="Arial"/>
                <a:cs typeface="Arial"/>
              </a:rPr>
              <a:t>agroturismo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cafetero  </a:t>
            </a:r>
            <a:r>
              <a:rPr sz="1800" spc="-65" dirty="0">
                <a:latin typeface="Arial"/>
                <a:cs typeface="Arial"/>
              </a:rPr>
              <a:t>según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spc="-60" dirty="0">
                <a:latin typeface="Arial"/>
                <a:cs typeface="Arial"/>
              </a:rPr>
              <a:t>giro </a:t>
            </a:r>
            <a:r>
              <a:rPr sz="1800" spc="-55" dirty="0">
                <a:latin typeface="Arial"/>
                <a:cs typeface="Arial"/>
              </a:rPr>
              <a:t>de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negocio</a:t>
            </a:r>
            <a:endParaRPr sz="1800">
              <a:latin typeface="Arial"/>
              <a:cs typeface="Arial"/>
            </a:endParaRPr>
          </a:p>
          <a:p>
            <a:pPr marL="342900" indent="-343535">
              <a:lnSpc>
                <a:spcPct val="100000"/>
              </a:lnSpc>
              <a:buAutoNum type="arabicPeriod" startAt="5"/>
              <a:tabLst>
                <a:tab pos="342900" algn="l"/>
                <a:tab pos="343535" algn="l"/>
                <a:tab pos="914400" algn="l"/>
              </a:tabLst>
            </a:pPr>
            <a:r>
              <a:rPr sz="1800" spc="570" dirty="0">
                <a:latin typeface="Arial"/>
                <a:cs typeface="Arial"/>
              </a:rPr>
              <a:t>•	</a:t>
            </a:r>
            <a:r>
              <a:rPr sz="1800" spc="-45" dirty="0">
                <a:latin typeface="Arial"/>
                <a:cs typeface="Arial"/>
              </a:rPr>
              <a:t>Presentación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60" dirty="0">
                <a:latin typeface="Arial"/>
                <a:cs typeface="Arial"/>
              </a:rPr>
              <a:t>casos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efectivos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20" dirty="0">
                <a:latin typeface="Arial"/>
                <a:cs typeface="Arial"/>
              </a:rPr>
              <a:t>trabajo </a:t>
            </a:r>
            <a:r>
              <a:rPr sz="1800" spc="-45" dirty="0">
                <a:latin typeface="Arial"/>
                <a:cs typeface="Arial"/>
              </a:rPr>
              <a:t>en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conjunto</a:t>
            </a:r>
            <a:endParaRPr sz="1800">
              <a:latin typeface="Arial"/>
              <a:cs typeface="Arial"/>
            </a:endParaRPr>
          </a:p>
          <a:p>
            <a:pPr marL="342900" indent="-343535">
              <a:lnSpc>
                <a:spcPct val="100000"/>
              </a:lnSpc>
              <a:buAutoNum type="arabicPeriod" startAt="7"/>
              <a:tabLst>
                <a:tab pos="342900" algn="l"/>
                <a:tab pos="343535" algn="l"/>
                <a:tab pos="914400" algn="l"/>
              </a:tabLst>
            </a:pPr>
            <a:r>
              <a:rPr sz="1800" spc="565" dirty="0">
                <a:latin typeface="Arial"/>
                <a:cs typeface="Arial"/>
              </a:rPr>
              <a:t>•	</a:t>
            </a:r>
            <a:r>
              <a:rPr sz="1800" spc="-70" dirty="0">
                <a:latin typeface="Arial"/>
                <a:cs typeface="Arial"/>
              </a:rPr>
              <a:t>Técnicas </a:t>
            </a:r>
            <a:r>
              <a:rPr sz="1800" spc="-45" dirty="0">
                <a:latin typeface="Arial"/>
                <a:cs typeface="Arial"/>
              </a:rPr>
              <a:t>básicas </a:t>
            </a:r>
            <a:r>
              <a:rPr sz="1800" spc="-55" dirty="0">
                <a:latin typeface="Arial"/>
                <a:cs typeface="Arial"/>
              </a:rPr>
              <a:t>de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venta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9459" y="2733039"/>
            <a:ext cx="1907793" cy="1907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4178" y="3258820"/>
            <a:ext cx="15786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00"/>
              </a:lnSpc>
              <a:spcBef>
                <a:spcPts val="100"/>
              </a:spcBef>
            </a:pPr>
            <a:r>
              <a:rPr sz="2700" spc="-305" dirty="0">
                <a:latin typeface="Arial"/>
                <a:cs typeface="Arial"/>
              </a:rPr>
              <a:t>P</a:t>
            </a:r>
            <a:r>
              <a:rPr sz="2700" spc="-20" dirty="0">
                <a:latin typeface="Arial"/>
                <a:cs typeface="Arial"/>
              </a:rPr>
              <a:t>r</a:t>
            </a:r>
            <a:r>
              <a:rPr sz="2700" spc="-80" dirty="0">
                <a:latin typeface="Arial"/>
                <a:cs typeface="Arial"/>
              </a:rPr>
              <a:t>e</a:t>
            </a:r>
            <a:r>
              <a:rPr sz="2700" spc="-90" dirty="0">
                <a:latin typeface="Arial"/>
                <a:cs typeface="Arial"/>
              </a:rPr>
              <a:t>p</a:t>
            </a:r>
            <a:r>
              <a:rPr sz="2700" spc="-70" dirty="0">
                <a:latin typeface="Arial"/>
                <a:cs typeface="Arial"/>
              </a:rPr>
              <a:t>u</a:t>
            </a:r>
            <a:r>
              <a:rPr sz="2700" spc="-80" dirty="0">
                <a:latin typeface="Arial"/>
                <a:cs typeface="Arial"/>
              </a:rPr>
              <a:t>e</a:t>
            </a:r>
            <a:r>
              <a:rPr sz="2700" spc="-15" dirty="0">
                <a:latin typeface="Arial"/>
                <a:cs typeface="Arial"/>
              </a:rPr>
              <a:t>s</a:t>
            </a:r>
            <a:r>
              <a:rPr sz="2700" spc="-35" dirty="0">
                <a:latin typeface="Arial"/>
                <a:cs typeface="Arial"/>
              </a:rPr>
              <a:t>t</a:t>
            </a:r>
            <a:r>
              <a:rPr sz="2700" spc="-90" dirty="0">
                <a:latin typeface="Arial"/>
                <a:cs typeface="Arial"/>
              </a:rPr>
              <a:t>o: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3000"/>
              </a:lnSpc>
            </a:pPr>
            <a:r>
              <a:rPr sz="2700" spc="50" dirty="0">
                <a:latin typeface="Arial"/>
                <a:cs typeface="Arial"/>
              </a:rPr>
              <a:t>$96,30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11879" y="457200"/>
            <a:ext cx="1280795" cy="2283460"/>
            <a:chOff x="3611879" y="457200"/>
            <a:chExt cx="1280795" cy="2283460"/>
          </a:xfrm>
        </p:grpSpPr>
        <p:sp>
          <p:nvSpPr>
            <p:cNvPr id="5" name="object 5"/>
            <p:cNvSpPr/>
            <p:nvPr/>
          </p:nvSpPr>
          <p:spPr>
            <a:xfrm>
              <a:off x="4254499" y="1734185"/>
              <a:ext cx="34925" cy="1006475"/>
            </a:xfrm>
            <a:custGeom>
              <a:avLst/>
              <a:gdLst/>
              <a:ahLst/>
              <a:cxnLst/>
              <a:rect l="l" t="t" r="r" b="b"/>
              <a:pathLst>
                <a:path w="34925" h="1006475">
                  <a:moveTo>
                    <a:pt x="34925" y="0"/>
                  </a:moveTo>
                  <a:lnTo>
                    <a:pt x="0" y="0"/>
                  </a:lnTo>
                  <a:lnTo>
                    <a:pt x="0" y="1006475"/>
                  </a:lnTo>
                  <a:lnTo>
                    <a:pt x="34925" y="1006475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11879" y="457200"/>
              <a:ext cx="1280414" cy="12804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31640" y="728662"/>
            <a:ext cx="1043940" cy="67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ts val="2560"/>
              </a:lnSpc>
              <a:spcBef>
                <a:spcPts val="100"/>
              </a:spcBef>
            </a:pPr>
            <a:r>
              <a:rPr sz="2300" spc="-100" dirty="0">
                <a:latin typeface="Arial"/>
                <a:cs typeface="Arial"/>
              </a:rPr>
              <a:t>Recurso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560"/>
              </a:lnSpc>
            </a:pPr>
            <a:r>
              <a:rPr sz="2300" spc="-45" dirty="0">
                <a:latin typeface="Arial"/>
                <a:cs typeface="Arial"/>
              </a:rPr>
              <a:t>h</a:t>
            </a:r>
            <a:r>
              <a:rPr sz="2300" spc="-50" dirty="0">
                <a:latin typeface="Arial"/>
                <a:cs typeface="Arial"/>
              </a:rPr>
              <a:t>u</a:t>
            </a:r>
            <a:r>
              <a:rPr sz="2300" spc="-45" dirty="0">
                <a:latin typeface="Arial"/>
                <a:cs typeface="Arial"/>
              </a:rPr>
              <a:t>m</a:t>
            </a:r>
            <a:r>
              <a:rPr sz="2300" spc="-60" dirty="0">
                <a:latin typeface="Arial"/>
                <a:cs typeface="Arial"/>
              </a:rPr>
              <a:t>ano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02046" y="1432560"/>
            <a:ext cx="1717675" cy="1527175"/>
            <a:chOff x="5202046" y="1432560"/>
            <a:chExt cx="1717675" cy="1527175"/>
          </a:xfrm>
        </p:grpSpPr>
        <p:sp>
          <p:nvSpPr>
            <p:cNvPr id="9" name="object 9"/>
            <p:cNvSpPr/>
            <p:nvPr/>
          </p:nvSpPr>
          <p:spPr>
            <a:xfrm>
              <a:off x="5202046" y="2580132"/>
              <a:ext cx="463550" cy="379730"/>
            </a:xfrm>
            <a:custGeom>
              <a:avLst/>
              <a:gdLst/>
              <a:ahLst/>
              <a:cxnLst/>
              <a:rect l="l" t="t" r="r" b="b"/>
              <a:pathLst>
                <a:path w="463550" h="379730">
                  <a:moveTo>
                    <a:pt x="441325" y="0"/>
                  </a:moveTo>
                  <a:lnTo>
                    <a:pt x="0" y="351916"/>
                  </a:lnTo>
                  <a:lnTo>
                    <a:pt x="21716" y="379221"/>
                  </a:lnTo>
                  <a:lnTo>
                    <a:pt x="463041" y="27304"/>
                  </a:lnTo>
                  <a:lnTo>
                    <a:pt x="441325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36259" y="1432560"/>
              <a:ext cx="1282954" cy="12804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55004" y="1735391"/>
            <a:ext cx="1047115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ts val="2330"/>
              </a:lnSpc>
              <a:spcBef>
                <a:spcPts val="100"/>
              </a:spcBef>
            </a:pPr>
            <a:r>
              <a:rPr sz="2100" spc="-30" dirty="0">
                <a:latin typeface="Arial"/>
                <a:cs typeface="Arial"/>
              </a:rPr>
              <a:t>Material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330"/>
              </a:lnSpc>
            </a:pPr>
            <a:r>
              <a:rPr sz="2100" spc="-35" dirty="0">
                <a:latin typeface="Arial"/>
                <a:cs typeface="Arial"/>
              </a:rPr>
              <a:t>d</a:t>
            </a:r>
            <a:r>
              <a:rPr sz="2100" spc="-15" dirty="0">
                <a:latin typeface="Arial"/>
                <a:cs typeface="Arial"/>
              </a:rPr>
              <a:t>i</a:t>
            </a:r>
            <a:r>
              <a:rPr sz="2100" spc="-20" dirty="0">
                <a:latin typeface="Arial"/>
                <a:cs typeface="Arial"/>
              </a:rPr>
              <a:t>d</a:t>
            </a:r>
            <a:r>
              <a:rPr sz="2100" spc="-55" dirty="0">
                <a:latin typeface="Arial"/>
                <a:cs typeface="Arial"/>
              </a:rPr>
              <a:t>á</a:t>
            </a:r>
            <a:r>
              <a:rPr sz="2100" dirty="0">
                <a:latin typeface="Arial"/>
                <a:cs typeface="Arial"/>
              </a:rPr>
              <a:t>ct</a:t>
            </a:r>
            <a:r>
              <a:rPr sz="2100" spc="-10" dirty="0">
                <a:latin typeface="Arial"/>
                <a:cs typeface="Arial"/>
              </a:rPr>
              <a:t>i</a:t>
            </a:r>
            <a:r>
              <a:rPr sz="2100" spc="-75" dirty="0">
                <a:latin typeface="Arial"/>
                <a:cs typeface="Arial"/>
              </a:rPr>
              <a:t>co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94300" y="3622040"/>
            <a:ext cx="2225675" cy="1283335"/>
            <a:chOff x="5194300" y="3622040"/>
            <a:chExt cx="2225675" cy="1283335"/>
          </a:xfrm>
        </p:grpSpPr>
        <p:sp>
          <p:nvSpPr>
            <p:cNvPr id="13" name="object 13"/>
            <p:cNvSpPr/>
            <p:nvPr/>
          </p:nvSpPr>
          <p:spPr>
            <a:xfrm>
              <a:off x="5194300" y="3904996"/>
              <a:ext cx="949325" cy="248920"/>
            </a:xfrm>
            <a:custGeom>
              <a:avLst/>
              <a:gdLst/>
              <a:ahLst/>
              <a:cxnLst/>
              <a:rect l="l" t="t" r="r" b="b"/>
              <a:pathLst>
                <a:path w="949325" h="248920">
                  <a:moveTo>
                    <a:pt x="7747" y="0"/>
                  </a:moveTo>
                  <a:lnTo>
                    <a:pt x="0" y="34035"/>
                  </a:lnTo>
                  <a:lnTo>
                    <a:pt x="941577" y="248919"/>
                  </a:lnTo>
                  <a:lnTo>
                    <a:pt x="949325" y="214883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6639" y="3622040"/>
              <a:ext cx="1282954" cy="12829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60084" y="3990340"/>
            <a:ext cx="1044575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9"/>
              </a:lnSpc>
              <a:spcBef>
                <a:spcPts val="100"/>
              </a:spcBef>
            </a:pPr>
            <a:r>
              <a:rPr sz="1700" spc="-20" dirty="0">
                <a:latin typeface="Arial"/>
                <a:cs typeface="Arial"/>
              </a:rPr>
              <a:t>Material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889"/>
              </a:lnSpc>
            </a:pPr>
            <a:r>
              <a:rPr sz="1700" spc="-15" dirty="0">
                <a:latin typeface="Arial"/>
                <a:cs typeface="Arial"/>
              </a:rPr>
              <a:t>publicitario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78807" y="4637023"/>
            <a:ext cx="1339215" cy="2026285"/>
            <a:chOff x="4678807" y="4637023"/>
            <a:chExt cx="1339215" cy="2026285"/>
          </a:xfrm>
        </p:grpSpPr>
        <p:sp>
          <p:nvSpPr>
            <p:cNvPr id="17" name="object 17"/>
            <p:cNvSpPr/>
            <p:nvPr/>
          </p:nvSpPr>
          <p:spPr>
            <a:xfrm>
              <a:off x="4678807" y="4637023"/>
              <a:ext cx="393065" cy="765175"/>
            </a:xfrm>
            <a:custGeom>
              <a:avLst/>
              <a:gdLst/>
              <a:ahLst/>
              <a:cxnLst/>
              <a:rect l="l" t="t" r="r" b="b"/>
              <a:pathLst>
                <a:path w="393064" h="765175">
                  <a:moveTo>
                    <a:pt x="31495" y="0"/>
                  </a:moveTo>
                  <a:lnTo>
                    <a:pt x="0" y="15239"/>
                  </a:lnTo>
                  <a:lnTo>
                    <a:pt x="361188" y="765175"/>
                  </a:lnTo>
                  <a:lnTo>
                    <a:pt x="392683" y="750062"/>
                  </a:lnTo>
                  <a:lnTo>
                    <a:pt x="31495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4560" y="5379732"/>
              <a:ext cx="1282953" cy="12829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43145" y="5764212"/>
            <a:ext cx="1073150" cy="4775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70180">
              <a:lnSpc>
                <a:spcPts val="1639"/>
              </a:lnSpc>
              <a:spcBef>
                <a:spcPts val="385"/>
              </a:spcBef>
            </a:pPr>
            <a:r>
              <a:rPr sz="1600" spc="-25" dirty="0">
                <a:latin typeface="Arial"/>
                <a:cs typeface="Arial"/>
              </a:rPr>
              <a:t>Material  </a:t>
            </a:r>
            <a:r>
              <a:rPr sz="1600" spc="-60" dirty="0">
                <a:latin typeface="Arial"/>
                <a:cs typeface="Arial"/>
              </a:rPr>
              <a:t>c</a:t>
            </a:r>
            <a:r>
              <a:rPr sz="1600" spc="-55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5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25" dirty="0">
                <a:latin typeface="Arial"/>
                <a:cs typeface="Arial"/>
              </a:rPr>
              <a:t>f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60" dirty="0">
                <a:latin typeface="Arial"/>
                <a:cs typeface="Arial"/>
              </a:rPr>
              <a:t>c</a:t>
            </a:r>
            <a:r>
              <a:rPr sz="1600" spc="-55" dirty="0">
                <a:latin typeface="Arial"/>
                <a:cs typeface="Arial"/>
              </a:rPr>
              <a:t>a</a:t>
            </a:r>
            <a:r>
              <a:rPr sz="1600" spc="-6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5" dirty="0">
                <a:latin typeface="Arial"/>
                <a:cs typeface="Arial"/>
              </a:rPr>
              <a:t>ó</a:t>
            </a:r>
            <a:r>
              <a:rPr sz="1600" spc="-2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86660" y="4621910"/>
            <a:ext cx="1310005" cy="2040889"/>
            <a:chOff x="2486660" y="4621910"/>
            <a:chExt cx="1310005" cy="2040889"/>
          </a:xfrm>
        </p:grpSpPr>
        <p:sp>
          <p:nvSpPr>
            <p:cNvPr id="21" name="object 21"/>
            <p:cNvSpPr/>
            <p:nvPr/>
          </p:nvSpPr>
          <p:spPr>
            <a:xfrm>
              <a:off x="3403981" y="4621910"/>
              <a:ext cx="393065" cy="765175"/>
            </a:xfrm>
            <a:custGeom>
              <a:avLst/>
              <a:gdLst/>
              <a:ahLst/>
              <a:cxnLst/>
              <a:rect l="l" t="t" r="r" b="b"/>
              <a:pathLst>
                <a:path w="393064" h="765175">
                  <a:moveTo>
                    <a:pt x="361188" y="0"/>
                  </a:moveTo>
                  <a:lnTo>
                    <a:pt x="0" y="749935"/>
                  </a:lnTo>
                  <a:lnTo>
                    <a:pt x="31496" y="765175"/>
                  </a:lnTo>
                  <a:lnTo>
                    <a:pt x="392684" y="15112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6660" y="5379732"/>
              <a:ext cx="1282953" cy="12829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99689" y="5748654"/>
            <a:ext cx="1061085" cy="5054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142240">
              <a:lnSpc>
                <a:spcPts val="1739"/>
              </a:lnSpc>
              <a:spcBef>
                <a:spcPts val="405"/>
              </a:spcBef>
            </a:pPr>
            <a:r>
              <a:rPr sz="1700" spc="-20" dirty="0">
                <a:latin typeface="Arial"/>
                <a:cs typeface="Arial"/>
              </a:rPr>
              <a:t>Material  </a:t>
            </a:r>
            <a:r>
              <a:rPr sz="1700" spc="-30" dirty="0">
                <a:latin typeface="Arial"/>
                <a:cs typeface="Arial"/>
              </a:rPr>
              <a:t>aud</a:t>
            </a:r>
            <a:r>
              <a:rPr sz="1700" spc="-5" dirty="0">
                <a:latin typeface="Arial"/>
                <a:cs typeface="Arial"/>
              </a:rPr>
              <a:t>i</a:t>
            </a:r>
            <a:r>
              <a:rPr sz="1700" spc="-90" dirty="0">
                <a:latin typeface="Arial"/>
                <a:cs typeface="Arial"/>
              </a:rPr>
              <a:t>o</a:t>
            </a:r>
            <a:r>
              <a:rPr sz="1700" spc="-55" dirty="0">
                <a:latin typeface="Arial"/>
                <a:cs typeface="Arial"/>
              </a:rPr>
              <a:t>v</a:t>
            </a:r>
            <a:r>
              <a:rPr sz="1700" spc="-25" dirty="0">
                <a:latin typeface="Arial"/>
                <a:cs typeface="Arial"/>
              </a:rPr>
              <a:t>i</a:t>
            </a:r>
            <a:r>
              <a:rPr sz="1700" spc="-75" dirty="0">
                <a:latin typeface="Arial"/>
                <a:cs typeface="Arial"/>
              </a:rPr>
              <a:t>s</a:t>
            </a:r>
            <a:r>
              <a:rPr sz="1700" spc="-20" dirty="0">
                <a:latin typeface="Arial"/>
                <a:cs typeface="Arial"/>
              </a:rPr>
              <a:t>ual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7119" y="3622040"/>
            <a:ext cx="2218055" cy="1283335"/>
            <a:chOff x="1087119" y="3622040"/>
            <a:chExt cx="2218055" cy="1283335"/>
          </a:xfrm>
        </p:grpSpPr>
        <p:sp>
          <p:nvSpPr>
            <p:cNvPr id="25" name="object 25"/>
            <p:cNvSpPr/>
            <p:nvPr/>
          </p:nvSpPr>
          <p:spPr>
            <a:xfrm>
              <a:off x="2355595" y="3870960"/>
              <a:ext cx="949325" cy="248920"/>
            </a:xfrm>
            <a:custGeom>
              <a:avLst/>
              <a:gdLst/>
              <a:ahLst/>
              <a:cxnLst/>
              <a:rect l="l" t="t" r="r" b="b"/>
              <a:pathLst>
                <a:path w="949325" h="248920">
                  <a:moveTo>
                    <a:pt x="941578" y="0"/>
                  </a:moveTo>
                  <a:lnTo>
                    <a:pt x="0" y="214883"/>
                  </a:lnTo>
                  <a:lnTo>
                    <a:pt x="7747" y="248919"/>
                  </a:lnTo>
                  <a:lnTo>
                    <a:pt x="949325" y="34035"/>
                  </a:lnTo>
                  <a:lnTo>
                    <a:pt x="941578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7119" y="3622040"/>
              <a:ext cx="1280414" cy="12829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13763" y="4073525"/>
            <a:ext cx="627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5" dirty="0">
                <a:latin typeface="Arial"/>
                <a:cs typeface="Arial"/>
              </a:rPr>
              <a:t>L</a:t>
            </a:r>
            <a:r>
              <a:rPr sz="2000" spc="-80" dirty="0">
                <a:latin typeface="Arial"/>
                <a:cs typeface="Arial"/>
              </a:rPr>
              <a:t>u</a:t>
            </a:r>
            <a:r>
              <a:rPr sz="2000" spc="-85" dirty="0">
                <a:latin typeface="Arial"/>
                <a:cs typeface="Arial"/>
              </a:rPr>
              <a:t>g</a:t>
            </a:r>
            <a:r>
              <a:rPr sz="2000" spc="-35" dirty="0">
                <a:latin typeface="Arial"/>
                <a:cs typeface="Arial"/>
              </a:rPr>
              <a:t>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84960" y="1432560"/>
            <a:ext cx="1741805" cy="1499870"/>
            <a:chOff x="1584960" y="1432560"/>
            <a:chExt cx="1741805" cy="1499870"/>
          </a:xfrm>
        </p:grpSpPr>
        <p:sp>
          <p:nvSpPr>
            <p:cNvPr id="29" name="object 29"/>
            <p:cNvSpPr/>
            <p:nvPr/>
          </p:nvSpPr>
          <p:spPr>
            <a:xfrm>
              <a:off x="2863596" y="2552827"/>
              <a:ext cx="463550" cy="379730"/>
            </a:xfrm>
            <a:custGeom>
              <a:avLst/>
              <a:gdLst/>
              <a:ahLst/>
              <a:cxnLst/>
              <a:rect l="l" t="t" r="r" b="b"/>
              <a:pathLst>
                <a:path w="463550" h="379730">
                  <a:moveTo>
                    <a:pt x="21717" y="0"/>
                  </a:moveTo>
                  <a:lnTo>
                    <a:pt x="0" y="27305"/>
                  </a:lnTo>
                  <a:lnTo>
                    <a:pt x="441325" y="379222"/>
                  </a:lnTo>
                  <a:lnTo>
                    <a:pt x="463042" y="351917"/>
                  </a:lnTo>
                  <a:lnTo>
                    <a:pt x="21717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84960" y="1432560"/>
              <a:ext cx="1282954" cy="12804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932051" y="1880552"/>
            <a:ext cx="593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Arial"/>
                <a:cs typeface="Arial"/>
              </a:rPr>
              <a:t>Ot</a:t>
            </a:r>
            <a:r>
              <a:rPr sz="2000" spc="-105" dirty="0">
                <a:latin typeface="Arial"/>
                <a:cs typeface="Arial"/>
              </a:rPr>
              <a:t>r</a:t>
            </a:r>
            <a:r>
              <a:rPr sz="2000" spc="-75" dirty="0"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08900" y="2186939"/>
            <a:ext cx="4246880" cy="3114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0590" y="656589"/>
            <a:ext cx="3718560" cy="2476500"/>
          </a:xfrm>
          <a:custGeom>
            <a:avLst/>
            <a:gdLst/>
            <a:ahLst/>
            <a:cxnLst/>
            <a:rect l="l" t="t" r="r" b="b"/>
            <a:pathLst>
              <a:path w="3718559" h="2476500">
                <a:moveTo>
                  <a:pt x="3718560" y="1238250"/>
                </a:moveTo>
                <a:lnTo>
                  <a:pt x="3714115" y="1233805"/>
                </a:lnTo>
                <a:lnTo>
                  <a:pt x="2486660" y="6350"/>
                </a:lnTo>
                <a:lnTo>
                  <a:pt x="2486660" y="0"/>
                </a:lnTo>
                <a:lnTo>
                  <a:pt x="2482151" y="1854"/>
                </a:lnTo>
                <a:lnTo>
                  <a:pt x="2480310" y="0"/>
                </a:lnTo>
                <a:lnTo>
                  <a:pt x="2480310" y="2616"/>
                </a:lnTo>
                <a:lnTo>
                  <a:pt x="2475865" y="4445"/>
                </a:lnTo>
                <a:lnTo>
                  <a:pt x="2480310" y="8902"/>
                </a:lnTo>
                <a:lnTo>
                  <a:pt x="2480310" y="309626"/>
                </a:lnTo>
                <a:lnTo>
                  <a:pt x="6350" y="309626"/>
                </a:lnTo>
                <a:lnTo>
                  <a:pt x="0" y="309626"/>
                </a:lnTo>
                <a:lnTo>
                  <a:pt x="0" y="315976"/>
                </a:lnTo>
                <a:lnTo>
                  <a:pt x="0" y="2160524"/>
                </a:lnTo>
                <a:lnTo>
                  <a:pt x="0" y="2166874"/>
                </a:lnTo>
                <a:lnTo>
                  <a:pt x="6350" y="2166874"/>
                </a:lnTo>
                <a:lnTo>
                  <a:pt x="2480310" y="2166874"/>
                </a:lnTo>
                <a:lnTo>
                  <a:pt x="2480310" y="2467610"/>
                </a:lnTo>
                <a:lnTo>
                  <a:pt x="2475865" y="2472055"/>
                </a:lnTo>
                <a:lnTo>
                  <a:pt x="2480310" y="2473896"/>
                </a:lnTo>
                <a:lnTo>
                  <a:pt x="2480310" y="2476500"/>
                </a:lnTo>
                <a:lnTo>
                  <a:pt x="2482151" y="2474658"/>
                </a:lnTo>
                <a:lnTo>
                  <a:pt x="2486660" y="2476500"/>
                </a:lnTo>
                <a:lnTo>
                  <a:pt x="2486660" y="2470150"/>
                </a:lnTo>
                <a:lnTo>
                  <a:pt x="3714115" y="1242695"/>
                </a:lnTo>
                <a:lnTo>
                  <a:pt x="3718560" y="1238262"/>
                </a:lnTo>
                <a:close/>
              </a:path>
            </a:pathLst>
          </a:custGeom>
          <a:solidFill>
            <a:srgbClr val="F5E8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9065" y="914336"/>
            <a:ext cx="2483485" cy="154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ts val="239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spc="-225" dirty="0">
                <a:latin typeface="Arial"/>
                <a:cs typeface="Arial"/>
              </a:rPr>
              <a:t>FACILITADOR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ts val="2380"/>
              </a:lnSpc>
              <a:buChar char="•"/>
              <a:tabLst>
                <a:tab pos="241300" algn="l"/>
              </a:tabLst>
            </a:pPr>
            <a:r>
              <a:rPr sz="2000" spc="-204" dirty="0">
                <a:latin typeface="Arial"/>
                <a:cs typeface="Arial"/>
              </a:rPr>
              <a:t>CONTENIDOS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ts val="2380"/>
              </a:lnSpc>
              <a:buChar char="•"/>
              <a:tabLst>
                <a:tab pos="241300" algn="l"/>
              </a:tabLst>
            </a:pPr>
            <a:r>
              <a:rPr sz="2000" spc="-200" dirty="0">
                <a:latin typeface="Arial"/>
                <a:cs typeface="Arial"/>
              </a:rPr>
              <a:t>MATERIAL </a:t>
            </a:r>
            <a:r>
              <a:rPr sz="2000" spc="-195" dirty="0">
                <a:latin typeface="Arial"/>
                <a:cs typeface="Arial"/>
              </a:rPr>
              <a:t>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305" dirty="0">
                <a:latin typeface="Arial"/>
                <a:cs typeface="Arial"/>
              </a:rPr>
              <a:t>APOYO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ts val="2390"/>
              </a:lnSpc>
              <a:buChar char="•"/>
              <a:tabLst>
                <a:tab pos="241300" algn="l"/>
              </a:tabLst>
            </a:pPr>
            <a:r>
              <a:rPr sz="2000" spc="-210" dirty="0">
                <a:latin typeface="Arial"/>
                <a:cs typeface="Arial"/>
              </a:rPr>
              <a:t>LOGÍSTICA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000" spc="-215" dirty="0">
                <a:latin typeface="Arial"/>
                <a:cs typeface="Arial"/>
              </a:rPr>
              <a:t>RECO</a:t>
            </a:r>
            <a:r>
              <a:rPr sz="2000" spc="-240" dirty="0">
                <a:latin typeface="Arial"/>
                <a:cs typeface="Arial"/>
              </a:rPr>
              <a:t>M</a:t>
            </a:r>
            <a:r>
              <a:rPr sz="2000" spc="-180" dirty="0">
                <a:latin typeface="Arial"/>
                <a:cs typeface="Arial"/>
              </a:rPr>
              <a:t>E</a:t>
            </a:r>
            <a:r>
              <a:rPr sz="2000" spc="-185" dirty="0">
                <a:latin typeface="Arial"/>
                <a:cs typeface="Arial"/>
              </a:rPr>
              <a:t>N</a:t>
            </a:r>
            <a:r>
              <a:rPr sz="2000" spc="-190" dirty="0">
                <a:latin typeface="Arial"/>
                <a:cs typeface="Arial"/>
              </a:rPr>
              <a:t>D</a:t>
            </a:r>
            <a:r>
              <a:rPr sz="2000" spc="-320" dirty="0">
                <a:latin typeface="Arial"/>
                <a:cs typeface="Arial"/>
              </a:rPr>
              <a:t>A</a:t>
            </a:r>
            <a:r>
              <a:rPr sz="2000" spc="-190" dirty="0">
                <a:latin typeface="Arial"/>
                <a:cs typeface="Arial"/>
              </a:rPr>
              <a:t>CIO</a:t>
            </a:r>
            <a:r>
              <a:rPr sz="2000" spc="-215" dirty="0">
                <a:latin typeface="Arial"/>
                <a:cs typeface="Arial"/>
              </a:rPr>
              <a:t>N</a:t>
            </a:r>
            <a:r>
              <a:rPr sz="2000" spc="-22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0280" y="655319"/>
            <a:ext cx="247904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9936" y="1602994"/>
            <a:ext cx="137287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1780" marR="5080" indent="-259079">
              <a:lnSpc>
                <a:spcPts val="1839"/>
              </a:lnSpc>
              <a:spcBef>
                <a:spcPts val="425"/>
              </a:spcBef>
            </a:pPr>
            <a:r>
              <a:rPr sz="1800" spc="-55" dirty="0">
                <a:latin typeface="Arial"/>
                <a:cs typeface="Arial"/>
              </a:rPr>
              <a:t>Evaluación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  </a:t>
            </a:r>
            <a:r>
              <a:rPr sz="1800" spc="-35" dirty="0">
                <a:latin typeface="Arial"/>
                <a:cs typeface="Arial"/>
              </a:rPr>
              <a:t>reacción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37079" y="3380740"/>
            <a:ext cx="4062729" cy="2476500"/>
            <a:chOff x="2037079" y="3380740"/>
            <a:chExt cx="4062729" cy="2476500"/>
          </a:xfrm>
        </p:grpSpPr>
        <p:sp>
          <p:nvSpPr>
            <p:cNvPr id="7" name="object 7"/>
            <p:cNvSpPr/>
            <p:nvPr/>
          </p:nvSpPr>
          <p:spPr>
            <a:xfrm>
              <a:off x="4517390" y="3999230"/>
              <a:ext cx="1582420" cy="1242060"/>
            </a:xfrm>
            <a:custGeom>
              <a:avLst/>
              <a:gdLst/>
              <a:ahLst/>
              <a:cxnLst/>
              <a:rect l="l" t="t" r="r" b="b"/>
              <a:pathLst>
                <a:path w="1582420" h="1242060">
                  <a:moveTo>
                    <a:pt x="1582420" y="621030"/>
                  </a:moveTo>
                  <a:lnTo>
                    <a:pt x="1577975" y="616585"/>
                  </a:lnTo>
                  <a:lnTo>
                    <a:pt x="967740" y="6350"/>
                  </a:lnTo>
                  <a:lnTo>
                    <a:pt x="967740" y="0"/>
                  </a:lnTo>
                  <a:lnTo>
                    <a:pt x="963231" y="1854"/>
                  </a:lnTo>
                  <a:lnTo>
                    <a:pt x="961390" y="0"/>
                  </a:lnTo>
                  <a:lnTo>
                    <a:pt x="961390" y="2616"/>
                  </a:lnTo>
                  <a:lnTo>
                    <a:pt x="956945" y="4445"/>
                  </a:lnTo>
                  <a:lnTo>
                    <a:pt x="961390" y="8890"/>
                  </a:lnTo>
                  <a:lnTo>
                    <a:pt x="961390" y="155194"/>
                  </a:lnTo>
                  <a:lnTo>
                    <a:pt x="6350" y="155194"/>
                  </a:lnTo>
                  <a:lnTo>
                    <a:pt x="0" y="155194"/>
                  </a:lnTo>
                  <a:lnTo>
                    <a:pt x="0" y="161544"/>
                  </a:lnTo>
                  <a:lnTo>
                    <a:pt x="0" y="1080389"/>
                  </a:lnTo>
                  <a:lnTo>
                    <a:pt x="0" y="1086866"/>
                  </a:lnTo>
                  <a:lnTo>
                    <a:pt x="6350" y="1086866"/>
                  </a:lnTo>
                  <a:lnTo>
                    <a:pt x="961390" y="1086866"/>
                  </a:lnTo>
                  <a:lnTo>
                    <a:pt x="961390" y="1233182"/>
                  </a:lnTo>
                  <a:lnTo>
                    <a:pt x="956945" y="1237615"/>
                  </a:lnTo>
                  <a:lnTo>
                    <a:pt x="961390" y="1239456"/>
                  </a:lnTo>
                  <a:lnTo>
                    <a:pt x="961390" y="1242060"/>
                  </a:lnTo>
                  <a:lnTo>
                    <a:pt x="963231" y="1240218"/>
                  </a:lnTo>
                  <a:lnTo>
                    <a:pt x="967740" y="1242060"/>
                  </a:lnTo>
                  <a:lnTo>
                    <a:pt x="967740" y="1235710"/>
                  </a:lnTo>
                  <a:lnTo>
                    <a:pt x="1577975" y="625487"/>
                  </a:lnTo>
                  <a:lnTo>
                    <a:pt x="1582420" y="621030"/>
                  </a:lnTo>
                  <a:close/>
                </a:path>
              </a:pathLst>
            </a:custGeom>
            <a:solidFill>
              <a:srgbClr val="DAD6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7079" y="3380740"/>
              <a:ext cx="2479040" cy="2476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88895" y="4327842"/>
            <a:ext cx="137287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Evaluación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1285">
              <a:lnSpc>
                <a:spcPts val="2000"/>
              </a:lnSpc>
            </a:pPr>
            <a:r>
              <a:rPr sz="1800" spc="-40" dirty="0">
                <a:latin typeface="Arial"/>
                <a:cs typeface="Arial"/>
              </a:rPr>
              <a:t>aprendizaje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096000" y="3249676"/>
          <a:ext cx="5606415" cy="3380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marL="44450">
                        <a:lnSpc>
                          <a:spcPts val="1889"/>
                        </a:lnSpc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Pregunta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Mencione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beneficios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turismo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Nanegalito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E6C069"/>
                      </a:solidFill>
                      <a:prstDash val="solid"/>
                    </a:lnT>
                    <a:lnB w="12700">
                      <a:solidFill>
                        <a:srgbClr val="E6C069"/>
                      </a:solidFill>
                      <a:prstDash val="solid"/>
                    </a:lnB>
                    <a:solidFill>
                      <a:srgbClr val="EEE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marL="44450">
                        <a:lnSpc>
                          <a:spcPts val="1889"/>
                        </a:lnSpc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Pregunta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2: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Defina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significa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agroturismo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cafetero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E6C0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F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17">
                <a:tc>
                  <a:txBody>
                    <a:bodyPr/>
                    <a:lstStyle/>
                    <a:p>
                      <a:pPr marL="44450">
                        <a:lnSpc>
                          <a:spcPts val="1889"/>
                        </a:lnSpc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Pregunta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3: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Nombre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pasos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comunicación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efectiva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Pregunta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4: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Ejemplo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buena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atención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cliente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AF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00">
                <a:tc>
                  <a:txBody>
                    <a:bodyPr/>
                    <a:lstStyle/>
                    <a:p>
                      <a:pPr marL="44450" marR="104139">
                        <a:lnSpc>
                          <a:spcPts val="1920"/>
                        </a:lnSpc>
                        <a:spcBef>
                          <a:spcPts val="35"/>
                        </a:spcBef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Pregunta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5: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Enumere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agroturísticas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cafeteras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que  podría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implementar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600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negocio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solidFill>
                      <a:srgbClr val="EEE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338">
                <a:tc>
                  <a:txBody>
                    <a:bodyPr/>
                    <a:lstStyle/>
                    <a:p>
                      <a:pPr marL="44450" marR="24130">
                        <a:lnSpc>
                          <a:spcPts val="1920"/>
                        </a:lnSpc>
                        <a:spcBef>
                          <a:spcPts val="40"/>
                        </a:spcBef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Pregunta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6: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Mencione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qué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manera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trabajo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equipo 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dentro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parroquia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6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establecimiento.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FAF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338">
                <a:tc>
                  <a:txBody>
                    <a:bodyPr/>
                    <a:lstStyle/>
                    <a:p>
                      <a:pPr marL="44450" marR="100330">
                        <a:lnSpc>
                          <a:spcPts val="1920"/>
                        </a:lnSpc>
                        <a:spcBef>
                          <a:spcPts val="40"/>
                        </a:spcBef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Pregunta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7: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Ejemplifique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técnica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venta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realice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su 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negocio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B w="12700">
                      <a:solidFill>
                        <a:srgbClr val="E6C069"/>
                      </a:solidFill>
                      <a:prstDash val="solid"/>
                    </a:lnB>
                    <a:solidFill>
                      <a:srgbClr val="EEE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105140" y="1170939"/>
            <a:ext cx="1953259" cy="1417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3980" y="972819"/>
            <a:ext cx="10551160" cy="652780"/>
            <a:chOff x="1363980" y="972819"/>
            <a:chExt cx="10551160" cy="652780"/>
          </a:xfrm>
        </p:grpSpPr>
        <p:sp>
          <p:nvSpPr>
            <p:cNvPr id="3" name="object 3"/>
            <p:cNvSpPr/>
            <p:nvPr/>
          </p:nvSpPr>
          <p:spPr>
            <a:xfrm>
              <a:off x="1366520" y="975359"/>
              <a:ext cx="10546080" cy="647700"/>
            </a:xfrm>
            <a:custGeom>
              <a:avLst/>
              <a:gdLst/>
              <a:ahLst/>
              <a:cxnLst/>
              <a:rect l="l" t="t" r="r" b="b"/>
              <a:pathLst>
                <a:path w="10546080" h="647700">
                  <a:moveTo>
                    <a:pt x="1054608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0546080" y="647700"/>
                  </a:lnTo>
                  <a:lnTo>
                    <a:pt x="1054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3980" y="972819"/>
              <a:ext cx="10551160" cy="652780"/>
            </a:xfrm>
            <a:custGeom>
              <a:avLst/>
              <a:gdLst/>
              <a:ahLst/>
              <a:cxnLst/>
              <a:rect l="l" t="t" r="r" b="b"/>
              <a:pathLst>
                <a:path w="10551160" h="652780">
                  <a:moveTo>
                    <a:pt x="0" y="617854"/>
                  </a:moveTo>
                  <a:lnTo>
                    <a:pt x="0" y="652779"/>
                  </a:lnTo>
                  <a:lnTo>
                    <a:pt x="34925" y="652779"/>
                  </a:lnTo>
                  <a:lnTo>
                    <a:pt x="0" y="617854"/>
                  </a:lnTo>
                  <a:close/>
                </a:path>
                <a:path w="10551160" h="652780">
                  <a:moveTo>
                    <a:pt x="34925" y="0"/>
                  </a:moveTo>
                  <a:lnTo>
                    <a:pt x="0" y="34925"/>
                  </a:lnTo>
                  <a:lnTo>
                    <a:pt x="0" y="617854"/>
                  </a:lnTo>
                  <a:lnTo>
                    <a:pt x="34925" y="652779"/>
                  </a:lnTo>
                  <a:lnTo>
                    <a:pt x="34925" y="0"/>
                  </a:lnTo>
                  <a:close/>
                </a:path>
                <a:path w="10551160" h="652780">
                  <a:moveTo>
                    <a:pt x="10516235" y="617854"/>
                  </a:moveTo>
                  <a:lnTo>
                    <a:pt x="34925" y="617854"/>
                  </a:lnTo>
                  <a:lnTo>
                    <a:pt x="34925" y="652779"/>
                  </a:lnTo>
                  <a:lnTo>
                    <a:pt x="10516235" y="652779"/>
                  </a:lnTo>
                  <a:lnTo>
                    <a:pt x="10516235" y="617854"/>
                  </a:lnTo>
                  <a:close/>
                </a:path>
                <a:path w="10551160" h="652780">
                  <a:moveTo>
                    <a:pt x="10516235" y="0"/>
                  </a:moveTo>
                  <a:lnTo>
                    <a:pt x="10516235" y="652779"/>
                  </a:lnTo>
                  <a:lnTo>
                    <a:pt x="10551160" y="617854"/>
                  </a:lnTo>
                  <a:lnTo>
                    <a:pt x="10551160" y="34925"/>
                  </a:lnTo>
                  <a:lnTo>
                    <a:pt x="10516235" y="0"/>
                  </a:lnTo>
                  <a:close/>
                </a:path>
                <a:path w="10551160" h="652780">
                  <a:moveTo>
                    <a:pt x="10551160" y="617854"/>
                  </a:moveTo>
                  <a:lnTo>
                    <a:pt x="10516235" y="652779"/>
                  </a:lnTo>
                  <a:lnTo>
                    <a:pt x="10551160" y="652779"/>
                  </a:lnTo>
                  <a:lnTo>
                    <a:pt x="10551160" y="617854"/>
                  </a:lnTo>
                  <a:close/>
                </a:path>
                <a:path w="10551160" h="65278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10551160" h="652780">
                  <a:moveTo>
                    <a:pt x="10516235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10516235" y="34925"/>
                  </a:lnTo>
                  <a:lnTo>
                    <a:pt x="10516235" y="0"/>
                  </a:lnTo>
                  <a:close/>
                </a:path>
                <a:path w="10551160" h="652780">
                  <a:moveTo>
                    <a:pt x="10551160" y="0"/>
                  </a:moveTo>
                  <a:lnTo>
                    <a:pt x="10516235" y="0"/>
                  </a:lnTo>
                  <a:lnTo>
                    <a:pt x="10551160" y="34925"/>
                  </a:lnTo>
                  <a:lnTo>
                    <a:pt x="10551160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6519" y="975360"/>
            <a:ext cx="10546080" cy="6477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110990" marR="212090" indent="-3904615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000000"/>
                </a:solidFill>
                <a:latin typeface="TeXGyreAdventor"/>
                <a:cs typeface="TeXGyreAdventor"/>
              </a:rPr>
              <a:t>Distintivo de reconocimiento </a:t>
            </a:r>
            <a:r>
              <a:rPr sz="1800" b="1" dirty="0">
                <a:solidFill>
                  <a:srgbClr val="000000"/>
                </a:solidFill>
                <a:latin typeface="TeXGyreAdventor"/>
                <a:cs typeface="TeXGyreAdventor"/>
              </a:rPr>
              <a:t>a </a:t>
            </a:r>
            <a:r>
              <a:rPr sz="1800" b="1" spc="-5" dirty="0">
                <a:solidFill>
                  <a:srgbClr val="000000"/>
                </a:solidFill>
                <a:latin typeface="TeXGyreAdventor"/>
                <a:cs typeface="TeXGyreAdventor"/>
              </a:rPr>
              <a:t>emprendimientos que </a:t>
            </a:r>
            <a:r>
              <a:rPr sz="1800" b="1" dirty="0">
                <a:solidFill>
                  <a:srgbClr val="000000"/>
                </a:solidFill>
                <a:latin typeface="TeXGyreAdventor"/>
                <a:cs typeface="TeXGyreAdventor"/>
              </a:rPr>
              <a:t>implementen </a:t>
            </a:r>
            <a:r>
              <a:rPr sz="1800" b="1" spc="-5" dirty="0">
                <a:solidFill>
                  <a:srgbClr val="000000"/>
                </a:solidFill>
                <a:latin typeface="TeXGyreAdventor"/>
                <a:cs typeface="TeXGyreAdventor"/>
              </a:rPr>
              <a:t>productos </a:t>
            </a:r>
            <a:r>
              <a:rPr sz="1800" b="1" dirty="0">
                <a:solidFill>
                  <a:srgbClr val="000000"/>
                </a:solidFill>
                <a:latin typeface="TeXGyreAdventor"/>
                <a:cs typeface="TeXGyreAdventor"/>
              </a:rPr>
              <a:t>agroturísticos  cafeteros en la</a:t>
            </a:r>
            <a:r>
              <a:rPr sz="1800" b="1" spc="-75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TeXGyreAdventor"/>
                <a:cs typeface="TeXGyreAdventor"/>
              </a:rPr>
              <a:t>zona.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363980" y="2232660"/>
            <a:ext cx="2816860" cy="3698240"/>
            <a:chOff x="1363980" y="2232660"/>
            <a:chExt cx="2816860" cy="3698240"/>
          </a:xfrm>
        </p:grpSpPr>
        <p:sp>
          <p:nvSpPr>
            <p:cNvPr id="8" name="object 8"/>
            <p:cNvSpPr/>
            <p:nvPr/>
          </p:nvSpPr>
          <p:spPr>
            <a:xfrm>
              <a:off x="1366520" y="2235200"/>
              <a:ext cx="2811780" cy="3693160"/>
            </a:xfrm>
            <a:custGeom>
              <a:avLst/>
              <a:gdLst/>
              <a:ahLst/>
              <a:cxnLst/>
              <a:rect l="l" t="t" r="r" b="b"/>
              <a:pathLst>
                <a:path w="2811779" h="3693160">
                  <a:moveTo>
                    <a:pt x="2811780" y="0"/>
                  </a:moveTo>
                  <a:lnTo>
                    <a:pt x="0" y="0"/>
                  </a:lnTo>
                  <a:lnTo>
                    <a:pt x="0" y="3693160"/>
                  </a:lnTo>
                  <a:lnTo>
                    <a:pt x="2811780" y="3693160"/>
                  </a:lnTo>
                  <a:lnTo>
                    <a:pt x="2811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980" y="2232660"/>
              <a:ext cx="2816860" cy="3698240"/>
            </a:xfrm>
            <a:custGeom>
              <a:avLst/>
              <a:gdLst/>
              <a:ahLst/>
              <a:cxnLst/>
              <a:rect l="l" t="t" r="r" b="b"/>
              <a:pathLst>
                <a:path w="2816860" h="3698240">
                  <a:moveTo>
                    <a:pt x="0" y="3663315"/>
                  </a:moveTo>
                  <a:lnTo>
                    <a:pt x="0" y="3698240"/>
                  </a:lnTo>
                  <a:lnTo>
                    <a:pt x="34925" y="3698240"/>
                  </a:lnTo>
                  <a:lnTo>
                    <a:pt x="0" y="3663315"/>
                  </a:lnTo>
                  <a:close/>
                </a:path>
                <a:path w="2816860" h="3698240">
                  <a:moveTo>
                    <a:pt x="34925" y="0"/>
                  </a:moveTo>
                  <a:lnTo>
                    <a:pt x="0" y="34925"/>
                  </a:lnTo>
                  <a:lnTo>
                    <a:pt x="0" y="3663315"/>
                  </a:lnTo>
                  <a:lnTo>
                    <a:pt x="34925" y="3698240"/>
                  </a:lnTo>
                  <a:lnTo>
                    <a:pt x="34925" y="0"/>
                  </a:lnTo>
                  <a:close/>
                </a:path>
                <a:path w="2816860" h="3698240">
                  <a:moveTo>
                    <a:pt x="2781935" y="3663315"/>
                  </a:moveTo>
                  <a:lnTo>
                    <a:pt x="34925" y="3663315"/>
                  </a:lnTo>
                  <a:lnTo>
                    <a:pt x="34925" y="3698240"/>
                  </a:lnTo>
                  <a:lnTo>
                    <a:pt x="2781935" y="3698240"/>
                  </a:lnTo>
                  <a:lnTo>
                    <a:pt x="2781935" y="3663315"/>
                  </a:lnTo>
                  <a:close/>
                </a:path>
                <a:path w="2816860" h="3698240">
                  <a:moveTo>
                    <a:pt x="2781935" y="0"/>
                  </a:moveTo>
                  <a:lnTo>
                    <a:pt x="2781935" y="3698240"/>
                  </a:lnTo>
                  <a:lnTo>
                    <a:pt x="2816860" y="3663315"/>
                  </a:lnTo>
                  <a:lnTo>
                    <a:pt x="2816860" y="34925"/>
                  </a:lnTo>
                  <a:lnTo>
                    <a:pt x="2781935" y="0"/>
                  </a:lnTo>
                  <a:close/>
                </a:path>
                <a:path w="2816860" h="3698240">
                  <a:moveTo>
                    <a:pt x="2816860" y="3663315"/>
                  </a:moveTo>
                  <a:lnTo>
                    <a:pt x="2781935" y="3698240"/>
                  </a:lnTo>
                  <a:lnTo>
                    <a:pt x="2816860" y="3698240"/>
                  </a:lnTo>
                  <a:lnTo>
                    <a:pt x="2816860" y="3663315"/>
                  </a:lnTo>
                  <a:close/>
                </a:path>
                <a:path w="2816860" h="369824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2816860" h="3698240">
                  <a:moveTo>
                    <a:pt x="2781935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2781935" y="34925"/>
                  </a:lnTo>
                  <a:lnTo>
                    <a:pt x="2781935" y="0"/>
                  </a:lnTo>
                  <a:close/>
                </a:path>
                <a:path w="2816860" h="3698240">
                  <a:moveTo>
                    <a:pt x="2816860" y="0"/>
                  </a:moveTo>
                  <a:lnTo>
                    <a:pt x="2781935" y="0"/>
                  </a:lnTo>
                  <a:lnTo>
                    <a:pt x="2816860" y="34925"/>
                  </a:lnTo>
                  <a:lnTo>
                    <a:pt x="281686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1440" marR="351790">
              <a:lnSpc>
                <a:spcPct val="100000"/>
              </a:lnSpc>
              <a:spcBef>
                <a:spcPts val="300"/>
              </a:spcBef>
            </a:pPr>
            <a:r>
              <a:rPr spc="-60" dirty="0"/>
              <a:t>Objetivo: </a:t>
            </a:r>
            <a:r>
              <a:rPr spc="-45" dirty="0"/>
              <a:t>Impulsar, </a:t>
            </a:r>
            <a:r>
              <a:rPr spc="-25" dirty="0"/>
              <a:t>el  </a:t>
            </a:r>
            <a:r>
              <a:rPr spc="-40" dirty="0"/>
              <a:t>desarrollo </a:t>
            </a:r>
            <a:r>
              <a:rPr spc="-155" dirty="0"/>
              <a:t>y  </a:t>
            </a:r>
            <a:r>
              <a:rPr spc="-35" dirty="0"/>
              <a:t>reconocimiento </a:t>
            </a:r>
            <a:r>
              <a:rPr spc="-55" dirty="0"/>
              <a:t>de  </a:t>
            </a:r>
            <a:r>
              <a:rPr spc="-45" dirty="0"/>
              <a:t>Nanegalito </a:t>
            </a:r>
            <a:r>
              <a:rPr spc="-60" dirty="0"/>
              <a:t>como </a:t>
            </a:r>
            <a:r>
              <a:rPr spc="-40" dirty="0"/>
              <a:t>sector  agroturístico </a:t>
            </a:r>
            <a:r>
              <a:rPr spc="-45" dirty="0"/>
              <a:t>cafetero  </a:t>
            </a:r>
            <a:r>
              <a:rPr spc="-50" dirty="0"/>
              <a:t>basándose </a:t>
            </a:r>
            <a:r>
              <a:rPr spc="-45" dirty="0"/>
              <a:t>en </a:t>
            </a:r>
            <a:r>
              <a:rPr spc="-20" dirty="0"/>
              <a:t>la  </a:t>
            </a:r>
            <a:r>
              <a:rPr spc="-30" dirty="0"/>
              <a:t>sostenibilidad </a:t>
            </a:r>
            <a:r>
              <a:rPr spc="-55" dirty="0"/>
              <a:t>de </a:t>
            </a:r>
            <a:r>
              <a:rPr spc="-40" dirty="0"/>
              <a:t>los  </a:t>
            </a:r>
            <a:r>
              <a:rPr spc="-35" dirty="0"/>
              <a:t>destinos </a:t>
            </a:r>
            <a:r>
              <a:rPr spc="-25" dirty="0"/>
              <a:t>turísticos </a:t>
            </a:r>
            <a:r>
              <a:rPr spc="-155" dirty="0"/>
              <a:t>y </a:t>
            </a:r>
            <a:r>
              <a:rPr spc="-20" dirty="0"/>
              <a:t>la  </a:t>
            </a:r>
            <a:r>
              <a:rPr spc="-40" dirty="0"/>
              <a:t>operación </a:t>
            </a:r>
            <a:r>
              <a:rPr spc="-30" dirty="0"/>
              <a:t>del  establecimiento </a:t>
            </a:r>
            <a:r>
              <a:rPr spc="-50" dirty="0"/>
              <a:t>a</a:t>
            </a:r>
            <a:r>
              <a:rPr spc="-165" dirty="0"/>
              <a:t> </a:t>
            </a:r>
            <a:r>
              <a:rPr spc="-45" dirty="0"/>
              <a:t>través  </a:t>
            </a:r>
            <a:r>
              <a:rPr spc="-35" dirty="0"/>
              <a:t>del </a:t>
            </a:r>
            <a:r>
              <a:rPr spc="-25" dirty="0"/>
              <a:t>cumplimiento </a:t>
            </a:r>
            <a:r>
              <a:rPr spc="-55" dirty="0"/>
              <a:t>de  </a:t>
            </a:r>
            <a:r>
              <a:rPr spc="-35" dirty="0"/>
              <a:t>estándares técnicos,  </a:t>
            </a:r>
            <a:r>
              <a:rPr spc="-40" dirty="0"/>
              <a:t>medibles </a:t>
            </a:r>
            <a:r>
              <a:rPr spc="-155" dirty="0"/>
              <a:t>y</a:t>
            </a:r>
            <a:r>
              <a:rPr spc="-75" dirty="0"/>
              <a:t> </a:t>
            </a:r>
            <a:r>
              <a:rPr spc="-40" dirty="0"/>
              <a:t>objetivos.</a:t>
            </a:r>
          </a:p>
        </p:txBody>
      </p:sp>
      <p:sp>
        <p:nvSpPr>
          <p:cNvPr id="11" name="object 11"/>
          <p:cNvSpPr/>
          <p:nvPr/>
        </p:nvSpPr>
        <p:spPr>
          <a:xfrm>
            <a:off x="4483100" y="2009139"/>
            <a:ext cx="2339594" cy="1409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5490" y="2247582"/>
            <a:ext cx="2198370" cy="8921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85100"/>
              </a:lnSpc>
              <a:spcBef>
                <a:spcPts val="385"/>
              </a:spcBef>
            </a:pPr>
            <a:r>
              <a:rPr sz="1600" spc="-114" dirty="0">
                <a:latin typeface="Arial"/>
                <a:cs typeface="Arial"/>
              </a:rPr>
              <a:t>Que </a:t>
            </a:r>
            <a:r>
              <a:rPr sz="1600" spc="-25" dirty="0">
                <a:latin typeface="Arial"/>
                <a:cs typeface="Arial"/>
              </a:rPr>
              <a:t>el </a:t>
            </a:r>
            <a:r>
              <a:rPr sz="1600" spc="-30" dirty="0">
                <a:latin typeface="Arial"/>
                <a:cs typeface="Arial"/>
              </a:rPr>
              <a:t>establecimiento  </a:t>
            </a:r>
            <a:r>
              <a:rPr sz="1600" spc="-60" dirty="0">
                <a:latin typeface="Arial"/>
                <a:cs typeface="Arial"/>
              </a:rPr>
              <a:t>se </a:t>
            </a:r>
            <a:r>
              <a:rPr sz="1600" spc="-30" dirty="0">
                <a:latin typeface="Arial"/>
                <a:cs typeface="Arial"/>
              </a:rPr>
              <a:t>encuentra </a:t>
            </a:r>
            <a:r>
              <a:rPr sz="1600" spc="-35" dirty="0">
                <a:latin typeface="Arial"/>
                <a:cs typeface="Arial"/>
              </a:rPr>
              <a:t>registrado  </a:t>
            </a:r>
            <a:r>
              <a:rPr sz="1600" spc="-40" dirty="0">
                <a:latin typeface="Arial"/>
                <a:cs typeface="Arial"/>
              </a:rPr>
              <a:t>en </a:t>
            </a:r>
            <a:r>
              <a:rPr sz="1600" spc="-20" dirty="0">
                <a:latin typeface="Arial"/>
                <a:cs typeface="Arial"/>
              </a:rPr>
              <a:t>el </a:t>
            </a:r>
            <a:r>
              <a:rPr sz="1600" spc="-30" dirty="0">
                <a:latin typeface="Arial"/>
                <a:cs typeface="Arial"/>
              </a:rPr>
              <a:t>catastro </a:t>
            </a:r>
            <a:r>
              <a:rPr sz="1600" spc="-25" dirty="0">
                <a:latin typeface="Arial"/>
                <a:cs typeface="Arial"/>
              </a:rPr>
              <a:t>turístico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de  Nanegalito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45959" y="2009139"/>
            <a:ext cx="2342133" cy="1409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55815" y="2144395"/>
            <a:ext cx="2127885" cy="110045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indent="635" algn="ctr">
              <a:lnSpc>
                <a:spcPct val="85200"/>
              </a:lnSpc>
              <a:spcBef>
                <a:spcPts val="384"/>
              </a:spcBef>
            </a:pPr>
            <a:r>
              <a:rPr sz="1600" spc="-114" dirty="0">
                <a:latin typeface="Arial"/>
                <a:cs typeface="Arial"/>
              </a:rPr>
              <a:t>Que </a:t>
            </a:r>
            <a:r>
              <a:rPr sz="1600" spc="-60" dirty="0">
                <a:latin typeface="Arial"/>
                <a:cs typeface="Arial"/>
              </a:rPr>
              <a:t>se </a:t>
            </a:r>
            <a:r>
              <a:rPr sz="1600" spc="-30" dirty="0">
                <a:latin typeface="Arial"/>
                <a:cs typeface="Arial"/>
              </a:rPr>
              <a:t>implementen  </a:t>
            </a:r>
            <a:r>
              <a:rPr sz="1600" spc="-45" dirty="0">
                <a:latin typeface="Arial"/>
                <a:cs typeface="Arial"/>
              </a:rPr>
              <a:t>buenas </a:t>
            </a:r>
            <a:r>
              <a:rPr sz="1600" spc="-35" dirty="0">
                <a:latin typeface="Arial"/>
                <a:cs typeface="Arial"/>
              </a:rPr>
              <a:t>prácticas </a:t>
            </a:r>
            <a:r>
              <a:rPr sz="1600" spc="-45" dirty="0">
                <a:latin typeface="Arial"/>
                <a:cs typeface="Arial"/>
              </a:rPr>
              <a:t>de  </a:t>
            </a:r>
            <a:r>
              <a:rPr sz="1600" spc="-30" dirty="0">
                <a:latin typeface="Arial"/>
                <a:cs typeface="Arial"/>
              </a:rPr>
              <a:t>sostenibilidad </a:t>
            </a:r>
            <a:r>
              <a:rPr sz="1600" spc="-140" dirty="0">
                <a:latin typeface="Arial"/>
                <a:cs typeface="Arial"/>
              </a:rPr>
              <a:t>y  </a:t>
            </a:r>
            <a:r>
              <a:rPr sz="1600" spc="-25" dirty="0">
                <a:latin typeface="Arial"/>
                <a:cs typeface="Arial"/>
              </a:rPr>
              <a:t>sustentabilidad, </a:t>
            </a:r>
            <a:r>
              <a:rPr sz="1600" spc="-40" dirty="0">
                <a:latin typeface="Arial"/>
                <a:cs typeface="Arial"/>
              </a:rPr>
              <a:t>en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base  </a:t>
            </a:r>
            <a:r>
              <a:rPr sz="1600" spc="-25" dirty="0">
                <a:latin typeface="Arial"/>
                <a:cs typeface="Arial"/>
              </a:rPr>
              <a:t>al </a:t>
            </a:r>
            <a:r>
              <a:rPr sz="1600" spc="-40" dirty="0">
                <a:latin typeface="Arial"/>
                <a:cs typeface="Arial"/>
              </a:rPr>
              <a:t>agroturismo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cafetero.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11359" y="2009139"/>
            <a:ext cx="2339594" cy="14099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94900" y="2351659"/>
            <a:ext cx="1578610" cy="6864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2540" algn="ctr">
              <a:lnSpc>
                <a:spcPts val="1639"/>
              </a:lnSpc>
              <a:spcBef>
                <a:spcPts val="385"/>
              </a:spcBef>
            </a:pPr>
            <a:r>
              <a:rPr sz="1600" spc="-114" dirty="0">
                <a:latin typeface="Arial"/>
                <a:cs typeface="Arial"/>
              </a:rPr>
              <a:t>Que </a:t>
            </a:r>
            <a:r>
              <a:rPr sz="1600" spc="-40" dirty="0">
                <a:latin typeface="Arial"/>
                <a:cs typeface="Arial"/>
              </a:rPr>
              <a:t>los productos  </a:t>
            </a:r>
            <a:r>
              <a:rPr sz="1600" spc="-25" dirty="0">
                <a:latin typeface="Arial"/>
                <a:cs typeface="Arial"/>
              </a:rPr>
              <a:t>ofertados </a:t>
            </a:r>
            <a:r>
              <a:rPr sz="1600" spc="-50" dirty="0">
                <a:latin typeface="Arial"/>
                <a:cs typeface="Arial"/>
              </a:rPr>
              <a:t>sean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de  </a:t>
            </a:r>
            <a:r>
              <a:rPr sz="1600" spc="-35" dirty="0">
                <a:latin typeface="Arial"/>
                <a:cs typeface="Arial"/>
              </a:rPr>
              <a:t>calidad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83100" y="3642359"/>
            <a:ext cx="2339594" cy="1407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37709" y="3776598"/>
            <a:ext cx="2230755" cy="110045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indent="4445" algn="ctr">
              <a:lnSpc>
                <a:spcPct val="85200"/>
              </a:lnSpc>
              <a:spcBef>
                <a:spcPts val="384"/>
              </a:spcBef>
            </a:pPr>
            <a:r>
              <a:rPr sz="1600" spc="-114" dirty="0">
                <a:latin typeface="Arial"/>
                <a:cs typeface="Arial"/>
              </a:rPr>
              <a:t>Que </a:t>
            </a:r>
            <a:r>
              <a:rPr sz="1600" spc="-45" dirty="0">
                <a:latin typeface="Arial"/>
                <a:cs typeface="Arial"/>
              </a:rPr>
              <a:t>exista </a:t>
            </a:r>
            <a:r>
              <a:rPr sz="1600" spc="-40" dirty="0">
                <a:latin typeface="Arial"/>
                <a:cs typeface="Arial"/>
              </a:rPr>
              <a:t>una buena  </a:t>
            </a:r>
            <a:r>
              <a:rPr sz="1600" spc="-20" dirty="0">
                <a:latin typeface="Arial"/>
                <a:cs typeface="Arial"/>
              </a:rPr>
              <a:t>infraestructura </a:t>
            </a:r>
            <a:r>
              <a:rPr sz="1600" spc="-25" dirty="0">
                <a:latin typeface="Arial"/>
                <a:cs typeface="Arial"/>
              </a:rPr>
              <a:t>turística  </a:t>
            </a:r>
            <a:r>
              <a:rPr sz="1600" spc="-40" dirty="0">
                <a:latin typeface="Arial"/>
                <a:cs typeface="Arial"/>
              </a:rPr>
              <a:t>para poder </a:t>
            </a:r>
            <a:r>
              <a:rPr sz="1600" spc="-15" dirty="0">
                <a:latin typeface="Arial"/>
                <a:cs typeface="Arial"/>
              </a:rPr>
              <a:t>ofertar  </a:t>
            </a:r>
            <a:r>
              <a:rPr sz="1600" spc="-40" dirty="0">
                <a:latin typeface="Arial"/>
                <a:cs typeface="Arial"/>
              </a:rPr>
              <a:t>servicios </a:t>
            </a:r>
            <a:r>
              <a:rPr sz="1600" spc="-140" dirty="0">
                <a:latin typeface="Arial"/>
                <a:cs typeface="Arial"/>
              </a:rPr>
              <a:t>y </a:t>
            </a:r>
            <a:r>
              <a:rPr sz="1600" spc="-40" dirty="0">
                <a:latin typeface="Arial"/>
                <a:cs typeface="Arial"/>
              </a:rPr>
              <a:t>productos bajo  </a:t>
            </a:r>
            <a:r>
              <a:rPr sz="1600" spc="-30" dirty="0">
                <a:latin typeface="Arial"/>
                <a:cs typeface="Arial"/>
              </a:rPr>
              <a:t>esta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modalidad.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45959" y="3642359"/>
            <a:ext cx="2342133" cy="1407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09155" y="3983672"/>
            <a:ext cx="2017395" cy="6864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indent="1270" algn="ctr">
              <a:lnSpc>
                <a:spcPts val="1639"/>
              </a:lnSpc>
              <a:spcBef>
                <a:spcPts val="390"/>
              </a:spcBef>
            </a:pPr>
            <a:r>
              <a:rPr sz="1600" spc="-114" dirty="0">
                <a:latin typeface="Arial"/>
                <a:cs typeface="Arial"/>
              </a:rPr>
              <a:t>Que </a:t>
            </a:r>
            <a:r>
              <a:rPr sz="1600" spc="-40" dirty="0">
                <a:latin typeface="Arial"/>
                <a:cs typeface="Arial"/>
              </a:rPr>
              <a:t>los productos  </a:t>
            </a:r>
            <a:r>
              <a:rPr sz="1600" spc="-50" dirty="0">
                <a:latin typeface="Arial"/>
                <a:cs typeface="Arial"/>
              </a:rPr>
              <a:t>expendidos sean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100%  orgánicos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25659" y="3667759"/>
            <a:ext cx="2339594" cy="1407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865359" y="4010025"/>
            <a:ext cx="2065020" cy="6864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905" algn="ctr">
              <a:lnSpc>
                <a:spcPts val="1639"/>
              </a:lnSpc>
              <a:spcBef>
                <a:spcPts val="385"/>
              </a:spcBef>
            </a:pPr>
            <a:r>
              <a:rPr sz="1600" spc="-114" dirty="0">
                <a:latin typeface="Arial"/>
                <a:cs typeface="Arial"/>
              </a:rPr>
              <a:t>Que </a:t>
            </a:r>
            <a:r>
              <a:rPr sz="1600" spc="-30" dirty="0">
                <a:latin typeface="Arial"/>
                <a:cs typeface="Arial"/>
              </a:rPr>
              <a:t>todo </a:t>
            </a:r>
            <a:r>
              <a:rPr sz="1600" spc="-20" dirty="0">
                <a:latin typeface="Arial"/>
                <a:cs typeface="Arial"/>
              </a:rPr>
              <a:t>el </a:t>
            </a:r>
            <a:r>
              <a:rPr sz="1600" spc="-40" dirty="0">
                <a:latin typeface="Arial"/>
                <a:cs typeface="Arial"/>
              </a:rPr>
              <a:t>personal  </a:t>
            </a:r>
            <a:r>
              <a:rPr sz="1600" spc="-50" dirty="0">
                <a:latin typeface="Arial"/>
                <a:cs typeface="Arial"/>
              </a:rPr>
              <a:t>posea </a:t>
            </a:r>
            <a:r>
              <a:rPr sz="1600" spc="-45" dirty="0">
                <a:latin typeface="Arial"/>
                <a:cs typeface="Arial"/>
              </a:rPr>
              <a:t>buenas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prácticas  </a:t>
            </a:r>
            <a:r>
              <a:rPr sz="1600" spc="-45" dirty="0">
                <a:latin typeface="Arial"/>
                <a:cs typeface="Arial"/>
              </a:rPr>
              <a:t>de </a:t>
            </a:r>
            <a:r>
              <a:rPr sz="1600" spc="-35" dirty="0">
                <a:latin typeface="Arial"/>
                <a:cs typeface="Arial"/>
              </a:rPr>
              <a:t>atención </a:t>
            </a:r>
            <a:r>
              <a:rPr sz="1600" spc="-20" dirty="0">
                <a:latin typeface="Arial"/>
                <a:cs typeface="Arial"/>
              </a:rPr>
              <a:t>al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cliente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45959" y="5273052"/>
            <a:ext cx="2342133" cy="14099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19315" y="5616575"/>
            <a:ext cx="2001520" cy="6864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5080" algn="just">
              <a:lnSpc>
                <a:spcPct val="85500"/>
              </a:lnSpc>
              <a:spcBef>
                <a:spcPts val="375"/>
              </a:spcBef>
            </a:pPr>
            <a:r>
              <a:rPr sz="1600" spc="-114" dirty="0">
                <a:latin typeface="Arial"/>
                <a:cs typeface="Arial"/>
              </a:rPr>
              <a:t>Que </a:t>
            </a:r>
            <a:r>
              <a:rPr sz="1600" spc="-20" dirty="0">
                <a:latin typeface="Arial"/>
                <a:cs typeface="Arial"/>
              </a:rPr>
              <a:t>el </a:t>
            </a:r>
            <a:r>
              <a:rPr sz="1600" spc="-30" dirty="0">
                <a:latin typeface="Arial"/>
                <a:cs typeface="Arial"/>
              </a:rPr>
              <a:t>establecimiento  </a:t>
            </a:r>
            <a:r>
              <a:rPr sz="1600" spc="-55" dirty="0">
                <a:latin typeface="Arial"/>
                <a:cs typeface="Arial"/>
              </a:rPr>
              <a:t>sea </a:t>
            </a:r>
            <a:r>
              <a:rPr sz="1600" spc="-45" dirty="0">
                <a:latin typeface="Arial"/>
                <a:cs typeface="Arial"/>
              </a:rPr>
              <a:t>responsable </a:t>
            </a:r>
            <a:r>
              <a:rPr sz="1600" spc="-50" dirty="0">
                <a:latin typeface="Arial"/>
                <a:cs typeface="Arial"/>
              </a:rPr>
              <a:t>con </a:t>
            </a:r>
            <a:r>
              <a:rPr sz="1600" spc="-25" dirty="0">
                <a:latin typeface="Arial"/>
                <a:cs typeface="Arial"/>
              </a:rPr>
              <a:t>el  </a:t>
            </a:r>
            <a:r>
              <a:rPr sz="1600" spc="-30" dirty="0">
                <a:latin typeface="Arial"/>
                <a:cs typeface="Arial"/>
              </a:rPr>
              <a:t>ambiente </a:t>
            </a:r>
            <a:r>
              <a:rPr sz="1600" spc="-140" dirty="0">
                <a:latin typeface="Arial"/>
                <a:cs typeface="Arial"/>
              </a:rPr>
              <a:t>y </a:t>
            </a:r>
            <a:r>
              <a:rPr sz="1600" spc="-25" dirty="0">
                <a:latin typeface="Arial"/>
                <a:cs typeface="Arial"/>
              </a:rPr>
              <a:t>la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sociedad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519" y="0"/>
            <a:ext cx="3197860" cy="6858000"/>
            <a:chOff x="477519" y="0"/>
            <a:chExt cx="3197860" cy="6858000"/>
          </a:xfrm>
        </p:grpSpPr>
        <p:sp>
          <p:nvSpPr>
            <p:cNvPr id="3" name="object 3"/>
            <p:cNvSpPr/>
            <p:nvPr/>
          </p:nvSpPr>
          <p:spPr>
            <a:xfrm>
              <a:off x="685799" y="1778000"/>
              <a:ext cx="2987040" cy="830580"/>
            </a:xfrm>
            <a:custGeom>
              <a:avLst/>
              <a:gdLst/>
              <a:ahLst/>
              <a:cxnLst/>
              <a:rect l="l" t="t" r="r" b="b"/>
              <a:pathLst>
                <a:path w="2987040" h="830580">
                  <a:moveTo>
                    <a:pt x="2987040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2987040" y="830579"/>
                  </a:lnTo>
                  <a:lnTo>
                    <a:pt x="298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3259" y="1775460"/>
              <a:ext cx="2992120" cy="835660"/>
            </a:xfrm>
            <a:custGeom>
              <a:avLst/>
              <a:gdLst/>
              <a:ahLst/>
              <a:cxnLst/>
              <a:rect l="l" t="t" r="r" b="b"/>
              <a:pathLst>
                <a:path w="2992120" h="835660">
                  <a:moveTo>
                    <a:pt x="0" y="800735"/>
                  </a:moveTo>
                  <a:lnTo>
                    <a:pt x="0" y="835660"/>
                  </a:lnTo>
                  <a:lnTo>
                    <a:pt x="34925" y="835660"/>
                  </a:lnTo>
                  <a:lnTo>
                    <a:pt x="0" y="800735"/>
                  </a:lnTo>
                  <a:close/>
                </a:path>
                <a:path w="2992120" h="835660">
                  <a:moveTo>
                    <a:pt x="34925" y="0"/>
                  </a:moveTo>
                  <a:lnTo>
                    <a:pt x="0" y="34925"/>
                  </a:lnTo>
                  <a:lnTo>
                    <a:pt x="0" y="800735"/>
                  </a:lnTo>
                  <a:lnTo>
                    <a:pt x="34925" y="835660"/>
                  </a:lnTo>
                  <a:lnTo>
                    <a:pt x="34925" y="0"/>
                  </a:lnTo>
                  <a:close/>
                </a:path>
                <a:path w="2992120" h="835660">
                  <a:moveTo>
                    <a:pt x="2957194" y="800735"/>
                  </a:moveTo>
                  <a:lnTo>
                    <a:pt x="34925" y="800735"/>
                  </a:lnTo>
                  <a:lnTo>
                    <a:pt x="34925" y="835660"/>
                  </a:lnTo>
                  <a:lnTo>
                    <a:pt x="2957194" y="835660"/>
                  </a:lnTo>
                  <a:lnTo>
                    <a:pt x="2957194" y="800735"/>
                  </a:lnTo>
                  <a:close/>
                </a:path>
                <a:path w="2992120" h="835660">
                  <a:moveTo>
                    <a:pt x="2957194" y="0"/>
                  </a:moveTo>
                  <a:lnTo>
                    <a:pt x="2957194" y="835660"/>
                  </a:lnTo>
                  <a:lnTo>
                    <a:pt x="2992119" y="800735"/>
                  </a:lnTo>
                  <a:lnTo>
                    <a:pt x="2992119" y="34925"/>
                  </a:lnTo>
                  <a:lnTo>
                    <a:pt x="2957194" y="0"/>
                  </a:lnTo>
                  <a:close/>
                </a:path>
                <a:path w="2992120" h="835660">
                  <a:moveTo>
                    <a:pt x="2992119" y="800735"/>
                  </a:moveTo>
                  <a:lnTo>
                    <a:pt x="2957194" y="835660"/>
                  </a:lnTo>
                  <a:lnTo>
                    <a:pt x="2992119" y="835660"/>
                  </a:lnTo>
                  <a:lnTo>
                    <a:pt x="2992119" y="800735"/>
                  </a:lnTo>
                  <a:close/>
                </a:path>
                <a:path w="2992120" h="83566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2992120" h="835660">
                  <a:moveTo>
                    <a:pt x="2957194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2957194" y="34925"/>
                  </a:lnTo>
                  <a:lnTo>
                    <a:pt x="2957194" y="0"/>
                  </a:lnTo>
                  <a:close/>
                </a:path>
                <a:path w="2992120" h="835660">
                  <a:moveTo>
                    <a:pt x="2992119" y="0"/>
                  </a:moveTo>
                  <a:lnTo>
                    <a:pt x="2957194" y="0"/>
                  </a:lnTo>
                  <a:lnTo>
                    <a:pt x="2992119" y="34925"/>
                  </a:lnTo>
                  <a:lnTo>
                    <a:pt x="2992119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6119" y="1778000"/>
            <a:ext cx="2966720" cy="8305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305"/>
              </a:spcBef>
            </a:pPr>
            <a:r>
              <a:rPr sz="2400" spc="-10" dirty="0">
                <a:latin typeface="TeXGyreAdventor"/>
                <a:cs typeface="TeXGyreAdventor"/>
              </a:rPr>
              <a:t>Ruta</a:t>
            </a:r>
            <a:r>
              <a:rPr sz="2400" spc="10" dirty="0">
                <a:latin typeface="TeXGyreAdventor"/>
                <a:cs typeface="TeXGyreAdventor"/>
              </a:rPr>
              <a:t> </a:t>
            </a:r>
            <a:r>
              <a:rPr sz="2400" spc="-5" dirty="0">
                <a:latin typeface="TeXGyreAdventor"/>
                <a:cs typeface="TeXGyreAdventor"/>
              </a:rPr>
              <a:t>agroturística</a:t>
            </a:r>
            <a:endParaRPr sz="2400">
              <a:latin typeface="TeXGyreAdventor"/>
              <a:cs typeface="TeXGyreAdventor"/>
            </a:endParaRPr>
          </a:p>
          <a:p>
            <a:pPr marL="71120">
              <a:lnSpc>
                <a:spcPct val="100000"/>
              </a:lnSpc>
            </a:pPr>
            <a:r>
              <a:rPr sz="2400" spc="-5" dirty="0">
                <a:latin typeface="TeXGyreAdventor"/>
                <a:cs typeface="TeXGyreAdventor"/>
              </a:rPr>
              <a:t>cafetera</a:t>
            </a:r>
            <a:endParaRPr sz="2400">
              <a:latin typeface="TeXGyreAdventor"/>
              <a:cs typeface="TeXGyreAdventor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09720" y="566419"/>
            <a:ext cx="7919720" cy="1722120"/>
            <a:chOff x="4109720" y="566419"/>
            <a:chExt cx="7919720" cy="1722120"/>
          </a:xfrm>
        </p:grpSpPr>
        <p:sp>
          <p:nvSpPr>
            <p:cNvPr id="7" name="object 7"/>
            <p:cNvSpPr/>
            <p:nvPr/>
          </p:nvSpPr>
          <p:spPr>
            <a:xfrm>
              <a:off x="4112260" y="1201419"/>
              <a:ext cx="7914640" cy="1084580"/>
            </a:xfrm>
            <a:custGeom>
              <a:avLst/>
              <a:gdLst/>
              <a:ahLst/>
              <a:cxnLst/>
              <a:rect l="l" t="t" r="r" b="b"/>
              <a:pathLst>
                <a:path w="7914640" h="1084580">
                  <a:moveTo>
                    <a:pt x="7914640" y="0"/>
                  </a:moveTo>
                  <a:lnTo>
                    <a:pt x="0" y="0"/>
                  </a:lnTo>
                  <a:lnTo>
                    <a:pt x="0" y="1084579"/>
                  </a:lnTo>
                  <a:lnTo>
                    <a:pt x="7914640" y="1084579"/>
                  </a:lnTo>
                  <a:lnTo>
                    <a:pt x="7914640" y="0"/>
                  </a:lnTo>
                  <a:close/>
                </a:path>
              </a:pathLst>
            </a:custGeom>
            <a:solidFill>
              <a:srgbClr val="DBDB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9720" y="1198879"/>
              <a:ext cx="7919720" cy="1089660"/>
            </a:xfrm>
            <a:custGeom>
              <a:avLst/>
              <a:gdLst/>
              <a:ahLst/>
              <a:cxnLst/>
              <a:rect l="l" t="t" r="r" b="b"/>
              <a:pathLst>
                <a:path w="7919720" h="1089660">
                  <a:moveTo>
                    <a:pt x="0" y="1054735"/>
                  </a:moveTo>
                  <a:lnTo>
                    <a:pt x="0" y="1089660"/>
                  </a:lnTo>
                  <a:lnTo>
                    <a:pt x="34925" y="1089660"/>
                  </a:lnTo>
                  <a:lnTo>
                    <a:pt x="0" y="1054735"/>
                  </a:lnTo>
                  <a:close/>
                </a:path>
                <a:path w="7919720" h="1089660">
                  <a:moveTo>
                    <a:pt x="34925" y="0"/>
                  </a:moveTo>
                  <a:lnTo>
                    <a:pt x="0" y="34925"/>
                  </a:lnTo>
                  <a:lnTo>
                    <a:pt x="0" y="1054735"/>
                  </a:lnTo>
                  <a:lnTo>
                    <a:pt x="34925" y="1089660"/>
                  </a:lnTo>
                  <a:lnTo>
                    <a:pt x="34925" y="0"/>
                  </a:lnTo>
                  <a:close/>
                </a:path>
                <a:path w="7919720" h="1089660">
                  <a:moveTo>
                    <a:pt x="7884795" y="1054735"/>
                  </a:moveTo>
                  <a:lnTo>
                    <a:pt x="34925" y="1054735"/>
                  </a:lnTo>
                  <a:lnTo>
                    <a:pt x="34925" y="1089660"/>
                  </a:lnTo>
                  <a:lnTo>
                    <a:pt x="7884795" y="1089660"/>
                  </a:lnTo>
                  <a:lnTo>
                    <a:pt x="7884795" y="1054735"/>
                  </a:lnTo>
                  <a:close/>
                </a:path>
                <a:path w="7919720" h="1089660">
                  <a:moveTo>
                    <a:pt x="7884795" y="0"/>
                  </a:moveTo>
                  <a:lnTo>
                    <a:pt x="7884795" y="1089660"/>
                  </a:lnTo>
                  <a:lnTo>
                    <a:pt x="7919720" y="1054735"/>
                  </a:lnTo>
                  <a:lnTo>
                    <a:pt x="7919720" y="34925"/>
                  </a:lnTo>
                  <a:lnTo>
                    <a:pt x="7884795" y="0"/>
                  </a:lnTo>
                  <a:close/>
                </a:path>
                <a:path w="7919720" h="1089660">
                  <a:moveTo>
                    <a:pt x="7919720" y="1054735"/>
                  </a:moveTo>
                  <a:lnTo>
                    <a:pt x="7884795" y="1089660"/>
                  </a:lnTo>
                  <a:lnTo>
                    <a:pt x="7919720" y="1089660"/>
                  </a:lnTo>
                  <a:lnTo>
                    <a:pt x="7919720" y="1054735"/>
                  </a:lnTo>
                  <a:close/>
                </a:path>
                <a:path w="7919720" h="108966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7919720" h="1089660">
                  <a:moveTo>
                    <a:pt x="7884795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7884795" y="34925"/>
                  </a:lnTo>
                  <a:lnTo>
                    <a:pt x="7884795" y="0"/>
                  </a:lnTo>
                  <a:close/>
                </a:path>
                <a:path w="7919720" h="1089660">
                  <a:moveTo>
                    <a:pt x="7919720" y="0"/>
                  </a:moveTo>
                  <a:lnTo>
                    <a:pt x="7884795" y="0"/>
                  </a:lnTo>
                  <a:lnTo>
                    <a:pt x="7919720" y="34925"/>
                  </a:lnTo>
                  <a:lnTo>
                    <a:pt x="791972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500" y="568959"/>
              <a:ext cx="5539740" cy="1267460"/>
            </a:xfrm>
            <a:custGeom>
              <a:avLst/>
              <a:gdLst/>
              <a:ahLst/>
              <a:cxnLst/>
              <a:rect l="l" t="t" r="r" b="b"/>
              <a:pathLst>
                <a:path w="5539740" h="1267460">
                  <a:moveTo>
                    <a:pt x="5328539" y="0"/>
                  </a:moveTo>
                  <a:lnTo>
                    <a:pt x="211200" y="0"/>
                  </a:lnTo>
                  <a:lnTo>
                    <a:pt x="162792" y="5580"/>
                  </a:lnTo>
                  <a:lnTo>
                    <a:pt x="118345" y="21476"/>
                  </a:lnTo>
                  <a:lnTo>
                    <a:pt x="79129" y="46416"/>
                  </a:lnTo>
                  <a:lnTo>
                    <a:pt x="46416" y="79129"/>
                  </a:lnTo>
                  <a:lnTo>
                    <a:pt x="21476" y="118345"/>
                  </a:lnTo>
                  <a:lnTo>
                    <a:pt x="5580" y="162792"/>
                  </a:lnTo>
                  <a:lnTo>
                    <a:pt x="0" y="211200"/>
                  </a:lnTo>
                  <a:lnTo>
                    <a:pt x="0" y="1056259"/>
                  </a:lnTo>
                  <a:lnTo>
                    <a:pt x="5580" y="1104667"/>
                  </a:lnTo>
                  <a:lnTo>
                    <a:pt x="21476" y="1149114"/>
                  </a:lnTo>
                  <a:lnTo>
                    <a:pt x="46416" y="1188330"/>
                  </a:lnTo>
                  <a:lnTo>
                    <a:pt x="79129" y="1221043"/>
                  </a:lnTo>
                  <a:lnTo>
                    <a:pt x="118345" y="1245983"/>
                  </a:lnTo>
                  <a:lnTo>
                    <a:pt x="162792" y="1261879"/>
                  </a:lnTo>
                  <a:lnTo>
                    <a:pt x="211200" y="1267460"/>
                  </a:lnTo>
                  <a:lnTo>
                    <a:pt x="5328539" y="1267460"/>
                  </a:lnTo>
                  <a:lnTo>
                    <a:pt x="5376947" y="1261879"/>
                  </a:lnTo>
                  <a:lnTo>
                    <a:pt x="5421394" y="1245983"/>
                  </a:lnTo>
                  <a:lnTo>
                    <a:pt x="5460610" y="1221043"/>
                  </a:lnTo>
                  <a:lnTo>
                    <a:pt x="5493323" y="1188330"/>
                  </a:lnTo>
                  <a:lnTo>
                    <a:pt x="5518263" y="1149114"/>
                  </a:lnTo>
                  <a:lnTo>
                    <a:pt x="5534159" y="1104667"/>
                  </a:lnTo>
                  <a:lnTo>
                    <a:pt x="5539740" y="1056259"/>
                  </a:lnTo>
                  <a:lnTo>
                    <a:pt x="5539740" y="211200"/>
                  </a:lnTo>
                  <a:lnTo>
                    <a:pt x="5534159" y="162792"/>
                  </a:lnTo>
                  <a:lnTo>
                    <a:pt x="5518263" y="118345"/>
                  </a:lnTo>
                  <a:lnTo>
                    <a:pt x="5493323" y="79129"/>
                  </a:lnTo>
                  <a:lnTo>
                    <a:pt x="5460610" y="46416"/>
                  </a:lnTo>
                  <a:lnTo>
                    <a:pt x="5421394" y="21476"/>
                  </a:lnTo>
                  <a:lnTo>
                    <a:pt x="5376947" y="5580"/>
                  </a:lnTo>
                  <a:lnTo>
                    <a:pt x="5328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5960" y="566419"/>
              <a:ext cx="5544820" cy="1272540"/>
            </a:xfrm>
            <a:custGeom>
              <a:avLst/>
              <a:gdLst/>
              <a:ahLst/>
              <a:cxnLst/>
              <a:rect l="l" t="t" r="r" b="b"/>
              <a:pathLst>
                <a:path w="5544820" h="1272539">
                  <a:moveTo>
                    <a:pt x="5333492" y="0"/>
                  </a:moveTo>
                  <a:lnTo>
                    <a:pt x="211454" y="0"/>
                  </a:lnTo>
                  <a:lnTo>
                    <a:pt x="189864" y="1015"/>
                  </a:lnTo>
                  <a:lnTo>
                    <a:pt x="148589" y="9525"/>
                  </a:lnTo>
                  <a:lnTo>
                    <a:pt x="110743" y="25653"/>
                  </a:lnTo>
                  <a:lnTo>
                    <a:pt x="76962" y="48513"/>
                  </a:lnTo>
                  <a:lnTo>
                    <a:pt x="48260" y="77215"/>
                  </a:lnTo>
                  <a:lnTo>
                    <a:pt x="25526" y="110997"/>
                  </a:lnTo>
                  <a:lnTo>
                    <a:pt x="9525" y="149097"/>
                  </a:lnTo>
                  <a:lnTo>
                    <a:pt x="1015" y="190372"/>
                  </a:lnTo>
                  <a:lnTo>
                    <a:pt x="0" y="212089"/>
                  </a:lnTo>
                  <a:lnTo>
                    <a:pt x="0" y="1060450"/>
                  </a:lnTo>
                  <a:lnTo>
                    <a:pt x="4317" y="1103249"/>
                  </a:lnTo>
                  <a:lnTo>
                    <a:pt x="16637" y="1143000"/>
                  </a:lnTo>
                  <a:lnTo>
                    <a:pt x="36067" y="1179067"/>
                  </a:lnTo>
                  <a:lnTo>
                    <a:pt x="61975" y="1210437"/>
                  </a:lnTo>
                  <a:lnTo>
                    <a:pt x="93217" y="1236344"/>
                  </a:lnTo>
                  <a:lnTo>
                    <a:pt x="129159" y="1255902"/>
                  </a:lnTo>
                  <a:lnTo>
                    <a:pt x="168910" y="1268221"/>
                  </a:lnTo>
                  <a:lnTo>
                    <a:pt x="211454" y="1272539"/>
                  </a:lnTo>
                  <a:lnTo>
                    <a:pt x="5333492" y="1272539"/>
                  </a:lnTo>
                  <a:lnTo>
                    <a:pt x="5376037" y="1268221"/>
                  </a:lnTo>
                  <a:lnTo>
                    <a:pt x="5415788" y="1255902"/>
                  </a:lnTo>
                  <a:lnTo>
                    <a:pt x="5449296" y="1237741"/>
                  </a:lnTo>
                  <a:lnTo>
                    <a:pt x="211454" y="1237614"/>
                  </a:lnTo>
                  <a:lnTo>
                    <a:pt x="191515" y="1236599"/>
                  </a:lnTo>
                  <a:lnTo>
                    <a:pt x="141224" y="1223137"/>
                  </a:lnTo>
                  <a:lnTo>
                    <a:pt x="98043" y="1196213"/>
                  </a:lnTo>
                  <a:lnTo>
                    <a:pt x="64135" y="1158239"/>
                  </a:lnTo>
                  <a:lnTo>
                    <a:pt x="42417" y="1111630"/>
                  </a:lnTo>
                  <a:lnTo>
                    <a:pt x="34983" y="1060450"/>
                  </a:lnTo>
                  <a:lnTo>
                    <a:pt x="34925" y="212089"/>
                  </a:lnTo>
                  <a:lnTo>
                    <a:pt x="35940" y="192150"/>
                  </a:lnTo>
                  <a:lnTo>
                    <a:pt x="49402" y="141477"/>
                  </a:lnTo>
                  <a:lnTo>
                    <a:pt x="76326" y="98043"/>
                  </a:lnTo>
                  <a:lnTo>
                    <a:pt x="114300" y="64134"/>
                  </a:lnTo>
                  <a:lnTo>
                    <a:pt x="160654" y="42290"/>
                  </a:lnTo>
                  <a:lnTo>
                    <a:pt x="213232" y="34925"/>
                  </a:lnTo>
                  <a:lnTo>
                    <a:pt x="5449505" y="34925"/>
                  </a:lnTo>
                  <a:lnTo>
                    <a:pt x="5434203" y="25653"/>
                  </a:lnTo>
                  <a:lnTo>
                    <a:pt x="5415788" y="16637"/>
                  </a:lnTo>
                  <a:lnTo>
                    <a:pt x="5396357" y="9525"/>
                  </a:lnTo>
                  <a:lnTo>
                    <a:pt x="5376037" y="4317"/>
                  </a:lnTo>
                  <a:lnTo>
                    <a:pt x="5355082" y="1015"/>
                  </a:lnTo>
                  <a:lnTo>
                    <a:pt x="5333492" y="0"/>
                  </a:lnTo>
                  <a:close/>
                </a:path>
                <a:path w="5544820" h="1272539">
                  <a:moveTo>
                    <a:pt x="5449505" y="34925"/>
                  </a:moveTo>
                  <a:lnTo>
                    <a:pt x="5333492" y="34925"/>
                  </a:lnTo>
                  <a:lnTo>
                    <a:pt x="5353431" y="35940"/>
                  </a:lnTo>
                  <a:lnTo>
                    <a:pt x="5370703" y="38862"/>
                  </a:lnTo>
                  <a:lnTo>
                    <a:pt x="5418963" y="57022"/>
                  </a:lnTo>
                  <a:lnTo>
                    <a:pt x="5459348" y="88010"/>
                  </a:lnTo>
                  <a:lnTo>
                    <a:pt x="5489447" y="129158"/>
                  </a:lnTo>
                  <a:lnTo>
                    <a:pt x="5506720" y="178180"/>
                  </a:lnTo>
                  <a:lnTo>
                    <a:pt x="5509895" y="1060450"/>
                  </a:lnTo>
                  <a:lnTo>
                    <a:pt x="5508879" y="1080515"/>
                  </a:lnTo>
                  <a:lnTo>
                    <a:pt x="5495417" y="1131189"/>
                  </a:lnTo>
                  <a:lnTo>
                    <a:pt x="5468493" y="1174622"/>
                  </a:lnTo>
                  <a:lnTo>
                    <a:pt x="5430646" y="1208531"/>
                  </a:lnTo>
                  <a:lnTo>
                    <a:pt x="5384292" y="1230249"/>
                  </a:lnTo>
                  <a:lnTo>
                    <a:pt x="5331714" y="1237741"/>
                  </a:lnTo>
                  <a:lnTo>
                    <a:pt x="5449296" y="1237741"/>
                  </a:lnTo>
                  <a:lnTo>
                    <a:pt x="5482844" y="1210437"/>
                  </a:lnTo>
                  <a:lnTo>
                    <a:pt x="5508751" y="1179067"/>
                  </a:lnTo>
                  <a:lnTo>
                    <a:pt x="5528183" y="1143000"/>
                  </a:lnTo>
                  <a:lnTo>
                    <a:pt x="5540501" y="1103249"/>
                  </a:lnTo>
                  <a:lnTo>
                    <a:pt x="5544820" y="1060450"/>
                  </a:lnTo>
                  <a:lnTo>
                    <a:pt x="5544820" y="212089"/>
                  </a:lnTo>
                  <a:lnTo>
                    <a:pt x="5540501" y="169417"/>
                  </a:lnTo>
                  <a:lnTo>
                    <a:pt x="5528183" y="129539"/>
                  </a:lnTo>
                  <a:lnTo>
                    <a:pt x="5508751" y="93599"/>
                  </a:lnTo>
                  <a:lnTo>
                    <a:pt x="5482844" y="62102"/>
                  </a:lnTo>
                  <a:lnTo>
                    <a:pt x="5451601" y="36194"/>
                  </a:lnTo>
                  <a:lnTo>
                    <a:pt x="5449505" y="34925"/>
                  </a:lnTo>
                  <a:close/>
                </a:path>
              </a:pathLst>
            </a:custGeom>
            <a:solidFill>
              <a:srgbClr val="7D7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68596" y="536257"/>
            <a:ext cx="4825365" cy="12941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ct val="87200"/>
              </a:lnSpc>
              <a:spcBef>
                <a:spcPts val="455"/>
              </a:spcBef>
            </a:pPr>
            <a:r>
              <a:rPr sz="2300" b="1" dirty="0">
                <a:latin typeface="TeXGyreAdventor"/>
                <a:cs typeface="TeXGyreAdventor"/>
              </a:rPr>
              <a:t>Acción </a:t>
            </a:r>
            <a:r>
              <a:rPr sz="2300" b="1" spc="-45" dirty="0">
                <a:latin typeface="TeXGyreAdventor"/>
                <a:cs typeface="TeXGyreAdventor"/>
              </a:rPr>
              <a:t>1</a:t>
            </a:r>
            <a:r>
              <a:rPr sz="2300" spc="-45" dirty="0">
                <a:latin typeface="TeXGyreAdventor"/>
                <a:cs typeface="TeXGyreAdventor"/>
              </a:rPr>
              <a:t>:</a:t>
            </a:r>
            <a:r>
              <a:rPr sz="2300" spc="-45" dirty="0">
                <a:latin typeface="Arial"/>
                <a:cs typeface="Arial"/>
              </a:rPr>
              <a:t>Listado </a:t>
            </a:r>
            <a:r>
              <a:rPr sz="2300" spc="-60" dirty="0">
                <a:latin typeface="Arial"/>
                <a:cs typeface="Arial"/>
              </a:rPr>
              <a:t>de</a:t>
            </a:r>
            <a:r>
              <a:rPr sz="2300" spc="-150" dirty="0">
                <a:latin typeface="Arial"/>
                <a:cs typeface="Arial"/>
              </a:rPr>
              <a:t> </a:t>
            </a:r>
            <a:r>
              <a:rPr sz="2300" spc="-40" dirty="0">
                <a:latin typeface="Arial"/>
                <a:cs typeface="Arial"/>
              </a:rPr>
              <a:t>establecimientos  </a:t>
            </a:r>
            <a:r>
              <a:rPr sz="2300" spc="-60" dirty="0">
                <a:latin typeface="Arial"/>
                <a:cs typeface="Arial"/>
              </a:rPr>
              <a:t>que </a:t>
            </a:r>
            <a:r>
              <a:rPr sz="2300" spc="-40" dirty="0">
                <a:latin typeface="Arial"/>
                <a:cs typeface="Arial"/>
              </a:rPr>
              <a:t>cuentan </a:t>
            </a:r>
            <a:r>
              <a:rPr sz="2300" spc="-65" dirty="0">
                <a:latin typeface="Arial"/>
                <a:cs typeface="Arial"/>
              </a:rPr>
              <a:t>con </a:t>
            </a:r>
            <a:r>
              <a:rPr sz="2300" spc="-45" dirty="0">
                <a:latin typeface="Arial"/>
                <a:cs typeface="Arial"/>
              </a:rPr>
              <a:t>actividades </a:t>
            </a:r>
            <a:r>
              <a:rPr sz="2300" spc="-35" dirty="0">
                <a:latin typeface="Arial"/>
                <a:cs typeface="Arial"/>
              </a:rPr>
              <a:t>afines </a:t>
            </a:r>
            <a:r>
              <a:rPr sz="2300" spc="-25" dirty="0">
                <a:latin typeface="Arial"/>
                <a:cs typeface="Arial"/>
              </a:rPr>
              <a:t>al  </a:t>
            </a:r>
            <a:r>
              <a:rPr sz="2300" spc="-55" dirty="0">
                <a:latin typeface="Arial"/>
                <a:cs typeface="Arial"/>
              </a:rPr>
              <a:t>agroturismo </a:t>
            </a:r>
            <a:r>
              <a:rPr sz="2300" spc="-60" dirty="0">
                <a:latin typeface="Arial"/>
                <a:cs typeface="Arial"/>
              </a:rPr>
              <a:t>cafetero </a:t>
            </a:r>
            <a:r>
              <a:rPr sz="2300" spc="-65" dirty="0">
                <a:latin typeface="Arial"/>
                <a:cs typeface="Arial"/>
              </a:rPr>
              <a:t>de acuerdo a su  </a:t>
            </a:r>
            <a:r>
              <a:rPr sz="2300" spc="-50" dirty="0">
                <a:latin typeface="Arial"/>
                <a:cs typeface="Arial"/>
              </a:rPr>
              <a:t>ubicación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09720" y="2514600"/>
            <a:ext cx="7919720" cy="1724660"/>
            <a:chOff x="4109720" y="2514600"/>
            <a:chExt cx="7919720" cy="1724660"/>
          </a:xfrm>
        </p:grpSpPr>
        <p:sp>
          <p:nvSpPr>
            <p:cNvPr id="13" name="object 13"/>
            <p:cNvSpPr/>
            <p:nvPr/>
          </p:nvSpPr>
          <p:spPr>
            <a:xfrm>
              <a:off x="4112260" y="3152140"/>
              <a:ext cx="7914640" cy="1084580"/>
            </a:xfrm>
            <a:custGeom>
              <a:avLst/>
              <a:gdLst/>
              <a:ahLst/>
              <a:cxnLst/>
              <a:rect l="l" t="t" r="r" b="b"/>
              <a:pathLst>
                <a:path w="7914640" h="1084579">
                  <a:moveTo>
                    <a:pt x="7914640" y="0"/>
                  </a:moveTo>
                  <a:lnTo>
                    <a:pt x="0" y="0"/>
                  </a:lnTo>
                  <a:lnTo>
                    <a:pt x="0" y="1084580"/>
                  </a:lnTo>
                  <a:lnTo>
                    <a:pt x="7914640" y="1084580"/>
                  </a:lnTo>
                  <a:lnTo>
                    <a:pt x="7914640" y="0"/>
                  </a:lnTo>
                  <a:close/>
                </a:path>
              </a:pathLst>
            </a:custGeom>
            <a:solidFill>
              <a:srgbClr val="DBDB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09720" y="3149600"/>
              <a:ext cx="7919720" cy="1089660"/>
            </a:xfrm>
            <a:custGeom>
              <a:avLst/>
              <a:gdLst/>
              <a:ahLst/>
              <a:cxnLst/>
              <a:rect l="l" t="t" r="r" b="b"/>
              <a:pathLst>
                <a:path w="7919720" h="1089660">
                  <a:moveTo>
                    <a:pt x="0" y="1054735"/>
                  </a:moveTo>
                  <a:lnTo>
                    <a:pt x="0" y="1089660"/>
                  </a:lnTo>
                  <a:lnTo>
                    <a:pt x="34925" y="1089660"/>
                  </a:lnTo>
                  <a:lnTo>
                    <a:pt x="0" y="1054735"/>
                  </a:lnTo>
                  <a:close/>
                </a:path>
                <a:path w="7919720" h="1089660">
                  <a:moveTo>
                    <a:pt x="34925" y="0"/>
                  </a:moveTo>
                  <a:lnTo>
                    <a:pt x="0" y="34925"/>
                  </a:lnTo>
                  <a:lnTo>
                    <a:pt x="0" y="1054735"/>
                  </a:lnTo>
                  <a:lnTo>
                    <a:pt x="34925" y="1089660"/>
                  </a:lnTo>
                  <a:lnTo>
                    <a:pt x="34925" y="0"/>
                  </a:lnTo>
                  <a:close/>
                </a:path>
                <a:path w="7919720" h="1089660">
                  <a:moveTo>
                    <a:pt x="7884795" y="1054735"/>
                  </a:moveTo>
                  <a:lnTo>
                    <a:pt x="34925" y="1054735"/>
                  </a:lnTo>
                  <a:lnTo>
                    <a:pt x="34925" y="1089660"/>
                  </a:lnTo>
                  <a:lnTo>
                    <a:pt x="7884795" y="1089660"/>
                  </a:lnTo>
                  <a:lnTo>
                    <a:pt x="7884795" y="1054735"/>
                  </a:lnTo>
                  <a:close/>
                </a:path>
                <a:path w="7919720" h="1089660">
                  <a:moveTo>
                    <a:pt x="7884795" y="0"/>
                  </a:moveTo>
                  <a:lnTo>
                    <a:pt x="7884795" y="1089660"/>
                  </a:lnTo>
                  <a:lnTo>
                    <a:pt x="7919720" y="1054735"/>
                  </a:lnTo>
                  <a:lnTo>
                    <a:pt x="7919720" y="34925"/>
                  </a:lnTo>
                  <a:lnTo>
                    <a:pt x="7884795" y="0"/>
                  </a:lnTo>
                  <a:close/>
                </a:path>
                <a:path w="7919720" h="1089660">
                  <a:moveTo>
                    <a:pt x="7919720" y="1054735"/>
                  </a:moveTo>
                  <a:lnTo>
                    <a:pt x="7884795" y="1089660"/>
                  </a:lnTo>
                  <a:lnTo>
                    <a:pt x="7919720" y="1089660"/>
                  </a:lnTo>
                  <a:lnTo>
                    <a:pt x="7919720" y="1054735"/>
                  </a:lnTo>
                  <a:close/>
                </a:path>
                <a:path w="7919720" h="108966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7919720" h="1089660">
                  <a:moveTo>
                    <a:pt x="7884795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7884795" y="34925"/>
                  </a:lnTo>
                  <a:lnTo>
                    <a:pt x="7884795" y="0"/>
                  </a:lnTo>
                  <a:close/>
                </a:path>
                <a:path w="7919720" h="1089660">
                  <a:moveTo>
                    <a:pt x="7919720" y="0"/>
                  </a:moveTo>
                  <a:lnTo>
                    <a:pt x="7884795" y="0"/>
                  </a:lnTo>
                  <a:lnTo>
                    <a:pt x="7919720" y="34925"/>
                  </a:lnTo>
                  <a:lnTo>
                    <a:pt x="791972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8500" y="2517140"/>
              <a:ext cx="5539740" cy="1270000"/>
            </a:xfrm>
            <a:custGeom>
              <a:avLst/>
              <a:gdLst/>
              <a:ahLst/>
              <a:cxnLst/>
              <a:rect l="l" t="t" r="r" b="b"/>
              <a:pathLst>
                <a:path w="5539740" h="1270000">
                  <a:moveTo>
                    <a:pt x="5328031" y="0"/>
                  </a:moveTo>
                  <a:lnTo>
                    <a:pt x="211709" y="0"/>
                  </a:lnTo>
                  <a:lnTo>
                    <a:pt x="163152" y="5589"/>
                  </a:lnTo>
                  <a:lnTo>
                    <a:pt x="118585" y="21510"/>
                  </a:lnTo>
                  <a:lnTo>
                    <a:pt x="79277" y="46496"/>
                  </a:lnTo>
                  <a:lnTo>
                    <a:pt x="46496" y="79277"/>
                  </a:lnTo>
                  <a:lnTo>
                    <a:pt x="21510" y="118585"/>
                  </a:lnTo>
                  <a:lnTo>
                    <a:pt x="5589" y="163152"/>
                  </a:lnTo>
                  <a:lnTo>
                    <a:pt x="0" y="211709"/>
                  </a:lnTo>
                  <a:lnTo>
                    <a:pt x="0" y="1058290"/>
                  </a:lnTo>
                  <a:lnTo>
                    <a:pt x="5589" y="1106847"/>
                  </a:lnTo>
                  <a:lnTo>
                    <a:pt x="21510" y="1151414"/>
                  </a:lnTo>
                  <a:lnTo>
                    <a:pt x="46496" y="1190722"/>
                  </a:lnTo>
                  <a:lnTo>
                    <a:pt x="79277" y="1223503"/>
                  </a:lnTo>
                  <a:lnTo>
                    <a:pt x="118585" y="1248489"/>
                  </a:lnTo>
                  <a:lnTo>
                    <a:pt x="163152" y="1264410"/>
                  </a:lnTo>
                  <a:lnTo>
                    <a:pt x="211709" y="1270000"/>
                  </a:lnTo>
                  <a:lnTo>
                    <a:pt x="5328031" y="1270000"/>
                  </a:lnTo>
                  <a:lnTo>
                    <a:pt x="5376587" y="1264410"/>
                  </a:lnTo>
                  <a:lnTo>
                    <a:pt x="5421154" y="1248489"/>
                  </a:lnTo>
                  <a:lnTo>
                    <a:pt x="5460462" y="1223503"/>
                  </a:lnTo>
                  <a:lnTo>
                    <a:pt x="5493243" y="1190722"/>
                  </a:lnTo>
                  <a:lnTo>
                    <a:pt x="5518229" y="1151414"/>
                  </a:lnTo>
                  <a:lnTo>
                    <a:pt x="5534150" y="1106847"/>
                  </a:lnTo>
                  <a:lnTo>
                    <a:pt x="5539740" y="1058290"/>
                  </a:lnTo>
                  <a:lnTo>
                    <a:pt x="5539740" y="211709"/>
                  </a:lnTo>
                  <a:lnTo>
                    <a:pt x="5534150" y="163152"/>
                  </a:lnTo>
                  <a:lnTo>
                    <a:pt x="5518229" y="118585"/>
                  </a:lnTo>
                  <a:lnTo>
                    <a:pt x="5493243" y="79277"/>
                  </a:lnTo>
                  <a:lnTo>
                    <a:pt x="5460462" y="46496"/>
                  </a:lnTo>
                  <a:lnTo>
                    <a:pt x="5421154" y="21510"/>
                  </a:lnTo>
                  <a:lnTo>
                    <a:pt x="5376587" y="5589"/>
                  </a:lnTo>
                  <a:lnTo>
                    <a:pt x="5328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05960" y="2514600"/>
              <a:ext cx="5544820" cy="1275080"/>
            </a:xfrm>
            <a:custGeom>
              <a:avLst/>
              <a:gdLst/>
              <a:ahLst/>
              <a:cxnLst/>
              <a:rect l="l" t="t" r="r" b="b"/>
              <a:pathLst>
                <a:path w="5544820" h="1275079">
                  <a:moveTo>
                    <a:pt x="5332984" y="0"/>
                  </a:moveTo>
                  <a:lnTo>
                    <a:pt x="211836" y="0"/>
                  </a:lnTo>
                  <a:lnTo>
                    <a:pt x="190245" y="1142"/>
                  </a:lnTo>
                  <a:lnTo>
                    <a:pt x="148843" y="9525"/>
                  </a:lnTo>
                  <a:lnTo>
                    <a:pt x="110870" y="25653"/>
                  </a:lnTo>
                  <a:lnTo>
                    <a:pt x="77088" y="48513"/>
                  </a:lnTo>
                  <a:lnTo>
                    <a:pt x="48387" y="77342"/>
                  </a:lnTo>
                  <a:lnTo>
                    <a:pt x="25526" y="111251"/>
                  </a:lnTo>
                  <a:lnTo>
                    <a:pt x="9525" y="149351"/>
                  </a:lnTo>
                  <a:lnTo>
                    <a:pt x="1015" y="190880"/>
                  </a:lnTo>
                  <a:lnTo>
                    <a:pt x="0" y="212598"/>
                  </a:lnTo>
                  <a:lnTo>
                    <a:pt x="0" y="1062609"/>
                  </a:lnTo>
                  <a:lnTo>
                    <a:pt x="4317" y="1105408"/>
                  </a:lnTo>
                  <a:lnTo>
                    <a:pt x="16637" y="1145286"/>
                  </a:lnTo>
                  <a:lnTo>
                    <a:pt x="36194" y="1181354"/>
                  </a:lnTo>
                  <a:lnTo>
                    <a:pt x="62102" y="1212850"/>
                  </a:lnTo>
                  <a:lnTo>
                    <a:pt x="93472" y="1238758"/>
                  </a:lnTo>
                  <a:lnTo>
                    <a:pt x="129412" y="1258443"/>
                  </a:lnTo>
                  <a:lnTo>
                    <a:pt x="169163" y="1270762"/>
                  </a:lnTo>
                  <a:lnTo>
                    <a:pt x="211836" y="1275080"/>
                  </a:lnTo>
                  <a:lnTo>
                    <a:pt x="5332984" y="1275080"/>
                  </a:lnTo>
                  <a:lnTo>
                    <a:pt x="5375656" y="1270762"/>
                  </a:lnTo>
                  <a:lnTo>
                    <a:pt x="5415407" y="1258443"/>
                  </a:lnTo>
                  <a:lnTo>
                    <a:pt x="5448971" y="1240282"/>
                  </a:lnTo>
                  <a:lnTo>
                    <a:pt x="211836" y="1240155"/>
                  </a:lnTo>
                  <a:lnTo>
                    <a:pt x="192150" y="1239139"/>
                  </a:lnTo>
                  <a:lnTo>
                    <a:pt x="141350" y="1225677"/>
                  </a:lnTo>
                  <a:lnTo>
                    <a:pt x="98043" y="1198626"/>
                  </a:lnTo>
                  <a:lnTo>
                    <a:pt x="64262" y="1160526"/>
                  </a:lnTo>
                  <a:lnTo>
                    <a:pt x="42417" y="1113789"/>
                  </a:lnTo>
                  <a:lnTo>
                    <a:pt x="34983" y="1062609"/>
                  </a:lnTo>
                  <a:lnTo>
                    <a:pt x="34925" y="212598"/>
                  </a:lnTo>
                  <a:lnTo>
                    <a:pt x="35940" y="192532"/>
                  </a:lnTo>
                  <a:lnTo>
                    <a:pt x="49529" y="141859"/>
                  </a:lnTo>
                  <a:lnTo>
                    <a:pt x="76453" y="98171"/>
                  </a:lnTo>
                  <a:lnTo>
                    <a:pt x="114426" y="64262"/>
                  </a:lnTo>
                  <a:lnTo>
                    <a:pt x="160909" y="42290"/>
                  </a:lnTo>
                  <a:lnTo>
                    <a:pt x="213740" y="34925"/>
                  </a:lnTo>
                  <a:lnTo>
                    <a:pt x="5449179" y="34925"/>
                  </a:lnTo>
                  <a:lnTo>
                    <a:pt x="5433948" y="25653"/>
                  </a:lnTo>
                  <a:lnTo>
                    <a:pt x="5415407" y="16637"/>
                  </a:lnTo>
                  <a:lnTo>
                    <a:pt x="5395975" y="9525"/>
                  </a:lnTo>
                  <a:lnTo>
                    <a:pt x="5375656" y="4317"/>
                  </a:lnTo>
                  <a:lnTo>
                    <a:pt x="5354700" y="1142"/>
                  </a:lnTo>
                  <a:lnTo>
                    <a:pt x="5332984" y="0"/>
                  </a:lnTo>
                  <a:close/>
                </a:path>
                <a:path w="5544820" h="1275079">
                  <a:moveTo>
                    <a:pt x="5449179" y="34925"/>
                  </a:moveTo>
                  <a:lnTo>
                    <a:pt x="5332984" y="34925"/>
                  </a:lnTo>
                  <a:lnTo>
                    <a:pt x="5352922" y="36067"/>
                  </a:lnTo>
                  <a:lnTo>
                    <a:pt x="5370448" y="38862"/>
                  </a:lnTo>
                  <a:lnTo>
                    <a:pt x="5418709" y="57023"/>
                  </a:lnTo>
                  <a:lnTo>
                    <a:pt x="5459348" y="88137"/>
                  </a:lnTo>
                  <a:lnTo>
                    <a:pt x="5489447" y="129412"/>
                  </a:lnTo>
                  <a:lnTo>
                    <a:pt x="5506720" y="178435"/>
                  </a:lnTo>
                  <a:lnTo>
                    <a:pt x="5509895" y="1062609"/>
                  </a:lnTo>
                  <a:lnTo>
                    <a:pt x="5508879" y="1082675"/>
                  </a:lnTo>
                  <a:lnTo>
                    <a:pt x="5495290" y="1133348"/>
                  </a:lnTo>
                  <a:lnTo>
                    <a:pt x="5468366" y="1176908"/>
                  </a:lnTo>
                  <a:lnTo>
                    <a:pt x="5430393" y="1210945"/>
                  </a:lnTo>
                  <a:lnTo>
                    <a:pt x="5384038" y="1232789"/>
                  </a:lnTo>
                  <a:lnTo>
                    <a:pt x="5331206" y="1240282"/>
                  </a:lnTo>
                  <a:lnTo>
                    <a:pt x="5448971" y="1240282"/>
                  </a:lnTo>
                  <a:lnTo>
                    <a:pt x="5482844" y="1212850"/>
                  </a:lnTo>
                  <a:lnTo>
                    <a:pt x="5508624" y="1181354"/>
                  </a:lnTo>
                  <a:lnTo>
                    <a:pt x="5528183" y="1145286"/>
                  </a:lnTo>
                  <a:lnTo>
                    <a:pt x="5540501" y="1105408"/>
                  </a:lnTo>
                  <a:lnTo>
                    <a:pt x="5544820" y="1062609"/>
                  </a:lnTo>
                  <a:lnTo>
                    <a:pt x="5544820" y="212598"/>
                  </a:lnTo>
                  <a:lnTo>
                    <a:pt x="5540501" y="169672"/>
                  </a:lnTo>
                  <a:lnTo>
                    <a:pt x="5528183" y="129794"/>
                  </a:lnTo>
                  <a:lnTo>
                    <a:pt x="5508624" y="93725"/>
                  </a:lnTo>
                  <a:lnTo>
                    <a:pt x="5482844" y="62229"/>
                  </a:lnTo>
                  <a:lnTo>
                    <a:pt x="5451474" y="36322"/>
                  </a:lnTo>
                  <a:lnTo>
                    <a:pt x="5449179" y="34925"/>
                  </a:lnTo>
                  <a:close/>
                </a:path>
              </a:pathLst>
            </a:custGeom>
            <a:solidFill>
              <a:srgbClr val="7D7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68596" y="2947415"/>
            <a:ext cx="38093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TeXGyreAdventor"/>
                <a:cs typeface="TeXGyreAdventor"/>
              </a:rPr>
              <a:t>Acción </a:t>
            </a:r>
            <a:r>
              <a:rPr sz="2300" b="1" spc="-10" dirty="0">
                <a:latin typeface="TeXGyreAdventor"/>
                <a:cs typeface="TeXGyreAdventor"/>
              </a:rPr>
              <a:t>2: </a:t>
            </a:r>
            <a:r>
              <a:rPr sz="2300" spc="-25" dirty="0">
                <a:latin typeface="Arial"/>
                <a:cs typeface="Arial"/>
              </a:rPr>
              <a:t>Itinerario </a:t>
            </a:r>
            <a:r>
              <a:rPr sz="2300" spc="-65" dirty="0">
                <a:latin typeface="Arial"/>
                <a:cs typeface="Arial"/>
              </a:rPr>
              <a:t>de </a:t>
            </a:r>
            <a:r>
              <a:rPr sz="2300" spc="-30" dirty="0">
                <a:latin typeface="Arial"/>
                <a:cs typeface="Arial"/>
              </a:rPr>
              <a:t>la</a:t>
            </a:r>
            <a:r>
              <a:rPr sz="2300" spc="-165" dirty="0">
                <a:latin typeface="Arial"/>
                <a:cs typeface="Arial"/>
              </a:rPr>
              <a:t> </a:t>
            </a:r>
            <a:r>
              <a:rPr sz="2300" spc="-15" dirty="0">
                <a:latin typeface="Arial"/>
                <a:cs typeface="Arial"/>
              </a:rPr>
              <a:t>ruta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09720" y="4450079"/>
            <a:ext cx="7919720" cy="1739900"/>
            <a:chOff x="4109720" y="4450079"/>
            <a:chExt cx="7919720" cy="1739900"/>
          </a:xfrm>
        </p:grpSpPr>
        <p:sp>
          <p:nvSpPr>
            <p:cNvPr id="19" name="object 19"/>
            <p:cNvSpPr/>
            <p:nvPr/>
          </p:nvSpPr>
          <p:spPr>
            <a:xfrm>
              <a:off x="4112260" y="5102859"/>
              <a:ext cx="7914640" cy="1084580"/>
            </a:xfrm>
            <a:custGeom>
              <a:avLst/>
              <a:gdLst/>
              <a:ahLst/>
              <a:cxnLst/>
              <a:rect l="l" t="t" r="r" b="b"/>
              <a:pathLst>
                <a:path w="7914640" h="1084579">
                  <a:moveTo>
                    <a:pt x="7914640" y="0"/>
                  </a:moveTo>
                  <a:lnTo>
                    <a:pt x="0" y="0"/>
                  </a:lnTo>
                  <a:lnTo>
                    <a:pt x="0" y="1084580"/>
                  </a:lnTo>
                  <a:lnTo>
                    <a:pt x="7914640" y="1084580"/>
                  </a:lnTo>
                  <a:lnTo>
                    <a:pt x="7914640" y="0"/>
                  </a:lnTo>
                  <a:close/>
                </a:path>
              </a:pathLst>
            </a:custGeom>
            <a:solidFill>
              <a:srgbClr val="DBDB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09720" y="5100319"/>
              <a:ext cx="7919720" cy="1089660"/>
            </a:xfrm>
            <a:custGeom>
              <a:avLst/>
              <a:gdLst/>
              <a:ahLst/>
              <a:cxnLst/>
              <a:rect l="l" t="t" r="r" b="b"/>
              <a:pathLst>
                <a:path w="7919720" h="1089660">
                  <a:moveTo>
                    <a:pt x="0" y="1054734"/>
                  </a:moveTo>
                  <a:lnTo>
                    <a:pt x="0" y="1089659"/>
                  </a:lnTo>
                  <a:lnTo>
                    <a:pt x="34925" y="1089659"/>
                  </a:lnTo>
                  <a:lnTo>
                    <a:pt x="0" y="1054734"/>
                  </a:lnTo>
                  <a:close/>
                </a:path>
                <a:path w="7919720" h="1089660">
                  <a:moveTo>
                    <a:pt x="34925" y="0"/>
                  </a:moveTo>
                  <a:lnTo>
                    <a:pt x="0" y="34924"/>
                  </a:lnTo>
                  <a:lnTo>
                    <a:pt x="0" y="1054734"/>
                  </a:lnTo>
                  <a:lnTo>
                    <a:pt x="34925" y="1089659"/>
                  </a:lnTo>
                  <a:lnTo>
                    <a:pt x="34925" y="0"/>
                  </a:lnTo>
                  <a:close/>
                </a:path>
                <a:path w="7919720" h="1089660">
                  <a:moveTo>
                    <a:pt x="7884795" y="1054734"/>
                  </a:moveTo>
                  <a:lnTo>
                    <a:pt x="34925" y="1054734"/>
                  </a:lnTo>
                  <a:lnTo>
                    <a:pt x="34925" y="1089659"/>
                  </a:lnTo>
                  <a:lnTo>
                    <a:pt x="7884795" y="1089659"/>
                  </a:lnTo>
                  <a:lnTo>
                    <a:pt x="7884795" y="1054734"/>
                  </a:lnTo>
                  <a:close/>
                </a:path>
                <a:path w="7919720" h="1089660">
                  <a:moveTo>
                    <a:pt x="7884795" y="0"/>
                  </a:moveTo>
                  <a:lnTo>
                    <a:pt x="7884795" y="1089659"/>
                  </a:lnTo>
                  <a:lnTo>
                    <a:pt x="7919720" y="1054734"/>
                  </a:lnTo>
                  <a:lnTo>
                    <a:pt x="7919720" y="34924"/>
                  </a:lnTo>
                  <a:lnTo>
                    <a:pt x="7884795" y="0"/>
                  </a:lnTo>
                  <a:close/>
                </a:path>
                <a:path w="7919720" h="1089660">
                  <a:moveTo>
                    <a:pt x="7919720" y="1054734"/>
                  </a:moveTo>
                  <a:lnTo>
                    <a:pt x="7884795" y="1089659"/>
                  </a:lnTo>
                  <a:lnTo>
                    <a:pt x="7919720" y="1089659"/>
                  </a:lnTo>
                  <a:lnTo>
                    <a:pt x="7919720" y="1054734"/>
                  </a:lnTo>
                  <a:close/>
                </a:path>
                <a:path w="7919720" h="1089660">
                  <a:moveTo>
                    <a:pt x="34925" y="0"/>
                  </a:moveTo>
                  <a:lnTo>
                    <a:pt x="0" y="0"/>
                  </a:lnTo>
                  <a:lnTo>
                    <a:pt x="0" y="34924"/>
                  </a:lnTo>
                  <a:lnTo>
                    <a:pt x="34925" y="0"/>
                  </a:lnTo>
                  <a:close/>
                </a:path>
                <a:path w="7919720" h="1089660">
                  <a:moveTo>
                    <a:pt x="7884795" y="0"/>
                  </a:moveTo>
                  <a:lnTo>
                    <a:pt x="34925" y="0"/>
                  </a:lnTo>
                  <a:lnTo>
                    <a:pt x="34925" y="34924"/>
                  </a:lnTo>
                  <a:lnTo>
                    <a:pt x="7884795" y="34924"/>
                  </a:lnTo>
                  <a:lnTo>
                    <a:pt x="7884795" y="0"/>
                  </a:lnTo>
                  <a:close/>
                </a:path>
                <a:path w="7919720" h="1089660">
                  <a:moveTo>
                    <a:pt x="7919720" y="0"/>
                  </a:moveTo>
                  <a:lnTo>
                    <a:pt x="7884795" y="0"/>
                  </a:lnTo>
                  <a:lnTo>
                    <a:pt x="7919720" y="34924"/>
                  </a:lnTo>
                  <a:lnTo>
                    <a:pt x="791972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08500" y="4452619"/>
              <a:ext cx="5539740" cy="1267460"/>
            </a:xfrm>
            <a:custGeom>
              <a:avLst/>
              <a:gdLst/>
              <a:ahLst/>
              <a:cxnLst/>
              <a:rect l="l" t="t" r="r" b="b"/>
              <a:pathLst>
                <a:path w="5539740" h="1267460">
                  <a:moveTo>
                    <a:pt x="5328539" y="0"/>
                  </a:moveTo>
                  <a:lnTo>
                    <a:pt x="211200" y="0"/>
                  </a:lnTo>
                  <a:lnTo>
                    <a:pt x="162792" y="5580"/>
                  </a:lnTo>
                  <a:lnTo>
                    <a:pt x="118345" y="21476"/>
                  </a:lnTo>
                  <a:lnTo>
                    <a:pt x="79129" y="46416"/>
                  </a:lnTo>
                  <a:lnTo>
                    <a:pt x="46416" y="79129"/>
                  </a:lnTo>
                  <a:lnTo>
                    <a:pt x="21476" y="118345"/>
                  </a:lnTo>
                  <a:lnTo>
                    <a:pt x="5580" y="162792"/>
                  </a:lnTo>
                  <a:lnTo>
                    <a:pt x="0" y="211200"/>
                  </a:lnTo>
                  <a:lnTo>
                    <a:pt x="0" y="1056258"/>
                  </a:lnTo>
                  <a:lnTo>
                    <a:pt x="5580" y="1104679"/>
                  </a:lnTo>
                  <a:lnTo>
                    <a:pt x="21476" y="1149131"/>
                  </a:lnTo>
                  <a:lnTo>
                    <a:pt x="46416" y="1188346"/>
                  </a:lnTo>
                  <a:lnTo>
                    <a:pt x="79129" y="1221055"/>
                  </a:lnTo>
                  <a:lnTo>
                    <a:pt x="118345" y="1245989"/>
                  </a:lnTo>
                  <a:lnTo>
                    <a:pt x="162792" y="1261881"/>
                  </a:lnTo>
                  <a:lnTo>
                    <a:pt x="211200" y="1267459"/>
                  </a:lnTo>
                  <a:lnTo>
                    <a:pt x="5328539" y="1267459"/>
                  </a:lnTo>
                  <a:lnTo>
                    <a:pt x="5376947" y="1261881"/>
                  </a:lnTo>
                  <a:lnTo>
                    <a:pt x="5421394" y="1245989"/>
                  </a:lnTo>
                  <a:lnTo>
                    <a:pt x="5460610" y="1221055"/>
                  </a:lnTo>
                  <a:lnTo>
                    <a:pt x="5493323" y="1188346"/>
                  </a:lnTo>
                  <a:lnTo>
                    <a:pt x="5518263" y="1149131"/>
                  </a:lnTo>
                  <a:lnTo>
                    <a:pt x="5534159" y="1104679"/>
                  </a:lnTo>
                  <a:lnTo>
                    <a:pt x="5539740" y="1056258"/>
                  </a:lnTo>
                  <a:lnTo>
                    <a:pt x="5539740" y="211200"/>
                  </a:lnTo>
                  <a:lnTo>
                    <a:pt x="5534159" y="162792"/>
                  </a:lnTo>
                  <a:lnTo>
                    <a:pt x="5518263" y="118345"/>
                  </a:lnTo>
                  <a:lnTo>
                    <a:pt x="5493323" y="79129"/>
                  </a:lnTo>
                  <a:lnTo>
                    <a:pt x="5460610" y="46416"/>
                  </a:lnTo>
                  <a:lnTo>
                    <a:pt x="5421394" y="21476"/>
                  </a:lnTo>
                  <a:lnTo>
                    <a:pt x="5376947" y="5580"/>
                  </a:lnTo>
                  <a:lnTo>
                    <a:pt x="5328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05960" y="4450079"/>
              <a:ext cx="5544820" cy="1272540"/>
            </a:xfrm>
            <a:custGeom>
              <a:avLst/>
              <a:gdLst/>
              <a:ahLst/>
              <a:cxnLst/>
              <a:rect l="l" t="t" r="r" b="b"/>
              <a:pathLst>
                <a:path w="5544820" h="1272539">
                  <a:moveTo>
                    <a:pt x="5333492" y="0"/>
                  </a:moveTo>
                  <a:lnTo>
                    <a:pt x="211454" y="0"/>
                  </a:lnTo>
                  <a:lnTo>
                    <a:pt x="189864" y="1016"/>
                  </a:lnTo>
                  <a:lnTo>
                    <a:pt x="148589" y="9525"/>
                  </a:lnTo>
                  <a:lnTo>
                    <a:pt x="110743" y="25654"/>
                  </a:lnTo>
                  <a:lnTo>
                    <a:pt x="76962" y="48514"/>
                  </a:lnTo>
                  <a:lnTo>
                    <a:pt x="48260" y="77089"/>
                  </a:lnTo>
                  <a:lnTo>
                    <a:pt x="25526" y="110998"/>
                  </a:lnTo>
                  <a:lnTo>
                    <a:pt x="9525" y="149098"/>
                  </a:lnTo>
                  <a:lnTo>
                    <a:pt x="1015" y="190373"/>
                  </a:lnTo>
                  <a:lnTo>
                    <a:pt x="0" y="212090"/>
                  </a:lnTo>
                  <a:lnTo>
                    <a:pt x="0" y="1060450"/>
                  </a:lnTo>
                  <a:lnTo>
                    <a:pt x="4317" y="1103249"/>
                  </a:lnTo>
                  <a:lnTo>
                    <a:pt x="16637" y="1143088"/>
                  </a:lnTo>
                  <a:lnTo>
                    <a:pt x="36067" y="1179093"/>
                  </a:lnTo>
                  <a:lnTo>
                    <a:pt x="61975" y="1210437"/>
                  </a:lnTo>
                  <a:lnTo>
                    <a:pt x="93217" y="1236345"/>
                  </a:lnTo>
                  <a:lnTo>
                    <a:pt x="129159" y="1255864"/>
                  </a:lnTo>
                  <a:lnTo>
                    <a:pt x="168910" y="1268247"/>
                  </a:lnTo>
                  <a:lnTo>
                    <a:pt x="211454" y="1272540"/>
                  </a:lnTo>
                  <a:lnTo>
                    <a:pt x="5333492" y="1272540"/>
                  </a:lnTo>
                  <a:lnTo>
                    <a:pt x="5376037" y="1268247"/>
                  </a:lnTo>
                  <a:lnTo>
                    <a:pt x="5415788" y="1255864"/>
                  </a:lnTo>
                  <a:lnTo>
                    <a:pt x="5449448" y="1237653"/>
                  </a:lnTo>
                  <a:lnTo>
                    <a:pt x="211454" y="1237615"/>
                  </a:lnTo>
                  <a:lnTo>
                    <a:pt x="191515" y="1236611"/>
                  </a:lnTo>
                  <a:lnTo>
                    <a:pt x="141224" y="1223086"/>
                  </a:lnTo>
                  <a:lnTo>
                    <a:pt x="97916" y="1196187"/>
                  </a:lnTo>
                  <a:lnTo>
                    <a:pt x="64135" y="1158163"/>
                  </a:lnTo>
                  <a:lnTo>
                    <a:pt x="42417" y="1111758"/>
                  </a:lnTo>
                  <a:lnTo>
                    <a:pt x="34982" y="1060450"/>
                  </a:lnTo>
                  <a:lnTo>
                    <a:pt x="34925" y="212090"/>
                  </a:lnTo>
                  <a:lnTo>
                    <a:pt x="35940" y="192024"/>
                  </a:lnTo>
                  <a:lnTo>
                    <a:pt x="49402" y="141351"/>
                  </a:lnTo>
                  <a:lnTo>
                    <a:pt x="76326" y="98044"/>
                  </a:lnTo>
                  <a:lnTo>
                    <a:pt x="114300" y="64135"/>
                  </a:lnTo>
                  <a:lnTo>
                    <a:pt x="160654" y="42291"/>
                  </a:lnTo>
                  <a:lnTo>
                    <a:pt x="213232" y="34925"/>
                  </a:lnTo>
                  <a:lnTo>
                    <a:pt x="5449505" y="34925"/>
                  </a:lnTo>
                  <a:lnTo>
                    <a:pt x="5434203" y="25654"/>
                  </a:lnTo>
                  <a:lnTo>
                    <a:pt x="5415788" y="16637"/>
                  </a:lnTo>
                  <a:lnTo>
                    <a:pt x="5396357" y="9525"/>
                  </a:lnTo>
                  <a:lnTo>
                    <a:pt x="5376037" y="4318"/>
                  </a:lnTo>
                  <a:lnTo>
                    <a:pt x="5355082" y="1016"/>
                  </a:lnTo>
                  <a:lnTo>
                    <a:pt x="5333492" y="0"/>
                  </a:lnTo>
                  <a:close/>
                </a:path>
                <a:path w="5544820" h="1272539">
                  <a:moveTo>
                    <a:pt x="5449505" y="34925"/>
                  </a:moveTo>
                  <a:lnTo>
                    <a:pt x="5333492" y="34925"/>
                  </a:lnTo>
                  <a:lnTo>
                    <a:pt x="5353431" y="35941"/>
                  </a:lnTo>
                  <a:lnTo>
                    <a:pt x="5370703" y="38862"/>
                  </a:lnTo>
                  <a:lnTo>
                    <a:pt x="5418963" y="57023"/>
                  </a:lnTo>
                  <a:lnTo>
                    <a:pt x="5459348" y="87884"/>
                  </a:lnTo>
                  <a:lnTo>
                    <a:pt x="5489447" y="129032"/>
                  </a:lnTo>
                  <a:lnTo>
                    <a:pt x="5506720" y="178054"/>
                  </a:lnTo>
                  <a:lnTo>
                    <a:pt x="5509895" y="1060450"/>
                  </a:lnTo>
                  <a:lnTo>
                    <a:pt x="5508879" y="1080516"/>
                  </a:lnTo>
                  <a:lnTo>
                    <a:pt x="5495417" y="1131189"/>
                  </a:lnTo>
                  <a:lnTo>
                    <a:pt x="5468620" y="1174457"/>
                  </a:lnTo>
                  <a:lnTo>
                    <a:pt x="5430773" y="1208379"/>
                  </a:lnTo>
                  <a:lnTo>
                    <a:pt x="5384292" y="1230236"/>
                  </a:lnTo>
                  <a:lnTo>
                    <a:pt x="5331714" y="1237653"/>
                  </a:lnTo>
                  <a:lnTo>
                    <a:pt x="5449448" y="1237653"/>
                  </a:lnTo>
                  <a:lnTo>
                    <a:pt x="5482844" y="1210437"/>
                  </a:lnTo>
                  <a:lnTo>
                    <a:pt x="5508751" y="1179093"/>
                  </a:lnTo>
                  <a:lnTo>
                    <a:pt x="5528183" y="1143088"/>
                  </a:lnTo>
                  <a:lnTo>
                    <a:pt x="5540501" y="1103249"/>
                  </a:lnTo>
                  <a:lnTo>
                    <a:pt x="5544820" y="1060450"/>
                  </a:lnTo>
                  <a:lnTo>
                    <a:pt x="5544820" y="212090"/>
                  </a:lnTo>
                  <a:lnTo>
                    <a:pt x="5540501" y="169291"/>
                  </a:lnTo>
                  <a:lnTo>
                    <a:pt x="5528183" y="129540"/>
                  </a:lnTo>
                  <a:lnTo>
                    <a:pt x="5508751" y="93472"/>
                  </a:lnTo>
                  <a:lnTo>
                    <a:pt x="5482844" y="62103"/>
                  </a:lnTo>
                  <a:lnTo>
                    <a:pt x="5451601" y="36195"/>
                  </a:lnTo>
                  <a:lnTo>
                    <a:pt x="5449505" y="34925"/>
                  </a:lnTo>
                  <a:close/>
                </a:path>
              </a:pathLst>
            </a:custGeom>
            <a:solidFill>
              <a:srgbClr val="7D7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68596" y="4881245"/>
            <a:ext cx="20294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TeXGyreAdventor"/>
                <a:cs typeface="TeXGyreAdventor"/>
              </a:rPr>
              <a:t>Acción </a:t>
            </a:r>
            <a:r>
              <a:rPr sz="2300" b="1" spc="-10" dirty="0">
                <a:latin typeface="TeXGyreAdventor"/>
                <a:cs typeface="TeXGyreAdventor"/>
              </a:rPr>
              <a:t>3:</a:t>
            </a:r>
            <a:r>
              <a:rPr sz="2300" b="1" spc="-85" dirty="0">
                <a:latin typeface="TeXGyreAdventor"/>
                <a:cs typeface="TeXGyreAdventor"/>
              </a:rPr>
              <a:t> </a:t>
            </a:r>
            <a:r>
              <a:rPr sz="2300" spc="-90" dirty="0">
                <a:latin typeface="Arial"/>
                <a:cs typeface="Arial"/>
              </a:rPr>
              <a:t>Ruta</a:t>
            </a:r>
            <a:endParaRPr sz="23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1500" y="2865120"/>
            <a:ext cx="3101340" cy="309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519" y="0"/>
            <a:ext cx="2368550" cy="6858000"/>
            <a:chOff x="477519" y="0"/>
            <a:chExt cx="2368550" cy="6858000"/>
          </a:xfrm>
        </p:grpSpPr>
        <p:sp>
          <p:nvSpPr>
            <p:cNvPr id="3" name="object 3"/>
            <p:cNvSpPr/>
            <p:nvPr/>
          </p:nvSpPr>
          <p:spPr>
            <a:xfrm>
              <a:off x="615949" y="2185670"/>
              <a:ext cx="2227580" cy="1016000"/>
            </a:xfrm>
            <a:custGeom>
              <a:avLst/>
              <a:gdLst/>
              <a:ahLst/>
              <a:cxnLst/>
              <a:rect l="l" t="t" r="r" b="b"/>
              <a:pathLst>
                <a:path w="2227580" h="1016000">
                  <a:moveTo>
                    <a:pt x="2227580" y="0"/>
                  </a:moveTo>
                  <a:lnTo>
                    <a:pt x="0" y="0"/>
                  </a:lnTo>
                  <a:lnTo>
                    <a:pt x="0" y="1016000"/>
                  </a:lnTo>
                  <a:lnTo>
                    <a:pt x="2227580" y="101600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3409" y="2183129"/>
              <a:ext cx="2232660" cy="1021080"/>
            </a:xfrm>
            <a:custGeom>
              <a:avLst/>
              <a:gdLst/>
              <a:ahLst/>
              <a:cxnLst/>
              <a:rect l="l" t="t" r="r" b="b"/>
              <a:pathLst>
                <a:path w="2232660" h="1021080">
                  <a:moveTo>
                    <a:pt x="0" y="963930"/>
                  </a:moveTo>
                  <a:lnTo>
                    <a:pt x="0" y="1021080"/>
                  </a:lnTo>
                  <a:lnTo>
                    <a:pt x="57150" y="1021080"/>
                  </a:lnTo>
                  <a:lnTo>
                    <a:pt x="0" y="963930"/>
                  </a:lnTo>
                  <a:close/>
                </a:path>
                <a:path w="2232660" h="1021080">
                  <a:moveTo>
                    <a:pt x="57150" y="0"/>
                  </a:moveTo>
                  <a:lnTo>
                    <a:pt x="0" y="57150"/>
                  </a:lnTo>
                  <a:lnTo>
                    <a:pt x="0" y="963930"/>
                  </a:lnTo>
                  <a:lnTo>
                    <a:pt x="57150" y="1021080"/>
                  </a:lnTo>
                  <a:lnTo>
                    <a:pt x="57150" y="0"/>
                  </a:lnTo>
                  <a:close/>
                </a:path>
                <a:path w="2232660" h="1021080">
                  <a:moveTo>
                    <a:pt x="2175510" y="963930"/>
                  </a:moveTo>
                  <a:lnTo>
                    <a:pt x="57150" y="963930"/>
                  </a:lnTo>
                  <a:lnTo>
                    <a:pt x="57150" y="1021080"/>
                  </a:lnTo>
                  <a:lnTo>
                    <a:pt x="2175510" y="1021080"/>
                  </a:lnTo>
                  <a:lnTo>
                    <a:pt x="2175510" y="963930"/>
                  </a:lnTo>
                  <a:close/>
                </a:path>
                <a:path w="2232660" h="1021080">
                  <a:moveTo>
                    <a:pt x="2175510" y="0"/>
                  </a:moveTo>
                  <a:lnTo>
                    <a:pt x="2175510" y="1021080"/>
                  </a:lnTo>
                  <a:lnTo>
                    <a:pt x="2232660" y="963930"/>
                  </a:lnTo>
                  <a:lnTo>
                    <a:pt x="2232660" y="57150"/>
                  </a:lnTo>
                  <a:lnTo>
                    <a:pt x="2175510" y="0"/>
                  </a:lnTo>
                  <a:close/>
                </a:path>
                <a:path w="2232660" h="1021080">
                  <a:moveTo>
                    <a:pt x="2232660" y="963930"/>
                  </a:moveTo>
                  <a:lnTo>
                    <a:pt x="2175510" y="1021080"/>
                  </a:lnTo>
                  <a:lnTo>
                    <a:pt x="2232660" y="1021080"/>
                  </a:lnTo>
                  <a:lnTo>
                    <a:pt x="2232660" y="963930"/>
                  </a:lnTo>
                  <a:close/>
                </a:path>
                <a:path w="2232660" h="1021080">
                  <a:moveTo>
                    <a:pt x="571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57150" y="0"/>
                  </a:lnTo>
                  <a:close/>
                </a:path>
                <a:path w="2232660" h="1021080">
                  <a:moveTo>
                    <a:pt x="217551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2175510" y="57150"/>
                  </a:lnTo>
                  <a:lnTo>
                    <a:pt x="2175510" y="0"/>
                  </a:lnTo>
                  <a:close/>
                </a:path>
                <a:path w="2232660" h="1021080">
                  <a:moveTo>
                    <a:pt x="2232660" y="0"/>
                  </a:moveTo>
                  <a:lnTo>
                    <a:pt x="2175510" y="0"/>
                  </a:lnTo>
                  <a:lnTo>
                    <a:pt x="2232660" y="57150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1862" y="2213609"/>
            <a:ext cx="1594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TeXGyreAdventor"/>
                <a:cs typeface="TeXGyreAdventor"/>
              </a:rPr>
              <a:t>Detalle de</a:t>
            </a:r>
            <a:r>
              <a:rPr b="1" spc="-85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b="1" spc="-5" dirty="0">
                <a:solidFill>
                  <a:srgbClr val="000000"/>
                </a:solidFill>
                <a:latin typeface="TeXGyreAdventor"/>
                <a:cs typeface="TeXGyreAdventor"/>
              </a:rPr>
              <a:t>la  Ruta  Agroturística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78733"/>
              </p:ext>
            </p:extLst>
          </p:nvPr>
        </p:nvGraphicFramePr>
        <p:xfrm>
          <a:off x="4038600" y="533401"/>
          <a:ext cx="6705600" cy="558655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17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580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b="1" spc="-5" dirty="0">
                          <a:effectLst/>
                        </a:rPr>
                        <a:t>Dia</a:t>
                      </a:r>
                      <a:r>
                        <a:rPr sz="1600" b="1" spc="-20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1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effectLst/>
                        </a:rPr>
                        <a:t>Punto </a:t>
                      </a:r>
                      <a:r>
                        <a:rPr sz="1600" b="1" dirty="0">
                          <a:effectLst/>
                        </a:rPr>
                        <a:t>de</a:t>
                      </a:r>
                      <a:r>
                        <a:rPr sz="1600" b="1" spc="-50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partida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effectLst/>
                        </a:rPr>
                        <a:t>Destino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5" dirty="0">
                          <a:effectLst/>
                        </a:rPr>
                        <a:t>Km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126364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10" dirty="0">
                          <a:effectLst/>
                        </a:rPr>
                        <a:t>Tiempo</a:t>
                      </a:r>
                      <a:endParaRPr sz="1600" b="1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b="1">
                        <a:effectLst/>
                      </a:endParaRPr>
                    </a:p>
                    <a:p>
                      <a:pPr marR="126364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effectLst/>
                        </a:rPr>
                        <a:t>aproximado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8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effectLst/>
                        </a:rPr>
                        <a:t>Centro Histórico</a:t>
                      </a:r>
                      <a:r>
                        <a:rPr sz="1600" b="1" spc="-55" dirty="0">
                          <a:effectLst/>
                        </a:rPr>
                        <a:t> </a:t>
                      </a:r>
                      <a:r>
                        <a:rPr sz="1600" b="1" dirty="0">
                          <a:effectLst/>
                        </a:rPr>
                        <a:t>de</a:t>
                      </a:r>
                      <a:endParaRPr sz="1600" b="1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b="1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effectLst/>
                        </a:rPr>
                        <a:t>Quito </a:t>
                      </a:r>
                      <a:r>
                        <a:rPr sz="1600" b="1" spc="-15" dirty="0">
                          <a:effectLst/>
                        </a:rPr>
                        <a:t>(A) </a:t>
                      </a:r>
                      <a:r>
                        <a:rPr sz="1600" b="1" dirty="0">
                          <a:effectLst/>
                        </a:rPr>
                        <a:t>(CCM,</a:t>
                      </a:r>
                      <a:r>
                        <a:rPr sz="1600" b="1" spc="-45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García</a:t>
                      </a:r>
                      <a:endParaRPr sz="1600" b="1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effectLst/>
                        </a:rPr>
                        <a:t>Moreno, </a:t>
                      </a:r>
                      <a:r>
                        <a:rPr sz="1600" b="1" spc="-10" dirty="0">
                          <a:effectLst/>
                        </a:rPr>
                        <a:t>Quito</a:t>
                      </a:r>
                      <a:r>
                        <a:rPr sz="1600" b="1" spc="-90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170130)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dirty="0">
                          <a:effectLst/>
                        </a:rPr>
                        <a:t>Reserva</a:t>
                      </a:r>
                      <a:r>
                        <a:rPr sz="1600" b="1" spc="-110" dirty="0">
                          <a:effectLst/>
                        </a:rPr>
                        <a:t> </a:t>
                      </a:r>
                      <a:r>
                        <a:rPr sz="1600" b="1" dirty="0">
                          <a:effectLst/>
                        </a:rPr>
                        <a:t>Alambi</a:t>
                      </a:r>
                      <a:endParaRPr sz="1600" b="1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b="1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effectLst/>
                        </a:rPr>
                        <a:t>(B)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effectLst/>
                        </a:rPr>
                        <a:t>74,5km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126364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dirty="0">
                          <a:effectLst/>
                        </a:rPr>
                        <a:t>1h33min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10" dirty="0">
                          <a:effectLst/>
                        </a:rPr>
                        <a:t>Reserva Alambi</a:t>
                      </a:r>
                      <a:r>
                        <a:rPr sz="1600" b="1" spc="-15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(B)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effectLst/>
                        </a:rPr>
                        <a:t>Paraíso</a:t>
                      </a:r>
                      <a:r>
                        <a:rPr sz="1600" b="1" spc="-20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del</a:t>
                      </a:r>
                      <a:endParaRPr sz="1600" b="1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>
                        <a:effectLst/>
                      </a:endParaRPr>
                    </a:p>
                    <a:p>
                      <a:pPr marL="24955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effectLst/>
                        </a:rPr>
                        <a:t>Pescador</a:t>
                      </a:r>
                      <a:r>
                        <a:rPr sz="1600" b="1" spc="-45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(C)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effectLst/>
                        </a:rPr>
                        <a:t>8,9km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12573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dirty="0">
                          <a:effectLst/>
                        </a:rPr>
                        <a:t>16min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>
                          <a:effectLst/>
                        </a:rPr>
                        <a:t>Paraíso </a:t>
                      </a:r>
                      <a:r>
                        <a:rPr sz="1600" b="1" dirty="0">
                          <a:effectLst/>
                        </a:rPr>
                        <a:t>del</a:t>
                      </a:r>
                      <a:r>
                        <a:rPr sz="1600" b="1" spc="-45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Pescador</a:t>
                      </a:r>
                      <a:endParaRPr sz="1600" b="1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effectLst/>
                        </a:rPr>
                        <a:t>(C)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>
                          <a:effectLst/>
                        </a:rPr>
                        <a:t>Centro</a:t>
                      </a:r>
                      <a:r>
                        <a:rPr sz="1600" b="1" spc="-20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de</a:t>
                      </a:r>
                      <a:endParaRPr sz="16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effectLst/>
                        </a:rPr>
                        <a:t>Nanegalito</a:t>
                      </a:r>
                      <a:r>
                        <a:rPr sz="1600" b="1" spc="-65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(D)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>
                          <a:effectLst/>
                        </a:rPr>
                        <a:t>7,4km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12573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>
                          <a:effectLst/>
                        </a:rPr>
                        <a:t>14min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>
                          <a:effectLst/>
                        </a:rPr>
                        <a:t>Centro </a:t>
                      </a:r>
                      <a:r>
                        <a:rPr sz="1600" b="1" dirty="0">
                          <a:effectLst/>
                        </a:rPr>
                        <a:t>de</a:t>
                      </a:r>
                      <a:r>
                        <a:rPr sz="1600" b="1" spc="-60" dirty="0">
                          <a:effectLst/>
                        </a:rPr>
                        <a:t> </a:t>
                      </a:r>
                      <a:r>
                        <a:rPr sz="1600" b="1" spc="-5" dirty="0">
                          <a:effectLst/>
                        </a:rPr>
                        <a:t>Nanegalito</a:t>
                      </a:r>
                      <a:endParaRPr sz="1600" b="1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>
                        <a:effectLst/>
                      </a:endParaRPr>
                    </a:p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b="1" dirty="0">
                          <a:effectLst/>
                        </a:rPr>
                        <a:t>(D)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>
                          <a:effectLst/>
                        </a:rPr>
                        <a:t>Casa</a:t>
                      </a:r>
                      <a:r>
                        <a:rPr sz="1600" b="1" spc="-40" dirty="0">
                          <a:effectLst/>
                        </a:rPr>
                        <a:t> </a:t>
                      </a:r>
                      <a:r>
                        <a:rPr sz="1600" b="1" dirty="0">
                          <a:effectLst/>
                        </a:rPr>
                        <a:t>Rumisitana</a:t>
                      </a:r>
                      <a:endParaRPr sz="1600" b="1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>
                        <a:effectLst/>
                      </a:endParaRPr>
                    </a:p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b="1" spc="-5" dirty="0">
                          <a:effectLst/>
                        </a:rPr>
                        <a:t>(E)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>
                          <a:effectLst/>
                        </a:rPr>
                        <a:t>1km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>
                          <a:effectLst/>
                        </a:rPr>
                        <a:t>3min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b="1" spc="-35" dirty="0">
                          <a:effectLst/>
                        </a:rPr>
                        <a:t>Total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4145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b="1" spc="-5" dirty="0">
                          <a:effectLst/>
                        </a:rPr>
                        <a:t>91,8km</a:t>
                      </a:r>
                      <a:endParaRPr sz="1600" b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4145" marB="0"/>
                </a:tc>
                <a:tc>
                  <a:txBody>
                    <a:bodyPr/>
                    <a:lstStyle/>
                    <a:p>
                      <a:pPr marR="123189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b="1" dirty="0">
                          <a:effectLst/>
                        </a:rPr>
                        <a:t>2h6min</a:t>
                      </a:r>
                      <a:endParaRPr sz="1600" b="1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14414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12" y="2256472"/>
            <a:ext cx="12268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eXGyreAdventor"/>
                <a:cs typeface="TeXGyreAdventor"/>
              </a:rPr>
              <a:t>Detalle  de la  Ruta</a:t>
            </a:r>
            <a:r>
              <a:rPr sz="2400" b="1" spc="-85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eXGyreAdventor"/>
                <a:cs typeface="TeXGyreAdventor"/>
              </a:rPr>
              <a:t>día  </a:t>
            </a:r>
            <a:r>
              <a:rPr sz="2400" b="1" dirty="0">
                <a:solidFill>
                  <a:srgbClr val="000000"/>
                </a:solidFill>
                <a:latin typeface="TeXGyreAdventor"/>
                <a:cs typeface="TeXGyreAdventor"/>
              </a:rPr>
              <a:t>1</a:t>
            </a:r>
            <a:endParaRPr sz="2400">
              <a:latin typeface="TeXGyreAdventor"/>
              <a:cs typeface="TeXGyreAdvento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87220" y="0"/>
            <a:ext cx="10114280" cy="6289040"/>
            <a:chOff x="1887220" y="0"/>
            <a:chExt cx="10114280" cy="6289040"/>
          </a:xfrm>
        </p:grpSpPr>
        <p:sp>
          <p:nvSpPr>
            <p:cNvPr id="4" name="object 4"/>
            <p:cNvSpPr/>
            <p:nvPr/>
          </p:nvSpPr>
          <p:spPr>
            <a:xfrm>
              <a:off x="1887220" y="0"/>
              <a:ext cx="10114280" cy="6289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8820" y="5300979"/>
              <a:ext cx="873759" cy="812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119" y="0"/>
            <a:ext cx="11485880" cy="6858000"/>
          </a:xfrm>
          <a:custGeom>
            <a:avLst/>
            <a:gdLst/>
            <a:ahLst/>
            <a:cxnLst/>
            <a:rect l="l" t="t" r="r" b="b"/>
            <a:pathLst>
              <a:path w="11485880" h="6858000">
                <a:moveTo>
                  <a:pt x="0" y="6858000"/>
                </a:moveTo>
                <a:lnTo>
                  <a:pt x="11485880" y="6858000"/>
                </a:lnTo>
                <a:lnTo>
                  <a:pt x="11485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77520" cy="6858000"/>
          </a:xfrm>
          <a:custGeom>
            <a:avLst/>
            <a:gdLst/>
            <a:ahLst/>
            <a:cxnLst/>
            <a:rect l="l" t="t" r="r" b="b"/>
            <a:pathLst>
              <a:path w="477520" h="6858000">
                <a:moveTo>
                  <a:pt x="0" y="6858000"/>
                </a:moveTo>
                <a:lnTo>
                  <a:pt x="477520" y="6858000"/>
                </a:lnTo>
                <a:lnTo>
                  <a:pt x="4775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51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3400" y="0"/>
            <a:ext cx="3291840" cy="197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0380" y="160020"/>
            <a:ext cx="3865879" cy="2517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133600" y="2004060"/>
            <a:ext cx="3147060" cy="2118360"/>
            <a:chOff x="2133600" y="2004060"/>
            <a:chExt cx="3147060" cy="2118360"/>
          </a:xfrm>
        </p:grpSpPr>
        <p:sp>
          <p:nvSpPr>
            <p:cNvPr id="8" name="object 8"/>
            <p:cNvSpPr/>
            <p:nvPr/>
          </p:nvSpPr>
          <p:spPr>
            <a:xfrm>
              <a:off x="2133600" y="2453640"/>
              <a:ext cx="3147060" cy="16687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7239" y="2004060"/>
              <a:ext cx="523240" cy="449580"/>
            </a:xfrm>
            <a:custGeom>
              <a:avLst/>
              <a:gdLst/>
              <a:ahLst/>
              <a:cxnLst/>
              <a:rect l="l" t="t" r="r" b="b"/>
              <a:pathLst>
                <a:path w="523239" h="449580">
                  <a:moveTo>
                    <a:pt x="392430" y="0"/>
                  </a:moveTo>
                  <a:lnTo>
                    <a:pt x="130810" y="0"/>
                  </a:lnTo>
                  <a:lnTo>
                    <a:pt x="130810" y="224789"/>
                  </a:lnTo>
                  <a:lnTo>
                    <a:pt x="0" y="224789"/>
                  </a:lnTo>
                  <a:lnTo>
                    <a:pt x="261620" y="449579"/>
                  </a:lnTo>
                  <a:lnTo>
                    <a:pt x="523239" y="224789"/>
                  </a:lnTo>
                  <a:lnTo>
                    <a:pt x="392430" y="224789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7239" y="2004060"/>
              <a:ext cx="523240" cy="449580"/>
            </a:xfrm>
            <a:custGeom>
              <a:avLst/>
              <a:gdLst/>
              <a:ahLst/>
              <a:cxnLst/>
              <a:rect l="l" t="t" r="r" b="b"/>
              <a:pathLst>
                <a:path w="523239" h="449580">
                  <a:moveTo>
                    <a:pt x="22733" y="198247"/>
                  </a:moveTo>
                  <a:lnTo>
                    <a:pt x="9801" y="233211"/>
                  </a:lnTo>
                  <a:lnTo>
                    <a:pt x="261620" y="449579"/>
                  </a:lnTo>
                  <a:lnTo>
                    <a:pt x="292511" y="423037"/>
                  </a:lnTo>
                  <a:lnTo>
                    <a:pt x="238887" y="423037"/>
                  </a:lnTo>
                  <a:lnTo>
                    <a:pt x="261620" y="403504"/>
                  </a:lnTo>
                  <a:lnTo>
                    <a:pt x="22733" y="198247"/>
                  </a:lnTo>
                  <a:close/>
                </a:path>
                <a:path w="523239" h="449580">
                  <a:moveTo>
                    <a:pt x="261620" y="403504"/>
                  </a:moveTo>
                  <a:lnTo>
                    <a:pt x="238887" y="423037"/>
                  </a:lnTo>
                  <a:lnTo>
                    <a:pt x="284352" y="423037"/>
                  </a:lnTo>
                  <a:lnTo>
                    <a:pt x="261620" y="403504"/>
                  </a:lnTo>
                  <a:close/>
                </a:path>
                <a:path w="523239" h="449580">
                  <a:moveTo>
                    <a:pt x="500507" y="198247"/>
                  </a:moveTo>
                  <a:lnTo>
                    <a:pt x="261620" y="403504"/>
                  </a:lnTo>
                  <a:lnTo>
                    <a:pt x="284352" y="423037"/>
                  </a:lnTo>
                  <a:lnTo>
                    <a:pt x="292511" y="423037"/>
                  </a:lnTo>
                  <a:lnTo>
                    <a:pt x="513438" y="233211"/>
                  </a:lnTo>
                  <a:lnTo>
                    <a:pt x="500507" y="198247"/>
                  </a:lnTo>
                  <a:close/>
                </a:path>
                <a:path w="523239" h="449580">
                  <a:moveTo>
                    <a:pt x="9801" y="233211"/>
                  </a:moveTo>
                  <a:lnTo>
                    <a:pt x="0" y="259714"/>
                  </a:lnTo>
                  <a:lnTo>
                    <a:pt x="40647" y="259714"/>
                  </a:lnTo>
                  <a:lnTo>
                    <a:pt x="9801" y="233211"/>
                  </a:lnTo>
                  <a:close/>
                </a:path>
                <a:path w="523239" h="449580">
                  <a:moveTo>
                    <a:pt x="165735" y="0"/>
                  </a:moveTo>
                  <a:lnTo>
                    <a:pt x="130810" y="34925"/>
                  </a:lnTo>
                  <a:lnTo>
                    <a:pt x="130810" y="224789"/>
                  </a:lnTo>
                  <a:lnTo>
                    <a:pt x="53624" y="224789"/>
                  </a:lnTo>
                  <a:lnTo>
                    <a:pt x="94272" y="259714"/>
                  </a:lnTo>
                  <a:lnTo>
                    <a:pt x="165735" y="259714"/>
                  </a:lnTo>
                  <a:lnTo>
                    <a:pt x="165735" y="0"/>
                  </a:lnTo>
                  <a:close/>
                </a:path>
                <a:path w="523239" h="449580">
                  <a:moveTo>
                    <a:pt x="357505" y="0"/>
                  </a:moveTo>
                  <a:lnTo>
                    <a:pt x="357505" y="259714"/>
                  </a:lnTo>
                  <a:lnTo>
                    <a:pt x="428967" y="259714"/>
                  </a:lnTo>
                  <a:lnTo>
                    <a:pt x="469615" y="224789"/>
                  </a:lnTo>
                  <a:lnTo>
                    <a:pt x="392430" y="224789"/>
                  </a:lnTo>
                  <a:lnTo>
                    <a:pt x="392430" y="34925"/>
                  </a:lnTo>
                  <a:lnTo>
                    <a:pt x="357505" y="0"/>
                  </a:lnTo>
                  <a:close/>
                </a:path>
                <a:path w="523239" h="449580">
                  <a:moveTo>
                    <a:pt x="513438" y="233211"/>
                  </a:moveTo>
                  <a:lnTo>
                    <a:pt x="482592" y="259714"/>
                  </a:lnTo>
                  <a:lnTo>
                    <a:pt x="523239" y="259714"/>
                  </a:lnTo>
                  <a:lnTo>
                    <a:pt x="513438" y="233211"/>
                  </a:lnTo>
                  <a:close/>
                </a:path>
                <a:path w="523239" h="449580">
                  <a:moveTo>
                    <a:pt x="12916" y="224789"/>
                  </a:moveTo>
                  <a:lnTo>
                    <a:pt x="0" y="224789"/>
                  </a:lnTo>
                  <a:lnTo>
                    <a:pt x="9801" y="233211"/>
                  </a:lnTo>
                  <a:lnTo>
                    <a:pt x="12916" y="224789"/>
                  </a:lnTo>
                  <a:close/>
                </a:path>
                <a:path w="523239" h="449580">
                  <a:moveTo>
                    <a:pt x="523239" y="224789"/>
                  </a:moveTo>
                  <a:lnTo>
                    <a:pt x="510323" y="224789"/>
                  </a:lnTo>
                  <a:lnTo>
                    <a:pt x="513438" y="233211"/>
                  </a:lnTo>
                  <a:lnTo>
                    <a:pt x="523239" y="224789"/>
                  </a:lnTo>
                  <a:close/>
                </a:path>
                <a:path w="523239" h="449580">
                  <a:moveTo>
                    <a:pt x="165735" y="0"/>
                  </a:moveTo>
                  <a:lnTo>
                    <a:pt x="130810" y="0"/>
                  </a:lnTo>
                  <a:lnTo>
                    <a:pt x="130810" y="34925"/>
                  </a:lnTo>
                  <a:lnTo>
                    <a:pt x="165735" y="0"/>
                  </a:lnTo>
                  <a:close/>
                </a:path>
                <a:path w="523239" h="449580">
                  <a:moveTo>
                    <a:pt x="357505" y="0"/>
                  </a:moveTo>
                  <a:lnTo>
                    <a:pt x="165735" y="0"/>
                  </a:lnTo>
                  <a:lnTo>
                    <a:pt x="165735" y="34925"/>
                  </a:lnTo>
                  <a:lnTo>
                    <a:pt x="357505" y="34925"/>
                  </a:lnTo>
                  <a:lnTo>
                    <a:pt x="357505" y="0"/>
                  </a:lnTo>
                  <a:close/>
                </a:path>
                <a:path w="523239" h="449580">
                  <a:moveTo>
                    <a:pt x="392430" y="0"/>
                  </a:moveTo>
                  <a:lnTo>
                    <a:pt x="357505" y="0"/>
                  </a:lnTo>
                  <a:lnTo>
                    <a:pt x="392430" y="34925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rgbClr val="625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575040" y="2801620"/>
            <a:ext cx="599440" cy="576580"/>
            <a:chOff x="8575040" y="2801620"/>
            <a:chExt cx="599440" cy="576580"/>
          </a:xfrm>
        </p:grpSpPr>
        <p:sp>
          <p:nvSpPr>
            <p:cNvPr id="12" name="object 12"/>
            <p:cNvSpPr/>
            <p:nvPr/>
          </p:nvSpPr>
          <p:spPr>
            <a:xfrm>
              <a:off x="8575040" y="2801620"/>
              <a:ext cx="599440" cy="576580"/>
            </a:xfrm>
            <a:custGeom>
              <a:avLst/>
              <a:gdLst/>
              <a:ahLst/>
              <a:cxnLst/>
              <a:rect l="l" t="t" r="r" b="b"/>
              <a:pathLst>
                <a:path w="599440" h="576579">
                  <a:moveTo>
                    <a:pt x="449579" y="0"/>
                  </a:moveTo>
                  <a:lnTo>
                    <a:pt x="149859" y="0"/>
                  </a:lnTo>
                  <a:lnTo>
                    <a:pt x="149859" y="288289"/>
                  </a:lnTo>
                  <a:lnTo>
                    <a:pt x="0" y="288289"/>
                  </a:lnTo>
                  <a:lnTo>
                    <a:pt x="299719" y="576579"/>
                  </a:lnTo>
                  <a:lnTo>
                    <a:pt x="599439" y="288289"/>
                  </a:lnTo>
                  <a:lnTo>
                    <a:pt x="449579" y="288289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75040" y="2801620"/>
              <a:ext cx="599440" cy="576580"/>
            </a:xfrm>
            <a:custGeom>
              <a:avLst/>
              <a:gdLst/>
              <a:ahLst/>
              <a:cxnLst/>
              <a:rect l="l" t="t" r="r" b="b"/>
              <a:pathLst>
                <a:path w="599440" h="576579">
                  <a:moveTo>
                    <a:pt x="24256" y="263143"/>
                  </a:moveTo>
                  <a:lnTo>
                    <a:pt x="10157" y="298060"/>
                  </a:lnTo>
                  <a:lnTo>
                    <a:pt x="299719" y="576579"/>
                  </a:lnTo>
                  <a:lnTo>
                    <a:pt x="325862" y="551433"/>
                  </a:lnTo>
                  <a:lnTo>
                    <a:pt x="275462" y="551433"/>
                  </a:lnTo>
                  <a:lnTo>
                    <a:pt x="299719" y="528102"/>
                  </a:lnTo>
                  <a:lnTo>
                    <a:pt x="24256" y="263143"/>
                  </a:lnTo>
                  <a:close/>
                </a:path>
                <a:path w="599440" h="576579">
                  <a:moveTo>
                    <a:pt x="299719" y="528102"/>
                  </a:moveTo>
                  <a:lnTo>
                    <a:pt x="275462" y="551433"/>
                  </a:lnTo>
                  <a:lnTo>
                    <a:pt x="323976" y="551433"/>
                  </a:lnTo>
                  <a:lnTo>
                    <a:pt x="299719" y="528102"/>
                  </a:lnTo>
                  <a:close/>
                </a:path>
                <a:path w="599440" h="576579">
                  <a:moveTo>
                    <a:pt x="575182" y="263143"/>
                  </a:moveTo>
                  <a:lnTo>
                    <a:pt x="299719" y="528102"/>
                  </a:lnTo>
                  <a:lnTo>
                    <a:pt x="323976" y="551433"/>
                  </a:lnTo>
                  <a:lnTo>
                    <a:pt x="325862" y="551433"/>
                  </a:lnTo>
                  <a:lnTo>
                    <a:pt x="589282" y="298060"/>
                  </a:lnTo>
                  <a:lnTo>
                    <a:pt x="575182" y="263143"/>
                  </a:lnTo>
                  <a:close/>
                </a:path>
                <a:path w="599440" h="576579">
                  <a:moveTo>
                    <a:pt x="10157" y="298060"/>
                  </a:moveTo>
                  <a:lnTo>
                    <a:pt x="0" y="323214"/>
                  </a:lnTo>
                  <a:lnTo>
                    <a:pt x="36309" y="323214"/>
                  </a:lnTo>
                  <a:lnTo>
                    <a:pt x="10157" y="298060"/>
                  </a:lnTo>
                  <a:close/>
                </a:path>
                <a:path w="599440" h="576579">
                  <a:moveTo>
                    <a:pt x="184784" y="0"/>
                  </a:moveTo>
                  <a:lnTo>
                    <a:pt x="149859" y="34925"/>
                  </a:lnTo>
                  <a:lnTo>
                    <a:pt x="149859" y="288289"/>
                  </a:lnTo>
                  <a:lnTo>
                    <a:pt x="50399" y="288289"/>
                  </a:lnTo>
                  <a:lnTo>
                    <a:pt x="86709" y="323214"/>
                  </a:lnTo>
                  <a:lnTo>
                    <a:pt x="184784" y="323214"/>
                  </a:lnTo>
                  <a:lnTo>
                    <a:pt x="184784" y="0"/>
                  </a:lnTo>
                  <a:close/>
                </a:path>
                <a:path w="599440" h="576579">
                  <a:moveTo>
                    <a:pt x="414654" y="0"/>
                  </a:moveTo>
                  <a:lnTo>
                    <a:pt x="414654" y="323214"/>
                  </a:lnTo>
                  <a:lnTo>
                    <a:pt x="512730" y="323214"/>
                  </a:lnTo>
                  <a:lnTo>
                    <a:pt x="549040" y="288289"/>
                  </a:lnTo>
                  <a:lnTo>
                    <a:pt x="449579" y="288289"/>
                  </a:lnTo>
                  <a:lnTo>
                    <a:pt x="449579" y="34925"/>
                  </a:lnTo>
                  <a:lnTo>
                    <a:pt x="414654" y="0"/>
                  </a:lnTo>
                  <a:close/>
                </a:path>
                <a:path w="599440" h="576579">
                  <a:moveTo>
                    <a:pt x="589282" y="298060"/>
                  </a:moveTo>
                  <a:lnTo>
                    <a:pt x="563130" y="323214"/>
                  </a:lnTo>
                  <a:lnTo>
                    <a:pt x="599439" y="323214"/>
                  </a:lnTo>
                  <a:lnTo>
                    <a:pt x="589282" y="298060"/>
                  </a:lnTo>
                  <a:close/>
                </a:path>
                <a:path w="599440" h="576579">
                  <a:moveTo>
                    <a:pt x="14102" y="288289"/>
                  </a:moveTo>
                  <a:lnTo>
                    <a:pt x="0" y="288289"/>
                  </a:lnTo>
                  <a:lnTo>
                    <a:pt x="10157" y="298060"/>
                  </a:lnTo>
                  <a:lnTo>
                    <a:pt x="14102" y="288289"/>
                  </a:lnTo>
                  <a:close/>
                </a:path>
                <a:path w="599440" h="576579">
                  <a:moveTo>
                    <a:pt x="599439" y="288289"/>
                  </a:moveTo>
                  <a:lnTo>
                    <a:pt x="585337" y="288289"/>
                  </a:lnTo>
                  <a:lnTo>
                    <a:pt x="589282" y="298060"/>
                  </a:lnTo>
                  <a:lnTo>
                    <a:pt x="599439" y="288289"/>
                  </a:lnTo>
                  <a:close/>
                </a:path>
                <a:path w="599440" h="576579">
                  <a:moveTo>
                    <a:pt x="184784" y="0"/>
                  </a:moveTo>
                  <a:lnTo>
                    <a:pt x="149859" y="0"/>
                  </a:lnTo>
                  <a:lnTo>
                    <a:pt x="149859" y="34925"/>
                  </a:lnTo>
                  <a:lnTo>
                    <a:pt x="184784" y="0"/>
                  </a:lnTo>
                  <a:close/>
                </a:path>
                <a:path w="599440" h="576579">
                  <a:moveTo>
                    <a:pt x="414654" y="0"/>
                  </a:moveTo>
                  <a:lnTo>
                    <a:pt x="184784" y="0"/>
                  </a:lnTo>
                  <a:lnTo>
                    <a:pt x="184784" y="34925"/>
                  </a:lnTo>
                  <a:lnTo>
                    <a:pt x="414654" y="34925"/>
                  </a:lnTo>
                  <a:lnTo>
                    <a:pt x="414654" y="0"/>
                  </a:lnTo>
                  <a:close/>
                </a:path>
                <a:path w="599440" h="576579">
                  <a:moveTo>
                    <a:pt x="449579" y="0"/>
                  </a:moveTo>
                  <a:lnTo>
                    <a:pt x="414654" y="0"/>
                  </a:lnTo>
                  <a:lnTo>
                    <a:pt x="449579" y="34925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625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552700" y="4800600"/>
            <a:ext cx="2712720" cy="169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408679" y="4180840"/>
            <a:ext cx="596900" cy="574040"/>
            <a:chOff x="3408679" y="4180840"/>
            <a:chExt cx="596900" cy="574040"/>
          </a:xfrm>
        </p:grpSpPr>
        <p:sp>
          <p:nvSpPr>
            <p:cNvPr id="16" name="object 16"/>
            <p:cNvSpPr/>
            <p:nvPr/>
          </p:nvSpPr>
          <p:spPr>
            <a:xfrm>
              <a:off x="3408679" y="4180840"/>
              <a:ext cx="596900" cy="574040"/>
            </a:xfrm>
            <a:custGeom>
              <a:avLst/>
              <a:gdLst/>
              <a:ahLst/>
              <a:cxnLst/>
              <a:rect l="l" t="t" r="r" b="b"/>
              <a:pathLst>
                <a:path w="596900" h="574039">
                  <a:moveTo>
                    <a:pt x="447675" y="0"/>
                  </a:moveTo>
                  <a:lnTo>
                    <a:pt x="149225" y="0"/>
                  </a:lnTo>
                  <a:lnTo>
                    <a:pt x="149225" y="287020"/>
                  </a:lnTo>
                  <a:lnTo>
                    <a:pt x="0" y="287020"/>
                  </a:lnTo>
                  <a:lnTo>
                    <a:pt x="298450" y="574040"/>
                  </a:lnTo>
                  <a:lnTo>
                    <a:pt x="596900" y="287020"/>
                  </a:lnTo>
                  <a:lnTo>
                    <a:pt x="447675" y="287020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08679" y="4180840"/>
              <a:ext cx="596900" cy="574040"/>
            </a:xfrm>
            <a:custGeom>
              <a:avLst/>
              <a:gdLst/>
              <a:ahLst/>
              <a:cxnLst/>
              <a:rect l="l" t="t" r="r" b="b"/>
              <a:pathLst>
                <a:path w="596900" h="574039">
                  <a:moveTo>
                    <a:pt x="24257" y="261874"/>
                  </a:moveTo>
                  <a:lnTo>
                    <a:pt x="10158" y="296789"/>
                  </a:lnTo>
                  <a:lnTo>
                    <a:pt x="298450" y="574040"/>
                  </a:lnTo>
                  <a:lnTo>
                    <a:pt x="324597" y="548894"/>
                  </a:lnTo>
                  <a:lnTo>
                    <a:pt x="274193" y="548894"/>
                  </a:lnTo>
                  <a:lnTo>
                    <a:pt x="298450" y="525565"/>
                  </a:lnTo>
                  <a:lnTo>
                    <a:pt x="24257" y="261874"/>
                  </a:lnTo>
                  <a:close/>
                </a:path>
                <a:path w="596900" h="574039">
                  <a:moveTo>
                    <a:pt x="298450" y="525565"/>
                  </a:moveTo>
                  <a:lnTo>
                    <a:pt x="274193" y="548894"/>
                  </a:lnTo>
                  <a:lnTo>
                    <a:pt x="322707" y="548894"/>
                  </a:lnTo>
                  <a:lnTo>
                    <a:pt x="298450" y="525565"/>
                  </a:lnTo>
                  <a:close/>
                </a:path>
                <a:path w="596900" h="574039">
                  <a:moveTo>
                    <a:pt x="572643" y="261874"/>
                  </a:moveTo>
                  <a:lnTo>
                    <a:pt x="298450" y="525565"/>
                  </a:lnTo>
                  <a:lnTo>
                    <a:pt x="322707" y="548894"/>
                  </a:lnTo>
                  <a:lnTo>
                    <a:pt x="324597" y="548894"/>
                  </a:lnTo>
                  <a:lnTo>
                    <a:pt x="586741" y="296789"/>
                  </a:lnTo>
                  <a:lnTo>
                    <a:pt x="572643" y="261874"/>
                  </a:lnTo>
                  <a:close/>
                </a:path>
                <a:path w="596900" h="574039">
                  <a:moveTo>
                    <a:pt x="10158" y="296789"/>
                  </a:moveTo>
                  <a:lnTo>
                    <a:pt x="0" y="321945"/>
                  </a:lnTo>
                  <a:lnTo>
                    <a:pt x="36315" y="321945"/>
                  </a:lnTo>
                  <a:lnTo>
                    <a:pt x="10158" y="296789"/>
                  </a:lnTo>
                  <a:close/>
                </a:path>
                <a:path w="596900" h="574039">
                  <a:moveTo>
                    <a:pt x="184150" y="0"/>
                  </a:moveTo>
                  <a:lnTo>
                    <a:pt x="149225" y="34925"/>
                  </a:lnTo>
                  <a:lnTo>
                    <a:pt x="149225" y="287020"/>
                  </a:lnTo>
                  <a:lnTo>
                    <a:pt x="50404" y="287020"/>
                  </a:lnTo>
                  <a:lnTo>
                    <a:pt x="86720" y="321945"/>
                  </a:lnTo>
                  <a:lnTo>
                    <a:pt x="184150" y="321945"/>
                  </a:lnTo>
                  <a:lnTo>
                    <a:pt x="184150" y="0"/>
                  </a:lnTo>
                  <a:close/>
                </a:path>
                <a:path w="596900" h="574039">
                  <a:moveTo>
                    <a:pt x="412750" y="0"/>
                  </a:moveTo>
                  <a:lnTo>
                    <a:pt x="412750" y="321945"/>
                  </a:lnTo>
                  <a:lnTo>
                    <a:pt x="510179" y="321945"/>
                  </a:lnTo>
                  <a:lnTo>
                    <a:pt x="546495" y="287020"/>
                  </a:lnTo>
                  <a:lnTo>
                    <a:pt x="447675" y="287020"/>
                  </a:lnTo>
                  <a:lnTo>
                    <a:pt x="447675" y="34925"/>
                  </a:lnTo>
                  <a:lnTo>
                    <a:pt x="412750" y="0"/>
                  </a:lnTo>
                  <a:close/>
                </a:path>
                <a:path w="596900" h="574039">
                  <a:moveTo>
                    <a:pt x="586741" y="296789"/>
                  </a:moveTo>
                  <a:lnTo>
                    <a:pt x="560584" y="321945"/>
                  </a:lnTo>
                  <a:lnTo>
                    <a:pt x="596900" y="321945"/>
                  </a:lnTo>
                  <a:lnTo>
                    <a:pt x="586741" y="296789"/>
                  </a:lnTo>
                  <a:close/>
                </a:path>
                <a:path w="596900" h="574039">
                  <a:moveTo>
                    <a:pt x="14102" y="287020"/>
                  </a:moveTo>
                  <a:lnTo>
                    <a:pt x="0" y="287020"/>
                  </a:lnTo>
                  <a:lnTo>
                    <a:pt x="10158" y="296789"/>
                  </a:lnTo>
                  <a:lnTo>
                    <a:pt x="14102" y="287020"/>
                  </a:lnTo>
                  <a:close/>
                </a:path>
                <a:path w="596900" h="574039">
                  <a:moveTo>
                    <a:pt x="596900" y="287020"/>
                  </a:moveTo>
                  <a:lnTo>
                    <a:pt x="582797" y="287020"/>
                  </a:lnTo>
                  <a:lnTo>
                    <a:pt x="586741" y="296789"/>
                  </a:lnTo>
                  <a:lnTo>
                    <a:pt x="596900" y="287020"/>
                  </a:lnTo>
                  <a:close/>
                </a:path>
                <a:path w="596900" h="574039">
                  <a:moveTo>
                    <a:pt x="184150" y="0"/>
                  </a:moveTo>
                  <a:lnTo>
                    <a:pt x="149225" y="0"/>
                  </a:lnTo>
                  <a:lnTo>
                    <a:pt x="149225" y="34925"/>
                  </a:lnTo>
                  <a:lnTo>
                    <a:pt x="184150" y="0"/>
                  </a:lnTo>
                  <a:close/>
                </a:path>
                <a:path w="596900" h="574039">
                  <a:moveTo>
                    <a:pt x="412750" y="0"/>
                  </a:moveTo>
                  <a:lnTo>
                    <a:pt x="184150" y="0"/>
                  </a:lnTo>
                  <a:lnTo>
                    <a:pt x="184150" y="34925"/>
                  </a:lnTo>
                  <a:lnTo>
                    <a:pt x="412750" y="34925"/>
                  </a:lnTo>
                  <a:lnTo>
                    <a:pt x="412750" y="0"/>
                  </a:lnTo>
                  <a:close/>
                </a:path>
                <a:path w="596900" h="574039">
                  <a:moveTo>
                    <a:pt x="447675" y="0"/>
                  </a:moveTo>
                  <a:lnTo>
                    <a:pt x="412750" y="0"/>
                  </a:lnTo>
                  <a:lnTo>
                    <a:pt x="447675" y="34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625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018019" y="3637279"/>
            <a:ext cx="3975100" cy="2237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249159" y="50800"/>
            <a:ext cx="2919095" cy="765175"/>
            <a:chOff x="7249159" y="50800"/>
            <a:chExt cx="2919095" cy="765175"/>
          </a:xfrm>
        </p:grpSpPr>
        <p:sp>
          <p:nvSpPr>
            <p:cNvPr id="20" name="object 20"/>
            <p:cNvSpPr/>
            <p:nvPr/>
          </p:nvSpPr>
          <p:spPr>
            <a:xfrm>
              <a:off x="7249159" y="50800"/>
              <a:ext cx="2918713" cy="7647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54239" y="58420"/>
              <a:ext cx="2883154" cy="7292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3335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Paraíso </a:t>
            </a:r>
            <a:r>
              <a:rPr spc="-20" dirty="0"/>
              <a:t>del</a:t>
            </a:r>
            <a:r>
              <a:rPr spc="-180" dirty="0"/>
              <a:t> </a:t>
            </a:r>
            <a:r>
              <a:rPr spc="-75" dirty="0"/>
              <a:t>Pescador</a:t>
            </a:r>
          </a:p>
        </p:txBody>
      </p:sp>
      <p:sp>
        <p:nvSpPr>
          <p:cNvPr id="23" name="object 23"/>
          <p:cNvSpPr/>
          <p:nvPr/>
        </p:nvSpPr>
        <p:spPr>
          <a:xfrm>
            <a:off x="165100" y="137160"/>
            <a:ext cx="1430020" cy="1430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1380" y="3929379"/>
            <a:ext cx="3660140" cy="237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13279" y="2994660"/>
            <a:ext cx="599440" cy="576580"/>
            <a:chOff x="2113279" y="2994660"/>
            <a:chExt cx="599440" cy="576580"/>
          </a:xfrm>
        </p:grpSpPr>
        <p:sp>
          <p:nvSpPr>
            <p:cNvPr id="4" name="object 4"/>
            <p:cNvSpPr/>
            <p:nvPr/>
          </p:nvSpPr>
          <p:spPr>
            <a:xfrm>
              <a:off x="2113279" y="2994660"/>
              <a:ext cx="599440" cy="576580"/>
            </a:xfrm>
            <a:custGeom>
              <a:avLst/>
              <a:gdLst/>
              <a:ahLst/>
              <a:cxnLst/>
              <a:rect l="l" t="t" r="r" b="b"/>
              <a:pathLst>
                <a:path w="599439" h="576579">
                  <a:moveTo>
                    <a:pt x="449580" y="0"/>
                  </a:moveTo>
                  <a:lnTo>
                    <a:pt x="149859" y="0"/>
                  </a:lnTo>
                  <a:lnTo>
                    <a:pt x="149859" y="288289"/>
                  </a:lnTo>
                  <a:lnTo>
                    <a:pt x="0" y="288289"/>
                  </a:lnTo>
                  <a:lnTo>
                    <a:pt x="299719" y="576579"/>
                  </a:lnTo>
                  <a:lnTo>
                    <a:pt x="599439" y="288289"/>
                  </a:lnTo>
                  <a:lnTo>
                    <a:pt x="449580" y="288289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3279" y="2994660"/>
              <a:ext cx="599440" cy="576580"/>
            </a:xfrm>
            <a:custGeom>
              <a:avLst/>
              <a:gdLst/>
              <a:ahLst/>
              <a:cxnLst/>
              <a:rect l="l" t="t" r="r" b="b"/>
              <a:pathLst>
                <a:path w="599439" h="576579">
                  <a:moveTo>
                    <a:pt x="24256" y="263143"/>
                  </a:moveTo>
                  <a:lnTo>
                    <a:pt x="10157" y="298060"/>
                  </a:lnTo>
                  <a:lnTo>
                    <a:pt x="299719" y="576579"/>
                  </a:lnTo>
                  <a:lnTo>
                    <a:pt x="325862" y="551434"/>
                  </a:lnTo>
                  <a:lnTo>
                    <a:pt x="275463" y="551434"/>
                  </a:lnTo>
                  <a:lnTo>
                    <a:pt x="299719" y="528102"/>
                  </a:lnTo>
                  <a:lnTo>
                    <a:pt x="24256" y="263143"/>
                  </a:lnTo>
                  <a:close/>
                </a:path>
                <a:path w="599439" h="576579">
                  <a:moveTo>
                    <a:pt x="299719" y="528102"/>
                  </a:moveTo>
                  <a:lnTo>
                    <a:pt x="275463" y="551434"/>
                  </a:lnTo>
                  <a:lnTo>
                    <a:pt x="323976" y="551434"/>
                  </a:lnTo>
                  <a:lnTo>
                    <a:pt x="299719" y="528102"/>
                  </a:lnTo>
                  <a:close/>
                </a:path>
                <a:path w="599439" h="576579">
                  <a:moveTo>
                    <a:pt x="575182" y="263143"/>
                  </a:moveTo>
                  <a:lnTo>
                    <a:pt x="299719" y="528102"/>
                  </a:lnTo>
                  <a:lnTo>
                    <a:pt x="323976" y="551434"/>
                  </a:lnTo>
                  <a:lnTo>
                    <a:pt x="325862" y="551434"/>
                  </a:lnTo>
                  <a:lnTo>
                    <a:pt x="589282" y="298060"/>
                  </a:lnTo>
                  <a:lnTo>
                    <a:pt x="575182" y="263143"/>
                  </a:lnTo>
                  <a:close/>
                </a:path>
                <a:path w="599439" h="576579">
                  <a:moveTo>
                    <a:pt x="10157" y="298060"/>
                  </a:moveTo>
                  <a:lnTo>
                    <a:pt x="0" y="323214"/>
                  </a:lnTo>
                  <a:lnTo>
                    <a:pt x="36309" y="323214"/>
                  </a:lnTo>
                  <a:lnTo>
                    <a:pt x="10157" y="298060"/>
                  </a:lnTo>
                  <a:close/>
                </a:path>
                <a:path w="599439" h="576579">
                  <a:moveTo>
                    <a:pt x="184784" y="0"/>
                  </a:moveTo>
                  <a:lnTo>
                    <a:pt x="149859" y="34925"/>
                  </a:lnTo>
                  <a:lnTo>
                    <a:pt x="149859" y="288289"/>
                  </a:lnTo>
                  <a:lnTo>
                    <a:pt x="50399" y="288289"/>
                  </a:lnTo>
                  <a:lnTo>
                    <a:pt x="86709" y="323214"/>
                  </a:lnTo>
                  <a:lnTo>
                    <a:pt x="184784" y="323214"/>
                  </a:lnTo>
                  <a:lnTo>
                    <a:pt x="184784" y="0"/>
                  </a:lnTo>
                  <a:close/>
                </a:path>
                <a:path w="599439" h="576579">
                  <a:moveTo>
                    <a:pt x="414655" y="0"/>
                  </a:moveTo>
                  <a:lnTo>
                    <a:pt x="414655" y="323214"/>
                  </a:lnTo>
                  <a:lnTo>
                    <a:pt x="512730" y="323214"/>
                  </a:lnTo>
                  <a:lnTo>
                    <a:pt x="549040" y="288289"/>
                  </a:lnTo>
                  <a:lnTo>
                    <a:pt x="449580" y="288289"/>
                  </a:lnTo>
                  <a:lnTo>
                    <a:pt x="449580" y="34925"/>
                  </a:lnTo>
                  <a:lnTo>
                    <a:pt x="414655" y="0"/>
                  </a:lnTo>
                  <a:close/>
                </a:path>
                <a:path w="599439" h="576579">
                  <a:moveTo>
                    <a:pt x="589282" y="298060"/>
                  </a:moveTo>
                  <a:lnTo>
                    <a:pt x="563130" y="323214"/>
                  </a:lnTo>
                  <a:lnTo>
                    <a:pt x="599439" y="323214"/>
                  </a:lnTo>
                  <a:lnTo>
                    <a:pt x="589282" y="298060"/>
                  </a:lnTo>
                  <a:close/>
                </a:path>
                <a:path w="599439" h="576579">
                  <a:moveTo>
                    <a:pt x="14102" y="288289"/>
                  </a:moveTo>
                  <a:lnTo>
                    <a:pt x="0" y="288289"/>
                  </a:lnTo>
                  <a:lnTo>
                    <a:pt x="10157" y="298060"/>
                  </a:lnTo>
                  <a:lnTo>
                    <a:pt x="14102" y="288289"/>
                  </a:lnTo>
                  <a:close/>
                </a:path>
                <a:path w="599439" h="576579">
                  <a:moveTo>
                    <a:pt x="599439" y="288289"/>
                  </a:moveTo>
                  <a:lnTo>
                    <a:pt x="585337" y="288289"/>
                  </a:lnTo>
                  <a:lnTo>
                    <a:pt x="589282" y="298060"/>
                  </a:lnTo>
                  <a:lnTo>
                    <a:pt x="599439" y="288289"/>
                  </a:lnTo>
                  <a:close/>
                </a:path>
                <a:path w="599439" h="576579">
                  <a:moveTo>
                    <a:pt x="184784" y="0"/>
                  </a:moveTo>
                  <a:lnTo>
                    <a:pt x="149859" y="0"/>
                  </a:lnTo>
                  <a:lnTo>
                    <a:pt x="149859" y="34925"/>
                  </a:lnTo>
                  <a:lnTo>
                    <a:pt x="184784" y="0"/>
                  </a:lnTo>
                  <a:close/>
                </a:path>
                <a:path w="599439" h="576579">
                  <a:moveTo>
                    <a:pt x="414655" y="0"/>
                  </a:moveTo>
                  <a:lnTo>
                    <a:pt x="184784" y="0"/>
                  </a:lnTo>
                  <a:lnTo>
                    <a:pt x="184784" y="34925"/>
                  </a:lnTo>
                  <a:lnTo>
                    <a:pt x="414655" y="34925"/>
                  </a:lnTo>
                  <a:lnTo>
                    <a:pt x="414655" y="0"/>
                  </a:lnTo>
                  <a:close/>
                </a:path>
                <a:path w="599439" h="576579">
                  <a:moveTo>
                    <a:pt x="449580" y="0"/>
                  </a:moveTo>
                  <a:lnTo>
                    <a:pt x="414655" y="0"/>
                  </a:lnTo>
                  <a:lnTo>
                    <a:pt x="449580" y="34925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625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81380" y="474980"/>
            <a:ext cx="3660140" cy="2242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0940" y="474980"/>
            <a:ext cx="4318000" cy="2430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102600" y="2974339"/>
            <a:ext cx="596900" cy="576580"/>
            <a:chOff x="8102600" y="2974339"/>
            <a:chExt cx="596900" cy="576580"/>
          </a:xfrm>
        </p:grpSpPr>
        <p:sp>
          <p:nvSpPr>
            <p:cNvPr id="9" name="object 9"/>
            <p:cNvSpPr/>
            <p:nvPr/>
          </p:nvSpPr>
          <p:spPr>
            <a:xfrm>
              <a:off x="8102600" y="2974339"/>
              <a:ext cx="596900" cy="576580"/>
            </a:xfrm>
            <a:custGeom>
              <a:avLst/>
              <a:gdLst/>
              <a:ahLst/>
              <a:cxnLst/>
              <a:rect l="l" t="t" r="r" b="b"/>
              <a:pathLst>
                <a:path w="596900" h="576579">
                  <a:moveTo>
                    <a:pt x="447675" y="0"/>
                  </a:moveTo>
                  <a:lnTo>
                    <a:pt x="149225" y="0"/>
                  </a:lnTo>
                  <a:lnTo>
                    <a:pt x="149225" y="288289"/>
                  </a:lnTo>
                  <a:lnTo>
                    <a:pt x="0" y="288289"/>
                  </a:lnTo>
                  <a:lnTo>
                    <a:pt x="298450" y="576580"/>
                  </a:lnTo>
                  <a:lnTo>
                    <a:pt x="596900" y="288289"/>
                  </a:lnTo>
                  <a:lnTo>
                    <a:pt x="447675" y="288289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2600" y="2974339"/>
              <a:ext cx="596900" cy="576580"/>
            </a:xfrm>
            <a:custGeom>
              <a:avLst/>
              <a:gdLst/>
              <a:ahLst/>
              <a:cxnLst/>
              <a:rect l="l" t="t" r="r" b="b"/>
              <a:pathLst>
                <a:path w="596900" h="576579">
                  <a:moveTo>
                    <a:pt x="24256" y="263144"/>
                  </a:moveTo>
                  <a:lnTo>
                    <a:pt x="10145" y="298090"/>
                  </a:lnTo>
                  <a:lnTo>
                    <a:pt x="298450" y="576580"/>
                  </a:lnTo>
                  <a:lnTo>
                    <a:pt x="324482" y="551434"/>
                  </a:lnTo>
                  <a:lnTo>
                    <a:pt x="274193" y="551434"/>
                  </a:lnTo>
                  <a:lnTo>
                    <a:pt x="298450" y="528002"/>
                  </a:lnTo>
                  <a:lnTo>
                    <a:pt x="24256" y="263144"/>
                  </a:lnTo>
                  <a:close/>
                </a:path>
                <a:path w="596900" h="576579">
                  <a:moveTo>
                    <a:pt x="298450" y="528002"/>
                  </a:moveTo>
                  <a:lnTo>
                    <a:pt x="274193" y="551434"/>
                  </a:lnTo>
                  <a:lnTo>
                    <a:pt x="322706" y="551434"/>
                  </a:lnTo>
                  <a:lnTo>
                    <a:pt x="298450" y="528002"/>
                  </a:lnTo>
                  <a:close/>
                </a:path>
                <a:path w="596900" h="576579">
                  <a:moveTo>
                    <a:pt x="572643" y="263144"/>
                  </a:moveTo>
                  <a:lnTo>
                    <a:pt x="298450" y="528002"/>
                  </a:lnTo>
                  <a:lnTo>
                    <a:pt x="322706" y="551434"/>
                  </a:lnTo>
                  <a:lnTo>
                    <a:pt x="324482" y="551434"/>
                  </a:lnTo>
                  <a:lnTo>
                    <a:pt x="586754" y="298090"/>
                  </a:lnTo>
                  <a:lnTo>
                    <a:pt x="572643" y="263144"/>
                  </a:lnTo>
                  <a:close/>
                </a:path>
                <a:path w="596900" h="576579">
                  <a:moveTo>
                    <a:pt x="10145" y="298090"/>
                  </a:moveTo>
                  <a:lnTo>
                    <a:pt x="0" y="323214"/>
                  </a:lnTo>
                  <a:lnTo>
                    <a:pt x="36155" y="323214"/>
                  </a:lnTo>
                  <a:lnTo>
                    <a:pt x="10145" y="298090"/>
                  </a:lnTo>
                  <a:close/>
                </a:path>
                <a:path w="596900" h="576579">
                  <a:moveTo>
                    <a:pt x="184150" y="0"/>
                  </a:moveTo>
                  <a:lnTo>
                    <a:pt x="149225" y="34925"/>
                  </a:lnTo>
                  <a:lnTo>
                    <a:pt x="149225" y="288289"/>
                  </a:lnTo>
                  <a:lnTo>
                    <a:pt x="50289" y="288289"/>
                  </a:lnTo>
                  <a:lnTo>
                    <a:pt x="86445" y="323214"/>
                  </a:lnTo>
                  <a:lnTo>
                    <a:pt x="184150" y="323214"/>
                  </a:lnTo>
                  <a:lnTo>
                    <a:pt x="184150" y="0"/>
                  </a:lnTo>
                  <a:close/>
                </a:path>
                <a:path w="596900" h="576579">
                  <a:moveTo>
                    <a:pt x="412750" y="0"/>
                  </a:moveTo>
                  <a:lnTo>
                    <a:pt x="412750" y="323214"/>
                  </a:lnTo>
                  <a:lnTo>
                    <a:pt x="510454" y="323214"/>
                  </a:lnTo>
                  <a:lnTo>
                    <a:pt x="546610" y="288289"/>
                  </a:lnTo>
                  <a:lnTo>
                    <a:pt x="447675" y="288289"/>
                  </a:lnTo>
                  <a:lnTo>
                    <a:pt x="447675" y="34925"/>
                  </a:lnTo>
                  <a:lnTo>
                    <a:pt x="412750" y="0"/>
                  </a:lnTo>
                  <a:close/>
                </a:path>
                <a:path w="596900" h="576579">
                  <a:moveTo>
                    <a:pt x="586754" y="298090"/>
                  </a:moveTo>
                  <a:lnTo>
                    <a:pt x="560744" y="323214"/>
                  </a:lnTo>
                  <a:lnTo>
                    <a:pt x="596900" y="323214"/>
                  </a:lnTo>
                  <a:lnTo>
                    <a:pt x="586754" y="298090"/>
                  </a:lnTo>
                  <a:close/>
                </a:path>
                <a:path w="596900" h="576579">
                  <a:moveTo>
                    <a:pt x="14102" y="288289"/>
                  </a:moveTo>
                  <a:lnTo>
                    <a:pt x="0" y="288289"/>
                  </a:lnTo>
                  <a:lnTo>
                    <a:pt x="10145" y="298090"/>
                  </a:lnTo>
                  <a:lnTo>
                    <a:pt x="14102" y="288289"/>
                  </a:lnTo>
                  <a:close/>
                </a:path>
                <a:path w="596900" h="576579">
                  <a:moveTo>
                    <a:pt x="596900" y="288289"/>
                  </a:moveTo>
                  <a:lnTo>
                    <a:pt x="582797" y="288289"/>
                  </a:lnTo>
                  <a:lnTo>
                    <a:pt x="586754" y="298090"/>
                  </a:lnTo>
                  <a:lnTo>
                    <a:pt x="596900" y="288289"/>
                  </a:lnTo>
                  <a:close/>
                </a:path>
                <a:path w="596900" h="576579">
                  <a:moveTo>
                    <a:pt x="184150" y="0"/>
                  </a:moveTo>
                  <a:lnTo>
                    <a:pt x="149225" y="0"/>
                  </a:lnTo>
                  <a:lnTo>
                    <a:pt x="149225" y="34925"/>
                  </a:lnTo>
                  <a:lnTo>
                    <a:pt x="184150" y="0"/>
                  </a:lnTo>
                  <a:close/>
                </a:path>
                <a:path w="596900" h="576579">
                  <a:moveTo>
                    <a:pt x="412750" y="0"/>
                  </a:moveTo>
                  <a:lnTo>
                    <a:pt x="184150" y="0"/>
                  </a:lnTo>
                  <a:lnTo>
                    <a:pt x="184150" y="34925"/>
                  </a:lnTo>
                  <a:lnTo>
                    <a:pt x="412750" y="34925"/>
                  </a:lnTo>
                  <a:lnTo>
                    <a:pt x="412750" y="0"/>
                  </a:lnTo>
                  <a:close/>
                </a:path>
                <a:path w="596900" h="576579">
                  <a:moveTo>
                    <a:pt x="447675" y="0"/>
                  </a:moveTo>
                  <a:lnTo>
                    <a:pt x="412750" y="0"/>
                  </a:lnTo>
                  <a:lnTo>
                    <a:pt x="447675" y="34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625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350000" y="3619500"/>
            <a:ext cx="4564380" cy="256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28740" y="1785620"/>
            <a:ext cx="2618993" cy="1575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9890" y="1863344"/>
            <a:ext cx="2000250" cy="13696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-3175" algn="ctr">
              <a:lnSpc>
                <a:spcPct val="85200"/>
              </a:lnSpc>
              <a:spcBef>
                <a:spcPts val="455"/>
              </a:spcBef>
            </a:pPr>
            <a:r>
              <a:rPr sz="2000" spc="-55" dirty="0">
                <a:latin typeface="Arial"/>
                <a:cs typeface="Arial"/>
              </a:rPr>
              <a:t>Ubicación </a:t>
            </a:r>
            <a:r>
              <a:rPr sz="2000" spc="-60" dirty="0">
                <a:latin typeface="Arial"/>
                <a:cs typeface="Arial"/>
              </a:rPr>
              <a:t>:  </a:t>
            </a:r>
            <a:r>
              <a:rPr sz="2000" spc="-50" dirty="0">
                <a:latin typeface="Arial"/>
                <a:cs typeface="Arial"/>
              </a:rPr>
              <a:t>noroccidente </a:t>
            </a:r>
            <a:r>
              <a:rPr sz="2000" spc="-55" dirty="0">
                <a:latin typeface="Arial"/>
                <a:cs typeface="Arial"/>
              </a:rPr>
              <a:t>de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la  </a:t>
            </a:r>
            <a:r>
              <a:rPr sz="2000" spc="-55" dirty="0">
                <a:latin typeface="Arial"/>
                <a:cs typeface="Arial"/>
              </a:rPr>
              <a:t>provincia de  Pichincha, </a:t>
            </a:r>
            <a:r>
              <a:rPr sz="2000" spc="-35" dirty="0">
                <a:latin typeface="Arial"/>
                <a:cs typeface="Arial"/>
              </a:rPr>
              <a:t>cantón  </a:t>
            </a:r>
            <a:r>
              <a:rPr sz="2000" spc="-70" dirty="0">
                <a:latin typeface="Arial"/>
                <a:cs typeface="Arial"/>
              </a:rPr>
              <a:t>Quito.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98940" y="1785620"/>
            <a:ext cx="2616454" cy="1575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73006" y="1965960"/>
            <a:ext cx="2068830" cy="1108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8400"/>
              </a:lnSpc>
              <a:spcBef>
                <a:spcPts val="95"/>
              </a:spcBef>
            </a:pPr>
            <a:r>
              <a:rPr sz="2000" spc="-70" dirty="0">
                <a:latin typeface="Arial"/>
                <a:cs typeface="Arial"/>
              </a:rPr>
              <a:t>Fuente </a:t>
            </a:r>
            <a:r>
              <a:rPr sz="2000" spc="-45" dirty="0">
                <a:latin typeface="Arial"/>
                <a:cs typeface="Arial"/>
              </a:rPr>
              <a:t>de </a:t>
            </a:r>
            <a:r>
              <a:rPr sz="2000" spc="-50" dirty="0">
                <a:latin typeface="Arial"/>
                <a:cs typeface="Arial"/>
              </a:rPr>
              <a:t>ingreso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:  </a:t>
            </a:r>
            <a:r>
              <a:rPr sz="2000" spc="-45" dirty="0">
                <a:latin typeface="Arial"/>
                <a:cs typeface="Arial"/>
              </a:rPr>
              <a:t>Agricultura  </a:t>
            </a:r>
            <a:r>
              <a:rPr sz="2000" spc="-90" dirty="0">
                <a:latin typeface="Arial"/>
                <a:cs typeface="Arial"/>
              </a:rPr>
              <a:t>Turismo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3840" y="3609340"/>
            <a:ext cx="2616454" cy="1943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74101" y="3562984"/>
            <a:ext cx="1998980" cy="198691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algn="ctr">
              <a:lnSpc>
                <a:spcPts val="2039"/>
              </a:lnSpc>
              <a:spcBef>
                <a:spcPts val="465"/>
              </a:spcBef>
            </a:pPr>
            <a:r>
              <a:rPr sz="2000" spc="-60" dirty="0">
                <a:latin typeface="Arial"/>
                <a:cs typeface="Arial"/>
              </a:rPr>
              <a:t>Demografía: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3026  </a:t>
            </a:r>
            <a:r>
              <a:rPr sz="2000" spc="-35" dirty="0">
                <a:latin typeface="Arial"/>
                <a:cs typeface="Arial"/>
              </a:rPr>
              <a:t>habitantes.</a:t>
            </a:r>
            <a:endParaRPr sz="2000">
              <a:latin typeface="Arial"/>
              <a:cs typeface="Arial"/>
            </a:endParaRPr>
          </a:p>
          <a:p>
            <a:pPr marL="66040" algn="ctr">
              <a:lnSpc>
                <a:spcPts val="2220"/>
              </a:lnSpc>
              <a:spcBef>
                <a:spcPts val="434"/>
              </a:spcBef>
            </a:pPr>
            <a:r>
              <a:rPr sz="2000" spc="-165" dirty="0">
                <a:latin typeface="Arial"/>
                <a:cs typeface="Arial"/>
              </a:rPr>
              <a:t>INEC </a:t>
            </a:r>
            <a:r>
              <a:rPr sz="2000" spc="-55" dirty="0">
                <a:latin typeface="Arial"/>
                <a:cs typeface="Arial"/>
              </a:rPr>
              <a:t>: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2020</a:t>
            </a:r>
            <a:endParaRPr sz="2000">
              <a:latin typeface="Arial"/>
              <a:cs typeface="Arial"/>
            </a:endParaRPr>
          </a:p>
          <a:p>
            <a:pPr marL="111125" marR="100330" algn="ctr">
              <a:lnSpc>
                <a:spcPct val="85000"/>
              </a:lnSpc>
              <a:spcBef>
                <a:spcPts val="180"/>
              </a:spcBef>
            </a:pPr>
            <a:r>
              <a:rPr sz="2000" spc="-45" dirty="0">
                <a:latin typeface="Arial"/>
                <a:cs typeface="Arial"/>
              </a:rPr>
              <a:t>menciona </a:t>
            </a:r>
            <a:r>
              <a:rPr sz="2000" spc="-55" dirty="0">
                <a:latin typeface="Arial"/>
                <a:cs typeface="Arial"/>
              </a:rPr>
              <a:t>que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el  </a:t>
            </a:r>
            <a:r>
              <a:rPr sz="2000" spc="-40" dirty="0">
                <a:latin typeface="Arial"/>
                <a:cs typeface="Arial"/>
              </a:rPr>
              <a:t>crecimiento  poblacional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será  </a:t>
            </a:r>
            <a:r>
              <a:rPr sz="2000" spc="-50" dirty="0">
                <a:latin typeface="Arial"/>
                <a:cs typeface="Arial"/>
              </a:rPr>
              <a:t>1.05%.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47457" y="242570"/>
            <a:ext cx="2696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spc="-7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Introducción</a:t>
            </a:r>
            <a:endParaRPr sz="4000"/>
          </a:p>
        </p:txBody>
      </p:sp>
      <p:grpSp>
        <p:nvGrpSpPr>
          <p:cNvPr id="10" name="object 10"/>
          <p:cNvGrpSpPr/>
          <p:nvPr/>
        </p:nvGrpSpPr>
        <p:grpSpPr>
          <a:xfrm>
            <a:off x="1036955" y="1064894"/>
            <a:ext cx="5068570" cy="5213350"/>
            <a:chOff x="1036955" y="1064894"/>
            <a:chExt cx="5068570" cy="5213350"/>
          </a:xfrm>
        </p:grpSpPr>
        <p:sp>
          <p:nvSpPr>
            <p:cNvPr id="11" name="object 11"/>
            <p:cNvSpPr/>
            <p:nvPr/>
          </p:nvSpPr>
          <p:spPr>
            <a:xfrm>
              <a:off x="1046480" y="1074419"/>
              <a:ext cx="5049520" cy="5194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1717" y="1069657"/>
              <a:ext cx="5059045" cy="5203825"/>
            </a:xfrm>
            <a:custGeom>
              <a:avLst/>
              <a:gdLst/>
              <a:ahLst/>
              <a:cxnLst/>
              <a:rect l="l" t="t" r="r" b="b"/>
              <a:pathLst>
                <a:path w="5059045" h="5203825">
                  <a:moveTo>
                    <a:pt x="0" y="5203825"/>
                  </a:moveTo>
                  <a:lnTo>
                    <a:pt x="5059045" y="5203825"/>
                  </a:lnTo>
                  <a:lnTo>
                    <a:pt x="5059045" y="0"/>
                  </a:lnTo>
                  <a:lnTo>
                    <a:pt x="0" y="0"/>
                  </a:lnTo>
                  <a:lnTo>
                    <a:pt x="0" y="5203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519" y="0"/>
            <a:ext cx="2368550" cy="6858000"/>
            <a:chOff x="477519" y="0"/>
            <a:chExt cx="2368550" cy="6858000"/>
          </a:xfrm>
        </p:grpSpPr>
        <p:sp>
          <p:nvSpPr>
            <p:cNvPr id="3" name="object 3"/>
            <p:cNvSpPr/>
            <p:nvPr/>
          </p:nvSpPr>
          <p:spPr>
            <a:xfrm>
              <a:off x="615949" y="2185670"/>
              <a:ext cx="2227580" cy="1016000"/>
            </a:xfrm>
            <a:custGeom>
              <a:avLst/>
              <a:gdLst/>
              <a:ahLst/>
              <a:cxnLst/>
              <a:rect l="l" t="t" r="r" b="b"/>
              <a:pathLst>
                <a:path w="2227580" h="1016000">
                  <a:moveTo>
                    <a:pt x="2227580" y="0"/>
                  </a:moveTo>
                  <a:lnTo>
                    <a:pt x="0" y="0"/>
                  </a:lnTo>
                  <a:lnTo>
                    <a:pt x="0" y="1016000"/>
                  </a:lnTo>
                  <a:lnTo>
                    <a:pt x="2227580" y="1016000"/>
                  </a:lnTo>
                  <a:lnTo>
                    <a:pt x="2227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3409" y="2183129"/>
              <a:ext cx="2232660" cy="1021080"/>
            </a:xfrm>
            <a:custGeom>
              <a:avLst/>
              <a:gdLst/>
              <a:ahLst/>
              <a:cxnLst/>
              <a:rect l="l" t="t" r="r" b="b"/>
              <a:pathLst>
                <a:path w="2232660" h="1021080">
                  <a:moveTo>
                    <a:pt x="0" y="963930"/>
                  </a:moveTo>
                  <a:lnTo>
                    <a:pt x="0" y="1021080"/>
                  </a:lnTo>
                  <a:lnTo>
                    <a:pt x="57150" y="1021080"/>
                  </a:lnTo>
                  <a:lnTo>
                    <a:pt x="0" y="963930"/>
                  </a:lnTo>
                  <a:close/>
                </a:path>
                <a:path w="2232660" h="1021080">
                  <a:moveTo>
                    <a:pt x="57150" y="0"/>
                  </a:moveTo>
                  <a:lnTo>
                    <a:pt x="0" y="57150"/>
                  </a:lnTo>
                  <a:lnTo>
                    <a:pt x="0" y="963930"/>
                  </a:lnTo>
                  <a:lnTo>
                    <a:pt x="57150" y="1021080"/>
                  </a:lnTo>
                  <a:lnTo>
                    <a:pt x="57150" y="0"/>
                  </a:lnTo>
                  <a:close/>
                </a:path>
                <a:path w="2232660" h="1021080">
                  <a:moveTo>
                    <a:pt x="2175510" y="963930"/>
                  </a:moveTo>
                  <a:lnTo>
                    <a:pt x="57150" y="963930"/>
                  </a:lnTo>
                  <a:lnTo>
                    <a:pt x="57150" y="1021080"/>
                  </a:lnTo>
                  <a:lnTo>
                    <a:pt x="2175510" y="1021080"/>
                  </a:lnTo>
                  <a:lnTo>
                    <a:pt x="2175510" y="963930"/>
                  </a:lnTo>
                  <a:close/>
                </a:path>
                <a:path w="2232660" h="1021080">
                  <a:moveTo>
                    <a:pt x="2175510" y="0"/>
                  </a:moveTo>
                  <a:lnTo>
                    <a:pt x="2175510" y="1021080"/>
                  </a:lnTo>
                  <a:lnTo>
                    <a:pt x="2232660" y="963930"/>
                  </a:lnTo>
                  <a:lnTo>
                    <a:pt x="2232660" y="57150"/>
                  </a:lnTo>
                  <a:lnTo>
                    <a:pt x="2175510" y="0"/>
                  </a:lnTo>
                  <a:close/>
                </a:path>
                <a:path w="2232660" h="1021080">
                  <a:moveTo>
                    <a:pt x="2232660" y="963930"/>
                  </a:moveTo>
                  <a:lnTo>
                    <a:pt x="2175510" y="1021080"/>
                  </a:lnTo>
                  <a:lnTo>
                    <a:pt x="2232660" y="1021080"/>
                  </a:lnTo>
                  <a:lnTo>
                    <a:pt x="2232660" y="963930"/>
                  </a:lnTo>
                  <a:close/>
                </a:path>
                <a:path w="2232660" h="1021080">
                  <a:moveTo>
                    <a:pt x="571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57150" y="0"/>
                  </a:lnTo>
                  <a:close/>
                </a:path>
                <a:path w="2232660" h="1021080">
                  <a:moveTo>
                    <a:pt x="217551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2175510" y="57150"/>
                  </a:lnTo>
                  <a:lnTo>
                    <a:pt x="2175510" y="0"/>
                  </a:lnTo>
                  <a:close/>
                </a:path>
                <a:path w="2232660" h="1021080">
                  <a:moveTo>
                    <a:pt x="2232660" y="0"/>
                  </a:moveTo>
                  <a:lnTo>
                    <a:pt x="2175510" y="0"/>
                  </a:lnTo>
                  <a:lnTo>
                    <a:pt x="2232660" y="57150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23803"/>
              </p:ext>
            </p:extLst>
          </p:nvPr>
        </p:nvGraphicFramePr>
        <p:xfrm>
          <a:off x="3623945" y="628650"/>
          <a:ext cx="7636193" cy="56959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3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ts val="1614"/>
                        </a:lnSpc>
                        <a:spcBef>
                          <a:spcPts val="1120"/>
                        </a:spcBef>
                      </a:pPr>
                      <a:r>
                        <a:rPr sz="1600" b="1" spc="-5" dirty="0"/>
                        <a:t>Dia</a:t>
                      </a:r>
                      <a:r>
                        <a:rPr sz="1600" b="1" spc="-20" dirty="0"/>
                        <a:t> </a:t>
                      </a:r>
                      <a:r>
                        <a:rPr sz="1600" b="1" spc="-5" dirty="0"/>
                        <a:t>2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R="1410970">
                        <a:lnSpc>
                          <a:spcPct val="100000"/>
                        </a:lnSpc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67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b="1" spc="-5" dirty="0"/>
                        <a:t>Punto </a:t>
                      </a:r>
                      <a:r>
                        <a:rPr sz="1600" b="1" dirty="0"/>
                        <a:t>de</a:t>
                      </a:r>
                      <a:r>
                        <a:rPr sz="1600" b="1" spc="-50" dirty="0"/>
                        <a:t> </a:t>
                      </a:r>
                      <a:r>
                        <a:rPr sz="1600" b="1" spc="-5" dirty="0"/>
                        <a:t>partida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b="1" spc="-5" dirty="0"/>
                        <a:t>Destino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R="151130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b="1" spc="5" dirty="0"/>
                        <a:t>Km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b="1" spc="-10" dirty="0"/>
                        <a:t>Tiempo</a:t>
                      </a:r>
                      <a:endParaRPr sz="1600" b="1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/>
                    </a:p>
                    <a:p>
                      <a:pPr marR="80010" algn="ctr">
                        <a:lnSpc>
                          <a:spcPts val="1610"/>
                        </a:lnSpc>
                      </a:pPr>
                      <a:r>
                        <a:rPr sz="1600" b="1" spc="-5" dirty="0"/>
                        <a:t>aproximado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22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94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dirty="0"/>
                        <a:t>Casa </a:t>
                      </a:r>
                      <a:r>
                        <a:rPr sz="1600" b="1" spc="-5" dirty="0"/>
                        <a:t>Rumisitana</a:t>
                      </a:r>
                      <a:r>
                        <a:rPr sz="1600" b="1" spc="-60" dirty="0"/>
                        <a:t> </a:t>
                      </a:r>
                      <a:r>
                        <a:rPr sz="1600" b="1" spc="-15" dirty="0"/>
                        <a:t>(A)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/>
                        <a:t>Restaurante</a:t>
                      </a:r>
                      <a:r>
                        <a:rPr sz="1600" b="1" spc="-95" dirty="0"/>
                        <a:t> </a:t>
                      </a:r>
                      <a:r>
                        <a:rPr sz="1600" b="1" dirty="0"/>
                        <a:t>El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 dirty="0"/>
                    </a:p>
                    <a:p>
                      <a:pPr marL="120650">
                        <a:lnSpc>
                          <a:spcPts val="1610"/>
                        </a:lnSpc>
                      </a:pPr>
                      <a:r>
                        <a:rPr sz="1600" b="1" spc="-5" dirty="0"/>
                        <a:t>Sabrosón 1</a:t>
                      </a:r>
                      <a:r>
                        <a:rPr sz="1600" b="1" spc="-90" dirty="0"/>
                        <a:t> </a:t>
                      </a:r>
                      <a:r>
                        <a:rPr sz="1600" b="1" spc="-5" dirty="0"/>
                        <a:t>(B)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151447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dirty="0"/>
                        <a:t>1km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dirty="0"/>
                        <a:t>3min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613"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/>
                        <a:t>Restaurante</a:t>
                      </a:r>
                      <a:r>
                        <a:rPr sz="1600" b="1" spc="-85" dirty="0"/>
                        <a:t> </a:t>
                      </a:r>
                      <a:r>
                        <a:rPr sz="1600" b="1" dirty="0"/>
                        <a:t>El</a:t>
                      </a:r>
                      <a:endParaRPr sz="1600" b="1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b="1"/>
                    </a:p>
                    <a:p>
                      <a:pPr marL="422275">
                        <a:lnSpc>
                          <a:spcPts val="1610"/>
                        </a:lnSpc>
                      </a:pPr>
                      <a:r>
                        <a:rPr sz="1600" b="1" spc="-5" dirty="0"/>
                        <a:t>Sabroson 1</a:t>
                      </a:r>
                      <a:r>
                        <a:rPr sz="1600" b="1" spc="-110" dirty="0"/>
                        <a:t> </a:t>
                      </a:r>
                      <a:r>
                        <a:rPr sz="1600" b="1" spc="-5" dirty="0"/>
                        <a:t>(B)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/>
                        <a:t>Finca</a:t>
                      </a:r>
                      <a:r>
                        <a:rPr sz="1600" b="1" spc="-50" dirty="0"/>
                        <a:t> </a:t>
                      </a:r>
                      <a:r>
                        <a:rPr sz="1600" b="1" spc="-5" dirty="0"/>
                        <a:t>Frajares</a:t>
                      </a:r>
                      <a:endParaRPr sz="1600" b="1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b="1" dirty="0"/>
                    </a:p>
                    <a:p>
                      <a:pPr marL="1270" algn="ctr">
                        <a:lnSpc>
                          <a:spcPts val="1610"/>
                        </a:lnSpc>
                      </a:pPr>
                      <a:r>
                        <a:rPr sz="1600" b="1" spc="-5" dirty="0"/>
                        <a:t>(C)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151447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/>
                        <a:t>2,8km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/>
                        <a:t>4min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613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/>
                        <a:t>Finca </a:t>
                      </a:r>
                      <a:r>
                        <a:rPr sz="1600" b="1" dirty="0"/>
                        <a:t>Frajares</a:t>
                      </a:r>
                      <a:r>
                        <a:rPr sz="1600" b="1" spc="-55" dirty="0"/>
                        <a:t> </a:t>
                      </a:r>
                      <a:r>
                        <a:rPr sz="1600" b="1" spc="-5" dirty="0"/>
                        <a:t>(C)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10" dirty="0"/>
                        <a:t>Playitas</a:t>
                      </a:r>
                      <a:r>
                        <a:rPr sz="1600" b="1" dirty="0"/>
                        <a:t> </a:t>
                      </a:r>
                      <a:r>
                        <a:rPr sz="1600" b="1" spc="-5" dirty="0"/>
                        <a:t>Las</a:t>
                      </a:r>
                      <a:endParaRPr sz="1600" b="1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/>
                    </a:p>
                    <a:p>
                      <a:pPr marL="189230">
                        <a:lnSpc>
                          <a:spcPts val="1605"/>
                        </a:lnSpc>
                      </a:pPr>
                      <a:r>
                        <a:rPr sz="1600" b="1" dirty="0"/>
                        <a:t>Cucardas</a:t>
                      </a:r>
                      <a:r>
                        <a:rPr sz="1600" b="1" spc="-50" dirty="0"/>
                        <a:t> </a:t>
                      </a:r>
                      <a:r>
                        <a:rPr sz="1600" b="1" spc="-5" dirty="0"/>
                        <a:t>(D)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151447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/>
                        <a:t>9,6km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/>
                        <a:t>13min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613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10" dirty="0"/>
                        <a:t>Playitas </a:t>
                      </a:r>
                      <a:r>
                        <a:rPr sz="1600" b="1" dirty="0"/>
                        <a:t>Las</a:t>
                      </a:r>
                      <a:r>
                        <a:rPr sz="1600" b="1" spc="-15" dirty="0"/>
                        <a:t> </a:t>
                      </a:r>
                      <a:r>
                        <a:rPr sz="1600" b="1" dirty="0"/>
                        <a:t>Cucardas</a:t>
                      </a:r>
                      <a:endParaRPr sz="1600" b="1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/>
                    </a:p>
                    <a:p>
                      <a:pPr marL="13970" algn="ctr">
                        <a:lnSpc>
                          <a:spcPts val="1605"/>
                        </a:lnSpc>
                      </a:pPr>
                      <a:r>
                        <a:rPr sz="1600" b="1" spc="-5" dirty="0"/>
                        <a:t>(D)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/>
                        <a:t>Centro</a:t>
                      </a:r>
                      <a:r>
                        <a:rPr sz="1600" b="1" spc="-25" dirty="0"/>
                        <a:t> </a:t>
                      </a:r>
                      <a:r>
                        <a:rPr sz="1600" b="1" spc="-5" dirty="0"/>
                        <a:t>histórico</a:t>
                      </a:r>
                      <a:endParaRPr sz="1600" b="1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/>
                    </a:p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600" b="1" spc="-5" dirty="0"/>
                        <a:t>(E)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151257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spc="-5" dirty="0"/>
                        <a:t>85,7k</a:t>
                      </a:r>
                      <a:endParaRPr sz="1600" b="1" dirty="0"/>
                    </a:p>
                    <a:p>
                      <a:pPr marR="14109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 dirty="0"/>
                    </a:p>
                    <a:p>
                      <a:pPr marR="1514475" algn="ctr">
                        <a:lnSpc>
                          <a:spcPts val="1605"/>
                        </a:lnSpc>
                      </a:pPr>
                      <a:r>
                        <a:rPr sz="1600" b="1" dirty="0"/>
                        <a:t>m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/>
                        <a:t>1h56min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b="1" spc="-35" dirty="0"/>
                        <a:t>Total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4145" marB="0"/>
                </a:tc>
                <a:tc>
                  <a:txBody>
                    <a:bodyPr/>
                    <a:lstStyle/>
                    <a:p>
                      <a:pPr marL="118110" marR="141097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b="1" spc="-5" dirty="0"/>
                        <a:t>99,1k</a:t>
                      </a:r>
                      <a:endParaRPr sz="1600" b="1"/>
                    </a:p>
                    <a:p>
                      <a:pPr marR="14109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b="1"/>
                    </a:p>
                    <a:p>
                      <a:pPr>
                        <a:lnSpc>
                          <a:spcPts val="1595"/>
                        </a:lnSpc>
                        <a:spcBef>
                          <a:spcPts val="5"/>
                        </a:spcBef>
                        <a:tabLst>
                          <a:tab pos="260350" algn="l"/>
                          <a:tab pos="2188210" algn="l"/>
                        </a:tabLst>
                      </a:pPr>
                      <a:r>
                        <a:rPr sz="1600" b="1" u="sng" dirty="0">
                          <a:uFill>
                            <a:solidFill>
                              <a:srgbClr val="8B8D85"/>
                            </a:solidFill>
                          </a:uFill>
                        </a:rPr>
                        <a:t> 	m	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0" marR="0" marT="144145" marB="0"/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b="1" dirty="0"/>
                        <a:t>2h16min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14414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1862" y="2213609"/>
            <a:ext cx="1594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TeXGyreAdventor"/>
                <a:cs typeface="TeXGyreAdventor"/>
              </a:rPr>
              <a:t>Detalle de</a:t>
            </a:r>
            <a:r>
              <a:rPr b="1" spc="-85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b="1" spc="-5" dirty="0">
                <a:solidFill>
                  <a:srgbClr val="000000"/>
                </a:solidFill>
                <a:latin typeface="TeXGyreAdventor"/>
                <a:cs typeface="TeXGyreAdventor"/>
              </a:rPr>
              <a:t>la  Ruta  Agroturística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12" y="2256472"/>
            <a:ext cx="12268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eXGyreAdventor"/>
                <a:cs typeface="TeXGyreAdventor"/>
              </a:rPr>
              <a:t>Detalle  de la  Ruta</a:t>
            </a:r>
            <a:r>
              <a:rPr sz="2400" b="1" spc="-85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eXGyreAdventor"/>
                <a:cs typeface="TeXGyreAdventor"/>
              </a:rPr>
              <a:t>día  </a:t>
            </a:r>
            <a:r>
              <a:rPr sz="2400" b="1" dirty="0">
                <a:solidFill>
                  <a:srgbClr val="000000"/>
                </a:solidFill>
                <a:latin typeface="TeXGyreAdventor"/>
                <a:cs typeface="TeXGyreAdventor"/>
              </a:rPr>
              <a:t>2</a:t>
            </a:r>
            <a:endParaRPr sz="2400">
              <a:latin typeface="TeXGyreAdventor"/>
              <a:cs typeface="TeXGyreAdvento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68500" y="139700"/>
            <a:ext cx="10033000" cy="6078220"/>
            <a:chOff x="1968500" y="139700"/>
            <a:chExt cx="10033000" cy="6078220"/>
          </a:xfrm>
        </p:grpSpPr>
        <p:sp>
          <p:nvSpPr>
            <p:cNvPr id="4" name="object 4"/>
            <p:cNvSpPr/>
            <p:nvPr/>
          </p:nvSpPr>
          <p:spPr>
            <a:xfrm>
              <a:off x="1968500" y="139700"/>
              <a:ext cx="10033000" cy="6078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84400" y="5217159"/>
              <a:ext cx="873760" cy="812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599" y="208279"/>
            <a:ext cx="3533140" cy="265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6020" y="3644900"/>
            <a:ext cx="3731260" cy="2354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6680" y="152400"/>
            <a:ext cx="2768600" cy="270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02419" y="3429000"/>
            <a:ext cx="2697479" cy="270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6840" y="355600"/>
            <a:ext cx="2509519" cy="2509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15000" y="3769359"/>
            <a:ext cx="1894839" cy="513715"/>
            <a:chOff x="5715000" y="3769359"/>
            <a:chExt cx="1894839" cy="513715"/>
          </a:xfrm>
        </p:grpSpPr>
        <p:sp>
          <p:nvSpPr>
            <p:cNvPr id="8" name="object 8"/>
            <p:cNvSpPr/>
            <p:nvPr/>
          </p:nvSpPr>
          <p:spPr>
            <a:xfrm>
              <a:off x="5768339" y="3799839"/>
              <a:ext cx="1838960" cy="370840"/>
            </a:xfrm>
            <a:custGeom>
              <a:avLst/>
              <a:gdLst/>
              <a:ahLst/>
              <a:cxnLst/>
              <a:rect l="l" t="t" r="r" b="b"/>
              <a:pathLst>
                <a:path w="1838959" h="370839">
                  <a:moveTo>
                    <a:pt x="1838960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838960" y="370839"/>
                  </a:lnTo>
                  <a:lnTo>
                    <a:pt x="1838960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65800" y="3797299"/>
              <a:ext cx="1844039" cy="375920"/>
            </a:xfrm>
            <a:custGeom>
              <a:avLst/>
              <a:gdLst/>
              <a:ahLst/>
              <a:cxnLst/>
              <a:rect l="l" t="t" r="r" b="b"/>
              <a:pathLst>
                <a:path w="1844040" h="375920">
                  <a:moveTo>
                    <a:pt x="0" y="340994"/>
                  </a:moveTo>
                  <a:lnTo>
                    <a:pt x="0" y="375919"/>
                  </a:lnTo>
                  <a:lnTo>
                    <a:pt x="34925" y="375919"/>
                  </a:lnTo>
                  <a:lnTo>
                    <a:pt x="0" y="340994"/>
                  </a:lnTo>
                  <a:close/>
                </a:path>
                <a:path w="1844040" h="375920">
                  <a:moveTo>
                    <a:pt x="34925" y="0"/>
                  </a:moveTo>
                  <a:lnTo>
                    <a:pt x="0" y="34925"/>
                  </a:lnTo>
                  <a:lnTo>
                    <a:pt x="0" y="340994"/>
                  </a:lnTo>
                  <a:lnTo>
                    <a:pt x="34925" y="375919"/>
                  </a:lnTo>
                  <a:lnTo>
                    <a:pt x="34925" y="0"/>
                  </a:lnTo>
                  <a:close/>
                </a:path>
                <a:path w="1844040" h="375920">
                  <a:moveTo>
                    <a:pt x="1809115" y="340994"/>
                  </a:moveTo>
                  <a:lnTo>
                    <a:pt x="34925" y="340994"/>
                  </a:lnTo>
                  <a:lnTo>
                    <a:pt x="34925" y="375919"/>
                  </a:lnTo>
                  <a:lnTo>
                    <a:pt x="1809115" y="375919"/>
                  </a:lnTo>
                  <a:lnTo>
                    <a:pt x="1809115" y="340994"/>
                  </a:lnTo>
                  <a:close/>
                </a:path>
                <a:path w="1844040" h="375920">
                  <a:moveTo>
                    <a:pt x="1809115" y="0"/>
                  </a:moveTo>
                  <a:lnTo>
                    <a:pt x="1809115" y="375919"/>
                  </a:lnTo>
                  <a:lnTo>
                    <a:pt x="1844040" y="340994"/>
                  </a:lnTo>
                  <a:lnTo>
                    <a:pt x="1844040" y="34925"/>
                  </a:lnTo>
                  <a:lnTo>
                    <a:pt x="1809115" y="0"/>
                  </a:lnTo>
                  <a:close/>
                </a:path>
                <a:path w="1844040" h="375920">
                  <a:moveTo>
                    <a:pt x="1844040" y="340994"/>
                  </a:moveTo>
                  <a:lnTo>
                    <a:pt x="1809115" y="375919"/>
                  </a:lnTo>
                  <a:lnTo>
                    <a:pt x="1844040" y="375919"/>
                  </a:lnTo>
                  <a:lnTo>
                    <a:pt x="1844040" y="340994"/>
                  </a:lnTo>
                  <a:close/>
                </a:path>
                <a:path w="1844040" h="37592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1844040" h="375920">
                  <a:moveTo>
                    <a:pt x="1809115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1809115" y="34925"/>
                  </a:lnTo>
                  <a:lnTo>
                    <a:pt x="1809115" y="0"/>
                  </a:lnTo>
                  <a:close/>
                </a:path>
                <a:path w="1844040" h="375920">
                  <a:moveTo>
                    <a:pt x="1844040" y="0"/>
                  </a:moveTo>
                  <a:lnTo>
                    <a:pt x="1809115" y="0"/>
                  </a:lnTo>
                  <a:lnTo>
                    <a:pt x="1844040" y="34925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A98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000" y="3769359"/>
              <a:ext cx="426974" cy="5133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4379" y="3769359"/>
              <a:ext cx="764794" cy="5133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1580" y="3769359"/>
              <a:ext cx="419353" cy="5133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03340" y="3769359"/>
              <a:ext cx="983234" cy="5133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48603" y="3827398"/>
            <a:ext cx="138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181B0D"/>
                </a:solidFill>
                <a:latin typeface="Arial"/>
                <a:cs typeface="Arial"/>
              </a:rPr>
              <a:t>Finca</a:t>
            </a:r>
            <a:r>
              <a:rPr sz="1800" spc="-17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81B0D"/>
                </a:solidFill>
                <a:latin typeface="Arial"/>
                <a:cs typeface="Arial"/>
              </a:rPr>
              <a:t>Frajares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8000" y="3997959"/>
            <a:ext cx="3609340" cy="1859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151879" y="2992120"/>
            <a:ext cx="599440" cy="576580"/>
            <a:chOff x="6151879" y="2992120"/>
            <a:chExt cx="599440" cy="576580"/>
          </a:xfrm>
        </p:grpSpPr>
        <p:sp>
          <p:nvSpPr>
            <p:cNvPr id="17" name="object 17"/>
            <p:cNvSpPr/>
            <p:nvPr/>
          </p:nvSpPr>
          <p:spPr>
            <a:xfrm>
              <a:off x="6151879" y="2992120"/>
              <a:ext cx="599440" cy="576580"/>
            </a:xfrm>
            <a:custGeom>
              <a:avLst/>
              <a:gdLst/>
              <a:ahLst/>
              <a:cxnLst/>
              <a:rect l="l" t="t" r="r" b="b"/>
              <a:pathLst>
                <a:path w="599440" h="576579">
                  <a:moveTo>
                    <a:pt x="449579" y="0"/>
                  </a:moveTo>
                  <a:lnTo>
                    <a:pt x="149860" y="0"/>
                  </a:lnTo>
                  <a:lnTo>
                    <a:pt x="149860" y="288289"/>
                  </a:lnTo>
                  <a:lnTo>
                    <a:pt x="0" y="288289"/>
                  </a:lnTo>
                  <a:lnTo>
                    <a:pt x="299720" y="576579"/>
                  </a:lnTo>
                  <a:lnTo>
                    <a:pt x="599440" y="288289"/>
                  </a:lnTo>
                  <a:lnTo>
                    <a:pt x="449579" y="288289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1879" y="2992120"/>
              <a:ext cx="599440" cy="576580"/>
            </a:xfrm>
            <a:custGeom>
              <a:avLst/>
              <a:gdLst/>
              <a:ahLst/>
              <a:cxnLst/>
              <a:rect l="l" t="t" r="r" b="b"/>
              <a:pathLst>
                <a:path w="599440" h="576579">
                  <a:moveTo>
                    <a:pt x="24257" y="263143"/>
                  </a:moveTo>
                  <a:lnTo>
                    <a:pt x="10157" y="298060"/>
                  </a:lnTo>
                  <a:lnTo>
                    <a:pt x="299720" y="576579"/>
                  </a:lnTo>
                  <a:lnTo>
                    <a:pt x="325862" y="551433"/>
                  </a:lnTo>
                  <a:lnTo>
                    <a:pt x="275463" y="551433"/>
                  </a:lnTo>
                  <a:lnTo>
                    <a:pt x="299720" y="528102"/>
                  </a:lnTo>
                  <a:lnTo>
                    <a:pt x="24257" y="263143"/>
                  </a:lnTo>
                  <a:close/>
                </a:path>
                <a:path w="599440" h="576579">
                  <a:moveTo>
                    <a:pt x="299720" y="528102"/>
                  </a:moveTo>
                  <a:lnTo>
                    <a:pt x="275463" y="551433"/>
                  </a:lnTo>
                  <a:lnTo>
                    <a:pt x="323977" y="551433"/>
                  </a:lnTo>
                  <a:lnTo>
                    <a:pt x="299720" y="528102"/>
                  </a:lnTo>
                  <a:close/>
                </a:path>
                <a:path w="599440" h="576579">
                  <a:moveTo>
                    <a:pt x="575183" y="263143"/>
                  </a:moveTo>
                  <a:lnTo>
                    <a:pt x="299720" y="528102"/>
                  </a:lnTo>
                  <a:lnTo>
                    <a:pt x="323977" y="551433"/>
                  </a:lnTo>
                  <a:lnTo>
                    <a:pt x="325862" y="551433"/>
                  </a:lnTo>
                  <a:lnTo>
                    <a:pt x="589282" y="298060"/>
                  </a:lnTo>
                  <a:lnTo>
                    <a:pt x="575183" y="263143"/>
                  </a:lnTo>
                  <a:close/>
                </a:path>
                <a:path w="599440" h="576579">
                  <a:moveTo>
                    <a:pt x="10157" y="298060"/>
                  </a:moveTo>
                  <a:lnTo>
                    <a:pt x="0" y="323214"/>
                  </a:lnTo>
                  <a:lnTo>
                    <a:pt x="36309" y="323214"/>
                  </a:lnTo>
                  <a:lnTo>
                    <a:pt x="10157" y="298060"/>
                  </a:lnTo>
                  <a:close/>
                </a:path>
                <a:path w="599440" h="576579">
                  <a:moveTo>
                    <a:pt x="184785" y="0"/>
                  </a:moveTo>
                  <a:lnTo>
                    <a:pt x="149860" y="34925"/>
                  </a:lnTo>
                  <a:lnTo>
                    <a:pt x="149860" y="288289"/>
                  </a:lnTo>
                  <a:lnTo>
                    <a:pt x="50399" y="288289"/>
                  </a:lnTo>
                  <a:lnTo>
                    <a:pt x="86709" y="323214"/>
                  </a:lnTo>
                  <a:lnTo>
                    <a:pt x="184785" y="323214"/>
                  </a:lnTo>
                  <a:lnTo>
                    <a:pt x="184785" y="0"/>
                  </a:lnTo>
                  <a:close/>
                </a:path>
                <a:path w="599440" h="576579">
                  <a:moveTo>
                    <a:pt x="414654" y="0"/>
                  </a:moveTo>
                  <a:lnTo>
                    <a:pt x="414654" y="323214"/>
                  </a:lnTo>
                  <a:lnTo>
                    <a:pt x="512730" y="323214"/>
                  </a:lnTo>
                  <a:lnTo>
                    <a:pt x="549040" y="288289"/>
                  </a:lnTo>
                  <a:lnTo>
                    <a:pt x="449579" y="288289"/>
                  </a:lnTo>
                  <a:lnTo>
                    <a:pt x="449579" y="34925"/>
                  </a:lnTo>
                  <a:lnTo>
                    <a:pt x="414654" y="0"/>
                  </a:lnTo>
                  <a:close/>
                </a:path>
                <a:path w="599440" h="576579">
                  <a:moveTo>
                    <a:pt x="589282" y="298060"/>
                  </a:moveTo>
                  <a:lnTo>
                    <a:pt x="563130" y="323214"/>
                  </a:lnTo>
                  <a:lnTo>
                    <a:pt x="599440" y="323214"/>
                  </a:lnTo>
                  <a:lnTo>
                    <a:pt x="589282" y="298060"/>
                  </a:lnTo>
                  <a:close/>
                </a:path>
                <a:path w="599440" h="576579">
                  <a:moveTo>
                    <a:pt x="14102" y="288289"/>
                  </a:moveTo>
                  <a:lnTo>
                    <a:pt x="0" y="288289"/>
                  </a:lnTo>
                  <a:lnTo>
                    <a:pt x="10157" y="298060"/>
                  </a:lnTo>
                  <a:lnTo>
                    <a:pt x="14102" y="288289"/>
                  </a:lnTo>
                  <a:close/>
                </a:path>
                <a:path w="599440" h="576579">
                  <a:moveTo>
                    <a:pt x="599440" y="288289"/>
                  </a:moveTo>
                  <a:lnTo>
                    <a:pt x="585337" y="288289"/>
                  </a:lnTo>
                  <a:lnTo>
                    <a:pt x="589282" y="298060"/>
                  </a:lnTo>
                  <a:lnTo>
                    <a:pt x="599440" y="288289"/>
                  </a:lnTo>
                  <a:close/>
                </a:path>
                <a:path w="599440" h="576579">
                  <a:moveTo>
                    <a:pt x="184785" y="0"/>
                  </a:moveTo>
                  <a:lnTo>
                    <a:pt x="149860" y="0"/>
                  </a:lnTo>
                  <a:lnTo>
                    <a:pt x="149860" y="34925"/>
                  </a:lnTo>
                  <a:lnTo>
                    <a:pt x="184785" y="0"/>
                  </a:lnTo>
                  <a:close/>
                </a:path>
                <a:path w="599440" h="576579">
                  <a:moveTo>
                    <a:pt x="414654" y="0"/>
                  </a:moveTo>
                  <a:lnTo>
                    <a:pt x="184785" y="0"/>
                  </a:lnTo>
                  <a:lnTo>
                    <a:pt x="184785" y="34925"/>
                  </a:lnTo>
                  <a:lnTo>
                    <a:pt x="414654" y="34925"/>
                  </a:lnTo>
                  <a:lnTo>
                    <a:pt x="414654" y="0"/>
                  </a:lnTo>
                  <a:close/>
                </a:path>
                <a:path w="599440" h="576579">
                  <a:moveTo>
                    <a:pt x="449579" y="0"/>
                  </a:moveTo>
                  <a:lnTo>
                    <a:pt x="414654" y="0"/>
                  </a:lnTo>
                  <a:lnTo>
                    <a:pt x="449579" y="34925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625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269740" y="4627879"/>
            <a:ext cx="576580" cy="599440"/>
            <a:chOff x="4269740" y="4627879"/>
            <a:chExt cx="576580" cy="599440"/>
          </a:xfrm>
        </p:grpSpPr>
        <p:sp>
          <p:nvSpPr>
            <p:cNvPr id="20" name="object 20"/>
            <p:cNvSpPr/>
            <p:nvPr/>
          </p:nvSpPr>
          <p:spPr>
            <a:xfrm>
              <a:off x="4269740" y="4627879"/>
              <a:ext cx="576580" cy="599440"/>
            </a:xfrm>
            <a:custGeom>
              <a:avLst/>
              <a:gdLst/>
              <a:ahLst/>
              <a:cxnLst/>
              <a:rect l="l" t="t" r="r" b="b"/>
              <a:pathLst>
                <a:path w="576579" h="599439">
                  <a:moveTo>
                    <a:pt x="288289" y="0"/>
                  </a:moveTo>
                  <a:lnTo>
                    <a:pt x="0" y="299720"/>
                  </a:lnTo>
                  <a:lnTo>
                    <a:pt x="288289" y="599440"/>
                  </a:lnTo>
                  <a:lnTo>
                    <a:pt x="288289" y="449580"/>
                  </a:lnTo>
                  <a:lnTo>
                    <a:pt x="576580" y="449580"/>
                  </a:lnTo>
                  <a:lnTo>
                    <a:pt x="576580" y="149860"/>
                  </a:lnTo>
                  <a:lnTo>
                    <a:pt x="288289" y="149860"/>
                  </a:lnTo>
                  <a:lnTo>
                    <a:pt x="288289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69740" y="4627879"/>
              <a:ext cx="576580" cy="599440"/>
            </a:xfrm>
            <a:custGeom>
              <a:avLst/>
              <a:gdLst/>
              <a:ahLst/>
              <a:cxnLst/>
              <a:rect l="l" t="t" r="r" b="b"/>
              <a:pathLst>
                <a:path w="576579" h="599439">
                  <a:moveTo>
                    <a:pt x="253364" y="563130"/>
                  </a:moveTo>
                  <a:lnTo>
                    <a:pt x="253364" y="599440"/>
                  </a:lnTo>
                  <a:lnTo>
                    <a:pt x="278519" y="589282"/>
                  </a:lnTo>
                  <a:lnTo>
                    <a:pt x="253364" y="563130"/>
                  </a:lnTo>
                  <a:close/>
                </a:path>
                <a:path w="576579" h="599439">
                  <a:moveTo>
                    <a:pt x="288289" y="585337"/>
                  </a:moveTo>
                  <a:lnTo>
                    <a:pt x="278519" y="589282"/>
                  </a:lnTo>
                  <a:lnTo>
                    <a:pt x="288289" y="599440"/>
                  </a:lnTo>
                  <a:lnTo>
                    <a:pt x="288289" y="585337"/>
                  </a:lnTo>
                  <a:close/>
                </a:path>
                <a:path w="576579" h="599439">
                  <a:moveTo>
                    <a:pt x="253364" y="512730"/>
                  </a:moveTo>
                  <a:lnTo>
                    <a:pt x="253364" y="563130"/>
                  </a:lnTo>
                  <a:lnTo>
                    <a:pt x="278519" y="589282"/>
                  </a:lnTo>
                  <a:lnTo>
                    <a:pt x="288289" y="585337"/>
                  </a:lnTo>
                  <a:lnTo>
                    <a:pt x="288289" y="549040"/>
                  </a:lnTo>
                  <a:lnTo>
                    <a:pt x="253364" y="512730"/>
                  </a:lnTo>
                  <a:close/>
                </a:path>
                <a:path w="576579" h="599439">
                  <a:moveTo>
                    <a:pt x="288289" y="549040"/>
                  </a:moveTo>
                  <a:lnTo>
                    <a:pt x="288289" y="585337"/>
                  </a:lnTo>
                  <a:lnTo>
                    <a:pt x="313436" y="575183"/>
                  </a:lnTo>
                  <a:lnTo>
                    <a:pt x="288289" y="549040"/>
                  </a:lnTo>
                  <a:close/>
                </a:path>
                <a:path w="576579" h="599439">
                  <a:moveTo>
                    <a:pt x="253364" y="36309"/>
                  </a:moveTo>
                  <a:lnTo>
                    <a:pt x="0" y="299720"/>
                  </a:lnTo>
                  <a:lnTo>
                    <a:pt x="253364" y="563130"/>
                  </a:lnTo>
                  <a:lnTo>
                    <a:pt x="253364" y="512730"/>
                  </a:lnTo>
                  <a:lnTo>
                    <a:pt x="71809" y="323977"/>
                  </a:lnTo>
                  <a:lnTo>
                    <a:pt x="25146" y="323977"/>
                  </a:lnTo>
                  <a:lnTo>
                    <a:pt x="25146" y="275463"/>
                  </a:lnTo>
                  <a:lnTo>
                    <a:pt x="71809" y="275463"/>
                  </a:lnTo>
                  <a:lnTo>
                    <a:pt x="253364" y="86709"/>
                  </a:lnTo>
                  <a:lnTo>
                    <a:pt x="253364" y="36309"/>
                  </a:lnTo>
                  <a:close/>
                </a:path>
                <a:path w="576579" h="599439">
                  <a:moveTo>
                    <a:pt x="541655" y="414655"/>
                  </a:moveTo>
                  <a:lnTo>
                    <a:pt x="253364" y="414655"/>
                  </a:lnTo>
                  <a:lnTo>
                    <a:pt x="253364" y="512730"/>
                  </a:lnTo>
                  <a:lnTo>
                    <a:pt x="288289" y="549040"/>
                  </a:lnTo>
                  <a:lnTo>
                    <a:pt x="288289" y="449580"/>
                  </a:lnTo>
                  <a:lnTo>
                    <a:pt x="541655" y="449580"/>
                  </a:lnTo>
                  <a:lnTo>
                    <a:pt x="541655" y="414655"/>
                  </a:lnTo>
                  <a:close/>
                </a:path>
                <a:path w="576579" h="599439">
                  <a:moveTo>
                    <a:pt x="541655" y="149860"/>
                  </a:moveTo>
                  <a:lnTo>
                    <a:pt x="541655" y="449580"/>
                  </a:lnTo>
                  <a:lnTo>
                    <a:pt x="576580" y="414655"/>
                  </a:lnTo>
                  <a:lnTo>
                    <a:pt x="576580" y="184785"/>
                  </a:lnTo>
                  <a:lnTo>
                    <a:pt x="541655" y="149860"/>
                  </a:lnTo>
                  <a:close/>
                </a:path>
                <a:path w="576579" h="599439">
                  <a:moveTo>
                    <a:pt x="576580" y="414655"/>
                  </a:moveTo>
                  <a:lnTo>
                    <a:pt x="541655" y="449580"/>
                  </a:lnTo>
                  <a:lnTo>
                    <a:pt x="576580" y="449580"/>
                  </a:lnTo>
                  <a:lnTo>
                    <a:pt x="576580" y="414655"/>
                  </a:lnTo>
                  <a:close/>
                </a:path>
                <a:path w="576579" h="599439">
                  <a:moveTo>
                    <a:pt x="25146" y="275463"/>
                  </a:moveTo>
                  <a:lnTo>
                    <a:pt x="25146" y="323977"/>
                  </a:lnTo>
                  <a:lnTo>
                    <a:pt x="48477" y="299720"/>
                  </a:lnTo>
                  <a:lnTo>
                    <a:pt x="25146" y="275463"/>
                  </a:lnTo>
                  <a:close/>
                </a:path>
                <a:path w="576579" h="599439">
                  <a:moveTo>
                    <a:pt x="48477" y="299720"/>
                  </a:moveTo>
                  <a:lnTo>
                    <a:pt x="25146" y="323977"/>
                  </a:lnTo>
                  <a:lnTo>
                    <a:pt x="71809" y="323977"/>
                  </a:lnTo>
                  <a:lnTo>
                    <a:pt x="48477" y="299720"/>
                  </a:lnTo>
                  <a:close/>
                </a:path>
                <a:path w="576579" h="599439">
                  <a:moveTo>
                    <a:pt x="71809" y="275463"/>
                  </a:moveTo>
                  <a:lnTo>
                    <a:pt x="25146" y="275463"/>
                  </a:lnTo>
                  <a:lnTo>
                    <a:pt x="48477" y="299720"/>
                  </a:lnTo>
                  <a:lnTo>
                    <a:pt x="71809" y="275463"/>
                  </a:lnTo>
                  <a:close/>
                </a:path>
                <a:path w="576579" h="599439">
                  <a:moveTo>
                    <a:pt x="288289" y="50399"/>
                  </a:moveTo>
                  <a:lnTo>
                    <a:pt x="253364" y="86709"/>
                  </a:lnTo>
                  <a:lnTo>
                    <a:pt x="253364" y="184785"/>
                  </a:lnTo>
                  <a:lnTo>
                    <a:pt x="541655" y="184785"/>
                  </a:lnTo>
                  <a:lnTo>
                    <a:pt x="541655" y="149860"/>
                  </a:lnTo>
                  <a:lnTo>
                    <a:pt x="288289" y="149860"/>
                  </a:lnTo>
                  <a:lnTo>
                    <a:pt x="288289" y="50399"/>
                  </a:lnTo>
                  <a:close/>
                </a:path>
                <a:path w="576579" h="599439">
                  <a:moveTo>
                    <a:pt x="576580" y="149860"/>
                  </a:moveTo>
                  <a:lnTo>
                    <a:pt x="541655" y="149860"/>
                  </a:lnTo>
                  <a:lnTo>
                    <a:pt x="576580" y="184785"/>
                  </a:lnTo>
                  <a:lnTo>
                    <a:pt x="576580" y="149860"/>
                  </a:lnTo>
                  <a:close/>
                </a:path>
                <a:path w="576579" h="599439">
                  <a:moveTo>
                    <a:pt x="278519" y="10157"/>
                  </a:moveTo>
                  <a:lnTo>
                    <a:pt x="253364" y="36309"/>
                  </a:lnTo>
                  <a:lnTo>
                    <a:pt x="253364" y="86709"/>
                  </a:lnTo>
                  <a:lnTo>
                    <a:pt x="288289" y="50399"/>
                  </a:lnTo>
                  <a:lnTo>
                    <a:pt x="288289" y="14102"/>
                  </a:lnTo>
                  <a:lnTo>
                    <a:pt x="278519" y="10157"/>
                  </a:lnTo>
                  <a:close/>
                </a:path>
                <a:path w="576579" h="599439">
                  <a:moveTo>
                    <a:pt x="288289" y="14102"/>
                  </a:moveTo>
                  <a:lnTo>
                    <a:pt x="288289" y="50399"/>
                  </a:lnTo>
                  <a:lnTo>
                    <a:pt x="313436" y="24257"/>
                  </a:lnTo>
                  <a:lnTo>
                    <a:pt x="288289" y="14102"/>
                  </a:lnTo>
                  <a:close/>
                </a:path>
                <a:path w="576579" h="599439">
                  <a:moveTo>
                    <a:pt x="253364" y="0"/>
                  </a:moveTo>
                  <a:lnTo>
                    <a:pt x="253364" y="36309"/>
                  </a:lnTo>
                  <a:lnTo>
                    <a:pt x="278519" y="10157"/>
                  </a:lnTo>
                  <a:lnTo>
                    <a:pt x="253364" y="0"/>
                  </a:lnTo>
                  <a:close/>
                </a:path>
                <a:path w="576579" h="599439">
                  <a:moveTo>
                    <a:pt x="288289" y="0"/>
                  </a:moveTo>
                  <a:lnTo>
                    <a:pt x="278519" y="10157"/>
                  </a:lnTo>
                  <a:lnTo>
                    <a:pt x="288289" y="14102"/>
                  </a:lnTo>
                  <a:lnTo>
                    <a:pt x="288289" y="0"/>
                  </a:lnTo>
                  <a:close/>
                </a:path>
              </a:pathLst>
            </a:custGeom>
            <a:solidFill>
              <a:srgbClr val="625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251440" y="2865120"/>
            <a:ext cx="599440" cy="576580"/>
            <a:chOff x="10251440" y="2865120"/>
            <a:chExt cx="599440" cy="576580"/>
          </a:xfrm>
        </p:grpSpPr>
        <p:sp>
          <p:nvSpPr>
            <p:cNvPr id="23" name="object 23"/>
            <p:cNvSpPr/>
            <p:nvPr/>
          </p:nvSpPr>
          <p:spPr>
            <a:xfrm>
              <a:off x="10251440" y="2865120"/>
              <a:ext cx="599440" cy="576580"/>
            </a:xfrm>
            <a:custGeom>
              <a:avLst/>
              <a:gdLst/>
              <a:ahLst/>
              <a:cxnLst/>
              <a:rect l="l" t="t" r="r" b="b"/>
              <a:pathLst>
                <a:path w="599440" h="576579">
                  <a:moveTo>
                    <a:pt x="449579" y="0"/>
                  </a:moveTo>
                  <a:lnTo>
                    <a:pt x="149859" y="0"/>
                  </a:lnTo>
                  <a:lnTo>
                    <a:pt x="149859" y="288289"/>
                  </a:lnTo>
                  <a:lnTo>
                    <a:pt x="0" y="288289"/>
                  </a:lnTo>
                  <a:lnTo>
                    <a:pt x="299719" y="576579"/>
                  </a:lnTo>
                  <a:lnTo>
                    <a:pt x="599439" y="288289"/>
                  </a:lnTo>
                  <a:lnTo>
                    <a:pt x="449579" y="288289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51440" y="2865120"/>
              <a:ext cx="599440" cy="576580"/>
            </a:xfrm>
            <a:custGeom>
              <a:avLst/>
              <a:gdLst/>
              <a:ahLst/>
              <a:cxnLst/>
              <a:rect l="l" t="t" r="r" b="b"/>
              <a:pathLst>
                <a:path w="599440" h="576579">
                  <a:moveTo>
                    <a:pt x="24256" y="263143"/>
                  </a:moveTo>
                  <a:lnTo>
                    <a:pt x="10157" y="298060"/>
                  </a:lnTo>
                  <a:lnTo>
                    <a:pt x="299719" y="576579"/>
                  </a:lnTo>
                  <a:lnTo>
                    <a:pt x="325862" y="551433"/>
                  </a:lnTo>
                  <a:lnTo>
                    <a:pt x="275462" y="551433"/>
                  </a:lnTo>
                  <a:lnTo>
                    <a:pt x="299719" y="528102"/>
                  </a:lnTo>
                  <a:lnTo>
                    <a:pt x="24256" y="263143"/>
                  </a:lnTo>
                  <a:close/>
                </a:path>
                <a:path w="599440" h="576579">
                  <a:moveTo>
                    <a:pt x="299719" y="528102"/>
                  </a:moveTo>
                  <a:lnTo>
                    <a:pt x="275462" y="551433"/>
                  </a:lnTo>
                  <a:lnTo>
                    <a:pt x="323976" y="551433"/>
                  </a:lnTo>
                  <a:lnTo>
                    <a:pt x="299719" y="528102"/>
                  </a:lnTo>
                  <a:close/>
                </a:path>
                <a:path w="599440" h="576579">
                  <a:moveTo>
                    <a:pt x="575182" y="263143"/>
                  </a:moveTo>
                  <a:lnTo>
                    <a:pt x="299719" y="528102"/>
                  </a:lnTo>
                  <a:lnTo>
                    <a:pt x="323976" y="551433"/>
                  </a:lnTo>
                  <a:lnTo>
                    <a:pt x="325862" y="551433"/>
                  </a:lnTo>
                  <a:lnTo>
                    <a:pt x="589282" y="298060"/>
                  </a:lnTo>
                  <a:lnTo>
                    <a:pt x="575182" y="263143"/>
                  </a:lnTo>
                  <a:close/>
                </a:path>
                <a:path w="599440" h="576579">
                  <a:moveTo>
                    <a:pt x="10157" y="298060"/>
                  </a:moveTo>
                  <a:lnTo>
                    <a:pt x="0" y="323214"/>
                  </a:lnTo>
                  <a:lnTo>
                    <a:pt x="36309" y="323214"/>
                  </a:lnTo>
                  <a:lnTo>
                    <a:pt x="10157" y="298060"/>
                  </a:lnTo>
                  <a:close/>
                </a:path>
                <a:path w="599440" h="576579">
                  <a:moveTo>
                    <a:pt x="184784" y="0"/>
                  </a:moveTo>
                  <a:lnTo>
                    <a:pt x="149859" y="34925"/>
                  </a:lnTo>
                  <a:lnTo>
                    <a:pt x="149859" y="288289"/>
                  </a:lnTo>
                  <a:lnTo>
                    <a:pt x="50399" y="288289"/>
                  </a:lnTo>
                  <a:lnTo>
                    <a:pt x="86709" y="323214"/>
                  </a:lnTo>
                  <a:lnTo>
                    <a:pt x="184784" y="323214"/>
                  </a:lnTo>
                  <a:lnTo>
                    <a:pt x="184784" y="0"/>
                  </a:lnTo>
                  <a:close/>
                </a:path>
                <a:path w="599440" h="576579">
                  <a:moveTo>
                    <a:pt x="414654" y="0"/>
                  </a:moveTo>
                  <a:lnTo>
                    <a:pt x="414654" y="323214"/>
                  </a:lnTo>
                  <a:lnTo>
                    <a:pt x="512730" y="323214"/>
                  </a:lnTo>
                  <a:lnTo>
                    <a:pt x="549040" y="288289"/>
                  </a:lnTo>
                  <a:lnTo>
                    <a:pt x="449579" y="288289"/>
                  </a:lnTo>
                  <a:lnTo>
                    <a:pt x="449579" y="34925"/>
                  </a:lnTo>
                  <a:lnTo>
                    <a:pt x="414654" y="0"/>
                  </a:lnTo>
                  <a:close/>
                </a:path>
                <a:path w="599440" h="576579">
                  <a:moveTo>
                    <a:pt x="589282" y="298060"/>
                  </a:moveTo>
                  <a:lnTo>
                    <a:pt x="563130" y="323214"/>
                  </a:lnTo>
                  <a:lnTo>
                    <a:pt x="599439" y="323214"/>
                  </a:lnTo>
                  <a:lnTo>
                    <a:pt x="589282" y="298060"/>
                  </a:lnTo>
                  <a:close/>
                </a:path>
                <a:path w="599440" h="576579">
                  <a:moveTo>
                    <a:pt x="14102" y="288289"/>
                  </a:moveTo>
                  <a:lnTo>
                    <a:pt x="0" y="288289"/>
                  </a:lnTo>
                  <a:lnTo>
                    <a:pt x="10157" y="298060"/>
                  </a:lnTo>
                  <a:lnTo>
                    <a:pt x="14102" y="288289"/>
                  </a:lnTo>
                  <a:close/>
                </a:path>
                <a:path w="599440" h="576579">
                  <a:moveTo>
                    <a:pt x="599439" y="288289"/>
                  </a:moveTo>
                  <a:lnTo>
                    <a:pt x="585337" y="288289"/>
                  </a:lnTo>
                  <a:lnTo>
                    <a:pt x="589282" y="298060"/>
                  </a:lnTo>
                  <a:lnTo>
                    <a:pt x="599439" y="288289"/>
                  </a:lnTo>
                  <a:close/>
                </a:path>
                <a:path w="599440" h="576579">
                  <a:moveTo>
                    <a:pt x="184784" y="0"/>
                  </a:moveTo>
                  <a:lnTo>
                    <a:pt x="149859" y="0"/>
                  </a:lnTo>
                  <a:lnTo>
                    <a:pt x="149859" y="34925"/>
                  </a:lnTo>
                  <a:lnTo>
                    <a:pt x="184784" y="0"/>
                  </a:lnTo>
                  <a:close/>
                </a:path>
                <a:path w="599440" h="576579">
                  <a:moveTo>
                    <a:pt x="414654" y="0"/>
                  </a:moveTo>
                  <a:lnTo>
                    <a:pt x="184784" y="0"/>
                  </a:lnTo>
                  <a:lnTo>
                    <a:pt x="184784" y="34925"/>
                  </a:lnTo>
                  <a:lnTo>
                    <a:pt x="414654" y="34925"/>
                  </a:lnTo>
                  <a:lnTo>
                    <a:pt x="414654" y="0"/>
                  </a:lnTo>
                  <a:close/>
                </a:path>
                <a:path w="599440" h="576579">
                  <a:moveTo>
                    <a:pt x="449579" y="0"/>
                  </a:moveTo>
                  <a:lnTo>
                    <a:pt x="414654" y="0"/>
                  </a:lnTo>
                  <a:lnTo>
                    <a:pt x="449579" y="34925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625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3753" y="1800225"/>
            <a:ext cx="6762750" cy="33667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96240" marR="5080" indent="-384175">
              <a:lnSpc>
                <a:spcPct val="93800"/>
              </a:lnSpc>
              <a:spcBef>
                <a:spcPts val="245"/>
              </a:spcBef>
              <a:buChar char="■"/>
              <a:tabLst>
                <a:tab pos="396240" algn="l"/>
                <a:tab pos="396875" algn="l"/>
              </a:tabLst>
            </a:pPr>
            <a:r>
              <a:rPr sz="2000" spc="-95" dirty="0">
                <a:solidFill>
                  <a:srgbClr val="181B0D"/>
                </a:solidFill>
                <a:latin typeface="Arial"/>
                <a:cs typeface="Arial"/>
              </a:rPr>
              <a:t>La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parroquia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de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Nanegalito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requiere </a:t>
            </a:r>
            <a:r>
              <a:rPr sz="2000" spc="-20" dirty="0">
                <a:solidFill>
                  <a:srgbClr val="181B0D"/>
                </a:solidFill>
                <a:latin typeface="Arial"/>
                <a:cs typeface="Arial"/>
              </a:rPr>
              <a:t>la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aplicación </a:t>
            </a:r>
            <a:r>
              <a:rPr sz="2000" spc="-75" dirty="0">
                <a:solidFill>
                  <a:srgbClr val="181B0D"/>
                </a:solidFill>
                <a:latin typeface="Arial"/>
                <a:cs typeface="Arial"/>
              </a:rPr>
              <a:t>proyectos 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agroturísticos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que 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permitan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dinamizar </a:t>
            </a:r>
            <a:r>
              <a:rPr sz="2000" spc="-20" dirty="0">
                <a:solidFill>
                  <a:srgbClr val="181B0D"/>
                </a:solidFill>
                <a:latin typeface="Arial"/>
                <a:cs typeface="Arial"/>
              </a:rPr>
              <a:t>la </a:t>
            </a:r>
            <a:r>
              <a:rPr sz="2000" spc="-65" dirty="0">
                <a:solidFill>
                  <a:srgbClr val="181B0D"/>
                </a:solidFill>
                <a:latin typeface="Arial"/>
                <a:cs typeface="Arial"/>
              </a:rPr>
              <a:t>economía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de </a:t>
            </a:r>
            <a:r>
              <a:rPr sz="2000" spc="-20" dirty="0">
                <a:solidFill>
                  <a:srgbClr val="181B0D"/>
                </a:solidFill>
                <a:latin typeface="Arial"/>
                <a:cs typeface="Arial"/>
              </a:rPr>
              <a:t>la  </a:t>
            </a:r>
            <a:r>
              <a:rPr sz="2000" spc="-80" dirty="0">
                <a:solidFill>
                  <a:srgbClr val="181B0D"/>
                </a:solidFill>
                <a:latin typeface="Arial"/>
                <a:cs typeface="Arial"/>
              </a:rPr>
              <a:t>zona.</a:t>
            </a:r>
            <a:endParaRPr sz="2000">
              <a:latin typeface="Arial"/>
              <a:cs typeface="Arial"/>
            </a:endParaRPr>
          </a:p>
          <a:p>
            <a:pPr marL="396240" indent="-384175">
              <a:lnSpc>
                <a:spcPts val="2330"/>
              </a:lnSpc>
              <a:spcBef>
                <a:spcPts val="1065"/>
              </a:spcBef>
              <a:buChar char="■"/>
              <a:tabLst>
                <a:tab pos="396240" algn="l"/>
                <a:tab pos="396875" algn="l"/>
              </a:tabLst>
            </a:pPr>
            <a:r>
              <a:rPr sz="2000" spc="-265" dirty="0">
                <a:solidFill>
                  <a:srgbClr val="181B0D"/>
                </a:solidFill>
                <a:latin typeface="Arial"/>
                <a:cs typeface="Arial"/>
              </a:rPr>
              <a:t>A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nivel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nacional </a:t>
            </a:r>
            <a:r>
              <a:rPr sz="2000" spc="-75" dirty="0">
                <a:solidFill>
                  <a:srgbClr val="181B0D"/>
                </a:solidFill>
                <a:latin typeface="Arial"/>
                <a:cs typeface="Arial"/>
              </a:rPr>
              <a:t>e </a:t>
            </a:r>
            <a:r>
              <a:rPr sz="2000" spc="-30" dirty="0">
                <a:solidFill>
                  <a:srgbClr val="181B0D"/>
                </a:solidFill>
                <a:latin typeface="Arial"/>
                <a:cs typeface="Arial"/>
              </a:rPr>
              <a:t>internacional el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agroturismo </a:t>
            </a:r>
            <a:r>
              <a:rPr sz="2000" spc="-75" dirty="0">
                <a:solidFill>
                  <a:srgbClr val="181B0D"/>
                </a:solidFill>
                <a:latin typeface="Arial"/>
                <a:cs typeface="Arial"/>
              </a:rPr>
              <a:t>es</a:t>
            </a:r>
            <a:r>
              <a:rPr sz="2000" spc="-14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visto</a:t>
            </a:r>
            <a:endParaRPr sz="2000">
              <a:latin typeface="Arial"/>
              <a:cs typeface="Arial"/>
            </a:endParaRPr>
          </a:p>
          <a:p>
            <a:pPr marL="396240">
              <a:lnSpc>
                <a:spcPts val="2330"/>
              </a:lnSpc>
            </a:pPr>
            <a:r>
              <a:rPr sz="2000" spc="-70" dirty="0">
                <a:solidFill>
                  <a:srgbClr val="181B0D"/>
                </a:solidFill>
                <a:latin typeface="Arial"/>
                <a:cs typeface="Arial"/>
              </a:rPr>
              <a:t>como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una </a:t>
            </a:r>
            <a:r>
              <a:rPr sz="2000" spc="-30" dirty="0">
                <a:solidFill>
                  <a:srgbClr val="181B0D"/>
                </a:solidFill>
                <a:latin typeface="Arial"/>
                <a:cs typeface="Arial"/>
              </a:rPr>
              <a:t>alternativa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diferente </a:t>
            </a:r>
            <a:r>
              <a:rPr sz="2000" spc="-170" dirty="0">
                <a:solidFill>
                  <a:srgbClr val="181B0D"/>
                </a:solidFill>
                <a:latin typeface="Arial"/>
                <a:cs typeface="Arial"/>
              </a:rPr>
              <a:t>y</a:t>
            </a:r>
            <a:r>
              <a:rPr sz="2000" spc="-9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dinámica.</a:t>
            </a:r>
            <a:endParaRPr sz="2000">
              <a:latin typeface="Arial"/>
              <a:cs typeface="Arial"/>
            </a:endParaRPr>
          </a:p>
          <a:p>
            <a:pPr marL="396240" marR="482600" indent="-384175">
              <a:lnSpc>
                <a:spcPct val="93800"/>
              </a:lnSpc>
              <a:spcBef>
                <a:spcPts val="1210"/>
              </a:spcBef>
              <a:buChar char="■"/>
              <a:tabLst>
                <a:tab pos="396240" algn="l"/>
                <a:tab pos="396875" algn="l"/>
              </a:tabLst>
            </a:pP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Nanegalito </a:t>
            </a:r>
            <a:r>
              <a:rPr sz="2000" spc="-80" dirty="0">
                <a:solidFill>
                  <a:srgbClr val="181B0D"/>
                </a:solidFill>
                <a:latin typeface="Arial"/>
                <a:cs typeface="Arial"/>
              </a:rPr>
              <a:t>se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encuentra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en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una </a:t>
            </a:r>
            <a:r>
              <a:rPr sz="2000" spc="-80" dirty="0">
                <a:solidFill>
                  <a:srgbClr val="181B0D"/>
                </a:solidFill>
                <a:latin typeface="Arial"/>
                <a:cs typeface="Arial"/>
              </a:rPr>
              <a:t>zona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geográficamente 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privilegiada </a:t>
            </a:r>
            <a:r>
              <a:rPr sz="2000" spc="-20" dirty="0">
                <a:solidFill>
                  <a:srgbClr val="181B0D"/>
                </a:solidFill>
                <a:latin typeface="Arial"/>
                <a:cs typeface="Arial"/>
              </a:rPr>
              <a:t>la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cual </a:t>
            </a:r>
            <a:r>
              <a:rPr sz="2000" spc="-60" dirty="0">
                <a:solidFill>
                  <a:srgbClr val="181B0D"/>
                </a:solidFill>
                <a:latin typeface="Arial"/>
                <a:cs typeface="Arial"/>
              </a:rPr>
              <a:t>favorece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a </a:t>
            </a:r>
            <a:r>
              <a:rPr sz="2000" spc="-20" dirty="0">
                <a:solidFill>
                  <a:srgbClr val="181B0D"/>
                </a:solidFill>
                <a:latin typeface="Arial"/>
                <a:cs typeface="Arial"/>
              </a:rPr>
              <a:t>la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realización </a:t>
            </a:r>
            <a:r>
              <a:rPr sz="2000" spc="-30" dirty="0">
                <a:solidFill>
                  <a:srgbClr val="181B0D"/>
                </a:solidFill>
                <a:latin typeface="Arial"/>
                <a:cs typeface="Arial"/>
              </a:rPr>
              <a:t>del 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agroturismo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cafetero.</a:t>
            </a:r>
            <a:endParaRPr sz="2000">
              <a:latin typeface="Arial"/>
              <a:cs typeface="Arial"/>
            </a:endParaRPr>
          </a:p>
          <a:p>
            <a:pPr marL="396240" indent="-384175">
              <a:lnSpc>
                <a:spcPts val="2330"/>
              </a:lnSpc>
              <a:spcBef>
                <a:spcPts val="1060"/>
              </a:spcBef>
              <a:buChar char="■"/>
              <a:tabLst>
                <a:tab pos="396240" algn="l"/>
                <a:tab pos="396875" algn="l"/>
              </a:tabLst>
            </a:pPr>
            <a:r>
              <a:rPr sz="2000" spc="-90" dirty="0">
                <a:solidFill>
                  <a:srgbClr val="181B0D"/>
                </a:solidFill>
                <a:latin typeface="Arial"/>
                <a:cs typeface="Arial"/>
              </a:rPr>
              <a:t>Las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propuesta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están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enfocadas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en 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aportar </a:t>
            </a:r>
            <a:r>
              <a:rPr sz="2000" spc="-20" dirty="0">
                <a:solidFill>
                  <a:srgbClr val="181B0D"/>
                </a:solidFill>
                <a:latin typeface="Arial"/>
                <a:cs typeface="Arial"/>
              </a:rPr>
              <a:t>al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desarrollo</a:t>
            </a:r>
            <a:endParaRPr sz="2000">
              <a:latin typeface="Arial"/>
              <a:cs typeface="Arial"/>
            </a:endParaRPr>
          </a:p>
          <a:p>
            <a:pPr marL="396240">
              <a:lnSpc>
                <a:spcPts val="2330"/>
              </a:lnSpc>
            </a:pP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local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de </a:t>
            </a:r>
            <a:r>
              <a:rPr sz="2000" spc="-20" dirty="0">
                <a:solidFill>
                  <a:srgbClr val="181B0D"/>
                </a:solidFill>
                <a:latin typeface="Arial"/>
                <a:cs typeface="Arial"/>
              </a:rPr>
              <a:t>la</a:t>
            </a:r>
            <a:r>
              <a:rPr sz="2000" spc="-8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181B0D"/>
                </a:solidFill>
                <a:latin typeface="Arial"/>
                <a:cs typeface="Arial"/>
              </a:rPr>
              <a:t>zona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1619" y="612775"/>
            <a:ext cx="2599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05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C</a:t>
            </a:r>
            <a:r>
              <a:rPr sz="3600" u="heavy" spc="-11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o</a:t>
            </a:r>
            <a:r>
              <a:rPr sz="3600" u="heavy" spc="-95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n</a:t>
            </a:r>
            <a:r>
              <a:rPr sz="3600" u="heavy" spc="-8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c</a:t>
            </a:r>
            <a:r>
              <a:rPr sz="3600" u="heavy" spc="3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l</a:t>
            </a:r>
            <a:r>
              <a:rPr sz="3600" u="heavy" spc="-65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u</a:t>
            </a:r>
            <a:r>
              <a:rPr sz="3600" u="heavy" spc="-7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si</a:t>
            </a:r>
            <a:r>
              <a:rPr sz="3600" u="heavy" spc="-95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o</a:t>
            </a:r>
            <a:r>
              <a:rPr sz="3600" u="heavy" spc="-7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n</a:t>
            </a:r>
            <a:r>
              <a:rPr sz="3600" u="heavy" spc="-13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9080" y="1943100"/>
            <a:ext cx="2057400" cy="256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6611" y="1646237"/>
            <a:ext cx="5917565" cy="3367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3540">
              <a:lnSpc>
                <a:spcPts val="2330"/>
              </a:lnSpc>
              <a:spcBef>
                <a:spcPts val="100"/>
              </a:spcBef>
              <a:buChar char="■"/>
              <a:tabLst>
                <a:tab pos="395605" algn="l"/>
                <a:tab pos="396240" algn="l"/>
              </a:tabLst>
            </a:pPr>
            <a:r>
              <a:rPr sz="2000" spc="-75" dirty="0">
                <a:solidFill>
                  <a:srgbClr val="181B0D"/>
                </a:solidFill>
                <a:latin typeface="Arial"/>
                <a:cs typeface="Arial"/>
              </a:rPr>
              <a:t>Cooperación </a:t>
            </a:r>
            <a:r>
              <a:rPr sz="2000" spc="-30" dirty="0">
                <a:solidFill>
                  <a:srgbClr val="181B0D"/>
                </a:solidFill>
                <a:latin typeface="Arial"/>
                <a:cs typeface="Arial"/>
              </a:rPr>
              <a:t>entre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las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parroquias aledañas</a:t>
            </a:r>
            <a:r>
              <a:rPr sz="2000" spc="-6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1B0D"/>
                </a:solidFill>
                <a:latin typeface="Arial"/>
                <a:cs typeface="Arial"/>
              </a:rPr>
              <a:t>como</a:t>
            </a:r>
            <a:endParaRPr sz="2000">
              <a:latin typeface="Arial"/>
              <a:cs typeface="Arial"/>
            </a:endParaRPr>
          </a:p>
          <a:p>
            <a:pPr marL="395605">
              <a:lnSpc>
                <a:spcPts val="2330"/>
              </a:lnSpc>
            </a:pPr>
            <a:r>
              <a:rPr sz="2000" spc="-75" dirty="0">
                <a:solidFill>
                  <a:srgbClr val="181B0D"/>
                </a:solidFill>
                <a:latin typeface="Arial"/>
                <a:cs typeface="Arial"/>
              </a:rPr>
              <a:t>Gualea, </a:t>
            </a:r>
            <a:r>
              <a:rPr sz="2000" spc="-80" dirty="0">
                <a:solidFill>
                  <a:srgbClr val="181B0D"/>
                </a:solidFill>
                <a:latin typeface="Arial"/>
                <a:cs typeface="Arial"/>
              </a:rPr>
              <a:t>Pacto,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81B0D"/>
                </a:solidFill>
                <a:latin typeface="Arial"/>
                <a:cs typeface="Arial"/>
              </a:rPr>
              <a:t>Nanegal.</a:t>
            </a:r>
            <a:endParaRPr sz="2000">
              <a:latin typeface="Arial"/>
              <a:cs typeface="Arial"/>
            </a:endParaRPr>
          </a:p>
          <a:p>
            <a:pPr marL="395605" marR="69850" indent="-383540">
              <a:lnSpc>
                <a:spcPct val="94200"/>
              </a:lnSpc>
              <a:spcBef>
                <a:spcPts val="1180"/>
              </a:spcBef>
              <a:buChar char="■"/>
              <a:tabLst>
                <a:tab pos="395605" algn="l"/>
                <a:tab pos="396240" algn="l"/>
              </a:tabLst>
            </a:pPr>
            <a:r>
              <a:rPr sz="2000" spc="-75" dirty="0">
                <a:solidFill>
                  <a:srgbClr val="181B0D"/>
                </a:solidFill>
                <a:latin typeface="Arial"/>
                <a:cs typeface="Arial"/>
              </a:rPr>
              <a:t>Realizar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seminarios </a:t>
            </a:r>
            <a:r>
              <a:rPr sz="2000" spc="-170" dirty="0">
                <a:solidFill>
                  <a:srgbClr val="181B0D"/>
                </a:solidFill>
                <a:latin typeface="Arial"/>
                <a:cs typeface="Arial"/>
              </a:rPr>
              <a:t>y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capacitaciones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que </a:t>
            </a:r>
            <a:r>
              <a:rPr sz="2000" spc="-30" dirty="0">
                <a:solidFill>
                  <a:srgbClr val="181B0D"/>
                </a:solidFill>
                <a:latin typeface="Arial"/>
                <a:cs typeface="Arial"/>
              </a:rPr>
              <a:t>permitan  </a:t>
            </a:r>
            <a:r>
              <a:rPr sz="2000" spc="-20" dirty="0">
                <a:solidFill>
                  <a:srgbClr val="181B0D"/>
                </a:solidFill>
                <a:latin typeface="Arial"/>
                <a:cs typeface="Arial"/>
              </a:rPr>
              <a:t>al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emprendedor 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fortalecer </a:t>
            </a:r>
            <a:r>
              <a:rPr sz="2000" spc="-65" dirty="0">
                <a:solidFill>
                  <a:srgbClr val="181B0D"/>
                </a:solidFill>
                <a:latin typeface="Arial"/>
                <a:cs typeface="Arial"/>
              </a:rPr>
              <a:t>sus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conocimientos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en 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ámbitos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cafeteros </a:t>
            </a:r>
            <a:r>
              <a:rPr sz="2000" spc="-170" dirty="0">
                <a:solidFill>
                  <a:srgbClr val="181B0D"/>
                </a:solidFill>
                <a:latin typeface="Arial"/>
                <a:cs typeface="Arial"/>
              </a:rPr>
              <a:t>y</a:t>
            </a:r>
            <a:r>
              <a:rPr sz="2000" spc="-7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turísticos.</a:t>
            </a:r>
            <a:endParaRPr sz="2000">
              <a:latin typeface="Arial"/>
              <a:cs typeface="Arial"/>
            </a:endParaRPr>
          </a:p>
          <a:p>
            <a:pPr marL="396240" indent="-383540">
              <a:lnSpc>
                <a:spcPts val="2330"/>
              </a:lnSpc>
              <a:spcBef>
                <a:spcPts val="1060"/>
              </a:spcBef>
              <a:buChar char="■"/>
              <a:tabLst>
                <a:tab pos="395605" algn="l"/>
                <a:tab pos="396240" algn="l"/>
              </a:tabLst>
            </a:pPr>
            <a:r>
              <a:rPr sz="2000" spc="-135" dirty="0">
                <a:solidFill>
                  <a:srgbClr val="181B0D"/>
                </a:solidFill>
                <a:latin typeface="Arial"/>
                <a:cs typeface="Arial"/>
              </a:rPr>
              <a:t>Que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los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atractivos </a:t>
            </a:r>
            <a:r>
              <a:rPr sz="2000" spc="-30" dirty="0">
                <a:solidFill>
                  <a:srgbClr val="181B0D"/>
                </a:solidFill>
                <a:latin typeface="Arial"/>
                <a:cs typeface="Arial"/>
              </a:rPr>
              <a:t>turísticos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de Nanegalito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tengan</a:t>
            </a:r>
            <a:endParaRPr sz="2000">
              <a:latin typeface="Arial"/>
              <a:cs typeface="Arial"/>
            </a:endParaRPr>
          </a:p>
          <a:p>
            <a:pPr marL="395605">
              <a:lnSpc>
                <a:spcPts val="2330"/>
              </a:lnSpc>
            </a:pP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buena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accesibilidad </a:t>
            </a:r>
            <a:r>
              <a:rPr sz="2000" spc="-170" dirty="0">
                <a:solidFill>
                  <a:srgbClr val="181B0D"/>
                </a:solidFill>
                <a:latin typeface="Arial"/>
                <a:cs typeface="Arial"/>
              </a:rPr>
              <a:t>y</a:t>
            </a:r>
            <a:r>
              <a:rPr sz="2000" spc="-8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señalética.</a:t>
            </a:r>
            <a:endParaRPr sz="2000">
              <a:latin typeface="Arial"/>
              <a:cs typeface="Arial"/>
            </a:endParaRPr>
          </a:p>
          <a:p>
            <a:pPr marL="395605" marR="5080" indent="-383540">
              <a:lnSpc>
                <a:spcPct val="94200"/>
              </a:lnSpc>
              <a:spcBef>
                <a:spcPts val="1180"/>
              </a:spcBef>
              <a:buChar char="■"/>
              <a:tabLst>
                <a:tab pos="395605" algn="l"/>
                <a:tab pos="396240" algn="l"/>
              </a:tabLst>
            </a:pP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Implementar una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línea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de 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trasporte turístico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que </a:t>
            </a:r>
            <a:r>
              <a:rPr sz="2000" spc="-80" dirty="0">
                <a:solidFill>
                  <a:srgbClr val="181B0D"/>
                </a:solidFill>
                <a:latin typeface="Arial"/>
                <a:cs typeface="Arial"/>
              </a:rPr>
              <a:t>se  </a:t>
            </a:r>
            <a:r>
              <a:rPr sz="2000" spc="-50" dirty="0">
                <a:solidFill>
                  <a:srgbClr val="181B0D"/>
                </a:solidFill>
                <a:latin typeface="Arial"/>
                <a:cs typeface="Arial"/>
              </a:rPr>
              <a:t>movilice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por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varios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puntos referenciales </a:t>
            </a:r>
            <a:r>
              <a:rPr sz="2000" spc="-170" dirty="0">
                <a:solidFill>
                  <a:srgbClr val="181B0D"/>
                </a:solidFill>
                <a:latin typeface="Arial"/>
                <a:cs typeface="Arial"/>
              </a:rPr>
              <a:t>y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que  </a:t>
            </a:r>
            <a:r>
              <a:rPr sz="2000" spc="-30" dirty="0">
                <a:solidFill>
                  <a:srgbClr val="181B0D"/>
                </a:solidFill>
                <a:latin typeface="Arial"/>
                <a:cs typeface="Arial"/>
              </a:rPr>
              <a:t>brinde </a:t>
            </a:r>
            <a:r>
              <a:rPr sz="2000" spc="-35" dirty="0">
                <a:solidFill>
                  <a:srgbClr val="181B0D"/>
                </a:solidFill>
                <a:latin typeface="Arial"/>
                <a:cs typeface="Arial"/>
              </a:rPr>
              <a:t>información </a:t>
            </a:r>
            <a:r>
              <a:rPr sz="2000" spc="-25" dirty="0">
                <a:solidFill>
                  <a:srgbClr val="181B0D"/>
                </a:solidFill>
                <a:latin typeface="Arial"/>
                <a:cs typeface="Arial"/>
              </a:rPr>
              <a:t>turística </a:t>
            </a:r>
            <a:r>
              <a:rPr sz="2000" spc="-55" dirty="0">
                <a:solidFill>
                  <a:srgbClr val="181B0D"/>
                </a:solidFill>
                <a:latin typeface="Arial"/>
                <a:cs typeface="Arial"/>
              </a:rPr>
              <a:t>a </a:t>
            </a:r>
            <a:r>
              <a:rPr sz="2000" spc="-45" dirty="0">
                <a:solidFill>
                  <a:srgbClr val="181B0D"/>
                </a:solidFill>
                <a:latin typeface="Arial"/>
                <a:cs typeface="Arial"/>
              </a:rPr>
              <a:t>los</a:t>
            </a:r>
            <a:r>
              <a:rPr sz="2000" spc="-11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181B0D"/>
                </a:solidFill>
                <a:latin typeface="Arial"/>
                <a:cs typeface="Arial"/>
              </a:rPr>
              <a:t>visitantes.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4020" y="597534"/>
            <a:ext cx="3000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spc="-10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Recomendaciones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9919" y="2433320"/>
            <a:ext cx="3208020" cy="240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6959" y="927100"/>
            <a:ext cx="2715514" cy="163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1784" y="1571625"/>
            <a:ext cx="1708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Limitado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enfoque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63840" y="927100"/>
            <a:ext cx="2718054" cy="1636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35441" y="1571625"/>
            <a:ext cx="9791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85" dirty="0">
                <a:latin typeface="Arial"/>
                <a:cs typeface="Arial"/>
              </a:rPr>
              <a:t>g</a:t>
            </a:r>
            <a:r>
              <a:rPr sz="1800" spc="-45" dirty="0">
                <a:latin typeface="Arial"/>
                <a:cs typeface="Arial"/>
              </a:rPr>
              <a:t>ra</a:t>
            </a:r>
            <a:r>
              <a:rPr sz="1800" spc="-35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65" dirty="0">
                <a:latin typeface="Arial"/>
                <a:cs typeface="Arial"/>
              </a:rPr>
              <a:t>ó</a:t>
            </a:r>
            <a:r>
              <a:rPr sz="1800" spc="-3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6959" y="2821939"/>
            <a:ext cx="2715514" cy="1633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99404" y="3466401"/>
            <a:ext cx="16948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Falta </a:t>
            </a:r>
            <a:r>
              <a:rPr sz="1800" spc="-55" dirty="0">
                <a:latin typeface="Arial"/>
                <a:cs typeface="Arial"/>
              </a:rPr>
              <a:t>de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recursos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63840" y="2821939"/>
            <a:ext cx="2718054" cy="163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00314" y="3233673"/>
            <a:ext cx="2247900" cy="7670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ct val="85200"/>
              </a:lnSpc>
              <a:spcBef>
                <a:spcPts val="420"/>
              </a:spcBef>
            </a:pPr>
            <a:r>
              <a:rPr sz="1800" spc="-85" dirty="0">
                <a:latin typeface="Arial"/>
                <a:cs typeface="Arial"/>
              </a:rPr>
              <a:t>Escasa </a:t>
            </a:r>
            <a:r>
              <a:rPr sz="1800" spc="-45" dirty="0">
                <a:latin typeface="Arial"/>
                <a:cs typeface="Arial"/>
              </a:rPr>
              <a:t>cooperación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  </a:t>
            </a:r>
            <a:r>
              <a:rPr sz="1800" spc="-50" dirty="0">
                <a:latin typeface="Arial"/>
                <a:cs typeface="Arial"/>
              </a:rPr>
              <a:t>emprendedores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20" dirty="0">
                <a:latin typeface="Arial"/>
                <a:cs typeface="Arial"/>
              </a:rPr>
              <a:t>la  </a:t>
            </a:r>
            <a:r>
              <a:rPr sz="1800" spc="-35" dirty="0">
                <a:latin typeface="Arial"/>
                <a:cs typeface="Arial"/>
              </a:rPr>
              <a:t>parroquia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5400" y="4716792"/>
            <a:ext cx="2718054" cy="16334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0100" y="5362257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latin typeface="Arial"/>
                <a:cs typeface="Arial"/>
              </a:rPr>
              <a:t>Co</a:t>
            </a:r>
            <a:r>
              <a:rPr sz="1800" spc="-105" dirty="0">
                <a:latin typeface="Arial"/>
                <a:cs typeface="Arial"/>
              </a:rPr>
              <a:t>r</a:t>
            </a:r>
            <a:r>
              <a:rPr sz="1800" spc="-50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n</a:t>
            </a:r>
            <a:r>
              <a:rPr sz="1800" spc="-85" dirty="0">
                <a:latin typeface="Arial"/>
                <a:cs typeface="Arial"/>
              </a:rPr>
              <a:t>av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0" dirty="0"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47457" y="232092"/>
            <a:ext cx="2280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14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Problema</a:t>
            </a:r>
            <a:endParaRPr sz="4400"/>
          </a:p>
        </p:txBody>
      </p:sp>
      <p:sp>
        <p:nvSpPr>
          <p:cNvPr id="14" name="object 14"/>
          <p:cNvSpPr/>
          <p:nvPr/>
        </p:nvSpPr>
        <p:spPr>
          <a:xfrm>
            <a:off x="1343660" y="2329179"/>
            <a:ext cx="2964179" cy="3131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457" y="232092"/>
            <a:ext cx="2195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145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Objetivos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20139" y="1526527"/>
            <a:ext cx="7190994" cy="1097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39" y="2809227"/>
            <a:ext cx="1094994" cy="1095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5679" y="2801607"/>
            <a:ext cx="6050534" cy="1107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0139" y="4023359"/>
            <a:ext cx="1094994" cy="1094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5679" y="4018267"/>
            <a:ext cx="6050534" cy="1107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9" y="5240020"/>
            <a:ext cx="1094994" cy="10950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5679" y="5232400"/>
            <a:ext cx="6050534" cy="1107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6514" y="1537334"/>
            <a:ext cx="6804025" cy="44951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32384" algn="ctr">
              <a:lnSpc>
                <a:spcPct val="85100"/>
              </a:lnSpc>
              <a:spcBef>
                <a:spcPts val="530"/>
              </a:spcBef>
            </a:pPr>
            <a:r>
              <a:rPr sz="2400" spc="-20" dirty="0">
                <a:latin typeface="Arial"/>
                <a:cs typeface="Arial"/>
              </a:rPr>
              <a:t>Identificar </a:t>
            </a:r>
            <a:r>
              <a:rPr sz="2400" spc="-30" dirty="0">
                <a:latin typeface="Arial"/>
                <a:cs typeface="Arial"/>
              </a:rPr>
              <a:t>al </a:t>
            </a:r>
            <a:r>
              <a:rPr sz="2400" spc="-55" dirty="0">
                <a:latin typeface="Arial"/>
                <a:cs typeface="Arial"/>
              </a:rPr>
              <a:t>agroturismo </a:t>
            </a:r>
            <a:r>
              <a:rPr sz="2400" spc="-60" dirty="0">
                <a:latin typeface="Arial"/>
                <a:cs typeface="Arial"/>
              </a:rPr>
              <a:t>cafetero </a:t>
            </a:r>
            <a:r>
              <a:rPr sz="2400" spc="-65" dirty="0">
                <a:latin typeface="Arial"/>
                <a:cs typeface="Arial"/>
              </a:rPr>
              <a:t>en </a:t>
            </a:r>
            <a:r>
              <a:rPr sz="2400" spc="-25" dirty="0">
                <a:latin typeface="Arial"/>
                <a:cs typeface="Arial"/>
              </a:rPr>
              <a:t>la </a:t>
            </a:r>
            <a:r>
              <a:rPr sz="2400" spc="-50" dirty="0">
                <a:latin typeface="Arial"/>
                <a:cs typeface="Arial"/>
              </a:rPr>
              <a:t>parroquia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  Nanegalito </a:t>
            </a:r>
            <a:r>
              <a:rPr sz="2400" spc="-80" dirty="0">
                <a:latin typeface="Arial"/>
                <a:cs typeface="Arial"/>
              </a:rPr>
              <a:t>como </a:t>
            </a:r>
            <a:r>
              <a:rPr sz="2400" spc="-40" dirty="0">
                <a:latin typeface="Arial"/>
                <a:cs typeface="Arial"/>
              </a:rPr>
              <a:t>aporte </a:t>
            </a:r>
            <a:r>
              <a:rPr sz="2400" spc="-30" dirty="0">
                <a:latin typeface="Arial"/>
                <a:cs typeface="Arial"/>
              </a:rPr>
              <a:t>al </a:t>
            </a:r>
            <a:r>
              <a:rPr sz="2400" spc="-50" dirty="0">
                <a:latin typeface="Arial"/>
                <a:cs typeface="Arial"/>
              </a:rPr>
              <a:t>desarrollo </a:t>
            </a:r>
            <a:r>
              <a:rPr sz="2400" spc="-45" dirty="0">
                <a:latin typeface="Arial"/>
                <a:cs typeface="Arial"/>
              </a:rPr>
              <a:t>local </a:t>
            </a:r>
            <a:r>
              <a:rPr sz="2400" spc="-55" dirty="0">
                <a:latin typeface="Arial"/>
                <a:cs typeface="Arial"/>
              </a:rPr>
              <a:t>para </a:t>
            </a:r>
            <a:r>
              <a:rPr sz="2400" spc="-25" dirty="0">
                <a:latin typeface="Arial"/>
                <a:cs typeface="Arial"/>
              </a:rPr>
              <a:t>la  </a:t>
            </a:r>
            <a:r>
              <a:rPr sz="2400" spc="-50" dirty="0">
                <a:latin typeface="Arial"/>
                <a:cs typeface="Arial"/>
              </a:rPr>
              <a:t>dinamización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económica.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Arial"/>
              <a:cs typeface="Arial"/>
            </a:endParaRPr>
          </a:p>
          <a:p>
            <a:pPr marL="1137285" marR="5080" indent="-3175" algn="ctr">
              <a:lnSpc>
                <a:spcPts val="1839"/>
              </a:lnSpc>
              <a:spcBef>
                <a:spcPts val="5"/>
              </a:spcBef>
            </a:pPr>
            <a:r>
              <a:rPr sz="1800" spc="-35" dirty="0">
                <a:latin typeface="Arial"/>
                <a:cs typeface="Arial"/>
              </a:rPr>
              <a:t>Determinar </a:t>
            </a:r>
            <a:r>
              <a:rPr sz="1800" spc="-40" dirty="0">
                <a:latin typeface="Arial"/>
                <a:cs typeface="Arial"/>
              </a:rPr>
              <a:t>los </a:t>
            </a:r>
            <a:r>
              <a:rPr sz="1800" spc="-50" dirty="0">
                <a:latin typeface="Arial"/>
                <a:cs typeface="Arial"/>
              </a:rPr>
              <a:t>componentes </a:t>
            </a:r>
            <a:r>
              <a:rPr sz="1800" spc="-55" dirty="0">
                <a:latin typeface="Arial"/>
                <a:cs typeface="Arial"/>
              </a:rPr>
              <a:t>que </a:t>
            </a:r>
            <a:r>
              <a:rPr sz="1800" spc="-20" dirty="0">
                <a:latin typeface="Arial"/>
                <a:cs typeface="Arial"/>
              </a:rPr>
              <a:t>permitan fundamentar  la </a:t>
            </a:r>
            <a:r>
              <a:rPr sz="1800" spc="-45" dirty="0">
                <a:latin typeface="Arial"/>
                <a:cs typeface="Arial"/>
              </a:rPr>
              <a:t>teoría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35" dirty="0">
                <a:latin typeface="Arial"/>
                <a:cs typeface="Arial"/>
              </a:rPr>
              <a:t>desarrollo </a:t>
            </a:r>
            <a:r>
              <a:rPr sz="1800" spc="-30" dirty="0">
                <a:latin typeface="Arial"/>
                <a:cs typeface="Arial"/>
              </a:rPr>
              <a:t>local </a:t>
            </a:r>
            <a:r>
              <a:rPr sz="1800" spc="-155" dirty="0">
                <a:latin typeface="Arial"/>
                <a:cs typeface="Arial"/>
              </a:rPr>
              <a:t>y </a:t>
            </a:r>
            <a:r>
              <a:rPr sz="1800" spc="-35" dirty="0">
                <a:latin typeface="Arial"/>
                <a:cs typeface="Arial"/>
              </a:rPr>
              <a:t>las actividades </a:t>
            </a:r>
            <a:r>
              <a:rPr sz="1800" spc="-55" dirty="0">
                <a:latin typeface="Arial"/>
                <a:cs typeface="Arial"/>
              </a:rPr>
              <a:t>que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fomentan 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spc="-40" dirty="0">
                <a:latin typeface="Arial"/>
                <a:cs typeface="Arial"/>
              </a:rPr>
              <a:t>agroturísticas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cafetero.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35710" marR="107950" indent="-1905" algn="ctr">
              <a:lnSpc>
                <a:spcPct val="85200"/>
              </a:lnSpc>
              <a:spcBef>
                <a:spcPts val="1745"/>
              </a:spcBef>
            </a:pPr>
            <a:r>
              <a:rPr sz="1800" spc="-45" dirty="0">
                <a:latin typeface="Arial"/>
                <a:cs typeface="Arial"/>
              </a:rPr>
              <a:t>Diagnosticar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spc="-30" dirty="0">
                <a:latin typeface="Arial"/>
                <a:cs typeface="Arial"/>
              </a:rPr>
              <a:t>entorno </a:t>
            </a:r>
            <a:r>
              <a:rPr sz="1800" spc="-40" dirty="0">
                <a:latin typeface="Arial"/>
                <a:cs typeface="Arial"/>
              </a:rPr>
              <a:t>agroturístico </a:t>
            </a:r>
            <a:r>
              <a:rPr sz="1800" spc="-45" dirty="0">
                <a:latin typeface="Arial"/>
                <a:cs typeface="Arial"/>
              </a:rPr>
              <a:t>cafetero en </a:t>
            </a:r>
            <a:r>
              <a:rPr sz="1800" spc="-20" dirty="0">
                <a:latin typeface="Arial"/>
                <a:cs typeface="Arial"/>
              </a:rPr>
              <a:t>la  </a:t>
            </a:r>
            <a:r>
              <a:rPr sz="1800" spc="-40" dirty="0">
                <a:latin typeface="Arial"/>
                <a:cs typeface="Arial"/>
              </a:rPr>
              <a:t>parroquia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45" dirty="0">
                <a:latin typeface="Arial"/>
                <a:cs typeface="Arial"/>
              </a:rPr>
              <a:t>Nanegalito </a:t>
            </a:r>
            <a:r>
              <a:rPr sz="1800" spc="-40" dirty="0">
                <a:latin typeface="Arial"/>
                <a:cs typeface="Arial"/>
              </a:rPr>
              <a:t>para </a:t>
            </a:r>
            <a:r>
              <a:rPr sz="1800" spc="-10" dirty="0">
                <a:latin typeface="Arial"/>
                <a:cs typeface="Arial"/>
              </a:rPr>
              <a:t>identificar </a:t>
            </a:r>
            <a:r>
              <a:rPr sz="1800" spc="-35" dirty="0">
                <a:latin typeface="Arial"/>
                <a:cs typeface="Arial"/>
              </a:rPr>
              <a:t>las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necesidades 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40" dirty="0">
                <a:latin typeface="Arial"/>
                <a:cs typeface="Arial"/>
              </a:rPr>
              <a:t>los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emprendimientos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Arial"/>
              <a:cs typeface="Arial"/>
            </a:endParaRPr>
          </a:p>
          <a:p>
            <a:pPr marL="1688464" marR="561340" algn="ctr">
              <a:lnSpc>
                <a:spcPts val="1839"/>
              </a:lnSpc>
            </a:pPr>
            <a:r>
              <a:rPr sz="1800" spc="-65" dirty="0">
                <a:latin typeface="Arial"/>
                <a:cs typeface="Arial"/>
              </a:rPr>
              <a:t>Proponer </a:t>
            </a:r>
            <a:r>
              <a:rPr sz="1800" spc="-35" dirty="0">
                <a:latin typeface="Arial"/>
                <a:cs typeface="Arial"/>
              </a:rPr>
              <a:t>estrategias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40" dirty="0">
                <a:latin typeface="Arial"/>
                <a:cs typeface="Arial"/>
              </a:rPr>
              <a:t>desarrollo </a:t>
            </a:r>
            <a:r>
              <a:rPr sz="1800" spc="-30" dirty="0">
                <a:latin typeface="Arial"/>
                <a:cs typeface="Arial"/>
              </a:rPr>
              <a:t>local </a:t>
            </a:r>
            <a:r>
              <a:rPr sz="1800" spc="-40" dirty="0">
                <a:latin typeface="Arial"/>
                <a:cs typeface="Arial"/>
              </a:rPr>
              <a:t>para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 </a:t>
            </a:r>
            <a:r>
              <a:rPr sz="1800" spc="-40" dirty="0">
                <a:latin typeface="Arial"/>
                <a:cs typeface="Arial"/>
              </a:rPr>
              <a:t>agroturístico </a:t>
            </a:r>
            <a:r>
              <a:rPr sz="1800" spc="-45" dirty="0">
                <a:latin typeface="Arial"/>
                <a:cs typeface="Arial"/>
              </a:rPr>
              <a:t>cafetero en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Nanegalito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74480" y="2496820"/>
            <a:ext cx="2270760" cy="2270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7457" y="232092"/>
            <a:ext cx="32531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114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Marco</a:t>
            </a:r>
            <a:r>
              <a:rPr sz="4400" u="heavy" spc="-26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 </a:t>
            </a:r>
            <a:r>
              <a:rPr sz="4400" u="heavy" spc="-75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teórico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558289" y="1875789"/>
            <a:ext cx="2839720" cy="805180"/>
            <a:chOff x="1558289" y="1875789"/>
            <a:chExt cx="2839720" cy="805180"/>
          </a:xfrm>
        </p:grpSpPr>
        <p:sp>
          <p:nvSpPr>
            <p:cNvPr id="5" name="object 5"/>
            <p:cNvSpPr/>
            <p:nvPr/>
          </p:nvSpPr>
          <p:spPr>
            <a:xfrm>
              <a:off x="1560829" y="1878329"/>
              <a:ext cx="2834640" cy="800100"/>
            </a:xfrm>
            <a:custGeom>
              <a:avLst/>
              <a:gdLst/>
              <a:ahLst/>
              <a:cxnLst/>
              <a:rect l="l" t="t" r="r" b="b"/>
              <a:pathLst>
                <a:path w="2834640" h="800100">
                  <a:moveTo>
                    <a:pt x="283464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2834640" y="800100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8289" y="1875789"/>
              <a:ext cx="2839720" cy="805180"/>
            </a:xfrm>
            <a:custGeom>
              <a:avLst/>
              <a:gdLst/>
              <a:ahLst/>
              <a:cxnLst/>
              <a:rect l="l" t="t" r="r" b="b"/>
              <a:pathLst>
                <a:path w="2839720" h="805180">
                  <a:moveTo>
                    <a:pt x="0" y="748030"/>
                  </a:moveTo>
                  <a:lnTo>
                    <a:pt x="0" y="805180"/>
                  </a:lnTo>
                  <a:lnTo>
                    <a:pt x="57150" y="805180"/>
                  </a:lnTo>
                  <a:lnTo>
                    <a:pt x="0" y="748030"/>
                  </a:lnTo>
                  <a:close/>
                </a:path>
                <a:path w="2839720" h="805180">
                  <a:moveTo>
                    <a:pt x="57150" y="0"/>
                  </a:moveTo>
                  <a:lnTo>
                    <a:pt x="0" y="57150"/>
                  </a:lnTo>
                  <a:lnTo>
                    <a:pt x="0" y="748030"/>
                  </a:lnTo>
                  <a:lnTo>
                    <a:pt x="57150" y="805180"/>
                  </a:lnTo>
                  <a:lnTo>
                    <a:pt x="57150" y="0"/>
                  </a:lnTo>
                  <a:close/>
                </a:path>
                <a:path w="2839720" h="805180">
                  <a:moveTo>
                    <a:pt x="2782570" y="748030"/>
                  </a:moveTo>
                  <a:lnTo>
                    <a:pt x="57150" y="748030"/>
                  </a:lnTo>
                  <a:lnTo>
                    <a:pt x="57150" y="805180"/>
                  </a:lnTo>
                  <a:lnTo>
                    <a:pt x="2782570" y="805180"/>
                  </a:lnTo>
                  <a:lnTo>
                    <a:pt x="2782570" y="748030"/>
                  </a:lnTo>
                  <a:close/>
                </a:path>
                <a:path w="2839720" h="805180">
                  <a:moveTo>
                    <a:pt x="2782570" y="0"/>
                  </a:moveTo>
                  <a:lnTo>
                    <a:pt x="2782570" y="805180"/>
                  </a:lnTo>
                  <a:lnTo>
                    <a:pt x="2839720" y="748030"/>
                  </a:lnTo>
                  <a:lnTo>
                    <a:pt x="2839720" y="57150"/>
                  </a:lnTo>
                  <a:lnTo>
                    <a:pt x="2782570" y="0"/>
                  </a:lnTo>
                  <a:close/>
                </a:path>
                <a:path w="2839720" h="805180">
                  <a:moveTo>
                    <a:pt x="2839720" y="748030"/>
                  </a:moveTo>
                  <a:lnTo>
                    <a:pt x="2782570" y="805180"/>
                  </a:lnTo>
                  <a:lnTo>
                    <a:pt x="2839720" y="805180"/>
                  </a:lnTo>
                  <a:lnTo>
                    <a:pt x="2839720" y="748030"/>
                  </a:lnTo>
                  <a:close/>
                </a:path>
                <a:path w="2839720" h="805180">
                  <a:moveTo>
                    <a:pt x="571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57150" y="0"/>
                  </a:lnTo>
                  <a:close/>
                </a:path>
                <a:path w="2839720" h="805180">
                  <a:moveTo>
                    <a:pt x="278257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2782570" y="57150"/>
                  </a:lnTo>
                  <a:lnTo>
                    <a:pt x="2782570" y="0"/>
                  </a:lnTo>
                  <a:close/>
                </a:path>
                <a:path w="2839720" h="805180">
                  <a:moveTo>
                    <a:pt x="2839720" y="0"/>
                  </a:moveTo>
                  <a:lnTo>
                    <a:pt x="2782570" y="0"/>
                  </a:lnTo>
                  <a:lnTo>
                    <a:pt x="2839720" y="57150"/>
                  </a:lnTo>
                  <a:lnTo>
                    <a:pt x="283972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60830" y="1878329"/>
            <a:ext cx="2834640" cy="8001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111250" marR="314325" indent="-793115">
              <a:lnSpc>
                <a:spcPct val="100000"/>
              </a:lnSpc>
              <a:spcBef>
                <a:spcPts val="950"/>
              </a:spcBef>
            </a:pPr>
            <a:r>
              <a:rPr sz="1800" spc="-10" dirty="0">
                <a:latin typeface="TeXGyreAdventor"/>
                <a:cs typeface="TeXGyreAdventor"/>
              </a:rPr>
              <a:t>Teoría </a:t>
            </a:r>
            <a:r>
              <a:rPr sz="1800" dirty="0">
                <a:latin typeface="TeXGyreAdventor"/>
                <a:cs typeface="TeXGyreAdventor"/>
              </a:rPr>
              <a:t>de Desarrollo  </a:t>
            </a:r>
            <a:r>
              <a:rPr sz="1800" spc="-5" dirty="0">
                <a:latin typeface="TeXGyreAdventor"/>
                <a:cs typeface="TeXGyreAdventor"/>
              </a:rPr>
              <a:t>Local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61659" y="1846567"/>
            <a:ext cx="1816354" cy="91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35065" y="2112581"/>
            <a:ext cx="674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latin typeface="Arial"/>
                <a:cs typeface="Arial"/>
              </a:rPr>
              <a:t>So</a:t>
            </a:r>
            <a:r>
              <a:rPr sz="2000" spc="-9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23989" y="3188842"/>
            <a:ext cx="586612" cy="815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5180" y="4429747"/>
            <a:ext cx="1813814" cy="914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62519" y="4697095"/>
            <a:ext cx="1201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latin typeface="Arial"/>
                <a:cs typeface="Arial"/>
              </a:rPr>
              <a:t>Económico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1079" y="4729479"/>
            <a:ext cx="942340" cy="31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0679" y="4429747"/>
            <a:ext cx="1816353" cy="914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79950" y="4697095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latin typeface="Arial"/>
                <a:cs typeface="Arial"/>
              </a:rPr>
              <a:t>Político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32628" y="3188842"/>
            <a:ext cx="586613" cy="815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963659" y="6123940"/>
            <a:ext cx="2951480" cy="414020"/>
            <a:chOff x="8963659" y="6123940"/>
            <a:chExt cx="2951480" cy="414020"/>
          </a:xfrm>
        </p:grpSpPr>
        <p:sp>
          <p:nvSpPr>
            <p:cNvPr id="18" name="object 18"/>
            <p:cNvSpPr/>
            <p:nvPr/>
          </p:nvSpPr>
          <p:spPr>
            <a:xfrm>
              <a:off x="8966199" y="6126480"/>
              <a:ext cx="2946400" cy="408940"/>
            </a:xfrm>
            <a:custGeom>
              <a:avLst/>
              <a:gdLst/>
              <a:ahLst/>
              <a:cxnLst/>
              <a:rect l="l" t="t" r="r" b="b"/>
              <a:pathLst>
                <a:path w="2946400" h="408940">
                  <a:moveTo>
                    <a:pt x="2946400" y="0"/>
                  </a:moveTo>
                  <a:lnTo>
                    <a:pt x="0" y="0"/>
                  </a:lnTo>
                  <a:lnTo>
                    <a:pt x="0" y="408940"/>
                  </a:lnTo>
                  <a:lnTo>
                    <a:pt x="2946400" y="408940"/>
                  </a:lnTo>
                  <a:lnTo>
                    <a:pt x="294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63659" y="6123940"/>
              <a:ext cx="2951480" cy="414020"/>
            </a:xfrm>
            <a:custGeom>
              <a:avLst/>
              <a:gdLst/>
              <a:ahLst/>
              <a:cxnLst/>
              <a:rect l="l" t="t" r="r" b="b"/>
              <a:pathLst>
                <a:path w="2951479" h="414020">
                  <a:moveTo>
                    <a:pt x="0" y="379095"/>
                  </a:moveTo>
                  <a:lnTo>
                    <a:pt x="0" y="414020"/>
                  </a:lnTo>
                  <a:lnTo>
                    <a:pt x="34925" y="414020"/>
                  </a:lnTo>
                  <a:lnTo>
                    <a:pt x="0" y="379095"/>
                  </a:lnTo>
                  <a:close/>
                </a:path>
                <a:path w="2951479" h="414020">
                  <a:moveTo>
                    <a:pt x="34925" y="0"/>
                  </a:moveTo>
                  <a:lnTo>
                    <a:pt x="0" y="34925"/>
                  </a:lnTo>
                  <a:lnTo>
                    <a:pt x="0" y="379095"/>
                  </a:lnTo>
                  <a:lnTo>
                    <a:pt x="34925" y="414020"/>
                  </a:lnTo>
                  <a:lnTo>
                    <a:pt x="34925" y="0"/>
                  </a:lnTo>
                  <a:close/>
                </a:path>
                <a:path w="2951479" h="414020">
                  <a:moveTo>
                    <a:pt x="2916555" y="379095"/>
                  </a:moveTo>
                  <a:lnTo>
                    <a:pt x="34925" y="379095"/>
                  </a:lnTo>
                  <a:lnTo>
                    <a:pt x="34925" y="414020"/>
                  </a:lnTo>
                  <a:lnTo>
                    <a:pt x="2916555" y="414020"/>
                  </a:lnTo>
                  <a:lnTo>
                    <a:pt x="2916555" y="379095"/>
                  </a:lnTo>
                  <a:close/>
                </a:path>
                <a:path w="2951479" h="414020">
                  <a:moveTo>
                    <a:pt x="2916555" y="0"/>
                  </a:moveTo>
                  <a:lnTo>
                    <a:pt x="2916555" y="414020"/>
                  </a:lnTo>
                  <a:lnTo>
                    <a:pt x="2951480" y="379095"/>
                  </a:lnTo>
                  <a:lnTo>
                    <a:pt x="2951480" y="34925"/>
                  </a:lnTo>
                  <a:lnTo>
                    <a:pt x="2916555" y="0"/>
                  </a:lnTo>
                  <a:close/>
                </a:path>
                <a:path w="2951479" h="414020">
                  <a:moveTo>
                    <a:pt x="2951480" y="379095"/>
                  </a:moveTo>
                  <a:lnTo>
                    <a:pt x="2916555" y="414020"/>
                  </a:lnTo>
                  <a:lnTo>
                    <a:pt x="2951480" y="414020"/>
                  </a:lnTo>
                  <a:lnTo>
                    <a:pt x="2951480" y="379095"/>
                  </a:lnTo>
                  <a:close/>
                </a:path>
                <a:path w="2951479" h="41402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2951479" h="414020">
                  <a:moveTo>
                    <a:pt x="2916555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2916555" y="34925"/>
                  </a:lnTo>
                  <a:lnTo>
                    <a:pt x="2916555" y="0"/>
                  </a:lnTo>
                  <a:close/>
                </a:path>
                <a:path w="2951479" h="414020">
                  <a:moveTo>
                    <a:pt x="2951480" y="0"/>
                  </a:moveTo>
                  <a:lnTo>
                    <a:pt x="2916555" y="0"/>
                  </a:lnTo>
                  <a:lnTo>
                    <a:pt x="2951480" y="34925"/>
                  </a:lnTo>
                  <a:lnTo>
                    <a:pt x="295148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966200" y="6126479"/>
            <a:ext cx="2946400" cy="4089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09"/>
              </a:spcBef>
            </a:pPr>
            <a:r>
              <a:rPr sz="1800" spc="-5" dirty="0">
                <a:latin typeface="TeXGyreAdventor"/>
                <a:cs typeface="TeXGyreAdventor"/>
              </a:rPr>
              <a:t>García </a:t>
            </a:r>
            <a:r>
              <a:rPr sz="1800" dirty="0">
                <a:latin typeface="TeXGyreAdventor"/>
                <a:cs typeface="TeXGyreAdventor"/>
              </a:rPr>
              <a:t>y </a:t>
            </a:r>
            <a:r>
              <a:rPr sz="1800" spc="-10" dirty="0">
                <a:latin typeface="TeXGyreAdventor"/>
                <a:cs typeface="TeXGyreAdventor"/>
              </a:rPr>
              <a:t>Quintero </a:t>
            </a:r>
            <a:r>
              <a:rPr sz="1800" spc="-5" dirty="0">
                <a:latin typeface="TeXGyreAdventor"/>
                <a:cs typeface="TeXGyreAdventor"/>
              </a:rPr>
              <a:t>,</a:t>
            </a:r>
            <a:r>
              <a:rPr sz="1800" spc="25" dirty="0">
                <a:latin typeface="TeXGyreAdventor"/>
                <a:cs typeface="TeXGyreAdventor"/>
              </a:rPr>
              <a:t> </a:t>
            </a:r>
            <a:r>
              <a:rPr sz="1800" spc="-5" dirty="0">
                <a:latin typeface="TeXGyreAdventor"/>
                <a:cs typeface="TeXGyreAdventor"/>
              </a:rPr>
              <a:t>2009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02319" y="1397000"/>
            <a:ext cx="1902460" cy="1762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54819" y="4099559"/>
            <a:ext cx="2077720" cy="1475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6219" y="4175759"/>
            <a:ext cx="2400300" cy="1399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7457" y="242570"/>
            <a:ext cx="26765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spc="-110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Metodología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168400" y="2402839"/>
            <a:ext cx="2009394" cy="1590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0000" y="2462847"/>
            <a:ext cx="1629410" cy="13068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5100"/>
              </a:lnSpc>
              <a:spcBef>
                <a:spcPts val="385"/>
              </a:spcBef>
            </a:pPr>
            <a:r>
              <a:rPr sz="1600" spc="-30" dirty="0">
                <a:latin typeface="Arial"/>
                <a:cs typeface="Arial"/>
              </a:rPr>
              <a:t>Dirigido </a:t>
            </a:r>
            <a:r>
              <a:rPr sz="1600" spc="-35" dirty="0">
                <a:latin typeface="Arial"/>
                <a:cs typeface="Arial"/>
              </a:rPr>
              <a:t>a:  </a:t>
            </a:r>
            <a:r>
              <a:rPr sz="1600" spc="-55" dirty="0">
                <a:latin typeface="Arial"/>
                <a:cs typeface="Arial"/>
              </a:rPr>
              <a:t>Emprendedores  </a:t>
            </a:r>
            <a:r>
              <a:rPr sz="1600" spc="-30" dirty="0">
                <a:latin typeface="Arial"/>
                <a:cs typeface="Arial"/>
              </a:rPr>
              <a:t>turísticos </a:t>
            </a:r>
            <a:r>
              <a:rPr sz="1600" spc="-45" dirty="0">
                <a:latin typeface="Arial"/>
                <a:cs typeface="Arial"/>
              </a:rPr>
              <a:t>de  Nanegalito </a:t>
            </a:r>
            <a:r>
              <a:rPr sz="1600" spc="-55" dirty="0">
                <a:latin typeface="Arial"/>
                <a:cs typeface="Arial"/>
              </a:rPr>
              <a:t>según  </a:t>
            </a:r>
            <a:r>
              <a:rPr sz="1600" spc="-50" dirty="0">
                <a:latin typeface="Arial"/>
                <a:cs typeface="Arial"/>
              </a:rPr>
              <a:t>Catastro </a:t>
            </a:r>
            <a:r>
              <a:rPr sz="1600" spc="-65" dirty="0">
                <a:latin typeface="Arial"/>
                <a:cs typeface="Arial"/>
              </a:rPr>
              <a:t>Turístico  </a:t>
            </a:r>
            <a:r>
              <a:rPr sz="1600" spc="-25" dirty="0">
                <a:latin typeface="Arial"/>
                <a:cs typeface="Arial"/>
              </a:rPr>
              <a:t>del </a:t>
            </a:r>
            <a:r>
              <a:rPr sz="1600" spc="-180" dirty="0">
                <a:latin typeface="Arial"/>
                <a:cs typeface="Arial"/>
              </a:rPr>
              <a:t>GAD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parroquial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42640" y="2943834"/>
            <a:ext cx="434606" cy="508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4940" y="2593327"/>
            <a:ext cx="2009393" cy="1209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1000" y="2674937"/>
            <a:ext cx="1558290" cy="100139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635" algn="ctr">
              <a:lnSpc>
                <a:spcPct val="85200"/>
              </a:lnSpc>
              <a:spcBef>
                <a:spcPts val="420"/>
              </a:spcBef>
            </a:pPr>
            <a:r>
              <a:rPr sz="1800" spc="-60" dirty="0">
                <a:latin typeface="Arial"/>
                <a:cs typeface="Arial"/>
              </a:rPr>
              <a:t>Universo: </a:t>
            </a:r>
            <a:r>
              <a:rPr sz="1800" spc="55" dirty="0">
                <a:latin typeface="Arial"/>
                <a:cs typeface="Arial"/>
              </a:rPr>
              <a:t>43  </a:t>
            </a:r>
            <a:r>
              <a:rPr sz="1800" spc="-225" dirty="0">
                <a:latin typeface="Arial"/>
                <a:cs typeface="Arial"/>
              </a:rPr>
              <a:t>E</a:t>
            </a:r>
            <a:r>
              <a:rPr sz="1800" spc="-65" dirty="0">
                <a:latin typeface="Arial"/>
                <a:cs typeface="Arial"/>
              </a:rPr>
              <a:t>m</a:t>
            </a:r>
            <a:r>
              <a:rPr sz="1800" spc="-40" dirty="0">
                <a:latin typeface="Arial"/>
                <a:cs typeface="Arial"/>
              </a:rPr>
              <a:t>pre</a:t>
            </a:r>
            <a:r>
              <a:rPr sz="1800" spc="-30" dirty="0">
                <a:latin typeface="Arial"/>
                <a:cs typeface="Arial"/>
              </a:rPr>
              <a:t>n</a:t>
            </a:r>
            <a:r>
              <a:rPr sz="1800" spc="-40" dirty="0">
                <a:latin typeface="Arial"/>
                <a:cs typeface="Arial"/>
              </a:rPr>
              <a:t>d</a:t>
            </a:r>
            <a:r>
              <a:rPr sz="1800" spc="-50" dirty="0">
                <a:latin typeface="Arial"/>
                <a:cs typeface="Arial"/>
              </a:rPr>
              <a:t>e</a:t>
            </a:r>
            <a:r>
              <a:rPr sz="1800" spc="-60" dirty="0">
                <a:latin typeface="Arial"/>
                <a:cs typeface="Arial"/>
              </a:rPr>
              <a:t>d</a:t>
            </a:r>
            <a:r>
              <a:rPr sz="1800" spc="-5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50" dirty="0">
                <a:latin typeface="Arial"/>
                <a:cs typeface="Arial"/>
              </a:rPr>
              <a:t>es  </a:t>
            </a:r>
            <a:r>
              <a:rPr sz="1800" spc="-25" dirty="0">
                <a:latin typeface="Arial"/>
                <a:cs typeface="Arial"/>
              </a:rPr>
              <a:t>turísticos </a:t>
            </a:r>
            <a:r>
              <a:rPr sz="1800" spc="-55" dirty="0">
                <a:latin typeface="Arial"/>
                <a:cs typeface="Arial"/>
              </a:rPr>
              <a:t>de  </a:t>
            </a:r>
            <a:r>
              <a:rPr sz="1800" spc="-45" dirty="0">
                <a:latin typeface="Arial"/>
                <a:cs typeface="Arial"/>
              </a:rPr>
              <a:t>Nanegalito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9179" y="2943834"/>
            <a:ext cx="434632" cy="508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1480" y="2593327"/>
            <a:ext cx="2009394" cy="12093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60894" y="2792095"/>
            <a:ext cx="1215390" cy="7677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3175" algn="ctr">
              <a:lnSpc>
                <a:spcPts val="1839"/>
              </a:lnSpc>
              <a:spcBef>
                <a:spcPts val="425"/>
              </a:spcBef>
            </a:pPr>
            <a:r>
              <a:rPr sz="1800" spc="-30" dirty="0">
                <a:latin typeface="Arial"/>
                <a:cs typeface="Arial"/>
              </a:rPr>
              <a:t>Muestra: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36  </a:t>
            </a:r>
            <a:r>
              <a:rPr sz="1800" spc="-40" dirty="0">
                <a:latin typeface="Arial"/>
                <a:cs typeface="Arial"/>
              </a:rPr>
              <a:t>unidades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análisis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13319" y="4010647"/>
            <a:ext cx="505726" cy="5336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1480" y="4782820"/>
            <a:ext cx="2009394" cy="12093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66255" y="5098796"/>
            <a:ext cx="1802130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Contacto: </a:t>
            </a:r>
            <a:r>
              <a:rPr sz="1800" spc="-20" dirty="0">
                <a:latin typeface="Arial"/>
                <a:cs typeface="Arial"/>
              </a:rPr>
              <a:t>visita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3810" algn="ctr">
              <a:lnSpc>
                <a:spcPts val="2000"/>
              </a:lnSpc>
            </a:pPr>
            <a:r>
              <a:rPr sz="1800" spc="-60" dirty="0">
                <a:latin typeface="Arial"/>
                <a:cs typeface="Arial"/>
              </a:rPr>
              <a:t>campo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62040" y="5133340"/>
            <a:ext cx="434632" cy="5057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4940" y="4782820"/>
            <a:ext cx="2009393" cy="12093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26559" y="5098796"/>
            <a:ext cx="1487170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ts val="2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Procedimiento: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sz="1800" spc="-60" dirty="0">
                <a:latin typeface="Arial"/>
                <a:cs typeface="Arial"/>
              </a:rPr>
              <a:t>Encuesta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física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43050" y="1352550"/>
            <a:ext cx="1666239" cy="480059"/>
            <a:chOff x="1543050" y="1352550"/>
            <a:chExt cx="1666239" cy="480059"/>
          </a:xfrm>
        </p:grpSpPr>
        <p:sp>
          <p:nvSpPr>
            <p:cNvPr id="19" name="object 19"/>
            <p:cNvSpPr/>
            <p:nvPr/>
          </p:nvSpPr>
          <p:spPr>
            <a:xfrm>
              <a:off x="1545590" y="1355090"/>
              <a:ext cx="1661160" cy="474980"/>
            </a:xfrm>
            <a:custGeom>
              <a:avLst/>
              <a:gdLst/>
              <a:ahLst/>
              <a:cxnLst/>
              <a:rect l="l" t="t" r="r" b="b"/>
              <a:pathLst>
                <a:path w="1661160" h="474980">
                  <a:moveTo>
                    <a:pt x="1661160" y="0"/>
                  </a:moveTo>
                  <a:lnTo>
                    <a:pt x="79121" y="0"/>
                  </a:lnTo>
                  <a:lnTo>
                    <a:pt x="48327" y="6219"/>
                  </a:lnTo>
                  <a:lnTo>
                    <a:pt x="23177" y="23177"/>
                  </a:lnTo>
                  <a:lnTo>
                    <a:pt x="6219" y="48327"/>
                  </a:lnTo>
                  <a:lnTo>
                    <a:pt x="0" y="79121"/>
                  </a:lnTo>
                  <a:lnTo>
                    <a:pt x="0" y="474980"/>
                  </a:lnTo>
                  <a:lnTo>
                    <a:pt x="1582039" y="474980"/>
                  </a:lnTo>
                  <a:lnTo>
                    <a:pt x="1612832" y="468760"/>
                  </a:lnTo>
                  <a:lnTo>
                    <a:pt x="1637982" y="451802"/>
                  </a:lnTo>
                  <a:lnTo>
                    <a:pt x="1654940" y="426652"/>
                  </a:lnTo>
                  <a:lnTo>
                    <a:pt x="1661160" y="395859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3050" y="1352550"/>
              <a:ext cx="1666239" cy="480059"/>
            </a:xfrm>
            <a:custGeom>
              <a:avLst/>
              <a:gdLst/>
              <a:ahLst/>
              <a:cxnLst/>
              <a:rect l="l" t="t" r="r" b="b"/>
              <a:pathLst>
                <a:path w="1666239" h="480060">
                  <a:moveTo>
                    <a:pt x="0" y="422910"/>
                  </a:moveTo>
                  <a:lnTo>
                    <a:pt x="0" y="480060"/>
                  </a:lnTo>
                  <a:lnTo>
                    <a:pt x="57150" y="480060"/>
                  </a:lnTo>
                  <a:lnTo>
                    <a:pt x="0" y="422910"/>
                  </a:lnTo>
                  <a:close/>
                </a:path>
                <a:path w="1666239" h="480060">
                  <a:moveTo>
                    <a:pt x="1609089" y="0"/>
                  </a:moveTo>
                  <a:lnTo>
                    <a:pt x="79375" y="0"/>
                  </a:lnTo>
                  <a:lnTo>
                    <a:pt x="71374" y="380"/>
                  </a:lnTo>
                  <a:lnTo>
                    <a:pt x="35052" y="13715"/>
                  </a:lnTo>
                  <a:lnTo>
                    <a:pt x="6222" y="48895"/>
                  </a:lnTo>
                  <a:lnTo>
                    <a:pt x="0" y="80010"/>
                  </a:lnTo>
                  <a:lnTo>
                    <a:pt x="0" y="422910"/>
                  </a:lnTo>
                  <a:lnTo>
                    <a:pt x="57150" y="480060"/>
                  </a:lnTo>
                  <a:lnTo>
                    <a:pt x="57150" y="80010"/>
                  </a:lnTo>
                  <a:lnTo>
                    <a:pt x="57531" y="74422"/>
                  </a:lnTo>
                  <a:lnTo>
                    <a:pt x="58038" y="72771"/>
                  </a:lnTo>
                  <a:lnTo>
                    <a:pt x="58928" y="70865"/>
                  </a:lnTo>
                  <a:lnTo>
                    <a:pt x="60071" y="68199"/>
                  </a:lnTo>
                  <a:lnTo>
                    <a:pt x="77978" y="56896"/>
                  </a:lnTo>
                  <a:lnTo>
                    <a:pt x="1609089" y="56896"/>
                  </a:lnTo>
                  <a:lnTo>
                    <a:pt x="1609089" y="0"/>
                  </a:lnTo>
                  <a:close/>
                </a:path>
                <a:path w="1666239" h="480060">
                  <a:moveTo>
                    <a:pt x="1584198" y="422910"/>
                  </a:moveTo>
                  <a:lnTo>
                    <a:pt x="57150" y="422910"/>
                  </a:lnTo>
                  <a:lnTo>
                    <a:pt x="57150" y="480060"/>
                  </a:lnTo>
                  <a:lnTo>
                    <a:pt x="1586864" y="480060"/>
                  </a:lnTo>
                  <a:lnTo>
                    <a:pt x="1594993" y="479678"/>
                  </a:lnTo>
                  <a:lnTo>
                    <a:pt x="1631188" y="466471"/>
                  </a:lnTo>
                  <a:lnTo>
                    <a:pt x="1656714" y="438150"/>
                  </a:lnTo>
                  <a:lnTo>
                    <a:pt x="1662969" y="423163"/>
                  </a:lnTo>
                  <a:lnTo>
                    <a:pt x="1586102" y="423163"/>
                  </a:lnTo>
                  <a:lnTo>
                    <a:pt x="1584198" y="422910"/>
                  </a:lnTo>
                  <a:close/>
                </a:path>
                <a:path w="1666239" h="480060">
                  <a:moveTo>
                    <a:pt x="1609089" y="57145"/>
                  </a:moveTo>
                  <a:lnTo>
                    <a:pt x="1609089" y="400050"/>
                  </a:lnTo>
                  <a:lnTo>
                    <a:pt x="1608836" y="405638"/>
                  </a:lnTo>
                  <a:lnTo>
                    <a:pt x="1608201" y="407288"/>
                  </a:lnTo>
                  <a:lnTo>
                    <a:pt x="1607312" y="410210"/>
                  </a:lnTo>
                  <a:lnTo>
                    <a:pt x="1606423" y="411607"/>
                  </a:lnTo>
                  <a:lnTo>
                    <a:pt x="1605407" y="412876"/>
                  </a:lnTo>
                  <a:lnTo>
                    <a:pt x="1603502" y="415925"/>
                  </a:lnTo>
                  <a:lnTo>
                    <a:pt x="1602486" y="416560"/>
                  </a:lnTo>
                  <a:lnTo>
                    <a:pt x="1600581" y="418338"/>
                  </a:lnTo>
                  <a:lnTo>
                    <a:pt x="1598802" y="419608"/>
                  </a:lnTo>
                  <a:lnTo>
                    <a:pt x="1588389" y="423163"/>
                  </a:lnTo>
                  <a:lnTo>
                    <a:pt x="1662969" y="423163"/>
                  </a:lnTo>
                  <a:lnTo>
                    <a:pt x="1664716" y="416178"/>
                  </a:lnTo>
                  <a:lnTo>
                    <a:pt x="1665858" y="408177"/>
                  </a:lnTo>
                  <a:lnTo>
                    <a:pt x="1666239" y="400050"/>
                  </a:lnTo>
                  <a:lnTo>
                    <a:pt x="1666239" y="57150"/>
                  </a:lnTo>
                  <a:lnTo>
                    <a:pt x="1609089" y="57145"/>
                  </a:lnTo>
                  <a:close/>
                </a:path>
                <a:path w="1666239" h="480060">
                  <a:moveTo>
                    <a:pt x="1609089" y="0"/>
                  </a:moveTo>
                  <a:lnTo>
                    <a:pt x="1609089" y="57145"/>
                  </a:lnTo>
                  <a:lnTo>
                    <a:pt x="1666239" y="57150"/>
                  </a:lnTo>
                  <a:lnTo>
                    <a:pt x="1609089" y="0"/>
                  </a:lnTo>
                  <a:close/>
                </a:path>
                <a:path w="1666239" h="480060">
                  <a:moveTo>
                    <a:pt x="1666239" y="0"/>
                  </a:moveTo>
                  <a:lnTo>
                    <a:pt x="1609089" y="0"/>
                  </a:lnTo>
                  <a:lnTo>
                    <a:pt x="1666239" y="57150"/>
                  </a:lnTo>
                  <a:lnTo>
                    <a:pt x="1666239" y="0"/>
                  </a:lnTo>
                  <a:close/>
                </a:path>
                <a:path w="1666239" h="480060">
                  <a:moveTo>
                    <a:pt x="1609089" y="56896"/>
                  </a:moveTo>
                  <a:lnTo>
                    <a:pt x="80137" y="56896"/>
                  </a:lnTo>
                  <a:lnTo>
                    <a:pt x="82168" y="57023"/>
                  </a:lnTo>
                  <a:lnTo>
                    <a:pt x="1609089" y="57145"/>
                  </a:lnTo>
                  <a:lnTo>
                    <a:pt x="1609089" y="56896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10714" y="1433512"/>
            <a:ext cx="923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Encuesta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49080" y="1590040"/>
            <a:ext cx="2763520" cy="4157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48429" y="674369"/>
            <a:ext cx="2151380" cy="756920"/>
            <a:chOff x="3948429" y="674369"/>
            <a:chExt cx="2151380" cy="756920"/>
          </a:xfrm>
        </p:grpSpPr>
        <p:sp>
          <p:nvSpPr>
            <p:cNvPr id="3" name="object 3"/>
            <p:cNvSpPr/>
            <p:nvPr/>
          </p:nvSpPr>
          <p:spPr>
            <a:xfrm>
              <a:off x="3950969" y="676909"/>
              <a:ext cx="2146300" cy="751840"/>
            </a:xfrm>
            <a:custGeom>
              <a:avLst/>
              <a:gdLst/>
              <a:ahLst/>
              <a:cxnLst/>
              <a:rect l="l" t="t" r="r" b="b"/>
              <a:pathLst>
                <a:path w="2146300" h="751840">
                  <a:moveTo>
                    <a:pt x="2146300" y="0"/>
                  </a:moveTo>
                  <a:lnTo>
                    <a:pt x="125349" y="0"/>
                  </a:lnTo>
                  <a:lnTo>
                    <a:pt x="76563" y="9852"/>
                  </a:lnTo>
                  <a:lnTo>
                    <a:pt x="36718" y="36718"/>
                  </a:lnTo>
                  <a:lnTo>
                    <a:pt x="9852" y="76563"/>
                  </a:lnTo>
                  <a:lnTo>
                    <a:pt x="0" y="125349"/>
                  </a:lnTo>
                  <a:lnTo>
                    <a:pt x="0" y="751839"/>
                  </a:lnTo>
                  <a:lnTo>
                    <a:pt x="2020951" y="751839"/>
                  </a:lnTo>
                  <a:lnTo>
                    <a:pt x="2069736" y="741987"/>
                  </a:lnTo>
                  <a:lnTo>
                    <a:pt x="2109581" y="715121"/>
                  </a:lnTo>
                  <a:lnTo>
                    <a:pt x="2136447" y="675276"/>
                  </a:lnTo>
                  <a:lnTo>
                    <a:pt x="2146300" y="626490"/>
                  </a:lnTo>
                  <a:lnTo>
                    <a:pt x="214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8429" y="674369"/>
              <a:ext cx="2151380" cy="756920"/>
            </a:xfrm>
            <a:custGeom>
              <a:avLst/>
              <a:gdLst/>
              <a:ahLst/>
              <a:cxnLst/>
              <a:rect l="l" t="t" r="r" b="b"/>
              <a:pathLst>
                <a:path w="2151379" h="756919">
                  <a:moveTo>
                    <a:pt x="0" y="699769"/>
                  </a:moveTo>
                  <a:lnTo>
                    <a:pt x="0" y="756919"/>
                  </a:lnTo>
                  <a:lnTo>
                    <a:pt x="57150" y="756919"/>
                  </a:lnTo>
                  <a:lnTo>
                    <a:pt x="0" y="699769"/>
                  </a:lnTo>
                  <a:close/>
                </a:path>
                <a:path w="2151379" h="756919">
                  <a:moveTo>
                    <a:pt x="0" y="699769"/>
                  </a:moveTo>
                  <a:lnTo>
                    <a:pt x="57150" y="756919"/>
                  </a:lnTo>
                  <a:lnTo>
                    <a:pt x="57150" y="699773"/>
                  </a:lnTo>
                  <a:lnTo>
                    <a:pt x="0" y="699769"/>
                  </a:lnTo>
                  <a:close/>
                </a:path>
                <a:path w="2151379" h="756919">
                  <a:moveTo>
                    <a:pt x="57150" y="699773"/>
                  </a:moveTo>
                  <a:lnTo>
                    <a:pt x="57150" y="756919"/>
                  </a:lnTo>
                  <a:lnTo>
                    <a:pt x="2025777" y="756919"/>
                  </a:lnTo>
                  <a:lnTo>
                    <a:pt x="2074672" y="747013"/>
                  </a:lnTo>
                  <a:lnTo>
                    <a:pt x="2114550" y="719963"/>
                  </a:lnTo>
                  <a:lnTo>
                    <a:pt x="2130768" y="699896"/>
                  </a:lnTo>
                  <a:lnTo>
                    <a:pt x="57150" y="699773"/>
                  </a:lnTo>
                  <a:close/>
                </a:path>
                <a:path w="2151379" h="756919">
                  <a:moveTo>
                    <a:pt x="2094230" y="57146"/>
                  </a:moveTo>
                  <a:lnTo>
                    <a:pt x="2094230" y="630808"/>
                  </a:lnTo>
                  <a:lnTo>
                    <a:pt x="2093595" y="640714"/>
                  </a:lnTo>
                  <a:lnTo>
                    <a:pt x="2076831" y="676909"/>
                  </a:lnTo>
                  <a:lnTo>
                    <a:pt x="2043684" y="697483"/>
                  </a:lnTo>
                  <a:lnTo>
                    <a:pt x="2022856" y="699896"/>
                  </a:lnTo>
                  <a:lnTo>
                    <a:pt x="2130768" y="699896"/>
                  </a:lnTo>
                  <a:lnTo>
                    <a:pt x="2148840" y="656208"/>
                  </a:lnTo>
                  <a:lnTo>
                    <a:pt x="2151380" y="630808"/>
                  </a:lnTo>
                  <a:lnTo>
                    <a:pt x="2151380" y="57150"/>
                  </a:lnTo>
                  <a:lnTo>
                    <a:pt x="2094230" y="57146"/>
                  </a:lnTo>
                  <a:close/>
                </a:path>
                <a:path w="2151379" h="756919">
                  <a:moveTo>
                    <a:pt x="2094230" y="0"/>
                  </a:moveTo>
                  <a:lnTo>
                    <a:pt x="125603" y="0"/>
                  </a:lnTo>
                  <a:lnTo>
                    <a:pt x="112775" y="634"/>
                  </a:lnTo>
                  <a:lnTo>
                    <a:pt x="65786" y="15239"/>
                  </a:lnTo>
                  <a:lnTo>
                    <a:pt x="28702" y="45846"/>
                  </a:lnTo>
                  <a:lnTo>
                    <a:pt x="5715" y="88645"/>
                  </a:lnTo>
                  <a:lnTo>
                    <a:pt x="0" y="126237"/>
                  </a:lnTo>
                  <a:lnTo>
                    <a:pt x="0" y="699769"/>
                  </a:lnTo>
                  <a:lnTo>
                    <a:pt x="57150" y="699773"/>
                  </a:lnTo>
                  <a:lnTo>
                    <a:pt x="57150" y="126237"/>
                  </a:lnTo>
                  <a:lnTo>
                    <a:pt x="57785" y="116204"/>
                  </a:lnTo>
                  <a:lnTo>
                    <a:pt x="74549" y="80009"/>
                  </a:lnTo>
                  <a:lnTo>
                    <a:pt x="107823" y="59435"/>
                  </a:lnTo>
                  <a:lnTo>
                    <a:pt x="128524" y="57022"/>
                  </a:lnTo>
                  <a:lnTo>
                    <a:pt x="2094230" y="57022"/>
                  </a:lnTo>
                  <a:lnTo>
                    <a:pt x="2094230" y="0"/>
                  </a:lnTo>
                  <a:close/>
                </a:path>
                <a:path w="2151379" h="756919">
                  <a:moveTo>
                    <a:pt x="2094230" y="0"/>
                  </a:moveTo>
                  <a:lnTo>
                    <a:pt x="2094230" y="57146"/>
                  </a:lnTo>
                  <a:lnTo>
                    <a:pt x="2151380" y="57150"/>
                  </a:lnTo>
                  <a:lnTo>
                    <a:pt x="2094230" y="0"/>
                  </a:lnTo>
                  <a:close/>
                </a:path>
                <a:path w="2151379" h="756919">
                  <a:moveTo>
                    <a:pt x="2151380" y="0"/>
                  </a:moveTo>
                  <a:lnTo>
                    <a:pt x="2094230" y="0"/>
                  </a:lnTo>
                  <a:lnTo>
                    <a:pt x="2151380" y="57150"/>
                  </a:lnTo>
                  <a:lnTo>
                    <a:pt x="2151380" y="0"/>
                  </a:lnTo>
                  <a:close/>
                </a:path>
                <a:path w="2151379" h="756919">
                  <a:moveTo>
                    <a:pt x="2094230" y="57022"/>
                  </a:moveTo>
                  <a:lnTo>
                    <a:pt x="128524" y="57022"/>
                  </a:lnTo>
                  <a:lnTo>
                    <a:pt x="2094230" y="57146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4226" y="756920"/>
            <a:ext cx="18567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782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000000"/>
                </a:solidFill>
              </a:rPr>
              <a:t>Entrevistas  </a:t>
            </a:r>
            <a:r>
              <a:rPr sz="1800" spc="-90" dirty="0">
                <a:solidFill>
                  <a:srgbClr val="000000"/>
                </a:solidFill>
              </a:rPr>
              <a:t>Se</a:t>
            </a:r>
            <a:r>
              <a:rPr sz="1800" spc="-125" dirty="0">
                <a:solidFill>
                  <a:srgbClr val="000000"/>
                </a:solidFill>
              </a:rPr>
              <a:t>m</a:t>
            </a:r>
            <a:r>
              <a:rPr sz="1800" spc="10" dirty="0">
                <a:solidFill>
                  <a:srgbClr val="000000"/>
                </a:solidFill>
              </a:rPr>
              <a:t>i</a:t>
            </a:r>
            <a:r>
              <a:rPr sz="1800" spc="-70" dirty="0">
                <a:solidFill>
                  <a:srgbClr val="000000"/>
                </a:solidFill>
              </a:rPr>
              <a:t>e</a:t>
            </a:r>
            <a:r>
              <a:rPr sz="1800" spc="-60" dirty="0">
                <a:solidFill>
                  <a:srgbClr val="000000"/>
                </a:solidFill>
              </a:rPr>
              <a:t>s</a:t>
            </a:r>
            <a:r>
              <a:rPr sz="1800" spc="50" dirty="0">
                <a:solidFill>
                  <a:srgbClr val="000000"/>
                </a:solidFill>
              </a:rPr>
              <a:t>t</a:t>
            </a:r>
            <a:r>
              <a:rPr sz="1800" spc="-10" dirty="0">
                <a:solidFill>
                  <a:srgbClr val="000000"/>
                </a:solidFill>
              </a:rPr>
              <a:t>r</a:t>
            </a:r>
            <a:r>
              <a:rPr sz="1800" spc="-45" dirty="0">
                <a:solidFill>
                  <a:srgbClr val="000000"/>
                </a:solidFill>
              </a:rPr>
              <a:t>uc</a:t>
            </a:r>
            <a:r>
              <a:rPr sz="1800" spc="50" dirty="0">
                <a:solidFill>
                  <a:srgbClr val="000000"/>
                </a:solidFill>
              </a:rPr>
              <a:t>t</a:t>
            </a:r>
            <a:r>
              <a:rPr sz="1800" spc="-25" dirty="0">
                <a:solidFill>
                  <a:srgbClr val="000000"/>
                </a:solidFill>
              </a:rPr>
              <a:t>u</a:t>
            </a:r>
            <a:r>
              <a:rPr sz="1800" spc="-10" dirty="0">
                <a:solidFill>
                  <a:srgbClr val="000000"/>
                </a:solidFill>
              </a:rPr>
              <a:t>r</a:t>
            </a:r>
            <a:r>
              <a:rPr sz="1800" spc="-65" dirty="0">
                <a:solidFill>
                  <a:srgbClr val="000000"/>
                </a:solidFill>
              </a:rPr>
              <a:t>a</a:t>
            </a:r>
            <a:r>
              <a:rPr sz="1800" spc="-45" dirty="0">
                <a:solidFill>
                  <a:srgbClr val="000000"/>
                </a:solidFill>
              </a:rPr>
              <a:t>da</a:t>
            </a:r>
            <a:r>
              <a:rPr sz="1800" spc="-65" dirty="0">
                <a:solidFill>
                  <a:srgbClr val="000000"/>
                </a:solidFill>
              </a:rPr>
              <a:t>s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2181860" y="2184400"/>
            <a:ext cx="5773420" cy="320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28670" y="2780284"/>
            <a:ext cx="1918335" cy="19494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algn="ctr">
              <a:lnSpc>
                <a:spcPct val="85200"/>
              </a:lnSpc>
              <a:spcBef>
                <a:spcPts val="525"/>
              </a:spcBef>
            </a:pPr>
            <a:r>
              <a:rPr sz="2400" spc="-300" dirty="0">
                <a:latin typeface="Arial"/>
                <a:cs typeface="Arial"/>
              </a:rPr>
              <a:t>R</a:t>
            </a:r>
            <a:r>
              <a:rPr sz="2400" spc="-100" dirty="0">
                <a:latin typeface="Arial"/>
                <a:cs typeface="Arial"/>
              </a:rPr>
              <a:t>e</a:t>
            </a:r>
            <a:r>
              <a:rPr sz="2400" spc="-70" dirty="0">
                <a:latin typeface="Arial"/>
                <a:cs typeface="Arial"/>
              </a:rPr>
              <a:t>pres</a:t>
            </a:r>
            <a:r>
              <a:rPr sz="2400" spc="-8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-25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n</a:t>
            </a:r>
            <a:r>
              <a:rPr sz="2400" spc="-35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e  </a:t>
            </a:r>
            <a:r>
              <a:rPr sz="2400" spc="-40" dirty="0">
                <a:latin typeface="Arial"/>
                <a:cs typeface="Arial"/>
              </a:rPr>
              <a:t>del </a:t>
            </a:r>
            <a:r>
              <a:rPr sz="2400" spc="-265" dirty="0">
                <a:latin typeface="Arial"/>
                <a:cs typeface="Arial"/>
              </a:rPr>
              <a:t>GAD  </a:t>
            </a:r>
            <a:r>
              <a:rPr sz="2400" spc="-45" dirty="0">
                <a:latin typeface="Arial"/>
                <a:cs typeface="Arial"/>
              </a:rPr>
              <a:t>parroquial </a:t>
            </a:r>
            <a:r>
              <a:rPr sz="2400" spc="-65" dirty="0">
                <a:latin typeface="Arial"/>
                <a:cs typeface="Arial"/>
              </a:rPr>
              <a:t>de  Nanegalito  </a:t>
            </a:r>
            <a:r>
              <a:rPr sz="2400" spc="-120" dirty="0">
                <a:latin typeface="Arial"/>
                <a:cs typeface="Arial"/>
              </a:rPr>
              <a:t>(Área </a:t>
            </a:r>
            <a:r>
              <a:rPr sz="2400" spc="-65" dirty="0">
                <a:latin typeface="Arial"/>
                <a:cs typeface="Arial"/>
              </a:rPr>
              <a:t>de  </a:t>
            </a:r>
            <a:r>
              <a:rPr sz="2400" spc="-35" dirty="0">
                <a:latin typeface="Arial"/>
                <a:cs typeface="Arial"/>
              </a:rPr>
              <a:t>turismo)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3601" y="3091560"/>
            <a:ext cx="1813560" cy="13265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19685" algn="just">
              <a:lnSpc>
                <a:spcPct val="85200"/>
              </a:lnSpc>
              <a:spcBef>
                <a:spcPts val="525"/>
              </a:spcBef>
            </a:pPr>
            <a:r>
              <a:rPr sz="2400" spc="-75" dirty="0">
                <a:latin typeface="Arial"/>
                <a:cs typeface="Arial"/>
              </a:rPr>
              <a:t>Emprendedor  </a:t>
            </a:r>
            <a:r>
              <a:rPr sz="2400" spc="-40" dirty="0">
                <a:latin typeface="Arial"/>
                <a:cs typeface="Arial"/>
              </a:rPr>
              <a:t>propietario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  </a:t>
            </a:r>
            <a:r>
              <a:rPr sz="2400" spc="-20" dirty="0">
                <a:latin typeface="Arial"/>
                <a:cs typeface="Arial"/>
              </a:rPr>
              <a:t>finca </a:t>
            </a:r>
            <a:r>
              <a:rPr sz="2400" spc="-55" dirty="0">
                <a:latin typeface="Arial"/>
                <a:cs typeface="Arial"/>
              </a:rPr>
              <a:t>cafetera  </a:t>
            </a:r>
            <a:r>
              <a:rPr sz="2400" spc="-65" dirty="0">
                <a:latin typeface="Arial"/>
                <a:cs typeface="Arial"/>
              </a:rPr>
              <a:t>en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Miraflores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71840" y="2059939"/>
            <a:ext cx="3279140" cy="327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7457" y="234632"/>
            <a:ext cx="260540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heavy" spc="-125" dirty="0">
                <a:solidFill>
                  <a:srgbClr val="181B0D"/>
                </a:solidFill>
                <a:uFill>
                  <a:solidFill>
                    <a:srgbClr val="181B0D"/>
                  </a:solidFill>
                </a:uFill>
              </a:rPr>
              <a:t>Resultados</a:t>
            </a:r>
            <a:endParaRPr sz="4300"/>
          </a:p>
        </p:txBody>
      </p:sp>
      <p:grpSp>
        <p:nvGrpSpPr>
          <p:cNvPr id="4" name="object 4"/>
          <p:cNvGrpSpPr/>
          <p:nvPr/>
        </p:nvGrpSpPr>
        <p:grpSpPr>
          <a:xfrm>
            <a:off x="1673860" y="1381747"/>
            <a:ext cx="6101715" cy="1095375"/>
            <a:chOff x="1673860" y="1381747"/>
            <a:chExt cx="6101715" cy="1095375"/>
          </a:xfrm>
        </p:grpSpPr>
        <p:sp>
          <p:nvSpPr>
            <p:cNvPr id="5" name="object 5"/>
            <p:cNvSpPr/>
            <p:nvPr/>
          </p:nvSpPr>
          <p:spPr>
            <a:xfrm>
              <a:off x="1673860" y="1772894"/>
              <a:ext cx="6101334" cy="703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3740" y="1381747"/>
              <a:ext cx="4264914" cy="807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77033" y="1623440"/>
            <a:ext cx="193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eXGyreAdventor"/>
                <a:cs typeface="TeXGyreAdventor"/>
              </a:rPr>
              <a:t>Edad: 35-44</a:t>
            </a:r>
            <a:r>
              <a:rPr sz="1800" b="1" spc="-40" dirty="0">
                <a:latin typeface="TeXGyreAdventor"/>
                <a:cs typeface="TeXGyreAdventor"/>
              </a:rPr>
              <a:t> </a:t>
            </a:r>
            <a:r>
              <a:rPr sz="1800" b="1" spc="-5" dirty="0">
                <a:latin typeface="TeXGyreAdventor"/>
                <a:cs typeface="TeXGyreAdventor"/>
              </a:rPr>
              <a:t>años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73860" y="2606027"/>
            <a:ext cx="6101715" cy="1097915"/>
            <a:chOff x="1673860" y="2606027"/>
            <a:chExt cx="6101715" cy="1097915"/>
          </a:xfrm>
        </p:grpSpPr>
        <p:sp>
          <p:nvSpPr>
            <p:cNvPr id="9" name="object 9"/>
            <p:cNvSpPr/>
            <p:nvPr/>
          </p:nvSpPr>
          <p:spPr>
            <a:xfrm>
              <a:off x="1673860" y="2999727"/>
              <a:ext cx="6101334" cy="7038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3740" y="2606027"/>
              <a:ext cx="4264914" cy="8079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77033" y="2848609"/>
            <a:ext cx="2760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eXGyreAdventor"/>
                <a:cs typeface="TeXGyreAdventor"/>
              </a:rPr>
              <a:t>Ingresos: $ </a:t>
            </a:r>
            <a:r>
              <a:rPr sz="1800" b="1" spc="-5" dirty="0">
                <a:latin typeface="TeXGyreAdventor"/>
                <a:cs typeface="TeXGyreAdventor"/>
              </a:rPr>
              <a:t>0-400</a:t>
            </a:r>
            <a:r>
              <a:rPr sz="1800" b="1" spc="-100" dirty="0">
                <a:latin typeface="TeXGyreAdventor"/>
                <a:cs typeface="TeXGyreAdventor"/>
              </a:rPr>
              <a:t> </a:t>
            </a:r>
            <a:r>
              <a:rPr sz="1800" b="1" dirty="0">
                <a:latin typeface="TeXGyreAdventor"/>
                <a:cs typeface="TeXGyreAdventor"/>
              </a:rPr>
              <a:t>dólares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73860" y="3830307"/>
            <a:ext cx="6101715" cy="1097915"/>
            <a:chOff x="1673860" y="3830307"/>
            <a:chExt cx="6101715" cy="1097915"/>
          </a:xfrm>
        </p:grpSpPr>
        <p:sp>
          <p:nvSpPr>
            <p:cNvPr id="13" name="object 13"/>
            <p:cNvSpPr/>
            <p:nvPr/>
          </p:nvSpPr>
          <p:spPr>
            <a:xfrm>
              <a:off x="1673860" y="4223994"/>
              <a:ext cx="6101334" cy="7038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3740" y="3830307"/>
              <a:ext cx="4264914" cy="8079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77033" y="4073779"/>
            <a:ext cx="259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eXGyreAdventor"/>
                <a:cs typeface="TeXGyreAdventor"/>
              </a:rPr>
              <a:t>Educación:</a:t>
            </a:r>
            <a:r>
              <a:rPr sz="1800" b="1" spc="-65" dirty="0">
                <a:latin typeface="TeXGyreAdventor"/>
                <a:cs typeface="TeXGyreAdventor"/>
              </a:rPr>
              <a:t> </a:t>
            </a:r>
            <a:r>
              <a:rPr sz="1800" b="1" spc="-5" dirty="0">
                <a:latin typeface="TeXGyreAdventor"/>
                <a:cs typeface="TeXGyreAdventor"/>
              </a:rPr>
              <a:t>secundaria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73860" y="5057140"/>
            <a:ext cx="6101715" cy="1095375"/>
            <a:chOff x="1673860" y="5057140"/>
            <a:chExt cx="6101715" cy="1095375"/>
          </a:xfrm>
        </p:grpSpPr>
        <p:sp>
          <p:nvSpPr>
            <p:cNvPr id="17" name="object 17"/>
            <p:cNvSpPr/>
            <p:nvPr/>
          </p:nvSpPr>
          <p:spPr>
            <a:xfrm>
              <a:off x="1673860" y="5448300"/>
              <a:ext cx="6101334" cy="7038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83740" y="5057140"/>
              <a:ext cx="4264914" cy="8054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77033" y="5299075"/>
            <a:ext cx="3598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eXGyreAdventor"/>
                <a:cs typeface="TeXGyreAdventor"/>
              </a:rPr>
              <a:t>Fuente </a:t>
            </a:r>
            <a:r>
              <a:rPr sz="1800" b="1" spc="-10" dirty="0">
                <a:latin typeface="TeXGyreAdventor"/>
                <a:cs typeface="TeXGyreAdventor"/>
              </a:rPr>
              <a:t>de </a:t>
            </a:r>
            <a:r>
              <a:rPr sz="1800" b="1" dirty="0">
                <a:latin typeface="TeXGyreAdventor"/>
                <a:cs typeface="TeXGyreAdventor"/>
              </a:rPr>
              <a:t>ingreso:</a:t>
            </a:r>
            <a:r>
              <a:rPr sz="1800" b="1" spc="-75" dirty="0">
                <a:latin typeface="TeXGyreAdventor"/>
                <a:cs typeface="TeXGyreAdventor"/>
              </a:rPr>
              <a:t> </a:t>
            </a:r>
            <a:r>
              <a:rPr sz="1800" b="1" dirty="0">
                <a:latin typeface="TeXGyreAdventor"/>
                <a:cs typeface="TeXGyreAdventor"/>
              </a:rPr>
              <a:t>alimentación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74100" y="1902460"/>
            <a:ext cx="2885440" cy="39446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120" y="2212327"/>
            <a:ext cx="2044954" cy="1026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1405" y="2319591"/>
            <a:ext cx="1791970" cy="7683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ct val="85300"/>
              </a:lnSpc>
              <a:spcBef>
                <a:spcPts val="420"/>
              </a:spcBef>
            </a:pPr>
            <a:r>
              <a:rPr sz="1800" spc="-20" dirty="0">
                <a:latin typeface="Arial"/>
                <a:cs typeface="Arial"/>
              </a:rPr>
              <a:t>Inflación </a:t>
            </a:r>
            <a:r>
              <a:rPr sz="1800" spc="-155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falta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  </a:t>
            </a:r>
            <a:r>
              <a:rPr sz="1800" spc="-85" dirty="0">
                <a:latin typeface="Arial"/>
                <a:cs typeface="Arial"/>
              </a:rPr>
              <a:t>apoyo </a:t>
            </a:r>
            <a:r>
              <a:rPr sz="1800" spc="-35" dirty="0">
                <a:latin typeface="Arial"/>
                <a:cs typeface="Arial"/>
              </a:rPr>
              <a:t>del  </a:t>
            </a:r>
            <a:r>
              <a:rPr sz="1800" spc="-65" dirty="0">
                <a:latin typeface="Arial"/>
                <a:cs typeface="Arial"/>
              </a:rPr>
              <a:t>Gobierno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6153" y="3722751"/>
            <a:ext cx="659764" cy="917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1059" y="5120640"/>
            <a:ext cx="2044954" cy="1026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95520" y="5229225"/>
            <a:ext cx="1795780" cy="76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425"/>
              </a:spcBef>
            </a:pPr>
            <a:r>
              <a:rPr sz="1800" spc="-40" dirty="0">
                <a:latin typeface="Arial"/>
                <a:cs typeface="Arial"/>
              </a:rPr>
              <a:t>Inmigración </a:t>
            </a:r>
            <a:r>
              <a:rPr sz="1800" spc="-155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falta  </a:t>
            </a:r>
            <a:r>
              <a:rPr sz="1800" spc="-55" dirty="0">
                <a:latin typeface="Arial"/>
                <a:cs typeface="Arial"/>
              </a:rPr>
              <a:t>de </a:t>
            </a:r>
            <a:r>
              <a:rPr sz="1800" spc="-35" dirty="0">
                <a:latin typeface="Arial"/>
                <a:cs typeface="Arial"/>
              </a:rPr>
              <a:t>personal  capacitado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7420" y="5458459"/>
            <a:ext cx="1059179" cy="35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3180" y="5120640"/>
            <a:ext cx="2044954" cy="10264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9766" y="5229225"/>
            <a:ext cx="1812925" cy="76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635" algn="ctr">
              <a:lnSpc>
                <a:spcPts val="1839"/>
              </a:lnSpc>
              <a:spcBef>
                <a:spcPts val="425"/>
              </a:spcBef>
            </a:pPr>
            <a:r>
              <a:rPr sz="1800" spc="-25" dirty="0">
                <a:latin typeface="Arial"/>
                <a:cs typeface="Arial"/>
              </a:rPr>
              <a:t>Limitación </a:t>
            </a:r>
            <a:r>
              <a:rPr sz="1800" spc="-55" dirty="0">
                <a:latin typeface="Arial"/>
                <a:cs typeface="Arial"/>
              </a:rPr>
              <a:t>de  </a:t>
            </a:r>
            <a:r>
              <a:rPr sz="1800" spc="-40" dirty="0">
                <a:latin typeface="Arial"/>
                <a:cs typeface="Arial"/>
              </a:rPr>
              <a:t>servicios </a:t>
            </a:r>
            <a:r>
              <a:rPr sz="1800" spc="-50" dirty="0">
                <a:latin typeface="Arial"/>
                <a:cs typeface="Arial"/>
              </a:rPr>
              <a:t>básicos</a:t>
            </a:r>
            <a:r>
              <a:rPr sz="1800" spc="-155" dirty="0">
                <a:latin typeface="Arial"/>
                <a:cs typeface="Arial"/>
              </a:rPr>
              <a:t> y  </a:t>
            </a:r>
            <a:r>
              <a:rPr sz="1800" spc="-35" dirty="0">
                <a:latin typeface="Arial"/>
                <a:cs typeface="Arial"/>
              </a:rPr>
              <a:t>complementarios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7339" y="3722751"/>
            <a:ext cx="659764" cy="917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303779" y="726440"/>
            <a:ext cx="3423920" cy="800100"/>
            <a:chOff x="2303779" y="726440"/>
            <a:chExt cx="3423920" cy="800100"/>
          </a:xfrm>
        </p:grpSpPr>
        <p:sp>
          <p:nvSpPr>
            <p:cNvPr id="12" name="object 12"/>
            <p:cNvSpPr/>
            <p:nvPr/>
          </p:nvSpPr>
          <p:spPr>
            <a:xfrm>
              <a:off x="2306319" y="728980"/>
              <a:ext cx="3418840" cy="795020"/>
            </a:xfrm>
            <a:custGeom>
              <a:avLst/>
              <a:gdLst/>
              <a:ahLst/>
              <a:cxnLst/>
              <a:rect l="l" t="t" r="r" b="b"/>
              <a:pathLst>
                <a:path w="3418840" h="795019">
                  <a:moveTo>
                    <a:pt x="3418839" y="0"/>
                  </a:moveTo>
                  <a:lnTo>
                    <a:pt x="0" y="0"/>
                  </a:lnTo>
                  <a:lnTo>
                    <a:pt x="0" y="795020"/>
                  </a:lnTo>
                  <a:lnTo>
                    <a:pt x="3418839" y="795020"/>
                  </a:lnTo>
                  <a:lnTo>
                    <a:pt x="3418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03779" y="726440"/>
              <a:ext cx="3423920" cy="800100"/>
            </a:xfrm>
            <a:custGeom>
              <a:avLst/>
              <a:gdLst/>
              <a:ahLst/>
              <a:cxnLst/>
              <a:rect l="l" t="t" r="r" b="b"/>
              <a:pathLst>
                <a:path w="3423920" h="800100">
                  <a:moveTo>
                    <a:pt x="0" y="765175"/>
                  </a:moveTo>
                  <a:lnTo>
                    <a:pt x="0" y="800100"/>
                  </a:lnTo>
                  <a:lnTo>
                    <a:pt x="34925" y="800100"/>
                  </a:lnTo>
                  <a:lnTo>
                    <a:pt x="0" y="765175"/>
                  </a:lnTo>
                  <a:close/>
                </a:path>
                <a:path w="3423920" h="800100">
                  <a:moveTo>
                    <a:pt x="34925" y="0"/>
                  </a:moveTo>
                  <a:lnTo>
                    <a:pt x="0" y="34925"/>
                  </a:lnTo>
                  <a:lnTo>
                    <a:pt x="0" y="765175"/>
                  </a:lnTo>
                  <a:lnTo>
                    <a:pt x="34925" y="800100"/>
                  </a:lnTo>
                  <a:lnTo>
                    <a:pt x="34925" y="0"/>
                  </a:lnTo>
                  <a:close/>
                </a:path>
                <a:path w="3423920" h="800100">
                  <a:moveTo>
                    <a:pt x="3388995" y="765175"/>
                  </a:moveTo>
                  <a:lnTo>
                    <a:pt x="34925" y="765175"/>
                  </a:lnTo>
                  <a:lnTo>
                    <a:pt x="34925" y="800100"/>
                  </a:lnTo>
                  <a:lnTo>
                    <a:pt x="3388995" y="800100"/>
                  </a:lnTo>
                  <a:lnTo>
                    <a:pt x="3388995" y="765175"/>
                  </a:lnTo>
                  <a:close/>
                </a:path>
                <a:path w="3423920" h="800100">
                  <a:moveTo>
                    <a:pt x="3388995" y="0"/>
                  </a:moveTo>
                  <a:lnTo>
                    <a:pt x="3388995" y="800100"/>
                  </a:lnTo>
                  <a:lnTo>
                    <a:pt x="3423920" y="765175"/>
                  </a:lnTo>
                  <a:lnTo>
                    <a:pt x="3423920" y="34925"/>
                  </a:lnTo>
                  <a:lnTo>
                    <a:pt x="3388995" y="0"/>
                  </a:lnTo>
                  <a:close/>
                </a:path>
                <a:path w="3423920" h="800100">
                  <a:moveTo>
                    <a:pt x="3423920" y="765175"/>
                  </a:moveTo>
                  <a:lnTo>
                    <a:pt x="3388995" y="800100"/>
                  </a:lnTo>
                  <a:lnTo>
                    <a:pt x="3423920" y="800100"/>
                  </a:lnTo>
                  <a:lnTo>
                    <a:pt x="3423920" y="765175"/>
                  </a:lnTo>
                  <a:close/>
                </a:path>
                <a:path w="3423920" h="800100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3423920" h="800100">
                  <a:moveTo>
                    <a:pt x="3388995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3388995" y="34925"/>
                  </a:lnTo>
                  <a:lnTo>
                    <a:pt x="3388995" y="0"/>
                  </a:lnTo>
                  <a:close/>
                </a:path>
                <a:path w="3423920" h="800100">
                  <a:moveTo>
                    <a:pt x="3423920" y="0"/>
                  </a:moveTo>
                  <a:lnTo>
                    <a:pt x="3388995" y="0"/>
                  </a:lnTo>
                  <a:lnTo>
                    <a:pt x="3423920" y="34925"/>
                  </a:lnTo>
                  <a:lnTo>
                    <a:pt x="3423920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06320" y="728980"/>
            <a:ext cx="3418840" cy="7950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TeXGyreAdventor"/>
                <a:cs typeface="TeXGyreAdventor"/>
              </a:rPr>
              <a:t>Problemas </a:t>
            </a:r>
            <a:r>
              <a:rPr sz="2000" spc="-5" dirty="0">
                <a:latin typeface="TeXGyreAdventor"/>
                <a:cs typeface="TeXGyreAdventor"/>
              </a:rPr>
              <a:t>que </a:t>
            </a:r>
            <a:r>
              <a:rPr sz="2000" spc="-10" dirty="0">
                <a:latin typeface="TeXGyreAdventor"/>
                <a:cs typeface="TeXGyreAdventor"/>
              </a:rPr>
              <a:t>afectan</a:t>
            </a:r>
            <a:r>
              <a:rPr sz="2000" spc="-50" dirty="0">
                <a:latin typeface="TeXGyreAdventor"/>
                <a:cs typeface="TeXGyreAdventor"/>
              </a:rPr>
              <a:t> </a:t>
            </a:r>
            <a:r>
              <a:rPr sz="2000" dirty="0">
                <a:latin typeface="TeXGyreAdventor"/>
                <a:cs typeface="TeXGyreAdventor"/>
              </a:rPr>
              <a:t>el</a:t>
            </a:r>
            <a:endParaRPr sz="2000">
              <a:latin typeface="TeXGyreAdventor"/>
              <a:cs typeface="TeXGyreAdventor"/>
            </a:endParaRPr>
          </a:p>
          <a:p>
            <a:pPr marL="232410">
              <a:lnSpc>
                <a:spcPct val="100000"/>
              </a:lnSpc>
            </a:pPr>
            <a:r>
              <a:rPr sz="2000" dirty="0">
                <a:latin typeface="TeXGyreAdventor"/>
                <a:cs typeface="TeXGyreAdventor"/>
              </a:rPr>
              <a:t>desarrollo del</a:t>
            </a:r>
            <a:r>
              <a:rPr sz="2000" spc="-85" dirty="0">
                <a:latin typeface="TeXGyreAdventor"/>
                <a:cs typeface="TeXGyreAdventor"/>
              </a:rPr>
              <a:t> </a:t>
            </a:r>
            <a:r>
              <a:rPr sz="2000" spc="-10" dirty="0">
                <a:latin typeface="TeXGyreAdventor"/>
                <a:cs typeface="TeXGyreAdventor"/>
              </a:rPr>
              <a:t>proyectos</a:t>
            </a:r>
            <a:endParaRPr sz="2000">
              <a:latin typeface="TeXGyreAdventor"/>
              <a:cs typeface="TeXGyreAdvento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77580" y="1120139"/>
            <a:ext cx="2550414" cy="15369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88069" y="1172781"/>
            <a:ext cx="2332355" cy="13881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635" algn="ctr">
              <a:lnSpc>
                <a:spcPct val="85200"/>
              </a:lnSpc>
              <a:spcBef>
                <a:spcPts val="405"/>
              </a:spcBef>
            </a:pPr>
            <a:r>
              <a:rPr sz="1700" spc="-110" dirty="0">
                <a:latin typeface="Arial"/>
                <a:cs typeface="Arial"/>
              </a:rPr>
              <a:t>En </a:t>
            </a:r>
            <a:r>
              <a:rPr sz="1700" spc="-65" dirty="0">
                <a:latin typeface="Arial"/>
                <a:cs typeface="Arial"/>
              </a:rPr>
              <a:t>94% </a:t>
            </a:r>
            <a:r>
              <a:rPr sz="1700" spc="-45" dirty="0">
                <a:latin typeface="Arial"/>
                <a:cs typeface="Arial"/>
              </a:rPr>
              <a:t>de </a:t>
            </a:r>
            <a:r>
              <a:rPr sz="1700" spc="-40" dirty="0">
                <a:latin typeface="Arial"/>
                <a:cs typeface="Arial"/>
              </a:rPr>
              <a:t>los  </a:t>
            </a:r>
            <a:r>
              <a:rPr sz="1700" spc="-50" dirty="0">
                <a:latin typeface="Arial"/>
                <a:cs typeface="Arial"/>
              </a:rPr>
              <a:t>emprendedores  </a:t>
            </a:r>
            <a:r>
              <a:rPr sz="1700" spc="-45" dirty="0">
                <a:latin typeface="Arial"/>
                <a:cs typeface="Arial"/>
              </a:rPr>
              <a:t>encuestados </a:t>
            </a:r>
            <a:r>
              <a:rPr sz="1700" spc="-35" dirty="0">
                <a:latin typeface="Arial"/>
                <a:cs typeface="Arial"/>
              </a:rPr>
              <a:t>están </a:t>
            </a:r>
            <a:r>
              <a:rPr sz="1700" spc="-50" dirty="0">
                <a:latin typeface="Arial"/>
                <a:cs typeface="Arial"/>
              </a:rPr>
              <a:t>de  </a:t>
            </a:r>
            <a:r>
              <a:rPr sz="1700" spc="-45" dirty="0">
                <a:latin typeface="Arial"/>
                <a:cs typeface="Arial"/>
              </a:rPr>
              <a:t>acuerdo </a:t>
            </a:r>
            <a:r>
              <a:rPr sz="1700" spc="-50" dirty="0">
                <a:latin typeface="Arial"/>
                <a:cs typeface="Arial"/>
              </a:rPr>
              <a:t>en </a:t>
            </a:r>
            <a:r>
              <a:rPr sz="1700" spc="-25" dirty="0">
                <a:latin typeface="Arial"/>
                <a:cs typeface="Arial"/>
              </a:rPr>
              <a:t>implementar  </a:t>
            </a:r>
            <a:r>
              <a:rPr sz="1700" spc="-45" dirty="0">
                <a:latin typeface="Arial"/>
                <a:cs typeface="Arial"/>
              </a:rPr>
              <a:t>propuestas </a:t>
            </a:r>
            <a:r>
              <a:rPr sz="1700" spc="-40" dirty="0">
                <a:latin typeface="Arial"/>
                <a:cs typeface="Arial"/>
              </a:rPr>
              <a:t>agroturísticas  cafeteras.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77580" y="2900679"/>
            <a:ext cx="2550414" cy="15344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670290" y="2952369"/>
            <a:ext cx="2370455" cy="13874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indent="635" algn="ctr">
              <a:lnSpc>
                <a:spcPct val="85100"/>
              </a:lnSpc>
              <a:spcBef>
                <a:spcPts val="400"/>
              </a:spcBef>
            </a:pPr>
            <a:r>
              <a:rPr sz="1700" spc="-95" dirty="0">
                <a:latin typeface="Arial"/>
                <a:cs typeface="Arial"/>
              </a:rPr>
              <a:t>El </a:t>
            </a:r>
            <a:r>
              <a:rPr sz="1700" spc="-100" dirty="0">
                <a:latin typeface="Arial"/>
                <a:cs typeface="Arial"/>
              </a:rPr>
              <a:t>97% </a:t>
            </a:r>
            <a:r>
              <a:rPr sz="1700" spc="-50" dirty="0">
                <a:latin typeface="Arial"/>
                <a:cs typeface="Arial"/>
              </a:rPr>
              <a:t>de </a:t>
            </a:r>
            <a:r>
              <a:rPr sz="1700" spc="-40" dirty="0">
                <a:latin typeface="Arial"/>
                <a:cs typeface="Arial"/>
              </a:rPr>
              <a:t>los  </a:t>
            </a:r>
            <a:r>
              <a:rPr sz="1700" spc="-50" dirty="0">
                <a:latin typeface="Arial"/>
                <a:cs typeface="Arial"/>
              </a:rPr>
              <a:t>emprendedores  </a:t>
            </a:r>
            <a:r>
              <a:rPr sz="1700" spc="-45" dirty="0">
                <a:latin typeface="Arial"/>
                <a:cs typeface="Arial"/>
              </a:rPr>
              <a:t>encuestados </a:t>
            </a:r>
            <a:r>
              <a:rPr sz="1700" spc="-40" dirty="0">
                <a:latin typeface="Arial"/>
                <a:cs typeface="Arial"/>
              </a:rPr>
              <a:t>piensan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que  </a:t>
            </a:r>
            <a:r>
              <a:rPr sz="1700" spc="-30" dirty="0">
                <a:latin typeface="Arial"/>
                <a:cs typeface="Arial"/>
              </a:rPr>
              <a:t>el </a:t>
            </a:r>
            <a:r>
              <a:rPr sz="1700" spc="-35" dirty="0">
                <a:latin typeface="Arial"/>
                <a:cs typeface="Arial"/>
              </a:rPr>
              <a:t>café </a:t>
            </a:r>
            <a:r>
              <a:rPr sz="1700" spc="-50" dirty="0">
                <a:latin typeface="Arial"/>
                <a:cs typeface="Arial"/>
              </a:rPr>
              <a:t>de </a:t>
            </a:r>
            <a:r>
              <a:rPr sz="1700" spc="-15" dirty="0">
                <a:latin typeface="Arial"/>
                <a:cs typeface="Arial"/>
              </a:rPr>
              <a:t>altura </a:t>
            </a:r>
            <a:r>
              <a:rPr sz="1700" spc="-50" dirty="0">
                <a:latin typeface="Arial"/>
                <a:cs typeface="Arial"/>
              </a:rPr>
              <a:t>de </a:t>
            </a:r>
            <a:r>
              <a:rPr sz="1700" spc="-20" dirty="0">
                <a:latin typeface="Arial"/>
                <a:cs typeface="Arial"/>
              </a:rPr>
              <a:t>la  </a:t>
            </a:r>
            <a:r>
              <a:rPr sz="1700" spc="-70" dirty="0">
                <a:latin typeface="Arial"/>
                <a:cs typeface="Arial"/>
              </a:rPr>
              <a:t>zona </a:t>
            </a:r>
            <a:r>
              <a:rPr sz="1700" spc="-20" dirty="0">
                <a:latin typeface="Arial"/>
                <a:cs typeface="Arial"/>
              </a:rPr>
              <a:t>tiene </a:t>
            </a:r>
            <a:r>
              <a:rPr sz="1700" spc="-30" dirty="0">
                <a:latin typeface="Arial"/>
                <a:cs typeface="Arial"/>
              </a:rPr>
              <a:t>potencial </a:t>
            </a:r>
            <a:r>
              <a:rPr sz="1700" spc="-40" dirty="0">
                <a:latin typeface="Arial"/>
                <a:cs typeface="Arial"/>
              </a:rPr>
              <a:t>para  </a:t>
            </a:r>
            <a:r>
              <a:rPr sz="1700" spc="-20" dirty="0">
                <a:latin typeface="Arial"/>
                <a:cs typeface="Arial"/>
              </a:rPr>
              <a:t>aportar al </a:t>
            </a:r>
            <a:r>
              <a:rPr sz="1700" spc="-40" dirty="0">
                <a:latin typeface="Arial"/>
                <a:cs typeface="Arial"/>
              </a:rPr>
              <a:t>desarrollo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local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77580" y="4678679"/>
            <a:ext cx="2550414" cy="15344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49969" y="4731639"/>
            <a:ext cx="2407285" cy="13874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4445" algn="ctr">
              <a:lnSpc>
                <a:spcPct val="85100"/>
              </a:lnSpc>
              <a:spcBef>
                <a:spcPts val="400"/>
              </a:spcBef>
            </a:pPr>
            <a:r>
              <a:rPr sz="1700" spc="-95" dirty="0">
                <a:latin typeface="Arial"/>
                <a:cs typeface="Arial"/>
              </a:rPr>
              <a:t>El </a:t>
            </a:r>
            <a:r>
              <a:rPr sz="1700" spc="-85" dirty="0">
                <a:latin typeface="Arial"/>
                <a:cs typeface="Arial"/>
              </a:rPr>
              <a:t>81% </a:t>
            </a:r>
            <a:r>
              <a:rPr sz="1700" spc="-50" dirty="0">
                <a:latin typeface="Arial"/>
                <a:cs typeface="Arial"/>
              </a:rPr>
              <a:t>de </a:t>
            </a:r>
            <a:r>
              <a:rPr sz="1700" spc="-40" dirty="0">
                <a:latin typeface="Arial"/>
                <a:cs typeface="Arial"/>
              </a:rPr>
              <a:t>los  </a:t>
            </a:r>
            <a:r>
              <a:rPr sz="1700" spc="-50" dirty="0">
                <a:latin typeface="Arial"/>
                <a:cs typeface="Arial"/>
              </a:rPr>
              <a:t>emprendedores  </a:t>
            </a:r>
            <a:r>
              <a:rPr sz="1700" spc="-40" dirty="0">
                <a:latin typeface="Arial"/>
                <a:cs typeface="Arial"/>
              </a:rPr>
              <a:t>encuestados </a:t>
            </a:r>
            <a:r>
              <a:rPr sz="1700" spc="-35" dirty="0">
                <a:latin typeface="Arial"/>
                <a:cs typeface="Arial"/>
              </a:rPr>
              <a:t>están  </a:t>
            </a:r>
            <a:r>
              <a:rPr sz="1700" spc="-40" dirty="0">
                <a:latin typeface="Arial"/>
                <a:cs typeface="Arial"/>
              </a:rPr>
              <a:t>predispuestos </a:t>
            </a:r>
            <a:r>
              <a:rPr sz="1700" spc="-50" dirty="0">
                <a:latin typeface="Arial"/>
                <a:cs typeface="Arial"/>
              </a:rPr>
              <a:t>a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participar  </a:t>
            </a:r>
            <a:r>
              <a:rPr sz="1700" spc="-45" dirty="0">
                <a:latin typeface="Arial"/>
                <a:cs typeface="Arial"/>
              </a:rPr>
              <a:t>en </a:t>
            </a:r>
            <a:r>
              <a:rPr sz="1700" spc="-65" dirty="0">
                <a:latin typeface="Arial"/>
                <a:cs typeface="Arial"/>
              </a:rPr>
              <a:t>proyectos  </a:t>
            </a:r>
            <a:r>
              <a:rPr sz="1700" spc="-40" dirty="0">
                <a:latin typeface="Arial"/>
                <a:cs typeface="Arial"/>
              </a:rPr>
              <a:t>agroturísticos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cafeteros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83579" y="2255520"/>
            <a:ext cx="1976120" cy="19532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52659" y="177800"/>
            <a:ext cx="2059940" cy="530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1044</Words>
  <Application>Microsoft Office PowerPoint</Application>
  <PresentationFormat>Panorámica</PresentationFormat>
  <Paragraphs>239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TeXGyreAdventor</vt:lpstr>
      <vt:lpstr>Times New Roman</vt:lpstr>
      <vt:lpstr>Office Theme</vt:lpstr>
      <vt:lpstr>Presentación de PowerPoint</vt:lpstr>
      <vt:lpstr>Introducción</vt:lpstr>
      <vt:lpstr>Problema</vt:lpstr>
      <vt:lpstr>Objetivos</vt:lpstr>
      <vt:lpstr>Marco teórico</vt:lpstr>
      <vt:lpstr>Metodología</vt:lpstr>
      <vt:lpstr>Entrevistas  Semiestructuradas</vt:lpstr>
      <vt:lpstr>Resultados</vt:lpstr>
      <vt:lpstr>Presentación de PowerPoint</vt:lpstr>
      <vt:lpstr>Propuesta</vt:lpstr>
      <vt:lpstr>Capacitación a los emprendedores de la parroquia de Nanegalito.</vt:lpstr>
      <vt:lpstr>Presentación de PowerPoint</vt:lpstr>
      <vt:lpstr>Presentación de PowerPoint</vt:lpstr>
      <vt:lpstr>Distintivo de reconocimiento a emprendimientos que implementen productos agroturísticos  cafeteros en la zona.</vt:lpstr>
      <vt:lpstr>Presentación de PowerPoint</vt:lpstr>
      <vt:lpstr>Detalle de la  Ruta  Agroturística</vt:lpstr>
      <vt:lpstr>Detalle  de la  Ruta día  1</vt:lpstr>
      <vt:lpstr>Paraíso del Pescador</vt:lpstr>
      <vt:lpstr>Presentación de PowerPoint</vt:lpstr>
      <vt:lpstr>Detalle de la  Ruta  Agroturística</vt:lpstr>
      <vt:lpstr>Detalle  de la  Ruta día  2</vt:lpstr>
      <vt:lpstr>Presentación de PowerPoint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Aracely  Murillo Ramos</dc:creator>
  <cp:lastModifiedBy>USUARIO</cp:lastModifiedBy>
  <cp:revision>4</cp:revision>
  <dcterms:created xsi:type="dcterms:W3CDTF">2021-08-27T05:25:47Z</dcterms:created>
  <dcterms:modified xsi:type="dcterms:W3CDTF">2021-08-31T01:50:36Z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2021-08-27T00:00:00Z</vt:filetime>
  </property>
</Properties>
</file>