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5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CD1EFB4-28B3-42CE-8555-6D7A2BFAD1AE}">
  <a:tblStyle styleId="{6CD1EFB4-28B3-42CE-8555-6D7A2BFAD1AE}"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9CC7181-A1C0-48AE-A644-FF994DF63A0D}" styleName="Table_1">
    <a:wholeTbl>
      <a:tcTxStyle b="off" i="off">
        <a:font>
          <a:latin typeface="Calibri"/>
          <a:ea typeface="Calibri"/>
          <a:cs typeface="Calibri"/>
        </a:font>
        <a:schemeClr val="dk1"/>
      </a:tcTxStyle>
      <a:tcStyle>
        <a:tcBdr>
          <a:left>
            <a:ln w="9525" cap="flat" cmpd="sng">
              <a:solidFill>
                <a:schemeClr val="accent5"/>
              </a:solidFill>
              <a:prstDash val="solid"/>
              <a:round/>
              <a:headEnd type="none" w="sm" len="sm"/>
              <a:tailEnd type="none" w="sm" len="sm"/>
            </a:ln>
          </a:left>
          <a:right>
            <a:ln w="9525" cap="flat" cmpd="sng">
              <a:solidFill>
                <a:schemeClr val="accent5"/>
              </a:solidFill>
              <a:prstDash val="solid"/>
              <a:round/>
              <a:headEnd type="none" w="sm" len="sm"/>
              <a:tailEnd type="none" w="sm" len="sm"/>
            </a:ln>
          </a:right>
          <a:top>
            <a:ln w="9525" cap="flat" cmpd="sng">
              <a:solidFill>
                <a:schemeClr val="accent5"/>
              </a:solidFill>
              <a:prstDash val="solid"/>
              <a:round/>
              <a:headEnd type="none" w="sm" len="sm"/>
              <a:tailEnd type="none" w="sm" len="sm"/>
            </a:ln>
          </a:top>
          <a:bottom>
            <a:ln w="9525" cap="flat" cmpd="sng">
              <a:solidFill>
                <a:schemeClr val="accent5"/>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5"/>
              </a:solidFill>
              <a:prstDash val="solid"/>
              <a:round/>
              <a:headEnd type="none" w="sm" len="sm"/>
              <a:tailEnd type="none" w="sm" len="sm"/>
            </a:ln>
          </a:top>
          <a:bottom>
            <a:ln w="9525" cap="flat" cmpd="sng">
              <a:solidFill>
                <a:schemeClr val="accent5"/>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5"/>
              </a:solidFill>
              <a:prstDash val="solid"/>
              <a:round/>
              <a:headEnd type="none" w="sm" len="sm"/>
              <a:tailEnd type="none" w="sm" len="sm"/>
            </a:ln>
          </a:left>
          <a:right>
            <a:ln w="9525" cap="flat" cmpd="sng">
              <a:solidFill>
                <a:schemeClr val="accent5"/>
              </a:solidFill>
              <a:prstDash val="solid"/>
              <a:round/>
              <a:headEnd type="none" w="sm" len="sm"/>
              <a:tailEnd type="none" w="sm" len="sm"/>
            </a:ln>
          </a:right>
        </a:tcBdr>
      </a:tcStyle>
    </a:band1V>
    <a:band2V>
      <a:tcTxStyle/>
      <a:tcStyle>
        <a:tcBdr>
          <a:left>
            <a:ln w="9525" cap="flat" cmpd="sng">
              <a:solidFill>
                <a:schemeClr val="accent5"/>
              </a:solidFill>
              <a:prstDash val="solid"/>
              <a:round/>
              <a:headEnd type="none" w="sm" len="sm"/>
              <a:tailEnd type="none" w="sm" len="sm"/>
            </a:ln>
          </a:left>
          <a:right>
            <a:ln w="9525" cap="flat" cmpd="sng">
              <a:solidFill>
                <a:schemeClr val="accent5"/>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5"/>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Calibri"/>
          <a:ea typeface="Calibri"/>
          <a:cs typeface="Calibri"/>
        </a:font>
        <a:schemeClr val="lt1"/>
      </a:tcTxStyle>
      <a:tcStyle>
        <a:tcBdr/>
        <a:fill>
          <a:solidFill>
            <a:schemeClr val="accent5"/>
          </a:solidFill>
        </a:fill>
      </a:tcStyle>
    </a:firstRow>
    <a:neCell>
      <a:tcTxStyle/>
      <a:tcStyle>
        <a:tcBdr/>
      </a:tcStyle>
    </a:neCell>
    <a:nwCell>
      <a:tcTxStyle/>
      <a:tcStyle>
        <a:tcBdr/>
      </a:tcStyle>
    </a:nwCell>
  </a:tblStyle>
  <a:tblStyle styleId="{5043D252-C07C-4587-AC2E-15289BDB8251}" styleName="Table_2">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4"/>
  </p:normalViewPr>
  <p:slideViewPr>
    <p:cSldViewPr snapToGrid="0">
      <p:cViewPr varScale="1">
        <p:scale>
          <a:sx n="142" d="100"/>
          <a:sy n="142" d="100"/>
        </p:scale>
        <p:origin x="224"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f0277386c8_2_7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Buenos días distinguido tribunal  a continuación les presento mi trabajo de titulación</a:t>
            </a:r>
            <a:endParaRPr/>
          </a:p>
          <a:p>
            <a:pPr marL="0" lvl="0" indent="0" algn="l" rtl="0">
              <a:spcBef>
                <a:spcPts val="0"/>
              </a:spcBef>
              <a:spcAft>
                <a:spcPts val="0"/>
              </a:spcAft>
              <a:buNone/>
            </a:pPr>
            <a:r>
              <a:rPr lang="es-419"/>
              <a:t>TEMA: “LA EFECTIVIDAD DEL CURSO DE NIVELACIÓN SI 2019 Y SU RELACIÓN CON LA REPITENCIA ACADÉMICA EN PRIMER NIVEL DE LAS CARRERAS DE INGENIERÍA DE LA UNIVERSIDAD DE LAS FUERZAS ARMADAS ESPE CAMPUS SANGOLQUÍ”</a:t>
            </a:r>
            <a:endParaRPr/>
          </a:p>
          <a:p>
            <a:pPr marL="0" lvl="0" indent="0" algn="l" rtl="0">
              <a:spcBef>
                <a:spcPts val="0"/>
              </a:spcBef>
              <a:spcAft>
                <a:spcPts val="0"/>
              </a:spcAft>
              <a:buNone/>
            </a:pPr>
            <a:endParaRPr/>
          </a:p>
          <a:p>
            <a:pPr marL="0" lvl="0" indent="0" algn="l" rtl="0">
              <a:spcBef>
                <a:spcPts val="0"/>
              </a:spcBef>
              <a:spcAft>
                <a:spcPts val="0"/>
              </a:spcAft>
              <a:buNone/>
            </a:pPr>
            <a:r>
              <a:rPr lang="es-419"/>
              <a:t>Autor Loachamín Iza Henry David</a:t>
            </a:r>
            <a:endParaRPr/>
          </a:p>
          <a:p>
            <a:pPr marL="0" lvl="0" indent="0" algn="l" rtl="0">
              <a:spcBef>
                <a:spcPts val="0"/>
              </a:spcBef>
              <a:spcAft>
                <a:spcPts val="0"/>
              </a:spcAft>
              <a:buNone/>
            </a:pPr>
            <a:r>
              <a:rPr lang="es-419"/>
              <a:t>Director: Msc. Wilman Guarnizo </a:t>
            </a:r>
            <a:endParaRPr/>
          </a:p>
        </p:txBody>
      </p:sp>
      <p:sp>
        <p:nvSpPr>
          <p:cNvPr id="127" name="Google Shape;127;gf0277386c8_2_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f0277386c8_2_23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sz="1000"/>
              <a:t>De acuerdo con la normativa de nivelación de carrera de la Universidad de las Fuerzas Armadas ESPE, la nivelación de carrera tiene como principal objetivo articular el perfil de salida de los bachilleres con el perfil de ingreso a las diferentes carreras de educación superior, así como homologar conocimientos y destrezas para mejorar el desempeño de las y los aspirantes que obtuvieron un cupo en una carrera ofertada por las diferentes instituciones de educación superior, esto por medio del desarrollo y fortalecimiento de capacidades de aprendizaje específicas y adecuadas a los contenidos correspondientes a su área de conocimiento (ESPE, 2019).</a:t>
            </a:r>
            <a:endParaRPr sz="1000"/>
          </a:p>
          <a:p>
            <a:pPr marL="0" lvl="0" indent="0" algn="l" rtl="0">
              <a:spcBef>
                <a:spcPts val="0"/>
              </a:spcBef>
              <a:spcAft>
                <a:spcPts val="0"/>
              </a:spcAft>
              <a:buNone/>
            </a:pPr>
            <a:endParaRPr/>
          </a:p>
        </p:txBody>
      </p:sp>
      <p:sp>
        <p:nvSpPr>
          <p:cNvPr id="297" name="Google Shape;297;gf0277386c8_2_2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f0277386c8_2_2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Asignaturas y su carga horaria, en nivelación Si 2019 se tenía 4 asignaturas Álgebra Física Geometría y Química una vez que haya obtenido un cupo en carrera el estudiante se procede a inscribir en un seminario COE</a:t>
            </a:r>
            <a:endParaRPr/>
          </a:p>
        </p:txBody>
      </p:sp>
      <p:sp>
        <p:nvSpPr>
          <p:cNvPr id="314" name="Google Shape;314;gf0277386c8_2_2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gf0277386c8_2_26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100000"/>
              </a:lnSpc>
              <a:spcBef>
                <a:spcPts val="1200"/>
              </a:spcBef>
              <a:spcAft>
                <a:spcPts val="0"/>
              </a:spcAft>
              <a:buClr>
                <a:schemeClr val="dk1"/>
              </a:buClr>
              <a:buSzPts val="1100"/>
              <a:buFont typeface="Arial"/>
              <a:buNone/>
            </a:pPr>
            <a:r>
              <a:rPr lang="es-419" sz="1000">
                <a:solidFill>
                  <a:schemeClr val="dk1"/>
                </a:solidFill>
              </a:rPr>
              <a:t>Las carreras de ingeniería que son ofertadas por la universidad y que son impartidas en el campus matriz (Sangolquí) son las siguientes:</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en electrónica y automatización</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civil</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mecánica</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en Mecatrónica</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en software</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en tecnologías de la información</a:t>
            </a:r>
            <a:endParaRPr sz="1000">
              <a:solidFill>
                <a:schemeClr val="dk1"/>
              </a:solidFill>
            </a:endParaRPr>
          </a:p>
          <a:p>
            <a:pPr marL="8128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Ingeniería en telecomunicaciones.</a:t>
            </a:r>
            <a:endParaRPr sz="1000">
              <a:solidFill>
                <a:schemeClr val="dk1"/>
              </a:solidFill>
            </a:endParaRPr>
          </a:p>
          <a:p>
            <a:pPr marL="0" lvl="0" indent="0" algn="l" rtl="0">
              <a:spcBef>
                <a:spcPts val="1200"/>
              </a:spcBef>
              <a:spcAft>
                <a:spcPts val="0"/>
              </a:spcAft>
              <a:buNone/>
            </a:pPr>
            <a:endParaRPr/>
          </a:p>
        </p:txBody>
      </p:sp>
      <p:sp>
        <p:nvSpPr>
          <p:cNvPr id="332" name="Google Shape;332;gf0277386c8_2_26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f0277386c8_2_29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Puntajes referenciales de admisión ESPE 2020</a:t>
            </a:r>
            <a:endParaRPr/>
          </a:p>
        </p:txBody>
      </p:sp>
      <p:sp>
        <p:nvSpPr>
          <p:cNvPr id="359" name="Google Shape;359;gf0277386c8_2_2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Google Shape;371;gecdef158b6_0_1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s-419">
                <a:solidFill>
                  <a:schemeClr val="dk1"/>
                </a:solidFill>
              </a:rPr>
              <a:t>Puntajes referenciales de admisión ESPE 2020, se puede observar aquí para las carreras de ingeniería. </a:t>
            </a:r>
            <a:endParaRPr>
              <a:solidFill>
                <a:schemeClr val="dk1"/>
              </a:solidFill>
            </a:endParaRPr>
          </a:p>
          <a:p>
            <a:pPr marL="0" lvl="0" indent="0" algn="l" rtl="0">
              <a:spcBef>
                <a:spcPts val="0"/>
              </a:spcBef>
              <a:spcAft>
                <a:spcPts val="0"/>
              </a:spcAft>
              <a:buNone/>
            </a:pPr>
            <a:endParaRPr/>
          </a:p>
        </p:txBody>
      </p:sp>
      <p:sp>
        <p:nvSpPr>
          <p:cNvPr id="372" name="Google Shape;372;gecdef158b6_0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f0277386c8_2_30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s-419" sz="1000">
                <a:solidFill>
                  <a:schemeClr val="dk1"/>
                </a:solidFill>
              </a:rPr>
              <a:t>Repitencia </a:t>
            </a:r>
            <a:endParaRPr sz="1000">
              <a:solidFill>
                <a:schemeClr val="dk1"/>
              </a:solidFill>
            </a:endParaRPr>
          </a:p>
          <a:p>
            <a:pPr marL="0" lvl="0" indent="0" algn="l" rtl="0">
              <a:lnSpc>
                <a:spcPct val="90000"/>
              </a:lnSpc>
              <a:spcBef>
                <a:spcPts val="0"/>
              </a:spcBef>
              <a:spcAft>
                <a:spcPts val="0"/>
              </a:spcAft>
              <a:buNone/>
            </a:pPr>
            <a:r>
              <a:rPr lang="es-419" sz="1000">
                <a:solidFill>
                  <a:schemeClr val="dk1"/>
                </a:solidFill>
              </a:rPr>
              <a:t>De acuerdo a la Organización de las Naciones Unidas para la Educación, la Ciencia y la Cultura (UNESCO, 2006) </a:t>
            </a:r>
            <a:endParaRPr sz="1000">
              <a:solidFill>
                <a:schemeClr val="dk1"/>
              </a:solidFill>
            </a:endParaRPr>
          </a:p>
          <a:p>
            <a:pPr marL="0" lvl="0" indent="0" algn="l" rtl="0">
              <a:lnSpc>
                <a:spcPct val="90000"/>
              </a:lnSpc>
              <a:spcBef>
                <a:spcPts val="0"/>
              </a:spcBef>
              <a:spcAft>
                <a:spcPts val="0"/>
              </a:spcAft>
              <a:buClr>
                <a:schemeClr val="dk1"/>
              </a:buClr>
              <a:buSzPts val="2400"/>
              <a:buFont typeface="Calibri"/>
              <a:buNone/>
            </a:pPr>
            <a:r>
              <a:rPr lang="es-419" sz="1000">
                <a:solidFill>
                  <a:schemeClr val="dk1"/>
                </a:solidFill>
              </a:rPr>
              <a:t>Es la acción de cursar reiterativamente una actividad docente, ya sea por mal rendimiento del estudiante o por causas ajenas al ámbito académico y deserción como el proceso de abandono, voluntario o forzoso de la asignatura, especialidad o de la carrera en la que se matricula un estudiante, por la influencia positiva o negativa de circunstancias internas o externas a él o ella. </a:t>
            </a:r>
            <a:endParaRPr sz="1000"/>
          </a:p>
        </p:txBody>
      </p:sp>
      <p:sp>
        <p:nvSpPr>
          <p:cNvPr id="387" name="Google Shape;387;gf0277386c8_2_3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gf0277386c8_2_32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673100" lvl="0" indent="-228600" algn="just" rtl="0">
              <a:lnSpc>
                <a:spcPct val="100000"/>
              </a:lnSpc>
              <a:spcBef>
                <a:spcPts val="1200"/>
              </a:spcBef>
              <a:spcAft>
                <a:spcPts val="0"/>
              </a:spcAft>
              <a:buClr>
                <a:schemeClr val="dk1"/>
              </a:buClr>
              <a:buSzPts val="1100"/>
              <a:buFont typeface="Arial"/>
              <a:buNone/>
            </a:pPr>
            <a:r>
              <a:rPr lang="es-419" sz="1200">
                <a:solidFill>
                  <a:schemeClr val="dk1"/>
                </a:solidFill>
                <a:latin typeface="Times New Roman"/>
                <a:ea typeface="Times New Roman"/>
                <a:cs typeface="Times New Roman"/>
                <a:sym typeface="Times New Roman"/>
              </a:rPr>
              <a:t>·</a:t>
            </a:r>
            <a:r>
              <a:rPr lang="es-419" sz="700">
                <a:solidFill>
                  <a:schemeClr val="dk1"/>
                </a:solidFill>
                <a:latin typeface="Times New Roman"/>
                <a:ea typeface="Times New Roman"/>
                <a:cs typeface="Times New Roman"/>
                <a:sym typeface="Times New Roman"/>
              </a:rPr>
              <a:t> </a:t>
            </a:r>
            <a:r>
              <a:rPr lang="es-419" sz="1000">
                <a:solidFill>
                  <a:schemeClr val="dk1"/>
                </a:solidFill>
              </a:rPr>
              <a:t>  	</a:t>
            </a:r>
            <a:r>
              <a:rPr lang="es-419" sz="1000" b="1">
                <a:solidFill>
                  <a:schemeClr val="dk1"/>
                </a:solidFill>
              </a:rPr>
              <a:t>Personales</a:t>
            </a:r>
            <a:endParaRPr sz="1000" b="1">
              <a:solidFill>
                <a:schemeClr val="dk1"/>
              </a:solidFill>
            </a:endParaRPr>
          </a:p>
          <a:p>
            <a:pPr marL="673100" lvl="0" indent="0" algn="just" rtl="0">
              <a:lnSpc>
                <a:spcPct val="100000"/>
              </a:lnSpc>
              <a:spcBef>
                <a:spcPts val="1200"/>
              </a:spcBef>
              <a:spcAft>
                <a:spcPts val="0"/>
              </a:spcAft>
              <a:buClr>
                <a:schemeClr val="dk1"/>
              </a:buClr>
              <a:buSzPts val="1100"/>
              <a:buFont typeface="Arial"/>
              <a:buNone/>
            </a:pPr>
            <a:r>
              <a:rPr lang="es-419" sz="1000">
                <a:solidFill>
                  <a:schemeClr val="dk1"/>
                </a:solidFill>
              </a:rPr>
              <a:t>Las características personales del estudiante, por ejemplo, la competencia cognitiva, la motivación, el autoconcepto, la inteligencia, la formación académica previa a la universidad, las actitudes, entre otras.</a:t>
            </a:r>
            <a:endParaRPr sz="1000">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es-419" sz="1000">
                <a:solidFill>
                  <a:schemeClr val="dk1"/>
                </a:solidFill>
              </a:rPr>
              <a:t>·   	</a:t>
            </a:r>
            <a:r>
              <a:rPr lang="es-419" sz="1000" b="1">
                <a:solidFill>
                  <a:schemeClr val="dk1"/>
                </a:solidFill>
              </a:rPr>
              <a:t>Institucionales y pedagógicos</a:t>
            </a:r>
            <a:endParaRPr sz="1000" b="1">
              <a:solidFill>
                <a:schemeClr val="dk1"/>
              </a:solidFill>
            </a:endParaRPr>
          </a:p>
          <a:p>
            <a:pPr marL="673100" lvl="0" indent="0" algn="just" rtl="0">
              <a:lnSpc>
                <a:spcPct val="100000"/>
              </a:lnSpc>
              <a:spcBef>
                <a:spcPts val="1200"/>
              </a:spcBef>
              <a:spcAft>
                <a:spcPts val="0"/>
              </a:spcAft>
              <a:buClr>
                <a:schemeClr val="dk1"/>
              </a:buClr>
              <a:buSzPts val="1100"/>
              <a:buFont typeface="Arial"/>
              <a:buNone/>
            </a:pPr>
            <a:r>
              <a:rPr lang="es-419" sz="1000">
                <a:solidFill>
                  <a:schemeClr val="dk1"/>
                </a:solidFill>
              </a:rPr>
              <a:t>Se encuentran aquellos componentes que intervienen en el proceso educativo, donde al interactuar con los componentes personales influye en el rendimiento académico alcanzado, dentro de estos se encuentran: metodologías utilizadas por los docentes, horarios de las distintas materias, cantidad de alumnos por profesor, dificultad de las distintas materias, entre otros.</a:t>
            </a:r>
            <a:endParaRPr sz="1000">
              <a:solidFill>
                <a:schemeClr val="dk1"/>
              </a:solidFill>
            </a:endParaRPr>
          </a:p>
          <a:p>
            <a:pPr marL="673100" lvl="0" indent="0" algn="just" rtl="0">
              <a:lnSpc>
                <a:spcPct val="100000"/>
              </a:lnSpc>
              <a:spcBef>
                <a:spcPts val="1200"/>
              </a:spcBef>
              <a:spcAft>
                <a:spcPts val="0"/>
              </a:spcAft>
              <a:buClr>
                <a:schemeClr val="dk1"/>
              </a:buClr>
              <a:buSzPts val="1100"/>
              <a:buFont typeface="Arial"/>
              <a:buNone/>
            </a:pPr>
            <a:r>
              <a:rPr lang="es-419" sz="1000">
                <a:solidFill>
                  <a:schemeClr val="dk1"/>
                </a:solidFill>
              </a:rPr>
              <a:t>Los elementos que actúan en esta categoría son de orden institucional, es decir condiciones, normas, requisitos de ingreso, requisitos entre materias, entre otros factores que rigen en la institución educativa.</a:t>
            </a:r>
            <a:endParaRPr sz="1000">
              <a:solidFill>
                <a:schemeClr val="dk1"/>
              </a:solidFill>
            </a:endParaRPr>
          </a:p>
          <a:p>
            <a:pPr marL="673100" lvl="0" indent="-228600" algn="just" rtl="0">
              <a:lnSpc>
                <a:spcPct val="100000"/>
              </a:lnSpc>
              <a:spcBef>
                <a:spcPts val="1200"/>
              </a:spcBef>
              <a:spcAft>
                <a:spcPts val="0"/>
              </a:spcAft>
              <a:buClr>
                <a:schemeClr val="dk1"/>
              </a:buClr>
              <a:buSzPts val="1100"/>
              <a:buFont typeface="Arial"/>
              <a:buNone/>
            </a:pPr>
            <a:r>
              <a:rPr lang="es-419" sz="1000">
                <a:solidFill>
                  <a:schemeClr val="dk1"/>
                </a:solidFill>
              </a:rPr>
              <a:t>·   	</a:t>
            </a:r>
            <a:r>
              <a:rPr lang="es-419" sz="1000" b="1">
                <a:solidFill>
                  <a:schemeClr val="dk1"/>
                </a:solidFill>
              </a:rPr>
              <a:t>Socioeconómicos y laborales</a:t>
            </a:r>
            <a:endParaRPr sz="1000" b="1">
              <a:solidFill>
                <a:schemeClr val="dk1"/>
              </a:solidFill>
            </a:endParaRPr>
          </a:p>
          <a:p>
            <a:pPr marL="673100" lvl="0" indent="0" algn="just" rtl="0">
              <a:lnSpc>
                <a:spcPct val="100000"/>
              </a:lnSpc>
              <a:spcBef>
                <a:spcPts val="1200"/>
              </a:spcBef>
              <a:spcAft>
                <a:spcPts val="0"/>
              </a:spcAft>
              <a:buClr>
                <a:schemeClr val="dk1"/>
              </a:buClr>
              <a:buSzPts val="1100"/>
              <a:buFont typeface="Arial"/>
              <a:buNone/>
            </a:pPr>
            <a:r>
              <a:rPr lang="es-419" sz="1000">
                <a:solidFill>
                  <a:schemeClr val="dk1"/>
                </a:solidFill>
              </a:rPr>
              <a:t>Factores asociados al rendimiento académico de índole social que interactúan con la vida académica del estudiante, cuyas interrelaciones se pueden producir entre sí y entre factores personales e institucionales.</a:t>
            </a:r>
            <a:endParaRPr sz="1000">
              <a:solidFill>
                <a:schemeClr val="dk1"/>
              </a:solidFill>
            </a:endParaRPr>
          </a:p>
          <a:p>
            <a:pPr marL="673100" lvl="0" indent="0" algn="just" rtl="0">
              <a:lnSpc>
                <a:spcPct val="100000"/>
              </a:lnSpc>
              <a:spcBef>
                <a:spcPts val="1200"/>
              </a:spcBef>
              <a:spcAft>
                <a:spcPts val="0"/>
              </a:spcAft>
              <a:buClr>
                <a:schemeClr val="dk1"/>
              </a:buClr>
              <a:buSzPts val="1100"/>
              <a:buFont typeface="Arial"/>
              <a:buNone/>
            </a:pPr>
            <a:r>
              <a:rPr lang="es-419" sz="1000">
                <a:solidFill>
                  <a:schemeClr val="dk1"/>
                </a:solidFill>
              </a:rPr>
              <a:t>Entre los factores que aquí encuentran tenemos diferencias sociales, entorno familiar, nivel educativo de los progenitores o adultos responsables del estudiante, contexto socioeconómico, entre otros.</a:t>
            </a:r>
            <a:endParaRPr sz="1000">
              <a:solidFill>
                <a:schemeClr val="dk1"/>
              </a:solidFill>
            </a:endParaRPr>
          </a:p>
          <a:p>
            <a:pPr marL="0" lvl="0" indent="0" algn="l" rtl="0">
              <a:spcBef>
                <a:spcPts val="1200"/>
              </a:spcBef>
              <a:spcAft>
                <a:spcPts val="0"/>
              </a:spcAft>
              <a:buNone/>
            </a:pPr>
            <a:endParaRPr/>
          </a:p>
        </p:txBody>
      </p:sp>
      <p:sp>
        <p:nvSpPr>
          <p:cNvPr id="401" name="Google Shape;401;gf0277386c8_2_3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ecdef158b6_0_61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s-419" sz="1000">
                <a:solidFill>
                  <a:schemeClr val="dk1"/>
                </a:solidFill>
              </a:rPr>
              <a:t>EFECTIVIDAD EDUCATIVA </a:t>
            </a:r>
            <a:endParaRPr sz="10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s-419" sz="1000">
                <a:solidFill>
                  <a:schemeClr val="dk1"/>
                </a:solidFill>
              </a:rPr>
              <a:t>Se refiere a la relación existente entre los objetivos educativos esperados y los aprendizajes logrados mediante el aprovechamiento óptimo de los recursos educativos a su disposición, una forma de medirlo es considerar el índice de evaluaciones finales positivas, en la cual se calcula la proporción de estudiantes que obtuvieron buenas calificaciones con la totalidad de estudiantes que fueron evaluados (Moreno &amp; Santín, 2010). </a:t>
            </a:r>
            <a:endParaRPr sz="1000">
              <a:solidFill>
                <a:schemeClr val="dk1"/>
              </a:solidFill>
            </a:endParaRPr>
          </a:p>
          <a:p>
            <a:pPr marL="0" lvl="0" indent="0" algn="l" rtl="0">
              <a:lnSpc>
                <a:spcPct val="90000"/>
              </a:lnSpc>
              <a:spcBef>
                <a:spcPts val="0"/>
              </a:spcBef>
              <a:spcAft>
                <a:spcPts val="0"/>
              </a:spcAft>
              <a:buNone/>
            </a:pPr>
            <a:endParaRPr sz="1000">
              <a:solidFill>
                <a:schemeClr val="dk1"/>
              </a:solidFill>
            </a:endParaRPr>
          </a:p>
        </p:txBody>
      </p:sp>
      <p:sp>
        <p:nvSpPr>
          <p:cNvPr id="432" name="Google Shape;432;gecdef158b6_0_6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gf0277386c8_2_3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sz="1000"/>
              <a:t>2.5.	Variables del estudio</a:t>
            </a:r>
            <a:endParaRPr sz="1000"/>
          </a:p>
          <a:p>
            <a:pPr marL="0" lvl="0" indent="0" algn="l" rtl="0">
              <a:spcBef>
                <a:spcPts val="0"/>
              </a:spcBef>
              <a:spcAft>
                <a:spcPts val="0"/>
              </a:spcAft>
              <a:buNone/>
            </a:pPr>
            <a:r>
              <a:rPr lang="es-419" sz="1000"/>
              <a:t>2.5.1.	Variable Dependiente</a:t>
            </a:r>
            <a:endParaRPr sz="1000"/>
          </a:p>
          <a:p>
            <a:pPr marL="0" lvl="0" indent="0" algn="l" rtl="0">
              <a:spcBef>
                <a:spcPts val="0"/>
              </a:spcBef>
              <a:spcAft>
                <a:spcPts val="0"/>
              </a:spcAft>
              <a:buNone/>
            </a:pPr>
            <a:r>
              <a:rPr lang="es-419" sz="1000"/>
              <a:t>Efectividad del Curso de Nivelación</a:t>
            </a:r>
            <a:endParaRPr sz="1000"/>
          </a:p>
          <a:p>
            <a:pPr marL="0" lvl="0" indent="0" algn="l" rtl="0">
              <a:spcBef>
                <a:spcPts val="0"/>
              </a:spcBef>
              <a:spcAft>
                <a:spcPts val="0"/>
              </a:spcAft>
              <a:buNone/>
            </a:pPr>
            <a:r>
              <a:rPr lang="es-419" sz="1000"/>
              <a:t>2.5.2.	Variables Independientes</a:t>
            </a:r>
            <a:endParaRPr sz="1000"/>
          </a:p>
          <a:p>
            <a:pPr marL="0" lvl="0" indent="0" algn="l" rtl="0">
              <a:spcBef>
                <a:spcPts val="0"/>
              </a:spcBef>
              <a:spcAft>
                <a:spcPts val="0"/>
              </a:spcAft>
              <a:buNone/>
            </a:pPr>
            <a:r>
              <a:rPr lang="es-419" sz="1000"/>
              <a:t>Repitencia primer nivel de carrera</a:t>
            </a:r>
            <a:endParaRPr sz="1000"/>
          </a:p>
          <a:p>
            <a:pPr marL="0" lvl="0" indent="0" algn="l" rtl="0">
              <a:spcBef>
                <a:spcPts val="0"/>
              </a:spcBef>
              <a:spcAft>
                <a:spcPts val="0"/>
              </a:spcAft>
              <a:buNone/>
            </a:pPr>
            <a:endParaRPr/>
          </a:p>
        </p:txBody>
      </p:sp>
      <p:sp>
        <p:nvSpPr>
          <p:cNvPr id="445" name="Google Shape;445;gf0277386c8_2_3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f0277386c8_2_37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2.6.	Hipótesis</a:t>
            </a:r>
            <a:endParaRPr/>
          </a:p>
          <a:p>
            <a:pPr marL="0" lvl="0" indent="0" algn="l" rtl="0">
              <a:spcBef>
                <a:spcPts val="0"/>
              </a:spcBef>
              <a:spcAft>
                <a:spcPts val="0"/>
              </a:spcAft>
              <a:buNone/>
            </a:pPr>
            <a:r>
              <a:rPr lang="es-419"/>
              <a:t>Hi: Hipotesis alternativa La efectividad académica del curso de nivelación se relaciona de manera significativa con en el índice de repitencia del primer nivel de las carreras de ingeniería de la Universidad de las Fuerzas Armadas ESPE Campus Sangolquí. </a:t>
            </a:r>
            <a:endParaRPr/>
          </a:p>
          <a:p>
            <a:pPr marL="0" lvl="0" indent="0" algn="l" rtl="0">
              <a:spcBef>
                <a:spcPts val="0"/>
              </a:spcBef>
              <a:spcAft>
                <a:spcPts val="0"/>
              </a:spcAft>
              <a:buNone/>
            </a:pPr>
            <a:r>
              <a:rPr lang="es-419"/>
              <a:t>Ho: Hipotesis Nula  La efectividad académica del curso de nivelación no se relaciona de manera significativa con el índice de repitencia en el primer nivel de las carreras de ingeniería de la Universidad de las Fuerzas Armadas ESPE Campus Sangolquí.</a:t>
            </a:r>
            <a:endParaRPr/>
          </a:p>
          <a:p>
            <a:pPr marL="0" lvl="0" indent="0" algn="l" rtl="0">
              <a:spcBef>
                <a:spcPts val="0"/>
              </a:spcBef>
              <a:spcAft>
                <a:spcPts val="0"/>
              </a:spcAft>
              <a:buNone/>
            </a:pPr>
            <a:endParaRPr/>
          </a:p>
        </p:txBody>
      </p:sp>
      <p:sp>
        <p:nvSpPr>
          <p:cNvPr id="458" name="Google Shape;458;gf0277386c8_2_3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f0277386c8_2_9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90000"/>
              </a:lnSpc>
              <a:spcBef>
                <a:spcPts val="0"/>
              </a:spcBef>
              <a:spcAft>
                <a:spcPts val="0"/>
              </a:spcAft>
              <a:buNone/>
            </a:pPr>
            <a:r>
              <a:rPr lang="es-419">
                <a:solidFill>
                  <a:schemeClr val="dk1"/>
                </a:solidFill>
              </a:rPr>
              <a:t>Planteamiento del problema </a:t>
            </a:r>
            <a:endParaRPr>
              <a:solidFill>
                <a:schemeClr val="dk1"/>
              </a:solidFill>
            </a:endParaRPr>
          </a:p>
          <a:p>
            <a:pPr marL="0" lvl="0" indent="0" algn="just" rtl="0">
              <a:lnSpc>
                <a:spcPct val="90000"/>
              </a:lnSpc>
              <a:spcBef>
                <a:spcPts val="0"/>
              </a:spcBef>
              <a:spcAft>
                <a:spcPts val="0"/>
              </a:spcAft>
              <a:buNone/>
            </a:pPr>
            <a:r>
              <a:rPr lang="es-419">
                <a:solidFill>
                  <a:schemeClr val="dk1"/>
                </a:solidFill>
              </a:rPr>
              <a:t>Ser Bachiller ----- Nivelación ----- Ingreso a carrera </a:t>
            </a:r>
            <a:endParaRPr>
              <a:solidFill>
                <a:schemeClr val="dk1"/>
              </a:solidFill>
            </a:endParaRPr>
          </a:p>
          <a:p>
            <a:pPr marL="0" lvl="0" indent="0" algn="just" rtl="0">
              <a:lnSpc>
                <a:spcPct val="90000"/>
              </a:lnSpc>
              <a:spcBef>
                <a:spcPts val="0"/>
              </a:spcBef>
              <a:spcAft>
                <a:spcPts val="0"/>
              </a:spcAft>
              <a:buClr>
                <a:schemeClr val="dk1"/>
              </a:buClr>
              <a:buSzPts val="2100"/>
              <a:buFont typeface="Calibri"/>
              <a:buNone/>
            </a:pPr>
            <a:r>
              <a:rPr lang="es-419">
                <a:solidFill>
                  <a:schemeClr val="dk1"/>
                </a:solidFill>
              </a:rPr>
              <a:t>En las carreras de carácter técnico se ha podido observar que existe un alto índice de repitencia en asignaturas del primer nivel, cuestionando en sí la efectividad del curso de nivelación y sus conocimientos previos. </a:t>
            </a:r>
            <a:endParaRPr/>
          </a:p>
        </p:txBody>
      </p:sp>
      <p:sp>
        <p:nvSpPr>
          <p:cNvPr id="142" name="Google Shape;142;gf0277386c8_2_9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f0277386c8_2_39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9" name="Google Shape;479;gf0277386c8_2_3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gf0277386c8_2_40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La investigación manejó un enfoque mixto, esto se debe a que se combina el uso de información documental en la definición de variables y encuestas para determinar resultados, Enmarcados en la investigación descriptiva y no experimental, el propósito de esta investigación es describir variables y analizar su incidencia en un momento determinado.</a:t>
            </a:r>
            <a:endParaRPr/>
          </a:p>
        </p:txBody>
      </p:sp>
      <p:sp>
        <p:nvSpPr>
          <p:cNvPr id="491" name="Google Shape;491;gf0277386c8_2_4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7"/>
        <p:cNvGrpSpPr/>
        <p:nvPr/>
      </p:nvGrpSpPr>
      <p:grpSpPr>
        <a:xfrm>
          <a:off x="0" y="0"/>
          <a:ext cx="0" cy="0"/>
          <a:chOff x="0" y="0"/>
          <a:chExt cx="0" cy="0"/>
        </a:xfrm>
      </p:grpSpPr>
      <p:sp>
        <p:nvSpPr>
          <p:cNvPr id="518" name="Google Shape;518;gf0277386c8_2_43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Técnicas de investigación son la Encuesta y Observación </a:t>
            </a:r>
            <a:endParaRPr/>
          </a:p>
          <a:p>
            <a:pPr marL="0" lvl="0" indent="0" algn="l" rtl="0">
              <a:spcBef>
                <a:spcPts val="0"/>
              </a:spcBef>
              <a:spcAft>
                <a:spcPts val="0"/>
              </a:spcAft>
              <a:buNone/>
            </a:pPr>
            <a:r>
              <a:rPr lang="es-419"/>
              <a:t>Instrumentos de recolección de datos es el cuestionario y fichas de observación </a:t>
            </a:r>
            <a:endParaRPr/>
          </a:p>
          <a:p>
            <a:pPr marL="0" lvl="0" indent="0" algn="l" rtl="0">
              <a:spcBef>
                <a:spcPts val="0"/>
              </a:spcBef>
              <a:spcAft>
                <a:spcPts val="0"/>
              </a:spcAft>
              <a:buNone/>
            </a:pPr>
            <a:r>
              <a:rPr lang="es-419"/>
              <a:t>población es 25 docentes y 527 estudiantes en 15 cursos del periodo SI 2019</a:t>
            </a:r>
            <a:endParaRPr/>
          </a:p>
        </p:txBody>
      </p:sp>
      <p:sp>
        <p:nvSpPr>
          <p:cNvPr id="519" name="Google Shape;519;gf0277386c8_2_4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Google Shape;547;gf0277386c8_2_45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Se realizó un muestreo aleatorio simple para la determinación de la muestra, ya que este método permite tomar de forma equitativa la selección de muestras a partir de la población en general, puesto que el curso de nivelación es el mismo para todos los estudiantes; para este procedimiento se utilizó el software libre Epidat con un nivel de confianza del 95% y un margen de error del 5% y el tamaño de la muestra será de 223 estudiantes del SI 2019 de la Universidad de las Fuerzas Armadas ESPE Campus Sangolquí del área de ingeniería, seleccionados aleatoriamente, conociendo que de esta muestra se determinará el número de estudiantes que han aprobado el curso de nivelación SI 2019 en su primera matrícula y han reprobado asignaturas del primer nivel en el periodo académico Septiembre 19 - Febrero 20; </a:t>
            </a:r>
            <a:endParaRPr/>
          </a:p>
          <a:p>
            <a:pPr marL="0" lvl="0" indent="0" algn="l" rtl="0">
              <a:spcBef>
                <a:spcPts val="0"/>
              </a:spcBef>
              <a:spcAft>
                <a:spcPts val="0"/>
              </a:spcAft>
              <a:buNone/>
            </a:pPr>
            <a:r>
              <a:rPr lang="es-419"/>
              <a:t>en el caso de estudio de los docentes se tomará la población de los 25 docentes del SI 2019 de la institución.</a:t>
            </a:r>
            <a:endParaRPr/>
          </a:p>
        </p:txBody>
      </p:sp>
      <p:sp>
        <p:nvSpPr>
          <p:cNvPr id="548" name="Google Shape;548;gf0277386c8_2_4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2"/>
        <p:cNvGrpSpPr/>
        <p:nvPr/>
      </p:nvGrpSpPr>
      <p:grpSpPr>
        <a:xfrm>
          <a:off x="0" y="0"/>
          <a:ext cx="0" cy="0"/>
          <a:chOff x="0" y="0"/>
          <a:chExt cx="0" cy="0"/>
        </a:xfrm>
      </p:grpSpPr>
      <p:sp>
        <p:nvSpPr>
          <p:cNvPr id="563" name="Google Shape;563;gf0277386c8_2_47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Se acudió a 5 profesionales en el área educativa los cuales dieron su valoración y correcciones respectivas del cuestionario, y de escalas categóricas y numéricas utilizadas de acuerdo a lo que se pretende evaluar, y de esta forma presentar un cuestionario confiable y pertinente respecto a la información necesitada.</a:t>
            </a:r>
            <a:endParaRPr/>
          </a:p>
          <a:p>
            <a:pPr marL="0" lvl="0" indent="0" algn="l" rtl="0">
              <a:spcBef>
                <a:spcPts val="0"/>
              </a:spcBef>
              <a:spcAft>
                <a:spcPts val="0"/>
              </a:spcAft>
              <a:buNone/>
            </a:pPr>
            <a:endParaRPr/>
          </a:p>
        </p:txBody>
      </p:sp>
      <p:sp>
        <p:nvSpPr>
          <p:cNvPr id="564" name="Google Shape;564;gf0277386c8_2_47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8"/>
        <p:cNvGrpSpPr/>
        <p:nvPr/>
      </p:nvGrpSpPr>
      <p:grpSpPr>
        <a:xfrm>
          <a:off x="0" y="0"/>
          <a:ext cx="0" cy="0"/>
          <a:chOff x="0" y="0"/>
          <a:chExt cx="0" cy="0"/>
        </a:xfrm>
      </p:grpSpPr>
      <p:sp>
        <p:nvSpPr>
          <p:cNvPr id="579" name="Google Shape;579;gf0277386c8_2_48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En primer lugar, se recolectó la información documental, mediante las fichas, las cuales ayudan a determinar cada una de las dimensiones estudiadas, las mismas que permitieron realizar un paneo de la situación actual a investigar, la información se obtuvo de manera macro a micro, </a:t>
            </a:r>
            <a:endParaRPr/>
          </a:p>
          <a:p>
            <a:pPr marL="0" lvl="0" indent="0" algn="l" rtl="0">
              <a:spcBef>
                <a:spcPts val="0"/>
              </a:spcBef>
              <a:spcAft>
                <a:spcPts val="0"/>
              </a:spcAft>
              <a:buNone/>
            </a:pPr>
            <a:r>
              <a:rPr lang="es-419"/>
              <a:t>Posteriormente se recogió la información de los estudiantes, a través de una encuesta con preguntas cerradas, que fue enviada de manera online utilizando las herramientas de Google (Anexo A), de la que se rescata información de primera mano, estas respuestas después fueron procesadas en Excel 2018 y Epidat, para luego plantear los resultados y la interpretación de los mismos.</a:t>
            </a:r>
            <a:endParaRPr/>
          </a:p>
          <a:p>
            <a:pPr marL="0" lvl="0" indent="0" algn="l" rtl="0">
              <a:spcBef>
                <a:spcPts val="0"/>
              </a:spcBef>
              <a:spcAft>
                <a:spcPts val="0"/>
              </a:spcAft>
              <a:buNone/>
            </a:pPr>
            <a:endParaRPr/>
          </a:p>
        </p:txBody>
      </p:sp>
      <p:sp>
        <p:nvSpPr>
          <p:cNvPr id="580" name="Google Shape;580;gf0277386c8_2_4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gf0277386c8_2_50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Para el análisis estadístico de la investigación recalcando que los datos se tomarán de una encuesta con preguntas cerradas se procederá a utilizar el estadístico denominado “Prueba de chi-cuadrado (x2)” para relacionar la efectividad del curso de nivelación con la repitencia académica en primer nivel debido que nos permite analizar la existencia o no de independencia entre las dos variables, esta prueba nos permite observar el sentido de la correlación entre dos variables, es necesario indicar que esta prueba no indica el grado o el tipo de relación; se comparó los valores estadísticos obtenidos por la encuesta.</a:t>
            </a:r>
            <a:endParaRPr/>
          </a:p>
        </p:txBody>
      </p:sp>
      <p:sp>
        <p:nvSpPr>
          <p:cNvPr id="599" name="Google Shape;599;gf0277386c8_2_50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gf0277386c8_2_52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23" name="Google Shape;623;gf0277386c8_2_52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f0277386c8_2_54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35" name="Google Shape;635;gf0277386c8_2_5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f0277386c8_2_55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b="1"/>
              <a:t>Género</a:t>
            </a:r>
            <a:endParaRPr b="1"/>
          </a:p>
          <a:p>
            <a:pPr marL="0" lvl="0" indent="0" algn="l" rtl="0">
              <a:spcBef>
                <a:spcPts val="0"/>
              </a:spcBef>
              <a:spcAft>
                <a:spcPts val="0"/>
              </a:spcAft>
              <a:buNone/>
            </a:pPr>
            <a:r>
              <a:rPr lang="es-419"/>
              <a:t>De la encuesta realizada se obtuvo que, el 77, 6% son de género masculino, mientras que el 22,4% son de género femenino, en relación de ambos géneros en las carreras de ingeniería se evidencia mayor participación de hombres en relación a mujeres.</a:t>
            </a:r>
            <a:endParaRPr/>
          </a:p>
          <a:p>
            <a:pPr marL="0" lvl="0" indent="0" algn="l" rtl="0">
              <a:spcBef>
                <a:spcPts val="0"/>
              </a:spcBef>
              <a:spcAft>
                <a:spcPts val="0"/>
              </a:spcAft>
              <a:buNone/>
            </a:pPr>
            <a:r>
              <a:rPr lang="es-419" b="1"/>
              <a:t>Los conocimientos adquiridos en la educación secundaria correspondieron con los requeridos para el curso de nivelación</a:t>
            </a:r>
            <a:endParaRPr b="1"/>
          </a:p>
          <a:p>
            <a:pPr marL="0" lvl="0" indent="0" algn="l" rtl="0">
              <a:spcBef>
                <a:spcPts val="0"/>
              </a:spcBef>
              <a:spcAft>
                <a:spcPts val="0"/>
              </a:spcAft>
              <a:buNone/>
            </a:pPr>
            <a:r>
              <a:rPr lang="es-419"/>
              <a:t>De la encuesta realizada se obtuvo que, el 63,2% considera regular su percepción, el 17,5% consideran poco satisfactorio, el 12,6% consideran satisfactorio, el 3,6% lo consideran nada satisfactorio y el 3,1% lo consideran muy satisfactorio, señalando que no lo consideran optimo actualmente.</a:t>
            </a:r>
            <a:endParaRPr/>
          </a:p>
        </p:txBody>
      </p:sp>
      <p:sp>
        <p:nvSpPr>
          <p:cNvPr id="652" name="Google Shape;652;gf0277386c8_2_55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f0277386c8_2_11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90000"/>
              </a:lnSpc>
              <a:spcBef>
                <a:spcPts val="0"/>
              </a:spcBef>
              <a:spcAft>
                <a:spcPts val="0"/>
              </a:spcAft>
              <a:buNone/>
            </a:pPr>
            <a:r>
              <a:rPr lang="es-419" sz="1000">
                <a:solidFill>
                  <a:schemeClr val="dk1"/>
                </a:solidFill>
              </a:rPr>
              <a:t>Justificación </a:t>
            </a:r>
            <a:endParaRPr sz="1000">
              <a:solidFill>
                <a:schemeClr val="dk1"/>
              </a:solidFill>
            </a:endParaRPr>
          </a:p>
          <a:p>
            <a:pPr marL="0" lvl="0" indent="0" algn="just" rtl="0">
              <a:lnSpc>
                <a:spcPct val="90000"/>
              </a:lnSpc>
              <a:spcBef>
                <a:spcPts val="0"/>
              </a:spcBef>
              <a:spcAft>
                <a:spcPts val="0"/>
              </a:spcAft>
              <a:buNone/>
            </a:pPr>
            <a:r>
              <a:rPr lang="es-419" sz="1000">
                <a:solidFill>
                  <a:schemeClr val="dk1"/>
                </a:solidFill>
              </a:rPr>
              <a:t>El curso de nivelación de la Universidad de las Fuerzas Armadas ESPE es un proceso obligatorio y fundamental como requisito para ingresar al primer nivel de carrera, es importante determinar la efectividad que este tiene en los estudiantes una vez lo hayan aprobado</a:t>
            </a:r>
            <a:endParaRPr sz="1000">
              <a:solidFill>
                <a:schemeClr val="dk1"/>
              </a:solidFill>
            </a:endParaRPr>
          </a:p>
          <a:p>
            <a:pPr marL="0" lvl="0" indent="0" algn="just" rtl="0">
              <a:lnSpc>
                <a:spcPct val="90000"/>
              </a:lnSpc>
              <a:spcBef>
                <a:spcPts val="0"/>
              </a:spcBef>
              <a:spcAft>
                <a:spcPts val="0"/>
              </a:spcAft>
              <a:buNone/>
            </a:pPr>
            <a:endParaRPr sz="1000">
              <a:solidFill>
                <a:schemeClr val="dk1"/>
              </a:solidFill>
            </a:endParaRPr>
          </a:p>
          <a:p>
            <a:pPr marL="0" lvl="0" indent="0" algn="just" rtl="0">
              <a:lnSpc>
                <a:spcPct val="90000"/>
              </a:lnSpc>
              <a:spcBef>
                <a:spcPts val="0"/>
              </a:spcBef>
              <a:spcAft>
                <a:spcPts val="0"/>
              </a:spcAft>
              <a:buNone/>
            </a:pPr>
            <a:r>
              <a:rPr lang="es-419" sz="1000">
                <a:solidFill>
                  <a:schemeClr val="dk1"/>
                </a:solidFill>
              </a:rPr>
              <a:t>Los beneficiarios de esta investigación serán los estudiantes que ingresan a la Universidad de las Fuerzas Armadas ESPE</a:t>
            </a:r>
            <a:endParaRPr sz="1000">
              <a:solidFill>
                <a:schemeClr val="dk1"/>
              </a:solidFill>
            </a:endParaRPr>
          </a:p>
          <a:p>
            <a:pPr marL="0" lvl="0" indent="0" algn="just" rtl="0">
              <a:lnSpc>
                <a:spcPct val="90000"/>
              </a:lnSpc>
              <a:spcBef>
                <a:spcPts val="0"/>
              </a:spcBef>
              <a:spcAft>
                <a:spcPts val="0"/>
              </a:spcAft>
              <a:buNone/>
            </a:pPr>
            <a:endParaRPr sz="1800">
              <a:solidFill>
                <a:schemeClr val="dk1"/>
              </a:solidFill>
            </a:endParaRPr>
          </a:p>
          <a:p>
            <a:pPr marL="0" lvl="0" indent="0" algn="just" rtl="0">
              <a:lnSpc>
                <a:spcPct val="90000"/>
              </a:lnSpc>
              <a:spcBef>
                <a:spcPts val="0"/>
              </a:spcBef>
              <a:spcAft>
                <a:spcPts val="0"/>
              </a:spcAft>
              <a:buClr>
                <a:schemeClr val="dk1"/>
              </a:buClr>
              <a:buSzPts val="1800"/>
              <a:buFont typeface="Arial"/>
              <a:buNone/>
            </a:pPr>
            <a:endParaRPr sz="1800">
              <a:solidFill>
                <a:schemeClr val="dk1"/>
              </a:solidFill>
            </a:endParaRPr>
          </a:p>
        </p:txBody>
      </p:sp>
      <p:sp>
        <p:nvSpPr>
          <p:cNvPr id="165" name="Google Shape;165;gf0277386c8_2_1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gf0277386c8_2_56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b="1"/>
              <a:t>Los conocimientos impartidos en el curso de nivelación aportaron en la preparación para iniciar su carrera.</a:t>
            </a:r>
            <a:endParaRPr b="1"/>
          </a:p>
          <a:p>
            <a:pPr marL="0" lvl="0" indent="0" algn="l" rtl="0">
              <a:spcBef>
                <a:spcPts val="0"/>
              </a:spcBef>
              <a:spcAft>
                <a:spcPts val="0"/>
              </a:spcAft>
              <a:buNone/>
            </a:pPr>
            <a:r>
              <a:rPr lang="es-419"/>
              <a:t>De la encuesta realizada se obtuvo que, el 56,5% considera satisfactorio su percepción, el 21,1% consideran regular, el 18,8% lo consideran muy satisfactorio, el 2,7% lo considera poco satisfactorio y el 0,9% considera nada satisfactorio, lo cual indica que los conocimientos impartidos en el curso de nivelación requieren de una revisión pues existe una variación en la percepción de los estudiantes.  </a:t>
            </a:r>
            <a:endParaRPr/>
          </a:p>
        </p:txBody>
      </p:sp>
      <p:sp>
        <p:nvSpPr>
          <p:cNvPr id="665" name="Google Shape;665;gf0277386c8_2_56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f0277386c8_2_58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b="1"/>
              <a:t>El apoyo académico adicional fue necesario para la aprobación del curso de nivelación</a:t>
            </a:r>
            <a:endParaRPr b="1"/>
          </a:p>
          <a:p>
            <a:pPr marL="0" lvl="0" indent="0" algn="l" rtl="0">
              <a:spcBef>
                <a:spcPts val="0"/>
              </a:spcBef>
              <a:spcAft>
                <a:spcPts val="0"/>
              </a:spcAft>
              <a:buNone/>
            </a:pPr>
            <a:r>
              <a:rPr lang="es-419"/>
              <a:t>De la encuesta realizada se obtuvo que, el 59,6% considera satisfactorio su percepción, el 14,8% consideran regular y muy satisfactorio, el 9,4% lo considera poco satisfactorio y el 1,3% considera nada satisfactorio, lo cual indica que el apoyo académico adicional fue necesario para la aprobación del curso de nivelación.  </a:t>
            </a:r>
            <a:endParaRPr/>
          </a:p>
        </p:txBody>
      </p:sp>
      <p:sp>
        <p:nvSpPr>
          <p:cNvPr id="677" name="Google Shape;677;gf0277386c8_2_58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f0277386c8_2_59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¿Usted repitió el curso de Nivelación?</a:t>
            </a:r>
            <a:endParaRPr/>
          </a:p>
          <a:p>
            <a:pPr marL="0" lvl="0" indent="0" algn="l" rtl="0">
              <a:spcBef>
                <a:spcPts val="0"/>
              </a:spcBef>
              <a:spcAft>
                <a:spcPts val="0"/>
              </a:spcAft>
              <a:buNone/>
            </a:pPr>
            <a:r>
              <a:rPr lang="es-419"/>
              <a:t>De la encuesta realizada se obtuvo que, el 66,4% contesto que no repitió el curso de Nivelación, el 33,6% respondió que sí, lo cual señala que más de la mitad de los estudiantes no repitieron el curso de nivelación, es decir se pueden considerar factores externos a la institución para su repitencia.</a:t>
            </a:r>
            <a:endParaRPr/>
          </a:p>
        </p:txBody>
      </p:sp>
      <p:sp>
        <p:nvSpPr>
          <p:cNvPr id="689" name="Google Shape;689;gf0277386c8_2_5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gf0277386c8_2_60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Cuales factores cree usted que inciden en la repitencia de una materia</a:t>
            </a:r>
            <a:endParaRPr/>
          </a:p>
          <a:p>
            <a:pPr marL="0" lvl="0" indent="0" algn="l" rtl="0">
              <a:spcBef>
                <a:spcPts val="0"/>
              </a:spcBef>
              <a:spcAft>
                <a:spcPts val="0"/>
              </a:spcAft>
              <a:buNone/>
            </a:pPr>
            <a:r>
              <a:rPr lang="es-419"/>
              <a:t>De la encuesta realizada se obtuvo que, el 48,9% considera que es la ausencia de bases teóricas fundamentales iniciales el factor que incide en la repitencia de una materia, el 29,1% considera la baja presencia de contenidos específicos en el curso de nivelación, el 9% considera la  discriminación social, el 7,2% considera al trabajo y estudio y el 2,2% considera a la inadecuada metodología de enseñanza por parte del docente, lo cual indica que las bases teóricas y fundamentales son necesarias para la aprobación del curso de nivelación.  </a:t>
            </a:r>
            <a:endParaRPr/>
          </a:p>
        </p:txBody>
      </p:sp>
      <p:sp>
        <p:nvSpPr>
          <p:cNvPr id="701" name="Google Shape;701;gf0277386c8_2_6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f0277386c8_2_61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¿Usted repitió alguna asignatura en el 1er Nivel de Carrera?</a:t>
            </a:r>
            <a:endParaRPr/>
          </a:p>
          <a:p>
            <a:pPr marL="0" lvl="0" indent="0" algn="l" rtl="0">
              <a:spcBef>
                <a:spcPts val="0"/>
              </a:spcBef>
              <a:spcAft>
                <a:spcPts val="0"/>
              </a:spcAft>
              <a:buNone/>
            </a:pPr>
            <a:r>
              <a:rPr lang="es-419"/>
              <a:t>De la encuesta realizada se obtuvo que, el 51,1% contesto que no repitió ninguna asignatura en el 1er Nivel de Carrera, el 48,9% respondió que sí, es decir se debería considerar la mejora en contenidos relacionados a la carrera para evitar esta ocurrencia.</a:t>
            </a:r>
            <a:endParaRPr/>
          </a:p>
        </p:txBody>
      </p:sp>
      <p:sp>
        <p:nvSpPr>
          <p:cNvPr id="713" name="Google Shape;713;gf0277386c8_2_6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3"/>
        <p:cNvGrpSpPr/>
        <p:nvPr/>
      </p:nvGrpSpPr>
      <p:grpSpPr>
        <a:xfrm>
          <a:off x="0" y="0"/>
          <a:ext cx="0" cy="0"/>
          <a:chOff x="0" y="0"/>
          <a:chExt cx="0" cy="0"/>
        </a:xfrm>
      </p:grpSpPr>
      <p:sp>
        <p:nvSpPr>
          <p:cNvPr id="724" name="Google Shape;724;gf0277386c8_2_62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25" name="Google Shape;725;gf0277386c8_2_62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gf0277386c8_2_63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7" name="Google Shape;737;gf0277386c8_2_63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419" sz="1200">
                <a:solidFill>
                  <a:schemeClr val="dk1"/>
                </a:solidFill>
                <a:latin typeface="Calibri"/>
                <a:ea typeface="Calibri"/>
                <a:cs typeface="Calibri"/>
                <a:sym typeface="Calibri"/>
              </a:rPr>
              <a:t>Como se observa en la tabla se puede considerar que la carga horaria del Bachillerato BGU en relación al de Nivelación es casi a la par, pues respecto al área de matemáticas se encuentra una carga de 280 horas en BGU y en Nivelación 280 en consideración  de álgebra y geometría, lo cual si denota diferenciación es en física, química y lengua y literatura son 120,160 y 200, mientras que, en nivelación se encuentra 80 , 120 y 8 respectivamente, lo cual presenta  un claro distanciamiento respecto a las dos realidades.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738" name="Google Shape;738;gf0277386c8_2_63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419"/>
              <a:t>36</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9"/>
        <p:cNvGrpSpPr/>
        <p:nvPr/>
      </p:nvGrpSpPr>
      <p:grpSpPr>
        <a:xfrm>
          <a:off x="0" y="0"/>
          <a:ext cx="0" cy="0"/>
          <a:chOff x="0" y="0"/>
          <a:chExt cx="0" cy="0"/>
        </a:xfrm>
      </p:grpSpPr>
      <p:sp>
        <p:nvSpPr>
          <p:cNvPr id="750" name="Google Shape;750;gf0277386c8_2_65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Como podemos evidenciar en la tabla general el porcentaje de relación entre las horas respectivas entre el BGU y el Curso de NIvelación se lo realizó utilizando la fórmula. Horas en asignatura BGU y horas asignatura Nivelación obteniendo una Relación de 2.07</a:t>
            </a:r>
            <a:endParaRPr/>
          </a:p>
        </p:txBody>
      </p:sp>
      <p:sp>
        <p:nvSpPr>
          <p:cNvPr id="751" name="Google Shape;751;gf0277386c8_2_6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f0277386c8_2_6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3" name="Google Shape;763;gf0277386c8_2_66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s-419" sz="1200">
                <a:solidFill>
                  <a:schemeClr val="dk1"/>
                </a:solidFill>
                <a:latin typeface="Calibri"/>
                <a:ea typeface="Calibri"/>
                <a:cs typeface="Calibri"/>
                <a:sym typeface="Calibri"/>
              </a:rPr>
              <a:t>En la siguiente tabla se puede evidenciar el comparativo de las horas totales del Curso de Nivelación de Carreras y el Primer Nivel de Carrera, conociendo ambos tienen una duración de 10 semanas, es importante destacar que para este estudio Cálculo Diferencial e Integral y Fundamentos Matemáticas para Ingeniería serán las asignaturas analizadas con álgebra y seminario COE con Comunicación Oral y Escrita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764" name="Google Shape;764;gf0277386c8_2_66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419"/>
              <a:t>38</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gf0277386c8_2_676: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En la discusión de resultados de este análisis se considera que la diferencia en carga horaria no es significativa pero sí lo es respecto a la especialización en cada asignatura, donde los estudiantes de nivelación se encuentran con una barrera respecto a las bases y fundamentos conceptuales de estas lo cual puede ser un factor que incide directamente en la aprobación o fracaso del primer nivel de carrera según la información detectada en la encuesta.</a:t>
            </a:r>
            <a:endParaRPr/>
          </a:p>
        </p:txBody>
      </p:sp>
      <p:sp>
        <p:nvSpPr>
          <p:cNvPr id="777" name="Google Shape;777;gf0277386c8_2_67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f0277386c8_2_13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90000"/>
              </a:lnSpc>
              <a:spcBef>
                <a:spcPts val="0"/>
              </a:spcBef>
              <a:spcAft>
                <a:spcPts val="0"/>
              </a:spcAft>
              <a:buNone/>
            </a:pPr>
            <a:r>
              <a:rPr lang="es-419" sz="1000">
                <a:solidFill>
                  <a:schemeClr val="dk1"/>
                </a:solidFill>
              </a:rPr>
              <a:t>Objetivo General </a:t>
            </a:r>
            <a:endParaRPr sz="1000">
              <a:solidFill>
                <a:schemeClr val="dk1"/>
              </a:solidFill>
            </a:endParaRPr>
          </a:p>
          <a:p>
            <a:pPr marL="0" lvl="0" indent="0" algn="just" rtl="0">
              <a:lnSpc>
                <a:spcPct val="90000"/>
              </a:lnSpc>
              <a:spcBef>
                <a:spcPts val="0"/>
              </a:spcBef>
              <a:spcAft>
                <a:spcPts val="0"/>
              </a:spcAft>
              <a:buClr>
                <a:schemeClr val="dk1"/>
              </a:buClr>
              <a:buSzPts val="1800"/>
              <a:buFont typeface="Calibri"/>
              <a:buNone/>
            </a:pPr>
            <a:r>
              <a:rPr lang="es-419" sz="1000">
                <a:solidFill>
                  <a:schemeClr val="dk1"/>
                </a:solidFill>
              </a:rPr>
              <a:t>Establecer la relación de efectividad del curso de nivelación SI 2019 en la Universidad de Fuerzas Armadas ESPE Campus Sangolquí con el porcentaje de repitencia en el primer nivel de las carreras de ingeniería. </a:t>
            </a:r>
            <a:endParaRPr sz="1000"/>
          </a:p>
        </p:txBody>
      </p:sp>
      <p:sp>
        <p:nvSpPr>
          <p:cNvPr id="186" name="Google Shape;186;gf0277386c8_2_1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f0277386c8_2_68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b="1"/>
              <a:t>Análisis de la efectividad del curso de nivelación de carreras</a:t>
            </a:r>
            <a:endParaRPr b="1"/>
          </a:p>
          <a:p>
            <a:pPr marL="0" lvl="0" indent="0" algn="l" rtl="0">
              <a:spcBef>
                <a:spcPts val="0"/>
              </a:spcBef>
              <a:spcAft>
                <a:spcPts val="0"/>
              </a:spcAft>
              <a:buNone/>
            </a:pPr>
            <a:r>
              <a:rPr lang="es-419" b="1"/>
              <a:t>se establecieron los siguientes indicadores para establecer la efectividad </a:t>
            </a:r>
            <a:endParaRPr b="1"/>
          </a:p>
          <a:p>
            <a:pPr marL="0" lvl="0" indent="0" algn="l" rtl="0">
              <a:spcBef>
                <a:spcPts val="0"/>
              </a:spcBef>
              <a:spcAft>
                <a:spcPts val="0"/>
              </a:spcAft>
              <a:buNone/>
            </a:pPr>
            <a:r>
              <a:rPr lang="es-419"/>
              <a:t>Tasa de aprobación del curso de nivelación </a:t>
            </a:r>
            <a:endParaRPr/>
          </a:p>
          <a:p>
            <a:pPr marL="0" lvl="0" indent="0" algn="l" rtl="0">
              <a:spcBef>
                <a:spcPts val="0"/>
              </a:spcBef>
              <a:spcAft>
                <a:spcPts val="0"/>
              </a:spcAft>
              <a:buNone/>
            </a:pPr>
            <a:r>
              <a:rPr lang="es-419"/>
              <a:t>tasa de asistencia al curso de nivelación </a:t>
            </a:r>
            <a:endParaRPr/>
          </a:p>
          <a:p>
            <a:pPr marL="0" lvl="0" indent="0" algn="l" rtl="0">
              <a:spcBef>
                <a:spcPts val="0"/>
              </a:spcBef>
              <a:spcAft>
                <a:spcPts val="0"/>
              </a:spcAft>
              <a:buNone/>
            </a:pPr>
            <a:r>
              <a:rPr lang="es-419"/>
              <a:t>Relación contenido vs tiempo</a:t>
            </a:r>
            <a:endParaRPr/>
          </a:p>
          <a:p>
            <a:pPr marL="0" lvl="0" indent="0" algn="l" rtl="0">
              <a:spcBef>
                <a:spcPts val="0"/>
              </a:spcBef>
              <a:spcAft>
                <a:spcPts val="0"/>
              </a:spcAft>
              <a:buNone/>
            </a:pPr>
            <a:r>
              <a:rPr lang="es-419"/>
              <a:t>Porcentaje de asistencia a tutorías </a:t>
            </a:r>
            <a:endParaRPr/>
          </a:p>
          <a:p>
            <a:pPr marL="0" lvl="0" indent="0" algn="l" rtl="0">
              <a:spcBef>
                <a:spcPts val="0"/>
              </a:spcBef>
              <a:spcAft>
                <a:spcPts val="0"/>
              </a:spcAft>
              <a:buNone/>
            </a:pPr>
            <a:r>
              <a:rPr lang="es-419"/>
              <a:t>Nivel de formación de la planta docente y nivel de actualización profesional y pedagógica </a:t>
            </a:r>
            <a:endParaRPr/>
          </a:p>
          <a:p>
            <a:pPr marL="0" lvl="0" indent="0" algn="l" rtl="0">
              <a:spcBef>
                <a:spcPts val="0"/>
              </a:spcBef>
              <a:spcAft>
                <a:spcPts val="0"/>
              </a:spcAft>
              <a:buNone/>
            </a:pPr>
            <a:r>
              <a:rPr lang="es-419"/>
              <a:t>Número de estudiantes por aula </a:t>
            </a:r>
            <a:endParaRPr/>
          </a:p>
        </p:txBody>
      </p:sp>
      <p:sp>
        <p:nvSpPr>
          <p:cNvPr id="789" name="Google Shape;789;gf0277386c8_2_68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1"/>
        <p:cNvGrpSpPr/>
        <p:nvPr/>
      </p:nvGrpSpPr>
      <p:grpSpPr>
        <a:xfrm>
          <a:off x="0" y="0"/>
          <a:ext cx="0" cy="0"/>
          <a:chOff x="0" y="0"/>
          <a:chExt cx="0" cy="0"/>
        </a:xfrm>
      </p:grpSpPr>
      <p:sp>
        <p:nvSpPr>
          <p:cNvPr id="812" name="Google Shape;812;gf0277386c8_2_71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Se realizó un tabla con los indicador y  su ponderación</a:t>
            </a:r>
            <a:endParaRPr/>
          </a:p>
          <a:p>
            <a:pPr marL="0" lvl="0" indent="0" algn="l" rtl="0">
              <a:spcBef>
                <a:spcPts val="0"/>
              </a:spcBef>
              <a:spcAft>
                <a:spcPts val="0"/>
              </a:spcAft>
              <a:buNone/>
            </a:pPr>
            <a:r>
              <a:rPr lang="es-419"/>
              <a:t> </a:t>
            </a:r>
            <a:r>
              <a:rPr lang="es-419">
                <a:solidFill>
                  <a:schemeClr val="dk1"/>
                </a:solidFill>
              </a:rPr>
              <a:t>Tasa de aprobación del curso de nivelación 9,55</a:t>
            </a:r>
            <a:endParaRPr>
              <a:solidFill>
                <a:schemeClr val="dk1"/>
              </a:solidFill>
            </a:endParaRPr>
          </a:p>
          <a:p>
            <a:pPr marL="0" lvl="0" indent="0" algn="l" rtl="0">
              <a:spcBef>
                <a:spcPts val="0"/>
              </a:spcBef>
              <a:spcAft>
                <a:spcPts val="0"/>
              </a:spcAft>
              <a:buClr>
                <a:schemeClr val="dk1"/>
              </a:buClr>
              <a:buSzPts val="1100"/>
              <a:buFont typeface="Arial"/>
              <a:buNone/>
            </a:pPr>
            <a:r>
              <a:rPr lang="es-419">
                <a:solidFill>
                  <a:schemeClr val="dk1"/>
                </a:solidFill>
              </a:rPr>
              <a:t>tasa de asistencia al curso de nivelación  12,86</a:t>
            </a:r>
            <a:endParaRPr>
              <a:solidFill>
                <a:schemeClr val="dk1"/>
              </a:solidFill>
            </a:endParaRPr>
          </a:p>
          <a:p>
            <a:pPr marL="0" lvl="0" indent="0" algn="l" rtl="0">
              <a:spcBef>
                <a:spcPts val="0"/>
              </a:spcBef>
              <a:spcAft>
                <a:spcPts val="0"/>
              </a:spcAft>
              <a:buClr>
                <a:schemeClr val="dk1"/>
              </a:buClr>
              <a:buSzPts val="1100"/>
              <a:buFont typeface="Arial"/>
              <a:buNone/>
            </a:pPr>
            <a:r>
              <a:rPr lang="es-419">
                <a:solidFill>
                  <a:schemeClr val="dk1"/>
                </a:solidFill>
              </a:rPr>
              <a:t>Relación contenido vs tiempo   10,72</a:t>
            </a:r>
            <a:endParaRPr>
              <a:solidFill>
                <a:schemeClr val="dk1"/>
              </a:solidFill>
            </a:endParaRPr>
          </a:p>
          <a:p>
            <a:pPr marL="0" lvl="0" indent="0" algn="l" rtl="0">
              <a:spcBef>
                <a:spcPts val="0"/>
              </a:spcBef>
              <a:spcAft>
                <a:spcPts val="0"/>
              </a:spcAft>
              <a:buClr>
                <a:schemeClr val="dk1"/>
              </a:buClr>
              <a:buSzPts val="1100"/>
              <a:buFont typeface="Arial"/>
              <a:buNone/>
            </a:pPr>
            <a:r>
              <a:rPr lang="es-419">
                <a:solidFill>
                  <a:schemeClr val="dk1"/>
                </a:solidFill>
              </a:rPr>
              <a:t>Porcentaje de asistencia a tutorías  11,43</a:t>
            </a:r>
            <a:endParaRPr>
              <a:solidFill>
                <a:schemeClr val="dk1"/>
              </a:solidFill>
            </a:endParaRPr>
          </a:p>
          <a:p>
            <a:pPr marL="0" lvl="0" indent="0" algn="l" rtl="0">
              <a:spcBef>
                <a:spcPts val="0"/>
              </a:spcBef>
              <a:spcAft>
                <a:spcPts val="0"/>
              </a:spcAft>
              <a:buNone/>
            </a:pPr>
            <a:r>
              <a:rPr lang="es-419">
                <a:solidFill>
                  <a:schemeClr val="dk1"/>
                </a:solidFill>
              </a:rPr>
              <a:t>Nivel de formación de la planta docente y nivel de actualización profesional y pedagógica  14,28</a:t>
            </a:r>
            <a:endParaRPr>
              <a:solidFill>
                <a:schemeClr val="dk1"/>
              </a:solidFill>
            </a:endParaRPr>
          </a:p>
          <a:p>
            <a:pPr marL="0" lvl="0" indent="0" algn="l" rtl="0">
              <a:spcBef>
                <a:spcPts val="0"/>
              </a:spcBef>
              <a:spcAft>
                <a:spcPts val="0"/>
              </a:spcAft>
              <a:buClr>
                <a:schemeClr val="dk1"/>
              </a:buClr>
              <a:buSzPts val="1100"/>
              <a:buFont typeface="Arial"/>
              <a:buNone/>
            </a:pPr>
            <a:r>
              <a:rPr lang="es-419">
                <a:solidFill>
                  <a:schemeClr val="dk1"/>
                </a:solidFill>
              </a:rPr>
              <a:t>Índice de evaluación integral del desempeño docente 12,85</a:t>
            </a:r>
            <a:endParaRPr>
              <a:solidFill>
                <a:schemeClr val="dk1"/>
              </a:solidFill>
            </a:endParaRPr>
          </a:p>
          <a:p>
            <a:pPr marL="0" lvl="0" indent="0" algn="l" rtl="0">
              <a:spcBef>
                <a:spcPts val="0"/>
              </a:spcBef>
              <a:spcAft>
                <a:spcPts val="0"/>
              </a:spcAft>
              <a:buClr>
                <a:schemeClr val="dk1"/>
              </a:buClr>
              <a:buSzPts val="1100"/>
              <a:buFont typeface="Arial"/>
              <a:buNone/>
            </a:pPr>
            <a:r>
              <a:rPr lang="es-419">
                <a:solidFill>
                  <a:schemeClr val="dk1"/>
                </a:solidFill>
              </a:rPr>
              <a:t>Número de estudiantes por aula  14,28</a:t>
            </a:r>
            <a:endParaRPr>
              <a:solidFill>
                <a:schemeClr val="dk1"/>
              </a:solidFill>
            </a:endParaRPr>
          </a:p>
          <a:p>
            <a:pPr marL="0" lvl="0" indent="0" algn="l" rtl="0">
              <a:spcBef>
                <a:spcPts val="0"/>
              </a:spcBef>
              <a:spcAft>
                <a:spcPts val="0"/>
              </a:spcAft>
              <a:buNone/>
            </a:pPr>
            <a:endParaRPr/>
          </a:p>
        </p:txBody>
      </p:sp>
      <p:sp>
        <p:nvSpPr>
          <p:cNvPr id="813" name="Google Shape;813;gf0277386c8_2_7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gf0277386c8_2_72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Se establece que el curso de nivelación de carreras de la Universidad de las Fuerzas Armadas tiene una efectividad del  85.97%.</a:t>
            </a:r>
            <a:endParaRPr/>
          </a:p>
        </p:txBody>
      </p:sp>
      <p:sp>
        <p:nvSpPr>
          <p:cNvPr id="825" name="Google Shape;825;gf0277386c8_2_7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Google Shape;836;gf0277386c8_2_73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228600" lvl="0" indent="-228600" algn="just" rtl="0">
              <a:lnSpc>
                <a:spcPct val="100000"/>
              </a:lnSpc>
              <a:spcBef>
                <a:spcPts val="1200"/>
              </a:spcBef>
              <a:spcAft>
                <a:spcPts val="0"/>
              </a:spcAft>
              <a:buNone/>
            </a:pPr>
            <a:r>
              <a:rPr lang="es-419">
                <a:solidFill>
                  <a:schemeClr val="dk1"/>
                </a:solidFill>
              </a:rPr>
              <a:t>Análisis de repitencia en primer nivel de carrera </a:t>
            </a:r>
            <a:endParaRPr>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es-419">
                <a:solidFill>
                  <a:schemeClr val="dk1"/>
                </a:solidFill>
              </a:rPr>
              <a:t>Con los datos obtenidos de la encuesta podemos determinar que el porcentaje de repitencia es del 48,9%, conociendo que se pierden asignaturas de manera específica.</a:t>
            </a:r>
            <a:endParaRPr>
              <a:solidFill>
                <a:schemeClr val="dk1"/>
              </a:solidFill>
            </a:endParaRPr>
          </a:p>
          <a:p>
            <a:pPr marL="228600" lvl="0" indent="-228600" algn="just" rtl="0">
              <a:lnSpc>
                <a:spcPct val="100000"/>
              </a:lnSpc>
              <a:spcBef>
                <a:spcPts val="1200"/>
              </a:spcBef>
              <a:spcAft>
                <a:spcPts val="0"/>
              </a:spcAft>
              <a:buClr>
                <a:schemeClr val="dk1"/>
              </a:buClr>
              <a:buSzPts val="1100"/>
              <a:buFont typeface="Arial"/>
              <a:buNone/>
            </a:pPr>
            <a:r>
              <a:rPr lang="es-419">
                <a:solidFill>
                  <a:schemeClr val="dk1"/>
                </a:solidFill>
              </a:rPr>
              <a:t>ü  Los </a:t>
            </a:r>
            <a:r>
              <a:rPr lang="es-419" b="1">
                <a:solidFill>
                  <a:schemeClr val="dk1"/>
                </a:solidFill>
              </a:rPr>
              <a:t>Factores que influyen en la incidencia de mayor repitencia</a:t>
            </a:r>
            <a:endParaRPr b="1">
              <a:solidFill>
                <a:schemeClr val="dk1"/>
              </a:solidFill>
            </a:endParaRPr>
          </a:p>
          <a:p>
            <a:pPr marL="0" lvl="0" indent="0" algn="just" rtl="0">
              <a:lnSpc>
                <a:spcPct val="100000"/>
              </a:lnSpc>
              <a:spcBef>
                <a:spcPts val="1200"/>
              </a:spcBef>
              <a:spcAft>
                <a:spcPts val="0"/>
              </a:spcAft>
              <a:buClr>
                <a:schemeClr val="dk1"/>
              </a:buClr>
              <a:buSzPts val="1100"/>
              <a:buFont typeface="Arial"/>
              <a:buNone/>
            </a:pPr>
            <a:r>
              <a:rPr lang="es-419">
                <a:solidFill>
                  <a:schemeClr val="dk1"/>
                </a:solidFill>
              </a:rPr>
              <a:t>son la ausencia de bases teóricas fundamentales y la falta de contenidos revisados en el curso de nivelación.  </a:t>
            </a:r>
            <a:endParaRPr>
              <a:solidFill>
                <a:schemeClr val="dk1"/>
              </a:solidFill>
            </a:endParaRPr>
          </a:p>
          <a:p>
            <a:pPr marL="228600" lvl="0" indent="-228600" algn="just" rtl="0">
              <a:lnSpc>
                <a:spcPct val="100000"/>
              </a:lnSpc>
              <a:spcBef>
                <a:spcPts val="1200"/>
              </a:spcBef>
              <a:spcAft>
                <a:spcPts val="0"/>
              </a:spcAft>
              <a:buClr>
                <a:schemeClr val="dk1"/>
              </a:buClr>
              <a:buSzPts val="1100"/>
              <a:buFont typeface="Arial"/>
              <a:buNone/>
            </a:pPr>
            <a:r>
              <a:rPr lang="es-419">
                <a:solidFill>
                  <a:schemeClr val="dk1"/>
                </a:solidFill>
              </a:rPr>
              <a:t>ü  </a:t>
            </a:r>
            <a:r>
              <a:rPr lang="es-419" b="1">
                <a:solidFill>
                  <a:schemeClr val="dk1"/>
                </a:solidFill>
              </a:rPr>
              <a:t>Conocimientos necesarios para el ingreso a las carreras de ingeniería, debido que </a:t>
            </a:r>
            <a:endParaRPr b="1">
              <a:solidFill>
                <a:schemeClr val="dk1"/>
              </a:solidFill>
            </a:endParaRPr>
          </a:p>
          <a:p>
            <a:pPr marL="0" lvl="0" indent="0" algn="just" rtl="0">
              <a:lnSpc>
                <a:spcPct val="100000"/>
              </a:lnSpc>
              <a:spcBef>
                <a:spcPts val="1200"/>
              </a:spcBef>
              <a:spcAft>
                <a:spcPts val="1200"/>
              </a:spcAft>
              <a:buNone/>
            </a:pPr>
            <a:r>
              <a:rPr lang="es-419">
                <a:solidFill>
                  <a:schemeClr val="dk1"/>
                </a:solidFill>
              </a:rPr>
              <a:t>Los temas básicos mínimos requeridos para ingresar en las carreras de ingeniería son los temas finales del curso de nivelación de carreras que se encuentran en el sílabo aprobado </a:t>
            </a:r>
            <a:endParaRPr/>
          </a:p>
        </p:txBody>
      </p:sp>
      <p:sp>
        <p:nvSpPr>
          <p:cNvPr id="837" name="Google Shape;837;gf0277386c8_2_7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9"/>
        <p:cNvGrpSpPr/>
        <p:nvPr/>
      </p:nvGrpSpPr>
      <p:grpSpPr>
        <a:xfrm>
          <a:off x="0" y="0"/>
          <a:ext cx="0" cy="0"/>
          <a:chOff x="0" y="0"/>
          <a:chExt cx="0" cy="0"/>
        </a:xfrm>
      </p:grpSpPr>
      <p:sp>
        <p:nvSpPr>
          <p:cNvPr id="860" name="Google Shape;860;gf0277386c8_2_75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None/>
            </a:pPr>
            <a:r>
              <a:rPr lang="es-419" sz="1000">
                <a:solidFill>
                  <a:schemeClr val="dk1"/>
                </a:solidFill>
              </a:rPr>
              <a:t>Discusión del análisis de la repitencia en primer nivel de carrera </a:t>
            </a:r>
            <a:endParaRPr sz="1000">
              <a:solidFill>
                <a:schemeClr val="dk1"/>
              </a:solidFill>
            </a:endParaRPr>
          </a:p>
          <a:p>
            <a:pPr marL="0" lvl="0" indent="0" algn="just" rtl="0">
              <a:lnSpc>
                <a:spcPct val="150000"/>
              </a:lnSpc>
              <a:spcBef>
                <a:spcPts val="0"/>
              </a:spcBef>
              <a:spcAft>
                <a:spcPts val="0"/>
              </a:spcAft>
              <a:buClr>
                <a:schemeClr val="dk1"/>
              </a:buClr>
              <a:buFont typeface="Arial"/>
              <a:buNone/>
            </a:pPr>
            <a:r>
              <a:rPr lang="es-419" sz="1000">
                <a:solidFill>
                  <a:schemeClr val="dk1"/>
                </a:solidFill>
              </a:rPr>
              <a:t>Respecto a la repitencia en el primer nivel de carrera se identifica de acuerdo a la encuesta. que los estudiantes enfrentan factores como el trabajo, el índice de asistencia, y la metodología, pero la respuesta con mayor incidencia fueron las escasas bases fundamentales de las materias de especialización que se encuentran dentro de la carrera de ingeniería, donde se identificó problemas severos respecto a este factor.</a:t>
            </a:r>
            <a:endParaRPr sz="1000"/>
          </a:p>
        </p:txBody>
      </p:sp>
      <p:sp>
        <p:nvSpPr>
          <p:cNvPr id="861" name="Google Shape;861;gf0277386c8_2_7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0"/>
        <p:cNvGrpSpPr/>
        <p:nvPr/>
      </p:nvGrpSpPr>
      <p:grpSpPr>
        <a:xfrm>
          <a:off x="0" y="0"/>
          <a:ext cx="0" cy="0"/>
          <a:chOff x="0" y="0"/>
          <a:chExt cx="0" cy="0"/>
        </a:xfrm>
      </p:grpSpPr>
      <p:sp>
        <p:nvSpPr>
          <p:cNvPr id="871" name="Google Shape;871;gf0277386c8_2_76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457200" lvl="0" indent="-292100" algn="l" rtl="0">
              <a:lnSpc>
                <a:spcPct val="100000"/>
              </a:lnSpc>
              <a:spcBef>
                <a:spcPts val="0"/>
              </a:spcBef>
              <a:spcAft>
                <a:spcPts val="0"/>
              </a:spcAft>
              <a:buClr>
                <a:schemeClr val="dk1"/>
              </a:buClr>
              <a:buSzPts val="1000"/>
              <a:buChar char="●"/>
            </a:pPr>
            <a:r>
              <a:rPr lang="es-419" sz="1000">
                <a:solidFill>
                  <a:schemeClr val="dk1"/>
                </a:solidFill>
              </a:rPr>
              <a:t>Para la comprobación de hipótesis se realizó mediante el uso del software SPSS donde las tablas de contingencia están determinadas con: </a:t>
            </a:r>
            <a:endParaRPr sz="1000">
              <a:solidFill>
                <a:schemeClr val="dk1"/>
              </a:solidFill>
            </a:endParaRPr>
          </a:p>
          <a:p>
            <a:pPr marL="457200" lvl="0" indent="-292100" algn="l" rtl="0">
              <a:lnSpc>
                <a:spcPct val="100000"/>
              </a:lnSpc>
              <a:spcBef>
                <a:spcPts val="0"/>
              </a:spcBef>
              <a:spcAft>
                <a:spcPts val="0"/>
              </a:spcAft>
              <a:buClr>
                <a:schemeClr val="dk1"/>
              </a:buClr>
              <a:buSzPts val="1000"/>
              <a:buChar char="●"/>
            </a:pPr>
            <a:r>
              <a:rPr lang="es-419" sz="1000">
                <a:solidFill>
                  <a:schemeClr val="dk1"/>
                </a:solidFill>
              </a:rPr>
              <a:t>La hipótesis alternativa y la hipótesis nula </a:t>
            </a:r>
            <a:endParaRPr sz="1000">
              <a:solidFill>
                <a:schemeClr val="dk1"/>
              </a:solidFill>
            </a:endParaRPr>
          </a:p>
          <a:p>
            <a:pPr marL="457200" lvl="0" indent="-292100" algn="just" rtl="0">
              <a:lnSpc>
                <a:spcPct val="100000"/>
              </a:lnSpc>
              <a:spcBef>
                <a:spcPts val="0"/>
              </a:spcBef>
              <a:spcAft>
                <a:spcPts val="0"/>
              </a:spcAft>
              <a:buClr>
                <a:schemeClr val="dk1"/>
              </a:buClr>
              <a:buSzPts val="1000"/>
              <a:buChar char="●"/>
            </a:pPr>
            <a:r>
              <a:rPr lang="es-419" sz="1000" b="1" u="sng">
                <a:solidFill>
                  <a:schemeClr val="dk1"/>
                </a:solidFill>
              </a:rPr>
              <a:t>Hi:</a:t>
            </a:r>
            <a:r>
              <a:rPr lang="es-419" sz="1000" u="sng">
                <a:solidFill>
                  <a:schemeClr val="dk1"/>
                </a:solidFill>
              </a:rPr>
              <a:t> Hipótesis alternativa La efectividad académica del curso de nivelación se relaciona de manera significativa con en el índice de repitencia del primer nivel de las carreras de ingeniería de la Universidad de las Fuerzas Armadas ESPE Campus Sangolquí. </a:t>
            </a:r>
            <a:endParaRPr sz="1000" u="sng">
              <a:solidFill>
                <a:schemeClr val="dk1"/>
              </a:solidFill>
            </a:endParaRPr>
          </a:p>
          <a:p>
            <a:pPr marL="457200" lvl="0" indent="-292100" algn="just" rtl="0">
              <a:lnSpc>
                <a:spcPct val="100000"/>
              </a:lnSpc>
              <a:spcBef>
                <a:spcPts val="0"/>
              </a:spcBef>
              <a:spcAft>
                <a:spcPts val="0"/>
              </a:spcAft>
              <a:buClr>
                <a:schemeClr val="dk1"/>
              </a:buClr>
              <a:buSzPts val="1000"/>
              <a:buChar char="●"/>
            </a:pPr>
            <a:r>
              <a:rPr lang="es-419" sz="1000" b="1" u="sng">
                <a:solidFill>
                  <a:schemeClr val="dk1"/>
                </a:solidFill>
              </a:rPr>
              <a:t>Ho:</a:t>
            </a:r>
            <a:r>
              <a:rPr lang="es-419" sz="1000" u="sng">
                <a:solidFill>
                  <a:schemeClr val="dk1"/>
                </a:solidFill>
              </a:rPr>
              <a:t> Hipótesis nula La efectividad académica del curso de nivelación no se relaciona de manera significativa con el índice de repitencia en el primer nivel de las carreras de ingeniería de la Universidad de las Fuerzas Armadas ESPE Campus Sangolquí.</a:t>
            </a:r>
            <a:endParaRPr sz="1000" u="sng">
              <a:solidFill>
                <a:schemeClr val="dk1"/>
              </a:solidFill>
            </a:endParaRPr>
          </a:p>
          <a:p>
            <a:pPr marL="457200" lvl="0" indent="-292100" algn="just" rtl="0">
              <a:lnSpc>
                <a:spcPct val="100000"/>
              </a:lnSpc>
              <a:spcBef>
                <a:spcPts val="0"/>
              </a:spcBef>
              <a:spcAft>
                <a:spcPts val="0"/>
              </a:spcAft>
              <a:buClr>
                <a:schemeClr val="dk1"/>
              </a:buClr>
              <a:buSzPts val="1000"/>
              <a:buChar char="●"/>
            </a:pPr>
            <a:r>
              <a:rPr lang="es-419" sz="1000">
                <a:solidFill>
                  <a:schemeClr val="dk1"/>
                </a:solidFill>
              </a:rPr>
              <a:t>Las cuales en el cuestionario corresponden a las preguntas 1.8.1 y 1.8.2 en el ámbito del curso de nivelación y 1.10.1 en el ámbito del primer nivel, debido que se requiere analizar la relación entre las dos variables se realizarán dos pruebas. </a:t>
            </a:r>
            <a:endParaRPr sz="1000"/>
          </a:p>
        </p:txBody>
      </p:sp>
      <p:sp>
        <p:nvSpPr>
          <p:cNvPr id="872" name="Google Shape;872;gf0277386c8_2_76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gf0277386c8_2_77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2" indent="0" algn="just" rtl="0">
              <a:lnSpc>
                <a:spcPct val="150000"/>
              </a:lnSpc>
              <a:spcBef>
                <a:spcPts val="0"/>
              </a:spcBef>
              <a:spcAft>
                <a:spcPts val="0"/>
              </a:spcAft>
              <a:buClr>
                <a:schemeClr val="dk1"/>
              </a:buClr>
              <a:buFont typeface="Arial"/>
              <a:buNone/>
            </a:pPr>
            <a:r>
              <a:rPr lang="es-419" sz="1000">
                <a:solidFill>
                  <a:schemeClr val="dk1"/>
                </a:solidFill>
              </a:rPr>
              <a:t>Prueba entre las preguntas 1.8.1 Los conocimientos impartidos en el curso de nivelación aportaron en la preparación para iniciar su carrera y 1.10.1 ¿Usted repitió alguna asignatura en el 1er Nivel de Carrera? se obtuvo un resultado de valor crítico de 0,000 en la prueba de chi-cuadrado. </a:t>
            </a:r>
            <a:endParaRPr sz="1000"/>
          </a:p>
        </p:txBody>
      </p:sp>
      <p:sp>
        <p:nvSpPr>
          <p:cNvPr id="885" name="Google Shape;885;gf0277386c8_2_7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9"/>
        <p:cNvGrpSpPr/>
        <p:nvPr/>
      </p:nvGrpSpPr>
      <p:grpSpPr>
        <a:xfrm>
          <a:off x="0" y="0"/>
          <a:ext cx="0" cy="0"/>
          <a:chOff x="0" y="0"/>
          <a:chExt cx="0" cy="0"/>
        </a:xfrm>
      </p:grpSpPr>
      <p:sp>
        <p:nvSpPr>
          <p:cNvPr id="900" name="Google Shape;900;gf0277386c8_2_792: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2" indent="0" algn="just" rtl="0">
              <a:lnSpc>
                <a:spcPct val="150000"/>
              </a:lnSpc>
              <a:spcBef>
                <a:spcPts val="0"/>
              </a:spcBef>
              <a:spcAft>
                <a:spcPts val="0"/>
              </a:spcAft>
              <a:buNone/>
            </a:pPr>
            <a:r>
              <a:rPr lang="es-419" sz="1000">
                <a:solidFill>
                  <a:schemeClr val="dk1"/>
                </a:solidFill>
              </a:rPr>
              <a:t>Prueba entre las preguntas 1.8.2 El apoyo académico adicional fue necesario para la aprobación del curso de nivelación y 1.10.1 ¿Usted repitió alguna asignatura en el 1er Nivel de Carrera? se obtuvo un resultado de valor crítico de 0,000 en la prueba de chi-cuadrado. </a:t>
            </a:r>
            <a:endParaRPr sz="1000">
              <a:solidFill>
                <a:schemeClr val="dk1"/>
              </a:solidFill>
            </a:endParaRPr>
          </a:p>
          <a:p>
            <a:pPr marL="0" lvl="2" indent="0" algn="just" rtl="0">
              <a:lnSpc>
                <a:spcPct val="150000"/>
              </a:lnSpc>
              <a:spcBef>
                <a:spcPts val="0"/>
              </a:spcBef>
              <a:spcAft>
                <a:spcPts val="0"/>
              </a:spcAft>
              <a:buClr>
                <a:schemeClr val="dk1"/>
              </a:buClr>
              <a:buFont typeface="Arial"/>
              <a:buNone/>
            </a:pPr>
            <a:endParaRPr sz="1000">
              <a:solidFill>
                <a:schemeClr val="dk1"/>
              </a:solidFill>
            </a:endParaRPr>
          </a:p>
        </p:txBody>
      </p:sp>
      <p:sp>
        <p:nvSpPr>
          <p:cNvPr id="901" name="Google Shape;901;gf0277386c8_2_79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5"/>
        <p:cNvGrpSpPr/>
        <p:nvPr/>
      </p:nvGrpSpPr>
      <p:grpSpPr>
        <a:xfrm>
          <a:off x="0" y="0"/>
          <a:ext cx="0" cy="0"/>
          <a:chOff x="0" y="0"/>
          <a:chExt cx="0" cy="0"/>
        </a:xfrm>
      </p:grpSpPr>
      <p:sp>
        <p:nvSpPr>
          <p:cNvPr id="916" name="Google Shape;916;gf0277386c8_2_80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150000"/>
              </a:lnSpc>
              <a:spcBef>
                <a:spcPts val="0"/>
              </a:spcBef>
              <a:spcAft>
                <a:spcPts val="0"/>
              </a:spcAft>
              <a:buClr>
                <a:schemeClr val="dk1"/>
              </a:buClr>
              <a:buFont typeface="Arial"/>
              <a:buNone/>
            </a:pPr>
            <a:r>
              <a:rPr lang="es-419" sz="1000">
                <a:solidFill>
                  <a:schemeClr val="dk1"/>
                </a:solidFill>
              </a:rPr>
              <a:t>El valor crítico de las dos pruebas realizadas es de 0,000 entonces es menor que 0,05 por lo tanto se rechaza la hipótesis nula y se acepta la hipótesis alternativa, es decir la </a:t>
            </a:r>
            <a:r>
              <a:rPr lang="es-419" sz="1000" b="1">
                <a:solidFill>
                  <a:schemeClr val="dk1"/>
                </a:solidFill>
              </a:rPr>
              <a:t>efectividad académica del curso de nivelación tiene relación de manera significativa con el índice de repitencia del primer nivel de las carreras de ingeniería de la Universidad de las Fuerzas Armadas ESPE Campus Sangolquí. </a:t>
            </a:r>
            <a:endParaRPr sz="1000" b="1">
              <a:solidFill>
                <a:schemeClr val="dk1"/>
              </a:solidFill>
            </a:endParaRPr>
          </a:p>
          <a:p>
            <a:pPr marL="0" lvl="0" indent="0" algn="just" rtl="0">
              <a:lnSpc>
                <a:spcPct val="150000"/>
              </a:lnSpc>
              <a:spcBef>
                <a:spcPts val="0"/>
              </a:spcBef>
              <a:spcAft>
                <a:spcPts val="0"/>
              </a:spcAft>
              <a:buClr>
                <a:schemeClr val="dk1"/>
              </a:buClr>
              <a:buFont typeface="Arial"/>
              <a:buNone/>
            </a:pPr>
            <a:endParaRPr sz="1000" b="1">
              <a:solidFill>
                <a:schemeClr val="dk1"/>
              </a:solidFill>
            </a:endParaRPr>
          </a:p>
          <a:p>
            <a:pPr marL="0" lvl="0" indent="0" algn="just" rtl="0">
              <a:lnSpc>
                <a:spcPct val="150000"/>
              </a:lnSpc>
              <a:spcBef>
                <a:spcPts val="0"/>
              </a:spcBef>
              <a:spcAft>
                <a:spcPts val="0"/>
              </a:spcAft>
              <a:buClr>
                <a:schemeClr val="dk1"/>
              </a:buClr>
              <a:buFont typeface="Arial"/>
              <a:buNone/>
            </a:pPr>
            <a:r>
              <a:rPr lang="es-419" sz="1000" b="1">
                <a:solidFill>
                  <a:schemeClr val="dk1"/>
                </a:solidFill>
              </a:rPr>
              <a:t>Por lo general se trabaja con un nivel de significancia de 0,05, que indica que hay una probabilidad del 0,95 de que la hipótesis nula sea verdadera </a:t>
            </a:r>
            <a:endParaRPr sz="1000" b="1">
              <a:solidFill>
                <a:schemeClr val="dk1"/>
              </a:solidFill>
            </a:endParaRPr>
          </a:p>
        </p:txBody>
      </p:sp>
      <p:sp>
        <p:nvSpPr>
          <p:cNvPr id="917" name="Google Shape;917;gf0277386c8_2_8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gf0277386c8_2_819: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254000" lvl="0" indent="-203200" algn="just" rtl="0">
              <a:spcBef>
                <a:spcPts val="0"/>
              </a:spcBef>
              <a:spcAft>
                <a:spcPts val="0"/>
              </a:spcAft>
              <a:buClr>
                <a:schemeClr val="dk1"/>
              </a:buClr>
              <a:buSzPts val="1000"/>
              <a:buChar char="•"/>
            </a:pPr>
            <a:r>
              <a:rPr lang="es-419" sz="1000">
                <a:solidFill>
                  <a:schemeClr val="dk1"/>
                </a:solidFill>
              </a:rPr>
              <a:t>Existe un impacto de efectividad en el curso de nivelación de los estudiantes que optaron por las carreras del campo de ingenierías debido a que el porcentaje de efectividad es de 85,97%. </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El 48.9% de los estudiantes consideran que las bases teóricas del curso de nivelación influyen en el desarrollo académico de los estudiantes durante la etapa de nivelación e inicio de la carrera universitaria </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La formación académica de los docentes que imparten el curso de nivelación interviene en el proceso de aprendizaje de los estudiantes de nivelación.</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La infraestructura y medios empleados por la universidad para el desarrollo del curso de nivelación presta las condiciones adecuadas </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La hipótesis planteada en la investigación se confirma ya que los resultados obtenidos determinan que con un valor critico de 0,000 la efectividad académica del curso de nivelación se relaciona de manera significativa con en el índice de repitencia del primer nivel de las carreras de ingeniería de la Universidad de las Fuerzas Armadas ESPE Campus Sangolquí. </a:t>
            </a:r>
            <a:endParaRPr sz="1000">
              <a:solidFill>
                <a:schemeClr val="dk1"/>
              </a:solidFill>
            </a:endParaRPr>
          </a:p>
        </p:txBody>
      </p:sp>
      <p:sp>
        <p:nvSpPr>
          <p:cNvPr id="930" name="Google Shape;930;gf0277386c8_2_8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f0277386c8_2_14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just" rtl="0">
              <a:lnSpc>
                <a:spcPct val="90000"/>
              </a:lnSpc>
              <a:spcBef>
                <a:spcPts val="0"/>
              </a:spcBef>
              <a:spcAft>
                <a:spcPts val="0"/>
              </a:spcAft>
              <a:buNone/>
            </a:pPr>
            <a:r>
              <a:rPr lang="es-419" sz="1000">
                <a:solidFill>
                  <a:schemeClr val="dk1"/>
                </a:solidFill>
              </a:rPr>
              <a:t>Objetivos específicos </a:t>
            </a:r>
            <a:endParaRPr sz="1000">
              <a:solidFill>
                <a:schemeClr val="dk1"/>
              </a:solidFill>
            </a:endParaRPr>
          </a:p>
          <a:p>
            <a:pPr marL="0" lvl="0" indent="0" algn="just" rtl="0">
              <a:lnSpc>
                <a:spcPct val="90000"/>
              </a:lnSpc>
              <a:spcBef>
                <a:spcPts val="0"/>
              </a:spcBef>
              <a:spcAft>
                <a:spcPts val="0"/>
              </a:spcAft>
              <a:buNone/>
            </a:pPr>
            <a:r>
              <a:rPr lang="es-419" sz="1000">
                <a:solidFill>
                  <a:schemeClr val="dk1"/>
                </a:solidFill>
              </a:rPr>
              <a:t>Determinar el impacto de efectividad del curso de nivelación en los estudiantes que optaron por las carreras de ingeniería.</a:t>
            </a:r>
            <a:endParaRPr sz="1000">
              <a:solidFill>
                <a:schemeClr val="dk1"/>
              </a:solidFill>
            </a:endParaRPr>
          </a:p>
          <a:p>
            <a:pPr marL="0" lvl="0" indent="0" algn="just" rtl="0">
              <a:lnSpc>
                <a:spcPct val="90000"/>
              </a:lnSpc>
              <a:spcBef>
                <a:spcPts val="0"/>
              </a:spcBef>
              <a:spcAft>
                <a:spcPts val="0"/>
              </a:spcAft>
              <a:buNone/>
            </a:pPr>
            <a:r>
              <a:rPr lang="es-419" sz="1000">
                <a:solidFill>
                  <a:schemeClr val="dk1"/>
                </a:solidFill>
              </a:rPr>
              <a:t>Establecer los factores que contribuyen a la repitencia académica en el primer nivel de las carreras de ingeniería.</a:t>
            </a:r>
            <a:endParaRPr sz="1000">
              <a:solidFill>
                <a:schemeClr val="dk1"/>
              </a:solidFill>
            </a:endParaRPr>
          </a:p>
          <a:p>
            <a:pPr marL="0" lvl="0" indent="0" algn="just" rtl="0">
              <a:lnSpc>
                <a:spcPct val="90000"/>
              </a:lnSpc>
              <a:spcBef>
                <a:spcPts val="0"/>
              </a:spcBef>
              <a:spcAft>
                <a:spcPts val="0"/>
              </a:spcAft>
              <a:buNone/>
            </a:pPr>
            <a:r>
              <a:rPr lang="es-419" sz="1000">
                <a:solidFill>
                  <a:schemeClr val="dk1"/>
                </a:solidFill>
                <a:highlight>
                  <a:schemeClr val="lt1"/>
                </a:highlight>
              </a:rPr>
              <a:t>Indagar la relación entre el curso de nivelación y el porcentaje de repitencia en el primer nivel de las carreras de ingeniería. </a:t>
            </a:r>
            <a:endParaRPr sz="1000">
              <a:solidFill>
                <a:schemeClr val="dk1"/>
              </a:solidFill>
              <a:highlight>
                <a:schemeClr val="lt1"/>
              </a:highlight>
            </a:endParaRPr>
          </a:p>
          <a:p>
            <a:pPr marL="0" lvl="0" indent="0" algn="just" rtl="0">
              <a:lnSpc>
                <a:spcPct val="90000"/>
              </a:lnSpc>
              <a:spcBef>
                <a:spcPts val="0"/>
              </a:spcBef>
              <a:spcAft>
                <a:spcPts val="0"/>
              </a:spcAft>
              <a:buClr>
                <a:schemeClr val="lt1"/>
              </a:buClr>
              <a:buSzPts val="1700"/>
              <a:buFont typeface="Arial"/>
              <a:buNone/>
            </a:pPr>
            <a:endParaRPr sz="1000">
              <a:solidFill>
                <a:schemeClr val="dk1"/>
              </a:solidFill>
            </a:endParaRPr>
          </a:p>
          <a:p>
            <a:pPr marL="0" lvl="0" indent="0" algn="l" rtl="0">
              <a:spcBef>
                <a:spcPts val="0"/>
              </a:spcBef>
              <a:spcAft>
                <a:spcPts val="0"/>
              </a:spcAft>
              <a:buNone/>
            </a:pPr>
            <a:endParaRPr sz="1000"/>
          </a:p>
        </p:txBody>
      </p:sp>
      <p:sp>
        <p:nvSpPr>
          <p:cNvPr id="203" name="Google Shape;203;gf0277386c8_2_1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1"/>
        <p:cNvGrpSpPr/>
        <p:nvPr/>
      </p:nvGrpSpPr>
      <p:grpSpPr>
        <a:xfrm>
          <a:off x="0" y="0"/>
          <a:ext cx="0" cy="0"/>
          <a:chOff x="0" y="0"/>
          <a:chExt cx="0" cy="0"/>
        </a:xfrm>
      </p:grpSpPr>
      <p:sp>
        <p:nvSpPr>
          <p:cNvPr id="942" name="Google Shape;942;gecdef158b6_0_5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254000" lvl="0" indent="-203200" algn="just" rtl="0">
              <a:spcBef>
                <a:spcPts val="0"/>
              </a:spcBef>
              <a:spcAft>
                <a:spcPts val="0"/>
              </a:spcAft>
              <a:buClr>
                <a:schemeClr val="dk1"/>
              </a:buClr>
              <a:buSzPts val="1000"/>
              <a:buChar char="•"/>
            </a:pPr>
            <a:r>
              <a:rPr lang="es-419" sz="1000">
                <a:solidFill>
                  <a:schemeClr val="dk1"/>
                </a:solidFill>
              </a:rPr>
              <a:t>La hipótesis planteada en la investigación se confirma ya que los resultados obtenidos determinan que con un valor critico de 0,000 por lo tanto la efectividad académica del curso de nivelación se relaciona de manera significativa con en el índice de repitencia del primer nivel de las carreras de ingeniería de la Universidad de las Fuerzas Armadas ESPE Campus Sangolquí. </a:t>
            </a:r>
            <a:endParaRPr sz="1000">
              <a:solidFill>
                <a:schemeClr val="dk1"/>
              </a:solidFill>
            </a:endParaRPr>
          </a:p>
        </p:txBody>
      </p:sp>
      <p:sp>
        <p:nvSpPr>
          <p:cNvPr id="943" name="Google Shape;943;gecdef158b6_0_5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4"/>
        <p:cNvGrpSpPr/>
        <p:nvPr/>
      </p:nvGrpSpPr>
      <p:grpSpPr>
        <a:xfrm>
          <a:off x="0" y="0"/>
          <a:ext cx="0" cy="0"/>
          <a:chOff x="0" y="0"/>
          <a:chExt cx="0" cy="0"/>
        </a:xfrm>
      </p:grpSpPr>
      <p:sp>
        <p:nvSpPr>
          <p:cNvPr id="955" name="Google Shape;955;gf0277386c8_2_83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254000" lvl="0" indent="-203200" algn="just" rtl="0">
              <a:spcBef>
                <a:spcPts val="0"/>
              </a:spcBef>
              <a:spcAft>
                <a:spcPts val="0"/>
              </a:spcAft>
              <a:buClr>
                <a:schemeClr val="dk1"/>
              </a:buClr>
              <a:buSzPts val="1000"/>
              <a:buChar char="•"/>
            </a:pPr>
            <a:r>
              <a:rPr lang="es-419" sz="1000">
                <a:solidFill>
                  <a:schemeClr val="dk1"/>
                </a:solidFill>
              </a:rPr>
              <a:t>La efectividad entre el curso de nivelación y el inicio de la formación universitaria debe realizarse sobre la base de los procesos de mejoramiento y optimización de los contenidos y carga horaria de las asignaturas.</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El empleo de los medios y soporte técnico pedagógico durante el curso de nivelación debe ser fortalecido para el desarrollo de las habilidades y destrezas cognitivas de los estudiantes del curso de nivelación.</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El desarrollo de los objetos de estudio y contenidos de las asignaturas de nivelación, deberá establecer estrategias de trabajo de acompañamiento y autónomo que faciliten el fortalecimiento de habilidades y destrezas utilizadas en el primer nivel de carrera. . </a:t>
            </a:r>
            <a:endParaRPr sz="1000">
              <a:solidFill>
                <a:schemeClr val="dk1"/>
              </a:solidFill>
            </a:endParaRPr>
          </a:p>
          <a:p>
            <a:pPr marL="254000" lvl="0" indent="-203200" algn="just" rtl="0">
              <a:spcBef>
                <a:spcPts val="0"/>
              </a:spcBef>
              <a:spcAft>
                <a:spcPts val="0"/>
              </a:spcAft>
              <a:buClr>
                <a:schemeClr val="dk1"/>
              </a:buClr>
              <a:buSzPts val="1000"/>
              <a:buChar char="•"/>
            </a:pPr>
            <a:r>
              <a:rPr lang="es-419" sz="1000">
                <a:solidFill>
                  <a:schemeClr val="dk1"/>
                </a:solidFill>
              </a:rPr>
              <a:t>La formación académica de los docentes que imparten el curso de nivelación debe estar adicionalmente con una experticia pedagógica – didáctica, siendo esto un requisito del perfil de contratación.</a:t>
            </a:r>
            <a:endParaRPr sz="1000">
              <a:solidFill>
                <a:schemeClr val="dk1"/>
              </a:solidFill>
            </a:endParaRPr>
          </a:p>
          <a:p>
            <a:pPr marL="254000" lvl="0" indent="-203200" algn="just" rtl="0">
              <a:spcBef>
                <a:spcPts val="0"/>
              </a:spcBef>
              <a:spcAft>
                <a:spcPts val="0"/>
              </a:spcAft>
              <a:buClr>
                <a:schemeClr val="dk1"/>
              </a:buClr>
              <a:buSzPts val="1000"/>
              <a:buChar char="•"/>
            </a:pPr>
            <a:endParaRPr sz="1000">
              <a:solidFill>
                <a:schemeClr val="dk1"/>
              </a:solidFill>
            </a:endParaRPr>
          </a:p>
        </p:txBody>
      </p:sp>
      <p:sp>
        <p:nvSpPr>
          <p:cNvPr id="956" name="Google Shape;956;gf0277386c8_2_83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7"/>
        <p:cNvGrpSpPr/>
        <p:nvPr/>
      </p:nvGrpSpPr>
      <p:grpSpPr>
        <a:xfrm>
          <a:off x="0" y="0"/>
          <a:ext cx="0" cy="0"/>
          <a:chOff x="0" y="0"/>
          <a:chExt cx="0" cy="0"/>
        </a:xfrm>
      </p:grpSpPr>
      <p:sp>
        <p:nvSpPr>
          <p:cNvPr id="968" name="Google Shape;968;gecdef158b6_0_598: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s-419" sz="1000">
                <a:solidFill>
                  <a:schemeClr val="dk1"/>
                </a:solidFill>
              </a:rPr>
              <a:t>Seguir optimizando manteniendo la infraestructura y medios empleados por la universidad para el desarrollo del curso de nivelación que presta las condiciones adecuadas.</a:t>
            </a:r>
            <a:endParaRPr sz="1000">
              <a:solidFill>
                <a:schemeClr val="dk1"/>
              </a:solidFill>
            </a:endParaRPr>
          </a:p>
          <a:p>
            <a:pPr marL="0" lvl="0" indent="0" algn="just" rtl="0">
              <a:spcBef>
                <a:spcPts val="0"/>
              </a:spcBef>
              <a:spcAft>
                <a:spcPts val="0"/>
              </a:spcAft>
              <a:buNone/>
            </a:pPr>
            <a:r>
              <a:rPr lang="es-419" sz="1000">
                <a:solidFill>
                  <a:schemeClr val="dk1"/>
                </a:solidFill>
              </a:rPr>
              <a:t>realizar propuestas de cambios en la estructura de las asignaturas generales ya que se requiere de forma específica ámbitos relacionados dentro de la carrera con el fin de mejorar la efectividad del curso de nivelación.</a:t>
            </a:r>
            <a:endParaRPr sz="1000">
              <a:solidFill>
                <a:schemeClr val="dk1"/>
              </a:solidFill>
            </a:endParaRPr>
          </a:p>
          <a:p>
            <a:pPr marL="0" lvl="0" indent="0" algn="just" rtl="0">
              <a:spcBef>
                <a:spcPts val="0"/>
              </a:spcBef>
              <a:spcAft>
                <a:spcPts val="0"/>
              </a:spcAft>
              <a:buNone/>
            </a:pPr>
            <a:endParaRPr sz="1000">
              <a:solidFill>
                <a:schemeClr val="dk1"/>
              </a:solidFill>
            </a:endParaRPr>
          </a:p>
        </p:txBody>
      </p:sp>
      <p:sp>
        <p:nvSpPr>
          <p:cNvPr id="969" name="Google Shape;969;gecdef158b6_0_5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0"/>
        <p:cNvGrpSpPr/>
        <p:nvPr/>
      </p:nvGrpSpPr>
      <p:grpSpPr>
        <a:xfrm>
          <a:off x="0" y="0"/>
          <a:ext cx="0" cy="0"/>
          <a:chOff x="0" y="0"/>
          <a:chExt cx="0" cy="0"/>
        </a:xfrm>
      </p:grpSpPr>
      <p:sp>
        <p:nvSpPr>
          <p:cNvPr id="981" name="Google Shape;981;gf0277386c8_2_84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Gracias por su atención </a:t>
            </a:r>
            <a:endParaRPr/>
          </a:p>
        </p:txBody>
      </p:sp>
      <p:sp>
        <p:nvSpPr>
          <p:cNvPr id="982" name="Google Shape;982;gf0277386c8_2_8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f0277386c8_2_17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gf0277386c8_2_1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f0277386c8_2_181: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	Bachillerato en ciencias: en el que además de las asignaturas comunes, se ofrece una formación complementaria en áreas científico-humanísticas.</a:t>
            </a:r>
            <a:endParaRPr/>
          </a:p>
          <a:p>
            <a:pPr marL="0" lvl="0" indent="0" algn="l" rtl="0">
              <a:spcBef>
                <a:spcPts val="0"/>
              </a:spcBef>
              <a:spcAft>
                <a:spcPts val="0"/>
              </a:spcAft>
              <a:buNone/>
            </a:pPr>
            <a:r>
              <a:rPr lang="es-419"/>
              <a:t>•	Bachillerato técnico: además de las asignaturas comunes ofrece una formación complementaria en áreas técnicas, artesanales, deportivas o artísticas que permitan a las y los estudiantes ingresar al mercado laboral e iniciar actividades de emprendimiento social o económico.</a:t>
            </a:r>
            <a:endParaRPr/>
          </a:p>
          <a:p>
            <a:pPr marL="0" lvl="0" indent="0" algn="l" rtl="0">
              <a:spcBef>
                <a:spcPts val="0"/>
              </a:spcBef>
              <a:spcAft>
                <a:spcPts val="0"/>
              </a:spcAft>
              <a:buNone/>
            </a:pPr>
            <a:r>
              <a:rPr lang="es-419"/>
              <a:t>•	Bachillerato General Unificado: Abreviado como  BGU es un nuevo programa de estudios creado por el Ministerio de Educación (MinEduc) con el objetivo de mejorar el servicio educativo para todos los jóvenes que hayan aprobado previamente la Educación General Básica (EGB).</a:t>
            </a:r>
            <a:endParaRPr/>
          </a:p>
          <a:p>
            <a:pPr marL="0" lvl="0" indent="0" algn="l" rtl="0">
              <a:spcBef>
                <a:spcPts val="0"/>
              </a:spcBef>
              <a:spcAft>
                <a:spcPts val="0"/>
              </a:spcAft>
              <a:buNone/>
            </a:pPr>
            <a:r>
              <a:rPr lang="es-419"/>
              <a:t>Cuando los estudiantes finalizan los estudios reciben el Título de Bachiller de la República del Ecuador.</a:t>
            </a:r>
            <a:endParaRPr/>
          </a:p>
        </p:txBody>
      </p:sp>
      <p:sp>
        <p:nvSpPr>
          <p:cNvPr id="238" name="Google Shape;238;gf0277386c8_2_18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f0277386c8_2_20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419"/>
              <a:t>Malla curricular del BGU </a:t>
            </a:r>
            <a:endParaRPr/>
          </a:p>
          <a:p>
            <a:pPr marL="0" lvl="0" indent="0" algn="l" rtl="0">
              <a:spcBef>
                <a:spcPts val="0"/>
              </a:spcBef>
              <a:spcAft>
                <a:spcPts val="0"/>
              </a:spcAft>
              <a:buNone/>
            </a:pPr>
            <a:r>
              <a:rPr lang="es-419"/>
              <a:t>Tronco común podemos destacar las asignaturas de Matemáticas Física Química que ayudan a las asignaturas que se tiene en el curso de nivelación </a:t>
            </a:r>
            <a:endParaRPr/>
          </a:p>
          <a:p>
            <a:pPr marL="0" lvl="0" indent="0" algn="l" rtl="0">
              <a:spcBef>
                <a:spcPts val="0"/>
              </a:spcBef>
              <a:spcAft>
                <a:spcPts val="0"/>
              </a:spcAft>
              <a:buNone/>
            </a:pPr>
            <a:r>
              <a:rPr lang="es-419"/>
              <a:t>Bachillerato en ciencias Asignaturas optativas, depende de cada institución </a:t>
            </a:r>
            <a:endParaRPr/>
          </a:p>
          <a:p>
            <a:pPr marL="0" lvl="0" indent="0" algn="l" rtl="0">
              <a:spcBef>
                <a:spcPts val="0"/>
              </a:spcBef>
              <a:spcAft>
                <a:spcPts val="0"/>
              </a:spcAft>
              <a:buNone/>
            </a:pPr>
            <a:r>
              <a:rPr lang="es-419"/>
              <a:t>Bachillerato técnico, depende de cada institución y su especialidad </a:t>
            </a:r>
            <a:endParaRPr/>
          </a:p>
        </p:txBody>
      </p:sp>
      <p:sp>
        <p:nvSpPr>
          <p:cNvPr id="264" name="Google Shape;264;gf0277386c8_2_20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f0277386c8_2_21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r>
              <a:rPr lang="es-419" sz="1000">
                <a:solidFill>
                  <a:schemeClr val="dk1"/>
                </a:solidFill>
              </a:rPr>
              <a:t>Ser Bachiller/ Transformar </a:t>
            </a:r>
            <a:endParaRPr sz="1000">
              <a:solidFill>
                <a:schemeClr val="dk1"/>
              </a:solidFill>
            </a:endParaRPr>
          </a:p>
          <a:p>
            <a:pPr marL="0" lvl="0" indent="0" algn="l" rtl="0">
              <a:lnSpc>
                <a:spcPct val="90000"/>
              </a:lnSpc>
              <a:spcBef>
                <a:spcPts val="0"/>
              </a:spcBef>
              <a:spcAft>
                <a:spcPts val="0"/>
              </a:spcAft>
              <a:buNone/>
            </a:pPr>
            <a:endParaRPr sz="1000">
              <a:solidFill>
                <a:schemeClr val="dk1"/>
              </a:solidFill>
            </a:endParaRPr>
          </a:p>
          <a:p>
            <a:pPr marL="0" lvl="0" indent="0" algn="l" rtl="0">
              <a:lnSpc>
                <a:spcPct val="90000"/>
              </a:lnSpc>
              <a:spcBef>
                <a:spcPts val="0"/>
              </a:spcBef>
              <a:spcAft>
                <a:spcPts val="0"/>
              </a:spcAft>
              <a:buNone/>
            </a:pPr>
            <a:r>
              <a:rPr lang="es-419" sz="1000">
                <a:solidFill>
                  <a:schemeClr val="dk1"/>
                </a:solidFill>
              </a:rPr>
              <a:t>Es una Prueba de conocimientos y aptitudes académica, con el cual se obtiene información sobre las habilidades y destrezas que poseen los estudiantes</a:t>
            </a:r>
            <a:endParaRPr sz="1000">
              <a:solidFill>
                <a:schemeClr val="dk1"/>
              </a:solidFill>
            </a:endParaRPr>
          </a:p>
          <a:p>
            <a:pPr marL="0" lvl="0" indent="0" algn="l" rtl="0">
              <a:lnSpc>
                <a:spcPct val="90000"/>
              </a:lnSpc>
              <a:spcBef>
                <a:spcPts val="0"/>
              </a:spcBef>
              <a:spcAft>
                <a:spcPts val="0"/>
              </a:spcAft>
              <a:buNone/>
            </a:pPr>
            <a:endParaRPr sz="1000">
              <a:solidFill>
                <a:schemeClr val="dk1"/>
              </a:solidFill>
            </a:endParaRPr>
          </a:p>
          <a:p>
            <a:pPr marL="0" lvl="0" indent="0" algn="l" rtl="0">
              <a:lnSpc>
                <a:spcPct val="90000"/>
              </a:lnSpc>
              <a:spcBef>
                <a:spcPts val="0"/>
              </a:spcBef>
              <a:spcAft>
                <a:spcPts val="0"/>
              </a:spcAft>
              <a:buNone/>
            </a:pPr>
            <a:r>
              <a:rPr lang="es-419" sz="1000">
                <a:solidFill>
                  <a:schemeClr val="dk1"/>
                </a:solidFill>
              </a:rPr>
              <a:t>Mismas que serán indispensables para el postulante y le aseguraran éxito, se las realiza dos veces al año. </a:t>
            </a:r>
            <a:endParaRPr sz="1000">
              <a:solidFill>
                <a:schemeClr val="dk1"/>
              </a:solidFill>
            </a:endParaRPr>
          </a:p>
          <a:p>
            <a:pPr marL="0" lvl="0" indent="0" algn="l" rtl="0">
              <a:lnSpc>
                <a:spcPct val="90000"/>
              </a:lnSpc>
              <a:spcBef>
                <a:spcPts val="0"/>
              </a:spcBef>
              <a:spcAft>
                <a:spcPts val="0"/>
              </a:spcAft>
              <a:buNone/>
            </a:pPr>
            <a:endParaRPr sz="1000">
              <a:solidFill>
                <a:schemeClr val="dk1"/>
              </a:solidFill>
            </a:endParaRPr>
          </a:p>
          <a:p>
            <a:pPr marL="0" lvl="0" indent="0" algn="l" rtl="0">
              <a:lnSpc>
                <a:spcPct val="90000"/>
              </a:lnSpc>
              <a:spcBef>
                <a:spcPts val="0"/>
              </a:spcBef>
              <a:spcAft>
                <a:spcPts val="0"/>
              </a:spcAft>
              <a:buClr>
                <a:schemeClr val="dk1"/>
              </a:buClr>
              <a:buSzPts val="1800"/>
              <a:buFont typeface="Calibri"/>
              <a:buNone/>
            </a:pPr>
            <a:endParaRPr sz="1000">
              <a:solidFill>
                <a:schemeClr val="dk1"/>
              </a:solidFill>
            </a:endParaRPr>
          </a:p>
          <a:p>
            <a:pPr marL="0" lvl="0" indent="0" algn="l" rtl="0">
              <a:spcBef>
                <a:spcPts val="0"/>
              </a:spcBef>
              <a:spcAft>
                <a:spcPts val="0"/>
              </a:spcAft>
              <a:buNone/>
            </a:pPr>
            <a:endParaRPr/>
          </a:p>
        </p:txBody>
      </p:sp>
      <p:sp>
        <p:nvSpPr>
          <p:cNvPr id="278" name="Google Shape;278;gf0277386c8_2_2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56"/>
        <p:cNvGrpSpPr/>
        <p:nvPr/>
      </p:nvGrpSpPr>
      <p:grpSpPr>
        <a:xfrm>
          <a:off x="0" y="0"/>
          <a:ext cx="0" cy="0"/>
          <a:chOff x="0" y="0"/>
          <a:chExt cx="0" cy="0"/>
        </a:xfrm>
      </p:grpSpPr>
      <p:sp>
        <p:nvSpPr>
          <p:cNvPr id="57" name="Google Shape;57;p14"/>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58" name="Google Shape;58;p14"/>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9" name="Google Shape;59;p1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0" name="Google Shape;60;p1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1" name="Google Shape;61;p1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62"/>
        <p:cNvGrpSpPr/>
        <p:nvPr/>
      </p:nvGrpSpPr>
      <p:grpSpPr>
        <a:xfrm>
          <a:off x="0" y="0"/>
          <a:ext cx="0" cy="0"/>
          <a:chOff x="0" y="0"/>
          <a:chExt cx="0" cy="0"/>
        </a:xfrm>
      </p:grpSpPr>
      <p:sp>
        <p:nvSpPr>
          <p:cNvPr id="63" name="Google Shape;63;p15"/>
          <p:cNvSpPr txBox="1">
            <a:spLocks noGrp="1"/>
          </p:cNvSpPr>
          <p:nvPr>
            <p:ph type="ctrTitle"/>
          </p:nvPr>
        </p:nvSpPr>
        <p:spPr>
          <a:xfrm>
            <a:off x="1143000" y="841772"/>
            <a:ext cx="6858000" cy="1790700"/>
          </a:xfrm>
          <a:prstGeom prst="rect">
            <a:avLst/>
          </a:prstGeom>
          <a:noFill/>
          <a:ln>
            <a:noFill/>
          </a:ln>
        </p:spPr>
        <p:txBody>
          <a:bodyPr spcFirstLastPara="1" wrap="square" lIns="68575" tIns="34275" rIns="68575" bIns="34275"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4" name="Google Shape;64;p15"/>
          <p:cNvSpPr txBox="1">
            <a:spLocks noGrp="1"/>
          </p:cNvSpPr>
          <p:nvPr>
            <p:ph type="subTitle" idx="1"/>
          </p:nvPr>
        </p:nvSpPr>
        <p:spPr>
          <a:xfrm>
            <a:off x="1143000" y="2701528"/>
            <a:ext cx="6858000" cy="1241821"/>
          </a:xfrm>
          <a:prstGeom prst="rect">
            <a:avLst/>
          </a:prstGeom>
          <a:noFill/>
          <a:ln>
            <a:noFill/>
          </a:ln>
        </p:spPr>
        <p:txBody>
          <a:bodyPr spcFirstLastPara="1" wrap="square" lIns="68575" tIns="34275" rIns="68575" bIns="34275" anchor="t" anchorCtr="0">
            <a:normAutofit/>
          </a:bodyPr>
          <a:lstStyle>
            <a:lvl1pPr lvl="0" algn="ctr">
              <a:lnSpc>
                <a:spcPct val="90000"/>
              </a:lnSpc>
              <a:spcBef>
                <a:spcPts val="800"/>
              </a:spcBef>
              <a:spcAft>
                <a:spcPts val="0"/>
              </a:spcAft>
              <a:buClr>
                <a:schemeClr val="dk1"/>
              </a:buClr>
              <a:buSzPts val="1800"/>
              <a:buNone/>
              <a:defRPr sz="1800"/>
            </a:lvl1pPr>
            <a:lvl2pPr lvl="1" algn="ctr">
              <a:lnSpc>
                <a:spcPct val="90000"/>
              </a:lnSpc>
              <a:spcBef>
                <a:spcPts val="400"/>
              </a:spcBef>
              <a:spcAft>
                <a:spcPts val="0"/>
              </a:spcAft>
              <a:buClr>
                <a:schemeClr val="dk1"/>
              </a:buClr>
              <a:buSzPts val="1500"/>
              <a:buNone/>
              <a:defRPr sz="1500"/>
            </a:lvl2pPr>
            <a:lvl3pPr lvl="2" algn="ctr">
              <a:lnSpc>
                <a:spcPct val="90000"/>
              </a:lnSpc>
              <a:spcBef>
                <a:spcPts val="400"/>
              </a:spcBef>
              <a:spcAft>
                <a:spcPts val="0"/>
              </a:spcAft>
              <a:buClr>
                <a:schemeClr val="dk1"/>
              </a:buClr>
              <a:buSzPts val="1400"/>
              <a:buNone/>
              <a:defRPr sz="1400"/>
            </a:lvl3pPr>
            <a:lvl4pPr lvl="3" algn="ctr">
              <a:lnSpc>
                <a:spcPct val="90000"/>
              </a:lnSpc>
              <a:spcBef>
                <a:spcPts val="400"/>
              </a:spcBef>
              <a:spcAft>
                <a:spcPts val="0"/>
              </a:spcAft>
              <a:buClr>
                <a:schemeClr val="dk1"/>
              </a:buClr>
              <a:buSzPts val="1200"/>
              <a:buNone/>
              <a:defRPr sz="1200"/>
            </a:lvl4pPr>
            <a:lvl5pPr lvl="4" algn="ctr">
              <a:lnSpc>
                <a:spcPct val="90000"/>
              </a:lnSpc>
              <a:spcBef>
                <a:spcPts val="400"/>
              </a:spcBef>
              <a:spcAft>
                <a:spcPts val="0"/>
              </a:spcAft>
              <a:buClr>
                <a:schemeClr val="dk1"/>
              </a:buClr>
              <a:buSzPts val="1200"/>
              <a:buNone/>
              <a:defRPr sz="1200"/>
            </a:lvl5pPr>
            <a:lvl6pPr lvl="5" algn="ctr">
              <a:lnSpc>
                <a:spcPct val="90000"/>
              </a:lnSpc>
              <a:spcBef>
                <a:spcPts val="400"/>
              </a:spcBef>
              <a:spcAft>
                <a:spcPts val="0"/>
              </a:spcAft>
              <a:buClr>
                <a:schemeClr val="dk1"/>
              </a:buClr>
              <a:buSzPts val="1200"/>
              <a:buNone/>
              <a:defRPr sz="1200"/>
            </a:lvl6pPr>
            <a:lvl7pPr lvl="6" algn="ctr">
              <a:lnSpc>
                <a:spcPct val="90000"/>
              </a:lnSpc>
              <a:spcBef>
                <a:spcPts val="400"/>
              </a:spcBef>
              <a:spcAft>
                <a:spcPts val="0"/>
              </a:spcAft>
              <a:buClr>
                <a:schemeClr val="dk1"/>
              </a:buClr>
              <a:buSzPts val="1200"/>
              <a:buNone/>
              <a:defRPr sz="1200"/>
            </a:lvl7pPr>
            <a:lvl8pPr lvl="7" algn="ctr">
              <a:lnSpc>
                <a:spcPct val="90000"/>
              </a:lnSpc>
              <a:spcBef>
                <a:spcPts val="400"/>
              </a:spcBef>
              <a:spcAft>
                <a:spcPts val="0"/>
              </a:spcAft>
              <a:buClr>
                <a:schemeClr val="dk1"/>
              </a:buClr>
              <a:buSzPts val="1200"/>
              <a:buNone/>
              <a:defRPr sz="1200"/>
            </a:lvl8pPr>
            <a:lvl9pPr lvl="8" algn="ctr">
              <a:lnSpc>
                <a:spcPct val="90000"/>
              </a:lnSpc>
              <a:spcBef>
                <a:spcPts val="400"/>
              </a:spcBef>
              <a:spcAft>
                <a:spcPts val="0"/>
              </a:spcAft>
              <a:buClr>
                <a:schemeClr val="dk1"/>
              </a:buClr>
              <a:buSzPts val="1200"/>
              <a:buNone/>
              <a:defRPr sz="1200"/>
            </a:lvl9pPr>
          </a:lstStyle>
          <a:p>
            <a:endParaRPr/>
          </a:p>
        </p:txBody>
      </p:sp>
      <p:sp>
        <p:nvSpPr>
          <p:cNvPr id="65" name="Google Shape;65;p1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6" name="Google Shape;66;p1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3888" y="1282304"/>
            <a:ext cx="7886700" cy="2139553"/>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0" name="Google Shape;70;p16"/>
          <p:cNvSpPr txBox="1">
            <a:spLocks noGrp="1"/>
          </p:cNvSpPr>
          <p:nvPr>
            <p:ph type="body" idx="1"/>
          </p:nvPr>
        </p:nvSpPr>
        <p:spPr>
          <a:xfrm>
            <a:off x="623888" y="3442097"/>
            <a:ext cx="7886700" cy="1125140"/>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rgbClr val="888888"/>
              </a:buClr>
              <a:buSzPts val="1800"/>
              <a:buNone/>
              <a:defRPr sz="1800">
                <a:solidFill>
                  <a:srgbClr val="888888"/>
                </a:solidFill>
              </a:defRPr>
            </a:lvl1pPr>
            <a:lvl2pPr marL="914400" lvl="1" indent="-228600" algn="l">
              <a:lnSpc>
                <a:spcPct val="90000"/>
              </a:lnSpc>
              <a:spcBef>
                <a:spcPts val="400"/>
              </a:spcBef>
              <a:spcAft>
                <a:spcPts val="0"/>
              </a:spcAft>
              <a:buClr>
                <a:srgbClr val="888888"/>
              </a:buClr>
              <a:buSzPts val="1500"/>
              <a:buNone/>
              <a:defRPr sz="1500">
                <a:solidFill>
                  <a:srgbClr val="888888"/>
                </a:solidFill>
              </a:defRPr>
            </a:lvl2pPr>
            <a:lvl3pPr marL="1371600" lvl="2" indent="-228600" algn="l">
              <a:lnSpc>
                <a:spcPct val="90000"/>
              </a:lnSpc>
              <a:spcBef>
                <a:spcPts val="400"/>
              </a:spcBef>
              <a:spcAft>
                <a:spcPts val="0"/>
              </a:spcAft>
              <a:buClr>
                <a:srgbClr val="888888"/>
              </a:buClr>
              <a:buSzPts val="1400"/>
              <a:buNone/>
              <a:defRPr sz="1400">
                <a:solidFill>
                  <a:srgbClr val="888888"/>
                </a:solidFill>
              </a:defRPr>
            </a:lvl3pPr>
            <a:lvl4pPr marL="1828800" lvl="3" indent="-228600" algn="l">
              <a:lnSpc>
                <a:spcPct val="90000"/>
              </a:lnSpc>
              <a:spcBef>
                <a:spcPts val="400"/>
              </a:spcBef>
              <a:spcAft>
                <a:spcPts val="0"/>
              </a:spcAft>
              <a:buClr>
                <a:srgbClr val="888888"/>
              </a:buClr>
              <a:buSzPts val="1200"/>
              <a:buNone/>
              <a:defRPr sz="1200">
                <a:solidFill>
                  <a:srgbClr val="888888"/>
                </a:solidFill>
              </a:defRPr>
            </a:lvl4pPr>
            <a:lvl5pPr marL="2286000" lvl="4" indent="-228600" algn="l">
              <a:lnSpc>
                <a:spcPct val="90000"/>
              </a:lnSpc>
              <a:spcBef>
                <a:spcPts val="400"/>
              </a:spcBef>
              <a:spcAft>
                <a:spcPts val="0"/>
              </a:spcAft>
              <a:buClr>
                <a:srgbClr val="888888"/>
              </a:buClr>
              <a:buSzPts val="1200"/>
              <a:buNone/>
              <a:defRPr sz="1200">
                <a:solidFill>
                  <a:srgbClr val="888888"/>
                </a:solidFill>
              </a:defRPr>
            </a:lvl5pPr>
            <a:lvl6pPr marL="2743200" lvl="5" indent="-228600" algn="l">
              <a:lnSpc>
                <a:spcPct val="90000"/>
              </a:lnSpc>
              <a:spcBef>
                <a:spcPts val="400"/>
              </a:spcBef>
              <a:spcAft>
                <a:spcPts val="0"/>
              </a:spcAft>
              <a:buClr>
                <a:srgbClr val="888888"/>
              </a:buClr>
              <a:buSzPts val="1200"/>
              <a:buNone/>
              <a:defRPr sz="1200">
                <a:solidFill>
                  <a:srgbClr val="888888"/>
                </a:solidFill>
              </a:defRPr>
            </a:lvl6pPr>
            <a:lvl7pPr marL="3200400" lvl="6" indent="-228600" algn="l">
              <a:lnSpc>
                <a:spcPct val="90000"/>
              </a:lnSpc>
              <a:spcBef>
                <a:spcPts val="400"/>
              </a:spcBef>
              <a:spcAft>
                <a:spcPts val="0"/>
              </a:spcAft>
              <a:buClr>
                <a:srgbClr val="888888"/>
              </a:buClr>
              <a:buSzPts val="1200"/>
              <a:buNone/>
              <a:defRPr sz="1200">
                <a:solidFill>
                  <a:srgbClr val="888888"/>
                </a:solidFill>
              </a:defRPr>
            </a:lvl7pPr>
            <a:lvl8pPr marL="3657600" lvl="7" indent="-228600" algn="l">
              <a:lnSpc>
                <a:spcPct val="90000"/>
              </a:lnSpc>
              <a:spcBef>
                <a:spcPts val="400"/>
              </a:spcBef>
              <a:spcAft>
                <a:spcPts val="0"/>
              </a:spcAft>
              <a:buClr>
                <a:srgbClr val="888888"/>
              </a:buClr>
              <a:buSzPts val="1200"/>
              <a:buNone/>
              <a:defRPr sz="1200">
                <a:solidFill>
                  <a:srgbClr val="888888"/>
                </a:solidFill>
              </a:defRPr>
            </a:lvl8pPr>
            <a:lvl9pPr marL="4114800" lvl="8" indent="-228600" algn="l">
              <a:lnSpc>
                <a:spcPct val="90000"/>
              </a:lnSpc>
              <a:spcBef>
                <a:spcPts val="400"/>
              </a:spcBef>
              <a:spcAft>
                <a:spcPts val="0"/>
              </a:spcAft>
              <a:buClr>
                <a:srgbClr val="888888"/>
              </a:buClr>
              <a:buSzPts val="1200"/>
              <a:buNone/>
              <a:defRPr sz="1200">
                <a:solidFill>
                  <a:srgbClr val="888888"/>
                </a:solidFill>
              </a:defRPr>
            </a:lvl9pPr>
          </a:lstStyle>
          <a:p>
            <a:endParaRPr/>
          </a:p>
        </p:txBody>
      </p:sp>
      <p:sp>
        <p:nvSpPr>
          <p:cNvPr id="71" name="Google Shape;71;p1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2" name="Google Shape;72;p1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3" name="Google Shape;73;p1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74"/>
        <p:cNvGrpSpPr/>
        <p:nvPr/>
      </p:nvGrpSpPr>
      <p:grpSpPr>
        <a:xfrm>
          <a:off x="0" y="0"/>
          <a:ext cx="0" cy="0"/>
          <a:chOff x="0" y="0"/>
          <a:chExt cx="0" cy="0"/>
        </a:xfrm>
      </p:grpSpPr>
      <p:sp>
        <p:nvSpPr>
          <p:cNvPr id="75" name="Google Shape;75;p17"/>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6" name="Google Shape;76;p17"/>
          <p:cNvSpPr txBox="1">
            <a:spLocks noGrp="1"/>
          </p:cNvSpPr>
          <p:nvPr>
            <p:ph type="body" idx="1"/>
          </p:nvPr>
        </p:nvSpPr>
        <p:spPr>
          <a:xfrm>
            <a:off x="6286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7" name="Google Shape;77;p17"/>
          <p:cNvSpPr txBox="1">
            <a:spLocks noGrp="1"/>
          </p:cNvSpPr>
          <p:nvPr>
            <p:ph type="body" idx="2"/>
          </p:nvPr>
        </p:nvSpPr>
        <p:spPr>
          <a:xfrm>
            <a:off x="4629150" y="1369219"/>
            <a:ext cx="3886200" cy="3263504"/>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78" name="Google Shape;78;p1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9" name="Google Shape;79;p1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81"/>
        <p:cNvGrpSpPr/>
        <p:nvPr/>
      </p:nvGrpSpPr>
      <p:grpSpPr>
        <a:xfrm>
          <a:off x="0" y="0"/>
          <a:ext cx="0" cy="0"/>
          <a:chOff x="0" y="0"/>
          <a:chExt cx="0" cy="0"/>
        </a:xfrm>
      </p:grpSpPr>
      <p:sp>
        <p:nvSpPr>
          <p:cNvPr id="82" name="Google Shape;82;p18"/>
          <p:cNvSpPr txBox="1">
            <a:spLocks noGrp="1"/>
          </p:cNvSpPr>
          <p:nvPr>
            <p:ph type="title"/>
          </p:nvPr>
        </p:nvSpPr>
        <p:spPr>
          <a:xfrm>
            <a:off x="629841"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83" name="Google Shape;83;p18"/>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4" name="Google Shape;84;p18"/>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5" name="Google Shape;85;p18"/>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rm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86" name="Google Shape;86;p18"/>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87" name="Google Shape;87;p1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8" name="Google Shape;88;p1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9" name="Google Shape;89;p1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92" name="Google Shape;92;p1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3" name="Google Shape;93;p1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4" name="Google Shape;94;p1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7" name="Google Shape;97;p2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8" name="Google Shape;98;p2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1" name="Google Shape;101;p21"/>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rm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102" name="Google Shape;102;p21"/>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03" name="Google Shape;103;p2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4" name="Google Shape;104;p2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178" cy="1200150"/>
          </a:xfrm>
          <a:prstGeom prst="rect">
            <a:avLst/>
          </a:prstGeom>
          <a:noFill/>
          <a:ln>
            <a:noFill/>
          </a:ln>
        </p:spPr>
        <p:txBody>
          <a:bodyPr spcFirstLastPara="1" wrap="square" lIns="68575" tIns="34275" rIns="68575" bIns="34275"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08" name="Google Shape;108;p22"/>
          <p:cNvSpPr>
            <a:spLocks noGrp="1"/>
          </p:cNvSpPr>
          <p:nvPr>
            <p:ph type="pic" idx="2"/>
          </p:nvPr>
        </p:nvSpPr>
        <p:spPr>
          <a:xfrm>
            <a:off x="3887391" y="740569"/>
            <a:ext cx="4629150" cy="3655219"/>
          </a:xfrm>
          <a:prstGeom prst="rect">
            <a:avLst/>
          </a:prstGeom>
          <a:noFill/>
          <a:ln>
            <a:noFill/>
          </a:ln>
        </p:spPr>
      </p:sp>
      <p:sp>
        <p:nvSpPr>
          <p:cNvPr id="109" name="Google Shape;109;p22"/>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rm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110" name="Google Shape;110;p2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2" name="Google Shape;112;p2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15" name="Google Shape;115;p23"/>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16" name="Google Shape;116;p2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7" name="Google Shape;117;p2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73" y="1467446"/>
            <a:ext cx="4358879" cy="1971675"/>
          </a:xfrm>
          <a:prstGeom prst="rect">
            <a:avLst/>
          </a:prstGeom>
          <a:noFill/>
          <a:ln>
            <a:noFill/>
          </a:ln>
        </p:spPr>
        <p:txBody>
          <a:bodyPr spcFirstLastPara="1" wrap="square" lIns="68575" tIns="34275" rIns="68575" bIns="34275" anchor="ctr" anchorCtr="0">
            <a:normAutofit/>
          </a:bodyPr>
          <a:lstStyle>
            <a:lvl1pPr lvl="0" algn="l">
              <a:lnSpc>
                <a:spcPct val="90000"/>
              </a:lnSpc>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21" name="Google Shape;121;p24"/>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rm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22" name="Google Shape;122;p24"/>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3" name="Google Shape;123;p24"/>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4" name="Google Shape;124;p24"/>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172"/>
          </a:xfrm>
          <a:prstGeom prst="rect">
            <a:avLst/>
          </a:prstGeom>
          <a:noFill/>
          <a:ln>
            <a:noFill/>
          </a:ln>
        </p:spPr>
        <p:txBody>
          <a:bodyPr spcFirstLastPara="1" wrap="square" lIns="68575" tIns="34275" rIns="68575" bIns="34275"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rm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4" name="Google Shape;54;p13"/>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55" name="Google Shape;55;p13"/>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2.xml"/><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12.xml"/><Relationship Id="rId4" Type="http://schemas.openxmlformats.org/officeDocument/2006/relationships/image" Target="../media/image20.png"/></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12.xml"/><Relationship Id="rId4" Type="http://schemas.openxmlformats.org/officeDocument/2006/relationships/image" Target="../media/image21.png"/></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130" name="Google Shape;130;p2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131" name="Google Shape;131;p2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132" name="Google Shape;132;p2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33" name="Google Shape;133;p2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34" name="Google Shape;134;p25"/>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35" name="Google Shape;135;p25" descr="Resultado de imagen para logo espe"/>
          <p:cNvPicPr preferRelativeResize="0"/>
          <p:nvPr/>
        </p:nvPicPr>
        <p:blipFill rotWithShape="1">
          <a:blip r:embed="rId3">
            <a:alphaModFix/>
          </a:blip>
          <a:srcRect/>
          <a:stretch/>
        </p:blipFill>
        <p:spPr>
          <a:xfrm>
            <a:off x="2507912" y="134675"/>
            <a:ext cx="4195800" cy="846275"/>
          </a:xfrm>
          <a:prstGeom prst="rect">
            <a:avLst/>
          </a:prstGeom>
          <a:noFill/>
          <a:ln>
            <a:noFill/>
          </a:ln>
        </p:spPr>
      </p:pic>
      <p:sp>
        <p:nvSpPr>
          <p:cNvPr id="136" name="Google Shape;136;p25"/>
          <p:cNvSpPr/>
          <p:nvPr/>
        </p:nvSpPr>
        <p:spPr>
          <a:xfrm>
            <a:off x="801709" y="999725"/>
            <a:ext cx="7785279" cy="1107996"/>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1400" b="1" i="0" u="none" strike="noStrike" cap="none">
                <a:solidFill>
                  <a:srgbClr val="000000"/>
                </a:solidFill>
                <a:latin typeface="Arial"/>
                <a:ea typeface="Arial"/>
                <a:cs typeface="Arial"/>
                <a:sym typeface="Arial"/>
              </a:rPr>
              <a:t>VICERRECTORADO DE INVESTIGACIÓN INNOVACIÓN Y TRANSFERENCIA DE TECNOLOGÍA</a:t>
            </a:r>
            <a:endParaRPr sz="1100"/>
          </a:p>
          <a:p>
            <a:pPr marL="0" marR="0" lvl="0" indent="0" algn="ctr" rtl="0">
              <a:spcBef>
                <a:spcPts val="0"/>
              </a:spcBef>
              <a:spcAft>
                <a:spcPts val="0"/>
              </a:spcAft>
              <a:buNone/>
            </a:pPr>
            <a:endParaRPr sz="1400" b="1"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r>
              <a:rPr lang="es-419" sz="1400" b="1" i="0" u="none" strike="noStrike" cap="none">
                <a:solidFill>
                  <a:srgbClr val="000000"/>
                </a:solidFill>
                <a:latin typeface="Arial"/>
                <a:ea typeface="Arial"/>
                <a:cs typeface="Arial"/>
                <a:sym typeface="Arial"/>
              </a:rPr>
              <a:t>DEPARTAMENTO DE CIENCIAS HUMANAS Y SOCIALES</a:t>
            </a:r>
            <a:endParaRPr sz="1400" b="1"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endParaRPr sz="1400" b="1" i="0" u="none" strike="noStrike" cap="none">
              <a:solidFill>
                <a:srgbClr val="000000"/>
              </a:solidFill>
              <a:latin typeface="Arial"/>
              <a:ea typeface="Arial"/>
              <a:cs typeface="Arial"/>
              <a:sym typeface="Arial"/>
            </a:endParaRPr>
          </a:p>
          <a:p>
            <a:pPr marL="0" marR="0" lvl="0" indent="0" algn="ctr" rtl="0">
              <a:spcBef>
                <a:spcPts val="0"/>
              </a:spcBef>
              <a:spcAft>
                <a:spcPts val="0"/>
              </a:spcAft>
              <a:buNone/>
            </a:pPr>
            <a:r>
              <a:rPr lang="es-419" sz="1400" b="1" i="0" u="none" strike="noStrike" cap="none">
                <a:solidFill>
                  <a:srgbClr val="000000"/>
                </a:solidFill>
                <a:latin typeface="Arial"/>
                <a:ea typeface="Arial"/>
                <a:cs typeface="Arial"/>
                <a:sym typeface="Arial"/>
              </a:rPr>
              <a:t>MAESTRÍA EN DOCENCIA UNIVERSITARIA</a:t>
            </a:r>
            <a:endParaRPr sz="1100"/>
          </a:p>
        </p:txBody>
      </p:sp>
      <p:sp>
        <p:nvSpPr>
          <p:cNvPr id="137" name="Google Shape;137;p25"/>
          <p:cNvSpPr/>
          <p:nvPr/>
        </p:nvSpPr>
        <p:spPr>
          <a:xfrm>
            <a:off x="1698404" y="2594295"/>
            <a:ext cx="6152881" cy="900247"/>
          </a:xfrm>
          <a:prstGeom prst="rect">
            <a:avLst/>
          </a:prstGeom>
          <a:noFill/>
          <a:ln>
            <a:noFill/>
          </a:ln>
        </p:spPr>
        <p:txBody>
          <a:bodyPr spcFirstLastPara="1" wrap="square" lIns="68575" tIns="34275" rIns="68575" bIns="34275" anchor="t" anchorCtr="0">
            <a:noAutofit/>
          </a:bodyPr>
          <a:lstStyle/>
          <a:p>
            <a:pPr marL="0" marR="0" lvl="0" indent="0" algn="just" rtl="0">
              <a:spcBef>
                <a:spcPts val="0"/>
              </a:spcBef>
              <a:spcAft>
                <a:spcPts val="0"/>
              </a:spcAft>
              <a:buNone/>
            </a:pPr>
            <a:r>
              <a:rPr lang="es-419" sz="1400" b="1" i="0" u="none" strike="noStrike" cap="none">
                <a:solidFill>
                  <a:srgbClr val="000000"/>
                </a:solidFill>
                <a:latin typeface="Arial"/>
                <a:ea typeface="Arial"/>
                <a:cs typeface="Arial"/>
                <a:sym typeface="Arial"/>
              </a:rPr>
              <a:t>TEMA: </a:t>
            </a:r>
            <a:r>
              <a:rPr lang="es-419" sz="1400" b="0" i="0" u="none" strike="noStrike" cap="none">
                <a:solidFill>
                  <a:srgbClr val="000000"/>
                </a:solidFill>
                <a:latin typeface="Arial"/>
                <a:ea typeface="Arial"/>
                <a:cs typeface="Arial"/>
                <a:sym typeface="Arial"/>
              </a:rPr>
              <a:t>“LA EFECTIVIDAD DEL CURSO DE NIVELACIÓN SI 2019 Y SU RELACIÓN CON LA REPITENCIA ACADÉMICA EN PRIMER NIVEL DE LAS CARRERAS DE INGENIERÍA DE LA UNIVERSIDAD DE LAS FUERZAS ARMADAS ESPE CAMPUS SANGOLQUÍ”</a:t>
            </a:r>
            <a:endParaRPr sz="1400" b="0" i="0" u="none" strike="noStrike" cap="none">
              <a:solidFill>
                <a:schemeClr val="dk1"/>
              </a:solidFill>
              <a:latin typeface="Arial"/>
              <a:ea typeface="Arial"/>
              <a:cs typeface="Arial"/>
              <a:sym typeface="Arial"/>
            </a:endParaRPr>
          </a:p>
        </p:txBody>
      </p:sp>
      <p:sp>
        <p:nvSpPr>
          <p:cNvPr id="138" name="Google Shape;138;p25"/>
          <p:cNvSpPr/>
          <p:nvPr/>
        </p:nvSpPr>
        <p:spPr>
          <a:xfrm>
            <a:off x="1698404" y="3747182"/>
            <a:ext cx="5999942" cy="658931"/>
          </a:xfrm>
          <a:prstGeom prst="rect">
            <a:avLst/>
          </a:prstGeom>
          <a:noFill/>
          <a:ln>
            <a:noFill/>
          </a:ln>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es-419" sz="1400" b="1" i="0" u="none" strike="noStrike" cap="none">
                <a:solidFill>
                  <a:srgbClr val="000000"/>
                </a:solidFill>
              </a:rPr>
              <a:t>AUTOR:  </a:t>
            </a:r>
            <a:r>
              <a:rPr lang="es-419" sz="1400" i="0" u="none" strike="noStrike" cap="none">
                <a:solidFill>
                  <a:schemeClr val="dk1"/>
                </a:solidFill>
              </a:rPr>
              <a:t>LOACHAMÍN IZA HENRY DAVID</a:t>
            </a:r>
            <a:endParaRPr sz="1400" b="1" i="0" u="none" strike="noStrike" cap="none">
              <a:solidFill>
                <a:srgbClr val="000000"/>
              </a:solidFill>
            </a:endParaRPr>
          </a:p>
          <a:p>
            <a:pPr marL="0" marR="0" lvl="0" indent="0" algn="ctr" rtl="0">
              <a:lnSpc>
                <a:spcPct val="150000"/>
              </a:lnSpc>
              <a:spcBef>
                <a:spcPts val="0"/>
              </a:spcBef>
              <a:spcAft>
                <a:spcPts val="0"/>
              </a:spcAft>
              <a:buNone/>
            </a:pPr>
            <a:r>
              <a:rPr lang="es-419" sz="1400" b="1" i="0" u="none" strike="noStrike" cap="none">
                <a:solidFill>
                  <a:srgbClr val="000000"/>
                </a:solidFill>
              </a:rPr>
              <a:t>DIRECTOR:  </a:t>
            </a:r>
            <a:r>
              <a:rPr lang="es-419" sz="1400" i="0" u="none" strike="noStrike" cap="none">
                <a:solidFill>
                  <a:schemeClr val="dk1"/>
                </a:solidFill>
              </a:rPr>
              <a:t>MSC. WILMAN GUARNIZO </a:t>
            </a:r>
            <a:endParaRPr sz="1400" i="0" u="none" strike="noStrike" cap="none">
              <a:solidFill>
                <a:srgbClr val="000000"/>
              </a:solidFill>
            </a:endParaRPr>
          </a:p>
        </p:txBody>
      </p:sp>
      <p:sp>
        <p:nvSpPr>
          <p:cNvPr id="139" name="Google Shape;139;p25"/>
          <p:cNvSpPr/>
          <p:nvPr/>
        </p:nvSpPr>
        <p:spPr>
          <a:xfrm>
            <a:off x="3995670" y="4658752"/>
            <a:ext cx="1220273" cy="484748"/>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1400" b="0" i="0" u="none" strike="noStrike" cap="none">
                <a:solidFill>
                  <a:srgbClr val="000000"/>
                </a:solidFill>
                <a:latin typeface="Arial"/>
                <a:ea typeface="Arial"/>
                <a:cs typeface="Arial"/>
                <a:sym typeface="Arial"/>
              </a:rPr>
              <a:t>SANGOLQUÍ</a:t>
            </a:r>
            <a:endParaRPr sz="1100"/>
          </a:p>
          <a:p>
            <a:pPr marL="0" marR="0" lvl="0" indent="0" algn="ctr" rtl="0">
              <a:spcBef>
                <a:spcPts val="0"/>
              </a:spcBef>
              <a:spcAft>
                <a:spcPts val="0"/>
              </a:spcAft>
              <a:buNone/>
            </a:pPr>
            <a:r>
              <a:rPr lang="es-419" sz="1400" b="0" i="0" u="none" strike="noStrike" cap="none">
                <a:solidFill>
                  <a:srgbClr val="000000"/>
                </a:solidFill>
                <a:latin typeface="Arial"/>
                <a:ea typeface="Arial"/>
                <a:cs typeface="Arial"/>
                <a:sym typeface="Arial"/>
              </a:rPr>
              <a:t>2021</a:t>
            </a:r>
            <a:endParaRPr sz="1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4"/>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00" name="Google Shape;300;p34"/>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301" name="Google Shape;301;p34"/>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302" name="Google Shape;302;p34"/>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03" name="Google Shape;303;p34"/>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04" name="Google Shape;304;p34"/>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05" name="Google Shape;305;p34"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06" name="Google Shape;306;p34"/>
          <p:cNvSpPr txBox="1"/>
          <p:nvPr/>
        </p:nvSpPr>
        <p:spPr>
          <a:xfrm>
            <a:off x="2107048" y="736088"/>
            <a:ext cx="4929900" cy="7158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rPr>
              <a:t>SISTEMA DE EDUCACIÓN SUPERIOR DEL ECUADOR</a:t>
            </a:r>
            <a:endParaRPr sz="2100" b="1" i="0" u="none" strike="noStrike" cap="none">
              <a:solidFill>
                <a:schemeClr val="dk1"/>
              </a:solidFill>
            </a:endParaRPr>
          </a:p>
        </p:txBody>
      </p:sp>
      <p:grpSp>
        <p:nvGrpSpPr>
          <p:cNvPr id="307" name="Google Shape;307;p34"/>
          <p:cNvGrpSpPr/>
          <p:nvPr/>
        </p:nvGrpSpPr>
        <p:grpSpPr>
          <a:xfrm>
            <a:off x="1382462" y="1586679"/>
            <a:ext cx="6379075" cy="3265622"/>
            <a:chOff x="-129" y="95"/>
            <a:chExt cx="8505433" cy="4354163"/>
          </a:xfrm>
        </p:grpSpPr>
        <p:sp>
          <p:nvSpPr>
            <p:cNvPr id="308" name="Google Shape;308;p34"/>
            <p:cNvSpPr/>
            <p:nvPr/>
          </p:nvSpPr>
          <p:spPr>
            <a:xfrm>
              <a:off x="4" y="1525258"/>
              <a:ext cx="8505000" cy="2829000"/>
            </a:xfrm>
            <a:prstGeom prst="rect">
              <a:avLst/>
            </a:prstGeom>
            <a:solidFill>
              <a:srgbClr val="4372C3"/>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09" name="Google Shape;309;p34"/>
            <p:cNvSpPr txBox="1"/>
            <p:nvPr/>
          </p:nvSpPr>
          <p:spPr>
            <a:xfrm>
              <a:off x="4" y="1525191"/>
              <a:ext cx="8505000" cy="2829000"/>
            </a:xfrm>
            <a:prstGeom prst="rect">
              <a:avLst/>
            </a:prstGeom>
            <a:noFill/>
            <a:ln>
              <a:noFill/>
            </a:ln>
          </p:spPr>
          <p:txBody>
            <a:bodyPr spcFirstLastPara="1" wrap="square" lIns="117350" tIns="117350" rIns="117350" bIns="1173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rPr>
                <a:t>De acuerdo con la normativa de nivelación de carrera de la Universidad de las Fuerzas Armadas ESPE, la nivelación de carrera tiene como principal objetivo articular el perfil de salida de los bachilleres con el perfil de ingreso a las diferentes carreras de educación superior.</a:t>
              </a:r>
              <a:endParaRPr sz="1700">
                <a:solidFill>
                  <a:schemeClr val="lt1"/>
                </a:solidFill>
              </a:endParaRPr>
            </a:p>
          </p:txBody>
        </p:sp>
        <p:sp>
          <p:nvSpPr>
            <p:cNvPr id="310" name="Google Shape;310;p34"/>
            <p:cNvSpPr/>
            <p:nvPr/>
          </p:nvSpPr>
          <p:spPr>
            <a:xfrm rot="10800000">
              <a:off x="-129" y="95"/>
              <a:ext cx="8505300" cy="1340100"/>
            </a:xfrm>
            <a:prstGeom prst="upArrowCallout">
              <a:avLst>
                <a:gd name="adj1" fmla="val 25000"/>
                <a:gd name="adj2" fmla="val 25000"/>
                <a:gd name="adj3" fmla="val 25000"/>
                <a:gd name="adj4" fmla="val 64977"/>
              </a:avLst>
            </a:prstGeom>
            <a:solidFill>
              <a:srgbClr val="C4E0B2"/>
            </a:solidFill>
            <a:ln w="12700" cap="flat" cmpd="sng">
              <a:solidFill>
                <a:srgbClr val="00B050"/>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11" name="Google Shape;311;p34"/>
            <p:cNvSpPr txBox="1"/>
            <p:nvPr/>
          </p:nvSpPr>
          <p:spPr>
            <a:xfrm>
              <a:off x="4" y="223"/>
              <a:ext cx="8505300" cy="783300"/>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s-419" sz="2200">
                  <a:solidFill>
                    <a:schemeClr val="dk1"/>
                  </a:solidFill>
                </a:rPr>
                <a:t>Curso de nivelación</a:t>
              </a:r>
              <a:endParaRPr sz="180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p3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17" name="Google Shape;317;p3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318" name="Google Shape;318;p3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319" name="Google Shape;319;p3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20" name="Google Shape;320;p3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21" name="Google Shape;321;p35"/>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22" name="Google Shape;322;p35"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23" name="Google Shape;323;p35"/>
          <p:cNvSpPr txBox="1"/>
          <p:nvPr/>
        </p:nvSpPr>
        <p:spPr>
          <a:xfrm>
            <a:off x="2432023" y="353851"/>
            <a:ext cx="4056900" cy="715800"/>
          </a:xfrm>
          <a:prstGeom prst="rect">
            <a:avLst/>
          </a:prstGeom>
          <a:noFill/>
          <a:ln>
            <a:noFill/>
          </a:ln>
        </p:spPr>
        <p:txBody>
          <a:bodyPr spcFirstLastPara="1" wrap="square" lIns="68575" tIns="34275" rIns="68575" bIns="34275" anchor="t" anchorCtr="0">
            <a:spAutoFit/>
          </a:bodyPr>
          <a:lstStyle/>
          <a:p>
            <a:pPr marL="0" marR="0" lvl="2" indent="0" algn="ctr" rtl="0">
              <a:spcBef>
                <a:spcPts val="0"/>
              </a:spcBef>
              <a:spcAft>
                <a:spcPts val="0"/>
              </a:spcAft>
              <a:buNone/>
            </a:pPr>
            <a:r>
              <a:rPr lang="es-419" sz="2100" b="1" i="0" u="none" strike="noStrike" cap="none">
                <a:solidFill>
                  <a:schemeClr val="dk1"/>
                </a:solidFill>
              </a:rPr>
              <a:t>SISTEMA DE EDUCACIÓN SUPERIOR DEL ECUADOR</a:t>
            </a:r>
            <a:endParaRPr sz="2100" b="1" i="0" u="none" strike="noStrike" cap="none">
              <a:solidFill>
                <a:schemeClr val="dk1"/>
              </a:solidFill>
            </a:endParaRPr>
          </a:p>
        </p:txBody>
      </p:sp>
      <p:grpSp>
        <p:nvGrpSpPr>
          <p:cNvPr id="324" name="Google Shape;324;p35"/>
          <p:cNvGrpSpPr/>
          <p:nvPr/>
        </p:nvGrpSpPr>
        <p:grpSpPr>
          <a:xfrm>
            <a:off x="1124847" y="1132126"/>
            <a:ext cx="6378865" cy="735365"/>
            <a:chOff x="0" y="15025"/>
            <a:chExt cx="8505154" cy="980487"/>
          </a:xfrm>
        </p:grpSpPr>
        <p:sp>
          <p:nvSpPr>
            <p:cNvPr id="325" name="Google Shape;325;p35"/>
            <p:cNvSpPr/>
            <p:nvPr/>
          </p:nvSpPr>
          <p:spPr>
            <a:xfrm>
              <a:off x="0" y="601115"/>
              <a:ext cx="8505154" cy="394397"/>
            </a:xfrm>
            <a:prstGeom prst="rect">
              <a:avLst/>
            </a:prstGeom>
            <a:solidFill>
              <a:srgbClr val="C4E0B2"/>
            </a:solidFill>
            <a:ln w="12700" cap="flat" cmpd="sng">
              <a:solidFill>
                <a:srgbClr val="00B050"/>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26" name="Google Shape;326;p35"/>
            <p:cNvSpPr txBox="1"/>
            <p:nvPr/>
          </p:nvSpPr>
          <p:spPr>
            <a:xfrm>
              <a:off x="0" y="601115"/>
              <a:ext cx="8505154" cy="394397"/>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s-419" sz="1500">
                  <a:solidFill>
                    <a:schemeClr val="dk1"/>
                  </a:solidFill>
                  <a:latin typeface="Calibri"/>
                  <a:ea typeface="Calibri"/>
                  <a:cs typeface="Calibri"/>
                  <a:sym typeface="Calibri"/>
                </a:rPr>
                <a:t>Contenidos</a:t>
              </a:r>
              <a:endParaRPr sz="1100"/>
            </a:p>
          </p:txBody>
        </p:sp>
        <p:sp>
          <p:nvSpPr>
            <p:cNvPr id="327" name="Google Shape;327;p35"/>
            <p:cNvSpPr/>
            <p:nvPr/>
          </p:nvSpPr>
          <p:spPr>
            <a:xfrm rot="10800000">
              <a:off x="0" y="15025"/>
              <a:ext cx="8505154" cy="606582"/>
            </a:xfrm>
            <a:prstGeom prst="upArrowCallout">
              <a:avLst>
                <a:gd name="adj1" fmla="val 25000"/>
                <a:gd name="adj2" fmla="val 25000"/>
                <a:gd name="adj3" fmla="val 25000"/>
                <a:gd name="adj4" fmla="val 64977"/>
              </a:avLst>
            </a:prstGeom>
            <a:solidFill>
              <a:srgbClr val="C4E0B2"/>
            </a:solidFill>
            <a:ln w="12700" cap="flat" cmpd="sng">
              <a:solidFill>
                <a:srgbClr val="00B050"/>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28" name="Google Shape;328;p35"/>
            <p:cNvSpPr txBox="1"/>
            <p:nvPr/>
          </p:nvSpPr>
          <p:spPr>
            <a:xfrm>
              <a:off x="0" y="15025"/>
              <a:ext cx="8505154" cy="394139"/>
            </a:xfrm>
            <a:prstGeom prst="rect">
              <a:avLst/>
            </a:prstGeom>
            <a:noFill/>
            <a:ln>
              <a:noFill/>
            </a:ln>
          </p:spPr>
          <p:txBody>
            <a:bodyPr spcFirstLastPara="1" wrap="square" lIns="106675" tIns="106675" rIns="106675" bIns="106675" anchor="ctr" anchorCtr="0">
              <a:noAutofit/>
            </a:bodyPr>
            <a:lstStyle/>
            <a:p>
              <a:pPr marL="0" marR="0" lvl="0" indent="0" algn="ctr" rtl="0">
                <a:lnSpc>
                  <a:spcPct val="90000"/>
                </a:lnSpc>
                <a:spcBef>
                  <a:spcPts val="0"/>
                </a:spcBef>
                <a:spcAft>
                  <a:spcPts val="0"/>
                </a:spcAft>
                <a:buClr>
                  <a:schemeClr val="dk1"/>
                </a:buClr>
                <a:buSzPts val="1500"/>
                <a:buFont typeface="Calibri"/>
                <a:buNone/>
              </a:pPr>
              <a:r>
                <a:rPr lang="es-419" sz="1500">
                  <a:solidFill>
                    <a:schemeClr val="dk1"/>
                  </a:solidFill>
                </a:rPr>
                <a:t>Curso de nivelación</a:t>
              </a:r>
              <a:endParaRPr sz="1100"/>
            </a:p>
          </p:txBody>
        </p:sp>
      </p:grpSp>
      <p:pic>
        <p:nvPicPr>
          <p:cNvPr id="329" name="Google Shape;329;p35"/>
          <p:cNvPicPr preferRelativeResize="0"/>
          <p:nvPr/>
        </p:nvPicPr>
        <p:blipFill rotWithShape="1">
          <a:blip r:embed="rId4">
            <a:alphaModFix/>
          </a:blip>
          <a:srcRect/>
          <a:stretch/>
        </p:blipFill>
        <p:spPr>
          <a:xfrm>
            <a:off x="501429" y="2005077"/>
            <a:ext cx="7886699" cy="256208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36"/>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35" name="Google Shape;335;p36"/>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336" name="Google Shape;336;p36"/>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337" name="Google Shape;337;p36"/>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38" name="Google Shape;338;p36"/>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39" name="Google Shape;339;p36"/>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40" name="Google Shape;340;p3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41" name="Google Shape;341;p36"/>
          <p:cNvSpPr txBox="1"/>
          <p:nvPr/>
        </p:nvSpPr>
        <p:spPr>
          <a:xfrm>
            <a:off x="1525650" y="747125"/>
            <a:ext cx="6092700" cy="715800"/>
          </a:xfrm>
          <a:prstGeom prst="rect">
            <a:avLst/>
          </a:prstGeom>
          <a:noFill/>
          <a:ln>
            <a:noFill/>
          </a:ln>
        </p:spPr>
        <p:txBody>
          <a:bodyPr spcFirstLastPara="1" wrap="square" lIns="68575" tIns="34275" rIns="68575" bIns="34275" anchor="t" anchorCtr="0">
            <a:spAutoFit/>
          </a:bodyPr>
          <a:lstStyle/>
          <a:p>
            <a:pPr marL="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CARRERAS DE INGENIERÍA DE LA UNIVERSIDAD DE LAS FUERZAS ARMADAS ESPE</a:t>
            </a:r>
            <a:endParaRPr sz="2100" b="1" i="0" u="none" strike="noStrike" cap="none">
              <a:solidFill>
                <a:schemeClr val="dk1"/>
              </a:solidFill>
              <a:latin typeface="Calibri"/>
              <a:ea typeface="Calibri"/>
              <a:cs typeface="Calibri"/>
              <a:sym typeface="Calibri"/>
            </a:endParaRPr>
          </a:p>
        </p:txBody>
      </p:sp>
      <p:grpSp>
        <p:nvGrpSpPr>
          <p:cNvPr id="342" name="Google Shape;342;p36"/>
          <p:cNvGrpSpPr/>
          <p:nvPr/>
        </p:nvGrpSpPr>
        <p:grpSpPr>
          <a:xfrm>
            <a:off x="630960" y="1809493"/>
            <a:ext cx="7882079" cy="2382954"/>
            <a:chOff x="3080" y="587032"/>
            <a:chExt cx="10509438" cy="3177272"/>
          </a:xfrm>
        </p:grpSpPr>
        <p:sp>
          <p:nvSpPr>
            <p:cNvPr id="343" name="Google Shape;343;p36"/>
            <p:cNvSpPr/>
            <p:nvPr/>
          </p:nvSpPr>
          <p:spPr>
            <a:xfrm>
              <a:off x="3080" y="587032"/>
              <a:ext cx="2444055" cy="1466433"/>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44" name="Google Shape;344;p36"/>
            <p:cNvSpPr txBox="1"/>
            <p:nvPr/>
          </p:nvSpPr>
          <p:spPr>
            <a:xfrm>
              <a:off x="3080" y="587032"/>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en Electrónica y Automatización </a:t>
              </a:r>
              <a:endParaRPr sz="1100"/>
            </a:p>
          </p:txBody>
        </p:sp>
        <p:sp>
          <p:nvSpPr>
            <p:cNvPr id="345" name="Google Shape;345;p36"/>
            <p:cNvSpPr/>
            <p:nvPr/>
          </p:nvSpPr>
          <p:spPr>
            <a:xfrm>
              <a:off x="2691541" y="587032"/>
              <a:ext cx="2444055" cy="1466433"/>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46" name="Google Shape;346;p36"/>
            <p:cNvSpPr txBox="1"/>
            <p:nvPr/>
          </p:nvSpPr>
          <p:spPr>
            <a:xfrm>
              <a:off x="2691541" y="587032"/>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Civil</a:t>
              </a:r>
              <a:endParaRPr sz="1100"/>
            </a:p>
          </p:txBody>
        </p:sp>
        <p:sp>
          <p:nvSpPr>
            <p:cNvPr id="347" name="Google Shape;347;p36"/>
            <p:cNvSpPr/>
            <p:nvPr/>
          </p:nvSpPr>
          <p:spPr>
            <a:xfrm>
              <a:off x="5380002" y="587032"/>
              <a:ext cx="2444055" cy="1466433"/>
            </a:xfrm>
            <a:prstGeom prst="rect">
              <a:avLst/>
            </a:prstGeom>
            <a:solidFill>
              <a:schemeClr val="accent4"/>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48" name="Google Shape;348;p36"/>
            <p:cNvSpPr txBox="1"/>
            <p:nvPr/>
          </p:nvSpPr>
          <p:spPr>
            <a:xfrm>
              <a:off x="5380002" y="587032"/>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Mecánica </a:t>
              </a:r>
              <a:endParaRPr sz="1100"/>
            </a:p>
          </p:txBody>
        </p:sp>
        <p:sp>
          <p:nvSpPr>
            <p:cNvPr id="349" name="Google Shape;349;p36"/>
            <p:cNvSpPr/>
            <p:nvPr/>
          </p:nvSpPr>
          <p:spPr>
            <a:xfrm>
              <a:off x="8068463" y="587032"/>
              <a:ext cx="2444055" cy="1466433"/>
            </a:xfrm>
            <a:prstGeom prst="rect">
              <a:avLst/>
            </a:prstGeom>
            <a:solidFill>
              <a:srgbClr val="4372C3"/>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50" name="Google Shape;350;p36"/>
            <p:cNvSpPr txBox="1"/>
            <p:nvPr/>
          </p:nvSpPr>
          <p:spPr>
            <a:xfrm>
              <a:off x="8068463" y="587032"/>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en Mecatrónica</a:t>
              </a:r>
              <a:endParaRPr sz="1100"/>
            </a:p>
          </p:txBody>
        </p:sp>
        <p:sp>
          <p:nvSpPr>
            <p:cNvPr id="351" name="Google Shape;351;p36"/>
            <p:cNvSpPr/>
            <p:nvPr/>
          </p:nvSpPr>
          <p:spPr>
            <a:xfrm>
              <a:off x="1347311" y="2297871"/>
              <a:ext cx="2444055" cy="1466433"/>
            </a:xfrm>
            <a:prstGeom prst="rect">
              <a:avLst/>
            </a:prstGeom>
            <a:solidFill>
              <a:schemeClr val="accent6"/>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52" name="Google Shape;352;p36"/>
            <p:cNvSpPr txBox="1"/>
            <p:nvPr/>
          </p:nvSpPr>
          <p:spPr>
            <a:xfrm>
              <a:off x="1347311" y="2297871"/>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en Software</a:t>
              </a:r>
              <a:endParaRPr sz="1100"/>
            </a:p>
          </p:txBody>
        </p:sp>
        <p:sp>
          <p:nvSpPr>
            <p:cNvPr id="353" name="Google Shape;353;p36"/>
            <p:cNvSpPr/>
            <p:nvPr/>
          </p:nvSpPr>
          <p:spPr>
            <a:xfrm>
              <a:off x="4035772" y="2297871"/>
              <a:ext cx="2444055" cy="1466433"/>
            </a:xfrm>
            <a:prstGeom prst="rect">
              <a:avLst/>
            </a:prstGeom>
            <a:solidFill>
              <a:schemeClr val="accent2"/>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54" name="Google Shape;354;p36"/>
            <p:cNvSpPr txBox="1"/>
            <p:nvPr/>
          </p:nvSpPr>
          <p:spPr>
            <a:xfrm>
              <a:off x="4035772" y="2297871"/>
              <a:ext cx="2444055" cy="1466433"/>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en Tecnologías de la Información </a:t>
              </a:r>
              <a:endParaRPr sz="1100"/>
            </a:p>
          </p:txBody>
        </p:sp>
        <p:sp>
          <p:nvSpPr>
            <p:cNvPr id="355" name="Google Shape;355;p36"/>
            <p:cNvSpPr/>
            <p:nvPr/>
          </p:nvSpPr>
          <p:spPr>
            <a:xfrm>
              <a:off x="6724233" y="2297871"/>
              <a:ext cx="2444055" cy="1466433"/>
            </a:xfrm>
            <a:prstGeom prst="rect">
              <a:avLst/>
            </a:prstGeom>
            <a:solidFill>
              <a:schemeClr val="accent3"/>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356" name="Google Shape;356;p36"/>
            <p:cNvSpPr txBox="1"/>
            <p:nvPr/>
          </p:nvSpPr>
          <p:spPr>
            <a:xfrm>
              <a:off x="6724233" y="2297875"/>
              <a:ext cx="2595300" cy="1466400"/>
            </a:xfrm>
            <a:prstGeom prst="rect">
              <a:avLst/>
            </a:prstGeom>
            <a:noFill/>
            <a:ln>
              <a:noFill/>
            </a:ln>
          </p:spPr>
          <p:txBody>
            <a:bodyPr spcFirstLastPara="1" wrap="square" lIns="62850" tIns="62850" rIns="62850" bIns="62850" anchor="ctr" anchorCtr="0">
              <a:noAutofit/>
            </a:bodyPr>
            <a:lstStyle/>
            <a:p>
              <a:pPr marL="0" marR="0" lvl="0" indent="0" algn="ctr" rtl="0">
                <a:lnSpc>
                  <a:spcPct val="90000"/>
                </a:lnSpc>
                <a:spcBef>
                  <a:spcPts val="0"/>
                </a:spcBef>
                <a:spcAft>
                  <a:spcPts val="0"/>
                </a:spcAft>
                <a:buClr>
                  <a:schemeClr val="lt1"/>
                </a:buClr>
                <a:buSzPts val="1700"/>
                <a:buFont typeface="Calibri"/>
                <a:buNone/>
              </a:pPr>
              <a:r>
                <a:rPr lang="es-419" sz="1700">
                  <a:solidFill>
                    <a:schemeClr val="lt1"/>
                  </a:solidFill>
                  <a:latin typeface="Calibri"/>
                  <a:ea typeface="Calibri"/>
                  <a:cs typeface="Calibri"/>
                  <a:sym typeface="Calibri"/>
                </a:rPr>
                <a:t>Ingeniería en Telecomunicaciones </a:t>
              </a:r>
              <a:endParaRPr sz="1100"/>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62" name="Google Shape;362;p3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363" name="Google Shape;363;p3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364" name="Google Shape;364;p3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65" name="Google Shape;365;p3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66" name="Google Shape;366;p37"/>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67" name="Google Shape;367;p3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68" name="Google Shape;368;p37"/>
          <p:cNvSpPr txBox="1"/>
          <p:nvPr/>
        </p:nvSpPr>
        <p:spPr>
          <a:xfrm>
            <a:off x="1752030" y="315735"/>
            <a:ext cx="5639940" cy="71558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PUNTAJES REFERENCIALES DE ADMISIÓN ESPE 2020</a:t>
            </a:r>
            <a:endParaRPr sz="2100" b="1" i="0" u="none" strike="noStrike" cap="none">
              <a:solidFill>
                <a:schemeClr val="dk1"/>
              </a:solidFill>
              <a:latin typeface="Calibri"/>
              <a:ea typeface="Calibri"/>
              <a:cs typeface="Calibri"/>
              <a:sym typeface="Calibri"/>
            </a:endParaRPr>
          </a:p>
        </p:txBody>
      </p:sp>
      <p:graphicFrame>
        <p:nvGraphicFramePr>
          <p:cNvPr id="369" name="Google Shape;369;p37"/>
          <p:cNvGraphicFramePr/>
          <p:nvPr/>
        </p:nvGraphicFramePr>
        <p:xfrm>
          <a:off x="1822225" y="1246025"/>
          <a:ext cx="5838825" cy="3257056"/>
        </p:xfrm>
        <a:graphic>
          <a:graphicData uri="http://schemas.openxmlformats.org/drawingml/2006/table">
            <a:tbl>
              <a:tblPr>
                <a:noFill/>
                <a:tableStyleId>{6CD1EFB4-28B3-42CE-8555-6D7A2BFAD1AE}</a:tableStyleId>
              </a:tblPr>
              <a:tblGrid>
                <a:gridCol w="2847975">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tblGrid>
              <a:tr h="0">
                <a:tc gridSpan="3">
                  <a:txBody>
                    <a:bodyPr/>
                    <a:lstStyle/>
                    <a:p>
                      <a:pPr marL="0" lvl="0" indent="0" algn="ctr" rtl="0">
                        <a:lnSpc>
                          <a:spcPct val="115000"/>
                        </a:lnSpc>
                        <a:spcBef>
                          <a:spcPts val="0"/>
                        </a:spcBef>
                        <a:spcAft>
                          <a:spcPts val="0"/>
                        </a:spcAft>
                        <a:buNone/>
                      </a:pPr>
                      <a:r>
                        <a:rPr lang="es-419" sz="1200" b="1">
                          <a:latin typeface="Calibri"/>
                          <a:ea typeface="Calibri"/>
                          <a:cs typeface="Calibri"/>
                          <a:sym typeface="Calibri"/>
                        </a:rPr>
                        <a:t>Universidad de las Fuerzas Armadas</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Carreras</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Nota promedio</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Nota máxima</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0">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Administración de Empresas</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733</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971</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Administración Turística y Hotelería</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728</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959</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Biotecnología</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787</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985</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52425">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Comercio Exterior y Negociación Internacional</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769</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971</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0">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Educación Inicial</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707</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919</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0">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Finanzas y Auditoría</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757</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967</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Google Shape;374;p38"/>
          <p:cNvSpPr/>
          <p:nvPr/>
        </p:nvSpPr>
        <p:spPr>
          <a:xfrm rot="5400000">
            <a:off x="82014" y="-82050"/>
            <a:ext cx="956400" cy="1120500"/>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75" name="Google Shape;375;p38"/>
          <p:cNvCxnSpPr/>
          <p:nvPr/>
        </p:nvCxnSpPr>
        <p:spPr>
          <a:xfrm flipH="1">
            <a:off x="-10428" y="0"/>
            <a:ext cx="1246800" cy="1115700"/>
          </a:xfrm>
          <a:prstGeom prst="straightConnector1">
            <a:avLst/>
          </a:prstGeom>
          <a:noFill/>
          <a:ln w="38100" cap="flat" cmpd="sng">
            <a:solidFill>
              <a:srgbClr val="548135"/>
            </a:solidFill>
            <a:prstDash val="solid"/>
            <a:miter lim="800000"/>
            <a:headEnd type="none" w="sm" len="sm"/>
            <a:tailEnd type="none" w="sm" len="sm"/>
          </a:ln>
        </p:spPr>
      </p:cxnSp>
      <p:cxnSp>
        <p:nvCxnSpPr>
          <p:cNvPr id="376" name="Google Shape;376;p38"/>
          <p:cNvCxnSpPr/>
          <p:nvPr/>
        </p:nvCxnSpPr>
        <p:spPr>
          <a:xfrm flipH="1">
            <a:off x="60" y="0"/>
            <a:ext cx="1381200" cy="1245900"/>
          </a:xfrm>
          <a:prstGeom prst="straightConnector1">
            <a:avLst/>
          </a:prstGeom>
          <a:noFill/>
          <a:ln w="38100" cap="flat" cmpd="sng">
            <a:solidFill>
              <a:srgbClr val="548135"/>
            </a:solidFill>
            <a:prstDash val="solid"/>
            <a:miter lim="800000"/>
            <a:headEnd type="none" w="sm" len="sm"/>
            <a:tailEnd type="none" w="sm" len="sm"/>
          </a:ln>
        </p:spPr>
      </p:cxnSp>
      <p:sp>
        <p:nvSpPr>
          <p:cNvPr id="377" name="Google Shape;377;p38"/>
          <p:cNvSpPr/>
          <p:nvPr/>
        </p:nvSpPr>
        <p:spPr>
          <a:xfrm>
            <a:off x="9028092" y="874156"/>
            <a:ext cx="1158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78" name="Google Shape;378;p38"/>
          <p:cNvSpPr/>
          <p:nvPr/>
        </p:nvSpPr>
        <p:spPr>
          <a:xfrm>
            <a:off x="8873547" y="1703231"/>
            <a:ext cx="1353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79" name="Google Shape;379;p38"/>
          <p:cNvSpPr/>
          <p:nvPr/>
        </p:nvSpPr>
        <p:spPr>
          <a:xfrm>
            <a:off x="8722217" y="2279561"/>
            <a:ext cx="1320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80" name="Google Shape;380;p38"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81" name="Google Shape;381;p38"/>
          <p:cNvSpPr txBox="1"/>
          <p:nvPr/>
        </p:nvSpPr>
        <p:spPr>
          <a:xfrm>
            <a:off x="1752030" y="315735"/>
            <a:ext cx="5640000" cy="7158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PUNTAJES REFERENCIALES DE ADMISIÓN ESPE 2020</a:t>
            </a:r>
            <a:endParaRPr sz="2100" b="1" i="0" u="none" strike="noStrike" cap="none">
              <a:solidFill>
                <a:schemeClr val="dk1"/>
              </a:solidFill>
              <a:latin typeface="Calibri"/>
              <a:ea typeface="Calibri"/>
              <a:cs typeface="Calibri"/>
              <a:sym typeface="Calibri"/>
            </a:endParaRPr>
          </a:p>
        </p:txBody>
      </p:sp>
      <p:graphicFrame>
        <p:nvGraphicFramePr>
          <p:cNvPr id="382" name="Google Shape;382;p38"/>
          <p:cNvGraphicFramePr/>
          <p:nvPr/>
        </p:nvGraphicFramePr>
        <p:xfrm>
          <a:off x="1822225" y="2030825"/>
          <a:ext cx="5838825" cy="2705682"/>
        </p:xfrm>
        <a:graphic>
          <a:graphicData uri="http://schemas.openxmlformats.org/drawingml/2006/table">
            <a:tbl>
              <a:tblPr>
                <a:noFill/>
                <a:tableStyleId>{6CD1EFB4-28B3-42CE-8555-6D7A2BFAD1AE}</a:tableStyleId>
              </a:tblPr>
              <a:tblGrid>
                <a:gridCol w="2847975">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tblGrid>
              <a:tr h="0">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Ingeniería Civil</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779</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977</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52425">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Ingeniería en Electrónica y Telecomunicaciones</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773</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979</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52425">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Ingeniería en Electrónica Automatización y Control</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782</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984</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Ingeniería Mecánica</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768</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965</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0">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Ingeniería Mecatrónica</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787</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973</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352425">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Pedagogía de la Actividad Física y Deporte</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719</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a:latin typeface="Calibri"/>
                          <a:ea typeface="Calibri"/>
                          <a:cs typeface="Calibri"/>
                          <a:sym typeface="Calibri"/>
                        </a:rPr>
                        <a:t>952</a:t>
                      </a:r>
                      <a:endParaRPr sz="1200">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383" name="Google Shape;383;p38"/>
          <p:cNvGraphicFramePr/>
          <p:nvPr/>
        </p:nvGraphicFramePr>
        <p:xfrm>
          <a:off x="1822225" y="1246025"/>
          <a:ext cx="5838825" cy="761686"/>
        </p:xfrm>
        <a:graphic>
          <a:graphicData uri="http://schemas.openxmlformats.org/drawingml/2006/table">
            <a:tbl>
              <a:tblPr>
                <a:noFill/>
                <a:tableStyleId>{6CD1EFB4-28B3-42CE-8555-6D7A2BFAD1AE}</a:tableStyleId>
              </a:tblPr>
              <a:tblGrid>
                <a:gridCol w="2847975">
                  <a:extLst>
                    <a:ext uri="{9D8B030D-6E8A-4147-A177-3AD203B41FA5}">
                      <a16:colId xmlns:a16="http://schemas.microsoft.com/office/drawing/2014/main" val="20000"/>
                    </a:ext>
                  </a:extLst>
                </a:gridCol>
                <a:gridCol w="1495425">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tblGrid>
              <a:tr h="0">
                <a:tc gridSpan="3">
                  <a:txBody>
                    <a:bodyPr/>
                    <a:lstStyle/>
                    <a:p>
                      <a:pPr marL="0" lvl="0" indent="0" algn="ctr" rtl="0">
                        <a:lnSpc>
                          <a:spcPct val="115000"/>
                        </a:lnSpc>
                        <a:spcBef>
                          <a:spcPts val="0"/>
                        </a:spcBef>
                        <a:spcAft>
                          <a:spcPts val="0"/>
                        </a:spcAft>
                        <a:buNone/>
                      </a:pPr>
                      <a:r>
                        <a:rPr lang="es-419" sz="1200" b="1">
                          <a:latin typeface="Calibri"/>
                          <a:ea typeface="Calibri"/>
                          <a:cs typeface="Calibri"/>
                          <a:sym typeface="Calibri"/>
                        </a:rPr>
                        <a:t>Universidad de las Fuerzas Armadas</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0">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Carreras</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Nota promedio</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s-419" sz="1200" b="1">
                          <a:latin typeface="Calibri"/>
                          <a:ea typeface="Calibri"/>
                          <a:cs typeface="Calibri"/>
                          <a:sym typeface="Calibri"/>
                        </a:rPr>
                        <a:t>Nota máxima</a:t>
                      </a:r>
                      <a:endParaRPr sz="1200" b="1">
                        <a:latin typeface="Calibri"/>
                        <a:ea typeface="Calibri"/>
                        <a:cs typeface="Calibri"/>
                        <a:sym typeface="Calibri"/>
                      </a:endParaRPr>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384" name="Google Shape;384;p38"/>
          <p:cNvSpPr/>
          <p:nvPr/>
        </p:nvSpPr>
        <p:spPr>
          <a:xfrm>
            <a:off x="1822225" y="2067725"/>
            <a:ext cx="6095100" cy="2344200"/>
          </a:xfrm>
          <a:prstGeom prst="rect">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39"/>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390" name="Google Shape;390;p39"/>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391" name="Google Shape;391;p39"/>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392" name="Google Shape;392;p39"/>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93" name="Google Shape;393;p39"/>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394" name="Google Shape;394;p39"/>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395" name="Google Shape;395;p39"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396" name="Google Shape;396;p39"/>
          <p:cNvSpPr txBox="1"/>
          <p:nvPr/>
        </p:nvSpPr>
        <p:spPr>
          <a:xfrm>
            <a:off x="1581405" y="472797"/>
            <a:ext cx="5640000" cy="3924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rPr>
              <a:t>REPITENCIA</a:t>
            </a:r>
            <a:endParaRPr sz="2100" b="1" i="0" u="none" strike="noStrike" cap="none">
              <a:solidFill>
                <a:schemeClr val="dk1"/>
              </a:solidFill>
            </a:endParaRPr>
          </a:p>
        </p:txBody>
      </p:sp>
      <p:pic>
        <p:nvPicPr>
          <p:cNvPr id="397" name="Google Shape;397;p39"/>
          <p:cNvPicPr preferRelativeResize="0"/>
          <p:nvPr/>
        </p:nvPicPr>
        <p:blipFill>
          <a:blip r:embed="rId4">
            <a:alphaModFix/>
          </a:blip>
          <a:stretch>
            <a:fillRect/>
          </a:stretch>
        </p:blipFill>
        <p:spPr>
          <a:xfrm>
            <a:off x="432200" y="1325475"/>
            <a:ext cx="7553150" cy="3192110"/>
          </a:xfrm>
          <a:prstGeom prst="rect">
            <a:avLst/>
          </a:prstGeom>
          <a:noFill/>
          <a:ln>
            <a:noFill/>
          </a:ln>
        </p:spPr>
      </p:pic>
      <p:pic>
        <p:nvPicPr>
          <p:cNvPr id="398" name="Google Shape;398;p39"/>
          <p:cNvPicPr preferRelativeResize="0"/>
          <p:nvPr/>
        </p:nvPicPr>
        <p:blipFill>
          <a:blip r:embed="rId5">
            <a:alphaModFix/>
          </a:blip>
          <a:stretch>
            <a:fillRect/>
          </a:stretch>
        </p:blipFill>
        <p:spPr>
          <a:xfrm>
            <a:off x="432200" y="2398224"/>
            <a:ext cx="1526050" cy="8625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40"/>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04" name="Google Shape;404;p40"/>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405" name="Google Shape;405;p40"/>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406" name="Google Shape;406;p40"/>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07" name="Google Shape;407;p40"/>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08" name="Google Shape;408;p40"/>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09" name="Google Shape;409;p40"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410" name="Google Shape;410;p40"/>
          <p:cNvSpPr txBox="1"/>
          <p:nvPr/>
        </p:nvSpPr>
        <p:spPr>
          <a:xfrm>
            <a:off x="1752030" y="472797"/>
            <a:ext cx="5639940" cy="392415"/>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CAUSAS DE LA  REPITENCIA</a:t>
            </a:r>
            <a:endParaRPr sz="2100" b="1" i="0" u="none" strike="noStrike" cap="none">
              <a:solidFill>
                <a:schemeClr val="dk1"/>
              </a:solidFill>
              <a:latin typeface="Calibri"/>
              <a:ea typeface="Calibri"/>
              <a:cs typeface="Calibri"/>
              <a:sym typeface="Calibri"/>
            </a:endParaRPr>
          </a:p>
        </p:txBody>
      </p:sp>
      <p:grpSp>
        <p:nvGrpSpPr>
          <p:cNvPr id="411" name="Google Shape;411;p40"/>
          <p:cNvGrpSpPr/>
          <p:nvPr/>
        </p:nvGrpSpPr>
        <p:grpSpPr>
          <a:xfrm>
            <a:off x="1574243" y="1371566"/>
            <a:ext cx="5995513" cy="3258809"/>
            <a:chOff x="1260791" y="3129"/>
            <a:chExt cx="7994017" cy="4345079"/>
          </a:xfrm>
        </p:grpSpPr>
        <p:sp>
          <p:nvSpPr>
            <p:cNvPr id="412" name="Google Shape;412;p40"/>
            <p:cNvSpPr/>
            <p:nvPr/>
          </p:nvSpPr>
          <p:spPr>
            <a:xfrm>
              <a:off x="1260791" y="3129"/>
              <a:ext cx="3311797" cy="1324719"/>
            </a:xfrm>
            <a:prstGeom prst="chevron">
              <a:avLst>
                <a:gd name="adj" fmla="val 5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13" name="Google Shape;413;p40"/>
            <p:cNvSpPr txBox="1"/>
            <p:nvPr/>
          </p:nvSpPr>
          <p:spPr>
            <a:xfrm>
              <a:off x="1923151" y="3129"/>
              <a:ext cx="1987078" cy="1324719"/>
            </a:xfrm>
            <a:prstGeom prst="rect">
              <a:avLst/>
            </a:prstGeom>
            <a:noFill/>
            <a:ln>
              <a:noFill/>
            </a:ln>
          </p:spPr>
          <p:txBody>
            <a:bodyPr spcFirstLastPara="1" wrap="square" lIns="20000" tIns="10000" rIns="0" bIns="1000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419" sz="1600">
                  <a:solidFill>
                    <a:schemeClr val="lt1"/>
                  </a:solidFill>
                  <a:latin typeface="Calibri"/>
                  <a:ea typeface="Calibri"/>
                  <a:cs typeface="Calibri"/>
                  <a:sym typeface="Calibri"/>
                </a:rPr>
                <a:t>Personales</a:t>
              </a:r>
              <a:endParaRPr sz="1100"/>
            </a:p>
          </p:txBody>
        </p:sp>
        <p:sp>
          <p:nvSpPr>
            <p:cNvPr id="414" name="Google Shape;414;p40"/>
            <p:cNvSpPr/>
            <p:nvPr/>
          </p:nvSpPr>
          <p:spPr>
            <a:xfrm>
              <a:off x="4142055" y="11573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15" name="Google Shape;415;p40"/>
            <p:cNvSpPr txBox="1"/>
            <p:nvPr/>
          </p:nvSpPr>
          <p:spPr>
            <a:xfrm>
              <a:off x="4691813" y="11573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La motivación </a:t>
              </a:r>
              <a:endParaRPr sz="1100"/>
            </a:p>
          </p:txBody>
        </p:sp>
        <p:sp>
          <p:nvSpPr>
            <p:cNvPr id="416" name="Google Shape;416;p40"/>
            <p:cNvSpPr/>
            <p:nvPr/>
          </p:nvSpPr>
          <p:spPr>
            <a:xfrm>
              <a:off x="6506016" y="11573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17" name="Google Shape;417;p40"/>
            <p:cNvSpPr txBox="1"/>
            <p:nvPr/>
          </p:nvSpPr>
          <p:spPr>
            <a:xfrm>
              <a:off x="7055774" y="11573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Formación previa</a:t>
              </a:r>
              <a:endParaRPr sz="1100"/>
            </a:p>
          </p:txBody>
        </p:sp>
        <p:sp>
          <p:nvSpPr>
            <p:cNvPr id="418" name="Google Shape;418;p40"/>
            <p:cNvSpPr/>
            <p:nvPr/>
          </p:nvSpPr>
          <p:spPr>
            <a:xfrm>
              <a:off x="1260791" y="1513309"/>
              <a:ext cx="3311797" cy="1324719"/>
            </a:xfrm>
            <a:prstGeom prst="chevron">
              <a:avLst>
                <a:gd name="adj" fmla="val 5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19" name="Google Shape;419;p40"/>
            <p:cNvSpPr txBox="1"/>
            <p:nvPr/>
          </p:nvSpPr>
          <p:spPr>
            <a:xfrm>
              <a:off x="1923151" y="1513309"/>
              <a:ext cx="1987078" cy="1324719"/>
            </a:xfrm>
            <a:prstGeom prst="rect">
              <a:avLst/>
            </a:prstGeom>
            <a:noFill/>
            <a:ln>
              <a:noFill/>
            </a:ln>
          </p:spPr>
          <p:txBody>
            <a:bodyPr spcFirstLastPara="1" wrap="square" lIns="20000" tIns="10000" rIns="0" bIns="1000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419" sz="1600">
                  <a:solidFill>
                    <a:schemeClr val="lt1"/>
                  </a:solidFill>
                  <a:latin typeface="Calibri"/>
                  <a:ea typeface="Calibri"/>
                  <a:cs typeface="Calibri"/>
                  <a:sym typeface="Calibri"/>
                </a:rPr>
                <a:t>Institucionales y pedagógicos </a:t>
              </a:r>
              <a:endParaRPr sz="1100"/>
            </a:p>
          </p:txBody>
        </p:sp>
        <p:sp>
          <p:nvSpPr>
            <p:cNvPr id="420" name="Google Shape;420;p40"/>
            <p:cNvSpPr/>
            <p:nvPr/>
          </p:nvSpPr>
          <p:spPr>
            <a:xfrm>
              <a:off x="4142055" y="162591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21" name="Google Shape;421;p40"/>
            <p:cNvSpPr txBox="1"/>
            <p:nvPr/>
          </p:nvSpPr>
          <p:spPr>
            <a:xfrm>
              <a:off x="4691813" y="162591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Metodología utilizada</a:t>
              </a:r>
              <a:endParaRPr sz="1100"/>
            </a:p>
          </p:txBody>
        </p:sp>
        <p:sp>
          <p:nvSpPr>
            <p:cNvPr id="422" name="Google Shape;422;p40"/>
            <p:cNvSpPr/>
            <p:nvPr/>
          </p:nvSpPr>
          <p:spPr>
            <a:xfrm>
              <a:off x="6506016" y="162591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23" name="Google Shape;423;p40"/>
            <p:cNvSpPr txBox="1"/>
            <p:nvPr/>
          </p:nvSpPr>
          <p:spPr>
            <a:xfrm>
              <a:off x="7055774" y="162591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Estudiantes por profesor / horarios</a:t>
              </a:r>
              <a:endParaRPr sz="1100"/>
            </a:p>
          </p:txBody>
        </p:sp>
        <p:sp>
          <p:nvSpPr>
            <p:cNvPr id="424" name="Google Shape;424;p40"/>
            <p:cNvSpPr/>
            <p:nvPr/>
          </p:nvSpPr>
          <p:spPr>
            <a:xfrm>
              <a:off x="1260791" y="3023489"/>
              <a:ext cx="3311797" cy="1324719"/>
            </a:xfrm>
            <a:prstGeom prst="chevron">
              <a:avLst>
                <a:gd name="adj" fmla="val 5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25" name="Google Shape;425;p40"/>
            <p:cNvSpPr txBox="1"/>
            <p:nvPr/>
          </p:nvSpPr>
          <p:spPr>
            <a:xfrm>
              <a:off x="1923151" y="3023489"/>
              <a:ext cx="1987078" cy="1324719"/>
            </a:xfrm>
            <a:prstGeom prst="rect">
              <a:avLst/>
            </a:prstGeom>
            <a:noFill/>
            <a:ln>
              <a:noFill/>
            </a:ln>
          </p:spPr>
          <p:txBody>
            <a:bodyPr spcFirstLastPara="1" wrap="square" lIns="20000" tIns="10000" rIns="0" bIns="10000" anchor="ctr" anchorCtr="0">
              <a:noAutofit/>
            </a:bodyPr>
            <a:lstStyle/>
            <a:p>
              <a:pPr marL="0" marR="0" lvl="0" indent="0" algn="ctr" rtl="0">
                <a:lnSpc>
                  <a:spcPct val="90000"/>
                </a:lnSpc>
                <a:spcBef>
                  <a:spcPts val="0"/>
                </a:spcBef>
                <a:spcAft>
                  <a:spcPts val="0"/>
                </a:spcAft>
                <a:buClr>
                  <a:schemeClr val="lt1"/>
                </a:buClr>
                <a:buSzPts val="1600"/>
                <a:buFont typeface="Calibri"/>
                <a:buNone/>
              </a:pPr>
              <a:r>
                <a:rPr lang="es-419" sz="1600">
                  <a:solidFill>
                    <a:schemeClr val="lt1"/>
                  </a:solidFill>
                  <a:latin typeface="Calibri"/>
                  <a:ea typeface="Calibri"/>
                  <a:cs typeface="Calibri"/>
                  <a:sym typeface="Calibri"/>
                </a:rPr>
                <a:t>Socioeconómicos y laborales</a:t>
              </a:r>
              <a:endParaRPr sz="1100"/>
            </a:p>
          </p:txBody>
        </p:sp>
        <p:sp>
          <p:nvSpPr>
            <p:cNvPr id="426" name="Google Shape;426;p40"/>
            <p:cNvSpPr/>
            <p:nvPr/>
          </p:nvSpPr>
          <p:spPr>
            <a:xfrm>
              <a:off x="4142055" y="313609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27" name="Google Shape;427;p40"/>
            <p:cNvSpPr txBox="1"/>
            <p:nvPr/>
          </p:nvSpPr>
          <p:spPr>
            <a:xfrm>
              <a:off x="4691813" y="313609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Entorno familiar</a:t>
              </a:r>
              <a:endParaRPr sz="1100"/>
            </a:p>
          </p:txBody>
        </p:sp>
        <p:sp>
          <p:nvSpPr>
            <p:cNvPr id="428" name="Google Shape;428;p40"/>
            <p:cNvSpPr/>
            <p:nvPr/>
          </p:nvSpPr>
          <p:spPr>
            <a:xfrm>
              <a:off x="6506016" y="3136090"/>
              <a:ext cx="2748792" cy="1099516"/>
            </a:xfrm>
            <a:prstGeom prst="chevron">
              <a:avLst>
                <a:gd name="adj" fmla="val 50000"/>
              </a:avLst>
            </a:prstGeom>
            <a:solidFill>
              <a:srgbClr val="CFDEEF">
                <a:alpha val="89803"/>
              </a:srgbClr>
            </a:solidFill>
            <a:ln w="12700" cap="flat" cmpd="sng">
              <a:solidFill>
                <a:srgbClr val="CFDEEF">
                  <a:alpha val="89803"/>
                </a:srgbClr>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29" name="Google Shape;429;p40"/>
            <p:cNvSpPr txBox="1"/>
            <p:nvPr/>
          </p:nvSpPr>
          <p:spPr>
            <a:xfrm>
              <a:off x="7055774" y="3136090"/>
              <a:ext cx="1649276" cy="1099516"/>
            </a:xfrm>
            <a:prstGeom prst="rect">
              <a:avLst/>
            </a:prstGeom>
            <a:noFill/>
            <a:ln>
              <a:noFill/>
            </a:ln>
          </p:spPr>
          <p:txBody>
            <a:bodyPr spcFirstLastPara="1" wrap="square" lIns="18100" tIns="9050" rIns="0" bIns="9050"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es-419" sz="1400">
                  <a:solidFill>
                    <a:schemeClr val="dk1"/>
                  </a:solidFill>
                  <a:latin typeface="Calibri"/>
                  <a:ea typeface="Calibri"/>
                  <a:cs typeface="Calibri"/>
                  <a:sym typeface="Calibri"/>
                </a:rPr>
                <a:t>contexto socioeconómico </a:t>
              </a:r>
              <a:endParaRPr sz="11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41"/>
          <p:cNvSpPr/>
          <p:nvPr/>
        </p:nvSpPr>
        <p:spPr>
          <a:xfrm rot="5400000">
            <a:off x="82014" y="-82050"/>
            <a:ext cx="956400" cy="1120500"/>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35" name="Google Shape;435;p41"/>
          <p:cNvCxnSpPr/>
          <p:nvPr/>
        </p:nvCxnSpPr>
        <p:spPr>
          <a:xfrm flipH="1">
            <a:off x="-10428" y="0"/>
            <a:ext cx="1246800" cy="1115700"/>
          </a:xfrm>
          <a:prstGeom prst="straightConnector1">
            <a:avLst/>
          </a:prstGeom>
          <a:noFill/>
          <a:ln w="38100" cap="flat" cmpd="sng">
            <a:solidFill>
              <a:srgbClr val="548135"/>
            </a:solidFill>
            <a:prstDash val="solid"/>
            <a:miter lim="800000"/>
            <a:headEnd type="none" w="sm" len="sm"/>
            <a:tailEnd type="none" w="sm" len="sm"/>
          </a:ln>
        </p:spPr>
      </p:cxnSp>
      <p:cxnSp>
        <p:nvCxnSpPr>
          <p:cNvPr id="436" name="Google Shape;436;p41"/>
          <p:cNvCxnSpPr/>
          <p:nvPr/>
        </p:nvCxnSpPr>
        <p:spPr>
          <a:xfrm flipH="1">
            <a:off x="60" y="0"/>
            <a:ext cx="1381200" cy="1245900"/>
          </a:xfrm>
          <a:prstGeom prst="straightConnector1">
            <a:avLst/>
          </a:prstGeom>
          <a:noFill/>
          <a:ln w="38100" cap="flat" cmpd="sng">
            <a:solidFill>
              <a:srgbClr val="548135"/>
            </a:solidFill>
            <a:prstDash val="solid"/>
            <a:miter lim="800000"/>
            <a:headEnd type="none" w="sm" len="sm"/>
            <a:tailEnd type="none" w="sm" len="sm"/>
          </a:ln>
        </p:spPr>
      </p:cxnSp>
      <p:sp>
        <p:nvSpPr>
          <p:cNvPr id="437" name="Google Shape;437;p41"/>
          <p:cNvSpPr/>
          <p:nvPr/>
        </p:nvSpPr>
        <p:spPr>
          <a:xfrm>
            <a:off x="9028092" y="874156"/>
            <a:ext cx="1158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38" name="Google Shape;438;p41"/>
          <p:cNvSpPr/>
          <p:nvPr/>
        </p:nvSpPr>
        <p:spPr>
          <a:xfrm>
            <a:off x="8873547" y="1703231"/>
            <a:ext cx="1353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39" name="Google Shape;439;p41"/>
          <p:cNvSpPr/>
          <p:nvPr/>
        </p:nvSpPr>
        <p:spPr>
          <a:xfrm>
            <a:off x="8722217" y="2279561"/>
            <a:ext cx="1320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40" name="Google Shape;440;p41"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441" name="Google Shape;441;p41"/>
          <p:cNvSpPr txBox="1"/>
          <p:nvPr/>
        </p:nvSpPr>
        <p:spPr>
          <a:xfrm>
            <a:off x="1581405" y="472797"/>
            <a:ext cx="5640000" cy="4386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400" b="1">
                <a:solidFill>
                  <a:schemeClr val="dk1"/>
                </a:solidFill>
              </a:rPr>
              <a:t>EFECTIVIDAD EDUCATIVA</a:t>
            </a:r>
            <a:endParaRPr sz="2400" b="1" i="0" u="none" strike="noStrike" cap="none">
              <a:solidFill>
                <a:schemeClr val="dk1"/>
              </a:solidFill>
            </a:endParaRPr>
          </a:p>
        </p:txBody>
      </p:sp>
      <p:pic>
        <p:nvPicPr>
          <p:cNvPr id="442" name="Google Shape;442;p41"/>
          <p:cNvPicPr preferRelativeResize="0"/>
          <p:nvPr/>
        </p:nvPicPr>
        <p:blipFill>
          <a:blip r:embed="rId4">
            <a:alphaModFix/>
          </a:blip>
          <a:stretch>
            <a:fillRect/>
          </a:stretch>
        </p:blipFill>
        <p:spPr>
          <a:xfrm>
            <a:off x="1061138" y="1457025"/>
            <a:ext cx="7021736" cy="2863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42"/>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48" name="Google Shape;448;p42"/>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449" name="Google Shape;449;p42"/>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450" name="Google Shape;450;p42"/>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51" name="Google Shape;451;p42"/>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52" name="Google Shape;452;p42"/>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53" name="Google Shape;453;p42"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454" name="Google Shape;454;p42"/>
          <p:cNvSpPr txBox="1"/>
          <p:nvPr/>
        </p:nvSpPr>
        <p:spPr>
          <a:xfrm>
            <a:off x="1351980" y="673522"/>
            <a:ext cx="5640000" cy="3924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VARIABLES DEL ESTUDIO</a:t>
            </a:r>
            <a:endParaRPr sz="2100" b="1" i="0" u="none" strike="noStrike" cap="none">
              <a:solidFill>
                <a:schemeClr val="dk1"/>
              </a:solidFill>
              <a:latin typeface="Calibri"/>
              <a:ea typeface="Calibri"/>
              <a:cs typeface="Calibri"/>
              <a:sym typeface="Calibri"/>
            </a:endParaRPr>
          </a:p>
        </p:txBody>
      </p:sp>
      <p:pic>
        <p:nvPicPr>
          <p:cNvPr id="455" name="Google Shape;455;p42"/>
          <p:cNvPicPr preferRelativeResize="0"/>
          <p:nvPr/>
        </p:nvPicPr>
        <p:blipFill>
          <a:blip r:embed="rId4">
            <a:alphaModFix/>
          </a:blip>
          <a:stretch>
            <a:fillRect/>
          </a:stretch>
        </p:blipFill>
        <p:spPr>
          <a:xfrm>
            <a:off x="929063" y="1443850"/>
            <a:ext cx="7285874" cy="28639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43"/>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61" name="Google Shape;461;p43"/>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462" name="Google Shape;462;p43"/>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463" name="Google Shape;463;p43"/>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64" name="Google Shape;464;p43"/>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65" name="Google Shape;465;p43"/>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66" name="Google Shape;466;p43"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467" name="Google Shape;467;p43"/>
          <p:cNvSpPr txBox="1"/>
          <p:nvPr/>
        </p:nvSpPr>
        <p:spPr>
          <a:xfrm>
            <a:off x="1752030" y="472797"/>
            <a:ext cx="5639940" cy="392415"/>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HIPÓTESIS</a:t>
            </a:r>
            <a:endParaRPr sz="2100" b="1" i="0" u="none" strike="noStrike" cap="none">
              <a:solidFill>
                <a:schemeClr val="dk1"/>
              </a:solidFill>
              <a:latin typeface="Calibri"/>
              <a:ea typeface="Calibri"/>
              <a:cs typeface="Calibri"/>
              <a:sym typeface="Calibri"/>
            </a:endParaRPr>
          </a:p>
        </p:txBody>
      </p:sp>
      <p:grpSp>
        <p:nvGrpSpPr>
          <p:cNvPr id="468" name="Google Shape;468;p43"/>
          <p:cNvGrpSpPr/>
          <p:nvPr/>
        </p:nvGrpSpPr>
        <p:grpSpPr>
          <a:xfrm>
            <a:off x="628650" y="968817"/>
            <a:ext cx="7886700" cy="3651346"/>
            <a:chOff x="0" y="16745"/>
            <a:chExt cx="10515600" cy="4868461"/>
          </a:xfrm>
        </p:grpSpPr>
        <p:sp>
          <p:nvSpPr>
            <p:cNvPr id="469" name="Google Shape;469;p43"/>
            <p:cNvSpPr/>
            <p:nvPr/>
          </p:nvSpPr>
          <p:spPr>
            <a:xfrm>
              <a:off x="0" y="16745"/>
              <a:ext cx="10515600" cy="81549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70" name="Google Shape;470;p43"/>
            <p:cNvSpPr txBox="1"/>
            <p:nvPr/>
          </p:nvSpPr>
          <p:spPr>
            <a:xfrm>
              <a:off x="39809" y="56554"/>
              <a:ext cx="10435982" cy="735872"/>
            </a:xfrm>
            <a:prstGeom prst="rect">
              <a:avLst/>
            </a:prstGeom>
            <a:noFill/>
            <a:ln>
              <a:noFill/>
            </a:ln>
          </p:spPr>
          <p:txBody>
            <a:bodyPr spcFirstLastPara="1" wrap="square" lIns="97150" tIns="97150" rIns="97150" bIns="97150" anchor="ctr" anchorCtr="0">
              <a:noAutofit/>
            </a:bodyPr>
            <a:lstStyle/>
            <a:p>
              <a:pPr marL="0" marR="0" lvl="0" indent="0" algn="l" rtl="0">
                <a:lnSpc>
                  <a:spcPct val="90000"/>
                </a:lnSpc>
                <a:spcBef>
                  <a:spcPts val="0"/>
                </a:spcBef>
                <a:spcAft>
                  <a:spcPts val="0"/>
                </a:spcAft>
                <a:buClr>
                  <a:schemeClr val="lt1"/>
                </a:buClr>
                <a:buSzPts val="2600"/>
                <a:buFont typeface="Calibri"/>
                <a:buNone/>
              </a:pPr>
              <a:r>
                <a:rPr lang="es-419" sz="2600">
                  <a:solidFill>
                    <a:schemeClr val="lt1"/>
                  </a:solidFill>
                  <a:latin typeface="Calibri"/>
                  <a:ea typeface="Calibri"/>
                  <a:cs typeface="Calibri"/>
                  <a:sym typeface="Calibri"/>
                </a:rPr>
                <a:t>Hi</a:t>
              </a:r>
              <a:endParaRPr sz="1100"/>
            </a:p>
          </p:txBody>
        </p:sp>
        <p:sp>
          <p:nvSpPr>
            <p:cNvPr id="471" name="Google Shape;471;p43"/>
            <p:cNvSpPr/>
            <p:nvPr/>
          </p:nvSpPr>
          <p:spPr>
            <a:xfrm>
              <a:off x="0" y="832235"/>
              <a:ext cx="10515600" cy="1618740"/>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72" name="Google Shape;472;p43"/>
            <p:cNvSpPr txBox="1"/>
            <p:nvPr/>
          </p:nvSpPr>
          <p:spPr>
            <a:xfrm>
              <a:off x="0" y="832235"/>
              <a:ext cx="10515600" cy="1618740"/>
            </a:xfrm>
            <a:prstGeom prst="rect">
              <a:avLst/>
            </a:prstGeom>
            <a:noFill/>
            <a:ln>
              <a:noFill/>
            </a:ln>
          </p:spPr>
          <p:txBody>
            <a:bodyPr spcFirstLastPara="1" wrap="square" lIns="250400" tIns="32375" rIns="181350" bIns="32375" anchor="t" anchorCtr="0">
              <a:noAutofit/>
            </a:bodyPr>
            <a:lstStyle/>
            <a:p>
              <a:pPr marL="177800" marR="0" lvl="1" indent="-177800" algn="l" rtl="0">
                <a:lnSpc>
                  <a:spcPct val="90000"/>
                </a:lnSpc>
                <a:spcBef>
                  <a:spcPts val="0"/>
                </a:spcBef>
                <a:spcAft>
                  <a:spcPts val="0"/>
                </a:spcAft>
                <a:buClr>
                  <a:schemeClr val="dk1"/>
                </a:buClr>
                <a:buSzPts val="2000"/>
                <a:buFont typeface="Calibri"/>
                <a:buChar char="•"/>
              </a:pPr>
              <a:r>
                <a:rPr lang="es-419" sz="2000" b="0" i="0" u="none" strike="noStrike" cap="none">
                  <a:solidFill>
                    <a:schemeClr val="dk1"/>
                  </a:solidFill>
                  <a:latin typeface="Calibri"/>
                  <a:ea typeface="Calibri"/>
                  <a:cs typeface="Calibri"/>
                  <a:sym typeface="Calibri"/>
                </a:rPr>
                <a:t>La efectividad académica del curso de nivelación se relaciona de manera significativa con en el índice de repitencia del primer nivel de las carreras de ingeniería de la Universidad de las Fuerzas Armadas ESPE Campus Sangolquí. </a:t>
              </a:r>
              <a:endParaRPr sz="2000" b="0" i="0" u="none" strike="noStrike" cap="none">
                <a:solidFill>
                  <a:schemeClr val="dk1"/>
                </a:solidFill>
                <a:latin typeface="Calibri"/>
                <a:ea typeface="Calibri"/>
                <a:cs typeface="Calibri"/>
                <a:sym typeface="Calibri"/>
              </a:endParaRPr>
            </a:p>
          </p:txBody>
        </p:sp>
        <p:sp>
          <p:nvSpPr>
            <p:cNvPr id="473" name="Google Shape;473;p43"/>
            <p:cNvSpPr/>
            <p:nvPr/>
          </p:nvSpPr>
          <p:spPr>
            <a:xfrm>
              <a:off x="0" y="2450976"/>
              <a:ext cx="10515600" cy="81549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74" name="Google Shape;474;p43"/>
            <p:cNvSpPr txBox="1"/>
            <p:nvPr/>
          </p:nvSpPr>
          <p:spPr>
            <a:xfrm>
              <a:off x="39809" y="2490785"/>
              <a:ext cx="10435982" cy="735872"/>
            </a:xfrm>
            <a:prstGeom prst="rect">
              <a:avLst/>
            </a:prstGeom>
            <a:noFill/>
            <a:ln>
              <a:noFill/>
            </a:ln>
          </p:spPr>
          <p:txBody>
            <a:bodyPr spcFirstLastPara="1" wrap="square" lIns="97150" tIns="97150" rIns="97150" bIns="97150" anchor="ctr" anchorCtr="0">
              <a:noAutofit/>
            </a:bodyPr>
            <a:lstStyle/>
            <a:p>
              <a:pPr marL="0" marR="0" lvl="0" indent="0" algn="l" rtl="0">
                <a:lnSpc>
                  <a:spcPct val="90000"/>
                </a:lnSpc>
                <a:spcBef>
                  <a:spcPts val="0"/>
                </a:spcBef>
                <a:spcAft>
                  <a:spcPts val="0"/>
                </a:spcAft>
                <a:buClr>
                  <a:schemeClr val="lt1"/>
                </a:buClr>
                <a:buSzPts val="2600"/>
                <a:buFont typeface="Calibri"/>
                <a:buNone/>
              </a:pPr>
              <a:r>
                <a:rPr lang="es-419" sz="2600">
                  <a:solidFill>
                    <a:schemeClr val="lt1"/>
                  </a:solidFill>
                  <a:latin typeface="Calibri"/>
                  <a:ea typeface="Calibri"/>
                  <a:cs typeface="Calibri"/>
                  <a:sym typeface="Calibri"/>
                </a:rPr>
                <a:t>Ho</a:t>
              </a:r>
              <a:endParaRPr sz="1100"/>
            </a:p>
          </p:txBody>
        </p:sp>
        <p:sp>
          <p:nvSpPr>
            <p:cNvPr id="475" name="Google Shape;475;p43"/>
            <p:cNvSpPr/>
            <p:nvPr/>
          </p:nvSpPr>
          <p:spPr>
            <a:xfrm>
              <a:off x="0" y="3266466"/>
              <a:ext cx="10515600" cy="1618740"/>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476" name="Google Shape;476;p43"/>
            <p:cNvSpPr txBox="1"/>
            <p:nvPr/>
          </p:nvSpPr>
          <p:spPr>
            <a:xfrm>
              <a:off x="0" y="3266466"/>
              <a:ext cx="10515600" cy="1618740"/>
            </a:xfrm>
            <a:prstGeom prst="rect">
              <a:avLst/>
            </a:prstGeom>
            <a:noFill/>
            <a:ln>
              <a:noFill/>
            </a:ln>
          </p:spPr>
          <p:txBody>
            <a:bodyPr spcFirstLastPara="1" wrap="square" lIns="250400" tIns="32375" rIns="181350" bIns="32375" anchor="t" anchorCtr="0">
              <a:noAutofit/>
            </a:bodyPr>
            <a:lstStyle/>
            <a:p>
              <a:pPr marL="177800" marR="0" lvl="1" indent="-177800" algn="l" rtl="0">
                <a:lnSpc>
                  <a:spcPct val="90000"/>
                </a:lnSpc>
                <a:spcBef>
                  <a:spcPts val="0"/>
                </a:spcBef>
                <a:spcAft>
                  <a:spcPts val="0"/>
                </a:spcAft>
                <a:buClr>
                  <a:schemeClr val="dk1"/>
                </a:buClr>
                <a:buSzPts val="2000"/>
                <a:buFont typeface="Calibri"/>
                <a:buChar char="•"/>
              </a:pPr>
              <a:r>
                <a:rPr lang="es-419" sz="2000" b="0" i="0" u="none" strike="noStrike" cap="none">
                  <a:solidFill>
                    <a:schemeClr val="dk1"/>
                  </a:solidFill>
                  <a:latin typeface="Calibri"/>
                  <a:ea typeface="Calibri"/>
                  <a:cs typeface="Calibri"/>
                  <a:sym typeface="Calibri"/>
                </a:rPr>
                <a:t>La efectividad académica del curso de nivelación no se relaciona de manera significativa con el índice de repitencia en el primer nivel de las carreras de ingeniería de la Universidad de las Fuerzas Armadas ESPE Campus Sangolquí.</a:t>
              </a:r>
              <a:endParaRPr sz="20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6"/>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145" name="Google Shape;145;p26"/>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146" name="Google Shape;146;p26"/>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147" name="Google Shape;147;p26"/>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48" name="Google Shape;148;p26"/>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49" name="Google Shape;149;p26"/>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50" name="Google Shape;150;p2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grpSp>
        <p:nvGrpSpPr>
          <p:cNvPr id="151" name="Google Shape;151;p26"/>
          <p:cNvGrpSpPr/>
          <p:nvPr/>
        </p:nvGrpSpPr>
        <p:grpSpPr>
          <a:xfrm>
            <a:off x="778166" y="2279561"/>
            <a:ext cx="7587669" cy="2384804"/>
            <a:chOff x="0" y="0"/>
            <a:chExt cx="10116892" cy="3179739"/>
          </a:xfrm>
        </p:grpSpPr>
        <p:sp>
          <p:nvSpPr>
            <p:cNvPr id="152" name="Google Shape;152;p26"/>
            <p:cNvSpPr/>
            <p:nvPr/>
          </p:nvSpPr>
          <p:spPr>
            <a:xfrm>
              <a:off x="0" y="0"/>
              <a:ext cx="10116892" cy="3179739"/>
            </a:xfrm>
            <a:prstGeom prst="roundRect">
              <a:avLst>
                <a:gd name="adj" fmla="val 10000"/>
              </a:avLst>
            </a:prstGeom>
            <a:solidFill>
              <a:schemeClr val="lt1"/>
            </a:solidFill>
            <a:ln w="12700" cap="flat" cmpd="sng">
              <a:solidFill>
                <a:srgbClr val="3D4B5F"/>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53" name="Google Shape;153;p26"/>
            <p:cNvSpPr txBox="1"/>
            <p:nvPr/>
          </p:nvSpPr>
          <p:spPr>
            <a:xfrm>
              <a:off x="2341352" y="0"/>
              <a:ext cx="7775539" cy="3179739"/>
            </a:xfrm>
            <a:prstGeom prst="rect">
              <a:avLst/>
            </a:prstGeom>
            <a:noFill/>
            <a:ln>
              <a:noFill/>
            </a:ln>
          </p:spPr>
          <p:txBody>
            <a:bodyPr spcFirstLastPara="1" wrap="square" lIns="80000" tIns="80000" rIns="80000" bIns="80000" anchor="ctr" anchorCtr="0">
              <a:noAutofit/>
            </a:bodyPr>
            <a:lstStyle/>
            <a:p>
              <a:pPr marL="0" marR="0" lvl="0" indent="0" algn="just" rtl="0">
                <a:lnSpc>
                  <a:spcPct val="90000"/>
                </a:lnSpc>
                <a:spcBef>
                  <a:spcPts val="0"/>
                </a:spcBef>
                <a:spcAft>
                  <a:spcPts val="0"/>
                </a:spcAft>
                <a:buClr>
                  <a:schemeClr val="dk1"/>
                </a:buClr>
                <a:buSzPts val="2100"/>
                <a:buFont typeface="Calibri"/>
                <a:buNone/>
              </a:pPr>
              <a:r>
                <a:rPr lang="es-419" sz="2100">
                  <a:solidFill>
                    <a:schemeClr val="dk1"/>
                  </a:solidFill>
                </a:rPr>
                <a:t>En l</a:t>
              </a:r>
              <a:r>
                <a:rPr lang="es-419" sz="2100" i="0" u="none" strike="noStrike" cap="none">
                  <a:solidFill>
                    <a:schemeClr val="dk1"/>
                  </a:solidFill>
                </a:rPr>
                <a:t>as carreras de carácter técnico se ha podido observar que existe un alto índice de repitencia en asignaturas del primer nivel, cuestionando en </a:t>
              </a:r>
              <a:r>
                <a:rPr lang="es-419" sz="2100">
                  <a:solidFill>
                    <a:schemeClr val="dk1"/>
                  </a:solidFill>
                </a:rPr>
                <a:t>sí</a:t>
              </a:r>
              <a:r>
                <a:rPr lang="es-419" sz="2100" i="0" u="none" strike="noStrike" cap="none">
                  <a:solidFill>
                    <a:schemeClr val="dk1"/>
                  </a:solidFill>
                </a:rPr>
                <a:t> la efectividad del curso de nivelación y sus conocimientos previos. </a:t>
              </a:r>
              <a:endParaRPr sz="2100" i="0" u="none" strike="noStrike" cap="none">
                <a:solidFill>
                  <a:schemeClr val="dk1"/>
                </a:solidFill>
              </a:endParaRPr>
            </a:p>
          </p:txBody>
        </p:sp>
        <p:sp>
          <p:nvSpPr>
            <p:cNvPr id="154" name="Google Shape;154;p26"/>
            <p:cNvSpPr/>
            <p:nvPr/>
          </p:nvSpPr>
          <p:spPr>
            <a:xfrm>
              <a:off x="591170" y="1058357"/>
              <a:ext cx="1476985" cy="1063024"/>
            </a:xfrm>
            <a:prstGeom prst="roundRect">
              <a:avLst>
                <a:gd name="adj" fmla="val 10000"/>
              </a:avLst>
            </a:prstGeom>
            <a:blipFill rotWithShape="1">
              <a:blip r:embed="rId4">
                <a:alphaModFix/>
              </a:blip>
              <a:stretch>
                <a:fillRect l="-24998" r="-24998"/>
              </a:stretch>
            </a:blipFill>
            <a:ln w="12700" cap="flat" cmpd="sng">
              <a:solidFill>
                <a:srgbClr val="3D4B5F"/>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grpSp>
      <p:sp>
        <p:nvSpPr>
          <p:cNvPr id="155" name="Google Shape;155;p26"/>
          <p:cNvSpPr txBox="1"/>
          <p:nvPr/>
        </p:nvSpPr>
        <p:spPr>
          <a:xfrm>
            <a:off x="2157205" y="610034"/>
            <a:ext cx="48297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i="0" u="none" strike="noStrike" cap="none">
                <a:solidFill>
                  <a:schemeClr val="dk1"/>
                </a:solidFill>
                <a:latin typeface="Arial"/>
                <a:ea typeface="Arial"/>
                <a:cs typeface="Arial"/>
                <a:sym typeface="Arial"/>
              </a:rPr>
              <a:t>PLANTEAMIENTO DEL PROBLEMA</a:t>
            </a:r>
            <a:endParaRPr sz="1100"/>
          </a:p>
        </p:txBody>
      </p:sp>
      <p:grpSp>
        <p:nvGrpSpPr>
          <p:cNvPr id="156" name="Google Shape;156;p26"/>
          <p:cNvGrpSpPr/>
          <p:nvPr/>
        </p:nvGrpSpPr>
        <p:grpSpPr>
          <a:xfrm>
            <a:off x="797400" y="1168800"/>
            <a:ext cx="7709261" cy="898213"/>
            <a:chOff x="245928" y="-7"/>
            <a:chExt cx="10279014" cy="1197617"/>
          </a:xfrm>
        </p:grpSpPr>
        <p:sp>
          <p:nvSpPr>
            <p:cNvPr id="157" name="Google Shape;157;p26"/>
            <p:cNvSpPr/>
            <p:nvPr/>
          </p:nvSpPr>
          <p:spPr>
            <a:xfrm>
              <a:off x="245930" y="0"/>
              <a:ext cx="4046275" cy="1197610"/>
            </a:xfrm>
            <a:prstGeom prst="homePlate">
              <a:avLst>
                <a:gd name="adj" fmla="val 50000"/>
              </a:avLst>
            </a:prstGeom>
            <a:gradFill>
              <a:gsLst>
                <a:gs pos="0">
                  <a:srgbClr val="FFDC9B"/>
                </a:gs>
                <a:gs pos="50000">
                  <a:srgbClr val="FFD68D"/>
                </a:gs>
                <a:gs pos="100000">
                  <a:srgbClr val="FFD478"/>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58" name="Google Shape;158;p26"/>
            <p:cNvSpPr txBox="1"/>
            <p:nvPr/>
          </p:nvSpPr>
          <p:spPr>
            <a:xfrm>
              <a:off x="245928" y="-7"/>
              <a:ext cx="3361200" cy="1197600"/>
            </a:xfrm>
            <a:prstGeom prst="rect">
              <a:avLst/>
            </a:prstGeom>
            <a:noFill/>
            <a:ln>
              <a:noFill/>
            </a:ln>
          </p:spPr>
          <p:txBody>
            <a:bodyPr spcFirstLastPara="1" wrap="square" lIns="144000" tIns="72000" rIns="36000" bIns="72000" anchor="ctr" anchorCtr="0">
              <a:noAutofit/>
            </a:bodyPr>
            <a:lstStyle/>
            <a:p>
              <a:pPr marL="0" marR="0" lvl="0" indent="0" algn="ctr" rtl="0">
                <a:lnSpc>
                  <a:spcPct val="90000"/>
                </a:lnSpc>
                <a:spcBef>
                  <a:spcPts val="0"/>
                </a:spcBef>
                <a:spcAft>
                  <a:spcPts val="0"/>
                </a:spcAft>
                <a:buClr>
                  <a:schemeClr val="dk1"/>
                </a:buClr>
                <a:buSzPts val="2700"/>
                <a:buFont typeface="Calibri"/>
                <a:buNone/>
              </a:pPr>
              <a:r>
                <a:rPr lang="es-419" sz="2700" b="0" i="0" u="none" strike="noStrike" cap="none">
                  <a:solidFill>
                    <a:schemeClr val="dk1"/>
                  </a:solidFill>
                  <a:latin typeface="Calibri"/>
                  <a:ea typeface="Calibri"/>
                  <a:cs typeface="Calibri"/>
                  <a:sym typeface="Calibri"/>
                </a:rPr>
                <a:t>Bachillerato</a:t>
              </a:r>
              <a:br>
                <a:rPr lang="es-419" sz="2700" b="0" i="0" u="none" strike="noStrike" cap="none">
                  <a:solidFill>
                    <a:schemeClr val="dk1"/>
                  </a:solidFill>
                  <a:latin typeface="Calibri"/>
                  <a:ea typeface="Calibri"/>
                  <a:cs typeface="Calibri"/>
                  <a:sym typeface="Calibri"/>
                </a:rPr>
              </a:br>
              <a:r>
                <a:rPr lang="es-419" sz="2700" b="0" i="0" u="none" strike="noStrike" cap="none">
                  <a:solidFill>
                    <a:schemeClr val="dk1"/>
                  </a:solidFill>
                  <a:latin typeface="Calibri"/>
                  <a:ea typeface="Calibri"/>
                  <a:cs typeface="Calibri"/>
                  <a:sym typeface="Calibri"/>
                </a:rPr>
                <a:t>y Ser Bachiller</a:t>
              </a:r>
              <a:endParaRPr sz="1100"/>
            </a:p>
          </p:txBody>
        </p:sp>
        <p:sp>
          <p:nvSpPr>
            <p:cNvPr id="159" name="Google Shape;159;p26"/>
            <p:cNvSpPr/>
            <p:nvPr/>
          </p:nvSpPr>
          <p:spPr>
            <a:xfrm>
              <a:off x="3150970" y="0"/>
              <a:ext cx="4046275" cy="1197610"/>
            </a:xfrm>
            <a:prstGeom prst="chevron">
              <a:avLst>
                <a:gd name="adj" fmla="val 50000"/>
              </a:avLst>
            </a:prstGeom>
            <a:gradFill>
              <a:gsLst>
                <a:gs pos="0">
                  <a:srgbClr val="9EF0A6"/>
                </a:gs>
                <a:gs pos="50000">
                  <a:srgbClr val="90EC98"/>
                </a:gs>
                <a:gs pos="100000">
                  <a:srgbClr val="7BEE86"/>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60" name="Google Shape;160;p26"/>
            <p:cNvSpPr txBox="1"/>
            <p:nvPr/>
          </p:nvSpPr>
          <p:spPr>
            <a:xfrm>
              <a:off x="3749775" y="0"/>
              <a:ext cx="2848665" cy="1197610"/>
            </a:xfrm>
            <a:prstGeom prst="rect">
              <a:avLst/>
            </a:prstGeom>
            <a:noFill/>
            <a:ln>
              <a:noFill/>
            </a:ln>
          </p:spPr>
          <p:txBody>
            <a:bodyPr spcFirstLastPara="1" wrap="square" lIns="108000" tIns="72000" rIns="36000" bIns="72000" anchor="ctr" anchorCtr="0">
              <a:noAutofit/>
            </a:bodyPr>
            <a:lstStyle/>
            <a:p>
              <a:pPr marL="0" marR="0" lvl="0" indent="0" algn="ctr" rtl="0">
                <a:lnSpc>
                  <a:spcPct val="90000"/>
                </a:lnSpc>
                <a:spcBef>
                  <a:spcPts val="0"/>
                </a:spcBef>
                <a:spcAft>
                  <a:spcPts val="0"/>
                </a:spcAft>
                <a:buClr>
                  <a:schemeClr val="dk1"/>
                </a:buClr>
                <a:buSzPts val="2700"/>
                <a:buFont typeface="Calibri"/>
                <a:buNone/>
              </a:pPr>
              <a:r>
                <a:rPr lang="es-419" sz="2700" b="0" i="0" u="none" strike="noStrike" cap="none">
                  <a:solidFill>
                    <a:schemeClr val="dk1"/>
                  </a:solidFill>
                  <a:latin typeface="Calibri"/>
                  <a:ea typeface="Calibri"/>
                  <a:cs typeface="Calibri"/>
                  <a:sym typeface="Calibri"/>
                </a:rPr>
                <a:t>Nivelación</a:t>
              </a:r>
              <a:endParaRPr sz="1100"/>
            </a:p>
          </p:txBody>
        </p:sp>
        <p:sp>
          <p:nvSpPr>
            <p:cNvPr id="161" name="Google Shape;161;p26"/>
            <p:cNvSpPr/>
            <p:nvPr/>
          </p:nvSpPr>
          <p:spPr>
            <a:xfrm>
              <a:off x="6478667" y="0"/>
              <a:ext cx="4046275" cy="1197610"/>
            </a:xfrm>
            <a:prstGeom prst="chevron">
              <a:avLst>
                <a:gd name="adj" fmla="val 50000"/>
              </a:avLst>
            </a:prstGeom>
            <a:gradFill>
              <a:gsLst>
                <a:gs pos="0">
                  <a:srgbClr val="A6B6DE"/>
                </a:gs>
                <a:gs pos="50000">
                  <a:srgbClr val="97A9D8"/>
                </a:gs>
                <a:gs pos="100000">
                  <a:srgbClr val="859CD6"/>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62" name="Google Shape;162;p26"/>
            <p:cNvSpPr txBox="1"/>
            <p:nvPr/>
          </p:nvSpPr>
          <p:spPr>
            <a:xfrm>
              <a:off x="7077472" y="0"/>
              <a:ext cx="2848665" cy="1197610"/>
            </a:xfrm>
            <a:prstGeom prst="rect">
              <a:avLst/>
            </a:prstGeom>
            <a:noFill/>
            <a:ln>
              <a:noFill/>
            </a:ln>
          </p:spPr>
          <p:txBody>
            <a:bodyPr spcFirstLastPara="1" wrap="square" lIns="108000" tIns="72000" rIns="36000" bIns="72000" anchor="ctr" anchorCtr="0">
              <a:noAutofit/>
            </a:bodyPr>
            <a:lstStyle/>
            <a:p>
              <a:pPr marL="0" marR="0" lvl="0" indent="0" algn="ctr" rtl="0">
                <a:lnSpc>
                  <a:spcPct val="90000"/>
                </a:lnSpc>
                <a:spcBef>
                  <a:spcPts val="0"/>
                </a:spcBef>
                <a:spcAft>
                  <a:spcPts val="0"/>
                </a:spcAft>
                <a:buClr>
                  <a:schemeClr val="dk1"/>
                </a:buClr>
                <a:buSzPts val="2700"/>
                <a:buFont typeface="Calibri"/>
                <a:buNone/>
              </a:pPr>
              <a:r>
                <a:rPr lang="es-419" sz="2700" b="0" i="0" u="none" strike="noStrike" cap="none">
                  <a:solidFill>
                    <a:schemeClr val="dk1"/>
                  </a:solidFill>
                  <a:latin typeface="Calibri"/>
                  <a:ea typeface="Calibri"/>
                  <a:cs typeface="Calibri"/>
                  <a:sym typeface="Calibri"/>
                </a:rPr>
                <a:t>Ingreso a Carrera</a:t>
              </a:r>
              <a:endParaRPr sz="1100"/>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44"/>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82" name="Google Shape;482;p44"/>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483" name="Google Shape;483;p44"/>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484" name="Google Shape;484;p44"/>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85" name="Google Shape;485;p44"/>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86" name="Google Shape;486;p44"/>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87" name="Google Shape;487;p44"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488" name="Google Shape;488;p44"/>
          <p:cNvSpPr/>
          <p:nvPr/>
        </p:nvSpPr>
        <p:spPr>
          <a:xfrm>
            <a:off x="939752" y="1139691"/>
            <a:ext cx="7264500" cy="28641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6000" b="1" cap="none">
                <a:solidFill>
                  <a:srgbClr val="2E75B5"/>
                </a:solidFill>
                <a:latin typeface="Arial"/>
                <a:ea typeface="Arial"/>
                <a:cs typeface="Arial"/>
                <a:sym typeface="Arial"/>
              </a:rPr>
              <a:t>METODOLOGÍA DE LA INVESTIGACI</a:t>
            </a:r>
            <a:r>
              <a:rPr lang="es-419" sz="6000" b="1">
                <a:solidFill>
                  <a:srgbClr val="2E75B5"/>
                </a:solidFill>
              </a:rPr>
              <a:t>ÓN</a:t>
            </a:r>
            <a:endParaRPr sz="11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4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494" name="Google Shape;494;p4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495" name="Google Shape;495;p4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496" name="Google Shape;496;p4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97" name="Google Shape;497;p4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498" name="Google Shape;498;p45"/>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499" name="Google Shape;499;p45"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grpSp>
        <p:nvGrpSpPr>
          <p:cNvPr id="500" name="Google Shape;500;p45"/>
          <p:cNvGrpSpPr/>
          <p:nvPr/>
        </p:nvGrpSpPr>
        <p:grpSpPr>
          <a:xfrm>
            <a:off x="356581" y="212523"/>
            <a:ext cx="8346320" cy="2556411"/>
            <a:chOff x="1094700" y="2176"/>
            <a:chExt cx="11128426" cy="3408548"/>
          </a:xfrm>
        </p:grpSpPr>
        <p:sp>
          <p:nvSpPr>
            <p:cNvPr id="501" name="Google Shape;501;p45"/>
            <p:cNvSpPr/>
            <p:nvPr/>
          </p:nvSpPr>
          <p:spPr>
            <a:xfrm>
              <a:off x="6545276" y="1301050"/>
              <a:ext cx="2704696" cy="594890"/>
            </a:xfrm>
            <a:custGeom>
              <a:avLst/>
              <a:gdLst/>
              <a:ahLst/>
              <a:cxnLst/>
              <a:rect l="l" t="t" r="r" b="b"/>
              <a:pathLst>
                <a:path w="120000" h="120000" extrusionOk="0">
                  <a:moveTo>
                    <a:pt x="0" y="0"/>
                  </a:moveTo>
                  <a:lnTo>
                    <a:pt x="0" y="81776"/>
                  </a:lnTo>
                  <a:lnTo>
                    <a:pt x="120000" y="81776"/>
                  </a:lnTo>
                  <a:lnTo>
                    <a:pt x="120000" y="120000"/>
                  </a:lnTo>
                </a:path>
              </a:pathLst>
            </a:custGeom>
            <a:noFill/>
            <a:ln w="12700" cap="flat" cmpd="sng">
              <a:solidFill>
                <a:srgbClr val="487AA8"/>
              </a:solidFill>
              <a:prstDash val="solid"/>
              <a:miter lim="800000"/>
              <a:headEnd type="none" w="sm" len="sm"/>
              <a:tailEnd type="none" w="sm" len="sm"/>
            </a:ln>
          </p:spPr>
        </p:sp>
        <p:sp>
          <p:nvSpPr>
            <p:cNvPr id="502" name="Google Shape;502;p45"/>
            <p:cNvSpPr/>
            <p:nvPr/>
          </p:nvSpPr>
          <p:spPr>
            <a:xfrm>
              <a:off x="3572122" y="1301050"/>
              <a:ext cx="2973154" cy="594890"/>
            </a:xfrm>
            <a:custGeom>
              <a:avLst/>
              <a:gdLst/>
              <a:ahLst/>
              <a:cxnLst/>
              <a:rect l="l" t="t" r="r" b="b"/>
              <a:pathLst>
                <a:path w="120000" h="120000" extrusionOk="0">
                  <a:moveTo>
                    <a:pt x="120000" y="0"/>
                  </a:moveTo>
                  <a:lnTo>
                    <a:pt x="120000" y="81776"/>
                  </a:lnTo>
                  <a:lnTo>
                    <a:pt x="0" y="81776"/>
                  </a:lnTo>
                  <a:lnTo>
                    <a:pt x="0" y="120000"/>
                  </a:lnTo>
                </a:path>
              </a:pathLst>
            </a:custGeom>
            <a:noFill/>
            <a:ln w="12700" cap="flat" cmpd="sng">
              <a:solidFill>
                <a:srgbClr val="487AA8"/>
              </a:solidFill>
              <a:prstDash val="solid"/>
              <a:miter lim="800000"/>
              <a:headEnd type="none" w="sm" len="sm"/>
              <a:tailEnd type="none" w="sm" len="sm"/>
            </a:ln>
          </p:spPr>
        </p:sp>
        <p:sp>
          <p:nvSpPr>
            <p:cNvPr id="503" name="Google Shape;503;p45"/>
            <p:cNvSpPr/>
            <p:nvPr/>
          </p:nvSpPr>
          <p:spPr>
            <a:xfrm>
              <a:off x="4841154" y="2176"/>
              <a:ext cx="3408244" cy="1298873"/>
            </a:xfrm>
            <a:prstGeom prst="roundRect">
              <a:avLst>
                <a:gd name="adj" fmla="val 10000"/>
              </a:avLst>
            </a:prstGeom>
            <a:gradFill>
              <a:gsLst>
                <a:gs pos="0">
                  <a:srgbClr val="AFCAE9"/>
                </a:gs>
                <a:gs pos="50000">
                  <a:srgbClr val="A0C1E4"/>
                </a:gs>
                <a:gs pos="100000">
                  <a:srgbClr val="8FB8E4"/>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04" name="Google Shape;504;p45"/>
            <p:cNvSpPr/>
            <p:nvPr/>
          </p:nvSpPr>
          <p:spPr>
            <a:xfrm>
              <a:off x="5068429" y="218087"/>
              <a:ext cx="3408244" cy="1298873"/>
            </a:xfrm>
            <a:prstGeom prst="roundRect">
              <a:avLst>
                <a:gd name="adj" fmla="val 10000"/>
              </a:avLst>
            </a:prstGeom>
            <a:solidFill>
              <a:schemeClr val="lt1">
                <a:alpha val="89803"/>
              </a:schemeClr>
            </a:solidFill>
            <a:ln w="9525"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05" name="Google Shape;505;p45"/>
            <p:cNvSpPr txBox="1"/>
            <p:nvPr/>
          </p:nvSpPr>
          <p:spPr>
            <a:xfrm>
              <a:off x="5106472" y="256130"/>
              <a:ext cx="3332158" cy="1222787"/>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800"/>
                <a:buFont typeface="Arial"/>
                <a:buNone/>
              </a:pPr>
              <a:r>
                <a:rPr lang="es-419" sz="1800" b="1">
                  <a:solidFill>
                    <a:schemeClr val="dk1"/>
                  </a:solidFill>
                  <a:latin typeface="Arial"/>
                  <a:ea typeface="Arial"/>
                  <a:cs typeface="Arial"/>
                  <a:sym typeface="Arial"/>
                </a:rPr>
                <a:t>METODOLOGÍA</a:t>
              </a:r>
              <a:endParaRPr sz="1100"/>
            </a:p>
          </p:txBody>
        </p:sp>
        <p:sp>
          <p:nvSpPr>
            <p:cNvPr id="506" name="Google Shape;506;p45"/>
            <p:cNvSpPr/>
            <p:nvPr/>
          </p:nvSpPr>
          <p:spPr>
            <a:xfrm>
              <a:off x="1094700" y="1895941"/>
              <a:ext cx="4954844" cy="1298873"/>
            </a:xfrm>
            <a:prstGeom prst="roundRect">
              <a:avLst>
                <a:gd name="adj" fmla="val 10000"/>
              </a:avLst>
            </a:prstGeom>
            <a:gradFill>
              <a:gsLst>
                <a:gs pos="0">
                  <a:srgbClr val="AFCAE9"/>
                </a:gs>
                <a:gs pos="50000">
                  <a:srgbClr val="A0C1E4"/>
                </a:gs>
                <a:gs pos="100000">
                  <a:srgbClr val="8FB8E4"/>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07" name="Google Shape;507;p45"/>
            <p:cNvSpPr/>
            <p:nvPr/>
          </p:nvSpPr>
          <p:spPr>
            <a:xfrm>
              <a:off x="1321974" y="2111851"/>
              <a:ext cx="4954844" cy="1298873"/>
            </a:xfrm>
            <a:prstGeom prst="roundRect">
              <a:avLst>
                <a:gd name="adj" fmla="val 10000"/>
              </a:avLst>
            </a:prstGeom>
            <a:solidFill>
              <a:schemeClr val="lt1">
                <a:alpha val="89803"/>
              </a:schemeClr>
            </a:solidFill>
            <a:ln w="9525"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08" name="Google Shape;508;p45"/>
            <p:cNvSpPr txBox="1"/>
            <p:nvPr/>
          </p:nvSpPr>
          <p:spPr>
            <a:xfrm>
              <a:off x="1360017" y="2149894"/>
              <a:ext cx="4878758" cy="122278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dk1"/>
                </a:buClr>
                <a:buSzPts val="1500"/>
                <a:buFont typeface="Arial"/>
                <a:buNone/>
              </a:pPr>
              <a:r>
                <a:rPr lang="es-419" sz="1500" b="1">
                  <a:solidFill>
                    <a:schemeClr val="dk1"/>
                  </a:solidFill>
                  <a:latin typeface="Arial"/>
                  <a:ea typeface="Arial"/>
                  <a:cs typeface="Arial"/>
                  <a:sym typeface="Arial"/>
                </a:rPr>
                <a:t>Tipo y diseño de investigación</a:t>
              </a:r>
              <a:endParaRPr sz="1100"/>
            </a:p>
          </p:txBody>
        </p:sp>
        <p:sp>
          <p:nvSpPr>
            <p:cNvPr id="509" name="Google Shape;509;p45"/>
            <p:cNvSpPr/>
            <p:nvPr/>
          </p:nvSpPr>
          <p:spPr>
            <a:xfrm>
              <a:off x="6504093" y="1895941"/>
              <a:ext cx="5491759" cy="1298873"/>
            </a:xfrm>
            <a:prstGeom prst="roundRect">
              <a:avLst>
                <a:gd name="adj" fmla="val 10000"/>
              </a:avLst>
            </a:prstGeom>
            <a:gradFill>
              <a:gsLst>
                <a:gs pos="0">
                  <a:srgbClr val="AFCAE9"/>
                </a:gs>
                <a:gs pos="50000">
                  <a:srgbClr val="A0C1E4"/>
                </a:gs>
                <a:gs pos="100000">
                  <a:srgbClr val="8FB8E4"/>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10" name="Google Shape;510;p45"/>
            <p:cNvSpPr/>
            <p:nvPr/>
          </p:nvSpPr>
          <p:spPr>
            <a:xfrm>
              <a:off x="6731367" y="2111851"/>
              <a:ext cx="5491759" cy="1298873"/>
            </a:xfrm>
            <a:prstGeom prst="roundRect">
              <a:avLst>
                <a:gd name="adj" fmla="val 10000"/>
              </a:avLst>
            </a:prstGeom>
            <a:solidFill>
              <a:schemeClr val="lt1">
                <a:alpha val="89803"/>
              </a:schemeClr>
            </a:solidFill>
            <a:ln w="9525"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11" name="Google Shape;511;p45"/>
            <p:cNvSpPr txBox="1"/>
            <p:nvPr/>
          </p:nvSpPr>
          <p:spPr>
            <a:xfrm>
              <a:off x="6769410" y="2149894"/>
              <a:ext cx="5415673" cy="1222787"/>
            </a:xfrm>
            <a:prstGeom prst="rect">
              <a:avLst/>
            </a:prstGeom>
            <a:noFill/>
            <a:ln>
              <a:noFill/>
            </a:ln>
          </p:spPr>
          <p:txBody>
            <a:bodyPr spcFirstLastPara="1" wrap="square" lIns="57150" tIns="57150" rIns="57150" bIns="57150" anchor="ctr" anchorCtr="0">
              <a:noAutofit/>
            </a:bodyPr>
            <a:lstStyle/>
            <a:p>
              <a:pPr marL="0" marR="0" lvl="0" indent="0" algn="ctr" rtl="0">
                <a:lnSpc>
                  <a:spcPct val="90000"/>
                </a:lnSpc>
                <a:spcBef>
                  <a:spcPts val="0"/>
                </a:spcBef>
                <a:spcAft>
                  <a:spcPts val="0"/>
                </a:spcAft>
                <a:buClr>
                  <a:schemeClr val="dk1"/>
                </a:buClr>
                <a:buSzPts val="1500"/>
                <a:buFont typeface="Arial"/>
                <a:buNone/>
              </a:pPr>
              <a:r>
                <a:rPr lang="es-419" sz="1500" b="1">
                  <a:solidFill>
                    <a:schemeClr val="dk1"/>
                  </a:solidFill>
                  <a:latin typeface="Arial"/>
                  <a:ea typeface="Arial"/>
                  <a:cs typeface="Arial"/>
                  <a:sym typeface="Arial"/>
                </a:rPr>
                <a:t>Enfoques de investigación</a:t>
              </a:r>
              <a:endParaRPr sz="1100"/>
            </a:p>
          </p:txBody>
        </p:sp>
      </p:grpSp>
      <p:sp>
        <p:nvSpPr>
          <p:cNvPr id="512" name="Google Shape;512;p45"/>
          <p:cNvSpPr/>
          <p:nvPr/>
        </p:nvSpPr>
        <p:spPr>
          <a:xfrm>
            <a:off x="5611969" y="2966047"/>
            <a:ext cx="1970468" cy="434660"/>
          </a:xfrm>
          <a:prstGeom prst="flowChartAlternateProcess">
            <a:avLst/>
          </a:prstGeom>
          <a:solidFill>
            <a:schemeClr val="lt1"/>
          </a:solidFill>
          <a:ln w="12700" cap="flat" cmpd="sng">
            <a:solidFill>
              <a:srgbClr val="2F5496"/>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Cualitativo</a:t>
            </a:r>
            <a:endParaRPr sz="1100"/>
          </a:p>
        </p:txBody>
      </p:sp>
      <p:sp>
        <p:nvSpPr>
          <p:cNvPr id="513" name="Google Shape;513;p45"/>
          <p:cNvSpPr/>
          <p:nvPr/>
        </p:nvSpPr>
        <p:spPr>
          <a:xfrm>
            <a:off x="5611969" y="3520764"/>
            <a:ext cx="1970468" cy="434660"/>
          </a:xfrm>
          <a:prstGeom prst="flowChartAlternateProcess">
            <a:avLst/>
          </a:prstGeom>
          <a:solidFill>
            <a:schemeClr val="lt1"/>
          </a:solidFill>
          <a:ln w="12700" cap="flat" cmpd="sng">
            <a:solidFill>
              <a:srgbClr val="2F5496"/>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Cuantitativo</a:t>
            </a:r>
            <a:endParaRPr sz="1100"/>
          </a:p>
        </p:txBody>
      </p:sp>
      <p:sp>
        <p:nvSpPr>
          <p:cNvPr id="514" name="Google Shape;514;p45"/>
          <p:cNvSpPr/>
          <p:nvPr/>
        </p:nvSpPr>
        <p:spPr>
          <a:xfrm>
            <a:off x="1120464" y="2969207"/>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Descriptiva</a:t>
            </a:r>
            <a:endParaRPr sz="1100"/>
          </a:p>
        </p:txBody>
      </p:sp>
      <p:sp>
        <p:nvSpPr>
          <p:cNvPr id="515" name="Google Shape;515;p45"/>
          <p:cNvSpPr/>
          <p:nvPr/>
        </p:nvSpPr>
        <p:spPr>
          <a:xfrm>
            <a:off x="1120464" y="3520765"/>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No experimental</a:t>
            </a:r>
            <a:endParaRPr sz="1100"/>
          </a:p>
        </p:txBody>
      </p:sp>
      <p:sp>
        <p:nvSpPr>
          <p:cNvPr id="516" name="Google Shape;516;p45"/>
          <p:cNvSpPr/>
          <p:nvPr/>
        </p:nvSpPr>
        <p:spPr>
          <a:xfrm>
            <a:off x="5611961" y="4075492"/>
            <a:ext cx="1970400" cy="434700"/>
          </a:xfrm>
          <a:prstGeom prst="flowChartAlternateProcess">
            <a:avLst/>
          </a:prstGeom>
          <a:solidFill>
            <a:schemeClr val="lt1"/>
          </a:solidFill>
          <a:ln w="12700" cap="flat" cmpd="sng">
            <a:solidFill>
              <a:srgbClr val="2F5496"/>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Enfoque Mixto</a:t>
            </a:r>
            <a:endParaRPr sz="11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20"/>
        <p:cNvGrpSpPr/>
        <p:nvPr/>
      </p:nvGrpSpPr>
      <p:grpSpPr>
        <a:xfrm>
          <a:off x="0" y="0"/>
          <a:ext cx="0" cy="0"/>
          <a:chOff x="0" y="0"/>
          <a:chExt cx="0" cy="0"/>
        </a:xfrm>
      </p:grpSpPr>
      <p:sp>
        <p:nvSpPr>
          <p:cNvPr id="521" name="Google Shape;521;p46"/>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522" name="Google Shape;522;p46"/>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523" name="Google Shape;523;p46"/>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524" name="Google Shape;524;p46"/>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25" name="Google Shape;525;p46"/>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26" name="Google Shape;526;p46"/>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527" name="Google Shape;527;p4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grpSp>
        <p:nvGrpSpPr>
          <p:cNvPr id="528" name="Google Shape;528;p46"/>
          <p:cNvGrpSpPr/>
          <p:nvPr/>
        </p:nvGrpSpPr>
        <p:grpSpPr>
          <a:xfrm>
            <a:off x="917522" y="425223"/>
            <a:ext cx="7224438" cy="2556014"/>
            <a:chOff x="1842621" y="2441"/>
            <a:chExt cx="9632584" cy="3408019"/>
          </a:xfrm>
        </p:grpSpPr>
        <p:sp>
          <p:nvSpPr>
            <p:cNvPr id="529" name="Google Shape;529;p46"/>
            <p:cNvSpPr/>
            <p:nvPr/>
          </p:nvSpPr>
          <p:spPr>
            <a:xfrm>
              <a:off x="6658914" y="1410713"/>
              <a:ext cx="3408019" cy="591474"/>
            </a:xfrm>
            <a:custGeom>
              <a:avLst/>
              <a:gdLst/>
              <a:ahLst/>
              <a:cxnLst/>
              <a:rect l="l" t="t" r="r" b="b"/>
              <a:pathLst>
                <a:path w="120000" h="120000" extrusionOk="0">
                  <a:moveTo>
                    <a:pt x="0" y="0"/>
                  </a:moveTo>
                  <a:lnTo>
                    <a:pt x="0" y="60000"/>
                  </a:lnTo>
                  <a:lnTo>
                    <a:pt x="120000" y="60000"/>
                  </a:lnTo>
                  <a:lnTo>
                    <a:pt x="120000" y="120000"/>
                  </a:lnTo>
                </a:path>
              </a:pathLst>
            </a:custGeom>
            <a:noFill/>
            <a:ln w="12700" cap="flat" cmpd="sng">
              <a:solidFill>
                <a:srgbClr val="78A8DA"/>
              </a:solidFill>
              <a:prstDash val="solid"/>
              <a:miter lim="800000"/>
              <a:headEnd type="none" w="sm" len="sm"/>
              <a:tailEnd type="none" w="sm" len="sm"/>
            </a:ln>
          </p:spPr>
        </p:sp>
        <p:sp>
          <p:nvSpPr>
            <p:cNvPr id="530" name="Google Shape;530;p46"/>
            <p:cNvSpPr/>
            <p:nvPr/>
          </p:nvSpPr>
          <p:spPr>
            <a:xfrm>
              <a:off x="6613193" y="1410713"/>
              <a:ext cx="91440" cy="591474"/>
            </a:xfrm>
            <a:custGeom>
              <a:avLst/>
              <a:gdLst/>
              <a:ahLst/>
              <a:cxnLst/>
              <a:rect l="l" t="t" r="r" b="b"/>
              <a:pathLst>
                <a:path w="120000" h="120000" extrusionOk="0">
                  <a:moveTo>
                    <a:pt x="60000" y="0"/>
                  </a:moveTo>
                  <a:lnTo>
                    <a:pt x="60000" y="120000"/>
                  </a:lnTo>
                </a:path>
              </a:pathLst>
            </a:custGeom>
            <a:noFill/>
            <a:ln w="12700" cap="flat" cmpd="sng">
              <a:solidFill>
                <a:srgbClr val="78A8DA"/>
              </a:solidFill>
              <a:prstDash val="solid"/>
              <a:miter lim="800000"/>
              <a:headEnd type="none" w="sm" len="sm"/>
              <a:tailEnd type="none" w="sm" len="sm"/>
            </a:ln>
          </p:spPr>
        </p:sp>
        <p:sp>
          <p:nvSpPr>
            <p:cNvPr id="531" name="Google Shape;531;p46"/>
            <p:cNvSpPr/>
            <p:nvPr/>
          </p:nvSpPr>
          <p:spPr>
            <a:xfrm>
              <a:off x="3250894" y="1410713"/>
              <a:ext cx="3408019" cy="591474"/>
            </a:xfrm>
            <a:custGeom>
              <a:avLst/>
              <a:gdLst/>
              <a:ahLst/>
              <a:cxnLst/>
              <a:rect l="l" t="t" r="r" b="b"/>
              <a:pathLst>
                <a:path w="120000" h="120000" extrusionOk="0">
                  <a:moveTo>
                    <a:pt x="120000" y="0"/>
                  </a:moveTo>
                  <a:lnTo>
                    <a:pt x="120000" y="60000"/>
                  </a:lnTo>
                  <a:lnTo>
                    <a:pt x="0" y="60000"/>
                  </a:lnTo>
                  <a:lnTo>
                    <a:pt x="0" y="120000"/>
                  </a:lnTo>
                </a:path>
              </a:pathLst>
            </a:custGeom>
            <a:noFill/>
            <a:ln w="12700" cap="flat" cmpd="sng">
              <a:solidFill>
                <a:srgbClr val="78A8DA"/>
              </a:solidFill>
              <a:prstDash val="solid"/>
              <a:miter lim="800000"/>
              <a:headEnd type="none" w="sm" len="sm"/>
              <a:tailEnd type="none" w="sm" len="sm"/>
            </a:ln>
          </p:spPr>
        </p:sp>
        <p:sp>
          <p:nvSpPr>
            <p:cNvPr id="532" name="Google Shape;532;p46"/>
            <p:cNvSpPr/>
            <p:nvPr/>
          </p:nvSpPr>
          <p:spPr>
            <a:xfrm>
              <a:off x="5250641" y="2441"/>
              <a:ext cx="2816545" cy="1408272"/>
            </a:xfrm>
            <a:prstGeom prst="rect">
              <a:avLst/>
            </a:prstGeom>
            <a:gradFill>
              <a:gsLst>
                <a:gs pos="0">
                  <a:srgbClr val="AFCAE9">
                    <a:alpha val="80000"/>
                  </a:srgbClr>
                </a:gs>
                <a:gs pos="50000">
                  <a:srgbClr val="A0C1E4">
                    <a:alpha val="80000"/>
                  </a:srgbClr>
                </a:gs>
                <a:gs pos="100000">
                  <a:srgbClr val="8FB8E4">
                    <a:alpha val="80000"/>
                  </a:srgbClr>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33" name="Google Shape;533;p46"/>
            <p:cNvSpPr txBox="1"/>
            <p:nvPr/>
          </p:nvSpPr>
          <p:spPr>
            <a:xfrm>
              <a:off x="5250641" y="2441"/>
              <a:ext cx="2816545" cy="1408272"/>
            </a:xfrm>
            <a:prstGeom prst="rect">
              <a:avLst/>
            </a:prstGeom>
            <a:noFill/>
            <a:ln>
              <a:noFill/>
            </a:ln>
          </p:spPr>
          <p:txBody>
            <a:bodyPr spcFirstLastPara="1" wrap="square" lIns="11425" tIns="11425" rIns="11425" bIns="11425" anchor="ctr" anchorCtr="0">
              <a:noAutofit/>
            </a:bodyPr>
            <a:lstStyle/>
            <a:p>
              <a:pPr marL="0" marR="0" lvl="0" indent="0" algn="ctr" rtl="0">
                <a:lnSpc>
                  <a:spcPct val="90000"/>
                </a:lnSpc>
                <a:spcBef>
                  <a:spcPts val="0"/>
                </a:spcBef>
                <a:spcAft>
                  <a:spcPts val="0"/>
                </a:spcAft>
                <a:buClr>
                  <a:schemeClr val="dk1"/>
                </a:buClr>
                <a:buSzPts val="1800"/>
                <a:buFont typeface="Arial"/>
                <a:buNone/>
              </a:pPr>
              <a:r>
                <a:rPr lang="es-419" sz="1800" b="1">
                  <a:solidFill>
                    <a:schemeClr val="dk1"/>
                  </a:solidFill>
                  <a:latin typeface="Arial"/>
                  <a:ea typeface="Arial"/>
                  <a:cs typeface="Arial"/>
                  <a:sym typeface="Arial"/>
                </a:rPr>
                <a:t>METODOLOGÍA</a:t>
              </a:r>
              <a:endParaRPr sz="1100"/>
            </a:p>
          </p:txBody>
        </p:sp>
        <p:sp>
          <p:nvSpPr>
            <p:cNvPr id="534" name="Google Shape;534;p46"/>
            <p:cNvSpPr/>
            <p:nvPr/>
          </p:nvSpPr>
          <p:spPr>
            <a:xfrm>
              <a:off x="1842621" y="2002188"/>
              <a:ext cx="2816545" cy="1408272"/>
            </a:xfrm>
            <a:prstGeom prst="rect">
              <a:avLst/>
            </a:prstGeom>
            <a:gradFill>
              <a:gsLst>
                <a:gs pos="0">
                  <a:srgbClr val="AFCAE9">
                    <a:alpha val="69803"/>
                  </a:srgbClr>
                </a:gs>
                <a:gs pos="50000">
                  <a:srgbClr val="A0C1E4">
                    <a:alpha val="69803"/>
                  </a:srgbClr>
                </a:gs>
                <a:gs pos="100000">
                  <a:srgbClr val="8FB8E4">
                    <a:alpha val="69803"/>
                  </a:srgbClr>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35" name="Google Shape;535;p46"/>
            <p:cNvSpPr txBox="1"/>
            <p:nvPr/>
          </p:nvSpPr>
          <p:spPr>
            <a:xfrm>
              <a:off x="1842621" y="2002188"/>
              <a:ext cx="2816545" cy="1408272"/>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Clr>
                  <a:schemeClr val="dk1"/>
                </a:buClr>
                <a:buSzPts val="1500"/>
                <a:buFont typeface="Arial"/>
                <a:buNone/>
              </a:pPr>
              <a:r>
                <a:rPr lang="es-419" sz="1500" b="1">
                  <a:solidFill>
                    <a:schemeClr val="dk1"/>
                  </a:solidFill>
                  <a:latin typeface="Arial"/>
                  <a:ea typeface="Arial"/>
                  <a:cs typeface="Arial"/>
                  <a:sym typeface="Arial"/>
                </a:rPr>
                <a:t>Técnicas de investigación</a:t>
              </a:r>
              <a:endParaRPr sz="1100"/>
            </a:p>
          </p:txBody>
        </p:sp>
        <p:sp>
          <p:nvSpPr>
            <p:cNvPr id="536" name="Google Shape;536;p46"/>
            <p:cNvSpPr/>
            <p:nvPr/>
          </p:nvSpPr>
          <p:spPr>
            <a:xfrm>
              <a:off x="5250641" y="2002188"/>
              <a:ext cx="2816545" cy="1408272"/>
            </a:xfrm>
            <a:prstGeom prst="rect">
              <a:avLst/>
            </a:prstGeom>
            <a:gradFill>
              <a:gsLst>
                <a:gs pos="0">
                  <a:srgbClr val="AFCAE9">
                    <a:alpha val="69803"/>
                  </a:srgbClr>
                </a:gs>
                <a:gs pos="50000">
                  <a:srgbClr val="A0C1E4">
                    <a:alpha val="69803"/>
                  </a:srgbClr>
                </a:gs>
                <a:gs pos="100000">
                  <a:srgbClr val="8FB8E4">
                    <a:alpha val="69803"/>
                  </a:srgbClr>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37" name="Google Shape;537;p46"/>
            <p:cNvSpPr txBox="1"/>
            <p:nvPr/>
          </p:nvSpPr>
          <p:spPr>
            <a:xfrm>
              <a:off x="5250641" y="2002188"/>
              <a:ext cx="2816545" cy="1408272"/>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Clr>
                  <a:schemeClr val="dk1"/>
                </a:buClr>
                <a:buSzPts val="1500"/>
                <a:buFont typeface="Arial"/>
                <a:buNone/>
              </a:pPr>
              <a:r>
                <a:rPr lang="es-419" sz="1500" b="1">
                  <a:solidFill>
                    <a:schemeClr val="dk1"/>
                  </a:solidFill>
                  <a:latin typeface="Arial"/>
                  <a:ea typeface="Arial"/>
                  <a:cs typeface="Arial"/>
                  <a:sym typeface="Arial"/>
                </a:rPr>
                <a:t>Instrumentos de recolección de datos</a:t>
              </a:r>
              <a:endParaRPr sz="1100"/>
            </a:p>
          </p:txBody>
        </p:sp>
        <p:sp>
          <p:nvSpPr>
            <p:cNvPr id="538" name="Google Shape;538;p46"/>
            <p:cNvSpPr/>
            <p:nvPr/>
          </p:nvSpPr>
          <p:spPr>
            <a:xfrm>
              <a:off x="8658660" y="2002188"/>
              <a:ext cx="2816545" cy="1408272"/>
            </a:xfrm>
            <a:prstGeom prst="rect">
              <a:avLst/>
            </a:prstGeom>
            <a:gradFill>
              <a:gsLst>
                <a:gs pos="0">
                  <a:srgbClr val="AFCAE9">
                    <a:alpha val="69803"/>
                  </a:srgbClr>
                </a:gs>
                <a:gs pos="50000">
                  <a:srgbClr val="A0C1E4">
                    <a:alpha val="69803"/>
                  </a:srgbClr>
                </a:gs>
                <a:gs pos="100000">
                  <a:srgbClr val="8FB8E4">
                    <a:alpha val="69803"/>
                  </a:srgbClr>
                </a:gs>
              </a:gsLst>
              <a:lin ang="5400000" scaled="0"/>
            </a:gra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39" name="Google Shape;539;p46"/>
            <p:cNvSpPr txBox="1"/>
            <p:nvPr/>
          </p:nvSpPr>
          <p:spPr>
            <a:xfrm>
              <a:off x="8658660" y="2002188"/>
              <a:ext cx="2816545" cy="1408272"/>
            </a:xfrm>
            <a:prstGeom prst="rect">
              <a:avLst/>
            </a:prstGeom>
            <a:noFill/>
            <a:ln>
              <a:noFill/>
            </a:ln>
          </p:spPr>
          <p:txBody>
            <a:bodyPr spcFirstLastPara="1" wrap="square" lIns="9525" tIns="9525" rIns="9525" bIns="9525" anchor="ctr" anchorCtr="0">
              <a:noAutofit/>
            </a:bodyPr>
            <a:lstStyle/>
            <a:p>
              <a:pPr marL="0" marR="0" lvl="0" indent="0" algn="ctr" rtl="0">
                <a:lnSpc>
                  <a:spcPct val="90000"/>
                </a:lnSpc>
                <a:spcBef>
                  <a:spcPts val="0"/>
                </a:spcBef>
                <a:spcAft>
                  <a:spcPts val="0"/>
                </a:spcAft>
                <a:buClr>
                  <a:schemeClr val="dk1"/>
                </a:buClr>
                <a:buSzPts val="1500"/>
                <a:buFont typeface="Arial"/>
                <a:buNone/>
              </a:pPr>
              <a:r>
                <a:rPr lang="es-419" sz="1500" b="1">
                  <a:solidFill>
                    <a:schemeClr val="dk1"/>
                  </a:solidFill>
                  <a:latin typeface="Arial"/>
                  <a:ea typeface="Arial"/>
                  <a:cs typeface="Arial"/>
                  <a:sym typeface="Arial"/>
                </a:rPr>
                <a:t>Población y muestra</a:t>
              </a:r>
              <a:endParaRPr sz="1100"/>
            </a:p>
          </p:txBody>
        </p:sp>
      </p:grpSp>
      <p:sp>
        <p:nvSpPr>
          <p:cNvPr id="540" name="Google Shape;540;p46"/>
          <p:cNvSpPr/>
          <p:nvPr/>
        </p:nvSpPr>
        <p:spPr>
          <a:xfrm>
            <a:off x="973966" y="3135200"/>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Encuesta </a:t>
            </a:r>
            <a:endParaRPr sz="1100"/>
          </a:p>
        </p:txBody>
      </p:sp>
      <p:sp>
        <p:nvSpPr>
          <p:cNvPr id="541" name="Google Shape;541;p46"/>
          <p:cNvSpPr/>
          <p:nvPr/>
        </p:nvSpPr>
        <p:spPr>
          <a:xfrm>
            <a:off x="969941" y="3756606"/>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Observación</a:t>
            </a:r>
            <a:endParaRPr sz="1100"/>
          </a:p>
        </p:txBody>
      </p:sp>
      <p:sp>
        <p:nvSpPr>
          <p:cNvPr id="542" name="Google Shape;542;p46"/>
          <p:cNvSpPr/>
          <p:nvPr/>
        </p:nvSpPr>
        <p:spPr>
          <a:xfrm>
            <a:off x="3551350" y="3135200"/>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Cuestionario</a:t>
            </a:r>
            <a:endParaRPr sz="1100"/>
          </a:p>
        </p:txBody>
      </p:sp>
      <p:sp>
        <p:nvSpPr>
          <p:cNvPr id="543" name="Google Shape;543;p46"/>
          <p:cNvSpPr/>
          <p:nvPr/>
        </p:nvSpPr>
        <p:spPr>
          <a:xfrm>
            <a:off x="6088490" y="3146289"/>
            <a:ext cx="1970468" cy="591806"/>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Calibri"/>
                <a:ea typeface="Calibri"/>
                <a:cs typeface="Calibri"/>
                <a:sym typeface="Calibri"/>
              </a:rPr>
              <a:t>Docentes 2019 (25 docentes)</a:t>
            </a:r>
            <a:endParaRPr sz="1400">
              <a:solidFill>
                <a:schemeClr val="dk1"/>
              </a:solidFill>
              <a:latin typeface="Arial"/>
              <a:ea typeface="Arial"/>
              <a:cs typeface="Arial"/>
              <a:sym typeface="Arial"/>
            </a:endParaRPr>
          </a:p>
        </p:txBody>
      </p:sp>
      <p:sp>
        <p:nvSpPr>
          <p:cNvPr id="544" name="Google Shape;544;p46"/>
          <p:cNvSpPr/>
          <p:nvPr/>
        </p:nvSpPr>
        <p:spPr>
          <a:xfrm>
            <a:off x="6088490" y="3885697"/>
            <a:ext cx="1970468" cy="617582"/>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Calibri"/>
                <a:ea typeface="Calibri"/>
                <a:cs typeface="Calibri"/>
                <a:sym typeface="Calibri"/>
              </a:rPr>
              <a:t>Estudiantes 2019 (527 estudiantes - 15 cursos)</a:t>
            </a:r>
            <a:endParaRPr sz="1400">
              <a:solidFill>
                <a:schemeClr val="dk1"/>
              </a:solidFill>
              <a:latin typeface="Arial"/>
              <a:ea typeface="Arial"/>
              <a:cs typeface="Arial"/>
              <a:sym typeface="Arial"/>
            </a:endParaRPr>
          </a:p>
        </p:txBody>
      </p:sp>
      <p:sp>
        <p:nvSpPr>
          <p:cNvPr id="545" name="Google Shape;545;p46"/>
          <p:cNvSpPr/>
          <p:nvPr/>
        </p:nvSpPr>
        <p:spPr>
          <a:xfrm>
            <a:off x="3544508" y="3759828"/>
            <a:ext cx="1970468" cy="434660"/>
          </a:xfrm>
          <a:prstGeom prst="flowChartAlternateProcess">
            <a:avLst/>
          </a:prstGeom>
          <a:solidFill>
            <a:schemeClr val="lt1"/>
          </a:solidFill>
          <a:ln w="12700" cap="flat" cmpd="sng">
            <a:solidFill>
              <a:srgbClr val="2E75B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r>
              <a:rPr lang="es-419" sz="1400">
                <a:solidFill>
                  <a:schemeClr val="dk1"/>
                </a:solidFill>
                <a:latin typeface="Arial"/>
                <a:ea typeface="Arial"/>
                <a:cs typeface="Arial"/>
                <a:sym typeface="Arial"/>
              </a:rPr>
              <a:t>Fichas </a:t>
            </a:r>
            <a:endParaRPr sz="11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Google Shape;550;p4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551" name="Google Shape;551;p4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552" name="Google Shape;552;p4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553" name="Google Shape;553;p4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54" name="Google Shape;554;p4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55" name="Google Shape;555;p47"/>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556" name="Google Shape;556;p4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557" name="Google Shape;557;p47"/>
          <p:cNvSpPr txBox="1"/>
          <p:nvPr/>
        </p:nvSpPr>
        <p:spPr>
          <a:xfrm>
            <a:off x="1752030" y="472797"/>
            <a:ext cx="5639940" cy="392415"/>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rPr>
              <a:t>MUESTRA </a:t>
            </a:r>
            <a:endParaRPr sz="2100" b="1" i="0" u="none" strike="noStrike" cap="none">
              <a:solidFill>
                <a:schemeClr val="dk1"/>
              </a:solidFill>
            </a:endParaRPr>
          </a:p>
        </p:txBody>
      </p:sp>
      <p:grpSp>
        <p:nvGrpSpPr>
          <p:cNvPr id="558" name="Google Shape;558;p47"/>
          <p:cNvGrpSpPr/>
          <p:nvPr/>
        </p:nvGrpSpPr>
        <p:grpSpPr>
          <a:xfrm>
            <a:off x="628650" y="1369219"/>
            <a:ext cx="7886700" cy="3263504"/>
            <a:chOff x="0" y="0"/>
            <a:chExt cx="10515600" cy="4351338"/>
          </a:xfrm>
        </p:grpSpPr>
        <p:sp>
          <p:nvSpPr>
            <p:cNvPr id="559" name="Google Shape;559;p47"/>
            <p:cNvSpPr/>
            <p:nvPr/>
          </p:nvSpPr>
          <p:spPr>
            <a:xfrm>
              <a:off x="0" y="0"/>
              <a:ext cx="4351338" cy="4351338"/>
            </a:xfrm>
            <a:prstGeom prst="pie">
              <a:avLst>
                <a:gd name="adj1" fmla="val 5400000"/>
                <a:gd name="adj2" fmla="val 1620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60" name="Google Shape;560;p47"/>
            <p:cNvSpPr/>
            <p:nvPr/>
          </p:nvSpPr>
          <p:spPr>
            <a:xfrm>
              <a:off x="2175669" y="0"/>
              <a:ext cx="8339931" cy="4351338"/>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61" name="Google Shape;561;p47"/>
            <p:cNvSpPr txBox="1"/>
            <p:nvPr/>
          </p:nvSpPr>
          <p:spPr>
            <a:xfrm>
              <a:off x="2175669" y="0"/>
              <a:ext cx="8339931" cy="4351338"/>
            </a:xfrm>
            <a:prstGeom prst="rect">
              <a:avLst/>
            </a:prstGeom>
            <a:noFill/>
            <a:ln>
              <a:noFill/>
            </a:ln>
          </p:spPr>
          <p:txBody>
            <a:bodyPr spcFirstLastPara="1" wrap="square" lIns="77150" tIns="77150" rIns="77150" bIns="77150" anchor="ctr" anchorCtr="0">
              <a:noAutofit/>
            </a:bodyPr>
            <a:lstStyle/>
            <a:p>
              <a:pPr marL="0" marR="0" lvl="0" indent="0" algn="just" rtl="0">
                <a:lnSpc>
                  <a:spcPct val="90000"/>
                </a:lnSpc>
                <a:spcBef>
                  <a:spcPts val="0"/>
                </a:spcBef>
                <a:spcAft>
                  <a:spcPts val="0"/>
                </a:spcAft>
                <a:buClr>
                  <a:schemeClr val="dk1"/>
                </a:buClr>
                <a:buSzPts val="2000"/>
                <a:buFont typeface="Calibri"/>
                <a:buNone/>
              </a:pPr>
              <a:r>
                <a:rPr lang="es-419" sz="2000">
                  <a:solidFill>
                    <a:schemeClr val="dk1"/>
                  </a:solidFill>
                </a:rPr>
                <a:t>Se realizó un muestreo aleatorio simple para la determinación de la muestra, para este procedimiento se utilizó el software libre Epidat con un nivel de confianza del 95% y un margen de error del 5% y el tamaño de la muestra será de 223 estudiantes del SI 2019 de la Universidad de las Fuerzas Armadas ESPE Campus Sangolquí del área de ingeniería</a:t>
              </a:r>
              <a:endParaRPr sz="2000">
                <a:solidFill>
                  <a:schemeClr val="dk1"/>
                </a:solidFill>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65"/>
        <p:cNvGrpSpPr/>
        <p:nvPr/>
      </p:nvGrpSpPr>
      <p:grpSpPr>
        <a:xfrm>
          <a:off x="0" y="0"/>
          <a:ext cx="0" cy="0"/>
          <a:chOff x="0" y="0"/>
          <a:chExt cx="0" cy="0"/>
        </a:xfrm>
      </p:grpSpPr>
      <p:sp>
        <p:nvSpPr>
          <p:cNvPr id="566" name="Google Shape;566;p48"/>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567" name="Google Shape;567;p48"/>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568" name="Google Shape;568;p48"/>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569" name="Google Shape;569;p48"/>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70" name="Google Shape;570;p48"/>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71" name="Google Shape;571;p48"/>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572" name="Google Shape;572;p48"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573" name="Google Shape;573;p48"/>
          <p:cNvSpPr txBox="1"/>
          <p:nvPr/>
        </p:nvSpPr>
        <p:spPr>
          <a:xfrm>
            <a:off x="1752030" y="472797"/>
            <a:ext cx="5639940" cy="392415"/>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rPr>
              <a:t>VALIDEZ Y CONFIABILIDAD  </a:t>
            </a:r>
            <a:endParaRPr sz="2100" b="1" i="0" u="none" strike="noStrike" cap="none">
              <a:solidFill>
                <a:schemeClr val="dk1"/>
              </a:solidFill>
            </a:endParaRPr>
          </a:p>
        </p:txBody>
      </p:sp>
      <p:grpSp>
        <p:nvGrpSpPr>
          <p:cNvPr id="574" name="Google Shape;574;p48"/>
          <p:cNvGrpSpPr/>
          <p:nvPr/>
        </p:nvGrpSpPr>
        <p:grpSpPr>
          <a:xfrm>
            <a:off x="628650" y="1369219"/>
            <a:ext cx="7886700" cy="3263504"/>
            <a:chOff x="0" y="0"/>
            <a:chExt cx="10515600" cy="4351338"/>
          </a:xfrm>
        </p:grpSpPr>
        <p:sp>
          <p:nvSpPr>
            <p:cNvPr id="575" name="Google Shape;575;p48"/>
            <p:cNvSpPr/>
            <p:nvPr/>
          </p:nvSpPr>
          <p:spPr>
            <a:xfrm>
              <a:off x="0" y="0"/>
              <a:ext cx="4351338" cy="4351338"/>
            </a:xfrm>
            <a:prstGeom prst="pie">
              <a:avLst>
                <a:gd name="adj1" fmla="val 5400000"/>
                <a:gd name="adj2" fmla="val 1620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76" name="Google Shape;576;p48"/>
            <p:cNvSpPr/>
            <p:nvPr/>
          </p:nvSpPr>
          <p:spPr>
            <a:xfrm>
              <a:off x="2175669" y="0"/>
              <a:ext cx="8339931" cy="4351338"/>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77" name="Google Shape;577;p48"/>
            <p:cNvSpPr txBox="1"/>
            <p:nvPr/>
          </p:nvSpPr>
          <p:spPr>
            <a:xfrm>
              <a:off x="2175669" y="0"/>
              <a:ext cx="8339931" cy="4351338"/>
            </a:xfrm>
            <a:prstGeom prst="rect">
              <a:avLst/>
            </a:prstGeom>
            <a:noFill/>
            <a:ln>
              <a:noFill/>
            </a:ln>
          </p:spPr>
          <p:txBody>
            <a:bodyPr spcFirstLastPara="1" wrap="square" lIns="102875" tIns="102875" rIns="102875" bIns="102875" anchor="ctr" anchorCtr="0">
              <a:noAutofit/>
            </a:bodyPr>
            <a:lstStyle/>
            <a:p>
              <a:pPr marL="0" marR="0" lvl="0" indent="0" algn="just" rtl="0">
                <a:lnSpc>
                  <a:spcPct val="90000"/>
                </a:lnSpc>
                <a:spcBef>
                  <a:spcPts val="0"/>
                </a:spcBef>
                <a:spcAft>
                  <a:spcPts val="0"/>
                </a:spcAft>
                <a:buClr>
                  <a:schemeClr val="dk1"/>
                </a:buClr>
                <a:buSzPts val="2700"/>
                <a:buFont typeface="Calibri"/>
                <a:buNone/>
              </a:pPr>
              <a:r>
                <a:rPr lang="es-419" sz="2700">
                  <a:solidFill>
                    <a:schemeClr val="dk1"/>
                  </a:solidFill>
                </a:rPr>
                <a:t>Se acudió a 5 profesionales en el área educativa los cuales dieron su valoración y correcciones respectivas del cuestionario, y de escalas categóricas y numéricas.</a:t>
              </a:r>
              <a:endParaRPr sz="2700">
                <a:solidFill>
                  <a:schemeClr val="dk1"/>
                </a:solidFill>
              </a:endParaRPr>
            </a:p>
          </p:txBody>
        </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81"/>
        <p:cNvGrpSpPr/>
        <p:nvPr/>
      </p:nvGrpSpPr>
      <p:grpSpPr>
        <a:xfrm>
          <a:off x="0" y="0"/>
          <a:ext cx="0" cy="0"/>
          <a:chOff x="0" y="0"/>
          <a:chExt cx="0" cy="0"/>
        </a:xfrm>
      </p:grpSpPr>
      <p:sp>
        <p:nvSpPr>
          <p:cNvPr id="582" name="Google Shape;582;p49"/>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583" name="Google Shape;583;p49"/>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584" name="Google Shape;584;p49"/>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585" name="Google Shape;585;p49"/>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86" name="Google Shape;586;p49"/>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587" name="Google Shape;587;p49"/>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588" name="Google Shape;588;p49"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589" name="Google Shape;589;p49"/>
          <p:cNvSpPr txBox="1"/>
          <p:nvPr/>
        </p:nvSpPr>
        <p:spPr>
          <a:xfrm>
            <a:off x="1752030" y="874147"/>
            <a:ext cx="5640000" cy="3924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RECOLECCIÓN DE DATOS</a:t>
            </a:r>
            <a:endParaRPr sz="2100" b="1" i="0" u="none" strike="noStrike" cap="none">
              <a:solidFill>
                <a:schemeClr val="dk1"/>
              </a:solidFill>
              <a:latin typeface="Calibri"/>
              <a:ea typeface="Calibri"/>
              <a:cs typeface="Calibri"/>
              <a:sym typeface="Calibri"/>
            </a:endParaRPr>
          </a:p>
        </p:txBody>
      </p:sp>
      <p:grpSp>
        <p:nvGrpSpPr>
          <p:cNvPr id="590" name="Google Shape;590;p49"/>
          <p:cNvGrpSpPr/>
          <p:nvPr/>
        </p:nvGrpSpPr>
        <p:grpSpPr>
          <a:xfrm>
            <a:off x="630190" y="2015518"/>
            <a:ext cx="7883619" cy="1970905"/>
            <a:chOff x="2053" y="861732"/>
            <a:chExt cx="10511492" cy="2627873"/>
          </a:xfrm>
        </p:grpSpPr>
        <p:sp>
          <p:nvSpPr>
            <p:cNvPr id="591" name="Google Shape;591;p49"/>
            <p:cNvSpPr/>
            <p:nvPr/>
          </p:nvSpPr>
          <p:spPr>
            <a:xfrm>
              <a:off x="2053" y="861732"/>
              <a:ext cx="4379788" cy="2627873"/>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92" name="Google Shape;592;p49"/>
            <p:cNvSpPr txBox="1"/>
            <p:nvPr/>
          </p:nvSpPr>
          <p:spPr>
            <a:xfrm>
              <a:off x="79021" y="938700"/>
              <a:ext cx="4225852" cy="2473937"/>
            </a:xfrm>
            <a:prstGeom prst="rect">
              <a:avLst/>
            </a:prstGeom>
            <a:noFill/>
            <a:ln>
              <a:noFill/>
            </a:ln>
          </p:spPr>
          <p:txBody>
            <a:bodyPr spcFirstLastPara="1" wrap="square" lIns="88575" tIns="88575" rIns="88575" bIns="88575" anchor="ctr" anchorCtr="0">
              <a:noAutofit/>
            </a:bodyPr>
            <a:lstStyle/>
            <a:p>
              <a:pPr marL="0" marR="0" lvl="0" indent="0" algn="ctr" rtl="0">
                <a:lnSpc>
                  <a:spcPct val="90000"/>
                </a:lnSpc>
                <a:spcBef>
                  <a:spcPts val="0"/>
                </a:spcBef>
                <a:spcAft>
                  <a:spcPts val="0"/>
                </a:spcAft>
                <a:buClr>
                  <a:schemeClr val="lt1"/>
                </a:buClr>
                <a:buSzPts val="2300"/>
                <a:buFont typeface="Calibri"/>
                <a:buNone/>
              </a:pPr>
              <a:r>
                <a:rPr lang="es-419" sz="2300">
                  <a:solidFill>
                    <a:schemeClr val="lt1"/>
                  </a:solidFill>
                  <a:latin typeface="Calibri"/>
                  <a:ea typeface="Calibri"/>
                  <a:cs typeface="Calibri"/>
                  <a:sym typeface="Calibri"/>
                </a:rPr>
                <a:t>Recolección de información documental mediante fichas. </a:t>
              </a:r>
              <a:endParaRPr sz="1100"/>
            </a:p>
          </p:txBody>
        </p:sp>
        <p:sp>
          <p:nvSpPr>
            <p:cNvPr id="593" name="Google Shape;593;p49"/>
            <p:cNvSpPr/>
            <p:nvPr/>
          </p:nvSpPr>
          <p:spPr>
            <a:xfrm>
              <a:off x="4819821" y="1632575"/>
              <a:ext cx="928515" cy="1086187"/>
            </a:xfrm>
            <a:prstGeom prst="rightArrow">
              <a:avLst>
                <a:gd name="adj1" fmla="val 60000"/>
                <a:gd name="adj2" fmla="val 50000"/>
              </a:avLst>
            </a:prstGeom>
            <a:solidFill>
              <a:srgbClr val="B3CAE7"/>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94" name="Google Shape;594;p49"/>
            <p:cNvSpPr txBox="1"/>
            <p:nvPr/>
          </p:nvSpPr>
          <p:spPr>
            <a:xfrm>
              <a:off x="4819821" y="1849812"/>
              <a:ext cx="649961" cy="651713"/>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900"/>
                <a:buFont typeface="Calibri"/>
                <a:buNone/>
              </a:pPr>
              <a:endParaRPr sz="1900">
                <a:solidFill>
                  <a:schemeClr val="lt1"/>
                </a:solidFill>
                <a:latin typeface="Calibri"/>
                <a:ea typeface="Calibri"/>
                <a:cs typeface="Calibri"/>
                <a:sym typeface="Calibri"/>
              </a:endParaRPr>
            </a:p>
          </p:txBody>
        </p:sp>
        <p:sp>
          <p:nvSpPr>
            <p:cNvPr id="595" name="Google Shape;595;p49"/>
            <p:cNvSpPr/>
            <p:nvPr/>
          </p:nvSpPr>
          <p:spPr>
            <a:xfrm>
              <a:off x="6133757" y="861732"/>
              <a:ext cx="4379788" cy="2627873"/>
            </a:xfrm>
            <a:prstGeom prst="roundRect">
              <a:avLst>
                <a:gd name="adj" fmla="val 1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96" name="Google Shape;596;p49"/>
            <p:cNvSpPr txBox="1"/>
            <p:nvPr/>
          </p:nvSpPr>
          <p:spPr>
            <a:xfrm>
              <a:off x="6210725" y="938700"/>
              <a:ext cx="4225852" cy="2473937"/>
            </a:xfrm>
            <a:prstGeom prst="rect">
              <a:avLst/>
            </a:prstGeom>
            <a:noFill/>
            <a:ln>
              <a:noFill/>
            </a:ln>
          </p:spPr>
          <p:txBody>
            <a:bodyPr spcFirstLastPara="1" wrap="square" lIns="88575" tIns="88575" rIns="88575" bIns="88575" anchor="ctr" anchorCtr="0">
              <a:noAutofit/>
            </a:bodyPr>
            <a:lstStyle/>
            <a:p>
              <a:pPr marL="0" marR="0" lvl="0" indent="0" algn="ctr" rtl="0">
                <a:lnSpc>
                  <a:spcPct val="90000"/>
                </a:lnSpc>
                <a:spcBef>
                  <a:spcPts val="0"/>
                </a:spcBef>
                <a:spcAft>
                  <a:spcPts val="0"/>
                </a:spcAft>
                <a:buClr>
                  <a:schemeClr val="lt1"/>
                </a:buClr>
                <a:buSzPts val="2300"/>
                <a:buFont typeface="Calibri"/>
                <a:buNone/>
              </a:pPr>
              <a:r>
                <a:rPr lang="es-419" sz="2300">
                  <a:solidFill>
                    <a:schemeClr val="lt1"/>
                  </a:solidFill>
                  <a:latin typeface="Calibri"/>
                  <a:ea typeface="Calibri"/>
                  <a:cs typeface="Calibri"/>
                  <a:sym typeface="Calibri"/>
                </a:rPr>
                <a:t>Información de los estudiantes, a través de una encuesta con preguntas cerradas (Google Forms)</a:t>
              </a:r>
              <a:endParaRPr sz="110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50"/>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02" name="Google Shape;602;p50"/>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03" name="Google Shape;603;p50"/>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04" name="Google Shape;604;p50"/>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05" name="Google Shape;605;p50"/>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06" name="Google Shape;606;p50"/>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07" name="Google Shape;607;p50"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08" name="Google Shape;608;p50"/>
          <p:cNvSpPr txBox="1"/>
          <p:nvPr/>
        </p:nvSpPr>
        <p:spPr>
          <a:xfrm>
            <a:off x="1752030" y="741822"/>
            <a:ext cx="5640000" cy="715800"/>
          </a:xfrm>
          <a:prstGeom prst="rect">
            <a:avLst/>
          </a:prstGeom>
          <a:noFill/>
          <a:ln>
            <a:noFill/>
          </a:ln>
        </p:spPr>
        <p:txBody>
          <a:bodyPr spcFirstLastPara="1" wrap="square" lIns="68575" tIns="34275" rIns="68575" bIns="34275" anchor="t" anchorCtr="0">
            <a:spAutoFit/>
          </a:bodyPr>
          <a:lstStyle/>
          <a:p>
            <a:pPr marL="685800" marR="0" lvl="2"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ANÁLISIS E INTERPRETACIÓN DE RESULTADOS </a:t>
            </a:r>
            <a:endParaRPr sz="2100" b="1" i="0" u="none" strike="noStrike" cap="none">
              <a:solidFill>
                <a:schemeClr val="dk1"/>
              </a:solidFill>
              <a:latin typeface="Calibri"/>
              <a:ea typeface="Calibri"/>
              <a:cs typeface="Calibri"/>
              <a:sym typeface="Calibri"/>
            </a:endParaRPr>
          </a:p>
        </p:txBody>
      </p:sp>
      <p:grpSp>
        <p:nvGrpSpPr>
          <p:cNvPr id="609" name="Google Shape;609;p50"/>
          <p:cNvGrpSpPr/>
          <p:nvPr/>
        </p:nvGrpSpPr>
        <p:grpSpPr>
          <a:xfrm>
            <a:off x="747344" y="1727695"/>
            <a:ext cx="7649310" cy="1959725"/>
            <a:chOff x="158259" y="539186"/>
            <a:chExt cx="10199080" cy="2612967"/>
          </a:xfrm>
        </p:grpSpPr>
        <p:sp>
          <p:nvSpPr>
            <p:cNvPr id="610" name="Google Shape;610;p50"/>
            <p:cNvSpPr/>
            <p:nvPr/>
          </p:nvSpPr>
          <p:spPr>
            <a:xfrm>
              <a:off x="158259" y="539186"/>
              <a:ext cx="9464040" cy="860367"/>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1" name="Google Shape;611;p50"/>
            <p:cNvSpPr txBox="1"/>
            <p:nvPr/>
          </p:nvSpPr>
          <p:spPr>
            <a:xfrm>
              <a:off x="158259" y="539186"/>
              <a:ext cx="9464040" cy="860367"/>
            </a:xfrm>
            <a:prstGeom prst="rect">
              <a:avLst/>
            </a:prstGeom>
            <a:noFill/>
            <a:ln>
              <a:noFill/>
            </a:ln>
          </p:spPr>
          <p:txBody>
            <a:bodyPr spcFirstLastPara="1" wrap="square" lIns="102875" tIns="102875" rIns="102875" bIns="102875" anchor="b" anchorCtr="0">
              <a:noAutofit/>
            </a:bodyPr>
            <a:lstStyle/>
            <a:p>
              <a:pPr marL="0" marR="0" lvl="0" indent="0" algn="l" rtl="0">
                <a:lnSpc>
                  <a:spcPct val="90000"/>
                </a:lnSpc>
                <a:spcBef>
                  <a:spcPts val="0"/>
                </a:spcBef>
                <a:spcAft>
                  <a:spcPts val="0"/>
                </a:spcAft>
                <a:buClr>
                  <a:schemeClr val="dk1"/>
                </a:buClr>
                <a:buSzPts val="2700"/>
                <a:buFont typeface="Calibri"/>
                <a:buNone/>
              </a:pPr>
              <a:r>
                <a:rPr lang="es-419" sz="2700">
                  <a:solidFill>
                    <a:schemeClr val="dk1"/>
                  </a:solidFill>
                  <a:latin typeface="Calibri"/>
                  <a:ea typeface="Calibri"/>
                  <a:cs typeface="Calibri"/>
                  <a:sym typeface="Calibri"/>
                </a:rPr>
                <a:t>Análisis correlacional Chi-Cuadrado</a:t>
              </a:r>
              <a:endParaRPr sz="1100"/>
            </a:p>
          </p:txBody>
        </p:sp>
        <p:sp>
          <p:nvSpPr>
            <p:cNvPr id="612" name="Google Shape;612;p50"/>
            <p:cNvSpPr/>
            <p:nvPr/>
          </p:nvSpPr>
          <p:spPr>
            <a:xfrm>
              <a:off x="158259"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3" name="Google Shape;613;p50"/>
            <p:cNvSpPr/>
            <p:nvPr/>
          </p:nvSpPr>
          <p:spPr>
            <a:xfrm>
              <a:off x="1488483"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4" name="Google Shape;614;p50"/>
            <p:cNvSpPr/>
            <p:nvPr/>
          </p:nvSpPr>
          <p:spPr>
            <a:xfrm>
              <a:off x="2819758"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5" name="Google Shape;615;p50"/>
            <p:cNvSpPr/>
            <p:nvPr/>
          </p:nvSpPr>
          <p:spPr>
            <a:xfrm>
              <a:off x="4149981"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6" name="Google Shape;616;p50"/>
            <p:cNvSpPr/>
            <p:nvPr/>
          </p:nvSpPr>
          <p:spPr>
            <a:xfrm>
              <a:off x="5481256"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7" name="Google Shape;617;p50"/>
            <p:cNvSpPr/>
            <p:nvPr/>
          </p:nvSpPr>
          <p:spPr>
            <a:xfrm>
              <a:off x="6811479"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8" name="Google Shape;618;p50"/>
            <p:cNvSpPr/>
            <p:nvPr/>
          </p:nvSpPr>
          <p:spPr>
            <a:xfrm>
              <a:off x="8142754" y="1399553"/>
              <a:ext cx="2214585" cy="1752600"/>
            </a:xfrm>
            <a:prstGeom prst="chevron">
              <a:avLst>
                <a:gd name="adj" fmla="val 70610"/>
              </a:avLst>
            </a:prstGeom>
            <a:solidFill>
              <a:srgbClr val="599BD5"/>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19" name="Google Shape;619;p50"/>
            <p:cNvSpPr/>
            <p:nvPr/>
          </p:nvSpPr>
          <p:spPr>
            <a:xfrm>
              <a:off x="158259" y="1574813"/>
              <a:ext cx="9587072" cy="1402080"/>
            </a:xfrm>
            <a:prstGeom prst="rect">
              <a:avLst/>
            </a:prstGeom>
            <a:solidFill>
              <a:schemeClr val="lt1"/>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20" name="Google Shape;620;p50"/>
            <p:cNvSpPr txBox="1"/>
            <p:nvPr/>
          </p:nvSpPr>
          <p:spPr>
            <a:xfrm>
              <a:off x="158259" y="1574813"/>
              <a:ext cx="9587072" cy="1402080"/>
            </a:xfrm>
            <a:prstGeom prst="rect">
              <a:avLst/>
            </a:prstGeom>
            <a:noFill/>
            <a:ln>
              <a:noFill/>
            </a:ln>
          </p:spPr>
          <p:txBody>
            <a:bodyPr spcFirstLastPara="1" wrap="square" lIns="55250" tIns="55250" rIns="55250" bIns="55250" anchor="ctr" anchorCtr="0">
              <a:noAutofit/>
            </a:bodyPr>
            <a:lstStyle/>
            <a:p>
              <a:pPr marL="0" marR="0" lvl="0" indent="0" algn="l" rtl="0">
                <a:lnSpc>
                  <a:spcPct val="90000"/>
                </a:lnSpc>
                <a:spcBef>
                  <a:spcPts val="0"/>
                </a:spcBef>
                <a:spcAft>
                  <a:spcPts val="0"/>
                </a:spcAft>
                <a:buClr>
                  <a:schemeClr val="dk1"/>
                </a:buClr>
                <a:buSzPts val="2200"/>
                <a:buFont typeface="Calibri"/>
                <a:buNone/>
              </a:pPr>
              <a:r>
                <a:rPr lang="es-419" sz="2200">
                  <a:solidFill>
                    <a:schemeClr val="dk1"/>
                  </a:solidFill>
                  <a:latin typeface="Calibri"/>
                  <a:ea typeface="Calibri"/>
                  <a:cs typeface="Calibri"/>
                  <a:sym typeface="Calibri"/>
                </a:rPr>
                <a:t>Esta prueba nos permite observar el sentido de la correlación entre dos variables, es necesario indicar que esta prueba no indica el grado o tipo de relación </a:t>
              </a:r>
              <a:endParaRPr sz="110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51"/>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26" name="Google Shape;626;p51"/>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27" name="Google Shape;627;p51"/>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28" name="Google Shape;628;p51"/>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29" name="Google Shape;629;p51"/>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30" name="Google Shape;630;p51"/>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31" name="Google Shape;631;p51"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32" name="Google Shape;632;p51"/>
          <p:cNvSpPr/>
          <p:nvPr/>
        </p:nvSpPr>
        <p:spPr>
          <a:xfrm>
            <a:off x="1411644" y="1332379"/>
            <a:ext cx="6209873" cy="2839239"/>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6000" b="1">
                <a:solidFill>
                  <a:srgbClr val="2E75B5"/>
                </a:solidFill>
                <a:latin typeface="Arial"/>
                <a:ea typeface="Arial"/>
                <a:cs typeface="Arial"/>
                <a:sym typeface="Arial"/>
              </a:rPr>
              <a:t>RESULTADOS </a:t>
            </a:r>
            <a:endParaRPr sz="1100"/>
          </a:p>
          <a:p>
            <a:pPr marL="0" marR="0" lvl="0" indent="0" algn="ctr" rtl="0">
              <a:spcBef>
                <a:spcPts val="0"/>
              </a:spcBef>
              <a:spcAft>
                <a:spcPts val="0"/>
              </a:spcAft>
              <a:buNone/>
            </a:pPr>
            <a:r>
              <a:rPr lang="es-419" sz="6000" b="1">
                <a:solidFill>
                  <a:srgbClr val="2E75B5"/>
                </a:solidFill>
                <a:latin typeface="Arial"/>
                <a:ea typeface="Arial"/>
                <a:cs typeface="Arial"/>
                <a:sym typeface="Arial"/>
              </a:rPr>
              <a:t>DE LA </a:t>
            </a:r>
            <a:endParaRPr sz="1100"/>
          </a:p>
          <a:p>
            <a:pPr marL="0" marR="0" lvl="0" indent="0" algn="ctr" rtl="0">
              <a:spcBef>
                <a:spcPts val="0"/>
              </a:spcBef>
              <a:spcAft>
                <a:spcPts val="0"/>
              </a:spcAft>
              <a:buNone/>
            </a:pPr>
            <a:r>
              <a:rPr lang="es-419" sz="6000" b="1">
                <a:solidFill>
                  <a:srgbClr val="2E75B5"/>
                </a:solidFill>
                <a:latin typeface="Arial"/>
                <a:ea typeface="Arial"/>
                <a:cs typeface="Arial"/>
                <a:sym typeface="Arial"/>
              </a:rPr>
              <a:t>INVESTIGACIÓN</a:t>
            </a:r>
            <a:endParaRPr sz="6000" b="1" cap="none">
              <a:solidFill>
                <a:srgbClr val="2E75B5"/>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52"/>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38" name="Google Shape;638;p52"/>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39" name="Google Shape;639;p52"/>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40" name="Google Shape;640;p52"/>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41" name="Google Shape;641;p52"/>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42" name="Google Shape;642;p52"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43" name="Google Shape;643;p52"/>
          <p:cNvSpPr txBox="1"/>
          <p:nvPr/>
        </p:nvSpPr>
        <p:spPr>
          <a:xfrm>
            <a:off x="1649890" y="482596"/>
            <a:ext cx="5100033" cy="346249"/>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grpSp>
        <p:nvGrpSpPr>
          <p:cNvPr id="644" name="Google Shape;644;p52"/>
          <p:cNvGrpSpPr/>
          <p:nvPr/>
        </p:nvGrpSpPr>
        <p:grpSpPr>
          <a:xfrm>
            <a:off x="1141711" y="1115632"/>
            <a:ext cx="6116392" cy="3357719"/>
            <a:chOff x="0" y="0"/>
            <a:chExt cx="8155189" cy="4476958"/>
          </a:xfrm>
        </p:grpSpPr>
        <p:sp>
          <p:nvSpPr>
            <p:cNvPr id="645" name="Google Shape;645;p52"/>
            <p:cNvSpPr/>
            <p:nvPr/>
          </p:nvSpPr>
          <p:spPr>
            <a:xfrm>
              <a:off x="0" y="0"/>
              <a:ext cx="4476958" cy="4476958"/>
            </a:xfrm>
            <a:prstGeom prst="pie">
              <a:avLst>
                <a:gd name="adj1" fmla="val 5400000"/>
                <a:gd name="adj2" fmla="val 16200000"/>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46" name="Google Shape;646;p52"/>
            <p:cNvSpPr/>
            <p:nvPr/>
          </p:nvSpPr>
          <p:spPr>
            <a:xfrm>
              <a:off x="2238479" y="0"/>
              <a:ext cx="5916710" cy="4476958"/>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47" name="Google Shape;647;p52"/>
            <p:cNvSpPr txBox="1"/>
            <p:nvPr/>
          </p:nvSpPr>
          <p:spPr>
            <a:xfrm>
              <a:off x="2238479" y="0"/>
              <a:ext cx="2958355" cy="4476958"/>
            </a:xfrm>
            <a:prstGeom prst="rect">
              <a:avLst/>
            </a:prstGeom>
            <a:noFill/>
            <a:ln>
              <a:noFill/>
            </a:ln>
          </p:spPr>
          <p:txBody>
            <a:bodyPr spcFirstLastPara="1" wrap="square" lIns="125725" tIns="125725" rIns="125725" bIns="125725" anchor="ctr" anchorCtr="0">
              <a:noAutofit/>
            </a:bodyPr>
            <a:lstStyle/>
            <a:p>
              <a:pPr marL="0" marR="0" lvl="0" indent="0" algn="ctr" rtl="0">
                <a:lnSpc>
                  <a:spcPct val="90000"/>
                </a:lnSpc>
                <a:spcBef>
                  <a:spcPts val="0"/>
                </a:spcBef>
                <a:spcAft>
                  <a:spcPts val="0"/>
                </a:spcAft>
                <a:buClr>
                  <a:schemeClr val="dk1"/>
                </a:buClr>
                <a:buSzPts val="3300"/>
                <a:buFont typeface="Calibri"/>
                <a:buNone/>
              </a:pPr>
              <a:r>
                <a:rPr lang="es-419" sz="3300">
                  <a:solidFill>
                    <a:schemeClr val="dk1"/>
                  </a:solidFill>
                  <a:latin typeface="Calibri"/>
                  <a:ea typeface="Calibri"/>
                  <a:cs typeface="Calibri"/>
                  <a:sym typeface="Calibri"/>
                </a:rPr>
                <a:t>Resultados de la encuesta </a:t>
              </a:r>
              <a:endParaRPr sz="1100"/>
            </a:p>
          </p:txBody>
        </p:sp>
        <p:sp>
          <p:nvSpPr>
            <p:cNvPr id="648" name="Google Shape;648;p52"/>
            <p:cNvSpPr/>
            <p:nvPr/>
          </p:nvSpPr>
          <p:spPr>
            <a:xfrm>
              <a:off x="5196834" y="0"/>
              <a:ext cx="2958355" cy="4476958"/>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649" name="Google Shape;649;p52"/>
            <p:cNvSpPr txBox="1"/>
            <p:nvPr/>
          </p:nvSpPr>
          <p:spPr>
            <a:xfrm>
              <a:off x="5196834" y="0"/>
              <a:ext cx="2958355" cy="4476958"/>
            </a:xfrm>
            <a:prstGeom prst="rect">
              <a:avLst/>
            </a:prstGeom>
            <a:noFill/>
            <a:ln>
              <a:noFill/>
            </a:ln>
          </p:spPr>
          <p:txBody>
            <a:bodyPr spcFirstLastPara="1" wrap="square" lIns="100025" tIns="100025" rIns="100025" bIns="100025" anchor="ctr" anchorCtr="0">
              <a:noAutofit/>
            </a:bodyPr>
            <a:lstStyle/>
            <a:p>
              <a:pPr marL="215900" marR="0" lvl="1" indent="-215900" algn="l" rtl="0">
                <a:lnSpc>
                  <a:spcPct val="90000"/>
                </a:lnSpc>
                <a:spcBef>
                  <a:spcPts val="0"/>
                </a:spcBef>
                <a:spcAft>
                  <a:spcPts val="0"/>
                </a:spcAft>
                <a:buClr>
                  <a:schemeClr val="dk1"/>
                </a:buClr>
                <a:buSzPts val="2600"/>
                <a:buFont typeface="Calibri"/>
                <a:buChar char="•"/>
              </a:pPr>
              <a:r>
                <a:rPr lang="es-419" sz="2600">
                  <a:solidFill>
                    <a:schemeClr val="dk1"/>
                  </a:solidFill>
                  <a:latin typeface="Calibri"/>
                  <a:ea typeface="Calibri"/>
                  <a:cs typeface="Calibri"/>
                  <a:sym typeface="Calibri"/>
                </a:rPr>
                <a:t>25 </a:t>
              </a:r>
              <a:r>
                <a:rPr lang="es-419" sz="2600" b="0" i="0" u="none" strike="noStrike" cap="none">
                  <a:solidFill>
                    <a:schemeClr val="dk1"/>
                  </a:solidFill>
                  <a:latin typeface="Calibri"/>
                  <a:ea typeface="Calibri"/>
                  <a:cs typeface="Calibri"/>
                  <a:sym typeface="Calibri"/>
                </a:rPr>
                <a:t>Preguntas cerradas </a:t>
              </a:r>
              <a:endParaRPr sz="1100"/>
            </a:p>
            <a:p>
              <a:pPr marL="215900" marR="0" lvl="1" indent="-215900" algn="l" rtl="0">
                <a:lnSpc>
                  <a:spcPct val="90000"/>
                </a:lnSpc>
                <a:spcBef>
                  <a:spcPts val="400"/>
                </a:spcBef>
                <a:spcAft>
                  <a:spcPts val="0"/>
                </a:spcAft>
                <a:buClr>
                  <a:schemeClr val="dk1"/>
                </a:buClr>
                <a:buSzPts val="2600"/>
                <a:buFont typeface="Calibri"/>
                <a:buChar char="•"/>
              </a:pPr>
              <a:r>
                <a:rPr lang="es-419" sz="2600">
                  <a:solidFill>
                    <a:schemeClr val="dk1"/>
                  </a:solidFill>
                  <a:latin typeface="Calibri"/>
                  <a:ea typeface="Calibri"/>
                  <a:cs typeface="Calibri"/>
                  <a:sym typeface="Calibri"/>
                </a:rPr>
                <a:t>Cuestionario (</a:t>
              </a:r>
              <a:r>
                <a:rPr lang="es-419" sz="2600" b="0" i="0" u="none" strike="noStrike" cap="none">
                  <a:solidFill>
                    <a:schemeClr val="dk1"/>
                  </a:solidFill>
                  <a:latin typeface="Calibri"/>
                  <a:ea typeface="Calibri"/>
                  <a:cs typeface="Calibri"/>
                  <a:sym typeface="Calibri"/>
                </a:rPr>
                <a:t>Anexo A)</a:t>
              </a:r>
              <a:endParaRPr sz="1100"/>
            </a:p>
            <a:p>
              <a:pPr marL="215900" marR="0" lvl="1" indent="-215900" algn="l" rtl="0">
                <a:lnSpc>
                  <a:spcPct val="90000"/>
                </a:lnSpc>
                <a:spcBef>
                  <a:spcPts val="400"/>
                </a:spcBef>
                <a:spcAft>
                  <a:spcPts val="0"/>
                </a:spcAft>
                <a:buClr>
                  <a:schemeClr val="dk1"/>
                </a:buClr>
                <a:buSzPts val="2600"/>
                <a:buFont typeface="Calibri"/>
                <a:buChar char="•"/>
              </a:pPr>
              <a:r>
                <a:rPr lang="es-419" sz="2600" b="0" i="0" u="none" strike="noStrike" cap="none">
                  <a:solidFill>
                    <a:schemeClr val="dk1"/>
                  </a:solidFill>
                  <a:latin typeface="Calibri"/>
                  <a:ea typeface="Calibri"/>
                  <a:cs typeface="Calibri"/>
                  <a:sym typeface="Calibri"/>
                </a:rPr>
                <a:t>223 encuestados </a:t>
              </a:r>
              <a:endParaRPr sz="1100"/>
            </a:p>
            <a:p>
              <a:pPr marL="914400" marR="0" lvl="0" indent="0" algn="l" rtl="0">
                <a:lnSpc>
                  <a:spcPct val="90000"/>
                </a:lnSpc>
                <a:spcBef>
                  <a:spcPts val="400"/>
                </a:spcBef>
                <a:spcAft>
                  <a:spcPts val="0"/>
                </a:spcAft>
                <a:buNone/>
              </a:pPr>
              <a:endParaRPr sz="1100"/>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Shape 653"/>
        <p:cNvGrpSpPr/>
        <p:nvPr/>
      </p:nvGrpSpPr>
      <p:grpSpPr>
        <a:xfrm>
          <a:off x="0" y="0"/>
          <a:ext cx="0" cy="0"/>
          <a:chOff x="0" y="0"/>
          <a:chExt cx="0" cy="0"/>
        </a:xfrm>
      </p:grpSpPr>
      <p:sp>
        <p:nvSpPr>
          <p:cNvPr id="654" name="Google Shape;654;p53"/>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55" name="Google Shape;655;p53"/>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56" name="Google Shape;656;p53"/>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57" name="Google Shape;657;p53"/>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58" name="Google Shape;658;p53"/>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59" name="Google Shape;659;p53"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60" name="Google Shape;660;p53"/>
          <p:cNvSpPr txBox="1"/>
          <p:nvPr/>
        </p:nvSpPr>
        <p:spPr>
          <a:xfrm>
            <a:off x="2021978" y="609996"/>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661" name="Google Shape;661;p53"/>
          <p:cNvPicPr preferRelativeResize="0"/>
          <p:nvPr/>
        </p:nvPicPr>
        <p:blipFill>
          <a:blip r:embed="rId4">
            <a:alphaModFix/>
          </a:blip>
          <a:stretch>
            <a:fillRect/>
          </a:stretch>
        </p:blipFill>
        <p:spPr>
          <a:xfrm>
            <a:off x="432050" y="1322822"/>
            <a:ext cx="3459000" cy="3037175"/>
          </a:xfrm>
          <a:prstGeom prst="rect">
            <a:avLst/>
          </a:prstGeom>
          <a:noFill/>
          <a:ln>
            <a:noFill/>
          </a:ln>
        </p:spPr>
      </p:pic>
      <p:pic>
        <p:nvPicPr>
          <p:cNvPr id="662" name="Google Shape;662;p53"/>
          <p:cNvPicPr preferRelativeResize="0"/>
          <p:nvPr/>
        </p:nvPicPr>
        <p:blipFill>
          <a:blip r:embed="rId5">
            <a:alphaModFix/>
          </a:blip>
          <a:stretch>
            <a:fillRect/>
          </a:stretch>
        </p:blipFill>
        <p:spPr>
          <a:xfrm>
            <a:off x="4116425" y="1322827"/>
            <a:ext cx="4638620" cy="28639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168" name="Google Shape;168;p2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169" name="Google Shape;169;p2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170" name="Google Shape;170;p2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1" name="Google Shape;171;p2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72" name="Google Shape;172;p27"/>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73" name="Google Shape;173;p2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grpSp>
        <p:nvGrpSpPr>
          <p:cNvPr id="174" name="Google Shape;174;p27"/>
          <p:cNvGrpSpPr/>
          <p:nvPr/>
        </p:nvGrpSpPr>
        <p:grpSpPr>
          <a:xfrm>
            <a:off x="1132775" y="765290"/>
            <a:ext cx="6344485" cy="4064000"/>
            <a:chOff x="-331313" y="0"/>
            <a:chExt cx="8459314" cy="5418667"/>
          </a:xfrm>
        </p:grpSpPr>
        <p:cxnSp>
          <p:nvCxnSpPr>
            <p:cNvPr id="175" name="Google Shape;175;p27"/>
            <p:cNvCxnSpPr/>
            <p:nvPr/>
          </p:nvCxnSpPr>
          <p:spPr>
            <a:xfrm>
              <a:off x="0" y="0"/>
              <a:ext cx="8128000" cy="0"/>
            </a:xfrm>
            <a:prstGeom prst="straightConnector1">
              <a:avLst/>
            </a:prstGeom>
            <a:solidFill>
              <a:srgbClr val="528CBE"/>
            </a:solidFill>
            <a:ln w="12700" cap="flat" cmpd="sng">
              <a:solidFill>
                <a:srgbClr val="528CBE"/>
              </a:solidFill>
              <a:prstDash val="solid"/>
              <a:miter lim="800000"/>
              <a:headEnd type="none" w="sm" len="sm"/>
              <a:tailEnd type="none" w="sm" len="sm"/>
            </a:ln>
          </p:spPr>
        </p:cxnSp>
        <p:sp>
          <p:nvSpPr>
            <p:cNvPr id="176" name="Google Shape;176;p27"/>
            <p:cNvSpPr/>
            <p:nvPr/>
          </p:nvSpPr>
          <p:spPr>
            <a:xfrm>
              <a:off x="0" y="0"/>
              <a:ext cx="1625600" cy="5418667"/>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77" name="Google Shape;177;p27"/>
            <p:cNvSpPr txBox="1"/>
            <p:nvPr/>
          </p:nvSpPr>
          <p:spPr>
            <a:xfrm rot="-5400000">
              <a:off x="-2023613" y="2054914"/>
              <a:ext cx="4767600" cy="1383000"/>
            </a:xfrm>
            <a:prstGeom prst="rect">
              <a:avLst/>
            </a:prstGeom>
            <a:noFill/>
            <a:ln>
              <a:noFill/>
            </a:ln>
          </p:spPr>
          <p:txBody>
            <a:bodyPr spcFirstLastPara="1" wrap="square" lIns="68575" tIns="68575" rIns="68575" bIns="68575" anchor="t" anchorCtr="0">
              <a:noAutofit/>
            </a:bodyPr>
            <a:lstStyle/>
            <a:p>
              <a:pPr marL="0" marR="0" lvl="0" indent="0" algn="ctr" rtl="0">
                <a:lnSpc>
                  <a:spcPct val="90000"/>
                </a:lnSpc>
                <a:spcBef>
                  <a:spcPts val="0"/>
                </a:spcBef>
                <a:spcAft>
                  <a:spcPts val="0"/>
                </a:spcAft>
                <a:buClr>
                  <a:schemeClr val="dk1"/>
                </a:buClr>
                <a:buSzPts val="1800"/>
                <a:buFont typeface="Arial"/>
                <a:buNone/>
              </a:pPr>
              <a:r>
                <a:rPr lang="es-419" sz="1800" b="1" i="0" u="none" strike="noStrike" cap="none">
                  <a:solidFill>
                    <a:schemeClr val="dk1"/>
                  </a:solidFill>
                  <a:latin typeface="Arial"/>
                  <a:ea typeface="Arial"/>
                  <a:cs typeface="Arial"/>
                  <a:sym typeface="Arial"/>
                </a:rPr>
                <a:t>JUSTIFICACIÓN</a:t>
              </a:r>
              <a:endParaRPr sz="1800" b="1" i="0" u="none" strike="noStrike" cap="none">
                <a:solidFill>
                  <a:schemeClr val="dk1"/>
                </a:solidFill>
                <a:latin typeface="Arial"/>
                <a:ea typeface="Arial"/>
                <a:cs typeface="Arial"/>
                <a:sym typeface="Arial"/>
              </a:endParaRPr>
            </a:p>
          </p:txBody>
        </p:sp>
        <p:sp>
          <p:nvSpPr>
            <p:cNvPr id="178" name="Google Shape;178;p27"/>
            <p:cNvSpPr/>
            <p:nvPr/>
          </p:nvSpPr>
          <p:spPr>
            <a:xfrm>
              <a:off x="1747520" y="146579"/>
              <a:ext cx="6380480" cy="2931583"/>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79" name="Google Shape;179;p27"/>
            <p:cNvSpPr txBox="1"/>
            <p:nvPr/>
          </p:nvSpPr>
          <p:spPr>
            <a:xfrm>
              <a:off x="1747520" y="146579"/>
              <a:ext cx="6380480" cy="2931583"/>
            </a:xfrm>
            <a:prstGeom prst="rect">
              <a:avLst/>
            </a:prstGeom>
            <a:noFill/>
            <a:ln>
              <a:noFill/>
            </a:ln>
          </p:spPr>
          <p:txBody>
            <a:bodyPr spcFirstLastPara="1" wrap="square" lIns="68575" tIns="68575" rIns="68575" bIns="68575" anchor="t" anchorCtr="0">
              <a:noAutofit/>
            </a:bodyPr>
            <a:lstStyle/>
            <a:p>
              <a:pPr marL="0" marR="0" lvl="0" indent="0" algn="just" rtl="0">
                <a:lnSpc>
                  <a:spcPct val="90000"/>
                </a:lnSpc>
                <a:spcBef>
                  <a:spcPts val="0"/>
                </a:spcBef>
                <a:spcAft>
                  <a:spcPts val="0"/>
                </a:spcAft>
                <a:buClr>
                  <a:schemeClr val="dk1"/>
                </a:buClr>
                <a:buSzPts val="1800"/>
                <a:buFont typeface="Arial"/>
                <a:buNone/>
              </a:pPr>
              <a:r>
                <a:rPr lang="es-419" sz="1800" b="0" i="0" u="none" strike="noStrike" cap="none">
                  <a:solidFill>
                    <a:schemeClr val="dk1"/>
                  </a:solidFill>
                  <a:latin typeface="Arial"/>
                  <a:ea typeface="Arial"/>
                  <a:cs typeface="Arial"/>
                  <a:sym typeface="Arial"/>
                </a:rPr>
                <a:t>El curso de nivelación de la Universidad de las Fuerzas Armadas ESPE es un proceso obligatorio y fundamental como requisito para ingresar al primer nivel de carrera, es importante determinar la efectividad que este tiene en los estudiantes una vez lo hayan aprobado</a:t>
              </a:r>
              <a:endParaRPr sz="1800" b="0" i="0" u="none" strike="noStrike" cap="none">
                <a:solidFill>
                  <a:schemeClr val="dk1"/>
                </a:solidFill>
                <a:latin typeface="Arial"/>
                <a:ea typeface="Arial"/>
                <a:cs typeface="Arial"/>
                <a:sym typeface="Arial"/>
              </a:endParaRPr>
            </a:p>
          </p:txBody>
        </p:sp>
        <p:cxnSp>
          <p:nvCxnSpPr>
            <p:cNvPr id="180" name="Google Shape;180;p27"/>
            <p:cNvCxnSpPr/>
            <p:nvPr/>
          </p:nvCxnSpPr>
          <p:spPr>
            <a:xfrm>
              <a:off x="1625599" y="3078162"/>
              <a:ext cx="6502400" cy="0"/>
            </a:xfrm>
            <a:prstGeom prst="straightConnector1">
              <a:avLst/>
            </a:prstGeom>
            <a:solidFill>
              <a:srgbClr val="599BD5"/>
            </a:solidFill>
            <a:ln w="12700" cap="flat" cmpd="sng">
              <a:solidFill>
                <a:srgbClr val="599BD5"/>
              </a:solidFill>
              <a:prstDash val="solid"/>
              <a:miter lim="800000"/>
              <a:headEnd type="none" w="sm" len="sm"/>
              <a:tailEnd type="none" w="sm" len="sm"/>
            </a:ln>
          </p:spPr>
        </p:cxnSp>
        <p:sp>
          <p:nvSpPr>
            <p:cNvPr id="181" name="Google Shape;181;p27"/>
            <p:cNvSpPr/>
            <p:nvPr/>
          </p:nvSpPr>
          <p:spPr>
            <a:xfrm>
              <a:off x="1747520" y="3224741"/>
              <a:ext cx="6380480" cy="2045072"/>
            </a:xfrm>
            <a:prstGeom prst="rect">
              <a:avLst/>
            </a:prstGeom>
            <a:no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82" name="Google Shape;182;p27"/>
            <p:cNvSpPr txBox="1"/>
            <p:nvPr/>
          </p:nvSpPr>
          <p:spPr>
            <a:xfrm>
              <a:off x="1747520" y="3224741"/>
              <a:ext cx="6380480" cy="2045072"/>
            </a:xfrm>
            <a:prstGeom prst="rect">
              <a:avLst/>
            </a:prstGeom>
            <a:noFill/>
            <a:ln>
              <a:noFill/>
            </a:ln>
          </p:spPr>
          <p:txBody>
            <a:bodyPr spcFirstLastPara="1" wrap="square" lIns="68575" tIns="68575" rIns="68575" bIns="68575" anchor="t" anchorCtr="0">
              <a:noAutofit/>
            </a:bodyPr>
            <a:lstStyle/>
            <a:p>
              <a:pPr marL="0" marR="0" lvl="0" indent="0" algn="just" rtl="0">
                <a:lnSpc>
                  <a:spcPct val="90000"/>
                </a:lnSpc>
                <a:spcBef>
                  <a:spcPts val="0"/>
                </a:spcBef>
                <a:spcAft>
                  <a:spcPts val="0"/>
                </a:spcAft>
                <a:buClr>
                  <a:schemeClr val="dk1"/>
                </a:buClr>
                <a:buSzPts val="1800"/>
                <a:buFont typeface="Arial"/>
                <a:buNone/>
              </a:pPr>
              <a:r>
                <a:rPr lang="es-419" sz="1800" b="0" i="0" u="none" strike="noStrike" cap="none">
                  <a:solidFill>
                    <a:schemeClr val="dk1"/>
                  </a:solidFill>
                  <a:latin typeface="Arial"/>
                  <a:ea typeface="Arial"/>
                  <a:cs typeface="Arial"/>
                  <a:sym typeface="Arial"/>
                </a:rPr>
                <a:t>Los beneficiarios de esta investigación serán los estudiantes que ingresan a la Universidad de las Fuerzas Armadas ESPE</a:t>
              </a:r>
              <a:endParaRPr sz="1800" b="0" i="0" u="none" strike="noStrike" cap="none">
                <a:solidFill>
                  <a:schemeClr val="dk1"/>
                </a:solidFill>
                <a:latin typeface="Arial"/>
                <a:ea typeface="Arial"/>
                <a:cs typeface="Arial"/>
                <a:sym typeface="Arial"/>
              </a:endParaRPr>
            </a:p>
          </p:txBody>
        </p:sp>
        <p:cxnSp>
          <p:nvCxnSpPr>
            <p:cNvPr id="183" name="Google Shape;183;p27"/>
            <p:cNvCxnSpPr/>
            <p:nvPr/>
          </p:nvCxnSpPr>
          <p:spPr>
            <a:xfrm>
              <a:off x="1625599" y="5269814"/>
              <a:ext cx="6502400" cy="0"/>
            </a:xfrm>
            <a:prstGeom prst="straightConnector1">
              <a:avLst/>
            </a:prstGeom>
            <a:solidFill>
              <a:srgbClr val="599BD5"/>
            </a:solidFill>
            <a:ln w="12700" cap="flat" cmpd="sng">
              <a:solidFill>
                <a:srgbClr val="599BD5"/>
              </a:solidFill>
              <a:prstDash val="solid"/>
              <a:miter lim="800000"/>
              <a:headEnd type="none" w="sm" len="sm"/>
              <a:tailEnd type="none" w="sm" len="sm"/>
            </a:ln>
          </p:spPr>
        </p:cxn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7" name="Google Shape;667;p54"/>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68" name="Google Shape;668;p54"/>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69" name="Google Shape;669;p54"/>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70" name="Google Shape;670;p54"/>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71" name="Google Shape;671;p54"/>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72" name="Google Shape;672;p54"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73" name="Google Shape;673;p54"/>
          <p:cNvSpPr txBox="1"/>
          <p:nvPr/>
        </p:nvSpPr>
        <p:spPr>
          <a:xfrm>
            <a:off x="2021978" y="449883"/>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674" name="Google Shape;674;p54"/>
          <p:cNvPicPr preferRelativeResize="0"/>
          <p:nvPr/>
        </p:nvPicPr>
        <p:blipFill>
          <a:blip r:embed="rId4">
            <a:alphaModFix/>
          </a:blip>
          <a:stretch>
            <a:fillRect/>
          </a:stretch>
        </p:blipFill>
        <p:spPr>
          <a:xfrm>
            <a:off x="1546838" y="1115625"/>
            <a:ext cx="5306150" cy="3183703"/>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5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80" name="Google Shape;680;p5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81" name="Google Shape;681;p5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82" name="Google Shape;682;p5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83" name="Google Shape;683;p5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84" name="Google Shape;684;p55"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85" name="Google Shape;685;p55"/>
          <p:cNvSpPr txBox="1"/>
          <p:nvPr/>
        </p:nvSpPr>
        <p:spPr>
          <a:xfrm>
            <a:off x="2021990" y="610046"/>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686" name="Google Shape;686;p55"/>
          <p:cNvPicPr preferRelativeResize="0"/>
          <p:nvPr/>
        </p:nvPicPr>
        <p:blipFill>
          <a:blip r:embed="rId4">
            <a:alphaModFix/>
          </a:blip>
          <a:stretch>
            <a:fillRect/>
          </a:stretch>
        </p:blipFill>
        <p:spPr>
          <a:xfrm>
            <a:off x="2046150" y="1139775"/>
            <a:ext cx="5051689" cy="286395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56"/>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692" name="Google Shape;692;p56"/>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693" name="Google Shape;693;p56"/>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694" name="Google Shape;694;p56"/>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695" name="Google Shape;695;p56"/>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696" name="Google Shape;696;p5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697" name="Google Shape;697;p56"/>
          <p:cNvSpPr txBox="1"/>
          <p:nvPr/>
        </p:nvSpPr>
        <p:spPr>
          <a:xfrm>
            <a:off x="2021978" y="527896"/>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698" name="Google Shape;698;p56"/>
          <p:cNvPicPr preferRelativeResize="0"/>
          <p:nvPr/>
        </p:nvPicPr>
        <p:blipFill>
          <a:blip r:embed="rId4">
            <a:alphaModFix/>
          </a:blip>
          <a:stretch>
            <a:fillRect/>
          </a:stretch>
        </p:blipFill>
        <p:spPr>
          <a:xfrm>
            <a:off x="2362200" y="1245873"/>
            <a:ext cx="4419600" cy="265176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5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04" name="Google Shape;704;p5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05" name="Google Shape;705;p5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06" name="Google Shape;706;p5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07" name="Google Shape;707;p5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08" name="Google Shape;708;p5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09" name="Google Shape;709;p57"/>
          <p:cNvSpPr txBox="1"/>
          <p:nvPr/>
        </p:nvSpPr>
        <p:spPr>
          <a:xfrm>
            <a:off x="2021990" y="610046"/>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710" name="Google Shape;710;p57"/>
          <p:cNvPicPr preferRelativeResize="0"/>
          <p:nvPr/>
        </p:nvPicPr>
        <p:blipFill>
          <a:blip r:embed="rId4">
            <a:alphaModFix/>
          </a:blip>
          <a:stretch>
            <a:fillRect/>
          </a:stretch>
        </p:blipFill>
        <p:spPr>
          <a:xfrm>
            <a:off x="1403100" y="1246025"/>
            <a:ext cx="6337797" cy="286395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14"/>
        <p:cNvGrpSpPr/>
        <p:nvPr/>
      </p:nvGrpSpPr>
      <p:grpSpPr>
        <a:xfrm>
          <a:off x="0" y="0"/>
          <a:ext cx="0" cy="0"/>
          <a:chOff x="0" y="0"/>
          <a:chExt cx="0" cy="0"/>
        </a:xfrm>
      </p:grpSpPr>
      <p:sp>
        <p:nvSpPr>
          <p:cNvPr id="715" name="Google Shape;715;p58"/>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16" name="Google Shape;716;p58"/>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17" name="Google Shape;717;p58"/>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18" name="Google Shape;718;p58"/>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19" name="Google Shape;719;p58"/>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20" name="Google Shape;720;p58"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21" name="Google Shape;721;p58"/>
          <p:cNvSpPr txBox="1"/>
          <p:nvPr/>
        </p:nvSpPr>
        <p:spPr>
          <a:xfrm>
            <a:off x="2021978" y="449883"/>
            <a:ext cx="51000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RESULTADOS</a:t>
            </a:r>
            <a:endParaRPr sz="1100"/>
          </a:p>
        </p:txBody>
      </p:sp>
      <p:pic>
        <p:nvPicPr>
          <p:cNvPr id="722" name="Google Shape;722;p58"/>
          <p:cNvPicPr preferRelativeResize="0"/>
          <p:nvPr/>
        </p:nvPicPr>
        <p:blipFill>
          <a:blip r:embed="rId4">
            <a:alphaModFix/>
          </a:blip>
          <a:stretch>
            <a:fillRect/>
          </a:stretch>
        </p:blipFill>
        <p:spPr>
          <a:xfrm>
            <a:off x="2021988" y="1041738"/>
            <a:ext cx="5100025" cy="3060015"/>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26"/>
        <p:cNvGrpSpPr/>
        <p:nvPr/>
      </p:nvGrpSpPr>
      <p:grpSpPr>
        <a:xfrm>
          <a:off x="0" y="0"/>
          <a:ext cx="0" cy="0"/>
          <a:chOff x="0" y="0"/>
          <a:chExt cx="0" cy="0"/>
        </a:xfrm>
      </p:grpSpPr>
      <p:sp>
        <p:nvSpPr>
          <p:cNvPr id="727" name="Google Shape;727;p59"/>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28" name="Google Shape;728;p59"/>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29" name="Google Shape;729;p59"/>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30" name="Google Shape;730;p59"/>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31" name="Google Shape;731;p59"/>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32" name="Google Shape;732;p59"/>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33" name="Google Shape;733;p59"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34" name="Google Shape;734;p59"/>
          <p:cNvSpPr/>
          <p:nvPr/>
        </p:nvSpPr>
        <p:spPr>
          <a:xfrm>
            <a:off x="222323" y="1332379"/>
            <a:ext cx="8588505" cy="2839239"/>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6000" b="1">
                <a:solidFill>
                  <a:srgbClr val="2E75B5"/>
                </a:solidFill>
                <a:latin typeface="Arial"/>
                <a:ea typeface="Arial"/>
                <a:cs typeface="Arial"/>
                <a:sym typeface="Arial"/>
              </a:rPr>
              <a:t>ANÁLISIS E </a:t>
            </a:r>
            <a:endParaRPr sz="1100"/>
          </a:p>
          <a:p>
            <a:pPr marL="0" marR="0" lvl="0" indent="0" algn="ctr" rtl="0">
              <a:spcBef>
                <a:spcPts val="0"/>
              </a:spcBef>
              <a:spcAft>
                <a:spcPts val="0"/>
              </a:spcAft>
              <a:buNone/>
            </a:pPr>
            <a:r>
              <a:rPr lang="es-419" sz="6000" b="1">
                <a:solidFill>
                  <a:srgbClr val="2E75B5"/>
                </a:solidFill>
                <a:latin typeface="Arial"/>
                <a:ea typeface="Arial"/>
                <a:cs typeface="Arial"/>
                <a:sym typeface="Arial"/>
              </a:rPr>
              <a:t>INTERPRETACIÓN DE </a:t>
            </a:r>
            <a:endParaRPr sz="1100"/>
          </a:p>
          <a:p>
            <a:pPr marL="0" marR="0" lvl="0" indent="0" algn="ctr" rtl="0">
              <a:spcBef>
                <a:spcPts val="0"/>
              </a:spcBef>
              <a:spcAft>
                <a:spcPts val="0"/>
              </a:spcAft>
              <a:buNone/>
            </a:pPr>
            <a:r>
              <a:rPr lang="es-419" sz="6000" b="1">
                <a:solidFill>
                  <a:srgbClr val="2E75B5"/>
                </a:solidFill>
                <a:latin typeface="Arial"/>
                <a:ea typeface="Arial"/>
                <a:cs typeface="Arial"/>
                <a:sym typeface="Arial"/>
              </a:rPr>
              <a:t>RESULTADOS</a:t>
            </a:r>
            <a:endParaRPr sz="6000" b="1" cap="none">
              <a:solidFill>
                <a:srgbClr val="2E75B5"/>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Shape 739"/>
        <p:cNvGrpSpPr/>
        <p:nvPr/>
      </p:nvGrpSpPr>
      <p:grpSpPr>
        <a:xfrm>
          <a:off x="0" y="0"/>
          <a:ext cx="0" cy="0"/>
          <a:chOff x="0" y="0"/>
          <a:chExt cx="0" cy="0"/>
        </a:xfrm>
      </p:grpSpPr>
      <p:sp>
        <p:nvSpPr>
          <p:cNvPr id="740" name="Google Shape;740;p60"/>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41" name="Google Shape;741;p60"/>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42" name="Google Shape;742;p60"/>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43" name="Google Shape;743;p60"/>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44" name="Google Shape;744;p60"/>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45" name="Google Shape;745;p60"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46" name="Google Shape;746;p60"/>
          <p:cNvSpPr txBox="1"/>
          <p:nvPr/>
        </p:nvSpPr>
        <p:spPr>
          <a:xfrm>
            <a:off x="1649890" y="482596"/>
            <a:ext cx="5100033" cy="900247"/>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rPr>
              <a:t>ANÁLISIS</a:t>
            </a:r>
            <a:r>
              <a:rPr lang="es-419" sz="1800" b="1">
                <a:solidFill>
                  <a:schemeClr val="dk1"/>
                </a:solidFill>
                <a:latin typeface="Arial"/>
                <a:ea typeface="Arial"/>
                <a:cs typeface="Arial"/>
                <a:sym typeface="Arial"/>
              </a:rPr>
              <a:t> MESO Y MICRO CURRICULAR ENTRE BGU Y CURSO DE NIVELACIÓN POR CARRERAS </a:t>
            </a:r>
            <a:endParaRPr sz="1100"/>
          </a:p>
        </p:txBody>
      </p:sp>
      <p:sp>
        <p:nvSpPr>
          <p:cNvPr id="747" name="Google Shape;747;p60"/>
          <p:cNvSpPr/>
          <p:nvPr/>
        </p:nvSpPr>
        <p:spPr>
          <a:xfrm>
            <a:off x="612954" y="1452686"/>
            <a:ext cx="3745497" cy="343556"/>
          </a:xfrm>
          <a:prstGeom prst="rect">
            <a:avLst/>
          </a:prstGeom>
          <a:noFill/>
          <a:ln>
            <a:noFill/>
          </a:ln>
        </p:spPr>
        <p:txBody>
          <a:bodyPr spcFirstLastPara="1" wrap="square" lIns="68575" tIns="34275" rIns="68575" bIns="34275" anchor="t" anchorCtr="0">
            <a:noAutofit/>
          </a:bodyPr>
          <a:lstStyle/>
          <a:p>
            <a:pPr marL="0" marR="0" lvl="0" indent="0" algn="just" rtl="0">
              <a:lnSpc>
                <a:spcPct val="150000"/>
              </a:lnSpc>
              <a:spcBef>
                <a:spcPts val="0"/>
              </a:spcBef>
              <a:spcAft>
                <a:spcPts val="0"/>
              </a:spcAft>
              <a:buNone/>
            </a:pPr>
            <a:r>
              <a:rPr lang="es-419" sz="1400" b="1">
                <a:solidFill>
                  <a:schemeClr val="dk1"/>
                </a:solidFill>
                <a:latin typeface="Times New Roman"/>
                <a:ea typeface="Times New Roman"/>
                <a:cs typeface="Times New Roman"/>
                <a:sym typeface="Times New Roman"/>
              </a:rPr>
              <a:t>Tabla 37 </a:t>
            </a:r>
            <a:r>
              <a:rPr lang="es-419" sz="1400">
                <a:solidFill>
                  <a:schemeClr val="dk1"/>
                </a:solidFill>
                <a:latin typeface="Times New Roman"/>
                <a:ea typeface="Times New Roman"/>
                <a:cs typeface="Times New Roman"/>
                <a:sym typeface="Times New Roman"/>
              </a:rPr>
              <a:t>Matriz de comparación de la carga horaria</a:t>
            </a:r>
            <a:endParaRPr sz="1400">
              <a:solidFill>
                <a:schemeClr val="dk1"/>
              </a:solidFill>
              <a:latin typeface="Times New Roman"/>
              <a:ea typeface="Times New Roman"/>
              <a:cs typeface="Times New Roman"/>
              <a:sym typeface="Times New Roman"/>
            </a:endParaRPr>
          </a:p>
        </p:txBody>
      </p:sp>
      <p:pic>
        <p:nvPicPr>
          <p:cNvPr id="748" name="Google Shape;748;p60"/>
          <p:cNvPicPr preferRelativeResize="0"/>
          <p:nvPr/>
        </p:nvPicPr>
        <p:blipFill rotWithShape="1">
          <a:blip r:embed="rId4">
            <a:alphaModFix/>
          </a:blip>
          <a:srcRect/>
          <a:stretch/>
        </p:blipFill>
        <p:spPr>
          <a:xfrm>
            <a:off x="1942333" y="1920143"/>
            <a:ext cx="4760642" cy="2854232"/>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Shape 752"/>
        <p:cNvGrpSpPr/>
        <p:nvPr/>
      </p:nvGrpSpPr>
      <p:grpSpPr>
        <a:xfrm>
          <a:off x="0" y="0"/>
          <a:ext cx="0" cy="0"/>
          <a:chOff x="0" y="0"/>
          <a:chExt cx="0" cy="0"/>
        </a:xfrm>
      </p:grpSpPr>
      <p:sp>
        <p:nvSpPr>
          <p:cNvPr id="753" name="Google Shape;753;p61"/>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54" name="Google Shape;754;p61"/>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55" name="Google Shape;755;p61"/>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56" name="Google Shape;756;p61"/>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57" name="Google Shape;757;p61"/>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58" name="Google Shape;758;p61"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59" name="Google Shape;759;p61"/>
          <p:cNvSpPr txBox="1"/>
          <p:nvPr/>
        </p:nvSpPr>
        <p:spPr>
          <a:xfrm>
            <a:off x="1649890" y="482596"/>
            <a:ext cx="5100033" cy="900247"/>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DISCUSIÓN DEL ANÁLISIS MESO Y MICRO CURRICULAR ENTRE EL B.G.U Y EL CURSO DE NIVELACIÓN DE CARRERAS.</a:t>
            </a:r>
            <a:endParaRPr sz="1100"/>
          </a:p>
        </p:txBody>
      </p:sp>
      <p:sp>
        <p:nvSpPr>
          <p:cNvPr id="760" name="Google Shape;760;p61"/>
          <p:cNvSpPr/>
          <p:nvPr/>
        </p:nvSpPr>
        <p:spPr>
          <a:xfrm>
            <a:off x="1120464" y="1506469"/>
            <a:ext cx="7272669" cy="3196501"/>
          </a:xfrm>
          <a:prstGeom prst="rect">
            <a:avLst/>
          </a:prstGeom>
          <a:blipFill rotWithShape="1">
            <a:blip r:embed="rId4">
              <a:alphaModFix/>
            </a:blip>
            <a:stretch>
              <a:fillRect l="-522" r="-521" b="-1185"/>
            </a:stretch>
          </a:blip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s-419" sz="1400">
                <a:latin typeface="Calibri"/>
                <a:ea typeface="Calibri"/>
                <a:cs typeface="Calibri"/>
                <a:sym typeface="Calibri"/>
              </a:rPr>
              <a:t> </a:t>
            </a:r>
            <a:endParaRPr sz="11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65"/>
        <p:cNvGrpSpPr/>
        <p:nvPr/>
      </p:nvGrpSpPr>
      <p:grpSpPr>
        <a:xfrm>
          <a:off x="0" y="0"/>
          <a:ext cx="0" cy="0"/>
          <a:chOff x="0" y="0"/>
          <a:chExt cx="0" cy="0"/>
        </a:xfrm>
      </p:grpSpPr>
      <p:sp>
        <p:nvSpPr>
          <p:cNvPr id="766" name="Google Shape;766;p62"/>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67" name="Google Shape;767;p62"/>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68" name="Google Shape;768;p62"/>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69" name="Google Shape;769;p62"/>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70" name="Google Shape;770;p62"/>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71" name="Google Shape;771;p62"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72" name="Google Shape;772;p62"/>
          <p:cNvSpPr txBox="1"/>
          <p:nvPr/>
        </p:nvSpPr>
        <p:spPr>
          <a:xfrm>
            <a:off x="1649890" y="482596"/>
            <a:ext cx="5100000" cy="11775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rPr>
              <a:t>ANÁLISIS</a:t>
            </a:r>
            <a:r>
              <a:rPr lang="es-419" sz="1800" b="1">
                <a:solidFill>
                  <a:schemeClr val="dk1"/>
                </a:solidFill>
                <a:latin typeface="Arial"/>
                <a:ea typeface="Arial"/>
                <a:cs typeface="Arial"/>
                <a:sym typeface="Arial"/>
              </a:rPr>
              <a:t> MESO Y MICRO CURRICULAR ENTRE EL CURSO DE NIVELACIÓN POR CARRERAS Y EL PRIMER NIVEL DE CARRERA</a:t>
            </a:r>
            <a:endParaRPr sz="1100"/>
          </a:p>
        </p:txBody>
      </p:sp>
      <p:sp>
        <p:nvSpPr>
          <p:cNvPr id="773" name="Google Shape;773;p62"/>
          <p:cNvSpPr/>
          <p:nvPr/>
        </p:nvSpPr>
        <p:spPr>
          <a:xfrm>
            <a:off x="612954" y="1657742"/>
            <a:ext cx="2233784" cy="276999"/>
          </a:xfrm>
          <a:prstGeom prst="rect">
            <a:avLst/>
          </a:prstGeom>
          <a:noFill/>
          <a:ln>
            <a:noFill/>
          </a:ln>
        </p:spPr>
        <p:txBody>
          <a:bodyPr spcFirstLastPara="1" wrap="square" lIns="68575" tIns="34275" rIns="68575" bIns="34275" anchor="t" anchorCtr="0">
            <a:noAutofit/>
          </a:bodyPr>
          <a:lstStyle/>
          <a:p>
            <a:pPr marL="0" marR="0" lvl="0" indent="0" algn="just" rtl="0">
              <a:spcBef>
                <a:spcPts val="0"/>
              </a:spcBef>
              <a:spcAft>
                <a:spcPts val="0"/>
              </a:spcAft>
              <a:buNone/>
            </a:pPr>
            <a:r>
              <a:rPr lang="es-419" sz="1400" b="1">
                <a:solidFill>
                  <a:schemeClr val="dk1"/>
                </a:solidFill>
                <a:latin typeface="Times New Roman"/>
                <a:ea typeface="Times New Roman"/>
                <a:cs typeface="Times New Roman"/>
                <a:sym typeface="Times New Roman"/>
              </a:rPr>
              <a:t>Tabla 39 </a:t>
            </a:r>
            <a:r>
              <a:rPr lang="es-419" sz="1400">
                <a:solidFill>
                  <a:schemeClr val="dk1"/>
                </a:solidFill>
                <a:latin typeface="Times New Roman"/>
                <a:ea typeface="Times New Roman"/>
                <a:cs typeface="Times New Roman"/>
                <a:sym typeface="Times New Roman"/>
              </a:rPr>
              <a:t>Cuadro comparativo</a:t>
            </a:r>
            <a:endParaRPr sz="900" b="1">
              <a:solidFill>
                <a:schemeClr val="dk1"/>
              </a:solidFill>
              <a:latin typeface="Times New Roman"/>
              <a:ea typeface="Times New Roman"/>
              <a:cs typeface="Times New Roman"/>
              <a:sym typeface="Times New Roman"/>
            </a:endParaRPr>
          </a:p>
        </p:txBody>
      </p:sp>
      <p:pic>
        <p:nvPicPr>
          <p:cNvPr id="774" name="Google Shape;774;p62"/>
          <p:cNvPicPr preferRelativeResize="0"/>
          <p:nvPr/>
        </p:nvPicPr>
        <p:blipFill rotWithShape="1">
          <a:blip r:embed="rId4">
            <a:alphaModFix/>
          </a:blip>
          <a:srcRect/>
          <a:stretch/>
        </p:blipFill>
        <p:spPr>
          <a:xfrm>
            <a:off x="2114568" y="1992200"/>
            <a:ext cx="4914863" cy="2668704"/>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79" name="Google Shape;779;p63"/>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80" name="Google Shape;780;p63"/>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81" name="Google Shape;781;p63"/>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82" name="Google Shape;782;p63"/>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83" name="Google Shape;783;p63"/>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84" name="Google Shape;784;p63"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85" name="Google Shape;785;p63"/>
          <p:cNvSpPr txBox="1"/>
          <p:nvPr/>
        </p:nvSpPr>
        <p:spPr>
          <a:xfrm>
            <a:off x="1649890" y="482596"/>
            <a:ext cx="5100033" cy="1177245"/>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DISCUSIÓN DEL ANÁLISIS MESO Y MICRO CURRICULAR ENTRE EL CURSO DE NIVELACIÓN DE CARRERAS Y EL PRIMER NIVEL DE CARRERA.</a:t>
            </a:r>
            <a:endParaRPr sz="1100"/>
          </a:p>
        </p:txBody>
      </p:sp>
      <p:sp>
        <p:nvSpPr>
          <p:cNvPr id="786" name="Google Shape;786;p63"/>
          <p:cNvSpPr/>
          <p:nvPr/>
        </p:nvSpPr>
        <p:spPr>
          <a:xfrm>
            <a:off x="560231" y="1893657"/>
            <a:ext cx="7830878" cy="1590003"/>
          </a:xfrm>
          <a:prstGeom prst="rect">
            <a:avLst/>
          </a:prstGeom>
          <a:noFill/>
          <a:ln>
            <a:noFill/>
          </a:ln>
        </p:spPr>
        <p:txBody>
          <a:bodyPr spcFirstLastPara="1" wrap="square" lIns="68575" tIns="34275" rIns="68575" bIns="34275" anchor="t" anchorCtr="0">
            <a:noAutofit/>
          </a:bodyPr>
          <a:lstStyle/>
          <a:p>
            <a:pPr marL="0" marR="0" lvl="0" indent="0" algn="just" rtl="0">
              <a:lnSpc>
                <a:spcPct val="150000"/>
              </a:lnSpc>
              <a:spcBef>
                <a:spcPts val="0"/>
              </a:spcBef>
              <a:spcAft>
                <a:spcPts val="0"/>
              </a:spcAft>
              <a:buNone/>
            </a:pPr>
            <a:r>
              <a:rPr lang="es-419" sz="1400">
                <a:solidFill>
                  <a:schemeClr val="dk1"/>
                </a:solidFill>
                <a:latin typeface="Times New Roman"/>
                <a:ea typeface="Times New Roman"/>
                <a:cs typeface="Times New Roman"/>
                <a:sym typeface="Times New Roman"/>
              </a:rPr>
              <a:t>En la discusión de resultados de este análisis se considera que la diferencia en carga horaria no es significativa pero </a:t>
            </a:r>
            <a:r>
              <a:rPr lang="es-419">
                <a:solidFill>
                  <a:schemeClr val="dk1"/>
                </a:solidFill>
                <a:latin typeface="Times New Roman"/>
                <a:ea typeface="Times New Roman"/>
                <a:cs typeface="Times New Roman"/>
                <a:sym typeface="Times New Roman"/>
              </a:rPr>
              <a:t>sí</a:t>
            </a:r>
            <a:r>
              <a:rPr lang="es-419" sz="1400">
                <a:solidFill>
                  <a:schemeClr val="dk1"/>
                </a:solidFill>
                <a:latin typeface="Times New Roman"/>
                <a:ea typeface="Times New Roman"/>
                <a:cs typeface="Times New Roman"/>
                <a:sym typeface="Times New Roman"/>
              </a:rPr>
              <a:t> lo es respecto a la especialización en cada asignatura, donde los estudiantes de nivelación se encuentran con una barrera respecto a las bases y fundamentos conceptuales de estas lo cual puede ser un factor que incide directamente en la aprobación o fracaso del primer nivel de carrera según la información detectada en la encuesta. </a:t>
            </a:r>
            <a:endParaRPr sz="14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8"/>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189" name="Google Shape;189;p28"/>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190" name="Google Shape;190;p28"/>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191" name="Google Shape;191;p28"/>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2" name="Google Shape;192;p28"/>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193" name="Google Shape;193;p28"/>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194" name="Google Shape;194;p28"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195" name="Google Shape;195;p28"/>
          <p:cNvSpPr txBox="1"/>
          <p:nvPr/>
        </p:nvSpPr>
        <p:spPr>
          <a:xfrm>
            <a:off x="2562900" y="673516"/>
            <a:ext cx="40182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i="0" u="none" strike="noStrike" cap="none">
                <a:solidFill>
                  <a:schemeClr val="dk1"/>
                </a:solidFill>
                <a:latin typeface="Arial"/>
                <a:ea typeface="Arial"/>
                <a:cs typeface="Arial"/>
                <a:sym typeface="Arial"/>
              </a:rPr>
              <a:t>OBJETIVOS</a:t>
            </a:r>
            <a:endParaRPr sz="1100"/>
          </a:p>
        </p:txBody>
      </p:sp>
      <p:grpSp>
        <p:nvGrpSpPr>
          <p:cNvPr id="196" name="Google Shape;196;p28"/>
          <p:cNvGrpSpPr/>
          <p:nvPr/>
        </p:nvGrpSpPr>
        <p:grpSpPr>
          <a:xfrm>
            <a:off x="1308278" y="2191145"/>
            <a:ext cx="6708821" cy="1888111"/>
            <a:chOff x="0" y="705"/>
            <a:chExt cx="8945094" cy="2517481"/>
          </a:xfrm>
        </p:grpSpPr>
        <p:sp>
          <p:nvSpPr>
            <p:cNvPr id="197" name="Google Shape;197;p28"/>
            <p:cNvSpPr/>
            <p:nvPr/>
          </p:nvSpPr>
          <p:spPr>
            <a:xfrm>
              <a:off x="0" y="930586"/>
              <a:ext cx="8945094" cy="1587600"/>
            </a:xfrm>
            <a:prstGeom prst="rect">
              <a:avLst/>
            </a:prstGeom>
            <a:solidFill>
              <a:schemeClr val="accent1"/>
            </a:solidFill>
            <a:ln w="9525" cap="flat" cmpd="sng">
              <a:solidFill>
                <a:schemeClr val="dk2"/>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98" name="Google Shape;198;p28"/>
            <p:cNvSpPr/>
            <p:nvPr/>
          </p:nvSpPr>
          <p:spPr>
            <a:xfrm>
              <a:off x="436772" y="705"/>
              <a:ext cx="8503622" cy="1859760"/>
            </a:xfrm>
            <a:prstGeom prst="roundRect">
              <a:avLst>
                <a:gd name="adj" fmla="val 16667"/>
              </a:avLst>
            </a:prstGeom>
            <a:gradFill>
              <a:gsLst>
                <a:gs pos="0">
                  <a:schemeClr val="lt1"/>
                </a:gs>
                <a:gs pos="50000">
                  <a:schemeClr val="lt1"/>
                </a:gs>
                <a:gs pos="100000">
                  <a:srgbClr val="E1E1E1"/>
                </a:gs>
              </a:gsLst>
              <a:lin ang="5400000" scaled="0"/>
            </a:gradFill>
            <a:ln>
              <a:noFill/>
            </a:ln>
            <a:effectLst>
              <a:outerShdw blurRad="57150" dist="19050" dir="5400000" algn="ctr" rotWithShape="0">
                <a:srgbClr val="000000">
                  <a:alpha val="62745"/>
                </a:srgbClr>
              </a:outerShdw>
            </a:effectLst>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99" name="Google Shape;199;p28"/>
            <p:cNvSpPr txBox="1"/>
            <p:nvPr/>
          </p:nvSpPr>
          <p:spPr>
            <a:xfrm>
              <a:off x="527558" y="91491"/>
              <a:ext cx="8322050" cy="1678188"/>
            </a:xfrm>
            <a:prstGeom prst="rect">
              <a:avLst/>
            </a:prstGeom>
            <a:noFill/>
            <a:ln>
              <a:noFill/>
            </a:ln>
          </p:spPr>
          <p:txBody>
            <a:bodyPr spcFirstLastPara="1" wrap="square" lIns="177500" tIns="0" rIns="177500" bIns="0" anchor="ctr" anchorCtr="0">
              <a:noAutofit/>
            </a:bodyPr>
            <a:lstStyle/>
            <a:p>
              <a:pPr marL="0" marR="0" lvl="0" indent="0" algn="just" rtl="0">
                <a:lnSpc>
                  <a:spcPct val="90000"/>
                </a:lnSpc>
                <a:spcBef>
                  <a:spcPts val="0"/>
                </a:spcBef>
                <a:spcAft>
                  <a:spcPts val="0"/>
                </a:spcAft>
                <a:buClr>
                  <a:schemeClr val="dk1"/>
                </a:buClr>
                <a:buSzPts val="1800"/>
                <a:buFont typeface="Calibri"/>
                <a:buNone/>
              </a:pPr>
              <a:r>
                <a:rPr lang="es-419" sz="1800" i="0" u="none" strike="noStrike" cap="none">
                  <a:solidFill>
                    <a:schemeClr val="dk1"/>
                  </a:solidFill>
                </a:rPr>
                <a:t>Establecer la relación de efectividad del curso de nivelación SI 2019 en la Universidad de Fuerzas Armadas ESPE Campus Sangolquí con el porcentaje de repitencia en el primer nivel de las carreras de ingeniería. </a:t>
              </a:r>
              <a:endParaRPr sz="1800" i="0" u="none" strike="noStrike" cap="none">
                <a:solidFill>
                  <a:schemeClr val="dk1"/>
                </a:solidFill>
              </a:endParaRPr>
            </a:p>
          </p:txBody>
        </p:sp>
      </p:grpSp>
      <p:sp>
        <p:nvSpPr>
          <p:cNvPr id="200" name="Google Shape;200;p28"/>
          <p:cNvSpPr txBox="1"/>
          <p:nvPr/>
        </p:nvSpPr>
        <p:spPr>
          <a:xfrm>
            <a:off x="-474908" y="1273470"/>
            <a:ext cx="4018208" cy="300082"/>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500" b="1" i="0" u="none" strike="noStrike" cap="none">
                <a:solidFill>
                  <a:schemeClr val="dk1"/>
                </a:solidFill>
                <a:latin typeface="Arial"/>
                <a:ea typeface="Arial"/>
                <a:cs typeface="Arial"/>
                <a:sym typeface="Arial"/>
              </a:rPr>
              <a:t>GENERAL</a:t>
            </a:r>
            <a:endParaRPr sz="11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64"/>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792" name="Google Shape;792;p64"/>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793" name="Google Shape;793;p64"/>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794" name="Google Shape;794;p64"/>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795" name="Google Shape;795;p64"/>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796" name="Google Shape;796;p64"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797" name="Google Shape;797;p64"/>
          <p:cNvSpPr txBox="1"/>
          <p:nvPr/>
        </p:nvSpPr>
        <p:spPr>
          <a:xfrm>
            <a:off x="1649890" y="482596"/>
            <a:ext cx="5100033" cy="623248"/>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ANÁLISIS DE LA EFECTIVIDAD DEL CURSO DE NIVELACIÓN DE CARRERAS </a:t>
            </a:r>
            <a:endParaRPr sz="1800" b="1">
              <a:solidFill>
                <a:schemeClr val="dk1"/>
              </a:solidFill>
              <a:latin typeface="Arial"/>
              <a:ea typeface="Arial"/>
              <a:cs typeface="Arial"/>
              <a:sym typeface="Arial"/>
            </a:endParaRPr>
          </a:p>
        </p:txBody>
      </p:sp>
      <p:grpSp>
        <p:nvGrpSpPr>
          <p:cNvPr id="798" name="Google Shape;798;p64"/>
          <p:cNvGrpSpPr/>
          <p:nvPr/>
        </p:nvGrpSpPr>
        <p:grpSpPr>
          <a:xfrm>
            <a:off x="690630" y="1344093"/>
            <a:ext cx="7714406" cy="3133978"/>
            <a:chOff x="0" y="164023"/>
            <a:chExt cx="10285875" cy="4178637"/>
          </a:xfrm>
        </p:grpSpPr>
        <p:sp>
          <p:nvSpPr>
            <p:cNvPr id="799" name="Google Shape;799;p64"/>
            <p:cNvSpPr/>
            <p:nvPr/>
          </p:nvSpPr>
          <p:spPr>
            <a:xfrm>
              <a:off x="0" y="164023"/>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00" name="Google Shape;800;p64"/>
            <p:cNvSpPr txBox="1"/>
            <p:nvPr/>
          </p:nvSpPr>
          <p:spPr>
            <a:xfrm>
              <a:off x="0" y="164023"/>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Tasa de aprobación del curso de nivelación</a:t>
              </a:r>
              <a:endParaRPr sz="1100"/>
            </a:p>
          </p:txBody>
        </p:sp>
        <p:sp>
          <p:nvSpPr>
            <p:cNvPr id="801" name="Google Shape;801;p64"/>
            <p:cNvSpPr/>
            <p:nvPr/>
          </p:nvSpPr>
          <p:spPr>
            <a:xfrm>
              <a:off x="3535769" y="164023"/>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02" name="Google Shape;802;p64"/>
            <p:cNvSpPr txBox="1"/>
            <p:nvPr/>
          </p:nvSpPr>
          <p:spPr>
            <a:xfrm>
              <a:off x="3535769" y="164023"/>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Tasa de asistencia al curso de nivelación </a:t>
              </a:r>
              <a:endParaRPr sz="1100"/>
            </a:p>
          </p:txBody>
        </p:sp>
        <p:sp>
          <p:nvSpPr>
            <p:cNvPr id="803" name="Google Shape;803;p64"/>
            <p:cNvSpPr/>
            <p:nvPr/>
          </p:nvSpPr>
          <p:spPr>
            <a:xfrm>
              <a:off x="7071539" y="164023"/>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04" name="Google Shape;804;p64"/>
            <p:cNvSpPr txBox="1"/>
            <p:nvPr/>
          </p:nvSpPr>
          <p:spPr>
            <a:xfrm>
              <a:off x="7071539" y="164023"/>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Relación contenido vs Tiempo</a:t>
              </a:r>
              <a:endParaRPr sz="1100"/>
            </a:p>
          </p:txBody>
        </p:sp>
        <p:sp>
          <p:nvSpPr>
            <p:cNvPr id="805" name="Google Shape;805;p64"/>
            <p:cNvSpPr/>
            <p:nvPr/>
          </p:nvSpPr>
          <p:spPr>
            <a:xfrm>
              <a:off x="0" y="2414059"/>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06" name="Google Shape;806;p64"/>
            <p:cNvSpPr txBox="1"/>
            <p:nvPr/>
          </p:nvSpPr>
          <p:spPr>
            <a:xfrm>
              <a:off x="0" y="2414059"/>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Porcentaje de asistencia a tutorías</a:t>
              </a:r>
              <a:endParaRPr sz="1800">
                <a:solidFill>
                  <a:schemeClr val="lt1"/>
                </a:solidFill>
              </a:endParaRPr>
            </a:p>
          </p:txBody>
        </p:sp>
        <p:sp>
          <p:nvSpPr>
            <p:cNvPr id="807" name="Google Shape;807;p64"/>
            <p:cNvSpPr/>
            <p:nvPr/>
          </p:nvSpPr>
          <p:spPr>
            <a:xfrm>
              <a:off x="3535769" y="2414059"/>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08" name="Google Shape;808;p64"/>
            <p:cNvSpPr txBox="1"/>
            <p:nvPr/>
          </p:nvSpPr>
          <p:spPr>
            <a:xfrm>
              <a:off x="3535769" y="2414059"/>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Nivel de formación de la planta docente y nivel de actualización profesional y pedagógica.</a:t>
              </a:r>
              <a:endParaRPr sz="1100"/>
            </a:p>
          </p:txBody>
        </p:sp>
        <p:sp>
          <p:nvSpPr>
            <p:cNvPr id="809" name="Google Shape;809;p64"/>
            <p:cNvSpPr/>
            <p:nvPr/>
          </p:nvSpPr>
          <p:spPr>
            <a:xfrm>
              <a:off x="7071539" y="2414059"/>
              <a:ext cx="3214336" cy="1928601"/>
            </a:xfrm>
            <a:prstGeom prst="rect">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10" name="Google Shape;810;p64"/>
            <p:cNvSpPr txBox="1"/>
            <p:nvPr/>
          </p:nvSpPr>
          <p:spPr>
            <a:xfrm>
              <a:off x="7071539" y="2414059"/>
              <a:ext cx="3214336" cy="1928601"/>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a:solidFill>
                    <a:schemeClr val="lt1"/>
                  </a:solidFill>
                </a:rPr>
                <a:t>Número de estudiantes por aula</a:t>
              </a:r>
              <a:endParaRPr sz="1100"/>
            </a:p>
          </p:txBody>
        </p:sp>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14"/>
        <p:cNvGrpSpPr/>
        <p:nvPr/>
      </p:nvGrpSpPr>
      <p:grpSpPr>
        <a:xfrm>
          <a:off x="0" y="0"/>
          <a:ext cx="0" cy="0"/>
          <a:chOff x="0" y="0"/>
          <a:chExt cx="0" cy="0"/>
        </a:xfrm>
      </p:grpSpPr>
      <p:sp>
        <p:nvSpPr>
          <p:cNvPr id="815" name="Google Shape;815;p6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16" name="Google Shape;816;p6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17" name="Google Shape;817;p6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18" name="Google Shape;818;p6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19" name="Google Shape;819;p6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20" name="Google Shape;820;p65"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21" name="Google Shape;821;p65"/>
          <p:cNvSpPr txBox="1"/>
          <p:nvPr/>
        </p:nvSpPr>
        <p:spPr>
          <a:xfrm>
            <a:off x="1649890" y="482596"/>
            <a:ext cx="5100033" cy="900247"/>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DISCUSIÓN DEL ANÁLISIS DE LA DE LA EFECTIVIDAD DEL CURSO DE NIVELACIÓN DE CARRERAS.</a:t>
            </a:r>
            <a:endParaRPr sz="1100"/>
          </a:p>
        </p:txBody>
      </p:sp>
      <p:graphicFrame>
        <p:nvGraphicFramePr>
          <p:cNvPr id="822" name="Google Shape;822;p65"/>
          <p:cNvGraphicFramePr/>
          <p:nvPr/>
        </p:nvGraphicFramePr>
        <p:xfrm>
          <a:off x="462030" y="1384426"/>
          <a:ext cx="8219925" cy="3481044"/>
        </p:xfrm>
        <a:graphic>
          <a:graphicData uri="http://schemas.openxmlformats.org/drawingml/2006/table">
            <a:tbl>
              <a:tblPr firstRow="1" firstCol="1" bandRow="1">
                <a:noFill/>
                <a:tableStyleId>{D9CC7181-A1C0-48AE-A644-FF994DF63A0D}</a:tableStyleId>
              </a:tblPr>
              <a:tblGrid>
                <a:gridCol w="2178575">
                  <a:extLst>
                    <a:ext uri="{9D8B030D-6E8A-4147-A177-3AD203B41FA5}">
                      <a16:colId xmlns:a16="http://schemas.microsoft.com/office/drawing/2014/main" val="20000"/>
                    </a:ext>
                  </a:extLst>
                </a:gridCol>
                <a:gridCol w="2228600">
                  <a:extLst>
                    <a:ext uri="{9D8B030D-6E8A-4147-A177-3AD203B41FA5}">
                      <a16:colId xmlns:a16="http://schemas.microsoft.com/office/drawing/2014/main" val="20001"/>
                    </a:ext>
                  </a:extLst>
                </a:gridCol>
                <a:gridCol w="2151650">
                  <a:extLst>
                    <a:ext uri="{9D8B030D-6E8A-4147-A177-3AD203B41FA5}">
                      <a16:colId xmlns:a16="http://schemas.microsoft.com/office/drawing/2014/main" val="20002"/>
                    </a:ext>
                  </a:extLst>
                </a:gridCol>
                <a:gridCol w="1661100">
                  <a:extLst>
                    <a:ext uri="{9D8B030D-6E8A-4147-A177-3AD203B41FA5}">
                      <a16:colId xmlns:a16="http://schemas.microsoft.com/office/drawing/2014/main" val="20003"/>
                    </a:ext>
                  </a:extLst>
                </a:gridCol>
              </a:tblGrid>
              <a:tr h="162750">
                <a:tc>
                  <a:txBody>
                    <a:bodyPr/>
                    <a:lstStyle/>
                    <a:p>
                      <a:pPr marL="0" marR="0" lvl="0" indent="0" algn="ctr" rtl="0">
                        <a:lnSpc>
                          <a:spcPct val="150000"/>
                        </a:lnSpc>
                        <a:spcBef>
                          <a:spcPts val="0"/>
                        </a:spcBef>
                        <a:spcAft>
                          <a:spcPts val="0"/>
                        </a:spcAft>
                        <a:buNone/>
                      </a:pPr>
                      <a:r>
                        <a:rPr lang="es-419" sz="900" u="none" strike="noStrike" cap="none"/>
                        <a:t>Indicador</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Cumplimiento o valoración</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Ponderación (%)</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Calificación</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0"/>
                  </a:ext>
                </a:extLst>
              </a:tr>
              <a:tr h="306975">
                <a:tc>
                  <a:txBody>
                    <a:bodyPr/>
                    <a:lstStyle/>
                    <a:p>
                      <a:pPr marL="0" marR="0" lvl="0" indent="0" algn="ctr" rtl="0">
                        <a:lnSpc>
                          <a:spcPct val="150000"/>
                        </a:lnSpc>
                        <a:spcBef>
                          <a:spcPts val="0"/>
                        </a:spcBef>
                        <a:spcAft>
                          <a:spcPts val="0"/>
                        </a:spcAft>
                        <a:buNone/>
                      </a:pPr>
                      <a:r>
                        <a:rPr lang="es-419" sz="900" b="0" u="none" strike="noStrike" cap="none"/>
                        <a:t>Tasas de aprobación del curso de Nivelación</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66,81%</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14,29</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9,55</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1"/>
                  </a:ext>
                </a:extLst>
              </a:tr>
              <a:tr h="162750">
                <a:tc>
                  <a:txBody>
                    <a:bodyPr/>
                    <a:lstStyle/>
                    <a:p>
                      <a:pPr marL="0" marR="0" lvl="0" indent="0" algn="ctr" rtl="0">
                        <a:lnSpc>
                          <a:spcPct val="150000"/>
                        </a:lnSpc>
                        <a:spcBef>
                          <a:spcPts val="0"/>
                        </a:spcBef>
                        <a:spcAft>
                          <a:spcPts val="0"/>
                        </a:spcAft>
                        <a:buNone/>
                      </a:pPr>
                      <a:r>
                        <a:rPr lang="es-419" sz="900" b="0" u="none" strike="noStrike" cap="none"/>
                        <a:t>Tasa de asistencia al curso de nivelación</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90%</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14;29</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12,86</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2"/>
                  </a:ext>
                </a:extLst>
              </a:tr>
              <a:tr h="631275">
                <a:tc>
                  <a:txBody>
                    <a:bodyPr/>
                    <a:lstStyle/>
                    <a:p>
                      <a:pPr marL="0" marR="0" lvl="0" indent="0" algn="ctr" rtl="0">
                        <a:lnSpc>
                          <a:spcPct val="150000"/>
                        </a:lnSpc>
                        <a:spcBef>
                          <a:spcPts val="0"/>
                        </a:spcBef>
                        <a:spcAft>
                          <a:spcPts val="0"/>
                        </a:spcAft>
                        <a:buNone/>
                      </a:pPr>
                      <a:r>
                        <a:rPr lang="es-419" sz="900" b="0" u="none" strike="noStrike" cap="none"/>
                        <a:t>Relación Contenidos vs Tiempo</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El contenido es acorde al tiempo a excepción en la asignatura de Geometría que se tiene un mínimo de 2 horas por tema. 75%</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14,29</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10,72</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3"/>
                  </a:ext>
                </a:extLst>
              </a:tr>
              <a:tr h="709475">
                <a:tc>
                  <a:txBody>
                    <a:bodyPr/>
                    <a:lstStyle/>
                    <a:p>
                      <a:pPr marL="0" marR="0" lvl="0" indent="0" algn="ctr" rtl="0">
                        <a:lnSpc>
                          <a:spcPct val="150000"/>
                        </a:lnSpc>
                        <a:spcBef>
                          <a:spcPts val="0"/>
                        </a:spcBef>
                        <a:spcAft>
                          <a:spcPts val="0"/>
                        </a:spcAft>
                        <a:buNone/>
                      </a:pPr>
                      <a:r>
                        <a:rPr lang="es-419" sz="900" b="0" u="none" strike="noStrike" cap="none"/>
                        <a:t>Porcentaje de asistencia a tutorías</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Se tiene una buena aceptación a las tutorías evidenciando que un estudiante mínimo asistió a tres tutorías de diferentes asignaturas. 80%</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11,43</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4"/>
                  </a:ext>
                </a:extLst>
              </a:tr>
              <a:tr h="527225">
                <a:tc>
                  <a:txBody>
                    <a:bodyPr/>
                    <a:lstStyle/>
                    <a:p>
                      <a:pPr marL="0" marR="0" lvl="0" indent="0" algn="ctr" rtl="0">
                        <a:lnSpc>
                          <a:spcPct val="150000"/>
                        </a:lnSpc>
                        <a:spcBef>
                          <a:spcPts val="0"/>
                        </a:spcBef>
                        <a:spcAft>
                          <a:spcPts val="0"/>
                        </a:spcAft>
                        <a:buNone/>
                      </a:pPr>
                      <a:r>
                        <a:rPr lang="es-419" sz="900" b="0" u="none" strike="noStrike" cap="none"/>
                        <a:t>Nivel de Formación de la planta docente y Nivel de actualización profesional y pedagógica.</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Si</a:t>
                      </a:r>
                      <a:endParaRPr sz="900" u="none" strike="noStrike" cap="none"/>
                    </a:p>
                    <a:p>
                      <a:pPr marL="0" marR="0" lvl="0" indent="0" algn="ctr" rtl="0">
                        <a:lnSpc>
                          <a:spcPct val="150000"/>
                        </a:lnSpc>
                        <a:spcBef>
                          <a:spcPts val="0"/>
                        </a:spcBef>
                        <a:spcAft>
                          <a:spcPts val="0"/>
                        </a:spcAft>
                        <a:buNone/>
                      </a:pPr>
                      <a:r>
                        <a:rPr lang="es-419" sz="900" u="none" strike="noStrike" cap="none"/>
                        <a:t>100%</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5"/>
                  </a:ext>
                </a:extLst>
              </a:tr>
              <a:tr h="345000">
                <a:tc>
                  <a:txBody>
                    <a:bodyPr/>
                    <a:lstStyle/>
                    <a:p>
                      <a:pPr marL="0" marR="0" lvl="0" indent="0" algn="ctr" rtl="0">
                        <a:lnSpc>
                          <a:spcPct val="150000"/>
                        </a:lnSpc>
                        <a:spcBef>
                          <a:spcPts val="0"/>
                        </a:spcBef>
                        <a:spcAft>
                          <a:spcPts val="0"/>
                        </a:spcAft>
                        <a:buNone/>
                      </a:pPr>
                      <a:r>
                        <a:rPr lang="es-419" sz="900" b="0" u="none" strike="noStrike" cap="none"/>
                        <a:t>Índice de evaluación integral del desempeño docente.</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Satisfactorio </a:t>
                      </a:r>
                      <a:endParaRPr sz="900" u="none" strike="noStrike" cap="none"/>
                    </a:p>
                    <a:p>
                      <a:pPr marL="0" marR="0" lvl="0" indent="0" algn="ctr" rtl="0">
                        <a:lnSpc>
                          <a:spcPct val="150000"/>
                        </a:lnSpc>
                        <a:spcBef>
                          <a:spcPts val="0"/>
                        </a:spcBef>
                        <a:spcAft>
                          <a:spcPts val="0"/>
                        </a:spcAft>
                        <a:buNone/>
                      </a:pPr>
                      <a:r>
                        <a:rPr lang="es-419" sz="900" u="none" strike="noStrike" cap="none"/>
                        <a:t>90%</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12,85</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6"/>
                  </a:ext>
                </a:extLst>
              </a:tr>
              <a:tr h="345000">
                <a:tc>
                  <a:txBody>
                    <a:bodyPr/>
                    <a:lstStyle/>
                    <a:p>
                      <a:pPr marL="0" marR="0" lvl="0" indent="0" algn="ctr" rtl="0">
                        <a:lnSpc>
                          <a:spcPct val="150000"/>
                        </a:lnSpc>
                        <a:spcBef>
                          <a:spcPts val="0"/>
                        </a:spcBef>
                        <a:spcAft>
                          <a:spcPts val="0"/>
                        </a:spcAft>
                        <a:buNone/>
                      </a:pPr>
                      <a:r>
                        <a:rPr lang="es-419" sz="900" b="0" u="none" strike="noStrike" cap="none"/>
                        <a:t>Número de estudiantes por aula</a:t>
                      </a:r>
                      <a:endParaRPr sz="900" b="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Si</a:t>
                      </a:r>
                      <a:endParaRPr sz="900" u="none" strike="noStrike" cap="none"/>
                    </a:p>
                    <a:p>
                      <a:pPr marL="0" marR="0" lvl="0" indent="0" algn="ctr" rtl="0">
                        <a:lnSpc>
                          <a:spcPct val="150000"/>
                        </a:lnSpc>
                        <a:spcBef>
                          <a:spcPts val="0"/>
                        </a:spcBef>
                        <a:spcAft>
                          <a:spcPts val="0"/>
                        </a:spcAft>
                        <a:buNone/>
                      </a:pPr>
                      <a:r>
                        <a:rPr lang="es-419" sz="900" u="none" strike="noStrike" cap="none"/>
                        <a:t>100%</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tc>
                  <a:txBody>
                    <a:bodyPr/>
                    <a:lstStyle/>
                    <a:p>
                      <a:pPr marL="0" marR="0" lvl="0" indent="0" algn="ctr" rtl="0">
                        <a:lnSpc>
                          <a:spcPct val="150000"/>
                        </a:lnSpc>
                        <a:spcBef>
                          <a:spcPts val="0"/>
                        </a:spcBef>
                        <a:spcAft>
                          <a:spcPts val="0"/>
                        </a:spcAft>
                        <a:buNone/>
                      </a:pPr>
                      <a:r>
                        <a:rPr lang="es-419" sz="900" u="none" strike="noStrike" cap="none"/>
                        <a:t>14,28</a:t>
                      </a:r>
                      <a:endParaRPr sz="900" u="none" strike="noStrike" cap="none">
                        <a:latin typeface="Times New Roman"/>
                        <a:ea typeface="Times New Roman"/>
                        <a:cs typeface="Times New Roman"/>
                        <a:sym typeface="Times New Roman"/>
                      </a:endParaRPr>
                    </a:p>
                  </a:txBody>
                  <a:tcPr marL="25500" marR="2550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66"/>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28" name="Google Shape;828;p66"/>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29" name="Google Shape;829;p66"/>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30" name="Google Shape;830;p66"/>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31" name="Google Shape;831;p66"/>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32" name="Google Shape;832;p6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33" name="Google Shape;833;p66"/>
          <p:cNvSpPr txBox="1"/>
          <p:nvPr/>
        </p:nvSpPr>
        <p:spPr>
          <a:xfrm>
            <a:off x="1649890" y="482596"/>
            <a:ext cx="5100033" cy="900247"/>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DISCUSIÓN DEL ANÁLISIS DE LA DE LA EFECTIVIDAD DEL CURSO DE NIVELACIÓN DE CARRERAS.</a:t>
            </a:r>
            <a:endParaRPr sz="1100"/>
          </a:p>
        </p:txBody>
      </p:sp>
      <p:sp>
        <p:nvSpPr>
          <p:cNvPr id="834" name="Google Shape;834;p66"/>
          <p:cNvSpPr/>
          <p:nvPr/>
        </p:nvSpPr>
        <p:spPr>
          <a:xfrm>
            <a:off x="1282145" y="1650994"/>
            <a:ext cx="6300291" cy="655132"/>
          </a:xfrm>
          <a:prstGeom prst="rect">
            <a:avLst/>
          </a:prstGeom>
          <a:noFill/>
          <a:ln>
            <a:noFill/>
          </a:ln>
        </p:spPr>
        <p:txBody>
          <a:bodyPr spcFirstLastPara="1" wrap="square" lIns="68575" tIns="34275" rIns="68575" bIns="34275" anchor="t" anchorCtr="0">
            <a:noAutofit/>
          </a:bodyPr>
          <a:lstStyle/>
          <a:p>
            <a:pPr marL="0" marR="0" lvl="0" indent="0" algn="l" rtl="0">
              <a:lnSpc>
                <a:spcPct val="150000"/>
              </a:lnSpc>
              <a:spcBef>
                <a:spcPts val="0"/>
              </a:spcBef>
              <a:spcAft>
                <a:spcPts val="0"/>
              </a:spcAft>
              <a:buNone/>
            </a:pPr>
            <a:r>
              <a:rPr lang="es-419" sz="1400">
                <a:solidFill>
                  <a:schemeClr val="dk1"/>
                </a:solidFill>
              </a:rPr>
              <a:t>Se establece que el curso de nivelación de carreras de la Universidad de las Fuerzas Armadas </a:t>
            </a:r>
            <a:r>
              <a:rPr lang="es-419">
                <a:solidFill>
                  <a:schemeClr val="dk1"/>
                </a:solidFill>
              </a:rPr>
              <a:t>tiene una efectividad del </a:t>
            </a:r>
            <a:r>
              <a:rPr lang="es-419" sz="1400">
                <a:solidFill>
                  <a:schemeClr val="dk1"/>
                </a:solidFill>
              </a:rPr>
              <a:t> 85.97%</a:t>
            </a:r>
            <a:r>
              <a:rPr lang="es-419">
                <a:solidFill>
                  <a:schemeClr val="dk1"/>
                </a:solidFill>
              </a:rPr>
              <a:t>.</a:t>
            </a:r>
            <a:endParaRPr sz="1400">
              <a:solidFill>
                <a:schemeClr val="dk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39" name="Google Shape;839;p6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40" name="Google Shape;840;p6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41" name="Google Shape;841;p6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42" name="Google Shape;842;p6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43" name="Google Shape;843;p6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44" name="Google Shape;844;p6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45" name="Google Shape;845;p67"/>
          <p:cNvSpPr txBox="1"/>
          <p:nvPr/>
        </p:nvSpPr>
        <p:spPr>
          <a:xfrm>
            <a:off x="1649890" y="482596"/>
            <a:ext cx="5100000" cy="623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rPr>
              <a:t>ANÁLISIS</a:t>
            </a:r>
            <a:r>
              <a:rPr lang="es-419" sz="1800" b="1">
                <a:solidFill>
                  <a:schemeClr val="dk1"/>
                </a:solidFill>
                <a:latin typeface="Arial"/>
                <a:ea typeface="Arial"/>
                <a:cs typeface="Arial"/>
                <a:sym typeface="Arial"/>
              </a:rPr>
              <a:t> DE LA REPITENCIA EN PRIMER NIVEL DE CARRERA </a:t>
            </a:r>
            <a:endParaRPr sz="1100"/>
          </a:p>
        </p:txBody>
      </p:sp>
      <p:grpSp>
        <p:nvGrpSpPr>
          <p:cNvPr id="846" name="Google Shape;846;p67"/>
          <p:cNvGrpSpPr/>
          <p:nvPr/>
        </p:nvGrpSpPr>
        <p:grpSpPr>
          <a:xfrm>
            <a:off x="430619" y="1399002"/>
            <a:ext cx="8336677" cy="3051776"/>
            <a:chOff x="0" y="203961"/>
            <a:chExt cx="11115570" cy="4069035"/>
          </a:xfrm>
        </p:grpSpPr>
        <p:sp>
          <p:nvSpPr>
            <p:cNvPr id="847" name="Google Shape;847;p67"/>
            <p:cNvSpPr/>
            <p:nvPr/>
          </p:nvSpPr>
          <p:spPr>
            <a:xfrm>
              <a:off x="0" y="454881"/>
              <a:ext cx="11115570" cy="963900"/>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48" name="Google Shape;848;p67"/>
            <p:cNvSpPr txBox="1"/>
            <p:nvPr/>
          </p:nvSpPr>
          <p:spPr>
            <a:xfrm>
              <a:off x="0" y="454881"/>
              <a:ext cx="11115570" cy="963900"/>
            </a:xfrm>
            <a:prstGeom prst="rect">
              <a:avLst/>
            </a:prstGeom>
            <a:noFill/>
            <a:ln>
              <a:noFill/>
            </a:ln>
          </p:spPr>
          <p:txBody>
            <a:bodyPr spcFirstLastPara="1" wrap="square" lIns="647000" tIns="265550" rIns="647000" bIns="90675" anchor="t" anchorCtr="0">
              <a:noAutofit/>
            </a:bodyPr>
            <a:lstStyle/>
            <a:p>
              <a:pPr marL="127000" marR="0" lvl="1" indent="-133350" algn="l" rtl="0">
                <a:lnSpc>
                  <a:spcPct val="90000"/>
                </a:lnSpc>
                <a:spcBef>
                  <a:spcPts val="0"/>
                </a:spcBef>
                <a:spcAft>
                  <a:spcPts val="0"/>
                </a:spcAft>
                <a:buClr>
                  <a:schemeClr val="dk1"/>
                </a:buClr>
                <a:buSzPts val="1300"/>
                <a:buFont typeface="Calibri"/>
                <a:buChar char="•"/>
              </a:pPr>
              <a:r>
                <a:rPr lang="es-419" sz="1300" b="0" i="0" u="none" strike="noStrike" cap="none">
                  <a:solidFill>
                    <a:schemeClr val="dk1"/>
                  </a:solidFill>
                  <a:latin typeface="Calibri"/>
                  <a:ea typeface="Calibri"/>
                  <a:cs typeface="Calibri"/>
                  <a:sym typeface="Calibri"/>
                </a:rPr>
                <a:t>Con los datos obtenidos de la encuesta podemos determinar que el porcentaje de repitencia es del 48,9%, conociendo que se pierden asignaturas de manera específica. </a:t>
              </a:r>
              <a:endParaRPr sz="1300" b="0" i="0" u="none" strike="noStrike" cap="none">
                <a:solidFill>
                  <a:schemeClr val="dk1"/>
                </a:solidFill>
                <a:latin typeface="Calibri"/>
                <a:ea typeface="Calibri"/>
                <a:cs typeface="Calibri"/>
                <a:sym typeface="Calibri"/>
              </a:endParaRPr>
            </a:p>
          </p:txBody>
        </p:sp>
        <p:sp>
          <p:nvSpPr>
            <p:cNvPr id="849" name="Google Shape;849;p67"/>
            <p:cNvSpPr/>
            <p:nvPr/>
          </p:nvSpPr>
          <p:spPr>
            <a:xfrm>
              <a:off x="555778" y="203961"/>
              <a:ext cx="7780899" cy="50184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50" name="Google Shape;850;p67"/>
            <p:cNvSpPr txBox="1"/>
            <p:nvPr/>
          </p:nvSpPr>
          <p:spPr>
            <a:xfrm>
              <a:off x="580276" y="228459"/>
              <a:ext cx="7731903" cy="452844"/>
            </a:xfrm>
            <a:prstGeom prst="rect">
              <a:avLst/>
            </a:prstGeom>
            <a:noFill/>
            <a:ln>
              <a:noFill/>
            </a:ln>
          </p:spPr>
          <p:txBody>
            <a:bodyPr spcFirstLastPara="1" wrap="square" lIns="220550" tIns="0" rIns="220550" bIns="0" anchor="ctr" anchorCtr="0">
              <a:noAutofit/>
            </a:bodyPr>
            <a:lstStyle/>
            <a:p>
              <a:pPr marL="0" marR="0" lvl="0" indent="0" algn="l" rtl="0">
                <a:lnSpc>
                  <a:spcPct val="90000"/>
                </a:lnSpc>
                <a:spcBef>
                  <a:spcPts val="0"/>
                </a:spcBef>
                <a:spcAft>
                  <a:spcPts val="0"/>
                </a:spcAft>
                <a:buClr>
                  <a:schemeClr val="lt1"/>
                </a:buClr>
                <a:buSzPts val="1300"/>
                <a:buFont typeface="Calibri"/>
                <a:buNone/>
              </a:pPr>
              <a:r>
                <a:rPr lang="es-419" sz="1300">
                  <a:solidFill>
                    <a:schemeClr val="lt1"/>
                  </a:solidFill>
                  <a:latin typeface="Calibri"/>
                  <a:ea typeface="Calibri"/>
                  <a:cs typeface="Calibri"/>
                  <a:sym typeface="Calibri"/>
                </a:rPr>
                <a:t>Porcentaje de repitencia</a:t>
              </a:r>
              <a:endParaRPr sz="1100"/>
            </a:p>
          </p:txBody>
        </p:sp>
        <p:sp>
          <p:nvSpPr>
            <p:cNvPr id="851" name="Google Shape;851;p67"/>
            <p:cNvSpPr/>
            <p:nvPr/>
          </p:nvSpPr>
          <p:spPr>
            <a:xfrm>
              <a:off x="0" y="1761501"/>
              <a:ext cx="11115570" cy="963900"/>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52" name="Google Shape;852;p67"/>
            <p:cNvSpPr txBox="1"/>
            <p:nvPr/>
          </p:nvSpPr>
          <p:spPr>
            <a:xfrm>
              <a:off x="0" y="1761501"/>
              <a:ext cx="11115570" cy="963900"/>
            </a:xfrm>
            <a:prstGeom prst="rect">
              <a:avLst/>
            </a:prstGeom>
            <a:noFill/>
            <a:ln>
              <a:noFill/>
            </a:ln>
          </p:spPr>
          <p:txBody>
            <a:bodyPr spcFirstLastPara="1" wrap="square" lIns="647000" tIns="265550" rIns="647000" bIns="90675" anchor="t" anchorCtr="0">
              <a:noAutofit/>
            </a:bodyPr>
            <a:lstStyle/>
            <a:p>
              <a:pPr marL="127000" marR="0" lvl="1" indent="-133350" algn="l" rtl="0">
                <a:lnSpc>
                  <a:spcPct val="90000"/>
                </a:lnSpc>
                <a:spcBef>
                  <a:spcPts val="0"/>
                </a:spcBef>
                <a:spcAft>
                  <a:spcPts val="0"/>
                </a:spcAft>
                <a:buClr>
                  <a:schemeClr val="dk1"/>
                </a:buClr>
                <a:buSzPts val="1300"/>
                <a:buFont typeface="Calibri"/>
                <a:buChar char="•"/>
              </a:pPr>
              <a:r>
                <a:rPr lang="es-419" sz="1300">
                  <a:solidFill>
                    <a:schemeClr val="dk1"/>
                  </a:solidFill>
                  <a:latin typeface="Calibri"/>
                  <a:ea typeface="Calibri"/>
                  <a:cs typeface="Calibri"/>
                  <a:sym typeface="Calibri"/>
                </a:rPr>
                <a:t>S</a:t>
              </a:r>
              <a:r>
                <a:rPr lang="es-419" sz="1300" b="0" i="0" u="none" strike="noStrike" cap="none">
                  <a:solidFill>
                    <a:schemeClr val="dk1"/>
                  </a:solidFill>
                  <a:latin typeface="Calibri"/>
                  <a:ea typeface="Calibri"/>
                  <a:cs typeface="Calibri"/>
                  <a:sym typeface="Calibri"/>
                </a:rPr>
                <a:t>on la ausencia de bases teóricas fundamentales y la falta de contenidos revisados en el curso de nivelación. </a:t>
              </a:r>
              <a:endParaRPr sz="1300" b="0" i="0" u="none" strike="noStrike" cap="none">
                <a:solidFill>
                  <a:schemeClr val="dk1"/>
                </a:solidFill>
                <a:latin typeface="Calibri"/>
                <a:ea typeface="Calibri"/>
                <a:cs typeface="Calibri"/>
                <a:sym typeface="Calibri"/>
              </a:endParaRPr>
            </a:p>
          </p:txBody>
        </p:sp>
        <p:sp>
          <p:nvSpPr>
            <p:cNvPr id="853" name="Google Shape;853;p67"/>
            <p:cNvSpPr/>
            <p:nvPr/>
          </p:nvSpPr>
          <p:spPr>
            <a:xfrm>
              <a:off x="555778" y="1510581"/>
              <a:ext cx="7780899" cy="50184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54" name="Google Shape;854;p67"/>
            <p:cNvSpPr txBox="1"/>
            <p:nvPr/>
          </p:nvSpPr>
          <p:spPr>
            <a:xfrm>
              <a:off x="580276" y="1535079"/>
              <a:ext cx="7731903" cy="452844"/>
            </a:xfrm>
            <a:prstGeom prst="rect">
              <a:avLst/>
            </a:prstGeom>
            <a:noFill/>
            <a:ln>
              <a:noFill/>
            </a:ln>
          </p:spPr>
          <p:txBody>
            <a:bodyPr spcFirstLastPara="1" wrap="square" lIns="220550" tIns="0" rIns="220550" bIns="0" anchor="ctr" anchorCtr="0">
              <a:noAutofit/>
            </a:bodyPr>
            <a:lstStyle/>
            <a:p>
              <a:pPr marL="0" marR="0" lvl="0" indent="0" algn="l" rtl="0">
                <a:lnSpc>
                  <a:spcPct val="90000"/>
                </a:lnSpc>
                <a:spcBef>
                  <a:spcPts val="0"/>
                </a:spcBef>
                <a:spcAft>
                  <a:spcPts val="0"/>
                </a:spcAft>
                <a:buClr>
                  <a:schemeClr val="lt1"/>
                </a:buClr>
                <a:buSzPts val="1300"/>
                <a:buFont typeface="Noto Sans Symbols"/>
                <a:buNone/>
              </a:pPr>
              <a:r>
                <a:rPr lang="es-419" sz="1300" b="1">
                  <a:solidFill>
                    <a:schemeClr val="lt1"/>
                  </a:solidFill>
                  <a:latin typeface="Calibri"/>
                  <a:ea typeface="Calibri"/>
                  <a:cs typeface="Calibri"/>
                  <a:sym typeface="Calibri"/>
                </a:rPr>
                <a:t>Factores que influyen en la incidencia de mayor repitencia</a:t>
              </a:r>
              <a:endParaRPr sz="1300">
                <a:solidFill>
                  <a:schemeClr val="lt1"/>
                </a:solidFill>
                <a:latin typeface="Calibri"/>
                <a:ea typeface="Calibri"/>
                <a:cs typeface="Calibri"/>
                <a:sym typeface="Calibri"/>
              </a:endParaRPr>
            </a:p>
          </p:txBody>
        </p:sp>
        <p:sp>
          <p:nvSpPr>
            <p:cNvPr id="855" name="Google Shape;855;p67"/>
            <p:cNvSpPr/>
            <p:nvPr/>
          </p:nvSpPr>
          <p:spPr>
            <a:xfrm>
              <a:off x="0" y="3068121"/>
              <a:ext cx="11115570" cy="1204875"/>
            </a:xfrm>
            <a:prstGeom prst="rect">
              <a:avLst/>
            </a:prstGeom>
            <a:solidFill>
              <a:schemeClr val="lt1">
                <a:alpha val="89803"/>
              </a:schemeClr>
            </a:solidFill>
            <a:ln w="12700" cap="flat" cmpd="sng">
              <a:solidFill>
                <a:srgbClr val="599BD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56" name="Google Shape;856;p67"/>
            <p:cNvSpPr txBox="1"/>
            <p:nvPr/>
          </p:nvSpPr>
          <p:spPr>
            <a:xfrm>
              <a:off x="0" y="3068121"/>
              <a:ext cx="11115570" cy="1204875"/>
            </a:xfrm>
            <a:prstGeom prst="rect">
              <a:avLst/>
            </a:prstGeom>
            <a:noFill/>
            <a:ln>
              <a:noFill/>
            </a:ln>
          </p:spPr>
          <p:txBody>
            <a:bodyPr spcFirstLastPara="1" wrap="square" lIns="647000" tIns="265550" rIns="647000" bIns="90675" anchor="t" anchorCtr="0">
              <a:noAutofit/>
            </a:bodyPr>
            <a:lstStyle/>
            <a:p>
              <a:pPr marL="127000" marR="0" lvl="1" indent="-133350" algn="l" rtl="0">
                <a:lnSpc>
                  <a:spcPct val="90000"/>
                </a:lnSpc>
                <a:spcBef>
                  <a:spcPts val="0"/>
                </a:spcBef>
                <a:spcAft>
                  <a:spcPts val="0"/>
                </a:spcAft>
                <a:buClr>
                  <a:schemeClr val="dk1"/>
                </a:buClr>
                <a:buSzPts val="1300"/>
                <a:buFont typeface="Calibri"/>
                <a:buChar char="•"/>
              </a:pPr>
              <a:r>
                <a:rPr lang="es-419" sz="1300" b="0" i="0" u="none" strike="noStrike" cap="none">
                  <a:solidFill>
                    <a:schemeClr val="dk1"/>
                  </a:solidFill>
                  <a:latin typeface="Calibri"/>
                  <a:ea typeface="Calibri"/>
                  <a:cs typeface="Calibri"/>
                  <a:sym typeface="Calibri"/>
                </a:rPr>
                <a:t>Los temas básicos mínimos requeridos para ingresar en las carreras de ingeniería son los temas finales del curso de nivelación de carreras que se encuentran en el </a:t>
              </a:r>
              <a:r>
                <a:rPr lang="es-419" sz="1300">
                  <a:solidFill>
                    <a:schemeClr val="dk1"/>
                  </a:solidFill>
                  <a:latin typeface="Calibri"/>
                  <a:ea typeface="Calibri"/>
                  <a:cs typeface="Calibri"/>
                  <a:sym typeface="Calibri"/>
                </a:rPr>
                <a:t>sílabo</a:t>
              </a:r>
              <a:r>
                <a:rPr lang="es-419" sz="1300" b="0" i="0" u="none" strike="noStrike" cap="none">
                  <a:solidFill>
                    <a:schemeClr val="dk1"/>
                  </a:solidFill>
                  <a:latin typeface="Calibri"/>
                  <a:ea typeface="Calibri"/>
                  <a:cs typeface="Calibri"/>
                  <a:sym typeface="Calibri"/>
                </a:rPr>
                <a:t> aprobado respectivamente</a:t>
              </a:r>
              <a:endParaRPr sz="1300" b="0" i="0" u="none" strike="noStrike" cap="none">
                <a:solidFill>
                  <a:schemeClr val="dk1"/>
                </a:solidFill>
                <a:latin typeface="Calibri"/>
                <a:ea typeface="Calibri"/>
                <a:cs typeface="Calibri"/>
                <a:sym typeface="Calibri"/>
              </a:endParaRPr>
            </a:p>
          </p:txBody>
        </p:sp>
        <p:sp>
          <p:nvSpPr>
            <p:cNvPr id="857" name="Google Shape;857;p67"/>
            <p:cNvSpPr/>
            <p:nvPr/>
          </p:nvSpPr>
          <p:spPr>
            <a:xfrm>
              <a:off x="555778" y="2817201"/>
              <a:ext cx="7780899" cy="501840"/>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58" name="Google Shape;858;p67"/>
            <p:cNvSpPr txBox="1"/>
            <p:nvPr/>
          </p:nvSpPr>
          <p:spPr>
            <a:xfrm>
              <a:off x="580276" y="2841699"/>
              <a:ext cx="7731903" cy="452844"/>
            </a:xfrm>
            <a:prstGeom prst="rect">
              <a:avLst/>
            </a:prstGeom>
            <a:noFill/>
            <a:ln>
              <a:noFill/>
            </a:ln>
          </p:spPr>
          <p:txBody>
            <a:bodyPr spcFirstLastPara="1" wrap="square" lIns="220550" tIns="0" rIns="220550" bIns="0" anchor="ctr" anchorCtr="0">
              <a:noAutofit/>
            </a:bodyPr>
            <a:lstStyle/>
            <a:p>
              <a:pPr marL="0" marR="0" lvl="0" indent="0" algn="l" rtl="0">
                <a:lnSpc>
                  <a:spcPct val="90000"/>
                </a:lnSpc>
                <a:spcBef>
                  <a:spcPts val="0"/>
                </a:spcBef>
                <a:spcAft>
                  <a:spcPts val="0"/>
                </a:spcAft>
                <a:buClr>
                  <a:schemeClr val="lt1"/>
                </a:buClr>
                <a:buSzPts val="1300"/>
                <a:buFont typeface="Noto Sans Symbols"/>
                <a:buNone/>
              </a:pPr>
              <a:r>
                <a:rPr lang="es-419" sz="1300" b="1">
                  <a:solidFill>
                    <a:schemeClr val="lt1"/>
                  </a:solidFill>
                  <a:latin typeface="Calibri"/>
                  <a:ea typeface="Calibri"/>
                  <a:cs typeface="Calibri"/>
                  <a:sym typeface="Calibri"/>
                </a:rPr>
                <a:t>Conocimientos necesarios para el ingreso a las carreras de ingeniería. </a:t>
              </a:r>
              <a:endParaRPr sz="1300">
                <a:solidFill>
                  <a:schemeClr val="lt1"/>
                </a:solidFill>
                <a:latin typeface="Calibri"/>
                <a:ea typeface="Calibri"/>
                <a:cs typeface="Calibri"/>
                <a:sym typeface="Calibri"/>
              </a:endParaRPr>
            </a:p>
          </p:txBody>
        </p:sp>
      </p:gr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862"/>
        <p:cNvGrpSpPr/>
        <p:nvPr/>
      </p:nvGrpSpPr>
      <p:grpSpPr>
        <a:xfrm>
          <a:off x="0" y="0"/>
          <a:ext cx="0" cy="0"/>
          <a:chOff x="0" y="0"/>
          <a:chExt cx="0" cy="0"/>
        </a:xfrm>
      </p:grpSpPr>
      <p:sp>
        <p:nvSpPr>
          <p:cNvPr id="863" name="Google Shape;863;p68"/>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64" name="Google Shape;864;p68"/>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65" name="Google Shape;865;p68"/>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66" name="Google Shape;866;p68"/>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67" name="Google Shape;867;p68"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68" name="Google Shape;868;p68"/>
          <p:cNvSpPr txBox="1"/>
          <p:nvPr/>
        </p:nvSpPr>
        <p:spPr>
          <a:xfrm>
            <a:off x="1649890" y="482596"/>
            <a:ext cx="5100033" cy="623248"/>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Arial"/>
                <a:ea typeface="Arial"/>
                <a:cs typeface="Arial"/>
                <a:sym typeface="Arial"/>
              </a:rPr>
              <a:t>DISCUSIÓN DEL ANÁLISIS DE LA REPITENCIA PRIMER NIVEL DE CARRERA</a:t>
            </a:r>
            <a:endParaRPr sz="1100"/>
          </a:p>
        </p:txBody>
      </p:sp>
      <p:sp>
        <p:nvSpPr>
          <p:cNvPr id="869" name="Google Shape;869;p68"/>
          <p:cNvSpPr/>
          <p:nvPr/>
        </p:nvSpPr>
        <p:spPr>
          <a:xfrm>
            <a:off x="1012603" y="1355312"/>
            <a:ext cx="7118795" cy="1901627"/>
          </a:xfrm>
          <a:prstGeom prst="rect">
            <a:avLst/>
          </a:prstGeom>
          <a:noFill/>
          <a:ln>
            <a:noFill/>
          </a:ln>
        </p:spPr>
        <p:txBody>
          <a:bodyPr spcFirstLastPara="1" wrap="square" lIns="68575" tIns="34275" rIns="68575" bIns="34275" anchor="t" anchorCtr="0">
            <a:noAutofit/>
          </a:bodyPr>
          <a:lstStyle/>
          <a:p>
            <a:pPr marL="0" marR="0" lvl="0" indent="0" algn="just" rtl="0">
              <a:lnSpc>
                <a:spcPct val="150000"/>
              </a:lnSpc>
              <a:spcBef>
                <a:spcPts val="0"/>
              </a:spcBef>
              <a:spcAft>
                <a:spcPts val="0"/>
              </a:spcAft>
              <a:buNone/>
            </a:pPr>
            <a:r>
              <a:rPr lang="es-419" sz="1400">
                <a:solidFill>
                  <a:schemeClr val="dk1"/>
                </a:solidFill>
              </a:rPr>
              <a:t>Respecto a la repitencia en el primer nivel de carrera se identifica de acuerdo a la encuesta. que los estudiantes enfrentan factores como el trabajo, el índice de asistencia, y la metodología, pero la respuesta con mayor incidencia fueron las escasas bases fundamentales de las materias de especialización que se encuentran dentro de la carrera de ingeniería, donde se identificó problemas severos respecto a este factor</a:t>
            </a:r>
            <a:r>
              <a:rPr lang="es-419">
                <a:solidFill>
                  <a:schemeClr val="dk1"/>
                </a:solidFill>
              </a:rPr>
              <a:t>.</a:t>
            </a:r>
            <a:endParaRPr sz="1400">
              <a:solidFill>
                <a:schemeClr val="dk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873"/>
        <p:cNvGrpSpPr/>
        <p:nvPr/>
      </p:nvGrpSpPr>
      <p:grpSpPr>
        <a:xfrm>
          <a:off x="0" y="0"/>
          <a:ext cx="0" cy="0"/>
          <a:chOff x="0" y="0"/>
          <a:chExt cx="0" cy="0"/>
        </a:xfrm>
      </p:grpSpPr>
      <p:sp>
        <p:nvSpPr>
          <p:cNvPr id="874" name="Google Shape;874;p69"/>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75" name="Google Shape;875;p69"/>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76" name="Google Shape;876;p69"/>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77" name="Google Shape;877;p69"/>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78" name="Google Shape;878;p69"/>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79" name="Google Shape;879;p69"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80" name="Google Shape;880;p69"/>
          <p:cNvSpPr txBox="1"/>
          <p:nvPr/>
        </p:nvSpPr>
        <p:spPr>
          <a:xfrm>
            <a:off x="2021983" y="384692"/>
            <a:ext cx="5100033" cy="346249"/>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Calibri"/>
                <a:ea typeface="Calibri"/>
                <a:cs typeface="Calibri"/>
                <a:sym typeface="Calibri"/>
              </a:rPr>
              <a:t>COMPROBACIÓN DE LA HIPÓTESIS</a:t>
            </a:r>
            <a:endParaRPr sz="1800" b="1">
              <a:solidFill>
                <a:schemeClr val="dk1"/>
              </a:solidFill>
              <a:latin typeface="Arial"/>
              <a:ea typeface="Arial"/>
              <a:cs typeface="Arial"/>
              <a:sym typeface="Arial"/>
            </a:endParaRPr>
          </a:p>
        </p:txBody>
      </p:sp>
      <p:sp>
        <p:nvSpPr>
          <p:cNvPr id="881" name="Google Shape;881;p69"/>
          <p:cNvSpPr/>
          <p:nvPr/>
        </p:nvSpPr>
        <p:spPr>
          <a:xfrm>
            <a:off x="8772525" y="2217581"/>
            <a:ext cx="107661"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82" name="Google Shape;882;p69"/>
          <p:cNvSpPr/>
          <p:nvPr/>
        </p:nvSpPr>
        <p:spPr>
          <a:xfrm>
            <a:off x="560231" y="960509"/>
            <a:ext cx="7910848" cy="3798300"/>
          </a:xfrm>
          <a:prstGeom prst="rect">
            <a:avLst/>
          </a:prstGeom>
          <a:noFill/>
          <a:ln>
            <a:noFill/>
          </a:ln>
        </p:spPr>
        <p:txBody>
          <a:bodyPr spcFirstLastPara="1" wrap="square" lIns="68575" tIns="34275" rIns="68575" bIns="34275" anchor="t" anchorCtr="0">
            <a:noAutofit/>
          </a:bodyPr>
          <a:lstStyle/>
          <a:p>
            <a:pPr marL="0" marR="0" lvl="0" indent="0" algn="l" rtl="0">
              <a:lnSpc>
                <a:spcPct val="111111"/>
              </a:lnSpc>
              <a:spcBef>
                <a:spcPts val="0"/>
              </a:spcBef>
              <a:spcAft>
                <a:spcPts val="0"/>
              </a:spcAft>
              <a:buNone/>
            </a:pPr>
            <a:r>
              <a:rPr lang="es-419" sz="1400">
                <a:solidFill>
                  <a:schemeClr val="dk1"/>
                </a:solidFill>
              </a:rPr>
              <a:t>Para la comprobación de hipótesis se realizó mediante el uso del software SPSS donde las tablas de contingencia están determinadas con: </a:t>
            </a:r>
            <a:endParaRPr sz="1400">
              <a:solidFill>
                <a:schemeClr val="dk1"/>
              </a:solidFill>
            </a:endParaRPr>
          </a:p>
          <a:p>
            <a:pPr marL="0" marR="0" lvl="0" indent="0" algn="just" rtl="0">
              <a:lnSpc>
                <a:spcPct val="150000"/>
              </a:lnSpc>
              <a:spcBef>
                <a:spcPts val="900"/>
              </a:spcBef>
              <a:spcAft>
                <a:spcPts val="0"/>
              </a:spcAft>
              <a:buNone/>
            </a:pPr>
            <a:r>
              <a:rPr lang="es-419" sz="1400" b="1">
                <a:solidFill>
                  <a:srgbClr val="000000"/>
                </a:solidFill>
              </a:rPr>
              <a:t>Hi:</a:t>
            </a:r>
            <a:r>
              <a:rPr lang="es-419" sz="1400">
                <a:solidFill>
                  <a:srgbClr val="000000"/>
                </a:solidFill>
              </a:rPr>
              <a:t> La efectividad académica del curso de nivelación se relaciona de manera significativa con en el índice de repitencia del primer nivel de las carreras de ingeniería de la Universidad de las Fuerzas Armadas ESPE Campus Sangolquí. </a:t>
            </a:r>
            <a:endParaRPr sz="1400">
              <a:solidFill>
                <a:srgbClr val="000000"/>
              </a:solidFill>
            </a:endParaRPr>
          </a:p>
          <a:p>
            <a:pPr marL="0" marR="0" lvl="0" indent="0" algn="just" rtl="0">
              <a:lnSpc>
                <a:spcPct val="150000"/>
              </a:lnSpc>
              <a:spcBef>
                <a:spcPts val="1800"/>
              </a:spcBef>
              <a:spcAft>
                <a:spcPts val="0"/>
              </a:spcAft>
              <a:buNone/>
            </a:pPr>
            <a:r>
              <a:rPr lang="es-419" sz="1400" b="1">
                <a:solidFill>
                  <a:srgbClr val="000000"/>
                </a:solidFill>
              </a:rPr>
              <a:t>Ho:</a:t>
            </a:r>
            <a:r>
              <a:rPr lang="es-419" sz="1400">
                <a:solidFill>
                  <a:srgbClr val="000000"/>
                </a:solidFill>
              </a:rPr>
              <a:t> La efectividad académica del curso de nivelación no se relaciona de manera significativa con el índice de repitencia en el primer nivel de las carreras de ingeniería de la Universidad de las Fuerzas Armadas ESPE Campus Sangolquí.</a:t>
            </a:r>
            <a:endParaRPr sz="1400">
              <a:solidFill>
                <a:srgbClr val="000000"/>
              </a:solidFill>
            </a:endParaRPr>
          </a:p>
          <a:p>
            <a:pPr marL="0" marR="0" lvl="0" indent="0" algn="just" rtl="0">
              <a:lnSpc>
                <a:spcPct val="150000"/>
              </a:lnSpc>
              <a:spcBef>
                <a:spcPts val="1800"/>
              </a:spcBef>
              <a:spcAft>
                <a:spcPts val="0"/>
              </a:spcAft>
              <a:buNone/>
            </a:pPr>
            <a:r>
              <a:rPr lang="es-419" sz="1400">
                <a:solidFill>
                  <a:srgbClr val="000000"/>
                </a:solidFill>
              </a:rPr>
              <a:t>Las cuales en el cuestionario corresponden a las preguntas 1.8.1 y 1.8.2 en el ámbito del curso de nivelación y 1.10.1 en el ámbito del primer nivel, debido que se requiere analizar la relación entre las dos variables se realizarán dos pruebas. </a:t>
            </a:r>
            <a:endParaRPr sz="1400">
              <a:solidFill>
                <a:srgbClr val="00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sp>
        <p:nvSpPr>
          <p:cNvPr id="887" name="Google Shape;887;p70"/>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888" name="Google Shape;888;p70"/>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889" name="Google Shape;889;p70"/>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890" name="Google Shape;890;p70"/>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91" name="Google Shape;891;p70"/>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892" name="Google Shape;892;p70"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893" name="Google Shape;893;p70"/>
          <p:cNvSpPr txBox="1"/>
          <p:nvPr/>
        </p:nvSpPr>
        <p:spPr>
          <a:xfrm>
            <a:off x="2021983" y="384692"/>
            <a:ext cx="5100033" cy="346249"/>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Calibri"/>
                <a:ea typeface="Calibri"/>
                <a:cs typeface="Calibri"/>
                <a:sym typeface="Calibri"/>
              </a:rPr>
              <a:t>COMPROBACIÓN DE LA HIPÓTESIS</a:t>
            </a:r>
            <a:endParaRPr sz="1800" b="1">
              <a:solidFill>
                <a:schemeClr val="dk1"/>
              </a:solidFill>
              <a:latin typeface="Arial"/>
              <a:ea typeface="Arial"/>
              <a:cs typeface="Arial"/>
              <a:sym typeface="Arial"/>
            </a:endParaRPr>
          </a:p>
        </p:txBody>
      </p:sp>
      <p:sp>
        <p:nvSpPr>
          <p:cNvPr id="894" name="Google Shape;894;p70"/>
          <p:cNvSpPr/>
          <p:nvPr/>
        </p:nvSpPr>
        <p:spPr>
          <a:xfrm>
            <a:off x="8772525" y="2217581"/>
            <a:ext cx="107661"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895" name="Google Shape;895;p70"/>
          <p:cNvSpPr/>
          <p:nvPr/>
        </p:nvSpPr>
        <p:spPr>
          <a:xfrm>
            <a:off x="983624" y="816203"/>
            <a:ext cx="6598812" cy="966803"/>
          </a:xfrm>
          <a:prstGeom prst="rect">
            <a:avLst/>
          </a:prstGeom>
          <a:noFill/>
          <a:ln>
            <a:noFill/>
          </a:ln>
        </p:spPr>
        <p:txBody>
          <a:bodyPr spcFirstLastPara="1" wrap="square" lIns="68575" tIns="34275" rIns="68575" bIns="34275" anchor="t" anchorCtr="0">
            <a:noAutofit/>
          </a:bodyPr>
          <a:lstStyle/>
          <a:p>
            <a:pPr marL="685800" marR="0" lvl="2" indent="0" algn="just" rtl="0">
              <a:lnSpc>
                <a:spcPct val="150000"/>
              </a:lnSpc>
              <a:spcBef>
                <a:spcPts val="0"/>
              </a:spcBef>
              <a:spcAft>
                <a:spcPts val="0"/>
              </a:spcAft>
              <a:buNone/>
            </a:pPr>
            <a:r>
              <a:rPr lang="es-419" sz="1400" i="0" u="none" strike="noStrike" cap="none">
                <a:solidFill>
                  <a:srgbClr val="000000"/>
                </a:solidFill>
              </a:rPr>
              <a:t>Prueba entre 1.8.1 Los conocimientos impartidos en el curso de nivelación aportaron en la preparación para iniciar su carrera y 1.10.1 ¿Usted repitió alguna asignatura en el 1er Nivel de Carrera? </a:t>
            </a:r>
            <a:endParaRPr sz="1400" i="0" u="none" strike="noStrike" cap="none">
              <a:solidFill>
                <a:srgbClr val="000000"/>
              </a:solidFill>
            </a:endParaRPr>
          </a:p>
        </p:txBody>
      </p:sp>
      <p:graphicFrame>
        <p:nvGraphicFramePr>
          <p:cNvPr id="896" name="Google Shape;896;p70"/>
          <p:cNvGraphicFramePr/>
          <p:nvPr/>
        </p:nvGraphicFramePr>
        <p:xfrm>
          <a:off x="4765892" y="2059043"/>
          <a:ext cx="2857500" cy="2258761"/>
        </p:xfrm>
        <a:graphic>
          <a:graphicData uri="http://schemas.openxmlformats.org/drawingml/2006/table">
            <a:tbl>
              <a:tblPr>
                <a:noFill/>
                <a:tableStyleId>{5043D252-C07C-4587-AC2E-15289BDB8251}</a:tableStyleId>
              </a:tblPr>
              <a:tblGrid>
                <a:gridCol w="1172075">
                  <a:extLst>
                    <a:ext uri="{9D8B030D-6E8A-4147-A177-3AD203B41FA5}">
                      <a16:colId xmlns:a16="http://schemas.microsoft.com/office/drawing/2014/main" val="20000"/>
                    </a:ext>
                  </a:extLst>
                </a:gridCol>
                <a:gridCol w="490950">
                  <a:extLst>
                    <a:ext uri="{9D8B030D-6E8A-4147-A177-3AD203B41FA5}">
                      <a16:colId xmlns:a16="http://schemas.microsoft.com/office/drawing/2014/main" val="20001"/>
                    </a:ext>
                  </a:extLst>
                </a:gridCol>
                <a:gridCol w="490950">
                  <a:extLst>
                    <a:ext uri="{9D8B030D-6E8A-4147-A177-3AD203B41FA5}">
                      <a16:colId xmlns:a16="http://schemas.microsoft.com/office/drawing/2014/main" val="20002"/>
                    </a:ext>
                  </a:extLst>
                </a:gridCol>
                <a:gridCol w="703525">
                  <a:extLst>
                    <a:ext uri="{9D8B030D-6E8A-4147-A177-3AD203B41FA5}">
                      <a16:colId xmlns:a16="http://schemas.microsoft.com/office/drawing/2014/main" val="20003"/>
                    </a:ext>
                  </a:extLst>
                </a:gridCol>
              </a:tblGrid>
              <a:tr h="114300">
                <a:tc gridSpan="4">
                  <a:txBody>
                    <a:bodyPr/>
                    <a:lstStyle/>
                    <a:p>
                      <a:pPr marL="25400" marR="25400" lvl="0" indent="0" algn="ctr" rtl="0">
                        <a:lnSpc>
                          <a:spcPct val="133333"/>
                        </a:lnSpc>
                        <a:spcBef>
                          <a:spcPts val="0"/>
                        </a:spcBef>
                        <a:spcAft>
                          <a:spcPts val="0"/>
                        </a:spcAft>
                        <a:buNone/>
                      </a:pPr>
                      <a:r>
                        <a:rPr lang="es-419" sz="900" u="none" strike="noStrike" cap="none"/>
                        <a:t>Pruebas de chi-cuadrado</a:t>
                      </a:r>
                      <a:endParaRPr sz="900" u="none" strike="noStrike" cap="none">
                        <a:latin typeface="Times New Roman"/>
                        <a:ea typeface="Times New Roman"/>
                        <a:cs typeface="Times New Roman"/>
                        <a:sym typeface="Times New Roman"/>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14300">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Valor</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gl</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Sig. asintótica (2 caras)</a:t>
                      </a:r>
                      <a:endParaRPr sz="900" u="none" strike="noStrike" cap="none">
                        <a:latin typeface="Times New Roman"/>
                        <a:ea typeface="Times New Roman"/>
                        <a:cs typeface="Times New Roman"/>
                        <a:sym typeface="Times New Roman"/>
                      </a:endParaRPr>
                    </a:p>
                  </a:txBody>
                  <a:tcPr marL="0" marR="0" marT="0" marB="0" anchor="b"/>
                </a:tc>
                <a:extLst>
                  <a:ext uri="{0D108BD9-81ED-4DB2-BD59-A6C34878D82A}">
                    <a16:rowId xmlns:a16="http://schemas.microsoft.com/office/drawing/2014/main" val="10001"/>
                  </a:ext>
                </a:extLst>
              </a:tr>
              <a:tr h="114300">
                <a:tc>
                  <a:txBody>
                    <a:bodyPr/>
                    <a:lstStyle/>
                    <a:p>
                      <a:pPr marL="25400" marR="25400" lvl="0" indent="0" algn="l" rtl="0">
                        <a:lnSpc>
                          <a:spcPct val="133333"/>
                        </a:lnSpc>
                        <a:spcBef>
                          <a:spcPts val="0"/>
                        </a:spcBef>
                        <a:spcAft>
                          <a:spcPts val="0"/>
                        </a:spcAft>
                        <a:buNone/>
                      </a:pPr>
                      <a:r>
                        <a:rPr lang="es-419" sz="900" u="none" strike="noStrike" cap="none"/>
                        <a:t>Chi-cuadrado de Pearson</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99,351</a:t>
                      </a:r>
                      <a:r>
                        <a:rPr lang="es-419" sz="900" u="none" strike="noStrike" cap="none" baseline="30000"/>
                        <a:t>a</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solidFill>
                            <a:srgbClr val="FF0000"/>
                          </a:solidFill>
                        </a:rPr>
                        <a:t>,000</a:t>
                      </a:r>
                      <a:endParaRPr sz="900" u="none" strike="noStrike" cap="none">
                        <a:solidFill>
                          <a:srgbClr val="FF0000"/>
                        </a:solidFill>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2"/>
                  </a:ext>
                </a:extLst>
              </a:tr>
              <a:tr h="114300">
                <a:tc>
                  <a:txBody>
                    <a:bodyPr/>
                    <a:lstStyle/>
                    <a:p>
                      <a:pPr marL="25400" marR="25400" lvl="0" indent="0" algn="l" rtl="0">
                        <a:lnSpc>
                          <a:spcPct val="133333"/>
                        </a:lnSpc>
                        <a:spcBef>
                          <a:spcPts val="0"/>
                        </a:spcBef>
                        <a:spcAft>
                          <a:spcPts val="0"/>
                        </a:spcAft>
                        <a:buNone/>
                      </a:pPr>
                      <a:r>
                        <a:rPr lang="es-419" sz="900" u="none" strike="noStrike" cap="none"/>
                        <a:t>Razón de verosimilitud</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122,831</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,000</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3"/>
                  </a:ext>
                </a:extLst>
              </a:tr>
              <a:tr h="114300">
                <a:tc>
                  <a:txBody>
                    <a:bodyPr/>
                    <a:lstStyle/>
                    <a:p>
                      <a:pPr marL="25400" marR="25400" lvl="0" indent="0" algn="l" rtl="0">
                        <a:lnSpc>
                          <a:spcPct val="133333"/>
                        </a:lnSpc>
                        <a:spcBef>
                          <a:spcPts val="0"/>
                        </a:spcBef>
                        <a:spcAft>
                          <a:spcPts val="0"/>
                        </a:spcAft>
                        <a:buNone/>
                      </a:pPr>
                      <a:r>
                        <a:rPr lang="es-419" sz="900" u="none" strike="noStrike" cap="none"/>
                        <a:t>N de casos válidos</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223</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4"/>
                  </a:ext>
                </a:extLst>
              </a:tr>
              <a:tr h="114300">
                <a:tc>
                  <a:txBody>
                    <a:bodyPr/>
                    <a:lstStyle/>
                    <a:p>
                      <a:pPr marL="25400" marR="25400" lvl="0" indent="0" algn="l" rtl="0">
                        <a:lnSpc>
                          <a:spcPct val="133333"/>
                        </a:lnSpc>
                        <a:spcBef>
                          <a:spcPts val="0"/>
                        </a:spcBef>
                        <a:spcAft>
                          <a:spcPts val="0"/>
                        </a:spcAft>
                        <a:buNone/>
                      </a:pPr>
                      <a:r>
                        <a:rPr lang="es-419" sz="900" u="none" strike="noStrike" cap="none"/>
                        <a:t>a. 4 casillas (40,0%) han esperado un recuento menor que 5. El recuento mínimo esperado es ,98.</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tc>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5"/>
                  </a:ext>
                </a:extLst>
              </a:tr>
              <a:tr h="114300">
                <a:tc gridSpan="4">
                  <a:txBody>
                    <a:bodyPr/>
                    <a:lstStyle/>
                    <a:p>
                      <a:pPr marL="25400" marR="25400" lvl="0" indent="0" algn="l"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6"/>
                  </a:ext>
                </a:extLst>
              </a:tr>
            </a:tbl>
          </a:graphicData>
        </a:graphic>
      </p:graphicFrame>
      <p:graphicFrame>
        <p:nvGraphicFramePr>
          <p:cNvPr id="897" name="Google Shape;897;p70"/>
          <p:cNvGraphicFramePr/>
          <p:nvPr/>
        </p:nvGraphicFramePr>
        <p:xfrm>
          <a:off x="448345" y="1931835"/>
          <a:ext cx="4037375" cy="2635125"/>
        </p:xfrm>
        <a:graphic>
          <a:graphicData uri="http://schemas.openxmlformats.org/drawingml/2006/table">
            <a:tbl>
              <a:tblPr>
                <a:noFill/>
                <a:tableStyleId>{5043D252-C07C-4587-AC2E-15289BDB8251}</a:tableStyleId>
              </a:tblPr>
              <a:tblGrid>
                <a:gridCol w="1235275">
                  <a:extLst>
                    <a:ext uri="{9D8B030D-6E8A-4147-A177-3AD203B41FA5}">
                      <a16:colId xmlns:a16="http://schemas.microsoft.com/office/drawing/2014/main" val="20000"/>
                    </a:ext>
                  </a:extLst>
                </a:gridCol>
                <a:gridCol w="818325">
                  <a:extLst>
                    <a:ext uri="{9D8B030D-6E8A-4147-A177-3AD203B41FA5}">
                      <a16:colId xmlns:a16="http://schemas.microsoft.com/office/drawing/2014/main" val="20001"/>
                    </a:ext>
                  </a:extLst>
                </a:gridCol>
                <a:gridCol w="740975">
                  <a:extLst>
                    <a:ext uri="{9D8B030D-6E8A-4147-A177-3AD203B41FA5}">
                      <a16:colId xmlns:a16="http://schemas.microsoft.com/office/drawing/2014/main" val="20002"/>
                    </a:ext>
                  </a:extLst>
                </a:gridCol>
                <a:gridCol w="740975">
                  <a:extLst>
                    <a:ext uri="{9D8B030D-6E8A-4147-A177-3AD203B41FA5}">
                      <a16:colId xmlns:a16="http://schemas.microsoft.com/office/drawing/2014/main" val="20003"/>
                    </a:ext>
                  </a:extLst>
                </a:gridCol>
                <a:gridCol w="501825">
                  <a:extLst>
                    <a:ext uri="{9D8B030D-6E8A-4147-A177-3AD203B41FA5}">
                      <a16:colId xmlns:a16="http://schemas.microsoft.com/office/drawing/2014/main" val="20004"/>
                    </a:ext>
                  </a:extLst>
                </a:gridCol>
              </a:tblGrid>
              <a:tr h="172200">
                <a:tc gridSpan="5">
                  <a:txBody>
                    <a:bodyPr/>
                    <a:lstStyle/>
                    <a:p>
                      <a:pPr marL="25400" marR="25400" lvl="0" indent="0" algn="ctr" rtl="0">
                        <a:lnSpc>
                          <a:spcPct val="133333"/>
                        </a:lnSpc>
                        <a:spcBef>
                          <a:spcPts val="0"/>
                        </a:spcBef>
                        <a:spcAft>
                          <a:spcPts val="0"/>
                        </a:spcAft>
                        <a:buNone/>
                      </a:pPr>
                      <a:r>
                        <a:rPr lang="es-419" sz="900" u="none" strike="noStrike" cap="none"/>
                        <a:t>Tabla de contingencia</a:t>
                      </a:r>
                      <a:endParaRPr sz="900" u="none" strike="noStrike" cap="none">
                        <a:latin typeface="Times New Roman"/>
                        <a:ea typeface="Times New Roman"/>
                        <a:cs typeface="Times New Roman"/>
                        <a:sym typeface="Times New Roman"/>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72200">
                <a:tc gridSpan="5">
                  <a:txBody>
                    <a:bodyPr/>
                    <a:lstStyle/>
                    <a:p>
                      <a:pPr marL="0" marR="0" lvl="0" indent="0" algn="l" rtl="0">
                        <a:lnSpc>
                          <a:spcPct val="133333"/>
                        </a:lnSpc>
                        <a:spcBef>
                          <a:spcPts val="0"/>
                        </a:spcBef>
                        <a:spcAft>
                          <a:spcPts val="0"/>
                        </a:spcAft>
                        <a:buNone/>
                      </a:pPr>
                      <a:r>
                        <a:rPr lang="es-419" sz="900" u="none" strike="noStrike" cap="none"/>
                        <a:t>Recuento  </a:t>
                      </a:r>
                      <a:endParaRPr sz="900" u="none" strike="noStrike" cap="none">
                        <a:latin typeface="Times New Roman"/>
                        <a:ea typeface="Times New Roman"/>
                        <a:cs typeface="Times New Roman"/>
                        <a:sym typeface="Times New Roman"/>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1"/>
                  </a:ext>
                </a:extLst>
              </a:tr>
              <a:tr h="537450">
                <a:tc rowSpan="2" gridSpan="2">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b"/>
                </a:tc>
                <a:tc rowSpan="2" hMerge="1">
                  <a:txBody>
                    <a:bodyPr/>
                    <a:lstStyle/>
                    <a:p>
                      <a:endParaRPr lang="es-EC"/>
                    </a:p>
                  </a:txBody>
                  <a:tcPr/>
                </a:tc>
                <a:tc gridSpan="2">
                  <a:txBody>
                    <a:bodyPr/>
                    <a:lstStyle/>
                    <a:p>
                      <a:pPr marL="25400" marR="25400" lvl="0" indent="0" algn="just" rtl="0">
                        <a:lnSpc>
                          <a:spcPct val="133333"/>
                        </a:lnSpc>
                        <a:spcBef>
                          <a:spcPts val="0"/>
                        </a:spcBef>
                        <a:spcAft>
                          <a:spcPts val="0"/>
                        </a:spcAft>
                        <a:buNone/>
                      </a:pPr>
                      <a:r>
                        <a:rPr lang="es-419" sz="900" u="none" strike="noStrike" cap="none"/>
                        <a:t>¿Usted repitió alguna asignatura en el 1er Nivel de Carrera?</a:t>
                      </a:r>
                      <a:endParaRPr sz="900" u="none" strike="noStrike" cap="none">
                        <a:latin typeface="Times New Roman"/>
                        <a:ea typeface="Times New Roman"/>
                        <a:cs typeface="Times New Roman"/>
                        <a:sym typeface="Times New Roman"/>
                      </a:endParaRPr>
                    </a:p>
                  </a:txBody>
                  <a:tcPr marL="0" marR="0" marT="0" marB="0" anchor="b"/>
                </a:tc>
                <a:tc hMerge="1">
                  <a:txBody>
                    <a:bodyPr/>
                    <a:lstStyle/>
                    <a:p>
                      <a:endParaRPr lang="es-EC"/>
                    </a:p>
                  </a:txBody>
                  <a:tcPr/>
                </a:tc>
                <a:tc rowSpan="2">
                  <a:txBody>
                    <a:bodyPr/>
                    <a:lstStyle/>
                    <a:p>
                      <a:pPr marL="25400" marR="25400" lvl="0" indent="0" algn="ctr" rtl="0">
                        <a:lnSpc>
                          <a:spcPct val="133333"/>
                        </a:lnSpc>
                        <a:spcBef>
                          <a:spcPts val="0"/>
                        </a:spcBef>
                        <a:spcAft>
                          <a:spcPts val="0"/>
                        </a:spcAft>
                        <a:buNone/>
                      </a:pPr>
                      <a:r>
                        <a:rPr lang="es-419" sz="900" u="none" strike="noStrike" cap="none"/>
                        <a:t>Total</a:t>
                      </a:r>
                      <a:endParaRPr sz="900" u="none" strike="noStrike" cap="none">
                        <a:latin typeface="Times New Roman"/>
                        <a:ea typeface="Times New Roman"/>
                        <a:cs typeface="Times New Roman"/>
                        <a:sym typeface="Times New Roman"/>
                      </a:endParaRPr>
                    </a:p>
                  </a:txBody>
                  <a:tcPr marL="0" marR="0" marT="0" marB="0" anchor="b"/>
                </a:tc>
                <a:extLst>
                  <a:ext uri="{0D108BD9-81ED-4DB2-BD59-A6C34878D82A}">
                    <a16:rowId xmlns:a16="http://schemas.microsoft.com/office/drawing/2014/main" val="10002"/>
                  </a:ext>
                </a:extLst>
              </a:tr>
              <a:tr h="172200">
                <a:tc gridSpan="2" vMerge="1">
                  <a:txBody>
                    <a:bodyPr/>
                    <a:lstStyle/>
                    <a:p>
                      <a:endParaRPr lang="es-EC"/>
                    </a:p>
                  </a:txBody>
                  <a:tcPr/>
                </a:tc>
                <a:tc hMerge="1" vMerge="1">
                  <a:txBody>
                    <a:bodyPr/>
                    <a:lstStyle/>
                    <a:p>
                      <a:endParaRPr lang="es-EC"/>
                    </a:p>
                  </a:txBody>
                  <a:tcPr/>
                </a:tc>
                <a:tc>
                  <a:txBody>
                    <a:bodyPr/>
                    <a:lstStyle/>
                    <a:p>
                      <a:pPr marL="25400" marR="25400" lvl="0" indent="0" algn="ctr" rtl="0">
                        <a:lnSpc>
                          <a:spcPct val="133333"/>
                        </a:lnSpc>
                        <a:spcBef>
                          <a:spcPts val="0"/>
                        </a:spcBef>
                        <a:spcAft>
                          <a:spcPts val="0"/>
                        </a:spcAft>
                        <a:buNone/>
                      </a:pPr>
                      <a:r>
                        <a:rPr lang="es-419" sz="900" u="none" strike="noStrike" cap="none"/>
                        <a:t>si</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no</a:t>
                      </a:r>
                      <a:endParaRPr sz="900" u="none" strike="noStrike" cap="none">
                        <a:latin typeface="Times New Roman"/>
                        <a:ea typeface="Times New Roman"/>
                        <a:cs typeface="Times New Roman"/>
                        <a:sym typeface="Times New Roman"/>
                      </a:endParaRPr>
                    </a:p>
                  </a:txBody>
                  <a:tcPr marL="0" marR="0" marT="0" marB="0" anchor="b"/>
                </a:tc>
                <a:tc vMerge="1">
                  <a:txBody>
                    <a:bodyPr/>
                    <a:lstStyle/>
                    <a:p>
                      <a:endParaRPr lang="es-EC"/>
                    </a:p>
                  </a:txBody>
                  <a:tcPr/>
                </a:tc>
                <a:extLst>
                  <a:ext uri="{0D108BD9-81ED-4DB2-BD59-A6C34878D82A}">
                    <a16:rowId xmlns:a16="http://schemas.microsoft.com/office/drawing/2014/main" val="10003"/>
                  </a:ext>
                </a:extLst>
              </a:tr>
              <a:tr h="354825">
                <a:tc rowSpan="5">
                  <a:txBody>
                    <a:bodyPr/>
                    <a:lstStyle/>
                    <a:p>
                      <a:pPr marL="0" marR="25400" lvl="0" indent="0" algn="just" rtl="0">
                        <a:lnSpc>
                          <a:spcPct val="133333"/>
                        </a:lnSpc>
                        <a:spcBef>
                          <a:spcPts val="0"/>
                        </a:spcBef>
                        <a:spcAft>
                          <a:spcPts val="0"/>
                        </a:spcAft>
                        <a:buNone/>
                      </a:pPr>
                      <a:r>
                        <a:rPr lang="es-419" sz="900" u="none" strike="noStrike" cap="none"/>
                        <a:t> Los conocimientos impartidos en el curso de nivelación aportaron en la preparación para iniciar su carrera.</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l" rtl="0">
                        <a:lnSpc>
                          <a:spcPct val="133333"/>
                        </a:lnSpc>
                        <a:spcBef>
                          <a:spcPts val="0"/>
                        </a:spcBef>
                        <a:spcAft>
                          <a:spcPts val="0"/>
                        </a:spcAft>
                        <a:buNone/>
                      </a:pPr>
                      <a:r>
                        <a:rPr lang="es-419" sz="900" u="none" strike="noStrike" cap="none"/>
                        <a:t>Nada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4"/>
                  </a:ext>
                </a:extLst>
              </a:tr>
              <a:tr h="354825">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Poco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6</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6</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5"/>
                  </a:ext>
                </a:extLst>
              </a:tr>
              <a:tr h="172200">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Regular</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47</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47</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6"/>
                  </a:ext>
                </a:extLst>
              </a:tr>
              <a:tr h="172200">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97</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29</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126</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7"/>
                  </a:ext>
                </a:extLst>
              </a:tr>
              <a:tr h="354825">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Muy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12</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42</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8"/>
                  </a:ext>
                </a:extLst>
              </a:tr>
              <a:tr h="172200">
                <a:tc gridSpan="2">
                  <a:txBody>
                    <a:bodyPr/>
                    <a:lstStyle/>
                    <a:p>
                      <a:pPr marL="25400" marR="25400" lvl="0" indent="0" algn="l" rtl="0">
                        <a:lnSpc>
                          <a:spcPct val="133333"/>
                        </a:lnSpc>
                        <a:spcBef>
                          <a:spcPts val="0"/>
                        </a:spcBef>
                        <a:spcAft>
                          <a:spcPts val="0"/>
                        </a:spcAft>
                        <a:buNone/>
                      </a:pPr>
                      <a:r>
                        <a:rPr lang="es-419" sz="900" u="none" strike="noStrike" cap="none"/>
                        <a:t>Total</a:t>
                      </a:r>
                      <a:endParaRPr sz="900" u="none" strike="noStrike" cap="none">
                        <a:latin typeface="Times New Roman"/>
                        <a:ea typeface="Times New Roman"/>
                        <a:cs typeface="Times New Roman"/>
                        <a:sym typeface="Times New Roman"/>
                      </a:endParaRPr>
                    </a:p>
                  </a:txBody>
                  <a:tcPr marL="0" marR="0" marT="0" marB="0"/>
                </a:tc>
                <a:tc hMerge="1">
                  <a:txBody>
                    <a:bodyPr/>
                    <a:lstStyle/>
                    <a:p>
                      <a:endParaRPr lang="es-EC"/>
                    </a:p>
                  </a:txBody>
                  <a:tcPr/>
                </a:tc>
                <a:tc>
                  <a:txBody>
                    <a:bodyPr/>
                    <a:lstStyle/>
                    <a:p>
                      <a:pPr marL="25400" marR="25400" lvl="0" indent="0" algn="r" rtl="0">
                        <a:lnSpc>
                          <a:spcPct val="133333"/>
                        </a:lnSpc>
                        <a:spcBef>
                          <a:spcPts val="0"/>
                        </a:spcBef>
                        <a:spcAft>
                          <a:spcPts val="0"/>
                        </a:spcAft>
                        <a:buNone/>
                      </a:pPr>
                      <a:r>
                        <a:rPr lang="es-419" sz="900" u="none" strike="noStrike" cap="none"/>
                        <a:t>109</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114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223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9"/>
                  </a:ext>
                </a:extLst>
              </a:tr>
            </a:tbl>
          </a:graphicData>
        </a:graphic>
      </p:graphicFrame>
      <p:sp>
        <p:nvSpPr>
          <p:cNvPr id="898" name="Google Shape;898;p70"/>
          <p:cNvSpPr/>
          <p:nvPr/>
        </p:nvSpPr>
        <p:spPr>
          <a:xfrm>
            <a:off x="6976236" y="2571750"/>
            <a:ext cx="927279" cy="200428"/>
          </a:xfrm>
          <a:prstGeom prst="rect">
            <a:avLst/>
          </a:prstGeom>
          <a:noFill/>
          <a:ln w="38100" cap="flat" cmpd="sng">
            <a:solidFill>
              <a:srgbClr val="FF0000"/>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902"/>
        <p:cNvGrpSpPr/>
        <p:nvPr/>
      </p:nvGrpSpPr>
      <p:grpSpPr>
        <a:xfrm>
          <a:off x="0" y="0"/>
          <a:ext cx="0" cy="0"/>
          <a:chOff x="0" y="0"/>
          <a:chExt cx="0" cy="0"/>
        </a:xfrm>
      </p:grpSpPr>
      <p:sp>
        <p:nvSpPr>
          <p:cNvPr id="903" name="Google Shape;903;p71"/>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04" name="Google Shape;904;p71"/>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905" name="Google Shape;905;p71"/>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906" name="Google Shape;906;p71"/>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07" name="Google Shape;907;p71"/>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08" name="Google Shape;908;p71"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09" name="Google Shape;909;p71"/>
          <p:cNvSpPr txBox="1"/>
          <p:nvPr/>
        </p:nvSpPr>
        <p:spPr>
          <a:xfrm>
            <a:off x="2021983" y="384692"/>
            <a:ext cx="5100033" cy="346249"/>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Calibri"/>
                <a:ea typeface="Calibri"/>
                <a:cs typeface="Calibri"/>
                <a:sym typeface="Calibri"/>
              </a:rPr>
              <a:t>COMPROBACIÓN DE LA HIPÓTESIS</a:t>
            </a:r>
            <a:endParaRPr sz="1800" b="1">
              <a:solidFill>
                <a:schemeClr val="dk1"/>
              </a:solidFill>
              <a:latin typeface="Arial"/>
              <a:ea typeface="Arial"/>
              <a:cs typeface="Arial"/>
              <a:sym typeface="Arial"/>
            </a:endParaRPr>
          </a:p>
        </p:txBody>
      </p:sp>
      <p:sp>
        <p:nvSpPr>
          <p:cNvPr id="910" name="Google Shape;910;p71"/>
          <p:cNvSpPr/>
          <p:nvPr/>
        </p:nvSpPr>
        <p:spPr>
          <a:xfrm>
            <a:off x="8772525" y="2217581"/>
            <a:ext cx="107661"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11" name="Google Shape;911;p71"/>
          <p:cNvSpPr/>
          <p:nvPr/>
        </p:nvSpPr>
        <p:spPr>
          <a:xfrm>
            <a:off x="983624" y="816203"/>
            <a:ext cx="6598812" cy="966755"/>
          </a:xfrm>
          <a:prstGeom prst="rect">
            <a:avLst/>
          </a:prstGeom>
          <a:noFill/>
          <a:ln>
            <a:noFill/>
          </a:ln>
        </p:spPr>
        <p:txBody>
          <a:bodyPr spcFirstLastPara="1" wrap="square" lIns="68575" tIns="34275" rIns="68575" bIns="34275" anchor="t" anchorCtr="0">
            <a:noAutofit/>
          </a:bodyPr>
          <a:lstStyle/>
          <a:p>
            <a:pPr marL="685800" marR="0" lvl="2" indent="0" algn="just" rtl="0">
              <a:lnSpc>
                <a:spcPct val="150000"/>
              </a:lnSpc>
              <a:spcBef>
                <a:spcPts val="0"/>
              </a:spcBef>
              <a:spcAft>
                <a:spcPts val="0"/>
              </a:spcAft>
              <a:buNone/>
            </a:pPr>
            <a:r>
              <a:rPr lang="es-419" sz="1400" i="0" u="none" strike="noStrike" cap="none">
                <a:solidFill>
                  <a:srgbClr val="000000"/>
                </a:solidFill>
              </a:rPr>
              <a:t>Prueba entre 1.8.2 El apoyo académico adicional fue necesario para la aprobación del curso de nivelación y 1.10.1 ¿Usted repitió alguna asignatura en el 1er Nivel de Carrera? </a:t>
            </a:r>
            <a:endParaRPr sz="1400" i="0" u="none" strike="noStrike" cap="none">
              <a:solidFill>
                <a:srgbClr val="000000"/>
              </a:solidFill>
            </a:endParaRPr>
          </a:p>
        </p:txBody>
      </p:sp>
      <p:graphicFrame>
        <p:nvGraphicFramePr>
          <p:cNvPr id="912" name="Google Shape;912;p71"/>
          <p:cNvGraphicFramePr/>
          <p:nvPr/>
        </p:nvGraphicFramePr>
        <p:xfrm>
          <a:off x="453980" y="1931834"/>
          <a:ext cx="4346575" cy="2530434"/>
        </p:xfrm>
        <a:graphic>
          <a:graphicData uri="http://schemas.openxmlformats.org/drawingml/2006/table">
            <a:tbl>
              <a:tblPr>
                <a:noFill/>
                <a:tableStyleId>{5043D252-C07C-4587-AC2E-15289BDB8251}</a:tableStyleId>
              </a:tblPr>
              <a:tblGrid>
                <a:gridCol w="1329900">
                  <a:extLst>
                    <a:ext uri="{9D8B030D-6E8A-4147-A177-3AD203B41FA5}">
                      <a16:colId xmlns:a16="http://schemas.microsoft.com/office/drawing/2014/main" val="20000"/>
                    </a:ext>
                  </a:extLst>
                </a:gridCol>
                <a:gridCol w="881000">
                  <a:extLst>
                    <a:ext uri="{9D8B030D-6E8A-4147-A177-3AD203B41FA5}">
                      <a16:colId xmlns:a16="http://schemas.microsoft.com/office/drawing/2014/main" val="20001"/>
                    </a:ext>
                  </a:extLst>
                </a:gridCol>
                <a:gridCol w="797700">
                  <a:extLst>
                    <a:ext uri="{9D8B030D-6E8A-4147-A177-3AD203B41FA5}">
                      <a16:colId xmlns:a16="http://schemas.microsoft.com/office/drawing/2014/main" val="20002"/>
                    </a:ext>
                  </a:extLst>
                </a:gridCol>
                <a:gridCol w="797700">
                  <a:extLst>
                    <a:ext uri="{9D8B030D-6E8A-4147-A177-3AD203B41FA5}">
                      <a16:colId xmlns:a16="http://schemas.microsoft.com/office/drawing/2014/main" val="20003"/>
                    </a:ext>
                  </a:extLst>
                </a:gridCol>
                <a:gridCol w="540275">
                  <a:extLst>
                    <a:ext uri="{9D8B030D-6E8A-4147-A177-3AD203B41FA5}">
                      <a16:colId xmlns:a16="http://schemas.microsoft.com/office/drawing/2014/main" val="20004"/>
                    </a:ext>
                  </a:extLst>
                </a:gridCol>
              </a:tblGrid>
              <a:tr h="163500">
                <a:tc gridSpan="5">
                  <a:txBody>
                    <a:bodyPr/>
                    <a:lstStyle/>
                    <a:p>
                      <a:pPr marL="25400" marR="25400" lvl="0" indent="0" algn="ctr" rtl="0">
                        <a:lnSpc>
                          <a:spcPct val="133333"/>
                        </a:lnSpc>
                        <a:spcBef>
                          <a:spcPts val="0"/>
                        </a:spcBef>
                        <a:spcAft>
                          <a:spcPts val="0"/>
                        </a:spcAft>
                        <a:buNone/>
                      </a:pPr>
                      <a:r>
                        <a:rPr lang="es-419" sz="900" u="none" strike="noStrike" cap="none"/>
                        <a:t>Tabla de contingencia</a:t>
                      </a:r>
                      <a:endParaRPr sz="900" u="none" strike="noStrike" cap="none">
                        <a:latin typeface="Times New Roman"/>
                        <a:ea typeface="Times New Roman"/>
                        <a:cs typeface="Times New Roman"/>
                        <a:sym typeface="Times New Roman"/>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163500">
                <a:tc gridSpan="5">
                  <a:txBody>
                    <a:bodyPr/>
                    <a:lstStyle/>
                    <a:p>
                      <a:pPr marL="0" marR="0" lvl="0" indent="0" algn="l" rtl="0">
                        <a:lnSpc>
                          <a:spcPct val="133333"/>
                        </a:lnSpc>
                        <a:spcBef>
                          <a:spcPts val="0"/>
                        </a:spcBef>
                        <a:spcAft>
                          <a:spcPts val="0"/>
                        </a:spcAft>
                        <a:buNone/>
                      </a:pPr>
                      <a:r>
                        <a:rPr lang="es-419" sz="900" u="none" strike="noStrike" cap="none"/>
                        <a:t>Recuento  </a:t>
                      </a:r>
                      <a:endParaRPr sz="900" u="none" strike="noStrike" cap="none">
                        <a:latin typeface="Times New Roman"/>
                        <a:ea typeface="Times New Roman"/>
                        <a:cs typeface="Times New Roman"/>
                        <a:sym typeface="Times New Roman"/>
                      </a:endParaRPr>
                    </a:p>
                  </a:txBody>
                  <a:tcPr marL="0" marR="0" marT="0" marB="0" anchor="b"/>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1"/>
                  </a:ext>
                </a:extLst>
              </a:tr>
              <a:tr h="510200">
                <a:tc rowSpan="2" gridSpan="2">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b"/>
                </a:tc>
                <a:tc rowSpan="2" hMerge="1">
                  <a:txBody>
                    <a:bodyPr/>
                    <a:lstStyle/>
                    <a:p>
                      <a:endParaRPr lang="es-EC"/>
                    </a:p>
                  </a:txBody>
                  <a:tcPr/>
                </a:tc>
                <a:tc gridSpan="2">
                  <a:txBody>
                    <a:bodyPr/>
                    <a:lstStyle/>
                    <a:p>
                      <a:pPr marL="25400" marR="25400" lvl="0" indent="0" algn="just" rtl="0">
                        <a:lnSpc>
                          <a:spcPct val="133333"/>
                        </a:lnSpc>
                        <a:spcBef>
                          <a:spcPts val="0"/>
                        </a:spcBef>
                        <a:spcAft>
                          <a:spcPts val="0"/>
                        </a:spcAft>
                        <a:buNone/>
                      </a:pPr>
                      <a:r>
                        <a:rPr lang="es-419" sz="900" u="none" strike="noStrike" cap="none"/>
                        <a:t>¿Usted repitió alguna asignatura en el 1er Nivel de Carrera?</a:t>
                      </a:r>
                      <a:endParaRPr sz="900" u="none" strike="noStrike" cap="none">
                        <a:latin typeface="Times New Roman"/>
                        <a:ea typeface="Times New Roman"/>
                        <a:cs typeface="Times New Roman"/>
                        <a:sym typeface="Times New Roman"/>
                      </a:endParaRPr>
                    </a:p>
                  </a:txBody>
                  <a:tcPr marL="0" marR="0" marT="0" marB="0" anchor="b"/>
                </a:tc>
                <a:tc hMerge="1">
                  <a:txBody>
                    <a:bodyPr/>
                    <a:lstStyle/>
                    <a:p>
                      <a:endParaRPr lang="es-EC"/>
                    </a:p>
                  </a:txBody>
                  <a:tcPr/>
                </a:tc>
                <a:tc rowSpan="2">
                  <a:txBody>
                    <a:bodyPr/>
                    <a:lstStyle/>
                    <a:p>
                      <a:pPr marL="25400" marR="25400" lvl="0" indent="0" algn="ctr" rtl="0">
                        <a:lnSpc>
                          <a:spcPct val="133333"/>
                        </a:lnSpc>
                        <a:spcBef>
                          <a:spcPts val="0"/>
                        </a:spcBef>
                        <a:spcAft>
                          <a:spcPts val="0"/>
                        </a:spcAft>
                        <a:buNone/>
                      </a:pPr>
                      <a:r>
                        <a:rPr lang="es-419" sz="900" u="none" strike="noStrike" cap="none"/>
                        <a:t>Total</a:t>
                      </a:r>
                      <a:endParaRPr sz="900" u="none" strike="noStrike" cap="none">
                        <a:latin typeface="Times New Roman"/>
                        <a:ea typeface="Times New Roman"/>
                        <a:cs typeface="Times New Roman"/>
                        <a:sym typeface="Times New Roman"/>
                      </a:endParaRPr>
                    </a:p>
                  </a:txBody>
                  <a:tcPr marL="0" marR="0" marT="0" marB="0" anchor="b"/>
                </a:tc>
                <a:extLst>
                  <a:ext uri="{0D108BD9-81ED-4DB2-BD59-A6C34878D82A}">
                    <a16:rowId xmlns:a16="http://schemas.microsoft.com/office/drawing/2014/main" val="10002"/>
                  </a:ext>
                </a:extLst>
              </a:tr>
              <a:tr h="163500">
                <a:tc gridSpan="2" vMerge="1">
                  <a:txBody>
                    <a:bodyPr/>
                    <a:lstStyle/>
                    <a:p>
                      <a:endParaRPr lang="es-EC"/>
                    </a:p>
                  </a:txBody>
                  <a:tcPr/>
                </a:tc>
                <a:tc hMerge="1" vMerge="1">
                  <a:txBody>
                    <a:bodyPr/>
                    <a:lstStyle/>
                    <a:p>
                      <a:endParaRPr lang="es-EC"/>
                    </a:p>
                  </a:txBody>
                  <a:tcPr/>
                </a:tc>
                <a:tc>
                  <a:txBody>
                    <a:bodyPr/>
                    <a:lstStyle/>
                    <a:p>
                      <a:pPr marL="25400" marR="25400" lvl="0" indent="0" algn="ctr" rtl="0">
                        <a:lnSpc>
                          <a:spcPct val="133333"/>
                        </a:lnSpc>
                        <a:spcBef>
                          <a:spcPts val="0"/>
                        </a:spcBef>
                        <a:spcAft>
                          <a:spcPts val="0"/>
                        </a:spcAft>
                        <a:buNone/>
                      </a:pPr>
                      <a:r>
                        <a:rPr lang="es-419" sz="900" u="none" strike="noStrike" cap="none"/>
                        <a:t>si</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no</a:t>
                      </a:r>
                      <a:endParaRPr sz="900" u="none" strike="noStrike" cap="none">
                        <a:latin typeface="Times New Roman"/>
                        <a:ea typeface="Times New Roman"/>
                        <a:cs typeface="Times New Roman"/>
                        <a:sym typeface="Times New Roman"/>
                      </a:endParaRPr>
                    </a:p>
                  </a:txBody>
                  <a:tcPr marL="0" marR="0" marT="0" marB="0" anchor="b"/>
                </a:tc>
                <a:tc vMerge="1">
                  <a:txBody>
                    <a:bodyPr/>
                    <a:lstStyle/>
                    <a:p>
                      <a:endParaRPr lang="es-EC"/>
                    </a:p>
                  </a:txBody>
                  <a:tcPr/>
                </a:tc>
                <a:extLst>
                  <a:ext uri="{0D108BD9-81ED-4DB2-BD59-A6C34878D82A}">
                    <a16:rowId xmlns:a16="http://schemas.microsoft.com/office/drawing/2014/main" val="10003"/>
                  </a:ext>
                </a:extLst>
              </a:tr>
              <a:tr h="336825">
                <a:tc rowSpan="5">
                  <a:txBody>
                    <a:bodyPr/>
                    <a:lstStyle/>
                    <a:p>
                      <a:pPr marL="0" marR="25400" lvl="0" indent="0" algn="just" rtl="0">
                        <a:lnSpc>
                          <a:spcPct val="133333"/>
                        </a:lnSpc>
                        <a:spcBef>
                          <a:spcPts val="0"/>
                        </a:spcBef>
                        <a:spcAft>
                          <a:spcPts val="0"/>
                        </a:spcAft>
                        <a:buNone/>
                      </a:pPr>
                      <a:r>
                        <a:rPr lang="es-419" sz="900" u="none" strike="noStrike" cap="none"/>
                        <a:t>El apoyo académico adicional fue necesario para la aprobación del curso de nivelación </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l" rtl="0">
                        <a:lnSpc>
                          <a:spcPct val="133333"/>
                        </a:lnSpc>
                        <a:spcBef>
                          <a:spcPts val="0"/>
                        </a:spcBef>
                        <a:spcAft>
                          <a:spcPts val="0"/>
                        </a:spcAft>
                        <a:buNone/>
                      </a:pPr>
                      <a:r>
                        <a:rPr lang="es-419" sz="900" u="none" strike="noStrike" cap="none"/>
                        <a:t>Nada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4"/>
                  </a:ext>
                </a:extLst>
              </a:tr>
              <a:tr h="336825">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Poco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2</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19</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21</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5"/>
                  </a:ext>
                </a:extLst>
              </a:tr>
              <a:tr h="163500">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Regular</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3</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30</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6"/>
                  </a:ext>
                </a:extLst>
              </a:tr>
              <a:tr h="163500">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97</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36</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133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7"/>
                  </a:ext>
                </a:extLst>
              </a:tr>
              <a:tr h="336825">
                <a:tc vMerge="1">
                  <a:txBody>
                    <a:bodyPr/>
                    <a:lstStyle/>
                    <a:p>
                      <a:endParaRPr lang="es-EC"/>
                    </a:p>
                  </a:txBody>
                  <a:tcPr/>
                </a:tc>
                <a:tc>
                  <a:txBody>
                    <a:bodyPr/>
                    <a:lstStyle/>
                    <a:p>
                      <a:pPr marL="25400" marR="25400" lvl="0" indent="0" algn="l" rtl="0">
                        <a:lnSpc>
                          <a:spcPct val="133333"/>
                        </a:lnSpc>
                        <a:spcBef>
                          <a:spcPts val="0"/>
                        </a:spcBef>
                        <a:spcAft>
                          <a:spcPts val="0"/>
                        </a:spcAft>
                        <a:buNone/>
                      </a:pPr>
                      <a:r>
                        <a:rPr lang="es-419" sz="900" u="none" strike="noStrike" cap="none"/>
                        <a:t>Muy satisfactorio</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7</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26</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33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8"/>
                  </a:ext>
                </a:extLst>
              </a:tr>
              <a:tr h="163500">
                <a:tc gridSpan="2">
                  <a:txBody>
                    <a:bodyPr/>
                    <a:lstStyle/>
                    <a:p>
                      <a:pPr marL="25400" marR="25400" lvl="0" indent="0" algn="l" rtl="0">
                        <a:lnSpc>
                          <a:spcPct val="133333"/>
                        </a:lnSpc>
                        <a:spcBef>
                          <a:spcPts val="0"/>
                        </a:spcBef>
                        <a:spcAft>
                          <a:spcPts val="0"/>
                        </a:spcAft>
                        <a:buNone/>
                      </a:pPr>
                      <a:r>
                        <a:rPr lang="es-419" sz="900" u="none" strike="noStrike" cap="none"/>
                        <a:t>Total</a:t>
                      </a:r>
                      <a:endParaRPr sz="900" u="none" strike="noStrike" cap="none">
                        <a:latin typeface="Times New Roman"/>
                        <a:ea typeface="Times New Roman"/>
                        <a:cs typeface="Times New Roman"/>
                        <a:sym typeface="Times New Roman"/>
                      </a:endParaRPr>
                    </a:p>
                  </a:txBody>
                  <a:tcPr marL="0" marR="0" marT="0" marB="0"/>
                </a:tc>
                <a:tc hMerge="1">
                  <a:txBody>
                    <a:bodyPr/>
                    <a:lstStyle/>
                    <a:p>
                      <a:endParaRPr lang="es-EC"/>
                    </a:p>
                  </a:txBody>
                  <a:tcPr/>
                </a:tc>
                <a:tc>
                  <a:txBody>
                    <a:bodyPr/>
                    <a:lstStyle/>
                    <a:p>
                      <a:pPr marL="25400" marR="25400" lvl="0" indent="0" algn="r" rtl="0">
                        <a:lnSpc>
                          <a:spcPct val="133333"/>
                        </a:lnSpc>
                        <a:spcBef>
                          <a:spcPts val="0"/>
                        </a:spcBef>
                        <a:spcAft>
                          <a:spcPts val="0"/>
                        </a:spcAft>
                        <a:buNone/>
                      </a:pPr>
                      <a:r>
                        <a:rPr lang="es-419" sz="900" u="none" strike="noStrike" cap="none"/>
                        <a:t>109</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114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223</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9"/>
                  </a:ext>
                </a:extLst>
              </a:tr>
            </a:tbl>
          </a:graphicData>
        </a:graphic>
      </p:graphicFrame>
      <p:graphicFrame>
        <p:nvGraphicFramePr>
          <p:cNvPr id="913" name="Google Shape;913;p71"/>
          <p:cNvGraphicFramePr/>
          <p:nvPr/>
        </p:nvGraphicFramePr>
        <p:xfrm>
          <a:off x="5048517" y="2071233"/>
          <a:ext cx="3383925" cy="2362225"/>
        </p:xfrm>
        <a:graphic>
          <a:graphicData uri="http://schemas.openxmlformats.org/drawingml/2006/table">
            <a:tbl>
              <a:tblPr>
                <a:noFill/>
                <a:tableStyleId>{5043D252-C07C-4587-AC2E-15289BDB8251}</a:tableStyleId>
              </a:tblPr>
              <a:tblGrid>
                <a:gridCol w="1388000">
                  <a:extLst>
                    <a:ext uri="{9D8B030D-6E8A-4147-A177-3AD203B41FA5}">
                      <a16:colId xmlns:a16="http://schemas.microsoft.com/office/drawing/2014/main" val="20000"/>
                    </a:ext>
                  </a:extLst>
                </a:gridCol>
                <a:gridCol w="581400">
                  <a:extLst>
                    <a:ext uri="{9D8B030D-6E8A-4147-A177-3AD203B41FA5}">
                      <a16:colId xmlns:a16="http://schemas.microsoft.com/office/drawing/2014/main" val="20001"/>
                    </a:ext>
                  </a:extLst>
                </a:gridCol>
                <a:gridCol w="581400">
                  <a:extLst>
                    <a:ext uri="{9D8B030D-6E8A-4147-A177-3AD203B41FA5}">
                      <a16:colId xmlns:a16="http://schemas.microsoft.com/office/drawing/2014/main" val="20002"/>
                    </a:ext>
                  </a:extLst>
                </a:gridCol>
                <a:gridCol w="833125">
                  <a:extLst>
                    <a:ext uri="{9D8B030D-6E8A-4147-A177-3AD203B41FA5}">
                      <a16:colId xmlns:a16="http://schemas.microsoft.com/office/drawing/2014/main" val="20003"/>
                    </a:ext>
                  </a:extLst>
                </a:gridCol>
              </a:tblGrid>
              <a:tr h="176775">
                <a:tc gridSpan="4">
                  <a:txBody>
                    <a:bodyPr/>
                    <a:lstStyle/>
                    <a:p>
                      <a:pPr marL="25400" marR="25400" lvl="0" indent="0" algn="ctr" rtl="0">
                        <a:lnSpc>
                          <a:spcPct val="133333"/>
                        </a:lnSpc>
                        <a:spcBef>
                          <a:spcPts val="0"/>
                        </a:spcBef>
                        <a:spcAft>
                          <a:spcPts val="0"/>
                        </a:spcAft>
                        <a:buNone/>
                      </a:pPr>
                      <a:r>
                        <a:rPr lang="es-419" sz="900" u="none" strike="noStrike" cap="none"/>
                        <a:t>Pruebas de chi-cuadrado</a:t>
                      </a:r>
                      <a:endParaRPr sz="900" u="none" strike="noStrike" cap="none">
                        <a:latin typeface="Times New Roman"/>
                        <a:ea typeface="Times New Roman"/>
                        <a:cs typeface="Times New Roman"/>
                        <a:sym typeface="Times New Roman"/>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0"/>
                  </a:ext>
                </a:extLst>
              </a:tr>
              <a:tr h="364250">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Valor</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gl</a:t>
                      </a:r>
                      <a:endParaRPr sz="900" u="none" strike="noStrike" cap="none">
                        <a:latin typeface="Times New Roman"/>
                        <a:ea typeface="Times New Roman"/>
                        <a:cs typeface="Times New Roman"/>
                        <a:sym typeface="Times New Roman"/>
                      </a:endParaRPr>
                    </a:p>
                  </a:txBody>
                  <a:tcPr marL="0" marR="0" marT="0" marB="0" anchor="b"/>
                </a:tc>
                <a:tc>
                  <a:txBody>
                    <a:bodyPr/>
                    <a:lstStyle/>
                    <a:p>
                      <a:pPr marL="25400" marR="25400" lvl="0" indent="0" algn="ctr" rtl="0">
                        <a:lnSpc>
                          <a:spcPct val="133333"/>
                        </a:lnSpc>
                        <a:spcBef>
                          <a:spcPts val="0"/>
                        </a:spcBef>
                        <a:spcAft>
                          <a:spcPts val="0"/>
                        </a:spcAft>
                        <a:buNone/>
                      </a:pPr>
                      <a:r>
                        <a:rPr lang="es-419" sz="900" u="none" strike="noStrike" cap="none"/>
                        <a:t>Sig. asintótica (2 caras)</a:t>
                      </a:r>
                      <a:endParaRPr sz="900" u="none" strike="noStrike" cap="none">
                        <a:latin typeface="Times New Roman"/>
                        <a:ea typeface="Times New Roman"/>
                        <a:cs typeface="Times New Roman"/>
                        <a:sym typeface="Times New Roman"/>
                      </a:endParaRPr>
                    </a:p>
                  </a:txBody>
                  <a:tcPr marL="0" marR="0" marT="0" marB="0" anchor="b"/>
                </a:tc>
                <a:extLst>
                  <a:ext uri="{0D108BD9-81ED-4DB2-BD59-A6C34878D82A}">
                    <a16:rowId xmlns:a16="http://schemas.microsoft.com/office/drawing/2014/main" val="10001"/>
                  </a:ext>
                </a:extLst>
              </a:tr>
              <a:tr h="364250">
                <a:tc>
                  <a:txBody>
                    <a:bodyPr/>
                    <a:lstStyle/>
                    <a:p>
                      <a:pPr marL="25400" marR="25400" lvl="0" indent="0" algn="l" rtl="0">
                        <a:lnSpc>
                          <a:spcPct val="133333"/>
                        </a:lnSpc>
                        <a:spcBef>
                          <a:spcPts val="0"/>
                        </a:spcBef>
                        <a:spcAft>
                          <a:spcPts val="0"/>
                        </a:spcAft>
                        <a:buNone/>
                      </a:pPr>
                      <a:r>
                        <a:rPr lang="es-419" sz="900" u="none" strike="noStrike" cap="none"/>
                        <a:t>Chi-cuadrado de Pearson</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77,697</a:t>
                      </a:r>
                      <a:r>
                        <a:rPr lang="es-419" sz="900" u="none" strike="noStrike" cap="none" baseline="30000"/>
                        <a:t>a</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solidFill>
                            <a:srgbClr val="FF0000"/>
                          </a:solidFill>
                        </a:rPr>
                        <a:t>,000</a:t>
                      </a:r>
                      <a:endParaRPr sz="900" u="none" strike="noStrike" cap="none">
                        <a:solidFill>
                          <a:srgbClr val="FF0000"/>
                        </a:solidFill>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2"/>
                  </a:ext>
                </a:extLst>
              </a:tr>
              <a:tr h="176775">
                <a:tc>
                  <a:txBody>
                    <a:bodyPr/>
                    <a:lstStyle/>
                    <a:p>
                      <a:pPr marL="25400" marR="25400" lvl="0" indent="0" algn="l" rtl="0">
                        <a:lnSpc>
                          <a:spcPct val="133333"/>
                        </a:lnSpc>
                        <a:spcBef>
                          <a:spcPts val="0"/>
                        </a:spcBef>
                        <a:spcAft>
                          <a:spcPts val="0"/>
                        </a:spcAft>
                        <a:buNone/>
                      </a:pPr>
                      <a:r>
                        <a:rPr lang="es-419" sz="900" u="none" strike="noStrike" cap="none"/>
                        <a:t>Razón de verosimilitud</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86,286</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4</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,000</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3"/>
                  </a:ext>
                </a:extLst>
              </a:tr>
              <a:tr h="176775">
                <a:tc>
                  <a:txBody>
                    <a:bodyPr/>
                    <a:lstStyle/>
                    <a:p>
                      <a:pPr marL="25400" marR="25400" lvl="0" indent="0" algn="l" rtl="0">
                        <a:lnSpc>
                          <a:spcPct val="133333"/>
                        </a:lnSpc>
                        <a:spcBef>
                          <a:spcPts val="0"/>
                        </a:spcBef>
                        <a:spcAft>
                          <a:spcPts val="0"/>
                        </a:spcAft>
                        <a:buNone/>
                      </a:pPr>
                      <a:r>
                        <a:rPr lang="es-419" sz="900" u="none" strike="noStrike" cap="none"/>
                        <a:t>N de casos válidos</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223</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4"/>
                  </a:ext>
                </a:extLst>
              </a:tr>
              <a:tr h="926625">
                <a:tc>
                  <a:txBody>
                    <a:bodyPr/>
                    <a:lstStyle/>
                    <a:p>
                      <a:pPr marL="25400" marR="25400" lvl="0" indent="0" algn="l" rtl="0">
                        <a:lnSpc>
                          <a:spcPct val="133333"/>
                        </a:lnSpc>
                        <a:spcBef>
                          <a:spcPts val="0"/>
                        </a:spcBef>
                        <a:spcAft>
                          <a:spcPts val="0"/>
                        </a:spcAft>
                        <a:buNone/>
                      </a:pPr>
                      <a:r>
                        <a:rPr lang="es-419" sz="900" u="none" strike="noStrike" cap="none"/>
                        <a:t>a. 2 casillas (20,0%) han esperado un recuento menor que 5. El recuento mínimo esperado es 1,47.</a:t>
                      </a:r>
                      <a:endParaRPr sz="900" u="none" strike="noStrike" cap="none">
                        <a:latin typeface="Times New Roman"/>
                        <a:ea typeface="Times New Roman"/>
                        <a:cs typeface="Times New Roman"/>
                        <a:sym typeface="Times New Roman"/>
                      </a:endParaRPr>
                    </a:p>
                  </a:txBody>
                  <a:tcPr marL="0" marR="0" marT="0" marB="0"/>
                </a:tc>
                <a:tc>
                  <a:txBody>
                    <a:bodyPr/>
                    <a:lstStyle/>
                    <a:p>
                      <a:pPr marL="25400" marR="25400" lvl="0" indent="0" algn="r"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tc>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tc>
                  <a:txBody>
                    <a:bodyPr/>
                    <a:lstStyle/>
                    <a:p>
                      <a:pPr marL="0" marR="0" lvl="0" indent="0" algn="l" rtl="0">
                        <a:lnSpc>
                          <a:spcPct val="107000"/>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nchor="ctr"/>
                </a:tc>
                <a:extLst>
                  <a:ext uri="{0D108BD9-81ED-4DB2-BD59-A6C34878D82A}">
                    <a16:rowId xmlns:a16="http://schemas.microsoft.com/office/drawing/2014/main" val="10005"/>
                  </a:ext>
                </a:extLst>
              </a:tr>
              <a:tr h="176775">
                <a:tc gridSpan="4">
                  <a:txBody>
                    <a:bodyPr/>
                    <a:lstStyle/>
                    <a:p>
                      <a:pPr marL="25400" marR="25400" lvl="0" indent="0" algn="l" rtl="0">
                        <a:lnSpc>
                          <a:spcPct val="133333"/>
                        </a:lnSpc>
                        <a:spcBef>
                          <a:spcPts val="0"/>
                        </a:spcBef>
                        <a:spcAft>
                          <a:spcPts val="0"/>
                        </a:spcAft>
                        <a:buNone/>
                      </a:pPr>
                      <a:r>
                        <a:rPr lang="es-419" sz="900" u="none" strike="noStrike" cap="none"/>
                        <a:t> </a:t>
                      </a:r>
                      <a:endParaRPr sz="900" u="none" strike="noStrike" cap="none">
                        <a:latin typeface="Times New Roman"/>
                        <a:ea typeface="Times New Roman"/>
                        <a:cs typeface="Times New Roman"/>
                        <a:sym typeface="Times New Roman"/>
                      </a:endParaRPr>
                    </a:p>
                  </a:txBody>
                  <a:tcPr marL="0" marR="0" marT="0" marB="0"/>
                </a:tc>
                <a:tc hMerge="1">
                  <a:txBody>
                    <a:bodyPr/>
                    <a:lstStyle/>
                    <a:p>
                      <a:endParaRPr lang="es-EC"/>
                    </a:p>
                  </a:txBody>
                  <a:tcPr/>
                </a:tc>
                <a:tc hMerge="1">
                  <a:txBody>
                    <a:bodyPr/>
                    <a:lstStyle/>
                    <a:p>
                      <a:endParaRPr lang="es-EC"/>
                    </a:p>
                  </a:txBody>
                  <a:tcPr/>
                </a:tc>
                <a:tc hMerge="1">
                  <a:txBody>
                    <a:bodyPr/>
                    <a:lstStyle/>
                    <a:p>
                      <a:endParaRPr lang="es-EC"/>
                    </a:p>
                  </a:txBody>
                  <a:tcPr/>
                </a:tc>
                <a:extLst>
                  <a:ext uri="{0D108BD9-81ED-4DB2-BD59-A6C34878D82A}">
                    <a16:rowId xmlns:a16="http://schemas.microsoft.com/office/drawing/2014/main" val="10006"/>
                  </a:ext>
                </a:extLst>
              </a:tr>
            </a:tbl>
          </a:graphicData>
        </a:graphic>
      </p:graphicFrame>
      <p:sp>
        <p:nvSpPr>
          <p:cNvPr id="914" name="Google Shape;914;p71"/>
          <p:cNvSpPr/>
          <p:nvPr/>
        </p:nvSpPr>
        <p:spPr>
          <a:xfrm>
            <a:off x="7794735" y="2706979"/>
            <a:ext cx="927279" cy="200428"/>
          </a:xfrm>
          <a:prstGeom prst="rect">
            <a:avLst/>
          </a:prstGeom>
          <a:noFill/>
          <a:ln w="38100" cap="flat" cmpd="sng">
            <a:solidFill>
              <a:srgbClr val="FF0000"/>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918"/>
        <p:cNvGrpSpPr/>
        <p:nvPr/>
      </p:nvGrpSpPr>
      <p:grpSpPr>
        <a:xfrm>
          <a:off x="0" y="0"/>
          <a:ext cx="0" cy="0"/>
          <a:chOff x="0" y="0"/>
          <a:chExt cx="0" cy="0"/>
        </a:xfrm>
      </p:grpSpPr>
      <p:sp>
        <p:nvSpPr>
          <p:cNvPr id="919" name="Google Shape;919;p72"/>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20" name="Google Shape;920;p72"/>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921" name="Google Shape;921;p72"/>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922" name="Google Shape;922;p72"/>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23" name="Google Shape;923;p72"/>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24" name="Google Shape;924;p72"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25" name="Google Shape;925;p72"/>
          <p:cNvSpPr txBox="1"/>
          <p:nvPr/>
        </p:nvSpPr>
        <p:spPr>
          <a:xfrm>
            <a:off x="2021983" y="701031"/>
            <a:ext cx="5100033" cy="346249"/>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latin typeface="Calibri"/>
                <a:ea typeface="Calibri"/>
                <a:cs typeface="Calibri"/>
                <a:sym typeface="Calibri"/>
              </a:rPr>
              <a:t>COMPROBACIÓN DE LA HIPÓTESIS</a:t>
            </a:r>
            <a:endParaRPr sz="1800" b="1">
              <a:solidFill>
                <a:schemeClr val="dk1"/>
              </a:solidFill>
              <a:latin typeface="Arial"/>
              <a:ea typeface="Arial"/>
              <a:cs typeface="Arial"/>
              <a:sym typeface="Arial"/>
            </a:endParaRPr>
          </a:p>
        </p:txBody>
      </p:sp>
      <p:sp>
        <p:nvSpPr>
          <p:cNvPr id="926" name="Google Shape;926;p72"/>
          <p:cNvSpPr/>
          <p:nvPr/>
        </p:nvSpPr>
        <p:spPr>
          <a:xfrm>
            <a:off x="8772525" y="2217581"/>
            <a:ext cx="107661"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27" name="Google Shape;927;p72"/>
          <p:cNvSpPr/>
          <p:nvPr/>
        </p:nvSpPr>
        <p:spPr>
          <a:xfrm>
            <a:off x="977175" y="1447498"/>
            <a:ext cx="7189800" cy="2146800"/>
          </a:xfrm>
          <a:prstGeom prst="rect">
            <a:avLst/>
          </a:prstGeom>
          <a:noFill/>
          <a:ln>
            <a:noFill/>
          </a:ln>
        </p:spPr>
        <p:txBody>
          <a:bodyPr spcFirstLastPara="1" wrap="square" lIns="68575" tIns="34275" rIns="68575" bIns="34275" anchor="t" anchorCtr="0">
            <a:noAutofit/>
          </a:bodyPr>
          <a:lstStyle/>
          <a:p>
            <a:pPr marL="0" marR="0" lvl="0" indent="0" algn="just" rtl="0">
              <a:lnSpc>
                <a:spcPct val="150000"/>
              </a:lnSpc>
              <a:spcBef>
                <a:spcPts val="0"/>
              </a:spcBef>
              <a:spcAft>
                <a:spcPts val="0"/>
              </a:spcAft>
              <a:buNone/>
            </a:pPr>
            <a:r>
              <a:rPr lang="es-419" sz="1600">
                <a:solidFill>
                  <a:schemeClr val="dk1"/>
                </a:solidFill>
              </a:rPr>
              <a:t>El valor crítico de las dos pruebas realizadas es de 0,000 entonces es menor que 0,05 por lo tanto se rechaza la hipótesis nula y se acepta la hipótesis alternativa, es decir la </a:t>
            </a:r>
            <a:r>
              <a:rPr lang="es-419" sz="1600" b="1">
                <a:solidFill>
                  <a:schemeClr val="dk1"/>
                </a:solidFill>
              </a:rPr>
              <a:t>efectividad académica del curso de nivelación tiene relación de manera significativa con el índice de repitencia del primer nivel de las carreras de ingeniería de la Universidad de las Fuerzas Armadas ESPE Campus Sangolquí. </a:t>
            </a:r>
            <a:endParaRPr sz="1600" b="1">
              <a:solidFill>
                <a:schemeClr val="dk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Google Shape;932;p73"/>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33" name="Google Shape;933;p73"/>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934" name="Google Shape;934;p73"/>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935" name="Google Shape;935;p73"/>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36" name="Google Shape;936;p73"/>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37" name="Google Shape;937;p73"/>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38" name="Google Shape;938;p73"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39" name="Google Shape;939;p73"/>
          <p:cNvSpPr txBox="1"/>
          <p:nvPr/>
        </p:nvSpPr>
        <p:spPr>
          <a:xfrm>
            <a:off x="2527983" y="426801"/>
            <a:ext cx="33615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a:solidFill>
                  <a:srgbClr val="2F5496"/>
                </a:solidFill>
              </a:rPr>
              <a:t>CONCLUSIONES</a:t>
            </a:r>
            <a:endParaRPr sz="1100"/>
          </a:p>
        </p:txBody>
      </p:sp>
      <p:sp>
        <p:nvSpPr>
          <p:cNvPr id="940" name="Google Shape;940;p73"/>
          <p:cNvSpPr/>
          <p:nvPr/>
        </p:nvSpPr>
        <p:spPr>
          <a:xfrm>
            <a:off x="289150" y="1051075"/>
            <a:ext cx="8089200" cy="3300600"/>
          </a:xfrm>
          <a:prstGeom prst="rect">
            <a:avLst/>
          </a:prstGeom>
          <a:noFill/>
          <a:ln>
            <a:noFill/>
          </a:ln>
        </p:spPr>
        <p:txBody>
          <a:bodyPr spcFirstLastPara="1" wrap="square" lIns="68575" tIns="34275" rIns="68575" bIns="34275" anchor="t" anchorCtr="0">
            <a:noAutofit/>
          </a:bodyPr>
          <a:lstStyle/>
          <a:p>
            <a:pPr marL="254000" marR="0" lvl="0" indent="-254000" algn="just" rtl="0">
              <a:spcBef>
                <a:spcPts val="0"/>
              </a:spcBef>
              <a:spcAft>
                <a:spcPts val="0"/>
              </a:spcAft>
              <a:buClr>
                <a:schemeClr val="dk1"/>
              </a:buClr>
              <a:buSzPts val="1800"/>
              <a:buChar char="•"/>
            </a:pPr>
            <a:r>
              <a:rPr lang="es-419" sz="1800">
                <a:solidFill>
                  <a:schemeClr val="dk1"/>
                </a:solidFill>
              </a:rPr>
              <a:t>Existe un impacto de efectividad en el curso de nivelación de los estudiantes que optaron por las carreras del campo de ingenierías debido a que el porcentaje de efectividad es de 85,97%. </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El 48.9% de los estudiantes consideran que las bases teóricas del curso de nivelación influyen en el desarrollo académico de los estudiantes durante la etapa de nivelación e inicio de la carrera universitaria.</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La formación académica de los docentes que imparten el curso de nivelación interviene en el proceso de aprendizaje de los estudiantes de nivelación.</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La infraestructura y medios empleados por la universidad para el desarrollo del curso de nivelación presta las condiciones adecuadas </a:t>
            </a:r>
            <a:endParaRPr sz="1800">
              <a:solidFill>
                <a:schemeClr val="dk1"/>
              </a:solidFill>
            </a:endParaRPr>
          </a:p>
          <a:p>
            <a:pPr marL="342900" marR="0" lvl="0" indent="0" algn="just" rtl="0">
              <a:lnSpc>
                <a:spcPct val="107000"/>
              </a:lnSpc>
              <a:spcBef>
                <a:spcPts val="0"/>
              </a:spcBef>
              <a:spcAft>
                <a:spcPts val="0"/>
              </a:spcAft>
              <a:buNone/>
            </a:pPr>
            <a:r>
              <a:rPr lang="es-419" sz="1200">
                <a:solidFill>
                  <a:schemeClr val="dk1"/>
                </a:solidFill>
              </a:rPr>
              <a:t> </a:t>
            </a:r>
            <a:endParaRPr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9"/>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206" name="Google Shape;206;p29"/>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207" name="Google Shape;207;p29"/>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208" name="Google Shape;208;p29"/>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09" name="Google Shape;209;p29"/>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10" name="Google Shape;210;p29"/>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211" name="Google Shape;211;p29"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212" name="Google Shape;212;p29"/>
          <p:cNvSpPr txBox="1"/>
          <p:nvPr/>
        </p:nvSpPr>
        <p:spPr>
          <a:xfrm>
            <a:off x="1120485" y="384679"/>
            <a:ext cx="4018200" cy="3462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1800" b="1">
                <a:solidFill>
                  <a:schemeClr val="dk1"/>
                </a:solidFill>
              </a:rPr>
              <a:t>OBJETIVOS </a:t>
            </a:r>
            <a:r>
              <a:rPr lang="es-419" sz="1800" b="1" i="0" u="none" strike="noStrike" cap="none">
                <a:solidFill>
                  <a:schemeClr val="dk1"/>
                </a:solidFill>
                <a:latin typeface="Arial"/>
                <a:ea typeface="Arial"/>
                <a:cs typeface="Arial"/>
                <a:sym typeface="Arial"/>
              </a:rPr>
              <a:t>ESPECÍFICOS</a:t>
            </a:r>
            <a:endParaRPr sz="1100"/>
          </a:p>
        </p:txBody>
      </p:sp>
      <p:grpSp>
        <p:nvGrpSpPr>
          <p:cNvPr id="213" name="Google Shape;213;p29"/>
          <p:cNvGrpSpPr/>
          <p:nvPr/>
        </p:nvGrpSpPr>
        <p:grpSpPr>
          <a:xfrm>
            <a:off x="-4126376" y="156977"/>
            <a:ext cx="12516090" cy="5580462"/>
            <a:chOff x="-6248810" y="-956239"/>
            <a:chExt cx="16688120" cy="7440616"/>
          </a:xfrm>
        </p:grpSpPr>
        <p:sp>
          <p:nvSpPr>
            <p:cNvPr id="214" name="Google Shape;214;p29"/>
            <p:cNvSpPr/>
            <p:nvPr/>
          </p:nvSpPr>
          <p:spPr>
            <a:xfrm>
              <a:off x="-6248810" y="-956239"/>
              <a:ext cx="7440616" cy="7440616"/>
            </a:xfrm>
            <a:prstGeom prst="blockArc">
              <a:avLst>
                <a:gd name="adj1" fmla="val 18900000"/>
                <a:gd name="adj2" fmla="val 2700000"/>
                <a:gd name="adj3" fmla="val 290"/>
              </a:avLst>
            </a:prstGeom>
            <a:noFill/>
            <a:ln w="12700" cap="flat" cmpd="sng">
              <a:solidFill>
                <a:srgbClr val="828282"/>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15" name="Google Shape;215;p29"/>
            <p:cNvSpPr/>
            <p:nvPr/>
          </p:nvSpPr>
          <p:spPr>
            <a:xfrm>
              <a:off x="767305" y="552813"/>
              <a:ext cx="9672005" cy="1105627"/>
            </a:xfrm>
            <a:prstGeom prst="rect">
              <a:avLst/>
            </a:prstGeom>
            <a:solidFill>
              <a:schemeClr val="lt1"/>
            </a:solidFill>
            <a:ln w="12700" cap="flat" cmpd="sng">
              <a:solidFill>
                <a:srgbClr val="95959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16" name="Google Shape;216;p29"/>
            <p:cNvSpPr txBox="1"/>
            <p:nvPr/>
          </p:nvSpPr>
          <p:spPr>
            <a:xfrm>
              <a:off x="767305" y="552813"/>
              <a:ext cx="9672005" cy="1105627"/>
            </a:xfrm>
            <a:prstGeom prst="rect">
              <a:avLst/>
            </a:prstGeom>
            <a:noFill/>
            <a:ln>
              <a:noFill/>
            </a:ln>
          </p:spPr>
          <p:txBody>
            <a:bodyPr spcFirstLastPara="1" wrap="square" lIns="658175" tIns="43800" rIns="43800" bIns="43800" anchor="ctr" anchorCtr="0">
              <a:noAutofit/>
            </a:bodyPr>
            <a:lstStyle/>
            <a:p>
              <a:pPr marL="0" marR="0" lvl="0" indent="0" algn="just" rtl="0">
                <a:lnSpc>
                  <a:spcPct val="90000"/>
                </a:lnSpc>
                <a:spcBef>
                  <a:spcPts val="0"/>
                </a:spcBef>
                <a:spcAft>
                  <a:spcPts val="0"/>
                </a:spcAft>
                <a:buClr>
                  <a:schemeClr val="lt1"/>
                </a:buClr>
                <a:buSzPts val="1700"/>
                <a:buFont typeface="Arial"/>
                <a:buNone/>
              </a:pPr>
              <a:r>
                <a:rPr lang="es-419" sz="1700" i="0" u="none" strike="noStrike" cap="none">
                  <a:solidFill>
                    <a:schemeClr val="dk1"/>
                  </a:solidFill>
                </a:rPr>
                <a:t>Determinar el impacto de efectividad del curso de nivelación en los estudiantes que optaron por las carreras de ingeniería.</a:t>
              </a:r>
              <a:endParaRPr sz="1100">
                <a:solidFill>
                  <a:schemeClr val="dk1"/>
                </a:solidFill>
              </a:endParaRPr>
            </a:p>
          </p:txBody>
        </p:sp>
        <p:sp>
          <p:nvSpPr>
            <p:cNvPr id="217" name="Google Shape;217;p29"/>
            <p:cNvSpPr/>
            <p:nvPr/>
          </p:nvSpPr>
          <p:spPr>
            <a:xfrm>
              <a:off x="76288" y="414610"/>
              <a:ext cx="1382034" cy="1382034"/>
            </a:xfrm>
            <a:prstGeom prst="ellipse">
              <a:avLst/>
            </a:prstGeom>
            <a:solidFill>
              <a:schemeClr val="lt1"/>
            </a:solidFill>
            <a:ln w="12700" cap="flat" cmpd="sng">
              <a:solidFill>
                <a:schemeClr val="accent3"/>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18" name="Google Shape;218;p29"/>
            <p:cNvSpPr/>
            <p:nvPr/>
          </p:nvSpPr>
          <p:spPr>
            <a:xfrm>
              <a:off x="1169200" y="2211254"/>
              <a:ext cx="9270109" cy="1105627"/>
            </a:xfrm>
            <a:prstGeom prst="rect">
              <a:avLst/>
            </a:prstGeom>
            <a:solidFill>
              <a:schemeClr val="lt1"/>
            </a:solidFill>
            <a:ln w="12700" cap="flat" cmpd="sng">
              <a:solidFill>
                <a:srgbClr val="95959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19" name="Google Shape;219;p29"/>
            <p:cNvSpPr txBox="1"/>
            <p:nvPr/>
          </p:nvSpPr>
          <p:spPr>
            <a:xfrm>
              <a:off x="1169200" y="2211254"/>
              <a:ext cx="9270109" cy="1105627"/>
            </a:xfrm>
            <a:prstGeom prst="rect">
              <a:avLst/>
            </a:prstGeom>
            <a:noFill/>
            <a:ln>
              <a:noFill/>
            </a:ln>
          </p:spPr>
          <p:txBody>
            <a:bodyPr spcFirstLastPara="1" wrap="square" lIns="658175" tIns="43800" rIns="43800" bIns="43800" anchor="ctr" anchorCtr="0">
              <a:noAutofit/>
            </a:bodyPr>
            <a:lstStyle/>
            <a:p>
              <a:pPr marL="0" marR="0" lvl="0" indent="0" algn="just" rtl="0">
                <a:lnSpc>
                  <a:spcPct val="90000"/>
                </a:lnSpc>
                <a:spcBef>
                  <a:spcPts val="0"/>
                </a:spcBef>
                <a:spcAft>
                  <a:spcPts val="0"/>
                </a:spcAft>
                <a:buClr>
                  <a:schemeClr val="lt1"/>
                </a:buClr>
                <a:buSzPts val="1700"/>
                <a:buFont typeface="Arial"/>
                <a:buNone/>
              </a:pPr>
              <a:r>
                <a:rPr lang="es-419" sz="1700" i="0" u="none" strike="noStrike" cap="none">
                  <a:solidFill>
                    <a:schemeClr val="dk1"/>
                  </a:solidFill>
                </a:rPr>
                <a:t>Establecer los factores que contribuyen a la repitencia académica en el primer nivel de las carreras de ingeniería.</a:t>
              </a:r>
              <a:endParaRPr sz="1700" i="0" u="none" strike="noStrike" cap="none">
                <a:solidFill>
                  <a:schemeClr val="dk1"/>
                </a:solidFill>
              </a:endParaRPr>
            </a:p>
          </p:txBody>
        </p:sp>
        <p:sp>
          <p:nvSpPr>
            <p:cNvPr id="220" name="Google Shape;220;p29"/>
            <p:cNvSpPr/>
            <p:nvPr/>
          </p:nvSpPr>
          <p:spPr>
            <a:xfrm>
              <a:off x="478183" y="2073051"/>
              <a:ext cx="1382034" cy="1382034"/>
            </a:xfrm>
            <a:prstGeom prst="ellipse">
              <a:avLst/>
            </a:prstGeom>
            <a:solidFill>
              <a:schemeClr val="lt1"/>
            </a:solidFill>
            <a:ln w="12700" cap="flat" cmpd="sng">
              <a:solidFill>
                <a:schemeClr val="accent3"/>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21" name="Google Shape;221;p29"/>
            <p:cNvSpPr/>
            <p:nvPr/>
          </p:nvSpPr>
          <p:spPr>
            <a:xfrm>
              <a:off x="767305" y="3869695"/>
              <a:ext cx="9672005" cy="1105627"/>
            </a:xfrm>
            <a:prstGeom prst="rect">
              <a:avLst/>
            </a:prstGeom>
            <a:solidFill>
              <a:schemeClr val="lt1"/>
            </a:solidFill>
            <a:ln w="12700" cap="flat" cmpd="sng">
              <a:solidFill>
                <a:srgbClr val="959595"/>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22" name="Google Shape;222;p29"/>
            <p:cNvSpPr txBox="1"/>
            <p:nvPr/>
          </p:nvSpPr>
          <p:spPr>
            <a:xfrm>
              <a:off x="767305" y="3869695"/>
              <a:ext cx="9672005" cy="1105627"/>
            </a:xfrm>
            <a:prstGeom prst="rect">
              <a:avLst/>
            </a:prstGeom>
            <a:noFill/>
            <a:ln>
              <a:noFill/>
            </a:ln>
          </p:spPr>
          <p:txBody>
            <a:bodyPr spcFirstLastPara="1" wrap="square" lIns="658175" tIns="43800" rIns="43800" bIns="43800" anchor="ctr" anchorCtr="0">
              <a:noAutofit/>
            </a:bodyPr>
            <a:lstStyle/>
            <a:p>
              <a:pPr marL="0" marR="0" lvl="0" indent="0" algn="just" rtl="0">
                <a:lnSpc>
                  <a:spcPct val="90000"/>
                </a:lnSpc>
                <a:spcBef>
                  <a:spcPts val="0"/>
                </a:spcBef>
                <a:spcAft>
                  <a:spcPts val="0"/>
                </a:spcAft>
                <a:buClr>
                  <a:schemeClr val="lt1"/>
                </a:buClr>
                <a:buSzPts val="1700"/>
                <a:buFont typeface="Arial"/>
                <a:buNone/>
              </a:pPr>
              <a:r>
                <a:rPr lang="es-419" sz="1700" i="0" u="none" strike="noStrike" cap="none">
                  <a:solidFill>
                    <a:schemeClr val="dk1"/>
                  </a:solidFill>
                  <a:highlight>
                    <a:schemeClr val="lt1"/>
                  </a:highlight>
                </a:rPr>
                <a:t>Indagar la relación entre el curso de nivelación y el </a:t>
              </a:r>
              <a:r>
                <a:rPr lang="es-419" sz="1700">
                  <a:solidFill>
                    <a:schemeClr val="dk1"/>
                  </a:solidFill>
                  <a:highlight>
                    <a:schemeClr val="lt1"/>
                  </a:highlight>
                </a:rPr>
                <a:t>índice</a:t>
              </a:r>
              <a:r>
                <a:rPr lang="es-419" sz="1700" i="0" u="none" strike="noStrike" cap="none">
                  <a:solidFill>
                    <a:schemeClr val="dk1"/>
                  </a:solidFill>
                  <a:highlight>
                    <a:schemeClr val="lt1"/>
                  </a:highlight>
                </a:rPr>
                <a:t> de repitencia en el primer nivel de las carreras de ingeniería. </a:t>
              </a:r>
              <a:endParaRPr sz="1700" i="0" u="none" strike="noStrike" cap="none">
                <a:solidFill>
                  <a:schemeClr val="dk1"/>
                </a:solidFill>
                <a:highlight>
                  <a:schemeClr val="lt1"/>
                </a:highlight>
              </a:endParaRPr>
            </a:p>
          </p:txBody>
        </p:sp>
        <p:sp>
          <p:nvSpPr>
            <p:cNvPr id="223" name="Google Shape;223;p29"/>
            <p:cNvSpPr/>
            <p:nvPr/>
          </p:nvSpPr>
          <p:spPr>
            <a:xfrm>
              <a:off x="76288" y="3731492"/>
              <a:ext cx="1382034" cy="1382034"/>
            </a:xfrm>
            <a:prstGeom prst="ellipse">
              <a:avLst/>
            </a:prstGeom>
            <a:solidFill>
              <a:schemeClr val="lt1"/>
            </a:solidFill>
            <a:ln w="12700" cap="flat" cmpd="sng">
              <a:solidFill>
                <a:schemeClr val="accent3"/>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944"/>
        <p:cNvGrpSpPr/>
        <p:nvPr/>
      </p:nvGrpSpPr>
      <p:grpSpPr>
        <a:xfrm>
          <a:off x="0" y="0"/>
          <a:ext cx="0" cy="0"/>
          <a:chOff x="0" y="0"/>
          <a:chExt cx="0" cy="0"/>
        </a:xfrm>
      </p:grpSpPr>
      <p:sp>
        <p:nvSpPr>
          <p:cNvPr id="945" name="Google Shape;945;p74"/>
          <p:cNvSpPr/>
          <p:nvPr/>
        </p:nvSpPr>
        <p:spPr>
          <a:xfrm rot="5400000">
            <a:off x="82014" y="-82050"/>
            <a:ext cx="956400" cy="1120500"/>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46" name="Google Shape;946;p74"/>
          <p:cNvCxnSpPr/>
          <p:nvPr/>
        </p:nvCxnSpPr>
        <p:spPr>
          <a:xfrm flipH="1">
            <a:off x="-10428" y="0"/>
            <a:ext cx="1246800" cy="1115700"/>
          </a:xfrm>
          <a:prstGeom prst="straightConnector1">
            <a:avLst/>
          </a:prstGeom>
          <a:noFill/>
          <a:ln w="38100" cap="flat" cmpd="sng">
            <a:solidFill>
              <a:srgbClr val="548135"/>
            </a:solidFill>
            <a:prstDash val="solid"/>
            <a:miter lim="800000"/>
            <a:headEnd type="none" w="sm" len="sm"/>
            <a:tailEnd type="none" w="sm" len="sm"/>
          </a:ln>
        </p:spPr>
      </p:cxnSp>
      <p:cxnSp>
        <p:nvCxnSpPr>
          <p:cNvPr id="947" name="Google Shape;947;p74"/>
          <p:cNvCxnSpPr/>
          <p:nvPr/>
        </p:nvCxnSpPr>
        <p:spPr>
          <a:xfrm flipH="1">
            <a:off x="60" y="0"/>
            <a:ext cx="1381200" cy="1245900"/>
          </a:xfrm>
          <a:prstGeom prst="straightConnector1">
            <a:avLst/>
          </a:prstGeom>
          <a:noFill/>
          <a:ln w="38100" cap="flat" cmpd="sng">
            <a:solidFill>
              <a:srgbClr val="548135"/>
            </a:solidFill>
            <a:prstDash val="solid"/>
            <a:miter lim="800000"/>
            <a:headEnd type="none" w="sm" len="sm"/>
            <a:tailEnd type="none" w="sm" len="sm"/>
          </a:ln>
        </p:spPr>
      </p:cxnSp>
      <p:sp>
        <p:nvSpPr>
          <p:cNvPr id="948" name="Google Shape;948;p74"/>
          <p:cNvSpPr/>
          <p:nvPr/>
        </p:nvSpPr>
        <p:spPr>
          <a:xfrm>
            <a:off x="9028092" y="874156"/>
            <a:ext cx="1158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49" name="Google Shape;949;p74"/>
          <p:cNvSpPr/>
          <p:nvPr/>
        </p:nvSpPr>
        <p:spPr>
          <a:xfrm>
            <a:off x="8873547" y="1703231"/>
            <a:ext cx="1353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50" name="Google Shape;950;p74"/>
          <p:cNvSpPr/>
          <p:nvPr/>
        </p:nvSpPr>
        <p:spPr>
          <a:xfrm>
            <a:off x="8722217" y="2279561"/>
            <a:ext cx="1320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51" name="Google Shape;951;p74"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52" name="Google Shape;952;p74"/>
          <p:cNvSpPr txBox="1"/>
          <p:nvPr/>
        </p:nvSpPr>
        <p:spPr>
          <a:xfrm>
            <a:off x="2589933" y="426751"/>
            <a:ext cx="33615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a:solidFill>
                  <a:srgbClr val="2F5496"/>
                </a:solidFill>
              </a:rPr>
              <a:t>CONCLUSIONES</a:t>
            </a:r>
            <a:endParaRPr sz="1100"/>
          </a:p>
        </p:txBody>
      </p:sp>
      <p:sp>
        <p:nvSpPr>
          <p:cNvPr id="953" name="Google Shape;953;p74"/>
          <p:cNvSpPr/>
          <p:nvPr/>
        </p:nvSpPr>
        <p:spPr>
          <a:xfrm>
            <a:off x="351125" y="790825"/>
            <a:ext cx="8052000" cy="3300600"/>
          </a:xfrm>
          <a:prstGeom prst="rect">
            <a:avLst/>
          </a:prstGeom>
          <a:noFill/>
          <a:ln>
            <a:noFill/>
          </a:ln>
        </p:spPr>
        <p:txBody>
          <a:bodyPr spcFirstLastPara="1" wrap="square" lIns="68575" tIns="34275" rIns="68575" bIns="34275" anchor="t" anchorCtr="0">
            <a:noAutofit/>
          </a:bodyPr>
          <a:lstStyle/>
          <a:p>
            <a:pPr marL="0" marR="0" lvl="0" indent="0" algn="just" rtl="0">
              <a:spcBef>
                <a:spcPts val="0"/>
              </a:spcBef>
              <a:spcAft>
                <a:spcPts val="0"/>
              </a:spcAft>
              <a:buNone/>
            </a:pP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La hipótesis planteada en la investigación se confirma ya que los resultados obtenidos determinan que con un valor crítico de 0,000 por lo tanto la efectividad académica del curso de nivelación se relaciona de manera significativa con en el índice de repitencia del primer nivel de las carreras de ingeniería de la Universidad de las Fuerzas Armadas ESPE Campus Sangolquí. </a:t>
            </a:r>
            <a:endParaRPr sz="1800">
              <a:solidFill>
                <a:schemeClr val="dk1"/>
              </a:solidFill>
            </a:endParaRPr>
          </a:p>
          <a:p>
            <a:pPr marL="342900" marR="0" lvl="0" indent="0" algn="just" rtl="0">
              <a:lnSpc>
                <a:spcPct val="107000"/>
              </a:lnSpc>
              <a:spcBef>
                <a:spcPts val="0"/>
              </a:spcBef>
              <a:spcAft>
                <a:spcPts val="0"/>
              </a:spcAft>
              <a:buNone/>
            </a:pPr>
            <a:r>
              <a:rPr lang="es-419" sz="1200">
                <a:solidFill>
                  <a:schemeClr val="dk1"/>
                </a:solidFill>
              </a:rPr>
              <a:t> </a:t>
            </a:r>
            <a:endParaRPr sz="11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957"/>
        <p:cNvGrpSpPr/>
        <p:nvPr/>
      </p:nvGrpSpPr>
      <p:grpSpPr>
        <a:xfrm>
          <a:off x="0" y="0"/>
          <a:ext cx="0" cy="0"/>
          <a:chOff x="0" y="0"/>
          <a:chExt cx="0" cy="0"/>
        </a:xfrm>
      </p:grpSpPr>
      <p:sp>
        <p:nvSpPr>
          <p:cNvPr id="958" name="Google Shape;958;p75"/>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59" name="Google Shape;959;p75"/>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960" name="Google Shape;960;p75"/>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961" name="Google Shape;961;p75"/>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62" name="Google Shape;962;p75"/>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63" name="Google Shape;963;p75"/>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64" name="Google Shape;964;p75"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65" name="Google Shape;965;p75"/>
          <p:cNvSpPr txBox="1"/>
          <p:nvPr/>
        </p:nvSpPr>
        <p:spPr>
          <a:xfrm>
            <a:off x="2565158" y="361601"/>
            <a:ext cx="33615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a:solidFill>
                  <a:srgbClr val="2F5496"/>
                </a:solidFill>
              </a:rPr>
              <a:t>RECOMENDACIONES</a:t>
            </a:r>
            <a:endParaRPr sz="1100"/>
          </a:p>
        </p:txBody>
      </p:sp>
      <p:sp>
        <p:nvSpPr>
          <p:cNvPr id="966" name="Google Shape;966;p75"/>
          <p:cNvSpPr/>
          <p:nvPr/>
        </p:nvSpPr>
        <p:spPr>
          <a:xfrm>
            <a:off x="289772" y="992279"/>
            <a:ext cx="8351767" cy="3393236"/>
          </a:xfrm>
          <a:prstGeom prst="rect">
            <a:avLst/>
          </a:prstGeom>
          <a:noFill/>
          <a:ln>
            <a:noFill/>
          </a:ln>
        </p:spPr>
        <p:txBody>
          <a:bodyPr spcFirstLastPara="1" wrap="square" lIns="68575" tIns="34275" rIns="68575" bIns="34275" anchor="t" anchorCtr="0">
            <a:noAutofit/>
          </a:bodyPr>
          <a:lstStyle/>
          <a:p>
            <a:pPr marL="254000" marR="0" lvl="0" indent="-254000" algn="just" rtl="0">
              <a:spcBef>
                <a:spcPts val="0"/>
              </a:spcBef>
              <a:spcAft>
                <a:spcPts val="0"/>
              </a:spcAft>
              <a:buClr>
                <a:schemeClr val="dk1"/>
              </a:buClr>
              <a:buSzPts val="1800"/>
              <a:buChar char="•"/>
            </a:pPr>
            <a:r>
              <a:rPr lang="es-419" sz="1800">
                <a:solidFill>
                  <a:schemeClr val="dk1"/>
                </a:solidFill>
              </a:rPr>
              <a:t>La efectividad entre el curso de nivelación y el inicio de la formación universitaria debe realizarse sobre la base de los procesos de mejoramiento y optimización de los contenidos y carga horaria de las asignaturas.</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El empleo de los medios y soporte técnico pedagógico durante el curso de nivelación debe ser fortalecido para el desarrollo de las habilidades y destrezas cognitivas de los estudiantes del curso de nivelación.</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El desarrollo de los objetos de estudio y contenidos de las asignaturas de nivelación, deberá establecer estrategias de trabajo de acompañamiento y autónomo que faciliten el fortalecimiento de habilidades y destrezas. </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La formación académica de los docentes que imparten el curso de nivelación debe estar adicionalmente con una experticia pedagógica – didáctica, siendo esto un requisito del perfil de contratación.</a:t>
            </a:r>
            <a:endParaRPr sz="1800">
              <a:solidFill>
                <a:schemeClr val="dk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970"/>
        <p:cNvGrpSpPr/>
        <p:nvPr/>
      </p:nvGrpSpPr>
      <p:grpSpPr>
        <a:xfrm>
          <a:off x="0" y="0"/>
          <a:ext cx="0" cy="0"/>
          <a:chOff x="0" y="0"/>
          <a:chExt cx="0" cy="0"/>
        </a:xfrm>
      </p:grpSpPr>
      <p:sp>
        <p:nvSpPr>
          <p:cNvPr id="971" name="Google Shape;971;p76"/>
          <p:cNvSpPr/>
          <p:nvPr/>
        </p:nvSpPr>
        <p:spPr>
          <a:xfrm rot="5400000">
            <a:off x="82014" y="-82050"/>
            <a:ext cx="956400" cy="1120500"/>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72" name="Google Shape;972;p76"/>
          <p:cNvCxnSpPr/>
          <p:nvPr/>
        </p:nvCxnSpPr>
        <p:spPr>
          <a:xfrm flipH="1">
            <a:off x="-10428" y="0"/>
            <a:ext cx="1246800" cy="1115700"/>
          </a:xfrm>
          <a:prstGeom prst="straightConnector1">
            <a:avLst/>
          </a:prstGeom>
          <a:noFill/>
          <a:ln w="38100" cap="flat" cmpd="sng">
            <a:solidFill>
              <a:srgbClr val="548135"/>
            </a:solidFill>
            <a:prstDash val="solid"/>
            <a:miter lim="800000"/>
            <a:headEnd type="none" w="sm" len="sm"/>
            <a:tailEnd type="none" w="sm" len="sm"/>
          </a:ln>
        </p:spPr>
      </p:cxnSp>
      <p:cxnSp>
        <p:nvCxnSpPr>
          <p:cNvPr id="973" name="Google Shape;973;p76"/>
          <p:cNvCxnSpPr/>
          <p:nvPr/>
        </p:nvCxnSpPr>
        <p:spPr>
          <a:xfrm flipH="1">
            <a:off x="60" y="0"/>
            <a:ext cx="1381200" cy="1245900"/>
          </a:xfrm>
          <a:prstGeom prst="straightConnector1">
            <a:avLst/>
          </a:prstGeom>
          <a:noFill/>
          <a:ln w="38100" cap="flat" cmpd="sng">
            <a:solidFill>
              <a:srgbClr val="548135"/>
            </a:solidFill>
            <a:prstDash val="solid"/>
            <a:miter lim="800000"/>
            <a:headEnd type="none" w="sm" len="sm"/>
            <a:tailEnd type="none" w="sm" len="sm"/>
          </a:ln>
        </p:spPr>
      </p:cxnSp>
      <p:sp>
        <p:nvSpPr>
          <p:cNvPr id="974" name="Google Shape;974;p76"/>
          <p:cNvSpPr/>
          <p:nvPr/>
        </p:nvSpPr>
        <p:spPr>
          <a:xfrm>
            <a:off x="9028092" y="874156"/>
            <a:ext cx="1158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75" name="Google Shape;975;p76"/>
          <p:cNvSpPr/>
          <p:nvPr/>
        </p:nvSpPr>
        <p:spPr>
          <a:xfrm>
            <a:off x="8873547" y="1703231"/>
            <a:ext cx="1353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76" name="Google Shape;976;p76"/>
          <p:cNvSpPr/>
          <p:nvPr/>
        </p:nvSpPr>
        <p:spPr>
          <a:xfrm>
            <a:off x="8722217" y="2279561"/>
            <a:ext cx="132000" cy="2863800"/>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77" name="Google Shape;977;p76"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78" name="Google Shape;978;p76"/>
          <p:cNvSpPr txBox="1"/>
          <p:nvPr/>
        </p:nvSpPr>
        <p:spPr>
          <a:xfrm>
            <a:off x="2565158" y="361601"/>
            <a:ext cx="33615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a:solidFill>
                  <a:srgbClr val="2F5496"/>
                </a:solidFill>
              </a:rPr>
              <a:t>RECOMENDACIONES</a:t>
            </a:r>
            <a:endParaRPr sz="1100"/>
          </a:p>
        </p:txBody>
      </p:sp>
      <p:sp>
        <p:nvSpPr>
          <p:cNvPr id="979" name="Google Shape;979;p76"/>
          <p:cNvSpPr/>
          <p:nvPr/>
        </p:nvSpPr>
        <p:spPr>
          <a:xfrm>
            <a:off x="289772" y="992279"/>
            <a:ext cx="8351700" cy="3393300"/>
          </a:xfrm>
          <a:prstGeom prst="rect">
            <a:avLst/>
          </a:prstGeom>
          <a:noFill/>
          <a:ln>
            <a:noFill/>
          </a:ln>
        </p:spPr>
        <p:txBody>
          <a:bodyPr spcFirstLastPara="1" wrap="square" lIns="68575" tIns="34275" rIns="68575" bIns="34275" anchor="t" anchorCtr="0">
            <a:noAutofit/>
          </a:bodyPr>
          <a:lstStyle/>
          <a:p>
            <a:pPr marL="254000" marR="0" lvl="0" indent="-254000" algn="just" rtl="0">
              <a:spcBef>
                <a:spcPts val="0"/>
              </a:spcBef>
              <a:spcAft>
                <a:spcPts val="0"/>
              </a:spcAft>
              <a:buClr>
                <a:schemeClr val="dk1"/>
              </a:buClr>
              <a:buSzPts val="1800"/>
              <a:buChar char="•"/>
            </a:pPr>
            <a:r>
              <a:rPr lang="es-419" sz="1800">
                <a:solidFill>
                  <a:schemeClr val="dk1"/>
                </a:solidFill>
              </a:rPr>
              <a:t>Seguir optimizando manteniendo la infraestructura y medios empleados por la universidad para el desarrollo del curso de nivelación que presta las condiciones adecuadas.</a:t>
            </a:r>
            <a:endParaRPr sz="1800">
              <a:solidFill>
                <a:schemeClr val="dk1"/>
              </a:solidFill>
            </a:endParaRPr>
          </a:p>
          <a:p>
            <a:pPr marL="254000" marR="0" lvl="0" indent="-254000" algn="just" rtl="0">
              <a:spcBef>
                <a:spcPts val="0"/>
              </a:spcBef>
              <a:spcAft>
                <a:spcPts val="0"/>
              </a:spcAft>
              <a:buClr>
                <a:schemeClr val="dk1"/>
              </a:buClr>
              <a:buSzPts val="1800"/>
              <a:buChar char="•"/>
            </a:pPr>
            <a:r>
              <a:rPr lang="es-419" sz="1800">
                <a:solidFill>
                  <a:schemeClr val="dk1"/>
                </a:solidFill>
              </a:rPr>
              <a:t>Realizar propuestas de cambios en la estructura de las asignaturas generales ya que se requiere de forma específica ámbitos relacionados dentro de la carrera con el fin de mejorar la efectividad del curso de nivelación.</a:t>
            </a:r>
            <a:endParaRPr sz="1800">
              <a:solidFill>
                <a:schemeClr val="dk1"/>
              </a:solidFill>
            </a:endParaRPr>
          </a:p>
          <a:p>
            <a:pPr marL="0" marR="0" lvl="0" indent="0" algn="just" rtl="0">
              <a:spcBef>
                <a:spcPts val="0"/>
              </a:spcBef>
              <a:spcAft>
                <a:spcPts val="0"/>
              </a:spcAft>
              <a:buNone/>
            </a:pPr>
            <a:endParaRPr sz="1800">
              <a:solidFill>
                <a:schemeClr val="dk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Google Shape;984;p77"/>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985" name="Google Shape;985;p77"/>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986" name="Google Shape;986;p77"/>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987" name="Google Shape;987;p77"/>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88" name="Google Shape;988;p77"/>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989" name="Google Shape;989;p77"/>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990" name="Google Shape;990;p77"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991" name="Google Shape;991;p77"/>
          <p:cNvSpPr txBox="1"/>
          <p:nvPr/>
        </p:nvSpPr>
        <p:spPr>
          <a:xfrm>
            <a:off x="1381260" y="1415066"/>
            <a:ext cx="6259200" cy="1916400"/>
          </a:xfrm>
          <a:prstGeom prst="rect">
            <a:avLst/>
          </a:prstGeom>
          <a:noFill/>
          <a:ln>
            <a:noFill/>
          </a:ln>
        </p:spPr>
        <p:txBody>
          <a:bodyPr spcFirstLastPara="1" wrap="square" lIns="68575" tIns="34275" rIns="68575" bIns="34275" anchor="t" anchorCtr="0">
            <a:spAutoFit/>
          </a:bodyPr>
          <a:lstStyle/>
          <a:p>
            <a:pPr marL="0" marR="0" lvl="0" indent="0" algn="ctr" rtl="0">
              <a:lnSpc>
                <a:spcPct val="150000"/>
              </a:lnSpc>
              <a:spcBef>
                <a:spcPts val="0"/>
              </a:spcBef>
              <a:spcAft>
                <a:spcPts val="0"/>
              </a:spcAft>
              <a:buNone/>
            </a:pPr>
            <a:r>
              <a:rPr lang="es-419" sz="4800" b="1">
                <a:solidFill>
                  <a:srgbClr val="2E75B5"/>
                </a:solidFill>
              </a:rPr>
              <a:t>GRACIAS POR SU ATENCIÓN</a:t>
            </a:r>
            <a:endParaRPr sz="4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0"/>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229" name="Google Shape;229;p30"/>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230" name="Google Shape;230;p30"/>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231" name="Google Shape;231;p30"/>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32" name="Google Shape;232;p30"/>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33" name="Google Shape;233;p30"/>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234" name="Google Shape;234;p30"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235" name="Google Shape;235;p30"/>
          <p:cNvSpPr/>
          <p:nvPr/>
        </p:nvSpPr>
        <p:spPr>
          <a:xfrm>
            <a:off x="955830" y="2177205"/>
            <a:ext cx="6942575" cy="992579"/>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es-419" sz="6000" b="1" i="0" u="none" strike="noStrike" cap="none">
                <a:solidFill>
                  <a:srgbClr val="2E75B5"/>
                </a:solidFill>
                <a:latin typeface="Arial"/>
                <a:ea typeface="Arial"/>
                <a:cs typeface="Arial"/>
                <a:sym typeface="Arial"/>
              </a:rPr>
              <a:t>MARCO TEÓRICO</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1"/>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241" name="Google Shape;241;p31"/>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242" name="Google Shape;242;p31"/>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243" name="Google Shape;243;p31"/>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44" name="Google Shape;244;p31"/>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45" name="Google Shape;245;p31"/>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246" name="Google Shape;246;p31"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247" name="Google Shape;247;p31"/>
          <p:cNvSpPr txBox="1"/>
          <p:nvPr/>
        </p:nvSpPr>
        <p:spPr>
          <a:xfrm>
            <a:off x="2543573" y="265101"/>
            <a:ext cx="4056900" cy="7158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i="0" u="none" strike="noStrike" cap="none">
                <a:solidFill>
                  <a:schemeClr val="dk1"/>
                </a:solidFill>
                <a:latin typeface="Calibri"/>
                <a:ea typeface="Calibri"/>
                <a:cs typeface="Calibri"/>
                <a:sym typeface="Calibri"/>
              </a:rPr>
              <a:t>ESTRUCTURA DEL SISTEMA EDUCATIVO</a:t>
            </a:r>
            <a:endParaRPr sz="1100"/>
          </a:p>
        </p:txBody>
      </p:sp>
      <p:grpSp>
        <p:nvGrpSpPr>
          <p:cNvPr id="248" name="Google Shape;248;p31"/>
          <p:cNvGrpSpPr/>
          <p:nvPr/>
        </p:nvGrpSpPr>
        <p:grpSpPr>
          <a:xfrm>
            <a:off x="2544488" y="1115616"/>
            <a:ext cx="4055050" cy="3728863"/>
            <a:chOff x="1196" y="254071"/>
            <a:chExt cx="5406733" cy="4971818"/>
          </a:xfrm>
        </p:grpSpPr>
        <p:sp>
          <p:nvSpPr>
            <p:cNvPr id="249" name="Google Shape;249;p31"/>
            <p:cNvSpPr/>
            <p:nvPr/>
          </p:nvSpPr>
          <p:spPr>
            <a:xfrm>
              <a:off x="1624322" y="254071"/>
              <a:ext cx="2160481" cy="2160481"/>
            </a:xfrm>
            <a:prstGeom prst="ellipse">
              <a:avLst/>
            </a:prstGeom>
            <a:solidFill>
              <a:schemeClr val="lt1"/>
            </a:solidFill>
            <a:ln w="12700" cap="flat" cmpd="sng">
              <a:solidFill>
                <a:srgbClr val="D66E29"/>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50" name="Google Shape;250;p31"/>
            <p:cNvSpPr txBox="1"/>
            <p:nvPr/>
          </p:nvSpPr>
          <p:spPr>
            <a:xfrm>
              <a:off x="1940717" y="570466"/>
              <a:ext cx="1527691" cy="1527691"/>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b="0" i="0" u="none" strike="noStrike" cap="none">
                  <a:solidFill>
                    <a:schemeClr val="dk1"/>
                  </a:solidFill>
                  <a:latin typeface="Calibri"/>
                  <a:ea typeface="Calibri"/>
                  <a:cs typeface="Calibri"/>
                  <a:sym typeface="Calibri"/>
                </a:rPr>
                <a:t>Bachillerato en ciencias</a:t>
              </a:r>
              <a:endParaRPr sz="1100">
                <a:solidFill>
                  <a:schemeClr val="dk1"/>
                </a:solidFill>
              </a:endParaRPr>
            </a:p>
          </p:txBody>
        </p:sp>
        <p:sp>
          <p:nvSpPr>
            <p:cNvPr id="251" name="Google Shape;251;p31"/>
            <p:cNvSpPr/>
            <p:nvPr/>
          </p:nvSpPr>
          <p:spPr>
            <a:xfrm rot="3600000">
              <a:off x="3220254" y="2361294"/>
              <a:ext cx="575458" cy="729162"/>
            </a:xfrm>
            <a:prstGeom prst="rightArrow">
              <a:avLst>
                <a:gd name="adj1" fmla="val 60000"/>
                <a:gd name="adj2" fmla="val 50000"/>
              </a:avLst>
            </a:prstGeom>
            <a:solidFill>
              <a:srgbClr val="F4BDA9"/>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52" name="Google Shape;252;p31"/>
            <p:cNvSpPr txBox="1"/>
            <p:nvPr/>
          </p:nvSpPr>
          <p:spPr>
            <a:xfrm rot="3600000">
              <a:off x="3263413" y="2432372"/>
              <a:ext cx="402821" cy="43749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53" name="Google Shape;253;p31"/>
            <p:cNvSpPr/>
            <p:nvPr/>
          </p:nvSpPr>
          <p:spPr>
            <a:xfrm>
              <a:off x="3247448" y="3065408"/>
              <a:ext cx="2160481" cy="2160481"/>
            </a:xfrm>
            <a:prstGeom prst="ellipse">
              <a:avLst/>
            </a:prstGeom>
            <a:solidFill>
              <a:schemeClr val="lt1"/>
            </a:solidFill>
            <a:ln w="12700" cap="flat" cmpd="sng">
              <a:solidFill>
                <a:srgbClr val="D66E29"/>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54" name="Google Shape;254;p31"/>
            <p:cNvSpPr txBox="1"/>
            <p:nvPr/>
          </p:nvSpPr>
          <p:spPr>
            <a:xfrm>
              <a:off x="3563843" y="3381803"/>
              <a:ext cx="1527691" cy="1527691"/>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b="0" i="0" u="none" strike="noStrike" cap="none">
                  <a:solidFill>
                    <a:schemeClr val="dk1"/>
                  </a:solidFill>
                  <a:latin typeface="Calibri"/>
                  <a:ea typeface="Calibri"/>
                  <a:cs typeface="Calibri"/>
                  <a:sym typeface="Calibri"/>
                </a:rPr>
                <a:t>Bachillerato técnico</a:t>
              </a:r>
              <a:endParaRPr sz="1100">
                <a:solidFill>
                  <a:schemeClr val="dk1"/>
                </a:solidFill>
              </a:endParaRPr>
            </a:p>
          </p:txBody>
        </p:sp>
        <p:sp>
          <p:nvSpPr>
            <p:cNvPr id="255" name="Google Shape;255;p31"/>
            <p:cNvSpPr/>
            <p:nvPr/>
          </p:nvSpPr>
          <p:spPr>
            <a:xfrm rot="10800000">
              <a:off x="2433120" y="3781067"/>
              <a:ext cx="575458" cy="729162"/>
            </a:xfrm>
            <a:prstGeom prst="rightArrow">
              <a:avLst>
                <a:gd name="adj1" fmla="val 60000"/>
                <a:gd name="adj2" fmla="val 50000"/>
              </a:avLst>
            </a:prstGeom>
            <a:solidFill>
              <a:srgbClr val="F4BDA9"/>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56" name="Google Shape;256;p31"/>
            <p:cNvSpPr txBox="1"/>
            <p:nvPr/>
          </p:nvSpPr>
          <p:spPr>
            <a:xfrm>
              <a:off x="2605757" y="3926899"/>
              <a:ext cx="402821" cy="43749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sp>
          <p:nvSpPr>
            <p:cNvPr id="257" name="Google Shape;257;p31"/>
            <p:cNvSpPr/>
            <p:nvPr/>
          </p:nvSpPr>
          <p:spPr>
            <a:xfrm>
              <a:off x="1196" y="3065408"/>
              <a:ext cx="2160481" cy="2160481"/>
            </a:xfrm>
            <a:prstGeom prst="ellipse">
              <a:avLst/>
            </a:prstGeom>
            <a:solidFill>
              <a:schemeClr val="lt1"/>
            </a:solidFill>
            <a:ln w="12700" cap="flat" cmpd="sng">
              <a:solidFill>
                <a:srgbClr val="D66E29"/>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58" name="Google Shape;258;p31"/>
            <p:cNvSpPr txBox="1"/>
            <p:nvPr/>
          </p:nvSpPr>
          <p:spPr>
            <a:xfrm>
              <a:off x="317591" y="3381803"/>
              <a:ext cx="1527691" cy="1527691"/>
            </a:xfrm>
            <a:prstGeom prst="rect">
              <a:avLst/>
            </a:prstGeom>
            <a:noFill/>
            <a:ln>
              <a:noFill/>
            </a:ln>
          </p:spPr>
          <p:txBody>
            <a:bodyPr spcFirstLastPara="1" wrap="square" lIns="22850" tIns="22850" rIns="22850" bIns="22850" anchor="ctr" anchorCtr="0">
              <a:noAutofit/>
            </a:bodyPr>
            <a:lstStyle/>
            <a:p>
              <a:pPr marL="0" marR="0" lvl="0" indent="0" algn="ctr" rtl="0">
                <a:lnSpc>
                  <a:spcPct val="90000"/>
                </a:lnSpc>
                <a:spcBef>
                  <a:spcPts val="0"/>
                </a:spcBef>
                <a:spcAft>
                  <a:spcPts val="0"/>
                </a:spcAft>
                <a:buClr>
                  <a:schemeClr val="lt1"/>
                </a:buClr>
                <a:buSzPts val="1800"/>
                <a:buFont typeface="Calibri"/>
                <a:buNone/>
              </a:pPr>
              <a:r>
                <a:rPr lang="es-419" sz="1800" b="0" i="0" u="none" strike="noStrike" cap="none">
                  <a:solidFill>
                    <a:schemeClr val="dk1"/>
                  </a:solidFill>
                  <a:latin typeface="Calibri"/>
                  <a:ea typeface="Calibri"/>
                  <a:cs typeface="Calibri"/>
                  <a:sym typeface="Calibri"/>
                </a:rPr>
                <a:t>Bachillerato </a:t>
              </a:r>
              <a:r>
                <a:rPr lang="es-419" sz="1800">
                  <a:solidFill>
                    <a:schemeClr val="dk1"/>
                  </a:solidFill>
                  <a:latin typeface="Calibri"/>
                  <a:ea typeface="Calibri"/>
                  <a:cs typeface="Calibri"/>
                  <a:sym typeface="Calibri"/>
                </a:rPr>
                <a:t>G</a:t>
              </a:r>
              <a:r>
                <a:rPr lang="es-419" sz="1800" b="0" i="0" u="none" strike="noStrike" cap="none">
                  <a:solidFill>
                    <a:schemeClr val="dk1"/>
                  </a:solidFill>
                  <a:latin typeface="Calibri"/>
                  <a:ea typeface="Calibri"/>
                  <a:cs typeface="Calibri"/>
                  <a:sym typeface="Calibri"/>
                </a:rPr>
                <a:t>eneral </a:t>
              </a:r>
              <a:r>
                <a:rPr lang="es-419" sz="1800">
                  <a:solidFill>
                    <a:schemeClr val="dk1"/>
                  </a:solidFill>
                  <a:latin typeface="Calibri"/>
                  <a:ea typeface="Calibri"/>
                  <a:cs typeface="Calibri"/>
                  <a:sym typeface="Calibri"/>
                </a:rPr>
                <a:t>U</a:t>
              </a:r>
              <a:r>
                <a:rPr lang="es-419" sz="1800" b="0" i="0" u="none" strike="noStrike" cap="none">
                  <a:solidFill>
                    <a:schemeClr val="dk1"/>
                  </a:solidFill>
                  <a:latin typeface="Calibri"/>
                  <a:ea typeface="Calibri"/>
                  <a:cs typeface="Calibri"/>
                  <a:sym typeface="Calibri"/>
                </a:rPr>
                <a:t>nificado B.G.U</a:t>
              </a:r>
              <a:endParaRPr sz="1100">
                <a:solidFill>
                  <a:schemeClr val="dk1"/>
                </a:solidFill>
              </a:endParaRPr>
            </a:p>
          </p:txBody>
        </p:sp>
        <p:sp>
          <p:nvSpPr>
            <p:cNvPr id="259" name="Google Shape;259;p31"/>
            <p:cNvSpPr/>
            <p:nvPr/>
          </p:nvSpPr>
          <p:spPr>
            <a:xfrm rot="-3600000">
              <a:off x="1597128" y="2389503"/>
              <a:ext cx="575458" cy="729162"/>
            </a:xfrm>
            <a:prstGeom prst="rightArrow">
              <a:avLst>
                <a:gd name="adj1" fmla="val 60000"/>
                <a:gd name="adj2" fmla="val 50000"/>
              </a:avLst>
            </a:prstGeom>
            <a:solidFill>
              <a:srgbClr val="F4BDA9"/>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solidFill>
                  <a:schemeClr val="dk1"/>
                </a:solidFill>
              </a:endParaRPr>
            </a:p>
          </p:txBody>
        </p:sp>
        <p:sp>
          <p:nvSpPr>
            <p:cNvPr id="260" name="Google Shape;260;p31"/>
            <p:cNvSpPr txBox="1"/>
            <p:nvPr/>
          </p:nvSpPr>
          <p:spPr>
            <a:xfrm rot="-3600000">
              <a:off x="1640287" y="2610089"/>
              <a:ext cx="402821" cy="437498"/>
            </a:xfrm>
            <a:prstGeom prst="rect">
              <a:avLst/>
            </a:prstGeom>
            <a:noFill/>
            <a:ln>
              <a:noFill/>
            </a:ln>
          </p:spPr>
          <p:txBody>
            <a:bodyPr spcFirstLastPara="1" wrap="square" lIns="0" tIns="0" rIns="0" bIns="0"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sz="1400" b="0" i="0" u="none" strike="noStrike" cap="none">
                <a:solidFill>
                  <a:schemeClr val="dk1"/>
                </a:solidFill>
                <a:latin typeface="Calibri"/>
                <a:ea typeface="Calibri"/>
                <a:cs typeface="Calibri"/>
                <a:sym typeface="Calibri"/>
              </a:endParaRPr>
            </a:p>
          </p:txBody>
        </p:sp>
      </p:grpSp>
      <p:sp>
        <p:nvSpPr>
          <p:cNvPr id="261" name="Google Shape;261;p31"/>
          <p:cNvSpPr txBox="1"/>
          <p:nvPr/>
        </p:nvSpPr>
        <p:spPr>
          <a:xfrm>
            <a:off x="6717525" y="4610550"/>
            <a:ext cx="1660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419">
                <a:latin typeface="Calibri"/>
                <a:ea typeface="Calibri"/>
                <a:cs typeface="Calibri"/>
                <a:sym typeface="Calibri"/>
              </a:rPr>
              <a:t>Fuente: MINEDUC</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2"/>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cxnSp>
        <p:nvCxnSpPr>
          <p:cNvPr id="267" name="Google Shape;267;p32"/>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268" name="Google Shape;268;p32"/>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269" name="Google Shape;269;p32"/>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70" name="Google Shape;270;p32"/>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271" name="Google Shape;271;p32"/>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pic>
        <p:nvPicPr>
          <p:cNvPr id="272" name="Google Shape;272;p32"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273" name="Google Shape;273;p32"/>
          <p:cNvSpPr txBox="1"/>
          <p:nvPr/>
        </p:nvSpPr>
        <p:spPr>
          <a:xfrm>
            <a:off x="2281499" y="568513"/>
            <a:ext cx="45810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i="0" u="none" strike="noStrike" cap="none">
                <a:solidFill>
                  <a:schemeClr val="dk1"/>
                </a:solidFill>
              </a:rPr>
              <a:t>MALLA CURRICULAR DEL B.G.U.</a:t>
            </a:r>
            <a:endParaRPr sz="2100" b="1" i="0" u="none" strike="noStrike" cap="none">
              <a:solidFill>
                <a:schemeClr val="dk1"/>
              </a:solidFill>
            </a:endParaRPr>
          </a:p>
        </p:txBody>
      </p:sp>
      <p:pic>
        <p:nvPicPr>
          <p:cNvPr id="274" name="Google Shape;274;p32"/>
          <p:cNvPicPr preferRelativeResize="0"/>
          <p:nvPr/>
        </p:nvPicPr>
        <p:blipFill rotWithShape="1">
          <a:blip r:embed="rId4">
            <a:alphaModFix/>
          </a:blip>
          <a:srcRect/>
          <a:stretch/>
        </p:blipFill>
        <p:spPr>
          <a:xfrm>
            <a:off x="1236365" y="1020962"/>
            <a:ext cx="6311602" cy="3275124"/>
          </a:xfrm>
          <a:prstGeom prst="rect">
            <a:avLst/>
          </a:prstGeom>
          <a:noFill/>
          <a:ln>
            <a:noFill/>
          </a:ln>
        </p:spPr>
      </p:pic>
      <p:sp>
        <p:nvSpPr>
          <p:cNvPr id="275" name="Google Shape;275;p32"/>
          <p:cNvSpPr txBox="1"/>
          <p:nvPr/>
        </p:nvSpPr>
        <p:spPr>
          <a:xfrm>
            <a:off x="1043099" y="4356100"/>
            <a:ext cx="7057800" cy="7158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s-419" sz="1400" b="1" i="0" u="none" strike="noStrike" cap="none">
                <a:solidFill>
                  <a:schemeClr val="dk1"/>
                </a:solidFill>
              </a:rPr>
              <a:t>Tabla 1 </a:t>
            </a:r>
            <a:r>
              <a:rPr lang="es-419" sz="1400" i="0" u="none" strike="noStrike" cap="none">
                <a:solidFill>
                  <a:schemeClr val="dk1"/>
                </a:solidFill>
              </a:rPr>
              <a:t>Plan de Estudios para el nivel de Bachillerato General Unificado (BGU)</a:t>
            </a:r>
            <a:endParaRPr sz="1400" b="1">
              <a:solidFill>
                <a:schemeClr val="dk1"/>
              </a:solidFill>
            </a:endParaRPr>
          </a:p>
          <a:p>
            <a:pPr marL="0" marR="0" lvl="0" indent="0" algn="l" rtl="0">
              <a:spcBef>
                <a:spcPts val="0"/>
              </a:spcBef>
              <a:spcAft>
                <a:spcPts val="0"/>
              </a:spcAft>
              <a:buNone/>
            </a:pPr>
            <a:r>
              <a:rPr lang="es-419" sz="1400" b="1">
                <a:solidFill>
                  <a:schemeClr val="dk1"/>
                </a:solidFill>
              </a:rPr>
              <a:t>Fuente</a:t>
            </a:r>
            <a:r>
              <a:rPr lang="es-419" sz="1400">
                <a:solidFill>
                  <a:schemeClr val="dk1"/>
                </a:solidFill>
              </a:rPr>
              <a:t>: (Acuerdo-Ministerial, 2016). </a:t>
            </a:r>
            <a:endParaRPr sz="1400">
              <a:solidFill>
                <a:schemeClr val="dk1"/>
              </a:solidFill>
            </a:endParaRPr>
          </a:p>
          <a:p>
            <a:pPr marL="0" marR="0" lvl="0" indent="0" algn="l" rtl="0">
              <a:spcBef>
                <a:spcPts val="0"/>
              </a:spcBef>
              <a:spcAft>
                <a:spcPts val="0"/>
              </a:spcAft>
              <a:buNone/>
            </a:pPr>
            <a:endParaRPr sz="14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3"/>
          <p:cNvSpPr/>
          <p:nvPr/>
        </p:nvSpPr>
        <p:spPr>
          <a:xfrm rot="5400000">
            <a:off x="82103" y="-82103"/>
            <a:ext cx="956257" cy="1120465"/>
          </a:xfrm>
          <a:prstGeom prst="rtTriangle">
            <a:avLst/>
          </a:prstGeom>
          <a:solidFill>
            <a:srgbClr val="548135"/>
          </a:solidFill>
          <a:ln w="12700" cap="flat" cmpd="sng">
            <a:solidFill>
              <a:srgbClr val="42719B"/>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cxnSp>
        <p:nvCxnSpPr>
          <p:cNvPr id="281" name="Google Shape;281;p33"/>
          <p:cNvCxnSpPr/>
          <p:nvPr/>
        </p:nvCxnSpPr>
        <p:spPr>
          <a:xfrm flipH="1">
            <a:off x="-10463" y="0"/>
            <a:ext cx="1246835" cy="1115633"/>
          </a:xfrm>
          <a:prstGeom prst="straightConnector1">
            <a:avLst/>
          </a:prstGeom>
          <a:noFill/>
          <a:ln w="38100" cap="flat" cmpd="sng">
            <a:solidFill>
              <a:srgbClr val="548135"/>
            </a:solidFill>
            <a:prstDash val="solid"/>
            <a:miter lim="800000"/>
            <a:headEnd type="none" w="sm" len="sm"/>
            <a:tailEnd type="none" w="sm" len="sm"/>
          </a:ln>
        </p:spPr>
      </p:cxnSp>
      <p:cxnSp>
        <p:nvCxnSpPr>
          <p:cNvPr id="282" name="Google Shape;282;p33"/>
          <p:cNvCxnSpPr/>
          <p:nvPr/>
        </p:nvCxnSpPr>
        <p:spPr>
          <a:xfrm flipH="1">
            <a:off x="0" y="0"/>
            <a:ext cx="1381260" cy="1246031"/>
          </a:xfrm>
          <a:prstGeom prst="straightConnector1">
            <a:avLst/>
          </a:prstGeom>
          <a:noFill/>
          <a:ln w="38100" cap="flat" cmpd="sng">
            <a:solidFill>
              <a:srgbClr val="548135"/>
            </a:solidFill>
            <a:prstDash val="solid"/>
            <a:miter lim="800000"/>
            <a:headEnd type="none" w="sm" len="sm"/>
            <a:tailEnd type="none" w="sm" len="sm"/>
          </a:ln>
        </p:spPr>
      </p:cxnSp>
      <p:sp>
        <p:nvSpPr>
          <p:cNvPr id="283" name="Google Shape;283;p33"/>
          <p:cNvSpPr/>
          <p:nvPr/>
        </p:nvSpPr>
        <p:spPr>
          <a:xfrm>
            <a:off x="9028092" y="874156"/>
            <a:ext cx="115908"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84" name="Google Shape;284;p33"/>
          <p:cNvSpPr/>
          <p:nvPr/>
        </p:nvSpPr>
        <p:spPr>
          <a:xfrm>
            <a:off x="8873547" y="1703231"/>
            <a:ext cx="135227"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sp>
        <p:nvSpPr>
          <p:cNvPr id="285" name="Google Shape;285;p33"/>
          <p:cNvSpPr/>
          <p:nvPr/>
        </p:nvSpPr>
        <p:spPr>
          <a:xfrm>
            <a:off x="8722217" y="2279561"/>
            <a:ext cx="132010" cy="2863939"/>
          </a:xfrm>
          <a:prstGeom prst="roundRect">
            <a:avLst>
              <a:gd name="adj" fmla="val 16667"/>
            </a:avLst>
          </a:prstGeom>
          <a:solidFill>
            <a:srgbClr val="548135"/>
          </a:solidFill>
          <a:ln w="12700" cap="flat" cmpd="sng">
            <a:solidFill>
              <a:srgbClr val="548135"/>
            </a:solidFill>
            <a:prstDash val="solid"/>
            <a:miter lim="800000"/>
            <a:headEnd type="none" w="sm" len="sm"/>
            <a:tailEnd type="none" w="sm" len="sm"/>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a:solidFill>
                <a:schemeClr val="lt1"/>
              </a:solidFill>
              <a:latin typeface="Calibri"/>
              <a:ea typeface="Calibri"/>
              <a:cs typeface="Calibri"/>
              <a:sym typeface="Calibri"/>
            </a:endParaRPr>
          </a:p>
        </p:txBody>
      </p:sp>
      <p:pic>
        <p:nvPicPr>
          <p:cNvPr id="286" name="Google Shape;286;p33" descr="Resultado de imagen para logo espe"/>
          <p:cNvPicPr preferRelativeResize="0"/>
          <p:nvPr/>
        </p:nvPicPr>
        <p:blipFill rotWithShape="1">
          <a:blip r:embed="rId3">
            <a:alphaModFix/>
          </a:blip>
          <a:srcRect/>
          <a:stretch/>
        </p:blipFill>
        <p:spPr>
          <a:xfrm>
            <a:off x="5640946" y="-67615"/>
            <a:ext cx="3882980" cy="741140"/>
          </a:xfrm>
          <a:prstGeom prst="rect">
            <a:avLst/>
          </a:prstGeom>
          <a:noFill/>
          <a:ln>
            <a:noFill/>
          </a:ln>
        </p:spPr>
      </p:pic>
      <p:sp>
        <p:nvSpPr>
          <p:cNvPr id="287" name="Google Shape;287;p33"/>
          <p:cNvSpPr txBox="1"/>
          <p:nvPr/>
        </p:nvSpPr>
        <p:spPr>
          <a:xfrm>
            <a:off x="2453735" y="426801"/>
            <a:ext cx="4056900" cy="392400"/>
          </a:xfrm>
          <a:prstGeom prst="rect">
            <a:avLst/>
          </a:prstGeom>
          <a:noFill/>
          <a:ln>
            <a:noFill/>
          </a:ln>
        </p:spPr>
        <p:txBody>
          <a:bodyPr spcFirstLastPara="1" wrap="square" lIns="68575" tIns="34275" rIns="68575" bIns="34275" anchor="t" anchorCtr="0">
            <a:spAutoFit/>
          </a:bodyPr>
          <a:lstStyle/>
          <a:p>
            <a:pPr marL="0" marR="0" lvl="0" indent="0" algn="ctr" rtl="0">
              <a:spcBef>
                <a:spcPts val="0"/>
              </a:spcBef>
              <a:spcAft>
                <a:spcPts val="0"/>
              </a:spcAft>
              <a:buNone/>
            </a:pPr>
            <a:r>
              <a:rPr lang="es-419" sz="2100" b="1">
                <a:solidFill>
                  <a:schemeClr val="dk1"/>
                </a:solidFill>
                <a:latin typeface="Calibri"/>
                <a:ea typeface="Calibri"/>
                <a:cs typeface="Calibri"/>
                <a:sym typeface="Calibri"/>
              </a:rPr>
              <a:t>SER BACHILLER / TRANSFORMAR</a:t>
            </a:r>
            <a:endParaRPr sz="1100"/>
          </a:p>
        </p:txBody>
      </p:sp>
      <p:grpSp>
        <p:nvGrpSpPr>
          <p:cNvPr id="288" name="Google Shape;288;p33"/>
          <p:cNvGrpSpPr/>
          <p:nvPr/>
        </p:nvGrpSpPr>
        <p:grpSpPr>
          <a:xfrm>
            <a:off x="577539" y="1002157"/>
            <a:ext cx="7809224" cy="1965600"/>
            <a:chOff x="0" y="61198"/>
            <a:chExt cx="10412298" cy="2620800"/>
          </a:xfrm>
        </p:grpSpPr>
        <p:sp>
          <p:nvSpPr>
            <p:cNvPr id="289" name="Google Shape;289;p33"/>
            <p:cNvSpPr/>
            <p:nvPr/>
          </p:nvSpPr>
          <p:spPr>
            <a:xfrm>
              <a:off x="0" y="61198"/>
              <a:ext cx="10412298" cy="1216800"/>
            </a:xfrm>
            <a:prstGeom prst="roundRect">
              <a:avLst>
                <a:gd name="adj" fmla="val 16667"/>
              </a:avLst>
            </a:prstGeom>
            <a:solidFill>
              <a:srgbClr val="E1EFD8"/>
            </a:solidFill>
            <a:ln w="12700" cap="flat" cmpd="sng">
              <a:solidFill>
                <a:srgbClr val="00B050"/>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90" name="Google Shape;290;p33"/>
            <p:cNvSpPr txBox="1"/>
            <p:nvPr/>
          </p:nvSpPr>
          <p:spPr>
            <a:xfrm>
              <a:off x="59399" y="120597"/>
              <a:ext cx="10293500" cy="1098002"/>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es-419" sz="1800">
                  <a:solidFill>
                    <a:schemeClr val="dk1"/>
                  </a:solidFill>
                  <a:latin typeface="Calibri"/>
                  <a:ea typeface="Calibri"/>
                  <a:cs typeface="Calibri"/>
                  <a:sym typeface="Calibri"/>
                </a:rPr>
                <a:t>Prueba de conocimientos y aptitudes académica, con el cual se obtiene información sobre las habilidades y destrezas que poseen los estudiantes</a:t>
              </a:r>
              <a:endParaRPr sz="1800">
                <a:solidFill>
                  <a:schemeClr val="dk1"/>
                </a:solidFill>
                <a:latin typeface="Calibri"/>
                <a:ea typeface="Calibri"/>
                <a:cs typeface="Calibri"/>
                <a:sym typeface="Calibri"/>
              </a:endParaRPr>
            </a:p>
          </p:txBody>
        </p:sp>
        <p:sp>
          <p:nvSpPr>
            <p:cNvPr id="291" name="Google Shape;291;p33"/>
            <p:cNvSpPr/>
            <p:nvPr/>
          </p:nvSpPr>
          <p:spPr>
            <a:xfrm>
              <a:off x="0" y="1465198"/>
              <a:ext cx="10412298" cy="1216800"/>
            </a:xfrm>
            <a:prstGeom prst="roundRect">
              <a:avLst>
                <a:gd name="adj" fmla="val 16667"/>
              </a:avLst>
            </a:prstGeom>
            <a:solidFill>
              <a:srgbClr val="FFF2CC"/>
            </a:solidFill>
            <a:ln w="12700" cap="flat" cmpd="sng">
              <a:solidFill>
                <a:srgbClr val="00B050"/>
              </a:solidFill>
              <a:prstDash val="solid"/>
              <a:miter lim="800000"/>
              <a:headEnd type="none" w="sm" len="sm"/>
              <a:tailEnd type="none" w="sm" len="sm"/>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292" name="Google Shape;292;p33"/>
            <p:cNvSpPr txBox="1"/>
            <p:nvPr/>
          </p:nvSpPr>
          <p:spPr>
            <a:xfrm>
              <a:off x="59399" y="1524597"/>
              <a:ext cx="10293500" cy="1098002"/>
            </a:xfrm>
            <a:prstGeom prst="rect">
              <a:avLst/>
            </a:prstGeom>
            <a:noFill/>
            <a:ln>
              <a:noFill/>
            </a:ln>
          </p:spPr>
          <p:txBody>
            <a:bodyPr spcFirstLastPara="1" wrap="square" lIns="68575" tIns="68575" rIns="68575" bIns="68575" anchor="ctr" anchorCtr="0">
              <a:noAutofit/>
            </a:bodyPr>
            <a:lstStyle/>
            <a:p>
              <a:pPr marL="0" marR="0" lvl="0" indent="0" algn="l" rtl="0">
                <a:lnSpc>
                  <a:spcPct val="90000"/>
                </a:lnSpc>
                <a:spcBef>
                  <a:spcPts val="0"/>
                </a:spcBef>
                <a:spcAft>
                  <a:spcPts val="0"/>
                </a:spcAft>
                <a:buClr>
                  <a:schemeClr val="dk1"/>
                </a:buClr>
                <a:buSzPts val="1800"/>
                <a:buFont typeface="Calibri"/>
                <a:buNone/>
              </a:pPr>
              <a:r>
                <a:rPr lang="es-419" sz="1800">
                  <a:solidFill>
                    <a:schemeClr val="dk1"/>
                  </a:solidFill>
                  <a:latin typeface="Calibri"/>
                  <a:ea typeface="Calibri"/>
                  <a:cs typeface="Calibri"/>
                  <a:sym typeface="Calibri"/>
                </a:rPr>
                <a:t>Mismas que serán indispensables para el postulante y le aseguraran éxito</a:t>
              </a:r>
              <a:endParaRPr sz="1800">
                <a:solidFill>
                  <a:schemeClr val="dk1"/>
                </a:solidFill>
                <a:latin typeface="Calibri"/>
                <a:ea typeface="Calibri"/>
                <a:cs typeface="Calibri"/>
                <a:sym typeface="Calibri"/>
              </a:endParaRPr>
            </a:p>
          </p:txBody>
        </p:sp>
      </p:grpSp>
      <p:pic>
        <p:nvPicPr>
          <p:cNvPr id="293" name="Google Shape;293;p33"/>
          <p:cNvPicPr preferRelativeResize="0"/>
          <p:nvPr/>
        </p:nvPicPr>
        <p:blipFill rotWithShape="1">
          <a:blip r:embed="rId4">
            <a:alphaModFix/>
          </a:blip>
          <a:srcRect t="31324" b="30479"/>
          <a:stretch/>
        </p:blipFill>
        <p:spPr>
          <a:xfrm>
            <a:off x="1120464" y="3331412"/>
            <a:ext cx="2857500" cy="1091485"/>
          </a:xfrm>
          <a:prstGeom prst="rect">
            <a:avLst/>
          </a:prstGeom>
          <a:noFill/>
          <a:ln>
            <a:noFill/>
          </a:ln>
        </p:spPr>
      </p:pic>
      <p:pic>
        <p:nvPicPr>
          <p:cNvPr id="294" name="Google Shape;294;p33" descr="▷CRONOGRAMA EXAMEN TRANSFORMAR EAES - Top5-Plus"/>
          <p:cNvPicPr preferRelativeResize="0"/>
          <p:nvPr/>
        </p:nvPicPr>
        <p:blipFill rotWithShape="1">
          <a:blip r:embed="rId5">
            <a:alphaModFix/>
          </a:blip>
          <a:srcRect/>
          <a:stretch/>
        </p:blipFill>
        <p:spPr>
          <a:xfrm>
            <a:off x="4577769" y="3287362"/>
            <a:ext cx="3594548" cy="117958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6098</Words>
  <Application>Microsoft Macintosh PowerPoint</Application>
  <PresentationFormat>Presentación en pantalla (16:9)</PresentationFormat>
  <Paragraphs>504</Paragraphs>
  <Slides>53</Slides>
  <Notes>53</Notes>
  <HiddenSlides>3</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53</vt:i4>
      </vt:variant>
    </vt:vector>
  </HeadingPairs>
  <TitlesOfParts>
    <vt:vector size="59" baseType="lpstr">
      <vt:lpstr>Arial</vt:lpstr>
      <vt:lpstr>Calibri</vt:lpstr>
      <vt:lpstr>Noto Sans Symbols</vt:lpstr>
      <vt:lpstr>Times New Roman</vt:lpstr>
      <vt:lpstr>Simple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Henry David Loachamin Iza</cp:lastModifiedBy>
  <cp:revision>1</cp:revision>
  <dcterms:modified xsi:type="dcterms:W3CDTF">2021-09-16T18:59:05Z</dcterms:modified>
</cp:coreProperties>
</file>