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notesSlides/notesSlide2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1.xml" ContentType="application/vnd.openxmlformats-officedocument.themeOverride+xml"/>
  <Override PartName="/ppt/notesSlides/notesSlide2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2.xml" ContentType="application/vnd.openxmlformats-officedocument.themeOverride+xml"/>
  <Override PartName="/ppt/notesSlides/notesSlide2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3.xml" ContentType="application/vnd.openxmlformats-officedocument.themeOverr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5"/>
  </p:notesMasterIdLst>
  <p:handoutMasterIdLst>
    <p:handoutMasterId r:id="rId36"/>
  </p:handoutMasterIdLst>
  <p:sldIdLst>
    <p:sldId id="336" r:id="rId2"/>
    <p:sldId id="420" r:id="rId3"/>
    <p:sldId id="466" r:id="rId4"/>
    <p:sldId id="473" r:id="rId5"/>
    <p:sldId id="496" r:id="rId6"/>
    <p:sldId id="474" r:id="rId7"/>
    <p:sldId id="476" r:id="rId8"/>
    <p:sldId id="497" r:id="rId9"/>
    <p:sldId id="498" r:id="rId10"/>
    <p:sldId id="477" r:id="rId11"/>
    <p:sldId id="478" r:id="rId12"/>
    <p:sldId id="480" r:id="rId13"/>
    <p:sldId id="511" r:id="rId14"/>
    <p:sldId id="481" r:id="rId15"/>
    <p:sldId id="485" r:id="rId16"/>
    <p:sldId id="499" r:id="rId17"/>
    <p:sldId id="500" r:id="rId18"/>
    <p:sldId id="483" r:id="rId19"/>
    <p:sldId id="501" r:id="rId20"/>
    <p:sldId id="502" r:id="rId21"/>
    <p:sldId id="484" r:id="rId22"/>
    <p:sldId id="503" r:id="rId23"/>
    <p:sldId id="482" r:id="rId24"/>
    <p:sldId id="504" r:id="rId25"/>
    <p:sldId id="486" r:id="rId26"/>
    <p:sldId id="505" r:id="rId27"/>
    <p:sldId id="487" r:id="rId28"/>
    <p:sldId id="506" r:id="rId29"/>
    <p:sldId id="513" r:id="rId30"/>
    <p:sldId id="515" r:id="rId31"/>
    <p:sldId id="493" r:id="rId32"/>
    <p:sldId id="495" r:id="rId33"/>
    <p:sldId id="507"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initials="A" lastIdx="7" clrIdx="0">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009900"/>
    <a:srgbClr val="FF3300"/>
    <a:srgbClr val="FF00FF"/>
    <a:srgbClr val="6A8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8398" autoAdjust="0"/>
  </p:normalViewPr>
  <p:slideViewPr>
    <p:cSldViewPr snapToGrid="0">
      <p:cViewPr varScale="1">
        <p:scale>
          <a:sx n="97" d="100"/>
          <a:sy n="97" d="100"/>
        </p:scale>
        <p:origin x="90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TESIS\TABLAS%20TESIS\TABLA%20PAPER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User\Desktop\TABLA%20TESIS%20RESUMEN%20RESULTADOS.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User\Desktop\TABLA%20TESIS%20RESUMEN%20RESULTADO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User\Desktop\TABLA%20TESIS%20RESUMEN%20RESULTADO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User\Desktop\TABLA%20TESIS%20RESUMEN%20RESULTADOS.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User\Desktop\TABLA%20TESIS%20RESUMEN%20RESULTADOS.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User\Desktop\TABLA%20TESIS%20RESUMEN%20RESULTADOS.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User\Desktop\TABLA%20TESIS%20RESUMEN%20RESULTADO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TESIS\TABLAS%20TESIS\TABLA%20PAPE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TABLA%20TESIS%20RESUMEN%20RESULTAD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User\Desktop\TABLA%20TESIS%20RESUMEN%20RESULTADO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User\Desktop\TABLA%20TESIS%20RESUMEN%20RESULTADO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User\Desktop\TABLA%20TESIS%20RESUMEN%20RESULTADO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User\Desktop\TABLA%20TESIS%20RESUMEN%20RESULTADO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User\Desktop\TABLA%20TESIS%20RESUMEN%20RESULTADO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User\Desktop\TABLA%20TESIS%20RESUMEN%20RESULTAD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3"/>
          <c:dPt>
            <c:idx val="0"/>
            <c:bubble3D val="0"/>
            <c:spPr>
              <a:solidFill>
                <a:srgbClr val="CC66FF"/>
              </a:solidFill>
              <a:ln w="19050">
                <a:solidFill>
                  <a:schemeClr val="lt1"/>
                </a:solidFill>
              </a:ln>
              <a:effectLst/>
            </c:spPr>
            <c:extLst>
              <c:ext xmlns:c16="http://schemas.microsoft.com/office/drawing/2014/chart" uri="{C3380CC4-5D6E-409C-BE32-E72D297353CC}">
                <c16:uniqueId val="{00000001-A2D8-44B7-8DA6-5337140400D7}"/>
              </c:ext>
            </c:extLst>
          </c:dPt>
          <c:dPt>
            <c:idx val="1"/>
            <c:bubble3D val="0"/>
            <c:spPr>
              <a:solidFill>
                <a:srgbClr val="00FFFF"/>
              </a:solidFill>
              <a:ln w="19050">
                <a:solidFill>
                  <a:schemeClr val="lt1"/>
                </a:solidFill>
              </a:ln>
              <a:effectLst/>
            </c:spPr>
            <c:extLst>
              <c:ext xmlns:c16="http://schemas.microsoft.com/office/drawing/2014/chart" uri="{C3380CC4-5D6E-409C-BE32-E72D297353CC}">
                <c16:uniqueId val="{00000003-A2D8-44B7-8DA6-5337140400D7}"/>
              </c:ext>
            </c:extLst>
          </c:dPt>
          <c:dPt>
            <c:idx val="2"/>
            <c:bubble3D val="0"/>
            <c:spPr>
              <a:solidFill>
                <a:srgbClr val="99CCFF"/>
              </a:solidFill>
              <a:ln w="19050">
                <a:solidFill>
                  <a:schemeClr val="lt1"/>
                </a:solidFill>
              </a:ln>
              <a:effectLst/>
            </c:spPr>
            <c:extLst>
              <c:ext xmlns:c16="http://schemas.microsoft.com/office/drawing/2014/chart" uri="{C3380CC4-5D6E-409C-BE32-E72D297353CC}">
                <c16:uniqueId val="{00000005-A2D8-44B7-8DA6-5337140400D7}"/>
              </c:ext>
            </c:extLst>
          </c:dPt>
          <c:dPt>
            <c:idx val="3"/>
            <c:bubble3D val="0"/>
            <c:spPr>
              <a:solidFill>
                <a:srgbClr val="0099FF"/>
              </a:solidFill>
              <a:ln w="19050">
                <a:solidFill>
                  <a:schemeClr val="lt1"/>
                </a:solidFill>
              </a:ln>
              <a:effectLst/>
            </c:spPr>
            <c:extLst>
              <c:ext xmlns:c16="http://schemas.microsoft.com/office/drawing/2014/chart" uri="{C3380CC4-5D6E-409C-BE32-E72D297353CC}">
                <c16:uniqueId val="{00000007-A2D8-44B7-8DA6-5337140400D7}"/>
              </c:ext>
            </c:extLst>
          </c:dPt>
          <c:dPt>
            <c:idx val="4"/>
            <c:bubble3D val="0"/>
            <c:spPr>
              <a:solidFill>
                <a:srgbClr val="33CCFF"/>
              </a:solidFill>
              <a:ln w="19050">
                <a:solidFill>
                  <a:schemeClr val="lt1"/>
                </a:solidFill>
              </a:ln>
              <a:effectLst/>
            </c:spPr>
            <c:extLst>
              <c:ext xmlns:c16="http://schemas.microsoft.com/office/drawing/2014/chart" uri="{C3380CC4-5D6E-409C-BE32-E72D297353CC}">
                <c16:uniqueId val="{00000009-A2D8-44B7-8DA6-5337140400D7}"/>
              </c:ext>
            </c:extLst>
          </c:dPt>
          <c:dPt>
            <c:idx val="5"/>
            <c:bubble3D val="0"/>
            <c:spPr>
              <a:solidFill>
                <a:srgbClr val="33CCCC"/>
              </a:solidFill>
              <a:ln w="19050">
                <a:solidFill>
                  <a:schemeClr val="lt1"/>
                </a:solidFill>
              </a:ln>
              <a:effectLst/>
            </c:spPr>
            <c:extLst>
              <c:ext xmlns:c16="http://schemas.microsoft.com/office/drawing/2014/chart" uri="{C3380CC4-5D6E-409C-BE32-E72D297353CC}">
                <c16:uniqueId val="{0000000B-A2D8-44B7-8DA6-5337140400D7}"/>
              </c:ext>
            </c:extLst>
          </c:dPt>
          <c:dLbls>
            <c:dLbl>
              <c:idx val="0"/>
              <c:tx>
                <c:rich>
                  <a:bodyPr/>
                  <a:lstStyle/>
                  <a:p>
                    <a:fld id="{6AF49ED8-DFD2-45CD-BF09-BEEEAB25E55D}" type="VALUE">
                      <a:rPr lang="en-US"/>
                      <a:pPr/>
                      <a:t>[VALOR]</a:t>
                    </a:fld>
                    <a:r>
                      <a:rPr lang="en-US" sz="800" b="1" i="0" u="none" strike="noStrike" kern="1200" baseline="0">
                        <a:solidFill>
                          <a:sysClr val="windowText" lastClr="000000">
                            <a:lumMod val="75000"/>
                            <a:lumOff val="25000"/>
                          </a:sysClr>
                        </a:solidFill>
                      </a:rPr>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D8-44B7-8DA6-5337140400D7}"/>
                </c:ext>
              </c:extLst>
            </c:dLbl>
            <c:dLbl>
              <c:idx val="1"/>
              <c:tx>
                <c:rich>
                  <a:bodyPr/>
                  <a:lstStyle/>
                  <a:p>
                    <a:fld id="{C9F20E2E-0BEC-4DA4-9E3E-F43EE624826F}" type="VALUE">
                      <a:rPr lang="en-US"/>
                      <a:pPr/>
                      <a:t>[VALOR]</a:t>
                    </a:fld>
                    <a:r>
                      <a:rPr lang="en-US" sz="800" b="1" i="0" u="none" strike="noStrike" kern="1200" baseline="0">
                        <a:solidFill>
                          <a:sysClr val="windowText" lastClr="000000">
                            <a:lumMod val="75000"/>
                            <a:lumOff val="25000"/>
                          </a:sysClr>
                        </a:solidFill>
                      </a:rPr>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2D8-44B7-8DA6-5337140400D7}"/>
                </c:ext>
              </c:extLst>
            </c:dLbl>
            <c:dLbl>
              <c:idx val="2"/>
              <c:tx>
                <c:rich>
                  <a:bodyPr/>
                  <a:lstStyle/>
                  <a:p>
                    <a:fld id="{67807809-DFF2-4834-94B9-F7AAA5A663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2D8-44B7-8DA6-5337140400D7}"/>
                </c:ext>
              </c:extLst>
            </c:dLbl>
            <c:dLbl>
              <c:idx val="3"/>
              <c:tx>
                <c:rich>
                  <a:bodyPr/>
                  <a:lstStyle/>
                  <a:p>
                    <a:fld id="{4D401414-FB79-437B-B0BA-9EDB120F97C4}" type="VALUE">
                      <a:rPr lang="en-US"/>
                      <a:pPr/>
                      <a:t>[VALOR]</a:t>
                    </a:fld>
                    <a:r>
                      <a:rPr lang="en-US" sz="800" b="1" i="0" u="none" strike="noStrike" kern="1200" baseline="0">
                        <a:solidFill>
                          <a:sysClr val="windowText" lastClr="000000">
                            <a:lumMod val="75000"/>
                            <a:lumOff val="25000"/>
                          </a:sysClr>
                        </a:solidFill>
                      </a:rPr>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2D8-44B7-8DA6-5337140400D7}"/>
                </c:ext>
              </c:extLst>
            </c:dLbl>
            <c:dLbl>
              <c:idx val="4"/>
              <c:tx>
                <c:rich>
                  <a:bodyPr/>
                  <a:lstStyle/>
                  <a:p>
                    <a:fld id="{2DDEB5AF-49A9-4342-915F-DF56481191E1}" type="VALUE">
                      <a:rPr lang="en-US"/>
                      <a:pPr/>
                      <a:t>[VALOR]</a:t>
                    </a:fld>
                    <a:r>
                      <a:rPr lang="en-US" sz="800" b="1" i="0" u="none" strike="noStrike" kern="1200" baseline="0">
                        <a:solidFill>
                          <a:sysClr val="windowText" lastClr="000000">
                            <a:lumMod val="75000"/>
                            <a:lumOff val="25000"/>
                          </a:sysClr>
                        </a:solidFill>
                      </a:rPr>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2D8-44B7-8DA6-5337140400D7}"/>
                </c:ext>
              </c:extLst>
            </c:dLbl>
            <c:dLbl>
              <c:idx val="5"/>
              <c:tx>
                <c:rich>
                  <a:bodyPr/>
                  <a:lstStyle/>
                  <a:p>
                    <a:fld id="{0C5A6F65-4667-4097-9A10-A539FDDF2B87}" type="VALUE">
                      <a:rPr lang="en-US"/>
                      <a:pPr/>
                      <a:t>[VALOR]</a:t>
                    </a:fld>
                    <a:r>
                      <a:rPr lang="en-US" sz="800" b="1" i="0" u="none" strike="noStrike" kern="1200" baseline="0">
                        <a:solidFill>
                          <a:sysClr val="windowText" lastClr="000000">
                            <a:lumMod val="75000"/>
                            <a:lumOff val="25000"/>
                          </a:sysClr>
                        </a:solidFill>
                      </a:rPr>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2D8-44B7-8DA6-5337140400D7}"/>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'PASTEL ESP'!$B$5:$B$10</c:f>
              <c:strCache>
                <c:ptCount val="6"/>
                <c:pt idx="0">
                  <c:v>B. caccae</c:v>
                </c:pt>
                <c:pt idx="1">
                  <c:v>B. fragilis</c:v>
                </c:pt>
                <c:pt idx="2">
                  <c:v>B. ovatus</c:v>
                </c:pt>
                <c:pt idx="3">
                  <c:v>B. vulgatus</c:v>
                </c:pt>
                <c:pt idx="4">
                  <c:v>P. distasonis</c:v>
                </c:pt>
                <c:pt idx="5">
                  <c:v>B. stercoris</c:v>
                </c:pt>
              </c:strCache>
            </c:strRef>
          </c:cat>
          <c:val>
            <c:numRef>
              <c:f>'PASTEL ESP'!$C$5:$C$10</c:f>
              <c:numCache>
                <c:formatCode>0.0</c:formatCode>
                <c:ptCount val="6"/>
                <c:pt idx="0">
                  <c:v>4.3478260869565206</c:v>
                </c:pt>
                <c:pt idx="1">
                  <c:v>69.565217391304301</c:v>
                </c:pt>
                <c:pt idx="2">
                  <c:v>10.869565217391299</c:v>
                </c:pt>
                <c:pt idx="3">
                  <c:v>4.3478260869565206</c:v>
                </c:pt>
                <c:pt idx="4">
                  <c:v>8.6956521739130412</c:v>
                </c:pt>
                <c:pt idx="5">
                  <c:v>2.1739130434782603</c:v>
                </c:pt>
              </c:numCache>
            </c:numRef>
          </c:val>
          <c:extLst>
            <c:ext xmlns:c16="http://schemas.microsoft.com/office/drawing/2014/chart" uri="{C3380CC4-5D6E-409C-BE32-E72D297353CC}">
              <c16:uniqueId val="{0000000C-A2D8-44B7-8DA6-5337140400D7}"/>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1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Entry>
      <c:legendEntry>
        <c:idx val="1"/>
        <c:txPr>
          <a:bodyPr rot="0" spcFirstLastPara="1" vertOverflow="ellipsis" vert="horz" wrap="square" anchor="ctr" anchorCtr="1"/>
          <a:lstStyle/>
          <a:p>
            <a:pPr>
              <a:defRPr sz="11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Entry>
      <c:legendEntry>
        <c:idx val="2"/>
        <c:txPr>
          <a:bodyPr rot="0" spcFirstLastPara="1" vertOverflow="ellipsis" vert="horz" wrap="square" anchor="ctr" anchorCtr="1"/>
          <a:lstStyle/>
          <a:p>
            <a:pPr>
              <a:defRPr sz="11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Entry>
      <c:legendEntry>
        <c:idx val="3"/>
        <c:txPr>
          <a:bodyPr rot="0" spcFirstLastPara="1" vertOverflow="ellipsis" vert="horz" wrap="square" anchor="ctr" anchorCtr="1"/>
          <a:lstStyle/>
          <a:p>
            <a:pPr>
              <a:defRPr sz="11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Entry>
      <c:legendEntry>
        <c:idx val="4"/>
        <c:txPr>
          <a:bodyPr rot="0" spcFirstLastPara="1" vertOverflow="ellipsis" vert="horz" wrap="square" anchor="ctr" anchorCtr="1"/>
          <a:lstStyle/>
          <a:p>
            <a:pPr>
              <a:defRPr sz="11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Entry>
      <c:legendEntry>
        <c:idx val="5"/>
        <c:txPr>
          <a:bodyPr rot="0" spcFirstLastPara="1" vertOverflow="ellipsis" vert="horz" wrap="square" anchor="ctr" anchorCtr="1"/>
          <a:lstStyle/>
          <a:p>
            <a:pPr>
              <a:defRPr sz="11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Entry>
      <c:layout>
        <c:manualLayout>
          <c:xMode val="edge"/>
          <c:yMode val="edge"/>
          <c:x val="0.72283546587926517"/>
          <c:y val="0.28276281765394695"/>
          <c:w val="0.20685203412073491"/>
          <c:h val="0.43447405083969642"/>
        </c:manualLayout>
      </c:layout>
      <c:overlay val="0"/>
      <c:spPr>
        <a:noFill/>
        <a:ln>
          <a:noFill/>
        </a:ln>
        <a:effectLst/>
      </c:spPr>
      <c:txPr>
        <a:bodyPr rot="0" spcFirstLastPara="1" vertOverflow="ellipsis" vert="horz" wrap="square" anchor="ctr" anchorCtr="1"/>
        <a:lstStyle/>
        <a:p>
          <a:pPr>
            <a:defRPr sz="11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Arial" panose="020B0604020202020204" pitchFamily="34" charset="0"/>
          <a:cs typeface="Arial" panose="020B0604020202020204" pitchFamily="34" charset="0"/>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a:t>CEFOXITINA</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spPr>
            <a:solidFill>
              <a:srgbClr val="00FF00"/>
            </a:solidFill>
            <a:ln>
              <a:noFill/>
            </a:ln>
            <a:effectLst/>
          </c:spPr>
          <c:invertIfNegative val="0"/>
          <c:dPt>
            <c:idx val="0"/>
            <c:invertIfNegative val="0"/>
            <c:bubble3D val="0"/>
            <c:spPr>
              <a:solidFill>
                <a:srgbClr val="00FF00"/>
              </a:solidFill>
              <a:ln>
                <a:noFill/>
              </a:ln>
              <a:effectLst/>
            </c:spPr>
            <c:extLst>
              <c:ext xmlns:c16="http://schemas.microsoft.com/office/drawing/2014/chart" uri="{C3380CC4-5D6E-409C-BE32-E72D297353CC}">
                <c16:uniqueId val="{00000001-6A61-494C-8736-31F3579B30F6}"/>
              </c:ext>
            </c:extLst>
          </c:dPt>
          <c:dPt>
            <c:idx val="1"/>
            <c:invertIfNegative val="0"/>
            <c:bubble3D val="0"/>
            <c:spPr>
              <a:solidFill>
                <a:srgbClr val="FF6600"/>
              </a:solidFill>
              <a:ln>
                <a:noFill/>
              </a:ln>
              <a:effectLst/>
            </c:spPr>
            <c:extLst>
              <c:ext xmlns:c16="http://schemas.microsoft.com/office/drawing/2014/chart" uri="{C3380CC4-5D6E-409C-BE32-E72D297353CC}">
                <c16:uniqueId val="{00000003-6A61-494C-8736-31F3579B30F6}"/>
              </c:ext>
            </c:extLst>
          </c:dPt>
          <c:dPt>
            <c:idx val="2"/>
            <c:invertIfNegative val="0"/>
            <c:bubble3D val="0"/>
            <c:spPr>
              <a:solidFill>
                <a:srgbClr val="00FF00"/>
              </a:solidFill>
              <a:ln>
                <a:noFill/>
              </a:ln>
              <a:effectLst/>
            </c:spPr>
            <c:extLst>
              <c:ext xmlns:c16="http://schemas.microsoft.com/office/drawing/2014/chart" uri="{C3380CC4-5D6E-409C-BE32-E72D297353CC}">
                <c16:uniqueId val="{00000005-6A61-494C-8736-31F3579B30F6}"/>
              </c:ext>
            </c:extLst>
          </c:dPt>
          <c:dPt>
            <c:idx val="3"/>
            <c:invertIfNegative val="0"/>
            <c:bubble3D val="0"/>
            <c:spPr>
              <a:solidFill>
                <a:srgbClr val="00FF00"/>
              </a:solidFill>
              <a:ln>
                <a:noFill/>
              </a:ln>
              <a:effectLst/>
            </c:spPr>
            <c:extLst>
              <c:ext xmlns:c16="http://schemas.microsoft.com/office/drawing/2014/chart" uri="{C3380CC4-5D6E-409C-BE32-E72D297353CC}">
                <c16:uniqueId val="{00000007-6A61-494C-8736-31F3579B30F6}"/>
              </c:ext>
            </c:extLst>
          </c:dPt>
          <c:dPt>
            <c:idx val="4"/>
            <c:invertIfNegative val="0"/>
            <c:bubble3D val="0"/>
            <c:spPr>
              <a:solidFill>
                <a:srgbClr val="00FF00"/>
              </a:solidFill>
              <a:ln>
                <a:noFill/>
              </a:ln>
              <a:effectLst/>
            </c:spPr>
            <c:extLst>
              <c:ext xmlns:c16="http://schemas.microsoft.com/office/drawing/2014/chart" uri="{C3380CC4-5D6E-409C-BE32-E72D297353CC}">
                <c16:uniqueId val="{00000009-6A61-494C-8736-31F3579B30F6}"/>
              </c:ext>
            </c:extLst>
          </c:dPt>
          <c:dPt>
            <c:idx val="5"/>
            <c:invertIfNegative val="0"/>
            <c:bubble3D val="0"/>
            <c:spPr>
              <a:solidFill>
                <a:srgbClr val="66FFFF"/>
              </a:solidFill>
              <a:ln>
                <a:noFill/>
              </a:ln>
              <a:effectLst/>
            </c:spPr>
            <c:extLst>
              <c:ext xmlns:c16="http://schemas.microsoft.com/office/drawing/2014/chart" uri="{C3380CC4-5D6E-409C-BE32-E72D297353CC}">
                <c16:uniqueId val="{0000000B-6A61-494C-8736-31F3579B30F6}"/>
              </c:ext>
            </c:extLst>
          </c:dPt>
          <c:dPt>
            <c:idx val="6"/>
            <c:invertIfNegative val="0"/>
            <c:bubble3D val="0"/>
            <c:spPr>
              <a:solidFill>
                <a:srgbClr val="FF6600"/>
              </a:solidFill>
              <a:ln>
                <a:noFill/>
              </a:ln>
              <a:effectLst/>
            </c:spPr>
            <c:extLst>
              <c:ext xmlns:c16="http://schemas.microsoft.com/office/drawing/2014/chart" uri="{C3380CC4-5D6E-409C-BE32-E72D297353CC}">
                <c16:uniqueId val="{0000000D-6A61-494C-8736-31F3579B30F6}"/>
              </c:ext>
            </c:extLst>
          </c:dPt>
          <c:dPt>
            <c:idx val="7"/>
            <c:invertIfNegative val="0"/>
            <c:bubble3D val="0"/>
            <c:spPr>
              <a:solidFill>
                <a:srgbClr val="00FF00"/>
              </a:solidFill>
              <a:ln>
                <a:noFill/>
              </a:ln>
              <a:effectLst/>
            </c:spPr>
            <c:extLst>
              <c:ext xmlns:c16="http://schemas.microsoft.com/office/drawing/2014/chart" uri="{C3380CC4-5D6E-409C-BE32-E72D297353CC}">
                <c16:uniqueId val="{0000000F-6A61-494C-8736-31F3579B30F6}"/>
              </c:ext>
            </c:extLst>
          </c:dPt>
          <c:dPt>
            <c:idx val="8"/>
            <c:invertIfNegative val="0"/>
            <c:bubble3D val="0"/>
            <c:spPr>
              <a:solidFill>
                <a:srgbClr val="00FF00"/>
              </a:solidFill>
              <a:ln>
                <a:noFill/>
              </a:ln>
              <a:effectLst/>
            </c:spPr>
            <c:extLst>
              <c:ext xmlns:c16="http://schemas.microsoft.com/office/drawing/2014/chart" uri="{C3380CC4-5D6E-409C-BE32-E72D297353CC}">
                <c16:uniqueId val="{00000011-6A61-494C-8736-31F3579B30F6}"/>
              </c:ext>
            </c:extLst>
          </c:dPt>
          <c:dPt>
            <c:idx val="9"/>
            <c:invertIfNegative val="0"/>
            <c:bubble3D val="0"/>
            <c:spPr>
              <a:solidFill>
                <a:srgbClr val="00FF00"/>
              </a:solidFill>
              <a:ln>
                <a:noFill/>
              </a:ln>
              <a:effectLst/>
            </c:spPr>
            <c:extLst>
              <c:ext xmlns:c16="http://schemas.microsoft.com/office/drawing/2014/chart" uri="{C3380CC4-5D6E-409C-BE32-E72D297353CC}">
                <c16:uniqueId val="{00000013-6A61-494C-8736-31F3579B30F6}"/>
              </c:ext>
            </c:extLst>
          </c:dPt>
          <c:dPt>
            <c:idx val="10"/>
            <c:invertIfNegative val="0"/>
            <c:bubble3D val="0"/>
            <c:spPr>
              <a:solidFill>
                <a:srgbClr val="FF6600"/>
              </a:solidFill>
              <a:ln>
                <a:noFill/>
              </a:ln>
              <a:effectLst/>
            </c:spPr>
            <c:extLst>
              <c:ext xmlns:c16="http://schemas.microsoft.com/office/drawing/2014/chart" uri="{C3380CC4-5D6E-409C-BE32-E72D297353CC}">
                <c16:uniqueId val="{00000015-6A61-494C-8736-31F3579B30F6}"/>
              </c:ext>
            </c:extLst>
          </c:dPt>
          <c:dPt>
            <c:idx val="13"/>
            <c:invertIfNegative val="0"/>
            <c:bubble3D val="0"/>
            <c:spPr>
              <a:solidFill>
                <a:srgbClr val="FF6600"/>
              </a:solidFill>
              <a:ln>
                <a:noFill/>
              </a:ln>
              <a:effectLst/>
            </c:spPr>
            <c:extLst>
              <c:ext xmlns:c16="http://schemas.microsoft.com/office/drawing/2014/chart" uri="{C3380CC4-5D6E-409C-BE32-E72D297353CC}">
                <c16:uniqueId val="{00000017-6A61-494C-8736-31F3579B30F6}"/>
              </c:ext>
            </c:extLst>
          </c:dPt>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'FOX (2)'!$I$4:$J$18</c:f>
              <c:multiLvlStrCache>
                <c:ptCount val="15"/>
                <c:lvl>
                  <c:pt idx="0">
                    <c:v>Nueva Inglaterra (2000)</c:v>
                  </c:pt>
                  <c:pt idx="1">
                    <c:v>Brasil (2004)</c:v>
                  </c:pt>
                  <c:pt idx="2">
                    <c:v>E.E.U.U. (2010)</c:v>
                  </c:pt>
                  <c:pt idx="3">
                    <c:v>Argentina (2012)</c:v>
                  </c:pt>
                  <c:pt idx="4">
                    <c:v>Costa Rica (2012)</c:v>
                  </c:pt>
                  <c:pt idx="5">
                    <c:v>Ecuador (2019-2020)</c:v>
                  </c:pt>
                  <c:pt idx="6">
                    <c:v>España (2003)</c:v>
                  </c:pt>
                  <c:pt idx="7">
                    <c:v>Europa (2003)</c:v>
                  </c:pt>
                  <c:pt idx="8">
                    <c:v>Europa (2011)</c:v>
                  </c:pt>
                  <c:pt idx="9">
                    <c:v>Romania (2020)</c:v>
                  </c:pt>
                  <c:pt idx="10">
                    <c:v>Japón (2018)</c:v>
                  </c:pt>
                  <c:pt idx="11">
                    <c:v>China (2019)</c:v>
                  </c:pt>
                  <c:pt idx="12">
                    <c:v>Corea (2019)</c:v>
                  </c:pt>
                  <c:pt idx="13">
                    <c:v>Irán (2021)</c:v>
                  </c:pt>
                  <c:pt idx="14">
                    <c:v>Austria (2021)</c:v>
                  </c:pt>
                </c:lvl>
                <c:lvl>
                  <c:pt idx="0">
                    <c:v>AMÉRICA</c:v>
                  </c:pt>
                  <c:pt idx="6">
                    <c:v>EUROPA</c:v>
                  </c:pt>
                  <c:pt idx="10">
                    <c:v>ASIA</c:v>
                  </c:pt>
                </c:lvl>
              </c:multiLvlStrCache>
            </c:multiLvlStrRef>
          </c:cat>
          <c:val>
            <c:numRef>
              <c:f>'FOX (2)'!$K$4:$K$18</c:f>
              <c:numCache>
                <c:formatCode>General</c:formatCode>
                <c:ptCount val="15"/>
                <c:pt idx="0">
                  <c:v>8</c:v>
                </c:pt>
                <c:pt idx="1">
                  <c:v>23.5</c:v>
                </c:pt>
                <c:pt idx="2">
                  <c:v>9</c:v>
                </c:pt>
                <c:pt idx="3">
                  <c:v>6.1</c:v>
                </c:pt>
                <c:pt idx="4">
                  <c:v>4</c:v>
                </c:pt>
                <c:pt idx="5" formatCode="0.0">
                  <c:v>17.391304347826086</c:v>
                </c:pt>
                <c:pt idx="6" formatCode="0.0">
                  <c:v>19.100000000000001</c:v>
                </c:pt>
                <c:pt idx="7">
                  <c:v>6</c:v>
                </c:pt>
                <c:pt idx="8">
                  <c:v>17.2</c:v>
                </c:pt>
                <c:pt idx="9">
                  <c:v>1.3</c:v>
                </c:pt>
                <c:pt idx="10">
                  <c:v>34.799999999999997</c:v>
                </c:pt>
                <c:pt idx="11">
                  <c:v>0</c:v>
                </c:pt>
                <c:pt idx="12">
                  <c:v>7</c:v>
                </c:pt>
                <c:pt idx="13">
                  <c:v>45.5</c:v>
                </c:pt>
                <c:pt idx="14">
                  <c:v>17.3</c:v>
                </c:pt>
              </c:numCache>
            </c:numRef>
          </c:val>
          <c:extLst>
            <c:ext xmlns:c16="http://schemas.microsoft.com/office/drawing/2014/chart" uri="{C3380CC4-5D6E-409C-BE32-E72D297353CC}">
              <c16:uniqueId val="{00000018-6A61-494C-8736-31F3579B30F6}"/>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5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s-EC" sz="1400" b="0" i="0" baseline="0">
                    <a:effectLst/>
                  </a:rPr>
                  <a:t>resistencia, %</a:t>
                </a:r>
                <a:endParaRPr lang="es-EC" sz="140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EC"/>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a:t>IMIPENEM</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spPr>
            <a:solidFill>
              <a:srgbClr val="00FF00"/>
            </a:solidFill>
            <a:ln>
              <a:noFill/>
            </a:ln>
            <a:effectLst/>
          </c:spPr>
          <c:invertIfNegative val="0"/>
          <c:dPt>
            <c:idx val="0"/>
            <c:invertIfNegative val="0"/>
            <c:bubble3D val="0"/>
            <c:spPr>
              <a:solidFill>
                <a:srgbClr val="00FF00"/>
              </a:solidFill>
              <a:ln>
                <a:noFill/>
              </a:ln>
              <a:effectLst/>
            </c:spPr>
            <c:extLst>
              <c:ext xmlns:c16="http://schemas.microsoft.com/office/drawing/2014/chart" uri="{C3380CC4-5D6E-409C-BE32-E72D297353CC}">
                <c16:uniqueId val="{00000001-F6A1-4EA2-8702-9A92DE555D60}"/>
              </c:ext>
            </c:extLst>
          </c:dPt>
          <c:dPt>
            <c:idx val="1"/>
            <c:invertIfNegative val="0"/>
            <c:bubble3D val="0"/>
            <c:spPr>
              <a:solidFill>
                <a:srgbClr val="00FF00"/>
              </a:solidFill>
              <a:ln>
                <a:noFill/>
              </a:ln>
              <a:effectLst/>
            </c:spPr>
            <c:extLst>
              <c:ext xmlns:c16="http://schemas.microsoft.com/office/drawing/2014/chart" uri="{C3380CC4-5D6E-409C-BE32-E72D297353CC}">
                <c16:uniqueId val="{00000003-F6A1-4EA2-8702-9A92DE555D60}"/>
              </c:ext>
            </c:extLst>
          </c:dPt>
          <c:dPt>
            <c:idx val="2"/>
            <c:invertIfNegative val="0"/>
            <c:bubble3D val="0"/>
            <c:spPr>
              <a:solidFill>
                <a:srgbClr val="00FF00"/>
              </a:solidFill>
              <a:ln>
                <a:noFill/>
              </a:ln>
              <a:effectLst/>
            </c:spPr>
            <c:extLst>
              <c:ext xmlns:c16="http://schemas.microsoft.com/office/drawing/2014/chart" uri="{C3380CC4-5D6E-409C-BE32-E72D297353CC}">
                <c16:uniqueId val="{00000005-F6A1-4EA2-8702-9A92DE555D60}"/>
              </c:ext>
            </c:extLst>
          </c:dPt>
          <c:dPt>
            <c:idx val="3"/>
            <c:invertIfNegative val="0"/>
            <c:bubble3D val="0"/>
            <c:spPr>
              <a:solidFill>
                <a:srgbClr val="00FF00"/>
              </a:solidFill>
              <a:ln>
                <a:noFill/>
              </a:ln>
              <a:effectLst/>
            </c:spPr>
            <c:extLst>
              <c:ext xmlns:c16="http://schemas.microsoft.com/office/drawing/2014/chart" uri="{C3380CC4-5D6E-409C-BE32-E72D297353CC}">
                <c16:uniqueId val="{00000007-F6A1-4EA2-8702-9A92DE555D60}"/>
              </c:ext>
            </c:extLst>
          </c:dPt>
          <c:dPt>
            <c:idx val="4"/>
            <c:invertIfNegative val="0"/>
            <c:bubble3D val="0"/>
            <c:spPr>
              <a:solidFill>
                <a:srgbClr val="00FF00"/>
              </a:solidFill>
              <a:ln>
                <a:noFill/>
              </a:ln>
              <a:effectLst/>
            </c:spPr>
            <c:extLst>
              <c:ext xmlns:c16="http://schemas.microsoft.com/office/drawing/2014/chart" uri="{C3380CC4-5D6E-409C-BE32-E72D297353CC}">
                <c16:uniqueId val="{00000009-F6A1-4EA2-8702-9A92DE555D60}"/>
              </c:ext>
            </c:extLst>
          </c:dPt>
          <c:dPt>
            <c:idx val="5"/>
            <c:invertIfNegative val="0"/>
            <c:bubble3D val="0"/>
            <c:spPr>
              <a:solidFill>
                <a:srgbClr val="66FFFF"/>
              </a:solidFill>
              <a:ln>
                <a:noFill/>
              </a:ln>
              <a:effectLst/>
            </c:spPr>
            <c:extLst>
              <c:ext xmlns:c16="http://schemas.microsoft.com/office/drawing/2014/chart" uri="{C3380CC4-5D6E-409C-BE32-E72D297353CC}">
                <c16:uniqueId val="{0000000B-F6A1-4EA2-8702-9A92DE555D60}"/>
              </c:ext>
            </c:extLst>
          </c:dPt>
          <c:dPt>
            <c:idx val="6"/>
            <c:invertIfNegative val="0"/>
            <c:bubble3D val="0"/>
            <c:spPr>
              <a:solidFill>
                <a:srgbClr val="00FF00"/>
              </a:solidFill>
              <a:ln>
                <a:noFill/>
              </a:ln>
              <a:effectLst/>
            </c:spPr>
            <c:extLst>
              <c:ext xmlns:c16="http://schemas.microsoft.com/office/drawing/2014/chart" uri="{C3380CC4-5D6E-409C-BE32-E72D297353CC}">
                <c16:uniqueId val="{0000000D-F6A1-4EA2-8702-9A92DE555D60}"/>
              </c:ext>
            </c:extLst>
          </c:dPt>
          <c:dPt>
            <c:idx val="7"/>
            <c:invertIfNegative val="0"/>
            <c:bubble3D val="0"/>
            <c:spPr>
              <a:solidFill>
                <a:srgbClr val="00FF00"/>
              </a:solidFill>
              <a:ln>
                <a:noFill/>
              </a:ln>
              <a:effectLst/>
            </c:spPr>
            <c:extLst>
              <c:ext xmlns:c16="http://schemas.microsoft.com/office/drawing/2014/chart" uri="{C3380CC4-5D6E-409C-BE32-E72D297353CC}">
                <c16:uniqueId val="{0000000F-F6A1-4EA2-8702-9A92DE555D60}"/>
              </c:ext>
            </c:extLst>
          </c:dPt>
          <c:dPt>
            <c:idx val="8"/>
            <c:invertIfNegative val="0"/>
            <c:bubble3D val="0"/>
            <c:spPr>
              <a:solidFill>
                <a:srgbClr val="00FF00"/>
              </a:solidFill>
              <a:ln>
                <a:noFill/>
              </a:ln>
              <a:effectLst/>
            </c:spPr>
            <c:extLst>
              <c:ext xmlns:c16="http://schemas.microsoft.com/office/drawing/2014/chart" uri="{C3380CC4-5D6E-409C-BE32-E72D297353CC}">
                <c16:uniqueId val="{00000011-F6A1-4EA2-8702-9A92DE555D60}"/>
              </c:ext>
            </c:extLst>
          </c:dPt>
          <c:dPt>
            <c:idx val="12"/>
            <c:invertIfNegative val="0"/>
            <c:bubble3D val="0"/>
            <c:spPr>
              <a:solidFill>
                <a:srgbClr val="FF6600"/>
              </a:solidFill>
              <a:ln>
                <a:noFill/>
              </a:ln>
              <a:effectLst/>
            </c:spPr>
            <c:extLst>
              <c:ext xmlns:c16="http://schemas.microsoft.com/office/drawing/2014/chart" uri="{C3380CC4-5D6E-409C-BE32-E72D297353CC}">
                <c16:uniqueId val="{00000013-F6A1-4EA2-8702-9A92DE555D60}"/>
              </c:ext>
            </c:extLst>
          </c:dPt>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'IMI (2)'!$I$4:$J$19</c:f>
              <c:multiLvlStrCache>
                <c:ptCount val="16"/>
                <c:lvl>
                  <c:pt idx="0">
                    <c:v>Nueva Inglaterra (2000)</c:v>
                  </c:pt>
                  <c:pt idx="1">
                    <c:v>Brasil (2004)</c:v>
                  </c:pt>
                  <c:pt idx="2">
                    <c:v>E.E.U.U. (2010)</c:v>
                  </c:pt>
                  <c:pt idx="3">
                    <c:v>Argentina (2012)</c:v>
                  </c:pt>
                  <c:pt idx="4">
                    <c:v>Colombia (2014)</c:v>
                  </c:pt>
                  <c:pt idx="5">
                    <c:v>Ecuador (2019-2020)</c:v>
                  </c:pt>
                  <c:pt idx="6">
                    <c:v>España (2003)</c:v>
                  </c:pt>
                  <c:pt idx="7">
                    <c:v>Europa (2003)</c:v>
                  </c:pt>
                  <c:pt idx="8">
                    <c:v>Europa (2011)</c:v>
                  </c:pt>
                  <c:pt idx="9">
                    <c:v>Polonia (2020)</c:v>
                  </c:pt>
                  <c:pt idx="10">
                    <c:v>Romania (2020)</c:v>
                  </c:pt>
                  <c:pt idx="11">
                    <c:v>Japón (2018)</c:v>
                  </c:pt>
                  <c:pt idx="12">
                    <c:v>China (2019)</c:v>
                  </c:pt>
                  <c:pt idx="13">
                    <c:v>Korea (2019)</c:v>
                  </c:pt>
                  <c:pt idx="14">
                    <c:v>Irán (2021)</c:v>
                  </c:pt>
                  <c:pt idx="15">
                    <c:v>Austria (2021)</c:v>
                  </c:pt>
                </c:lvl>
                <c:lvl>
                  <c:pt idx="0">
                    <c:v>AMÉRICA</c:v>
                  </c:pt>
                  <c:pt idx="6">
                    <c:v>EUROPA</c:v>
                  </c:pt>
                  <c:pt idx="11">
                    <c:v>ASIA</c:v>
                  </c:pt>
                </c:lvl>
              </c:multiLvlStrCache>
            </c:multiLvlStrRef>
          </c:cat>
          <c:val>
            <c:numRef>
              <c:f>'IMI (2)'!$K$4:$K$19</c:f>
              <c:numCache>
                <c:formatCode>General</c:formatCode>
                <c:ptCount val="16"/>
                <c:pt idx="0">
                  <c:v>0</c:v>
                </c:pt>
                <c:pt idx="1">
                  <c:v>0</c:v>
                </c:pt>
                <c:pt idx="2">
                  <c:v>1</c:v>
                </c:pt>
                <c:pt idx="3">
                  <c:v>1.5</c:v>
                </c:pt>
                <c:pt idx="4">
                  <c:v>0</c:v>
                </c:pt>
                <c:pt idx="5" formatCode="0.0">
                  <c:v>13.043478260869565</c:v>
                </c:pt>
                <c:pt idx="6" formatCode="0.0">
                  <c:v>2.16</c:v>
                </c:pt>
                <c:pt idx="7">
                  <c:v>1</c:v>
                </c:pt>
                <c:pt idx="8">
                  <c:v>0.85</c:v>
                </c:pt>
                <c:pt idx="9">
                  <c:v>2.1</c:v>
                </c:pt>
                <c:pt idx="10">
                  <c:v>0</c:v>
                </c:pt>
                <c:pt idx="11">
                  <c:v>4.2999999999999972</c:v>
                </c:pt>
                <c:pt idx="12">
                  <c:v>18.2</c:v>
                </c:pt>
                <c:pt idx="13">
                  <c:v>5</c:v>
                </c:pt>
                <c:pt idx="14">
                  <c:v>0</c:v>
                </c:pt>
                <c:pt idx="15">
                  <c:v>1.8</c:v>
                </c:pt>
              </c:numCache>
            </c:numRef>
          </c:val>
          <c:extLst>
            <c:ext xmlns:c16="http://schemas.microsoft.com/office/drawing/2014/chart" uri="{C3380CC4-5D6E-409C-BE32-E72D297353CC}">
              <c16:uniqueId val="{00000014-F6A1-4EA2-8702-9A92DE555D60}"/>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2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0" i="0" baseline="0">
                    <a:effectLst/>
                  </a:rPr>
                  <a:t>resistencia, %</a:t>
                </a:r>
                <a:endParaRPr lang="es-EC" sz="140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EC"/>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a:t>MEROPENEM</a:t>
            </a:r>
          </a:p>
        </c:rich>
      </c:tx>
      <c:layout>
        <c:manualLayout>
          <c:xMode val="edge"/>
          <c:yMode val="edge"/>
          <c:x val="0.37951804199032624"/>
          <c:y val="1.430872520525134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spPr>
            <a:solidFill>
              <a:srgbClr val="00FF00"/>
            </a:solidFill>
            <a:ln>
              <a:noFill/>
            </a:ln>
            <a:effectLst/>
          </c:spPr>
          <c:invertIfNegative val="0"/>
          <c:dPt>
            <c:idx val="0"/>
            <c:invertIfNegative val="0"/>
            <c:bubble3D val="0"/>
            <c:spPr>
              <a:solidFill>
                <a:srgbClr val="00FF00"/>
              </a:solidFill>
              <a:ln>
                <a:noFill/>
              </a:ln>
              <a:effectLst/>
            </c:spPr>
            <c:extLst>
              <c:ext xmlns:c16="http://schemas.microsoft.com/office/drawing/2014/chart" uri="{C3380CC4-5D6E-409C-BE32-E72D297353CC}">
                <c16:uniqueId val="{00000001-12B2-4E6C-80C9-DEA160F9110F}"/>
              </c:ext>
            </c:extLst>
          </c:dPt>
          <c:dPt>
            <c:idx val="1"/>
            <c:invertIfNegative val="0"/>
            <c:bubble3D val="0"/>
            <c:spPr>
              <a:solidFill>
                <a:srgbClr val="66FFFF"/>
              </a:solidFill>
              <a:ln>
                <a:noFill/>
              </a:ln>
              <a:effectLst/>
            </c:spPr>
            <c:extLst>
              <c:ext xmlns:c16="http://schemas.microsoft.com/office/drawing/2014/chart" uri="{C3380CC4-5D6E-409C-BE32-E72D297353CC}">
                <c16:uniqueId val="{00000003-12B2-4E6C-80C9-DEA160F9110F}"/>
              </c:ext>
            </c:extLst>
          </c:dPt>
          <c:dPt>
            <c:idx val="2"/>
            <c:invertIfNegative val="0"/>
            <c:bubble3D val="0"/>
            <c:spPr>
              <a:solidFill>
                <a:srgbClr val="00FF00"/>
              </a:solidFill>
              <a:ln>
                <a:noFill/>
              </a:ln>
              <a:effectLst/>
            </c:spPr>
            <c:extLst>
              <c:ext xmlns:c16="http://schemas.microsoft.com/office/drawing/2014/chart" uri="{C3380CC4-5D6E-409C-BE32-E72D297353CC}">
                <c16:uniqueId val="{00000005-12B2-4E6C-80C9-DEA160F9110F}"/>
              </c:ext>
            </c:extLst>
          </c:dPt>
          <c:dPt>
            <c:idx val="3"/>
            <c:invertIfNegative val="0"/>
            <c:bubble3D val="0"/>
            <c:spPr>
              <a:solidFill>
                <a:srgbClr val="00FF00"/>
              </a:solidFill>
              <a:ln>
                <a:noFill/>
              </a:ln>
              <a:effectLst/>
            </c:spPr>
            <c:extLst>
              <c:ext xmlns:c16="http://schemas.microsoft.com/office/drawing/2014/chart" uri="{C3380CC4-5D6E-409C-BE32-E72D297353CC}">
                <c16:uniqueId val="{00000007-12B2-4E6C-80C9-DEA160F9110F}"/>
              </c:ext>
            </c:extLst>
          </c:dPt>
          <c:dPt>
            <c:idx val="4"/>
            <c:invertIfNegative val="0"/>
            <c:bubble3D val="0"/>
            <c:spPr>
              <a:solidFill>
                <a:srgbClr val="00FF00"/>
              </a:solidFill>
              <a:ln>
                <a:noFill/>
              </a:ln>
              <a:effectLst/>
            </c:spPr>
            <c:extLst>
              <c:ext xmlns:c16="http://schemas.microsoft.com/office/drawing/2014/chart" uri="{C3380CC4-5D6E-409C-BE32-E72D297353CC}">
                <c16:uniqueId val="{00000009-12B2-4E6C-80C9-DEA160F9110F}"/>
              </c:ext>
            </c:extLst>
          </c:dPt>
          <c:dPt>
            <c:idx val="5"/>
            <c:invertIfNegative val="0"/>
            <c:bubble3D val="0"/>
            <c:spPr>
              <a:solidFill>
                <a:srgbClr val="00FF00"/>
              </a:solidFill>
              <a:ln>
                <a:noFill/>
              </a:ln>
              <a:effectLst/>
            </c:spPr>
            <c:extLst>
              <c:ext xmlns:c16="http://schemas.microsoft.com/office/drawing/2014/chart" uri="{C3380CC4-5D6E-409C-BE32-E72D297353CC}">
                <c16:uniqueId val="{0000000B-12B2-4E6C-80C9-DEA160F9110F}"/>
              </c:ext>
            </c:extLst>
          </c:dPt>
          <c:dPt>
            <c:idx val="6"/>
            <c:invertIfNegative val="0"/>
            <c:bubble3D val="0"/>
            <c:spPr>
              <a:solidFill>
                <a:srgbClr val="FF6600"/>
              </a:solidFill>
              <a:ln>
                <a:noFill/>
              </a:ln>
              <a:effectLst/>
            </c:spPr>
            <c:extLst>
              <c:ext xmlns:c16="http://schemas.microsoft.com/office/drawing/2014/chart" uri="{C3380CC4-5D6E-409C-BE32-E72D297353CC}">
                <c16:uniqueId val="{0000000D-12B2-4E6C-80C9-DEA160F9110F}"/>
              </c:ext>
            </c:extLst>
          </c:dPt>
          <c:dPt>
            <c:idx val="7"/>
            <c:invertIfNegative val="0"/>
            <c:bubble3D val="0"/>
            <c:spPr>
              <a:solidFill>
                <a:srgbClr val="00FF00"/>
              </a:solidFill>
              <a:ln>
                <a:noFill/>
              </a:ln>
              <a:effectLst/>
            </c:spPr>
            <c:extLst>
              <c:ext xmlns:c16="http://schemas.microsoft.com/office/drawing/2014/chart" uri="{C3380CC4-5D6E-409C-BE32-E72D297353CC}">
                <c16:uniqueId val="{0000000F-12B2-4E6C-80C9-DEA160F9110F}"/>
              </c:ext>
            </c:extLst>
          </c:dPt>
          <c:dPt>
            <c:idx val="8"/>
            <c:invertIfNegative val="0"/>
            <c:bubble3D val="0"/>
            <c:spPr>
              <a:solidFill>
                <a:srgbClr val="00FF00"/>
              </a:solidFill>
              <a:ln>
                <a:noFill/>
              </a:ln>
              <a:effectLst/>
            </c:spPr>
            <c:extLst>
              <c:ext xmlns:c16="http://schemas.microsoft.com/office/drawing/2014/chart" uri="{C3380CC4-5D6E-409C-BE32-E72D297353CC}">
                <c16:uniqueId val="{00000011-12B2-4E6C-80C9-DEA160F9110F}"/>
              </c:ext>
            </c:extLst>
          </c:dPt>
          <c:dPt>
            <c:idx val="9"/>
            <c:invertIfNegative val="0"/>
            <c:bubble3D val="0"/>
            <c:spPr>
              <a:solidFill>
                <a:srgbClr val="00FF00"/>
              </a:solidFill>
              <a:ln>
                <a:noFill/>
              </a:ln>
              <a:effectLst/>
            </c:spPr>
            <c:extLst>
              <c:ext xmlns:c16="http://schemas.microsoft.com/office/drawing/2014/chart" uri="{C3380CC4-5D6E-409C-BE32-E72D297353CC}">
                <c16:uniqueId val="{00000013-12B2-4E6C-80C9-DEA160F9110F}"/>
              </c:ext>
            </c:extLst>
          </c:dPt>
          <c:dLbls>
            <c:spPr>
              <a:noFill/>
              <a:ln>
                <a:noFill/>
              </a:ln>
              <a:effectLst/>
            </c:spPr>
            <c:txPr>
              <a:bodyPr rot="-5400000" spcFirstLastPara="1" vertOverflow="ellipsis"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'MERO (2)'!$I$4:$J$13</c:f>
              <c:multiLvlStrCache>
                <c:ptCount val="10"/>
                <c:lvl>
                  <c:pt idx="0">
                    <c:v>Colombia (2014)</c:v>
                  </c:pt>
                  <c:pt idx="1">
                    <c:v>Ecuador (2019-2020)</c:v>
                  </c:pt>
                  <c:pt idx="2">
                    <c:v>España (2003)</c:v>
                  </c:pt>
                  <c:pt idx="3">
                    <c:v>Romania (2020)</c:v>
                  </c:pt>
                  <c:pt idx="4">
                    <c:v>Japón (2018)</c:v>
                  </c:pt>
                  <c:pt idx="5">
                    <c:v>India (2019)</c:v>
                  </c:pt>
                  <c:pt idx="6">
                    <c:v>China (2019)</c:v>
                  </c:pt>
                  <c:pt idx="7">
                    <c:v>Corea (2019)</c:v>
                  </c:pt>
                  <c:pt idx="8">
                    <c:v>Irán (2021)</c:v>
                  </c:pt>
                  <c:pt idx="9">
                    <c:v>Austria (2021)</c:v>
                  </c:pt>
                </c:lvl>
                <c:lvl>
                  <c:pt idx="0">
                    <c:v>AMÉRICA</c:v>
                  </c:pt>
                  <c:pt idx="2">
                    <c:v>EUROPA</c:v>
                  </c:pt>
                  <c:pt idx="4">
                    <c:v>ASIA</c:v>
                  </c:pt>
                </c:lvl>
              </c:multiLvlStrCache>
            </c:multiLvlStrRef>
          </c:cat>
          <c:val>
            <c:numRef>
              <c:f>'MERO (2)'!$K$4:$K$13</c:f>
              <c:numCache>
                <c:formatCode>0.0</c:formatCode>
                <c:ptCount val="10"/>
                <c:pt idx="0" formatCode="General">
                  <c:v>3.4</c:v>
                </c:pt>
                <c:pt idx="1">
                  <c:v>19.565217391304348</c:v>
                </c:pt>
                <c:pt idx="2" formatCode="General">
                  <c:v>0</c:v>
                </c:pt>
                <c:pt idx="3" formatCode="General">
                  <c:v>0</c:v>
                </c:pt>
                <c:pt idx="4" formatCode="General">
                  <c:v>5.7999999999999972</c:v>
                </c:pt>
                <c:pt idx="5" formatCode="General">
                  <c:v>0</c:v>
                </c:pt>
                <c:pt idx="6" formatCode="General">
                  <c:v>29.5</c:v>
                </c:pt>
                <c:pt idx="7" formatCode="General">
                  <c:v>5</c:v>
                </c:pt>
                <c:pt idx="8" formatCode="General">
                  <c:v>0</c:v>
                </c:pt>
                <c:pt idx="9" formatCode="General">
                  <c:v>1.8</c:v>
                </c:pt>
              </c:numCache>
            </c:numRef>
          </c:val>
          <c:extLst>
            <c:ext xmlns:c16="http://schemas.microsoft.com/office/drawing/2014/chart" uri="{C3380CC4-5D6E-409C-BE32-E72D297353CC}">
              <c16:uniqueId val="{00000014-12B2-4E6C-80C9-DEA160F9110F}"/>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3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resistencia,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s-EC"/>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a:t>CLINDAMICINA</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spPr>
            <a:solidFill>
              <a:srgbClr val="00FF00"/>
            </a:solidFill>
            <a:ln>
              <a:noFill/>
            </a:ln>
            <a:effectLst/>
          </c:spPr>
          <c:invertIfNegative val="0"/>
          <c:dPt>
            <c:idx val="0"/>
            <c:invertIfNegative val="0"/>
            <c:bubble3D val="0"/>
            <c:spPr>
              <a:solidFill>
                <a:srgbClr val="00FF00"/>
              </a:solidFill>
              <a:ln>
                <a:noFill/>
              </a:ln>
              <a:effectLst/>
            </c:spPr>
            <c:extLst>
              <c:ext xmlns:c16="http://schemas.microsoft.com/office/drawing/2014/chart" uri="{C3380CC4-5D6E-409C-BE32-E72D297353CC}">
                <c16:uniqueId val="{00000001-9E20-46D2-B10F-DADFF3509A5D}"/>
              </c:ext>
            </c:extLst>
          </c:dPt>
          <c:dPt>
            <c:idx val="1"/>
            <c:invertIfNegative val="0"/>
            <c:bubble3D val="0"/>
            <c:spPr>
              <a:solidFill>
                <a:srgbClr val="00FF00"/>
              </a:solidFill>
              <a:ln>
                <a:noFill/>
              </a:ln>
              <a:effectLst/>
            </c:spPr>
            <c:extLst>
              <c:ext xmlns:c16="http://schemas.microsoft.com/office/drawing/2014/chart" uri="{C3380CC4-5D6E-409C-BE32-E72D297353CC}">
                <c16:uniqueId val="{00000003-9E20-46D2-B10F-DADFF3509A5D}"/>
              </c:ext>
            </c:extLst>
          </c:dPt>
          <c:dPt>
            <c:idx val="2"/>
            <c:invertIfNegative val="0"/>
            <c:bubble3D val="0"/>
            <c:spPr>
              <a:solidFill>
                <a:srgbClr val="00FF00"/>
              </a:solidFill>
              <a:ln>
                <a:noFill/>
              </a:ln>
              <a:effectLst/>
            </c:spPr>
            <c:extLst>
              <c:ext xmlns:c16="http://schemas.microsoft.com/office/drawing/2014/chart" uri="{C3380CC4-5D6E-409C-BE32-E72D297353CC}">
                <c16:uniqueId val="{00000005-9E20-46D2-B10F-DADFF3509A5D}"/>
              </c:ext>
            </c:extLst>
          </c:dPt>
          <c:dPt>
            <c:idx val="3"/>
            <c:invertIfNegative val="0"/>
            <c:bubble3D val="0"/>
            <c:spPr>
              <a:solidFill>
                <a:srgbClr val="00FF00"/>
              </a:solidFill>
              <a:ln>
                <a:noFill/>
              </a:ln>
              <a:effectLst/>
            </c:spPr>
            <c:extLst>
              <c:ext xmlns:c16="http://schemas.microsoft.com/office/drawing/2014/chart" uri="{C3380CC4-5D6E-409C-BE32-E72D297353CC}">
                <c16:uniqueId val="{00000007-9E20-46D2-B10F-DADFF3509A5D}"/>
              </c:ext>
            </c:extLst>
          </c:dPt>
          <c:dPt>
            <c:idx val="4"/>
            <c:invertIfNegative val="0"/>
            <c:bubble3D val="0"/>
            <c:spPr>
              <a:solidFill>
                <a:srgbClr val="00FF00"/>
              </a:solidFill>
              <a:ln>
                <a:noFill/>
              </a:ln>
              <a:effectLst/>
            </c:spPr>
            <c:extLst>
              <c:ext xmlns:c16="http://schemas.microsoft.com/office/drawing/2014/chart" uri="{C3380CC4-5D6E-409C-BE32-E72D297353CC}">
                <c16:uniqueId val="{00000009-9E20-46D2-B10F-DADFF3509A5D}"/>
              </c:ext>
            </c:extLst>
          </c:dPt>
          <c:dPt>
            <c:idx val="5"/>
            <c:invertIfNegative val="0"/>
            <c:bubble3D val="0"/>
            <c:spPr>
              <a:solidFill>
                <a:srgbClr val="00FF00"/>
              </a:solidFill>
              <a:ln>
                <a:noFill/>
              </a:ln>
              <a:effectLst/>
            </c:spPr>
            <c:extLst>
              <c:ext xmlns:c16="http://schemas.microsoft.com/office/drawing/2014/chart" uri="{C3380CC4-5D6E-409C-BE32-E72D297353CC}">
                <c16:uniqueId val="{0000000B-9E20-46D2-B10F-DADFF3509A5D}"/>
              </c:ext>
            </c:extLst>
          </c:dPt>
          <c:dPt>
            <c:idx val="6"/>
            <c:invertIfNegative val="0"/>
            <c:bubble3D val="0"/>
            <c:spPr>
              <a:solidFill>
                <a:srgbClr val="66FFFF"/>
              </a:solidFill>
              <a:ln>
                <a:noFill/>
              </a:ln>
              <a:effectLst/>
            </c:spPr>
            <c:extLst>
              <c:ext xmlns:c16="http://schemas.microsoft.com/office/drawing/2014/chart" uri="{C3380CC4-5D6E-409C-BE32-E72D297353CC}">
                <c16:uniqueId val="{0000000D-9E20-46D2-B10F-DADFF3509A5D}"/>
              </c:ext>
            </c:extLst>
          </c:dPt>
          <c:dPt>
            <c:idx val="7"/>
            <c:invertIfNegative val="0"/>
            <c:bubble3D val="0"/>
            <c:spPr>
              <a:solidFill>
                <a:srgbClr val="00FF00"/>
              </a:solidFill>
              <a:ln>
                <a:noFill/>
              </a:ln>
              <a:effectLst/>
            </c:spPr>
            <c:extLst>
              <c:ext xmlns:c16="http://schemas.microsoft.com/office/drawing/2014/chart" uri="{C3380CC4-5D6E-409C-BE32-E72D297353CC}">
                <c16:uniqueId val="{0000000F-9E20-46D2-B10F-DADFF3509A5D}"/>
              </c:ext>
            </c:extLst>
          </c:dPt>
          <c:dPt>
            <c:idx val="8"/>
            <c:invertIfNegative val="0"/>
            <c:bubble3D val="0"/>
            <c:spPr>
              <a:solidFill>
                <a:srgbClr val="00FF00"/>
              </a:solidFill>
              <a:ln>
                <a:noFill/>
              </a:ln>
              <a:effectLst/>
            </c:spPr>
            <c:extLst>
              <c:ext xmlns:c16="http://schemas.microsoft.com/office/drawing/2014/chart" uri="{C3380CC4-5D6E-409C-BE32-E72D297353CC}">
                <c16:uniqueId val="{00000011-9E20-46D2-B10F-DADFF3509A5D}"/>
              </c:ext>
            </c:extLst>
          </c:dPt>
          <c:dPt>
            <c:idx val="9"/>
            <c:invertIfNegative val="0"/>
            <c:bubble3D val="0"/>
            <c:spPr>
              <a:solidFill>
                <a:srgbClr val="00FF00"/>
              </a:solidFill>
              <a:ln>
                <a:noFill/>
              </a:ln>
              <a:effectLst/>
            </c:spPr>
            <c:extLst>
              <c:ext xmlns:c16="http://schemas.microsoft.com/office/drawing/2014/chart" uri="{C3380CC4-5D6E-409C-BE32-E72D297353CC}">
                <c16:uniqueId val="{00000013-9E20-46D2-B10F-DADFF3509A5D}"/>
              </c:ext>
            </c:extLst>
          </c:dPt>
          <c:dPt>
            <c:idx val="10"/>
            <c:invertIfNegative val="0"/>
            <c:bubble3D val="0"/>
            <c:spPr>
              <a:solidFill>
                <a:srgbClr val="00FF00"/>
              </a:solidFill>
              <a:ln>
                <a:noFill/>
              </a:ln>
              <a:effectLst/>
            </c:spPr>
            <c:extLst>
              <c:ext xmlns:c16="http://schemas.microsoft.com/office/drawing/2014/chart" uri="{C3380CC4-5D6E-409C-BE32-E72D297353CC}">
                <c16:uniqueId val="{00000015-9E20-46D2-B10F-DADFF3509A5D}"/>
              </c:ext>
            </c:extLst>
          </c:dPt>
          <c:dPt>
            <c:idx val="13"/>
            <c:invertIfNegative val="0"/>
            <c:bubble3D val="0"/>
            <c:spPr>
              <a:solidFill>
                <a:srgbClr val="00FF00"/>
              </a:solidFill>
              <a:ln>
                <a:noFill/>
              </a:ln>
              <a:effectLst/>
            </c:spPr>
            <c:extLst>
              <c:ext xmlns:c16="http://schemas.microsoft.com/office/drawing/2014/chart" uri="{C3380CC4-5D6E-409C-BE32-E72D297353CC}">
                <c16:uniqueId val="{00000017-9E20-46D2-B10F-DADFF3509A5D}"/>
              </c:ext>
            </c:extLst>
          </c:dPt>
          <c:dPt>
            <c:idx val="14"/>
            <c:invertIfNegative val="0"/>
            <c:bubble3D val="0"/>
            <c:spPr>
              <a:solidFill>
                <a:srgbClr val="FF6600"/>
              </a:solidFill>
              <a:ln>
                <a:noFill/>
              </a:ln>
              <a:effectLst/>
            </c:spPr>
            <c:extLst>
              <c:ext xmlns:c16="http://schemas.microsoft.com/office/drawing/2014/chart" uri="{C3380CC4-5D6E-409C-BE32-E72D297353CC}">
                <c16:uniqueId val="{00000019-9E20-46D2-B10F-DADFF3509A5D}"/>
              </c:ext>
            </c:extLst>
          </c:dPt>
          <c:dLbls>
            <c:spPr>
              <a:noFill/>
              <a:ln>
                <a:noFill/>
              </a:ln>
              <a:effectLst/>
            </c:spPr>
            <c:txPr>
              <a:bodyPr rot="-5400000" spcFirstLastPara="1" vertOverflow="ellipsis"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'CLI (2)'!$I$4:$J$21</c:f>
              <c:multiLvlStrCache>
                <c:ptCount val="18"/>
                <c:lvl>
                  <c:pt idx="0">
                    <c:v>Costa Rica (1988)</c:v>
                  </c:pt>
                  <c:pt idx="1">
                    <c:v>Nueva Inglaterra (2000)</c:v>
                  </c:pt>
                  <c:pt idx="2">
                    <c:v>Brasil (2004)</c:v>
                  </c:pt>
                  <c:pt idx="3">
                    <c:v>E.E.U.U. (2010)</c:v>
                  </c:pt>
                  <c:pt idx="4">
                    <c:v>Argentina (2012)</c:v>
                  </c:pt>
                  <c:pt idx="5">
                    <c:v>Costa Rica (2012)</c:v>
                  </c:pt>
                  <c:pt idx="6">
                    <c:v>Ecuador (2019-2020)</c:v>
                  </c:pt>
                  <c:pt idx="7">
                    <c:v>España (2003)</c:v>
                  </c:pt>
                  <c:pt idx="8">
                    <c:v>Europa (2003)</c:v>
                  </c:pt>
                  <c:pt idx="9">
                    <c:v>Europa (2011)</c:v>
                  </c:pt>
                  <c:pt idx="10">
                    <c:v>Polonia (2020)</c:v>
                  </c:pt>
                  <c:pt idx="11">
                    <c:v>Romania (2020)</c:v>
                  </c:pt>
                  <c:pt idx="12">
                    <c:v>Japón (2018)</c:v>
                  </c:pt>
                  <c:pt idx="13">
                    <c:v>India (2019)</c:v>
                  </c:pt>
                  <c:pt idx="14">
                    <c:v>China (2019)</c:v>
                  </c:pt>
                  <c:pt idx="15">
                    <c:v>Corea (2019)</c:v>
                  </c:pt>
                  <c:pt idx="16">
                    <c:v>Irán (2021)</c:v>
                  </c:pt>
                  <c:pt idx="17">
                    <c:v>Austria (2021)</c:v>
                  </c:pt>
                </c:lvl>
                <c:lvl>
                  <c:pt idx="0">
                    <c:v>AMÉRICA</c:v>
                  </c:pt>
                  <c:pt idx="7">
                    <c:v>EUROPA</c:v>
                  </c:pt>
                  <c:pt idx="12">
                    <c:v>ASIA</c:v>
                  </c:pt>
                </c:lvl>
              </c:multiLvlStrCache>
            </c:multiLvlStrRef>
          </c:cat>
          <c:val>
            <c:numRef>
              <c:f>'CLI (2)'!$K$4:$K$21</c:f>
              <c:numCache>
                <c:formatCode>General</c:formatCode>
                <c:ptCount val="18"/>
                <c:pt idx="0">
                  <c:v>8.3000000000000007</c:v>
                </c:pt>
                <c:pt idx="1">
                  <c:v>16</c:v>
                </c:pt>
                <c:pt idx="2">
                  <c:v>34.5</c:v>
                </c:pt>
                <c:pt idx="3">
                  <c:v>35</c:v>
                </c:pt>
                <c:pt idx="4">
                  <c:v>22.7</c:v>
                </c:pt>
                <c:pt idx="5">
                  <c:v>22</c:v>
                </c:pt>
                <c:pt idx="6" formatCode="0.0">
                  <c:v>60.869565217391305</c:v>
                </c:pt>
                <c:pt idx="7" formatCode="0.0">
                  <c:v>39.18</c:v>
                </c:pt>
                <c:pt idx="8">
                  <c:v>15</c:v>
                </c:pt>
                <c:pt idx="9">
                  <c:v>32.4</c:v>
                </c:pt>
                <c:pt idx="10">
                  <c:v>38.799999999999997</c:v>
                </c:pt>
                <c:pt idx="11">
                  <c:v>21.9</c:v>
                </c:pt>
                <c:pt idx="12">
                  <c:v>55.1</c:v>
                </c:pt>
                <c:pt idx="13">
                  <c:v>31.6</c:v>
                </c:pt>
                <c:pt idx="14">
                  <c:v>81.8</c:v>
                </c:pt>
                <c:pt idx="15">
                  <c:v>38</c:v>
                </c:pt>
                <c:pt idx="16">
                  <c:v>54.5</c:v>
                </c:pt>
                <c:pt idx="17">
                  <c:v>50.9</c:v>
                </c:pt>
              </c:numCache>
            </c:numRef>
          </c:val>
          <c:extLst>
            <c:ext xmlns:c16="http://schemas.microsoft.com/office/drawing/2014/chart" uri="{C3380CC4-5D6E-409C-BE32-E72D297353CC}">
              <c16:uniqueId val="{0000001A-9E20-46D2-B10F-DADFF3509A5D}"/>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85"/>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0" i="0" baseline="0">
                    <a:effectLst/>
                  </a:rPr>
                  <a:t>resistencia, %</a:t>
                </a:r>
                <a:endParaRPr lang="es-EC" sz="140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EC"/>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a:t>TETRACICLINA</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manualLayout>
          <c:layoutTarget val="inner"/>
          <c:xMode val="edge"/>
          <c:yMode val="edge"/>
          <c:x val="0.10852906367245864"/>
          <c:y val="0.13692984583887999"/>
          <c:w val="0.87138140344872717"/>
          <c:h val="0.6891931310116125"/>
        </c:manualLayout>
      </c:layout>
      <c:barChart>
        <c:barDir val="col"/>
        <c:grouping val="clustered"/>
        <c:varyColors val="0"/>
        <c:ser>
          <c:idx val="0"/>
          <c:order val="0"/>
          <c:spPr>
            <a:solidFill>
              <a:srgbClr val="00FF00"/>
            </a:solidFill>
            <a:ln>
              <a:noFill/>
            </a:ln>
            <a:effectLst/>
          </c:spPr>
          <c:invertIfNegative val="0"/>
          <c:dPt>
            <c:idx val="0"/>
            <c:invertIfNegative val="0"/>
            <c:bubble3D val="0"/>
            <c:spPr>
              <a:solidFill>
                <a:srgbClr val="00FF00"/>
              </a:solidFill>
              <a:ln>
                <a:noFill/>
              </a:ln>
              <a:effectLst/>
            </c:spPr>
            <c:extLst>
              <c:ext xmlns:c16="http://schemas.microsoft.com/office/drawing/2014/chart" uri="{C3380CC4-5D6E-409C-BE32-E72D297353CC}">
                <c16:uniqueId val="{00000001-CC3A-4F0A-B30C-9A3E4F9B5BF6}"/>
              </c:ext>
            </c:extLst>
          </c:dPt>
          <c:dPt>
            <c:idx val="1"/>
            <c:invertIfNegative val="0"/>
            <c:bubble3D val="0"/>
            <c:spPr>
              <a:solidFill>
                <a:srgbClr val="66FFFF"/>
              </a:solidFill>
              <a:ln>
                <a:noFill/>
              </a:ln>
              <a:effectLst/>
            </c:spPr>
            <c:extLst>
              <c:ext xmlns:c16="http://schemas.microsoft.com/office/drawing/2014/chart" uri="{C3380CC4-5D6E-409C-BE32-E72D297353CC}">
                <c16:uniqueId val="{00000003-CC3A-4F0A-B30C-9A3E4F9B5BF6}"/>
              </c:ext>
            </c:extLst>
          </c:dPt>
          <c:dPt>
            <c:idx val="2"/>
            <c:invertIfNegative val="0"/>
            <c:bubble3D val="0"/>
            <c:spPr>
              <a:solidFill>
                <a:srgbClr val="FF6600"/>
              </a:solidFill>
              <a:ln>
                <a:noFill/>
              </a:ln>
              <a:effectLst/>
            </c:spPr>
            <c:extLst>
              <c:ext xmlns:c16="http://schemas.microsoft.com/office/drawing/2014/chart" uri="{C3380CC4-5D6E-409C-BE32-E72D297353CC}">
                <c16:uniqueId val="{00000005-CC3A-4F0A-B30C-9A3E4F9B5BF6}"/>
              </c:ext>
            </c:extLst>
          </c:dPt>
          <c:dPt>
            <c:idx val="3"/>
            <c:invertIfNegative val="0"/>
            <c:bubble3D val="0"/>
            <c:spPr>
              <a:solidFill>
                <a:srgbClr val="00FF00"/>
              </a:solidFill>
              <a:ln>
                <a:noFill/>
              </a:ln>
              <a:effectLst/>
            </c:spPr>
            <c:extLst>
              <c:ext xmlns:c16="http://schemas.microsoft.com/office/drawing/2014/chart" uri="{C3380CC4-5D6E-409C-BE32-E72D297353CC}">
                <c16:uniqueId val="{00000007-CC3A-4F0A-B30C-9A3E4F9B5BF6}"/>
              </c:ext>
            </c:extLst>
          </c:dPt>
          <c:dPt>
            <c:idx val="4"/>
            <c:invertIfNegative val="0"/>
            <c:bubble3D val="0"/>
            <c:spPr>
              <a:solidFill>
                <a:srgbClr val="00FF00"/>
              </a:solidFill>
              <a:ln>
                <a:noFill/>
              </a:ln>
              <a:effectLst/>
            </c:spPr>
            <c:extLst>
              <c:ext xmlns:c16="http://schemas.microsoft.com/office/drawing/2014/chart" uri="{C3380CC4-5D6E-409C-BE32-E72D297353CC}">
                <c16:uniqueId val="{00000009-CC3A-4F0A-B30C-9A3E4F9B5BF6}"/>
              </c:ext>
            </c:extLst>
          </c:dPt>
          <c:dPt>
            <c:idx val="5"/>
            <c:invertIfNegative val="0"/>
            <c:bubble3D val="0"/>
            <c:spPr>
              <a:solidFill>
                <a:srgbClr val="00FF00"/>
              </a:solidFill>
              <a:ln>
                <a:noFill/>
              </a:ln>
              <a:effectLst/>
            </c:spPr>
            <c:extLst>
              <c:ext xmlns:c16="http://schemas.microsoft.com/office/drawing/2014/chart" uri="{C3380CC4-5D6E-409C-BE32-E72D297353CC}">
                <c16:uniqueId val="{0000000B-CC3A-4F0A-B30C-9A3E4F9B5BF6}"/>
              </c:ext>
            </c:extLst>
          </c:dPt>
          <c:dPt>
            <c:idx val="6"/>
            <c:invertIfNegative val="0"/>
            <c:bubble3D val="0"/>
            <c:spPr>
              <a:solidFill>
                <a:srgbClr val="00FF00"/>
              </a:solidFill>
              <a:ln>
                <a:noFill/>
              </a:ln>
              <a:effectLst/>
            </c:spPr>
            <c:extLst>
              <c:ext xmlns:c16="http://schemas.microsoft.com/office/drawing/2014/chart" uri="{C3380CC4-5D6E-409C-BE32-E72D297353CC}">
                <c16:uniqueId val="{0000000D-CC3A-4F0A-B30C-9A3E4F9B5BF6}"/>
              </c:ext>
            </c:extLst>
          </c:dPt>
          <c:dPt>
            <c:idx val="7"/>
            <c:invertIfNegative val="0"/>
            <c:bubble3D val="0"/>
            <c:spPr>
              <a:solidFill>
                <a:srgbClr val="00FF00"/>
              </a:solidFill>
              <a:ln>
                <a:noFill/>
              </a:ln>
              <a:effectLst/>
            </c:spPr>
            <c:extLst>
              <c:ext xmlns:c16="http://schemas.microsoft.com/office/drawing/2014/chart" uri="{C3380CC4-5D6E-409C-BE32-E72D297353CC}">
                <c16:uniqueId val="{0000000F-CC3A-4F0A-B30C-9A3E4F9B5BF6}"/>
              </c:ext>
            </c:extLst>
          </c:dPt>
          <c:dPt>
            <c:idx val="8"/>
            <c:invertIfNegative val="0"/>
            <c:bubble3D val="0"/>
            <c:spPr>
              <a:solidFill>
                <a:srgbClr val="00FF00"/>
              </a:solidFill>
              <a:ln>
                <a:noFill/>
              </a:ln>
              <a:effectLst/>
            </c:spPr>
            <c:extLst>
              <c:ext xmlns:c16="http://schemas.microsoft.com/office/drawing/2014/chart" uri="{C3380CC4-5D6E-409C-BE32-E72D297353CC}">
                <c16:uniqueId val="{00000011-CC3A-4F0A-B30C-9A3E4F9B5BF6}"/>
              </c:ext>
            </c:extLst>
          </c:dPt>
          <c:dLbls>
            <c:spPr>
              <a:noFill/>
              <a:ln>
                <a:noFill/>
              </a:ln>
              <a:effectLst/>
            </c:spPr>
            <c:txPr>
              <a:bodyPr rot="-5400000" spcFirstLastPara="1" vertOverflow="ellipsis"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'TET (2)'!$I$4:$J$8</c:f>
              <c:multiLvlStrCache>
                <c:ptCount val="5"/>
                <c:lvl>
                  <c:pt idx="0">
                    <c:v>Brasil (2004)</c:v>
                  </c:pt>
                  <c:pt idx="1">
                    <c:v>Ecuador (2019-2020)</c:v>
                  </c:pt>
                  <c:pt idx="2">
                    <c:v>Romania (2020)</c:v>
                  </c:pt>
                  <c:pt idx="3">
                    <c:v>China (2019)</c:v>
                  </c:pt>
                  <c:pt idx="4">
                    <c:v>Irán (2021)</c:v>
                  </c:pt>
                </c:lvl>
                <c:lvl>
                  <c:pt idx="0">
                    <c:v>AMÉRICA</c:v>
                  </c:pt>
                  <c:pt idx="2">
                    <c:v>EUROPA</c:v>
                  </c:pt>
                  <c:pt idx="3">
                    <c:v>ASIA</c:v>
                  </c:pt>
                </c:lvl>
              </c:multiLvlStrCache>
            </c:multiLvlStrRef>
          </c:cat>
          <c:val>
            <c:numRef>
              <c:f>'TET (2)'!$K$4:$K$8</c:f>
              <c:numCache>
                <c:formatCode>0.0</c:formatCode>
                <c:ptCount val="5"/>
                <c:pt idx="0" formatCode="General">
                  <c:v>51.5</c:v>
                </c:pt>
                <c:pt idx="1">
                  <c:v>82.608695652173907</c:v>
                </c:pt>
                <c:pt idx="2" formatCode="General">
                  <c:v>100</c:v>
                </c:pt>
                <c:pt idx="3" formatCode="General">
                  <c:v>88.6</c:v>
                </c:pt>
                <c:pt idx="4" formatCode="General">
                  <c:v>81.8</c:v>
                </c:pt>
              </c:numCache>
            </c:numRef>
          </c:val>
          <c:extLst>
            <c:ext xmlns:c16="http://schemas.microsoft.com/office/drawing/2014/chart" uri="{C3380CC4-5D6E-409C-BE32-E72D297353CC}">
              <c16:uniqueId val="{00000012-CC3A-4F0A-B30C-9A3E4F9B5BF6}"/>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100"/>
          <c:min val="5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0" i="0" baseline="0">
                    <a:effectLst/>
                  </a:rPr>
                  <a:t>resistencia, %</a:t>
                </a:r>
                <a:endParaRPr lang="es-EC" sz="140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EC"/>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a:t>CLORANFENICOL</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spPr>
            <a:solidFill>
              <a:srgbClr val="66FFFF"/>
            </a:solidFill>
            <a:ln>
              <a:noFill/>
            </a:ln>
            <a:effectLst/>
          </c:spPr>
          <c:invertIfNegative val="0"/>
          <c:dPt>
            <c:idx val="0"/>
            <c:invertIfNegative val="0"/>
            <c:bubble3D val="0"/>
            <c:spPr>
              <a:solidFill>
                <a:srgbClr val="66FFFF"/>
              </a:solidFill>
              <a:ln>
                <a:noFill/>
              </a:ln>
              <a:effectLst/>
            </c:spPr>
            <c:extLst>
              <c:ext xmlns:c16="http://schemas.microsoft.com/office/drawing/2014/chart" uri="{C3380CC4-5D6E-409C-BE32-E72D297353CC}">
                <c16:uniqueId val="{00000001-94ED-407A-8C6E-47B306B57123}"/>
              </c:ext>
            </c:extLst>
          </c:dPt>
          <c:dPt>
            <c:idx val="1"/>
            <c:invertIfNegative val="0"/>
            <c:bubble3D val="0"/>
            <c:spPr>
              <a:solidFill>
                <a:srgbClr val="66FFFF"/>
              </a:solidFill>
              <a:ln>
                <a:noFill/>
              </a:ln>
              <a:effectLst/>
            </c:spPr>
            <c:extLst>
              <c:ext xmlns:c16="http://schemas.microsoft.com/office/drawing/2014/chart" uri="{C3380CC4-5D6E-409C-BE32-E72D297353CC}">
                <c16:uniqueId val="{00000003-94ED-407A-8C6E-47B306B57123}"/>
              </c:ext>
            </c:extLst>
          </c:dPt>
          <c:dPt>
            <c:idx val="2"/>
            <c:invertIfNegative val="0"/>
            <c:bubble3D val="0"/>
            <c:spPr>
              <a:solidFill>
                <a:srgbClr val="66FFFF"/>
              </a:solidFill>
              <a:ln>
                <a:noFill/>
              </a:ln>
              <a:effectLst/>
            </c:spPr>
            <c:extLst>
              <c:ext xmlns:c16="http://schemas.microsoft.com/office/drawing/2014/chart" uri="{C3380CC4-5D6E-409C-BE32-E72D297353CC}">
                <c16:uniqueId val="{00000005-94ED-407A-8C6E-47B306B57123}"/>
              </c:ext>
            </c:extLst>
          </c:dPt>
          <c:dPt>
            <c:idx val="3"/>
            <c:invertIfNegative val="0"/>
            <c:bubble3D val="0"/>
            <c:spPr>
              <a:solidFill>
                <a:srgbClr val="66FFFF"/>
              </a:solidFill>
              <a:ln>
                <a:noFill/>
              </a:ln>
              <a:effectLst/>
            </c:spPr>
            <c:extLst>
              <c:ext xmlns:c16="http://schemas.microsoft.com/office/drawing/2014/chart" uri="{C3380CC4-5D6E-409C-BE32-E72D297353CC}">
                <c16:uniqueId val="{00000007-94ED-407A-8C6E-47B306B57123}"/>
              </c:ext>
            </c:extLst>
          </c:dPt>
          <c:dPt>
            <c:idx val="4"/>
            <c:invertIfNegative val="0"/>
            <c:bubble3D val="0"/>
            <c:spPr>
              <a:solidFill>
                <a:srgbClr val="66FFFF"/>
              </a:solidFill>
              <a:ln>
                <a:noFill/>
              </a:ln>
              <a:effectLst/>
            </c:spPr>
            <c:extLst>
              <c:ext xmlns:c16="http://schemas.microsoft.com/office/drawing/2014/chart" uri="{C3380CC4-5D6E-409C-BE32-E72D297353CC}">
                <c16:uniqueId val="{00000009-94ED-407A-8C6E-47B306B57123}"/>
              </c:ext>
            </c:extLst>
          </c:dPt>
          <c:dPt>
            <c:idx val="5"/>
            <c:invertIfNegative val="0"/>
            <c:bubble3D val="0"/>
            <c:spPr>
              <a:solidFill>
                <a:srgbClr val="66FFFF"/>
              </a:solidFill>
              <a:ln>
                <a:noFill/>
              </a:ln>
              <a:effectLst/>
            </c:spPr>
            <c:extLst>
              <c:ext xmlns:c16="http://schemas.microsoft.com/office/drawing/2014/chart" uri="{C3380CC4-5D6E-409C-BE32-E72D297353CC}">
                <c16:uniqueId val="{0000000B-94ED-407A-8C6E-47B306B57123}"/>
              </c:ext>
            </c:extLst>
          </c:dPt>
          <c:dPt>
            <c:idx val="6"/>
            <c:invertIfNegative val="0"/>
            <c:bubble3D val="0"/>
            <c:spPr>
              <a:solidFill>
                <a:srgbClr val="66FFFF"/>
              </a:solidFill>
              <a:ln>
                <a:noFill/>
              </a:ln>
              <a:effectLst/>
            </c:spPr>
            <c:extLst>
              <c:ext xmlns:c16="http://schemas.microsoft.com/office/drawing/2014/chart" uri="{C3380CC4-5D6E-409C-BE32-E72D297353CC}">
                <c16:uniqueId val="{0000000D-94ED-407A-8C6E-47B306B57123}"/>
              </c:ext>
            </c:extLst>
          </c:dPt>
          <c:dPt>
            <c:idx val="7"/>
            <c:invertIfNegative val="0"/>
            <c:bubble3D val="0"/>
            <c:spPr>
              <a:solidFill>
                <a:srgbClr val="66FFFF"/>
              </a:solidFill>
              <a:ln>
                <a:noFill/>
              </a:ln>
              <a:effectLst/>
            </c:spPr>
            <c:extLst>
              <c:ext xmlns:c16="http://schemas.microsoft.com/office/drawing/2014/chart" uri="{C3380CC4-5D6E-409C-BE32-E72D297353CC}">
                <c16:uniqueId val="{0000000F-94ED-407A-8C6E-47B306B57123}"/>
              </c:ext>
            </c:extLst>
          </c:dPt>
          <c:dLbls>
            <c:spPr>
              <a:noFill/>
              <a:ln>
                <a:noFill/>
              </a:ln>
              <a:effectLst/>
            </c:spPr>
            <c:txPr>
              <a:bodyPr rot="-5400000" spcFirstLastPara="1" vertOverflow="ellipsis"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'CHL (2)'!$I$4:$J$11</c:f>
              <c:multiLvlStrCache>
                <c:ptCount val="8"/>
                <c:lvl>
                  <c:pt idx="0">
                    <c:v>Costa Rica (1988)</c:v>
                  </c:pt>
                  <c:pt idx="1">
                    <c:v>Brasil (2004)</c:v>
                  </c:pt>
                  <c:pt idx="2">
                    <c:v>E.E.U.U. (2010)</c:v>
                  </c:pt>
                  <c:pt idx="3">
                    <c:v>Ecuador (2019-2020)</c:v>
                  </c:pt>
                  <c:pt idx="4">
                    <c:v>Romania (2020)</c:v>
                  </c:pt>
                  <c:pt idx="5">
                    <c:v>India (2019)</c:v>
                  </c:pt>
                  <c:pt idx="6">
                    <c:v>China (2019)</c:v>
                  </c:pt>
                  <c:pt idx="7">
                    <c:v>Corea (2019)</c:v>
                  </c:pt>
                </c:lvl>
                <c:lvl>
                  <c:pt idx="0">
                    <c:v>AMÉRICA</c:v>
                  </c:pt>
                  <c:pt idx="4">
                    <c:v>EUROPA</c:v>
                  </c:pt>
                  <c:pt idx="5">
                    <c:v>ASIA</c:v>
                  </c:pt>
                </c:lvl>
              </c:multiLvlStrCache>
            </c:multiLvlStrRef>
          </c:cat>
          <c:val>
            <c:numRef>
              <c:f>'CHL (2)'!$K$4:$K$11</c:f>
              <c:numCache>
                <c:formatCode>General</c:formatCode>
                <c:ptCount val="8"/>
                <c:pt idx="0">
                  <c:v>0</c:v>
                </c:pt>
                <c:pt idx="1">
                  <c:v>0</c:v>
                </c:pt>
                <c:pt idx="2">
                  <c:v>0</c:v>
                </c:pt>
                <c:pt idx="3" formatCode="0.0">
                  <c:v>8.695652173913043</c:v>
                </c:pt>
                <c:pt idx="4">
                  <c:v>0</c:v>
                </c:pt>
                <c:pt idx="5">
                  <c:v>0</c:v>
                </c:pt>
                <c:pt idx="6">
                  <c:v>0</c:v>
                </c:pt>
                <c:pt idx="7">
                  <c:v>0</c:v>
                </c:pt>
              </c:numCache>
            </c:numRef>
          </c:val>
          <c:extLst>
            <c:ext xmlns:c16="http://schemas.microsoft.com/office/drawing/2014/chart" uri="{C3380CC4-5D6E-409C-BE32-E72D297353CC}">
              <c16:uniqueId val="{00000010-94ED-407A-8C6E-47B306B57123}"/>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10"/>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0" i="0" baseline="0">
                    <a:effectLst/>
                  </a:rPr>
                  <a:t>resistencia, %</a:t>
                </a:r>
                <a:endParaRPr lang="es-EC" sz="140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EC"/>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a:t>METRONIDAZOL</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manualLayout>
          <c:layoutTarget val="inner"/>
          <c:xMode val="edge"/>
          <c:yMode val="edge"/>
          <c:x val="0.10239573492025579"/>
          <c:y val="8.9906473246632146E-2"/>
          <c:w val="0.87075253766619676"/>
          <c:h val="0.49474950795487316"/>
        </c:manualLayout>
      </c:layout>
      <c:barChart>
        <c:barDir val="col"/>
        <c:grouping val="clustered"/>
        <c:varyColors val="0"/>
        <c:ser>
          <c:idx val="0"/>
          <c:order val="0"/>
          <c:spPr>
            <a:solidFill>
              <a:srgbClr val="00FF00"/>
            </a:solidFill>
            <a:ln>
              <a:noFill/>
            </a:ln>
            <a:effectLst/>
          </c:spPr>
          <c:invertIfNegative val="0"/>
          <c:dPt>
            <c:idx val="0"/>
            <c:invertIfNegative val="0"/>
            <c:bubble3D val="0"/>
            <c:spPr>
              <a:solidFill>
                <a:srgbClr val="66FFFF"/>
              </a:solidFill>
              <a:ln>
                <a:noFill/>
              </a:ln>
              <a:effectLst/>
            </c:spPr>
            <c:extLst>
              <c:ext xmlns:c16="http://schemas.microsoft.com/office/drawing/2014/chart" uri="{C3380CC4-5D6E-409C-BE32-E72D297353CC}">
                <c16:uniqueId val="{00000001-6916-4353-AD2C-DAB3EDB37187}"/>
              </c:ext>
            </c:extLst>
          </c:dPt>
          <c:dPt>
            <c:idx val="1"/>
            <c:invertIfNegative val="0"/>
            <c:bubble3D val="0"/>
            <c:spPr>
              <a:solidFill>
                <a:srgbClr val="00FF00"/>
              </a:solidFill>
              <a:ln>
                <a:noFill/>
              </a:ln>
              <a:effectLst/>
            </c:spPr>
            <c:extLst>
              <c:ext xmlns:c16="http://schemas.microsoft.com/office/drawing/2014/chart" uri="{C3380CC4-5D6E-409C-BE32-E72D297353CC}">
                <c16:uniqueId val="{00000003-6916-4353-AD2C-DAB3EDB37187}"/>
              </c:ext>
            </c:extLst>
          </c:dPt>
          <c:dPt>
            <c:idx val="2"/>
            <c:invertIfNegative val="0"/>
            <c:bubble3D val="0"/>
            <c:spPr>
              <a:solidFill>
                <a:srgbClr val="00FF00"/>
              </a:solidFill>
              <a:ln>
                <a:noFill/>
              </a:ln>
              <a:effectLst/>
            </c:spPr>
            <c:extLst>
              <c:ext xmlns:c16="http://schemas.microsoft.com/office/drawing/2014/chart" uri="{C3380CC4-5D6E-409C-BE32-E72D297353CC}">
                <c16:uniqueId val="{00000005-6916-4353-AD2C-DAB3EDB37187}"/>
              </c:ext>
            </c:extLst>
          </c:dPt>
          <c:dPt>
            <c:idx val="3"/>
            <c:invertIfNegative val="0"/>
            <c:bubble3D val="0"/>
            <c:spPr>
              <a:solidFill>
                <a:srgbClr val="00FF00"/>
              </a:solidFill>
              <a:ln>
                <a:noFill/>
              </a:ln>
              <a:effectLst/>
            </c:spPr>
            <c:extLst>
              <c:ext xmlns:c16="http://schemas.microsoft.com/office/drawing/2014/chart" uri="{C3380CC4-5D6E-409C-BE32-E72D297353CC}">
                <c16:uniqueId val="{00000007-6916-4353-AD2C-DAB3EDB37187}"/>
              </c:ext>
            </c:extLst>
          </c:dPt>
          <c:dPt>
            <c:idx val="4"/>
            <c:invertIfNegative val="0"/>
            <c:bubble3D val="0"/>
            <c:spPr>
              <a:solidFill>
                <a:srgbClr val="00FF00"/>
              </a:solidFill>
              <a:ln>
                <a:noFill/>
              </a:ln>
              <a:effectLst/>
            </c:spPr>
            <c:extLst>
              <c:ext xmlns:c16="http://schemas.microsoft.com/office/drawing/2014/chart" uri="{C3380CC4-5D6E-409C-BE32-E72D297353CC}">
                <c16:uniqueId val="{00000009-6916-4353-AD2C-DAB3EDB37187}"/>
              </c:ext>
            </c:extLst>
          </c:dPt>
          <c:dPt>
            <c:idx val="5"/>
            <c:invertIfNegative val="0"/>
            <c:bubble3D val="0"/>
            <c:spPr>
              <a:solidFill>
                <a:srgbClr val="66FFFF"/>
              </a:solidFill>
              <a:ln>
                <a:noFill/>
              </a:ln>
              <a:effectLst/>
            </c:spPr>
            <c:extLst>
              <c:ext xmlns:c16="http://schemas.microsoft.com/office/drawing/2014/chart" uri="{C3380CC4-5D6E-409C-BE32-E72D297353CC}">
                <c16:uniqueId val="{0000000B-6916-4353-AD2C-DAB3EDB37187}"/>
              </c:ext>
            </c:extLst>
          </c:dPt>
          <c:dPt>
            <c:idx val="6"/>
            <c:invertIfNegative val="0"/>
            <c:bubble3D val="0"/>
            <c:spPr>
              <a:solidFill>
                <a:srgbClr val="00FF00"/>
              </a:solidFill>
              <a:ln>
                <a:noFill/>
              </a:ln>
              <a:effectLst/>
            </c:spPr>
            <c:extLst>
              <c:ext xmlns:c16="http://schemas.microsoft.com/office/drawing/2014/chart" uri="{C3380CC4-5D6E-409C-BE32-E72D297353CC}">
                <c16:uniqueId val="{0000000D-6916-4353-AD2C-DAB3EDB37187}"/>
              </c:ext>
            </c:extLst>
          </c:dPt>
          <c:dPt>
            <c:idx val="7"/>
            <c:invertIfNegative val="0"/>
            <c:bubble3D val="0"/>
            <c:spPr>
              <a:solidFill>
                <a:srgbClr val="00FF00"/>
              </a:solidFill>
              <a:ln>
                <a:noFill/>
              </a:ln>
              <a:effectLst/>
            </c:spPr>
            <c:extLst>
              <c:ext xmlns:c16="http://schemas.microsoft.com/office/drawing/2014/chart" uri="{C3380CC4-5D6E-409C-BE32-E72D297353CC}">
                <c16:uniqueId val="{0000000F-6916-4353-AD2C-DAB3EDB37187}"/>
              </c:ext>
            </c:extLst>
          </c:dPt>
          <c:dPt>
            <c:idx val="8"/>
            <c:invertIfNegative val="0"/>
            <c:bubble3D val="0"/>
            <c:spPr>
              <a:solidFill>
                <a:srgbClr val="00FF00"/>
              </a:solidFill>
              <a:ln>
                <a:noFill/>
              </a:ln>
              <a:effectLst/>
            </c:spPr>
            <c:extLst>
              <c:ext xmlns:c16="http://schemas.microsoft.com/office/drawing/2014/chart" uri="{C3380CC4-5D6E-409C-BE32-E72D297353CC}">
                <c16:uniqueId val="{00000011-6916-4353-AD2C-DAB3EDB37187}"/>
              </c:ext>
            </c:extLst>
          </c:dPt>
          <c:dPt>
            <c:idx val="9"/>
            <c:invertIfNegative val="0"/>
            <c:bubble3D val="0"/>
            <c:spPr>
              <a:solidFill>
                <a:srgbClr val="00FF00"/>
              </a:solidFill>
              <a:ln>
                <a:noFill/>
              </a:ln>
              <a:effectLst/>
            </c:spPr>
            <c:extLst>
              <c:ext xmlns:c16="http://schemas.microsoft.com/office/drawing/2014/chart" uri="{C3380CC4-5D6E-409C-BE32-E72D297353CC}">
                <c16:uniqueId val="{00000013-6916-4353-AD2C-DAB3EDB37187}"/>
              </c:ext>
            </c:extLst>
          </c:dPt>
          <c:dPt>
            <c:idx val="10"/>
            <c:invertIfNegative val="0"/>
            <c:bubble3D val="0"/>
            <c:spPr>
              <a:solidFill>
                <a:srgbClr val="00FF00"/>
              </a:solidFill>
              <a:ln>
                <a:noFill/>
              </a:ln>
              <a:effectLst/>
            </c:spPr>
            <c:extLst>
              <c:ext xmlns:c16="http://schemas.microsoft.com/office/drawing/2014/chart" uri="{C3380CC4-5D6E-409C-BE32-E72D297353CC}">
                <c16:uniqueId val="{00000015-6916-4353-AD2C-DAB3EDB37187}"/>
              </c:ext>
            </c:extLst>
          </c:dPt>
          <c:dPt>
            <c:idx val="13"/>
            <c:invertIfNegative val="0"/>
            <c:bubble3D val="0"/>
            <c:spPr>
              <a:solidFill>
                <a:srgbClr val="00FF00"/>
              </a:solidFill>
              <a:ln>
                <a:noFill/>
              </a:ln>
              <a:effectLst/>
            </c:spPr>
            <c:extLst>
              <c:ext xmlns:c16="http://schemas.microsoft.com/office/drawing/2014/chart" uri="{C3380CC4-5D6E-409C-BE32-E72D297353CC}">
                <c16:uniqueId val="{00000017-6916-4353-AD2C-DAB3EDB37187}"/>
              </c:ext>
            </c:extLst>
          </c:dPt>
          <c:dPt>
            <c:idx val="14"/>
            <c:invertIfNegative val="0"/>
            <c:bubble3D val="0"/>
            <c:spPr>
              <a:solidFill>
                <a:srgbClr val="FF6600"/>
              </a:solidFill>
              <a:ln>
                <a:noFill/>
              </a:ln>
              <a:effectLst/>
            </c:spPr>
            <c:extLst>
              <c:ext xmlns:c16="http://schemas.microsoft.com/office/drawing/2014/chart" uri="{C3380CC4-5D6E-409C-BE32-E72D297353CC}">
                <c16:uniqueId val="{00000019-6916-4353-AD2C-DAB3EDB37187}"/>
              </c:ext>
            </c:extLst>
          </c:dPt>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'MRD (2)'!$I$4:$J$20</c:f>
              <c:multiLvlStrCache>
                <c:ptCount val="17"/>
                <c:lvl>
                  <c:pt idx="0">
                    <c:v>Nueva Inglaterra (2000)</c:v>
                  </c:pt>
                  <c:pt idx="1">
                    <c:v>Costa Rica (1988)</c:v>
                  </c:pt>
                  <c:pt idx="2">
                    <c:v>E.E.U.U. (2010)</c:v>
                  </c:pt>
                  <c:pt idx="3">
                    <c:v>Argentina (2012)</c:v>
                  </c:pt>
                  <c:pt idx="4">
                    <c:v>Costa Rica (2012)</c:v>
                  </c:pt>
                  <c:pt idx="5">
                    <c:v>Ecuador (2019-2020)</c:v>
                  </c:pt>
                  <c:pt idx="6">
                    <c:v>España (2003)</c:v>
                  </c:pt>
                  <c:pt idx="7">
                    <c:v>Europa (2003)</c:v>
                  </c:pt>
                  <c:pt idx="8">
                    <c:v>Europa (2011)</c:v>
                  </c:pt>
                  <c:pt idx="9">
                    <c:v>Polonia (2020)</c:v>
                  </c:pt>
                  <c:pt idx="10">
                    <c:v>Romania (2020)</c:v>
                  </c:pt>
                  <c:pt idx="11">
                    <c:v>Japón (2018)</c:v>
                  </c:pt>
                  <c:pt idx="12">
                    <c:v>India (2019)</c:v>
                  </c:pt>
                  <c:pt idx="13">
                    <c:v>China (2019)</c:v>
                  </c:pt>
                  <c:pt idx="14">
                    <c:v>Corea (2019)</c:v>
                  </c:pt>
                  <c:pt idx="15">
                    <c:v>Irán (2021)</c:v>
                  </c:pt>
                  <c:pt idx="16">
                    <c:v>Austria (2021)</c:v>
                  </c:pt>
                </c:lvl>
                <c:lvl>
                  <c:pt idx="0">
                    <c:v>AMÉRICA</c:v>
                  </c:pt>
                  <c:pt idx="6">
                    <c:v>EUROPA</c:v>
                  </c:pt>
                  <c:pt idx="11">
                    <c:v>ASIA</c:v>
                  </c:pt>
                </c:lvl>
              </c:multiLvlStrCache>
            </c:multiLvlStrRef>
          </c:cat>
          <c:val>
            <c:numRef>
              <c:f>'MRD (2)'!$K$4:$K$20</c:f>
              <c:numCache>
                <c:formatCode>General</c:formatCode>
                <c:ptCount val="17"/>
                <c:pt idx="0">
                  <c:v>0</c:v>
                </c:pt>
                <c:pt idx="1">
                  <c:v>0</c:v>
                </c:pt>
                <c:pt idx="2">
                  <c:v>0</c:v>
                </c:pt>
                <c:pt idx="3">
                  <c:v>0</c:v>
                </c:pt>
                <c:pt idx="4">
                  <c:v>3</c:v>
                </c:pt>
                <c:pt idx="5" formatCode="0.0">
                  <c:v>23.913043478260871</c:v>
                </c:pt>
                <c:pt idx="6" formatCode="0.0">
                  <c:v>5.84</c:v>
                </c:pt>
                <c:pt idx="7">
                  <c:v>1</c:v>
                </c:pt>
                <c:pt idx="8">
                  <c:v>0.25</c:v>
                </c:pt>
                <c:pt idx="9">
                  <c:v>0</c:v>
                </c:pt>
                <c:pt idx="10">
                  <c:v>0</c:v>
                </c:pt>
                <c:pt idx="11">
                  <c:v>0</c:v>
                </c:pt>
                <c:pt idx="12">
                  <c:v>7</c:v>
                </c:pt>
                <c:pt idx="13">
                  <c:v>0</c:v>
                </c:pt>
                <c:pt idx="14">
                  <c:v>0</c:v>
                </c:pt>
                <c:pt idx="15">
                  <c:v>0</c:v>
                </c:pt>
                <c:pt idx="16">
                  <c:v>2.7</c:v>
                </c:pt>
              </c:numCache>
            </c:numRef>
          </c:val>
          <c:extLst>
            <c:ext xmlns:c16="http://schemas.microsoft.com/office/drawing/2014/chart" uri="{C3380CC4-5D6E-409C-BE32-E72D297353CC}">
              <c16:uniqueId val="{0000001A-6916-4353-AD2C-DAB3EDB37187}"/>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25"/>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0" i="0" baseline="0">
                    <a:effectLst/>
                  </a:rPr>
                  <a:t>resistencia, %</a:t>
                </a:r>
                <a:endParaRPr lang="es-EC" sz="140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c:v>
          </c:tx>
          <c:spPr>
            <a:solidFill>
              <a:schemeClr val="accent6"/>
            </a:solidFill>
            <a:ln>
              <a:noFill/>
            </a:ln>
            <a:effectLst/>
          </c:spPr>
          <c:invertIfNegative val="0"/>
          <c:cat>
            <c:strRef>
              <c:f>'FINAL MUESTRAS'!$E$25:$E$32</c:f>
              <c:strCache>
                <c:ptCount val="8"/>
                <c:pt idx="0">
                  <c:v>Abdominal</c:v>
                </c:pt>
                <c:pt idx="1">
                  <c:v>Zona pélvica</c:v>
                </c:pt>
                <c:pt idx="2">
                  <c:v>Sangre</c:v>
                </c:pt>
                <c:pt idx="3">
                  <c:v>Apéndice</c:v>
                </c:pt>
                <c:pt idx="4">
                  <c:v>Piel</c:v>
                </c:pt>
                <c:pt idx="5">
                  <c:v>Tejidos blandos</c:v>
                </c:pt>
                <c:pt idx="6">
                  <c:v>Intestino grueso</c:v>
                </c:pt>
                <c:pt idx="7">
                  <c:v>Riñones</c:v>
                </c:pt>
              </c:strCache>
            </c:strRef>
          </c:cat>
          <c:val>
            <c:numRef>
              <c:f>'FINAL MUESTRAS'!$F$25:$F$32</c:f>
              <c:numCache>
                <c:formatCode>General</c:formatCode>
                <c:ptCount val="8"/>
                <c:pt idx="0">
                  <c:v>16</c:v>
                </c:pt>
                <c:pt idx="1">
                  <c:v>13</c:v>
                </c:pt>
                <c:pt idx="2">
                  <c:v>10</c:v>
                </c:pt>
                <c:pt idx="3">
                  <c:v>2</c:v>
                </c:pt>
                <c:pt idx="4">
                  <c:v>2</c:v>
                </c:pt>
                <c:pt idx="5">
                  <c:v>1</c:v>
                </c:pt>
                <c:pt idx="6">
                  <c:v>1</c:v>
                </c:pt>
                <c:pt idx="7">
                  <c:v>1</c:v>
                </c:pt>
              </c:numCache>
            </c:numRef>
          </c:val>
          <c:extLst>
            <c:ext xmlns:c16="http://schemas.microsoft.com/office/drawing/2014/chart" uri="{C3380CC4-5D6E-409C-BE32-E72D297353CC}">
              <c16:uniqueId val="{00000000-A9BC-4D81-8B2A-395E3F0A907B}"/>
            </c:ext>
          </c:extLst>
        </c:ser>
        <c:dLbls>
          <c:showLegendKey val="0"/>
          <c:showVal val="0"/>
          <c:showCatName val="0"/>
          <c:showSerName val="0"/>
          <c:showPercent val="0"/>
          <c:showBubbleSize val="0"/>
        </c:dLbls>
        <c:gapWidth val="219"/>
        <c:overlap val="-27"/>
        <c:axId val="233280016"/>
        <c:axId val="220852256"/>
      </c:barChart>
      <c:barChart>
        <c:barDir val="col"/>
        <c:grouping val="clustered"/>
        <c:varyColors val="0"/>
        <c:ser>
          <c:idx val="1"/>
          <c:order val="1"/>
          <c:tx>
            <c:v>% muestras</c:v>
          </c:tx>
          <c:spPr>
            <a:solidFill>
              <a:schemeClr val="accent5"/>
            </a:solidFill>
            <a:ln>
              <a:noFill/>
            </a:ln>
            <a:effectLst/>
          </c:spPr>
          <c:invertIfNegative val="0"/>
          <c:cat>
            <c:strRef>
              <c:f>'FINAL MUESTRAS'!$E$25:$E$32</c:f>
              <c:strCache>
                <c:ptCount val="8"/>
                <c:pt idx="0">
                  <c:v>Abdominal</c:v>
                </c:pt>
                <c:pt idx="1">
                  <c:v>Zona pélvica</c:v>
                </c:pt>
                <c:pt idx="2">
                  <c:v>Sangre</c:v>
                </c:pt>
                <c:pt idx="3">
                  <c:v>Apéndice</c:v>
                </c:pt>
                <c:pt idx="4">
                  <c:v>Piel</c:v>
                </c:pt>
                <c:pt idx="5">
                  <c:v>Tejidos blandos</c:v>
                </c:pt>
                <c:pt idx="6">
                  <c:v>Intestino grueso</c:v>
                </c:pt>
                <c:pt idx="7">
                  <c:v>Riñones</c:v>
                </c:pt>
              </c:strCache>
            </c:strRef>
          </c:cat>
          <c:val>
            <c:numRef>
              <c:f>'FINAL MUESTRAS'!$G$25:$G$32</c:f>
              <c:numCache>
                <c:formatCode>0.0</c:formatCode>
                <c:ptCount val="8"/>
                <c:pt idx="0">
                  <c:v>34.782608695652172</c:v>
                </c:pt>
                <c:pt idx="1">
                  <c:v>28.260869565217391</c:v>
                </c:pt>
                <c:pt idx="2">
                  <c:v>21.739130434782609</c:v>
                </c:pt>
                <c:pt idx="3">
                  <c:v>4.3478260869565215</c:v>
                </c:pt>
                <c:pt idx="4">
                  <c:v>4.3478260869565215</c:v>
                </c:pt>
                <c:pt idx="5">
                  <c:v>2.1739130434782608</c:v>
                </c:pt>
                <c:pt idx="6">
                  <c:v>2.1739130434782608</c:v>
                </c:pt>
                <c:pt idx="7">
                  <c:v>2.1739130434782608</c:v>
                </c:pt>
              </c:numCache>
            </c:numRef>
          </c:val>
          <c:extLst>
            <c:ext xmlns:c16="http://schemas.microsoft.com/office/drawing/2014/chart" uri="{C3380CC4-5D6E-409C-BE32-E72D297353CC}">
              <c16:uniqueId val="{00000001-A9BC-4D81-8B2A-395E3F0A907B}"/>
            </c:ext>
          </c:extLst>
        </c:ser>
        <c:dLbls>
          <c:showLegendKey val="0"/>
          <c:showVal val="0"/>
          <c:showCatName val="0"/>
          <c:showSerName val="0"/>
          <c:showPercent val="0"/>
          <c:showBubbleSize val="0"/>
        </c:dLbls>
        <c:gapWidth val="219"/>
        <c:overlap val="-27"/>
        <c:axId val="2130166128"/>
        <c:axId val="2030176096"/>
      </c:barChart>
      <c:catAx>
        <c:axId val="233280016"/>
        <c:scaling>
          <c:orientation val="minMax"/>
        </c:scaling>
        <c:delete val="1"/>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Sitio anatómico</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crossAx val="220852256"/>
        <c:crosses val="autoZero"/>
        <c:auto val="1"/>
        <c:lblAlgn val="ctr"/>
        <c:lblOffset val="100"/>
        <c:noMultiLvlLbl val="0"/>
      </c:catAx>
      <c:valAx>
        <c:axId val="220852256"/>
        <c:scaling>
          <c:orientation val="minMax"/>
          <c:max val="18"/>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Número de aislados (n)</a:t>
                </a:r>
              </a:p>
            </c:rich>
          </c:tx>
          <c:layout>
            <c:manualLayout>
              <c:xMode val="edge"/>
              <c:yMode val="edge"/>
              <c:x val="7.445982308391795E-2"/>
              <c:y val="0.2212374709614546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233280016"/>
        <c:crosses val="autoZero"/>
        <c:crossBetween val="between"/>
      </c:valAx>
      <c:valAx>
        <c:axId val="2030176096"/>
        <c:scaling>
          <c:orientation val="minMax"/>
          <c:max val="10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 de muestras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0"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2130166128"/>
        <c:crosses val="max"/>
        <c:crossBetween val="between"/>
        <c:majorUnit val="20"/>
        <c:minorUnit val="5"/>
      </c:valAx>
      <c:catAx>
        <c:axId val="2130166128"/>
        <c:scaling>
          <c:orientation val="minMax"/>
        </c:scaling>
        <c:delete val="1"/>
        <c:axPos val="b"/>
        <c:numFmt formatCode="General" sourceLinked="1"/>
        <c:majorTickMark val="out"/>
        <c:minorTickMark val="none"/>
        <c:tickLblPos val="nextTo"/>
        <c:crossAx val="2030176096"/>
        <c:crosses val="autoZero"/>
        <c:auto val="1"/>
        <c:lblAlgn val="ctr"/>
        <c:lblOffset val="100"/>
        <c:noMultiLvlLbl val="0"/>
      </c:catAx>
      <c:dTable>
        <c:showHorzBorder val="1"/>
        <c:showVertBorder val="0"/>
        <c:showOutline val="0"/>
        <c:showKeys val="1"/>
        <c:spPr>
          <a:noFill/>
          <a:ln w="12700" cap="flat" cmpd="sng" algn="ctr">
            <a:solidFill>
              <a:schemeClr val="dk1"/>
            </a:solidFill>
            <a:prstDash val="solid"/>
            <a:miter lim="800000"/>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dTable>
      <c:spPr>
        <a:noFill/>
        <a:ln w="3175">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a:t>AMPICILINA</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manualLayout>
          <c:layoutTarget val="inner"/>
          <c:xMode val="edge"/>
          <c:yMode val="edge"/>
          <c:x val="0.17897533074066083"/>
          <c:y val="0.18975762370116758"/>
          <c:w val="0.79140523237847582"/>
          <c:h val="0.3925733213209149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FF00"/>
              </a:solidFill>
              <a:ln>
                <a:noFill/>
              </a:ln>
              <a:effectLst/>
            </c:spPr>
            <c:extLst>
              <c:ext xmlns:c16="http://schemas.microsoft.com/office/drawing/2014/chart" uri="{C3380CC4-5D6E-409C-BE32-E72D297353CC}">
                <c16:uniqueId val="{00000001-E8AA-42C4-BFB6-50BF7ED96792}"/>
              </c:ext>
            </c:extLst>
          </c:dPt>
          <c:dPt>
            <c:idx val="1"/>
            <c:invertIfNegative val="0"/>
            <c:bubble3D val="0"/>
            <c:spPr>
              <a:solidFill>
                <a:srgbClr val="66FFFF"/>
              </a:solidFill>
              <a:ln>
                <a:noFill/>
              </a:ln>
              <a:effectLst/>
            </c:spPr>
            <c:extLst>
              <c:ext xmlns:c16="http://schemas.microsoft.com/office/drawing/2014/chart" uri="{C3380CC4-5D6E-409C-BE32-E72D297353CC}">
                <c16:uniqueId val="{00000003-E8AA-42C4-BFB6-50BF7ED96792}"/>
              </c:ext>
            </c:extLst>
          </c:dPt>
          <c:dPt>
            <c:idx val="2"/>
            <c:invertIfNegative val="0"/>
            <c:bubble3D val="0"/>
            <c:spPr>
              <a:solidFill>
                <a:srgbClr val="FF6600"/>
              </a:solidFill>
              <a:ln>
                <a:noFill/>
              </a:ln>
              <a:effectLst/>
            </c:spPr>
            <c:extLst>
              <c:ext xmlns:c16="http://schemas.microsoft.com/office/drawing/2014/chart" uri="{C3380CC4-5D6E-409C-BE32-E72D297353CC}">
                <c16:uniqueId val="{00000005-E8AA-42C4-BFB6-50BF7ED96792}"/>
              </c:ext>
            </c:extLst>
          </c:dPt>
          <c:dPt>
            <c:idx val="3"/>
            <c:invertIfNegative val="0"/>
            <c:bubble3D val="0"/>
            <c:spPr>
              <a:solidFill>
                <a:srgbClr val="FF6600"/>
              </a:solidFill>
              <a:ln>
                <a:noFill/>
              </a:ln>
              <a:effectLst/>
            </c:spPr>
            <c:extLst>
              <c:ext xmlns:c16="http://schemas.microsoft.com/office/drawing/2014/chart" uri="{C3380CC4-5D6E-409C-BE32-E72D297353CC}">
                <c16:uniqueId val="{00000007-E8AA-42C4-BFB6-50BF7ED96792}"/>
              </c:ext>
            </c:extLst>
          </c:dPt>
          <c:dPt>
            <c:idx val="4"/>
            <c:invertIfNegative val="0"/>
            <c:bubble3D val="0"/>
            <c:spPr>
              <a:solidFill>
                <a:srgbClr val="FF6600"/>
              </a:solidFill>
              <a:ln>
                <a:noFill/>
              </a:ln>
              <a:effectLst/>
            </c:spPr>
            <c:extLst>
              <c:ext xmlns:c16="http://schemas.microsoft.com/office/drawing/2014/chart" uri="{C3380CC4-5D6E-409C-BE32-E72D297353CC}">
                <c16:uniqueId val="{00000009-E8AA-42C4-BFB6-50BF7ED96792}"/>
              </c:ext>
            </c:extLst>
          </c:dPt>
          <c:dPt>
            <c:idx val="5"/>
            <c:invertIfNegative val="0"/>
            <c:bubble3D val="0"/>
            <c:spPr>
              <a:solidFill>
                <a:srgbClr val="FF6600"/>
              </a:solidFill>
              <a:ln>
                <a:noFill/>
              </a:ln>
              <a:effectLst/>
            </c:spPr>
            <c:extLst>
              <c:ext xmlns:c16="http://schemas.microsoft.com/office/drawing/2014/chart" uri="{C3380CC4-5D6E-409C-BE32-E72D297353CC}">
                <c16:uniqueId val="{0000000B-E8AA-42C4-BFB6-50BF7ED96792}"/>
              </c:ext>
            </c:extLst>
          </c:dPt>
          <c:dLbls>
            <c:spPr>
              <a:noFill/>
              <a:ln>
                <a:noFill/>
              </a:ln>
              <a:effectLst/>
            </c:spPr>
            <c:txPr>
              <a:bodyPr rot="-5400000" spcFirstLastPara="1" vertOverflow="ellipsis"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'AMP (2)'!$G$4:$H$9</c:f>
              <c:multiLvlStrCache>
                <c:ptCount val="6"/>
                <c:lvl>
                  <c:pt idx="0">
                    <c:v>Brasil (2004)</c:v>
                  </c:pt>
                  <c:pt idx="1">
                    <c:v>Ecuador (2019-2020)</c:v>
                  </c:pt>
                  <c:pt idx="2">
                    <c:v>Europa (2003)</c:v>
                  </c:pt>
                  <c:pt idx="3">
                    <c:v>Europa (2011)</c:v>
                  </c:pt>
                  <c:pt idx="4">
                    <c:v>Romania (2020)</c:v>
                  </c:pt>
                  <c:pt idx="5">
                    <c:v>China (2019)</c:v>
                  </c:pt>
                </c:lvl>
                <c:lvl>
                  <c:pt idx="0">
                    <c:v>AMÉRICA</c:v>
                  </c:pt>
                  <c:pt idx="2">
                    <c:v>EUROPA</c:v>
                  </c:pt>
                  <c:pt idx="5">
                    <c:v>ASIA</c:v>
                  </c:pt>
                </c:lvl>
              </c:multiLvlStrCache>
            </c:multiLvlStrRef>
          </c:cat>
          <c:val>
            <c:numRef>
              <c:f>'AMP (2)'!$I$4:$I$9</c:f>
              <c:numCache>
                <c:formatCode>0.0</c:formatCode>
                <c:ptCount val="6"/>
                <c:pt idx="0" formatCode="General">
                  <c:v>92</c:v>
                </c:pt>
                <c:pt idx="1">
                  <c:v>95.652173913043484</c:v>
                </c:pt>
                <c:pt idx="2" formatCode="General">
                  <c:v>99.3</c:v>
                </c:pt>
                <c:pt idx="3" formatCode="General">
                  <c:v>99.2</c:v>
                </c:pt>
                <c:pt idx="4" formatCode="General">
                  <c:v>100</c:v>
                </c:pt>
                <c:pt idx="5" formatCode="General">
                  <c:v>100</c:v>
                </c:pt>
              </c:numCache>
            </c:numRef>
          </c:val>
          <c:extLst>
            <c:ext xmlns:c16="http://schemas.microsoft.com/office/drawing/2014/chart" uri="{C3380CC4-5D6E-409C-BE32-E72D297353CC}">
              <c16:uniqueId val="{0000000C-E8AA-42C4-BFB6-50BF7ED96792}"/>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100"/>
          <c:min val="9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600"/>
                  <a:t>resistencia,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a:t>PENICILINA</a:t>
            </a:r>
          </a:p>
        </c:rich>
      </c:tx>
      <c:layout>
        <c:manualLayout>
          <c:xMode val="edge"/>
          <c:yMode val="edge"/>
          <c:x val="0.37330355198720605"/>
          <c:y val="1.8747148025524907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5CB5-4940-856B-244BB5DC2246}"/>
              </c:ext>
            </c:extLst>
          </c:dPt>
          <c:dPt>
            <c:idx val="1"/>
            <c:invertIfNegative val="0"/>
            <c:bubble3D val="0"/>
            <c:spPr>
              <a:solidFill>
                <a:srgbClr val="00FF00"/>
              </a:solidFill>
              <a:ln>
                <a:noFill/>
              </a:ln>
              <a:effectLst/>
            </c:spPr>
            <c:extLst>
              <c:ext xmlns:c16="http://schemas.microsoft.com/office/drawing/2014/chart" uri="{C3380CC4-5D6E-409C-BE32-E72D297353CC}">
                <c16:uniqueId val="{00000003-5CB5-4940-856B-244BB5DC2246}"/>
              </c:ext>
            </c:extLst>
          </c:dPt>
          <c:dPt>
            <c:idx val="2"/>
            <c:invertIfNegative val="0"/>
            <c:bubble3D val="0"/>
            <c:spPr>
              <a:solidFill>
                <a:srgbClr val="66FFFF"/>
              </a:solidFill>
              <a:ln>
                <a:noFill/>
              </a:ln>
              <a:effectLst/>
            </c:spPr>
            <c:extLst>
              <c:ext xmlns:c16="http://schemas.microsoft.com/office/drawing/2014/chart" uri="{C3380CC4-5D6E-409C-BE32-E72D297353CC}">
                <c16:uniqueId val="{00000005-5CB5-4940-856B-244BB5DC2246}"/>
              </c:ext>
            </c:extLst>
          </c:dPt>
          <c:dPt>
            <c:idx val="3"/>
            <c:invertIfNegative val="0"/>
            <c:bubble3D val="0"/>
            <c:spPr>
              <a:solidFill>
                <a:srgbClr val="FF6600"/>
              </a:solidFill>
              <a:ln>
                <a:noFill/>
              </a:ln>
              <a:effectLst/>
            </c:spPr>
            <c:extLst>
              <c:ext xmlns:c16="http://schemas.microsoft.com/office/drawing/2014/chart" uri="{C3380CC4-5D6E-409C-BE32-E72D297353CC}">
                <c16:uniqueId val="{00000007-5CB5-4940-856B-244BB5DC2246}"/>
              </c:ext>
            </c:extLst>
          </c:dPt>
          <c:dPt>
            <c:idx val="4"/>
            <c:invertIfNegative val="0"/>
            <c:bubble3D val="0"/>
            <c:spPr>
              <a:solidFill>
                <a:srgbClr val="FF6600"/>
              </a:solidFill>
              <a:ln>
                <a:noFill/>
              </a:ln>
              <a:effectLst/>
            </c:spPr>
            <c:extLst>
              <c:ext xmlns:c16="http://schemas.microsoft.com/office/drawing/2014/chart" uri="{C3380CC4-5D6E-409C-BE32-E72D297353CC}">
                <c16:uniqueId val="{00000009-5CB5-4940-856B-244BB5DC2246}"/>
              </c:ext>
            </c:extLst>
          </c:dPt>
          <c:dPt>
            <c:idx val="5"/>
            <c:invertIfNegative val="0"/>
            <c:bubble3D val="0"/>
            <c:spPr>
              <a:solidFill>
                <a:srgbClr val="FF6600"/>
              </a:solidFill>
              <a:ln>
                <a:noFill/>
              </a:ln>
              <a:effectLst/>
            </c:spPr>
            <c:extLst>
              <c:ext xmlns:c16="http://schemas.microsoft.com/office/drawing/2014/chart" uri="{C3380CC4-5D6E-409C-BE32-E72D297353CC}">
                <c16:uniqueId val="{0000000B-5CB5-4940-856B-244BB5DC2246}"/>
              </c:ext>
            </c:extLst>
          </c:dPt>
          <c:dPt>
            <c:idx val="6"/>
            <c:invertIfNegative val="0"/>
            <c:bubble3D val="0"/>
            <c:spPr>
              <a:solidFill>
                <a:srgbClr val="FF6600"/>
              </a:solidFill>
              <a:ln>
                <a:noFill/>
              </a:ln>
              <a:effectLst/>
            </c:spPr>
            <c:extLst>
              <c:ext xmlns:c16="http://schemas.microsoft.com/office/drawing/2014/chart" uri="{C3380CC4-5D6E-409C-BE32-E72D297353CC}">
                <c16:uniqueId val="{0000000D-5CB5-4940-856B-244BB5DC2246}"/>
              </c:ext>
            </c:extLst>
          </c:dPt>
          <c:dPt>
            <c:idx val="7"/>
            <c:invertIfNegative val="0"/>
            <c:bubble3D val="0"/>
            <c:spPr>
              <a:solidFill>
                <a:srgbClr val="FF6600"/>
              </a:solidFill>
              <a:ln>
                <a:noFill/>
              </a:ln>
              <a:effectLst/>
            </c:spPr>
            <c:extLst>
              <c:ext xmlns:c16="http://schemas.microsoft.com/office/drawing/2014/chart" uri="{C3380CC4-5D6E-409C-BE32-E72D297353CC}">
                <c16:uniqueId val="{0000000F-5CB5-4940-856B-244BB5DC2246}"/>
              </c:ext>
            </c:extLst>
          </c:dPt>
          <c:dPt>
            <c:idx val="8"/>
            <c:invertIfNegative val="0"/>
            <c:bubble3D val="0"/>
            <c:spPr>
              <a:solidFill>
                <a:srgbClr val="FF6600"/>
              </a:solidFill>
              <a:ln>
                <a:noFill/>
              </a:ln>
              <a:effectLst/>
            </c:spPr>
            <c:extLst>
              <c:ext xmlns:c16="http://schemas.microsoft.com/office/drawing/2014/chart" uri="{C3380CC4-5D6E-409C-BE32-E72D297353CC}">
                <c16:uniqueId val="{00000011-5CB5-4940-856B-244BB5DC2246}"/>
              </c:ext>
            </c:extLst>
          </c:dPt>
          <c:dLbls>
            <c:spPr>
              <a:noFill/>
              <a:ln>
                <a:noFill/>
              </a:ln>
              <a:effectLst/>
            </c:spPr>
            <c:txPr>
              <a:bodyPr rot="-5400000" spcFirstLastPara="1" vertOverflow="ellipsis"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'PEN (2)'!$I$4:$J$12</c:f>
              <c:multiLvlStrCache>
                <c:ptCount val="9"/>
                <c:lvl>
                  <c:pt idx="0">
                    <c:v>Costa Rica (1988)</c:v>
                  </c:pt>
                  <c:pt idx="1">
                    <c:v>Brasil (2004)</c:v>
                  </c:pt>
                  <c:pt idx="2">
                    <c:v>Ecuador (2019-2020)</c:v>
                  </c:pt>
                  <c:pt idx="3">
                    <c:v>Polonia (2020)</c:v>
                  </c:pt>
                  <c:pt idx="4">
                    <c:v>Romania (2020)</c:v>
                  </c:pt>
                  <c:pt idx="5">
                    <c:v>China (2019)</c:v>
                  </c:pt>
                  <c:pt idx="6">
                    <c:v>Corea (2019)</c:v>
                  </c:pt>
                  <c:pt idx="7">
                    <c:v>Irán (2021)</c:v>
                  </c:pt>
                  <c:pt idx="8">
                    <c:v>Austria (2021)</c:v>
                  </c:pt>
                </c:lvl>
                <c:lvl>
                  <c:pt idx="0">
                    <c:v>AMÉRICA</c:v>
                  </c:pt>
                  <c:pt idx="3">
                    <c:v>EUROPA</c:v>
                  </c:pt>
                  <c:pt idx="5">
                    <c:v>ASIA</c:v>
                  </c:pt>
                </c:lvl>
              </c:multiLvlStrCache>
            </c:multiLvlStrRef>
          </c:cat>
          <c:val>
            <c:numRef>
              <c:f>'PEN (2)'!$K$4:$K$12</c:f>
              <c:numCache>
                <c:formatCode>General</c:formatCode>
                <c:ptCount val="9"/>
                <c:pt idx="0">
                  <c:v>97.2</c:v>
                </c:pt>
                <c:pt idx="1">
                  <c:v>87.5</c:v>
                </c:pt>
                <c:pt idx="2" formatCode="0.0">
                  <c:v>95.652173913043484</c:v>
                </c:pt>
                <c:pt idx="3">
                  <c:v>96</c:v>
                </c:pt>
                <c:pt idx="4">
                  <c:v>100</c:v>
                </c:pt>
                <c:pt idx="5">
                  <c:v>100</c:v>
                </c:pt>
                <c:pt idx="6">
                  <c:v>100</c:v>
                </c:pt>
                <c:pt idx="7">
                  <c:v>100</c:v>
                </c:pt>
                <c:pt idx="8">
                  <c:v>98.2</c:v>
                </c:pt>
              </c:numCache>
            </c:numRef>
          </c:val>
          <c:extLst>
            <c:ext xmlns:c16="http://schemas.microsoft.com/office/drawing/2014/chart" uri="{C3380CC4-5D6E-409C-BE32-E72D297353CC}">
              <c16:uniqueId val="{00000012-5CB5-4940-856B-244BB5DC2246}"/>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100"/>
          <c:min val="85"/>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a:t>resistencia,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EC"/>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a:t>PIPERACILINA</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FF00"/>
              </a:solidFill>
              <a:ln>
                <a:noFill/>
              </a:ln>
              <a:effectLst/>
            </c:spPr>
            <c:extLst>
              <c:ext xmlns:c16="http://schemas.microsoft.com/office/drawing/2014/chart" uri="{C3380CC4-5D6E-409C-BE32-E72D297353CC}">
                <c16:uniqueId val="{00000001-759D-4DB4-87F4-D2C1E3202267}"/>
              </c:ext>
            </c:extLst>
          </c:dPt>
          <c:dPt>
            <c:idx val="1"/>
            <c:invertIfNegative val="0"/>
            <c:bubble3D val="0"/>
            <c:spPr>
              <a:solidFill>
                <a:srgbClr val="00FF00"/>
              </a:solidFill>
              <a:ln>
                <a:noFill/>
              </a:ln>
              <a:effectLst/>
            </c:spPr>
            <c:extLst>
              <c:ext xmlns:c16="http://schemas.microsoft.com/office/drawing/2014/chart" uri="{C3380CC4-5D6E-409C-BE32-E72D297353CC}">
                <c16:uniqueId val="{00000003-759D-4DB4-87F4-D2C1E3202267}"/>
              </c:ext>
            </c:extLst>
          </c:dPt>
          <c:dPt>
            <c:idx val="2"/>
            <c:invertIfNegative val="0"/>
            <c:bubble3D val="0"/>
            <c:spPr>
              <a:solidFill>
                <a:srgbClr val="66FFFF"/>
              </a:solidFill>
              <a:ln>
                <a:noFill/>
              </a:ln>
              <a:effectLst/>
            </c:spPr>
            <c:extLst>
              <c:ext xmlns:c16="http://schemas.microsoft.com/office/drawing/2014/chart" uri="{C3380CC4-5D6E-409C-BE32-E72D297353CC}">
                <c16:uniqueId val="{00000005-759D-4DB4-87F4-D2C1E3202267}"/>
              </c:ext>
            </c:extLst>
          </c:dPt>
          <c:dLbls>
            <c:spPr>
              <a:noFill/>
              <a:ln>
                <a:noFill/>
              </a:ln>
              <a:effectLst/>
            </c:spPr>
            <c:txPr>
              <a:bodyPr rot="-5400000" spcFirstLastPara="1" vertOverflow="ellipsis"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'PIP (2)'!$I$4:$J$6</c:f>
              <c:multiLvlStrCache>
                <c:ptCount val="3"/>
                <c:lvl>
                  <c:pt idx="0">
                    <c:v>Nueva Inglaterra (2000)</c:v>
                  </c:pt>
                  <c:pt idx="1">
                    <c:v>Costa Rica (2012)</c:v>
                  </c:pt>
                  <c:pt idx="2">
                    <c:v>Ecuador (2019-2020)</c:v>
                  </c:pt>
                </c:lvl>
                <c:lvl>
                  <c:pt idx="0">
                    <c:v>AMÉRICA</c:v>
                  </c:pt>
                </c:lvl>
              </c:multiLvlStrCache>
            </c:multiLvlStrRef>
          </c:cat>
          <c:val>
            <c:numRef>
              <c:f>'PIP (2)'!$K$4:$K$6</c:f>
              <c:numCache>
                <c:formatCode>0.0</c:formatCode>
                <c:ptCount val="3"/>
                <c:pt idx="0">
                  <c:v>37</c:v>
                </c:pt>
                <c:pt idx="1">
                  <c:v>29</c:v>
                </c:pt>
                <c:pt idx="2">
                  <c:v>58.695652173913047</c:v>
                </c:pt>
              </c:numCache>
            </c:numRef>
          </c:val>
          <c:extLst>
            <c:ext xmlns:c16="http://schemas.microsoft.com/office/drawing/2014/chart" uri="{C3380CC4-5D6E-409C-BE32-E72D297353CC}">
              <c16:uniqueId val="{00000006-759D-4DB4-87F4-D2C1E3202267}"/>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60"/>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0" i="0" baseline="0">
                    <a:effectLst/>
                  </a:rPr>
                  <a:t>resistencia, %</a:t>
                </a:r>
                <a:endParaRPr lang="es-EC" sz="140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0"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EC"/>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a:t>AMPICILINA-SULBACTAM</a:t>
            </a:r>
          </a:p>
        </c:rich>
      </c:tx>
      <c:layout>
        <c:manualLayout>
          <c:xMode val="edge"/>
          <c:yMode val="edge"/>
          <c:x val="0.29450339039842782"/>
          <c:y val="1.9504855249539498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spPr>
            <a:solidFill>
              <a:srgbClr val="00FF00"/>
            </a:solidFill>
            <a:ln>
              <a:noFill/>
            </a:ln>
            <a:effectLst/>
          </c:spPr>
          <c:invertIfNegative val="0"/>
          <c:dPt>
            <c:idx val="0"/>
            <c:invertIfNegative val="0"/>
            <c:bubble3D val="0"/>
            <c:spPr>
              <a:solidFill>
                <a:srgbClr val="00FF00"/>
              </a:solidFill>
              <a:ln>
                <a:noFill/>
              </a:ln>
              <a:effectLst/>
            </c:spPr>
            <c:extLst>
              <c:ext xmlns:c16="http://schemas.microsoft.com/office/drawing/2014/chart" uri="{C3380CC4-5D6E-409C-BE32-E72D297353CC}">
                <c16:uniqueId val="{00000001-8242-46B5-AFAD-6A4EEE7D104C}"/>
              </c:ext>
            </c:extLst>
          </c:dPt>
          <c:dPt>
            <c:idx val="1"/>
            <c:invertIfNegative val="0"/>
            <c:bubble3D val="0"/>
            <c:spPr>
              <a:solidFill>
                <a:srgbClr val="66FFFF"/>
              </a:solidFill>
              <a:ln>
                <a:noFill/>
              </a:ln>
              <a:effectLst/>
            </c:spPr>
            <c:extLst>
              <c:ext xmlns:c16="http://schemas.microsoft.com/office/drawing/2014/chart" uri="{C3380CC4-5D6E-409C-BE32-E72D297353CC}">
                <c16:uniqueId val="{00000003-8242-46B5-AFAD-6A4EEE7D104C}"/>
              </c:ext>
            </c:extLst>
          </c:dPt>
          <c:dPt>
            <c:idx val="2"/>
            <c:invertIfNegative val="0"/>
            <c:bubble3D val="0"/>
            <c:spPr>
              <a:solidFill>
                <a:srgbClr val="00FF00"/>
              </a:solidFill>
              <a:ln>
                <a:noFill/>
              </a:ln>
              <a:effectLst/>
            </c:spPr>
            <c:extLst>
              <c:ext xmlns:c16="http://schemas.microsoft.com/office/drawing/2014/chart" uri="{C3380CC4-5D6E-409C-BE32-E72D297353CC}">
                <c16:uniqueId val="{00000005-8242-46B5-AFAD-6A4EEE7D104C}"/>
              </c:ext>
            </c:extLst>
          </c:dPt>
          <c:dPt>
            <c:idx val="3"/>
            <c:invertIfNegative val="0"/>
            <c:bubble3D val="0"/>
            <c:spPr>
              <a:solidFill>
                <a:srgbClr val="00FF00"/>
              </a:solidFill>
              <a:ln>
                <a:noFill/>
              </a:ln>
              <a:effectLst/>
            </c:spPr>
            <c:extLst>
              <c:ext xmlns:c16="http://schemas.microsoft.com/office/drawing/2014/chart" uri="{C3380CC4-5D6E-409C-BE32-E72D297353CC}">
                <c16:uniqueId val="{00000007-8242-46B5-AFAD-6A4EEE7D104C}"/>
              </c:ext>
            </c:extLst>
          </c:dPt>
          <c:dPt>
            <c:idx val="4"/>
            <c:invertIfNegative val="0"/>
            <c:bubble3D val="0"/>
            <c:spPr>
              <a:solidFill>
                <a:srgbClr val="00FF00"/>
              </a:solidFill>
              <a:ln>
                <a:noFill/>
              </a:ln>
              <a:effectLst/>
            </c:spPr>
            <c:extLst>
              <c:ext xmlns:c16="http://schemas.microsoft.com/office/drawing/2014/chart" uri="{C3380CC4-5D6E-409C-BE32-E72D297353CC}">
                <c16:uniqueId val="{00000009-8242-46B5-AFAD-6A4EEE7D104C}"/>
              </c:ext>
            </c:extLst>
          </c:dPt>
          <c:dPt>
            <c:idx val="5"/>
            <c:invertIfNegative val="0"/>
            <c:bubble3D val="0"/>
            <c:spPr>
              <a:solidFill>
                <a:srgbClr val="00FF00"/>
              </a:solidFill>
              <a:ln>
                <a:noFill/>
              </a:ln>
              <a:effectLst/>
            </c:spPr>
            <c:extLst>
              <c:ext xmlns:c16="http://schemas.microsoft.com/office/drawing/2014/chart" uri="{C3380CC4-5D6E-409C-BE32-E72D297353CC}">
                <c16:uniqueId val="{0000000B-8242-46B5-AFAD-6A4EEE7D104C}"/>
              </c:ext>
            </c:extLst>
          </c:dPt>
          <c:dLbls>
            <c:spPr>
              <a:noFill/>
              <a:ln>
                <a:noFill/>
              </a:ln>
              <a:effectLst/>
            </c:spPr>
            <c:txPr>
              <a:bodyPr rot="-5400000" spcFirstLastPara="1" vertOverflow="ellipsis"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'AS2 (2)'!$I$4:$J$9</c:f>
              <c:multiLvlStrCache>
                <c:ptCount val="6"/>
                <c:lvl>
                  <c:pt idx="0">
                    <c:v>Argentina (2012)</c:v>
                  </c:pt>
                  <c:pt idx="1">
                    <c:v>Ecuador (2019-2020)</c:v>
                  </c:pt>
                  <c:pt idx="2">
                    <c:v>España (2003)</c:v>
                  </c:pt>
                  <c:pt idx="3">
                    <c:v>Romania (2020)</c:v>
                  </c:pt>
                  <c:pt idx="4">
                    <c:v>Japón (2018)</c:v>
                  </c:pt>
                  <c:pt idx="5">
                    <c:v>Irán (2021)</c:v>
                  </c:pt>
                </c:lvl>
                <c:lvl>
                  <c:pt idx="0">
                    <c:v>AMÉRICA</c:v>
                  </c:pt>
                  <c:pt idx="2">
                    <c:v>EUROPA</c:v>
                  </c:pt>
                  <c:pt idx="4">
                    <c:v>ASIA</c:v>
                  </c:pt>
                </c:lvl>
              </c:multiLvlStrCache>
            </c:multiLvlStrRef>
          </c:cat>
          <c:val>
            <c:numRef>
              <c:f>'AS2 (2)'!$K$4:$K$9</c:f>
              <c:numCache>
                <c:formatCode>0.0</c:formatCode>
                <c:ptCount val="6"/>
                <c:pt idx="0" formatCode="General">
                  <c:v>1.5</c:v>
                </c:pt>
                <c:pt idx="1">
                  <c:v>28.260869565217391</c:v>
                </c:pt>
                <c:pt idx="2">
                  <c:v>8.0399999999999991</c:v>
                </c:pt>
                <c:pt idx="3" formatCode="General">
                  <c:v>0</c:v>
                </c:pt>
                <c:pt idx="4" formatCode="General">
                  <c:v>24.599999999999994</c:v>
                </c:pt>
                <c:pt idx="5" formatCode="General">
                  <c:v>9.1</c:v>
                </c:pt>
              </c:numCache>
            </c:numRef>
          </c:val>
          <c:extLst>
            <c:ext xmlns:c16="http://schemas.microsoft.com/office/drawing/2014/chart" uri="{C3380CC4-5D6E-409C-BE32-E72D297353CC}">
              <c16:uniqueId val="{0000000C-8242-46B5-AFAD-6A4EEE7D104C}"/>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3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0" i="0" baseline="0">
                    <a:effectLst/>
                  </a:rPr>
                  <a:t>resistencia, %</a:t>
                </a:r>
                <a:endParaRPr lang="es-EC" sz="140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EC"/>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a:t>AMOXICILINA-ÁCIDO CLAVULÁNICO</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spPr>
            <a:solidFill>
              <a:srgbClr val="00FF00"/>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9B3C-483A-9F0C-0ADC7E730B23}"/>
              </c:ext>
            </c:extLst>
          </c:dPt>
          <c:dPt>
            <c:idx val="1"/>
            <c:invertIfNegative val="0"/>
            <c:bubble3D val="0"/>
            <c:spPr>
              <a:solidFill>
                <a:srgbClr val="00FF00"/>
              </a:solidFill>
              <a:ln>
                <a:noFill/>
              </a:ln>
              <a:effectLst/>
            </c:spPr>
            <c:extLst>
              <c:ext xmlns:c16="http://schemas.microsoft.com/office/drawing/2014/chart" uri="{C3380CC4-5D6E-409C-BE32-E72D297353CC}">
                <c16:uniqueId val="{00000003-9B3C-483A-9F0C-0ADC7E730B23}"/>
              </c:ext>
            </c:extLst>
          </c:dPt>
          <c:dPt>
            <c:idx val="2"/>
            <c:invertIfNegative val="0"/>
            <c:bubble3D val="0"/>
            <c:spPr>
              <a:solidFill>
                <a:srgbClr val="66FFFF"/>
              </a:solidFill>
              <a:ln>
                <a:noFill/>
              </a:ln>
              <a:effectLst/>
            </c:spPr>
            <c:extLst>
              <c:ext xmlns:c16="http://schemas.microsoft.com/office/drawing/2014/chart" uri="{C3380CC4-5D6E-409C-BE32-E72D297353CC}">
                <c16:uniqueId val="{00000005-9B3C-483A-9F0C-0ADC7E730B23}"/>
              </c:ext>
            </c:extLst>
          </c:dPt>
          <c:dPt>
            <c:idx val="3"/>
            <c:invertIfNegative val="0"/>
            <c:bubble3D val="0"/>
            <c:spPr>
              <a:solidFill>
                <a:srgbClr val="00FF00"/>
              </a:solidFill>
              <a:ln>
                <a:noFill/>
              </a:ln>
              <a:effectLst/>
            </c:spPr>
            <c:extLst>
              <c:ext xmlns:c16="http://schemas.microsoft.com/office/drawing/2014/chart" uri="{C3380CC4-5D6E-409C-BE32-E72D297353CC}">
                <c16:uniqueId val="{00000007-9B3C-483A-9F0C-0ADC7E730B23}"/>
              </c:ext>
            </c:extLst>
          </c:dPt>
          <c:dPt>
            <c:idx val="4"/>
            <c:invertIfNegative val="0"/>
            <c:bubble3D val="0"/>
            <c:spPr>
              <a:solidFill>
                <a:srgbClr val="00FF00"/>
              </a:solidFill>
              <a:ln>
                <a:noFill/>
              </a:ln>
              <a:effectLst/>
            </c:spPr>
            <c:extLst>
              <c:ext xmlns:c16="http://schemas.microsoft.com/office/drawing/2014/chart" uri="{C3380CC4-5D6E-409C-BE32-E72D297353CC}">
                <c16:uniqueId val="{00000009-9B3C-483A-9F0C-0ADC7E730B23}"/>
              </c:ext>
            </c:extLst>
          </c:dPt>
          <c:dPt>
            <c:idx val="5"/>
            <c:invertIfNegative val="0"/>
            <c:bubble3D val="0"/>
            <c:spPr>
              <a:solidFill>
                <a:srgbClr val="00FF00"/>
              </a:solidFill>
              <a:ln>
                <a:noFill/>
              </a:ln>
              <a:effectLst/>
            </c:spPr>
            <c:extLst>
              <c:ext xmlns:c16="http://schemas.microsoft.com/office/drawing/2014/chart" uri="{C3380CC4-5D6E-409C-BE32-E72D297353CC}">
                <c16:uniqueId val="{0000000B-9B3C-483A-9F0C-0ADC7E730B23}"/>
              </c:ext>
            </c:extLst>
          </c:dPt>
          <c:dPt>
            <c:idx val="6"/>
            <c:invertIfNegative val="0"/>
            <c:bubble3D val="0"/>
            <c:spPr>
              <a:solidFill>
                <a:srgbClr val="00FF00"/>
              </a:solidFill>
              <a:ln>
                <a:noFill/>
              </a:ln>
              <a:effectLst/>
            </c:spPr>
            <c:extLst>
              <c:ext xmlns:c16="http://schemas.microsoft.com/office/drawing/2014/chart" uri="{C3380CC4-5D6E-409C-BE32-E72D297353CC}">
                <c16:uniqueId val="{0000000D-9B3C-483A-9F0C-0ADC7E730B23}"/>
              </c:ext>
            </c:extLst>
          </c:dPt>
          <c:dPt>
            <c:idx val="7"/>
            <c:invertIfNegative val="0"/>
            <c:bubble3D val="0"/>
            <c:spPr>
              <a:solidFill>
                <a:srgbClr val="00FF00"/>
              </a:solidFill>
              <a:ln>
                <a:noFill/>
              </a:ln>
              <a:effectLst/>
            </c:spPr>
            <c:extLst>
              <c:ext xmlns:c16="http://schemas.microsoft.com/office/drawing/2014/chart" uri="{C3380CC4-5D6E-409C-BE32-E72D297353CC}">
                <c16:uniqueId val="{0000000F-9B3C-483A-9F0C-0ADC7E730B23}"/>
              </c:ext>
            </c:extLst>
          </c:dPt>
          <c:dLbls>
            <c:spPr>
              <a:noFill/>
              <a:ln>
                <a:noFill/>
              </a:ln>
              <a:effectLst/>
            </c:spPr>
            <c:txPr>
              <a:bodyPr rot="-5400000" spcFirstLastPara="1" vertOverflow="ellipsis"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 (2)'!$I$4:$J$11</c:f>
              <c:multiLvlStrCache>
                <c:ptCount val="8"/>
                <c:lvl>
                  <c:pt idx="0">
                    <c:v>Brasil (2004)</c:v>
                  </c:pt>
                  <c:pt idx="1">
                    <c:v>Costa Rica (2012)</c:v>
                  </c:pt>
                  <c:pt idx="2">
                    <c:v>Ecuador (2019-2020)</c:v>
                  </c:pt>
                  <c:pt idx="3">
                    <c:v>Europa (2011)</c:v>
                  </c:pt>
                  <c:pt idx="4">
                    <c:v>Polonia (2020)</c:v>
                  </c:pt>
                  <c:pt idx="5">
                    <c:v>Romania (2020)</c:v>
                  </c:pt>
                  <c:pt idx="6">
                    <c:v>China (2019)</c:v>
                  </c:pt>
                  <c:pt idx="7">
                    <c:v>Austria (2021)</c:v>
                  </c:pt>
                </c:lvl>
                <c:lvl>
                  <c:pt idx="0">
                    <c:v>AMÉRICA</c:v>
                  </c:pt>
                  <c:pt idx="3">
                    <c:v>EUROPA</c:v>
                  </c:pt>
                  <c:pt idx="6">
                    <c:v>ASIA</c:v>
                  </c:pt>
                </c:lvl>
              </c:multiLvlStrCache>
            </c:multiLvlStrRef>
          </c:cat>
          <c:val>
            <c:numRef>
              <c:f>'AUG (2)'!$K$4:$K$11</c:f>
              <c:numCache>
                <c:formatCode>General</c:formatCode>
                <c:ptCount val="8"/>
                <c:pt idx="0">
                  <c:v>40.5</c:v>
                </c:pt>
                <c:pt idx="1">
                  <c:v>4</c:v>
                </c:pt>
                <c:pt idx="2" formatCode="0.0">
                  <c:v>39.130434782608695</c:v>
                </c:pt>
                <c:pt idx="3">
                  <c:v>10.4</c:v>
                </c:pt>
                <c:pt idx="4">
                  <c:v>7.6</c:v>
                </c:pt>
                <c:pt idx="5">
                  <c:v>0</c:v>
                </c:pt>
                <c:pt idx="6">
                  <c:v>29.5</c:v>
                </c:pt>
                <c:pt idx="7">
                  <c:v>7.3</c:v>
                </c:pt>
              </c:numCache>
            </c:numRef>
          </c:val>
          <c:extLst>
            <c:ext xmlns:c16="http://schemas.microsoft.com/office/drawing/2014/chart" uri="{C3380CC4-5D6E-409C-BE32-E72D297353CC}">
              <c16:uniqueId val="{00000010-9B3C-483A-9F0C-0ADC7E730B23}"/>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5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0" i="0" baseline="0">
                    <a:effectLst/>
                  </a:rPr>
                  <a:t>resistencia, %</a:t>
                </a:r>
                <a:endParaRPr lang="es-EC" sz="140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EC"/>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dirty="0"/>
              <a:t>PIPERACILINA-TAZOBACTAM</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spPr>
            <a:solidFill>
              <a:srgbClr val="00FF00"/>
            </a:solidFill>
            <a:ln>
              <a:noFill/>
            </a:ln>
            <a:effectLst/>
          </c:spPr>
          <c:invertIfNegative val="0"/>
          <c:dPt>
            <c:idx val="0"/>
            <c:invertIfNegative val="0"/>
            <c:bubble3D val="0"/>
            <c:spPr>
              <a:solidFill>
                <a:srgbClr val="00FF00"/>
              </a:solidFill>
              <a:ln>
                <a:noFill/>
              </a:ln>
              <a:effectLst/>
            </c:spPr>
            <c:extLst>
              <c:ext xmlns:c16="http://schemas.microsoft.com/office/drawing/2014/chart" uri="{C3380CC4-5D6E-409C-BE32-E72D297353CC}">
                <c16:uniqueId val="{00000001-74DF-469B-AF40-7F3E86F5DC3D}"/>
              </c:ext>
            </c:extLst>
          </c:dPt>
          <c:dPt>
            <c:idx val="1"/>
            <c:invertIfNegative val="0"/>
            <c:bubble3D val="0"/>
            <c:spPr>
              <a:solidFill>
                <a:srgbClr val="00FF00"/>
              </a:solidFill>
              <a:ln>
                <a:noFill/>
              </a:ln>
              <a:effectLst/>
            </c:spPr>
            <c:extLst>
              <c:ext xmlns:c16="http://schemas.microsoft.com/office/drawing/2014/chart" uri="{C3380CC4-5D6E-409C-BE32-E72D297353CC}">
                <c16:uniqueId val="{00000003-74DF-469B-AF40-7F3E86F5DC3D}"/>
              </c:ext>
            </c:extLst>
          </c:dPt>
          <c:dPt>
            <c:idx val="2"/>
            <c:invertIfNegative val="0"/>
            <c:bubble3D val="0"/>
            <c:spPr>
              <a:solidFill>
                <a:srgbClr val="66FFFF"/>
              </a:solidFill>
              <a:ln>
                <a:noFill/>
              </a:ln>
              <a:effectLst/>
            </c:spPr>
            <c:extLst>
              <c:ext xmlns:c16="http://schemas.microsoft.com/office/drawing/2014/chart" uri="{C3380CC4-5D6E-409C-BE32-E72D297353CC}">
                <c16:uniqueId val="{00000005-74DF-469B-AF40-7F3E86F5DC3D}"/>
              </c:ext>
            </c:extLst>
          </c:dPt>
          <c:dPt>
            <c:idx val="3"/>
            <c:invertIfNegative val="0"/>
            <c:bubble3D val="0"/>
            <c:spPr>
              <a:solidFill>
                <a:srgbClr val="00FF00"/>
              </a:solidFill>
              <a:ln>
                <a:noFill/>
              </a:ln>
              <a:effectLst/>
            </c:spPr>
            <c:extLst>
              <c:ext xmlns:c16="http://schemas.microsoft.com/office/drawing/2014/chart" uri="{C3380CC4-5D6E-409C-BE32-E72D297353CC}">
                <c16:uniqueId val="{00000007-74DF-469B-AF40-7F3E86F5DC3D}"/>
              </c:ext>
            </c:extLst>
          </c:dPt>
          <c:dPt>
            <c:idx val="4"/>
            <c:invertIfNegative val="0"/>
            <c:bubble3D val="0"/>
            <c:spPr>
              <a:solidFill>
                <a:srgbClr val="00FF00"/>
              </a:solidFill>
              <a:ln>
                <a:noFill/>
              </a:ln>
              <a:effectLst/>
            </c:spPr>
            <c:extLst>
              <c:ext xmlns:c16="http://schemas.microsoft.com/office/drawing/2014/chart" uri="{C3380CC4-5D6E-409C-BE32-E72D297353CC}">
                <c16:uniqueId val="{00000009-74DF-469B-AF40-7F3E86F5DC3D}"/>
              </c:ext>
            </c:extLst>
          </c:dPt>
          <c:dPt>
            <c:idx val="5"/>
            <c:invertIfNegative val="0"/>
            <c:bubble3D val="0"/>
            <c:spPr>
              <a:solidFill>
                <a:srgbClr val="00FF00"/>
              </a:solidFill>
              <a:ln>
                <a:noFill/>
              </a:ln>
              <a:effectLst/>
            </c:spPr>
            <c:extLst>
              <c:ext xmlns:c16="http://schemas.microsoft.com/office/drawing/2014/chart" uri="{C3380CC4-5D6E-409C-BE32-E72D297353CC}">
                <c16:uniqueId val="{0000000B-74DF-469B-AF40-7F3E86F5DC3D}"/>
              </c:ext>
            </c:extLst>
          </c:dPt>
          <c:dPt>
            <c:idx val="6"/>
            <c:invertIfNegative val="0"/>
            <c:bubble3D val="0"/>
            <c:spPr>
              <a:solidFill>
                <a:srgbClr val="00FF00"/>
              </a:solidFill>
              <a:ln>
                <a:noFill/>
              </a:ln>
              <a:effectLst/>
            </c:spPr>
            <c:extLst>
              <c:ext xmlns:c16="http://schemas.microsoft.com/office/drawing/2014/chart" uri="{C3380CC4-5D6E-409C-BE32-E72D297353CC}">
                <c16:uniqueId val="{0000000D-74DF-469B-AF40-7F3E86F5DC3D}"/>
              </c:ext>
            </c:extLst>
          </c:dPt>
          <c:dPt>
            <c:idx val="7"/>
            <c:invertIfNegative val="0"/>
            <c:bubble3D val="0"/>
            <c:spPr>
              <a:solidFill>
                <a:srgbClr val="00FF00"/>
              </a:solidFill>
              <a:ln>
                <a:noFill/>
              </a:ln>
              <a:effectLst/>
            </c:spPr>
            <c:extLst>
              <c:ext xmlns:c16="http://schemas.microsoft.com/office/drawing/2014/chart" uri="{C3380CC4-5D6E-409C-BE32-E72D297353CC}">
                <c16:uniqueId val="{0000000F-74DF-469B-AF40-7F3E86F5DC3D}"/>
              </c:ext>
            </c:extLst>
          </c:dPt>
          <c:dPt>
            <c:idx val="8"/>
            <c:invertIfNegative val="0"/>
            <c:bubble3D val="0"/>
            <c:spPr>
              <a:solidFill>
                <a:srgbClr val="00FF00"/>
              </a:solidFill>
              <a:ln>
                <a:noFill/>
              </a:ln>
              <a:effectLst/>
            </c:spPr>
            <c:extLst>
              <c:ext xmlns:c16="http://schemas.microsoft.com/office/drawing/2014/chart" uri="{C3380CC4-5D6E-409C-BE32-E72D297353CC}">
                <c16:uniqueId val="{00000011-74DF-469B-AF40-7F3E86F5DC3D}"/>
              </c:ext>
            </c:extLst>
          </c:dPt>
          <c:dPt>
            <c:idx val="9"/>
            <c:invertIfNegative val="0"/>
            <c:bubble3D val="0"/>
            <c:spPr>
              <a:solidFill>
                <a:srgbClr val="FF6600"/>
              </a:solidFill>
              <a:ln>
                <a:noFill/>
              </a:ln>
              <a:effectLst/>
            </c:spPr>
            <c:extLst>
              <c:ext xmlns:c16="http://schemas.microsoft.com/office/drawing/2014/chart" uri="{C3380CC4-5D6E-409C-BE32-E72D297353CC}">
                <c16:uniqueId val="{00000013-74DF-469B-AF40-7F3E86F5DC3D}"/>
              </c:ext>
            </c:extLst>
          </c:dPt>
          <c:dLbls>
            <c:spPr>
              <a:noFill/>
              <a:ln>
                <a:noFill/>
              </a:ln>
              <a:effectLst/>
            </c:spPr>
            <c:txPr>
              <a:bodyPr rot="-5400000" spcFirstLastPara="1" vertOverflow="ellipsis"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'PT4 (2)'!$I$4:$J$16</c:f>
              <c:multiLvlStrCache>
                <c:ptCount val="13"/>
                <c:lvl>
                  <c:pt idx="0">
                    <c:v>E.E.U.U. (2010)</c:v>
                  </c:pt>
                  <c:pt idx="1">
                    <c:v>Argentina (2012)</c:v>
                  </c:pt>
                  <c:pt idx="2">
                    <c:v>Ecuador (2019-2020)</c:v>
                  </c:pt>
                  <c:pt idx="3">
                    <c:v>España (2003)</c:v>
                  </c:pt>
                  <c:pt idx="4">
                    <c:v>Europa (2003)</c:v>
                  </c:pt>
                  <c:pt idx="5">
                    <c:v>Europa (2011)</c:v>
                  </c:pt>
                  <c:pt idx="6">
                    <c:v>Romania (2020)</c:v>
                  </c:pt>
                  <c:pt idx="7">
                    <c:v>Japón (2018)</c:v>
                  </c:pt>
                  <c:pt idx="8">
                    <c:v>India (2019)</c:v>
                  </c:pt>
                  <c:pt idx="9">
                    <c:v>China (2019)</c:v>
                  </c:pt>
                  <c:pt idx="10">
                    <c:v>Corea (2019)</c:v>
                  </c:pt>
                  <c:pt idx="11">
                    <c:v>Irán (2021)</c:v>
                  </c:pt>
                  <c:pt idx="12">
                    <c:v>Austria (2021)</c:v>
                  </c:pt>
                </c:lvl>
                <c:lvl>
                  <c:pt idx="0">
                    <c:v>AMÉRICA</c:v>
                  </c:pt>
                  <c:pt idx="3">
                    <c:v>EUROPA</c:v>
                  </c:pt>
                  <c:pt idx="7">
                    <c:v>ASIA</c:v>
                  </c:pt>
                </c:lvl>
              </c:multiLvlStrCache>
            </c:multiLvlStrRef>
          </c:cat>
          <c:val>
            <c:numRef>
              <c:f>'PT4 (2)'!$K$4:$K$16</c:f>
              <c:numCache>
                <c:formatCode>General</c:formatCode>
                <c:ptCount val="13"/>
                <c:pt idx="0">
                  <c:v>1</c:v>
                </c:pt>
                <c:pt idx="1">
                  <c:v>1.5</c:v>
                </c:pt>
                <c:pt idx="2" formatCode="0.0">
                  <c:v>15.217391304347826</c:v>
                </c:pt>
                <c:pt idx="3" formatCode="0.0">
                  <c:v>1.71</c:v>
                </c:pt>
                <c:pt idx="4">
                  <c:v>1</c:v>
                </c:pt>
                <c:pt idx="5">
                  <c:v>3.1</c:v>
                </c:pt>
                <c:pt idx="6">
                  <c:v>0</c:v>
                </c:pt>
                <c:pt idx="7">
                  <c:v>4.2999999999999972</c:v>
                </c:pt>
                <c:pt idx="8">
                  <c:v>0</c:v>
                </c:pt>
                <c:pt idx="9">
                  <c:v>15.9</c:v>
                </c:pt>
                <c:pt idx="10">
                  <c:v>5</c:v>
                </c:pt>
                <c:pt idx="11">
                  <c:v>9.1</c:v>
                </c:pt>
                <c:pt idx="12">
                  <c:v>10</c:v>
                </c:pt>
              </c:numCache>
            </c:numRef>
          </c:val>
          <c:extLst>
            <c:ext xmlns:c16="http://schemas.microsoft.com/office/drawing/2014/chart" uri="{C3380CC4-5D6E-409C-BE32-E72D297353CC}">
              <c16:uniqueId val="{00000014-74DF-469B-AF40-7F3E86F5DC3D}"/>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16"/>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0" i="0" baseline="0">
                    <a:effectLst/>
                  </a:rPr>
                  <a:t>resistencia, %</a:t>
                </a:r>
                <a:endParaRPr lang="es-EC" sz="140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majorUnit val="8"/>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EC"/>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400" b="1"/>
              <a:t>CEFOTETAN</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spPr>
            <a:solidFill>
              <a:srgbClr val="00FF00"/>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ECE5-4E41-9A7F-E1DD8599763A}"/>
              </c:ext>
            </c:extLst>
          </c:dPt>
          <c:dPt>
            <c:idx val="1"/>
            <c:invertIfNegative val="0"/>
            <c:bubble3D val="0"/>
            <c:spPr>
              <a:solidFill>
                <a:srgbClr val="FF6600"/>
              </a:solidFill>
              <a:ln>
                <a:noFill/>
              </a:ln>
              <a:effectLst/>
            </c:spPr>
            <c:extLst>
              <c:ext xmlns:c16="http://schemas.microsoft.com/office/drawing/2014/chart" uri="{C3380CC4-5D6E-409C-BE32-E72D297353CC}">
                <c16:uniqueId val="{00000003-ECE5-4E41-9A7F-E1DD8599763A}"/>
              </c:ext>
            </c:extLst>
          </c:dPt>
          <c:dPt>
            <c:idx val="2"/>
            <c:invertIfNegative val="0"/>
            <c:bubble3D val="0"/>
            <c:spPr>
              <a:solidFill>
                <a:srgbClr val="66FFFF"/>
              </a:solidFill>
              <a:ln>
                <a:noFill/>
              </a:ln>
              <a:effectLst/>
            </c:spPr>
            <c:extLst>
              <c:ext xmlns:c16="http://schemas.microsoft.com/office/drawing/2014/chart" uri="{C3380CC4-5D6E-409C-BE32-E72D297353CC}">
                <c16:uniqueId val="{00000005-ECE5-4E41-9A7F-E1DD8599763A}"/>
              </c:ext>
            </c:extLst>
          </c:dPt>
          <c:dPt>
            <c:idx val="3"/>
            <c:invertIfNegative val="0"/>
            <c:bubble3D val="0"/>
            <c:spPr>
              <a:solidFill>
                <a:srgbClr val="00FF00"/>
              </a:solidFill>
              <a:ln>
                <a:noFill/>
              </a:ln>
              <a:effectLst/>
            </c:spPr>
            <c:extLst>
              <c:ext xmlns:c16="http://schemas.microsoft.com/office/drawing/2014/chart" uri="{C3380CC4-5D6E-409C-BE32-E72D297353CC}">
                <c16:uniqueId val="{00000007-ECE5-4E41-9A7F-E1DD8599763A}"/>
              </c:ext>
            </c:extLst>
          </c:dPt>
          <c:dPt>
            <c:idx val="4"/>
            <c:invertIfNegative val="0"/>
            <c:bubble3D val="0"/>
            <c:spPr>
              <a:solidFill>
                <a:srgbClr val="00FF00"/>
              </a:solidFill>
              <a:ln>
                <a:noFill/>
              </a:ln>
              <a:effectLst/>
            </c:spPr>
            <c:extLst>
              <c:ext xmlns:c16="http://schemas.microsoft.com/office/drawing/2014/chart" uri="{C3380CC4-5D6E-409C-BE32-E72D297353CC}">
                <c16:uniqueId val="{00000009-ECE5-4E41-9A7F-E1DD8599763A}"/>
              </c:ext>
            </c:extLst>
          </c:dPt>
          <c:dPt>
            <c:idx val="5"/>
            <c:invertIfNegative val="0"/>
            <c:bubble3D val="0"/>
            <c:spPr>
              <a:solidFill>
                <a:srgbClr val="00FF00"/>
              </a:solidFill>
              <a:ln>
                <a:noFill/>
              </a:ln>
              <a:effectLst/>
            </c:spPr>
            <c:extLst>
              <c:ext xmlns:c16="http://schemas.microsoft.com/office/drawing/2014/chart" uri="{C3380CC4-5D6E-409C-BE32-E72D297353CC}">
                <c16:uniqueId val="{0000000B-ECE5-4E41-9A7F-E1DD8599763A}"/>
              </c:ext>
            </c:extLst>
          </c:dPt>
          <c:dPt>
            <c:idx val="6"/>
            <c:invertIfNegative val="0"/>
            <c:bubble3D val="0"/>
            <c:spPr>
              <a:solidFill>
                <a:srgbClr val="00FF00"/>
              </a:solidFill>
              <a:ln>
                <a:noFill/>
              </a:ln>
              <a:effectLst/>
            </c:spPr>
            <c:extLst>
              <c:ext xmlns:c16="http://schemas.microsoft.com/office/drawing/2014/chart" uri="{C3380CC4-5D6E-409C-BE32-E72D297353CC}">
                <c16:uniqueId val="{0000000D-ECE5-4E41-9A7F-E1DD8599763A}"/>
              </c:ext>
            </c:extLst>
          </c:dPt>
          <c:dPt>
            <c:idx val="7"/>
            <c:invertIfNegative val="0"/>
            <c:bubble3D val="0"/>
            <c:spPr>
              <a:solidFill>
                <a:srgbClr val="00FF00"/>
              </a:solidFill>
              <a:ln>
                <a:noFill/>
              </a:ln>
              <a:effectLst/>
            </c:spPr>
            <c:extLst>
              <c:ext xmlns:c16="http://schemas.microsoft.com/office/drawing/2014/chart" uri="{C3380CC4-5D6E-409C-BE32-E72D297353CC}">
                <c16:uniqueId val="{0000000F-ECE5-4E41-9A7F-E1DD8599763A}"/>
              </c:ext>
            </c:extLst>
          </c:dPt>
          <c:dPt>
            <c:idx val="8"/>
            <c:invertIfNegative val="0"/>
            <c:bubble3D val="0"/>
            <c:spPr>
              <a:solidFill>
                <a:srgbClr val="00FF00"/>
              </a:solidFill>
              <a:ln>
                <a:noFill/>
              </a:ln>
              <a:effectLst/>
            </c:spPr>
            <c:extLst>
              <c:ext xmlns:c16="http://schemas.microsoft.com/office/drawing/2014/chart" uri="{C3380CC4-5D6E-409C-BE32-E72D297353CC}">
                <c16:uniqueId val="{00000011-ECE5-4E41-9A7F-E1DD8599763A}"/>
              </c:ext>
            </c:extLst>
          </c:dPt>
          <c:dLbls>
            <c:spPr>
              <a:noFill/>
              <a:ln>
                <a:noFill/>
              </a:ln>
              <a:effectLst/>
            </c:spPr>
            <c:txPr>
              <a:bodyPr rot="-5400000" spcFirstLastPara="1" vertOverflow="ellipsis"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'TANS (2)'!$I$4:$J$8</c:f>
              <c:multiLvlStrCache>
                <c:ptCount val="5"/>
                <c:lvl>
                  <c:pt idx="0">
                    <c:v>Nueva Inglaterra (2000)</c:v>
                  </c:pt>
                  <c:pt idx="1">
                    <c:v>Costa Rica (2012)</c:v>
                  </c:pt>
                  <c:pt idx="2">
                    <c:v>Ecuador (2019-2020)</c:v>
                  </c:pt>
                  <c:pt idx="3">
                    <c:v>Romania (2020)</c:v>
                  </c:pt>
                  <c:pt idx="4">
                    <c:v>Corea (2019)</c:v>
                  </c:pt>
                </c:lvl>
                <c:lvl>
                  <c:pt idx="0">
                    <c:v>AMÉRICA</c:v>
                  </c:pt>
                  <c:pt idx="3">
                    <c:v>EUROPA</c:v>
                  </c:pt>
                  <c:pt idx="4">
                    <c:v>ASIA</c:v>
                  </c:pt>
                </c:lvl>
              </c:multiLvlStrCache>
            </c:multiLvlStrRef>
          </c:cat>
          <c:val>
            <c:numRef>
              <c:f>'TANS (2)'!$K$4:$K$8</c:f>
              <c:numCache>
                <c:formatCode>General</c:formatCode>
                <c:ptCount val="5"/>
                <c:pt idx="0">
                  <c:v>45</c:v>
                </c:pt>
                <c:pt idx="1">
                  <c:v>33</c:v>
                </c:pt>
                <c:pt idx="2" formatCode="0.0">
                  <c:v>19.565217391304348</c:v>
                </c:pt>
                <c:pt idx="3">
                  <c:v>10.9</c:v>
                </c:pt>
                <c:pt idx="4">
                  <c:v>12</c:v>
                </c:pt>
              </c:numCache>
            </c:numRef>
          </c:val>
          <c:extLst>
            <c:ext xmlns:c16="http://schemas.microsoft.com/office/drawing/2014/chart" uri="{C3380CC4-5D6E-409C-BE32-E72D297353CC}">
              <c16:uniqueId val="{00000012-ECE5-4E41-9A7F-E1DD8599763A}"/>
            </c:ext>
          </c:extLst>
        </c:ser>
        <c:dLbls>
          <c:dLblPos val="inEnd"/>
          <c:showLegendKey val="0"/>
          <c:showVal val="1"/>
          <c:showCatName val="0"/>
          <c:showSerName val="0"/>
          <c:showPercent val="0"/>
          <c:showBubbleSize val="0"/>
        </c:dLbls>
        <c:gapWidth val="219"/>
        <c:overlap val="-27"/>
        <c:axId val="1314482832"/>
        <c:axId val="1032898144"/>
      </c:barChart>
      <c:catAx>
        <c:axId val="13144828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032898144"/>
        <c:crosses val="autoZero"/>
        <c:auto val="1"/>
        <c:lblAlgn val="ctr"/>
        <c:lblOffset val="100"/>
        <c:noMultiLvlLbl val="0"/>
      </c:catAx>
      <c:valAx>
        <c:axId val="1032898144"/>
        <c:scaling>
          <c:orientation val="minMax"/>
          <c:max val="5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400" b="0" i="0" baseline="0">
                    <a:effectLst/>
                  </a:rPr>
                  <a:t>resistencia, %</a:t>
                </a:r>
                <a:endParaRPr lang="es-EC" sz="140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1448283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iagrams/_rels/data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iagrams/_rels/data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diagrams/_rels/drawing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iagrams/_rels/drawing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6FAD5-1D30-4CDF-861C-AB143BFBD07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C6AC4A20-67E6-4778-A50B-C33EF4EA8F35}">
      <dgm:prSet phldrT="[Texto]" phldr="0" custT="1"/>
      <dgm:spPr/>
      <dgm:t>
        <a:bodyPr vert="vert270" anchor="ctr"/>
        <a:lstStyle/>
        <a:p>
          <a:pPr algn="ctr"/>
          <a:r>
            <a:rPr lang="es-EC" sz="2400" b="0" cap="none" spc="0" dirty="0">
              <a:ln w="0"/>
              <a:solidFill>
                <a:schemeClr val="accent1"/>
              </a:solidFill>
              <a:effectLst>
                <a:outerShdw blurRad="38100" dist="25400" dir="5400000" algn="ctr" rotWithShape="0">
                  <a:srgbClr val="6E747A">
                    <a:alpha val="43000"/>
                  </a:srgbClr>
                </a:outerShdw>
              </a:effectLst>
            </a:rPr>
            <a:t>Pronóstico clínico</a:t>
          </a:r>
        </a:p>
      </dgm:t>
    </dgm:pt>
    <dgm:pt modelId="{0D4D04CE-9EE6-4EE2-B0F5-516E33CFB3FE}" type="parTrans" cxnId="{CACA5DC1-1B51-4E53-9B85-E678D7E9E6BC}">
      <dgm:prSet/>
      <dgm:spPr/>
      <dgm:t>
        <a:bodyPr/>
        <a:lstStyle/>
        <a:p>
          <a:endParaRPr lang="es-EC" sz="1600"/>
        </a:p>
      </dgm:t>
    </dgm:pt>
    <dgm:pt modelId="{5743E5B1-73DC-46A9-839E-005011C8B919}" type="sibTrans" cxnId="{CACA5DC1-1B51-4E53-9B85-E678D7E9E6BC}">
      <dgm:prSet/>
      <dgm:spPr/>
      <dgm:t>
        <a:bodyPr/>
        <a:lstStyle/>
        <a:p>
          <a:endParaRPr lang="es-EC" sz="1600"/>
        </a:p>
      </dgm:t>
    </dgm:pt>
    <dgm:pt modelId="{E59A01BB-6F8A-45C2-8570-01985D3C5728}">
      <dgm:prSet phldrT="[Texto]" phldr="0" custT="1"/>
      <dgm:spPr/>
      <dgm:t>
        <a:bodyPr anchor="ctr"/>
        <a:lstStyle/>
        <a:p>
          <a:pPr algn="ctr"/>
          <a:r>
            <a:rPr lang="es-EC" sz="1600" b="1" dirty="0">
              <a:solidFill>
                <a:schemeClr val="accent5"/>
              </a:solidFill>
            </a:rPr>
            <a:t>Tasa de mortalidad: </a:t>
          </a:r>
        </a:p>
        <a:p>
          <a:pPr algn="ctr"/>
          <a:r>
            <a:rPr lang="es-EC" sz="1600" dirty="0"/>
            <a:t>29.7% - 60%</a:t>
          </a:r>
        </a:p>
      </dgm:t>
    </dgm:pt>
    <dgm:pt modelId="{30CDBA28-1D0B-49DB-97E3-5AFE03BD6CE5}" type="parTrans" cxnId="{576C7A6D-421C-4EC8-BABC-7341FB670EC0}">
      <dgm:prSet/>
      <dgm:spPr/>
      <dgm:t>
        <a:bodyPr/>
        <a:lstStyle/>
        <a:p>
          <a:endParaRPr lang="es-EC" sz="1600"/>
        </a:p>
      </dgm:t>
    </dgm:pt>
    <dgm:pt modelId="{C23FA8FB-49FB-46CD-AE95-89FEEBFDCFB5}" type="sibTrans" cxnId="{576C7A6D-421C-4EC8-BABC-7341FB670EC0}">
      <dgm:prSet/>
      <dgm:spPr/>
      <dgm:t>
        <a:bodyPr/>
        <a:lstStyle/>
        <a:p>
          <a:endParaRPr lang="es-EC" sz="1600"/>
        </a:p>
      </dgm:t>
    </dgm:pt>
    <dgm:pt modelId="{75999992-F332-4149-ACCB-95BA36B70386}">
      <dgm:prSet phldrT="[Texto]" phldr="0" custT="1"/>
      <dgm:spPr/>
      <dgm:t>
        <a:bodyPr anchor="ctr"/>
        <a:lstStyle/>
        <a:p>
          <a:pPr algn="ctr"/>
          <a:r>
            <a:rPr lang="es-EC" sz="1600" b="1" dirty="0">
              <a:solidFill>
                <a:schemeClr val="accent5"/>
              </a:solidFill>
            </a:rPr>
            <a:t>Tratamiento inadecuado: </a:t>
          </a:r>
          <a:r>
            <a:rPr lang="es-EC" sz="1600" dirty="0"/>
            <a:t>32.7%</a:t>
          </a:r>
        </a:p>
      </dgm:t>
    </dgm:pt>
    <dgm:pt modelId="{D12103C4-B431-456A-9F6B-354BD324CC49}" type="parTrans" cxnId="{8CD33BFD-98A6-45F7-B09D-77B3CD0B9551}">
      <dgm:prSet/>
      <dgm:spPr/>
      <dgm:t>
        <a:bodyPr/>
        <a:lstStyle/>
        <a:p>
          <a:endParaRPr lang="es-EC" sz="1600"/>
        </a:p>
      </dgm:t>
    </dgm:pt>
    <dgm:pt modelId="{226D65D8-FB67-4162-9E90-D5BB32BE3E50}" type="sibTrans" cxnId="{8CD33BFD-98A6-45F7-B09D-77B3CD0B9551}">
      <dgm:prSet/>
      <dgm:spPr/>
      <dgm:t>
        <a:bodyPr/>
        <a:lstStyle/>
        <a:p>
          <a:endParaRPr lang="es-EC" sz="1600"/>
        </a:p>
      </dgm:t>
    </dgm:pt>
    <dgm:pt modelId="{ECB6D75B-1064-4742-8D07-84E80FC49336}">
      <dgm:prSet phldrT="[Texto]" phldr="0" custT="1"/>
      <dgm:spPr/>
      <dgm:t>
        <a:bodyPr anchor="ctr"/>
        <a:lstStyle/>
        <a:p>
          <a:pPr algn="ctr"/>
          <a:r>
            <a:rPr lang="es-EC" sz="1600" b="1" dirty="0">
              <a:solidFill>
                <a:schemeClr val="accent5"/>
              </a:solidFill>
            </a:rPr>
            <a:t>Bacteriemias: </a:t>
          </a:r>
        </a:p>
        <a:p>
          <a:pPr algn="ctr"/>
          <a:r>
            <a:rPr lang="es-EC" sz="1600" dirty="0"/>
            <a:t>55%</a:t>
          </a:r>
        </a:p>
      </dgm:t>
    </dgm:pt>
    <dgm:pt modelId="{40A7A984-184E-4CE9-AF48-AA20BA21736D}" type="parTrans" cxnId="{24223D4A-A6CD-4937-9015-715C144352C3}">
      <dgm:prSet/>
      <dgm:spPr/>
      <dgm:t>
        <a:bodyPr/>
        <a:lstStyle/>
        <a:p>
          <a:endParaRPr lang="es-EC" sz="1600"/>
        </a:p>
      </dgm:t>
    </dgm:pt>
    <dgm:pt modelId="{5C25F6C2-64DC-4462-BB2F-B7D66B919C45}" type="sibTrans" cxnId="{24223D4A-A6CD-4937-9015-715C144352C3}">
      <dgm:prSet/>
      <dgm:spPr/>
      <dgm:t>
        <a:bodyPr/>
        <a:lstStyle/>
        <a:p>
          <a:endParaRPr lang="es-EC" sz="1600"/>
        </a:p>
      </dgm:t>
    </dgm:pt>
    <dgm:pt modelId="{6DD96589-5CED-49C1-888E-43812A4117AF}" type="pres">
      <dgm:prSet presAssocID="{0856FAD5-1D30-4CDF-861C-AB143BFBD074}" presName="vert0" presStyleCnt="0">
        <dgm:presLayoutVars>
          <dgm:dir/>
          <dgm:animOne val="branch"/>
          <dgm:animLvl val="lvl"/>
        </dgm:presLayoutVars>
      </dgm:prSet>
      <dgm:spPr/>
    </dgm:pt>
    <dgm:pt modelId="{FAB8A313-FCD1-43F6-8553-7CE14A4A2698}" type="pres">
      <dgm:prSet presAssocID="{C6AC4A20-67E6-4778-A50B-C33EF4EA8F35}" presName="thickLine" presStyleLbl="alignNode1" presStyleIdx="0" presStyleCnt="1"/>
      <dgm:spPr/>
    </dgm:pt>
    <dgm:pt modelId="{CD589096-5AAC-4473-9966-2A647C516BE1}" type="pres">
      <dgm:prSet presAssocID="{C6AC4A20-67E6-4778-A50B-C33EF4EA8F35}" presName="horz1" presStyleCnt="0"/>
      <dgm:spPr/>
    </dgm:pt>
    <dgm:pt modelId="{1EBB0BD0-5BF5-419F-B4E3-212398AA5A5A}" type="pres">
      <dgm:prSet presAssocID="{C6AC4A20-67E6-4778-A50B-C33EF4EA8F35}" presName="tx1" presStyleLbl="revTx" presStyleIdx="0" presStyleCnt="4"/>
      <dgm:spPr/>
    </dgm:pt>
    <dgm:pt modelId="{BE3F40C1-EBF4-41DC-8F62-B78C2EB4DFF8}" type="pres">
      <dgm:prSet presAssocID="{C6AC4A20-67E6-4778-A50B-C33EF4EA8F35}" presName="vert1" presStyleCnt="0"/>
      <dgm:spPr/>
    </dgm:pt>
    <dgm:pt modelId="{25DFB395-89B1-4BAC-B72E-0C4F507FFEF5}" type="pres">
      <dgm:prSet presAssocID="{E59A01BB-6F8A-45C2-8570-01985D3C5728}" presName="vertSpace2a" presStyleCnt="0"/>
      <dgm:spPr/>
    </dgm:pt>
    <dgm:pt modelId="{2EF63377-EA09-484B-BA79-92AABA45A78E}" type="pres">
      <dgm:prSet presAssocID="{E59A01BB-6F8A-45C2-8570-01985D3C5728}" presName="horz2" presStyleCnt="0"/>
      <dgm:spPr/>
    </dgm:pt>
    <dgm:pt modelId="{6420FEC8-AEAE-4247-8273-1D56AED66505}" type="pres">
      <dgm:prSet presAssocID="{E59A01BB-6F8A-45C2-8570-01985D3C5728}" presName="horzSpace2" presStyleCnt="0"/>
      <dgm:spPr/>
    </dgm:pt>
    <dgm:pt modelId="{A2FF6599-05DE-4AEF-AC24-B0432A32FB2E}" type="pres">
      <dgm:prSet presAssocID="{E59A01BB-6F8A-45C2-8570-01985D3C5728}" presName="tx2" presStyleLbl="revTx" presStyleIdx="1" presStyleCnt="4"/>
      <dgm:spPr/>
    </dgm:pt>
    <dgm:pt modelId="{1EE4B8F0-30C7-4FF7-9881-2FACA38FAE45}" type="pres">
      <dgm:prSet presAssocID="{E59A01BB-6F8A-45C2-8570-01985D3C5728}" presName="vert2" presStyleCnt="0"/>
      <dgm:spPr/>
    </dgm:pt>
    <dgm:pt modelId="{A60E8521-A752-4FA1-B84E-48FA664516B3}" type="pres">
      <dgm:prSet presAssocID="{E59A01BB-6F8A-45C2-8570-01985D3C5728}" presName="thinLine2b" presStyleLbl="callout" presStyleIdx="0" presStyleCnt="3"/>
      <dgm:spPr/>
    </dgm:pt>
    <dgm:pt modelId="{EFCA28DD-F485-499D-80A6-4D8C6DB36C6D}" type="pres">
      <dgm:prSet presAssocID="{E59A01BB-6F8A-45C2-8570-01985D3C5728}" presName="vertSpace2b" presStyleCnt="0"/>
      <dgm:spPr/>
    </dgm:pt>
    <dgm:pt modelId="{43E1E6BE-8D58-403F-B55A-2DB4F0624289}" type="pres">
      <dgm:prSet presAssocID="{75999992-F332-4149-ACCB-95BA36B70386}" presName="horz2" presStyleCnt="0"/>
      <dgm:spPr/>
    </dgm:pt>
    <dgm:pt modelId="{505E0666-23B7-4330-BE11-74FAC37653C9}" type="pres">
      <dgm:prSet presAssocID="{75999992-F332-4149-ACCB-95BA36B70386}" presName="horzSpace2" presStyleCnt="0"/>
      <dgm:spPr/>
    </dgm:pt>
    <dgm:pt modelId="{DDF2D5BB-AAE6-4506-B0BD-6D67E27A1628}" type="pres">
      <dgm:prSet presAssocID="{75999992-F332-4149-ACCB-95BA36B70386}" presName="tx2" presStyleLbl="revTx" presStyleIdx="2" presStyleCnt="4"/>
      <dgm:spPr/>
    </dgm:pt>
    <dgm:pt modelId="{C2711C28-4E3C-483C-91BA-2616260107D0}" type="pres">
      <dgm:prSet presAssocID="{75999992-F332-4149-ACCB-95BA36B70386}" presName="vert2" presStyleCnt="0"/>
      <dgm:spPr/>
    </dgm:pt>
    <dgm:pt modelId="{63459EC1-F00E-4DD4-A22F-4CD5C0629151}" type="pres">
      <dgm:prSet presAssocID="{75999992-F332-4149-ACCB-95BA36B70386}" presName="thinLine2b" presStyleLbl="callout" presStyleIdx="1" presStyleCnt="3"/>
      <dgm:spPr/>
    </dgm:pt>
    <dgm:pt modelId="{681B95FE-4889-4C64-AD47-8F384D642F0A}" type="pres">
      <dgm:prSet presAssocID="{75999992-F332-4149-ACCB-95BA36B70386}" presName="vertSpace2b" presStyleCnt="0"/>
      <dgm:spPr/>
    </dgm:pt>
    <dgm:pt modelId="{764FB0AD-E253-48E3-BC1C-6A52AD041D78}" type="pres">
      <dgm:prSet presAssocID="{ECB6D75B-1064-4742-8D07-84E80FC49336}" presName="horz2" presStyleCnt="0"/>
      <dgm:spPr/>
    </dgm:pt>
    <dgm:pt modelId="{E3AA9ED2-5CAB-413B-8D79-8ED88A6916FF}" type="pres">
      <dgm:prSet presAssocID="{ECB6D75B-1064-4742-8D07-84E80FC49336}" presName="horzSpace2" presStyleCnt="0"/>
      <dgm:spPr/>
    </dgm:pt>
    <dgm:pt modelId="{C2D9F235-C5E2-429A-BB31-511EA2AA2EE6}" type="pres">
      <dgm:prSet presAssocID="{ECB6D75B-1064-4742-8D07-84E80FC49336}" presName="tx2" presStyleLbl="revTx" presStyleIdx="3" presStyleCnt="4"/>
      <dgm:spPr/>
    </dgm:pt>
    <dgm:pt modelId="{8EEA0487-5A8F-44BA-BB2A-62C7C6F650FC}" type="pres">
      <dgm:prSet presAssocID="{ECB6D75B-1064-4742-8D07-84E80FC49336}" presName="vert2" presStyleCnt="0"/>
      <dgm:spPr/>
    </dgm:pt>
    <dgm:pt modelId="{2FBFE0D4-249E-4DBD-9D27-F8DAE4956A34}" type="pres">
      <dgm:prSet presAssocID="{ECB6D75B-1064-4742-8D07-84E80FC49336}" presName="thinLine2b" presStyleLbl="callout" presStyleIdx="2" presStyleCnt="3"/>
      <dgm:spPr/>
    </dgm:pt>
    <dgm:pt modelId="{331B054C-5996-4841-A9B0-0325C1350612}" type="pres">
      <dgm:prSet presAssocID="{ECB6D75B-1064-4742-8D07-84E80FC49336}" presName="vertSpace2b" presStyleCnt="0"/>
      <dgm:spPr/>
    </dgm:pt>
  </dgm:ptLst>
  <dgm:cxnLst>
    <dgm:cxn modelId="{03EE363C-174F-4983-B2E8-DE379FB33721}" type="presOf" srcId="{75999992-F332-4149-ACCB-95BA36B70386}" destId="{DDF2D5BB-AAE6-4506-B0BD-6D67E27A1628}" srcOrd="0" destOrd="0" presId="urn:microsoft.com/office/officeart/2008/layout/LinedList"/>
    <dgm:cxn modelId="{24223D4A-A6CD-4937-9015-715C144352C3}" srcId="{C6AC4A20-67E6-4778-A50B-C33EF4EA8F35}" destId="{ECB6D75B-1064-4742-8D07-84E80FC49336}" srcOrd="2" destOrd="0" parTransId="{40A7A984-184E-4CE9-AF48-AA20BA21736D}" sibTransId="{5C25F6C2-64DC-4462-BB2F-B7D66B919C45}"/>
    <dgm:cxn modelId="{576C7A6D-421C-4EC8-BABC-7341FB670EC0}" srcId="{C6AC4A20-67E6-4778-A50B-C33EF4EA8F35}" destId="{E59A01BB-6F8A-45C2-8570-01985D3C5728}" srcOrd="0" destOrd="0" parTransId="{30CDBA28-1D0B-49DB-97E3-5AFE03BD6CE5}" sibTransId="{C23FA8FB-49FB-46CD-AE95-89FEEBFDCFB5}"/>
    <dgm:cxn modelId="{97991D86-B750-4E0C-BA5D-1EA880EBC503}" type="presOf" srcId="{ECB6D75B-1064-4742-8D07-84E80FC49336}" destId="{C2D9F235-C5E2-429A-BB31-511EA2AA2EE6}" srcOrd="0" destOrd="0" presId="urn:microsoft.com/office/officeart/2008/layout/LinedList"/>
    <dgm:cxn modelId="{BD4DB287-CBE4-47AC-996B-24B1076C152B}" type="presOf" srcId="{0856FAD5-1D30-4CDF-861C-AB143BFBD074}" destId="{6DD96589-5CED-49C1-888E-43812A4117AF}" srcOrd="0" destOrd="0" presId="urn:microsoft.com/office/officeart/2008/layout/LinedList"/>
    <dgm:cxn modelId="{8C0AC496-574F-4930-8EA8-B4D601E4269C}" type="presOf" srcId="{C6AC4A20-67E6-4778-A50B-C33EF4EA8F35}" destId="{1EBB0BD0-5BF5-419F-B4E3-212398AA5A5A}" srcOrd="0" destOrd="0" presId="urn:microsoft.com/office/officeart/2008/layout/LinedList"/>
    <dgm:cxn modelId="{CACA5DC1-1B51-4E53-9B85-E678D7E9E6BC}" srcId="{0856FAD5-1D30-4CDF-861C-AB143BFBD074}" destId="{C6AC4A20-67E6-4778-A50B-C33EF4EA8F35}" srcOrd="0" destOrd="0" parTransId="{0D4D04CE-9EE6-4EE2-B0F5-516E33CFB3FE}" sibTransId="{5743E5B1-73DC-46A9-839E-005011C8B919}"/>
    <dgm:cxn modelId="{E173D2C4-DC33-45F8-81CB-11C4E3B11DA1}" type="presOf" srcId="{E59A01BB-6F8A-45C2-8570-01985D3C5728}" destId="{A2FF6599-05DE-4AEF-AC24-B0432A32FB2E}" srcOrd="0" destOrd="0" presId="urn:microsoft.com/office/officeart/2008/layout/LinedList"/>
    <dgm:cxn modelId="{8CD33BFD-98A6-45F7-B09D-77B3CD0B9551}" srcId="{C6AC4A20-67E6-4778-A50B-C33EF4EA8F35}" destId="{75999992-F332-4149-ACCB-95BA36B70386}" srcOrd="1" destOrd="0" parTransId="{D12103C4-B431-456A-9F6B-354BD324CC49}" sibTransId="{226D65D8-FB67-4162-9E90-D5BB32BE3E50}"/>
    <dgm:cxn modelId="{3A0C349D-D918-4B00-BCED-9ADF980C7049}" type="presParOf" srcId="{6DD96589-5CED-49C1-888E-43812A4117AF}" destId="{FAB8A313-FCD1-43F6-8553-7CE14A4A2698}" srcOrd="0" destOrd="0" presId="urn:microsoft.com/office/officeart/2008/layout/LinedList"/>
    <dgm:cxn modelId="{1C5D54C5-3C6E-4D9E-B367-9CAD0A61F742}" type="presParOf" srcId="{6DD96589-5CED-49C1-888E-43812A4117AF}" destId="{CD589096-5AAC-4473-9966-2A647C516BE1}" srcOrd="1" destOrd="0" presId="urn:microsoft.com/office/officeart/2008/layout/LinedList"/>
    <dgm:cxn modelId="{F6F151F4-F10F-4883-B53D-7EB556099F72}" type="presParOf" srcId="{CD589096-5AAC-4473-9966-2A647C516BE1}" destId="{1EBB0BD0-5BF5-419F-B4E3-212398AA5A5A}" srcOrd="0" destOrd="0" presId="urn:microsoft.com/office/officeart/2008/layout/LinedList"/>
    <dgm:cxn modelId="{DCD61251-2950-4507-9FCF-7BF3704FF278}" type="presParOf" srcId="{CD589096-5AAC-4473-9966-2A647C516BE1}" destId="{BE3F40C1-EBF4-41DC-8F62-B78C2EB4DFF8}" srcOrd="1" destOrd="0" presId="urn:microsoft.com/office/officeart/2008/layout/LinedList"/>
    <dgm:cxn modelId="{4793DC1A-999A-4DAB-B326-CE98C6F33112}" type="presParOf" srcId="{BE3F40C1-EBF4-41DC-8F62-B78C2EB4DFF8}" destId="{25DFB395-89B1-4BAC-B72E-0C4F507FFEF5}" srcOrd="0" destOrd="0" presId="urn:microsoft.com/office/officeart/2008/layout/LinedList"/>
    <dgm:cxn modelId="{43DBD1C5-F9A8-4893-92F7-B0F8C86A8DBD}" type="presParOf" srcId="{BE3F40C1-EBF4-41DC-8F62-B78C2EB4DFF8}" destId="{2EF63377-EA09-484B-BA79-92AABA45A78E}" srcOrd="1" destOrd="0" presId="urn:microsoft.com/office/officeart/2008/layout/LinedList"/>
    <dgm:cxn modelId="{063C168C-3A80-44A7-B183-3FE8D23AA98E}" type="presParOf" srcId="{2EF63377-EA09-484B-BA79-92AABA45A78E}" destId="{6420FEC8-AEAE-4247-8273-1D56AED66505}" srcOrd="0" destOrd="0" presId="urn:microsoft.com/office/officeart/2008/layout/LinedList"/>
    <dgm:cxn modelId="{A6EA87A3-DF24-48F1-8AE3-670F08262CEE}" type="presParOf" srcId="{2EF63377-EA09-484B-BA79-92AABA45A78E}" destId="{A2FF6599-05DE-4AEF-AC24-B0432A32FB2E}" srcOrd="1" destOrd="0" presId="urn:microsoft.com/office/officeart/2008/layout/LinedList"/>
    <dgm:cxn modelId="{0122493F-315A-4D5B-BC1C-D013DC8D6332}" type="presParOf" srcId="{2EF63377-EA09-484B-BA79-92AABA45A78E}" destId="{1EE4B8F0-30C7-4FF7-9881-2FACA38FAE45}" srcOrd="2" destOrd="0" presId="urn:microsoft.com/office/officeart/2008/layout/LinedList"/>
    <dgm:cxn modelId="{751ACD3B-DBBB-4E19-A8B6-D9490A10E7C7}" type="presParOf" srcId="{BE3F40C1-EBF4-41DC-8F62-B78C2EB4DFF8}" destId="{A60E8521-A752-4FA1-B84E-48FA664516B3}" srcOrd="2" destOrd="0" presId="urn:microsoft.com/office/officeart/2008/layout/LinedList"/>
    <dgm:cxn modelId="{E3802680-4806-495A-879A-C0A30DBC5DF4}" type="presParOf" srcId="{BE3F40C1-EBF4-41DC-8F62-B78C2EB4DFF8}" destId="{EFCA28DD-F485-499D-80A6-4D8C6DB36C6D}" srcOrd="3" destOrd="0" presId="urn:microsoft.com/office/officeart/2008/layout/LinedList"/>
    <dgm:cxn modelId="{FB39C17D-A8B4-450E-B7CB-63D0AC951E99}" type="presParOf" srcId="{BE3F40C1-EBF4-41DC-8F62-B78C2EB4DFF8}" destId="{43E1E6BE-8D58-403F-B55A-2DB4F0624289}" srcOrd="4" destOrd="0" presId="urn:microsoft.com/office/officeart/2008/layout/LinedList"/>
    <dgm:cxn modelId="{58CC612E-1C8E-4545-A124-CC0F10DC8FE7}" type="presParOf" srcId="{43E1E6BE-8D58-403F-B55A-2DB4F0624289}" destId="{505E0666-23B7-4330-BE11-74FAC37653C9}" srcOrd="0" destOrd="0" presId="urn:microsoft.com/office/officeart/2008/layout/LinedList"/>
    <dgm:cxn modelId="{13E5239B-A913-4C11-A967-2A912E483E74}" type="presParOf" srcId="{43E1E6BE-8D58-403F-B55A-2DB4F0624289}" destId="{DDF2D5BB-AAE6-4506-B0BD-6D67E27A1628}" srcOrd="1" destOrd="0" presId="urn:microsoft.com/office/officeart/2008/layout/LinedList"/>
    <dgm:cxn modelId="{EA6CEB39-2561-4BD3-ACA0-928B774A81DD}" type="presParOf" srcId="{43E1E6BE-8D58-403F-B55A-2DB4F0624289}" destId="{C2711C28-4E3C-483C-91BA-2616260107D0}" srcOrd="2" destOrd="0" presId="urn:microsoft.com/office/officeart/2008/layout/LinedList"/>
    <dgm:cxn modelId="{41CADBA2-28E4-4124-A413-417A4B6CD2B0}" type="presParOf" srcId="{BE3F40C1-EBF4-41DC-8F62-B78C2EB4DFF8}" destId="{63459EC1-F00E-4DD4-A22F-4CD5C0629151}" srcOrd="5" destOrd="0" presId="urn:microsoft.com/office/officeart/2008/layout/LinedList"/>
    <dgm:cxn modelId="{3EE4C5E6-DF0A-45B6-8CC4-C4C236A52863}" type="presParOf" srcId="{BE3F40C1-EBF4-41DC-8F62-B78C2EB4DFF8}" destId="{681B95FE-4889-4C64-AD47-8F384D642F0A}" srcOrd="6" destOrd="0" presId="urn:microsoft.com/office/officeart/2008/layout/LinedList"/>
    <dgm:cxn modelId="{D5A7A72B-C4FB-4187-A64D-38AB9F8F109F}" type="presParOf" srcId="{BE3F40C1-EBF4-41DC-8F62-B78C2EB4DFF8}" destId="{764FB0AD-E253-48E3-BC1C-6A52AD041D78}" srcOrd="7" destOrd="0" presId="urn:microsoft.com/office/officeart/2008/layout/LinedList"/>
    <dgm:cxn modelId="{01768852-8B09-48FA-869D-EEF8F444733F}" type="presParOf" srcId="{764FB0AD-E253-48E3-BC1C-6A52AD041D78}" destId="{E3AA9ED2-5CAB-413B-8D79-8ED88A6916FF}" srcOrd="0" destOrd="0" presId="urn:microsoft.com/office/officeart/2008/layout/LinedList"/>
    <dgm:cxn modelId="{B1CBFC12-71C8-48F0-BF7D-3AD720AA8B3E}" type="presParOf" srcId="{764FB0AD-E253-48E3-BC1C-6A52AD041D78}" destId="{C2D9F235-C5E2-429A-BB31-511EA2AA2EE6}" srcOrd="1" destOrd="0" presId="urn:microsoft.com/office/officeart/2008/layout/LinedList"/>
    <dgm:cxn modelId="{18CD6049-9EF7-48D4-817F-BAF36B1E6F1A}" type="presParOf" srcId="{764FB0AD-E253-48E3-BC1C-6A52AD041D78}" destId="{8EEA0487-5A8F-44BA-BB2A-62C7C6F650FC}" srcOrd="2" destOrd="0" presId="urn:microsoft.com/office/officeart/2008/layout/LinedList"/>
    <dgm:cxn modelId="{7BFFF347-6D07-42CA-9C9D-83CE7BE27D3F}" type="presParOf" srcId="{BE3F40C1-EBF4-41DC-8F62-B78C2EB4DFF8}" destId="{2FBFE0D4-249E-4DBD-9D27-F8DAE4956A34}" srcOrd="8" destOrd="0" presId="urn:microsoft.com/office/officeart/2008/layout/LinedList"/>
    <dgm:cxn modelId="{80ADCEB5-B21F-4339-8D8C-A07BF57BA831}" type="presParOf" srcId="{BE3F40C1-EBF4-41DC-8F62-B78C2EB4DFF8}" destId="{331B054C-5996-4841-A9B0-0325C1350612}"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D9EED5-33E9-4480-BAF4-9D2B12F2566A}" type="doc">
      <dgm:prSet loTypeId="urn:microsoft.com/office/officeart/2005/8/layout/StepDownProcess" loCatId="process" qsTypeId="urn:microsoft.com/office/officeart/2005/8/quickstyle/3d3" qsCatId="3D" csTypeId="urn:microsoft.com/office/officeart/2005/8/colors/colorful1" csCatId="colorful" phldr="1"/>
      <dgm:spPr/>
      <dgm:t>
        <a:bodyPr/>
        <a:lstStyle/>
        <a:p>
          <a:endParaRPr lang="es-EC"/>
        </a:p>
      </dgm:t>
    </dgm:pt>
    <dgm:pt modelId="{5015D9E6-98ED-4F57-A1DF-D528DFF4C9C2}">
      <dgm:prSet phldrT="[Texto]" phldr="0"/>
      <dgm:spPr/>
      <dgm:t>
        <a:bodyPr/>
        <a:lstStyle/>
        <a:p>
          <a:r>
            <a:rPr lang="es-EC" dirty="0"/>
            <a:t>Monitoreo anual</a:t>
          </a:r>
        </a:p>
      </dgm:t>
    </dgm:pt>
    <dgm:pt modelId="{56AD39E0-7043-401C-9EAB-7EED6A0F90B8}" type="parTrans" cxnId="{2B77EE77-F97F-480C-AB19-102EA8690A47}">
      <dgm:prSet/>
      <dgm:spPr/>
      <dgm:t>
        <a:bodyPr/>
        <a:lstStyle/>
        <a:p>
          <a:endParaRPr lang="es-EC"/>
        </a:p>
      </dgm:t>
    </dgm:pt>
    <dgm:pt modelId="{F92E178A-62EB-4FA8-8085-D9B9EC99D083}" type="sibTrans" cxnId="{2B77EE77-F97F-480C-AB19-102EA8690A47}">
      <dgm:prSet/>
      <dgm:spPr/>
      <dgm:t>
        <a:bodyPr/>
        <a:lstStyle/>
        <a:p>
          <a:endParaRPr lang="es-EC"/>
        </a:p>
      </dgm:t>
    </dgm:pt>
    <dgm:pt modelId="{6A4B517E-7325-4DFB-9D60-D1C7DE71B9F8}">
      <dgm:prSet phldrT="[Texto]" phldr="0" custT="1"/>
      <dgm:spPr/>
      <dgm:t>
        <a:bodyPr/>
        <a:lstStyle/>
        <a:p>
          <a:r>
            <a:rPr lang="es-EC" sz="2000" dirty="0"/>
            <a:t>Terapia</a:t>
          </a:r>
        </a:p>
      </dgm:t>
    </dgm:pt>
    <dgm:pt modelId="{B66EBC31-727E-4866-8E9D-D231EB1F3E37}" type="parTrans" cxnId="{15E04CB6-7CB5-4369-8E3D-B32A666BF552}">
      <dgm:prSet/>
      <dgm:spPr/>
      <dgm:t>
        <a:bodyPr/>
        <a:lstStyle/>
        <a:p>
          <a:endParaRPr lang="es-EC"/>
        </a:p>
      </dgm:t>
    </dgm:pt>
    <dgm:pt modelId="{FDA5FF1E-E0AF-42C1-92AF-65454937E262}" type="sibTrans" cxnId="{15E04CB6-7CB5-4369-8E3D-B32A666BF552}">
      <dgm:prSet/>
      <dgm:spPr/>
      <dgm:t>
        <a:bodyPr/>
        <a:lstStyle/>
        <a:p>
          <a:endParaRPr lang="es-EC"/>
        </a:p>
      </dgm:t>
    </dgm:pt>
    <dgm:pt modelId="{55202900-ABBB-44B2-A586-E5C234D40F76}">
      <dgm:prSet phldrT="[Texto]" phldr="0"/>
      <dgm:spPr/>
      <dgm:t>
        <a:bodyPr/>
        <a:lstStyle/>
        <a:p>
          <a:r>
            <a:rPr lang="es-EC" dirty="0"/>
            <a:t>Estudios</a:t>
          </a:r>
        </a:p>
      </dgm:t>
    </dgm:pt>
    <dgm:pt modelId="{318FA323-12CA-44DF-BC4C-ABA550F8C03B}" type="parTrans" cxnId="{A1B73AE3-5D43-4F78-BE85-4A2A1EC3F466}">
      <dgm:prSet/>
      <dgm:spPr/>
      <dgm:t>
        <a:bodyPr/>
        <a:lstStyle/>
        <a:p>
          <a:endParaRPr lang="es-EC"/>
        </a:p>
      </dgm:t>
    </dgm:pt>
    <dgm:pt modelId="{19A70119-3AEF-4D9A-883A-0B6172EE5716}" type="sibTrans" cxnId="{A1B73AE3-5D43-4F78-BE85-4A2A1EC3F466}">
      <dgm:prSet/>
      <dgm:spPr/>
      <dgm:t>
        <a:bodyPr/>
        <a:lstStyle/>
        <a:p>
          <a:endParaRPr lang="es-EC"/>
        </a:p>
      </dgm:t>
    </dgm:pt>
    <dgm:pt modelId="{A711F6A7-496B-4BAE-B75B-C9F2ED1003D9}">
      <dgm:prSet phldrT="[Texto]" phldr="0" custT="1"/>
      <dgm:spPr/>
      <dgm:t>
        <a:bodyPr/>
        <a:lstStyle/>
        <a:p>
          <a:r>
            <a:rPr lang="es-EC" sz="1400" dirty="0"/>
            <a:t>Continente</a:t>
          </a:r>
        </a:p>
      </dgm:t>
    </dgm:pt>
    <dgm:pt modelId="{B0830697-B950-4C90-8766-BD9811A06E09}" type="parTrans" cxnId="{2FD6A0ED-4B7E-4BF2-A923-3F905ABD40AA}">
      <dgm:prSet/>
      <dgm:spPr/>
      <dgm:t>
        <a:bodyPr/>
        <a:lstStyle/>
        <a:p>
          <a:endParaRPr lang="es-EC"/>
        </a:p>
      </dgm:t>
    </dgm:pt>
    <dgm:pt modelId="{FD918893-BB59-4503-9626-ADF0D77014F9}" type="sibTrans" cxnId="{2FD6A0ED-4B7E-4BF2-A923-3F905ABD40AA}">
      <dgm:prSet/>
      <dgm:spPr/>
      <dgm:t>
        <a:bodyPr/>
        <a:lstStyle/>
        <a:p>
          <a:endParaRPr lang="es-EC"/>
        </a:p>
      </dgm:t>
    </dgm:pt>
    <dgm:pt modelId="{1A1DD92F-A729-46E5-B08E-AAFCD10DA46C}">
      <dgm:prSet phldrT="[Texto]" phldr="0"/>
      <dgm:spPr/>
      <dgm:t>
        <a:bodyPr/>
        <a:lstStyle/>
        <a:p>
          <a:r>
            <a:rPr lang="es-EC" dirty="0"/>
            <a:t>Situación de Ecuador</a:t>
          </a:r>
        </a:p>
      </dgm:t>
    </dgm:pt>
    <dgm:pt modelId="{C85C335E-C038-4BB4-A102-37DDCA084DDC}" type="parTrans" cxnId="{13FEE1AC-FE59-4D47-B270-B0B2F5B27D6E}">
      <dgm:prSet/>
      <dgm:spPr/>
      <dgm:t>
        <a:bodyPr/>
        <a:lstStyle/>
        <a:p>
          <a:endParaRPr lang="es-EC"/>
        </a:p>
      </dgm:t>
    </dgm:pt>
    <dgm:pt modelId="{FCE5D2E5-FC18-44F7-8922-F1B6CD4D008B}" type="sibTrans" cxnId="{13FEE1AC-FE59-4D47-B270-B0B2F5B27D6E}">
      <dgm:prSet/>
      <dgm:spPr/>
      <dgm:t>
        <a:bodyPr/>
        <a:lstStyle/>
        <a:p>
          <a:endParaRPr lang="es-EC"/>
        </a:p>
      </dgm:t>
    </dgm:pt>
    <dgm:pt modelId="{379A2744-A377-42BE-9FA4-EE8640D8405D}">
      <dgm:prSet phldrT="[Texto]" phldr="0"/>
      <dgm:spPr/>
      <dgm:t>
        <a:bodyPr/>
        <a:lstStyle/>
        <a:p>
          <a:r>
            <a:rPr lang="es-EC" dirty="0"/>
            <a:t>Decisión </a:t>
          </a:r>
          <a:r>
            <a:rPr lang="es-EC" dirty="0" err="1"/>
            <a:t>terapeútica</a:t>
          </a:r>
          <a:endParaRPr lang="es-EC" dirty="0"/>
        </a:p>
      </dgm:t>
    </dgm:pt>
    <dgm:pt modelId="{FB5E0F85-6363-4087-A533-0AD265DFE362}" type="parTrans" cxnId="{7790B5D2-5E14-4A84-8EC1-2B8868764A44}">
      <dgm:prSet/>
      <dgm:spPr/>
      <dgm:t>
        <a:bodyPr/>
        <a:lstStyle/>
        <a:p>
          <a:endParaRPr lang="es-EC"/>
        </a:p>
      </dgm:t>
    </dgm:pt>
    <dgm:pt modelId="{F67F49B8-AA51-4261-9FF4-833234CC1CB7}" type="sibTrans" cxnId="{7790B5D2-5E14-4A84-8EC1-2B8868764A44}">
      <dgm:prSet/>
      <dgm:spPr/>
      <dgm:t>
        <a:bodyPr/>
        <a:lstStyle/>
        <a:p>
          <a:endParaRPr lang="es-EC"/>
        </a:p>
      </dgm:t>
    </dgm:pt>
    <dgm:pt modelId="{43FD9A8E-31A9-4AC5-A270-FB2EFCFA4580}">
      <dgm:prSet phldrT="[Texto]" phldr="0" custT="1"/>
      <dgm:spPr/>
      <dgm:t>
        <a:bodyPr/>
        <a:lstStyle/>
        <a:p>
          <a:r>
            <a:rPr lang="es-EC" sz="1400" dirty="0"/>
            <a:t>Latinoamérica</a:t>
          </a:r>
        </a:p>
      </dgm:t>
    </dgm:pt>
    <dgm:pt modelId="{58A2205C-9C6C-4875-A92A-1CE84504E857}" type="parTrans" cxnId="{3A97E4D9-619A-4146-91D1-C7F1EE05475E}">
      <dgm:prSet/>
      <dgm:spPr/>
      <dgm:t>
        <a:bodyPr/>
        <a:lstStyle/>
        <a:p>
          <a:endParaRPr lang="es-EC"/>
        </a:p>
      </dgm:t>
    </dgm:pt>
    <dgm:pt modelId="{B76452F7-182E-4CB3-B024-CCD64CC64BC7}" type="sibTrans" cxnId="{3A97E4D9-619A-4146-91D1-C7F1EE05475E}">
      <dgm:prSet/>
      <dgm:spPr/>
      <dgm:t>
        <a:bodyPr/>
        <a:lstStyle/>
        <a:p>
          <a:endParaRPr lang="es-EC"/>
        </a:p>
      </dgm:t>
    </dgm:pt>
    <dgm:pt modelId="{32DDA434-EA73-485C-B8DE-D4AC445FCA1D}" type="pres">
      <dgm:prSet presAssocID="{04D9EED5-33E9-4480-BAF4-9D2B12F2566A}" presName="rootnode" presStyleCnt="0">
        <dgm:presLayoutVars>
          <dgm:chMax/>
          <dgm:chPref/>
          <dgm:dir/>
          <dgm:animLvl val="lvl"/>
        </dgm:presLayoutVars>
      </dgm:prSet>
      <dgm:spPr/>
    </dgm:pt>
    <dgm:pt modelId="{79C2E961-4D8E-448D-A546-0D64CADAA0A6}" type="pres">
      <dgm:prSet presAssocID="{5015D9E6-98ED-4F57-A1DF-D528DFF4C9C2}" presName="composite" presStyleCnt="0"/>
      <dgm:spPr/>
    </dgm:pt>
    <dgm:pt modelId="{1AEAC851-2B45-4AEF-8D74-D96262F8F054}" type="pres">
      <dgm:prSet presAssocID="{5015D9E6-98ED-4F57-A1DF-D528DFF4C9C2}" presName="bentUpArrow1" presStyleLbl="alignImgPlace1" presStyleIdx="0" presStyleCnt="2"/>
      <dgm:spPr/>
    </dgm:pt>
    <dgm:pt modelId="{5334A199-E2B6-473D-9925-E94DC9BB3E51}" type="pres">
      <dgm:prSet presAssocID="{5015D9E6-98ED-4F57-A1DF-D528DFF4C9C2}" presName="ParentText" presStyleLbl="node1" presStyleIdx="0" presStyleCnt="3">
        <dgm:presLayoutVars>
          <dgm:chMax val="1"/>
          <dgm:chPref val="1"/>
          <dgm:bulletEnabled val="1"/>
        </dgm:presLayoutVars>
      </dgm:prSet>
      <dgm:spPr/>
    </dgm:pt>
    <dgm:pt modelId="{2DE3E689-3317-43AA-8A3D-49B2613CC5F5}" type="pres">
      <dgm:prSet presAssocID="{5015D9E6-98ED-4F57-A1DF-D528DFF4C9C2}" presName="ChildText" presStyleLbl="revTx" presStyleIdx="0" presStyleCnt="3">
        <dgm:presLayoutVars>
          <dgm:chMax val="0"/>
          <dgm:chPref val="0"/>
          <dgm:bulletEnabled val="1"/>
        </dgm:presLayoutVars>
      </dgm:prSet>
      <dgm:spPr/>
    </dgm:pt>
    <dgm:pt modelId="{03E1046A-3268-4B25-BC08-83C64CDFC2B3}" type="pres">
      <dgm:prSet presAssocID="{F92E178A-62EB-4FA8-8085-D9B9EC99D083}" presName="sibTrans" presStyleCnt="0"/>
      <dgm:spPr/>
    </dgm:pt>
    <dgm:pt modelId="{3F949FAD-D7BD-4941-824C-A93D8753C9F1}" type="pres">
      <dgm:prSet presAssocID="{55202900-ABBB-44B2-A586-E5C234D40F76}" presName="composite" presStyleCnt="0"/>
      <dgm:spPr/>
    </dgm:pt>
    <dgm:pt modelId="{691D70AE-DB74-4E18-AB3C-6956441B3732}" type="pres">
      <dgm:prSet presAssocID="{55202900-ABBB-44B2-A586-E5C234D40F76}" presName="bentUpArrow1" presStyleLbl="alignImgPlace1" presStyleIdx="1" presStyleCnt="2"/>
      <dgm:spPr/>
    </dgm:pt>
    <dgm:pt modelId="{151B6E35-3C0A-4AF3-9796-80A118A6BB57}" type="pres">
      <dgm:prSet presAssocID="{55202900-ABBB-44B2-A586-E5C234D40F76}" presName="ParentText" presStyleLbl="node1" presStyleIdx="1" presStyleCnt="3">
        <dgm:presLayoutVars>
          <dgm:chMax val="1"/>
          <dgm:chPref val="1"/>
          <dgm:bulletEnabled val="1"/>
        </dgm:presLayoutVars>
      </dgm:prSet>
      <dgm:spPr/>
    </dgm:pt>
    <dgm:pt modelId="{0CF2EF88-6B56-4FEF-A291-BE9FBD7D01DB}" type="pres">
      <dgm:prSet presAssocID="{55202900-ABBB-44B2-A586-E5C234D40F76}" presName="ChildText" presStyleLbl="revTx" presStyleIdx="1" presStyleCnt="3">
        <dgm:presLayoutVars>
          <dgm:chMax val="0"/>
          <dgm:chPref val="0"/>
          <dgm:bulletEnabled val="1"/>
        </dgm:presLayoutVars>
      </dgm:prSet>
      <dgm:spPr/>
    </dgm:pt>
    <dgm:pt modelId="{75FA41EA-424D-4BCB-8282-736DFFB17572}" type="pres">
      <dgm:prSet presAssocID="{19A70119-3AEF-4D9A-883A-0B6172EE5716}" presName="sibTrans" presStyleCnt="0"/>
      <dgm:spPr/>
    </dgm:pt>
    <dgm:pt modelId="{04CDE18F-15F2-47F8-82C3-48731E654DC4}" type="pres">
      <dgm:prSet presAssocID="{1A1DD92F-A729-46E5-B08E-AAFCD10DA46C}" presName="composite" presStyleCnt="0"/>
      <dgm:spPr/>
    </dgm:pt>
    <dgm:pt modelId="{F84E4C12-616A-4C00-93D1-E0CD9468D666}" type="pres">
      <dgm:prSet presAssocID="{1A1DD92F-A729-46E5-B08E-AAFCD10DA46C}" presName="ParentText" presStyleLbl="node1" presStyleIdx="2" presStyleCnt="3">
        <dgm:presLayoutVars>
          <dgm:chMax val="1"/>
          <dgm:chPref val="1"/>
          <dgm:bulletEnabled val="1"/>
        </dgm:presLayoutVars>
      </dgm:prSet>
      <dgm:spPr/>
    </dgm:pt>
    <dgm:pt modelId="{CFF121D1-E9BE-419D-B175-9B7C2EC45FF6}" type="pres">
      <dgm:prSet presAssocID="{1A1DD92F-A729-46E5-B08E-AAFCD10DA46C}" presName="FinalChildText" presStyleLbl="revTx" presStyleIdx="2" presStyleCnt="3">
        <dgm:presLayoutVars>
          <dgm:chMax val="0"/>
          <dgm:chPref val="0"/>
          <dgm:bulletEnabled val="1"/>
        </dgm:presLayoutVars>
      </dgm:prSet>
      <dgm:spPr/>
    </dgm:pt>
  </dgm:ptLst>
  <dgm:cxnLst>
    <dgm:cxn modelId="{41EEA307-7BC4-4F15-B1B6-49F5827DE162}" type="presOf" srcId="{43FD9A8E-31A9-4AC5-A270-FB2EFCFA4580}" destId="{0CF2EF88-6B56-4FEF-A291-BE9FBD7D01DB}" srcOrd="0" destOrd="1" presId="urn:microsoft.com/office/officeart/2005/8/layout/StepDownProcess"/>
    <dgm:cxn modelId="{0860BE18-89D0-49DC-89E2-ECCFAC0ED450}" type="presOf" srcId="{1A1DD92F-A729-46E5-B08E-AAFCD10DA46C}" destId="{F84E4C12-616A-4C00-93D1-E0CD9468D666}" srcOrd="0" destOrd="0" presId="urn:microsoft.com/office/officeart/2005/8/layout/StepDownProcess"/>
    <dgm:cxn modelId="{6D7ADA29-0743-43B0-B705-CC3F42890C61}" type="presOf" srcId="{A711F6A7-496B-4BAE-B75B-C9F2ED1003D9}" destId="{0CF2EF88-6B56-4FEF-A291-BE9FBD7D01DB}" srcOrd="0" destOrd="0" presId="urn:microsoft.com/office/officeart/2005/8/layout/StepDownProcess"/>
    <dgm:cxn modelId="{1FCBB72B-64AB-4BB1-97AA-8DCC41D58CE0}" type="presOf" srcId="{04D9EED5-33E9-4480-BAF4-9D2B12F2566A}" destId="{32DDA434-EA73-485C-B8DE-D4AC445FCA1D}" srcOrd="0" destOrd="0" presId="urn:microsoft.com/office/officeart/2005/8/layout/StepDownProcess"/>
    <dgm:cxn modelId="{BA00733A-0F24-45E4-9CCE-0367F0A9FBEF}" type="presOf" srcId="{379A2744-A377-42BE-9FA4-EE8640D8405D}" destId="{CFF121D1-E9BE-419D-B175-9B7C2EC45FF6}" srcOrd="0" destOrd="0" presId="urn:microsoft.com/office/officeart/2005/8/layout/StepDownProcess"/>
    <dgm:cxn modelId="{2B77EE77-F97F-480C-AB19-102EA8690A47}" srcId="{04D9EED5-33E9-4480-BAF4-9D2B12F2566A}" destId="{5015D9E6-98ED-4F57-A1DF-D528DFF4C9C2}" srcOrd="0" destOrd="0" parTransId="{56AD39E0-7043-401C-9EAB-7EED6A0F90B8}" sibTransId="{F92E178A-62EB-4FA8-8085-D9B9EC99D083}"/>
    <dgm:cxn modelId="{AF449478-F5D2-414E-BCF9-4352313F5C5B}" type="presOf" srcId="{6A4B517E-7325-4DFB-9D60-D1C7DE71B9F8}" destId="{2DE3E689-3317-43AA-8A3D-49B2613CC5F5}" srcOrd="0" destOrd="0" presId="urn:microsoft.com/office/officeart/2005/8/layout/StepDownProcess"/>
    <dgm:cxn modelId="{F7AE3284-B580-4FE8-8791-CD85C6E056EB}" type="presOf" srcId="{5015D9E6-98ED-4F57-A1DF-D528DFF4C9C2}" destId="{5334A199-E2B6-473D-9925-E94DC9BB3E51}" srcOrd="0" destOrd="0" presId="urn:microsoft.com/office/officeart/2005/8/layout/StepDownProcess"/>
    <dgm:cxn modelId="{75316D95-DEAC-4FC7-9B10-CE1BAABC68C3}" type="presOf" srcId="{55202900-ABBB-44B2-A586-E5C234D40F76}" destId="{151B6E35-3C0A-4AF3-9796-80A118A6BB57}" srcOrd="0" destOrd="0" presId="urn:microsoft.com/office/officeart/2005/8/layout/StepDownProcess"/>
    <dgm:cxn modelId="{13FEE1AC-FE59-4D47-B270-B0B2F5B27D6E}" srcId="{04D9EED5-33E9-4480-BAF4-9D2B12F2566A}" destId="{1A1DD92F-A729-46E5-B08E-AAFCD10DA46C}" srcOrd="2" destOrd="0" parTransId="{C85C335E-C038-4BB4-A102-37DDCA084DDC}" sibTransId="{FCE5D2E5-FC18-44F7-8922-F1B6CD4D008B}"/>
    <dgm:cxn modelId="{15E04CB6-7CB5-4369-8E3D-B32A666BF552}" srcId="{5015D9E6-98ED-4F57-A1DF-D528DFF4C9C2}" destId="{6A4B517E-7325-4DFB-9D60-D1C7DE71B9F8}" srcOrd="0" destOrd="0" parTransId="{B66EBC31-727E-4866-8E9D-D231EB1F3E37}" sibTransId="{FDA5FF1E-E0AF-42C1-92AF-65454937E262}"/>
    <dgm:cxn modelId="{7790B5D2-5E14-4A84-8EC1-2B8868764A44}" srcId="{1A1DD92F-A729-46E5-B08E-AAFCD10DA46C}" destId="{379A2744-A377-42BE-9FA4-EE8640D8405D}" srcOrd="0" destOrd="0" parTransId="{FB5E0F85-6363-4087-A533-0AD265DFE362}" sibTransId="{F67F49B8-AA51-4261-9FF4-833234CC1CB7}"/>
    <dgm:cxn modelId="{3A97E4D9-619A-4146-91D1-C7F1EE05475E}" srcId="{55202900-ABBB-44B2-A586-E5C234D40F76}" destId="{43FD9A8E-31A9-4AC5-A270-FB2EFCFA4580}" srcOrd="1" destOrd="0" parTransId="{58A2205C-9C6C-4875-A92A-1CE84504E857}" sibTransId="{B76452F7-182E-4CB3-B024-CCD64CC64BC7}"/>
    <dgm:cxn modelId="{A1B73AE3-5D43-4F78-BE85-4A2A1EC3F466}" srcId="{04D9EED5-33E9-4480-BAF4-9D2B12F2566A}" destId="{55202900-ABBB-44B2-A586-E5C234D40F76}" srcOrd="1" destOrd="0" parTransId="{318FA323-12CA-44DF-BC4C-ABA550F8C03B}" sibTransId="{19A70119-3AEF-4D9A-883A-0B6172EE5716}"/>
    <dgm:cxn modelId="{2FD6A0ED-4B7E-4BF2-A923-3F905ABD40AA}" srcId="{55202900-ABBB-44B2-A586-E5C234D40F76}" destId="{A711F6A7-496B-4BAE-B75B-C9F2ED1003D9}" srcOrd="0" destOrd="0" parTransId="{B0830697-B950-4C90-8766-BD9811A06E09}" sibTransId="{FD918893-BB59-4503-9626-ADF0D77014F9}"/>
    <dgm:cxn modelId="{918E811E-52E2-41C1-98DC-DC5EBABACE64}" type="presParOf" srcId="{32DDA434-EA73-485C-B8DE-D4AC445FCA1D}" destId="{79C2E961-4D8E-448D-A546-0D64CADAA0A6}" srcOrd="0" destOrd="0" presId="urn:microsoft.com/office/officeart/2005/8/layout/StepDownProcess"/>
    <dgm:cxn modelId="{CEA8A870-3337-4768-8D92-3B6925FF8CBE}" type="presParOf" srcId="{79C2E961-4D8E-448D-A546-0D64CADAA0A6}" destId="{1AEAC851-2B45-4AEF-8D74-D96262F8F054}" srcOrd="0" destOrd="0" presId="urn:microsoft.com/office/officeart/2005/8/layout/StepDownProcess"/>
    <dgm:cxn modelId="{76B84D04-8872-4071-B928-F12D4AC4AF64}" type="presParOf" srcId="{79C2E961-4D8E-448D-A546-0D64CADAA0A6}" destId="{5334A199-E2B6-473D-9925-E94DC9BB3E51}" srcOrd="1" destOrd="0" presId="urn:microsoft.com/office/officeart/2005/8/layout/StepDownProcess"/>
    <dgm:cxn modelId="{410A9D00-3F78-4DF9-8960-FBF38EC9C3D4}" type="presParOf" srcId="{79C2E961-4D8E-448D-A546-0D64CADAA0A6}" destId="{2DE3E689-3317-43AA-8A3D-49B2613CC5F5}" srcOrd="2" destOrd="0" presId="urn:microsoft.com/office/officeart/2005/8/layout/StepDownProcess"/>
    <dgm:cxn modelId="{37963B6D-0E03-45AE-9621-878162DCA0CB}" type="presParOf" srcId="{32DDA434-EA73-485C-B8DE-D4AC445FCA1D}" destId="{03E1046A-3268-4B25-BC08-83C64CDFC2B3}" srcOrd="1" destOrd="0" presId="urn:microsoft.com/office/officeart/2005/8/layout/StepDownProcess"/>
    <dgm:cxn modelId="{99EB9873-B62C-4103-8776-D3D7356BB765}" type="presParOf" srcId="{32DDA434-EA73-485C-B8DE-D4AC445FCA1D}" destId="{3F949FAD-D7BD-4941-824C-A93D8753C9F1}" srcOrd="2" destOrd="0" presId="urn:microsoft.com/office/officeart/2005/8/layout/StepDownProcess"/>
    <dgm:cxn modelId="{3536B162-BB13-4D1A-8548-9CF16EF3D0A7}" type="presParOf" srcId="{3F949FAD-D7BD-4941-824C-A93D8753C9F1}" destId="{691D70AE-DB74-4E18-AB3C-6956441B3732}" srcOrd="0" destOrd="0" presId="urn:microsoft.com/office/officeart/2005/8/layout/StepDownProcess"/>
    <dgm:cxn modelId="{CEBD8340-5AD9-4C94-8D47-F26D80CAB550}" type="presParOf" srcId="{3F949FAD-D7BD-4941-824C-A93D8753C9F1}" destId="{151B6E35-3C0A-4AF3-9796-80A118A6BB57}" srcOrd="1" destOrd="0" presId="urn:microsoft.com/office/officeart/2005/8/layout/StepDownProcess"/>
    <dgm:cxn modelId="{34AE181E-9279-4D1A-92E2-B4218F0741E4}" type="presParOf" srcId="{3F949FAD-D7BD-4941-824C-A93D8753C9F1}" destId="{0CF2EF88-6B56-4FEF-A291-BE9FBD7D01DB}" srcOrd="2" destOrd="0" presId="urn:microsoft.com/office/officeart/2005/8/layout/StepDownProcess"/>
    <dgm:cxn modelId="{AC2C5DB7-EF79-4293-A02A-AFD23879C6B2}" type="presParOf" srcId="{32DDA434-EA73-485C-B8DE-D4AC445FCA1D}" destId="{75FA41EA-424D-4BCB-8282-736DFFB17572}" srcOrd="3" destOrd="0" presId="urn:microsoft.com/office/officeart/2005/8/layout/StepDownProcess"/>
    <dgm:cxn modelId="{CCAB252F-1A76-4E92-BF8E-965A29AF98DF}" type="presParOf" srcId="{32DDA434-EA73-485C-B8DE-D4AC445FCA1D}" destId="{04CDE18F-15F2-47F8-82C3-48731E654DC4}" srcOrd="4" destOrd="0" presId="urn:microsoft.com/office/officeart/2005/8/layout/StepDownProcess"/>
    <dgm:cxn modelId="{BEF4BAFC-E90A-4E85-A4EA-3DF2FBF51927}" type="presParOf" srcId="{04CDE18F-15F2-47F8-82C3-48731E654DC4}" destId="{F84E4C12-616A-4C00-93D1-E0CD9468D666}" srcOrd="0" destOrd="0" presId="urn:microsoft.com/office/officeart/2005/8/layout/StepDownProcess"/>
    <dgm:cxn modelId="{E7353962-1A20-42C9-8FEB-C904A51B5493}" type="presParOf" srcId="{04CDE18F-15F2-47F8-82C3-48731E654DC4}" destId="{CFF121D1-E9BE-419D-B175-9B7C2EC45FF6}"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C32BA0-FCCC-4968-8ED5-28EF037105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BD8859F4-AA70-4338-A96D-2CF01796B7F0}">
      <dgm:prSet phldrT="[Texto]" phldr="0" custT="1"/>
      <dgm:spPr/>
      <dgm:t>
        <a:bodyPr/>
        <a:lstStyle/>
        <a:p>
          <a:pPr algn="ctr"/>
          <a:r>
            <a:rPr lang="es-EC" sz="2000" dirty="0">
              <a:solidFill>
                <a:srgbClr val="FF0000"/>
              </a:solidFill>
            </a:rPr>
            <a:t>Objetivo general</a:t>
          </a:r>
        </a:p>
      </dgm:t>
    </dgm:pt>
    <dgm:pt modelId="{3C3655A8-4412-467E-AEB0-676583F9A4B1}" type="parTrans" cxnId="{466A8DFC-C5F3-4882-BE67-DBB3C2DD36B5}">
      <dgm:prSet/>
      <dgm:spPr/>
      <dgm:t>
        <a:bodyPr/>
        <a:lstStyle/>
        <a:p>
          <a:endParaRPr lang="es-EC"/>
        </a:p>
      </dgm:t>
    </dgm:pt>
    <dgm:pt modelId="{26794A19-D215-4D7A-B245-67FF74FABE81}" type="sibTrans" cxnId="{466A8DFC-C5F3-4882-BE67-DBB3C2DD36B5}">
      <dgm:prSet/>
      <dgm:spPr/>
      <dgm:t>
        <a:bodyPr/>
        <a:lstStyle/>
        <a:p>
          <a:endParaRPr lang="es-EC"/>
        </a:p>
      </dgm:t>
    </dgm:pt>
    <dgm:pt modelId="{6AE759AB-B30E-4237-8685-CF541849831A}">
      <dgm:prSet phldrT="[Texto]"/>
      <dgm:spPr/>
      <dgm:t>
        <a:bodyPr/>
        <a:lstStyle/>
        <a:p>
          <a:pPr>
            <a:buFont typeface="Symbol" panose="05050102010706020507" pitchFamily="18" charset="2"/>
            <a:buChar char=""/>
          </a:pPr>
          <a:r>
            <a:rPr lang="es-ES_tradnl" dirty="0"/>
            <a:t>Determinar la Concentración inhibitoria mínima (CMI) para las especies de </a:t>
          </a:r>
          <a:r>
            <a:rPr lang="es-ES_tradnl" i="1" dirty="0"/>
            <a:t>Bacteroides</a:t>
          </a:r>
          <a:r>
            <a:rPr lang="es-ES_tradnl" dirty="0"/>
            <a:t> obtenidas del cepario, mediante la técnica de microdilución en caldo.</a:t>
          </a:r>
          <a:endParaRPr lang="es-EC" dirty="0"/>
        </a:p>
      </dgm:t>
    </dgm:pt>
    <dgm:pt modelId="{E3313410-E4B6-497A-B745-44CA467840DE}" type="parTrans" cxnId="{CAD61876-1819-475C-93ED-3D28CA98543C}">
      <dgm:prSet/>
      <dgm:spPr/>
      <dgm:t>
        <a:bodyPr/>
        <a:lstStyle/>
        <a:p>
          <a:endParaRPr lang="es-EC"/>
        </a:p>
      </dgm:t>
    </dgm:pt>
    <dgm:pt modelId="{A9B7DBD8-A8AE-4B2E-B43D-99F83880DDB1}" type="sibTrans" cxnId="{CAD61876-1819-475C-93ED-3D28CA98543C}">
      <dgm:prSet/>
      <dgm:spPr/>
      <dgm:t>
        <a:bodyPr/>
        <a:lstStyle/>
        <a:p>
          <a:endParaRPr lang="es-EC"/>
        </a:p>
      </dgm:t>
    </dgm:pt>
    <dgm:pt modelId="{00BC2915-5496-4849-A779-3F1E9A9B8912}">
      <dgm:prSet phldrT="[Texto]"/>
      <dgm:spPr/>
      <dgm:t>
        <a:bodyPr/>
        <a:lstStyle/>
        <a:p>
          <a:pPr>
            <a:buFont typeface="Symbol" panose="05050102010706020507" pitchFamily="18" charset="2"/>
            <a:buChar char=""/>
          </a:pPr>
          <a:r>
            <a:rPr lang="es-ES_tradnl" dirty="0"/>
            <a:t>Interpretar la CMI de acuerdo a los puntos de corte establecidos en las pautas del Instituto de Normas Clínicas y de Laboratorio (CLSI - </a:t>
          </a:r>
          <a:r>
            <a:rPr lang="es-ES_tradnl" i="1" dirty="0" err="1"/>
            <a:t>Clinical</a:t>
          </a:r>
          <a:r>
            <a:rPr lang="es-ES_tradnl" i="1" dirty="0"/>
            <a:t> and </a:t>
          </a:r>
          <a:r>
            <a:rPr lang="es-ES_tradnl" i="1" dirty="0" err="1"/>
            <a:t>Laboratory</a:t>
          </a:r>
          <a:r>
            <a:rPr lang="es-ES_tradnl" i="1" dirty="0"/>
            <a:t> </a:t>
          </a:r>
          <a:r>
            <a:rPr lang="es-ES_tradnl" i="1" dirty="0" err="1"/>
            <a:t>Standards</a:t>
          </a:r>
          <a:r>
            <a:rPr lang="es-ES_tradnl" i="1" dirty="0"/>
            <a:t> </a:t>
          </a:r>
          <a:r>
            <a:rPr lang="es-ES_tradnl" i="1" dirty="0" err="1"/>
            <a:t>Institute</a:t>
          </a:r>
          <a:r>
            <a:rPr lang="es-ES_tradnl" dirty="0"/>
            <a:t>).</a:t>
          </a:r>
          <a:endParaRPr lang="es-EC" dirty="0"/>
        </a:p>
      </dgm:t>
    </dgm:pt>
    <dgm:pt modelId="{7373B1DC-4EDC-43F5-9AEE-5012C27D01F2}" type="parTrans" cxnId="{0C3C3179-2145-4877-98EB-849040CC9C0C}">
      <dgm:prSet/>
      <dgm:spPr/>
      <dgm:t>
        <a:bodyPr/>
        <a:lstStyle/>
        <a:p>
          <a:endParaRPr lang="es-EC"/>
        </a:p>
      </dgm:t>
    </dgm:pt>
    <dgm:pt modelId="{10DFF752-96FB-40F7-A697-044EB1E8C001}" type="sibTrans" cxnId="{0C3C3179-2145-4877-98EB-849040CC9C0C}">
      <dgm:prSet/>
      <dgm:spPr/>
      <dgm:t>
        <a:bodyPr/>
        <a:lstStyle/>
        <a:p>
          <a:endParaRPr lang="es-EC"/>
        </a:p>
      </dgm:t>
    </dgm:pt>
    <dgm:pt modelId="{6EC9395D-9023-457B-BF5A-36683B0D9046}">
      <dgm:prSet phldrT="[Texto]"/>
      <dgm:spPr/>
      <dgm:t>
        <a:bodyPr/>
        <a:lstStyle/>
        <a:p>
          <a:pPr>
            <a:buFont typeface="Symbol" panose="05050102010706020507" pitchFamily="18" charset="2"/>
            <a:buChar char=""/>
          </a:pPr>
          <a:r>
            <a:rPr lang="es-ES_tradnl" dirty="0"/>
            <a:t>Establecer el porcentaje de resistencia de </a:t>
          </a:r>
          <a:r>
            <a:rPr lang="es-ES_tradnl" i="1" dirty="0"/>
            <a:t>Bacteroides</a:t>
          </a:r>
          <a:r>
            <a:rPr lang="es-ES_tradnl" dirty="0"/>
            <a:t> </a:t>
          </a:r>
          <a:r>
            <a:rPr lang="es-ES_tradnl" dirty="0" err="1"/>
            <a:t>spp</a:t>
          </a:r>
          <a:r>
            <a:rPr lang="es-ES_tradnl" dirty="0"/>
            <a:t>. a penicilinas, combinaciones de β-lactámicos con inhibidores de β-lactamasas, cefemas, carbapenémicos, tetraciclinas, lincosamidas, fenicoles y nitroimidazoles.</a:t>
          </a:r>
          <a:endParaRPr lang="es-EC" dirty="0"/>
        </a:p>
      </dgm:t>
    </dgm:pt>
    <dgm:pt modelId="{774C1B90-512C-4257-8378-6A354C2221A3}" type="parTrans" cxnId="{36E3B7BE-23BF-427A-A4C9-115F52810276}">
      <dgm:prSet/>
      <dgm:spPr/>
      <dgm:t>
        <a:bodyPr/>
        <a:lstStyle/>
        <a:p>
          <a:endParaRPr lang="es-EC"/>
        </a:p>
      </dgm:t>
    </dgm:pt>
    <dgm:pt modelId="{039ACFE3-E60D-4ED2-BB93-07CAB6AF7387}" type="sibTrans" cxnId="{36E3B7BE-23BF-427A-A4C9-115F52810276}">
      <dgm:prSet/>
      <dgm:spPr/>
      <dgm:t>
        <a:bodyPr/>
        <a:lstStyle/>
        <a:p>
          <a:endParaRPr lang="es-EC"/>
        </a:p>
      </dgm:t>
    </dgm:pt>
    <dgm:pt modelId="{0B8776A5-2A6A-4A3E-BE88-7D9EC52F3D04}">
      <dgm:prSet phldrT="[Texto]" phldr="0" custT="1"/>
      <dgm:spPr/>
      <dgm:t>
        <a:bodyPr/>
        <a:lstStyle/>
        <a:p>
          <a:pPr algn="ctr"/>
          <a:r>
            <a:rPr lang="es-EC" sz="2000" dirty="0">
              <a:solidFill>
                <a:srgbClr val="FF0000"/>
              </a:solidFill>
            </a:rPr>
            <a:t>Objetivos específicos</a:t>
          </a:r>
        </a:p>
      </dgm:t>
    </dgm:pt>
    <dgm:pt modelId="{FCB78424-11AB-4E83-88B8-436ABA88CAB7}" type="parTrans" cxnId="{7CCF19B1-AEA7-4B2E-957D-7B9C522E2FD3}">
      <dgm:prSet/>
      <dgm:spPr/>
      <dgm:t>
        <a:bodyPr/>
        <a:lstStyle/>
        <a:p>
          <a:endParaRPr lang="es-EC"/>
        </a:p>
      </dgm:t>
    </dgm:pt>
    <dgm:pt modelId="{3946132D-EDBC-4024-8F56-22AAC19AC4E2}" type="sibTrans" cxnId="{7CCF19B1-AEA7-4B2E-957D-7B9C522E2FD3}">
      <dgm:prSet/>
      <dgm:spPr/>
      <dgm:t>
        <a:bodyPr/>
        <a:lstStyle/>
        <a:p>
          <a:endParaRPr lang="es-EC"/>
        </a:p>
      </dgm:t>
    </dgm:pt>
    <dgm:pt modelId="{0285EC4C-74ED-42B4-8496-A1DC84DCA019}">
      <dgm:prSet phldrT="[Texto]" phldr="0"/>
      <dgm:spPr/>
      <dgm:t>
        <a:bodyPr/>
        <a:lstStyle/>
        <a:p>
          <a:r>
            <a:rPr lang="es-EC" dirty="0"/>
            <a:t>Evaluar la resistencia a antibióticos de cepas congeladas del grupo </a:t>
          </a:r>
          <a:r>
            <a:rPr lang="es-EC" i="1" dirty="0"/>
            <a:t>Bacteroides</a:t>
          </a:r>
          <a:r>
            <a:rPr lang="es-EC" dirty="0"/>
            <a:t> previamente recolectadas y aisladas entre 2019 y 2020 en Zurita &amp; Zurita Laboratorios.</a:t>
          </a:r>
        </a:p>
      </dgm:t>
    </dgm:pt>
    <dgm:pt modelId="{37D705BB-B4D2-4EB0-9E24-C36F9773FF0A}" type="parTrans" cxnId="{C0439BEC-2FE6-4868-B193-2916558A52AD}">
      <dgm:prSet/>
      <dgm:spPr/>
      <dgm:t>
        <a:bodyPr/>
        <a:lstStyle/>
        <a:p>
          <a:endParaRPr lang="es-EC"/>
        </a:p>
      </dgm:t>
    </dgm:pt>
    <dgm:pt modelId="{0B27DC0B-AFE7-4D54-9173-B1DB451B47CB}" type="sibTrans" cxnId="{C0439BEC-2FE6-4868-B193-2916558A52AD}">
      <dgm:prSet/>
      <dgm:spPr/>
      <dgm:t>
        <a:bodyPr/>
        <a:lstStyle/>
        <a:p>
          <a:endParaRPr lang="es-EC"/>
        </a:p>
      </dgm:t>
    </dgm:pt>
    <dgm:pt modelId="{04980178-62BA-4BC1-8B70-99E997A7ACA1}" type="pres">
      <dgm:prSet presAssocID="{CEC32BA0-FCCC-4968-8ED5-28EF037105CE}" presName="vert0" presStyleCnt="0">
        <dgm:presLayoutVars>
          <dgm:dir/>
          <dgm:animOne val="branch"/>
          <dgm:animLvl val="lvl"/>
        </dgm:presLayoutVars>
      </dgm:prSet>
      <dgm:spPr/>
    </dgm:pt>
    <dgm:pt modelId="{52C5B4AB-3E17-4A3B-8884-E205BBDB769E}" type="pres">
      <dgm:prSet presAssocID="{BD8859F4-AA70-4338-A96D-2CF01796B7F0}" presName="thickLine" presStyleLbl="alignNode1" presStyleIdx="0" presStyleCnt="2"/>
      <dgm:spPr/>
    </dgm:pt>
    <dgm:pt modelId="{B86887EE-7113-4AD4-8C8B-D583B334ECCF}" type="pres">
      <dgm:prSet presAssocID="{BD8859F4-AA70-4338-A96D-2CF01796B7F0}" presName="horz1" presStyleCnt="0"/>
      <dgm:spPr/>
    </dgm:pt>
    <dgm:pt modelId="{7EF665BE-F531-40FE-BA54-A3BEAC44C449}" type="pres">
      <dgm:prSet presAssocID="{BD8859F4-AA70-4338-A96D-2CF01796B7F0}" presName="tx1" presStyleLbl="revTx" presStyleIdx="0" presStyleCnt="6" custScaleX="70332" custScaleY="47232" custLinFactNeighborX="3097" custLinFactNeighborY="2872"/>
      <dgm:spPr/>
    </dgm:pt>
    <dgm:pt modelId="{695BDF2D-D039-4AE2-BD44-F6B8BAED3F9E}" type="pres">
      <dgm:prSet presAssocID="{BD8859F4-AA70-4338-A96D-2CF01796B7F0}" presName="vert1" presStyleCnt="0"/>
      <dgm:spPr/>
    </dgm:pt>
    <dgm:pt modelId="{78B02145-0250-4511-A550-15996A459869}" type="pres">
      <dgm:prSet presAssocID="{0285EC4C-74ED-42B4-8496-A1DC84DCA019}" presName="vertSpace2a" presStyleCnt="0"/>
      <dgm:spPr/>
    </dgm:pt>
    <dgm:pt modelId="{0D6C334E-64D3-4186-9186-004DB18844C1}" type="pres">
      <dgm:prSet presAssocID="{0285EC4C-74ED-42B4-8496-A1DC84DCA019}" presName="horz2" presStyleCnt="0"/>
      <dgm:spPr/>
    </dgm:pt>
    <dgm:pt modelId="{DE45F60E-8411-4DA5-A0F6-28C7110999BF}" type="pres">
      <dgm:prSet presAssocID="{0285EC4C-74ED-42B4-8496-A1DC84DCA019}" presName="horzSpace2" presStyleCnt="0"/>
      <dgm:spPr/>
    </dgm:pt>
    <dgm:pt modelId="{6F9BB320-DEC0-45C8-A7F8-573DDCC44DFE}" type="pres">
      <dgm:prSet presAssocID="{0285EC4C-74ED-42B4-8496-A1DC84DCA019}" presName="tx2" presStyleLbl="revTx" presStyleIdx="1" presStyleCnt="6" custLinFactNeighborX="3367" custLinFactNeighborY="769"/>
      <dgm:spPr/>
    </dgm:pt>
    <dgm:pt modelId="{E5D2778C-F88C-414B-B4A3-81253ED33AA1}" type="pres">
      <dgm:prSet presAssocID="{0285EC4C-74ED-42B4-8496-A1DC84DCA019}" presName="vert2" presStyleCnt="0"/>
      <dgm:spPr/>
    </dgm:pt>
    <dgm:pt modelId="{0FD35248-6BA2-408B-BF2A-5E248FDCBF75}" type="pres">
      <dgm:prSet presAssocID="{0285EC4C-74ED-42B4-8496-A1DC84DCA019}" presName="thinLine2b" presStyleLbl="callout" presStyleIdx="0" presStyleCnt="4" custLinFactY="-1100000" custLinFactNeighborX="4240" custLinFactNeighborY="-1127825"/>
      <dgm:spPr/>
    </dgm:pt>
    <dgm:pt modelId="{122A1795-5394-48B1-8A21-B33B04A87CA5}" type="pres">
      <dgm:prSet presAssocID="{0285EC4C-74ED-42B4-8496-A1DC84DCA019}" presName="vertSpace2b" presStyleCnt="0"/>
      <dgm:spPr/>
    </dgm:pt>
    <dgm:pt modelId="{554DED29-7E95-4D22-8E1F-2E8A1537C924}" type="pres">
      <dgm:prSet presAssocID="{0B8776A5-2A6A-4A3E-BE88-7D9EC52F3D04}" presName="thickLine" presStyleLbl="alignNode1" presStyleIdx="1" presStyleCnt="2" custLinFactNeighborX="0" custLinFactNeighborY="-32728"/>
      <dgm:spPr/>
    </dgm:pt>
    <dgm:pt modelId="{36115041-D154-434E-96D6-EC32A8F87347}" type="pres">
      <dgm:prSet presAssocID="{0B8776A5-2A6A-4A3E-BE88-7D9EC52F3D04}" presName="horz1" presStyleCnt="0"/>
      <dgm:spPr/>
    </dgm:pt>
    <dgm:pt modelId="{658BC6C9-4FD1-4743-A8DC-8594CDB4EF56}" type="pres">
      <dgm:prSet presAssocID="{0B8776A5-2A6A-4A3E-BE88-7D9EC52F3D04}" presName="tx1" presStyleLbl="revTx" presStyleIdx="2" presStyleCnt="6" custScaleX="86604" custScaleY="39296" custLinFactNeighborX="-1666" custLinFactNeighborY="-31080"/>
      <dgm:spPr/>
    </dgm:pt>
    <dgm:pt modelId="{CCEE37D1-963C-4034-B6E9-FA45A0B2DBD2}" type="pres">
      <dgm:prSet presAssocID="{0B8776A5-2A6A-4A3E-BE88-7D9EC52F3D04}" presName="vert1" presStyleCnt="0"/>
      <dgm:spPr/>
    </dgm:pt>
    <dgm:pt modelId="{35AEF1D3-B867-4B71-BD15-DACD7913A8AC}" type="pres">
      <dgm:prSet presAssocID="{6AE759AB-B30E-4237-8685-CF541849831A}" presName="vertSpace2a" presStyleCnt="0"/>
      <dgm:spPr/>
    </dgm:pt>
    <dgm:pt modelId="{F26740C1-BE4E-43AE-A593-3202757627FB}" type="pres">
      <dgm:prSet presAssocID="{6AE759AB-B30E-4237-8685-CF541849831A}" presName="horz2" presStyleCnt="0"/>
      <dgm:spPr/>
    </dgm:pt>
    <dgm:pt modelId="{6D9CC1A5-DCD9-424E-ADC8-88C09C9DE3C0}" type="pres">
      <dgm:prSet presAssocID="{6AE759AB-B30E-4237-8685-CF541849831A}" presName="horzSpace2" presStyleCnt="0"/>
      <dgm:spPr/>
    </dgm:pt>
    <dgm:pt modelId="{562F7A52-25F6-4B14-B424-AF937B1FAAF0}" type="pres">
      <dgm:prSet presAssocID="{6AE759AB-B30E-4237-8685-CF541849831A}" presName="tx2" presStyleLbl="revTx" presStyleIdx="3" presStyleCnt="6" custLinFactNeighborX="0" custLinFactNeighborY="-97773"/>
      <dgm:spPr/>
    </dgm:pt>
    <dgm:pt modelId="{84A05D5C-131A-43C5-BE3B-370807953392}" type="pres">
      <dgm:prSet presAssocID="{6AE759AB-B30E-4237-8685-CF541849831A}" presName="vert2" presStyleCnt="0"/>
      <dgm:spPr/>
    </dgm:pt>
    <dgm:pt modelId="{BC53B267-EED3-4F50-9E90-0677E32EE2C4}" type="pres">
      <dgm:prSet presAssocID="{6AE759AB-B30E-4237-8685-CF541849831A}" presName="thinLine2b" presStyleLbl="callout" presStyleIdx="1" presStyleCnt="4" custLinFactY="-1179002" custLinFactNeighborX="0" custLinFactNeighborY="-1200000"/>
      <dgm:spPr/>
    </dgm:pt>
    <dgm:pt modelId="{C4773BDA-2D61-4516-A84A-A45E835C190F}" type="pres">
      <dgm:prSet presAssocID="{6AE759AB-B30E-4237-8685-CF541849831A}" presName="vertSpace2b" presStyleCnt="0"/>
      <dgm:spPr/>
    </dgm:pt>
    <dgm:pt modelId="{8C91C1DA-C883-42E7-8E35-4BF841D78D1E}" type="pres">
      <dgm:prSet presAssocID="{00BC2915-5496-4849-A779-3F1E9A9B8912}" presName="horz2" presStyleCnt="0"/>
      <dgm:spPr/>
    </dgm:pt>
    <dgm:pt modelId="{14DAB94B-9CDE-45C9-AAD2-DF343ACB2A66}" type="pres">
      <dgm:prSet presAssocID="{00BC2915-5496-4849-A779-3F1E9A9B8912}" presName="horzSpace2" presStyleCnt="0"/>
      <dgm:spPr/>
    </dgm:pt>
    <dgm:pt modelId="{8CD13533-6746-4DD4-8CD8-85C3A7B1BC09}" type="pres">
      <dgm:prSet presAssocID="{00BC2915-5496-4849-A779-3F1E9A9B8912}" presName="tx2" presStyleLbl="revTx" presStyleIdx="4" presStyleCnt="6" custLinFactNeighborX="0" custLinFactNeighborY="-97773"/>
      <dgm:spPr/>
    </dgm:pt>
    <dgm:pt modelId="{7FEF7539-5B48-4901-B8C7-1F2954258920}" type="pres">
      <dgm:prSet presAssocID="{00BC2915-5496-4849-A779-3F1E9A9B8912}" presName="vert2" presStyleCnt="0"/>
      <dgm:spPr/>
    </dgm:pt>
    <dgm:pt modelId="{ADEB9695-ABBE-4301-967F-B01328E776E2}" type="pres">
      <dgm:prSet presAssocID="{00BC2915-5496-4849-A779-3F1E9A9B8912}" presName="thinLine2b" presStyleLbl="callout" presStyleIdx="2" presStyleCnt="4" custLinFactY="-1091946" custLinFactNeighborX="-678" custLinFactNeighborY="-1100000"/>
      <dgm:spPr/>
    </dgm:pt>
    <dgm:pt modelId="{694E0723-1CA4-460B-9906-47DFD03E1D7D}" type="pres">
      <dgm:prSet presAssocID="{00BC2915-5496-4849-A779-3F1E9A9B8912}" presName="vertSpace2b" presStyleCnt="0"/>
      <dgm:spPr/>
    </dgm:pt>
    <dgm:pt modelId="{264CA55F-E84B-4555-B3C1-D4A4B3AF7C0E}" type="pres">
      <dgm:prSet presAssocID="{6EC9395D-9023-457B-BF5A-36683B0D9046}" presName="horz2" presStyleCnt="0"/>
      <dgm:spPr/>
    </dgm:pt>
    <dgm:pt modelId="{9BAF0CC4-A20E-4528-AE91-CD3F3C1A9F25}" type="pres">
      <dgm:prSet presAssocID="{6EC9395D-9023-457B-BF5A-36683B0D9046}" presName="horzSpace2" presStyleCnt="0"/>
      <dgm:spPr/>
    </dgm:pt>
    <dgm:pt modelId="{D8364C47-464C-494E-9618-739A0A84F620}" type="pres">
      <dgm:prSet presAssocID="{6EC9395D-9023-457B-BF5A-36683B0D9046}" presName="tx2" presStyleLbl="revTx" presStyleIdx="5" presStyleCnt="6" custLinFactNeighborX="0" custLinFactNeighborY="-91584"/>
      <dgm:spPr/>
    </dgm:pt>
    <dgm:pt modelId="{568E960A-5E56-48EE-8E62-E4C2D0C25370}" type="pres">
      <dgm:prSet presAssocID="{6EC9395D-9023-457B-BF5A-36683B0D9046}" presName="vert2" presStyleCnt="0"/>
      <dgm:spPr/>
    </dgm:pt>
    <dgm:pt modelId="{6C80E2C2-013E-4E06-964E-EAF5746E5A46}" type="pres">
      <dgm:prSet presAssocID="{6EC9395D-9023-457B-BF5A-36683B0D9046}" presName="thinLine2b" presStyleLbl="callout" presStyleIdx="3" presStyleCnt="4" custLinFactY="-900000" custLinFactNeighborX="-921" custLinFactNeighborY="-999781"/>
      <dgm:spPr/>
    </dgm:pt>
    <dgm:pt modelId="{FDFBB8DA-604F-474A-8E5B-26833D7C9277}" type="pres">
      <dgm:prSet presAssocID="{6EC9395D-9023-457B-BF5A-36683B0D9046}" presName="vertSpace2b" presStyleCnt="0"/>
      <dgm:spPr/>
    </dgm:pt>
  </dgm:ptLst>
  <dgm:cxnLst>
    <dgm:cxn modelId="{6742F30E-E604-454C-9C01-5688D145389C}" type="presOf" srcId="{00BC2915-5496-4849-A779-3F1E9A9B8912}" destId="{8CD13533-6746-4DD4-8CD8-85C3A7B1BC09}" srcOrd="0" destOrd="0" presId="urn:microsoft.com/office/officeart/2008/layout/LinedList"/>
    <dgm:cxn modelId="{CDA4A13C-7CD2-4BFA-9064-5556FCE18533}" type="presOf" srcId="{6AE759AB-B30E-4237-8685-CF541849831A}" destId="{562F7A52-25F6-4B14-B424-AF937B1FAAF0}" srcOrd="0" destOrd="0" presId="urn:microsoft.com/office/officeart/2008/layout/LinedList"/>
    <dgm:cxn modelId="{42AB0E76-1FC2-440F-99C7-3EE889D58F1F}" type="presOf" srcId="{0285EC4C-74ED-42B4-8496-A1DC84DCA019}" destId="{6F9BB320-DEC0-45C8-A7F8-573DDCC44DFE}" srcOrd="0" destOrd="0" presId="urn:microsoft.com/office/officeart/2008/layout/LinedList"/>
    <dgm:cxn modelId="{CAD61876-1819-475C-93ED-3D28CA98543C}" srcId="{0B8776A5-2A6A-4A3E-BE88-7D9EC52F3D04}" destId="{6AE759AB-B30E-4237-8685-CF541849831A}" srcOrd="0" destOrd="0" parTransId="{E3313410-E4B6-497A-B745-44CA467840DE}" sibTransId="{A9B7DBD8-A8AE-4B2E-B43D-99F83880DDB1}"/>
    <dgm:cxn modelId="{0C3C3179-2145-4877-98EB-849040CC9C0C}" srcId="{0B8776A5-2A6A-4A3E-BE88-7D9EC52F3D04}" destId="{00BC2915-5496-4849-A779-3F1E9A9B8912}" srcOrd="1" destOrd="0" parTransId="{7373B1DC-4EDC-43F5-9AEE-5012C27D01F2}" sibTransId="{10DFF752-96FB-40F7-A697-044EB1E8C001}"/>
    <dgm:cxn modelId="{A4CD2385-E554-4BF5-AD1C-F759D960F33B}" type="presOf" srcId="{6EC9395D-9023-457B-BF5A-36683B0D9046}" destId="{D8364C47-464C-494E-9618-739A0A84F620}" srcOrd="0" destOrd="0" presId="urn:microsoft.com/office/officeart/2008/layout/LinedList"/>
    <dgm:cxn modelId="{93D38C88-F241-460A-B504-CC40FCE7B21C}" type="presOf" srcId="{CEC32BA0-FCCC-4968-8ED5-28EF037105CE}" destId="{04980178-62BA-4BC1-8B70-99E997A7ACA1}" srcOrd="0" destOrd="0" presId="urn:microsoft.com/office/officeart/2008/layout/LinedList"/>
    <dgm:cxn modelId="{7CCF19B1-AEA7-4B2E-957D-7B9C522E2FD3}" srcId="{CEC32BA0-FCCC-4968-8ED5-28EF037105CE}" destId="{0B8776A5-2A6A-4A3E-BE88-7D9EC52F3D04}" srcOrd="1" destOrd="0" parTransId="{FCB78424-11AB-4E83-88B8-436ABA88CAB7}" sibTransId="{3946132D-EDBC-4024-8F56-22AAC19AC4E2}"/>
    <dgm:cxn modelId="{36E3B7BE-23BF-427A-A4C9-115F52810276}" srcId="{0B8776A5-2A6A-4A3E-BE88-7D9EC52F3D04}" destId="{6EC9395D-9023-457B-BF5A-36683B0D9046}" srcOrd="2" destOrd="0" parTransId="{774C1B90-512C-4257-8378-6A354C2221A3}" sibTransId="{039ACFE3-E60D-4ED2-BB93-07CAB6AF7387}"/>
    <dgm:cxn modelId="{9A68BDCC-6E8D-40ED-A8EA-C342D7C4F3E2}" type="presOf" srcId="{BD8859F4-AA70-4338-A96D-2CF01796B7F0}" destId="{7EF665BE-F531-40FE-BA54-A3BEAC44C449}" srcOrd="0" destOrd="0" presId="urn:microsoft.com/office/officeart/2008/layout/LinedList"/>
    <dgm:cxn modelId="{0AC953DD-987D-4DD4-A662-AD836A122801}" type="presOf" srcId="{0B8776A5-2A6A-4A3E-BE88-7D9EC52F3D04}" destId="{658BC6C9-4FD1-4743-A8DC-8594CDB4EF56}" srcOrd="0" destOrd="0" presId="urn:microsoft.com/office/officeart/2008/layout/LinedList"/>
    <dgm:cxn modelId="{C0439BEC-2FE6-4868-B193-2916558A52AD}" srcId="{BD8859F4-AA70-4338-A96D-2CF01796B7F0}" destId="{0285EC4C-74ED-42B4-8496-A1DC84DCA019}" srcOrd="0" destOrd="0" parTransId="{37D705BB-B4D2-4EB0-9E24-C36F9773FF0A}" sibTransId="{0B27DC0B-AFE7-4D54-9173-B1DB451B47CB}"/>
    <dgm:cxn modelId="{466A8DFC-C5F3-4882-BE67-DBB3C2DD36B5}" srcId="{CEC32BA0-FCCC-4968-8ED5-28EF037105CE}" destId="{BD8859F4-AA70-4338-A96D-2CF01796B7F0}" srcOrd="0" destOrd="0" parTransId="{3C3655A8-4412-467E-AEB0-676583F9A4B1}" sibTransId="{26794A19-D215-4D7A-B245-67FF74FABE81}"/>
    <dgm:cxn modelId="{598CF7F1-0F64-42C2-B714-32EFCE61C60A}" type="presParOf" srcId="{04980178-62BA-4BC1-8B70-99E997A7ACA1}" destId="{52C5B4AB-3E17-4A3B-8884-E205BBDB769E}" srcOrd="0" destOrd="0" presId="urn:microsoft.com/office/officeart/2008/layout/LinedList"/>
    <dgm:cxn modelId="{A9C7C37F-2A04-4806-B3DB-6AB6105F1C3A}" type="presParOf" srcId="{04980178-62BA-4BC1-8B70-99E997A7ACA1}" destId="{B86887EE-7113-4AD4-8C8B-D583B334ECCF}" srcOrd="1" destOrd="0" presId="urn:microsoft.com/office/officeart/2008/layout/LinedList"/>
    <dgm:cxn modelId="{1891F79A-27B6-40DA-A56C-5D7C1869254B}" type="presParOf" srcId="{B86887EE-7113-4AD4-8C8B-D583B334ECCF}" destId="{7EF665BE-F531-40FE-BA54-A3BEAC44C449}" srcOrd="0" destOrd="0" presId="urn:microsoft.com/office/officeart/2008/layout/LinedList"/>
    <dgm:cxn modelId="{E2D863E1-5AB7-44E5-9241-CBE8BF5776A9}" type="presParOf" srcId="{B86887EE-7113-4AD4-8C8B-D583B334ECCF}" destId="{695BDF2D-D039-4AE2-BD44-F6B8BAED3F9E}" srcOrd="1" destOrd="0" presId="urn:microsoft.com/office/officeart/2008/layout/LinedList"/>
    <dgm:cxn modelId="{5D044EAC-2954-4422-A29B-00BFE37A5AFF}" type="presParOf" srcId="{695BDF2D-D039-4AE2-BD44-F6B8BAED3F9E}" destId="{78B02145-0250-4511-A550-15996A459869}" srcOrd="0" destOrd="0" presId="urn:microsoft.com/office/officeart/2008/layout/LinedList"/>
    <dgm:cxn modelId="{74DD0E56-B7AD-42EB-B2A9-439285483F91}" type="presParOf" srcId="{695BDF2D-D039-4AE2-BD44-F6B8BAED3F9E}" destId="{0D6C334E-64D3-4186-9186-004DB18844C1}" srcOrd="1" destOrd="0" presId="urn:microsoft.com/office/officeart/2008/layout/LinedList"/>
    <dgm:cxn modelId="{549DD36D-365E-4C42-A63F-8B27DED23E25}" type="presParOf" srcId="{0D6C334E-64D3-4186-9186-004DB18844C1}" destId="{DE45F60E-8411-4DA5-A0F6-28C7110999BF}" srcOrd="0" destOrd="0" presId="urn:microsoft.com/office/officeart/2008/layout/LinedList"/>
    <dgm:cxn modelId="{4C1C5C38-6BC2-4C42-9F01-AB68767788F5}" type="presParOf" srcId="{0D6C334E-64D3-4186-9186-004DB18844C1}" destId="{6F9BB320-DEC0-45C8-A7F8-573DDCC44DFE}" srcOrd="1" destOrd="0" presId="urn:microsoft.com/office/officeart/2008/layout/LinedList"/>
    <dgm:cxn modelId="{E9B45AE5-EA19-4AAC-B45F-EC98DC6205C0}" type="presParOf" srcId="{0D6C334E-64D3-4186-9186-004DB18844C1}" destId="{E5D2778C-F88C-414B-B4A3-81253ED33AA1}" srcOrd="2" destOrd="0" presId="urn:microsoft.com/office/officeart/2008/layout/LinedList"/>
    <dgm:cxn modelId="{DBB21972-2543-4A3A-AF94-FD984F5FAC69}" type="presParOf" srcId="{695BDF2D-D039-4AE2-BD44-F6B8BAED3F9E}" destId="{0FD35248-6BA2-408B-BF2A-5E248FDCBF75}" srcOrd="2" destOrd="0" presId="urn:microsoft.com/office/officeart/2008/layout/LinedList"/>
    <dgm:cxn modelId="{864B1BEC-FDF0-4A98-B6E1-D003462EC6AB}" type="presParOf" srcId="{695BDF2D-D039-4AE2-BD44-F6B8BAED3F9E}" destId="{122A1795-5394-48B1-8A21-B33B04A87CA5}" srcOrd="3" destOrd="0" presId="urn:microsoft.com/office/officeart/2008/layout/LinedList"/>
    <dgm:cxn modelId="{43607EC6-439A-4B63-83D7-A5489CD1047D}" type="presParOf" srcId="{04980178-62BA-4BC1-8B70-99E997A7ACA1}" destId="{554DED29-7E95-4D22-8E1F-2E8A1537C924}" srcOrd="2" destOrd="0" presId="urn:microsoft.com/office/officeart/2008/layout/LinedList"/>
    <dgm:cxn modelId="{752E07B2-D9C7-4765-9602-CF65E6D10FEC}" type="presParOf" srcId="{04980178-62BA-4BC1-8B70-99E997A7ACA1}" destId="{36115041-D154-434E-96D6-EC32A8F87347}" srcOrd="3" destOrd="0" presId="urn:microsoft.com/office/officeart/2008/layout/LinedList"/>
    <dgm:cxn modelId="{8239CD44-2703-45C9-97EA-539CBC3BD8E7}" type="presParOf" srcId="{36115041-D154-434E-96D6-EC32A8F87347}" destId="{658BC6C9-4FD1-4743-A8DC-8594CDB4EF56}" srcOrd="0" destOrd="0" presId="urn:microsoft.com/office/officeart/2008/layout/LinedList"/>
    <dgm:cxn modelId="{39373F3C-2D80-402C-B2BD-83EABFF1BB2E}" type="presParOf" srcId="{36115041-D154-434E-96D6-EC32A8F87347}" destId="{CCEE37D1-963C-4034-B6E9-FA45A0B2DBD2}" srcOrd="1" destOrd="0" presId="urn:microsoft.com/office/officeart/2008/layout/LinedList"/>
    <dgm:cxn modelId="{9656627D-E0EA-4E16-89FA-9B5B85D2DE90}" type="presParOf" srcId="{CCEE37D1-963C-4034-B6E9-FA45A0B2DBD2}" destId="{35AEF1D3-B867-4B71-BD15-DACD7913A8AC}" srcOrd="0" destOrd="0" presId="urn:microsoft.com/office/officeart/2008/layout/LinedList"/>
    <dgm:cxn modelId="{94E4C21B-D7AC-4093-8CCE-85F8A2FD5E3E}" type="presParOf" srcId="{CCEE37D1-963C-4034-B6E9-FA45A0B2DBD2}" destId="{F26740C1-BE4E-43AE-A593-3202757627FB}" srcOrd="1" destOrd="0" presId="urn:microsoft.com/office/officeart/2008/layout/LinedList"/>
    <dgm:cxn modelId="{EC825AD9-F9FE-4805-A4E3-AA3450751528}" type="presParOf" srcId="{F26740C1-BE4E-43AE-A593-3202757627FB}" destId="{6D9CC1A5-DCD9-424E-ADC8-88C09C9DE3C0}" srcOrd="0" destOrd="0" presId="urn:microsoft.com/office/officeart/2008/layout/LinedList"/>
    <dgm:cxn modelId="{DCF321B9-DA69-4519-9782-D9303EC65F6A}" type="presParOf" srcId="{F26740C1-BE4E-43AE-A593-3202757627FB}" destId="{562F7A52-25F6-4B14-B424-AF937B1FAAF0}" srcOrd="1" destOrd="0" presId="urn:microsoft.com/office/officeart/2008/layout/LinedList"/>
    <dgm:cxn modelId="{DBCA7977-AB21-47F8-825F-5492E612E9D4}" type="presParOf" srcId="{F26740C1-BE4E-43AE-A593-3202757627FB}" destId="{84A05D5C-131A-43C5-BE3B-370807953392}" srcOrd="2" destOrd="0" presId="urn:microsoft.com/office/officeart/2008/layout/LinedList"/>
    <dgm:cxn modelId="{07FEB911-AD98-41BE-BC8C-7CF30F628F31}" type="presParOf" srcId="{CCEE37D1-963C-4034-B6E9-FA45A0B2DBD2}" destId="{BC53B267-EED3-4F50-9E90-0677E32EE2C4}" srcOrd="2" destOrd="0" presId="urn:microsoft.com/office/officeart/2008/layout/LinedList"/>
    <dgm:cxn modelId="{15E634F9-0917-4D78-885D-A6AF0B51FA8E}" type="presParOf" srcId="{CCEE37D1-963C-4034-B6E9-FA45A0B2DBD2}" destId="{C4773BDA-2D61-4516-A84A-A45E835C190F}" srcOrd="3" destOrd="0" presId="urn:microsoft.com/office/officeart/2008/layout/LinedList"/>
    <dgm:cxn modelId="{61659C9C-10C4-477A-926B-C3736C02553B}" type="presParOf" srcId="{CCEE37D1-963C-4034-B6E9-FA45A0B2DBD2}" destId="{8C91C1DA-C883-42E7-8E35-4BF841D78D1E}" srcOrd="4" destOrd="0" presId="urn:microsoft.com/office/officeart/2008/layout/LinedList"/>
    <dgm:cxn modelId="{D31C1189-4CFB-4D94-9936-0192EE4CFFE7}" type="presParOf" srcId="{8C91C1DA-C883-42E7-8E35-4BF841D78D1E}" destId="{14DAB94B-9CDE-45C9-AAD2-DF343ACB2A66}" srcOrd="0" destOrd="0" presId="urn:microsoft.com/office/officeart/2008/layout/LinedList"/>
    <dgm:cxn modelId="{57F15B4B-B304-4935-9AA1-3AB54D75EF5C}" type="presParOf" srcId="{8C91C1DA-C883-42E7-8E35-4BF841D78D1E}" destId="{8CD13533-6746-4DD4-8CD8-85C3A7B1BC09}" srcOrd="1" destOrd="0" presId="urn:microsoft.com/office/officeart/2008/layout/LinedList"/>
    <dgm:cxn modelId="{A7B3103B-CA20-428A-B1CA-C1A193404038}" type="presParOf" srcId="{8C91C1DA-C883-42E7-8E35-4BF841D78D1E}" destId="{7FEF7539-5B48-4901-B8C7-1F2954258920}" srcOrd="2" destOrd="0" presId="urn:microsoft.com/office/officeart/2008/layout/LinedList"/>
    <dgm:cxn modelId="{0FBFEED4-948D-4FD0-8D13-7FADF4882170}" type="presParOf" srcId="{CCEE37D1-963C-4034-B6E9-FA45A0B2DBD2}" destId="{ADEB9695-ABBE-4301-967F-B01328E776E2}" srcOrd="5" destOrd="0" presId="urn:microsoft.com/office/officeart/2008/layout/LinedList"/>
    <dgm:cxn modelId="{BF247383-26D6-4576-85C7-2EC92C562BDE}" type="presParOf" srcId="{CCEE37D1-963C-4034-B6E9-FA45A0B2DBD2}" destId="{694E0723-1CA4-460B-9906-47DFD03E1D7D}" srcOrd="6" destOrd="0" presId="urn:microsoft.com/office/officeart/2008/layout/LinedList"/>
    <dgm:cxn modelId="{01C4160C-D652-4E4C-BBD6-A3A273FABB88}" type="presParOf" srcId="{CCEE37D1-963C-4034-B6E9-FA45A0B2DBD2}" destId="{264CA55F-E84B-4555-B3C1-D4A4B3AF7C0E}" srcOrd="7" destOrd="0" presId="urn:microsoft.com/office/officeart/2008/layout/LinedList"/>
    <dgm:cxn modelId="{118524FC-BF52-4A44-AB98-41935E2D0ED4}" type="presParOf" srcId="{264CA55F-E84B-4555-B3C1-D4A4B3AF7C0E}" destId="{9BAF0CC4-A20E-4528-AE91-CD3F3C1A9F25}" srcOrd="0" destOrd="0" presId="urn:microsoft.com/office/officeart/2008/layout/LinedList"/>
    <dgm:cxn modelId="{BD3E652E-8A05-4D95-83A3-6816399271C7}" type="presParOf" srcId="{264CA55F-E84B-4555-B3C1-D4A4B3AF7C0E}" destId="{D8364C47-464C-494E-9618-739A0A84F620}" srcOrd="1" destOrd="0" presId="urn:microsoft.com/office/officeart/2008/layout/LinedList"/>
    <dgm:cxn modelId="{B273A81C-A858-4C27-83D4-BBC4EA0E55DF}" type="presParOf" srcId="{264CA55F-E84B-4555-B3C1-D4A4B3AF7C0E}" destId="{568E960A-5E56-48EE-8E62-E4C2D0C25370}" srcOrd="2" destOrd="0" presId="urn:microsoft.com/office/officeart/2008/layout/LinedList"/>
    <dgm:cxn modelId="{E6CAD2B3-3C63-4A1A-AFAB-8E7F28212D80}" type="presParOf" srcId="{CCEE37D1-963C-4034-B6E9-FA45A0B2DBD2}" destId="{6C80E2C2-013E-4E06-964E-EAF5746E5A46}" srcOrd="8" destOrd="0" presId="urn:microsoft.com/office/officeart/2008/layout/LinedList"/>
    <dgm:cxn modelId="{329E5D50-F01D-45FF-AD4A-9434D579F085}" type="presParOf" srcId="{CCEE37D1-963C-4034-B6E9-FA45A0B2DBD2}" destId="{FDFBB8DA-604F-474A-8E5B-26833D7C927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89572B-79D6-4587-B6C9-D09370572C00}"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s-EC"/>
        </a:p>
      </dgm:t>
    </dgm:pt>
    <dgm:pt modelId="{D9D167C1-C8B2-4D94-8744-565E5C873EA0}">
      <dgm:prSet phldrT="[Texto]" phldr="0" custT="1"/>
      <dgm:spPr/>
      <dgm:t>
        <a:bodyPr/>
        <a:lstStyle/>
        <a:p>
          <a:r>
            <a:rPr lang="es-EC" sz="4400" dirty="0"/>
            <a:t>Patrones de resistencia</a:t>
          </a:r>
        </a:p>
      </dgm:t>
    </dgm:pt>
    <dgm:pt modelId="{88A05ACA-0E5B-42CD-9832-14CEE0CC65B0}" type="parTrans" cxnId="{AC125D87-7B66-40F8-BE49-6F01869652DF}">
      <dgm:prSet/>
      <dgm:spPr/>
      <dgm:t>
        <a:bodyPr/>
        <a:lstStyle/>
        <a:p>
          <a:endParaRPr lang="es-EC" sz="1600"/>
        </a:p>
      </dgm:t>
    </dgm:pt>
    <dgm:pt modelId="{D9E984D7-3371-4749-9392-F002C721D3F5}" type="sibTrans" cxnId="{AC125D87-7B66-40F8-BE49-6F01869652DF}">
      <dgm:prSet/>
      <dgm:spPr/>
      <dgm:t>
        <a:bodyPr/>
        <a:lstStyle/>
        <a:p>
          <a:endParaRPr lang="es-EC" sz="1600"/>
        </a:p>
      </dgm:t>
    </dgm:pt>
    <dgm:pt modelId="{63B96EFE-FCC5-423B-86A9-3C87159E9047}">
      <dgm:prSet phldrT="[Texto]" phldr="0" custT="1"/>
      <dgm:spPr/>
      <dgm:t>
        <a:bodyPr/>
        <a:lstStyle/>
        <a:p>
          <a:pPr>
            <a:tabLst>
              <a:tab pos="1524000" algn="l"/>
            </a:tabLst>
          </a:pPr>
          <a:r>
            <a:rPr lang="es-EC" sz="2800" dirty="0"/>
            <a:t>Variación entre localidades</a:t>
          </a:r>
        </a:p>
      </dgm:t>
    </dgm:pt>
    <dgm:pt modelId="{767BFCE5-4768-45A1-B57A-F484A1AFC8A1}" type="parTrans" cxnId="{B2938001-F5CD-4D62-9B5B-3C282AC9978B}">
      <dgm:prSet/>
      <dgm:spPr/>
      <dgm:t>
        <a:bodyPr/>
        <a:lstStyle/>
        <a:p>
          <a:endParaRPr lang="es-EC" sz="1600"/>
        </a:p>
      </dgm:t>
    </dgm:pt>
    <dgm:pt modelId="{55ED172C-AC30-4A58-8B5A-8145741D8E97}" type="sibTrans" cxnId="{B2938001-F5CD-4D62-9B5B-3C282AC9978B}">
      <dgm:prSet/>
      <dgm:spPr/>
      <dgm:t>
        <a:bodyPr/>
        <a:lstStyle/>
        <a:p>
          <a:endParaRPr lang="es-EC" sz="1600"/>
        </a:p>
      </dgm:t>
    </dgm:pt>
    <dgm:pt modelId="{4C1DCC79-9A45-45B9-958E-306205D63D8B}">
      <dgm:prSet phldrT="[Texto]" phldr="0" custT="1"/>
      <dgm:spPr/>
      <dgm:t>
        <a:bodyPr/>
        <a:lstStyle/>
        <a:p>
          <a:r>
            <a:rPr lang="es-EC" sz="2800" dirty="0"/>
            <a:t>Contraste de perfiles</a:t>
          </a:r>
        </a:p>
      </dgm:t>
    </dgm:pt>
    <dgm:pt modelId="{376111AF-D04B-4F05-9136-929AB1C58EF1}" type="parTrans" cxnId="{C0D2E01C-6C59-4EE9-BA2D-4E005653A309}">
      <dgm:prSet/>
      <dgm:spPr/>
      <dgm:t>
        <a:bodyPr/>
        <a:lstStyle/>
        <a:p>
          <a:endParaRPr lang="es-EC" sz="1600"/>
        </a:p>
      </dgm:t>
    </dgm:pt>
    <dgm:pt modelId="{9784DEB8-729B-41EB-AEF4-001C0A5A2EAC}" type="sibTrans" cxnId="{C0D2E01C-6C59-4EE9-BA2D-4E005653A309}">
      <dgm:prSet/>
      <dgm:spPr/>
      <dgm:t>
        <a:bodyPr/>
        <a:lstStyle/>
        <a:p>
          <a:endParaRPr lang="es-EC" sz="1600"/>
        </a:p>
      </dgm:t>
    </dgm:pt>
    <dgm:pt modelId="{636D10F0-27E1-41E7-B550-8B6DE3BE2B76}">
      <dgm:prSet phldrT="[Texto]" phldr="0" custT="1"/>
      <dgm:spPr/>
      <dgm:t>
        <a:bodyPr/>
        <a:lstStyle/>
        <a:p>
          <a:r>
            <a:rPr lang="es-EC" sz="4400" dirty="0"/>
            <a:t>Causas de variación</a:t>
          </a:r>
        </a:p>
      </dgm:t>
    </dgm:pt>
    <dgm:pt modelId="{26464D41-9F50-4FEB-AE7E-398365E17EFB}" type="parTrans" cxnId="{3108CB2C-DBEC-4617-8A4A-37AC378CA8BE}">
      <dgm:prSet/>
      <dgm:spPr/>
      <dgm:t>
        <a:bodyPr/>
        <a:lstStyle/>
        <a:p>
          <a:endParaRPr lang="es-EC" sz="1600"/>
        </a:p>
      </dgm:t>
    </dgm:pt>
    <dgm:pt modelId="{6FFF7CE4-C77A-46D5-88E9-0D0E927C83EA}" type="sibTrans" cxnId="{3108CB2C-DBEC-4617-8A4A-37AC378CA8BE}">
      <dgm:prSet/>
      <dgm:spPr/>
      <dgm:t>
        <a:bodyPr/>
        <a:lstStyle/>
        <a:p>
          <a:endParaRPr lang="es-EC" sz="1600"/>
        </a:p>
      </dgm:t>
    </dgm:pt>
    <dgm:pt modelId="{84F305F3-79A5-4048-967E-C08C049CDE0C}">
      <dgm:prSet phldrT="[Texto]" phldr="0" custT="1"/>
      <dgm:spPr/>
      <dgm:t>
        <a:bodyPr/>
        <a:lstStyle/>
        <a:p>
          <a:r>
            <a:rPr lang="es-EC" sz="2800" dirty="0"/>
            <a:t>Patrones de prescripción</a:t>
          </a:r>
        </a:p>
      </dgm:t>
    </dgm:pt>
    <dgm:pt modelId="{C85DEDE6-D04E-4321-8FA8-C9AAAB3F9E43}" type="parTrans" cxnId="{9C6628CC-27BF-438A-B922-3B00E48C7737}">
      <dgm:prSet/>
      <dgm:spPr/>
      <dgm:t>
        <a:bodyPr/>
        <a:lstStyle/>
        <a:p>
          <a:endParaRPr lang="es-EC" sz="1600"/>
        </a:p>
      </dgm:t>
    </dgm:pt>
    <dgm:pt modelId="{935CCA9A-B9F8-482B-8826-9FD24713F40F}" type="sibTrans" cxnId="{9C6628CC-27BF-438A-B922-3B00E48C7737}">
      <dgm:prSet/>
      <dgm:spPr/>
      <dgm:t>
        <a:bodyPr/>
        <a:lstStyle/>
        <a:p>
          <a:endParaRPr lang="es-EC" sz="1600"/>
        </a:p>
      </dgm:t>
    </dgm:pt>
    <dgm:pt modelId="{8DF52AF6-155A-444F-AA4F-B753E26FB7ED}">
      <dgm:prSet phldrT="[Texto]" phldr="0" custT="1"/>
      <dgm:spPr>
        <a:noFill/>
      </dgm:spPr>
      <dgm:t>
        <a:bodyPr/>
        <a:lstStyle/>
        <a:p>
          <a:r>
            <a:rPr lang="es-EC" sz="2800" dirty="0"/>
            <a:t>Reclasificación taxonómica</a:t>
          </a:r>
        </a:p>
      </dgm:t>
    </dgm:pt>
    <dgm:pt modelId="{D1C65E37-C7EC-49A8-88F3-74F31ECE0B66}" type="parTrans" cxnId="{D0371413-F3DA-4570-994F-DDA75A4EAE33}">
      <dgm:prSet/>
      <dgm:spPr/>
      <dgm:t>
        <a:bodyPr/>
        <a:lstStyle/>
        <a:p>
          <a:endParaRPr lang="es-EC" sz="1600"/>
        </a:p>
      </dgm:t>
    </dgm:pt>
    <dgm:pt modelId="{7E9B0B39-917A-471F-856A-D47ABD9EA815}" type="sibTrans" cxnId="{D0371413-F3DA-4570-994F-DDA75A4EAE33}">
      <dgm:prSet/>
      <dgm:spPr/>
      <dgm:t>
        <a:bodyPr/>
        <a:lstStyle/>
        <a:p>
          <a:endParaRPr lang="es-EC" sz="1600"/>
        </a:p>
      </dgm:t>
    </dgm:pt>
    <dgm:pt modelId="{F74581E7-EA61-427B-AEA8-9ED7BF1B9156}" type="pres">
      <dgm:prSet presAssocID="{F389572B-79D6-4587-B6C9-D09370572C00}" presName="diagram" presStyleCnt="0">
        <dgm:presLayoutVars>
          <dgm:chPref val="1"/>
          <dgm:dir/>
          <dgm:animOne val="branch"/>
          <dgm:animLvl val="lvl"/>
          <dgm:resizeHandles/>
        </dgm:presLayoutVars>
      </dgm:prSet>
      <dgm:spPr/>
    </dgm:pt>
    <dgm:pt modelId="{8F33B8CF-D7F5-4429-BFC1-9642648C4505}" type="pres">
      <dgm:prSet presAssocID="{D9D167C1-C8B2-4D94-8744-565E5C873EA0}" presName="root" presStyleCnt="0"/>
      <dgm:spPr/>
    </dgm:pt>
    <dgm:pt modelId="{F5A90A4F-D5D5-46C7-B93C-D70B0BB4EA39}" type="pres">
      <dgm:prSet presAssocID="{D9D167C1-C8B2-4D94-8744-565E5C873EA0}" presName="rootComposite" presStyleCnt="0"/>
      <dgm:spPr/>
    </dgm:pt>
    <dgm:pt modelId="{9726CB08-B285-4D3D-A1DD-E43B0C5B2757}" type="pres">
      <dgm:prSet presAssocID="{D9D167C1-C8B2-4D94-8744-565E5C873EA0}" presName="rootText" presStyleLbl="node1" presStyleIdx="0" presStyleCnt="2"/>
      <dgm:spPr/>
    </dgm:pt>
    <dgm:pt modelId="{45EF380D-D6D7-4DFB-AD83-A385E0664D38}" type="pres">
      <dgm:prSet presAssocID="{D9D167C1-C8B2-4D94-8744-565E5C873EA0}" presName="rootConnector" presStyleLbl="node1" presStyleIdx="0" presStyleCnt="2"/>
      <dgm:spPr/>
    </dgm:pt>
    <dgm:pt modelId="{04297A1B-A0F6-4A34-917A-4D2523D0190C}" type="pres">
      <dgm:prSet presAssocID="{D9D167C1-C8B2-4D94-8744-565E5C873EA0}" presName="childShape" presStyleCnt="0"/>
      <dgm:spPr/>
    </dgm:pt>
    <dgm:pt modelId="{A0B43DAA-BAA9-458E-8DB1-E1FDD75DE1AE}" type="pres">
      <dgm:prSet presAssocID="{767BFCE5-4768-45A1-B57A-F484A1AFC8A1}" presName="Name13" presStyleLbl="parChTrans1D2" presStyleIdx="0" presStyleCnt="4"/>
      <dgm:spPr/>
    </dgm:pt>
    <dgm:pt modelId="{EDF4950A-FD69-4780-82C4-CD0DFA2FCA63}" type="pres">
      <dgm:prSet presAssocID="{63B96EFE-FCC5-423B-86A9-3C87159E9047}" presName="childText" presStyleLbl="bgAcc1" presStyleIdx="0" presStyleCnt="4">
        <dgm:presLayoutVars>
          <dgm:bulletEnabled val="1"/>
        </dgm:presLayoutVars>
      </dgm:prSet>
      <dgm:spPr/>
    </dgm:pt>
    <dgm:pt modelId="{976598D8-0590-4D3A-A586-B2EAF2A1B6B2}" type="pres">
      <dgm:prSet presAssocID="{376111AF-D04B-4F05-9136-929AB1C58EF1}" presName="Name13" presStyleLbl="parChTrans1D2" presStyleIdx="1" presStyleCnt="4"/>
      <dgm:spPr/>
    </dgm:pt>
    <dgm:pt modelId="{22C39972-F7E6-48D1-919A-6ABC16FE5E73}" type="pres">
      <dgm:prSet presAssocID="{4C1DCC79-9A45-45B9-958E-306205D63D8B}" presName="childText" presStyleLbl="bgAcc1" presStyleIdx="1" presStyleCnt="4">
        <dgm:presLayoutVars>
          <dgm:bulletEnabled val="1"/>
        </dgm:presLayoutVars>
      </dgm:prSet>
      <dgm:spPr/>
    </dgm:pt>
    <dgm:pt modelId="{61316A9A-6E2E-4C4B-9941-EF0DDAFBD1F1}" type="pres">
      <dgm:prSet presAssocID="{636D10F0-27E1-41E7-B550-8B6DE3BE2B76}" presName="root" presStyleCnt="0"/>
      <dgm:spPr/>
    </dgm:pt>
    <dgm:pt modelId="{5B8CBC30-C1D4-402B-B4D8-122B9096612F}" type="pres">
      <dgm:prSet presAssocID="{636D10F0-27E1-41E7-B550-8B6DE3BE2B76}" presName="rootComposite" presStyleCnt="0"/>
      <dgm:spPr/>
    </dgm:pt>
    <dgm:pt modelId="{5C4903D0-C0EC-45EB-83A9-3C92066A90BC}" type="pres">
      <dgm:prSet presAssocID="{636D10F0-27E1-41E7-B550-8B6DE3BE2B76}" presName="rootText" presStyleLbl="node1" presStyleIdx="1" presStyleCnt="2"/>
      <dgm:spPr/>
    </dgm:pt>
    <dgm:pt modelId="{E11C3034-9A7D-4526-9346-3BF0EAFC475B}" type="pres">
      <dgm:prSet presAssocID="{636D10F0-27E1-41E7-B550-8B6DE3BE2B76}" presName="rootConnector" presStyleLbl="node1" presStyleIdx="1" presStyleCnt="2"/>
      <dgm:spPr/>
    </dgm:pt>
    <dgm:pt modelId="{5830A5EF-FD00-431D-BF5F-F8C42B792336}" type="pres">
      <dgm:prSet presAssocID="{636D10F0-27E1-41E7-B550-8B6DE3BE2B76}" presName="childShape" presStyleCnt="0"/>
      <dgm:spPr/>
    </dgm:pt>
    <dgm:pt modelId="{D984BB7F-DADF-4A97-9D78-072FA3EAFB41}" type="pres">
      <dgm:prSet presAssocID="{C85DEDE6-D04E-4321-8FA8-C9AAAB3F9E43}" presName="Name13" presStyleLbl="parChTrans1D2" presStyleIdx="2" presStyleCnt="4"/>
      <dgm:spPr/>
    </dgm:pt>
    <dgm:pt modelId="{38D0C01D-260E-4AE3-B16E-10EABDBD0632}" type="pres">
      <dgm:prSet presAssocID="{84F305F3-79A5-4048-967E-C08C049CDE0C}" presName="childText" presStyleLbl="bgAcc1" presStyleIdx="2" presStyleCnt="4">
        <dgm:presLayoutVars>
          <dgm:bulletEnabled val="1"/>
        </dgm:presLayoutVars>
      </dgm:prSet>
      <dgm:spPr/>
    </dgm:pt>
    <dgm:pt modelId="{FB9B0615-3C4F-4A65-B71A-13414765F414}" type="pres">
      <dgm:prSet presAssocID="{D1C65E37-C7EC-49A8-88F3-74F31ECE0B66}" presName="Name13" presStyleLbl="parChTrans1D2" presStyleIdx="3" presStyleCnt="4"/>
      <dgm:spPr/>
    </dgm:pt>
    <dgm:pt modelId="{F8283453-398D-471A-8EA0-6E06315CBAFD}" type="pres">
      <dgm:prSet presAssocID="{8DF52AF6-155A-444F-AA4F-B753E26FB7ED}" presName="childText" presStyleLbl="bgAcc1" presStyleIdx="3" presStyleCnt="4">
        <dgm:presLayoutVars>
          <dgm:bulletEnabled val="1"/>
        </dgm:presLayoutVars>
      </dgm:prSet>
      <dgm:spPr/>
    </dgm:pt>
  </dgm:ptLst>
  <dgm:cxnLst>
    <dgm:cxn modelId="{B2938001-F5CD-4D62-9B5B-3C282AC9978B}" srcId="{D9D167C1-C8B2-4D94-8744-565E5C873EA0}" destId="{63B96EFE-FCC5-423B-86A9-3C87159E9047}" srcOrd="0" destOrd="0" parTransId="{767BFCE5-4768-45A1-B57A-F484A1AFC8A1}" sibTransId="{55ED172C-AC30-4A58-8B5A-8145741D8E97}"/>
    <dgm:cxn modelId="{4976A510-0B2E-43A9-B77C-8F601CBA6A24}" type="presOf" srcId="{636D10F0-27E1-41E7-B550-8B6DE3BE2B76}" destId="{5C4903D0-C0EC-45EB-83A9-3C92066A90BC}" srcOrd="0" destOrd="0" presId="urn:microsoft.com/office/officeart/2005/8/layout/hierarchy3"/>
    <dgm:cxn modelId="{D0371413-F3DA-4570-994F-DDA75A4EAE33}" srcId="{636D10F0-27E1-41E7-B550-8B6DE3BE2B76}" destId="{8DF52AF6-155A-444F-AA4F-B753E26FB7ED}" srcOrd="1" destOrd="0" parTransId="{D1C65E37-C7EC-49A8-88F3-74F31ECE0B66}" sibTransId="{7E9B0B39-917A-471F-856A-D47ABD9EA815}"/>
    <dgm:cxn modelId="{C0D2E01C-6C59-4EE9-BA2D-4E005653A309}" srcId="{D9D167C1-C8B2-4D94-8744-565E5C873EA0}" destId="{4C1DCC79-9A45-45B9-958E-306205D63D8B}" srcOrd="1" destOrd="0" parTransId="{376111AF-D04B-4F05-9136-929AB1C58EF1}" sibTransId="{9784DEB8-729B-41EB-AEF4-001C0A5A2EAC}"/>
    <dgm:cxn modelId="{3108CB2C-DBEC-4617-8A4A-37AC378CA8BE}" srcId="{F389572B-79D6-4587-B6C9-D09370572C00}" destId="{636D10F0-27E1-41E7-B550-8B6DE3BE2B76}" srcOrd="1" destOrd="0" parTransId="{26464D41-9F50-4FEB-AE7E-398365E17EFB}" sibTransId="{6FFF7CE4-C77A-46D5-88E9-0D0E927C83EA}"/>
    <dgm:cxn modelId="{1799163A-B997-4A01-BDCB-C2D152C2BD1C}" type="presOf" srcId="{636D10F0-27E1-41E7-B550-8B6DE3BE2B76}" destId="{E11C3034-9A7D-4526-9346-3BF0EAFC475B}" srcOrd="1" destOrd="0" presId="urn:microsoft.com/office/officeart/2005/8/layout/hierarchy3"/>
    <dgm:cxn modelId="{EEBBEA3F-180B-4F51-B4C1-03C4412C4816}" type="presOf" srcId="{C85DEDE6-D04E-4321-8FA8-C9AAAB3F9E43}" destId="{D984BB7F-DADF-4A97-9D78-072FA3EAFB41}" srcOrd="0" destOrd="0" presId="urn:microsoft.com/office/officeart/2005/8/layout/hierarchy3"/>
    <dgm:cxn modelId="{FCA92F41-3C84-4F8E-811E-61522B443542}" type="presOf" srcId="{D1C65E37-C7EC-49A8-88F3-74F31ECE0B66}" destId="{FB9B0615-3C4F-4A65-B71A-13414765F414}" srcOrd="0" destOrd="0" presId="urn:microsoft.com/office/officeart/2005/8/layout/hierarchy3"/>
    <dgm:cxn modelId="{0014EB4C-2FA5-4957-AF97-EDB6E2D6C1E7}" type="presOf" srcId="{767BFCE5-4768-45A1-B57A-F484A1AFC8A1}" destId="{A0B43DAA-BAA9-458E-8DB1-E1FDD75DE1AE}" srcOrd="0" destOrd="0" presId="urn:microsoft.com/office/officeart/2005/8/layout/hierarchy3"/>
    <dgm:cxn modelId="{AC125D87-7B66-40F8-BE49-6F01869652DF}" srcId="{F389572B-79D6-4587-B6C9-D09370572C00}" destId="{D9D167C1-C8B2-4D94-8744-565E5C873EA0}" srcOrd="0" destOrd="0" parTransId="{88A05ACA-0E5B-42CD-9832-14CEE0CC65B0}" sibTransId="{D9E984D7-3371-4749-9392-F002C721D3F5}"/>
    <dgm:cxn modelId="{D390228E-5D27-4F49-9C26-53F561CEB038}" type="presOf" srcId="{376111AF-D04B-4F05-9136-929AB1C58EF1}" destId="{976598D8-0590-4D3A-A586-B2EAF2A1B6B2}" srcOrd="0" destOrd="0" presId="urn:microsoft.com/office/officeart/2005/8/layout/hierarchy3"/>
    <dgm:cxn modelId="{A338628E-8605-4D33-AA9D-86C23AC68B18}" type="presOf" srcId="{D9D167C1-C8B2-4D94-8744-565E5C873EA0}" destId="{45EF380D-D6D7-4DFB-AD83-A385E0664D38}" srcOrd="1" destOrd="0" presId="urn:microsoft.com/office/officeart/2005/8/layout/hierarchy3"/>
    <dgm:cxn modelId="{A69AB1A9-B493-49F1-A287-23FC637117AA}" type="presOf" srcId="{84F305F3-79A5-4048-967E-C08C049CDE0C}" destId="{38D0C01D-260E-4AE3-B16E-10EABDBD0632}" srcOrd="0" destOrd="0" presId="urn:microsoft.com/office/officeart/2005/8/layout/hierarchy3"/>
    <dgm:cxn modelId="{E43954B4-0A65-4AD5-9C77-1B961497DF3B}" type="presOf" srcId="{F389572B-79D6-4587-B6C9-D09370572C00}" destId="{F74581E7-EA61-427B-AEA8-9ED7BF1B9156}" srcOrd="0" destOrd="0" presId="urn:microsoft.com/office/officeart/2005/8/layout/hierarchy3"/>
    <dgm:cxn modelId="{9C6628CC-27BF-438A-B922-3B00E48C7737}" srcId="{636D10F0-27E1-41E7-B550-8B6DE3BE2B76}" destId="{84F305F3-79A5-4048-967E-C08C049CDE0C}" srcOrd="0" destOrd="0" parTransId="{C85DEDE6-D04E-4321-8FA8-C9AAAB3F9E43}" sibTransId="{935CCA9A-B9F8-482B-8826-9FD24713F40F}"/>
    <dgm:cxn modelId="{1EEAFCD1-AD97-49AF-80DE-9D304013B9D9}" type="presOf" srcId="{63B96EFE-FCC5-423B-86A9-3C87159E9047}" destId="{EDF4950A-FD69-4780-82C4-CD0DFA2FCA63}" srcOrd="0" destOrd="0" presId="urn:microsoft.com/office/officeart/2005/8/layout/hierarchy3"/>
    <dgm:cxn modelId="{88F49EDD-B34C-4ACD-96C4-38E58CB529CB}" type="presOf" srcId="{D9D167C1-C8B2-4D94-8744-565E5C873EA0}" destId="{9726CB08-B285-4D3D-A1DD-E43B0C5B2757}" srcOrd="0" destOrd="0" presId="urn:microsoft.com/office/officeart/2005/8/layout/hierarchy3"/>
    <dgm:cxn modelId="{CB7230E4-9E42-4339-9682-C15E0DC68165}" type="presOf" srcId="{4C1DCC79-9A45-45B9-958E-306205D63D8B}" destId="{22C39972-F7E6-48D1-919A-6ABC16FE5E73}" srcOrd="0" destOrd="0" presId="urn:microsoft.com/office/officeart/2005/8/layout/hierarchy3"/>
    <dgm:cxn modelId="{442D57EF-1D17-4A1A-9BF4-71DDE648DBF3}" type="presOf" srcId="{8DF52AF6-155A-444F-AA4F-B753E26FB7ED}" destId="{F8283453-398D-471A-8EA0-6E06315CBAFD}" srcOrd="0" destOrd="0" presId="urn:microsoft.com/office/officeart/2005/8/layout/hierarchy3"/>
    <dgm:cxn modelId="{0125590B-B639-4740-95D7-285BD1EF4044}" type="presParOf" srcId="{F74581E7-EA61-427B-AEA8-9ED7BF1B9156}" destId="{8F33B8CF-D7F5-4429-BFC1-9642648C4505}" srcOrd="0" destOrd="0" presId="urn:microsoft.com/office/officeart/2005/8/layout/hierarchy3"/>
    <dgm:cxn modelId="{F2FA89A6-2D21-420F-922A-1F1614198E9F}" type="presParOf" srcId="{8F33B8CF-D7F5-4429-BFC1-9642648C4505}" destId="{F5A90A4F-D5D5-46C7-B93C-D70B0BB4EA39}" srcOrd="0" destOrd="0" presId="urn:microsoft.com/office/officeart/2005/8/layout/hierarchy3"/>
    <dgm:cxn modelId="{AEA38FAA-78F1-42D0-92E1-678890601932}" type="presParOf" srcId="{F5A90A4F-D5D5-46C7-B93C-D70B0BB4EA39}" destId="{9726CB08-B285-4D3D-A1DD-E43B0C5B2757}" srcOrd="0" destOrd="0" presId="urn:microsoft.com/office/officeart/2005/8/layout/hierarchy3"/>
    <dgm:cxn modelId="{C3250166-8379-4FB9-A2C4-498942D8427A}" type="presParOf" srcId="{F5A90A4F-D5D5-46C7-B93C-D70B0BB4EA39}" destId="{45EF380D-D6D7-4DFB-AD83-A385E0664D38}" srcOrd="1" destOrd="0" presId="urn:microsoft.com/office/officeart/2005/8/layout/hierarchy3"/>
    <dgm:cxn modelId="{6D5BCB70-98BC-451B-AA6C-A7D73756A160}" type="presParOf" srcId="{8F33B8CF-D7F5-4429-BFC1-9642648C4505}" destId="{04297A1B-A0F6-4A34-917A-4D2523D0190C}" srcOrd="1" destOrd="0" presId="urn:microsoft.com/office/officeart/2005/8/layout/hierarchy3"/>
    <dgm:cxn modelId="{818C07E4-25A8-4C49-B58D-51F6A9E243A1}" type="presParOf" srcId="{04297A1B-A0F6-4A34-917A-4D2523D0190C}" destId="{A0B43DAA-BAA9-458E-8DB1-E1FDD75DE1AE}" srcOrd="0" destOrd="0" presId="urn:microsoft.com/office/officeart/2005/8/layout/hierarchy3"/>
    <dgm:cxn modelId="{22B56780-0ADE-480A-8A41-3E64C308C877}" type="presParOf" srcId="{04297A1B-A0F6-4A34-917A-4D2523D0190C}" destId="{EDF4950A-FD69-4780-82C4-CD0DFA2FCA63}" srcOrd="1" destOrd="0" presId="urn:microsoft.com/office/officeart/2005/8/layout/hierarchy3"/>
    <dgm:cxn modelId="{1643D8B9-70BC-458D-9525-2E32429F70C7}" type="presParOf" srcId="{04297A1B-A0F6-4A34-917A-4D2523D0190C}" destId="{976598D8-0590-4D3A-A586-B2EAF2A1B6B2}" srcOrd="2" destOrd="0" presId="urn:microsoft.com/office/officeart/2005/8/layout/hierarchy3"/>
    <dgm:cxn modelId="{FD3A2855-B64E-458B-9DEA-4867525519EB}" type="presParOf" srcId="{04297A1B-A0F6-4A34-917A-4D2523D0190C}" destId="{22C39972-F7E6-48D1-919A-6ABC16FE5E73}" srcOrd="3" destOrd="0" presId="urn:microsoft.com/office/officeart/2005/8/layout/hierarchy3"/>
    <dgm:cxn modelId="{D071F180-6762-4A8B-A5C9-F0525DA48155}" type="presParOf" srcId="{F74581E7-EA61-427B-AEA8-9ED7BF1B9156}" destId="{61316A9A-6E2E-4C4B-9941-EF0DDAFBD1F1}" srcOrd="1" destOrd="0" presId="urn:microsoft.com/office/officeart/2005/8/layout/hierarchy3"/>
    <dgm:cxn modelId="{62BAF18B-3044-4DBF-A908-6C78E7A83637}" type="presParOf" srcId="{61316A9A-6E2E-4C4B-9941-EF0DDAFBD1F1}" destId="{5B8CBC30-C1D4-402B-B4D8-122B9096612F}" srcOrd="0" destOrd="0" presId="urn:microsoft.com/office/officeart/2005/8/layout/hierarchy3"/>
    <dgm:cxn modelId="{DA5B8F7B-9C01-4B10-ACF7-1F50BA739E77}" type="presParOf" srcId="{5B8CBC30-C1D4-402B-B4D8-122B9096612F}" destId="{5C4903D0-C0EC-45EB-83A9-3C92066A90BC}" srcOrd="0" destOrd="0" presId="urn:microsoft.com/office/officeart/2005/8/layout/hierarchy3"/>
    <dgm:cxn modelId="{3E8344AE-9C8A-49A0-AB91-CE99FA9D9C49}" type="presParOf" srcId="{5B8CBC30-C1D4-402B-B4D8-122B9096612F}" destId="{E11C3034-9A7D-4526-9346-3BF0EAFC475B}" srcOrd="1" destOrd="0" presId="urn:microsoft.com/office/officeart/2005/8/layout/hierarchy3"/>
    <dgm:cxn modelId="{677D4B5C-C4B9-4338-9860-ACAA8518E2A9}" type="presParOf" srcId="{61316A9A-6E2E-4C4B-9941-EF0DDAFBD1F1}" destId="{5830A5EF-FD00-431D-BF5F-F8C42B792336}" srcOrd="1" destOrd="0" presId="urn:microsoft.com/office/officeart/2005/8/layout/hierarchy3"/>
    <dgm:cxn modelId="{A804B4CE-6B21-43AB-B0E2-85C3CFC52A91}" type="presParOf" srcId="{5830A5EF-FD00-431D-BF5F-F8C42B792336}" destId="{D984BB7F-DADF-4A97-9D78-072FA3EAFB41}" srcOrd="0" destOrd="0" presId="urn:microsoft.com/office/officeart/2005/8/layout/hierarchy3"/>
    <dgm:cxn modelId="{EA0EF010-AA85-490C-A492-606DFB864F6F}" type="presParOf" srcId="{5830A5EF-FD00-431D-BF5F-F8C42B792336}" destId="{38D0C01D-260E-4AE3-B16E-10EABDBD0632}" srcOrd="1" destOrd="0" presId="urn:microsoft.com/office/officeart/2005/8/layout/hierarchy3"/>
    <dgm:cxn modelId="{247D26CD-9918-4CD9-B18B-98EAEE3D1180}" type="presParOf" srcId="{5830A5EF-FD00-431D-BF5F-F8C42B792336}" destId="{FB9B0615-3C4F-4A65-B71A-13414765F414}" srcOrd="2" destOrd="0" presId="urn:microsoft.com/office/officeart/2005/8/layout/hierarchy3"/>
    <dgm:cxn modelId="{A2472BE6-6FD7-4428-9E74-A8832958F047}" type="presParOf" srcId="{5830A5EF-FD00-431D-BF5F-F8C42B792336}" destId="{F8283453-398D-471A-8EA0-6E06315CBAF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46B23B-F90E-4099-BB94-22A55BED7996}" type="doc">
      <dgm:prSet loTypeId="urn:microsoft.com/office/officeart/2005/8/layout/vList3" loCatId="picture" qsTypeId="urn:microsoft.com/office/officeart/2005/8/quickstyle/simple4" qsCatId="simple" csTypeId="urn:microsoft.com/office/officeart/2005/8/colors/accent0_1" csCatId="mainScheme" phldr="1"/>
      <dgm:spPr/>
      <dgm:t>
        <a:bodyPr/>
        <a:lstStyle/>
        <a:p>
          <a:endParaRPr lang="es-EC"/>
        </a:p>
      </dgm:t>
    </dgm:pt>
    <dgm:pt modelId="{F63C917E-64A1-4BCF-9F25-E9E3F946386C}">
      <dgm:prSet phldrT="[Texto]" custT="1"/>
      <dgm:spPr/>
      <dgm:t>
        <a:bodyPr/>
        <a:lstStyle/>
        <a:p>
          <a:r>
            <a:rPr lang="es-EC" sz="2000" dirty="0"/>
            <a:t>El cultivo microbiológico de muestras clínicas demostró que </a:t>
          </a:r>
          <a:r>
            <a:rPr lang="es-EC" sz="2000" i="1" dirty="0"/>
            <a:t>Bacteroides fragilis</a:t>
          </a:r>
          <a:r>
            <a:rPr lang="es-EC" sz="2000" dirty="0"/>
            <a:t>, </a:t>
          </a:r>
          <a:r>
            <a:rPr lang="es-EC" sz="2000" i="1" dirty="0"/>
            <a:t>B. ovatus </a:t>
          </a:r>
          <a:r>
            <a:rPr lang="es-EC" sz="2000" dirty="0"/>
            <a:t>y </a:t>
          </a:r>
          <a:r>
            <a:rPr lang="es-EC" sz="2000" i="1" dirty="0"/>
            <a:t>Parabacteroides distasonis </a:t>
          </a:r>
          <a:r>
            <a:rPr lang="es-EC" sz="2000" dirty="0"/>
            <a:t>son las especies con mayor frecuencia en las muestras clínicas (69.6%, 10.9% y 8.7%, respectivamente).</a:t>
          </a:r>
        </a:p>
      </dgm:t>
    </dgm:pt>
    <dgm:pt modelId="{C7871E26-4678-4D16-B182-28C26DEC1B03}" type="parTrans" cxnId="{BB1D8AF7-6447-468E-AEC9-EE6DAA6980DE}">
      <dgm:prSet/>
      <dgm:spPr/>
      <dgm:t>
        <a:bodyPr/>
        <a:lstStyle/>
        <a:p>
          <a:endParaRPr lang="es-EC" sz="2000"/>
        </a:p>
      </dgm:t>
    </dgm:pt>
    <dgm:pt modelId="{7EFF0F4C-C7EE-4D26-BEA0-C7DF886D3B0A}" type="sibTrans" cxnId="{BB1D8AF7-6447-468E-AEC9-EE6DAA6980DE}">
      <dgm:prSet/>
      <dgm:spPr/>
      <dgm:t>
        <a:bodyPr/>
        <a:lstStyle/>
        <a:p>
          <a:endParaRPr lang="es-EC" sz="2000"/>
        </a:p>
      </dgm:t>
    </dgm:pt>
    <dgm:pt modelId="{32619509-BDA8-4FC0-8B64-9EB011C9B6BF}">
      <dgm:prSet phldrT="[Texto]" custT="1"/>
      <dgm:spPr/>
      <dgm:t>
        <a:bodyPr/>
        <a:lstStyle/>
        <a:p>
          <a:r>
            <a:rPr lang="es-EC" sz="2000" dirty="0"/>
            <a:t>Los estudios de susceptibilidad mediante la técnica de microdilución permiten conocer las concentraciones mínimas inhibitorias y, con base en ello, categorizar el nivel de resistencia de las cepas de </a:t>
          </a:r>
          <a:r>
            <a:rPr lang="es-EC" sz="2000" i="1" dirty="0"/>
            <a:t>Bacteroides</a:t>
          </a:r>
          <a:r>
            <a:rPr lang="es-EC" sz="2000" dirty="0"/>
            <a:t>.</a:t>
          </a:r>
        </a:p>
      </dgm:t>
    </dgm:pt>
    <dgm:pt modelId="{99D9300A-D717-4C33-BCEC-5BF590D68046}" type="parTrans" cxnId="{0F3800AD-2D4C-4A00-B2F3-DADE4B2998A3}">
      <dgm:prSet/>
      <dgm:spPr/>
      <dgm:t>
        <a:bodyPr/>
        <a:lstStyle/>
        <a:p>
          <a:endParaRPr lang="es-EC" sz="2000"/>
        </a:p>
      </dgm:t>
    </dgm:pt>
    <dgm:pt modelId="{3FF86791-3E1F-4925-9A0A-E20E2F0FB37C}" type="sibTrans" cxnId="{0F3800AD-2D4C-4A00-B2F3-DADE4B2998A3}">
      <dgm:prSet/>
      <dgm:spPr/>
      <dgm:t>
        <a:bodyPr/>
        <a:lstStyle/>
        <a:p>
          <a:endParaRPr lang="es-EC" sz="2000"/>
        </a:p>
      </dgm:t>
    </dgm:pt>
    <dgm:pt modelId="{F98A6309-7132-42F9-B885-D8E456EA9B70}" type="pres">
      <dgm:prSet presAssocID="{9146B23B-F90E-4099-BB94-22A55BED7996}" presName="linearFlow" presStyleCnt="0">
        <dgm:presLayoutVars>
          <dgm:dir/>
          <dgm:resizeHandles val="exact"/>
        </dgm:presLayoutVars>
      </dgm:prSet>
      <dgm:spPr/>
    </dgm:pt>
    <dgm:pt modelId="{F7148612-BA20-4DC7-A885-5E3FCD71C3D4}" type="pres">
      <dgm:prSet presAssocID="{F63C917E-64A1-4BCF-9F25-E9E3F946386C}" presName="composite" presStyleCnt="0"/>
      <dgm:spPr/>
    </dgm:pt>
    <dgm:pt modelId="{A516CE0A-0B46-424B-8790-BCD521C42A6A}" type="pres">
      <dgm:prSet presAssocID="{F63C917E-64A1-4BCF-9F25-E9E3F946386C}" presName="imgShp" presStyleLbl="fgImgPlace1" presStyleIdx="0" presStyleCnt="2" custLinFactX="-12038" custLinFactNeighborX="-100000" custLinFactNeighborY="-27"/>
      <dgm:spPr>
        <a:blipFill rotWithShape="1">
          <a:blip xmlns:r="http://schemas.openxmlformats.org/officeDocument/2006/relationships" r:embed="rId1"/>
          <a:srcRect/>
          <a:stretch>
            <a:fillRect l="-15000" r="-15000"/>
          </a:stretch>
        </a:blipFill>
      </dgm:spPr>
    </dgm:pt>
    <dgm:pt modelId="{E04F12E7-8302-4617-82C3-4E37CE7A5D1F}" type="pres">
      <dgm:prSet presAssocID="{F63C917E-64A1-4BCF-9F25-E9E3F946386C}" presName="txShp" presStyleLbl="node1" presStyleIdx="0" presStyleCnt="2" custScaleX="116939" custLinFactNeighborX="2051" custLinFactNeighborY="-381">
        <dgm:presLayoutVars>
          <dgm:bulletEnabled val="1"/>
        </dgm:presLayoutVars>
      </dgm:prSet>
      <dgm:spPr/>
    </dgm:pt>
    <dgm:pt modelId="{E453A90A-C21F-4F58-93C3-467842C8783E}" type="pres">
      <dgm:prSet presAssocID="{7EFF0F4C-C7EE-4D26-BEA0-C7DF886D3B0A}" presName="spacing" presStyleCnt="0"/>
      <dgm:spPr/>
    </dgm:pt>
    <dgm:pt modelId="{46E2D354-04E6-45F0-8265-D50B1D30240E}" type="pres">
      <dgm:prSet presAssocID="{32619509-BDA8-4FC0-8B64-9EB011C9B6BF}" presName="composite" presStyleCnt="0"/>
      <dgm:spPr/>
    </dgm:pt>
    <dgm:pt modelId="{6E0C91BD-B158-4514-8E39-4DD6F2F6D09C}" type="pres">
      <dgm:prSet presAssocID="{32619509-BDA8-4FC0-8B64-9EB011C9B6BF}" presName="imgShp" presStyleLbl="fgImgPlace1" presStyleIdx="1" presStyleCnt="2" custLinFactX="-12038" custLinFactNeighborX="-100000" custLinFactNeighborY="28"/>
      <dgm:spPr>
        <a:blipFill rotWithShape="1">
          <a:blip xmlns:r="http://schemas.openxmlformats.org/officeDocument/2006/relationships" r:embed="rId2"/>
          <a:srcRect/>
          <a:stretch>
            <a:fillRect l="-36000" r="-36000"/>
          </a:stretch>
        </a:blipFill>
      </dgm:spPr>
    </dgm:pt>
    <dgm:pt modelId="{C5737EF4-3658-47FB-BA07-7111AD0E26D3}" type="pres">
      <dgm:prSet presAssocID="{32619509-BDA8-4FC0-8B64-9EB011C9B6BF}" presName="txShp" presStyleLbl="node1" presStyleIdx="1" presStyleCnt="2" custScaleX="117284" custLinFactNeighborX="1736" custLinFactNeighborY="127">
        <dgm:presLayoutVars>
          <dgm:bulletEnabled val="1"/>
        </dgm:presLayoutVars>
      </dgm:prSet>
      <dgm:spPr/>
    </dgm:pt>
  </dgm:ptLst>
  <dgm:cxnLst>
    <dgm:cxn modelId="{6E48F936-71A9-4D7D-9D59-F08DA06145FE}" type="presOf" srcId="{F63C917E-64A1-4BCF-9F25-E9E3F946386C}" destId="{E04F12E7-8302-4617-82C3-4E37CE7A5D1F}" srcOrd="0" destOrd="0" presId="urn:microsoft.com/office/officeart/2005/8/layout/vList3"/>
    <dgm:cxn modelId="{8B228D67-A4C0-4EA9-A832-F6A7B41A8C07}" type="presOf" srcId="{32619509-BDA8-4FC0-8B64-9EB011C9B6BF}" destId="{C5737EF4-3658-47FB-BA07-7111AD0E26D3}" srcOrd="0" destOrd="0" presId="urn:microsoft.com/office/officeart/2005/8/layout/vList3"/>
    <dgm:cxn modelId="{A1384757-4DD7-4042-BA6C-E93E6926202D}" type="presOf" srcId="{9146B23B-F90E-4099-BB94-22A55BED7996}" destId="{F98A6309-7132-42F9-B885-D8E456EA9B70}" srcOrd="0" destOrd="0" presId="urn:microsoft.com/office/officeart/2005/8/layout/vList3"/>
    <dgm:cxn modelId="{0F3800AD-2D4C-4A00-B2F3-DADE4B2998A3}" srcId="{9146B23B-F90E-4099-BB94-22A55BED7996}" destId="{32619509-BDA8-4FC0-8B64-9EB011C9B6BF}" srcOrd="1" destOrd="0" parTransId="{99D9300A-D717-4C33-BCEC-5BF590D68046}" sibTransId="{3FF86791-3E1F-4925-9A0A-E20E2F0FB37C}"/>
    <dgm:cxn modelId="{BB1D8AF7-6447-468E-AEC9-EE6DAA6980DE}" srcId="{9146B23B-F90E-4099-BB94-22A55BED7996}" destId="{F63C917E-64A1-4BCF-9F25-E9E3F946386C}" srcOrd="0" destOrd="0" parTransId="{C7871E26-4678-4D16-B182-28C26DEC1B03}" sibTransId="{7EFF0F4C-C7EE-4D26-BEA0-C7DF886D3B0A}"/>
    <dgm:cxn modelId="{5A9CA4CD-3C7B-404C-96C1-DE76270A79A8}" type="presParOf" srcId="{F98A6309-7132-42F9-B885-D8E456EA9B70}" destId="{F7148612-BA20-4DC7-A885-5E3FCD71C3D4}" srcOrd="0" destOrd="0" presId="urn:microsoft.com/office/officeart/2005/8/layout/vList3"/>
    <dgm:cxn modelId="{E2528C02-9D98-4172-94D6-658E47F9A6EA}" type="presParOf" srcId="{F7148612-BA20-4DC7-A885-5E3FCD71C3D4}" destId="{A516CE0A-0B46-424B-8790-BCD521C42A6A}" srcOrd="0" destOrd="0" presId="urn:microsoft.com/office/officeart/2005/8/layout/vList3"/>
    <dgm:cxn modelId="{8D2D6412-A9EB-4CE5-8E75-5CD46A534C97}" type="presParOf" srcId="{F7148612-BA20-4DC7-A885-5E3FCD71C3D4}" destId="{E04F12E7-8302-4617-82C3-4E37CE7A5D1F}" srcOrd="1" destOrd="0" presId="urn:microsoft.com/office/officeart/2005/8/layout/vList3"/>
    <dgm:cxn modelId="{A73E9A41-7033-4FFD-B005-49DF35330301}" type="presParOf" srcId="{F98A6309-7132-42F9-B885-D8E456EA9B70}" destId="{E453A90A-C21F-4F58-93C3-467842C8783E}" srcOrd="1" destOrd="0" presId="urn:microsoft.com/office/officeart/2005/8/layout/vList3"/>
    <dgm:cxn modelId="{C6E3D689-EBE9-464A-B8C3-2B7C9241C159}" type="presParOf" srcId="{F98A6309-7132-42F9-B885-D8E456EA9B70}" destId="{46E2D354-04E6-45F0-8265-D50B1D30240E}" srcOrd="2" destOrd="0" presId="urn:microsoft.com/office/officeart/2005/8/layout/vList3"/>
    <dgm:cxn modelId="{7D0A4E6D-7381-4C97-B643-1410B36670CD}" type="presParOf" srcId="{46E2D354-04E6-45F0-8265-D50B1D30240E}" destId="{6E0C91BD-B158-4514-8E39-4DD6F2F6D09C}" srcOrd="0" destOrd="0" presId="urn:microsoft.com/office/officeart/2005/8/layout/vList3"/>
    <dgm:cxn modelId="{EB2DB88A-21F0-4EA8-8863-3AB995B98FC3}" type="presParOf" srcId="{46E2D354-04E6-45F0-8265-D50B1D30240E}" destId="{C5737EF4-3658-47FB-BA07-7111AD0E26D3}"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46B23B-F90E-4099-BB94-22A55BED7996}" type="doc">
      <dgm:prSet loTypeId="urn:microsoft.com/office/officeart/2005/8/layout/vList3" loCatId="picture" qsTypeId="urn:microsoft.com/office/officeart/2005/8/quickstyle/simple4" qsCatId="simple" csTypeId="urn:microsoft.com/office/officeart/2005/8/colors/accent0_1" csCatId="mainScheme" phldr="1"/>
      <dgm:spPr/>
      <dgm:t>
        <a:bodyPr/>
        <a:lstStyle/>
        <a:p>
          <a:endParaRPr lang="es-EC"/>
        </a:p>
      </dgm:t>
    </dgm:pt>
    <dgm:pt modelId="{32619509-BDA8-4FC0-8B64-9EB011C9B6BF}">
      <dgm:prSet phldrT="[Texto]" custT="1"/>
      <dgm:spPr/>
      <dgm:t>
        <a:bodyPr/>
        <a:lstStyle/>
        <a:p>
          <a:r>
            <a:rPr lang="es-ES_tradnl" sz="2000" dirty="0"/>
            <a:t>Las especies del género </a:t>
          </a:r>
          <a:r>
            <a:rPr lang="es-ES_tradnl" sz="2000" i="1" dirty="0"/>
            <a:t>Bacteroides </a:t>
          </a:r>
          <a:r>
            <a:rPr lang="es-ES_tradnl" sz="2000" dirty="0"/>
            <a:t>presentaron resistencia a varias categorías de antibióticos; específicamente, con las 46 cepas evaluadas, las mayores tasas de resistencia se encontraron para AMP y PEN (95.7%) y; por el contrario, las menores se determinaron para CHL (8.3%) e IMI (13.0%).</a:t>
          </a:r>
          <a:endParaRPr lang="es-EC" sz="2000" dirty="0"/>
        </a:p>
      </dgm:t>
    </dgm:pt>
    <dgm:pt modelId="{99D9300A-D717-4C33-BCEC-5BF590D68046}" type="parTrans" cxnId="{0F3800AD-2D4C-4A00-B2F3-DADE4B2998A3}">
      <dgm:prSet/>
      <dgm:spPr/>
      <dgm:t>
        <a:bodyPr/>
        <a:lstStyle/>
        <a:p>
          <a:endParaRPr lang="es-EC" sz="2000"/>
        </a:p>
      </dgm:t>
    </dgm:pt>
    <dgm:pt modelId="{3FF86791-3E1F-4925-9A0A-E20E2F0FB37C}" type="sibTrans" cxnId="{0F3800AD-2D4C-4A00-B2F3-DADE4B2998A3}">
      <dgm:prSet/>
      <dgm:spPr/>
      <dgm:t>
        <a:bodyPr/>
        <a:lstStyle/>
        <a:p>
          <a:endParaRPr lang="es-EC" sz="2000"/>
        </a:p>
      </dgm:t>
    </dgm:pt>
    <dgm:pt modelId="{2437056F-65F2-4682-A1CA-8C06AE444AF4}">
      <dgm:prSet phldrT="[Texto]" custT="1"/>
      <dgm:spPr/>
      <dgm:t>
        <a:bodyPr/>
        <a:lstStyle/>
        <a:p>
          <a:r>
            <a:rPr lang="es-ES_tradnl" sz="1800" dirty="0"/>
            <a:t>El contraste de los porcentajes de resistencia encontrados con reportes de Europa, Asia y América describió que AMP (95.7%), PEN (95.7%), AUG (39.1%), P/T4 (15.2%), IMI (13%), MERO (19.6%), CLI (60.9%) y TET (82.6%) se encontraron próximas a las mayores tasas registradas en otras investigaciones; mientras que PIP (58.7%), A/S2 (28.3%), CHL (8.7%) y MRD (23.9%) mostraron una frecuencia ubicada por encima del resto de reportes, y; solo TANS (19.6%) y FOX (17.4%) presentaron una tendencia similar a otras publicaciones.</a:t>
          </a:r>
          <a:endParaRPr lang="es-EC" sz="1800" dirty="0"/>
        </a:p>
      </dgm:t>
    </dgm:pt>
    <dgm:pt modelId="{F4E54A21-D06D-499C-B50F-7C968865E858}" type="parTrans" cxnId="{23CCB897-1A59-4DBF-910D-AF064174C2E6}">
      <dgm:prSet/>
      <dgm:spPr/>
      <dgm:t>
        <a:bodyPr/>
        <a:lstStyle/>
        <a:p>
          <a:endParaRPr lang="es-EC" sz="2000"/>
        </a:p>
      </dgm:t>
    </dgm:pt>
    <dgm:pt modelId="{05A29F9C-6802-407E-A1D7-FD2ECED87D4F}" type="sibTrans" cxnId="{23CCB897-1A59-4DBF-910D-AF064174C2E6}">
      <dgm:prSet/>
      <dgm:spPr/>
      <dgm:t>
        <a:bodyPr/>
        <a:lstStyle/>
        <a:p>
          <a:endParaRPr lang="es-EC" sz="2000"/>
        </a:p>
      </dgm:t>
    </dgm:pt>
    <dgm:pt modelId="{F98A6309-7132-42F9-B885-D8E456EA9B70}" type="pres">
      <dgm:prSet presAssocID="{9146B23B-F90E-4099-BB94-22A55BED7996}" presName="linearFlow" presStyleCnt="0">
        <dgm:presLayoutVars>
          <dgm:dir/>
          <dgm:resizeHandles val="exact"/>
        </dgm:presLayoutVars>
      </dgm:prSet>
      <dgm:spPr/>
    </dgm:pt>
    <dgm:pt modelId="{46E2D354-04E6-45F0-8265-D50B1D30240E}" type="pres">
      <dgm:prSet presAssocID="{32619509-BDA8-4FC0-8B64-9EB011C9B6BF}" presName="composite" presStyleCnt="0"/>
      <dgm:spPr/>
    </dgm:pt>
    <dgm:pt modelId="{6E0C91BD-B158-4514-8E39-4DD6F2F6D09C}" type="pres">
      <dgm:prSet presAssocID="{32619509-BDA8-4FC0-8B64-9EB011C9B6BF}" presName="imgShp" presStyleLbl="fgImgPlace1" presStyleIdx="0" presStyleCnt="2" custScaleX="86576" custScaleY="86579" custLinFactX="-10629" custLinFactNeighborX="-100000" custLinFactNeighborY="0"/>
      <dgm:spPr>
        <a:blipFill rotWithShape="1">
          <a:blip xmlns:r="http://schemas.openxmlformats.org/officeDocument/2006/relationships" r:embed="rId1"/>
          <a:srcRect/>
          <a:stretch>
            <a:fillRect l="-18000" r="-18000"/>
          </a:stretch>
        </a:blipFill>
      </dgm:spPr>
    </dgm:pt>
    <dgm:pt modelId="{C5737EF4-3658-47FB-BA07-7111AD0E26D3}" type="pres">
      <dgm:prSet presAssocID="{32619509-BDA8-4FC0-8B64-9EB011C9B6BF}" presName="txShp" presStyleLbl="node1" presStyleIdx="0" presStyleCnt="2" custScaleX="117284" custLinFactNeighborX="1736" custLinFactNeighborY="127">
        <dgm:presLayoutVars>
          <dgm:bulletEnabled val="1"/>
        </dgm:presLayoutVars>
      </dgm:prSet>
      <dgm:spPr/>
    </dgm:pt>
    <dgm:pt modelId="{F7D80733-DAA5-4AFF-8B8A-1AD67D507DE8}" type="pres">
      <dgm:prSet presAssocID="{3FF86791-3E1F-4925-9A0A-E20E2F0FB37C}" presName="spacing" presStyleCnt="0"/>
      <dgm:spPr/>
    </dgm:pt>
    <dgm:pt modelId="{75E69EE7-2141-4F47-B9FB-7201EFDA5BE8}" type="pres">
      <dgm:prSet presAssocID="{2437056F-65F2-4682-A1CA-8C06AE444AF4}" presName="composite" presStyleCnt="0"/>
      <dgm:spPr/>
    </dgm:pt>
    <dgm:pt modelId="{0CF3741C-1C78-472C-9844-268ABFBD3E6E}" type="pres">
      <dgm:prSet presAssocID="{2437056F-65F2-4682-A1CA-8C06AE444AF4}" presName="imgShp" presStyleLbl="fgImgPlace1" presStyleIdx="1" presStyleCnt="2" custScaleX="86576" custScaleY="89752" custLinFactX="-10629" custLinFactNeighborX="-100000" custLinFactNeighborY="-6705"/>
      <dgm:spPr>
        <a:blipFill rotWithShape="1">
          <a:blip xmlns:r="http://schemas.openxmlformats.org/officeDocument/2006/relationships" r:embed="rId2"/>
          <a:srcRect/>
          <a:stretch>
            <a:fillRect l="-10000" r="-10000"/>
          </a:stretch>
        </a:blipFill>
      </dgm:spPr>
    </dgm:pt>
    <dgm:pt modelId="{89226D3F-2DD8-4402-9D48-0E77727521FF}" type="pres">
      <dgm:prSet presAssocID="{2437056F-65F2-4682-A1CA-8C06AE444AF4}" presName="txShp" presStyleLbl="node1" presStyleIdx="1" presStyleCnt="2" custScaleX="117110" custLinFactNeighborX="1709" custLinFactNeighborY="-6705">
        <dgm:presLayoutVars>
          <dgm:bulletEnabled val="1"/>
        </dgm:presLayoutVars>
      </dgm:prSet>
      <dgm:spPr/>
    </dgm:pt>
  </dgm:ptLst>
  <dgm:cxnLst>
    <dgm:cxn modelId="{8B228D67-A4C0-4EA9-A832-F6A7B41A8C07}" type="presOf" srcId="{32619509-BDA8-4FC0-8B64-9EB011C9B6BF}" destId="{C5737EF4-3658-47FB-BA07-7111AD0E26D3}" srcOrd="0" destOrd="0" presId="urn:microsoft.com/office/officeart/2005/8/layout/vList3"/>
    <dgm:cxn modelId="{A1384757-4DD7-4042-BA6C-E93E6926202D}" type="presOf" srcId="{9146B23B-F90E-4099-BB94-22A55BED7996}" destId="{F98A6309-7132-42F9-B885-D8E456EA9B70}" srcOrd="0" destOrd="0" presId="urn:microsoft.com/office/officeart/2005/8/layout/vList3"/>
    <dgm:cxn modelId="{23CCB897-1A59-4DBF-910D-AF064174C2E6}" srcId="{9146B23B-F90E-4099-BB94-22A55BED7996}" destId="{2437056F-65F2-4682-A1CA-8C06AE444AF4}" srcOrd="1" destOrd="0" parTransId="{F4E54A21-D06D-499C-B50F-7C968865E858}" sibTransId="{05A29F9C-6802-407E-A1D7-FD2ECED87D4F}"/>
    <dgm:cxn modelId="{0F3800AD-2D4C-4A00-B2F3-DADE4B2998A3}" srcId="{9146B23B-F90E-4099-BB94-22A55BED7996}" destId="{32619509-BDA8-4FC0-8B64-9EB011C9B6BF}" srcOrd="0" destOrd="0" parTransId="{99D9300A-D717-4C33-BCEC-5BF590D68046}" sibTransId="{3FF86791-3E1F-4925-9A0A-E20E2F0FB37C}"/>
    <dgm:cxn modelId="{EF1C57CB-D025-480A-8222-ABF92B6E6AE4}" type="presOf" srcId="{2437056F-65F2-4682-A1CA-8C06AE444AF4}" destId="{89226D3F-2DD8-4402-9D48-0E77727521FF}" srcOrd="0" destOrd="0" presId="urn:microsoft.com/office/officeart/2005/8/layout/vList3"/>
    <dgm:cxn modelId="{C6E3D689-EBE9-464A-B8C3-2B7C9241C159}" type="presParOf" srcId="{F98A6309-7132-42F9-B885-D8E456EA9B70}" destId="{46E2D354-04E6-45F0-8265-D50B1D30240E}" srcOrd="0" destOrd="0" presId="urn:microsoft.com/office/officeart/2005/8/layout/vList3"/>
    <dgm:cxn modelId="{7D0A4E6D-7381-4C97-B643-1410B36670CD}" type="presParOf" srcId="{46E2D354-04E6-45F0-8265-D50B1D30240E}" destId="{6E0C91BD-B158-4514-8E39-4DD6F2F6D09C}" srcOrd="0" destOrd="0" presId="urn:microsoft.com/office/officeart/2005/8/layout/vList3"/>
    <dgm:cxn modelId="{EB2DB88A-21F0-4EA8-8863-3AB995B98FC3}" type="presParOf" srcId="{46E2D354-04E6-45F0-8265-D50B1D30240E}" destId="{C5737EF4-3658-47FB-BA07-7111AD0E26D3}" srcOrd="1" destOrd="0" presId="urn:microsoft.com/office/officeart/2005/8/layout/vList3"/>
    <dgm:cxn modelId="{D97C133C-7079-49F7-A942-FE294B035C56}" type="presParOf" srcId="{F98A6309-7132-42F9-B885-D8E456EA9B70}" destId="{F7D80733-DAA5-4AFF-8B8A-1AD67D507DE8}" srcOrd="1" destOrd="0" presId="urn:microsoft.com/office/officeart/2005/8/layout/vList3"/>
    <dgm:cxn modelId="{99851380-F267-4400-B217-6931ECEBDC11}" type="presParOf" srcId="{F98A6309-7132-42F9-B885-D8E456EA9B70}" destId="{75E69EE7-2141-4F47-B9FB-7201EFDA5BE8}" srcOrd="2" destOrd="0" presId="urn:microsoft.com/office/officeart/2005/8/layout/vList3"/>
    <dgm:cxn modelId="{2C487A47-C04C-4834-A97F-C61DFA2F5A89}" type="presParOf" srcId="{75E69EE7-2141-4F47-B9FB-7201EFDA5BE8}" destId="{0CF3741C-1C78-472C-9844-268ABFBD3E6E}" srcOrd="0" destOrd="0" presId="urn:microsoft.com/office/officeart/2005/8/layout/vList3"/>
    <dgm:cxn modelId="{1B6645EA-2C03-4FA6-BB98-A0BF3A2E9350}" type="presParOf" srcId="{75E69EE7-2141-4F47-B9FB-7201EFDA5BE8}" destId="{89226D3F-2DD8-4402-9D48-0E77727521F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46B23B-F90E-4099-BB94-22A55BED7996}" type="doc">
      <dgm:prSet loTypeId="urn:microsoft.com/office/officeart/2005/8/layout/vList3" loCatId="picture" qsTypeId="urn:microsoft.com/office/officeart/2005/8/quickstyle/simple1" qsCatId="simple" csTypeId="urn:microsoft.com/office/officeart/2005/8/colors/accent0_2" csCatId="mainScheme" phldr="1"/>
      <dgm:spPr/>
      <dgm:t>
        <a:bodyPr/>
        <a:lstStyle/>
        <a:p>
          <a:endParaRPr lang="es-EC"/>
        </a:p>
      </dgm:t>
    </dgm:pt>
    <dgm:pt modelId="{F63C917E-64A1-4BCF-9F25-E9E3F946386C}">
      <dgm:prSet phldrT="[Texto]"/>
      <dgm:spPr/>
      <dgm:t>
        <a:bodyPr/>
        <a:lstStyle/>
        <a:p>
          <a:r>
            <a:rPr lang="es-ES_tradnl" dirty="0"/>
            <a:t>Realizar un monitoreo en los años posteriores a este proyecto a fin de llevar un seguimiento de la evolución de los patrones de resistencia, de esta manera contar con información actualizada para la selección adecuada de tratamientos con antibióticos por parte de los expertos de la salud y reducir la presión selectiva en el desarrollo de resistencia.</a:t>
          </a:r>
          <a:endParaRPr lang="es-EC" dirty="0"/>
        </a:p>
      </dgm:t>
    </dgm:pt>
    <dgm:pt modelId="{C7871E26-4678-4D16-B182-28C26DEC1B03}" type="parTrans" cxnId="{BB1D8AF7-6447-468E-AEC9-EE6DAA6980DE}">
      <dgm:prSet/>
      <dgm:spPr/>
      <dgm:t>
        <a:bodyPr/>
        <a:lstStyle/>
        <a:p>
          <a:endParaRPr lang="es-EC"/>
        </a:p>
      </dgm:t>
    </dgm:pt>
    <dgm:pt modelId="{7EFF0F4C-C7EE-4D26-BEA0-C7DF886D3B0A}" type="sibTrans" cxnId="{BB1D8AF7-6447-468E-AEC9-EE6DAA6980DE}">
      <dgm:prSet/>
      <dgm:spPr/>
      <dgm:t>
        <a:bodyPr/>
        <a:lstStyle/>
        <a:p>
          <a:endParaRPr lang="es-EC"/>
        </a:p>
      </dgm:t>
    </dgm:pt>
    <dgm:pt modelId="{32619509-BDA8-4FC0-8B64-9EB011C9B6BF}">
      <dgm:prSet phldrT="[Texto]"/>
      <dgm:spPr/>
      <dgm:t>
        <a:bodyPr/>
        <a:lstStyle/>
        <a:p>
          <a:r>
            <a:rPr lang="es-ES_tradnl" dirty="0"/>
            <a:t>Llevar a cabo estudios para caracterizar los determinantes de resistencia presentes en Ecuador y contribuir a la adecuada selección de antimicrobianos.</a:t>
          </a:r>
          <a:endParaRPr lang="es-EC" dirty="0"/>
        </a:p>
      </dgm:t>
    </dgm:pt>
    <dgm:pt modelId="{99D9300A-D717-4C33-BCEC-5BF590D68046}" type="parTrans" cxnId="{0F3800AD-2D4C-4A00-B2F3-DADE4B2998A3}">
      <dgm:prSet/>
      <dgm:spPr/>
      <dgm:t>
        <a:bodyPr/>
        <a:lstStyle/>
        <a:p>
          <a:endParaRPr lang="es-EC"/>
        </a:p>
      </dgm:t>
    </dgm:pt>
    <dgm:pt modelId="{3FF86791-3E1F-4925-9A0A-E20E2F0FB37C}" type="sibTrans" cxnId="{0F3800AD-2D4C-4A00-B2F3-DADE4B2998A3}">
      <dgm:prSet/>
      <dgm:spPr/>
      <dgm:t>
        <a:bodyPr/>
        <a:lstStyle/>
        <a:p>
          <a:endParaRPr lang="es-EC"/>
        </a:p>
      </dgm:t>
    </dgm:pt>
    <dgm:pt modelId="{2437056F-65F2-4682-A1CA-8C06AE444AF4}">
      <dgm:prSet phldrT="[Texto]"/>
      <dgm:spPr/>
      <dgm:t>
        <a:bodyPr/>
        <a:lstStyle/>
        <a:p>
          <a:r>
            <a:rPr lang="es-ES_tradnl" dirty="0"/>
            <a:t>Concientizar en los expertos de la salud y la comunidad en general, sobre las consecuencias del uso indiscriminado e inapropiado de antibióticos y la importancia de la responsabilidad social; con el fin de mejorar los pronósticos sobre infecciones, reducir la estancia en las casas de salud, así como el costo que representa el tratamiento de estos cuadros clínicos para el paciente y el Sistema Sanitario y de Salud.</a:t>
          </a:r>
          <a:endParaRPr lang="es-EC" dirty="0"/>
        </a:p>
      </dgm:t>
    </dgm:pt>
    <dgm:pt modelId="{F4E54A21-D06D-499C-B50F-7C968865E858}" type="parTrans" cxnId="{23CCB897-1A59-4DBF-910D-AF064174C2E6}">
      <dgm:prSet/>
      <dgm:spPr/>
      <dgm:t>
        <a:bodyPr/>
        <a:lstStyle/>
        <a:p>
          <a:endParaRPr lang="es-EC"/>
        </a:p>
      </dgm:t>
    </dgm:pt>
    <dgm:pt modelId="{05A29F9C-6802-407E-A1D7-FD2ECED87D4F}" type="sibTrans" cxnId="{23CCB897-1A59-4DBF-910D-AF064174C2E6}">
      <dgm:prSet/>
      <dgm:spPr/>
      <dgm:t>
        <a:bodyPr/>
        <a:lstStyle/>
        <a:p>
          <a:endParaRPr lang="es-EC"/>
        </a:p>
      </dgm:t>
    </dgm:pt>
    <dgm:pt modelId="{F98A6309-7132-42F9-B885-D8E456EA9B70}" type="pres">
      <dgm:prSet presAssocID="{9146B23B-F90E-4099-BB94-22A55BED7996}" presName="linearFlow" presStyleCnt="0">
        <dgm:presLayoutVars>
          <dgm:dir/>
          <dgm:resizeHandles val="exact"/>
        </dgm:presLayoutVars>
      </dgm:prSet>
      <dgm:spPr/>
    </dgm:pt>
    <dgm:pt modelId="{F7148612-BA20-4DC7-A885-5E3FCD71C3D4}" type="pres">
      <dgm:prSet presAssocID="{F63C917E-64A1-4BCF-9F25-E9E3F946386C}" presName="composite" presStyleCnt="0"/>
      <dgm:spPr/>
    </dgm:pt>
    <dgm:pt modelId="{A516CE0A-0B46-424B-8790-BCD521C42A6A}" type="pres">
      <dgm:prSet presAssocID="{F63C917E-64A1-4BCF-9F25-E9E3F946386C}" presName="imgShp" presStyleLbl="fgImgPlace1" presStyleIdx="0" presStyleCnt="3" custLinFactNeighborX="-95499" custLinFactNeighborY="-1227"/>
      <dgm:spPr>
        <a:blipFill rotWithShape="1">
          <a:blip xmlns:r="http://schemas.openxmlformats.org/officeDocument/2006/relationships" r:embed="rId1"/>
          <a:srcRect/>
          <a:stretch>
            <a:fillRect l="-4000" r="-4000"/>
          </a:stretch>
        </a:blipFill>
      </dgm:spPr>
    </dgm:pt>
    <dgm:pt modelId="{E04F12E7-8302-4617-82C3-4E37CE7A5D1F}" type="pres">
      <dgm:prSet presAssocID="{F63C917E-64A1-4BCF-9F25-E9E3F946386C}" presName="txShp" presStyleLbl="node1" presStyleIdx="0" presStyleCnt="3" custScaleX="116939" custLinFactNeighborX="2051" custLinFactNeighborY="-381">
        <dgm:presLayoutVars>
          <dgm:bulletEnabled val="1"/>
        </dgm:presLayoutVars>
      </dgm:prSet>
      <dgm:spPr/>
    </dgm:pt>
    <dgm:pt modelId="{E453A90A-C21F-4F58-93C3-467842C8783E}" type="pres">
      <dgm:prSet presAssocID="{7EFF0F4C-C7EE-4D26-BEA0-C7DF886D3B0A}" presName="spacing" presStyleCnt="0"/>
      <dgm:spPr/>
    </dgm:pt>
    <dgm:pt modelId="{46E2D354-04E6-45F0-8265-D50B1D30240E}" type="pres">
      <dgm:prSet presAssocID="{32619509-BDA8-4FC0-8B64-9EB011C9B6BF}" presName="composite" presStyleCnt="0"/>
      <dgm:spPr/>
    </dgm:pt>
    <dgm:pt modelId="{6E0C91BD-B158-4514-8E39-4DD6F2F6D09C}" type="pres">
      <dgm:prSet presAssocID="{32619509-BDA8-4FC0-8B64-9EB011C9B6BF}" presName="imgShp" presStyleLbl="fgImgPlace1" presStyleIdx="1" presStyleCnt="3" custLinFactX="-10629" custLinFactNeighborX="-100000" custLinFactNeighborY="0"/>
      <dgm:spPr>
        <a:blipFill rotWithShape="1">
          <a:blip xmlns:r="http://schemas.openxmlformats.org/officeDocument/2006/relationships" r:embed="rId2"/>
          <a:srcRect/>
          <a:stretch>
            <a:fillRect t="-10000" b="-10000"/>
          </a:stretch>
        </a:blipFill>
      </dgm:spPr>
    </dgm:pt>
    <dgm:pt modelId="{C5737EF4-3658-47FB-BA07-7111AD0E26D3}" type="pres">
      <dgm:prSet presAssocID="{32619509-BDA8-4FC0-8B64-9EB011C9B6BF}" presName="txShp" presStyleLbl="node1" presStyleIdx="1" presStyleCnt="3" custScaleX="117284" custLinFactNeighborX="1736" custLinFactNeighborY="127">
        <dgm:presLayoutVars>
          <dgm:bulletEnabled val="1"/>
        </dgm:presLayoutVars>
      </dgm:prSet>
      <dgm:spPr/>
    </dgm:pt>
    <dgm:pt modelId="{F7D80733-DAA5-4AFF-8B8A-1AD67D507DE8}" type="pres">
      <dgm:prSet presAssocID="{3FF86791-3E1F-4925-9A0A-E20E2F0FB37C}" presName="spacing" presStyleCnt="0"/>
      <dgm:spPr/>
    </dgm:pt>
    <dgm:pt modelId="{75E69EE7-2141-4F47-B9FB-7201EFDA5BE8}" type="pres">
      <dgm:prSet presAssocID="{2437056F-65F2-4682-A1CA-8C06AE444AF4}" presName="composite" presStyleCnt="0"/>
      <dgm:spPr/>
    </dgm:pt>
    <dgm:pt modelId="{0CF3741C-1C78-472C-9844-268ABFBD3E6E}" type="pres">
      <dgm:prSet presAssocID="{2437056F-65F2-4682-A1CA-8C06AE444AF4}" presName="imgShp" presStyleLbl="fgImgPlace1" presStyleIdx="2" presStyleCnt="3" custLinFactX="-10629" custLinFactNeighborX="-100000"/>
      <dgm:spPr>
        <a:blipFill rotWithShape="1">
          <a:blip xmlns:r="http://schemas.openxmlformats.org/officeDocument/2006/relationships" r:embed="rId3"/>
          <a:srcRect/>
          <a:stretch>
            <a:fillRect t="-2000" b="-2000"/>
          </a:stretch>
        </a:blipFill>
      </dgm:spPr>
    </dgm:pt>
    <dgm:pt modelId="{89226D3F-2DD8-4402-9D48-0E77727521FF}" type="pres">
      <dgm:prSet presAssocID="{2437056F-65F2-4682-A1CA-8C06AE444AF4}" presName="txShp" presStyleLbl="node1" presStyleIdx="2" presStyleCnt="3" custScaleX="117110" custLinFactNeighborX="1709">
        <dgm:presLayoutVars>
          <dgm:bulletEnabled val="1"/>
        </dgm:presLayoutVars>
      </dgm:prSet>
      <dgm:spPr/>
    </dgm:pt>
  </dgm:ptLst>
  <dgm:cxnLst>
    <dgm:cxn modelId="{6E48F936-71A9-4D7D-9D59-F08DA06145FE}" type="presOf" srcId="{F63C917E-64A1-4BCF-9F25-E9E3F946386C}" destId="{E04F12E7-8302-4617-82C3-4E37CE7A5D1F}" srcOrd="0" destOrd="0" presId="urn:microsoft.com/office/officeart/2005/8/layout/vList3"/>
    <dgm:cxn modelId="{8B228D67-A4C0-4EA9-A832-F6A7B41A8C07}" type="presOf" srcId="{32619509-BDA8-4FC0-8B64-9EB011C9B6BF}" destId="{C5737EF4-3658-47FB-BA07-7111AD0E26D3}" srcOrd="0" destOrd="0" presId="urn:microsoft.com/office/officeart/2005/8/layout/vList3"/>
    <dgm:cxn modelId="{A1384757-4DD7-4042-BA6C-E93E6926202D}" type="presOf" srcId="{9146B23B-F90E-4099-BB94-22A55BED7996}" destId="{F98A6309-7132-42F9-B885-D8E456EA9B70}" srcOrd="0" destOrd="0" presId="urn:microsoft.com/office/officeart/2005/8/layout/vList3"/>
    <dgm:cxn modelId="{23CCB897-1A59-4DBF-910D-AF064174C2E6}" srcId="{9146B23B-F90E-4099-BB94-22A55BED7996}" destId="{2437056F-65F2-4682-A1CA-8C06AE444AF4}" srcOrd="2" destOrd="0" parTransId="{F4E54A21-D06D-499C-B50F-7C968865E858}" sibTransId="{05A29F9C-6802-407E-A1D7-FD2ECED87D4F}"/>
    <dgm:cxn modelId="{0F3800AD-2D4C-4A00-B2F3-DADE4B2998A3}" srcId="{9146B23B-F90E-4099-BB94-22A55BED7996}" destId="{32619509-BDA8-4FC0-8B64-9EB011C9B6BF}" srcOrd="1" destOrd="0" parTransId="{99D9300A-D717-4C33-BCEC-5BF590D68046}" sibTransId="{3FF86791-3E1F-4925-9A0A-E20E2F0FB37C}"/>
    <dgm:cxn modelId="{EF1C57CB-D025-480A-8222-ABF92B6E6AE4}" type="presOf" srcId="{2437056F-65F2-4682-A1CA-8C06AE444AF4}" destId="{89226D3F-2DD8-4402-9D48-0E77727521FF}" srcOrd="0" destOrd="0" presId="urn:microsoft.com/office/officeart/2005/8/layout/vList3"/>
    <dgm:cxn modelId="{BB1D8AF7-6447-468E-AEC9-EE6DAA6980DE}" srcId="{9146B23B-F90E-4099-BB94-22A55BED7996}" destId="{F63C917E-64A1-4BCF-9F25-E9E3F946386C}" srcOrd="0" destOrd="0" parTransId="{C7871E26-4678-4D16-B182-28C26DEC1B03}" sibTransId="{7EFF0F4C-C7EE-4D26-BEA0-C7DF886D3B0A}"/>
    <dgm:cxn modelId="{5A9CA4CD-3C7B-404C-96C1-DE76270A79A8}" type="presParOf" srcId="{F98A6309-7132-42F9-B885-D8E456EA9B70}" destId="{F7148612-BA20-4DC7-A885-5E3FCD71C3D4}" srcOrd="0" destOrd="0" presId="urn:microsoft.com/office/officeart/2005/8/layout/vList3"/>
    <dgm:cxn modelId="{E2528C02-9D98-4172-94D6-658E47F9A6EA}" type="presParOf" srcId="{F7148612-BA20-4DC7-A885-5E3FCD71C3D4}" destId="{A516CE0A-0B46-424B-8790-BCD521C42A6A}" srcOrd="0" destOrd="0" presId="urn:microsoft.com/office/officeart/2005/8/layout/vList3"/>
    <dgm:cxn modelId="{8D2D6412-A9EB-4CE5-8E75-5CD46A534C97}" type="presParOf" srcId="{F7148612-BA20-4DC7-A885-5E3FCD71C3D4}" destId="{E04F12E7-8302-4617-82C3-4E37CE7A5D1F}" srcOrd="1" destOrd="0" presId="urn:microsoft.com/office/officeart/2005/8/layout/vList3"/>
    <dgm:cxn modelId="{A73E9A41-7033-4FFD-B005-49DF35330301}" type="presParOf" srcId="{F98A6309-7132-42F9-B885-D8E456EA9B70}" destId="{E453A90A-C21F-4F58-93C3-467842C8783E}" srcOrd="1" destOrd="0" presId="urn:microsoft.com/office/officeart/2005/8/layout/vList3"/>
    <dgm:cxn modelId="{C6E3D689-EBE9-464A-B8C3-2B7C9241C159}" type="presParOf" srcId="{F98A6309-7132-42F9-B885-D8E456EA9B70}" destId="{46E2D354-04E6-45F0-8265-D50B1D30240E}" srcOrd="2" destOrd="0" presId="urn:microsoft.com/office/officeart/2005/8/layout/vList3"/>
    <dgm:cxn modelId="{7D0A4E6D-7381-4C97-B643-1410B36670CD}" type="presParOf" srcId="{46E2D354-04E6-45F0-8265-D50B1D30240E}" destId="{6E0C91BD-B158-4514-8E39-4DD6F2F6D09C}" srcOrd="0" destOrd="0" presId="urn:microsoft.com/office/officeart/2005/8/layout/vList3"/>
    <dgm:cxn modelId="{EB2DB88A-21F0-4EA8-8863-3AB995B98FC3}" type="presParOf" srcId="{46E2D354-04E6-45F0-8265-D50B1D30240E}" destId="{C5737EF4-3658-47FB-BA07-7111AD0E26D3}" srcOrd="1" destOrd="0" presId="urn:microsoft.com/office/officeart/2005/8/layout/vList3"/>
    <dgm:cxn modelId="{D97C133C-7079-49F7-A942-FE294B035C56}" type="presParOf" srcId="{F98A6309-7132-42F9-B885-D8E456EA9B70}" destId="{F7D80733-DAA5-4AFF-8B8A-1AD67D507DE8}" srcOrd="3" destOrd="0" presId="urn:microsoft.com/office/officeart/2005/8/layout/vList3"/>
    <dgm:cxn modelId="{99851380-F267-4400-B217-6931ECEBDC11}" type="presParOf" srcId="{F98A6309-7132-42F9-B885-D8E456EA9B70}" destId="{75E69EE7-2141-4F47-B9FB-7201EFDA5BE8}" srcOrd="4" destOrd="0" presId="urn:microsoft.com/office/officeart/2005/8/layout/vList3"/>
    <dgm:cxn modelId="{2C487A47-C04C-4834-A97F-C61DFA2F5A89}" type="presParOf" srcId="{75E69EE7-2141-4F47-B9FB-7201EFDA5BE8}" destId="{0CF3741C-1C78-472C-9844-268ABFBD3E6E}" srcOrd="0" destOrd="0" presId="urn:microsoft.com/office/officeart/2005/8/layout/vList3"/>
    <dgm:cxn modelId="{1B6645EA-2C03-4FA6-BB98-A0BF3A2E9350}" type="presParOf" srcId="{75E69EE7-2141-4F47-B9FB-7201EFDA5BE8}" destId="{89226D3F-2DD8-4402-9D48-0E77727521F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8A313-FCD1-43F6-8553-7CE14A4A2698}">
      <dsp:nvSpPr>
        <dsp:cNvPr id="0" name=""/>
        <dsp:cNvSpPr/>
      </dsp:nvSpPr>
      <dsp:spPr>
        <a:xfrm>
          <a:off x="0" y="0"/>
          <a:ext cx="404937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B0BD0-5BF5-419F-B4E3-212398AA5A5A}">
      <dsp:nvSpPr>
        <dsp:cNvPr id="0" name=""/>
        <dsp:cNvSpPr/>
      </dsp:nvSpPr>
      <dsp:spPr>
        <a:xfrm>
          <a:off x="0" y="0"/>
          <a:ext cx="809875" cy="2873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b="0" kern="1200" cap="none" spc="0" dirty="0">
              <a:ln w="0"/>
              <a:solidFill>
                <a:schemeClr val="accent1"/>
              </a:solidFill>
              <a:effectLst>
                <a:outerShdw blurRad="38100" dist="25400" dir="5400000" algn="ctr" rotWithShape="0">
                  <a:srgbClr val="6E747A">
                    <a:alpha val="43000"/>
                  </a:srgbClr>
                </a:outerShdw>
              </a:effectLst>
            </a:rPr>
            <a:t>Pronóstico clínico</a:t>
          </a:r>
        </a:p>
      </dsp:txBody>
      <dsp:txXfrm>
        <a:off x="0" y="0"/>
        <a:ext cx="809875" cy="2873869"/>
      </dsp:txXfrm>
    </dsp:sp>
    <dsp:sp modelId="{A2FF6599-05DE-4AEF-AC24-B0432A32FB2E}">
      <dsp:nvSpPr>
        <dsp:cNvPr id="0" name=""/>
        <dsp:cNvSpPr/>
      </dsp:nvSpPr>
      <dsp:spPr>
        <a:xfrm>
          <a:off x="870616" y="44904"/>
          <a:ext cx="3178761" cy="898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accent5"/>
              </a:solidFill>
            </a:rPr>
            <a:t>Tasa de mortalidad: </a:t>
          </a:r>
        </a:p>
        <a:p>
          <a:pPr marL="0" lvl="0" indent="0" algn="ctr" defTabSz="711200">
            <a:lnSpc>
              <a:spcPct val="90000"/>
            </a:lnSpc>
            <a:spcBef>
              <a:spcPct val="0"/>
            </a:spcBef>
            <a:spcAft>
              <a:spcPct val="35000"/>
            </a:spcAft>
            <a:buNone/>
          </a:pPr>
          <a:r>
            <a:rPr lang="es-EC" sz="1600" kern="1200" dirty="0"/>
            <a:t>29.7% - 60%</a:t>
          </a:r>
        </a:p>
      </dsp:txBody>
      <dsp:txXfrm>
        <a:off x="870616" y="44904"/>
        <a:ext cx="3178761" cy="898084"/>
      </dsp:txXfrm>
    </dsp:sp>
    <dsp:sp modelId="{A60E8521-A752-4FA1-B84E-48FA664516B3}">
      <dsp:nvSpPr>
        <dsp:cNvPr id="0" name=""/>
        <dsp:cNvSpPr/>
      </dsp:nvSpPr>
      <dsp:spPr>
        <a:xfrm>
          <a:off x="809875" y="942988"/>
          <a:ext cx="32395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F2D5BB-AAE6-4506-B0BD-6D67E27A1628}">
      <dsp:nvSpPr>
        <dsp:cNvPr id="0" name=""/>
        <dsp:cNvSpPr/>
      </dsp:nvSpPr>
      <dsp:spPr>
        <a:xfrm>
          <a:off x="870616" y="987892"/>
          <a:ext cx="3178761" cy="898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accent5"/>
              </a:solidFill>
            </a:rPr>
            <a:t>Tratamiento inadecuado: </a:t>
          </a:r>
          <a:r>
            <a:rPr lang="es-EC" sz="1600" kern="1200" dirty="0"/>
            <a:t>32.7%</a:t>
          </a:r>
        </a:p>
      </dsp:txBody>
      <dsp:txXfrm>
        <a:off x="870616" y="987892"/>
        <a:ext cx="3178761" cy="898084"/>
      </dsp:txXfrm>
    </dsp:sp>
    <dsp:sp modelId="{63459EC1-F00E-4DD4-A22F-4CD5C0629151}">
      <dsp:nvSpPr>
        <dsp:cNvPr id="0" name=""/>
        <dsp:cNvSpPr/>
      </dsp:nvSpPr>
      <dsp:spPr>
        <a:xfrm>
          <a:off x="809875" y="1885977"/>
          <a:ext cx="32395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D9F235-C5E2-429A-BB31-511EA2AA2EE6}">
      <dsp:nvSpPr>
        <dsp:cNvPr id="0" name=""/>
        <dsp:cNvSpPr/>
      </dsp:nvSpPr>
      <dsp:spPr>
        <a:xfrm>
          <a:off x="870616" y="1930881"/>
          <a:ext cx="3178761" cy="898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accent5"/>
              </a:solidFill>
            </a:rPr>
            <a:t>Bacteriemias: </a:t>
          </a:r>
        </a:p>
        <a:p>
          <a:pPr marL="0" lvl="0" indent="0" algn="ctr" defTabSz="711200">
            <a:lnSpc>
              <a:spcPct val="90000"/>
            </a:lnSpc>
            <a:spcBef>
              <a:spcPct val="0"/>
            </a:spcBef>
            <a:spcAft>
              <a:spcPct val="35000"/>
            </a:spcAft>
            <a:buNone/>
          </a:pPr>
          <a:r>
            <a:rPr lang="es-EC" sz="1600" kern="1200" dirty="0"/>
            <a:t>55%</a:t>
          </a:r>
        </a:p>
      </dsp:txBody>
      <dsp:txXfrm>
        <a:off x="870616" y="1930881"/>
        <a:ext cx="3178761" cy="898084"/>
      </dsp:txXfrm>
    </dsp:sp>
    <dsp:sp modelId="{2FBFE0D4-249E-4DBD-9D27-F8DAE4956A34}">
      <dsp:nvSpPr>
        <dsp:cNvPr id="0" name=""/>
        <dsp:cNvSpPr/>
      </dsp:nvSpPr>
      <dsp:spPr>
        <a:xfrm>
          <a:off x="809875" y="2828965"/>
          <a:ext cx="32395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AC851-2B45-4AEF-8D74-D96262F8F054}">
      <dsp:nvSpPr>
        <dsp:cNvPr id="0" name=""/>
        <dsp:cNvSpPr/>
      </dsp:nvSpPr>
      <dsp:spPr>
        <a:xfrm rot="5400000">
          <a:off x="286298" y="1344572"/>
          <a:ext cx="1068492" cy="121644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334A199-E2B6-473D-9925-E94DC9BB3E51}">
      <dsp:nvSpPr>
        <dsp:cNvPr id="0" name=""/>
        <dsp:cNvSpPr/>
      </dsp:nvSpPr>
      <dsp:spPr>
        <a:xfrm>
          <a:off x="3212" y="160127"/>
          <a:ext cx="1798712" cy="1259040"/>
        </a:xfrm>
        <a:prstGeom prst="roundRect">
          <a:avLst>
            <a:gd name="adj" fmla="val 166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kern="1200" dirty="0"/>
            <a:t>Monitoreo anual</a:t>
          </a:r>
        </a:p>
      </dsp:txBody>
      <dsp:txXfrm>
        <a:off x="64684" y="221599"/>
        <a:ext cx="1675768" cy="1136096"/>
      </dsp:txXfrm>
    </dsp:sp>
    <dsp:sp modelId="{2DE3E689-3317-43AA-8A3D-49B2613CC5F5}">
      <dsp:nvSpPr>
        <dsp:cNvPr id="0" name=""/>
        <dsp:cNvSpPr/>
      </dsp:nvSpPr>
      <dsp:spPr>
        <a:xfrm>
          <a:off x="1801925" y="280205"/>
          <a:ext cx="1308212" cy="10176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a:t>Terapia</a:t>
          </a:r>
        </a:p>
      </dsp:txBody>
      <dsp:txXfrm>
        <a:off x="1801925" y="280205"/>
        <a:ext cx="1308212" cy="1017612"/>
      </dsp:txXfrm>
    </dsp:sp>
    <dsp:sp modelId="{691D70AE-DB74-4E18-AB3C-6956441B3732}">
      <dsp:nvSpPr>
        <dsp:cNvPr id="0" name=""/>
        <dsp:cNvSpPr/>
      </dsp:nvSpPr>
      <dsp:spPr>
        <a:xfrm rot="5400000">
          <a:off x="1777622" y="2758890"/>
          <a:ext cx="1068492" cy="1216441"/>
        </a:xfrm>
        <a:prstGeom prst="bentUpArrow">
          <a:avLst>
            <a:gd name="adj1" fmla="val 32840"/>
            <a:gd name="adj2" fmla="val 25000"/>
            <a:gd name="adj3" fmla="val 35780"/>
          </a:avLst>
        </a:prstGeom>
        <a:solidFill>
          <a:schemeClr val="accent1">
            <a:tint val="50000"/>
            <a:hueOff val="-13089511"/>
            <a:satOff val="-703"/>
            <a:lumOff val="11364"/>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51B6E35-3C0A-4AF3-9796-80A118A6BB57}">
      <dsp:nvSpPr>
        <dsp:cNvPr id="0" name=""/>
        <dsp:cNvSpPr/>
      </dsp:nvSpPr>
      <dsp:spPr>
        <a:xfrm>
          <a:off x="1494536" y="1574445"/>
          <a:ext cx="1798712" cy="1259040"/>
        </a:xfrm>
        <a:prstGeom prst="roundRect">
          <a:avLst>
            <a:gd name="adj" fmla="val 1667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kern="1200" dirty="0"/>
            <a:t>Estudios</a:t>
          </a:r>
        </a:p>
      </dsp:txBody>
      <dsp:txXfrm>
        <a:off x="1556008" y="1635917"/>
        <a:ext cx="1675768" cy="1136096"/>
      </dsp:txXfrm>
    </dsp:sp>
    <dsp:sp modelId="{0CF2EF88-6B56-4FEF-A291-BE9FBD7D01DB}">
      <dsp:nvSpPr>
        <dsp:cNvPr id="0" name=""/>
        <dsp:cNvSpPr/>
      </dsp:nvSpPr>
      <dsp:spPr>
        <a:xfrm>
          <a:off x="3293249" y="1694523"/>
          <a:ext cx="1308212" cy="10176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t>Continente</a:t>
          </a:r>
        </a:p>
        <a:p>
          <a:pPr marL="114300" lvl="1" indent="-114300" algn="l" defTabSz="622300">
            <a:lnSpc>
              <a:spcPct val="90000"/>
            </a:lnSpc>
            <a:spcBef>
              <a:spcPct val="0"/>
            </a:spcBef>
            <a:spcAft>
              <a:spcPct val="15000"/>
            </a:spcAft>
            <a:buChar char="•"/>
          </a:pPr>
          <a:r>
            <a:rPr lang="es-EC" sz="1400" kern="1200" dirty="0"/>
            <a:t>Latinoamérica</a:t>
          </a:r>
        </a:p>
      </dsp:txBody>
      <dsp:txXfrm>
        <a:off x="3293249" y="1694523"/>
        <a:ext cx="1308212" cy="1017612"/>
      </dsp:txXfrm>
    </dsp:sp>
    <dsp:sp modelId="{F84E4C12-616A-4C00-93D1-E0CD9468D666}">
      <dsp:nvSpPr>
        <dsp:cNvPr id="0" name=""/>
        <dsp:cNvSpPr/>
      </dsp:nvSpPr>
      <dsp:spPr>
        <a:xfrm>
          <a:off x="2985860" y="2988763"/>
          <a:ext cx="1798712" cy="1259040"/>
        </a:xfrm>
        <a:prstGeom prst="roundRect">
          <a:avLst>
            <a:gd name="adj" fmla="val 1667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kern="1200" dirty="0"/>
            <a:t>Situación de Ecuador</a:t>
          </a:r>
        </a:p>
      </dsp:txBody>
      <dsp:txXfrm>
        <a:off x="3047332" y="3050235"/>
        <a:ext cx="1675768" cy="1136096"/>
      </dsp:txXfrm>
    </dsp:sp>
    <dsp:sp modelId="{CFF121D1-E9BE-419D-B175-9B7C2EC45FF6}">
      <dsp:nvSpPr>
        <dsp:cNvPr id="0" name=""/>
        <dsp:cNvSpPr/>
      </dsp:nvSpPr>
      <dsp:spPr>
        <a:xfrm>
          <a:off x="4784573" y="3108841"/>
          <a:ext cx="1308212" cy="10176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t>Decisión </a:t>
          </a:r>
          <a:r>
            <a:rPr lang="es-EC" sz="1600" kern="1200" dirty="0" err="1"/>
            <a:t>terapeútica</a:t>
          </a:r>
          <a:endParaRPr lang="es-EC" sz="1600" kern="1200" dirty="0"/>
        </a:p>
      </dsp:txBody>
      <dsp:txXfrm>
        <a:off x="4784573" y="3108841"/>
        <a:ext cx="1308212" cy="1017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5B4AB-3E17-4A3B-8884-E205BBDB769E}">
      <dsp:nvSpPr>
        <dsp:cNvPr id="0" name=""/>
        <dsp:cNvSpPr/>
      </dsp:nvSpPr>
      <dsp:spPr>
        <a:xfrm>
          <a:off x="0" y="1296"/>
          <a:ext cx="116751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F665BE-F531-40FE-BA54-A3BEAC44C449}">
      <dsp:nvSpPr>
        <dsp:cNvPr id="0" name=""/>
        <dsp:cNvSpPr/>
      </dsp:nvSpPr>
      <dsp:spPr>
        <a:xfrm>
          <a:off x="289263" y="77577"/>
          <a:ext cx="1642275" cy="1254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C" sz="2000" kern="1200" dirty="0">
              <a:solidFill>
                <a:srgbClr val="FF0000"/>
              </a:solidFill>
            </a:rPr>
            <a:t>Objetivo general</a:t>
          </a:r>
        </a:p>
      </dsp:txBody>
      <dsp:txXfrm>
        <a:off x="289263" y="77577"/>
        <a:ext cx="1642275" cy="1254481"/>
      </dsp:txXfrm>
    </dsp:sp>
    <dsp:sp modelId="{6F9BB320-DEC0-45C8-A7F8-573DDCC44DFE}">
      <dsp:nvSpPr>
        <dsp:cNvPr id="0" name=""/>
        <dsp:cNvSpPr/>
      </dsp:nvSpPr>
      <dsp:spPr>
        <a:xfrm>
          <a:off x="2125988" y="140455"/>
          <a:ext cx="9165006" cy="241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dirty="0"/>
            <a:t>Evaluar la resistencia a antibióticos de cepas congeladas del grupo </a:t>
          </a:r>
          <a:r>
            <a:rPr lang="es-EC" sz="1700" i="1" kern="1200" dirty="0"/>
            <a:t>Bacteroides</a:t>
          </a:r>
          <a:r>
            <a:rPr lang="es-EC" sz="1700" kern="1200" dirty="0"/>
            <a:t> previamente recolectadas y aisladas entre 2019 y 2020 en Zurita &amp; Zurita Laboratorios.</a:t>
          </a:r>
        </a:p>
      </dsp:txBody>
      <dsp:txXfrm>
        <a:off x="2125988" y="140455"/>
        <a:ext cx="9165006" cy="2412187"/>
      </dsp:txXfrm>
    </dsp:sp>
    <dsp:sp modelId="{0FD35248-6BA2-408B-BF2A-5E248FDCBF75}">
      <dsp:nvSpPr>
        <dsp:cNvPr id="0" name=""/>
        <dsp:cNvSpPr/>
      </dsp:nvSpPr>
      <dsp:spPr>
        <a:xfrm>
          <a:off x="2038297" y="777831"/>
          <a:ext cx="934013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4DED29-7E95-4D22-8E1F-2E8A1537C924}">
      <dsp:nvSpPr>
        <dsp:cNvPr id="0" name=""/>
        <dsp:cNvSpPr/>
      </dsp:nvSpPr>
      <dsp:spPr>
        <a:xfrm>
          <a:off x="0" y="1785447"/>
          <a:ext cx="116751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BC6C9-4FD1-4743-A8DC-8594CDB4EF56}">
      <dsp:nvSpPr>
        <dsp:cNvPr id="0" name=""/>
        <dsp:cNvSpPr/>
      </dsp:nvSpPr>
      <dsp:spPr>
        <a:xfrm>
          <a:off x="0" y="1829218"/>
          <a:ext cx="2022232" cy="104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C" sz="2000" kern="1200" dirty="0">
              <a:solidFill>
                <a:srgbClr val="FF0000"/>
              </a:solidFill>
            </a:rPr>
            <a:t>Objetivos específicos</a:t>
          </a:r>
        </a:p>
      </dsp:txBody>
      <dsp:txXfrm>
        <a:off x="0" y="1829218"/>
        <a:ext cx="2022232" cy="1043701"/>
      </dsp:txXfrm>
    </dsp:sp>
    <dsp:sp modelId="{562F7A52-25F6-4B14-B424-AF937B1FAAF0}">
      <dsp:nvSpPr>
        <dsp:cNvPr id="0" name=""/>
        <dsp:cNvSpPr/>
      </dsp:nvSpPr>
      <dsp:spPr>
        <a:xfrm>
          <a:off x="2197359" y="1884687"/>
          <a:ext cx="9165006" cy="8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S_tradnl" sz="1700" kern="1200" dirty="0"/>
            <a:t>Determinar la Concentración inhibitoria mínima (CMI) para las especies de </a:t>
          </a:r>
          <a:r>
            <a:rPr lang="es-ES_tradnl" sz="1700" i="1" kern="1200" dirty="0"/>
            <a:t>Bacteroides</a:t>
          </a:r>
          <a:r>
            <a:rPr lang="es-ES_tradnl" sz="1700" kern="1200" dirty="0"/>
            <a:t> obtenidas del cepario, mediante la técnica de microdilución en caldo.</a:t>
          </a:r>
          <a:endParaRPr lang="es-EC" sz="1700" kern="1200" dirty="0"/>
        </a:p>
      </dsp:txBody>
      <dsp:txXfrm>
        <a:off x="2197359" y="1884687"/>
        <a:ext cx="9165006" cy="829999"/>
      </dsp:txXfrm>
    </dsp:sp>
    <dsp:sp modelId="{BC53B267-EED3-4F50-9E90-0677E32EE2C4}">
      <dsp:nvSpPr>
        <dsp:cNvPr id="0" name=""/>
        <dsp:cNvSpPr/>
      </dsp:nvSpPr>
      <dsp:spPr>
        <a:xfrm>
          <a:off x="2022232" y="2603762"/>
          <a:ext cx="934013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D13533-6746-4DD4-8CD8-85C3A7B1BC09}">
      <dsp:nvSpPr>
        <dsp:cNvPr id="0" name=""/>
        <dsp:cNvSpPr/>
      </dsp:nvSpPr>
      <dsp:spPr>
        <a:xfrm>
          <a:off x="2197359" y="2756187"/>
          <a:ext cx="9165006" cy="8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S_tradnl" sz="1700" kern="1200" dirty="0"/>
            <a:t>Interpretar la CMI de acuerdo a los puntos de corte establecidos en las pautas del Instituto de Normas Clínicas y de Laboratorio (CLSI - </a:t>
          </a:r>
          <a:r>
            <a:rPr lang="es-ES_tradnl" sz="1700" i="1" kern="1200" dirty="0" err="1"/>
            <a:t>Clinical</a:t>
          </a:r>
          <a:r>
            <a:rPr lang="es-ES_tradnl" sz="1700" i="1" kern="1200" dirty="0"/>
            <a:t> and </a:t>
          </a:r>
          <a:r>
            <a:rPr lang="es-ES_tradnl" sz="1700" i="1" kern="1200" dirty="0" err="1"/>
            <a:t>Laboratory</a:t>
          </a:r>
          <a:r>
            <a:rPr lang="es-ES_tradnl" sz="1700" i="1" kern="1200" dirty="0"/>
            <a:t> </a:t>
          </a:r>
          <a:r>
            <a:rPr lang="es-ES_tradnl" sz="1700" i="1" kern="1200" dirty="0" err="1"/>
            <a:t>Standards</a:t>
          </a:r>
          <a:r>
            <a:rPr lang="es-ES_tradnl" sz="1700" i="1" kern="1200" dirty="0"/>
            <a:t> </a:t>
          </a:r>
          <a:r>
            <a:rPr lang="es-ES_tradnl" sz="1700" i="1" kern="1200" dirty="0" err="1"/>
            <a:t>Institute</a:t>
          </a:r>
          <a:r>
            <a:rPr lang="es-ES_tradnl" sz="1700" kern="1200" dirty="0"/>
            <a:t>).</a:t>
          </a:r>
          <a:endParaRPr lang="es-EC" sz="1700" kern="1200" dirty="0"/>
        </a:p>
      </dsp:txBody>
      <dsp:txXfrm>
        <a:off x="2197359" y="2756187"/>
        <a:ext cx="9165006" cy="829999"/>
      </dsp:txXfrm>
    </dsp:sp>
    <dsp:sp modelId="{ADEB9695-ABBE-4301-967F-B01328E776E2}">
      <dsp:nvSpPr>
        <dsp:cNvPr id="0" name=""/>
        <dsp:cNvSpPr/>
      </dsp:nvSpPr>
      <dsp:spPr>
        <a:xfrm>
          <a:off x="1958906" y="3548102"/>
          <a:ext cx="934013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364C47-464C-494E-9618-739A0A84F620}">
      <dsp:nvSpPr>
        <dsp:cNvPr id="0" name=""/>
        <dsp:cNvSpPr/>
      </dsp:nvSpPr>
      <dsp:spPr>
        <a:xfrm>
          <a:off x="2197359" y="3679055"/>
          <a:ext cx="9165006" cy="82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S_tradnl" sz="1700" kern="1200" dirty="0"/>
            <a:t>Establecer el porcentaje de resistencia de </a:t>
          </a:r>
          <a:r>
            <a:rPr lang="es-ES_tradnl" sz="1700" i="1" kern="1200" dirty="0"/>
            <a:t>Bacteroides</a:t>
          </a:r>
          <a:r>
            <a:rPr lang="es-ES_tradnl" sz="1700" kern="1200" dirty="0"/>
            <a:t> </a:t>
          </a:r>
          <a:r>
            <a:rPr lang="es-ES_tradnl" sz="1700" kern="1200" dirty="0" err="1"/>
            <a:t>spp</a:t>
          </a:r>
          <a:r>
            <a:rPr lang="es-ES_tradnl" sz="1700" kern="1200" dirty="0"/>
            <a:t>. a penicilinas, combinaciones de β-lactámicos con inhibidores de β-lactamasas, cefemas, carbapenémicos, tetraciclinas, lincosamidas, fenicoles y nitroimidazoles.</a:t>
          </a:r>
          <a:endParaRPr lang="es-EC" sz="1700" kern="1200" dirty="0"/>
        </a:p>
      </dsp:txBody>
      <dsp:txXfrm>
        <a:off x="2197359" y="3679055"/>
        <a:ext cx="9165006" cy="829999"/>
      </dsp:txXfrm>
    </dsp:sp>
    <dsp:sp modelId="{6C80E2C2-013E-4E06-964E-EAF5746E5A46}">
      <dsp:nvSpPr>
        <dsp:cNvPr id="0" name=""/>
        <dsp:cNvSpPr/>
      </dsp:nvSpPr>
      <dsp:spPr>
        <a:xfrm>
          <a:off x="1936209" y="4530294"/>
          <a:ext cx="934013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6CB08-B285-4D3D-A1DD-E43B0C5B2757}">
      <dsp:nvSpPr>
        <dsp:cNvPr id="0" name=""/>
        <dsp:cNvSpPr/>
      </dsp:nvSpPr>
      <dsp:spPr>
        <a:xfrm>
          <a:off x="661789" y="1704"/>
          <a:ext cx="3024187" cy="15120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s-EC" sz="4400" kern="1200" dirty="0"/>
            <a:t>Patrones de resistencia</a:t>
          </a:r>
        </a:p>
      </dsp:txBody>
      <dsp:txXfrm>
        <a:off x="706077" y="45992"/>
        <a:ext cx="2935611" cy="1423517"/>
      </dsp:txXfrm>
    </dsp:sp>
    <dsp:sp modelId="{A0B43DAA-BAA9-458E-8DB1-E1FDD75DE1AE}">
      <dsp:nvSpPr>
        <dsp:cNvPr id="0" name=""/>
        <dsp:cNvSpPr/>
      </dsp:nvSpPr>
      <dsp:spPr>
        <a:xfrm>
          <a:off x="964207" y="1513798"/>
          <a:ext cx="302418" cy="1134070"/>
        </a:xfrm>
        <a:custGeom>
          <a:avLst/>
          <a:gdLst/>
          <a:ahLst/>
          <a:cxnLst/>
          <a:rect l="0" t="0" r="0" b="0"/>
          <a:pathLst>
            <a:path>
              <a:moveTo>
                <a:pt x="0" y="0"/>
              </a:moveTo>
              <a:lnTo>
                <a:pt x="0" y="1134070"/>
              </a:lnTo>
              <a:lnTo>
                <a:pt x="302418" y="113407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F4950A-FD69-4780-82C4-CD0DFA2FCA63}">
      <dsp:nvSpPr>
        <dsp:cNvPr id="0" name=""/>
        <dsp:cNvSpPr/>
      </dsp:nvSpPr>
      <dsp:spPr>
        <a:xfrm>
          <a:off x="1266626" y="1891821"/>
          <a:ext cx="2419350" cy="151209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tabLst>
              <a:tab pos="1524000" algn="l"/>
            </a:tabLst>
          </a:pPr>
          <a:r>
            <a:rPr lang="es-EC" sz="2800" kern="1200" dirty="0"/>
            <a:t>Variación entre localidades</a:t>
          </a:r>
        </a:p>
      </dsp:txBody>
      <dsp:txXfrm>
        <a:off x="1310914" y="1936109"/>
        <a:ext cx="2330774" cy="1423517"/>
      </dsp:txXfrm>
    </dsp:sp>
    <dsp:sp modelId="{976598D8-0590-4D3A-A586-B2EAF2A1B6B2}">
      <dsp:nvSpPr>
        <dsp:cNvPr id="0" name=""/>
        <dsp:cNvSpPr/>
      </dsp:nvSpPr>
      <dsp:spPr>
        <a:xfrm>
          <a:off x="964207" y="1513798"/>
          <a:ext cx="302418" cy="3024187"/>
        </a:xfrm>
        <a:custGeom>
          <a:avLst/>
          <a:gdLst/>
          <a:ahLst/>
          <a:cxnLst/>
          <a:rect l="0" t="0" r="0" b="0"/>
          <a:pathLst>
            <a:path>
              <a:moveTo>
                <a:pt x="0" y="0"/>
              </a:moveTo>
              <a:lnTo>
                <a:pt x="0" y="3024187"/>
              </a:lnTo>
              <a:lnTo>
                <a:pt x="302418" y="302418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C39972-F7E6-48D1-919A-6ABC16FE5E73}">
      <dsp:nvSpPr>
        <dsp:cNvPr id="0" name=""/>
        <dsp:cNvSpPr/>
      </dsp:nvSpPr>
      <dsp:spPr>
        <a:xfrm>
          <a:off x="1266626" y="3781938"/>
          <a:ext cx="2419350" cy="151209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C" sz="2800" kern="1200" dirty="0"/>
            <a:t>Contraste de perfiles</a:t>
          </a:r>
        </a:p>
      </dsp:txBody>
      <dsp:txXfrm>
        <a:off x="1310914" y="3826226"/>
        <a:ext cx="2330774" cy="1423517"/>
      </dsp:txXfrm>
    </dsp:sp>
    <dsp:sp modelId="{5C4903D0-C0EC-45EB-83A9-3C92066A90BC}">
      <dsp:nvSpPr>
        <dsp:cNvPr id="0" name=""/>
        <dsp:cNvSpPr/>
      </dsp:nvSpPr>
      <dsp:spPr>
        <a:xfrm>
          <a:off x="4442023" y="1704"/>
          <a:ext cx="3024187" cy="151209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s-EC" sz="4400" kern="1200" dirty="0"/>
            <a:t>Causas de variación</a:t>
          </a:r>
        </a:p>
      </dsp:txBody>
      <dsp:txXfrm>
        <a:off x="4486311" y="45992"/>
        <a:ext cx="2935611" cy="1423517"/>
      </dsp:txXfrm>
    </dsp:sp>
    <dsp:sp modelId="{D984BB7F-DADF-4A97-9D78-072FA3EAFB41}">
      <dsp:nvSpPr>
        <dsp:cNvPr id="0" name=""/>
        <dsp:cNvSpPr/>
      </dsp:nvSpPr>
      <dsp:spPr>
        <a:xfrm>
          <a:off x="4744442" y="1513798"/>
          <a:ext cx="302418" cy="1134070"/>
        </a:xfrm>
        <a:custGeom>
          <a:avLst/>
          <a:gdLst/>
          <a:ahLst/>
          <a:cxnLst/>
          <a:rect l="0" t="0" r="0" b="0"/>
          <a:pathLst>
            <a:path>
              <a:moveTo>
                <a:pt x="0" y="0"/>
              </a:moveTo>
              <a:lnTo>
                <a:pt x="0" y="1134070"/>
              </a:lnTo>
              <a:lnTo>
                <a:pt x="302418" y="113407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D0C01D-260E-4AE3-B16E-10EABDBD0632}">
      <dsp:nvSpPr>
        <dsp:cNvPr id="0" name=""/>
        <dsp:cNvSpPr/>
      </dsp:nvSpPr>
      <dsp:spPr>
        <a:xfrm>
          <a:off x="5046860" y="1891821"/>
          <a:ext cx="2419350" cy="151209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C" sz="2800" kern="1200" dirty="0"/>
            <a:t>Patrones de prescripción</a:t>
          </a:r>
        </a:p>
      </dsp:txBody>
      <dsp:txXfrm>
        <a:off x="5091148" y="1936109"/>
        <a:ext cx="2330774" cy="1423517"/>
      </dsp:txXfrm>
    </dsp:sp>
    <dsp:sp modelId="{FB9B0615-3C4F-4A65-B71A-13414765F414}">
      <dsp:nvSpPr>
        <dsp:cNvPr id="0" name=""/>
        <dsp:cNvSpPr/>
      </dsp:nvSpPr>
      <dsp:spPr>
        <a:xfrm>
          <a:off x="4744442" y="1513798"/>
          <a:ext cx="302418" cy="3024187"/>
        </a:xfrm>
        <a:custGeom>
          <a:avLst/>
          <a:gdLst/>
          <a:ahLst/>
          <a:cxnLst/>
          <a:rect l="0" t="0" r="0" b="0"/>
          <a:pathLst>
            <a:path>
              <a:moveTo>
                <a:pt x="0" y="0"/>
              </a:moveTo>
              <a:lnTo>
                <a:pt x="0" y="3024187"/>
              </a:lnTo>
              <a:lnTo>
                <a:pt x="302418" y="302418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283453-398D-471A-8EA0-6E06315CBAFD}">
      <dsp:nvSpPr>
        <dsp:cNvPr id="0" name=""/>
        <dsp:cNvSpPr/>
      </dsp:nvSpPr>
      <dsp:spPr>
        <a:xfrm>
          <a:off x="5046860" y="3781938"/>
          <a:ext cx="2419350" cy="1512093"/>
        </a:xfrm>
        <a:prstGeom prst="roundRect">
          <a:avLst>
            <a:gd name="adj" fmla="val 10000"/>
          </a:avLst>
        </a:prstGeom>
        <a:no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C" sz="2800" kern="1200" dirty="0"/>
            <a:t>Reclasificación taxonómica</a:t>
          </a:r>
        </a:p>
      </dsp:txBody>
      <dsp:txXfrm>
        <a:off x="5091148" y="3826226"/>
        <a:ext cx="2330774" cy="1423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F12E7-8302-4617-82C3-4E37CE7A5D1F}">
      <dsp:nvSpPr>
        <dsp:cNvPr id="0" name=""/>
        <dsp:cNvSpPr/>
      </dsp:nvSpPr>
      <dsp:spPr>
        <a:xfrm rot="10800000">
          <a:off x="1597414" y="0"/>
          <a:ext cx="8857287" cy="1986057"/>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579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kern="1200" dirty="0"/>
            <a:t>El cultivo microbiológico de muestras clínicas demostró que </a:t>
          </a:r>
          <a:r>
            <a:rPr lang="es-EC" sz="2000" i="1" kern="1200" dirty="0"/>
            <a:t>Bacteroides fragilis</a:t>
          </a:r>
          <a:r>
            <a:rPr lang="es-EC" sz="2000" kern="1200" dirty="0"/>
            <a:t>, </a:t>
          </a:r>
          <a:r>
            <a:rPr lang="es-EC" sz="2000" i="1" kern="1200" dirty="0"/>
            <a:t>B. ovatus </a:t>
          </a:r>
          <a:r>
            <a:rPr lang="es-EC" sz="2000" kern="1200" dirty="0"/>
            <a:t>y </a:t>
          </a:r>
          <a:r>
            <a:rPr lang="es-EC" sz="2000" i="1" kern="1200" dirty="0"/>
            <a:t>Parabacteroides distasonis </a:t>
          </a:r>
          <a:r>
            <a:rPr lang="es-EC" sz="2000" kern="1200" dirty="0"/>
            <a:t>son las especies con mayor frecuencia en las muestras clínicas (69.6%, 10.9% y 8.7%, respectivamente).</a:t>
          </a:r>
        </a:p>
      </dsp:txBody>
      <dsp:txXfrm rot="10800000">
        <a:off x="2093928" y="0"/>
        <a:ext cx="8360773" cy="1986057"/>
      </dsp:txXfrm>
    </dsp:sp>
    <dsp:sp modelId="{A516CE0A-0B46-424B-8790-BCD521C42A6A}">
      <dsp:nvSpPr>
        <dsp:cNvPr id="0" name=""/>
        <dsp:cNvSpPr/>
      </dsp:nvSpPr>
      <dsp:spPr>
        <a:xfrm>
          <a:off x="0" y="1692"/>
          <a:ext cx="1986057" cy="1986057"/>
        </a:xfrm>
        <a:prstGeom prst="ellipse">
          <a:avLst/>
        </a:prstGeom>
        <a:blipFill rotWithShape="1">
          <a:blip xmlns:r="http://schemas.openxmlformats.org/officeDocument/2006/relationships" r:embed="rId1"/>
          <a:srcRect/>
          <a:stretch>
            <a:fillRect l="-15000" r="-1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5737EF4-3658-47FB-BA07-7111AD0E26D3}">
      <dsp:nvSpPr>
        <dsp:cNvPr id="0" name=""/>
        <dsp:cNvSpPr/>
      </dsp:nvSpPr>
      <dsp:spPr>
        <a:xfrm rot="10800000">
          <a:off x="1553957" y="2583368"/>
          <a:ext cx="8883418" cy="1986057"/>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579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kern="1200" dirty="0"/>
            <a:t>Los estudios de susceptibilidad mediante la técnica de microdilución permiten conocer las concentraciones mínimas inhibitorias y, con base en ello, categorizar el nivel de resistencia de las cepas de </a:t>
          </a:r>
          <a:r>
            <a:rPr lang="es-EC" sz="2000" i="1" kern="1200" dirty="0"/>
            <a:t>Bacteroides</a:t>
          </a:r>
          <a:r>
            <a:rPr lang="es-EC" sz="2000" kern="1200" dirty="0"/>
            <a:t>.</a:t>
          </a:r>
        </a:p>
      </dsp:txBody>
      <dsp:txXfrm rot="10800000">
        <a:off x="2050471" y="2583368"/>
        <a:ext cx="8386904" cy="1986057"/>
      </dsp:txXfrm>
    </dsp:sp>
    <dsp:sp modelId="{6E0C91BD-B158-4514-8E39-4DD6F2F6D09C}">
      <dsp:nvSpPr>
        <dsp:cNvPr id="0" name=""/>
        <dsp:cNvSpPr/>
      </dsp:nvSpPr>
      <dsp:spPr>
        <a:xfrm>
          <a:off x="0" y="2581695"/>
          <a:ext cx="1986057" cy="1986057"/>
        </a:xfrm>
        <a:prstGeom prst="ellipse">
          <a:avLst/>
        </a:prstGeom>
        <a:blipFill rotWithShape="1">
          <a:blip xmlns:r="http://schemas.openxmlformats.org/officeDocument/2006/relationships" r:embed="rId2"/>
          <a:srcRect/>
          <a:stretch>
            <a:fillRect l="-36000" r="-3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37EF4-3658-47FB-BA07-7111AD0E26D3}">
      <dsp:nvSpPr>
        <dsp:cNvPr id="0" name=""/>
        <dsp:cNvSpPr/>
      </dsp:nvSpPr>
      <dsp:spPr>
        <a:xfrm rot="10800000">
          <a:off x="1604429" y="6690"/>
          <a:ext cx="9271283" cy="2313882"/>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0358" tIns="76200" rIns="142240" bIns="76200" numCol="1" spcCol="1270" anchor="ctr" anchorCtr="0">
          <a:noAutofit/>
        </a:bodyPr>
        <a:lstStyle/>
        <a:p>
          <a:pPr marL="0" lvl="0" indent="0" algn="ctr" defTabSz="889000">
            <a:lnSpc>
              <a:spcPct val="90000"/>
            </a:lnSpc>
            <a:spcBef>
              <a:spcPct val="0"/>
            </a:spcBef>
            <a:spcAft>
              <a:spcPct val="35000"/>
            </a:spcAft>
            <a:buNone/>
          </a:pPr>
          <a:r>
            <a:rPr lang="es-ES_tradnl" sz="2000" kern="1200" dirty="0"/>
            <a:t>Las especies del género </a:t>
          </a:r>
          <a:r>
            <a:rPr lang="es-ES_tradnl" sz="2000" i="1" kern="1200" dirty="0"/>
            <a:t>Bacteroides </a:t>
          </a:r>
          <a:r>
            <a:rPr lang="es-ES_tradnl" sz="2000" kern="1200" dirty="0"/>
            <a:t>presentaron resistencia a varias categorías de antibióticos; específicamente, con las 46 cepas evaluadas, las mayores tasas de resistencia se encontraron para AMP y PEN (95.7%) y; por el contrario, las menores se determinaron para CHL (8.3%) e IMI (13.0%).</a:t>
          </a:r>
          <a:endParaRPr lang="es-EC" sz="2000" kern="1200" dirty="0"/>
        </a:p>
      </dsp:txBody>
      <dsp:txXfrm rot="10800000">
        <a:off x="2182899" y="6690"/>
        <a:ext cx="8692813" cy="2313882"/>
      </dsp:txXfrm>
    </dsp:sp>
    <dsp:sp modelId="{6E0C91BD-B158-4514-8E39-4DD6F2F6D09C}">
      <dsp:nvSpPr>
        <dsp:cNvPr id="0" name=""/>
        <dsp:cNvSpPr/>
      </dsp:nvSpPr>
      <dsp:spPr>
        <a:xfrm>
          <a:off x="0" y="159024"/>
          <a:ext cx="2003266" cy="2003336"/>
        </a:xfrm>
        <a:prstGeom prst="ellipse">
          <a:avLst/>
        </a:prstGeom>
        <a:blipFill rotWithShape="1">
          <a:blip xmlns:r="http://schemas.openxmlformats.org/officeDocument/2006/relationships" r:embed="rId1"/>
          <a:srcRect/>
          <a:stretch>
            <a:fillRect l="-18000" r="-1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9226D3F-2DD8-4402-9D48-0E77727521FF}">
      <dsp:nvSpPr>
        <dsp:cNvPr id="0" name=""/>
        <dsp:cNvSpPr/>
      </dsp:nvSpPr>
      <dsp:spPr>
        <a:xfrm rot="10800000">
          <a:off x="1612611" y="2853199"/>
          <a:ext cx="9257529" cy="2313882"/>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0358" tIns="68580" rIns="128016" bIns="68580" numCol="1" spcCol="1270" anchor="ctr" anchorCtr="0">
          <a:noAutofit/>
        </a:bodyPr>
        <a:lstStyle/>
        <a:p>
          <a:pPr marL="0" lvl="0" indent="0" algn="ctr" defTabSz="800100">
            <a:lnSpc>
              <a:spcPct val="90000"/>
            </a:lnSpc>
            <a:spcBef>
              <a:spcPct val="0"/>
            </a:spcBef>
            <a:spcAft>
              <a:spcPct val="35000"/>
            </a:spcAft>
            <a:buNone/>
          </a:pPr>
          <a:r>
            <a:rPr lang="es-ES_tradnl" sz="1800" kern="1200" dirty="0"/>
            <a:t>El contraste de los porcentajes de resistencia encontrados con reportes de Europa, Asia y América describió que AMP (95.7%), PEN (95.7%), AUG (39.1%), P/T4 (15.2%), IMI (13%), MERO (19.6%), CLI (60.9%) y TET (82.6%) se encontraron próximas a las mayores tasas registradas en otras investigaciones; mientras que PIP (58.7%), A/S2 (28.3%), CHL (8.7%) y MRD (23.9%) mostraron una frecuencia ubicada por encima del resto de reportes, y; solo TANS (19.6%) y FOX (17.4%) presentaron una tendencia similar a otras publicaciones.</a:t>
          </a:r>
          <a:endParaRPr lang="es-EC" sz="1800" kern="1200" dirty="0"/>
        </a:p>
      </dsp:txBody>
      <dsp:txXfrm rot="10800000">
        <a:off x="2191081" y="2853199"/>
        <a:ext cx="8679059" cy="2313882"/>
      </dsp:txXfrm>
    </dsp:sp>
    <dsp:sp modelId="{0CF3741C-1C78-472C-9844-268ABFBD3E6E}">
      <dsp:nvSpPr>
        <dsp:cNvPr id="0" name=""/>
        <dsp:cNvSpPr/>
      </dsp:nvSpPr>
      <dsp:spPr>
        <a:xfrm>
          <a:off x="0" y="2971762"/>
          <a:ext cx="2003266" cy="2076755"/>
        </a:xfrm>
        <a:prstGeom prst="ellipse">
          <a:avLst/>
        </a:prstGeom>
        <a:blipFill rotWithShape="1">
          <a:blip xmlns:r="http://schemas.openxmlformats.org/officeDocument/2006/relationships" r:embed="rId2"/>
          <a:srcRect/>
          <a:stretch>
            <a:fillRect l="-10000" r="-1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F12E7-8302-4617-82C3-4E37CE7A5D1F}">
      <dsp:nvSpPr>
        <dsp:cNvPr id="0" name=""/>
        <dsp:cNvSpPr/>
      </dsp:nvSpPr>
      <dsp:spPr>
        <a:xfrm rot="10800000">
          <a:off x="1463158" y="0"/>
          <a:ext cx="8884883" cy="1435313"/>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933" tIns="64770" rIns="120904" bIns="64770" numCol="1" spcCol="1270" anchor="ctr" anchorCtr="0">
          <a:noAutofit/>
        </a:bodyPr>
        <a:lstStyle/>
        <a:p>
          <a:pPr marL="0" lvl="0" indent="0" algn="ctr" defTabSz="755650">
            <a:lnSpc>
              <a:spcPct val="90000"/>
            </a:lnSpc>
            <a:spcBef>
              <a:spcPct val="0"/>
            </a:spcBef>
            <a:spcAft>
              <a:spcPct val="35000"/>
            </a:spcAft>
            <a:buNone/>
          </a:pPr>
          <a:r>
            <a:rPr lang="es-ES_tradnl" sz="1700" kern="1200" dirty="0"/>
            <a:t>Realizar un monitoreo en los años posteriores a este proyecto a fin de llevar un seguimiento de la evolución de los patrones de resistencia, de esta manera contar con información actualizada para la selección adecuada de tratamientos con antibióticos por parte de los expertos de la salud y reducir la presión selectiva en el desarrollo de resistencia.</a:t>
          </a:r>
          <a:endParaRPr lang="es-EC" sz="1700" kern="1200" dirty="0"/>
        </a:p>
      </dsp:txBody>
      <dsp:txXfrm rot="10800000">
        <a:off x="1821986" y="0"/>
        <a:ext cx="8526055" cy="1435313"/>
      </dsp:txXfrm>
    </dsp:sp>
    <dsp:sp modelId="{A516CE0A-0B46-424B-8790-BCD521C42A6A}">
      <dsp:nvSpPr>
        <dsp:cNvPr id="0" name=""/>
        <dsp:cNvSpPr/>
      </dsp:nvSpPr>
      <dsp:spPr>
        <a:xfrm>
          <a:off x="0" y="0"/>
          <a:ext cx="1435313" cy="1435313"/>
        </a:xfrm>
        <a:prstGeom prst="ellipse">
          <a:avLst/>
        </a:prstGeom>
        <a:blipFill rotWithShape="1">
          <a:blip xmlns:r="http://schemas.openxmlformats.org/officeDocument/2006/relationships" r:embed="rId1"/>
          <a:srcRect/>
          <a:stretch>
            <a:fillRect l="-4000" r="-4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737EF4-3658-47FB-BA07-7111AD0E26D3}">
      <dsp:nvSpPr>
        <dsp:cNvPr id="0" name=""/>
        <dsp:cNvSpPr/>
      </dsp:nvSpPr>
      <dsp:spPr>
        <a:xfrm rot="10800000">
          <a:off x="1419566" y="1868327"/>
          <a:ext cx="8911096" cy="1435313"/>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933" tIns="64770" rIns="120904" bIns="64770" numCol="1" spcCol="1270" anchor="ctr" anchorCtr="0">
          <a:noAutofit/>
        </a:bodyPr>
        <a:lstStyle/>
        <a:p>
          <a:pPr marL="0" lvl="0" indent="0" algn="ctr" defTabSz="755650">
            <a:lnSpc>
              <a:spcPct val="90000"/>
            </a:lnSpc>
            <a:spcBef>
              <a:spcPct val="0"/>
            </a:spcBef>
            <a:spcAft>
              <a:spcPct val="35000"/>
            </a:spcAft>
            <a:buNone/>
          </a:pPr>
          <a:r>
            <a:rPr lang="es-ES_tradnl" sz="1700" kern="1200" dirty="0"/>
            <a:t>Llevar a cabo estudios para caracterizar los determinantes de resistencia presentes en Ecuador y contribuir a la adecuada selección de antimicrobianos.</a:t>
          </a:r>
          <a:endParaRPr lang="es-EC" sz="1700" kern="1200" dirty="0"/>
        </a:p>
      </dsp:txBody>
      <dsp:txXfrm rot="10800000">
        <a:off x="1778394" y="1868327"/>
        <a:ext cx="8552268" cy="1435313"/>
      </dsp:txXfrm>
    </dsp:sp>
    <dsp:sp modelId="{6E0C91BD-B158-4514-8E39-4DD6F2F6D09C}">
      <dsp:nvSpPr>
        <dsp:cNvPr id="0" name=""/>
        <dsp:cNvSpPr/>
      </dsp:nvSpPr>
      <dsp:spPr>
        <a:xfrm>
          <a:off x="0" y="1866504"/>
          <a:ext cx="1435313" cy="1435313"/>
        </a:xfrm>
        <a:prstGeom prst="ellipse">
          <a:avLst/>
        </a:prstGeom>
        <a:blipFill rotWithShape="1">
          <a:blip xmlns:r="http://schemas.openxmlformats.org/officeDocument/2006/relationships" r:embed="rId2"/>
          <a:srcRect/>
          <a:stretch>
            <a:fillRect t="-10000" b="-10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226D3F-2DD8-4402-9D48-0E77727521FF}">
      <dsp:nvSpPr>
        <dsp:cNvPr id="0" name=""/>
        <dsp:cNvSpPr/>
      </dsp:nvSpPr>
      <dsp:spPr>
        <a:xfrm rot="10800000">
          <a:off x="1427429" y="3730270"/>
          <a:ext cx="8897876" cy="1435313"/>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933" tIns="64770" rIns="120904" bIns="64770" numCol="1" spcCol="1270" anchor="ctr" anchorCtr="0">
          <a:noAutofit/>
        </a:bodyPr>
        <a:lstStyle/>
        <a:p>
          <a:pPr marL="0" lvl="0" indent="0" algn="ctr" defTabSz="755650">
            <a:lnSpc>
              <a:spcPct val="90000"/>
            </a:lnSpc>
            <a:spcBef>
              <a:spcPct val="0"/>
            </a:spcBef>
            <a:spcAft>
              <a:spcPct val="35000"/>
            </a:spcAft>
            <a:buNone/>
          </a:pPr>
          <a:r>
            <a:rPr lang="es-ES_tradnl" sz="1700" kern="1200" dirty="0"/>
            <a:t>Concientizar en los expertos de la salud y la comunidad en general, sobre las consecuencias del uso indiscriminado e inapropiado de antibióticos y la importancia de la responsabilidad social; con el fin de mejorar los pronósticos sobre infecciones, reducir la estancia en las casas de salud, así como el costo que representa el tratamiento de estos cuadros clínicos para el paciente y el Sistema Sanitario y de Salud.</a:t>
          </a:r>
          <a:endParaRPr lang="es-EC" sz="1700" kern="1200" dirty="0"/>
        </a:p>
      </dsp:txBody>
      <dsp:txXfrm rot="10800000">
        <a:off x="1786257" y="3730270"/>
        <a:ext cx="8539048" cy="1435313"/>
      </dsp:txXfrm>
    </dsp:sp>
    <dsp:sp modelId="{0CF3741C-1C78-472C-9844-268ABFBD3E6E}">
      <dsp:nvSpPr>
        <dsp:cNvPr id="0" name=""/>
        <dsp:cNvSpPr/>
      </dsp:nvSpPr>
      <dsp:spPr>
        <a:xfrm>
          <a:off x="0" y="3730270"/>
          <a:ext cx="1435313" cy="1435313"/>
        </a:xfrm>
        <a:prstGeom prst="ellipse">
          <a:avLst/>
        </a:prstGeom>
        <a:blipFill rotWithShape="1">
          <a:blip xmlns:r="http://schemas.openxmlformats.org/officeDocument/2006/relationships" r:embed="rId3"/>
          <a:srcRect/>
          <a:stretch>
            <a:fillRect t="-2000" b="-2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23B0E4C-F602-43FB-8C80-0831C76474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9509824E-49C3-43D6-ABCB-3CE19FB715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C4D6BC-735B-409B-B54F-12A4FAEC0238}" type="datetimeFigureOut">
              <a:rPr lang="es-EC" smtClean="0"/>
              <a:t>31/8/2021</a:t>
            </a:fld>
            <a:endParaRPr lang="es-EC"/>
          </a:p>
        </p:txBody>
      </p:sp>
      <p:sp>
        <p:nvSpPr>
          <p:cNvPr id="4" name="Marcador de pie de página 3">
            <a:extLst>
              <a:ext uri="{FF2B5EF4-FFF2-40B4-BE49-F238E27FC236}">
                <a16:creationId xmlns:a16="http://schemas.microsoft.com/office/drawing/2014/main" id="{0E468ABC-F14D-48F7-A628-E6F9EF0FC5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0C2805F1-ABB9-4CD3-A118-06B1A05B09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0B6CAD-5864-4F85-A8EE-427E99A87860}" type="slidenum">
              <a:rPr lang="es-EC" smtClean="0"/>
              <a:t>‹Nº›</a:t>
            </a:fld>
            <a:endParaRPr lang="es-EC"/>
          </a:p>
        </p:txBody>
      </p:sp>
    </p:spTree>
    <p:extLst>
      <p:ext uri="{BB962C8B-B14F-4D97-AF65-F5344CB8AC3E}">
        <p14:creationId xmlns:p14="http://schemas.microsoft.com/office/powerpoint/2010/main" val="32143579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39C28-9193-4562-9D7A-1EF010C15851}" type="datetimeFigureOut">
              <a:rPr lang="es-EC" smtClean="0"/>
              <a:t>31/8/2021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9DB09-8D2A-4D6E-9F24-FD44D7E0E9C9}" type="slidenum">
              <a:rPr lang="es-EC" smtClean="0"/>
              <a:t>‹Nº›</a:t>
            </a:fld>
            <a:endParaRPr lang="es-EC"/>
          </a:p>
        </p:txBody>
      </p:sp>
    </p:spTree>
    <p:extLst>
      <p:ext uri="{BB962C8B-B14F-4D97-AF65-F5344CB8AC3E}">
        <p14:creationId xmlns:p14="http://schemas.microsoft.com/office/powerpoint/2010/main" val="1384565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a:t>
            </a:fld>
            <a:endParaRPr lang="es-ES"/>
          </a:p>
        </p:txBody>
      </p:sp>
    </p:spTree>
    <p:extLst>
      <p:ext uri="{BB962C8B-B14F-4D97-AF65-F5344CB8AC3E}">
        <p14:creationId xmlns:p14="http://schemas.microsoft.com/office/powerpoint/2010/main" val="306920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73172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34237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370452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562015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99613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57376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431815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726229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040348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93482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885155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Tree>
    <p:extLst>
      <p:ext uri="{BB962C8B-B14F-4D97-AF65-F5344CB8AC3E}">
        <p14:creationId xmlns:p14="http://schemas.microsoft.com/office/powerpoint/2010/main" val="1929757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770893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515207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766878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766209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166169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275285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615391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747391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02770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641378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729092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126772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25455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565067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29501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646356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303233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54761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064174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2" name="Object 2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153" name="CorelDRAW" r:id="rId3" imgW="9151920" imgH="5621400" progId="">
                  <p:embed/>
                </p:oleObj>
              </mc:Choice>
              <mc:Fallback>
                <p:oleObj name="CorelDRAW" r:id="rId3" imgW="9151920" imgH="5621400" progId="">
                  <p:embed/>
                  <p:pic>
                    <p:nvPicPr>
                      <p:cNvPr id="2"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sp>
        <p:nvSpPr>
          <p:cNvPr id="4" name="Rectangle 25"/>
          <p:cNvSpPr>
            <a:spLocks noChangeArrowheads="1"/>
          </p:cNvSpPr>
          <p:nvPr/>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sp>
        <p:nvSpPr>
          <p:cNvPr id="5" name="Rectangle 26"/>
          <p:cNvSpPr>
            <a:spLocks noChangeArrowheads="1"/>
          </p:cNvSpPr>
          <p:nvPr/>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sp>
        <p:nvSpPr>
          <p:cNvPr id="6" name="Rectangle 27"/>
          <p:cNvSpPr>
            <a:spLocks noChangeArrowheads="1"/>
          </p:cNvSpPr>
          <p:nvPr/>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90513" y="260350"/>
            <a:ext cx="1055687" cy="792163"/>
          </a:xfrm>
          <a:prstGeom prst="ellipse">
            <a:avLst/>
          </a:prstGeom>
          <a:solidFill>
            <a:schemeClr val="bg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a:solidFill>
                <a:srgbClr val="000000"/>
              </a:solidFill>
              <a:cs typeface="Arial" panose="020B0604020202020204" pitchFamily="34" charset="0"/>
            </a:endParaRPr>
          </a:p>
        </p:txBody>
      </p:sp>
      <p:pic>
        <p:nvPicPr>
          <p:cNvPr id="9" name="Picture 49" descr="LOGO ESPE ORIGINAL copia"/>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44463" y="115888"/>
            <a:ext cx="44164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04543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pic>
        <p:nvPicPr>
          <p:cNvPr id="4" name="Imagen 3">
            <a:extLst>
              <a:ext uri="{FF2B5EF4-FFF2-40B4-BE49-F238E27FC236}">
                <a16:creationId xmlns:a16="http://schemas.microsoft.com/office/drawing/2014/main" id="{E2E21A06-AFC5-46C3-AFA6-A0E5A37543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8411" y="5945641"/>
            <a:ext cx="3236293" cy="857767"/>
          </a:xfrm>
          <a:prstGeom prst="rect">
            <a:avLst/>
          </a:prstGeom>
        </p:spPr>
      </p:pic>
    </p:spTree>
    <p:extLst>
      <p:ext uri="{BB962C8B-B14F-4D97-AF65-F5344CB8AC3E}">
        <p14:creationId xmlns:p14="http://schemas.microsoft.com/office/powerpoint/2010/main" val="283315548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pic>
        <p:nvPicPr>
          <p:cNvPr id="4" name="Imagen 3">
            <a:extLst>
              <a:ext uri="{FF2B5EF4-FFF2-40B4-BE49-F238E27FC236}">
                <a16:creationId xmlns:a16="http://schemas.microsoft.com/office/drawing/2014/main" id="{F5CBA9F7-0B37-489B-BF13-A34D8D57B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8411" y="5945641"/>
            <a:ext cx="3236293" cy="857767"/>
          </a:xfrm>
          <a:prstGeom prst="rect">
            <a:avLst/>
          </a:prstGeom>
        </p:spPr>
      </p:pic>
    </p:spTree>
    <p:extLst>
      <p:ext uri="{BB962C8B-B14F-4D97-AF65-F5344CB8AC3E}">
        <p14:creationId xmlns:p14="http://schemas.microsoft.com/office/powerpoint/2010/main" val="52003689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a:xfrm>
            <a:off x="838200" y="6356350"/>
            <a:ext cx="2743200" cy="365125"/>
          </a:xfrm>
          <a:prstGeom prst="rect">
            <a:avLst/>
          </a:prstGeom>
        </p:spPr>
        <p:txBody>
          <a:bodyPr/>
          <a:lstStyle/>
          <a:p>
            <a:endParaRPr lang="es-EC"/>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C"/>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7BB105AC-5687-4D32-BF4C-3C4CB09FD13A}" type="slidenum">
              <a:rPr lang="es-EC" smtClean="0"/>
              <a:t>‹Nº›</a:t>
            </a:fld>
            <a:endParaRPr lang="es-EC" dirty="0"/>
          </a:p>
        </p:txBody>
      </p:sp>
      <p:pic>
        <p:nvPicPr>
          <p:cNvPr id="7" name="Imagen 6">
            <a:extLst>
              <a:ext uri="{FF2B5EF4-FFF2-40B4-BE49-F238E27FC236}">
                <a16:creationId xmlns:a16="http://schemas.microsoft.com/office/drawing/2014/main" id="{7C255575-34F6-4E88-8B5B-EE4F29B807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8411" y="5945641"/>
            <a:ext cx="3236293" cy="857767"/>
          </a:xfrm>
          <a:prstGeom prst="rect">
            <a:avLst/>
          </a:prstGeom>
        </p:spPr>
      </p:pic>
    </p:spTree>
    <p:extLst>
      <p:ext uri="{BB962C8B-B14F-4D97-AF65-F5344CB8AC3E}">
        <p14:creationId xmlns:p14="http://schemas.microsoft.com/office/powerpoint/2010/main" val="181004319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dirty="0"/>
              <a:t>Haga clic para modificar el estilo de título del patrón</a:t>
            </a:r>
            <a:endParaRPr lang="es-EC" dirty="0"/>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pic>
        <p:nvPicPr>
          <p:cNvPr id="4" name="Imagen 3">
            <a:extLst>
              <a:ext uri="{FF2B5EF4-FFF2-40B4-BE49-F238E27FC236}">
                <a16:creationId xmlns:a16="http://schemas.microsoft.com/office/drawing/2014/main" id="{49F20449-113A-461D-8DF2-C56BB806F9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8411" y="5945641"/>
            <a:ext cx="3236293" cy="857767"/>
          </a:xfrm>
          <a:prstGeom prst="rect">
            <a:avLst/>
          </a:prstGeom>
        </p:spPr>
      </p:pic>
    </p:spTree>
    <p:extLst>
      <p:ext uri="{BB962C8B-B14F-4D97-AF65-F5344CB8AC3E}">
        <p14:creationId xmlns:p14="http://schemas.microsoft.com/office/powerpoint/2010/main" val="285501749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pic>
        <p:nvPicPr>
          <p:cNvPr id="4" name="Imagen 3">
            <a:extLst>
              <a:ext uri="{FF2B5EF4-FFF2-40B4-BE49-F238E27FC236}">
                <a16:creationId xmlns:a16="http://schemas.microsoft.com/office/drawing/2014/main" id="{0840F4FA-03AD-4DA3-A089-48859BB9DE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8411" y="5945641"/>
            <a:ext cx="3236293" cy="857767"/>
          </a:xfrm>
          <a:prstGeom prst="rect">
            <a:avLst/>
          </a:prstGeom>
        </p:spPr>
      </p:pic>
    </p:spTree>
    <p:extLst>
      <p:ext uri="{BB962C8B-B14F-4D97-AF65-F5344CB8AC3E}">
        <p14:creationId xmlns:p14="http://schemas.microsoft.com/office/powerpoint/2010/main" val="11766062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pic>
        <p:nvPicPr>
          <p:cNvPr id="5" name="Imagen 4">
            <a:extLst>
              <a:ext uri="{FF2B5EF4-FFF2-40B4-BE49-F238E27FC236}">
                <a16:creationId xmlns:a16="http://schemas.microsoft.com/office/drawing/2014/main" id="{9BD20158-A25F-4014-951E-438DA9F50F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8411" y="5945641"/>
            <a:ext cx="3236293" cy="857767"/>
          </a:xfrm>
          <a:prstGeom prst="rect">
            <a:avLst/>
          </a:prstGeom>
        </p:spPr>
      </p:pic>
    </p:spTree>
    <p:extLst>
      <p:ext uri="{BB962C8B-B14F-4D97-AF65-F5344CB8AC3E}">
        <p14:creationId xmlns:p14="http://schemas.microsoft.com/office/powerpoint/2010/main" val="35518411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7350655" y="2707482"/>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pic>
        <p:nvPicPr>
          <p:cNvPr id="7" name="Imagen 6">
            <a:extLst>
              <a:ext uri="{FF2B5EF4-FFF2-40B4-BE49-F238E27FC236}">
                <a16:creationId xmlns:a16="http://schemas.microsoft.com/office/drawing/2014/main" id="{53CB313A-1945-4AA2-AD5B-C111A2B857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8411" y="5945641"/>
            <a:ext cx="3236293" cy="857767"/>
          </a:xfrm>
          <a:prstGeom prst="rect">
            <a:avLst/>
          </a:prstGeom>
        </p:spPr>
      </p:pic>
    </p:spTree>
    <p:extLst>
      <p:ext uri="{BB962C8B-B14F-4D97-AF65-F5344CB8AC3E}">
        <p14:creationId xmlns:p14="http://schemas.microsoft.com/office/powerpoint/2010/main" val="337009874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pic>
        <p:nvPicPr>
          <p:cNvPr id="3" name="Imagen 2">
            <a:extLst>
              <a:ext uri="{FF2B5EF4-FFF2-40B4-BE49-F238E27FC236}">
                <a16:creationId xmlns:a16="http://schemas.microsoft.com/office/drawing/2014/main" id="{A09F2DA4-8449-42F6-9167-CF8B3AB1D7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8411" y="5945641"/>
            <a:ext cx="3236293" cy="857767"/>
          </a:xfrm>
          <a:prstGeom prst="rect">
            <a:avLst/>
          </a:prstGeom>
        </p:spPr>
      </p:pic>
    </p:spTree>
    <p:extLst>
      <p:ext uri="{BB962C8B-B14F-4D97-AF65-F5344CB8AC3E}">
        <p14:creationId xmlns:p14="http://schemas.microsoft.com/office/powerpoint/2010/main" val="457991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13F11B5-B73F-482E-94CB-10D069B9A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8411" y="5945641"/>
            <a:ext cx="3236293" cy="857767"/>
          </a:xfrm>
          <a:prstGeom prst="rect">
            <a:avLst/>
          </a:prstGeom>
        </p:spPr>
      </p:pic>
    </p:spTree>
    <p:extLst>
      <p:ext uri="{BB962C8B-B14F-4D97-AF65-F5344CB8AC3E}">
        <p14:creationId xmlns:p14="http://schemas.microsoft.com/office/powerpoint/2010/main" val="386784481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pic>
        <p:nvPicPr>
          <p:cNvPr id="5" name="Imagen 4">
            <a:extLst>
              <a:ext uri="{FF2B5EF4-FFF2-40B4-BE49-F238E27FC236}">
                <a16:creationId xmlns:a16="http://schemas.microsoft.com/office/drawing/2014/main" id="{931AC521-6ADE-4E4F-BCDA-6684B95B9B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8411" y="5945641"/>
            <a:ext cx="3236293" cy="857767"/>
          </a:xfrm>
          <a:prstGeom prst="rect">
            <a:avLst/>
          </a:prstGeom>
        </p:spPr>
      </p:pic>
    </p:spTree>
    <p:extLst>
      <p:ext uri="{BB962C8B-B14F-4D97-AF65-F5344CB8AC3E}">
        <p14:creationId xmlns:p14="http://schemas.microsoft.com/office/powerpoint/2010/main" val="325211257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pic>
        <p:nvPicPr>
          <p:cNvPr id="5" name="Imagen 4">
            <a:extLst>
              <a:ext uri="{FF2B5EF4-FFF2-40B4-BE49-F238E27FC236}">
                <a16:creationId xmlns:a16="http://schemas.microsoft.com/office/drawing/2014/main" id="{45C88D94-7823-46CB-9370-D561972546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8411" y="5945641"/>
            <a:ext cx="3236293" cy="857767"/>
          </a:xfrm>
          <a:prstGeom prst="rect">
            <a:avLst/>
          </a:prstGeom>
        </p:spPr>
      </p:pic>
    </p:spTree>
    <p:extLst>
      <p:ext uri="{BB962C8B-B14F-4D97-AF65-F5344CB8AC3E}">
        <p14:creationId xmlns:p14="http://schemas.microsoft.com/office/powerpoint/2010/main" val="4249685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0"/>
            <a:ext cx="12192000" cy="620713"/>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a:solidFill>
                <a:srgbClr val="000000"/>
              </a:solidFill>
              <a:cs typeface="Arial" panose="020B0604020202020204" pitchFamily="34" charset="0"/>
            </a:endParaRPr>
          </a:p>
        </p:txBody>
      </p:sp>
      <p:sp>
        <p:nvSpPr>
          <p:cNvPr id="1027" name="Rectangle 21"/>
          <p:cNvSpPr>
            <a:spLocks noChangeArrowheads="1"/>
          </p:cNvSpPr>
          <p:nvPr/>
        </p:nvSpPr>
        <p:spPr bwMode="auto">
          <a:xfrm rot="10800000">
            <a:off x="0" y="6308725"/>
            <a:ext cx="10514013" cy="549275"/>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a:solidFill>
                <a:srgbClr val="000000"/>
              </a:solidFill>
              <a:cs typeface="Arial" panose="020B0604020202020204" pitchFamily="34" charset="0"/>
            </a:endParaRPr>
          </a:p>
        </p:txBody>
      </p:sp>
      <p:sp>
        <p:nvSpPr>
          <p:cNvPr id="1028" name="Line 23"/>
          <p:cNvSpPr>
            <a:spLocks noChangeShapeType="1"/>
          </p:cNvSpPr>
          <p:nvPr/>
        </p:nvSpPr>
        <p:spPr bwMode="auto">
          <a:xfrm rot="10800000" flipH="1">
            <a:off x="33338" y="6296025"/>
            <a:ext cx="88804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a:solidFill>
                <a:prstClr val="black"/>
              </a:solidFill>
              <a:latin typeface="Arial" panose="020B0604020202020204" pitchFamily="34" charset="0"/>
              <a:cs typeface="Arial" panose="020B0604020202020204" pitchFamily="34" charset="0"/>
            </a:endParaRPr>
          </a:p>
        </p:txBody>
      </p:sp>
      <p:sp>
        <p:nvSpPr>
          <p:cNvPr id="1029" name="Line 24"/>
          <p:cNvSpPr>
            <a:spLocks noChangeShapeType="1"/>
          </p:cNvSpPr>
          <p:nvPr/>
        </p:nvSpPr>
        <p:spPr bwMode="auto">
          <a:xfrm rot="10800000" flipH="1">
            <a:off x="33338" y="6245225"/>
            <a:ext cx="8880475"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a:solidFill>
                <a:prstClr val="black"/>
              </a:solidFill>
              <a:latin typeface="Arial" panose="020B0604020202020204" pitchFamily="34" charset="0"/>
              <a:cs typeface="Arial" panose="020B0604020202020204" pitchFamily="34" charset="0"/>
            </a:endParaRPr>
          </a:p>
        </p:txBody>
      </p:sp>
      <p:pic>
        <p:nvPicPr>
          <p:cNvPr id="1030" name="Picture 26" descr="LOGO ESPE ORIGINAL copia"/>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8977313"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93A4FC54-0437-4144-B305-FE4884C6372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928411" y="5945641"/>
            <a:ext cx="3236293" cy="857767"/>
          </a:xfrm>
          <a:prstGeom prst="rect">
            <a:avLst/>
          </a:prstGeom>
        </p:spPr>
      </p:pic>
    </p:spTree>
    <p:extLst>
      <p:ext uri="{BB962C8B-B14F-4D97-AF65-F5344CB8AC3E}">
        <p14:creationId xmlns:p14="http://schemas.microsoft.com/office/powerpoint/2010/main" val="42857320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p:push dir="u"/>
  </p:transition>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microsoft.com/office/2007/relationships/hdphoto" Target="../media/hdphoto8.wdp"/></Relationships>
</file>

<file path=ppt/slides/_rels/slide12.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42.png"/><Relationship Id="rId18" Type="http://schemas.openxmlformats.org/officeDocument/2006/relationships/image" Target="../media/image45.png"/><Relationship Id="rId3" Type="http://schemas.openxmlformats.org/officeDocument/2006/relationships/image" Target="../media/image37.png"/><Relationship Id="rId7" Type="http://schemas.openxmlformats.org/officeDocument/2006/relationships/image" Target="../media/image39.png"/><Relationship Id="rId12" Type="http://schemas.microsoft.com/office/2007/relationships/hdphoto" Target="../media/hdphoto13.wdp"/><Relationship Id="rId17" Type="http://schemas.microsoft.com/office/2007/relationships/hdphoto" Target="../media/hdphoto15.wdp"/><Relationship Id="rId2" Type="http://schemas.openxmlformats.org/officeDocument/2006/relationships/notesSlide" Target="../notesSlides/notesSlide11.xml"/><Relationship Id="rId16" Type="http://schemas.openxmlformats.org/officeDocument/2006/relationships/image" Target="../media/image44.png"/><Relationship Id="rId1" Type="http://schemas.openxmlformats.org/officeDocument/2006/relationships/slideLayout" Target="../slideLayouts/slideLayout2.xml"/><Relationship Id="rId6" Type="http://schemas.microsoft.com/office/2007/relationships/hdphoto" Target="../media/hdphoto10.wdp"/><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3.png"/><Relationship Id="rId10" Type="http://schemas.microsoft.com/office/2007/relationships/hdphoto" Target="../media/hdphoto12.wdp"/><Relationship Id="rId19" Type="http://schemas.openxmlformats.org/officeDocument/2006/relationships/image" Target="../media/image34.png"/><Relationship Id="rId4" Type="http://schemas.microsoft.com/office/2007/relationships/hdphoto" Target="../media/hdphoto9.wdp"/><Relationship Id="rId9" Type="http://schemas.openxmlformats.org/officeDocument/2006/relationships/image" Target="../media/image40.png"/><Relationship Id="rId14" Type="http://schemas.microsoft.com/office/2007/relationships/hdphoto" Target="../media/hdphoto14.wdp"/></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7.png"/><Relationship Id="rId4" Type="http://schemas.microsoft.com/office/2007/relationships/hdphoto" Target="../media/hdphoto16.wdp"/></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50.png"/><Relationship Id="rId4" Type="http://schemas.openxmlformats.org/officeDocument/2006/relationships/diagramLayout" Target="../diagrams/layout4.xml"/><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gif"/><Relationship Id="rId3" Type="http://schemas.openxmlformats.org/officeDocument/2006/relationships/image" Target="../media/image12.jpe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4.png"/><Relationship Id="rId15" Type="http://schemas.microsoft.com/office/2007/relationships/hdphoto" Target="../media/hdphoto5.wdp"/><Relationship Id="rId10" Type="http://schemas.openxmlformats.org/officeDocument/2006/relationships/image" Target="../media/image16.jpeg"/><Relationship Id="rId4" Type="http://schemas.openxmlformats.org/officeDocument/2006/relationships/image" Target="../media/image13.png"/><Relationship Id="rId9" Type="http://schemas.microsoft.com/office/2007/relationships/hdphoto" Target="../media/hdphoto4.wdp"/><Relationship Id="rId1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9.png"/><Relationship Id="rId5" Type="http://schemas.openxmlformats.org/officeDocument/2006/relationships/diagramQuickStyle" Target="../diagrams/quickStyle2.xml"/><Relationship Id="rId10" Type="http://schemas.microsoft.com/office/2007/relationships/hdphoto" Target="../media/hdphoto6.wdp"/><Relationship Id="rId4" Type="http://schemas.openxmlformats.org/officeDocument/2006/relationships/diagramLayout" Target="../diagrams/layout2.xml"/><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E68755-8565-47DD-98A1-C065A7ED00F2}"/>
              </a:ext>
            </a:extLst>
          </p:cNvPr>
          <p:cNvPicPr>
            <a:picLocks noChangeAspect="1"/>
          </p:cNvPicPr>
          <p:nvPr/>
        </p:nvPicPr>
        <p:blipFill rotWithShape="1">
          <a:blip r:embed="rId2"/>
          <a:srcRect l="732" t="13897" r="964"/>
          <a:stretch/>
        </p:blipFill>
        <p:spPr>
          <a:xfrm>
            <a:off x="1" y="953035"/>
            <a:ext cx="12191999" cy="6036191"/>
          </a:xfrm>
          <a:prstGeom prst="rect">
            <a:avLst/>
          </a:prstGeom>
        </p:spPr>
      </p:pic>
      <p:pic>
        <p:nvPicPr>
          <p:cNvPr id="8" name="Imagen 7">
            <a:extLst>
              <a:ext uri="{FF2B5EF4-FFF2-40B4-BE49-F238E27FC236}">
                <a16:creationId xmlns:a16="http://schemas.microsoft.com/office/drawing/2014/main" id="{9545A711-E28C-49FF-AC2F-88B39BCA0D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417" y="69668"/>
            <a:ext cx="3422552" cy="883368"/>
          </a:xfrm>
          <a:prstGeom prst="rect">
            <a:avLst/>
          </a:prstGeom>
        </p:spPr>
      </p:pic>
      <p:sp>
        <p:nvSpPr>
          <p:cNvPr id="10" name="CuadroTexto 9">
            <a:extLst>
              <a:ext uri="{FF2B5EF4-FFF2-40B4-BE49-F238E27FC236}">
                <a16:creationId xmlns:a16="http://schemas.microsoft.com/office/drawing/2014/main" id="{1B44BEE3-5E5C-4C87-BB8E-2FE82A95B143}"/>
              </a:ext>
            </a:extLst>
          </p:cNvPr>
          <p:cNvSpPr txBox="1"/>
          <p:nvPr/>
        </p:nvSpPr>
        <p:spPr>
          <a:xfrm>
            <a:off x="3715121" y="1084263"/>
            <a:ext cx="6292043" cy="369332"/>
          </a:xfrm>
          <a:prstGeom prst="rect">
            <a:avLst/>
          </a:prstGeom>
          <a:noFill/>
        </p:spPr>
        <p:txBody>
          <a:bodyPr wrap="none" rtlCol="0">
            <a:spAutoFit/>
          </a:bodyPr>
          <a:lstStyle/>
          <a:p>
            <a:r>
              <a:rPr lang="es-EC" b="1" dirty="0">
                <a:latin typeface="Calibri" panose="020F0502020204030204" pitchFamily="34" charset="0"/>
                <a:cs typeface="Calibri" panose="020F0502020204030204" pitchFamily="34" charset="0"/>
              </a:rPr>
              <a:t>DEPARTAMENTO DE CIENCIAS DE LA VIDA Y DE LA AGRICULTURA</a:t>
            </a:r>
          </a:p>
        </p:txBody>
      </p:sp>
      <p:sp>
        <p:nvSpPr>
          <p:cNvPr id="12" name="CuadroTexto 11">
            <a:extLst>
              <a:ext uri="{FF2B5EF4-FFF2-40B4-BE49-F238E27FC236}">
                <a16:creationId xmlns:a16="http://schemas.microsoft.com/office/drawing/2014/main" id="{D77CB54F-119B-41F1-B3A8-694B171B4F82}"/>
              </a:ext>
            </a:extLst>
          </p:cNvPr>
          <p:cNvSpPr txBox="1"/>
          <p:nvPr/>
        </p:nvSpPr>
        <p:spPr>
          <a:xfrm>
            <a:off x="5095114" y="1563384"/>
            <a:ext cx="3273973" cy="369332"/>
          </a:xfrm>
          <a:prstGeom prst="rect">
            <a:avLst/>
          </a:prstGeom>
          <a:noFill/>
        </p:spPr>
        <p:txBody>
          <a:bodyPr wrap="none" rtlCol="0">
            <a:spAutoFit/>
          </a:bodyPr>
          <a:lstStyle/>
          <a:p>
            <a:r>
              <a:rPr lang="es-EC" b="1" dirty="0">
                <a:latin typeface="Calibri" panose="020F0502020204030204" pitchFamily="34" charset="0"/>
                <a:cs typeface="Calibri" panose="020F0502020204030204" pitchFamily="34" charset="0"/>
              </a:rPr>
              <a:t>INGENIERÍA EN BIOTECNOLOGÍA</a:t>
            </a:r>
          </a:p>
        </p:txBody>
      </p:sp>
      <p:sp>
        <p:nvSpPr>
          <p:cNvPr id="14" name="CuadroTexto 13">
            <a:extLst>
              <a:ext uri="{FF2B5EF4-FFF2-40B4-BE49-F238E27FC236}">
                <a16:creationId xmlns:a16="http://schemas.microsoft.com/office/drawing/2014/main" id="{16277B6F-A647-444F-A31D-0F088D5CCB46}"/>
              </a:ext>
            </a:extLst>
          </p:cNvPr>
          <p:cNvSpPr txBox="1"/>
          <p:nvPr/>
        </p:nvSpPr>
        <p:spPr>
          <a:xfrm>
            <a:off x="1996251" y="2238362"/>
            <a:ext cx="9471695" cy="369332"/>
          </a:xfrm>
          <a:prstGeom prst="rect">
            <a:avLst/>
          </a:prstGeom>
          <a:noFill/>
        </p:spPr>
        <p:txBody>
          <a:bodyPr wrap="none" rtlCol="0">
            <a:spAutoFit/>
          </a:bodyPr>
          <a:lstStyle/>
          <a:p>
            <a:r>
              <a:rPr lang="es-EC" dirty="0">
                <a:latin typeface="Calibri" panose="020F0502020204030204" pitchFamily="34" charset="0"/>
                <a:cs typeface="Calibri" panose="020F0502020204030204" pitchFamily="34" charset="0"/>
              </a:rPr>
              <a:t>TRABAJO DE TITULACIÓN PREVIO A LA OBTENCIÓN DEL TÍTULO DE INGENIERO EN BIOTECNOLOGÍA </a:t>
            </a:r>
          </a:p>
        </p:txBody>
      </p:sp>
      <p:sp>
        <p:nvSpPr>
          <p:cNvPr id="16" name="CuadroTexto 15">
            <a:extLst>
              <a:ext uri="{FF2B5EF4-FFF2-40B4-BE49-F238E27FC236}">
                <a16:creationId xmlns:a16="http://schemas.microsoft.com/office/drawing/2014/main" id="{318EB3D1-C123-498B-B6DB-5EDA155404EA}"/>
              </a:ext>
            </a:extLst>
          </p:cNvPr>
          <p:cNvSpPr txBox="1"/>
          <p:nvPr/>
        </p:nvSpPr>
        <p:spPr>
          <a:xfrm>
            <a:off x="5214281" y="4229510"/>
            <a:ext cx="3293722" cy="369332"/>
          </a:xfrm>
          <a:prstGeom prst="rect">
            <a:avLst/>
          </a:prstGeom>
          <a:noFill/>
        </p:spPr>
        <p:txBody>
          <a:bodyPr wrap="none" rtlCol="0">
            <a:spAutoFit/>
          </a:bodyPr>
          <a:lstStyle/>
          <a:p>
            <a:r>
              <a:rPr lang="es-EC" b="1" dirty="0">
                <a:latin typeface="Calibri" panose="020F0502020204030204" pitchFamily="34" charset="0"/>
                <a:cs typeface="Calibri" panose="020F0502020204030204" pitchFamily="34" charset="0"/>
              </a:rPr>
              <a:t>Autor: </a:t>
            </a:r>
            <a:r>
              <a:rPr lang="es-EC" dirty="0">
                <a:latin typeface="Calibri" panose="020F0502020204030204" pitchFamily="34" charset="0"/>
                <a:cs typeface="Calibri" panose="020F0502020204030204" pitchFamily="34" charset="0"/>
              </a:rPr>
              <a:t>Vaca González, Juan Pablo</a:t>
            </a:r>
          </a:p>
        </p:txBody>
      </p:sp>
      <p:sp>
        <p:nvSpPr>
          <p:cNvPr id="18" name="CuadroTexto 17">
            <a:extLst>
              <a:ext uri="{FF2B5EF4-FFF2-40B4-BE49-F238E27FC236}">
                <a16:creationId xmlns:a16="http://schemas.microsoft.com/office/drawing/2014/main" id="{B60E6395-4E1E-47CE-B700-6351CF2939FA}"/>
              </a:ext>
            </a:extLst>
          </p:cNvPr>
          <p:cNvSpPr txBox="1"/>
          <p:nvPr/>
        </p:nvSpPr>
        <p:spPr>
          <a:xfrm>
            <a:off x="4858286" y="4696783"/>
            <a:ext cx="4114460" cy="369332"/>
          </a:xfrm>
          <a:prstGeom prst="rect">
            <a:avLst/>
          </a:prstGeom>
          <a:noFill/>
        </p:spPr>
        <p:txBody>
          <a:bodyPr wrap="none" rtlCol="0">
            <a:spAutoFit/>
          </a:bodyPr>
          <a:lstStyle/>
          <a:p>
            <a:r>
              <a:rPr lang="es-EC" b="1" dirty="0">
                <a:latin typeface="Calibri" panose="020F0502020204030204" pitchFamily="34" charset="0"/>
                <a:cs typeface="Calibri" panose="020F0502020204030204" pitchFamily="34" charset="0"/>
              </a:rPr>
              <a:t>Directora: </a:t>
            </a:r>
            <a:r>
              <a:rPr lang="es-EC" dirty="0">
                <a:latin typeface="Calibri" panose="020F0502020204030204" pitchFamily="34" charset="0"/>
                <a:cs typeface="Calibri" panose="020F0502020204030204" pitchFamily="34" charset="0"/>
              </a:rPr>
              <a:t>Koch Kaiser, Alma Rosel M. Sc.  </a:t>
            </a:r>
          </a:p>
        </p:txBody>
      </p:sp>
      <p:sp>
        <p:nvSpPr>
          <p:cNvPr id="20" name="CuadroTexto 19">
            <a:extLst>
              <a:ext uri="{FF2B5EF4-FFF2-40B4-BE49-F238E27FC236}">
                <a16:creationId xmlns:a16="http://schemas.microsoft.com/office/drawing/2014/main" id="{310FB14D-D666-4105-A803-25B7A0CA27DC}"/>
              </a:ext>
            </a:extLst>
          </p:cNvPr>
          <p:cNvSpPr txBox="1"/>
          <p:nvPr/>
        </p:nvSpPr>
        <p:spPr>
          <a:xfrm>
            <a:off x="6029502" y="5041828"/>
            <a:ext cx="1405193" cy="646331"/>
          </a:xfrm>
          <a:prstGeom prst="rect">
            <a:avLst/>
          </a:prstGeom>
          <a:noFill/>
        </p:spPr>
        <p:txBody>
          <a:bodyPr wrap="none" rtlCol="0">
            <a:spAutoFit/>
          </a:bodyPr>
          <a:lstStyle/>
          <a:p>
            <a:pPr algn="ctr"/>
            <a:r>
              <a:rPr lang="es-EC" dirty="0">
                <a:latin typeface="Calibri" panose="020F0502020204030204" pitchFamily="34" charset="0"/>
                <a:cs typeface="Calibri" panose="020F0502020204030204" pitchFamily="34" charset="0"/>
              </a:rPr>
              <a:t>Sangolquí</a:t>
            </a:r>
          </a:p>
          <a:p>
            <a:pPr algn="ctr"/>
            <a:r>
              <a:rPr lang="es-EC" dirty="0">
                <a:latin typeface="Calibri" panose="020F0502020204030204" pitchFamily="34" charset="0"/>
                <a:cs typeface="Calibri" panose="020F0502020204030204" pitchFamily="34" charset="0"/>
              </a:rPr>
              <a:t>Agosto, 2021</a:t>
            </a:r>
          </a:p>
        </p:txBody>
      </p:sp>
      <p:sp>
        <p:nvSpPr>
          <p:cNvPr id="22" name="CuadroTexto 21">
            <a:extLst>
              <a:ext uri="{FF2B5EF4-FFF2-40B4-BE49-F238E27FC236}">
                <a16:creationId xmlns:a16="http://schemas.microsoft.com/office/drawing/2014/main" id="{62FA0988-49D4-450F-8C9C-5B9497CFEB8D}"/>
              </a:ext>
            </a:extLst>
          </p:cNvPr>
          <p:cNvSpPr txBox="1"/>
          <p:nvPr/>
        </p:nvSpPr>
        <p:spPr>
          <a:xfrm>
            <a:off x="2035693" y="2874410"/>
            <a:ext cx="9210260" cy="1200329"/>
          </a:xfrm>
          <a:prstGeom prst="rect">
            <a:avLst/>
          </a:prstGeom>
          <a:noFill/>
        </p:spPr>
        <p:txBody>
          <a:bodyPr wrap="square">
            <a:spAutoFit/>
          </a:bodyPr>
          <a:lstStyle/>
          <a:p>
            <a:pPr algn="ctr"/>
            <a:r>
              <a:rPr lang="es-EC" sz="2400" b="1" dirty="0">
                <a:latin typeface="Calibri" panose="020F0502020204030204" pitchFamily="34" charset="0"/>
                <a:cs typeface="Calibri" panose="020F0502020204030204" pitchFamily="34" charset="0"/>
              </a:rPr>
              <a:t>“Evaluación de la resistencia a antibióticos de cepas congeladas del grupo </a:t>
            </a:r>
            <a:r>
              <a:rPr lang="es-EC" sz="2400" b="1" i="1" dirty="0">
                <a:latin typeface="Calibri" panose="020F0502020204030204" pitchFamily="34" charset="0"/>
                <a:cs typeface="Calibri" panose="020F0502020204030204" pitchFamily="34" charset="0"/>
              </a:rPr>
              <a:t>Bacteroides</a:t>
            </a:r>
            <a:r>
              <a:rPr lang="es-EC" sz="2400" b="1" dirty="0">
                <a:latin typeface="Calibri" panose="020F0502020204030204" pitchFamily="34" charset="0"/>
                <a:cs typeface="Calibri" panose="020F0502020204030204" pitchFamily="34" charset="0"/>
              </a:rPr>
              <a:t> previamente recolectadas y aisladas entre 2019 y 2020 en Zurita &amp; Zurita Laboratorios”</a:t>
            </a:r>
          </a:p>
        </p:txBody>
      </p:sp>
      <p:pic>
        <p:nvPicPr>
          <p:cNvPr id="11" name="Imagen 10">
            <a:extLst>
              <a:ext uri="{FF2B5EF4-FFF2-40B4-BE49-F238E27FC236}">
                <a16:creationId xmlns:a16="http://schemas.microsoft.com/office/drawing/2014/main" id="{965D28E9-15CB-42F3-9A8D-367657B713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784" y="63326"/>
            <a:ext cx="890116" cy="920809"/>
          </a:xfrm>
          <a:prstGeom prst="rect">
            <a:avLst/>
          </a:prstGeom>
        </p:spPr>
      </p:pic>
    </p:spTree>
    <p:extLst>
      <p:ext uri="{BB962C8B-B14F-4D97-AF65-F5344CB8AC3E}">
        <p14:creationId xmlns:p14="http://schemas.microsoft.com/office/powerpoint/2010/main" val="279099387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10</a:t>
            </a:r>
          </a:p>
        </p:txBody>
      </p:sp>
      <p:sp>
        <p:nvSpPr>
          <p:cNvPr id="9" name="Título 1">
            <a:extLst>
              <a:ext uri="{FF2B5EF4-FFF2-40B4-BE49-F238E27FC236}">
                <a16:creationId xmlns:a16="http://schemas.microsoft.com/office/drawing/2014/main" id="{67CB51F8-0264-4CE6-B60B-83AB37973E5C}"/>
              </a:ext>
            </a:extLst>
          </p:cNvPr>
          <p:cNvSpPr>
            <a:spLocks noGrp="1"/>
          </p:cNvSpPr>
          <p:nvPr>
            <p:ph type="title"/>
          </p:nvPr>
        </p:nvSpPr>
        <p:spPr>
          <a:xfrm>
            <a:off x="8955707" y="-13252"/>
            <a:ext cx="3236292" cy="613874"/>
          </a:xfrm>
        </p:spPr>
        <p:txBody>
          <a:bodyPr/>
          <a:lstStyle/>
          <a:p>
            <a:r>
              <a:rPr lang="es-EC" sz="3600" i="0" dirty="0">
                <a:solidFill>
                  <a:schemeClr val="tx1"/>
                </a:solidFill>
                <a:latin typeface="Calibri" panose="020F0502020204030204" pitchFamily="34" charset="0"/>
                <a:cs typeface="Calibri" panose="020F0502020204030204" pitchFamily="34" charset="0"/>
              </a:rPr>
              <a:t>HIPÓTESIS</a:t>
            </a:r>
          </a:p>
        </p:txBody>
      </p:sp>
      <p:pic>
        <p:nvPicPr>
          <p:cNvPr id="3074" name="Picture 2" descr="Iconos Bacteria - Descarga vectores gratis, PNG, SVG, GIF">
            <a:extLst>
              <a:ext uri="{FF2B5EF4-FFF2-40B4-BE49-F238E27FC236}">
                <a16:creationId xmlns:a16="http://schemas.microsoft.com/office/drawing/2014/main" id="{31789EC0-2D8D-45D0-AFFF-78E3E852481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0725" t="9000" r="21275" b="10000"/>
          <a:stretch/>
        </p:blipFill>
        <p:spPr bwMode="auto">
          <a:xfrm>
            <a:off x="424329" y="2879587"/>
            <a:ext cx="688324" cy="961281"/>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259648EF-0002-42E0-AC37-E25938C170E6}"/>
              </a:ext>
            </a:extLst>
          </p:cNvPr>
          <p:cNvSpPr txBox="1"/>
          <p:nvPr/>
        </p:nvSpPr>
        <p:spPr>
          <a:xfrm>
            <a:off x="1112653" y="2825205"/>
            <a:ext cx="10690167" cy="1015663"/>
          </a:xfrm>
          <a:prstGeom prst="rect">
            <a:avLst/>
          </a:prstGeom>
          <a:noFill/>
        </p:spPr>
        <p:txBody>
          <a:bodyPr wrap="square">
            <a:spAutoFit/>
          </a:bodyPr>
          <a:lstStyle/>
          <a:p>
            <a:pPr lvl="0"/>
            <a:r>
              <a:rPr lang="es-EC" sz="2000" b="0" i="1" dirty="0">
                <a:latin typeface="Arial" panose="020B0604020202020204" pitchFamily="34" charset="0"/>
                <a:cs typeface="Arial" panose="020B0604020202020204" pitchFamily="34" charset="0"/>
              </a:rPr>
              <a:t>Bacteroides</a:t>
            </a:r>
            <a:r>
              <a:rPr lang="es-EC" sz="2000" i="1" dirty="0">
                <a:latin typeface="Arial" panose="020B0604020202020204" pitchFamily="34" charset="0"/>
                <a:cs typeface="Arial" panose="020B0604020202020204" pitchFamily="34" charset="0"/>
              </a:rPr>
              <a:t> </a:t>
            </a:r>
            <a:r>
              <a:rPr lang="es-EC" sz="2000" dirty="0" err="1">
                <a:latin typeface="Arial" panose="020B0604020202020204" pitchFamily="34" charset="0"/>
                <a:cs typeface="Arial" panose="020B0604020202020204" pitchFamily="34" charset="0"/>
              </a:rPr>
              <a:t>spp</a:t>
            </a:r>
            <a:r>
              <a:rPr lang="es-EC" sz="2000" dirty="0">
                <a:latin typeface="Arial" panose="020B0604020202020204" pitchFamily="34" charset="0"/>
                <a:cs typeface="Arial" panose="020B0604020202020204" pitchFamily="34" charset="0"/>
              </a:rPr>
              <a:t>. presenta resistencia a penicilinas, combinaciones de </a:t>
            </a:r>
            <a:r>
              <a:rPr lang="el-GR" sz="2000" dirty="0">
                <a:latin typeface="Arial" panose="020B0604020202020204" pitchFamily="34" charset="0"/>
                <a:cs typeface="Arial" panose="020B0604020202020204" pitchFamily="34" charset="0"/>
              </a:rPr>
              <a:t>β-</a:t>
            </a:r>
            <a:r>
              <a:rPr lang="es-EC" sz="2000" dirty="0">
                <a:latin typeface="Arial" panose="020B0604020202020204" pitchFamily="34" charset="0"/>
                <a:cs typeface="Arial" panose="020B0604020202020204" pitchFamily="34" charset="0"/>
              </a:rPr>
              <a:t>lactámicos con inhibidores de </a:t>
            </a:r>
            <a:r>
              <a:rPr lang="el-GR" sz="2000" dirty="0">
                <a:latin typeface="Arial" panose="020B0604020202020204" pitchFamily="34" charset="0"/>
                <a:cs typeface="Arial" panose="020B0604020202020204" pitchFamily="34" charset="0"/>
              </a:rPr>
              <a:t>β-</a:t>
            </a:r>
            <a:r>
              <a:rPr lang="es-EC" sz="2000" dirty="0">
                <a:latin typeface="Arial" panose="020B0604020202020204" pitchFamily="34" charset="0"/>
                <a:cs typeface="Arial" panose="020B0604020202020204" pitchFamily="34" charset="0"/>
              </a:rPr>
              <a:t>lactamasas, cefemas, carbapenémicos, tetraciclina, lincosamidas, fenicoles y nitroimidazoles</a:t>
            </a:r>
            <a:endParaRPr lang="es-EC" sz="2000" dirty="0"/>
          </a:p>
        </p:txBody>
      </p:sp>
    </p:spTree>
    <p:extLst>
      <p:ext uri="{BB962C8B-B14F-4D97-AF65-F5344CB8AC3E}">
        <p14:creationId xmlns:p14="http://schemas.microsoft.com/office/powerpoint/2010/main" val="3142589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7173905" y="-13252"/>
            <a:ext cx="5018094" cy="614245"/>
          </a:xfrm>
        </p:spPr>
        <p:txBody>
          <a:bodyPr/>
          <a:lstStyle/>
          <a:p>
            <a:r>
              <a:rPr lang="es-EC" sz="3600" i="0" dirty="0">
                <a:solidFill>
                  <a:schemeClr val="tx1"/>
                </a:solidFill>
                <a:latin typeface="Calibri" panose="020F0502020204030204" pitchFamily="34" charset="0"/>
                <a:cs typeface="Calibri" panose="020F0502020204030204" pitchFamily="34" charset="0"/>
              </a:rPr>
              <a:t>MATERIALES Y MÉTODOS</a:t>
            </a:r>
          </a:p>
        </p:txBody>
      </p:sp>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11</a:t>
            </a:r>
          </a:p>
        </p:txBody>
      </p:sp>
      <p:sp>
        <p:nvSpPr>
          <p:cNvPr id="8" name="Flecha derecha 17">
            <a:extLst>
              <a:ext uri="{FF2B5EF4-FFF2-40B4-BE49-F238E27FC236}">
                <a16:creationId xmlns:a16="http://schemas.microsoft.com/office/drawing/2014/main" id="{AEECE277-C624-45D9-9E94-184DB3F862B5}"/>
              </a:ext>
            </a:extLst>
          </p:cNvPr>
          <p:cNvSpPr/>
          <p:nvPr/>
        </p:nvSpPr>
        <p:spPr>
          <a:xfrm>
            <a:off x="0" y="1068248"/>
            <a:ext cx="12204000" cy="11077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5">
            <a:extLst>
              <a:ext uri="{FF2B5EF4-FFF2-40B4-BE49-F238E27FC236}">
                <a16:creationId xmlns:a16="http://schemas.microsoft.com/office/drawing/2014/main" id="{47802623-BF1F-4B7D-A22E-70C02005EB1A}"/>
              </a:ext>
            </a:extLst>
          </p:cNvPr>
          <p:cNvSpPr txBox="1"/>
          <p:nvPr/>
        </p:nvSpPr>
        <p:spPr>
          <a:xfrm>
            <a:off x="238539" y="658810"/>
            <a:ext cx="2758256" cy="400110"/>
          </a:xfrm>
          <a:prstGeom prst="rect">
            <a:avLst/>
          </a:prstGeom>
          <a:noFill/>
        </p:spPr>
        <p:txBody>
          <a:bodyPr wrap="none" rtlCol="0">
            <a:spAutoFit/>
          </a:bodyPr>
          <a:lstStyle/>
          <a:p>
            <a:r>
              <a:rPr lang="es-EC" sz="2000" b="1" dirty="0">
                <a:latin typeface="Calibri" panose="020F0502020204030204" pitchFamily="34" charset="0"/>
                <a:cs typeface="Calibri" panose="020F0502020204030204" pitchFamily="34" charset="0"/>
              </a:rPr>
              <a:t>Desarrollo experimental</a:t>
            </a:r>
          </a:p>
        </p:txBody>
      </p:sp>
      <p:sp>
        <p:nvSpPr>
          <p:cNvPr id="4" name="CuadroTexto 3">
            <a:extLst>
              <a:ext uri="{FF2B5EF4-FFF2-40B4-BE49-F238E27FC236}">
                <a16:creationId xmlns:a16="http://schemas.microsoft.com/office/drawing/2014/main" id="{90AAAFD1-D702-49AB-AC3A-0C23205C3527}"/>
              </a:ext>
            </a:extLst>
          </p:cNvPr>
          <p:cNvSpPr txBox="1"/>
          <p:nvPr/>
        </p:nvSpPr>
        <p:spPr>
          <a:xfrm>
            <a:off x="238539" y="1179018"/>
            <a:ext cx="3228561"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a:t>Descongelamiento de muestras</a:t>
            </a:r>
          </a:p>
        </p:txBody>
      </p:sp>
      <p:sp>
        <p:nvSpPr>
          <p:cNvPr id="18" name="CuadroTexto 17">
            <a:extLst>
              <a:ext uri="{FF2B5EF4-FFF2-40B4-BE49-F238E27FC236}">
                <a16:creationId xmlns:a16="http://schemas.microsoft.com/office/drawing/2014/main" id="{24796CEF-F55D-4949-B1F5-7DC56279AFB5}"/>
              </a:ext>
            </a:extLst>
          </p:cNvPr>
          <p:cNvSpPr txBox="1"/>
          <p:nvPr/>
        </p:nvSpPr>
        <p:spPr>
          <a:xfrm>
            <a:off x="321590" y="2081591"/>
            <a:ext cx="44271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p:txBody>
      </p:sp>
      <p:pic>
        <p:nvPicPr>
          <p:cNvPr id="20" name="Picture 4" descr="Micro Tube Manufacturer in Gujarat India by Nilo Plast (Baroda) | ID -  4635607">
            <a:extLst>
              <a:ext uri="{FF2B5EF4-FFF2-40B4-BE49-F238E27FC236}">
                <a16:creationId xmlns:a16="http://schemas.microsoft.com/office/drawing/2014/main" id="{0D1F4CC4-4318-4124-AD40-F88F955057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28" r="28069"/>
          <a:stretch/>
        </p:blipFill>
        <p:spPr bwMode="auto">
          <a:xfrm>
            <a:off x="2405990" y="2736167"/>
            <a:ext cx="698088" cy="1658049"/>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731DC911-454C-4862-8FEA-E805A6224C1C}"/>
              </a:ext>
            </a:extLst>
          </p:cNvPr>
          <p:cNvSpPr txBox="1"/>
          <p:nvPr/>
        </p:nvSpPr>
        <p:spPr>
          <a:xfrm>
            <a:off x="4229013" y="2081591"/>
            <a:ext cx="44271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pic>
        <p:nvPicPr>
          <p:cNvPr id="25" name="Imagen 24">
            <a:extLst>
              <a:ext uri="{FF2B5EF4-FFF2-40B4-BE49-F238E27FC236}">
                <a16:creationId xmlns:a16="http://schemas.microsoft.com/office/drawing/2014/main" id="{707BB986-7764-43DC-B6D0-DE001A46C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699" y="2783002"/>
            <a:ext cx="2030917" cy="2030917"/>
          </a:xfrm>
          <a:prstGeom prst="rect">
            <a:avLst/>
          </a:prstGeom>
        </p:spPr>
      </p:pic>
      <p:sp>
        <p:nvSpPr>
          <p:cNvPr id="26" name="Flecha curvada hacia abajo 16">
            <a:extLst>
              <a:ext uri="{FF2B5EF4-FFF2-40B4-BE49-F238E27FC236}">
                <a16:creationId xmlns:a16="http://schemas.microsoft.com/office/drawing/2014/main" id="{F2129C62-69A6-4675-B7BE-D269A7645A0A}"/>
              </a:ext>
            </a:extLst>
          </p:cNvPr>
          <p:cNvSpPr/>
          <p:nvPr/>
        </p:nvSpPr>
        <p:spPr>
          <a:xfrm rot="20031488">
            <a:off x="1283902" y="3218703"/>
            <a:ext cx="1170067" cy="385532"/>
          </a:xfrm>
          <a:prstGeom prst="curvedDownArrow">
            <a:avLst>
              <a:gd name="adj1" fmla="val 25000"/>
              <a:gd name="adj2" fmla="val 45025"/>
              <a:gd name="adj3" fmla="val 4830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8" name="CuadroTexto 27">
            <a:extLst>
              <a:ext uri="{FF2B5EF4-FFF2-40B4-BE49-F238E27FC236}">
                <a16:creationId xmlns:a16="http://schemas.microsoft.com/office/drawing/2014/main" id="{D8F658A4-E792-46A3-9B09-62DB7B59C4B7}"/>
              </a:ext>
            </a:extLst>
          </p:cNvPr>
          <p:cNvSpPr txBox="1"/>
          <p:nvPr/>
        </p:nvSpPr>
        <p:spPr>
          <a:xfrm>
            <a:off x="8762063" y="2041799"/>
            <a:ext cx="44271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pic>
        <p:nvPicPr>
          <p:cNvPr id="29" name="Picture 10" descr="Metal Inoculating Loop - Medpip">
            <a:extLst>
              <a:ext uri="{FF2B5EF4-FFF2-40B4-BE49-F238E27FC236}">
                <a16:creationId xmlns:a16="http://schemas.microsoft.com/office/drawing/2014/main" id="{5CD612B3-BBCC-48B7-BCC9-F7BC6C70383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928" t="28928" b="30005"/>
          <a:stretch/>
        </p:blipFill>
        <p:spPr bwMode="auto">
          <a:xfrm rot="8013461">
            <a:off x="6664961" y="2089573"/>
            <a:ext cx="1839533" cy="119775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BD GasPak™ EZ Pouch Systems - BD">
            <a:extLst>
              <a:ext uri="{FF2B5EF4-FFF2-40B4-BE49-F238E27FC236}">
                <a16:creationId xmlns:a16="http://schemas.microsoft.com/office/drawing/2014/main" id="{5EA871FD-34EE-47A8-A2F9-AF14063AC5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5554" y="2988333"/>
            <a:ext cx="1685583" cy="98887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ncubadores - Memmert GmbH + Co. KG">
            <a:extLst>
              <a:ext uri="{FF2B5EF4-FFF2-40B4-BE49-F238E27FC236}">
                <a16:creationId xmlns:a16="http://schemas.microsoft.com/office/drawing/2014/main" id="{EC17AEB5-E8C7-471A-BAB7-FB21EF6015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82901" y="2655145"/>
            <a:ext cx="2243586" cy="2225045"/>
          </a:xfrm>
          <a:prstGeom prst="rect">
            <a:avLst/>
          </a:prstGeom>
          <a:noFill/>
          <a:extLst>
            <a:ext uri="{909E8E84-426E-40DD-AFC4-6F175D3DCCD1}">
              <a14:hiddenFill xmlns:a14="http://schemas.microsoft.com/office/drawing/2010/main">
                <a:solidFill>
                  <a:srgbClr val="FFFFFF"/>
                </a:solidFill>
              </a14:hiddenFill>
            </a:ext>
          </a:extLst>
        </p:spPr>
      </p:pic>
      <p:sp>
        <p:nvSpPr>
          <p:cNvPr id="47" name="Flecha derecha 61">
            <a:extLst>
              <a:ext uri="{FF2B5EF4-FFF2-40B4-BE49-F238E27FC236}">
                <a16:creationId xmlns:a16="http://schemas.microsoft.com/office/drawing/2014/main" id="{31C0AF37-86C0-45CD-9560-EEA0C04A22E7}"/>
              </a:ext>
            </a:extLst>
          </p:cNvPr>
          <p:cNvSpPr/>
          <p:nvPr/>
        </p:nvSpPr>
        <p:spPr>
          <a:xfrm>
            <a:off x="3782244" y="3353496"/>
            <a:ext cx="376730" cy="38593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0" name="Picture 10" descr="Metal Inoculating Loop - Medpip">
            <a:extLst>
              <a:ext uri="{FF2B5EF4-FFF2-40B4-BE49-F238E27FC236}">
                <a16:creationId xmlns:a16="http://schemas.microsoft.com/office/drawing/2014/main" id="{9D0202F3-EBEC-480F-BADD-00AE0F637E3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8928" b="30005"/>
          <a:stretch/>
        </p:blipFill>
        <p:spPr bwMode="auto">
          <a:xfrm rot="8013461">
            <a:off x="2464247" y="2529153"/>
            <a:ext cx="1632690" cy="670508"/>
          </a:xfrm>
          <a:prstGeom prst="rect">
            <a:avLst/>
          </a:prstGeom>
          <a:noFill/>
          <a:extLst>
            <a:ext uri="{909E8E84-426E-40DD-AFC4-6F175D3DCCD1}">
              <a14:hiddenFill xmlns:a14="http://schemas.microsoft.com/office/drawing/2010/main">
                <a:solidFill>
                  <a:srgbClr val="FFFFFF"/>
                </a:solidFill>
              </a14:hiddenFill>
            </a:ext>
          </a:extLst>
        </p:spPr>
      </p:pic>
      <p:pic>
        <p:nvPicPr>
          <p:cNvPr id="51" name="Imagen 50" descr="WILKINS CHALGREN MEDIUM">
            <a:extLst>
              <a:ext uri="{FF2B5EF4-FFF2-40B4-BE49-F238E27FC236}">
                <a16:creationId xmlns:a16="http://schemas.microsoft.com/office/drawing/2014/main" id="{8AE982CA-CAF6-4162-B0B9-6C9382364AAF}"/>
              </a:ext>
            </a:extLst>
          </p:cNvPr>
          <p:cNvPicPr/>
          <p:nvPr/>
        </p:nvPicPr>
        <p:blipFill>
          <a:blip r:embed="rId8" cstate="print">
            <a:extLst>
              <a:ext uri="{BEBA8EAE-BF5A-486C-A8C5-ECC9F3942E4B}">
                <a14:imgProps xmlns:a14="http://schemas.microsoft.com/office/drawing/2010/main">
                  <a14:imgLayer r:embed="rId9">
                    <a14:imgEffect>
                      <a14:backgroundRemoval t="4017" b="94715" l="4667" r="98000">
                        <a14:foregroundMark x1="24333" y1="9725" x2="51333" y2="2960"/>
                        <a14:foregroundMark x1="51333" y1="2960" x2="65167" y2="7188"/>
                        <a14:foregroundMark x1="65167" y1="7188" x2="56667" y2="4017"/>
                        <a14:foregroundMark x1="91833" y1="38266" x2="91833" y2="38266"/>
                        <a14:foregroundMark x1="96833" y1="46512" x2="96833" y2="46512"/>
                        <a14:foregroundMark x1="91000" y1="67865" x2="91000" y2="67865"/>
                        <a14:foregroundMark x1="85667" y1="73573" x2="85667" y2="73573"/>
                        <a14:foregroundMark x1="93500" y1="62791" x2="93500" y2="62791"/>
                        <a14:foregroundMark x1="94667" y1="42495" x2="93500" y2="60888"/>
                        <a14:foregroundMark x1="93500" y1="60888" x2="96333" y2="41860"/>
                        <a14:foregroundMark x1="95167" y1="61099" x2="95167" y2="61099"/>
                        <a14:foregroundMark x1="95500" y1="58562" x2="95500" y2="58562"/>
                        <a14:foregroundMark x1="96000" y1="53911" x2="96000" y2="53911"/>
                        <a14:foregroundMark x1="97167" y1="42918" x2="97167" y2="42918"/>
                        <a14:foregroundMark x1="98000" y1="50317" x2="98000" y2="50317"/>
                        <a14:foregroundMark x1="56333" y1="92812" x2="56333" y2="92812"/>
                        <a14:foregroundMark x1="54167" y1="94926" x2="54167" y2="94926"/>
                        <a14:foregroundMark x1="10333" y1="55391" x2="10333" y2="55391"/>
                        <a14:foregroundMark x1="5833" y1="49260" x2="5833" y2="49260"/>
                        <a14:foregroundMark x1="4667" y1="41438" x2="4667" y2="41438"/>
                        <a14:foregroundMark x1="4667" y1="39323" x2="4667" y2="39323"/>
                      </a14:backgroundRemoval>
                    </a14:imgEffect>
                  </a14:imgLayer>
                </a14:imgProps>
              </a:ext>
              <a:ext uri="{28A0092B-C50C-407E-A947-70E740481C1C}">
                <a14:useLocalDpi xmlns:a14="http://schemas.microsoft.com/office/drawing/2010/main" val="0"/>
              </a:ext>
            </a:extLst>
          </a:blip>
          <a:srcRect/>
          <a:stretch>
            <a:fillRect/>
          </a:stretch>
        </p:blipFill>
        <p:spPr bwMode="auto">
          <a:xfrm>
            <a:off x="4235522" y="2705654"/>
            <a:ext cx="3015791" cy="2543109"/>
          </a:xfrm>
          <a:prstGeom prst="rect">
            <a:avLst/>
          </a:prstGeom>
          <a:noFill/>
          <a:ln>
            <a:noFill/>
          </a:ln>
        </p:spPr>
      </p:pic>
      <p:grpSp>
        <p:nvGrpSpPr>
          <p:cNvPr id="11" name="Grupo 10">
            <a:extLst>
              <a:ext uri="{FF2B5EF4-FFF2-40B4-BE49-F238E27FC236}">
                <a16:creationId xmlns:a16="http://schemas.microsoft.com/office/drawing/2014/main" id="{01B6FE05-38C9-40EB-A43E-F963A4295060}"/>
              </a:ext>
            </a:extLst>
          </p:cNvPr>
          <p:cNvGrpSpPr/>
          <p:nvPr/>
        </p:nvGrpSpPr>
        <p:grpSpPr>
          <a:xfrm>
            <a:off x="4664137" y="2971730"/>
            <a:ext cx="2340244" cy="1868480"/>
            <a:chOff x="4664137" y="2971730"/>
            <a:chExt cx="2340244" cy="1868480"/>
          </a:xfrm>
        </p:grpSpPr>
        <p:cxnSp>
          <p:nvCxnSpPr>
            <p:cNvPr id="31" name="Conector recto de flecha 30">
              <a:extLst>
                <a:ext uri="{FF2B5EF4-FFF2-40B4-BE49-F238E27FC236}">
                  <a16:creationId xmlns:a16="http://schemas.microsoft.com/office/drawing/2014/main" id="{5EE25F90-322F-40E7-AAF7-D3CFD3C75777}"/>
                </a:ext>
              </a:extLst>
            </p:cNvPr>
            <p:cNvCxnSpPr>
              <a:cxnSpLocks/>
            </p:cNvCxnSpPr>
            <p:nvPr/>
          </p:nvCxnSpPr>
          <p:spPr>
            <a:xfrm>
              <a:off x="5355872" y="3165794"/>
              <a:ext cx="1219210" cy="4934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2" name="Conector recto de flecha 31">
              <a:extLst>
                <a:ext uri="{FF2B5EF4-FFF2-40B4-BE49-F238E27FC236}">
                  <a16:creationId xmlns:a16="http://schemas.microsoft.com/office/drawing/2014/main" id="{AFE3032C-4EBF-4AC7-9B67-43AE70CC7128}"/>
                </a:ext>
              </a:extLst>
            </p:cNvPr>
            <p:cNvCxnSpPr>
              <a:cxnSpLocks/>
            </p:cNvCxnSpPr>
            <p:nvPr/>
          </p:nvCxnSpPr>
          <p:spPr>
            <a:xfrm>
              <a:off x="5565953" y="2971730"/>
              <a:ext cx="1310287" cy="4934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4" name="Conector recto de flecha 53">
              <a:extLst>
                <a:ext uri="{FF2B5EF4-FFF2-40B4-BE49-F238E27FC236}">
                  <a16:creationId xmlns:a16="http://schemas.microsoft.com/office/drawing/2014/main" id="{B9C256F9-5276-4714-98A6-AC21A1F6F8D8}"/>
                </a:ext>
              </a:extLst>
            </p:cNvPr>
            <p:cNvCxnSpPr>
              <a:cxnSpLocks/>
            </p:cNvCxnSpPr>
            <p:nvPr/>
          </p:nvCxnSpPr>
          <p:spPr>
            <a:xfrm>
              <a:off x="5157185" y="3343512"/>
              <a:ext cx="1199988" cy="49519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7" name="Conector recto de flecha 56">
              <a:extLst>
                <a:ext uri="{FF2B5EF4-FFF2-40B4-BE49-F238E27FC236}">
                  <a16:creationId xmlns:a16="http://schemas.microsoft.com/office/drawing/2014/main" id="{600E0EAD-06B5-43EB-A2E6-EF7B60A65513}"/>
                </a:ext>
              </a:extLst>
            </p:cNvPr>
            <p:cNvCxnSpPr>
              <a:cxnSpLocks/>
            </p:cNvCxnSpPr>
            <p:nvPr/>
          </p:nvCxnSpPr>
          <p:spPr>
            <a:xfrm flipH="1">
              <a:off x="5743418" y="3532422"/>
              <a:ext cx="851359" cy="8895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1" name="Conector recto de flecha 60">
              <a:extLst>
                <a:ext uri="{FF2B5EF4-FFF2-40B4-BE49-F238E27FC236}">
                  <a16:creationId xmlns:a16="http://schemas.microsoft.com/office/drawing/2014/main" id="{1F2372DB-889F-41E3-8458-BA473AFD50C0}"/>
                </a:ext>
              </a:extLst>
            </p:cNvPr>
            <p:cNvCxnSpPr>
              <a:cxnSpLocks/>
            </p:cNvCxnSpPr>
            <p:nvPr/>
          </p:nvCxnSpPr>
          <p:spPr>
            <a:xfrm flipH="1">
              <a:off x="5948220" y="3741530"/>
              <a:ext cx="851359" cy="8895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2" name="Conector recto de flecha 61">
              <a:extLst>
                <a:ext uri="{FF2B5EF4-FFF2-40B4-BE49-F238E27FC236}">
                  <a16:creationId xmlns:a16="http://schemas.microsoft.com/office/drawing/2014/main" id="{EA53AD64-1EEA-4F0D-A7D7-CC7BAB2E1305}"/>
                </a:ext>
              </a:extLst>
            </p:cNvPr>
            <p:cNvCxnSpPr>
              <a:cxnSpLocks/>
            </p:cNvCxnSpPr>
            <p:nvPr/>
          </p:nvCxnSpPr>
          <p:spPr>
            <a:xfrm flipH="1">
              <a:off x="6153022" y="3950638"/>
              <a:ext cx="851359" cy="8895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3" name="Conector recto de flecha 62">
              <a:extLst>
                <a:ext uri="{FF2B5EF4-FFF2-40B4-BE49-F238E27FC236}">
                  <a16:creationId xmlns:a16="http://schemas.microsoft.com/office/drawing/2014/main" id="{173DBC90-BFDC-4CA0-A21D-D778235CA80E}"/>
                </a:ext>
              </a:extLst>
            </p:cNvPr>
            <p:cNvCxnSpPr>
              <a:cxnSpLocks/>
            </p:cNvCxnSpPr>
            <p:nvPr/>
          </p:nvCxnSpPr>
          <p:spPr>
            <a:xfrm flipH="1">
              <a:off x="5099028" y="4104218"/>
              <a:ext cx="1253494" cy="23941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6" name="Conector recto de flecha 65">
              <a:extLst>
                <a:ext uri="{FF2B5EF4-FFF2-40B4-BE49-F238E27FC236}">
                  <a16:creationId xmlns:a16="http://schemas.microsoft.com/office/drawing/2014/main" id="{7D6F9B22-FA70-4350-B51A-8E85443DA15C}"/>
                </a:ext>
              </a:extLst>
            </p:cNvPr>
            <p:cNvCxnSpPr>
              <a:cxnSpLocks/>
            </p:cNvCxnSpPr>
            <p:nvPr/>
          </p:nvCxnSpPr>
          <p:spPr>
            <a:xfrm flipH="1">
              <a:off x="5303830" y="4313326"/>
              <a:ext cx="1253494" cy="23941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7" name="Conector recto de flecha 66">
              <a:extLst>
                <a:ext uri="{FF2B5EF4-FFF2-40B4-BE49-F238E27FC236}">
                  <a16:creationId xmlns:a16="http://schemas.microsoft.com/office/drawing/2014/main" id="{FA9F865F-D6D8-4868-BB42-843116F8F9B1}"/>
                </a:ext>
              </a:extLst>
            </p:cNvPr>
            <p:cNvCxnSpPr>
              <a:cxnSpLocks/>
            </p:cNvCxnSpPr>
            <p:nvPr/>
          </p:nvCxnSpPr>
          <p:spPr>
            <a:xfrm flipH="1">
              <a:off x="5508632" y="4522433"/>
              <a:ext cx="1253494" cy="23941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3" name="Conector recto de flecha 72">
              <a:extLst>
                <a:ext uri="{FF2B5EF4-FFF2-40B4-BE49-F238E27FC236}">
                  <a16:creationId xmlns:a16="http://schemas.microsoft.com/office/drawing/2014/main" id="{DCF9A67E-4039-4AAB-B78D-69D32DD5167B}"/>
                </a:ext>
              </a:extLst>
            </p:cNvPr>
            <p:cNvCxnSpPr>
              <a:cxnSpLocks/>
            </p:cNvCxnSpPr>
            <p:nvPr/>
          </p:nvCxnSpPr>
          <p:spPr>
            <a:xfrm flipH="1" flipV="1">
              <a:off x="5345989" y="3809776"/>
              <a:ext cx="355299" cy="8363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5" name="Conector recto de flecha 74">
              <a:extLst>
                <a:ext uri="{FF2B5EF4-FFF2-40B4-BE49-F238E27FC236}">
                  <a16:creationId xmlns:a16="http://schemas.microsoft.com/office/drawing/2014/main" id="{DFE12A2B-280E-41C2-99AB-349713B49051}"/>
                </a:ext>
              </a:extLst>
            </p:cNvPr>
            <p:cNvCxnSpPr>
              <a:cxnSpLocks/>
            </p:cNvCxnSpPr>
            <p:nvPr/>
          </p:nvCxnSpPr>
          <p:spPr>
            <a:xfrm flipH="1" flipV="1">
              <a:off x="4664137" y="3529013"/>
              <a:ext cx="486933" cy="11020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6" name="Conector recto de flecha 75">
              <a:extLst>
                <a:ext uri="{FF2B5EF4-FFF2-40B4-BE49-F238E27FC236}">
                  <a16:creationId xmlns:a16="http://schemas.microsoft.com/office/drawing/2014/main" id="{2EF673C8-88FD-4FDB-B597-76C259FCB862}"/>
                </a:ext>
              </a:extLst>
            </p:cNvPr>
            <p:cNvCxnSpPr>
              <a:cxnSpLocks/>
            </p:cNvCxnSpPr>
            <p:nvPr/>
          </p:nvCxnSpPr>
          <p:spPr>
            <a:xfrm flipH="1" flipV="1">
              <a:off x="5027563" y="3656241"/>
              <a:ext cx="486933" cy="11020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3" name="CuadroTexto 2">
            <a:extLst>
              <a:ext uri="{FF2B5EF4-FFF2-40B4-BE49-F238E27FC236}">
                <a16:creationId xmlns:a16="http://schemas.microsoft.com/office/drawing/2014/main" id="{33C0A917-669A-418C-8286-E4A1021C8AE0}"/>
              </a:ext>
            </a:extLst>
          </p:cNvPr>
          <p:cNvSpPr txBox="1"/>
          <p:nvPr/>
        </p:nvSpPr>
        <p:spPr>
          <a:xfrm>
            <a:off x="569612" y="5079168"/>
            <a:ext cx="2369542" cy="646331"/>
          </a:xfrm>
          <a:prstGeom prst="rect">
            <a:avLst/>
          </a:prstGeom>
          <a:noFill/>
        </p:spPr>
        <p:txBody>
          <a:bodyPr wrap="square" rtlCol="0">
            <a:spAutoFit/>
          </a:bodyPr>
          <a:lstStyle/>
          <a:p>
            <a:pPr algn="ctr"/>
            <a:r>
              <a:rPr lang="es-EC" dirty="0"/>
              <a:t>Cepas congeladas</a:t>
            </a:r>
          </a:p>
          <a:p>
            <a:pPr algn="ctr"/>
            <a:r>
              <a:rPr lang="es-EC" dirty="0"/>
              <a:t>(Glicerol 50%)</a:t>
            </a:r>
          </a:p>
        </p:txBody>
      </p:sp>
      <p:sp>
        <p:nvSpPr>
          <p:cNvPr id="40" name="Flecha derecha 61">
            <a:extLst>
              <a:ext uri="{FF2B5EF4-FFF2-40B4-BE49-F238E27FC236}">
                <a16:creationId xmlns:a16="http://schemas.microsoft.com/office/drawing/2014/main" id="{4DBAC0C6-6DC5-4162-9C1D-6F3C97C30DA5}"/>
              </a:ext>
            </a:extLst>
          </p:cNvPr>
          <p:cNvSpPr/>
          <p:nvPr/>
        </p:nvSpPr>
        <p:spPr>
          <a:xfrm>
            <a:off x="7663240" y="3309582"/>
            <a:ext cx="376730" cy="38593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1" name="CuadroTexto 40">
            <a:extLst>
              <a:ext uri="{FF2B5EF4-FFF2-40B4-BE49-F238E27FC236}">
                <a16:creationId xmlns:a16="http://schemas.microsoft.com/office/drawing/2014/main" id="{2E5FCB9D-1128-4067-9CC3-1489A816E3C8}"/>
              </a:ext>
            </a:extLst>
          </p:cNvPr>
          <p:cNvSpPr txBox="1"/>
          <p:nvPr/>
        </p:nvSpPr>
        <p:spPr>
          <a:xfrm>
            <a:off x="9427056" y="4923614"/>
            <a:ext cx="131340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a:t>Condiciones:</a:t>
            </a:r>
          </a:p>
          <a:p>
            <a:pPr algn="ctr"/>
            <a:r>
              <a:rPr lang="es-EC" dirty="0"/>
              <a:t>37 º C</a:t>
            </a:r>
          </a:p>
          <a:p>
            <a:pPr algn="ctr"/>
            <a:r>
              <a:rPr lang="es-EC" dirty="0"/>
              <a:t>48 h</a:t>
            </a:r>
          </a:p>
        </p:txBody>
      </p:sp>
      <p:sp>
        <p:nvSpPr>
          <p:cNvPr id="6" name="CuadroTexto 5">
            <a:extLst>
              <a:ext uri="{FF2B5EF4-FFF2-40B4-BE49-F238E27FC236}">
                <a16:creationId xmlns:a16="http://schemas.microsoft.com/office/drawing/2014/main" id="{90EF5C44-BA97-4B25-838B-16586C514658}"/>
              </a:ext>
            </a:extLst>
          </p:cNvPr>
          <p:cNvSpPr txBox="1"/>
          <p:nvPr/>
        </p:nvSpPr>
        <p:spPr>
          <a:xfrm>
            <a:off x="842275" y="2085972"/>
            <a:ext cx="227709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a:t>Preparación de cepas</a:t>
            </a:r>
          </a:p>
        </p:txBody>
      </p:sp>
      <p:sp>
        <p:nvSpPr>
          <p:cNvPr id="52" name="CuadroTexto 51">
            <a:extLst>
              <a:ext uri="{FF2B5EF4-FFF2-40B4-BE49-F238E27FC236}">
                <a16:creationId xmlns:a16="http://schemas.microsoft.com/office/drawing/2014/main" id="{4D7A26ED-9E61-43EE-9AE4-A247E157D7F3}"/>
              </a:ext>
            </a:extLst>
          </p:cNvPr>
          <p:cNvSpPr txBox="1"/>
          <p:nvPr/>
        </p:nvSpPr>
        <p:spPr>
          <a:xfrm>
            <a:off x="4737986" y="2082921"/>
            <a:ext cx="10054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a:t>Siembra</a:t>
            </a:r>
          </a:p>
        </p:txBody>
      </p:sp>
      <p:sp>
        <p:nvSpPr>
          <p:cNvPr id="53" name="CuadroTexto 52">
            <a:extLst>
              <a:ext uri="{FF2B5EF4-FFF2-40B4-BE49-F238E27FC236}">
                <a16:creationId xmlns:a16="http://schemas.microsoft.com/office/drawing/2014/main" id="{970BFAAB-43E3-448B-9038-B306847BADB4}"/>
              </a:ext>
            </a:extLst>
          </p:cNvPr>
          <p:cNvSpPr txBox="1"/>
          <p:nvPr/>
        </p:nvSpPr>
        <p:spPr>
          <a:xfrm>
            <a:off x="9268071" y="2047816"/>
            <a:ext cx="122966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a:t>Incubación</a:t>
            </a:r>
          </a:p>
        </p:txBody>
      </p:sp>
      <p:sp>
        <p:nvSpPr>
          <p:cNvPr id="5" name="CuadroTexto 4">
            <a:extLst>
              <a:ext uri="{FF2B5EF4-FFF2-40B4-BE49-F238E27FC236}">
                <a16:creationId xmlns:a16="http://schemas.microsoft.com/office/drawing/2014/main" id="{CCD83E91-9C4D-410D-951E-991A7EA18FD8}"/>
              </a:ext>
            </a:extLst>
          </p:cNvPr>
          <p:cNvSpPr txBox="1"/>
          <p:nvPr/>
        </p:nvSpPr>
        <p:spPr>
          <a:xfrm>
            <a:off x="2014665" y="4388998"/>
            <a:ext cx="1306385" cy="369332"/>
          </a:xfrm>
          <a:prstGeom prst="rect">
            <a:avLst/>
          </a:prstGeom>
          <a:noFill/>
        </p:spPr>
        <p:txBody>
          <a:bodyPr wrap="square" rtlCol="0">
            <a:spAutoFit/>
          </a:bodyPr>
          <a:lstStyle/>
          <a:p>
            <a:r>
              <a:rPr lang="es-EC" dirty="0"/>
              <a:t>46 muestras</a:t>
            </a:r>
          </a:p>
        </p:txBody>
      </p:sp>
      <p:sp>
        <p:nvSpPr>
          <p:cNvPr id="39" name="CuadroTexto 38">
            <a:extLst>
              <a:ext uri="{FF2B5EF4-FFF2-40B4-BE49-F238E27FC236}">
                <a16:creationId xmlns:a16="http://schemas.microsoft.com/office/drawing/2014/main" id="{D30CFCD1-1369-44E6-84A1-94687CE97804}"/>
              </a:ext>
            </a:extLst>
          </p:cNvPr>
          <p:cNvSpPr txBox="1"/>
          <p:nvPr/>
        </p:nvSpPr>
        <p:spPr>
          <a:xfrm>
            <a:off x="4475945" y="5200613"/>
            <a:ext cx="2775368" cy="369332"/>
          </a:xfrm>
          <a:prstGeom prst="rect">
            <a:avLst/>
          </a:prstGeom>
          <a:noFill/>
        </p:spPr>
        <p:txBody>
          <a:bodyPr wrap="square" rtlCol="0">
            <a:spAutoFit/>
          </a:bodyPr>
          <a:lstStyle/>
          <a:p>
            <a:pPr algn="ctr"/>
            <a:r>
              <a:rPr lang="es-EC" dirty="0"/>
              <a:t>Medio Wilkins &amp; </a:t>
            </a:r>
            <a:r>
              <a:rPr lang="es-EC" dirty="0" err="1"/>
              <a:t>Chalgren</a:t>
            </a:r>
            <a:endParaRPr lang="es-EC" dirty="0"/>
          </a:p>
        </p:txBody>
      </p:sp>
    </p:spTree>
    <p:extLst>
      <p:ext uri="{BB962C8B-B14F-4D97-AF65-F5344CB8AC3E}">
        <p14:creationId xmlns:p14="http://schemas.microsoft.com/office/powerpoint/2010/main" val="3443790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53" presetClass="entr" presetSubtype="16"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1500"/>
                            </p:stCondLst>
                            <p:childTnLst>
                              <p:par>
                                <p:cTn id="39" presetID="2" presetClass="entr" presetSubtype="8"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0-#ppt_w/2"/>
                                          </p:val>
                                        </p:tav>
                                        <p:tav tm="100000">
                                          <p:val>
                                            <p:strVal val="#ppt_x"/>
                                          </p:val>
                                        </p:tav>
                                      </p:tavLst>
                                    </p:anim>
                                    <p:anim calcmode="lin" valueType="num">
                                      <p:cBhvr additive="base">
                                        <p:cTn id="42" dur="500" fill="hold"/>
                                        <p:tgtEl>
                                          <p:spTgt spid="47"/>
                                        </p:tgtEl>
                                        <p:attrNameLst>
                                          <p:attrName>ppt_y</p:attrName>
                                        </p:attrNameLst>
                                      </p:cBhvr>
                                      <p:tavLst>
                                        <p:tav tm="0">
                                          <p:val>
                                            <p:strVal val="#ppt_y"/>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heel(1)">
                                      <p:cBhvr>
                                        <p:cTn id="50" dur="10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additive="base">
                                        <p:cTn id="57" dur="500" fill="hold"/>
                                        <p:tgtEl>
                                          <p:spTgt spid="51"/>
                                        </p:tgtEl>
                                        <p:attrNameLst>
                                          <p:attrName>ppt_x</p:attrName>
                                        </p:attrNameLst>
                                      </p:cBhvr>
                                      <p:tavLst>
                                        <p:tav tm="0">
                                          <p:val>
                                            <p:strVal val="#ppt_x"/>
                                          </p:val>
                                        </p:tav>
                                        <p:tav tm="100000">
                                          <p:val>
                                            <p:strVal val="#ppt_x"/>
                                          </p:val>
                                        </p:tav>
                                      </p:tavLst>
                                    </p:anim>
                                    <p:anim calcmode="lin" valueType="num">
                                      <p:cBhvr additive="base">
                                        <p:cTn id="58" dur="500" fill="hold"/>
                                        <p:tgtEl>
                                          <p:spTgt spid="51"/>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14" presetClass="entr" presetSubtype="1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randombar(horizontal)">
                                      <p:cBhvr>
                                        <p:cTn id="62" dur="500"/>
                                        <p:tgtEl>
                                          <p:spTgt spid="29"/>
                                        </p:tgtEl>
                                      </p:cBhvr>
                                    </p:animEffect>
                                  </p:childTnLst>
                                </p:cTn>
                              </p:par>
                            </p:childTnLst>
                          </p:cTn>
                        </p:par>
                        <p:par>
                          <p:cTn id="63" fill="hold">
                            <p:stCondLst>
                              <p:cond delay="2000"/>
                            </p:stCondLst>
                            <p:childTnLst>
                              <p:par>
                                <p:cTn id="64" presetID="16" presetClass="entr" presetSubtype="21"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arn(inVertical)">
                                      <p:cBhvr>
                                        <p:cTn id="66" dur="500"/>
                                        <p:tgtEl>
                                          <p:spTgt spid="1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down)">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0-#ppt_w/2"/>
                                          </p:val>
                                        </p:tav>
                                        <p:tav tm="100000">
                                          <p:val>
                                            <p:strVal val="#ppt_x"/>
                                          </p:val>
                                        </p:tav>
                                      </p:tavLst>
                                    </p:anim>
                                    <p:anim calcmode="lin" valueType="num">
                                      <p:cBhvr additive="base">
                                        <p:cTn id="75" dur="500" fill="hold"/>
                                        <p:tgtEl>
                                          <p:spTgt spid="40"/>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Effect transition="in" filter="fade">
                                      <p:cBhvr>
                                        <p:cTn id="81" dur="500"/>
                                        <p:tgtEl>
                                          <p:spTgt spid="2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childTnLst>
                          </p:cTn>
                        </p:par>
                        <p:par>
                          <p:cTn id="85" fill="hold">
                            <p:stCondLst>
                              <p:cond delay="1000"/>
                            </p:stCondLst>
                            <p:childTnLst>
                              <p:par>
                                <p:cTn id="86" presetID="22" presetClass="entr" presetSubtype="4" fill="hold"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down)">
                                      <p:cBhvr>
                                        <p:cTn id="88" dur="500"/>
                                        <p:tgtEl>
                                          <p:spTgt spid="43"/>
                                        </p:tgtEl>
                                      </p:cBhvr>
                                    </p:animEffect>
                                  </p:childTnLst>
                                </p:cTn>
                              </p:par>
                              <p:par>
                                <p:cTn id="89" presetID="22" presetClass="entr" presetSubtype="4"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down)">
                                      <p:cBhvr>
                                        <p:cTn id="91" dur="500"/>
                                        <p:tgtEl>
                                          <p:spTgt spid="44"/>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barn(inVertical)">
                                      <p:cBhvr>
                                        <p:cTn id="9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1" grpId="0" animBg="1"/>
      <p:bldP spid="26" grpId="0" animBg="1"/>
      <p:bldP spid="28" grpId="0" animBg="1"/>
      <p:bldP spid="47" grpId="0" animBg="1"/>
      <p:bldP spid="3" grpId="0"/>
      <p:bldP spid="40" grpId="0" animBg="1"/>
      <p:bldP spid="41" grpId="0" animBg="1"/>
      <p:bldP spid="6" grpId="0" animBg="1"/>
      <p:bldP spid="52" grpId="0" animBg="1"/>
      <p:bldP spid="53" grpId="0" animBg="1"/>
      <p:bldP spid="5"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E96E867-6D65-4312-A681-2EBE9425459B}"/>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965" b="67485" l="30684" r="49921">
                        <a14:foregroundMark x1="36884" y1="33099" x2="36884" y2="33099"/>
                        <a14:foregroundMark x1="42925" y1="38129" x2="42925" y2="38129"/>
                        <a14:foregroundMark x1="42130" y1="43743" x2="46741" y2="30175"/>
                        <a14:foregroundMark x1="46741" y1="30175" x2="45469" y2="19298"/>
                        <a14:foregroundMark x1="45469" y1="19298" x2="35294" y2="11228"/>
                        <a14:foregroundMark x1="35294" y1="11228" x2="47536" y2="14269"/>
                        <a14:foregroundMark x1="43243" y1="6784" x2="43243" y2="6784"/>
                        <a14:foregroundMark x1="37997" y1="5965" x2="37997" y2="5965"/>
                        <a14:foregroundMark x1="39905" y1="33918" x2="39905" y2="33918"/>
                        <a14:foregroundMark x1="38315" y1="31462" x2="38315" y2="31462"/>
                        <a14:foregroundMark x1="40700" y1="26667" x2="40700" y2="25848"/>
                        <a14:foregroundMark x1="36089" y1="23860" x2="36089" y2="23860"/>
                        <a14:foregroundMark x1="36089" y1="20234" x2="36089" y2="20234"/>
                        <a14:foregroundMark x1="35784" y1="31696" x2="35295" y2="37776"/>
                        <a14:foregroundMark x1="36884" y1="18012" x2="35784" y2="31696"/>
                        <a14:foregroundMark x1="35295" y1="40207" x2="35771" y2="41520"/>
                        <a14:foregroundMark x1="33686" y1="27018" x2="34340" y2="18363"/>
                        <a14:foregroundMark x1="34340" y1="18363" x2="36725" y2="16725"/>
                        <a14:foregroundMark x1="40223" y1="28304" x2="40223" y2="28304"/>
                        <a14:foregroundMark x1="41653" y1="23392" x2="41653" y2="22690"/>
                        <a14:foregroundMark x1="45946" y1="16959" x2="45946" y2="16959"/>
                        <a14:foregroundMark x1="37997" y1="66901" x2="37997" y2="66901"/>
                        <a14:foregroundMark x1="40064" y1="66901" x2="40064" y2="66901"/>
                        <a14:foregroundMark x1="33386" y1="33801" x2="33386" y2="33801"/>
                        <a14:foregroundMark x1="33863" y1="32281" x2="33863" y2="32281"/>
                        <a14:foregroundMark x1="33545" y1="30409" x2="33545" y2="30409"/>
                        <a14:foregroundMark x1="33386" y1="28889" x2="33386" y2="28889"/>
                        <a14:foregroundMark x1="33386" y1="21754" x2="33386" y2="21754"/>
                        <a14:foregroundMark x1="33068" y1="22924" x2="33068" y2="22924"/>
                        <a14:foregroundMark x1="33386" y1="24094" x2="33386" y2="24094"/>
                        <a14:foregroundMark x1="33386" y1="31579" x2="33386" y2="31579"/>
                        <a14:foregroundMark x1="33386" y1="32515" x2="33386" y2="32515"/>
                        <a14:foregroundMark x1="33386" y1="31930" x2="33386" y2="31930"/>
                        <a14:foregroundMark x1="33227" y1="32164" x2="34817" y2="19532"/>
                        <a14:foregroundMark x1="33227" y1="31696" x2="33227" y2="31696"/>
                        <a14:foregroundMark x1="33227" y1="31579" x2="33227" y2="31579"/>
                        <a14:foregroundMark x1="49285" y1="23977" x2="49285" y2="23977"/>
                        <a14:foregroundMark x1="48013" y1="23977" x2="48490" y2="41871"/>
                        <a14:foregroundMark x1="48649" y1="25029" x2="48649" y2="43860"/>
                        <a14:foregroundMark x1="48967" y1="30292" x2="48967" y2="30292"/>
                        <a14:foregroundMark x1="44674" y1="66316" x2="44674" y2="66316"/>
                        <a14:foregroundMark x1="40382" y1="66199" x2="40382" y2="66199"/>
                        <a14:foregroundMark x1="34976" y1="64444" x2="42130" y2="64327"/>
                        <a14:foregroundMark x1="38951" y1="66082" x2="38951" y2="66082"/>
                        <a14:foregroundMark x1="36884" y1="65731" x2="36884" y2="65731"/>
                        <a14:foregroundMark x1="35771" y1="65731" x2="39110" y2="67485"/>
                        <a14:foregroundMark x1="43879" y1="67135" x2="47377" y2="64444"/>
                        <a14:foregroundMark x1="48490" y1="65497" x2="48649" y2="64094"/>
                        <a14:foregroundMark x1="47377" y1="67485" x2="47377" y2="67485"/>
                        <a14:foregroundMark x1="47854" y1="67135" x2="47854" y2="67135"/>
                        <a14:foregroundMark x1="48331" y1="66199" x2="48331" y2="66199"/>
                        <a14:foregroundMark x1="48331" y1="66433" x2="34181" y2="66199"/>
                        <a14:backgroundMark x1="33227" y1="31696" x2="33227" y2="31696"/>
                        <a14:backgroundMark x1="32591" y1="33801" x2="32591" y2="43509"/>
                        <a14:backgroundMark x1="32591" y1="32515" x2="32591" y2="33801"/>
                        <a14:backgroundMark x1="32591" y1="32281" x2="32591" y2="32515"/>
                        <a14:backgroundMark x1="32591" y1="31930" x2="32591" y2="32281"/>
                        <a14:backgroundMark x1="32591" y1="31579" x2="32591" y2="31930"/>
                        <a14:backgroundMark x1="32591" y1="30409" x2="32591" y2="31579"/>
                        <a14:backgroundMark x1="32591" y1="28889" x2="32591" y2="30409"/>
                        <a14:backgroundMark x1="32591" y1="27018" x2="32591" y2="28889"/>
                        <a14:backgroundMark x1="47536" y1="67953" x2="47536" y2="67953"/>
                        <a14:backgroundMark x1="47854" y1="67719" x2="47854" y2="67719"/>
                        <a14:backgroundMark x1="48013" y1="67251" x2="48013" y2="67251"/>
                      </a14:backgroundRemoval>
                    </a14:imgEffect>
                  </a14:imgLayer>
                </a14:imgProps>
              </a:ext>
              <a:ext uri="{28A0092B-C50C-407E-A947-70E740481C1C}">
                <a14:useLocalDpi xmlns:a14="http://schemas.microsoft.com/office/drawing/2010/main" val="0"/>
              </a:ext>
            </a:extLst>
          </a:blip>
          <a:srcRect l="28258" t="2963" r="47482" b="29629"/>
          <a:stretch/>
        </p:blipFill>
        <p:spPr bwMode="auto">
          <a:xfrm>
            <a:off x="2853026" y="2106048"/>
            <a:ext cx="603440" cy="170598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12</a:t>
            </a:r>
          </a:p>
        </p:txBody>
      </p:sp>
      <p:sp>
        <p:nvSpPr>
          <p:cNvPr id="8" name="Flecha derecha 17">
            <a:extLst>
              <a:ext uri="{FF2B5EF4-FFF2-40B4-BE49-F238E27FC236}">
                <a16:creationId xmlns:a16="http://schemas.microsoft.com/office/drawing/2014/main" id="{AEECE277-C624-45D9-9E94-184DB3F862B5}"/>
              </a:ext>
            </a:extLst>
          </p:cNvPr>
          <p:cNvSpPr/>
          <p:nvPr/>
        </p:nvSpPr>
        <p:spPr>
          <a:xfrm>
            <a:off x="0" y="1068248"/>
            <a:ext cx="12204000" cy="11077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5">
            <a:extLst>
              <a:ext uri="{FF2B5EF4-FFF2-40B4-BE49-F238E27FC236}">
                <a16:creationId xmlns:a16="http://schemas.microsoft.com/office/drawing/2014/main" id="{47802623-BF1F-4B7D-A22E-70C02005EB1A}"/>
              </a:ext>
            </a:extLst>
          </p:cNvPr>
          <p:cNvSpPr txBox="1"/>
          <p:nvPr/>
        </p:nvSpPr>
        <p:spPr>
          <a:xfrm>
            <a:off x="184706" y="673717"/>
            <a:ext cx="2840286" cy="400110"/>
          </a:xfrm>
          <a:prstGeom prst="rect">
            <a:avLst/>
          </a:prstGeom>
          <a:noFill/>
        </p:spPr>
        <p:txBody>
          <a:bodyPr wrap="square" rtlCol="0">
            <a:spAutoFit/>
          </a:bodyPr>
          <a:lstStyle/>
          <a:p>
            <a:r>
              <a:rPr lang="es-EC" sz="2000" b="1" dirty="0">
                <a:latin typeface="Calibri" panose="020F0502020204030204" pitchFamily="34" charset="0"/>
                <a:cs typeface="Calibri" panose="020F0502020204030204" pitchFamily="34" charset="0"/>
              </a:rPr>
              <a:t>Desarrollo experimental</a:t>
            </a:r>
          </a:p>
        </p:txBody>
      </p:sp>
      <p:sp>
        <p:nvSpPr>
          <p:cNvPr id="11" name="CuadroTexto 10">
            <a:extLst>
              <a:ext uri="{FF2B5EF4-FFF2-40B4-BE49-F238E27FC236}">
                <a16:creationId xmlns:a16="http://schemas.microsoft.com/office/drawing/2014/main" id="{203AFFBB-7EF6-459A-8BF7-40EBF58369AE}"/>
              </a:ext>
            </a:extLst>
          </p:cNvPr>
          <p:cNvSpPr txBox="1"/>
          <p:nvPr/>
        </p:nvSpPr>
        <p:spPr>
          <a:xfrm>
            <a:off x="238539" y="1179018"/>
            <a:ext cx="252800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a:t>Preparación del inóculo</a:t>
            </a:r>
          </a:p>
        </p:txBody>
      </p:sp>
      <p:grpSp>
        <p:nvGrpSpPr>
          <p:cNvPr id="15" name="Grupo 14">
            <a:extLst>
              <a:ext uri="{FF2B5EF4-FFF2-40B4-BE49-F238E27FC236}">
                <a16:creationId xmlns:a16="http://schemas.microsoft.com/office/drawing/2014/main" id="{96579D6D-FE3B-4DDD-B4CD-569DD0543C2B}"/>
              </a:ext>
            </a:extLst>
          </p:cNvPr>
          <p:cNvGrpSpPr/>
          <p:nvPr/>
        </p:nvGrpSpPr>
        <p:grpSpPr>
          <a:xfrm>
            <a:off x="52202" y="1957638"/>
            <a:ext cx="1940816" cy="1602388"/>
            <a:chOff x="420348" y="1647426"/>
            <a:chExt cx="2348722" cy="2147066"/>
          </a:xfrm>
        </p:grpSpPr>
        <p:pic>
          <p:nvPicPr>
            <p:cNvPr id="12" name="image5.png">
              <a:extLst>
                <a:ext uri="{FF2B5EF4-FFF2-40B4-BE49-F238E27FC236}">
                  <a16:creationId xmlns:a16="http://schemas.microsoft.com/office/drawing/2014/main" id="{F4E02476-FC74-4986-8536-940ACD21282E}"/>
                </a:ext>
              </a:extLst>
            </p:cNvPr>
            <p:cNvPicPr/>
            <p:nvPr/>
          </p:nvPicPr>
          <p:blipFill rotWithShape="1">
            <a:blip r:embed="rId5">
              <a:extLst>
                <a:ext uri="{BEBA8EAE-BF5A-486C-A8C5-ECC9F3942E4B}">
                  <a14:imgProps xmlns:a14="http://schemas.microsoft.com/office/drawing/2010/main">
                    <a14:imgLayer r:embed="rId6">
                      <a14:imgEffect>
                        <a14:backgroundRemoval t="12652" b="75304" l="3150" r="79134">
                          <a14:foregroundMark x1="72966" y1="58704" x2="72966" y2="58704"/>
                          <a14:foregroundMark x1="64829" y1="64575" x2="64829" y2="64575"/>
                          <a14:foregroundMark x1="63911" y1="66903" x2="63911" y2="66903"/>
                          <a14:foregroundMark x1="74541" y1="59919" x2="74541" y2="59919"/>
                          <a14:foregroundMark x1="74147" y1="59211" x2="74147" y2="59211"/>
                          <a14:foregroundMark x1="76640" y1="54049" x2="76640" y2="54049"/>
                          <a14:foregroundMark x1="77165" y1="54049" x2="77165" y2="54049"/>
                          <a14:foregroundMark x1="77822" y1="51822" x2="77822" y2="51822"/>
                          <a14:foregroundMark x1="78346" y1="49190" x2="78346" y2="49190"/>
                          <a14:foregroundMark x1="76640" y1="54049" x2="78346" y2="47166"/>
                          <a14:foregroundMark x1="79265" y1="45547" x2="79265" y2="45547"/>
                          <a14:foregroundMark x1="78740" y1="48482" x2="78740" y2="48482"/>
                          <a14:foregroundMark x1="78346" y1="49696" x2="78346" y2="49696"/>
                          <a14:foregroundMark x1="78084" y1="51113" x2="78084" y2="51113"/>
                          <a14:foregroundMark x1="77165" y1="52733" x2="77165" y2="52733"/>
                          <a14:foregroundMark x1="60630" y1="68219" x2="60630" y2="68219"/>
                          <a14:foregroundMark x1="56693" y1="71255" x2="56693" y2="71255"/>
                          <a14:foregroundMark x1="53150" y1="71255" x2="53150" y2="71255"/>
                          <a14:foregroundMark x1="53412" y1="72470" x2="53412" y2="72470"/>
                          <a14:foregroundMark x1="49475" y1="72874" x2="49475" y2="72874"/>
                          <a14:foregroundMark x1="52887" y1="72672" x2="37008" y2="73077"/>
                          <a14:foregroundMark x1="37008" y1="73077" x2="22047" y2="68117"/>
                          <a14:foregroundMark x1="22047" y1="68117" x2="14042" y2="62449"/>
                          <a14:foregroundMark x1="77428" y1="53138" x2="77428" y2="53138"/>
                          <a14:foregroundMark x1="77165" y1="38057" x2="70079" y2="27733"/>
                          <a14:foregroundMark x1="70079" y1="27733" x2="57218" y2="20243"/>
                          <a14:foregroundMark x1="57218" y1="20243" x2="42388" y2="16700"/>
                          <a14:foregroundMark x1="42388" y1="16700" x2="26772" y2="18219"/>
                          <a14:foregroundMark x1="26772" y1="18219" x2="14173" y2="25000"/>
                          <a14:foregroundMark x1="14173" y1="25000" x2="6430" y2="35020"/>
                          <a14:foregroundMark x1="6430" y1="35020" x2="4724" y2="47470"/>
                          <a14:foregroundMark x1="4724" y1="47470" x2="6562" y2="56377"/>
                          <a14:foregroundMark x1="43176" y1="19939" x2="43176" y2="19939"/>
                          <a14:foregroundMark x1="48950" y1="17409" x2="48950" y2="17409"/>
                          <a14:foregroundMark x1="77822" y1="38057" x2="70341" y2="27429"/>
                          <a14:foregroundMark x1="70341" y1="27429" x2="57743" y2="20142"/>
                          <a14:foregroundMark x1="57743" y1="20142" x2="48556" y2="17713"/>
                          <a14:foregroundMark x1="7087" y1="32794" x2="7087" y2="32794"/>
                          <a14:foregroundMark x1="5643" y1="35020" x2="5643" y2="35020"/>
                          <a14:foregroundMark x1="8005" y1="32794" x2="4199" y2="44433"/>
                          <a14:foregroundMark x1="4199" y1="44433" x2="9580" y2="36437"/>
                          <a14:foregroundMark x1="4068" y1="38360" x2="4068" y2="38360"/>
                          <a14:foregroundMark x1="3150" y1="41296" x2="3150" y2="41296"/>
                          <a14:foregroundMark x1="66667" y1="23887" x2="66667" y2="23887"/>
                          <a14:backgroundMark x1="525" y1="50101" x2="525" y2="50101"/>
                          <a14:backgroundMark x1="525" y1="42510" x2="525" y2="42510"/>
                        </a14:backgroundRemoval>
                      </a14:imgEffect>
                    </a14:imgLayer>
                  </a14:imgProps>
                </a:ext>
              </a:extLst>
            </a:blip>
            <a:srcRect l="1705" t="15115" r="19503" b="23799"/>
            <a:stretch/>
          </p:blipFill>
          <p:spPr>
            <a:xfrm rot="10800000">
              <a:off x="420348" y="1647426"/>
              <a:ext cx="1882328" cy="2147066"/>
            </a:xfrm>
            <a:prstGeom prst="rect">
              <a:avLst/>
            </a:prstGeom>
            <a:ln/>
          </p:spPr>
        </p:pic>
        <p:sp>
          <p:nvSpPr>
            <p:cNvPr id="3" name="Rectángulo 2">
              <a:extLst>
                <a:ext uri="{FF2B5EF4-FFF2-40B4-BE49-F238E27FC236}">
                  <a16:creationId xmlns:a16="http://schemas.microsoft.com/office/drawing/2014/main" id="{8D4D4CB3-787B-402C-B4BF-9899841DEAFE}"/>
                </a:ext>
              </a:extLst>
            </p:cNvPr>
            <p:cNvSpPr/>
            <p:nvPr/>
          </p:nvSpPr>
          <p:spPr>
            <a:xfrm>
              <a:off x="1367074" y="3006828"/>
              <a:ext cx="337577" cy="219075"/>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4" name="Picture 2" descr="HISOPO MADERA N.E 100un | Hisopos | Diagnóstico | Fungibles | Centauro">
              <a:extLst>
                <a:ext uri="{FF2B5EF4-FFF2-40B4-BE49-F238E27FC236}">
                  <a16:creationId xmlns:a16="http://schemas.microsoft.com/office/drawing/2014/main" id="{E9539946-9FE8-4810-AC65-918CCB6A528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5333" r="93667">
                          <a14:foregroundMark x1="93667" y1="17000" x2="93667" y2="17000"/>
                          <a14:foregroundMark x1="8667" y1="74667" x2="8667" y2="74667"/>
                          <a14:foregroundMark x1="5333" y1="76000" x2="5333" y2="76000"/>
                        </a14:backgroundRemoval>
                      </a14:imgEffect>
                    </a14:imgLayer>
                  </a14:imgProps>
                </a:ext>
                <a:ext uri="{28A0092B-C50C-407E-A947-70E740481C1C}">
                  <a14:useLocalDpi xmlns:a14="http://schemas.microsoft.com/office/drawing/2010/main" val="0"/>
                </a:ext>
              </a:extLst>
            </a:blip>
            <a:srcRect l="2570" t="13660" r="1986" b="20008"/>
            <a:stretch/>
          </p:blipFill>
          <p:spPr bwMode="auto">
            <a:xfrm rot="9982471">
              <a:off x="1434492" y="1905340"/>
              <a:ext cx="1334578" cy="92749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Flecha: a la derecha 3">
            <a:extLst>
              <a:ext uri="{FF2B5EF4-FFF2-40B4-BE49-F238E27FC236}">
                <a16:creationId xmlns:a16="http://schemas.microsoft.com/office/drawing/2014/main" id="{41D52556-431E-4B09-9729-6782532C86F6}"/>
              </a:ext>
            </a:extLst>
          </p:cNvPr>
          <p:cNvSpPr/>
          <p:nvPr/>
        </p:nvSpPr>
        <p:spPr>
          <a:xfrm rot="8518831">
            <a:off x="3213925" y="3002973"/>
            <a:ext cx="361465" cy="260739"/>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C"/>
          </a:p>
        </p:txBody>
      </p:sp>
      <p:pic>
        <p:nvPicPr>
          <p:cNvPr id="14" name="Picture 2" descr="HISOPO MADERA N.E 100un | Hisopos | Diagnóstico | Fungibles | Centauro">
            <a:extLst>
              <a:ext uri="{FF2B5EF4-FFF2-40B4-BE49-F238E27FC236}">
                <a16:creationId xmlns:a16="http://schemas.microsoft.com/office/drawing/2014/main" id="{4EE9B8F3-297A-4AFF-A7C1-F30B9321CDD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5333" r="93667">
                        <a14:foregroundMark x1="93667" y1="17000" x2="93667" y2="17000"/>
                        <a14:foregroundMark x1="8667" y1="74667" x2="8667" y2="74667"/>
                        <a14:foregroundMark x1="5333" y1="76000" x2="5333" y2="76000"/>
                      </a14:backgroundRemoval>
                    </a14:imgEffect>
                  </a14:imgLayer>
                </a14:imgProps>
              </a:ext>
              <a:ext uri="{28A0092B-C50C-407E-A947-70E740481C1C}">
                <a14:useLocalDpi xmlns:a14="http://schemas.microsoft.com/office/drawing/2010/main" val="0"/>
              </a:ext>
            </a:extLst>
          </a:blip>
          <a:srcRect l="58413" t="13660" r="1986" b="54886"/>
          <a:stretch/>
        </p:blipFill>
        <p:spPr bwMode="auto">
          <a:xfrm rot="10062302">
            <a:off x="3089059" y="2229502"/>
            <a:ext cx="1366432" cy="664169"/>
          </a:xfrm>
          <a:prstGeom prst="rect">
            <a:avLst/>
          </a:prstGeom>
          <a:noFill/>
          <a:extLst>
            <a:ext uri="{909E8E84-426E-40DD-AFC4-6F175D3DCCD1}">
              <a14:hiddenFill xmlns:a14="http://schemas.microsoft.com/office/drawing/2010/main">
                <a:solidFill>
                  <a:srgbClr val="FFFFFF"/>
                </a:solidFill>
              </a14:hiddenFill>
            </a:ext>
          </a:extLst>
        </p:spPr>
      </p:pic>
      <p:sp>
        <p:nvSpPr>
          <p:cNvPr id="6" name="Triángulo isósceles 5">
            <a:extLst>
              <a:ext uri="{FF2B5EF4-FFF2-40B4-BE49-F238E27FC236}">
                <a16:creationId xmlns:a16="http://schemas.microsoft.com/office/drawing/2014/main" id="{D6878A7A-2B4B-4581-96B9-D23B5B93016C}"/>
              </a:ext>
            </a:extLst>
          </p:cNvPr>
          <p:cNvSpPr/>
          <p:nvPr/>
        </p:nvSpPr>
        <p:spPr>
          <a:xfrm rot="5400000">
            <a:off x="2158332" y="2725844"/>
            <a:ext cx="297780" cy="288241"/>
          </a:xfrm>
          <a:prstGeom prs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6" name="Triángulo isósceles 15">
            <a:extLst>
              <a:ext uri="{FF2B5EF4-FFF2-40B4-BE49-F238E27FC236}">
                <a16:creationId xmlns:a16="http://schemas.microsoft.com/office/drawing/2014/main" id="{8A7A810B-474B-4E3C-8E1E-E83CBFF351BE}"/>
              </a:ext>
            </a:extLst>
          </p:cNvPr>
          <p:cNvSpPr/>
          <p:nvPr/>
        </p:nvSpPr>
        <p:spPr>
          <a:xfrm rot="5400000">
            <a:off x="4643382" y="2800910"/>
            <a:ext cx="297780" cy="288241"/>
          </a:xfrm>
          <a:prstGeom prs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pic>
        <p:nvPicPr>
          <p:cNvPr id="5122" name="Picture 2" descr="BD PhoenixSpec™ Nephelometer PhoenixSpec Nephelometer Turbidity Meters |  Fisher Scientific">
            <a:extLst>
              <a:ext uri="{FF2B5EF4-FFF2-40B4-BE49-F238E27FC236}">
                <a16:creationId xmlns:a16="http://schemas.microsoft.com/office/drawing/2014/main" id="{A9F5CAE8-C27E-4C9B-AAEA-024B12011DFB}"/>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397" b="94274" l="4923" r="97385">
                        <a14:foregroundMark x1="66462" y1="7821" x2="66462" y2="7821"/>
                        <a14:foregroundMark x1="74154" y1="4749" x2="74154" y2="4749"/>
                        <a14:foregroundMark x1="67231" y1="1536" x2="67231" y2="1536"/>
                        <a14:foregroundMark x1="92923" y1="9078" x2="92923" y2="9078"/>
                        <a14:foregroundMark x1="96462" y1="10615" x2="96462" y2="10615"/>
                        <a14:foregroundMark x1="97538" y1="7821" x2="97538" y2="7821"/>
                        <a14:foregroundMark x1="37692" y1="91341" x2="37692" y2="91341"/>
                        <a14:foregroundMark x1="33846" y1="94413" x2="33846" y2="94413"/>
                        <a14:foregroundMark x1="4923" y1="82123" x2="4923" y2="82123"/>
                        <a14:foregroundMark x1="11231" y1="67598" x2="11231" y2="67598"/>
                        <a14:foregroundMark x1="12923" y1="64106" x2="12923" y2="64106"/>
                        <a14:foregroundMark x1="8462" y1="70112" x2="18923" y2="57682"/>
                        <a14:foregroundMark x1="18923" y1="57682" x2="33077" y2="48324"/>
                        <a14:foregroundMark x1="33077" y1="48324" x2="42769" y2="47626"/>
                        <a14:foregroundMark x1="36923" y1="46369" x2="36923" y2="46369"/>
                        <a14:foregroundMark x1="34769" y1="46089" x2="34769" y2="46089"/>
                        <a14:foregroundMark x1="32000" y1="47626" x2="32000" y2="47626"/>
                        <a14:foregroundMark x1="36308" y1="42598" x2="36308" y2="42598"/>
                        <a14:foregroundMark x1="37231" y1="42877" x2="37231" y2="42877"/>
                        <a14:foregroundMark x1="39077" y1="43156" x2="39077" y2="43156"/>
                        <a14:foregroundMark x1="37231" y1="42877" x2="37231" y2="42877"/>
                      </a14:backgroundRemoval>
                    </a14:imgEffect>
                  </a14:imgLayer>
                </a14:imgProps>
              </a:ext>
              <a:ext uri="{28A0092B-C50C-407E-A947-70E740481C1C}">
                <a14:useLocalDpi xmlns:a14="http://schemas.microsoft.com/office/drawing/2010/main" val="0"/>
              </a:ext>
            </a:extLst>
          </a:blip>
          <a:srcRect l="-4727" t="-7724" r="-6845" b="-8144"/>
          <a:stretch/>
        </p:blipFill>
        <p:spPr bwMode="auto">
          <a:xfrm>
            <a:off x="5906766" y="2024591"/>
            <a:ext cx="1414069" cy="1617646"/>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71A24F39-E734-4E64-B033-3CB8C4436378}"/>
              </a:ext>
            </a:extLst>
          </p:cNvPr>
          <p:cNvSpPr txBox="1"/>
          <p:nvPr/>
        </p:nvSpPr>
        <p:spPr>
          <a:xfrm>
            <a:off x="5433694" y="3426328"/>
            <a:ext cx="2404431" cy="351665"/>
          </a:xfrm>
          <a:prstGeom prst="rect">
            <a:avLst/>
          </a:prstGeom>
          <a:noFill/>
        </p:spPr>
        <p:txBody>
          <a:bodyPr wrap="square" rtlCol="0">
            <a:spAutoFit/>
          </a:bodyPr>
          <a:lstStyle/>
          <a:p>
            <a:r>
              <a:rPr lang="es-EC" sz="1600" b="1" dirty="0"/>
              <a:t>Estándar: </a:t>
            </a:r>
            <a:r>
              <a:rPr lang="es-EC" sz="1600" dirty="0"/>
              <a:t>0,5 McFarland</a:t>
            </a:r>
          </a:p>
        </p:txBody>
      </p:sp>
      <p:sp>
        <p:nvSpPr>
          <p:cNvPr id="20" name="Triángulo isósceles 19">
            <a:extLst>
              <a:ext uri="{FF2B5EF4-FFF2-40B4-BE49-F238E27FC236}">
                <a16:creationId xmlns:a16="http://schemas.microsoft.com/office/drawing/2014/main" id="{459904AB-88FF-4BC4-907B-9183F1F09D78}"/>
              </a:ext>
            </a:extLst>
          </p:cNvPr>
          <p:cNvSpPr/>
          <p:nvPr/>
        </p:nvSpPr>
        <p:spPr>
          <a:xfrm rot="5400000">
            <a:off x="8189040" y="2643867"/>
            <a:ext cx="297780" cy="288241"/>
          </a:xfrm>
          <a:prstGeom prs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pic>
        <p:nvPicPr>
          <p:cNvPr id="21" name="Imagen 20" descr="Mueller-Hinton Broth with OADC for Research Use Only">
            <a:extLst>
              <a:ext uri="{FF2B5EF4-FFF2-40B4-BE49-F238E27FC236}">
                <a16:creationId xmlns:a16="http://schemas.microsoft.com/office/drawing/2014/main" id="{7A02FEC0-BFA0-43CC-AFF5-E2D4BADC93ED}"/>
              </a:ext>
            </a:extLst>
          </p:cNvPr>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30733" t="22699" r="37179" b="14275"/>
          <a:stretch/>
        </p:blipFill>
        <p:spPr bwMode="auto">
          <a:xfrm>
            <a:off x="9488121" y="1845716"/>
            <a:ext cx="512134" cy="1879513"/>
          </a:xfrm>
          <a:prstGeom prst="rect">
            <a:avLst/>
          </a:prstGeom>
          <a:noFill/>
          <a:ln>
            <a:noFill/>
          </a:ln>
        </p:spPr>
      </p:pic>
      <p:pic>
        <p:nvPicPr>
          <p:cNvPr id="19" name="Imagen 18">
            <a:extLst>
              <a:ext uri="{FF2B5EF4-FFF2-40B4-BE49-F238E27FC236}">
                <a16:creationId xmlns:a16="http://schemas.microsoft.com/office/drawing/2014/main" id="{CBC910FA-227B-4AE6-B021-7BE83A7642E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foregroundMark x1="13977" y1="46911" x2="13977" y2="46911"/>
                        <a14:foregroundMark x1="13644" y1="45560" x2="13644" y2="45560"/>
                        <a14:foregroundMark x1="13810" y1="43436" x2="13810" y2="43436"/>
                        <a14:foregroundMark x1="14309" y1="40347" x2="13478" y2="53861"/>
                        <a14:foregroundMark x1="28120" y1="23359" x2="53411" y2="18147"/>
                        <a14:foregroundMark x1="53411" y1="18147" x2="61897" y2="19691"/>
                        <a14:foregroundMark x1="61897" y1="19691" x2="62063" y2="19691"/>
                        <a14:foregroundMark x1="53411" y1="19498" x2="35441" y2="19691"/>
                        <a14:foregroundMark x1="35441" y1="19691" x2="52745" y2="18340"/>
                        <a14:foregroundMark x1="52745" y1="18340" x2="55241" y2="19305"/>
                        <a14:foregroundMark x1="52745" y1="19305" x2="35275" y2="20270"/>
                        <a14:foregroundMark x1="35275" y1="20270" x2="31448" y2="21815"/>
                        <a14:foregroundMark x1="32280" y1="20463" x2="32779" y2="20463"/>
                        <a14:foregroundMark x1="34110" y1="19884" x2="35275" y2="19498"/>
                        <a14:foregroundMark x1="34609" y1="20463" x2="51913" y2="19112"/>
                        <a14:foregroundMark x1="51913" y1="19112" x2="43594" y2="18533"/>
                        <a14:foregroundMark x1="43594" y1="18533" x2="52413" y2="17954"/>
                        <a14:foregroundMark x1="52413" y1="17954" x2="58569" y2="19691"/>
                        <a14:foregroundMark x1="51913" y1="18919" x2="42263" y2="18533"/>
                        <a14:foregroundMark x1="42263" y1="18533" x2="51248" y2="17761"/>
                        <a14:foregroundMark x1="51248" y1="17761" x2="51581" y2="18533"/>
                        <a14:foregroundMark x1="53577" y1="18340" x2="34609" y2="19305"/>
                        <a14:foregroundMark x1="34609" y1="19305" x2="43594" y2="17568"/>
                        <a14:foregroundMark x1="43594" y1="17568" x2="50582" y2="17568"/>
                        <a14:foregroundMark x1="84193" y1="49228" x2="84193" y2="49228"/>
                        <a14:foregroundMark x1="83178" y1="49035" x2="82696" y2="43436"/>
                        <a14:foregroundMark x1="83228" y1="49614" x2="83178" y2="49035"/>
                        <a14:foregroundMark x1="83361" y1="51158" x2="83228" y2="49614"/>
                        <a14:foregroundMark x1="83527" y1="53089" x2="83477" y2="52510"/>
                        <a14:foregroundMark x1="84229" y1="52510" x2="84359" y2="53282"/>
                        <a14:foregroundMark x1="83739" y1="49614" x2="84000" y2="51158"/>
                        <a14:foregroundMark x1="83641" y1="49035" x2="83739" y2="49614"/>
                        <a14:foregroundMark x1="82696" y1="43436" x2="83641" y2="49035"/>
                        <a14:foregroundMark x1="83751" y1="54826" x2="80865" y2="62162"/>
                        <a14:foregroundMark x1="84055" y1="54054" x2="83751" y2="54826"/>
                        <a14:foregroundMark x1="84359" y1="53282" x2="84283" y2="53475"/>
                        <a14:foregroundMark x1="80865" y1="62162" x2="80532" y2="62548"/>
                        <a14:backgroundMark x1="84692" y1="53475" x2="84692" y2="53475"/>
                        <a14:backgroundMark x1="84692" y1="55985" x2="84526" y2="45174"/>
                        <a14:backgroundMark x1="84027" y1="49614" x2="84027" y2="49614"/>
                        <a14:backgroundMark x1="84027" y1="49035" x2="84027" y2="49035"/>
                        <a14:backgroundMark x1="84027" y1="52510" x2="84027" y2="52510"/>
                        <a14:backgroundMark x1="84193" y1="51158" x2="84193" y2="52510"/>
                        <a14:backgroundMark x1="84193" y1="53475" x2="84193" y2="54054"/>
                        <a14:backgroundMark x1="84193" y1="54826" x2="84193" y2="54826"/>
                      </a14:backgroundRemoval>
                    </a14:imgEffect>
                  </a14:imgLayer>
                </a14:imgProps>
              </a:ext>
            </a:extLst>
          </a:blip>
          <a:srcRect r="523"/>
          <a:stretch/>
        </p:blipFill>
        <p:spPr>
          <a:xfrm>
            <a:off x="10028899" y="2140400"/>
            <a:ext cx="1608115" cy="1386028"/>
          </a:xfrm>
          <a:prstGeom prst="rect">
            <a:avLst/>
          </a:prstGeom>
        </p:spPr>
      </p:pic>
      <p:pic>
        <p:nvPicPr>
          <p:cNvPr id="25" name="Imagen 24">
            <a:extLst>
              <a:ext uri="{FF2B5EF4-FFF2-40B4-BE49-F238E27FC236}">
                <a16:creationId xmlns:a16="http://schemas.microsoft.com/office/drawing/2014/main" id="{E2DC2665-A978-41CE-8729-6EB0FDCEF85E}"/>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68052" y="4179917"/>
            <a:ext cx="1439101" cy="1381532"/>
          </a:xfrm>
          <a:prstGeom prst="rect">
            <a:avLst/>
          </a:prstGeom>
          <a:noFill/>
          <a:ln>
            <a:noFill/>
          </a:ln>
        </p:spPr>
      </p:pic>
      <p:pic>
        <p:nvPicPr>
          <p:cNvPr id="23" name="Imagen 22">
            <a:extLst>
              <a:ext uri="{FF2B5EF4-FFF2-40B4-BE49-F238E27FC236}">
                <a16:creationId xmlns:a16="http://schemas.microsoft.com/office/drawing/2014/main" id="{C69B4B3A-296E-4C83-B5DA-57C3340DE5E4}"/>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6585" b="90969" l="8750" r="90625">
                        <a14:foregroundMark x1="20000" y1="46962" x2="20000" y2="46962"/>
                        <a14:foregroundMark x1="15469" y1="77997" x2="16797" y2="42200"/>
                        <a14:foregroundMark x1="16797" y1="42200" x2="23047" y2="31856"/>
                        <a14:foregroundMark x1="23047" y1="31856" x2="35703" y2="29064"/>
                        <a14:foregroundMark x1="35703" y1="29064" x2="59219" y2="31856"/>
                        <a14:foregroundMark x1="59219" y1="31856" x2="63750" y2="35140"/>
                        <a14:foregroundMark x1="63750" y1="35140" x2="71094" y2="48604"/>
                        <a14:foregroundMark x1="71094" y1="48604" x2="75313" y2="70772"/>
                        <a14:foregroundMark x1="75313" y1="70772" x2="81250" y2="71264"/>
                        <a14:foregroundMark x1="81250" y1="71264" x2="84453" y2="57635"/>
                        <a14:foregroundMark x1="84453" y1="57635" x2="75781" y2="34811"/>
                        <a14:foregroundMark x1="75781" y1="34811" x2="69609" y2="26929"/>
                        <a14:foregroundMark x1="69609" y1="26929" x2="62734" y2="24631"/>
                        <a14:foregroundMark x1="62734" y1="24631" x2="56094" y2="28079"/>
                        <a14:foregroundMark x1="56094" y1="28079" x2="33359" y2="56158"/>
                        <a14:foregroundMark x1="18709" y1="22968" x2="22422" y2="22003"/>
                        <a14:foregroundMark x1="22422" y1="22003" x2="24844" y2="22167"/>
                        <a14:foregroundMark x1="18463" y1="22429" x2="22344" y2="17898"/>
                        <a14:foregroundMark x1="22344" y1="17898" x2="59453" y2="23974"/>
                        <a14:foregroundMark x1="59453" y1="23974" x2="72109" y2="22989"/>
                        <a14:foregroundMark x1="72109" y1="22989" x2="30469" y2="29721"/>
                        <a14:foregroundMark x1="30469" y1="29721" x2="51797" y2="26273"/>
                        <a14:foregroundMark x1="51797" y1="26273" x2="17367" y2="25232"/>
                        <a14:foregroundMark x1="17357" y1="25244" x2="39453" y2="25944"/>
                        <a14:foregroundMark x1="39453" y1="25944" x2="45547" y2="25780"/>
                        <a14:foregroundMark x1="45547" y1="25780" x2="24063" y2="24466"/>
                        <a14:foregroundMark x1="24063" y1="24466" x2="37109" y2="19540"/>
                        <a14:foregroundMark x1="37109" y1="19540" x2="46016" y2="19540"/>
                        <a14:foregroundMark x1="46016" y1="19540" x2="57969" y2="17898"/>
                        <a14:foregroundMark x1="57969" y1="17898" x2="52500" y2="22167"/>
                        <a14:foregroundMark x1="52500" y1="22167" x2="58984" y2="23153"/>
                        <a14:foregroundMark x1="58984" y1="23153" x2="73438" y2="21346"/>
                        <a14:foregroundMark x1="73438" y1="21346" x2="66797" y2="22989"/>
                        <a14:foregroundMark x1="66797" y1="22989" x2="78516" y2="18555"/>
                        <a14:foregroundMark x1="78516" y1="18555" x2="83750" y2="40230"/>
                        <a14:foregroundMark x1="83750" y1="40230" x2="77656" y2="24302"/>
                        <a14:foregroundMark x1="77656" y1="24302" x2="79844" y2="37110"/>
                        <a14:foregroundMark x1="79844" y1="37110" x2="80391" y2="25616"/>
                        <a14:foregroundMark x1="80391" y1="25616" x2="88984" y2="70443"/>
                        <a14:foregroundMark x1="88984" y1="70443" x2="84688" y2="88834"/>
                        <a14:foregroundMark x1="84688" y1="88834" x2="72578" y2="85386"/>
                        <a14:foregroundMark x1="72578" y1="85386" x2="81016" y2="78325"/>
                        <a14:foregroundMark x1="81016" y1="78325" x2="89766" y2="81445"/>
                        <a14:foregroundMark x1="89766" y1="81445" x2="85859" y2="88342"/>
                        <a14:foregroundMark x1="85859" y1="88342" x2="87734" y2="63875"/>
                        <a14:foregroundMark x1="87734" y1="63875" x2="90781" y2="72742"/>
                        <a14:foregroundMark x1="90781" y1="72742" x2="91016" y2="84236"/>
                        <a14:foregroundMark x1="91016" y1="84236" x2="91563" y2="73727"/>
                        <a14:foregroundMark x1="91563" y1="73727" x2="86797" y2="53859"/>
                        <a14:foregroundMark x1="86797" y1="53859" x2="88281" y2="63547"/>
                        <a14:foregroundMark x1="88281" y1="63547" x2="88359" y2="75369"/>
                        <a14:foregroundMark x1="88359" y1="75369" x2="85078" y2="66831"/>
                        <a14:foregroundMark x1="85078" y1="66831" x2="88281" y2="71264"/>
                        <a14:foregroundMark x1="90156" y1="87028" x2="90156" y2="87028"/>
                        <a14:foregroundMark x1="51875" y1="86700" x2="56719" y2="81938"/>
                        <a14:foregroundMark x1="56719" y1="81938" x2="66563" y2="80460"/>
                        <a14:foregroundMark x1="66563" y1="80460" x2="71719" y2="82266"/>
                        <a14:foregroundMark x1="71719" y1="82266" x2="66719" y2="85222"/>
                        <a14:foregroundMark x1="66719" y1="85222" x2="49922" y2="85714"/>
                        <a14:foregroundMark x1="10781" y1="88506" x2="9609" y2="78161"/>
                        <a14:foregroundMark x1="9609" y1="78161" x2="11250" y2="67816"/>
                        <a14:foregroundMark x1="11250" y1="67816" x2="9297" y2="89491"/>
                        <a14:foregroundMark x1="9453" y1="91297" x2="9453" y2="91297"/>
                        <a14:foregroundMark x1="9141" y1="88506" x2="8984" y2="85714"/>
                        <a14:foregroundMark x1="18570" y1="22663" x2="21328" y2="16749"/>
                        <a14:foregroundMark x1="21328" y1="16749" x2="26328" y2="16749"/>
                        <a14:foregroundMark x1="26328" y1="16749" x2="29246" y2="16477"/>
                        <a14:foregroundMark x1="47332" y1="16622" x2="58906" y2="17570"/>
                        <a14:foregroundMark x1="58906" y1="17570" x2="69766" y2="16749"/>
                        <a14:foregroundMark x1="69766" y1="16749" x2="75078" y2="16749"/>
                        <a14:foregroundMark x1="75078" y1="16749" x2="80015" y2="21288"/>
                        <a14:foregroundMark x1="80469" y1="23060" x2="86563" y2="49754"/>
                        <a14:foregroundMark x1="86563" y1="49754" x2="84965" y2="40608"/>
                        <a14:foregroundMark x1="86326" y1="45920" x2="86797" y2="48276"/>
                        <a14:foregroundMark x1="86797" y1="48276" x2="84141" y2="43842"/>
                        <a14:foregroundMark x1="18516" y1="18883" x2="18516" y2="18883"/>
                        <a14:foregroundMark x1="18672" y1="17898" x2="18672" y2="17898"/>
                        <a14:foregroundMark x1="22344" y1="18227" x2="18067" y2="21561"/>
                        <a14:foregroundMark x1="17395" y1="25196" x2="17188" y2="31527"/>
                        <a14:foregroundMark x1="17344" y1="22167" x2="17344" y2="22167"/>
                        <a14:foregroundMark x1="17656" y1="21346" x2="17656" y2="21346"/>
                        <a14:foregroundMark x1="17891" y1="19540" x2="17891" y2="19540"/>
                        <a14:foregroundMark x1="18125" y1="18227" x2="17266" y2="23974"/>
                        <a14:foregroundMark x1="18750" y1="16585" x2="18750" y2="16585"/>
                        <a14:foregroundMark x1="90625" y1="68309" x2="90625" y2="68309"/>
                        <a14:foregroundMark x1="90625" y1="65025" x2="90625" y2="65025"/>
                        <a14:backgroundMark x1="14673" y1="27531" x2="13906" y2="30706"/>
                        <a14:backgroundMark x1="15766" y1="23013" x2="15807" y2="22844"/>
                        <a14:backgroundMark x1="13906" y1="30706" x2="14936" y2="27539"/>
                        <a14:backgroundMark x1="15469" y1="25287" x2="15469" y2="25287"/>
                        <a14:backgroundMark x1="15886" y1="22167" x2="16160" y2="22059"/>
                        <a14:backgroundMark x1="7969" y1="25287" x2="15886" y2="22167"/>
                        <a14:backgroundMark x1="16322" y1="23370" x2="12891" y2="27586"/>
                        <a14:backgroundMark x1="12891" y1="27586" x2="14297" y2="24959"/>
                        <a14:backgroundMark x1="36797" y1="15107" x2="36797" y2="15107"/>
                        <a14:backgroundMark x1="31563" y1="15107" x2="36563" y2="14614"/>
                        <a14:backgroundMark x1="36563" y1="14614" x2="46719" y2="14614"/>
                        <a14:backgroundMark x1="46719" y1="14614" x2="28828" y2="15107"/>
                        <a14:backgroundMark x1="80781" y1="18391" x2="90625" y2="56814"/>
                      </a14:backgroundRemoval>
                    </a14:imgEffect>
                  </a14:imgLayer>
                </a14:imgProps>
              </a:ext>
              <a:ext uri="{28A0092B-C50C-407E-A947-70E740481C1C}">
                <a14:useLocalDpi xmlns:a14="http://schemas.microsoft.com/office/drawing/2010/main" val="0"/>
              </a:ext>
            </a:extLst>
          </a:blip>
          <a:srcRect l="5162" t="12035" r="6311" b="5535"/>
          <a:stretch/>
        </p:blipFill>
        <p:spPr>
          <a:xfrm>
            <a:off x="5665867" y="5319923"/>
            <a:ext cx="1802038" cy="798325"/>
          </a:xfrm>
          <a:prstGeom prst="rect">
            <a:avLst/>
          </a:prstGeom>
        </p:spPr>
      </p:pic>
      <p:sp>
        <p:nvSpPr>
          <p:cNvPr id="24" name="CuadroTexto 23">
            <a:extLst>
              <a:ext uri="{FF2B5EF4-FFF2-40B4-BE49-F238E27FC236}">
                <a16:creationId xmlns:a16="http://schemas.microsoft.com/office/drawing/2014/main" id="{82D9F418-B886-42DC-862C-9A087585A6BA}"/>
              </a:ext>
            </a:extLst>
          </p:cNvPr>
          <p:cNvSpPr txBox="1"/>
          <p:nvPr/>
        </p:nvSpPr>
        <p:spPr>
          <a:xfrm>
            <a:off x="7936607" y="2233785"/>
            <a:ext cx="984566" cy="369332"/>
          </a:xfrm>
          <a:prstGeom prst="rect">
            <a:avLst/>
          </a:prstGeom>
          <a:noFill/>
        </p:spPr>
        <p:txBody>
          <a:bodyPr wrap="square" rtlCol="0">
            <a:spAutoFit/>
          </a:bodyPr>
          <a:lstStyle/>
          <a:p>
            <a:r>
              <a:rPr lang="es-EC" dirty="0"/>
              <a:t>20 µL</a:t>
            </a:r>
          </a:p>
        </p:txBody>
      </p:sp>
      <p:sp>
        <p:nvSpPr>
          <p:cNvPr id="30" name="CuadroTexto 29">
            <a:extLst>
              <a:ext uri="{FF2B5EF4-FFF2-40B4-BE49-F238E27FC236}">
                <a16:creationId xmlns:a16="http://schemas.microsoft.com/office/drawing/2014/main" id="{CD71714B-4F04-453B-B8B5-FEBBFCA6C46C}"/>
              </a:ext>
            </a:extLst>
          </p:cNvPr>
          <p:cNvSpPr txBox="1"/>
          <p:nvPr/>
        </p:nvSpPr>
        <p:spPr>
          <a:xfrm>
            <a:off x="7675567" y="5510656"/>
            <a:ext cx="984566" cy="369332"/>
          </a:xfrm>
          <a:prstGeom prst="rect">
            <a:avLst/>
          </a:prstGeom>
          <a:noFill/>
        </p:spPr>
        <p:txBody>
          <a:bodyPr wrap="square" rtlCol="0">
            <a:spAutoFit/>
          </a:bodyPr>
          <a:lstStyle/>
          <a:p>
            <a:r>
              <a:rPr lang="es-EC" dirty="0"/>
              <a:t>100 µL</a:t>
            </a:r>
          </a:p>
        </p:txBody>
      </p:sp>
      <p:pic>
        <p:nvPicPr>
          <p:cNvPr id="32" name="Picture 4" descr="Incubadores - Memmert GmbH + Co. KG">
            <a:extLst>
              <a:ext uri="{FF2B5EF4-FFF2-40B4-BE49-F238E27FC236}">
                <a16:creationId xmlns:a16="http://schemas.microsoft.com/office/drawing/2014/main" id="{D1D1C451-7DCF-43E2-B4F2-7FC852285EA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85898" y="4400062"/>
            <a:ext cx="1464002" cy="1451904"/>
          </a:xfrm>
          <a:prstGeom prst="rect">
            <a:avLst/>
          </a:prstGeom>
          <a:noFill/>
          <a:extLst>
            <a:ext uri="{909E8E84-426E-40DD-AFC4-6F175D3DCCD1}">
              <a14:hiddenFill xmlns:a14="http://schemas.microsoft.com/office/drawing/2010/main">
                <a:solidFill>
                  <a:srgbClr val="FFFFFF"/>
                </a:solidFill>
              </a14:hiddenFill>
            </a:ext>
          </a:extLst>
        </p:spPr>
      </p:pic>
      <p:sp>
        <p:nvSpPr>
          <p:cNvPr id="35" name="CuadroTexto 34">
            <a:extLst>
              <a:ext uri="{FF2B5EF4-FFF2-40B4-BE49-F238E27FC236}">
                <a16:creationId xmlns:a16="http://schemas.microsoft.com/office/drawing/2014/main" id="{5B3294CE-F3D8-4801-98DA-68126D666CCD}"/>
              </a:ext>
            </a:extLst>
          </p:cNvPr>
          <p:cNvSpPr txBox="1"/>
          <p:nvPr/>
        </p:nvSpPr>
        <p:spPr>
          <a:xfrm>
            <a:off x="97777" y="5050706"/>
            <a:ext cx="81826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a:t>37 º C</a:t>
            </a:r>
          </a:p>
          <a:p>
            <a:r>
              <a:rPr lang="es-EC" dirty="0"/>
              <a:t>48 h</a:t>
            </a:r>
          </a:p>
        </p:txBody>
      </p:sp>
      <p:sp>
        <p:nvSpPr>
          <p:cNvPr id="38" name="CuadroTexto 37">
            <a:extLst>
              <a:ext uri="{FF2B5EF4-FFF2-40B4-BE49-F238E27FC236}">
                <a16:creationId xmlns:a16="http://schemas.microsoft.com/office/drawing/2014/main" id="{BD556A33-305E-4E91-B524-75C38B8531E7}"/>
              </a:ext>
            </a:extLst>
          </p:cNvPr>
          <p:cNvSpPr txBox="1"/>
          <p:nvPr/>
        </p:nvSpPr>
        <p:spPr>
          <a:xfrm flipH="1">
            <a:off x="553048" y="3829183"/>
            <a:ext cx="36299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sp>
        <p:nvSpPr>
          <p:cNvPr id="39" name="CuadroTexto 38">
            <a:extLst>
              <a:ext uri="{FF2B5EF4-FFF2-40B4-BE49-F238E27FC236}">
                <a16:creationId xmlns:a16="http://schemas.microsoft.com/office/drawing/2014/main" id="{48CABFA9-C3BB-4D85-BD19-E2B26484413B}"/>
              </a:ext>
            </a:extLst>
          </p:cNvPr>
          <p:cNvSpPr txBox="1"/>
          <p:nvPr/>
        </p:nvSpPr>
        <p:spPr>
          <a:xfrm flipH="1">
            <a:off x="4903521" y="3829183"/>
            <a:ext cx="36299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40" name="CuadroTexto 39">
            <a:extLst>
              <a:ext uri="{FF2B5EF4-FFF2-40B4-BE49-F238E27FC236}">
                <a16:creationId xmlns:a16="http://schemas.microsoft.com/office/drawing/2014/main" id="{30B2955D-B0C5-423C-B5E7-176522CF0509}"/>
              </a:ext>
            </a:extLst>
          </p:cNvPr>
          <p:cNvSpPr txBox="1"/>
          <p:nvPr/>
        </p:nvSpPr>
        <p:spPr>
          <a:xfrm flipH="1">
            <a:off x="2528214" y="1643116"/>
            <a:ext cx="36299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p:txBody>
      </p:sp>
      <p:sp>
        <p:nvSpPr>
          <p:cNvPr id="45" name="Triángulo isósceles 44">
            <a:extLst>
              <a:ext uri="{FF2B5EF4-FFF2-40B4-BE49-F238E27FC236}">
                <a16:creationId xmlns:a16="http://schemas.microsoft.com/office/drawing/2014/main" id="{47DDF0B7-C348-4CC2-8693-2D829D0F17D0}"/>
              </a:ext>
            </a:extLst>
          </p:cNvPr>
          <p:cNvSpPr/>
          <p:nvPr/>
        </p:nvSpPr>
        <p:spPr>
          <a:xfrm rot="5400000" flipH="1" flipV="1">
            <a:off x="4253334" y="4981894"/>
            <a:ext cx="369331" cy="288241"/>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51" name="Título 1">
            <a:extLst>
              <a:ext uri="{FF2B5EF4-FFF2-40B4-BE49-F238E27FC236}">
                <a16:creationId xmlns:a16="http://schemas.microsoft.com/office/drawing/2014/main" id="{02DE874D-0C2B-482B-A848-E25F5E8A8A51}"/>
              </a:ext>
            </a:extLst>
          </p:cNvPr>
          <p:cNvSpPr>
            <a:spLocks noGrp="1"/>
          </p:cNvSpPr>
          <p:nvPr>
            <p:ph type="title"/>
          </p:nvPr>
        </p:nvSpPr>
        <p:spPr>
          <a:xfrm>
            <a:off x="7173905" y="-13252"/>
            <a:ext cx="5018094" cy="614245"/>
          </a:xfrm>
        </p:spPr>
        <p:txBody>
          <a:bodyPr/>
          <a:lstStyle/>
          <a:p>
            <a:r>
              <a:rPr lang="es-EC" sz="3600" i="0" dirty="0">
                <a:solidFill>
                  <a:schemeClr val="tx1"/>
                </a:solidFill>
                <a:latin typeface="Calibri" panose="020F0502020204030204" pitchFamily="34" charset="0"/>
                <a:cs typeface="Calibri" panose="020F0502020204030204" pitchFamily="34" charset="0"/>
              </a:rPr>
              <a:t>MATERIALES Y MÉTODOS</a:t>
            </a:r>
          </a:p>
        </p:txBody>
      </p:sp>
      <p:sp>
        <p:nvSpPr>
          <p:cNvPr id="2" name="CuadroTexto 1">
            <a:extLst>
              <a:ext uri="{FF2B5EF4-FFF2-40B4-BE49-F238E27FC236}">
                <a16:creationId xmlns:a16="http://schemas.microsoft.com/office/drawing/2014/main" id="{F9587108-50A9-4F86-B6EA-4EE462739AFC}"/>
              </a:ext>
            </a:extLst>
          </p:cNvPr>
          <p:cNvSpPr txBox="1"/>
          <p:nvPr/>
        </p:nvSpPr>
        <p:spPr>
          <a:xfrm>
            <a:off x="3237906" y="1622963"/>
            <a:ext cx="535465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a:t>Preparación del estándar de McFarland</a:t>
            </a:r>
          </a:p>
        </p:txBody>
      </p:sp>
      <p:sp>
        <p:nvSpPr>
          <p:cNvPr id="52" name="CuadroTexto 51">
            <a:extLst>
              <a:ext uri="{FF2B5EF4-FFF2-40B4-BE49-F238E27FC236}">
                <a16:creationId xmlns:a16="http://schemas.microsoft.com/office/drawing/2014/main" id="{2B2F091D-5288-48BA-BA73-A069DD7E4148}"/>
              </a:ext>
            </a:extLst>
          </p:cNvPr>
          <p:cNvSpPr txBox="1"/>
          <p:nvPr/>
        </p:nvSpPr>
        <p:spPr>
          <a:xfrm>
            <a:off x="5433694" y="3829183"/>
            <a:ext cx="315740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a:t>Inoculación en microplaca</a:t>
            </a:r>
          </a:p>
        </p:txBody>
      </p:sp>
      <p:sp>
        <p:nvSpPr>
          <p:cNvPr id="53" name="CuadroTexto 52">
            <a:extLst>
              <a:ext uri="{FF2B5EF4-FFF2-40B4-BE49-F238E27FC236}">
                <a16:creationId xmlns:a16="http://schemas.microsoft.com/office/drawing/2014/main" id="{72DB52EA-546B-40B1-BC23-B16D7E1CFD98}"/>
              </a:ext>
            </a:extLst>
          </p:cNvPr>
          <p:cNvSpPr txBox="1"/>
          <p:nvPr/>
        </p:nvSpPr>
        <p:spPr>
          <a:xfrm>
            <a:off x="987341" y="3812033"/>
            <a:ext cx="160297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a:t>Incubación</a:t>
            </a:r>
          </a:p>
        </p:txBody>
      </p:sp>
      <p:sp>
        <p:nvSpPr>
          <p:cNvPr id="7" name="Flecha: doblada 6">
            <a:extLst>
              <a:ext uri="{FF2B5EF4-FFF2-40B4-BE49-F238E27FC236}">
                <a16:creationId xmlns:a16="http://schemas.microsoft.com/office/drawing/2014/main" id="{BB0B63C8-B34D-4B3C-A82F-ABEFF67CF8B7}"/>
              </a:ext>
            </a:extLst>
          </p:cNvPr>
          <p:cNvSpPr/>
          <p:nvPr/>
        </p:nvSpPr>
        <p:spPr>
          <a:xfrm rot="10800000">
            <a:off x="10028899" y="4250635"/>
            <a:ext cx="832980" cy="943641"/>
          </a:xfrm>
          <a:prstGeom prst="ben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solidFill>
                <a:schemeClr val="tx1"/>
              </a:solidFill>
            </a:endParaRPr>
          </a:p>
        </p:txBody>
      </p:sp>
      <p:pic>
        <p:nvPicPr>
          <p:cNvPr id="41" name="Picture 2" descr="BD GasPak™ EZ Pouch Systems - BD">
            <a:extLst>
              <a:ext uri="{FF2B5EF4-FFF2-40B4-BE49-F238E27FC236}">
                <a16:creationId xmlns:a16="http://schemas.microsoft.com/office/drawing/2014/main" id="{5E30D8E7-B948-4D53-AFA6-A850B3BE77E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644637" y="4919101"/>
            <a:ext cx="1128785" cy="662221"/>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41">
            <a:extLst>
              <a:ext uri="{FF2B5EF4-FFF2-40B4-BE49-F238E27FC236}">
                <a16:creationId xmlns:a16="http://schemas.microsoft.com/office/drawing/2014/main" id="{C829A0A6-CDA5-4C9E-9B6E-14CC48E03E8E}"/>
              </a:ext>
            </a:extLst>
          </p:cNvPr>
          <p:cNvSpPr txBox="1"/>
          <p:nvPr/>
        </p:nvSpPr>
        <p:spPr>
          <a:xfrm>
            <a:off x="9338974" y="3745009"/>
            <a:ext cx="2014963" cy="338554"/>
          </a:xfrm>
          <a:prstGeom prst="rect">
            <a:avLst/>
          </a:prstGeom>
          <a:noFill/>
        </p:spPr>
        <p:txBody>
          <a:bodyPr wrap="square" rtlCol="0">
            <a:spAutoFit/>
          </a:bodyPr>
          <a:lstStyle/>
          <a:p>
            <a:pPr algn="ctr"/>
            <a:r>
              <a:rPr lang="es-EC" sz="1600" dirty="0"/>
              <a:t>Caldo Mueller-Hinton</a:t>
            </a:r>
          </a:p>
        </p:txBody>
      </p:sp>
    </p:spTree>
    <p:extLst>
      <p:ext uri="{BB962C8B-B14F-4D97-AF65-F5344CB8AC3E}">
        <p14:creationId xmlns:p14="http://schemas.microsoft.com/office/powerpoint/2010/main" val="1240650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ppt_x"/>
                                          </p:val>
                                        </p:tav>
                                        <p:tav tm="100000">
                                          <p:val>
                                            <p:strVal val="#ppt_x"/>
                                          </p:val>
                                        </p:tav>
                                      </p:tavLst>
                                    </p:anim>
                                    <p:anim calcmode="lin" valueType="num">
                                      <p:cBhvr additive="base">
                                        <p:cTn id="15" dur="500" fill="hold"/>
                                        <p:tgtEl>
                                          <p:spTgt spid="40"/>
                                        </p:tgtEl>
                                        <p:attrNameLst>
                                          <p:attrName>ppt_y</p:attrName>
                                        </p:attrNameLst>
                                      </p:cBhvr>
                                      <p:tavLst>
                                        <p:tav tm="0">
                                          <p:val>
                                            <p:strVal val="1+#ppt_h/2"/>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wipe(down)">
                                      <p:cBhvr>
                                        <p:cTn id="33" dur="500"/>
                                        <p:tgtEl>
                                          <p:spTgt spid="409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nodeType="withEffect">
                                  <p:stCondLst>
                                    <p:cond delay="0"/>
                                  </p:stCondLst>
                                  <p:childTnLst>
                                    <p:set>
                                      <p:cBhvr>
                                        <p:cTn id="47" dur="1" fill="hold">
                                          <p:stCondLst>
                                            <p:cond delay="0"/>
                                          </p:stCondLst>
                                        </p:cTn>
                                        <p:tgtEl>
                                          <p:spTgt spid="5122"/>
                                        </p:tgtEl>
                                        <p:attrNameLst>
                                          <p:attrName>style.visibility</p:attrName>
                                        </p:attrNameLst>
                                      </p:cBhvr>
                                      <p:to>
                                        <p:strVal val="visible"/>
                                      </p:to>
                                    </p:set>
                                    <p:anim calcmode="lin" valueType="num">
                                      <p:cBhvr>
                                        <p:cTn id="48" dur="500" fill="hold"/>
                                        <p:tgtEl>
                                          <p:spTgt spid="5122"/>
                                        </p:tgtEl>
                                        <p:attrNameLst>
                                          <p:attrName>ppt_w</p:attrName>
                                        </p:attrNameLst>
                                      </p:cBhvr>
                                      <p:tavLst>
                                        <p:tav tm="0">
                                          <p:val>
                                            <p:fltVal val="0"/>
                                          </p:val>
                                        </p:tav>
                                        <p:tav tm="100000">
                                          <p:val>
                                            <p:strVal val="#ppt_w"/>
                                          </p:val>
                                        </p:tav>
                                      </p:tavLst>
                                    </p:anim>
                                    <p:anim calcmode="lin" valueType="num">
                                      <p:cBhvr>
                                        <p:cTn id="49" dur="500" fill="hold"/>
                                        <p:tgtEl>
                                          <p:spTgt spid="5122"/>
                                        </p:tgtEl>
                                        <p:attrNameLst>
                                          <p:attrName>ppt_h</p:attrName>
                                        </p:attrNameLst>
                                      </p:cBhvr>
                                      <p:tavLst>
                                        <p:tav tm="0">
                                          <p:val>
                                            <p:fltVal val="0"/>
                                          </p:val>
                                        </p:tav>
                                        <p:tav tm="100000">
                                          <p:val>
                                            <p:strVal val="#ppt_h"/>
                                          </p:val>
                                        </p:tav>
                                      </p:tavLst>
                                    </p:anim>
                                    <p:animEffect transition="in" filter="fade">
                                      <p:cBhvr>
                                        <p:cTn id="50" dur="500"/>
                                        <p:tgtEl>
                                          <p:spTgt spid="5122"/>
                                        </p:tgtEl>
                                      </p:cBhvr>
                                    </p:animEffect>
                                  </p:childTnLst>
                                </p:cTn>
                              </p:par>
                            </p:childTnLst>
                          </p:cTn>
                        </p:par>
                        <p:par>
                          <p:cTn id="51" fill="hold">
                            <p:stCondLst>
                              <p:cond delay="1500"/>
                            </p:stCondLst>
                            <p:childTnLst>
                              <p:par>
                                <p:cTn id="52" presetID="6" presetClass="entr" presetSubtype="16"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ircle(in)">
                                      <p:cBhvr>
                                        <p:cTn id="54" dur="10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par>
                          <p:cTn id="76" fill="hold">
                            <p:stCondLst>
                              <p:cond delay="3500"/>
                            </p:stCondLst>
                            <p:childTnLst>
                              <p:par>
                                <p:cTn id="77" presetID="6" presetClass="entr" presetSubtype="16"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circle(in)">
                                      <p:cBhvr>
                                        <p:cTn id="79" dur="10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anim calcmode="lin" valueType="num">
                                      <p:cBhvr>
                                        <p:cTn id="85" dur="1000" fill="hold"/>
                                        <p:tgtEl>
                                          <p:spTgt spid="7"/>
                                        </p:tgtEl>
                                        <p:attrNameLst>
                                          <p:attrName>ppt_x</p:attrName>
                                        </p:attrNameLst>
                                      </p:cBhvr>
                                      <p:tavLst>
                                        <p:tav tm="0">
                                          <p:val>
                                            <p:strVal val="#ppt_x"/>
                                          </p:val>
                                        </p:tav>
                                        <p:tav tm="100000">
                                          <p:val>
                                            <p:strVal val="#ppt_x"/>
                                          </p:val>
                                        </p:tav>
                                      </p:tavLst>
                                    </p:anim>
                                    <p:anim calcmode="lin" valueType="num">
                                      <p:cBhvr>
                                        <p:cTn id="86" dur="1000" fill="hold"/>
                                        <p:tgtEl>
                                          <p:spTgt spid="7"/>
                                        </p:tgtEl>
                                        <p:attrNameLst>
                                          <p:attrName>ppt_y</p:attrName>
                                        </p:attrNameLst>
                                      </p:cBhvr>
                                      <p:tavLst>
                                        <p:tav tm="0">
                                          <p:val>
                                            <p:strVal val="#ppt_y+.1"/>
                                          </p:val>
                                        </p:tav>
                                        <p:tav tm="100000">
                                          <p:val>
                                            <p:strVal val="#ppt_y"/>
                                          </p:val>
                                        </p:tav>
                                      </p:tavLst>
                                    </p:anim>
                                  </p:childTnLst>
                                </p:cTn>
                              </p:par>
                              <p:par>
                                <p:cTn id="87" presetID="31"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p:cTn id="89" dur="1000" fill="hold"/>
                                        <p:tgtEl>
                                          <p:spTgt spid="39"/>
                                        </p:tgtEl>
                                        <p:attrNameLst>
                                          <p:attrName>ppt_w</p:attrName>
                                        </p:attrNameLst>
                                      </p:cBhvr>
                                      <p:tavLst>
                                        <p:tav tm="0">
                                          <p:val>
                                            <p:fltVal val="0"/>
                                          </p:val>
                                        </p:tav>
                                        <p:tav tm="100000">
                                          <p:val>
                                            <p:strVal val="#ppt_w"/>
                                          </p:val>
                                        </p:tav>
                                      </p:tavLst>
                                    </p:anim>
                                    <p:anim calcmode="lin" valueType="num">
                                      <p:cBhvr>
                                        <p:cTn id="90" dur="1000" fill="hold"/>
                                        <p:tgtEl>
                                          <p:spTgt spid="39"/>
                                        </p:tgtEl>
                                        <p:attrNameLst>
                                          <p:attrName>ppt_h</p:attrName>
                                        </p:attrNameLst>
                                      </p:cBhvr>
                                      <p:tavLst>
                                        <p:tav tm="0">
                                          <p:val>
                                            <p:fltVal val="0"/>
                                          </p:val>
                                        </p:tav>
                                        <p:tav tm="100000">
                                          <p:val>
                                            <p:strVal val="#ppt_h"/>
                                          </p:val>
                                        </p:tav>
                                      </p:tavLst>
                                    </p:anim>
                                    <p:anim calcmode="lin" valueType="num">
                                      <p:cBhvr>
                                        <p:cTn id="91" dur="1000" fill="hold"/>
                                        <p:tgtEl>
                                          <p:spTgt spid="39"/>
                                        </p:tgtEl>
                                        <p:attrNameLst>
                                          <p:attrName>style.rotation</p:attrName>
                                        </p:attrNameLst>
                                      </p:cBhvr>
                                      <p:tavLst>
                                        <p:tav tm="0">
                                          <p:val>
                                            <p:fltVal val="90"/>
                                          </p:val>
                                        </p:tav>
                                        <p:tav tm="100000">
                                          <p:val>
                                            <p:fltVal val="0"/>
                                          </p:val>
                                        </p:tav>
                                      </p:tavLst>
                                    </p:anim>
                                    <p:animEffect transition="in" filter="fade">
                                      <p:cBhvr>
                                        <p:cTn id="92" dur="1000"/>
                                        <p:tgtEl>
                                          <p:spTgt spid="39"/>
                                        </p:tgtEl>
                                      </p:cBhvr>
                                    </p:animEffect>
                                  </p:childTnLst>
                                </p:cTn>
                              </p:par>
                              <p:par>
                                <p:cTn id="93" presetID="2" presetClass="entr" presetSubtype="4"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additive="base">
                                        <p:cTn id="95" dur="500" fill="hold"/>
                                        <p:tgtEl>
                                          <p:spTgt spid="52"/>
                                        </p:tgtEl>
                                        <p:attrNameLst>
                                          <p:attrName>ppt_x</p:attrName>
                                        </p:attrNameLst>
                                      </p:cBhvr>
                                      <p:tavLst>
                                        <p:tav tm="0">
                                          <p:val>
                                            <p:strVal val="#ppt_x"/>
                                          </p:val>
                                        </p:tav>
                                        <p:tav tm="100000">
                                          <p:val>
                                            <p:strVal val="#ppt_x"/>
                                          </p:val>
                                        </p:tav>
                                      </p:tavLst>
                                    </p:anim>
                                    <p:anim calcmode="lin" valueType="num">
                                      <p:cBhvr additive="base">
                                        <p:cTn id="96" dur="500" fill="hold"/>
                                        <p:tgtEl>
                                          <p:spTgt spid="52"/>
                                        </p:tgtEl>
                                        <p:attrNameLst>
                                          <p:attrName>ppt_y</p:attrName>
                                        </p:attrNameLst>
                                      </p:cBhvr>
                                      <p:tavLst>
                                        <p:tav tm="0">
                                          <p:val>
                                            <p:strVal val="1+#ppt_h/2"/>
                                          </p:val>
                                        </p:tav>
                                        <p:tav tm="100000">
                                          <p:val>
                                            <p:strVal val="#ppt_y"/>
                                          </p:val>
                                        </p:tav>
                                      </p:tavLst>
                                    </p:anim>
                                  </p:childTnLst>
                                </p:cTn>
                              </p:par>
                            </p:childTnLst>
                          </p:cTn>
                        </p:par>
                        <p:par>
                          <p:cTn id="97" fill="hold">
                            <p:stCondLst>
                              <p:cond delay="1000"/>
                            </p:stCondLst>
                            <p:childTnLst>
                              <p:par>
                                <p:cTn id="98" presetID="31" presetClass="entr" presetSubtype="0"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1000" fill="hold"/>
                                        <p:tgtEl>
                                          <p:spTgt spid="25"/>
                                        </p:tgtEl>
                                        <p:attrNameLst>
                                          <p:attrName>ppt_w</p:attrName>
                                        </p:attrNameLst>
                                      </p:cBhvr>
                                      <p:tavLst>
                                        <p:tav tm="0">
                                          <p:val>
                                            <p:fltVal val="0"/>
                                          </p:val>
                                        </p:tav>
                                        <p:tav tm="100000">
                                          <p:val>
                                            <p:strVal val="#ppt_w"/>
                                          </p:val>
                                        </p:tav>
                                      </p:tavLst>
                                    </p:anim>
                                    <p:anim calcmode="lin" valueType="num">
                                      <p:cBhvr>
                                        <p:cTn id="101" dur="1000" fill="hold"/>
                                        <p:tgtEl>
                                          <p:spTgt spid="25"/>
                                        </p:tgtEl>
                                        <p:attrNameLst>
                                          <p:attrName>ppt_h</p:attrName>
                                        </p:attrNameLst>
                                      </p:cBhvr>
                                      <p:tavLst>
                                        <p:tav tm="0">
                                          <p:val>
                                            <p:fltVal val="0"/>
                                          </p:val>
                                        </p:tav>
                                        <p:tav tm="100000">
                                          <p:val>
                                            <p:strVal val="#ppt_h"/>
                                          </p:val>
                                        </p:tav>
                                      </p:tavLst>
                                    </p:anim>
                                    <p:anim calcmode="lin" valueType="num">
                                      <p:cBhvr>
                                        <p:cTn id="102" dur="1000" fill="hold"/>
                                        <p:tgtEl>
                                          <p:spTgt spid="25"/>
                                        </p:tgtEl>
                                        <p:attrNameLst>
                                          <p:attrName>style.rotation</p:attrName>
                                        </p:attrNameLst>
                                      </p:cBhvr>
                                      <p:tavLst>
                                        <p:tav tm="0">
                                          <p:val>
                                            <p:fltVal val="90"/>
                                          </p:val>
                                        </p:tav>
                                        <p:tav tm="100000">
                                          <p:val>
                                            <p:fltVal val="0"/>
                                          </p:val>
                                        </p:tav>
                                      </p:tavLst>
                                    </p:anim>
                                    <p:animEffect transition="in" filter="fade">
                                      <p:cBhvr>
                                        <p:cTn id="103" dur="1000"/>
                                        <p:tgtEl>
                                          <p:spTgt spid="25"/>
                                        </p:tgtEl>
                                      </p:cBhvr>
                                    </p:animEffect>
                                  </p:childTnLst>
                                </p:cTn>
                              </p:par>
                              <p:par>
                                <p:cTn id="104" presetID="31" presetClass="entr" presetSubtype="0"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1000" fill="hold"/>
                                        <p:tgtEl>
                                          <p:spTgt spid="23"/>
                                        </p:tgtEl>
                                        <p:attrNameLst>
                                          <p:attrName>ppt_w</p:attrName>
                                        </p:attrNameLst>
                                      </p:cBhvr>
                                      <p:tavLst>
                                        <p:tav tm="0">
                                          <p:val>
                                            <p:fltVal val="0"/>
                                          </p:val>
                                        </p:tav>
                                        <p:tav tm="100000">
                                          <p:val>
                                            <p:strVal val="#ppt_w"/>
                                          </p:val>
                                        </p:tav>
                                      </p:tavLst>
                                    </p:anim>
                                    <p:anim calcmode="lin" valueType="num">
                                      <p:cBhvr>
                                        <p:cTn id="107" dur="1000" fill="hold"/>
                                        <p:tgtEl>
                                          <p:spTgt spid="23"/>
                                        </p:tgtEl>
                                        <p:attrNameLst>
                                          <p:attrName>ppt_h</p:attrName>
                                        </p:attrNameLst>
                                      </p:cBhvr>
                                      <p:tavLst>
                                        <p:tav tm="0">
                                          <p:val>
                                            <p:fltVal val="0"/>
                                          </p:val>
                                        </p:tav>
                                        <p:tav tm="100000">
                                          <p:val>
                                            <p:strVal val="#ppt_h"/>
                                          </p:val>
                                        </p:tav>
                                      </p:tavLst>
                                    </p:anim>
                                    <p:anim calcmode="lin" valueType="num">
                                      <p:cBhvr>
                                        <p:cTn id="108" dur="1000" fill="hold"/>
                                        <p:tgtEl>
                                          <p:spTgt spid="23"/>
                                        </p:tgtEl>
                                        <p:attrNameLst>
                                          <p:attrName>style.rotation</p:attrName>
                                        </p:attrNameLst>
                                      </p:cBhvr>
                                      <p:tavLst>
                                        <p:tav tm="0">
                                          <p:val>
                                            <p:fltVal val="90"/>
                                          </p:val>
                                        </p:tav>
                                        <p:tav tm="100000">
                                          <p:val>
                                            <p:fltVal val="0"/>
                                          </p:val>
                                        </p:tav>
                                      </p:tavLst>
                                    </p:anim>
                                    <p:animEffect transition="in" filter="fade">
                                      <p:cBhvr>
                                        <p:cTn id="109" dur="1000"/>
                                        <p:tgtEl>
                                          <p:spTgt spid="23"/>
                                        </p:tgtEl>
                                      </p:cBhvr>
                                    </p:animEffect>
                                  </p:childTnLst>
                                </p:cTn>
                              </p:par>
                            </p:childTnLst>
                          </p:cTn>
                        </p:par>
                      </p:childTnLst>
                    </p:cTn>
                  </p:par>
                  <p:par>
                    <p:cTn id="110" fill="hold">
                      <p:stCondLst>
                        <p:cond delay="indefinite"/>
                      </p:stCondLst>
                      <p:childTnLst>
                        <p:par>
                          <p:cTn id="111" fill="hold">
                            <p:stCondLst>
                              <p:cond delay="0"/>
                            </p:stCondLst>
                            <p:childTnLst>
                              <p:par>
                                <p:cTn id="112" presetID="63" presetClass="path" presetSubtype="0" accel="50000" decel="50000" fill="hold" nodeType="clickEffect">
                                  <p:stCondLst>
                                    <p:cond delay="0"/>
                                  </p:stCondLst>
                                  <p:childTnLst>
                                    <p:animMotion origin="layout" path="M -4.375E-6 -1.48148E-6 L 0.10495 0.00718 " pathEditMode="relative" rAng="0" ptsTypes="AA">
                                      <p:cBhvr>
                                        <p:cTn id="113" dur="2000" fill="hold"/>
                                        <p:tgtEl>
                                          <p:spTgt spid="25"/>
                                        </p:tgtEl>
                                        <p:attrNameLst>
                                          <p:attrName>ppt_x</p:attrName>
                                          <p:attrName>ppt_y</p:attrName>
                                        </p:attrNameLst>
                                      </p:cBhvr>
                                      <p:rCtr x="5247" y="347"/>
                                    </p:animMotion>
                                  </p:childTnLst>
                                </p:cTn>
                              </p:par>
                              <p:par>
                                <p:cTn id="114" presetID="31" presetClass="entr" presetSubtype="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1000" fill="hold"/>
                                        <p:tgtEl>
                                          <p:spTgt spid="30"/>
                                        </p:tgtEl>
                                        <p:attrNameLst>
                                          <p:attrName>ppt_w</p:attrName>
                                        </p:attrNameLst>
                                      </p:cBhvr>
                                      <p:tavLst>
                                        <p:tav tm="0">
                                          <p:val>
                                            <p:fltVal val="0"/>
                                          </p:val>
                                        </p:tav>
                                        <p:tav tm="100000">
                                          <p:val>
                                            <p:strVal val="#ppt_w"/>
                                          </p:val>
                                        </p:tav>
                                      </p:tavLst>
                                    </p:anim>
                                    <p:anim calcmode="lin" valueType="num">
                                      <p:cBhvr>
                                        <p:cTn id="117" dur="1000" fill="hold"/>
                                        <p:tgtEl>
                                          <p:spTgt spid="30"/>
                                        </p:tgtEl>
                                        <p:attrNameLst>
                                          <p:attrName>ppt_h</p:attrName>
                                        </p:attrNameLst>
                                      </p:cBhvr>
                                      <p:tavLst>
                                        <p:tav tm="0">
                                          <p:val>
                                            <p:fltVal val="0"/>
                                          </p:val>
                                        </p:tav>
                                        <p:tav tm="100000">
                                          <p:val>
                                            <p:strVal val="#ppt_h"/>
                                          </p:val>
                                        </p:tav>
                                      </p:tavLst>
                                    </p:anim>
                                    <p:anim calcmode="lin" valueType="num">
                                      <p:cBhvr>
                                        <p:cTn id="118" dur="1000" fill="hold"/>
                                        <p:tgtEl>
                                          <p:spTgt spid="30"/>
                                        </p:tgtEl>
                                        <p:attrNameLst>
                                          <p:attrName>style.rotation</p:attrName>
                                        </p:attrNameLst>
                                      </p:cBhvr>
                                      <p:tavLst>
                                        <p:tav tm="0">
                                          <p:val>
                                            <p:fltVal val="90"/>
                                          </p:val>
                                        </p:tav>
                                        <p:tav tm="100000">
                                          <p:val>
                                            <p:fltVal val="0"/>
                                          </p:val>
                                        </p:tav>
                                      </p:tavLst>
                                    </p:anim>
                                    <p:animEffect transition="in" filter="fade">
                                      <p:cBhvr>
                                        <p:cTn id="119" dur="1000"/>
                                        <p:tgtEl>
                                          <p:spTgt spid="3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fade">
                                      <p:cBhvr>
                                        <p:cTn id="124" dur="500"/>
                                        <p:tgtEl>
                                          <p:spTgt spid="53"/>
                                        </p:tgtEl>
                                      </p:cBhvr>
                                    </p:animEffect>
                                  </p:childTnLst>
                                </p:cTn>
                              </p:par>
                            </p:childTnLst>
                          </p:cTn>
                        </p:par>
                        <p:par>
                          <p:cTn id="125" fill="hold">
                            <p:stCondLst>
                              <p:cond delay="500"/>
                            </p:stCondLst>
                            <p:childTnLst>
                              <p:par>
                                <p:cTn id="126" presetID="22" presetClass="entr" presetSubtype="4" fill="hold" nodeType="after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wipe(down)">
                                      <p:cBhvr>
                                        <p:cTn id="128" dur="500"/>
                                        <p:tgtEl>
                                          <p:spTgt spid="41"/>
                                        </p:tgtEl>
                                      </p:cBhvr>
                                    </p:animEffect>
                                  </p:childTnLst>
                                </p:cTn>
                              </p:par>
                            </p:childTnLst>
                          </p:cTn>
                        </p:par>
                        <p:par>
                          <p:cTn id="129" fill="hold">
                            <p:stCondLst>
                              <p:cond delay="1000"/>
                            </p:stCondLst>
                            <p:childTnLst>
                              <p:par>
                                <p:cTn id="130" presetID="53" presetClass="entr" presetSubtype="16" fill="hold" nodeType="after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p:cTn id="132" dur="500" fill="hold"/>
                                        <p:tgtEl>
                                          <p:spTgt spid="32"/>
                                        </p:tgtEl>
                                        <p:attrNameLst>
                                          <p:attrName>ppt_w</p:attrName>
                                        </p:attrNameLst>
                                      </p:cBhvr>
                                      <p:tavLst>
                                        <p:tav tm="0">
                                          <p:val>
                                            <p:fltVal val="0"/>
                                          </p:val>
                                        </p:tav>
                                        <p:tav tm="100000">
                                          <p:val>
                                            <p:strVal val="#ppt_w"/>
                                          </p:val>
                                        </p:tav>
                                      </p:tavLst>
                                    </p:anim>
                                    <p:anim calcmode="lin" valueType="num">
                                      <p:cBhvr>
                                        <p:cTn id="133" dur="500" fill="hold"/>
                                        <p:tgtEl>
                                          <p:spTgt spid="32"/>
                                        </p:tgtEl>
                                        <p:attrNameLst>
                                          <p:attrName>ppt_h</p:attrName>
                                        </p:attrNameLst>
                                      </p:cBhvr>
                                      <p:tavLst>
                                        <p:tav tm="0">
                                          <p:val>
                                            <p:fltVal val="0"/>
                                          </p:val>
                                        </p:tav>
                                        <p:tav tm="100000">
                                          <p:val>
                                            <p:strVal val="#ppt_h"/>
                                          </p:val>
                                        </p:tav>
                                      </p:tavLst>
                                    </p:anim>
                                    <p:animEffect transition="in" filter="fade">
                                      <p:cBhvr>
                                        <p:cTn id="134" dur="500"/>
                                        <p:tgtEl>
                                          <p:spTgt spid="32"/>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38"/>
                                        </p:tgtEl>
                                        <p:attrNameLst>
                                          <p:attrName>style.visibility</p:attrName>
                                        </p:attrNameLst>
                                      </p:cBhvr>
                                      <p:to>
                                        <p:strVal val="visible"/>
                                      </p:to>
                                    </p:set>
                                    <p:anim calcmode="lin" valueType="num">
                                      <p:cBhvr>
                                        <p:cTn id="142" dur="500" fill="hold"/>
                                        <p:tgtEl>
                                          <p:spTgt spid="38"/>
                                        </p:tgtEl>
                                        <p:attrNameLst>
                                          <p:attrName>ppt_w</p:attrName>
                                        </p:attrNameLst>
                                      </p:cBhvr>
                                      <p:tavLst>
                                        <p:tav tm="0">
                                          <p:val>
                                            <p:fltVal val="0"/>
                                          </p:val>
                                        </p:tav>
                                        <p:tav tm="100000">
                                          <p:val>
                                            <p:strVal val="#ppt_w"/>
                                          </p:val>
                                        </p:tav>
                                      </p:tavLst>
                                    </p:anim>
                                    <p:anim calcmode="lin" valueType="num">
                                      <p:cBhvr>
                                        <p:cTn id="143" dur="500" fill="hold"/>
                                        <p:tgtEl>
                                          <p:spTgt spid="38"/>
                                        </p:tgtEl>
                                        <p:attrNameLst>
                                          <p:attrName>ppt_h</p:attrName>
                                        </p:attrNameLst>
                                      </p:cBhvr>
                                      <p:tavLst>
                                        <p:tav tm="0">
                                          <p:val>
                                            <p:fltVal val="0"/>
                                          </p:val>
                                        </p:tav>
                                        <p:tav tm="100000">
                                          <p:val>
                                            <p:strVal val="#ppt_h"/>
                                          </p:val>
                                        </p:tav>
                                      </p:tavLst>
                                    </p:anim>
                                    <p:animEffect transition="in" filter="fade">
                                      <p:cBhvr>
                                        <p:cTn id="144" dur="500"/>
                                        <p:tgtEl>
                                          <p:spTgt spid="38"/>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p:cTn id="147" dur="500" fill="hold"/>
                                        <p:tgtEl>
                                          <p:spTgt spid="45"/>
                                        </p:tgtEl>
                                        <p:attrNameLst>
                                          <p:attrName>ppt_w</p:attrName>
                                        </p:attrNameLst>
                                      </p:cBhvr>
                                      <p:tavLst>
                                        <p:tav tm="0">
                                          <p:val>
                                            <p:fltVal val="0"/>
                                          </p:val>
                                        </p:tav>
                                        <p:tav tm="100000">
                                          <p:val>
                                            <p:strVal val="#ppt_w"/>
                                          </p:val>
                                        </p:tav>
                                      </p:tavLst>
                                    </p:anim>
                                    <p:anim calcmode="lin" valueType="num">
                                      <p:cBhvr>
                                        <p:cTn id="148" dur="500" fill="hold"/>
                                        <p:tgtEl>
                                          <p:spTgt spid="45"/>
                                        </p:tgtEl>
                                        <p:attrNameLst>
                                          <p:attrName>ppt_h</p:attrName>
                                        </p:attrNameLst>
                                      </p:cBhvr>
                                      <p:tavLst>
                                        <p:tav tm="0">
                                          <p:val>
                                            <p:fltVal val="0"/>
                                          </p:val>
                                        </p:tav>
                                        <p:tav tm="100000">
                                          <p:val>
                                            <p:strVal val="#ppt_h"/>
                                          </p:val>
                                        </p:tav>
                                      </p:tavLst>
                                    </p:anim>
                                    <p:animEffect transition="in" filter="fade">
                                      <p:cBhvr>
                                        <p:cTn id="1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6" grpId="0" animBg="1"/>
      <p:bldP spid="16" grpId="0" animBg="1"/>
      <p:bldP spid="13" grpId="0"/>
      <p:bldP spid="20" grpId="0" animBg="1"/>
      <p:bldP spid="24" grpId="0"/>
      <p:bldP spid="30" grpId="0"/>
      <p:bldP spid="35" grpId="0" animBg="1"/>
      <p:bldP spid="38" grpId="0" animBg="1"/>
      <p:bldP spid="39" grpId="0" animBg="1"/>
      <p:bldP spid="40" grpId="0" animBg="1"/>
      <p:bldP spid="45" grpId="0" animBg="1"/>
      <p:bldP spid="2" grpId="0" animBg="1"/>
      <p:bldP spid="52" grpId="0" animBg="1"/>
      <p:bldP spid="53" grpId="0" animBg="1"/>
      <p:bldP spid="7" grpId="0" animBg="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13</a:t>
            </a:r>
          </a:p>
        </p:txBody>
      </p:sp>
      <p:sp>
        <p:nvSpPr>
          <p:cNvPr id="8" name="Flecha derecha 17">
            <a:extLst>
              <a:ext uri="{FF2B5EF4-FFF2-40B4-BE49-F238E27FC236}">
                <a16:creationId xmlns:a16="http://schemas.microsoft.com/office/drawing/2014/main" id="{AEECE277-C624-45D9-9E94-184DB3F862B5}"/>
              </a:ext>
            </a:extLst>
          </p:cNvPr>
          <p:cNvSpPr/>
          <p:nvPr/>
        </p:nvSpPr>
        <p:spPr>
          <a:xfrm>
            <a:off x="0" y="1068248"/>
            <a:ext cx="12204000" cy="11077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6" name="Imagen 45">
            <a:extLst>
              <a:ext uri="{FF2B5EF4-FFF2-40B4-BE49-F238E27FC236}">
                <a16:creationId xmlns:a16="http://schemas.microsoft.com/office/drawing/2014/main" id="{8FBB456A-87C3-4537-B323-90767FCED755}"/>
              </a:ext>
            </a:extLst>
          </p:cNvPr>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Lst>
          </a:blip>
          <a:srcRect l="4045" t="2834" r="3507" b="4643"/>
          <a:stretch/>
        </p:blipFill>
        <p:spPr bwMode="auto">
          <a:xfrm>
            <a:off x="6099242" y="1768996"/>
            <a:ext cx="5723124" cy="3617651"/>
          </a:xfrm>
          <a:prstGeom prst="rect">
            <a:avLst/>
          </a:prstGeom>
          <a:ln>
            <a:noFill/>
          </a:ln>
          <a:extLst>
            <a:ext uri="{53640926-AAD7-44D8-BBD7-CCE9431645EC}">
              <a14:shadowObscured xmlns:a14="http://schemas.microsoft.com/office/drawing/2010/main"/>
            </a:ext>
          </a:extLst>
        </p:spPr>
      </p:pic>
      <p:sp>
        <p:nvSpPr>
          <p:cNvPr id="48" name="Rectángulo 47">
            <a:extLst>
              <a:ext uri="{FF2B5EF4-FFF2-40B4-BE49-F238E27FC236}">
                <a16:creationId xmlns:a16="http://schemas.microsoft.com/office/drawing/2014/main" id="{ECA40711-2DE1-4D13-A95B-5D30E383EF01}"/>
              </a:ext>
            </a:extLst>
          </p:cNvPr>
          <p:cNvSpPr/>
          <p:nvPr/>
        </p:nvSpPr>
        <p:spPr>
          <a:xfrm>
            <a:off x="26349" y="1803461"/>
            <a:ext cx="6066411" cy="379921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49" name="CuadroTexto 5">
            <a:extLst>
              <a:ext uri="{FF2B5EF4-FFF2-40B4-BE49-F238E27FC236}">
                <a16:creationId xmlns:a16="http://schemas.microsoft.com/office/drawing/2014/main" id="{D6E6092F-CD98-4DD2-B6CB-57EE1002BA3B}"/>
              </a:ext>
            </a:extLst>
          </p:cNvPr>
          <p:cNvSpPr txBox="1"/>
          <p:nvPr/>
        </p:nvSpPr>
        <p:spPr>
          <a:xfrm>
            <a:off x="177422" y="634566"/>
            <a:ext cx="2840286" cy="400110"/>
          </a:xfrm>
          <a:prstGeom prst="rect">
            <a:avLst/>
          </a:prstGeom>
          <a:noFill/>
        </p:spPr>
        <p:txBody>
          <a:bodyPr wrap="square" rtlCol="0">
            <a:spAutoFit/>
          </a:bodyPr>
          <a:lstStyle/>
          <a:p>
            <a:r>
              <a:rPr lang="es-EC" sz="2000" b="1" dirty="0">
                <a:latin typeface="Calibri" panose="020F0502020204030204" pitchFamily="34" charset="0"/>
                <a:cs typeface="Calibri" panose="020F0502020204030204" pitchFamily="34" charset="0"/>
              </a:rPr>
              <a:t>Desarrollo analítico</a:t>
            </a:r>
          </a:p>
        </p:txBody>
      </p:sp>
      <p:sp>
        <p:nvSpPr>
          <p:cNvPr id="51" name="Título 1">
            <a:extLst>
              <a:ext uri="{FF2B5EF4-FFF2-40B4-BE49-F238E27FC236}">
                <a16:creationId xmlns:a16="http://schemas.microsoft.com/office/drawing/2014/main" id="{02DE874D-0C2B-482B-A848-E25F5E8A8A51}"/>
              </a:ext>
            </a:extLst>
          </p:cNvPr>
          <p:cNvSpPr>
            <a:spLocks noGrp="1"/>
          </p:cNvSpPr>
          <p:nvPr>
            <p:ph type="title"/>
          </p:nvPr>
        </p:nvSpPr>
        <p:spPr>
          <a:xfrm>
            <a:off x="7173905" y="-13252"/>
            <a:ext cx="5018094" cy="614245"/>
          </a:xfrm>
        </p:spPr>
        <p:txBody>
          <a:bodyPr/>
          <a:lstStyle/>
          <a:p>
            <a:r>
              <a:rPr lang="es-EC" sz="3600" i="0" dirty="0">
                <a:solidFill>
                  <a:schemeClr val="tx1"/>
                </a:solidFill>
                <a:latin typeface="Calibri" panose="020F0502020204030204" pitchFamily="34" charset="0"/>
                <a:cs typeface="Calibri" panose="020F0502020204030204" pitchFamily="34" charset="0"/>
              </a:rPr>
              <a:t>MATERIALES Y MÉTODOS</a:t>
            </a:r>
          </a:p>
        </p:txBody>
      </p:sp>
      <p:sp>
        <p:nvSpPr>
          <p:cNvPr id="54" name="CuadroTexto 53">
            <a:extLst>
              <a:ext uri="{FF2B5EF4-FFF2-40B4-BE49-F238E27FC236}">
                <a16:creationId xmlns:a16="http://schemas.microsoft.com/office/drawing/2014/main" id="{8A7D1043-7DC2-4C7C-B488-37CD8044ADA7}"/>
              </a:ext>
            </a:extLst>
          </p:cNvPr>
          <p:cNvSpPr txBox="1"/>
          <p:nvPr/>
        </p:nvSpPr>
        <p:spPr>
          <a:xfrm>
            <a:off x="177422" y="1255322"/>
            <a:ext cx="315209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dirty="0"/>
              <a:t>Lectura de microplaca</a:t>
            </a:r>
          </a:p>
        </p:txBody>
      </p:sp>
      <p:sp>
        <p:nvSpPr>
          <p:cNvPr id="55" name="CuadroTexto 54">
            <a:extLst>
              <a:ext uri="{FF2B5EF4-FFF2-40B4-BE49-F238E27FC236}">
                <a16:creationId xmlns:a16="http://schemas.microsoft.com/office/drawing/2014/main" id="{6EB67FDA-1748-472A-ACF7-1D6CD3626F6A}"/>
              </a:ext>
            </a:extLst>
          </p:cNvPr>
          <p:cNvSpPr txBox="1"/>
          <p:nvPr/>
        </p:nvSpPr>
        <p:spPr>
          <a:xfrm>
            <a:off x="177422" y="6394950"/>
            <a:ext cx="2245936" cy="338554"/>
          </a:xfrm>
          <a:prstGeom prst="rect">
            <a:avLst/>
          </a:prstGeom>
          <a:noFill/>
        </p:spPr>
        <p:txBody>
          <a:bodyPr wrap="none" rtlCol="0">
            <a:spAutoFit/>
          </a:bodyPr>
          <a:lstStyle/>
          <a:p>
            <a:r>
              <a:rPr lang="da-DK" sz="1600" dirty="0"/>
              <a:t>(Vishwanath et al., 2019)</a:t>
            </a:r>
            <a:endParaRPr lang="es-EC" sz="1600" dirty="0">
              <a:cs typeface="Calibri" panose="020F0502020204030204" pitchFamily="34" charset="0"/>
            </a:endParaRPr>
          </a:p>
        </p:txBody>
      </p:sp>
      <p:sp>
        <p:nvSpPr>
          <p:cNvPr id="2" name="Elipse 1">
            <a:extLst>
              <a:ext uri="{FF2B5EF4-FFF2-40B4-BE49-F238E27FC236}">
                <a16:creationId xmlns:a16="http://schemas.microsoft.com/office/drawing/2014/main" id="{70F80708-E0D7-4F14-9BA5-6062D7C0F341}"/>
              </a:ext>
            </a:extLst>
          </p:cNvPr>
          <p:cNvSpPr/>
          <p:nvPr/>
        </p:nvSpPr>
        <p:spPr>
          <a:xfrm>
            <a:off x="6481010" y="2021305"/>
            <a:ext cx="359245" cy="360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a:extLst>
              <a:ext uri="{FF2B5EF4-FFF2-40B4-BE49-F238E27FC236}">
                <a16:creationId xmlns:a16="http://schemas.microsoft.com/office/drawing/2014/main" id="{5602A240-E231-4627-9159-8682B0590071}"/>
              </a:ext>
            </a:extLst>
          </p:cNvPr>
          <p:cNvSpPr/>
          <p:nvPr/>
        </p:nvSpPr>
        <p:spPr>
          <a:xfrm>
            <a:off x="6968755" y="2037348"/>
            <a:ext cx="359245" cy="360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Elipse 12">
            <a:extLst>
              <a:ext uri="{FF2B5EF4-FFF2-40B4-BE49-F238E27FC236}">
                <a16:creationId xmlns:a16="http://schemas.microsoft.com/office/drawing/2014/main" id="{25EEBB9B-3018-4A8C-9910-2F98DA808E3B}"/>
              </a:ext>
            </a:extLst>
          </p:cNvPr>
          <p:cNvSpPr/>
          <p:nvPr/>
        </p:nvSpPr>
        <p:spPr>
          <a:xfrm>
            <a:off x="7395408" y="2068849"/>
            <a:ext cx="359245" cy="360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Elipse 13">
            <a:extLst>
              <a:ext uri="{FF2B5EF4-FFF2-40B4-BE49-F238E27FC236}">
                <a16:creationId xmlns:a16="http://schemas.microsoft.com/office/drawing/2014/main" id="{3332D568-5BDB-4C73-A347-6D2DEDC2233B}"/>
              </a:ext>
            </a:extLst>
          </p:cNvPr>
          <p:cNvSpPr/>
          <p:nvPr/>
        </p:nvSpPr>
        <p:spPr>
          <a:xfrm>
            <a:off x="7838268" y="2085474"/>
            <a:ext cx="359245" cy="360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lipse 14">
            <a:extLst>
              <a:ext uri="{FF2B5EF4-FFF2-40B4-BE49-F238E27FC236}">
                <a16:creationId xmlns:a16="http://schemas.microsoft.com/office/drawing/2014/main" id="{26B73860-6A5C-47C4-BF31-CCD59D9B5CD9}"/>
              </a:ext>
            </a:extLst>
          </p:cNvPr>
          <p:cNvSpPr/>
          <p:nvPr/>
        </p:nvSpPr>
        <p:spPr>
          <a:xfrm>
            <a:off x="8259809" y="2085474"/>
            <a:ext cx="359245" cy="360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a:extLst>
              <a:ext uri="{FF2B5EF4-FFF2-40B4-BE49-F238E27FC236}">
                <a16:creationId xmlns:a16="http://schemas.microsoft.com/office/drawing/2014/main" id="{363072AC-51FB-40CF-8FF5-058E1898B576}"/>
              </a:ext>
            </a:extLst>
          </p:cNvPr>
          <p:cNvSpPr/>
          <p:nvPr/>
        </p:nvSpPr>
        <p:spPr>
          <a:xfrm>
            <a:off x="8655582" y="2085474"/>
            <a:ext cx="359245" cy="360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lipse 16">
            <a:extLst>
              <a:ext uri="{FF2B5EF4-FFF2-40B4-BE49-F238E27FC236}">
                <a16:creationId xmlns:a16="http://schemas.microsoft.com/office/drawing/2014/main" id="{157D7304-BAAC-4FF3-BC97-F6DA3B58B103}"/>
              </a:ext>
            </a:extLst>
          </p:cNvPr>
          <p:cNvSpPr/>
          <p:nvPr/>
        </p:nvSpPr>
        <p:spPr>
          <a:xfrm>
            <a:off x="9106633" y="2085474"/>
            <a:ext cx="359245" cy="360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Elipse 17">
            <a:extLst>
              <a:ext uri="{FF2B5EF4-FFF2-40B4-BE49-F238E27FC236}">
                <a16:creationId xmlns:a16="http://schemas.microsoft.com/office/drawing/2014/main" id="{4A44CCBD-F94C-4A21-9218-3641955789B9}"/>
              </a:ext>
            </a:extLst>
          </p:cNvPr>
          <p:cNvSpPr/>
          <p:nvPr/>
        </p:nvSpPr>
        <p:spPr>
          <a:xfrm>
            <a:off x="9498998" y="2085474"/>
            <a:ext cx="359245" cy="360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Elipse 18">
            <a:extLst>
              <a:ext uri="{FF2B5EF4-FFF2-40B4-BE49-F238E27FC236}">
                <a16:creationId xmlns:a16="http://schemas.microsoft.com/office/drawing/2014/main" id="{23DCAEAE-5BA3-4283-BCC3-2DCD5DDEDED1}"/>
              </a:ext>
            </a:extLst>
          </p:cNvPr>
          <p:cNvSpPr/>
          <p:nvPr/>
        </p:nvSpPr>
        <p:spPr>
          <a:xfrm>
            <a:off x="9956696" y="2085474"/>
            <a:ext cx="359245" cy="360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Elipse 19">
            <a:extLst>
              <a:ext uri="{FF2B5EF4-FFF2-40B4-BE49-F238E27FC236}">
                <a16:creationId xmlns:a16="http://schemas.microsoft.com/office/drawing/2014/main" id="{BF33F73D-B614-4D7A-AB05-50ADB8A90F9F}"/>
              </a:ext>
            </a:extLst>
          </p:cNvPr>
          <p:cNvSpPr/>
          <p:nvPr/>
        </p:nvSpPr>
        <p:spPr>
          <a:xfrm>
            <a:off x="10414394" y="2085474"/>
            <a:ext cx="359245" cy="360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Elipse 20">
            <a:extLst>
              <a:ext uri="{FF2B5EF4-FFF2-40B4-BE49-F238E27FC236}">
                <a16:creationId xmlns:a16="http://schemas.microsoft.com/office/drawing/2014/main" id="{5B014472-A5A5-4123-9462-4C5DB289ED84}"/>
              </a:ext>
            </a:extLst>
          </p:cNvPr>
          <p:cNvSpPr/>
          <p:nvPr/>
        </p:nvSpPr>
        <p:spPr>
          <a:xfrm>
            <a:off x="10872092" y="2061411"/>
            <a:ext cx="359245"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Elipse 21">
            <a:extLst>
              <a:ext uri="{FF2B5EF4-FFF2-40B4-BE49-F238E27FC236}">
                <a16:creationId xmlns:a16="http://schemas.microsoft.com/office/drawing/2014/main" id="{D266C64C-CF72-4FA9-A45C-F43CF16B932C}"/>
              </a:ext>
            </a:extLst>
          </p:cNvPr>
          <p:cNvSpPr/>
          <p:nvPr/>
        </p:nvSpPr>
        <p:spPr>
          <a:xfrm>
            <a:off x="8262708" y="2505003"/>
            <a:ext cx="359245"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Elipse 22">
            <a:extLst>
              <a:ext uri="{FF2B5EF4-FFF2-40B4-BE49-F238E27FC236}">
                <a16:creationId xmlns:a16="http://schemas.microsoft.com/office/drawing/2014/main" id="{E5567E6F-0524-45C8-AAD7-E55A5B010291}"/>
              </a:ext>
            </a:extLst>
          </p:cNvPr>
          <p:cNvSpPr/>
          <p:nvPr/>
        </p:nvSpPr>
        <p:spPr>
          <a:xfrm>
            <a:off x="7838268" y="3343069"/>
            <a:ext cx="359245"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Elipse 23">
            <a:extLst>
              <a:ext uri="{FF2B5EF4-FFF2-40B4-BE49-F238E27FC236}">
                <a16:creationId xmlns:a16="http://schemas.microsoft.com/office/drawing/2014/main" id="{76995390-512C-40F8-815C-1ED0473C2C9E}"/>
              </a:ext>
            </a:extLst>
          </p:cNvPr>
          <p:cNvSpPr/>
          <p:nvPr/>
        </p:nvSpPr>
        <p:spPr>
          <a:xfrm>
            <a:off x="6513091" y="3703069"/>
            <a:ext cx="359245"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Elipse 24">
            <a:extLst>
              <a:ext uri="{FF2B5EF4-FFF2-40B4-BE49-F238E27FC236}">
                <a16:creationId xmlns:a16="http://schemas.microsoft.com/office/drawing/2014/main" id="{4B7C1D46-796B-48EF-B5A3-DE53600E5B1D}"/>
              </a:ext>
            </a:extLst>
          </p:cNvPr>
          <p:cNvSpPr/>
          <p:nvPr/>
        </p:nvSpPr>
        <p:spPr>
          <a:xfrm>
            <a:off x="9553442" y="3771459"/>
            <a:ext cx="359245"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24465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barn(inVertical)">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par>
                          <p:cTn id="76" fill="hold">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4" grpId="0" animBg="1"/>
      <p:bldP spid="2"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6669319" y="0"/>
            <a:ext cx="5522681" cy="614597"/>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14</a:t>
            </a:r>
          </a:p>
        </p:txBody>
      </p:sp>
      <p:sp>
        <p:nvSpPr>
          <p:cNvPr id="14" name="CuadroTexto 13">
            <a:extLst>
              <a:ext uri="{FF2B5EF4-FFF2-40B4-BE49-F238E27FC236}">
                <a16:creationId xmlns:a16="http://schemas.microsoft.com/office/drawing/2014/main" id="{2CF1B252-F738-49A6-97C8-A1EEDA450EA6}"/>
              </a:ext>
            </a:extLst>
          </p:cNvPr>
          <p:cNvSpPr txBox="1"/>
          <p:nvPr/>
        </p:nvSpPr>
        <p:spPr>
          <a:xfrm>
            <a:off x="0" y="6322377"/>
            <a:ext cx="1499193" cy="338554"/>
          </a:xfrm>
          <a:prstGeom prst="rect">
            <a:avLst/>
          </a:prstGeom>
          <a:noFill/>
        </p:spPr>
        <p:txBody>
          <a:bodyPr wrap="none" rtlCol="0">
            <a:spAutoFit/>
          </a:bodyPr>
          <a:lstStyle/>
          <a:p>
            <a:r>
              <a:rPr lang="da-DK" sz="1600" dirty="0"/>
              <a:t> (Wexler, 2007)</a:t>
            </a:r>
            <a:endParaRPr lang="es-EC" sz="1600" dirty="0">
              <a:cs typeface="Calibri" panose="020F0502020204030204" pitchFamily="34" charset="0"/>
            </a:endParaRPr>
          </a:p>
        </p:txBody>
      </p:sp>
      <p:graphicFrame>
        <p:nvGraphicFramePr>
          <p:cNvPr id="7" name="Gráfico 6">
            <a:extLst>
              <a:ext uri="{FF2B5EF4-FFF2-40B4-BE49-F238E27FC236}">
                <a16:creationId xmlns:a16="http://schemas.microsoft.com/office/drawing/2014/main" id="{8931C42B-D385-4EFF-B277-D374D7BE4A72}"/>
              </a:ext>
            </a:extLst>
          </p:cNvPr>
          <p:cNvGraphicFramePr/>
          <p:nvPr>
            <p:extLst>
              <p:ext uri="{D42A27DB-BD31-4B8C-83A1-F6EECF244321}">
                <p14:modId xmlns:p14="http://schemas.microsoft.com/office/powerpoint/2010/main" val="2744352647"/>
              </p:ext>
            </p:extLst>
          </p:nvPr>
        </p:nvGraphicFramePr>
        <p:xfrm>
          <a:off x="7491663" y="2033455"/>
          <a:ext cx="4876800" cy="3336715"/>
        </p:xfrm>
        <a:graphic>
          <a:graphicData uri="http://schemas.openxmlformats.org/drawingml/2006/chart">
            <c:chart xmlns:c="http://schemas.openxmlformats.org/drawingml/2006/chart" xmlns:r="http://schemas.openxmlformats.org/officeDocument/2006/relationships" r:id="rId3"/>
          </a:graphicData>
        </a:graphic>
      </p:graphicFrame>
      <p:sp>
        <p:nvSpPr>
          <p:cNvPr id="9" name="Flecha derecha 17">
            <a:extLst>
              <a:ext uri="{FF2B5EF4-FFF2-40B4-BE49-F238E27FC236}">
                <a16:creationId xmlns:a16="http://schemas.microsoft.com/office/drawing/2014/main" id="{FF3DF038-F136-483D-8988-746C2CD81AB2}"/>
              </a:ext>
            </a:extLst>
          </p:cNvPr>
          <p:cNvSpPr/>
          <p:nvPr/>
        </p:nvSpPr>
        <p:spPr>
          <a:xfrm>
            <a:off x="0" y="1068248"/>
            <a:ext cx="12204000" cy="11077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5">
            <a:extLst>
              <a:ext uri="{FF2B5EF4-FFF2-40B4-BE49-F238E27FC236}">
                <a16:creationId xmlns:a16="http://schemas.microsoft.com/office/drawing/2014/main" id="{2728EFA7-3948-408B-B008-308CB5D330E8}"/>
              </a:ext>
            </a:extLst>
          </p:cNvPr>
          <p:cNvSpPr txBox="1"/>
          <p:nvPr/>
        </p:nvSpPr>
        <p:spPr>
          <a:xfrm>
            <a:off x="184706" y="673717"/>
            <a:ext cx="3589008" cy="400110"/>
          </a:xfrm>
          <a:prstGeom prst="rect">
            <a:avLst/>
          </a:prstGeom>
          <a:noFill/>
        </p:spPr>
        <p:txBody>
          <a:bodyPr wrap="square" rtlCol="0">
            <a:spAutoFit/>
          </a:bodyPr>
          <a:lstStyle/>
          <a:p>
            <a:r>
              <a:rPr lang="es-EC" sz="2000" b="1" dirty="0">
                <a:latin typeface="Calibri" panose="020F0502020204030204" pitchFamily="34" charset="0"/>
                <a:cs typeface="Calibri" panose="020F0502020204030204" pitchFamily="34" charset="0"/>
              </a:rPr>
              <a:t>Frecuencia de </a:t>
            </a:r>
            <a:r>
              <a:rPr lang="es-EC" sz="2000" b="1" i="1" dirty="0">
                <a:latin typeface="Calibri" panose="020F0502020204030204" pitchFamily="34" charset="0"/>
                <a:cs typeface="Calibri" panose="020F0502020204030204" pitchFamily="34" charset="0"/>
              </a:rPr>
              <a:t>Bacteroides </a:t>
            </a:r>
            <a:r>
              <a:rPr lang="es-EC" sz="2000" b="1" dirty="0" err="1">
                <a:latin typeface="Calibri" panose="020F0502020204030204" pitchFamily="34" charset="0"/>
                <a:cs typeface="Calibri" panose="020F0502020204030204" pitchFamily="34" charset="0"/>
              </a:rPr>
              <a:t>spp</a:t>
            </a:r>
            <a:r>
              <a:rPr lang="es-EC" sz="2000" b="1" dirty="0">
                <a:latin typeface="Calibri" panose="020F0502020204030204" pitchFamily="34" charset="0"/>
                <a:cs typeface="Calibri" panose="020F0502020204030204" pitchFamily="34" charset="0"/>
              </a:rPr>
              <a:t>.</a:t>
            </a:r>
          </a:p>
        </p:txBody>
      </p:sp>
      <p:sp>
        <p:nvSpPr>
          <p:cNvPr id="5" name="Círculo parcial 4">
            <a:extLst>
              <a:ext uri="{FF2B5EF4-FFF2-40B4-BE49-F238E27FC236}">
                <a16:creationId xmlns:a16="http://schemas.microsoft.com/office/drawing/2014/main" id="{90DD8ECA-4980-4777-BF4B-6275A08B28D5}"/>
              </a:ext>
            </a:extLst>
          </p:cNvPr>
          <p:cNvSpPr/>
          <p:nvPr/>
        </p:nvSpPr>
        <p:spPr>
          <a:xfrm>
            <a:off x="7912577" y="2229560"/>
            <a:ext cx="2975431" cy="2989943"/>
          </a:xfrm>
          <a:prstGeom prst="pie">
            <a:avLst>
              <a:gd name="adj1" fmla="val 17235765"/>
              <a:gd name="adj2" fmla="val 1054538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6" name="Rectángulo 5">
            <a:extLst>
              <a:ext uri="{FF2B5EF4-FFF2-40B4-BE49-F238E27FC236}">
                <a16:creationId xmlns:a16="http://schemas.microsoft.com/office/drawing/2014/main" id="{53203B2A-6CEB-4015-BA66-F5A252B1A076}"/>
              </a:ext>
            </a:extLst>
          </p:cNvPr>
          <p:cNvSpPr/>
          <p:nvPr/>
        </p:nvSpPr>
        <p:spPr>
          <a:xfrm>
            <a:off x="11062176" y="3204599"/>
            <a:ext cx="1057893" cy="247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írculo parcial 12">
            <a:extLst>
              <a:ext uri="{FF2B5EF4-FFF2-40B4-BE49-F238E27FC236}">
                <a16:creationId xmlns:a16="http://schemas.microsoft.com/office/drawing/2014/main" id="{6C4D7980-33ED-4271-A594-B084A04C831C}"/>
              </a:ext>
            </a:extLst>
          </p:cNvPr>
          <p:cNvSpPr/>
          <p:nvPr/>
        </p:nvSpPr>
        <p:spPr>
          <a:xfrm rot="7926480">
            <a:off x="7890803" y="2222306"/>
            <a:ext cx="2975431" cy="2949646"/>
          </a:xfrm>
          <a:prstGeom prst="pie">
            <a:avLst>
              <a:gd name="adj1" fmla="val 2740966"/>
              <a:gd name="adj2" fmla="val 4953746"/>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Círculo parcial 15">
            <a:extLst>
              <a:ext uri="{FF2B5EF4-FFF2-40B4-BE49-F238E27FC236}">
                <a16:creationId xmlns:a16="http://schemas.microsoft.com/office/drawing/2014/main" id="{65227D18-EAB9-4B27-85E6-DC0A42A9B66B}"/>
              </a:ext>
            </a:extLst>
          </p:cNvPr>
          <p:cNvSpPr/>
          <p:nvPr/>
        </p:nvSpPr>
        <p:spPr>
          <a:xfrm rot="7926480">
            <a:off x="7918480" y="2185706"/>
            <a:ext cx="2915063" cy="2901838"/>
          </a:xfrm>
          <a:prstGeom prst="pie">
            <a:avLst>
              <a:gd name="adj1" fmla="val 5873139"/>
              <a:gd name="adj2" fmla="val 775700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Rectángulo 11">
            <a:extLst>
              <a:ext uri="{FF2B5EF4-FFF2-40B4-BE49-F238E27FC236}">
                <a16:creationId xmlns:a16="http://schemas.microsoft.com/office/drawing/2014/main" id="{31EBC4DB-67C2-4CDF-9F4A-15421851274D}"/>
              </a:ext>
            </a:extLst>
          </p:cNvPr>
          <p:cNvSpPr/>
          <p:nvPr/>
        </p:nvSpPr>
        <p:spPr>
          <a:xfrm>
            <a:off x="11063828" y="3493258"/>
            <a:ext cx="1057893" cy="216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id="{AAB8C21E-D64D-4F7D-B42D-6ABFC44E6826}"/>
              </a:ext>
            </a:extLst>
          </p:cNvPr>
          <p:cNvSpPr/>
          <p:nvPr/>
        </p:nvSpPr>
        <p:spPr>
          <a:xfrm>
            <a:off x="11049314" y="3941200"/>
            <a:ext cx="1057893" cy="2477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5" name="Gráfico 14">
            <a:extLst>
              <a:ext uri="{FF2B5EF4-FFF2-40B4-BE49-F238E27FC236}">
                <a16:creationId xmlns:a16="http://schemas.microsoft.com/office/drawing/2014/main" id="{2F7241CF-6E48-441D-9971-34B3B8904531}"/>
              </a:ext>
            </a:extLst>
          </p:cNvPr>
          <p:cNvGraphicFramePr>
            <a:graphicFrameLocks/>
          </p:cNvGraphicFramePr>
          <p:nvPr>
            <p:extLst>
              <p:ext uri="{D42A27DB-BD31-4B8C-83A1-F6EECF244321}">
                <p14:modId xmlns:p14="http://schemas.microsoft.com/office/powerpoint/2010/main" val="457376796"/>
              </p:ext>
            </p:extLst>
          </p:nvPr>
        </p:nvGraphicFramePr>
        <p:xfrm>
          <a:off x="0" y="1412310"/>
          <a:ext cx="7751271" cy="4676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0526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P spid="6" grpId="0" animBg="1"/>
      <p:bldP spid="13" grpId="0" animBg="1"/>
      <p:bldP spid="16" grpId="0" animBg="1"/>
      <p:bldP spid="12"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15</a:t>
            </a:r>
          </a:p>
        </p:txBody>
      </p:sp>
      <p:sp>
        <p:nvSpPr>
          <p:cNvPr id="14" name="CuadroTexto 13">
            <a:extLst>
              <a:ext uri="{FF2B5EF4-FFF2-40B4-BE49-F238E27FC236}">
                <a16:creationId xmlns:a16="http://schemas.microsoft.com/office/drawing/2014/main" id="{2CF1B252-F738-49A6-97C8-A1EEDA450EA6}"/>
              </a:ext>
            </a:extLst>
          </p:cNvPr>
          <p:cNvSpPr txBox="1"/>
          <p:nvPr/>
        </p:nvSpPr>
        <p:spPr>
          <a:xfrm>
            <a:off x="0" y="6265304"/>
            <a:ext cx="8810171" cy="338554"/>
          </a:xfrm>
          <a:prstGeom prst="rect">
            <a:avLst/>
          </a:prstGeom>
          <a:noFill/>
        </p:spPr>
        <p:txBody>
          <a:bodyPr wrap="square" rtlCol="0">
            <a:spAutoFit/>
          </a:bodyPr>
          <a:lstStyle/>
          <a:p>
            <a:r>
              <a:rPr lang="da-DK" sz="1600" dirty="0"/>
              <a:t>(Nagy et al., 2011; Nakano &amp; Avila-Campos, 2004; Pricop et al., 2020)</a:t>
            </a:r>
            <a:r>
              <a:rPr lang="es-EC" sz="1600" dirty="0"/>
              <a:t>  </a:t>
            </a:r>
            <a:endParaRPr lang="es-EC" sz="1600" dirty="0">
              <a:cs typeface="Calibri" panose="020F0502020204030204" pitchFamily="34" charset="0"/>
            </a:endParaRPr>
          </a:p>
        </p:txBody>
      </p:sp>
      <p:sp>
        <p:nvSpPr>
          <p:cNvPr id="16" name="Título 1">
            <a:extLst>
              <a:ext uri="{FF2B5EF4-FFF2-40B4-BE49-F238E27FC236}">
                <a16:creationId xmlns:a16="http://schemas.microsoft.com/office/drawing/2014/main" id="{5723029B-63E4-4F7E-B469-07F4AC6FD96D}"/>
              </a:ext>
            </a:extLst>
          </p:cNvPr>
          <p:cNvSpPr>
            <a:spLocks noGrp="1"/>
          </p:cNvSpPr>
          <p:nvPr>
            <p:ph type="title"/>
          </p:nvPr>
        </p:nvSpPr>
        <p:spPr>
          <a:xfrm>
            <a:off x="6669319" y="0"/>
            <a:ext cx="5522681" cy="614461"/>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sp>
        <p:nvSpPr>
          <p:cNvPr id="8" name="Flecha derecha 17">
            <a:extLst>
              <a:ext uri="{FF2B5EF4-FFF2-40B4-BE49-F238E27FC236}">
                <a16:creationId xmlns:a16="http://schemas.microsoft.com/office/drawing/2014/main" id="{93FDBEA6-98A6-4BB0-8E4D-F35BBAC7933E}"/>
              </a:ext>
            </a:extLst>
          </p:cNvPr>
          <p:cNvSpPr/>
          <p:nvPr/>
        </p:nvSpPr>
        <p:spPr>
          <a:xfrm rot="16200000" flipV="1">
            <a:off x="-2304213" y="3353733"/>
            <a:ext cx="5598637" cy="121508"/>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5">
            <a:extLst>
              <a:ext uri="{FF2B5EF4-FFF2-40B4-BE49-F238E27FC236}">
                <a16:creationId xmlns:a16="http://schemas.microsoft.com/office/drawing/2014/main" id="{C6894E5F-B642-4053-9863-4C773576B3CC}"/>
              </a:ext>
            </a:extLst>
          </p:cNvPr>
          <p:cNvSpPr txBox="1"/>
          <p:nvPr/>
        </p:nvSpPr>
        <p:spPr>
          <a:xfrm rot="16200000">
            <a:off x="-1545644" y="4234636"/>
            <a:ext cx="3589008"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Penicilinas (Ampicilina)</a:t>
            </a:r>
          </a:p>
        </p:txBody>
      </p:sp>
      <p:graphicFrame>
        <p:nvGraphicFramePr>
          <p:cNvPr id="18" name="Gráfico 17">
            <a:extLst>
              <a:ext uri="{FF2B5EF4-FFF2-40B4-BE49-F238E27FC236}">
                <a16:creationId xmlns:a16="http://schemas.microsoft.com/office/drawing/2014/main" id="{6C10DA70-1360-4999-89EE-89297EF7D71F}"/>
              </a:ext>
            </a:extLst>
          </p:cNvPr>
          <p:cNvGraphicFramePr>
            <a:graphicFrameLocks/>
          </p:cNvGraphicFramePr>
          <p:nvPr>
            <p:extLst>
              <p:ext uri="{D42A27DB-BD31-4B8C-83A1-F6EECF244321}">
                <p14:modId xmlns:p14="http://schemas.microsoft.com/office/powerpoint/2010/main" val="2667994328"/>
              </p:ext>
            </p:extLst>
          </p:nvPr>
        </p:nvGraphicFramePr>
        <p:xfrm>
          <a:off x="2114742" y="816241"/>
          <a:ext cx="7299875" cy="4973052"/>
        </p:xfrm>
        <a:graphic>
          <a:graphicData uri="http://schemas.openxmlformats.org/drawingml/2006/chart">
            <c:chart xmlns:c="http://schemas.openxmlformats.org/drawingml/2006/chart" xmlns:r="http://schemas.openxmlformats.org/officeDocument/2006/relationships" r:id="rId3"/>
          </a:graphicData>
        </a:graphic>
      </p:graphicFrame>
      <p:sp>
        <p:nvSpPr>
          <p:cNvPr id="3" name="Triángulo isósceles 2">
            <a:extLst>
              <a:ext uri="{FF2B5EF4-FFF2-40B4-BE49-F238E27FC236}">
                <a16:creationId xmlns:a16="http://schemas.microsoft.com/office/drawing/2014/main" id="{BE1E8A32-220B-4129-8C07-4FFB859BFE22}"/>
              </a:ext>
            </a:extLst>
          </p:cNvPr>
          <p:cNvSpPr/>
          <p:nvPr/>
        </p:nvSpPr>
        <p:spPr>
          <a:xfrm rot="10800000">
            <a:off x="3781061" y="3056021"/>
            <a:ext cx="246743" cy="246745"/>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21" name="Triángulo isósceles 20">
            <a:extLst>
              <a:ext uri="{FF2B5EF4-FFF2-40B4-BE49-F238E27FC236}">
                <a16:creationId xmlns:a16="http://schemas.microsoft.com/office/drawing/2014/main" id="{65B0F476-D0B8-4A05-A936-71006EAEDA46}"/>
              </a:ext>
            </a:extLst>
          </p:cNvPr>
          <p:cNvSpPr/>
          <p:nvPr/>
        </p:nvSpPr>
        <p:spPr>
          <a:xfrm rot="10800000">
            <a:off x="4753555" y="2328178"/>
            <a:ext cx="246743" cy="246745"/>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4" name="Rectángulo 3">
            <a:extLst>
              <a:ext uri="{FF2B5EF4-FFF2-40B4-BE49-F238E27FC236}">
                <a16:creationId xmlns:a16="http://schemas.microsoft.com/office/drawing/2014/main" id="{2C939AA5-2BBC-4025-AA93-D3280EB030BC}"/>
              </a:ext>
            </a:extLst>
          </p:cNvPr>
          <p:cNvSpPr/>
          <p:nvPr/>
        </p:nvSpPr>
        <p:spPr>
          <a:xfrm>
            <a:off x="5509245" y="1620253"/>
            <a:ext cx="3471851" cy="2069431"/>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00FFCC"/>
              </a:solidFill>
            </a:endParaRPr>
          </a:p>
        </p:txBody>
      </p:sp>
      <p:sp>
        <p:nvSpPr>
          <p:cNvPr id="5" name="Rectángulo 4">
            <a:extLst>
              <a:ext uri="{FF2B5EF4-FFF2-40B4-BE49-F238E27FC236}">
                <a16:creationId xmlns:a16="http://schemas.microsoft.com/office/drawing/2014/main" id="{60BEE6B7-5BDA-4906-B6D6-CBAD12426FF6}"/>
              </a:ext>
            </a:extLst>
          </p:cNvPr>
          <p:cNvSpPr/>
          <p:nvPr/>
        </p:nvSpPr>
        <p:spPr>
          <a:xfrm>
            <a:off x="4684296" y="3801979"/>
            <a:ext cx="375386" cy="1716505"/>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1160644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3" grpId="0" animBg="1"/>
      <p:bldP spid="21"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16</a:t>
            </a:r>
          </a:p>
        </p:txBody>
      </p:sp>
      <p:sp>
        <p:nvSpPr>
          <p:cNvPr id="14" name="CuadroTexto 13">
            <a:extLst>
              <a:ext uri="{FF2B5EF4-FFF2-40B4-BE49-F238E27FC236}">
                <a16:creationId xmlns:a16="http://schemas.microsoft.com/office/drawing/2014/main" id="{2CF1B252-F738-49A6-97C8-A1EEDA450EA6}"/>
              </a:ext>
            </a:extLst>
          </p:cNvPr>
          <p:cNvSpPr txBox="1"/>
          <p:nvPr/>
        </p:nvSpPr>
        <p:spPr>
          <a:xfrm>
            <a:off x="0" y="6265304"/>
            <a:ext cx="8810171" cy="338554"/>
          </a:xfrm>
          <a:prstGeom prst="rect">
            <a:avLst/>
          </a:prstGeom>
          <a:noFill/>
        </p:spPr>
        <p:txBody>
          <a:bodyPr wrap="square" rtlCol="0">
            <a:spAutoFit/>
          </a:bodyPr>
          <a:lstStyle/>
          <a:p>
            <a:r>
              <a:rPr lang="da-DK" sz="1600" dirty="0"/>
              <a:t>(Nakano &amp; Avila-Campos, 2004)</a:t>
            </a:r>
            <a:r>
              <a:rPr lang="es-EC" sz="1600" dirty="0"/>
              <a:t>  </a:t>
            </a:r>
            <a:endParaRPr lang="es-EC" sz="1600" dirty="0">
              <a:cs typeface="Calibri" panose="020F0502020204030204" pitchFamily="34" charset="0"/>
            </a:endParaRPr>
          </a:p>
        </p:txBody>
      </p:sp>
      <p:sp>
        <p:nvSpPr>
          <p:cNvPr id="16" name="Título 1">
            <a:extLst>
              <a:ext uri="{FF2B5EF4-FFF2-40B4-BE49-F238E27FC236}">
                <a16:creationId xmlns:a16="http://schemas.microsoft.com/office/drawing/2014/main" id="{5723029B-63E4-4F7E-B469-07F4AC6FD96D}"/>
              </a:ext>
            </a:extLst>
          </p:cNvPr>
          <p:cNvSpPr>
            <a:spLocks noGrp="1"/>
          </p:cNvSpPr>
          <p:nvPr>
            <p:ph type="title"/>
          </p:nvPr>
        </p:nvSpPr>
        <p:spPr>
          <a:xfrm>
            <a:off x="6669319" y="0"/>
            <a:ext cx="5522681" cy="614461"/>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sp>
        <p:nvSpPr>
          <p:cNvPr id="8" name="Flecha derecha 17">
            <a:extLst>
              <a:ext uri="{FF2B5EF4-FFF2-40B4-BE49-F238E27FC236}">
                <a16:creationId xmlns:a16="http://schemas.microsoft.com/office/drawing/2014/main" id="{93FDBEA6-98A6-4BB0-8E4D-F35BBAC7933E}"/>
              </a:ext>
            </a:extLst>
          </p:cNvPr>
          <p:cNvSpPr/>
          <p:nvPr/>
        </p:nvSpPr>
        <p:spPr>
          <a:xfrm rot="16200000" flipV="1">
            <a:off x="-2304213" y="3353733"/>
            <a:ext cx="5598637" cy="121508"/>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5">
            <a:extLst>
              <a:ext uri="{FF2B5EF4-FFF2-40B4-BE49-F238E27FC236}">
                <a16:creationId xmlns:a16="http://schemas.microsoft.com/office/drawing/2014/main" id="{C6894E5F-B642-4053-9863-4C773576B3CC}"/>
              </a:ext>
            </a:extLst>
          </p:cNvPr>
          <p:cNvSpPr txBox="1"/>
          <p:nvPr/>
        </p:nvSpPr>
        <p:spPr>
          <a:xfrm rot="16200000">
            <a:off x="-1545644" y="4234636"/>
            <a:ext cx="3589008"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Penicilinas (Penicilina)</a:t>
            </a:r>
          </a:p>
        </p:txBody>
      </p:sp>
      <p:graphicFrame>
        <p:nvGraphicFramePr>
          <p:cNvPr id="19" name="Gráfico 18">
            <a:extLst>
              <a:ext uri="{FF2B5EF4-FFF2-40B4-BE49-F238E27FC236}">
                <a16:creationId xmlns:a16="http://schemas.microsoft.com/office/drawing/2014/main" id="{31B18F65-201A-424C-A5E5-78B9F21C4DDD}"/>
              </a:ext>
            </a:extLst>
          </p:cNvPr>
          <p:cNvGraphicFramePr>
            <a:graphicFrameLocks/>
          </p:cNvGraphicFramePr>
          <p:nvPr>
            <p:extLst>
              <p:ext uri="{D42A27DB-BD31-4B8C-83A1-F6EECF244321}">
                <p14:modId xmlns:p14="http://schemas.microsoft.com/office/powerpoint/2010/main" val="4127098306"/>
              </p:ext>
            </p:extLst>
          </p:nvPr>
        </p:nvGraphicFramePr>
        <p:xfrm>
          <a:off x="2357100" y="704741"/>
          <a:ext cx="6783217" cy="5419491"/>
        </p:xfrm>
        <a:graphic>
          <a:graphicData uri="http://schemas.openxmlformats.org/drawingml/2006/chart">
            <c:chart xmlns:c="http://schemas.openxmlformats.org/drawingml/2006/chart" xmlns:r="http://schemas.openxmlformats.org/officeDocument/2006/relationships" r:id="rId3"/>
          </a:graphicData>
        </a:graphic>
      </p:graphicFrame>
      <p:sp>
        <p:nvSpPr>
          <p:cNvPr id="22" name="Triángulo isósceles 21">
            <a:extLst>
              <a:ext uri="{FF2B5EF4-FFF2-40B4-BE49-F238E27FC236}">
                <a16:creationId xmlns:a16="http://schemas.microsoft.com/office/drawing/2014/main" id="{84246C99-CDA9-4561-B8D5-E5FF805844D4}"/>
              </a:ext>
            </a:extLst>
          </p:cNvPr>
          <p:cNvSpPr/>
          <p:nvPr/>
        </p:nvSpPr>
        <p:spPr>
          <a:xfrm rot="10800000">
            <a:off x="4699765" y="1774557"/>
            <a:ext cx="246743" cy="246745"/>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3" name="Rectángulo 22">
            <a:extLst>
              <a:ext uri="{FF2B5EF4-FFF2-40B4-BE49-F238E27FC236}">
                <a16:creationId xmlns:a16="http://schemas.microsoft.com/office/drawing/2014/main" id="{A42A36B5-E31B-49A2-B9D8-DFDA52201628}"/>
              </a:ext>
            </a:extLst>
          </p:cNvPr>
          <p:cNvSpPr/>
          <p:nvPr/>
        </p:nvSpPr>
        <p:spPr>
          <a:xfrm>
            <a:off x="5223616" y="1251284"/>
            <a:ext cx="3586555" cy="2730527"/>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Triángulo isósceles 23">
            <a:extLst>
              <a:ext uri="{FF2B5EF4-FFF2-40B4-BE49-F238E27FC236}">
                <a16:creationId xmlns:a16="http://schemas.microsoft.com/office/drawing/2014/main" id="{9BBB04BC-838D-42A9-B45C-882C899E8966}"/>
              </a:ext>
            </a:extLst>
          </p:cNvPr>
          <p:cNvSpPr/>
          <p:nvPr/>
        </p:nvSpPr>
        <p:spPr>
          <a:xfrm rot="10800000">
            <a:off x="4041521" y="3205679"/>
            <a:ext cx="246743" cy="246745"/>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dirty="0"/>
          </a:p>
        </p:txBody>
      </p:sp>
      <p:sp>
        <p:nvSpPr>
          <p:cNvPr id="27" name="Rectángulo 26">
            <a:extLst>
              <a:ext uri="{FF2B5EF4-FFF2-40B4-BE49-F238E27FC236}">
                <a16:creationId xmlns:a16="http://schemas.microsoft.com/office/drawing/2014/main" id="{8103FAC4-4292-4A67-A4EE-143459B7E8E2}"/>
              </a:ext>
            </a:extLst>
          </p:cNvPr>
          <p:cNvSpPr/>
          <p:nvPr/>
        </p:nvSpPr>
        <p:spPr>
          <a:xfrm>
            <a:off x="4667527" y="3994488"/>
            <a:ext cx="311065" cy="1828796"/>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174471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2" grpId="0" animBg="1"/>
      <p:bldP spid="23" grpId="0" animBg="1"/>
      <p:bldP spid="24"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áfico 14">
            <a:extLst>
              <a:ext uri="{FF2B5EF4-FFF2-40B4-BE49-F238E27FC236}">
                <a16:creationId xmlns:a16="http://schemas.microsoft.com/office/drawing/2014/main" id="{F6A81636-CE2F-491F-A07E-10B34EA8959B}"/>
              </a:ext>
            </a:extLst>
          </p:cNvPr>
          <p:cNvGraphicFramePr>
            <a:graphicFrameLocks/>
          </p:cNvGraphicFramePr>
          <p:nvPr>
            <p:extLst>
              <p:ext uri="{D42A27DB-BD31-4B8C-83A1-F6EECF244321}">
                <p14:modId xmlns:p14="http://schemas.microsoft.com/office/powerpoint/2010/main" val="2782920679"/>
              </p:ext>
            </p:extLst>
          </p:nvPr>
        </p:nvGraphicFramePr>
        <p:xfrm>
          <a:off x="2831432" y="614460"/>
          <a:ext cx="6304546" cy="5598637"/>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17</a:t>
            </a:r>
          </a:p>
        </p:txBody>
      </p:sp>
      <p:sp>
        <p:nvSpPr>
          <p:cNvPr id="14" name="CuadroTexto 13">
            <a:extLst>
              <a:ext uri="{FF2B5EF4-FFF2-40B4-BE49-F238E27FC236}">
                <a16:creationId xmlns:a16="http://schemas.microsoft.com/office/drawing/2014/main" id="{2CF1B252-F738-49A6-97C8-A1EEDA450EA6}"/>
              </a:ext>
            </a:extLst>
          </p:cNvPr>
          <p:cNvSpPr txBox="1"/>
          <p:nvPr/>
        </p:nvSpPr>
        <p:spPr>
          <a:xfrm>
            <a:off x="0" y="6265304"/>
            <a:ext cx="8810171" cy="338554"/>
          </a:xfrm>
          <a:prstGeom prst="rect">
            <a:avLst/>
          </a:prstGeom>
          <a:noFill/>
        </p:spPr>
        <p:txBody>
          <a:bodyPr wrap="square" rtlCol="0">
            <a:spAutoFit/>
          </a:bodyPr>
          <a:lstStyle/>
          <a:p>
            <a:r>
              <a:rPr lang="da-DK" sz="1600" dirty="0"/>
              <a:t>(Cordero-Laurent et al., 2012; Nguyen et al. 2000)</a:t>
            </a:r>
            <a:r>
              <a:rPr lang="es-EC" sz="1600" dirty="0"/>
              <a:t>  </a:t>
            </a:r>
            <a:endParaRPr lang="es-EC" sz="1600" dirty="0">
              <a:cs typeface="Calibri" panose="020F0502020204030204" pitchFamily="34" charset="0"/>
            </a:endParaRPr>
          </a:p>
        </p:txBody>
      </p:sp>
      <p:sp>
        <p:nvSpPr>
          <p:cNvPr id="16" name="Título 1">
            <a:extLst>
              <a:ext uri="{FF2B5EF4-FFF2-40B4-BE49-F238E27FC236}">
                <a16:creationId xmlns:a16="http://schemas.microsoft.com/office/drawing/2014/main" id="{5723029B-63E4-4F7E-B469-07F4AC6FD96D}"/>
              </a:ext>
            </a:extLst>
          </p:cNvPr>
          <p:cNvSpPr>
            <a:spLocks noGrp="1"/>
          </p:cNvSpPr>
          <p:nvPr>
            <p:ph type="title"/>
          </p:nvPr>
        </p:nvSpPr>
        <p:spPr>
          <a:xfrm>
            <a:off x="6669319" y="0"/>
            <a:ext cx="5522681" cy="614461"/>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sp>
        <p:nvSpPr>
          <p:cNvPr id="8" name="Flecha derecha 17">
            <a:extLst>
              <a:ext uri="{FF2B5EF4-FFF2-40B4-BE49-F238E27FC236}">
                <a16:creationId xmlns:a16="http://schemas.microsoft.com/office/drawing/2014/main" id="{93FDBEA6-98A6-4BB0-8E4D-F35BBAC7933E}"/>
              </a:ext>
            </a:extLst>
          </p:cNvPr>
          <p:cNvSpPr/>
          <p:nvPr/>
        </p:nvSpPr>
        <p:spPr>
          <a:xfrm rot="16200000" flipV="1">
            <a:off x="-2304213" y="3353733"/>
            <a:ext cx="5598637" cy="121508"/>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5">
            <a:extLst>
              <a:ext uri="{FF2B5EF4-FFF2-40B4-BE49-F238E27FC236}">
                <a16:creationId xmlns:a16="http://schemas.microsoft.com/office/drawing/2014/main" id="{C6894E5F-B642-4053-9863-4C773576B3CC}"/>
              </a:ext>
            </a:extLst>
          </p:cNvPr>
          <p:cNvSpPr txBox="1"/>
          <p:nvPr/>
        </p:nvSpPr>
        <p:spPr>
          <a:xfrm rot="16200000">
            <a:off x="-1545644" y="4234636"/>
            <a:ext cx="3589008"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Penicilinas (Piperacilina)</a:t>
            </a:r>
          </a:p>
        </p:txBody>
      </p:sp>
      <p:sp>
        <p:nvSpPr>
          <p:cNvPr id="25" name="Triángulo isósceles 24">
            <a:extLst>
              <a:ext uri="{FF2B5EF4-FFF2-40B4-BE49-F238E27FC236}">
                <a16:creationId xmlns:a16="http://schemas.microsoft.com/office/drawing/2014/main" id="{71381068-44A6-4A52-82AB-830FC5DDA072}"/>
              </a:ext>
            </a:extLst>
          </p:cNvPr>
          <p:cNvSpPr/>
          <p:nvPr/>
        </p:nvSpPr>
        <p:spPr>
          <a:xfrm rot="10800000">
            <a:off x="4489877" y="2501425"/>
            <a:ext cx="246743" cy="246745"/>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26" name="Triángulo isósceles 25">
            <a:extLst>
              <a:ext uri="{FF2B5EF4-FFF2-40B4-BE49-F238E27FC236}">
                <a16:creationId xmlns:a16="http://schemas.microsoft.com/office/drawing/2014/main" id="{C7839C39-EC04-44C8-9442-C51E9F1DC919}"/>
              </a:ext>
            </a:extLst>
          </p:cNvPr>
          <p:cNvSpPr/>
          <p:nvPr/>
        </p:nvSpPr>
        <p:spPr>
          <a:xfrm rot="10800000">
            <a:off x="6225481" y="3047248"/>
            <a:ext cx="246743" cy="246745"/>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30" name="Triángulo isósceles 29">
            <a:extLst>
              <a:ext uri="{FF2B5EF4-FFF2-40B4-BE49-F238E27FC236}">
                <a16:creationId xmlns:a16="http://schemas.microsoft.com/office/drawing/2014/main" id="{6D5D5BCC-9BAB-4900-8587-8F750CC35E0B}"/>
              </a:ext>
            </a:extLst>
          </p:cNvPr>
          <p:cNvSpPr/>
          <p:nvPr/>
        </p:nvSpPr>
        <p:spPr>
          <a:xfrm rot="10800000">
            <a:off x="7972927" y="1060484"/>
            <a:ext cx="246743" cy="246745"/>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7" name="Rectángulo 26">
            <a:extLst>
              <a:ext uri="{FF2B5EF4-FFF2-40B4-BE49-F238E27FC236}">
                <a16:creationId xmlns:a16="http://schemas.microsoft.com/office/drawing/2014/main" id="{EE1B76A6-2741-44ED-84CA-78C7B95DAB89}"/>
              </a:ext>
            </a:extLst>
          </p:cNvPr>
          <p:cNvSpPr/>
          <p:nvPr/>
        </p:nvSpPr>
        <p:spPr>
          <a:xfrm rot="5400000">
            <a:off x="7988967" y="4629524"/>
            <a:ext cx="246745" cy="1761576"/>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343103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5" grpId="0" animBg="1"/>
      <p:bldP spid="26" grpId="0" animBg="1"/>
      <p:bldP spid="30"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18</a:t>
            </a:r>
          </a:p>
        </p:txBody>
      </p:sp>
      <p:sp>
        <p:nvSpPr>
          <p:cNvPr id="14" name="CuadroTexto 13">
            <a:extLst>
              <a:ext uri="{FF2B5EF4-FFF2-40B4-BE49-F238E27FC236}">
                <a16:creationId xmlns:a16="http://schemas.microsoft.com/office/drawing/2014/main" id="{2CF1B252-F738-49A6-97C8-A1EEDA450EA6}"/>
              </a:ext>
            </a:extLst>
          </p:cNvPr>
          <p:cNvSpPr txBox="1"/>
          <p:nvPr/>
        </p:nvSpPr>
        <p:spPr>
          <a:xfrm>
            <a:off x="31962" y="6273225"/>
            <a:ext cx="8895728" cy="338554"/>
          </a:xfrm>
          <a:prstGeom prst="rect">
            <a:avLst/>
          </a:prstGeom>
          <a:noFill/>
        </p:spPr>
        <p:txBody>
          <a:bodyPr wrap="square" rtlCol="0">
            <a:spAutoFit/>
          </a:bodyPr>
          <a:lstStyle/>
          <a:p>
            <a:r>
              <a:rPr lang="da-DK" sz="1600" dirty="0"/>
              <a:t> (Jasemi et al., 2021; Takesue et al., 2018)</a:t>
            </a:r>
            <a:endParaRPr lang="es-EC" sz="1600" dirty="0">
              <a:cs typeface="Calibri" panose="020F0502020204030204" pitchFamily="34" charset="0"/>
            </a:endParaRPr>
          </a:p>
        </p:txBody>
      </p:sp>
      <p:sp>
        <p:nvSpPr>
          <p:cNvPr id="13" name="Título 1">
            <a:extLst>
              <a:ext uri="{FF2B5EF4-FFF2-40B4-BE49-F238E27FC236}">
                <a16:creationId xmlns:a16="http://schemas.microsoft.com/office/drawing/2014/main" id="{F5E94692-8EAF-4684-8CA6-5AF8541766A8}"/>
              </a:ext>
            </a:extLst>
          </p:cNvPr>
          <p:cNvSpPr>
            <a:spLocks noGrp="1"/>
          </p:cNvSpPr>
          <p:nvPr>
            <p:ph type="title"/>
          </p:nvPr>
        </p:nvSpPr>
        <p:spPr>
          <a:xfrm>
            <a:off x="6669319" y="0"/>
            <a:ext cx="5522681" cy="644547"/>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sp>
        <p:nvSpPr>
          <p:cNvPr id="8" name="Flecha derecha 17">
            <a:extLst>
              <a:ext uri="{FF2B5EF4-FFF2-40B4-BE49-F238E27FC236}">
                <a16:creationId xmlns:a16="http://schemas.microsoft.com/office/drawing/2014/main" id="{715B65ED-9D34-4C28-8A98-E97E2BA7A20D}"/>
              </a:ext>
            </a:extLst>
          </p:cNvPr>
          <p:cNvSpPr/>
          <p:nvPr/>
        </p:nvSpPr>
        <p:spPr>
          <a:xfrm rot="16200000" flipV="1">
            <a:off x="-2304213" y="3353733"/>
            <a:ext cx="5598637" cy="121508"/>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5">
            <a:extLst>
              <a:ext uri="{FF2B5EF4-FFF2-40B4-BE49-F238E27FC236}">
                <a16:creationId xmlns:a16="http://schemas.microsoft.com/office/drawing/2014/main" id="{89236DBC-9793-49CC-89E0-185179876D80}"/>
              </a:ext>
            </a:extLst>
          </p:cNvPr>
          <p:cNvSpPr txBox="1"/>
          <p:nvPr/>
        </p:nvSpPr>
        <p:spPr>
          <a:xfrm rot="16200000">
            <a:off x="-2582691" y="3215307"/>
            <a:ext cx="5598639"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Agentes </a:t>
            </a:r>
            <a:r>
              <a:rPr lang="el-GR" b="1" dirty="0">
                <a:latin typeface="Calibri" panose="020F0502020204030204" pitchFamily="34" charset="0"/>
                <a:cs typeface="Calibri" panose="020F0502020204030204" pitchFamily="34" charset="0"/>
              </a:rPr>
              <a:t>β</a:t>
            </a:r>
            <a:r>
              <a:rPr lang="es-EC" b="1" dirty="0">
                <a:latin typeface="Calibri" panose="020F0502020204030204" pitchFamily="34" charset="0"/>
                <a:cs typeface="Calibri" panose="020F0502020204030204" pitchFamily="34" charset="0"/>
              </a:rPr>
              <a:t>-lactámicos con inhibidores de </a:t>
            </a:r>
            <a:r>
              <a:rPr lang="el-GR" b="1" dirty="0">
                <a:latin typeface="Calibri" panose="020F0502020204030204" pitchFamily="34" charset="0"/>
                <a:cs typeface="Calibri" panose="020F0502020204030204" pitchFamily="34" charset="0"/>
              </a:rPr>
              <a:t>β</a:t>
            </a:r>
            <a:r>
              <a:rPr lang="es-EC" b="1" dirty="0">
                <a:latin typeface="Calibri" panose="020F0502020204030204" pitchFamily="34" charset="0"/>
                <a:cs typeface="Calibri" panose="020F0502020204030204" pitchFamily="34" charset="0"/>
              </a:rPr>
              <a:t>-lactamasa</a:t>
            </a:r>
          </a:p>
        </p:txBody>
      </p:sp>
      <p:graphicFrame>
        <p:nvGraphicFramePr>
          <p:cNvPr id="16" name="Gráfico 15">
            <a:extLst>
              <a:ext uri="{FF2B5EF4-FFF2-40B4-BE49-F238E27FC236}">
                <a16:creationId xmlns:a16="http://schemas.microsoft.com/office/drawing/2014/main" id="{A0834CF0-474F-4109-9DFE-C6996EA5A388}"/>
              </a:ext>
            </a:extLst>
          </p:cNvPr>
          <p:cNvGraphicFramePr>
            <a:graphicFrameLocks/>
          </p:cNvGraphicFramePr>
          <p:nvPr>
            <p:extLst>
              <p:ext uri="{D42A27DB-BD31-4B8C-83A1-F6EECF244321}">
                <p14:modId xmlns:p14="http://schemas.microsoft.com/office/powerpoint/2010/main" val="1623809524"/>
              </p:ext>
            </p:extLst>
          </p:nvPr>
        </p:nvGraphicFramePr>
        <p:xfrm>
          <a:off x="2101515" y="644547"/>
          <a:ext cx="7523747" cy="5258947"/>
        </p:xfrm>
        <a:graphic>
          <a:graphicData uri="http://schemas.openxmlformats.org/drawingml/2006/chart">
            <c:chart xmlns:c="http://schemas.openxmlformats.org/drawingml/2006/chart" xmlns:r="http://schemas.openxmlformats.org/officeDocument/2006/relationships" r:id="rId3"/>
          </a:graphicData>
        </a:graphic>
      </p:graphicFrame>
      <p:sp>
        <p:nvSpPr>
          <p:cNvPr id="19" name="Triángulo isósceles 18">
            <a:extLst>
              <a:ext uri="{FF2B5EF4-FFF2-40B4-BE49-F238E27FC236}">
                <a16:creationId xmlns:a16="http://schemas.microsoft.com/office/drawing/2014/main" id="{8C600E19-5173-4033-A8F8-A8815B0E6A4D}"/>
              </a:ext>
            </a:extLst>
          </p:cNvPr>
          <p:cNvSpPr/>
          <p:nvPr/>
        </p:nvSpPr>
        <p:spPr>
          <a:xfrm rot="10800000">
            <a:off x="7694025" y="1633043"/>
            <a:ext cx="246743" cy="246745"/>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0" name="Rectángulo 19">
            <a:extLst>
              <a:ext uri="{FF2B5EF4-FFF2-40B4-BE49-F238E27FC236}">
                <a16:creationId xmlns:a16="http://schemas.microsoft.com/office/drawing/2014/main" id="{35E32FF7-8F45-40D2-9CA2-46C5C0EF27E3}"/>
              </a:ext>
            </a:extLst>
          </p:cNvPr>
          <p:cNvSpPr/>
          <p:nvPr/>
        </p:nvSpPr>
        <p:spPr>
          <a:xfrm>
            <a:off x="8701194" y="3769895"/>
            <a:ext cx="474890" cy="1283369"/>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Triángulo isósceles 20">
            <a:extLst>
              <a:ext uri="{FF2B5EF4-FFF2-40B4-BE49-F238E27FC236}">
                <a16:creationId xmlns:a16="http://schemas.microsoft.com/office/drawing/2014/main" id="{C1E96A9E-8964-4826-AA61-80945EE7216C}"/>
              </a:ext>
            </a:extLst>
          </p:cNvPr>
          <p:cNvSpPr/>
          <p:nvPr/>
        </p:nvSpPr>
        <p:spPr>
          <a:xfrm rot="10800000">
            <a:off x="4372496" y="1198475"/>
            <a:ext cx="246743" cy="246745"/>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9" name="Rectángulo 28">
            <a:extLst>
              <a:ext uri="{FF2B5EF4-FFF2-40B4-BE49-F238E27FC236}">
                <a16:creationId xmlns:a16="http://schemas.microsoft.com/office/drawing/2014/main" id="{91356AEB-7ACF-4BDA-8132-4A87567A14CF}"/>
              </a:ext>
            </a:extLst>
          </p:cNvPr>
          <p:cNvSpPr/>
          <p:nvPr/>
        </p:nvSpPr>
        <p:spPr>
          <a:xfrm>
            <a:off x="4026567" y="5085348"/>
            <a:ext cx="994611" cy="465220"/>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987050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500" fill="hold"/>
                                        <p:tgtEl>
                                          <p:spTgt spid="29"/>
                                        </p:tgtEl>
                                        <p:attrNameLst>
                                          <p:attrName>ppt_x</p:attrName>
                                        </p:attrNameLst>
                                      </p:cBhvr>
                                      <p:tavLst>
                                        <p:tav tm="0">
                                          <p:val>
                                            <p:strVal val="#ppt_x"/>
                                          </p:val>
                                        </p:tav>
                                        <p:tav tm="100000">
                                          <p:val>
                                            <p:strVal val="#ppt_x"/>
                                          </p:val>
                                        </p:tav>
                                      </p:tavLst>
                                    </p:anim>
                                    <p:anim calcmode="lin" valueType="num">
                                      <p:cBhvr additive="base">
                                        <p:cTn id="1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9" grpId="0" animBg="1"/>
      <p:bldP spid="20" grpId="0" animBg="1"/>
      <p:bldP spid="21"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19</a:t>
            </a:r>
          </a:p>
        </p:txBody>
      </p:sp>
      <p:sp>
        <p:nvSpPr>
          <p:cNvPr id="14" name="CuadroTexto 13">
            <a:extLst>
              <a:ext uri="{FF2B5EF4-FFF2-40B4-BE49-F238E27FC236}">
                <a16:creationId xmlns:a16="http://schemas.microsoft.com/office/drawing/2014/main" id="{2CF1B252-F738-49A6-97C8-A1EEDA450EA6}"/>
              </a:ext>
            </a:extLst>
          </p:cNvPr>
          <p:cNvSpPr txBox="1"/>
          <p:nvPr/>
        </p:nvSpPr>
        <p:spPr>
          <a:xfrm>
            <a:off x="31962" y="6273225"/>
            <a:ext cx="8895728" cy="338554"/>
          </a:xfrm>
          <a:prstGeom prst="rect">
            <a:avLst/>
          </a:prstGeom>
          <a:noFill/>
        </p:spPr>
        <p:txBody>
          <a:bodyPr wrap="square" rtlCol="0">
            <a:spAutoFit/>
          </a:bodyPr>
          <a:lstStyle/>
          <a:p>
            <a:r>
              <a:rPr lang="da-DK" sz="1600" dirty="0"/>
              <a:t> (Cordero-Laurent et al., 2012; Nakano &amp; Avila-Campos, 2004; Nagy et al., 2011)</a:t>
            </a:r>
            <a:endParaRPr lang="es-EC" sz="1600" dirty="0">
              <a:cs typeface="Calibri" panose="020F0502020204030204" pitchFamily="34" charset="0"/>
            </a:endParaRPr>
          </a:p>
        </p:txBody>
      </p:sp>
      <p:sp>
        <p:nvSpPr>
          <p:cNvPr id="13" name="Título 1">
            <a:extLst>
              <a:ext uri="{FF2B5EF4-FFF2-40B4-BE49-F238E27FC236}">
                <a16:creationId xmlns:a16="http://schemas.microsoft.com/office/drawing/2014/main" id="{F5E94692-8EAF-4684-8CA6-5AF8541766A8}"/>
              </a:ext>
            </a:extLst>
          </p:cNvPr>
          <p:cNvSpPr>
            <a:spLocks noGrp="1"/>
          </p:cNvSpPr>
          <p:nvPr>
            <p:ph type="title"/>
          </p:nvPr>
        </p:nvSpPr>
        <p:spPr>
          <a:xfrm>
            <a:off x="6669319" y="0"/>
            <a:ext cx="5522681" cy="644547"/>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sp>
        <p:nvSpPr>
          <p:cNvPr id="8" name="Flecha derecha 17">
            <a:extLst>
              <a:ext uri="{FF2B5EF4-FFF2-40B4-BE49-F238E27FC236}">
                <a16:creationId xmlns:a16="http://schemas.microsoft.com/office/drawing/2014/main" id="{715B65ED-9D34-4C28-8A98-E97E2BA7A20D}"/>
              </a:ext>
            </a:extLst>
          </p:cNvPr>
          <p:cNvSpPr/>
          <p:nvPr/>
        </p:nvSpPr>
        <p:spPr>
          <a:xfrm rot="16200000" flipV="1">
            <a:off x="-2304213" y="3353733"/>
            <a:ext cx="5598637" cy="121508"/>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5">
            <a:extLst>
              <a:ext uri="{FF2B5EF4-FFF2-40B4-BE49-F238E27FC236}">
                <a16:creationId xmlns:a16="http://schemas.microsoft.com/office/drawing/2014/main" id="{89236DBC-9793-49CC-89E0-185179876D80}"/>
              </a:ext>
            </a:extLst>
          </p:cNvPr>
          <p:cNvSpPr txBox="1"/>
          <p:nvPr/>
        </p:nvSpPr>
        <p:spPr>
          <a:xfrm rot="16200000">
            <a:off x="-2582691" y="3215307"/>
            <a:ext cx="5598639"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Agentes </a:t>
            </a:r>
            <a:r>
              <a:rPr lang="el-GR" b="1" dirty="0">
                <a:latin typeface="Calibri" panose="020F0502020204030204" pitchFamily="34" charset="0"/>
                <a:cs typeface="Calibri" panose="020F0502020204030204" pitchFamily="34" charset="0"/>
              </a:rPr>
              <a:t>β</a:t>
            </a:r>
            <a:r>
              <a:rPr lang="es-EC" b="1" dirty="0">
                <a:latin typeface="Calibri" panose="020F0502020204030204" pitchFamily="34" charset="0"/>
                <a:cs typeface="Calibri" panose="020F0502020204030204" pitchFamily="34" charset="0"/>
              </a:rPr>
              <a:t>-lactámicos con inhibidores de </a:t>
            </a:r>
            <a:r>
              <a:rPr lang="el-GR" b="1" dirty="0">
                <a:latin typeface="Calibri" panose="020F0502020204030204" pitchFamily="34" charset="0"/>
                <a:cs typeface="Calibri" panose="020F0502020204030204" pitchFamily="34" charset="0"/>
              </a:rPr>
              <a:t>β</a:t>
            </a:r>
            <a:r>
              <a:rPr lang="es-EC" b="1" dirty="0">
                <a:latin typeface="Calibri" panose="020F0502020204030204" pitchFamily="34" charset="0"/>
                <a:cs typeface="Calibri" panose="020F0502020204030204" pitchFamily="34" charset="0"/>
              </a:rPr>
              <a:t>-lactamasa</a:t>
            </a:r>
          </a:p>
        </p:txBody>
      </p:sp>
      <p:graphicFrame>
        <p:nvGraphicFramePr>
          <p:cNvPr id="17" name="Gráfico 16">
            <a:extLst>
              <a:ext uri="{FF2B5EF4-FFF2-40B4-BE49-F238E27FC236}">
                <a16:creationId xmlns:a16="http://schemas.microsoft.com/office/drawing/2014/main" id="{6CC63441-D2ED-4D0B-9D83-6309C466213A}"/>
              </a:ext>
            </a:extLst>
          </p:cNvPr>
          <p:cNvGraphicFramePr>
            <a:graphicFrameLocks/>
          </p:cNvGraphicFramePr>
          <p:nvPr>
            <p:extLst>
              <p:ext uri="{D42A27DB-BD31-4B8C-83A1-F6EECF244321}">
                <p14:modId xmlns:p14="http://schemas.microsoft.com/office/powerpoint/2010/main" val="2138337080"/>
              </p:ext>
            </p:extLst>
          </p:nvPr>
        </p:nvGraphicFramePr>
        <p:xfrm>
          <a:off x="2165683" y="755485"/>
          <a:ext cx="7498491" cy="506178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ángulo 21">
            <a:extLst>
              <a:ext uri="{FF2B5EF4-FFF2-40B4-BE49-F238E27FC236}">
                <a16:creationId xmlns:a16="http://schemas.microsoft.com/office/drawing/2014/main" id="{E27DCDD5-82F2-4249-B70E-11C5D7FBD182}"/>
              </a:ext>
            </a:extLst>
          </p:cNvPr>
          <p:cNvSpPr/>
          <p:nvPr/>
        </p:nvSpPr>
        <p:spPr>
          <a:xfrm>
            <a:off x="7308836" y="3336023"/>
            <a:ext cx="333828" cy="317005"/>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22">
            <a:extLst>
              <a:ext uri="{FF2B5EF4-FFF2-40B4-BE49-F238E27FC236}">
                <a16:creationId xmlns:a16="http://schemas.microsoft.com/office/drawing/2014/main" id="{BEEF1B75-76E4-40C0-BFDE-DA4699F66918}"/>
              </a:ext>
            </a:extLst>
          </p:cNvPr>
          <p:cNvSpPr/>
          <p:nvPr/>
        </p:nvSpPr>
        <p:spPr>
          <a:xfrm>
            <a:off x="5646821" y="3080083"/>
            <a:ext cx="316233" cy="610583"/>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Triángulo isósceles 23">
            <a:extLst>
              <a:ext uri="{FF2B5EF4-FFF2-40B4-BE49-F238E27FC236}">
                <a16:creationId xmlns:a16="http://schemas.microsoft.com/office/drawing/2014/main" id="{7741987F-1F0B-415F-94AC-A5D365367A3F}"/>
              </a:ext>
            </a:extLst>
          </p:cNvPr>
          <p:cNvSpPr/>
          <p:nvPr/>
        </p:nvSpPr>
        <p:spPr>
          <a:xfrm rot="10800000">
            <a:off x="4861065" y="1587968"/>
            <a:ext cx="246743" cy="246745"/>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5" name="Triángulo isósceles 24">
            <a:extLst>
              <a:ext uri="{FF2B5EF4-FFF2-40B4-BE49-F238E27FC236}">
                <a16:creationId xmlns:a16="http://schemas.microsoft.com/office/drawing/2014/main" id="{F93A5C48-B0FC-4154-AE98-32B41FA5CA20}"/>
              </a:ext>
            </a:extLst>
          </p:cNvPr>
          <p:cNvSpPr/>
          <p:nvPr/>
        </p:nvSpPr>
        <p:spPr>
          <a:xfrm rot="10800000">
            <a:off x="3206250" y="1512722"/>
            <a:ext cx="246743" cy="246745"/>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9" name="Rectángulo 28">
            <a:extLst>
              <a:ext uri="{FF2B5EF4-FFF2-40B4-BE49-F238E27FC236}">
                <a16:creationId xmlns:a16="http://schemas.microsoft.com/office/drawing/2014/main" id="{25ACE9D5-0C6D-477D-9013-788CEBCB36C0}"/>
              </a:ext>
            </a:extLst>
          </p:cNvPr>
          <p:cNvSpPr/>
          <p:nvPr/>
        </p:nvSpPr>
        <p:spPr>
          <a:xfrm>
            <a:off x="4796590" y="3721769"/>
            <a:ext cx="375386" cy="1716505"/>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530915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500" fill="hold"/>
                                        <p:tgtEl>
                                          <p:spTgt spid="29"/>
                                        </p:tgtEl>
                                        <p:attrNameLst>
                                          <p:attrName>ppt_x</p:attrName>
                                        </p:attrNameLst>
                                      </p:cBhvr>
                                      <p:tavLst>
                                        <p:tav tm="0">
                                          <p:val>
                                            <p:strVal val="#ppt_x"/>
                                          </p:val>
                                        </p:tav>
                                        <p:tav tm="100000">
                                          <p:val>
                                            <p:strVal val="#ppt_x"/>
                                          </p:val>
                                        </p:tav>
                                      </p:tavLst>
                                    </p:anim>
                                    <p:anim calcmode="lin" valueType="num">
                                      <p:cBhvr additive="base">
                                        <p:cTn id="1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22" grpId="0" animBg="1"/>
      <p:bldP spid="23" grpId="0" animBg="1"/>
      <p:bldP spid="24" grpId="0" animBg="1"/>
      <p:bldP spid="25"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933247" y="61406"/>
            <a:ext cx="3270753" cy="523220"/>
          </a:xfrm>
          <a:prstGeom prst="rect">
            <a:avLst/>
          </a:prstGeom>
          <a:noFill/>
        </p:spPr>
        <p:txBody>
          <a:bodyPr wrap="square" rtlCol="0">
            <a:spAutoFit/>
          </a:bodyPr>
          <a:lstStyle/>
          <a:p>
            <a:pPr algn="ctr"/>
            <a:r>
              <a:rPr lang="es-EC"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INTRODUCCIÓN</a:t>
            </a:r>
          </a:p>
        </p:txBody>
      </p:sp>
      <p:sp>
        <p:nvSpPr>
          <p:cNvPr id="18" name="Flecha derecha 17"/>
          <p:cNvSpPr/>
          <p:nvPr/>
        </p:nvSpPr>
        <p:spPr>
          <a:xfrm>
            <a:off x="0" y="1068248"/>
            <a:ext cx="12204000" cy="11077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CuadroTexto 5">
            <a:extLst>
              <a:ext uri="{FF2B5EF4-FFF2-40B4-BE49-F238E27FC236}">
                <a16:creationId xmlns:a16="http://schemas.microsoft.com/office/drawing/2014/main" id="{D0B41064-4D71-4ED8-B254-316191AE2342}"/>
              </a:ext>
            </a:extLst>
          </p:cNvPr>
          <p:cNvSpPr txBox="1"/>
          <p:nvPr/>
        </p:nvSpPr>
        <p:spPr>
          <a:xfrm>
            <a:off x="0" y="640955"/>
            <a:ext cx="4638077" cy="461665"/>
          </a:xfrm>
          <a:prstGeom prst="rect">
            <a:avLst/>
          </a:prstGeom>
          <a:noFill/>
        </p:spPr>
        <p:txBody>
          <a:bodyPr wrap="square" rtlCol="0">
            <a:spAutoFit/>
          </a:bodyPr>
          <a:lstStyle/>
          <a:p>
            <a:r>
              <a:rPr lang="es-EC" sz="2400" b="1" dirty="0">
                <a:latin typeface="Calibri" panose="020F0502020204030204" pitchFamily="34" charset="0"/>
                <a:cs typeface="Calibri" panose="020F0502020204030204" pitchFamily="34" charset="0"/>
              </a:rPr>
              <a:t>Generalidades de </a:t>
            </a:r>
            <a:r>
              <a:rPr lang="es-EC" sz="2400" b="1" i="1" dirty="0">
                <a:latin typeface="Calibri" panose="020F0502020204030204" pitchFamily="34" charset="0"/>
                <a:cs typeface="Calibri" panose="020F0502020204030204" pitchFamily="34" charset="0"/>
              </a:rPr>
              <a:t>Bacteroides</a:t>
            </a:r>
            <a:r>
              <a:rPr lang="es-EC" sz="2400" b="1" dirty="0">
                <a:latin typeface="Calibri" panose="020F0502020204030204" pitchFamily="34" charset="0"/>
                <a:cs typeface="Calibri" panose="020F0502020204030204" pitchFamily="34" charset="0"/>
              </a:rPr>
              <a:t> </a:t>
            </a:r>
            <a:r>
              <a:rPr lang="es-EC" sz="2400" b="1" dirty="0" err="1">
                <a:latin typeface="Calibri" panose="020F0502020204030204" pitchFamily="34" charset="0"/>
                <a:cs typeface="Calibri" panose="020F0502020204030204" pitchFamily="34" charset="0"/>
              </a:rPr>
              <a:t>spp</a:t>
            </a:r>
            <a:r>
              <a:rPr lang="es-EC" sz="2400" b="1" dirty="0">
                <a:latin typeface="Calibri" panose="020F0502020204030204" pitchFamily="34" charset="0"/>
                <a:cs typeface="Calibri" panose="020F0502020204030204" pitchFamily="34" charset="0"/>
              </a:rPr>
              <a:t>.</a:t>
            </a:r>
          </a:p>
        </p:txBody>
      </p:sp>
      <p:pic>
        <p:nvPicPr>
          <p:cNvPr id="33" name="Picture 2">
            <a:extLst>
              <a:ext uri="{FF2B5EF4-FFF2-40B4-BE49-F238E27FC236}">
                <a16:creationId xmlns:a16="http://schemas.microsoft.com/office/drawing/2014/main" id="{96AEDF19-A535-4CAC-9E11-2C2C1D77F92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52278" t="6782" r="6204" b="36023"/>
          <a:stretch/>
        </p:blipFill>
        <p:spPr bwMode="auto">
          <a:xfrm flipH="1">
            <a:off x="495640" y="1179018"/>
            <a:ext cx="4869322" cy="4623925"/>
          </a:xfrm>
          <a:prstGeom prst="rect">
            <a:avLst/>
          </a:prstGeom>
          <a:noFill/>
          <a:extLst>
            <a:ext uri="{909E8E84-426E-40DD-AFC4-6F175D3DCCD1}">
              <a14:hiddenFill xmlns:a14="http://schemas.microsoft.com/office/drawing/2010/main">
                <a:solidFill>
                  <a:srgbClr val="FFFFFF"/>
                </a:solidFill>
              </a14:hiddenFill>
            </a:ext>
          </a:extLst>
        </p:spPr>
      </p:pic>
      <p:sp>
        <p:nvSpPr>
          <p:cNvPr id="34" name="Rectángulo 33">
            <a:extLst>
              <a:ext uri="{FF2B5EF4-FFF2-40B4-BE49-F238E27FC236}">
                <a16:creationId xmlns:a16="http://schemas.microsoft.com/office/drawing/2014/main" id="{C335620A-F934-4AF1-A8F1-715164703EC9}"/>
              </a:ext>
            </a:extLst>
          </p:cNvPr>
          <p:cNvSpPr/>
          <p:nvPr/>
        </p:nvSpPr>
        <p:spPr>
          <a:xfrm>
            <a:off x="3208599" y="4060601"/>
            <a:ext cx="1798122" cy="1742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4" name="Imagen 23">
            <a:extLst>
              <a:ext uri="{FF2B5EF4-FFF2-40B4-BE49-F238E27FC236}">
                <a16:creationId xmlns:a16="http://schemas.microsoft.com/office/drawing/2014/main" id="{2EA85D5F-D190-44CD-ABA9-2FF5F07FFCF3}"/>
              </a:ext>
            </a:extLst>
          </p:cNvPr>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14240" t="47295" r="46647" b="17589"/>
          <a:stretch/>
        </p:blipFill>
        <p:spPr bwMode="auto">
          <a:xfrm>
            <a:off x="3449110" y="4284964"/>
            <a:ext cx="1557610" cy="1322641"/>
          </a:xfrm>
          <a:prstGeom prst="rect">
            <a:avLst/>
          </a:prstGeom>
          <a:noFill/>
          <a:ln w="28575">
            <a:solidFill>
              <a:schemeClr val="tx1"/>
            </a:solidFill>
          </a:ln>
        </p:spPr>
      </p:pic>
      <p:cxnSp>
        <p:nvCxnSpPr>
          <p:cNvPr id="27" name="Conector recto 26">
            <a:extLst>
              <a:ext uri="{FF2B5EF4-FFF2-40B4-BE49-F238E27FC236}">
                <a16:creationId xmlns:a16="http://schemas.microsoft.com/office/drawing/2014/main" id="{3E2F84E8-C2F0-460A-A29C-26531F46122D}"/>
              </a:ext>
            </a:extLst>
          </p:cNvPr>
          <p:cNvCxnSpPr>
            <a:cxnSpLocks/>
          </p:cNvCxnSpPr>
          <p:nvPr/>
        </p:nvCxnSpPr>
        <p:spPr>
          <a:xfrm flipH="1">
            <a:off x="3449110" y="3926179"/>
            <a:ext cx="778806" cy="344268"/>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6F0A7476-06C7-411F-A97F-E3944734EABC}"/>
              </a:ext>
            </a:extLst>
          </p:cNvPr>
          <p:cNvCxnSpPr>
            <a:cxnSpLocks/>
          </p:cNvCxnSpPr>
          <p:nvPr/>
        </p:nvCxnSpPr>
        <p:spPr>
          <a:xfrm>
            <a:off x="4227916" y="3926177"/>
            <a:ext cx="778804" cy="344270"/>
          </a:xfrm>
          <a:prstGeom prst="line">
            <a:avLst/>
          </a:prstGeom>
          <a:ln w="28575"/>
        </p:spPr>
        <p:style>
          <a:lnRef idx="1">
            <a:schemeClr val="dk1"/>
          </a:lnRef>
          <a:fillRef idx="0">
            <a:schemeClr val="dk1"/>
          </a:fillRef>
          <a:effectRef idx="0">
            <a:schemeClr val="dk1"/>
          </a:effectRef>
          <a:fontRef idx="minor">
            <a:schemeClr val="tx1"/>
          </a:fontRef>
        </p:style>
      </p:cxnSp>
      <p:sp>
        <p:nvSpPr>
          <p:cNvPr id="32" name="Rectángulo 31">
            <a:extLst>
              <a:ext uri="{FF2B5EF4-FFF2-40B4-BE49-F238E27FC236}">
                <a16:creationId xmlns:a16="http://schemas.microsoft.com/office/drawing/2014/main" id="{9FC5AB9C-ABB6-4B4E-BBE0-49D48C666C91}"/>
              </a:ext>
            </a:extLst>
          </p:cNvPr>
          <p:cNvSpPr/>
          <p:nvPr/>
        </p:nvSpPr>
        <p:spPr>
          <a:xfrm>
            <a:off x="3449112" y="2487024"/>
            <a:ext cx="1557609" cy="14391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CuadroTexto 24">
            <a:extLst>
              <a:ext uri="{FF2B5EF4-FFF2-40B4-BE49-F238E27FC236}">
                <a16:creationId xmlns:a16="http://schemas.microsoft.com/office/drawing/2014/main" id="{0956EC51-EAC6-404B-A0CF-7AE279CB52C0}"/>
              </a:ext>
            </a:extLst>
          </p:cNvPr>
          <p:cNvSpPr txBox="1"/>
          <p:nvPr/>
        </p:nvSpPr>
        <p:spPr>
          <a:xfrm>
            <a:off x="1" y="6303288"/>
            <a:ext cx="8933246" cy="584775"/>
          </a:xfrm>
          <a:prstGeom prst="rect">
            <a:avLst/>
          </a:prstGeom>
          <a:noFill/>
        </p:spPr>
        <p:txBody>
          <a:bodyPr wrap="square" rtlCol="0">
            <a:spAutoFit/>
          </a:bodyPr>
          <a:lstStyle/>
          <a:p>
            <a:r>
              <a:rPr lang="es-EC" sz="1600" dirty="0"/>
              <a:t>(</a:t>
            </a:r>
            <a:r>
              <a:rPr lang="es-EC" sz="1600" dirty="0" err="1"/>
              <a:t>Ghotaslou</a:t>
            </a:r>
            <a:r>
              <a:rPr lang="es-EC" sz="1600" dirty="0"/>
              <a:t> et al., 2018; Ndongo et al., 2020; Rasmussen et al., 1993; </a:t>
            </a:r>
            <a:r>
              <a:rPr lang="es-EC" sz="1600" dirty="0" err="1"/>
              <a:t>Shah</a:t>
            </a:r>
            <a:r>
              <a:rPr lang="es-EC" sz="1600" dirty="0"/>
              <a:t>, 1992; Smith et al., 2006; Wexler, 2007)</a:t>
            </a:r>
            <a:endParaRPr lang="es-EC" sz="1600" dirty="0">
              <a:cs typeface="Calibri" panose="020F0502020204030204" pitchFamily="34" charset="0"/>
            </a:endParaRPr>
          </a:p>
        </p:txBody>
      </p:sp>
      <p:sp>
        <p:nvSpPr>
          <p:cNvPr id="9" name="CuadroTexto 8">
            <a:extLst>
              <a:ext uri="{FF2B5EF4-FFF2-40B4-BE49-F238E27FC236}">
                <a16:creationId xmlns:a16="http://schemas.microsoft.com/office/drawing/2014/main" id="{0A3FF115-4322-40D6-9015-F2E1A3F54886}"/>
              </a:ext>
            </a:extLst>
          </p:cNvPr>
          <p:cNvSpPr txBox="1"/>
          <p:nvPr/>
        </p:nvSpPr>
        <p:spPr>
          <a:xfrm>
            <a:off x="8941979" y="2382529"/>
            <a:ext cx="2088659"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dirty="0"/>
              <a:t>Microbiota intestinal</a:t>
            </a:r>
          </a:p>
        </p:txBody>
      </p:sp>
      <p:sp>
        <p:nvSpPr>
          <p:cNvPr id="10" name="CuadroTexto 9">
            <a:extLst>
              <a:ext uri="{FF2B5EF4-FFF2-40B4-BE49-F238E27FC236}">
                <a16:creationId xmlns:a16="http://schemas.microsoft.com/office/drawing/2014/main" id="{FD5DAA1F-4CFE-4AED-9296-F7B57B6D3A62}"/>
              </a:ext>
            </a:extLst>
          </p:cNvPr>
          <p:cNvSpPr txBox="1"/>
          <p:nvPr/>
        </p:nvSpPr>
        <p:spPr>
          <a:xfrm>
            <a:off x="8941979" y="3067251"/>
            <a:ext cx="208865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dirty="0"/>
              <a:t>90% anaerobios</a:t>
            </a:r>
          </a:p>
        </p:txBody>
      </p:sp>
      <p:pic>
        <p:nvPicPr>
          <p:cNvPr id="3074" name="Picture 2" descr="Humana, Cuerpo, Anatomía, Intestinos, Cerebro, De Salud">
            <a:extLst>
              <a:ext uri="{FF2B5EF4-FFF2-40B4-BE49-F238E27FC236}">
                <a16:creationId xmlns:a16="http://schemas.microsoft.com/office/drawing/2014/main" id="{6469F701-0305-47DA-8FE8-F3D3B676B9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3293" y="1562565"/>
            <a:ext cx="2088658" cy="4075431"/>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hacia la izquierda 3">
            <a:extLst>
              <a:ext uri="{FF2B5EF4-FFF2-40B4-BE49-F238E27FC236}">
                <a16:creationId xmlns:a16="http://schemas.microsoft.com/office/drawing/2014/main" id="{7B17BC39-6D6C-4CAF-B282-C32C5D2EEE62}"/>
              </a:ext>
            </a:extLst>
          </p:cNvPr>
          <p:cNvSpPr/>
          <p:nvPr/>
        </p:nvSpPr>
        <p:spPr>
          <a:xfrm rot="12148232">
            <a:off x="5922093" y="3835436"/>
            <a:ext cx="443346" cy="145981"/>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26" name="Flecha: hacia la izquierda 25">
            <a:extLst>
              <a:ext uri="{FF2B5EF4-FFF2-40B4-BE49-F238E27FC236}">
                <a16:creationId xmlns:a16="http://schemas.microsoft.com/office/drawing/2014/main" id="{979F6FED-B09F-44E8-9F55-CFC6A3C76E54}"/>
              </a:ext>
            </a:extLst>
          </p:cNvPr>
          <p:cNvSpPr/>
          <p:nvPr/>
        </p:nvSpPr>
        <p:spPr>
          <a:xfrm rot="19637472">
            <a:off x="6561912" y="4677578"/>
            <a:ext cx="443346" cy="145981"/>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22" name="CuadroTexto 21">
            <a:extLst>
              <a:ext uri="{FF2B5EF4-FFF2-40B4-BE49-F238E27FC236}">
                <a16:creationId xmlns:a16="http://schemas.microsoft.com/office/drawing/2014/main" id="{816B1BAE-D9ED-4C8E-B8B9-25C6E31834DD}"/>
              </a:ext>
            </a:extLst>
          </p:cNvPr>
          <p:cNvSpPr txBox="1"/>
          <p:nvPr/>
        </p:nvSpPr>
        <p:spPr>
          <a:xfrm>
            <a:off x="122643" y="108938"/>
            <a:ext cx="3113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2</a:t>
            </a:r>
          </a:p>
        </p:txBody>
      </p:sp>
      <p:sp>
        <p:nvSpPr>
          <p:cNvPr id="28" name="CuadroTexto 27">
            <a:extLst>
              <a:ext uri="{FF2B5EF4-FFF2-40B4-BE49-F238E27FC236}">
                <a16:creationId xmlns:a16="http://schemas.microsoft.com/office/drawing/2014/main" id="{F8A032E1-7DB0-4FB5-A8AB-619603C590C4}"/>
              </a:ext>
            </a:extLst>
          </p:cNvPr>
          <p:cNvSpPr txBox="1"/>
          <p:nvPr/>
        </p:nvSpPr>
        <p:spPr>
          <a:xfrm>
            <a:off x="7999683" y="4054152"/>
            <a:ext cx="164698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dirty="0"/>
              <a:t>25% </a:t>
            </a:r>
            <a:r>
              <a:rPr lang="es-EC" i="1" dirty="0"/>
              <a:t>Bacteroides </a:t>
            </a:r>
            <a:r>
              <a:rPr lang="es-EC" dirty="0" err="1"/>
              <a:t>spp</a:t>
            </a:r>
            <a:r>
              <a:rPr lang="es-EC" dirty="0"/>
              <a:t>.</a:t>
            </a:r>
          </a:p>
        </p:txBody>
      </p:sp>
      <p:sp>
        <p:nvSpPr>
          <p:cNvPr id="29" name="CuadroTexto 28">
            <a:extLst>
              <a:ext uri="{FF2B5EF4-FFF2-40B4-BE49-F238E27FC236}">
                <a16:creationId xmlns:a16="http://schemas.microsoft.com/office/drawing/2014/main" id="{D6B6F935-2B71-46F6-9F64-EC8BEE4C1BEE}"/>
              </a:ext>
            </a:extLst>
          </p:cNvPr>
          <p:cNvSpPr txBox="1"/>
          <p:nvPr/>
        </p:nvSpPr>
        <p:spPr>
          <a:xfrm>
            <a:off x="9986306" y="4054152"/>
            <a:ext cx="203458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dirty="0"/>
              <a:t>1%-2% </a:t>
            </a:r>
          </a:p>
          <a:p>
            <a:pPr algn="ctr"/>
            <a:r>
              <a:rPr lang="es-EC" i="1" dirty="0"/>
              <a:t>Bacteroides fragilis</a:t>
            </a:r>
          </a:p>
        </p:txBody>
      </p:sp>
      <p:sp>
        <p:nvSpPr>
          <p:cNvPr id="12" name="Triángulo isósceles 11">
            <a:extLst>
              <a:ext uri="{FF2B5EF4-FFF2-40B4-BE49-F238E27FC236}">
                <a16:creationId xmlns:a16="http://schemas.microsoft.com/office/drawing/2014/main" id="{E88DAEC2-5F3F-47D3-8C8D-E10061288ACC}"/>
              </a:ext>
            </a:extLst>
          </p:cNvPr>
          <p:cNvSpPr/>
          <p:nvPr/>
        </p:nvSpPr>
        <p:spPr>
          <a:xfrm rot="12664098">
            <a:off x="9074086" y="3633801"/>
            <a:ext cx="238866" cy="231875"/>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31" name="Triángulo isósceles 30">
            <a:extLst>
              <a:ext uri="{FF2B5EF4-FFF2-40B4-BE49-F238E27FC236}">
                <a16:creationId xmlns:a16="http://schemas.microsoft.com/office/drawing/2014/main" id="{FDBD9BAE-3EF7-4B98-A25D-F086C52D103C}"/>
              </a:ext>
            </a:extLst>
          </p:cNvPr>
          <p:cNvSpPr/>
          <p:nvPr/>
        </p:nvSpPr>
        <p:spPr>
          <a:xfrm rot="9386670">
            <a:off x="10501108" y="3626867"/>
            <a:ext cx="238866" cy="231875"/>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35" name="Triángulo isósceles 34">
            <a:extLst>
              <a:ext uri="{FF2B5EF4-FFF2-40B4-BE49-F238E27FC236}">
                <a16:creationId xmlns:a16="http://schemas.microsoft.com/office/drawing/2014/main" id="{19156615-9E4D-46F2-8C08-BEEB200FB44D}"/>
              </a:ext>
            </a:extLst>
          </p:cNvPr>
          <p:cNvSpPr/>
          <p:nvPr/>
        </p:nvSpPr>
        <p:spPr>
          <a:xfrm rot="10800000">
            <a:off x="9866873" y="2799099"/>
            <a:ext cx="238866" cy="231875"/>
          </a:xfrm>
          <a:prstGeom prst="triangl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36" name="CuadroTexto 35">
            <a:extLst>
              <a:ext uri="{FF2B5EF4-FFF2-40B4-BE49-F238E27FC236}">
                <a16:creationId xmlns:a16="http://schemas.microsoft.com/office/drawing/2014/main" id="{0CE2D1B9-1051-4FBC-883A-102F1E8933C4}"/>
              </a:ext>
            </a:extLst>
          </p:cNvPr>
          <p:cNvSpPr txBox="1"/>
          <p:nvPr/>
        </p:nvSpPr>
        <p:spPr>
          <a:xfrm>
            <a:off x="3770727" y="5622122"/>
            <a:ext cx="1384326" cy="265457"/>
          </a:xfrm>
          <a:prstGeom prst="rect">
            <a:avLst/>
          </a:prstGeom>
          <a:noFill/>
        </p:spPr>
        <p:txBody>
          <a:bodyPr wrap="square">
            <a:spAutoFit/>
          </a:bodyPr>
          <a:lstStyle/>
          <a:p>
            <a:pPr>
              <a:lnSpc>
                <a:spcPct val="107000"/>
              </a:lnSpc>
              <a:spcAft>
                <a:spcPts val="80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(Ridaura et al., 2013)</a:t>
            </a:r>
          </a:p>
        </p:txBody>
      </p:sp>
      <p:sp>
        <p:nvSpPr>
          <p:cNvPr id="3" name="CuadroTexto 2">
            <a:extLst>
              <a:ext uri="{FF2B5EF4-FFF2-40B4-BE49-F238E27FC236}">
                <a16:creationId xmlns:a16="http://schemas.microsoft.com/office/drawing/2014/main" id="{72C2D4D3-0256-4237-B99D-9C9691AED035}"/>
              </a:ext>
            </a:extLst>
          </p:cNvPr>
          <p:cNvSpPr txBox="1"/>
          <p:nvPr/>
        </p:nvSpPr>
        <p:spPr>
          <a:xfrm>
            <a:off x="4336757" y="5305632"/>
            <a:ext cx="778804" cy="369332"/>
          </a:xfrm>
          <a:prstGeom prst="rect">
            <a:avLst/>
          </a:prstGeom>
          <a:noFill/>
        </p:spPr>
        <p:txBody>
          <a:bodyPr wrap="square" rtlCol="0">
            <a:spAutoFit/>
          </a:bodyPr>
          <a:lstStyle/>
          <a:p>
            <a:r>
              <a:rPr lang="es-EC" b="1" dirty="0"/>
              <a:t>100X</a:t>
            </a:r>
          </a:p>
        </p:txBody>
      </p:sp>
    </p:spTree>
    <p:extLst>
      <p:ext uri="{BB962C8B-B14F-4D97-AF65-F5344CB8AC3E}">
        <p14:creationId xmlns:p14="http://schemas.microsoft.com/office/powerpoint/2010/main" val="1485318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par>
                                <p:cTn id="17" presetID="16" presetClass="entr" presetSubtype="21"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par>
                                <p:cTn id="28" presetID="16" presetClass="entr" presetSubtype="21"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wheel(1)">
                                      <p:cBhvr>
                                        <p:cTn id="35" dur="1000"/>
                                        <p:tgtEl>
                                          <p:spTgt spid="3074"/>
                                        </p:tgtEl>
                                      </p:cBhvr>
                                    </p:animEffect>
                                  </p:childTnLst>
                                </p:cTn>
                              </p:par>
                            </p:childTnLst>
                          </p:cTn>
                        </p:par>
                        <p:par>
                          <p:cTn id="36" fill="hold">
                            <p:stCondLst>
                              <p:cond delay="1000"/>
                            </p:stCondLst>
                            <p:childTnLst>
                              <p:par>
                                <p:cTn id="37" presetID="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par>
                          <p:cTn id="54" fill="hold">
                            <p:stCondLst>
                              <p:cond delay="1000"/>
                            </p:stCondLst>
                            <p:childTnLst>
                              <p:par>
                                <p:cTn id="55" presetID="16" presetClass="entr" presetSubtype="21"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par>
                          <p:cTn id="62" fill="hold">
                            <p:stCondLst>
                              <p:cond delay="2000"/>
                            </p:stCondLst>
                            <p:childTnLst>
                              <p:par>
                                <p:cTn id="63" presetID="16" presetClass="entr" presetSubtype="21"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arn(inVertical)">
                                      <p:cBhvr>
                                        <p:cTn id="65" dur="500"/>
                                        <p:tgtEl>
                                          <p:spTgt spid="28"/>
                                        </p:tgtEl>
                                      </p:cBhvr>
                                    </p:animEffect>
                                  </p:childTnLst>
                                </p:cTn>
                              </p:par>
                            </p:childTnLst>
                          </p:cTn>
                        </p:par>
                        <p:par>
                          <p:cTn id="66" fill="hold">
                            <p:stCondLst>
                              <p:cond delay="2500"/>
                            </p:stCondLst>
                            <p:childTnLst>
                              <p:par>
                                <p:cTn id="67" presetID="10" presetClass="entr" presetSubtype="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par>
                          <p:cTn id="70" fill="hold">
                            <p:stCondLst>
                              <p:cond delay="3000"/>
                            </p:stCondLst>
                            <p:childTnLst>
                              <p:par>
                                <p:cTn id="71" presetID="16" presetClass="entr" presetSubtype="21"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arn(inVertical)">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animBg="1"/>
      <p:bldP spid="10" grpId="0" animBg="1"/>
      <p:bldP spid="4" grpId="0" animBg="1"/>
      <p:bldP spid="26" grpId="0" animBg="1"/>
      <p:bldP spid="28" grpId="0" animBg="1"/>
      <p:bldP spid="29" grpId="0" animBg="1"/>
      <p:bldP spid="12" grpId="0" animBg="1"/>
      <p:bldP spid="31" grpId="0" animBg="1"/>
      <p:bldP spid="35" grpId="0" animBg="1"/>
      <p:bldP spid="36"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20</a:t>
            </a:r>
          </a:p>
        </p:txBody>
      </p:sp>
      <p:sp>
        <p:nvSpPr>
          <p:cNvPr id="14" name="CuadroTexto 13">
            <a:extLst>
              <a:ext uri="{FF2B5EF4-FFF2-40B4-BE49-F238E27FC236}">
                <a16:creationId xmlns:a16="http://schemas.microsoft.com/office/drawing/2014/main" id="{2CF1B252-F738-49A6-97C8-A1EEDA450EA6}"/>
              </a:ext>
            </a:extLst>
          </p:cNvPr>
          <p:cNvSpPr txBox="1"/>
          <p:nvPr/>
        </p:nvSpPr>
        <p:spPr>
          <a:xfrm>
            <a:off x="31962" y="6273225"/>
            <a:ext cx="8895728" cy="338554"/>
          </a:xfrm>
          <a:prstGeom prst="rect">
            <a:avLst/>
          </a:prstGeom>
          <a:noFill/>
        </p:spPr>
        <p:txBody>
          <a:bodyPr wrap="square" rtlCol="0">
            <a:spAutoFit/>
          </a:bodyPr>
          <a:lstStyle/>
          <a:p>
            <a:r>
              <a:rPr lang="da-DK" sz="1600" dirty="0"/>
              <a:t> (Gao et al., 2019)</a:t>
            </a:r>
            <a:endParaRPr lang="es-EC" sz="1600" dirty="0">
              <a:cs typeface="Calibri" panose="020F0502020204030204" pitchFamily="34" charset="0"/>
            </a:endParaRPr>
          </a:p>
        </p:txBody>
      </p:sp>
      <p:sp>
        <p:nvSpPr>
          <p:cNvPr id="13" name="Título 1">
            <a:extLst>
              <a:ext uri="{FF2B5EF4-FFF2-40B4-BE49-F238E27FC236}">
                <a16:creationId xmlns:a16="http://schemas.microsoft.com/office/drawing/2014/main" id="{F5E94692-8EAF-4684-8CA6-5AF8541766A8}"/>
              </a:ext>
            </a:extLst>
          </p:cNvPr>
          <p:cNvSpPr>
            <a:spLocks noGrp="1"/>
          </p:cNvSpPr>
          <p:nvPr>
            <p:ph type="title"/>
          </p:nvPr>
        </p:nvSpPr>
        <p:spPr>
          <a:xfrm>
            <a:off x="6669319" y="0"/>
            <a:ext cx="5522681" cy="644547"/>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sp>
        <p:nvSpPr>
          <p:cNvPr id="8" name="Flecha derecha 17">
            <a:extLst>
              <a:ext uri="{FF2B5EF4-FFF2-40B4-BE49-F238E27FC236}">
                <a16:creationId xmlns:a16="http://schemas.microsoft.com/office/drawing/2014/main" id="{715B65ED-9D34-4C28-8A98-E97E2BA7A20D}"/>
              </a:ext>
            </a:extLst>
          </p:cNvPr>
          <p:cNvSpPr/>
          <p:nvPr/>
        </p:nvSpPr>
        <p:spPr>
          <a:xfrm rot="16200000" flipV="1">
            <a:off x="-2304213" y="3353733"/>
            <a:ext cx="5598637" cy="121508"/>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5">
            <a:extLst>
              <a:ext uri="{FF2B5EF4-FFF2-40B4-BE49-F238E27FC236}">
                <a16:creationId xmlns:a16="http://schemas.microsoft.com/office/drawing/2014/main" id="{89236DBC-9793-49CC-89E0-185179876D80}"/>
              </a:ext>
            </a:extLst>
          </p:cNvPr>
          <p:cNvSpPr txBox="1"/>
          <p:nvPr/>
        </p:nvSpPr>
        <p:spPr>
          <a:xfrm rot="16200000">
            <a:off x="-2582691" y="3215307"/>
            <a:ext cx="5598639"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Agentes </a:t>
            </a:r>
            <a:r>
              <a:rPr lang="el-GR" b="1" dirty="0">
                <a:latin typeface="Calibri" panose="020F0502020204030204" pitchFamily="34" charset="0"/>
                <a:cs typeface="Calibri" panose="020F0502020204030204" pitchFamily="34" charset="0"/>
              </a:rPr>
              <a:t>β</a:t>
            </a:r>
            <a:r>
              <a:rPr lang="es-EC" b="1" dirty="0">
                <a:latin typeface="Calibri" panose="020F0502020204030204" pitchFamily="34" charset="0"/>
                <a:cs typeface="Calibri" panose="020F0502020204030204" pitchFamily="34" charset="0"/>
              </a:rPr>
              <a:t>-lactámicos con inhibidores de </a:t>
            </a:r>
            <a:r>
              <a:rPr lang="el-GR" b="1" dirty="0">
                <a:latin typeface="Calibri" panose="020F0502020204030204" pitchFamily="34" charset="0"/>
                <a:cs typeface="Calibri" panose="020F0502020204030204" pitchFamily="34" charset="0"/>
              </a:rPr>
              <a:t>β</a:t>
            </a:r>
            <a:r>
              <a:rPr lang="es-EC" b="1" dirty="0">
                <a:latin typeface="Calibri" panose="020F0502020204030204" pitchFamily="34" charset="0"/>
                <a:cs typeface="Calibri" panose="020F0502020204030204" pitchFamily="34" charset="0"/>
              </a:rPr>
              <a:t>-lactamasa</a:t>
            </a:r>
          </a:p>
        </p:txBody>
      </p:sp>
      <p:graphicFrame>
        <p:nvGraphicFramePr>
          <p:cNvPr id="18" name="Gráfico 17">
            <a:extLst>
              <a:ext uri="{FF2B5EF4-FFF2-40B4-BE49-F238E27FC236}">
                <a16:creationId xmlns:a16="http://schemas.microsoft.com/office/drawing/2014/main" id="{00D52836-57E8-41DE-85D9-CB784CDF0D17}"/>
              </a:ext>
            </a:extLst>
          </p:cNvPr>
          <p:cNvGraphicFramePr>
            <a:graphicFrameLocks/>
          </p:cNvGraphicFramePr>
          <p:nvPr>
            <p:extLst>
              <p:ext uri="{D42A27DB-BD31-4B8C-83A1-F6EECF244321}">
                <p14:modId xmlns:p14="http://schemas.microsoft.com/office/powerpoint/2010/main" val="3101655062"/>
              </p:ext>
            </p:extLst>
          </p:nvPr>
        </p:nvGraphicFramePr>
        <p:xfrm>
          <a:off x="2095425" y="644547"/>
          <a:ext cx="8396112" cy="5285573"/>
        </p:xfrm>
        <a:graphic>
          <a:graphicData uri="http://schemas.openxmlformats.org/drawingml/2006/chart">
            <c:chart xmlns:c="http://schemas.openxmlformats.org/drawingml/2006/chart" xmlns:r="http://schemas.openxmlformats.org/officeDocument/2006/relationships" r:id="rId3"/>
          </a:graphicData>
        </a:graphic>
      </p:graphicFrame>
      <p:sp>
        <p:nvSpPr>
          <p:cNvPr id="26" name="Triángulo isósceles 25">
            <a:extLst>
              <a:ext uri="{FF2B5EF4-FFF2-40B4-BE49-F238E27FC236}">
                <a16:creationId xmlns:a16="http://schemas.microsoft.com/office/drawing/2014/main" id="{EF26C336-BF39-4C78-B9E1-557CB4EE458B}"/>
              </a:ext>
            </a:extLst>
          </p:cNvPr>
          <p:cNvSpPr/>
          <p:nvPr/>
        </p:nvSpPr>
        <p:spPr>
          <a:xfrm rot="10800000">
            <a:off x="4155397" y="1172081"/>
            <a:ext cx="246743" cy="193119"/>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7" name="Triángulo isósceles 26">
            <a:extLst>
              <a:ext uri="{FF2B5EF4-FFF2-40B4-BE49-F238E27FC236}">
                <a16:creationId xmlns:a16="http://schemas.microsoft.com/office/drawing/2014/main" id="{DD45DB9D-6370-44F6-B738-0545AA9D4486}"/>
              </a:ext>
            </a:extLst>
          </p:cNvPr>
          <p:cNvSpPr/>
          <p:nvPr/>
        </p:nvSpPr>
        <p:spPr>
          <a:xfrm rot="10800000">
            <a:off x="8206570" y="1063637"/>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8" name="Rectángulo 27">
            <a:extLst>
              <a:ext uri="{FF2B5EF4-FFF2-40B4-BE49-F238E27FC236}">
                <a16:creationId xmlns:a16="http://schemas.microsoft.com/office/drawing/2014/main" id="{CE663D09-E517-4C55-8AEA-C4243AE2DCF0}"/>
              </a:ext>
            </a:extLst>
          </p:cNvPr>
          <p:cNvSpPr/>
          <p:nvPr/>
        </p:nvSpPr>
        <p:spPr>
          <a:xfrm>
            <a:off x="9849852" y="2101516"/>
            <a:ext cx="401053" cy="1657194"/>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ángulo 28">
            <a:extLst>
              <a:ext uri="{FF2B5EF4-FFF2-40B4-BE49-F238E27FC236}">
                <a16:creationId xmlns:a16="http://schemas.microsoft.com/office/drawing/2014/main" id="{F6881AF5-C0D4-4770-9ADB-990CA0E12A7C}"/>
              </a:ext>
            </a:extLst>
          </p:cNvPr>
          <p:cNvSpPr/>
          <p:nvPr/>
        </p:nvSpPr>
        <p:spPr>
          <a:xfrm>
            <a:off x="4104440" y="3857120"/>
            <a:ext cx="375386" cy="1716505"/>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0227757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500" fill="hold"/>
                                        <p:tgtEl>
                                          <p:spTgt spid="29"/>
                                        </p:tgtEl>
                                        <p:attrNameLst>
                                          <p:attrName>ppt_x</p:attrName>
                                        </p:attrNameLst>
                                      </p:cBhvr>
                                      <p:tavLst>
                                        <p:tav tm="0">
                                          <p:val>
                                            <p:strVal val="#ppt_x"/>
                                          </p:val>
                                        </p:tav>
                                        <p:tav tm="100000">
                                          <p:val>
                                            <p:strVal val="#ppt_x"/>
                                          </p:val>
                                        </p:tav>
                                      </p:tavLst>
                                    </p:anim>
                                    <p:anim calcmode="lin" valueType="num">
                                      <p:cBhvr additive="base">
                                        <p:cTn id="1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26" grpId="0" animBg="1"/>
      <p:bldP spid="27"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11">
            <a:extLst>
              <a:ext uri="{FF2B5EF4-FFF2-40B4-BE49-F238E27FC236}">
                <a16:creationId xmlns:a16="http://schemas.microsoft.com/office/drawing/2014/main" id="{7476F50C-05B0-4AF6-985D-8CC21511AD2D}"/>
              </a:ext>
            </a:extLst>
          </p:cNvPr>
          <p:cNvGraphicFramePr>
            <a:graphicFrameLocks/>
          </p:cNvGraphicFramePr>
          <p:nvPr>
            <p:extLst>
              <p:ext uri="{D42A27DB-BD31-4B8C-83A1-F6EECF244321}">
                <p14:modId xmlns:p14="http://schemas.microsoft.com/office/powerpoint/2010/main" val="1985247344"/>
              </p:ext>
            </p:extLst>
          </p:nvPr>
        </p:nvGraphicFramePr>
        <p:xfrm>
          <a:off x="2554514" y="615168"/>
          <a:ext cx="6858382" cy="5273814"/>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21</a:t>
            </a:r>
          </a:p>
        </p:txBody>
      </p:sp>
      <p:sp>
        <p:nvSpPr>
          <p:cNvPr id="14" name="CuadroTexto 13">
            <a:extLst>
              <a:ext uri="{FF2B5EF4-FFF2-40B4-BE49-F238E27FC236}">
                <a16:creationId xmlns:a16="http://schemas.microsoft.com/office/drawing/2014/main" id="{2CF1B252-F738-49A6-97C8-A1EEDA450EA6}"/>
              </a:ext>
            </a:extLst>
          </p:cNvPr>
          <p:cNvSpPr txBox="1"/>
          <p:nvPr/>
        </p:nvSpPr>
        <p:spPr>
          <a:xfrm>
            <a:off x="-14514" y="6323424"/>
            <a:ext cx="8926285" cy="338554"/>
          </a:xfrm>
          <a:prstGeom prst="rect">
            <a:avLst/>
          </a:prstGeom>
          <a:noFill/>
        </p:spPr>
        <p:txBody>
          <a:bodyPr wrap="square" rtlCol="0">
            <a:spAutoFit/>
          </a:bodyPr>
          <a:lstStyle/>
          <a:p>
            <a:r>
              <a:rPr lang="da-DK" sz="1600" dirty="0"/>
              <a:t>(Cordero-Laurent et al., 2012; Nguyen et al., 2000)</a:t>
            </a:r>
            <a:endParaRPr lang="es-EC" sz="1600" dirty="0">
              <a:cs typeface="Calibri" panose="020F0502020204030204" pitchFamily="34" charset="0"/>
            </a:endParaRPr>
          </a:p>
        </p:txBody>
      </p:sp>
      <p:sp>
        <p:nvSpPr>
          <p:cNvPr id="13" name="Título 1">
            <a:extLst>
              <a:ext uri="{FF2B5EF4-FFF2-40B4-BE49-F238E27FC236}">
                <a16:creationId xmlns:a16="http://schemas.microsoft.com/office/drawing/2014/main" id="{A280AA54-A077-4971-A1F7-CCF370408CAB}"/>
              </a:ext>
            </a:extLst>
          </p:cNvPr>
          <p:cNvSpPr>
            <a:spLocks noGrp="1"/>
          </p:cNvSpPr>
          <p:nvPr>
            <p:ph type="title"/>
          </p:nvPr>
        </p:nvSpPr>
        <p:spPr>
          <a:xfrm>
            <a:off x="849086" y="42974"/>
            <a:ext cx="11220271" cy="524689"/>
          </a:xfrm>
        </p:spPr>
        <p:txBody>
          <a:bodyPr/>
          <a:lstStyle/>
          <a:p>
            <a:r>
              <a:rPr lang="es-EC" sz="3200" i="0" dirty="0">
                <a:solidFill>
                  <a:schemeClr val="tx1"/>
                </a:solidFill>
                <a:latin typeface="Calibri" panose="020F0502020204030204" pitchFamily="34" charset="0"/>
                <a:cs typeface="Calibri" panose="020F0502020204030204" pitchFamily="34" charset="0"/>
              </a:rPr>
              <a:t>RESULTADOS Y DISCUSIÓN</a:t>
            </a:r>
            <a:endParaRPr lang="es-EC" dirty="0"/>
          </a:p>
        </p:txBody>
      </p:sp>
      <p:sp>
        <p:nvSpPr>
          <p:cNvPr id="7" name="Flecha derecha 17">
            <a:extLst>
              <a:ext uri="{FF2B5EF4-FFF2-40B4-BE49-F238E27FC236}">
                <a16:creationId xmlns:a16="http://schemas.microsoft.com/office/drawing/2014/main" id="{F1FB5DCE-A7A8-45E1-A61B-7A81E9C236F5}"/>
              </a:ext>
            </a:extLst>
          </p:cNvPr>
          <p:cNvSpPr/>
          <p:nvPr/>
        </p:nvSpPr>
        <p:spPr>
          <a:xfrm rot="16200000" flipV="1">
            <a:off x="-2304213" y="3353733"/>
            <a:ext cx="5598637" cy="121508"/>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5">
            <a:extLst>
              <a:ext uri="{FF2B5EF4-FFF2-40B4-BE49-F238E27FC236}">
                <a16:creationId xmlns:a16="http://schemas.microsoft.com/office/drawing/2014/main" id="{B22A82EF-A74E-4FB0-99CA-CC2B9DF2C19B}"/>
              </a:ext>
            </a:extLst>
          </p:cNvPr>
          <p:cNvSpPr txBox="1"/>
          <p:nvPr/>
        </p:nvSpPr>
        <p:spPr>
          <a:xfrm rot="16200000">
            <a:off x="-2582691" y="3215307"/>
            <a:ext cx="5598639"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Cefemas (Cefotetan)</a:t>
            </a:r>
          </a:p>
        </p:txBody>
      </p:sp>
      <p:sp>
        <p:nvSpPr>
          <p:cNvPr id="16" name="Triángulo isósceles 15">
            <a:extLst>
              <a:ext uri="{FF2B5EF4-FFF2-40B4-BE49-F238E27FC236}">
                <a16:creationId xmlns:a16="http://schemas.microsoft.com/office/drawing/2014/main" id="{6DD86750-9020-4393-9FD5-E62EF149AE47}"/>
              </a:ext>
            </a:extLst>
          </p:cNvPr>
          <p:cNvSpPr/>
          <p:nvPr/>
        </p:nvSpPr>
        <p:spPr>
          <a:xfrm rot="10800000">
            <a:off x="6144126" y="3138871"/>
            <a:ext cx="246743" cy="193118"/>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7" name="Triángulo isósceles 16">
            <a:extLst>
              <a:ext uri="{FF2B5EF4-FFF2-40B4-BE49-F238E27FC236}">
                <a16:creationId xmlns:a16="http://schemas.microsoft.com/office/drawing/2014/main" id="{19E68E9F-AED9-410B-B8B1-E3317EAD591F}"/>
              </a:ext>
            </a:extLst>
          </p:cNvPr>
          <p:cNvSpPr/>
          <p:nvPr/>
        </p:nvSpPr>
        <p:spPr>
          <a:xfrm rot="10800000">
            <a:off x="3751659" y="1320691"/>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18" name="Triángulo isósceles 17">
            <a:extLst>
              <a:ext uri="{FF2B5EF4-FFF2-40B4-BE49-F238E27FC236}">
                <a16:creationId xmlns:a16="http://schemas.microsoft.com/office/drawing/2014/main" id="{D464703B-76B9-4F02-9B70-8F14275915C0}"/>
              </a:ext>
            </a:extLst>
          </p:cNvPr>
          <p:cNvSpPr/>
          <p:nvPr/>
        </p:nvSpPr>
        <p:spPr>
          <a:xfrm rot="10800000">
            <a:off x="4967881" y="2200093"/>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19" name="Rectángulo 18">
            <a:extLst>
              <a:ext uri="{FF2B5EF4-FFF2-40B4-BE49-F238E27FC236}">
                <a16:creationId xmlns:a16="http://schemas.microsoft.com/office/drawing/2014/main" id="{2FFCACAF-6251-4C02-BB34-06A6F262864B}"/>
              </a:ext>
            </a:extLst>
          </p:cNvPr>
          <p:cNvSpPr/>
          <p:nvPr/>
        </p:nvSpPr>
        <p:spPr>
          <a:xfrm>
            <a:off x="5775627" y="4860758"/>
            <a:ext cx="1047908" cy="529389"/>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996132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11">
            <a:extLst>
              <a:ext uri="{FF2B5EF4-FFF2-40B4-BE49-F238E27FC236}">
                <a16:creationId xmlns:a16="http://schemas.microsoft.com/office/drawing/2014/main" id="{64628BE5-0B0B-4DA2-B9EF-1FCFDE49D16D}"/>
              </a:ext>
            </a:extLst>
          </p:cNvPr>
          <p:cNvGraphicFramePr>
            <a:graphicFrameLocks/>
          </p:cNvGraphicFramePr>
          <p:nvPr>
            <p:extLst>
              <p:ext uri="{D42A27DB-BD31-4B8C-83A1-F6EECF244321}">
                <p14:modId xmlns:p14="http://schemas.microsoft.com/office/powerpoint/2010/main" val="1425597832"/>
              </p:ext>
            </p:extLst>
          </p:nvPr>
        </p:nvGraphicFramePr>
        <p:xfrm>
          <a:off x="2085474" y="615168"/>
          <a:ext cx="8646693" cy="5336453"/>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22</a:t>
            </a:r>
          </a:p>
        </p:txBody>
      </p:sp>
      <p:sp>
        <p:nvSpPr>
          <p:cNvPr id="14" name="CuadroTexto 13">
            <a:extLst>
              <a:ext uri="{FF2B5EF4-FFF2-40B4-BE49-F238E27FC236}">
                <a16:creationId xmlns:a16="http://schemas.microsoft.com/office/drawing/2014/main" id="{2CF1B252-F738-49A6-97C8-A1EEDA450EA6}"/>
              </a:ext>
            </a:extLst>
          </p:cNvPr>
          <p:cNvSpPr txBox="1"/>
          <p:nvPr/>
        </p:nvSpPr>
        <p:spPr>
          <a:xfrm>
            <a:off x="-14514" y="6323424"/>
            <a:ext cx="8926285" cy="338554"/>
          </a:xfrm>
          <a:prstGeom prst="rect">
            <a:avLst/>
          </a:prstGeom>
          <a:noFill/>
        </p:spPr>
        <p:txBody>
          <a:bodyPr wrap="square" rtlCol="0">
            <a:spAutoFit/>
          </a:bodyPr>
          <a:lstStyle/>
          <a:p>
            <a:r>
              <a:rPr lang="da-DK" sz="1600" dirty="0"/>
              <a:t>(König et al., 2021; Nagy et al., 2011)</a:t>
            </a:r>
            <a:endParaRPr lang="es-EC" sz="1600" dirty="0">
              <a:cs typeface="Calibri" panose="020F0502020204030204" pitchFamily="34" charset="0"/>
            </a:endParaRPr>
          </a:p>
        </p:txBody>
      </p:sp>
      <p:sp>
        <p:nvSpPr>
          <p:cNvPr id="13" name="Título 1">
            <a:extLst>
              <a:ext uri="{FF2B5EF4-FFF2-40B4-BE49-F238E27FC236}">
                <a16:creationId xmlns:a16="http://schemas.microsoft.com/office/drawing/2014/main" id="{A280AA54-A077-4971-A1F7-CCF370408CAB}"/>
              </a:ext>
            </a:extLst>
          </p:cNvPr>
          <p:cNvSpPr>
            <a:spLocks noGrp="1"/>
          </p:cNvSpPr>
          <p:nvPr>
            <p:ph type="title"/>
          </p:nvPr>
        </p:nvSpPr>
        <p:spPr>
          <a:xfrm>
            <a:off x="849086" y="42974"/>
            <a:ext cx="11220271" cy="524689"/>
          </a:xfrm>
        </p:spPr>
        <p:txBody>
          <a:bodyPr/>
          <a:lstStyle/>
          <a:p>
            <a:r>
              <a:rPr lang="es-EC" sz="3200" i="0" dirty="0">
                <a:solidFill>
                  <a:schemeClr val="tx1"/>
                </a:solidFill>
                <a:latin typeface="Calibri" panose="020F0502020204030204" pitchFamily="34" charset="0"/>
                <a:cs typeface="Calibri" panose="020F0502020204030204" pitchFamily="34" charset="0"/>
              </a:rPr>
              <a:t>RESULTADOS Y DISCUSIÓN</a:t>
            </a:r>
            <a:endParaRPr lang="es-EC" dirty="0"/>
          </a:p>
        </p:txBody>
      </p:sp>
      <p:sp>
        <p:nvSpPr>
          <p:cNvPr id="7" name="Flecha derecha 17">
            <a:extLst>
              <a:ext uri="{FF2B5EF4-FFF2-40B4-BE49-F238E27FC236}">
                <a16:creationId xmlns:a16="http://schemas.microsoft.com/office/drawing/2014/main" id="{F1FB5DCE-A7A8-45E1-A61B-7A81E9C236F5}"/>
              </a:ext>
            </a:extLst>
          </p:cNvPr>
          <p:cNvSpPr/>
          <p:nvPr/>
        </p:nvSpPr>
        <p:spPr>
          <a:xfrm rot="16200000" flipV="1">
            <a:off x="-2304213" y="3353733"/>
            <a:ext cx="5598637" cy="121508"/>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5">
            <a:extLst>
              <a:ext uri="{FF2B5EF4-FFF2-40B4-BE49-F238E27FC236}">
                <a16:creationId xmlns:a16="http://schemas.microsoft.com/office/drawing/2014/main" id="{B22A82EF-A74E-4FB0-99CA-CC2B9DF2C19B}"/>
              </a:ext>
            </a:extLst>
          </p:cNvPr>
          <p:cNvSpPr txBox="1"/>
          <p:nvPr/>
        </p:nvSpPr>
        <p:spPr>
          <a:xfrm rot="16200000">
            <a:off x="-2582691" y="3215307"/>
            <a:ext cx="5598639"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Cefemas (Cefoxitina)</a:t>
            </a:r>
          </a:p>
        </p:txBody>
      </p:sp>
      <p:sp>
        <p:nvSpPr>
          <p:cNvPr id="20" name="Triángulo isósceles 19">
            <a:extLst>
              <a:ext uri="{FF2B5EF4-FFF2-40B4-BE49-F238E27FC236}">
                <a16:creationId xmlns:a16="http://schemas.microsoft.com/office/drawing/2014/main" id="{C9409821-C9D5-4369-A7C1-D21D1D45B590}"/>
              </a:ext>
            </a:extLst>
          </p:cNvPr>
          <p:cNvSpPr/>
          <p:nvPr/>
        </p:nvSpPr>
        <p:spPr>
          <a:xfrm rot="10800000">
            <a:off x="5557422" y="2525153"/>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1" name="Triángulo isósceles 20">
            <a:extLst>
              <a:ext uri="{FF2B5EF4-FFF2-40B4-BE49-F238E27FC236}">
                <a16:creationId xmlns:a16="http://schemas.microsoft.com/office/drawing/2014/main" id="{B15128BA-4C54-4B43-BBCA-47D85B54FE51}"/>
              </a:ext>
            </a:extLst>
          </p:cNvPr>
          <p:cNvSpPr/>
          <p:nvPr/>
        </p:nvSpPr>
        <p:spPr>
          <a:xfrm rot="10800000">
            <a:off x="7104867" y="2557238"/>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2" name="Triángulo isósceles 21">
            <a:extLst>
              <a:ext uri="{FF2B5EF4-FFF2-40B4-BE49-F238E27FC236}">
                <a16:creationId xmlns:a16="http://schemas.microsoft.com/office/drawing/2014/main" id="{402BDEEF-4F81-4086-B31B-F479086C8223}"/>
              </a:ext>
            </a:extLst>
          </p:cNvPr>
          <p:cNvSpPr/>
          <p:nvPr/>
        </p:nvSpPr>
        <p:spPr>
          <a:xfrm rot="10800000">
            <a:off x="10203774" y="2545947"/>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19" name="Rectángulo 18">
            <a:extLst>
              <a:ext uri="{FF2B5EF4-FFF2-40B4-BE49-F238E27FC236}">
                <a16:creationId xmlns:a16="http://schemas.microsoft.com/office/drawing/2014/main" id="{C37BDAA3-05A6-42C9-BF28-5268025B45A2}"/>
              </a:ext>
            </a:extLst>
          </p:cNvPr>
          <p:cNvSpPr/>
          <p:nvPr/>
        </p:nvSpPr>
        <p:spPr>
          <a:xfrm>
            <a:off x="5509142" y="3654517"/>
            <a:ext cx="375386" cy="1716505"/>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353092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20" grpId="0" animBg="1"/>
      <p:bldP spid="21" grpId="0" animBg="1"/>
      <p:bldP spid="22"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a:extLst>
              <a:ext uri="{FF2B5EF4-FFF2-40B4-BE49-F238E27FC236}">
                <a16:creationId xmlns:a16="http://schemas.microsoft.com/office/drawing/2014/main" id="{1709529F-D755-4C6B-8716-56A01872072A}"/>
              </a:ext>
            </a:extLst>
          </p:cNvPr>
          <p:cNvGraphicFramePr>
            <a:graphicFrameLocks/>
          </p:cNvGraphicFramePr>
          <p:nvPr>
            <p:extLst>
              <p:ext uri="{D42A27DB-BD31-4B8C-83A1-F6EECF244321}">
                <p14:modId xmlns:p14="http://schemas.microsoft.com/office/powerpoint/2010/main" val="2586065326"/>
              </p:ext>
            </p:extLst>
          </p:nvPr>
        </p:nvGraphicFramePr>
        <p:xfrm>
          <a:off x="1973179" y="602402"/>
          <a:ext cx="8245642" cy="5270539"/>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23</a:t>
            </a:r>
          </a:p>
        </p:txBody>
      </p:sp>
      <p:sp>
        <p:nvSpPr>
          <p:cNvPr id="12" name="Título 1">
            <a:extLst>
              <a:ext uri="{FF2B5EF4-FFF2-40B4-BE49-F238E27FC236}">
                <a16:creationId xmlns:a16="http://schemas.microsoft.com/office/drawing/2014/main" id="{993DE6FD-D025-4C9E-B479-87C40F74B34B}"/>
              </a:ext>
            </a:extLst>
          </p:cNvPr>
          <p:cNvSpPr>
            <a:spLocks noGrp="1"/>
          </p:cNvSpPr>
          <p:nvPr>
            <p:ph type="title"/>
          </p:nvPr>
        </p:nvSpPr>
        <p:spPr>
          <a:xfrm>
            <a:off x="6669319" y="0"/>
            <a:ext cx="5522681" cy="642839"/>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sp>
        <p:nvSpPr>
          <p:cNvPr id="11" name="Flecha derecha 17">
            <a:extLst>
              <a:ext uri="{FF2B5EF4-FFF2-40B4-BE49-F238E27FC236}">
                <a16:creationId xmlns:a16="http://schemas.microsoft.com/office/drawing/2014/main" id="{7C9EAE38-264C-49DC-B3CB-2460AAF2BF9A}"/>
              </a:ext>
            </a:extLst>
          </p:cNvPr>
          <p:cNvSpPr/>
          <p:nvPr/>
        </p:nvSpPr>
        <p:spPr>
          <a:xfrm rot="16200000" flipV="1">
            <a:off x="-2317854" y="3354603"/>
            <a:ext cx="5611401" cy="106999"/>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CuadroTexto 5">
            <a:extLst>
              <a:ext uri="{FF2B5EF4-FFF2-40B4-BE49-F238E27FC236}">
                <a16:creationId xmlns:a16="http://schemas.microsoft.com/office/drawing/2014/main" id="{81F33F45-4E12-4BF3-8EF5-410DDC716274}"/>
              </a:ext>
            </a:extLst>
          </p:cNvPr>
          <p:cNvSpPr txBox="1"/>
          <p:nvPr/>
        </p:nvSpPr>
        <p:spPr>
          <a:xfrm rot="16200000">
            <a:off x="-2237774" y="3490197"/>
            <a:ext cx="5048857"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Carbapenémicos (Imipenem)</a:t>
            </a:r>
          </a:p>
        </p:txBody>
      </p:sp>
      <p:sp>
        <p:nvSpPr>
          <p:cNvPr id="16" name="CuadroTexto 15">
            <a:extLst>
              <a:ext uri="{FF2B5EF4-FFF2-40B4-BE49-F238E27FC236}">
                <a16:creationId xmlns:a16="http://schemas.microsoft.com/office/drawing/2014/main" id="{B220D612-FC0A-4070-8925-747295EA451E}"/>
              </a:ext>
            </a:extLst>
          </p:cNvPr>
          <p:cNvSpPr txBox="1"/>
          <p:nvPr/>
        </p:nvSpPr>
        <p:spPr>
          <a:xfrm>
            <a:off x="-14514" y="6323424"/>
            <a:ext cx="8926285" cy="338554"/>
          </a:xfrm>
          <a:prstGeom prst="rect">
            <a:avLst/>
          </a:prstGeom>
          <a:noFill/>
        </p:spPr>
        <p:txBody>
          <a:bodyPr wrap="square" rtlCol="0">
            <a:spAutoFit/>
          </a:bodyPr>
          <a:lstStyle/>
          <a:p>
            <a:r>
              <a:rPr lang="da-DK" sz="1600" dirty="0"/>
              <a:t>(Gao et al., 2019</a:t>
            </a:r>
            <a:r>
              <a:rPr lang="es-EC" sz="1600" dirty="0"/>
              <a:t>; </a:t>
            </a:r>
            <a:r>
              <a:rPr lang="da-DK" sz="1600" dirty="0"/>
              <a:t>Snydman et al., 2010) </a:t>
            </a:r>
            <a:endParaRPr lang="es-EC" sz="1600" dirty="0">
              <a:cs typeface="Calibri" panose="020F0502020204030204" pitchFamily="34" charset="0"/>
            </a:endParaRPr>
          </a:p>
        </p:txBody>
      </p:sp>
      <p:sp>
        <p:nvSpPr>
          <p:cNvPr id="20" name="Triángulo isósceles 19">
            <a:extLst>
              <a:ext uri="{FF2B5EF4-FFF2-40B4-BE49-F238E27FC236}">
                <a16:creationId xmlns:a16="http://schemas.microsoft.com/office/drawing/2014/main" id="{593F3559-1342-4904-AE29-173018197E53}"/>
              </a:ext>
            </a:extLst>
          </p:cNvPr>
          <p:cNvSpPr/>
          <p:nvPr/>
        </p:nvSpPr>
        <p:spPr>
          <a:xfrm rot="10800000">
            <a:off x="5133616" y="1756539"/>
            <a:ext cx="246743" cy="214080"/>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1" name="Rectángulo 20">
            <a:extLst>
              <a:ext uri="{FF2B5EF4-FFF2-40B4-BE49-F238E27FC236}">
                <a16:creationId xmlns:a16="http://schemas.microsoft.com/office/drawing/2014/main" id="{1A2F551B-0F41-4F82-9B3A-F0DD295452B7}"/>
              </a:ext>
            </a:extLst>
          </p:cNvPr>
          <p:cNvSpPr/>
          <p:nvPr/>
        </p:nvSpPr>
        <p:spPr>
          <a:xfrm>
            <a:off x="2786504" y="3202005"/>
            <a:ext cx="290286" cy="305705"/>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21">
            <a:extLst>
              <a:ext uri="{FF2B5EF4-FFF2-40B4-BE49-F238E27FC236}">
                <a16:creationId xmlns:a16="http://schemas.microsoft.com/office/drawing/2014/main" id="{6A567D83-A2DC-40D0-9FC3-25ED9699620C}"/>
              </a:ext>
            </a:extLst>
          </p:cNvPr>
          <p:cNvSpPr/>
          <p:nvPr/>
        </p:nvSpPr>
        <p:spPr>
          <a:xfrm>
            <a:off x="8766628" y="2880210"/>
            <a:ext cx="290286" cy="643590"/>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Triángulo isósceles 22">
            <a:extLst>
              <a:ext uri="{FF2B5EF4-FFF2-40B4-BE49-F238E27FC236}">
                <a16:creationId xmlns:a16="http://schemas.microsoft.com/office/drawing/2014/main" id="{EF662968-52E5-496B-98F8-F5C00760E96E}"/>
              </a:ext>
            </a:extLst>
          </p:cNvPr>
          <p:cNvSpPr/>
          <p:nvPr/>
        </p:nvSpPr>
        <p:spPr>
          <a:xfrm rot="10800000">
            <a:off x="8356398" y="1166476"/>
            <a:ext cx="246743" cy="214080"/>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id="{17399C1A-66BC-4BB5-AE3A-88A9CA342739}"/>
              </a:ext>
            </a:extLst>
          </p:cNvPr>
          <p:cNvSpPr/>
          <p:nvPr/>
        </p:nvSpPr>
        <p:spPr>
          <a:xfrm>
            <a:off x="5069294" y="3604856"/>
            <a:ext cx="375386" cy="1716505"/>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0696610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0" grpId="0" animBg="1"/>
      <p:bldP spid="21" grpId="0" animBg="1"/>
      <p:bldP spid="22" grpId="0" animBg="1"/>
      <p:bldP spid="23"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24</a:t>
            </a:r>
          </a:p>
        </p:txBody>
      </p:sp>
      <p:sp>
        <p:nvSpPr>
          <p:cNvPr id="12" name="Título 1">
            <a:extLst>
              <a:ext uri="{FF2B5EF4-FFF2-40B4-BE49-F238E27FC236}">
                <a16:creationId xmlns:a16="http://schemas.microsoft.com/office/drawing/2014/main" id="{993DE6FD-D025-4C9E-B479-87C40F74B34B}"/>
              </a:ext>
            </a:extLst>
          </p:cNvPr>
          <p:cNvSpPr>
            <a:spLocks noGrp="1"/>
          </p:cNvSpPr>
          <p:nvPr>
            <p:ph type="title"/>
          </p:nvPr>
        </p:nvSpPr>
        <p:spPr>
          <a:xfrm>
            <a:off x="6669319" y="0"/>
            <a:ext cx="5522681" cy="642839"/>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sp>
        <p:nvSpPr>
          <p:cNvPr id="11" name="Flecha derecha 17">
            <a:extLst>
              <a:ext uri="{FF2B5EF4-FFF2-40B4-BE49-F238E27FC236}">
                <a16:creationId xmlns:a16="http://schemas.microsoft.com/office/drawing/2014/main" id="{7C9EAE38-264C-49DC-B3CB-2460AAF2BF9A}"/>
              </a:ext>
            </a:extLst>
          </p:cNvPr>
          <p:cNvSpPr/>
          <p:nvPr/>
        </p:nvSpPr>
        <p:spPr>
          <a:xfrm rot="16200000" flipV="1">
            <a:off x="-2317854" y="3354603"/>
            <a:ext cx="5611401" cy="106999"/>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CuadroTexto 5">
            <a:extLst>
              <a:ext uri="{FF2B5EF4-FFF2-40B4-BE49-F238E27FC236}">
                <a16:creationId xmlns:a16="http://schemas.microsoft.com/office/drawing/2014/main" id="{81F33F45-4E12-4BF3-8EF5-410DDC716274}"/>
              </a:ext>
            </a:extLst>
          </p:cNvPr>
          <p:cNvSpPr txBox="1"/>
          <p:nvPr/>
        </p:nvSpPr>
        <p:spPr>
          <a:xfrm rot="16200000">
            <a:off x="-2237774" y="3490197"/>
            <a:ext cx="5048857"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Carbapenémicos (Meropenem)</a:t>
            </a:r>
          </a:p>
        </p:txBody>
      </p:sp>
      <p:sp>
        <p:nvSpPr>
          <p:cNvPr id="16" name="CuadroTexto 15">
            <a:extLst>
              <a:ext uri="{FF2B5EF4-FFF2-40B4-BE49-F238E27FC236}">
                <a16:creationId xmlns:a16="http://schemas.microsoft.com/office/drawing/2014/main" id="{B220D612-FC0A-4070-8925-747295EA451E}"/>
              </a:ext>
            </a:extLst>
          </p:cNvPr>
          <p:cNvSpPr txBox="1"/>
          <p:nvPr/>
        </p:nvSpPr>
        <p:spPr>
          <a:xfrm>
            <a:off x="-14514" y="6323424"/>
            <a:ext cx="8926285" cy="338554"/>
          </a:xfrm>
          <a:prstGeom prst="rect">
            <a:avLst/>
          </a:prstGeom>
          <a:noFill/>
        </p:spPr>
        <p:txBody>
          <a:bodyPr wrap="square" rtlCol="0">
            <a:spAutoFit/>
          </a:bodyPr>
          <a:lstStyle/>
          <a:p>
            <a:r>
              <a:rPr lang="da-DK" sz="1600" dirty="0"/>
              <a:t>(Gao et al., 2019) </a:t>
            </a:r>
            <a:endParaRPr lang="es-EC" sz="1600" dirty="0">
              <a:cs typeface="Calibri" panose="020F0502020204030204" pitchFamily="34" charset="0"/>
            </a:endParaRPr>
          </a:p>
        </p:txBody>
      </p:sp>
      <p:graphicFrame>
        <p:nvGraphicFramePr>
          <p:cNvPr id="19" name="Gráfico 18">
            <a:extLst>
              <a:ext uri="{FF2B5EF4-FFF2-40B4-BE49-F238E27FC236}">
                <a16:creationId xmlns:a16="http://schemas.microsoft.com/office/drawing/2014/main" id="{143DF85C-087F-4A17-A39D-DA7323B5F930}"/>
              </a:ext>
            </a:extLst>
          </p:cNvPr>
          <p:cNvGraphicFramePr>
            <a:graphicFrameLocks/>
          </p:cNvGraphicFramePr>
          <p:nvPr>
            <p:extLst>
              <p:ext uri="{D42A27DB-BD31-4B8C-83A1-F6EECF244321}">
                <p14:modId xmlns:p14="http://schemas.microsoft.com/office/powerpoint/2010/main" val="1322679681"/>
              </p:ext>
            </p:extLst>
          </p:nvPr>
        </p:nvGraphicFramePr>
        <p:xfrm>
          <a:off x="2134168" y="578073"/>
          <a:ext cx="7555264" cy="5325422"/>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ángulo 24">
            <a:extLst>
              <a:ext uri="{FF2B5EF4-FFF2-40B4-BE49-F238E27FC236}">
                <a16:creationId xmlns:a16="http://schemas.microsoft.com/office/drawing/2014/main" id="{35FC8114-2363-4C11-A2C2-1AF31C24B502}"/>
              </a:ext>
            </a:extLst>
          </p:cNvPr>
          <p:cNvSpPr/>
          <p:nvPr/>
        </p:nvSpPr>
        <p:spPr>
          <a:xfrm>
            <a:off x="2951748" y="3205799"/>
            <a:ext cx="6529136" cy="519816"/>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Triángulo isósceles 25">
            <a:extLst>
              <a:ext uri="{FF2B5EF4-FFF2-40B4-BE49-F238E27FC236}">
                <a16:creationId xmlns:a16="http://schemas.microsoft.com/office/drawing/2014/main" id="{489A7197-AE12-48BB-98D4-6C1D22F369CA}"/>
              </a:ext>
            </a:extLst>
          </p:cNvPr>
          <p:cNvSpPr/>
          <p:nvPr/>
        </p:nvSpPr>
        <p:spPr>
          <a:xfrm rot="10800000">
            <a:off x="7078151" y="997986"/>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7" name="Triángulo isósceles 26">
            <a:extLst>
              <a:ext uri="{FF2B5EF4-FFF2-40B4-BE49-F238E27FC236}">
                <a16:creationId xmlns:a16="http://schemas.microsoft.com/office/drawing/2014/main" id="{4D349056-FAC9-4711-98E0-028EFC286A75}"/>
              </a:ext>
            </a:extLst>
          </p:cNvPr>
          <p:cNvSpPr/>
          <p:nvPr/>
        </p:nvSpPr>
        <p:spPr>
          <a:xfrm rot="10800000">
            <a:off x="3772332" y="1843503"/>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id="{95B19AB4-98A1-4AB0-AD69-3522F3D9D17D}"/>
              </a:ext>
            </a:extLst>
          </p:cNvPr>
          <p:cNvSpPr/>
          <p:nvPr/>
        </p:nvSpPr>
        <p:spPr>
          <a:xfrm>
            <a:off x="3708163" y="3822136"/>
            <a:ext cx="375386" cy="1716505"/>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896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5" grpId="0" animBg="1"/>
      <p:bldP spid="26" grpId="0" animBg="1"/>
      <p:bldP spid="27"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11">
            <a:extLst>
              <a:ext uri="{FF2B5EF4-FFF2-40B4-BE49-F238E27FC236}">
                <a16:creationId xmlns:a16="http://schemas.microsoft.com/office/drawing/2014/main" id="{8D9D7D1A-412F-4F78-91BC-1D4316D0CFC3}"/>
              </a:ext>
            </a:extLst>
          </p:cNvPr>
          <p:cNvGraphicFramePr>
            <a:graphicFrameLocks/>
          </p:cNvGraphicFramePr>
          <p:nvPr>
            <p:extLst>
              <p:ext uri="{D42A27DB-BD31-4B8C-83A1-F6EECF244321}">
                <p14:modId xmlns:p14="http://schemas.microsoft.com/office/powerpoint/2010/main" val="2220066510"/>
              </p:ext>
            </p:extLst>
          </p:nvPr>
        </p:nvGraphicFramePr>
        <p:xfrm>
          <a:off x="2464807" y="547934"/>
          <a:ext cx="8106940" cy="5403687"/>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25</a:t>
            </a:r>
          </a:p>
        </p:txBody>
      </p:sp>
      <p:sp>
        <p:nvSpPr>
          <p:cNvPr id="13" name="Título 1">
            <a:extLst>
              <a:ext uri="{FF2B5EF4-FFF2-40B4-BE49-F238E27FC236}">
                <a16:creationId xmlns:a16="http://schemas.microsoft.com/office/drawing/2014/main" id="{11EF3C99-16C7-48D3-8C2C-1521C907774C}"/>
              </a:ext>
            </a:extLst>
          </p:cNvPr>
          <p:cNvSpPr>
            <a:spLocks noGrp="1"/>
          </p:cNvSpPr>
          <p:nvPr>
            <p:ph type="title"/>
          </p:nvPr>
        </p:nvSpPr>
        <p:spPr>
          <a:xfrm>
            <a:off x="6669319" y="0"/>
            <a:ext cx="5522681" cy="642839"/>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sp>
        <p:nvSpPr>
          <p:cNvPr id="14" name="Flecha derecha 17">
            <a:extLst>
              <a:ext uri="{FF2B5EF4-FFF2-40B4-BE49-F238E27FC236}">
                <a16:creationId xmlns:a16="http://schemas.microsoft.com/office/drawing/2014/main" id="{7C207095-CEFA-4AD5-A2B2-86F70DF757E8}"/>
              </a:ext>
            </a:extLst>
          </p:cNvPr>
          <p:cNvSpPr/>
          <p:nvPr/>
        </p:nvSpPr>
        <p:spPr>
          <a:xfrm rot="16200000" flipV="1">
            <a:off x="-2290379" y="3382077"/>
            <a:ext cx="5556452" cy="106999"/>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5">
            <a:extLst>
              <a:ext uri="{FF2B5EF4-FFF2-40B4-BE49-F238E27FC236}">
                <a16:creationId xmlns:a16="http://schemas.microsoft.com/office/drawing/2014/main" id="{975D000F-A542-45DD-B957-4C5CBE204CB3}"/>
              </a:ext>
            </a:extLst>
          </p:cNvPr>
          <p:cNvSpPr txBox="1"/>
          <p:nvPr/>
        </p:nvSpPr>
        <p:spPr>
          <a:xfrm rot="16200000">
            <a:off x="-2486082" y="3230908"/>
            <a:ext cx="5556453" cy="380313"/>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Lincosamidas (Clindamicina)</a:t>
            </a:r>
          </a:p>
        </p:txBody>
      </p:sp>
      <p:sp>
        <p:nvSpPr>
          <p:cNvPr id="16" name="CuadroTexto 15">
            <a:extLst>
              <a:ext uri="{FF2B5EF4-FFF2-40B4-BE49-F238E27FC236}">
                <a16:creationId xmlns:a16="http://schemas.microsoft.com/office/drawing/2014/main" id="{4466D90D-F9DD-4F7E-A673-A96ABC6B3A5B}"/>
              </a:ext>
            </a:extLst>
          </p:cNvPr>
          <p:cNvSpPr txBox="1"/>
          <p:nvPr/>
        </p:nvSpPr>
        <p:spPr>
          <a:xfrm>
            <a:off x="-14514" y="6323424"/>
            <a:ext cx="8926285" cy="338554"/>
          </a:xfrm>
          <a:prstGeom prst="rect">
            <a:avLst/>
          </a:prstGeom>
          <a:noFill/>
        </p:spPr>
        <p:txBody>
          <a:bodyPr wrap="square" rtlCol="0">
            <a:spAutoFit/>
          </a:bodyPr>
          <a:lstStyle/>
          <a:p>
            <a:r>
              <a:rPr lang="da-DK" sz="1600" dirty="0"/>
              <a:t>(Gao et al., 2019; Vishwanath et al., 2019)</a:t>
            </a:r>
            <a:endParaRPr lang="es-EC" sz="1600" dirty="0">
              <a:cs typeface="Calibri" panose="020F0502020204030204" pitchFamily="34" charset="0"/>
            </a:endParaRPr>
          </a:p>
        </p:txBody>
      </p:sp>
      <p:sp>
        <p:nvSpPr>
          <p:cNvPr id="20" name="Rectángulo 19">
            <a:extLst>
              <a:ext uri="{FF2B5EF4-FFF2-40B4-BE49-F238E27FC236}">
                <a16:creationId xmlns:a16="http://schemas.microsoft.com/office/drawing/2014/main" id="{369E2BF3-7AAD-4252-A64B-FE269B899097}"/>
              </a:ext>
            </a:extLst>
          </p:cNvPr>
          <p:cNvSpPr/>
          <p:nvPr/>
        </p:nvSpPr>
        <p:spPr>
          <a:xfrm>
            <a:off x="3292357" y="3158452"/>
            <a:ext cx="271197" cy="2039190"/>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Rectángulo 20">
            <a:extLst>
              <a:ext uri="{FF2B5EF4-FFF2-40B4-BE49-F238E27FC236}">
                <a16:creationId xmlns:a16="http://schemas.microsoft.com/office/drawing/2014/main" id="{590CC654-277A-497F-82B2-931680E29ACA}"/>
              </a:ext>
            </a:extLst>
          </p:cNvPr>
          <p:cNvSpPr/>
          <p:nvPr/>
        </p:nvSpPr>
        <p:spPr>
          <a:xfrm>
            <a:off x="8897651" y="1174731"/>
            <a:ext cx="271197" cy="3718111"/>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2" name="Triángulo isósceles 21">
            <a:extLst>
              <a:ext uri="{FF2B5EF4-FFF2-40B4-BE49-F238E27FC236}">
                <a16:creationId xmlns:a16="http://schemas.microsoft.com/office/drawing/2014/main" id="{EEE8A6D8-E76C-455D-A659-2197D83C2D79}"/>
              </a:ext>
            </a:extLst>
          </p:cNvPr>
          <p:cNvSpPr/>
          <p:nvPr/>
        </p:nvSpPr>
        <p:spPr>
          <a:xfrm rot="10800000">
            <a:off x="5712741" y="1624617"/>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7" name="Rectángulo 26">
            <a:extLst>
              <a:ext uri="{FF2B5EF4-FFF2-40B4-BE49-F238E27FC236}">
                <a16:creationId xmlns:a16="http://schemas.microsoft.com/office/drawing/2014/main" id="{4AA9FDE0-BD7E-402B-BDC4-682B1464B80F}"/>
              </a:ext>
            </a:extLst>
          </p:cNvPr>
          <p:cNvSpPr/>
          <p:nvPr/>
        </p:nvSpPr>
        <p:spPr>
          <a:xfrm>
            <a:off x="5688286" y="3664080"/>
            <a:ext cx="271198" cy="1726067"/>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721084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20" grpId="0" animBg="1"/>
      <p:bldP spid="21" grpId="0" animBg="1"/>
      <p:bldP spid="22"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26</a:t>
            </a:r>
          </a:p>
        </p:txBody>
      </p:sp>
      <p:sp>
        <p:nvSpPr>
          <p:cNvPr id="13" name="Título 1">
            <a:extLst>
              <a:ext uri="{FF2B5EF4-FFF2-40B4-BE49-F238E27FC236}">
                <a16:creationId xmlns:a16="http://schemas.microsoft.com/office/drawing/2014/main" id="{11EF3C99-16C7-48D3-8C2C-1521C907774C}"/>
              </a:ext>
            </a:extLst>
          </p:cNvPr>
          <p:cNvSpPr>
            <a:spLocks noGrp="1"/>
          </p:cNvSpPr>
          <p:nvPr>
            <p:ph type="title"/>
          </p:nvPr>
        </p:nvSpPr>
        <p:spPr>
          <a:xfrm>
            <a:off x="6669319" y="0"/>
            <a:ext cx="5522681" cy="642839"/>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sp>
        <p:nvSpPr>
          <p:cNvPr id="14" name="Flecha derecha 17">
            <a:extLst>
              <a:ext uri="{FF2B5EF4-FFF2-40B4-BE49-F238E27FC236}">
                <a16:creationId xmlns:a16="http://schemas.microsoft.com/office/drawing/2014/main" id="{7C207095-CEFA-4AD5-A2B2-86F70DF757E8}"/>
              </a:ext>
            </a:extLst>
          </p:cNvPr>
          <p:cNvSpPr/>
          <p:nvPr/>
        </p:nvSpPr>
        <p:spPr>
          <a:xfrm rot="16200000" flipV="1">
            <a:off x="-2289701" y="3382756"/>
            <a:ext cx="5555095" cy="106999"/>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5">
            <a:extLst>
              <a:ext uri="{FF2B5EF4-FFF2-40B4-BE49-F238E27FC236}">
                <a16:creationId xmlns:a16="http://schemas.microsoft.com/office/drawing/2014/main" id="{975D000F-A542-45DD-B957-4C5CBE204CB3}"/>
              </a:ext>
            </a:extLst>
          </p:cNvPr>
          <p:cNvSpPr txBox="1"/>
          <p:nvPr/>
        </p:nvSpPr>
        <p:spPr>
          <a:xfrm rot="16200000">
            <a:off x="-2237774" y="3490197"/>
            <a:ext cx="5048857"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Tetraciclinas (Tetraciclina)</a:t>
            </a:r>
          </a:p>
        </p:txBody>
      </p:sp>
      <p:sp>
        <p:nvSpPr>
          <p:cNvPr id="16" name="CuadroTexto 15">
            <a:extLst>
              <a:ext uri="{FF2B5EF4-FFF2-40B4-BE49-F238E27FC236}">
                <a16:creationId xmlns:a16="http://schemas.microsoft.com/office/drawing/2014/main" id="{4466D90D-F9DD-4F7E-A673-A96ABC6B3A5B}"/>
              </a:ext>
            </a:extLst>
          </p:cNvPr>
          <p:cNvSpPr txBox="1"/>
          <p:nvPr/>
        </p:nvSpPr>
        <p:spPr>
          <a:xfrm>
            <a:off x="-14514" y="6323424"/>
            <a:ext cx="8926285" cy="338554"/>
          </a:xfrm>
          <a:prstGeom prst="rect">
            <a:avLst/>
          </a:prstGeom>
          <a:noFill/>
        </p:spPr>
        <p:txBody>
          <a:bodyPr wrap="square" rtlCol="0">
            <a:spAutoFit/>
          </a:bodyPr>
          <a:lstStyle/>
          <a:p>
            <a:r>
              <a:rPr lang="da-DK" sz="1600" dirty="0"/>
              <a:t>(Jasemi et al., 2021; Nakano &amp; Avila-Campos, 2004; Pricop et al., 2020)</a:t>
            </a:r>
            <a:endParaRPr lang="es-EC" sz="1600" dirty="0">
              <a:cs typeface="Calibri" panose="020F0502020204030204" pitchFamily="34" charset="0"/>
            </a:endParaRPr>
          </a:p>
        </p:txBody>
      </p:sp>
      <p:graphicFrame>
        <p:nvGraphicFramePr>
          <p:cNvPr id="19" name="Gráfico 18">
            <a:extLst>
              <a:ext uri="{FF2B5EF4-FFF2-40B4-BE49-F238E27FC236}">
                <a16:creationId xmlns:a16="http://schemas.microsoft.com/office/drawing/2014/main" id="{3178C1E2-DBB8-4509-8741-F90B71842997}"/>
              </a:ext>
            </a:extLst>
          </p:cNvPr>
          <p:cNvGraphicFramePr>
            <a:graphicFrameLocks/>
          </p:cNvGraphicFramePr>
          <p:nvPr>
            <p:extLst>
              <p:ext uri="{D42A27DB-BD31-4B8C-83A1-F6EECF244321}">
                <p14:modId xmlns:p14="http://schemas.microsoft.com/office/powerpoint/2010/main" val="1558801938"/>
              </p:ext>
            </p:extLst>
          </p:nvPr>
        </p:nvGraphicFramePr>
        <p:xfrm>
          <a:off x="3031958" y="766972"/>
          <a:ext cx="6953870" cy="5169786"/>
        </p:xfrm>
        <a:graphic>
          <a:graphicData uri="http://schemas.openxmlformats.org/drawingml/2006/chart">
            <c:chart xmlns:c="http://schemas.openxmlformats.org/drawingml/2006/chart" xmlns:r="http://schemas.openxmlformats.org/officeDocument/2006/relationships" r:id="rId3"/>
          </a:graphicData>
        </a:graphic>
      </p:graphicFrame>
      <p:sp>
        <p:nvSpPr>
          <p:cNvPr id="23" name="Triángulo isósceles 22">
            <a:extLst>
              <a:ext uri="{FF2B5EF4-FFF2-40B4-BE49-F238E27FC236}">
                <a16:creationId xmlns:a16="http://schemas.microsoft.com/office/drawing/2014/main" id="{D6C9AB46-45DD-464A-AF5D-0F34030068DF}"/>
              </a:ext>
            </a:extLst>
          </p:cNvPr>
          <p:cNvSpPr/>
          <p:nvPr/>
        </p:nvSpPr>
        <p:spPr>
          <a:xfrm rot="10800000">
            <a:off x="4250011" y="4339734"/>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4" name="Triángulo isósceles 23">
            <a:extLst>
              <a:ext uri="{FF2B5EF4-FFF2-40B4-BE49-F238E27FC236}">
                <a16:creationId xmlns:a16="http://schemas.microsoft.com/office/drawing/2014/main" id="{DE24A921-AA1F-4C8D-9EF7-2EA5A18C453B}"/>
              </a:ext>
            </a:extLst>
          </p:cNvPr>
          <p:cNvSpPr/>
          <p:nvPr/>
        </p:nvSpPr>
        <p:spPr>
          <a:xfrm rot="10800000">
            <a:off x="6669319" y="1217199"/>
            <a:ext cx="250659" cy="180000"/>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5" name="Triángulo isósceles 24">
            <a:extLst>
              <a:ext uri="{FF2B5EF4-FFF2-40B4-BE49-F238E27FC236}">
                <a16:creationId xmlns:a16="http://schemas.microsoft.com/office/drawing/2014/main" id="{AC78B93B-C42F-4EF6-8DE8-6A2D0659E1E5}"/>
              </a:ext>
            </a:extLst>
          </p:cNvPr>
          <p:cNvSpPr/>
          <p:nvPr/>
        </p:nvSpPr>
        <p:spPr>
          <a:xfrm rot="10800000">
            <a:off x="9083747" y="2498177"/>
            <a:ext cx="250659" cy="180000"/>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6" name="Triángulo isósceles 25">
            <a:extLst>
              <a:ext uri="{FF2B5EF4-FFF2-40B4-BE49-F238E27FC236}">
                <a16:creationId xmlns:a16="http://schemas.microsoft.com/office/drawing/2014/main" id="{80D24686-D2D0-4F6B-82F3-27B2BD2B4933}"/>
              </a:ext>
            </a:extLst>
          </p:cNvPr>
          <p:cNvSpPr/>
          <p:nvPr/>
        </p:nvSpPr>
        <p:spPr>
          <a:xfrm rot="10800000">
            <a:off x="5476230" y="2438320"/>
            <a:ext cx="250659" cy="180000"/>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7" name="Rectángulo 26">
            <a:extLst>
              <a:ext uri="{FF2B5EF4-FFF2-40B4-BE49-F238E27FC236}">
                <a16:creationId xmlns:a16="http://schemas.microsoft.com/office/drawing/2014/main" id="{6EA3F05D-6A89-4A31-ACE9-54B7CC7ED620}"/>
              </a:ext>
            </a:extLst>
          </p:cNvPr>
          <p:cNvSpPr/>
          <p:nvPr/>
        </p:nvSpPr>
        <p:spPr>
          <a:xfrm>
            <a:off x="5072313" y="5165559"/>
            <a:ext cx="1058492" cy="417095"/>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629095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3" grpId="0" animBg="1"/>
      <p:bldP spid="24" grpId="0" animBg="1"/>
      <p:bldP spid="25"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27</a:t>
            </a:r>
          </a:p>
        </p:txBody>
      </p:sp>
      <p:sp>
        <p:nvSpPr>
          <p:cNvPr id="7" name="Flecha derecha 17">
            <a:extLst>
              <a:ext uri="{FF2B5EF4-FFF2-40B4-BE49-F238E27FC236}">
                <a16:creationId xmlns:a16="http://schemas.microsoft.com/office/drawing/2014/main" id="{2AAACF90-F514-42E4-B71F-879EE009D9D8}"/>
              </a:ext>
            </a:extLst>
          </p:cNvPr>
          <p:cNvSpPr/>
          <p:nvPr/>
        </p:nvSpPr>
        <p:spPr>
          <a:xfrm rot="16200000" flipV="1">
            <a:off x="-2289701" y="3382756"/>
            <a:ext cx="5555095" cy="106999"/>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5">
            <a:extLst>
              <a:ext uri="{FF2B5EF4-FFF2-40B4-BE49-F238E27FC236}">
                <a16:creationId xmlns:a16="http://schemas.microsoft.com/office/drawing/2014/main" id="{BC91D290-20AB-479A-AAB7-B3C405DFD4A2}"/>
              </a:ext>
            </a:extLst>
          </p:cNvPr>
          <p:cNvSpPr txBox="1"/>
          <p:nvPr/>
        </p:nvSpPr>
        <p:spPr>
          <a:xfrm rot="16200000">
            <a:off x="-2237774" y="3490197"/>
            <a:ext cx="5048857"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Fenicoles (Cloranfenicol)</a:t>
            </a:r>
          </a:p>
        </p:txBody>
      </p:sp>
      <p:sp>
        <p:nvSpPr>
          <p:cNvPr id="14" name="CuadroTexto 13">
            <a:extLst>
              <a:ext uri="{FF2B5EF4-FFF2-40B4-BE49-F238E27FC236}">
                <a16:creationId xmlns:a16="http://schemas.microsoft.com/office/drawing/2014/main" id="{D1BD707D-B63B-44CC-A073-06604C815401}"/>
              </a:ext>
            </a:extLst>
          </p:cNvPr>
          <p:cNvSpPr txBox="1"/>
          <p:nvPr/>
        </p:nvSpPr>
        <p:spPr>
          <a:xfrm>
            <a:off x="-48820" y="6251241"/>
            <a:ext cx="8936146" cy="584775"/>
          </a:xfrm>
          <a:prstGeom prst="rect">
            <a:avLst/>
          </a:prstGeom>
          <a:noFill/>
        </p:spPr>
        <p:txBody>
          <a:bodyPr wrap="square" rtlCol="0">
            <a:spAutoFit/>
          </a:bodyPr>
          <a:lstStyle/>
          <a:p>
            <a:r>
              <a:rPr lang="da-DK" sz="1600" dirty="0"/>
              <a:t>(Bolaños et al., 1988; Byun et al., 2019; Gao et al., 2019; Nakano &amp; Avila-Campos, 2004; Pricop et al., 2020; Snydman et al., 2010; Vishwanath et al., 2019)</a:t>
            </a:r>
            <a:endParaRPr lang="es-EC" sz="1600" dirty="0">
              <a:cs typeface="Calibri" panose="020F0502020204030204" pitchFamily="34" charset="0"/>
            </a:endParaRPr>
          </a:p>
        </p:txBody>
      </p:sp>
      <p:sp>
        <p:nvSpPr>
          <p:cNvPr id="15" name="Título 1">
            <a:extLst>
              <a:ext uri="{FF2B5EF4-FFF2-40B4-BE49-F238E27FC236}">
                <a16:creationId xmlns:a16="http://schemas.microsoft.com/office/drawing/2014/main" id="{285EC452-DC0C-45F7-ADFF-8EF19FBC978F}"/>
              </a:ext>
            </a:extLst>
          </p:cNvPr>
          <p:cNvSpPr>
            <a:spLocks noGrp="1"/>
          </p:cNvSpPr>
          <p:nvPr>
            <p:ph type="title"/>
          </p:nvPr>
        </p:nvSpPr>
        <p:spPr>
          <a:xfrm>
            <a:off x="6669319" y="0"/>
            <a:ext cx="5522681" cy="642839"/>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graphicFrame>
        <p:nvGraphicFramePr>
          <p:cNvPr id="17" name="Gráfico 16">
            <a:extLst>
              <a:ext uri="{FF2B5EF4-FFF2-40B4-BE49-F238E27FC236}">
                <a16:creationId xmlns:a16="http://schemas.microsoft.com/office/drawing/2014/main" id="{DA84267A-83BF-4482-AF6B-5819C38CC5C0}"/>
              </a:ext>
            </a:extLst>
          </p:cNvPr>
          <p:cNvGraphicFramePr>
            <a:graphicFrameLocks/>
          </p:cNvGraphicFramePr>
          <p:nvPr>
            <p:extLst>
              <p:ext uri="{D42A27DB-BD31-4B8C-83A1-F6EECF244321}">
                <p14:modId xmlns:p14="http://schemas.microsoft.com/office/powerpoint/2010/main" val="3938537132"/>
              </p:ext>
            </p:extLst>
          </p:nvPr>
        </p:nvGraphicFramePr>
        <p:xfrm>
          <a:off x="2797000" y="642839"/>
          <a:ext cx="7123570" cy="5214054"/>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a:extLst>
              <a:ext uri="{FF2B5EF4-FFF2-40B4-BE49-F238E27FC236}">
                <a16:creationId xmlns:a16="http://schemas.microsoft.com/office/drawing/2014/main" id="{58E0F7D4-F3A3-42BA-A2BE-2632BCDD9F35}"/>
              </a:ext>
            </a:extLst>
          </p:cNvPr>
          <p:cNvSpPr/>
          <p:nvPr/>
        </p:nvSpPr>
        <p:spPr>
          <a:xfrm>
            <a:off x="3609475" y="3377042"/>
            <a:ext cx="6015788" cy="381673"/>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0" name="Triángulo isósceles 19">
            <a:extLst>
              <a:ext uri="{FF2B5EF4-FFF2-40B4-BE49-F238E27FC236}">
                <a16:creationId xmlns:a16="http://schemas.microsoft.com/office/drawing/2014/main" id="{C7A5D52C-9E7D-4A89-90B0-263B979E4206}"/>
              </a:ext>
            </a:extLst>
          </p:cNvPr>
          <p:cNvSpPr/>
          <p:nvPr/>
        </p:nvSpPr>
        <p:spPr>
          <a:xfrm rot="10800000">
            <a:off x="6144279" y="1286221"/>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
        <p:nvSpPr>
          <p:cNvPr id="27" name="Rectángulo 26">
            <a:extLst>
              <a:ext uri="{FF2B5EF4-FFF2-40B4-BE49-F238E27FC236}">
                <a16:creationId xmlns:a16="http://schemas.microsoft.com/office/drawing/2014/main" id="{F0802517-28CD-4BEE-9338-34205FBEC1CD}"/>
              </a:ext>
            </a:extLst>
          </p:cNvPr>
          <p:cNvSpPr/>
          <p:nvPr/>
        </p:nvSpPr>
        <p:spPr>
          <a:xfrm>
            <a:off x="6079958" y="3758715"/>
            <a:ext cx="375386" cy="1716505"/>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425078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9" grpId="0" animBg="1"/>
      <p:bldP spid="20"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áfico 16">
            <a:extLst>
              <a:ext uri="{FF2B5EF4-FFF2-40B4-BE49-F238E27FC236}">
                <a16:creationId xmlns:a16="http://schemas.microsoft.com/office/drawing/2014/main" id="{5D3A95F6-8E57-4C0E-AD72-AE7A6B8DAD96}"/>
              </a:ext>
            </a:extLst>
          </p:cNvPr>
          <p:cNvGraphicFramePr>
            <a:graphicFrameLocks/>
          </p:cNvGraphicFramePr>
          <p:nvPr>
            <p:extLst>
              <p:ext uri="{D42A27DB-BD31-4B8C-83A1-F6EECF244321}">
                <p14:modId xmlns:p14="http://schemas.microsoft.com/office/powerpoint/2010/main" val="2038949563"/>
              </p:ext>
            </p:extLst>
          </p:nvPr>
        </p:nvGraphicFramePr>
        <p:xfrm>
          <a:off x="1959524" y="563811"/>
          <a:ext cx="8272952" cy="5601890"/>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28</a:t>
            </a:r>
          </a:p>
        </p:txBody>
      </p:sp>
      <p:sp>
        <p:nvSpPr>
          <p:cNvPr id="7" name="Flecha derecha 17">
            <a:extLst>
              <a:ext uri="{FF2B5EF4-FFF2-40B4-BE49-F238E27FC236}">
                <a16:creationId xmlns:a16="http://schemas.microsoft.com/office/drawing/2014/main" id="{2AAACF90-F514-42E4-B71F-879EE009D9D8}"/>
              </a:ext>
            </a:extLst>
          </p:cNvPr>
          <p:cNvSpPr/>
          <p:nvPr/>
        </p:nvSpPr>
        <p:spPr>
          <a:xfrm rot="16200000" flipV="1">
            <a:off x="-2289701" y="3382756"/>
            <a:ext cx="5555095" cy="106999"/>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5">
            <a:extLst>
              <a:ext uri="{FF2B5EF4-FFF2-40B4-BE49-F238E27FC236}">
                <a16:creationId xmlns:a16="http://schemas.microsoft.com/office/drawing/2014/main" id="{BC91D290-20AB-479A-AAB7-B3C405DFD4A2}"/>
              </a:ext>
            </a:extLst>
          </p:cNvPr>
          <p:cNvSpPr txBox="1"/>
          <p:nvPr/>
        </p:nvSpPr>
        <p:spPr>
          <a:xfrm rot="16200000">
            <a:off x="-2237774" y="3490197"/>
            <a:ext cx="5048857"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Nitroimidazoles (Metronidazol)</a:t>
            </a:r>
          </a:p>
        </p:txBody>
      </p:sp>
      <p:sp>
        <p:nvSpPr>
          <p:cNvPr id="14" name="CuadroTexto 13">
            <a:extLst>
              <a:ext uri="{FF2B5EF4-FFF2-40B4-BE49-F238E27FC236}">
                <a16:creationId xmlns:a16="http://schemas.microsoft.com/office/drawing/2014/main" id="{D1BD707D-B63B-44CC-A073-06604C815401}"/>
              </a:ext>
            </a:extLst>
          </p:cNvPr>
          <p:cNvSpPr txBox="1"/>
          <p:nvPr/>
        </p:nvSpPr>
        <p:spPr>
          <a:xfrm>
            <a:off x="-48820" y="6251241"/>
            <a:ext cx="8977405" cy="584775"/>
          </a:xfrm>
          <a:prstGeom prst="rect">
            <a:avLst/>
          </a:prstGeom>
          <a:noFill/>
        </p:spPr>
        <p:txBody>
          <a:bodyPr wrap="square" rtlCol="0">
            <a:spAutoFit/>
          </a:bodyPr>
          <a:lstStyle/>
          <a:p>
            <a:r>
              <a:rPr lang="da-DK" sz="1600" dirty="0"/>
              <a:t>(Brook, 2007; Löfmark, Edlund, &amp; Nord, 2010; Snydman et al., 2010; Wexler, 2007; Vishwanath et al., 2019)</a:t>
            </a:r>
            <a:endParaRPr lang="es-EC" sz="1600" dirty="0">
              <a:cs typeface="Calibri" panose="020F0502020204030204" pitchFamily="34" charset="0"/>
            </a:endParaRPr>
          </a:p>
        </p:txBody>
      </p:sp>
      <p:sp>
        <p:nvSpPr>
          <p:cNvPr id="15" name="Título 1">
            <a:extLst>
              <a:ext uri="{FF2B5EF4-FFF2-40B4-BE49-F238E27FC236}">
                <a16:creationId xmlns:a16="http://schemas.microsoft.com/office/drawing/2014/main" id="{285EC452-DC0C-45F7-ADFF-8EF19FBC978F}"/>
              </a:ext>
            </a:extLst>
          </p:cNvPr>
          <p:cNvSpPr>
            <a:spLocks noGrp="1"/>
          </p:cNvSpPr>
          <p:nvPr>
            <p:ph type="title"/>
          </p:nvPr>
        </p:nvSpPr>
        <p:spPr>
          <a:xfrm>
            <a:off x="6669319" y="0"/>
            <a:ext cx="5522681" cy="642839"/>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sp>
        <p:nvSpPr>
          <p:cNvPr id="21" name="Triángulo isósceles 20">
            <a:extLst>
              <a:ext uri="{FF2B5EF4-FFF2-40B4-BE49-F238E27FC236}">
                <a16:creationId xmlns:a16="http://schemas.microsoft.com/office/drawing/2014/main" id="{F254475E-904D-4F74-85FA-D9110A3273B9}"/>
              </a:ext>
            </a:extLst>
          </p:cNvPr>
          <p:cNvSpPr/>
          <p:nvPr/>
        </p:nvSpPr>
        <p:spPr>
          <a:xfrm rot="10800000">
            <a:off x="4585935" y="3259510"/>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2" name="Triángulo isósceles 21">
            <a:extLst>
              <a:ext uri="{FF2B5EF4-FFF2-40B4-BE49-F238E27FC236}">
                <a16:creationId xmlns:a16="http://schemas.microsoft.com/office/drawing/2014/main" id="{CA8F3575-A5FF-4BE9-A5C8-55F988B1E116}"/>
              </a:ext>
            </a:extLst>
          </p:cNvPr>
          <p:cNvSpPr/>
          <p:nvPr/>
        </p:nvSpPr>
        <p:spPr>
          <a:xfrm rot="10800000">
            <a:off x="5865299" y="3440138"/>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3" name="Triángulo isósceles 22">
            <a:extLst>
              <a:ext uri="{FF2B5EF4-FFF2-40B4-BE49-F238E27FC236}">
                <a16:creationId xmlns:a16="http://schemas.microsoft.com/office/drawing/2014/main" id="{79F4FE0A-0900-4169-9EA9-59C5022DD9AE}"/>
              </a:ext>
            </a:extLst>
          </p:cNvPr>
          <p:cNvSpPr/>
          <p:nvPr/>
        </p:nvSpPr>
        <p:spPr>
          <a:xfrm rot="10800000">
            <a:off x="7988048" y="2847281"/>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
        <p:nvSpPr>
          <p:cNvPr id="24" name="Triángulo isósceles 23">
            <a:extLst>
              <a:ext uri="{FF2B5EF4-FFF2-40B4-BE49-F238E27FC236}">
                <a16:creationId xmlns:a16="http://schemas.microsoft.com/office/drawing/2014/main" id="{0FE34FD1-4C50-491F-BF31-33B0FA976C46}"/>
              </a:ext>
            </a:extLst>
          </p:cNvPr>
          <p:cNvSpPr/>
          <p:nvPr/>
        </p:nvSpPr>
        <p:spPr>
          <a:xfrm rot="10800000">
            <a:off x="9666662" y="3277311"/>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5" name="Triángulo isósceles 24">
            <a:extLst>
              <a:ext uri="{FF2B5EF4-FFF2-40B4-BE49-F238E27FC236}">
                <a16:creationId xmlns:a16="http://schemas.microsoft.com/office/drawing/2014/main" id="{4FEE6935-5D79-410A-A58F-3B767804B275}"/>
              </a:ext>
            </a:extLst>
          </p:cNvPr>
          <p:cNvSpPr/>
          <p:nvPr/>
        </p:nvSpPr>
        <p:spPr>
          <a:xfrm rot="10800000">
            <a:off x="5436793" y="2937896"/>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6" name="Triángulo isósceles 25">
            <a:extLst>
              <a:ext uri="{FF2B5EF4-FFF2-40B4-BE49-F238E27FC236}">
                <a16:creationId xmlns:a16="http://schemas.microsoft.com/office/drawing/2014/main" id="{FF8EB2E5-4140-47C2-B9E0-15C7EA58B347}"/>
              </a:ext>
            </a:extLst>
          </p:cNvPr>
          <p:cNvSpPr/>
          <p:nvPr/>
        </p:nvSpPr>
        <p:spPr>
          <a:xfrm rot="10800000">
            <a:off x="5019742" y="977156"/>
            <a:ext cx="246743" cy="19311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27" name="Rectángulo 26">
            <a:extLst>
              <a:ext uri="{FF2B5EF4-FFF2-40B4-BE49-F238E27FC236}">
                <a16:creationId xmlns:a16="http://schemas.microsoft.com/office/drawing/2014/main" id="{C1E78484-9874-472C-BF04-E604ECD60683}"/>
              </a:ext>
            </a:extLst>
          </p:cNvPr>
          <p:cNvSpPr/>
          <p:nvPr/>
        </p:nvSpPr>
        <p:spPr>
          <a:xfrm>
            <a:off x="5019742" y="3939799"/>
            <a:ext cx="246743" cy="1716505"/>
          </a:xfrm>
          <a:prstGeom prst="rect">
            <a:avLst/>
          </a:prstGeom>
          <a:noFill/>
          <a:ln>
            <a:solidFill>
              <a:srgbClr val="00FF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550185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21" grpId="0" animBg="1"/>
      <p:bldP spid="22" grpId="0" animBg="1"/>
      <p:bldP spid="23" grpId="0" animBg="1"/>
      <p:bldP spid="24" grpId="0" animBg="1"/>
      <p:bldP spid="25" grpId="0"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29</a:t>
            </a:r>
          </a:p>
        </p:txBody>
      </p:sp>
      <p:sp>
        <p:nvSpPr>
          <p:cNvPr id="14" name="CuadroTexto 13">
            <a:extLst>
              <a:ext uri="{FF2B5EF4-FFF2-40B4-BE49-F238E27FC236}">
                <a16:creationId xmlns:a16="http://schemas.microsoft.com/office/drawing/2014/main" id="{D1BD707D-B63B-44CC-A073-06604C815401}"/>
              </a:ext>
            </a:extLst>
          </p:cNvPr>
          <p:cNvSpPr txBox="1"/>
          <p:nvPr/>
        </p:nvSpPr>
        <p:spPr>
          <a:xfrm>
            <a:off x="-48820" y="6251241"/>
            <a:ext cx="8977405" cy="338554"/>
          </a:xfrm>
          <a:prstGeom prst="rect">
            <a:avLst/>
          </a:prstGeom>
          <a:noFill/>
        </p:spPr>
        <p:txBody>
          <a:bodyPr wrap="square" rtlCol="0">
            <a:spAutoFit/>
          </a:bodyPr>
          <a:lstStyle/>
          <a:p>
            <a:r>
              <a:rPr lang="da-DK" sz="1600" dirty="0"/>
              <a:t>(Brook, 2007; Snydman et al., 2010; Wexler, 2007, 2012)</a:t>
            </a:r>
            <a:endParaRPr lang="es-EC" sz="1600" dirty="0">
              <a:cs typeface="Calibri" panose="020F0502020204030204" pitchFamily="34" charset="0"/>
            </a:endParaRPr>
          </a:p>
        </p:txBody>
      </p:sp>
      <p:sp>
        <p:nvSpPr>
          <p:cNvPr id="15" name="Título 1">
            <a:extLst>
              <a:ext uri="{FF2B5EF4-FFF2-40B4-BE49-F238E27FC236}">
                <a16:creationId xmlns:a16="http://schemas.microsoft.com/office/drawing/2014/main" id="{285EC452-DC0C-45F7-ADFF-8EF19FBC978F}"/>
              </a:ext>
            </a:extLst>
          </p:cNvPr>
          <p:cNvSpPr>
            <a:spLocks noGrp="1"/>
          </p:cNvSpPr>
          <p:nvPr>
            <p:ph type="title"/>
          </p:nvPr>
        </p:nvSpPr>
        <p:spPr>
          <a:xfrm>
            <a:off x="6669319" y="0"/>
            <a:ext cx="5522681" cy="642839"/>
          </a:xfrm>
        </p:spPr>
        <p:txBody>
          <a:bodyPr/>
          <a:lstStyle/>
          <a:p>
            <a:r>
              <a:rPr lang="es-EC" sz="3600" i="0" dirty="0">
                <a:solidFill>
                  <a:schemeClr val="tx1"/>
                </a:solidFill>
                <a:latin typeface="Calibri" panose="020F0502020204030204" pitchFamily="34" charset="0"/>
                <a:cs typeface="Calibri" panose="020F0502020204030204" pitchFamily="34" charset="0"/>
              </a:rPr>
              <a:t>RESULTADOS Y DISCUSIÓN</a:t>
            </a:r>
          </a:p>
        </p:txBody>
      </p:sp>
      <p:graphicFrame>
        <p:nvGraphicFramePr>
          <p:cNvPr id="2" name="Diagrama 1">
            <a:extLst>
              <a:ext uri="{FF2B5EF4-FFF2-40B4-BE49-F238E27FC236}">
                <a16:creationId xmlns:a16="http://schemas.microsoft.com/office/drawing/2014/main" id="{DF982981-8A76-48F5-8A6E-3788FC8F6479}"/>
              </a:ext>
            </a:extLst>
          </p:cNvPr>
          <p:cNvGraphicFramePr/>
          <p:nvPr>
            <p:extLst>
              <p:ext uri="{D42A27DB-BD31-4B8C-83A1-F6EECF244321}">
                <p14:modId xmlns:p14="http://schemas.microsoft.com/office/powerpoint/2010/main" val="985833541"/>
              </p:ext>
            </p:extLst>
          </p:nvPr>
        </p:nvGraphicFramePr>
        <p:xfrm>
          <a:off x="2032000" y="642839"/>
          <a:ext cx="8128000" cy="5295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Statistics Icon Design 507059 Vector Art at Vecteezy">
            <a:extLst>
              <a:ext uri="{FF2B5EF4-FFF2-40B4-BE49-F238E27FC236}">
                <a16:creationId xmlns:a16="http://schemas.microsoft.com/office/drawing/2014/main" id="{1BA045C5-9F67-4AD7-9F66-B48E4C8D8E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995" y="274245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conExperience » G-Collection » Bottle Of Pills Icon">
            <a:extLst>
              <a:ext uri="{FF2B5EF4-FFF2-40B4-BE49-F238E27FC236}">
                <a16:creationId xmlns:a16="http://schemas.microsoft.com/office/drawing/2014/main" id="{3794B6B1-98FB-47BF-B1E4-1EAC47A4A15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91392" y="1892447"/>
            <a:ext cx="1700005" cy="170000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roduct Taxonomy Services | RetailTaxonomy.com">
            <a:extLst>
              <a:ext uri="{FF2B5EF4-FFF2-40B4-BE49-F238E27FC236}">
                <a16:creationId xmlns:a16="http://schemas.microsoft.com/office/drawing/2014/main" id="{5F94EEC6-76C7-4524-B2EF-7441DCA73B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69832" y="4333414"/>
            <a:ext cx="2143126" cy="129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257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par>
                                <p:cTn id="11" presetID="42"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anim calcmode="lin" valueType="num">
                                      <p:cBhvr>
                                        <p:cTn id="14" dur="1000" fill="hold"/>
                                        <p:tgtEl>
                                          <p:spTgt spid="3074"/>
                                        </p:tgtEl>
                                        <p:attrNameLst>
                                          <p:attrName>ppt_x</p:attrName>
                                        </p:attrNameLst>
                                      </p:cBhvr>
                                      <p:tavLst>
                                        <p:tav tm="0">
                                          <p:val>
                                            <p:strVal val="#ppt_x"/>
                                          </p:val>
                                        </p:tav>
                                        <p:tav tm="100000">
                                          <p:val>
                                            <p:strVal val="#ppt_x"/>
                                          </p:val>
                                        </p:tav>
                                      </p:tavLst>
                                    </p:anim>
                                    <p:anim calcmode="lin" valueType="num">
                                      <p:cBhvr>
                                        <p:cTn id="15" dur="1000" fill="hold"/>
                                        <p:tgtEl>
                                          <p:spTgt spid="307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1000"/>
                                        <p:tgtEl>
                                          <p:spTgt spid="4098"/>
                                        </p:tgtEl>
                                      </p:cBhvr>
                                    </p:animEffect>
                                    <p:anim calcmode="lin" valueType="num">
                                      <p:cBhvr>
                                        <p:cTn id="19" dur="1000" fill="hold"/>
                                        <p:tgtEl>
                                          <p:spTgt spid="4098"/>
                                        </p:tgtEl>
                                        <p:attrNameLst>
                                          <p:attrName>ppt_x</p:attrName>
                                        </p:attrNameLst>
                                      </p:cBhvr>
                                      <p:tavLst>
                                        <p:tav tm="0">
                                          <p:val>
                                            <p:strVal val="#ppt_x"/>
                                          </p:val>
                                        </p:tav>
                                        <p:tav tm="100000">
                                          <p:val>
                                            <p:strVal val="#ppt_x"/>
                                          </p:val>
                                        </p:tav>
                                      </p:tavLst>
                                    </p:anim>
                                    <p:anim calcmode="lin" valueType="num">
                                      <p:cBhvr>
                                        <p:cTn id="20"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PROTOCOLO DE TRATAMIENTO DE LAS INFECCIONES INTRAABDOMINALES">
            <a:extLst>
              <a:ext uri="{FF2B5EF4-FFF2-40B4-BE49-F238E27FC236}">
                <a16:creationId xmlns:a16="http://schemas.microsoft.com/office/drawing/2014/main" id="{B9015F8F-8F61-4C35-810C-BFB7A7AD2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89" y="3456819"/>
            <a:ext cx="2404033" cy="21351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8955707" y="-13252"/>
            <a:ext cx="3236292" cy="613874"/>
          </a:xfrm>
        </p:spPr>
        <p:txBody>
          <a:bodyPr/>
          <a:lstStyle/>
          <a:p>
            <a:r>
              <a:rPr lang="es-EC" sz="3600" i="0" dirty="0">
                <a:solidFill>
                  <a:schemeClr val="tx1"/>
                </a:solidFill>
                <a:latin typeface="Calibri" panose="020F0502020204030204" pitchFamily="34" charset="0"/>
                <a:cs typeface="Calibri" panose="020F0502020204030204" pitchFamily="34" charset="0"/>
              </a:rPr>
              <a:t>INTRODUCCIÓN</a:t>
            </a:r>
          </a:p>
        </p:txBody>
      </p:sp>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3</a:t>
            </a:r>
          </a:p>
        </p:txBody>
      </p:sp>
      <p:sp>
        <p:nvSpPr>
          <p:cNvPr id="36" name="CuadroTexto 5">
            <a:extLst>
              <a:ext uri="{FF2B5EF4-FFF2-40B4-BE49-F238E27FC236}">
                <a16:creationId xmlns:a16="http://schemas.microsoft.com/office/drawing/2014/main" id="{CB17E6EB-741F-4AD8-83E7-503E7EF69AD4}"/>
              </a:ext>
            </a:extLst>
          </p:cNvPr>
          <p:cNvSpPr txBox="1"/>
          <p:nvPr/>
        </p:nvSpPr>
        <p:spPr>
          <a:xfrm>
            <a:off x="-52188" y="661385"/>
            <a:ext cx="3147080" cy="400110"/>
          </a:xfrm>
          <a:prstGeom prst="rect">
            <a:avLst/>
          </a:prstGeom>
          <a:noFill/>
        </p:spPr>
        <p:txBody>
          <a:bodyPr wrap="none" rtlCol="0">
            <a:spAutoFit/>
          </a:bodyPr>
          <a:lstStyle/>
          <a:p>
            <a:r>
              <a:rPr lang="es-EC" sz="2000" b="1" i="1" dirty="0">
                <a:latin typeface="Calibri" panose="020F0502020204030204" pitchFamily="34" charset="0"/>
                <a:cs typeface="Calibri" panose="020F0502020204030204" pitchFamily="34" charset="0"/>
              </a:rPr>
              <a:t>Bacteroides</a:t>
            </a:r>
            <a:r>
              <a:rPr lang="es-EC" sz="2000" b="1" dirty="0">
                <a:latin typeface="Calibri" panose="020F0502020204030204" pitchFamily="34" charset="0"/>
                <a:cs typeface="Calibri" panose="020F0502020204030204" pitchFamily="34" charset="0"/>
              </a:rPr>
              <a:t> como patógeno</a:t>
            </a:r>
          </a:p>
        </p:txBody>
      </p:sp>
      <p:sp>
        <p:nvSpPr>
          <p:cNvPr id="20" name="CuadroTexto 19">
            <a:extLst>
              <a:ext uri="{FF2B5EF4-FFF2-40B4-BE49-F238E27FC236}">
                <a16:creationId xmlns:a16="http://schemas.microsoft.com/office/drawing/2014/main" id="{EF29DA0F-205F-4B04-ABF8-6A98A390EAED}"/>
              </a:ext>
            </a:extLst>
          </p:cNvPr>
          <p:cNvSpPr txBox="1"/>
          <p:nvPr/>
        </p:nvSpPr>
        <p:spPr>
          <a:xfrm>
            <a:off x="177422" y="6394950"/>
            <a:ext cx="4581575" cy="338554"/>
          </a:xfrm>
          <a:prstGeom prst="rect">
            <a:avLst/>
          </a:prstGeom>
          <a:noFill/>
        </p:spPr>
        <p:txBody>
          <a:bodyPr wrap="none" rtlCol="0">
            <a:spAutoFit/>
          </a:bodyPr>
          <a:lstStyle/>
          <a:p>
            <a:r>
              <a:rPr lang="da-DK" sz="1600" dirty="0"/>
              <a:t>(Park et al., 2009; Smith et al., 2006; Wexler, 2007</a:t>
            </a:r>
            <a:r>
              <a:rPr lang="es-EC" sz="1600" dirty="0"/>
              <a:t>)</a:t>
            </a:r>
            <a:endParaRPr lang="es-EC" sz="1600" dirty="0">
              <a:cs typeface="Calibri" panose="020F0502020204030204" pitchFamily="34" charset="0"/>
            </a:endParaRPr>
          </a:p>
        </p:txBody>
      </p:sp>
      <p:pic>
        <p:nvPicPr>
          <p:cNvPr id="22" name="Imagen 21">
            <a:extLst>
              <a:ext uri="{FF2B5EF4-FFF2-40B4-BE49-F238E27FC236}">
                <a16:creationId xmlns:a16="http://schemas.microsoft.com/office/drawing/2014/main" id="{6CBEA08F-9017-4A0B-A25D-EF046230356C}"/>
              </a:ext>
            </a:extLst>
          </p:cNvPr>
          <p:cNvPicPr>
            <a:picLocks noChangeAspect="1"/>
          </p:cNvPicPr>
          <p:nvPr/>
        </p:nvPicPr>
        <p:blipFill>
          <a:blip r:embed="rId4"/>
          <a:stretch>
            <a:fillRect/>
          </a:stretch>
        </p:blipFill>
        <p:spPr>
          <a:xfrm>
            <a:off x="480176" y="3429000"/>
            <a:ext cx="2429471" cy="2163554"/>
          </a:xfrm>
          <a:prstGeom prst="rect">
            <a:avLst/>
          </a:prstGeom>
          <a:ln>
            <a:noFill/>
          </a:ln>
          <a:effectLst>
            <a:softEdge rad="112500"/>
          </a:effectLst>
        </p:spPr>
      </p:pic>
      <p:sp>
        <p:nvSpPr>
          <p:cNvPr id="25" name="Flecha derecha 17">
            <a:extLst>
              <a:ext uri="{FF2B5EF4-FFF2-40B4-BE49-F238E27FC236}">
                <a16:creationId xmlns:a16="http://schemas.microsoft.com/office/drawing/2014/main" id="{973DDEFA-545D-4A2B-9588-89C1D1FD250D}"/>
              </a:ext>
            </a:extLst>
          </p:cNvPr>
          <p:cNvSpPr/>
          <p:nvPr/>
        </p:nvSpPr>
        <p:spPr>
          <a:xfrm>
            <a:off x="0" y="1068248"/>
            <a:ext cx="12204000" cy="11077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a:extLst>
              <a:ext uri="{FF2B5EF4-FFF2-40B4-BE49-F238E27FC236}">
                <a16:creationId xmlns:a16="http://schemas.microsoft.com/office/drawing/2014/main" id="{65F80934-A51D-4E4D-8D7C-003B5479EA7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830" b="94619" l="6410" r="89744">
                        <a14:foregroundMark x1="41026" y1="6726" x2="41026" y2="6726"/>
                        <a14:foregroundMark x1="57692" y1="90583" x2="57692" y2="90583"/>
                        <a14:foregroundMark x1="21795" y1="73094" x2="21795" y2="73094"/>
                        <a14:foregroundMark x1="15385" y1="14350" x2="29487" y2="87892"/>
                        <a14:foregroundMark x1="58974" y1="94619" x2="58974" y2="94619"/>
                        <a14:foregroundMark x1="47436" y1="93722" x2="47436" y2="93722"/>
                        <a14:foregroundMark x1="41026" y1="92377" x2="85897" y2="79372"/>
                      </a14:backgroundRemoval>
                    </a14:imgEffect>
                  </a14:imgLayer>
                </a14:imgProps>
              </a:ext>
            </a:extLst>
          </a:blip>
          <a:stretch>
            <a:fillRect/>
          </a:stretch>
        </p:blipFill>
        <p:spPr>
          <a:xfrm>
            <a:off x="2485194" y="1368233"/>
            <a:ext cx="690455" cy="1973993"/>
          </a:xfrm>
          <a:prstGeom prst="rect">
            <a:avLst/>
          </a:prstGeom>
        </p:spPr>
      </p:pic>
      <p:pic>
        <p:nvPicPr>
          <p:cNvPr id="26" name="Picture 2" descr="Humana, Cuerpo, Anatomía, Intestinos, Cerebro, De Salud">
            <a:extLst>
              <a:ext uri="{FF2B5EF4-FFF2-40B4-BE49-F238E27FC236}">
                <a16:creationId xmlns:a16="http://schemas.microsoft.com/office/drawing/2014/main" id="{5DFD5C82-E031-4E6C-9DCD-49E76F08FC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6439" y="1271468"/>
            <a:ext cx="2167089" cy="4371293"/>
          </a:xfrm>
          <a:prstGeom prst="rect">
            <a:avLst/>
          </a:prstGeom>
          <a:noFill/>
          <a:extLst>
            <a:ext uri="{909E8E84-426E-40DD-AFC4-6F175D3DCCD1}">
              <a14:hiddenFill xmlns:a14="http://schemas.microsoft.com/office/drawing/2010/main">
                <a:solidFill>
                  <a:srgbClr val="FFFFFF"/>
                </a:solidFill>
              </a14:hiddenFill>
            </a:ext>
          </a:extLst>
        </p:spPr>
      </p:pic>
      <p:sp>
        <p:nvSpPr>
          <p:cNvPr id="35" name="Rectángulo 34">
            <a:extLst>
              <a:ext uri="{FF2B5EF4-FFF2-40B4-BE49-F238E27FC236}">
                <a16:creationId xmlns:a16="http://schemas.microsoft.com/office/drawing/2014/main" id="{58628906-8D60-4DA2-A7EC-1328E3FF3861}"/>
              </a:ext>
            </a:extLst>
          </p:cNvPr>
          <p:cNvSpPr/>
          <p:nvPr/>
        </p:nvSpPr>
        <p:spPr>
          <a:xfrm>
            <a:off x="5660436" y="4354168"/>
            <a:ext cx="1754806" cy="82203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Flecha: a la derecha 40">
            <a:extLst>
              <a:ext uri="{FF2B5EF4-FFF2-40B4-BE49-F238E27FC236}">
                <a16:creationId xmlns:a16="http://schemas.microsoft.com/office/drawing/2014/main" id="{19CF9902-3959-4C40-B72D-B378CBCB1C47}"/>
              </a:ext>
            </a:extLst>
          </p:cNvPr>
          <p:cNvSpPr/>
          <p:nvPr/>
        </p:nvSpPr>
        <p:spPr>
          <a:xfrm>
            <a:off x="3306798" y="1688434"/>
            <a:ext cx="2300301" cy="3861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43" name="Flecha: doblada hacia arriba 42">
            <a:extLst>
              <a:ext uri="{FF2B5EF4-FFF2-40B4-BE49-F238E27FC236}">
                <a16:creationId xmlns:a16="http://schemas.microsoft.com/office/drawing/2014/main" id="{D539DADF-A6BE-494E-917E-3EF8619598E6}"/>
              </a:ext>
            </a:extLst>
          </p:cNvPr>
          <p:cNvSpPr/>
          <p:nvPr/>
        </p:nvSpPr>
        <p:spPr>
          <a:xfrm rot="5400000">
            <a:off x="4257636" y="2310938"/>
            <a:ext cx="666985" cy="711783"/>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45" name="Flecha: doblada hacia arriba 44">
            <a:extLst>
              <a:ext uri="{FF2B5EF4-FFF2-40B4-BE49-F238E27FC236}">
                <a16:creationId xmlns:a16="http://schemas.microsoft.com/office/drawing/2014/main" id="{B96689AA-611B-4CE7-8768-E1C2913C17FC}"/>
              </a:ext>
            </a:extLst>
          </p:cNvPr>
          <p:cNvSpPr/>
          <p:nvPr/>
        </p:nvSpPr>
        <p:spPr>
          <a:xfrm rot="5400000">
            <a:off x="4249245" y="3288232"/>
            <a:ext cx="666985" cy="711783"/>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46" name="Flecha: doblada hacia arriba 45">
            <a:extLst>
              <a:ext uri="{FF2B5EF4-FFF2-40B4-BE49-F238E27FC236}">
                <a16:creationId xmlns:a16="http://schemas.microsoft.com/office/drawing/2014/main" id="{D219D359-871E-4189-AF77-1732D62D7617}"/>
              </a:ext>
            </a:extLst>
          </p:cNvPr>
          <p:cNvSpPr/>
          <p:nvPr/>
        </p:nvSpPr>
        <p:spPr>
          <a:xfrm rot="5400000">
            <a:off x="4249245" y="4314516"/>
            <a:ext cx="666985" cy="711783"/>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47" name="Abrir llave 46">
            <a:extLst>
              <a:ext uri="{FF2B5EF4-FFF2-40B4-BE49-F238E27FC236}">
                <a16:creationId xmlns:a16="http://schemas.microsoft.com/office/drawing/2014/main" id="{D5D33827-9E7F-4783-BE78-8D19885BF234}"/>
              </a:ext>
            </a:extLst>
          </p:cNvPr>
          <p:cNvSpPr/>
          <p:nvPr/>
        </p:nvSpPr>
        <p:spPr>
          <a:xfrm>
            <a:off x="5476337" y="3572632"/>
            <a:ext cx="135651" cy="66698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8" name="CuadroTexto 47">
            <a:extLst>
              <a:ext uri="{FF2B5EF4-FFF2-40B4-BE49-F238E27FC236}">
                <a16:creationId xmlns:a16="http://schemas.microsoft.com/office/drawing/2014/main" id="{64751451-719F-4422-A1BE-65907044130C}"/>
              </a:ext>
            </a:extLst>
          </p:cNvPr>
          <p:cNvSpPr txBox="1"/>
          <p:nvPr/>
        </p:nvSpPr>
        <p:spPr>
          <a:xfrm rot="16200000">
            <a:off x="4690584" y="3683535"/>
            <a:ext cx="1115138"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dirty="0"/>
              <a:t>Abdomen</a:t>
            </a:r>
          </a:p>
        </p:txBody>
      </p:sp>
      <p:sp>
        <p:nvSpPr>
          <p:cNvPr id="50" name="CuadroTexto 49">
            <a:extLst>
              <a:ext uri="{FF2B5EF4-FFF2-40B4-BE49-F238E27FC236}">
                <a16:creationId xmlns:a16="http://schemas.microsoft.com/office/drawing/2014/main" id="{9CE50130-9DAB-41A4-B3BD-41C502524A06}"/>
              </a:ext>
            </a:extLst>
          </p:cNvPr>
          <p:cNvSpPr txBox="1"/>
          <p:nvPr/>
        </p:nvSpPr>
        <p:spPr>
          <a:xfrm rot="16200000">
            <a:off x="7269956" y="4413587"/>
            <a:ext cx="1115138" cy="646331"/>
          </a:xfrm>
          <a:prstGeom prst="rect">
            <a:avLst/>
          </a:prstGeom>
          <a:ln>
            <a:solidFill>
              <a:srgbClr val="FF33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a:t>Zona pélvica</a:t>
            </a:r>
          </a:p>
        </p:txBody>
      </p:sp>
      <p:sp>
        <p:nvSpPr>
          <p:cNvPr id="49" name="Flecha: hacia abajo 48">
            <a:extLst>
              <a:ext uri="{FF2B5EF4-FFF2-40B4-BE49-F238E27FC236}">
                <a16:creationId xmlns:a16="http://schemas.microsoft.com/office/drawing/2014/main" id="{BBAA0667-21BF-4669-A2CE-5A2055AA769D}"/>
              </a:ext>
            </a:extLst>
          </p:cNvPr>
          <p:cNvSpPr/>
          <p:nvPr/>
        </p:nvSpPr>
        <p:spPr>
          <a:xfrm rot="7746354">
            <a:off x="7655124" y="3006021"/>
            <a:ext cx="258912" cy="31083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52" name="Flecha: hacia abajo 51">
            <a:extLst>
              <a:ext uri="{FF2B5EF4-FFF2-40B4-BE49-F238E27FC236}">
                <a16:creationId xmlns:a16="http://schemas.microsoft.com/office/drawing/2014/main" id="{BCC16D02-F5EE-43B3-B6E7-1C3035CF5227}"/>
              </a:ext>
            </a:extLst>
          </p:cNvPr>
          <p:cNvSpPr/>
          <p:nvPr/>
        </p:nvSpPr>
        <p:spPr>
          <a:xfrm rot="3453454">
            <a:off x="7627096" y="3705569"/>
            <a:ext cx="258912" cy="31083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51" name="CuadroTexto 50">
            <a:extLst>
              <a:ext uri="{FF2B5EF4-FFF2-40B4-BE49-F238E27FC236}">
                <a16:creationId xmlns:a16="http://schemas.microsoft.com/office/drawing/2014/main" id="{51EC66E6-C93D-45EE-B18D-DBF73663492C}"/>
              </a:ext>
            </a:extLst>
          </p:cNvPr>
          <p:cNvSpPr txBox="1"/>
          <p:nvPr/>
        </p:nvSpPr>
        <p:spPr>
          <a:xfrm>
            <a:off x="8004682" y="3054289"/>
            <a:ext cx="1136599"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dirty="0"/>
              <a:t>Tejidos blandos o piel</a:t>
            </a:r>
          </a:p>
        </p:txBody>
      </p:sp>
      <p:sp>
        <p:nvSpPr>
          <p:cNvPr id="54" name="Abrir llave 53">
            <a:extLst>
              <a:ext uri="{FF2B5EF4-FFF2-40B4-BE49-F238E27FC236}">
                <a16:creationId xmlns:a16="http://schemas.microsoft.com/office/drawing/2014/main" id="{175A95A1-E9C1-4836-A4F5-4415FEDEBA9C}"/>
              </a:ext>
            </a:extLst>
          </p:cNvPr>
          <p:cNvSpPr/>
          <p:nvPr/>
        </p:nvSpPr>
        <p:spPr>
          <a:xfrm rot="7316624">
            <a:off x="7240682" y="2133322"/>
            <a:ext cx="135651" cy="666985"/>
          </a:xfrm>
          <a:prstGeom prst="leftBrace">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55" name="CuadroTexto 54">
            <a:extLst>
              <a:ext uri="{FF2B5EF4-FFF2-40B4-BE49-F238E27FC236}">
                <a16:creationId xmlns:a16="http://schemas.microsoft.com/office/drawing/2014/main" id="{4491535C-638F-4F90-9FB7-E5C16381C9C8}"/>
              </a:ext>
            </a:extLst>
          </p:cNvPr>
          <p:cNvSpPr txBox="1"/>
          <p:nvPr/>
        </p:nvSpPr>
        <p:spPr>
          <a:xfrm>
            <a:off x="7420548" y="1688433"/>
            <a:ext cx="1535159" cy="646331"/>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t>Vías respiratorias</a:t>
            </a:r>
          </a:p>
        </p:txBody>
      </p:sp>
      <p:sp>
        <p:nvSpPr>
          <p:cNvPr id="56" name="Abrir llave 55">
            <a:extLst>
              <a:ext uri="{FF2B5EF4-FFF2-40B4-BE49-F238E27FC236}">
                <a16:creationId xmlns:a16="http://schemas.microsoft.com/office/drawing/2014/main" id="{72B96E3E-BC1E-422E-A2C2-80EE2258CCD3}"/>
              </a:ext>
            </a:extLst>
          </p:cNvPr>
          <p:cNvSpPr/>
          <p:nvPr/>
        </p:nvSpPr>
        <p:spPr>
          <a:xfrm>
            <a:off x="3952729" y="2275205"/>
            <a:ext cx="151770" cy="3090214"/>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57" name="CuadroTexto 56">
            <a:extLst>
              <a:ext uri="{FF2B5EF4-FFF2-40B4-BE49-F238E27FC236}">
                <a16:creationId xmlns:a16="http://schemas.microsoft.com/office/drawing/2014/main" id="{A1A701E1-BF1B-480E-8451-E477C34B1294}"/>
              </a:ext>
            </a:extLst>
          </p:cNvPr>
          <p:cNvSpPr txBox="1"/>
          <p:nvPr/>
        </p:nvSpPr>
        <p:spPr>
          <a:xfrm rot="16200000">
            <a:off x="3224072" y="3635646"/>
            <a:ext cx="982948" cy="369332"/>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a:t>Sangre</a:t>
            </a:r>
          </a:p>
        </p:txBody>
      </p:sp>
      <p:pic>
        <p:nvPicPr>
          <p:cNvPr id="4098" name="Picture 2" descr="Iconos de computadora virus de computadora, símbolo, diverso, negro,  malware png | PNGWing">
            <a:extLst>
              <a:ext uri="{FF2B5EF4-FFF2-40B4-BE49-F238E27FC236}">
                <a16:creationId xmlns:a16="http://schemas.microsoft.com/office/drawing/2014/main" id="{66670162-9EED-47EB-9041-C3C230081D34}"/>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7609" y1="42037" x2="47609" y2="42037"/>
                        <a14:foregroundMark x1="47717" y1="60000" x2="47717" y2="60000"/>
                        <a14:foregroundMark x1="55978" y1="50556" x2="55978" y2="50556"/>
                      </a14:backgroundRemoval>
                    </a14:imgEffect>
                  </a14:imgLayer>
                </a14:imgProps>
              </a:ext>
              <a:ext uri="{28A0092B-C50C-407E-A947-70E740481C1C}">
                <a14:useLocalDpi xmlns:a14="http://schemas.microsoft.com/office/drawing/2010/main" val="0"/>
              </a:ext>
            </a:extLst>
          </a:blip>
          <a:srcRect l="29310" t="11529" r="27462" b="11529"/>
          <a:stretch/>
        </p:blipFill>
        <p:spPr bwMode="auto">
          <a:xfrm>
            <a:off x="9522553" y="1496030"/>
            <a:ext cx="786834" cy="8220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conos de computadora virus de computadora, símbolo, diverso, negro,  malware png | PNGWing">
            <a:extLst>
              <a:ext uri="{FF2B5EF4-FFF2-40B4-BE49-F238E27FC236}">
                <a16:creationId xmlns:a16="http://schemas.microsoft.com/office/drawing/2014/main" id="{A7CEA99B-BBB4-4163-92B8-80169FFC2F7D}"/>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7609" y1="42037" x2="47609" y2="42037"/>
                        <a14:foregroundMark x1="47717" y1="60000" x2="47717" y2="60000"/>
                        <a14:foregroundMark x1="55978" y1="50556" x2="55978" y2="50556"/>
                      </a14:backgroundRemoval>
                    </a14:imgEffect>
                  </a14:imgLayer>
                </a14:imgProps>
              </a:ext>
              <a:ext uri="{28A0092B-C50C-407E-A947-70E740481C1C}">
                <a14:useLocalDpi xmlns:a14="http://schemas.microsoft.com/office/drawing/2010/main" val="0"/>
              </a:ext>
            </a:extLst>
          </a:blip>
          <a:srcRect l="29310" t="11529" r="27462" b="11529"/>
          <a:stretch/>
        </p:blipFill>
        <p:spPr bwMode="auto">
          <a:xfrm>
            <a:off x="9524936" y="4767756"/>
            <a:ext cx="786834" cy="822036"/>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5C7C71F0-24DA-4C69-8ACA-6ED1BCDEFC57}"/>
              </a:ext>
            </a:extLst>
          </p:cNvPr>
          <p:cNvSpPr txBox="1"/>
          <p:nvPr/>
        </p:nvSpPr>
        <p:spPr>
          <a:xfrm rot="16200000">
            <a:off x="8771880" y="3351567"/>
            <a:ext cx="2212109" cy="369332"/>
          </a:xfrm>
          <a:prstGeom prst="rect">
            <a:avLst/>
          </a:prstGeom>
          <a:blipFill>
            <a:blip r:embed="rId10"/>
            <a:tile tx="0" ty="0" sx="100000" sy="100000" flip="none" algn="tl"/>
          </a:blipFill>
          <a:ln>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dirty="0"/>
              <a:t>Factores de virulencia</a:t>
            </a:r>
          </a:p>
        </p:txBody>
      </p:sp>
      <p:pic>
        <p:nvPicPr>
          <p:cNvPr id="4" name="Imagen 3">
            <a:extLst>
              <a:ext uri="{FF2B5EF4-FFF2-40B4-BE49-F238E27FC236}">
                <a16:creationId xmlns:a16="http://schemas.microsoft.com/office/drawing/2014/main" id="{279AC564-A4C6-4A55-BCB7-F834E795D4AE}"/>
              </a:ext>
            </a:extLst>
          </p:cNvPr>
          <p:cNvPicPr>
            <a:picLocks noChangeAspect="1"/>
          </p:cNvPicPr>
          <p:nvPr/>
        </p:nvPicPr>
        <p:blipFill>
          <a:blip r:embed="rId11"/>
          <a:stretch>
            <a:fillRect/>
          </a:stretch>
        </p:blipFill>
        <p:spPr>
          <a:xfrm>
            <a:off x="10796598" y="2802676"/>
            <a:ext cx="1257207" cy="1418848"/>
          </a:xfrm>
          <a:prstGeom prst="rect">
            <a:avLst/>
          </a:prstGeom>
          <a:ln w="28575">
            <a:solidFill>
              <a:srgbClr val="00B0F0"/>
            </a:solidFill>
          </a:ln>
        </p:spPr>
      </p:pic>
      <p:sp>
        <p:nvSpPr>
          <p:cNvPr id="6" name="Diagrama de flujo: extraer 5">
            <a:extLst>
              <a:ext uri="{FF2B5EF4-FFF2-40B4-BE49-F238E27FC236}">
                <a16:creationId xmlns:a16="http://schemas.microsoft.com/office/drawing/2014/main" id="{02065F49-2145-4592-8813-D83BB7E73447}"/>
              </a:ext>
            </a:extLst>
          </p:cNvPr>
          <p:cNvSpPr/>
          <p:nvPr/>
        </p:nvSpPr>
        <p:spPr>
          <a:xfrm rot="5400000">
            <a:off x="9229198" y="3386590"/>
            <a:ext cx="309482" cy="277227"/>
          </a:xfrm>
          <a:prstGeom prst="flowChartExtra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37" name="Diagrama de flujo: extraer 36">
            <a:extLst>
              <a:ext uri="{FF2B5EF4-FFF2-40B4-BE49-F238E27FC236}">
                <a16:creationId xmlns:a16="http://schemas.microsoft.com/office/drawing/2014/main" id="{CD0196F3-B2CD-4C8A-AB94-A6738EA0A5A5}"/>
              </a:ext>
            </a:extLst>
          </p:cNvPr>
          <p:cNvSpPr/>
          <p:nvPr/>
        </p:nvSpPr>
        <p:spPr>
          <a:xfrm rot="5400000">
            <a:off x="10294619" y="3391511"/>
            <a:ext cx="309482" cy="277227"/>
          </a:xfrm>
          <a:prstGeom prst="flowChartExtra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3" name="CuadroTexto 2">
            <a:extLst>
              <a:ext uri="{FF2B5EF4-FFF2-40B4-BE49-F238E27FC236}">
                <a16:creationId xmlns:a16="http://schemas.microsoft.com/office/drawing/2014/main" id="{47E01927-6897-4348-9FA6-82D79A3F5639}"/>
              </a:ext>
            </a:extLst>
          </p:cNvPr>
          <p:cNvSpPr txBox="1"/>
          <p:nvPr/>
        </p:nvSpPr>
        <p:spPr>
          <a:xfrm>
            <a:off x="10339063" y="4411312"/>
            <a:ext cx="1733278" cy="954107"/>
          </a:xfrm>
          <a:prstGeom prst="rect">
            <a:avLst/>
          </a:prstGeom>
          <a:noFill/>
        </p:spPr>
        <p:txBody>
          <a:bodyPr wrap="square" rtlCol="0">
            <a:spAutoFit/>
          </a:bodyPr>
          <a:lstStyle/>
          <a:p>
            <a:r>
              <a:rPr lang="es-EC" sz="1400" b="1" dirty="0"/>
              <a:t>Infecciones:</a:t>
            </a:r>
          </a:p>
          <a:p>
            <a:pPr marL="285750" indent="-285750">
              <a:buFont typeface="Arial" panose="020B0604020202020204" pitchFamily="34" charset="0"/>
              <a:buChar char="•"/>
            </a:pPr>
            <a:r>
              <a:rPr lang="es-EC" sz="1400" dirty="0" err="1"/>
              <a:t>Monomicrobianas</a:t>
            </a:r>
            <a:endParaRPr lang="es-EC" sz="1400" dirty="0"/>
          </a:p>
          <a:p>
            <a:pPr marL="285750" indent="-285750">
              <a:buFont typeface="Arial" panose="020B0604020202020204" pitchFamily="34" charset="0"/>
              <a:buChar char="•"/>
            </a:pPr>
            <a:r>
              <a:rPr lang="es-EC" sz="1400" dirty="0"/>
              <a:t>Polimicrobianas (80,3%)</a:t>
            </a:r>
          </a:p>
        </p:txBody>
      </p:sp>
      <p:pic>
        <p:nvPicPr>
          <p:cNvPr id="34" name="Imagen 33">
            <a:extLst>
              <a:ext uri="{FF2B5EF4-FFF2-40B4-BE49-F238E27FC236}">
                <a16:creationId xmlns:a16="http://schemas.microsoft.com/office/drawing/2014/main" id="{D0BABB2C-5627-4F89-9DAF-5343506C0840}"/>
              </a:ext>
            </a:extLst>
          </p:cNvPr>
          <p:cNvPicPr/>
          <p:nvPr/>
        </p:nvPicPr>
        <p:blipFill>
          <a:blip r:embed="rId12"/>
          <a:stretch>
            <a:fillRect/>
          </a:stretch>
        </p:blipFill>
        <p:spPr>
          <a:xfrm>
            <a:off x="4174255" y="5000709"/>
            <a:ext cx="1550884" cy="1205026"/>
          </a:xfrm>
          <a:prstGeom prst="rect">
            <a:avLst/>
          </a:prstGeom>
          <a:ln>
            <a:noFill/>
          </a:ln>
          <a:effectLst>
            <a:softEdge rad="112500"/>
          </a:effectLst>
        </p:spPr>
      </p:pic>
      <p:pic>
        <p:nvPicPr>
          <p:cNvPr id="38" name="Picture 2">
            <a:extLst>
              <a:ext uri="{FF2B5EF4-FFF2-40B4-BE49-F238E27FC236}">
                <a16:creationId xmlns:a16="http://schemas.microsoft.com/office/drawing/2014/main" id="{7A5FA0AF-3EAF-4C7F-B6F9-A150B461608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826" t="3818" r="3492" b="18932"/>
          <a:stretch/>
        </p:blipFill>
        <p:spPr bwMode="auto">
          <a:xfrm>
            <a:off x="7382892" y="5045995"/>
            <a:ext cx="1610470" cy="1141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Curva hacia abajo flecha izquierda - Iconos gratis de flechas">
            <a:extLst>
              <a:ext uri="{FF2B5EF4-FFF2-40B4-BE49-F238E27FC236}">
                <a16:creationId xmlns:a16="http://schemas.microsoft.com/office/drawing/2014/main" id="{27E8B1FD-6DB5-403D-B2F6-5A6F7BB867D2}"/>
              </a:ext>
            </a:extLst>
          </p:cNvPr>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1429" l="10000" r="90000">
                        <a14:foregroundMark x1="40833" y1="46984" x2="40833" y2="46984"/>
                        <a14:foregroundMark x1="40833" y1="46984" x2="40833" y2="46984"/>
                        <a14:foregroundMark x1="46083" y1="50952" x2="46083" y2="50952"/>
                        <a14:foregroundMark x1="45250" y1="63968" x2="45250" y2="63968"/>
                        <a14:foregroundMark x1="27667" y1="60952" x2="27667" y2="60952"/>
                        <a14:foregroundMark x1="28500" y1="68571" x2="28500" y2="68571"/>
                        <a14:foregroundMark x1="41083" y1="91429" x2="41083" y2="91429"/>
                        <a14:foregroundMark x1="57833" y1="43968" x2="57833" y2="43968"/>
                        <a14:foregroundMark x1="73333" y1="15079" x2="63667" y2="38571"/>
                      </a14:backgroundRemoval>
                    </a14:imgEffect>
                  </a14:imgLayer>
                </a14:imgProps>
              </a:ext>
              <a:ext uri="{28A0092B-C50C-407E-A947-70E740481C1C}">
                <a14:useLocalDpi xmlns:a14="http://schemas.microsoft.com/office/drawing/2010/main" val="0"/>
              </a:ext>
            </a:extLst>
          </a:blip>
          <a:srcRect l="22220" t="6373" r="24114" b="5475"/>
          <a:stretch/>
        </p:blipFill>
        <p:spPr bwMode="auto">
          <a:xfrm rot="9892688">
            <a:off x="1442025" y="2213412"/>
            <a:ext cx="1035542" cy="889485"/>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B539BA9D-C9B7-41F3-A3B2-B3B3E7B71205}"/>
              </a:ext>
            </a:extLst>
          </p:cNvPr>
          <p:cNvSpPr txBox="1"/>
          <p:nvPr/>
        </p:nvSpPr>
        <p:spPr>
          <a:xfrm>
            <a:off x="5555410" y="5902411"/>
            <a:ext cx="1677501" cy="265457"/>
          </a:xfrm>
          <a:prstGeom prst="rect">
            <a:avLst/>
          </a:prstGeom>
          <a:noFill/>
        </p:spPr>
        <p:txBody>
          <a:bodyPr wrap="square">
            <a:spAutoFit/>
          </a:bodyPr>
          <a:lstStyle/>
          <a:p>
            <a:pPr>
              <a:lnSpc>
                <a:spcPct val="107000"/>
              </a:lnSpc>
              <a:spcAft>
                <a:spcPts val="80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(Castillo, 2013)</a:t>
            </a:r>
          </a:p>
        </p:txBody>
      </p:sp>
      <p:sp>
        <p:nvSpPr>
          <p:cNvPr id="40" name="CuadroTexto 39">
            <a:extLst>
              <a:ext uri="{FF2B5EF4-FFF2-40B4-BE49-F238E27FC236}">
                <a16:creationId xmlns:a16="http://schemas.microsoft.com/office/drawing/2014/main" id="{134509DA-1EAB-42F6-9024-570C6D49282D}"/>
              </a:ext>
            </a:extLst>
          </p:cNvPr>
          <p:cNvSpPr txBox="1"/>
          <p:nvPr/>
        </p:nvSpPr>
        <p:spPr>
          <a:xfrm>
            <a:off x="8914292" y="5667127"/>
            <a:ext cx="1677501" cy="265457"/>
          </a:xfrm>
          <a:prstGeom prst="rect">
            <a:avLst/>
          </a:prstGeom>
          <a:noFill/>
        </p:spPr>
        <p:txBody>
          <a:bodyPr wrap="square">
            <a:spAutoFit/>
          </a:bodyPr>
          <a:lstStyle/>
          <a:p>
            <a:pPr>
              <a:lnSpc>
                <a:spcPct val="107000"/>
              </a:lnSpc>
              <a:spcAft>
                <a:spcPts val="80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(Sánchez et al., 2015)</a:t>
            </a:r>
          </a:p>
        </p:txBody>
      </p:sp>
      <p:sp>
        <p:nvSpPr>
          <p:cNvPr id="42" name="CuadroTexto 41">
            <a:extLst>
              <a:ext uri="{FF2B5EF4-FFF2-40B4-BE49-F238E27FC236}">
                <a16:creationId xmlns:a16="http://schemas.microsoft.com/office/drawing/2014/main" id="{D0EE0BBD-E40A-48F7-8FC3-47E8C8AA7B66}"/>
              </a:ext>
            </a:extLst>
          </p:cNvPr>
          <p:cNvSpPr txBox="1"/>
          <p:nvPr/>
        </p:nvSpPr>
        <p:spPr>
          <a:xfrm>
            <a:off x="1439996" y="5640801"/>
            <a:ext cx="1654896" cy="261610"/>
          </a:xfrm>
          <a:prstGeom prst="rect">
            <a:avLst/>
          </a:prstGeom>
          <a:noFill/>
        </p:spPr>
        <p:txBody>
          <a:bodyPr wrap="square">
            <a:spAutoFit/>
          </a:bodyPr>
          <a:lstStyle/>
          <a:p>
            <a:r>
              <a:rPr lang="es-EC" sz="1100" dirty="0">
                <a:effectLst/>
                <a:latin typeface="Calibri" panose="020F0502020204030204" pitchFamily="34" charset="0"/>
                <a:ea typeface="Calibri" panose="020F0502020204030204" pitchFamily="34" charset="0"/>
                <a:cs typeface="Times New Roman" panose="02020603050405020304" pitchFamily="18" charset="0"/>
              </a:rPr>
              <a:t>(Peters &amp; </a:t>
            </a:r>
            <a:r>
              <a:rPr lang="es-EC" sz="1100" dirty="0" err="1">
                <a:effectLst/>
                <a:latin typeface="Calibri" panose="020F0502020204030204" pitchFamily="34" charset="0"/>
                <a:ea typeface="Calibri" panose="020F0502020204030204" pitchFamily="34" charset="0"/>
                <a:cs typeface="Times New Roman" panose="02020603050405020304" pitchFamily="18" charset="0"/>
              </a:rPr>
              <a:t>Wekerle</a:t>
            </a:r>
            <a:r>
              <a:rPr lang="es-EC" sz="1100" dirty="0">
                <a:effectLst/>
                <a:latin typeface="Calibri" panose="020F0502020204030204" pitchFamily="34" charset="0"/>
                <a:ea typeface="Calibri" panose="020F0502020204030204" pitchFamily="34" charset="0"/>
                <a:cs typeface="Times New Roman" panose="02020603050405020304" pitchFamily="18" charset="0"/>
              </a:rPr>
              <a:t>, 2019)</a:t>
            </a:r>
            <a:endParaRPr lang="es-EC" sz="1100" dirty="0"/>
          </a:p>
        </p:txBody>
      </p:sp>
      <p:sp>
        <p:nvSpPr>
          <p:cNvPr id="44" name="CuadroTexto 43">
            <a:extLst>
              <a:ext uri="{FF2B5EF4-FFF2-40B4-BE49-F238E27FC236}">
                <a16:creationId xmlns:a16="http://schemas.microsoft.com/office/drawing/2014/main" id="{115CD7F7-44EF-4C6F-A6A1-D265E87C8A30}"/>
              </a:ext>
            </a:extLst>
          </p:cNvPr>
          <p:cNvSpPr txBox="1"/>
          <p:nvPr/>
        </p:nvSpPr>
        <p:spPr>
          <a:xfrm>
            <a:off x="11039868" y="4258917"/>
            <a:ext cx="1130619" cy="265457"/>
          </a:xfrm>
          <a:prstGeom prst="rect">
            <a:avLst/>
          </a:prstGeom>
          <a:noFill/>
        </p:spPr>
        <p:txBody>
          <a:bodyPr wrap="square">
            <a:spAutoFit/>
          </a:bodyPr>
          <a:lstStyle/>
          <a:p>
            <a:pPr>
              <a:lnSpc>
                <a:spcPct val="107000"/>
              </a:lnSpc>
              <a:spcAft>
                <a:spcPts val="80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a:t>
            </a:r>
            <a:r>
              <a:rPr lang="es-EC" sz="1100" dirty="0" err="1">
                <a:effectLst/>
                <a:latin typeface="Calibri" panose="020F0502020204030204" pitchFamily="34" charset="0"/>
                <a:ea typeface="Calibri" panose="020F0502020204030204" pitchFamily="34" charset="0"/>
                <a:cs typeface="Times New Roman" panose="02020603050405020304" pitchFamily="18" charset="0"/>
              </a:rPr>
              <a:t>Filvector</a:t>
            </a:r>
            <a:r>
              <a:rPr lang="es-EC" sz="1100" dirty="0">
                <a:effectLst/>
                <a:latin typeface="Calibri" panose="020F0502020204030204" pitchFamily="34" charset="0"/>
                <a:ea typeface="Calibri" panose="020F0502020204030204" pitchFamily="34" charset="0"/>
                <a:cs typeface="Times New Roman" panose="02020603050405020304" pitchFamily="18" charset="0"/>
              </a:rPr>
              <a:t>, 2021)</a:t>
            </a:r>
          </a:p>
        </p:txBody>
      </p:sp>
    </p:spTree>
    <p:extLst>
      <p:ext uri="{BB962C8B-B14F-4D97-AF65-F5344CB8AC3E}">
        <p14:creationId xmlns:p14="http://schemas.microsoft.com/office/powerpoint/2010/main" val="1324015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randombar(horizontal)">
                                      <p:cBhvr>
                                        <p:cTn id="33" dur="500"/>
                                        <p:tgtEl>
                                          <p:spTgt spid="41"/>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randombar(horizontal)">
                                      <p:cBhvr>
                                        <p:cTn id="37" dur="500"/>
                                        <p:tgtEl>
                                          <p:spTgt spid="43"/>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randombar(horizontal)">
                                      <p:cBhvr>
                                        <p:cTn id="41" dur="500"/>
                                        <p:tgtEl>
                                          <p:spTgt spid="45"/>
                                        </p:tgtEl>
                                      </p:cBhvr>
                                    </p:animEffect>
                                  </p:childTnLst>
                                </p:cTn>
                              </p:par>
                            </p:childTnLst>
                          </p:cTn>
                        </p:par>
                        <p:par>
                          <p:cTn id="42" fill="hold">
                            <p:stCondLst>
                              <p:cond delay="1500"/>
                            </p:stCondLst>
                            <p:childTnLst>
                              <p:par>
                                <p:cTn id="43" presetID="14" presetClass="entr" presetSubtype="1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randombar(horizontal)">
                                      <p:cBhvr>
                                        <p:cTn id="45" dur="500"/>
                                        <p:tgtEl>
                                          <p:spTgt spid="46"/>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style.rotation</p:attrName>
                                        </p:attrNameLst>
                                      </p:cBhvr>
                                      <p:tavLst>
                                        <p:tav tm="0">
                                          <p:val>
                                            <p:fltVal val="90"/>
                                          </p:val>
                                        </p:tav>
                                        <p:tav tm="100000">
                                          <p:val>
                                            <p:fltVal val="0"/>
                                          </p:val>
                                        </p:tav>
                                      </p:tavLst>
                                    </p:anim>
                                    <p:animEffect transition="in" filter="fade">
                                      <p:cBhvr>
                                        <p:cTn id="52" dur="1000"/>
                                        <p:tgtEl>
                                          <p:spTgt spid="3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1000" fill="hold"/>
                                        <p:tgtEl>
                                          <p:spTgt spid="47"/>
                                        </p:tgtEl>
                                        <p:attrNameLst>
                                          <p:attrName>ppt_w</p:attrName>
                                        </p:attrNameLst>
                                      </p:cBhvr>
                                      <p:tavLst>
                                        <p:tav tm="0">
                                          <p:val>
                                            <p:fltVal val="0"/>
                                          </p:val>
                                        </p:tav>
                                        <p:tav tm="100000">
                                          <p:val>
                                            <p:strVal val="#ppt_w"/>
                                          </p:val>
                                        </p:tav>
                                      </p:tavLst>
                                    </p:anim>
                                    <p:anim calcmode="lin" valueType="num">
                                      <p:cBhvr>
                                        <p:cTn id="56" dur="1000" fill="hold"/>
                                        <p:tgtEl>
                                          <p:spTgt spid="47"/>
                                        </p:tgtEl>
                                        <p:attrNameLst>
                                          <p:attrName>ppt_h</p:attrName>
                                        </p:attrNameLst>
                                      </p:cBhvr>
                                      <p:tavLst>
                                        <p:tav tm="0">
                                          <p:val>
                                            <p:fltVal val="0"/>
                                          </p:val>
                                        </p:tav>
                                        <p:tav tm="100000">
                                          <p:val>
                                            <p:strVal val="#ppt_h"/>
                                          </p:val>
                                        </p:tav>
                                      </p:tavLst>
                                    </p:anim>
                                    <p:anim calcmode="lin" valueType="num">
                                      <p:cBhvr>
                                        <p:cTn id="57" dur="1000" fill="hold"/>
                                        <p:tgtEl>
                                          <p:spTgt spid="47"/>
                                        </p:tgtEl>
                                        <p:attrNameLst>
                                          <p:attrName>style.rotation</p:attrName>
                                        </p:attrNameLst>
                                      </p:cBhvr>
                                      <p:tavLst>
                                        <p:tav tm="0">
                                          <p:val>
                                            <p:fltVal val="90"/>
                                          </p:val>
                                        </p:tav>
                                        <p:tav tm="100000">
                                          <p:val>
                                            <p:fltVal val="0"/>
                                          </p:val>
                                        </p:tav>
                                      </p:tavLst>
                                    </p:anim>
                                    <p:animEffect transition="in" filter="fade">
                                      <p:cBhvr>
                                        <p:cTn id="58" dur="1000"/>
                                        <p:tgtEl>
                                          <p:spTgt spid="47"/>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1000" fill="hold"/>
                                        <p:tgtEl>
                                          <p:spTgt spid="48"/>
                                        </p:tgtEl>
                                        <p:attrNameLst>
                                          <p:attrName>ppt_w</p:attrName>
                                        </p:attrNameLst>
                                      </p:cBhvr>
                                      <p:tavLst>
                                        <p:tav tm="0">
                                          <p:val>
                                            <p:fltVal val="0"/>
                                          </p:val>
                                        </p:tav>
                                        <p:tav tm="100000">
                                          <p:val>
                                            <p:strVal val="#ppt_w"/>
                                          </p:val>
                                        </p:tav>
                                      </p:tavLst>
                                    </p:anim>
                                    <p:anim calcmode="lin" valueType="num">
                                      <p:cBhvr>
                                        <p:cTn id="62" dur="1000" fill="hold"/>
                                        <p:tgtEl>
                                          <p:spTgt spid="48"/>
                                        </p:tgtEl>
                                        <p:attrNameLst>
                                          <p:attrName>ppt_h</p:attrName>
                                        </p:attrNameLst>
                                      </p:cBhvr>
                                      <p:tavLst>
                                        <p:tav tm="0">
                                          <p:val>
                                            <p:fltVal val="0"/>
                                          </p:val>
                                        </p:tav>
                                        <p:tav tm="100000">
                                          <p:val>
                                            <p:strVal val="#ppt_h"/>
                                          </p:val>
                                        </p:tav>
                                      </p:tavLst>
                                    </p:anim>
                                    <p:anim calcmode="lin" valueType="num">
                                      <p:cBhvr>
                                        <p:cTn id="63" dur="1000" fill="hold"/>
                                        <p:tgtEl>
                                          <p:spTgt spid="48"/>
                                        </p:tgtEl>
                                        <p:attrNameLst>
                                          <p:attrName>style.rotation</p:attrName>
                                        </p:attrNameLst>
                                      </p:cBhvr>
                                      <p:tavLst>
                                        <p:tav tm="0">
                                          <p:val>
                                            <p:fltVal val="90"/>
                                          </p:val>
                                        </p:tav>
                                        <p:tav tm="100000">
                                          <p:val>
                                            <p:fltVal val="0"/>
                                          </p:val>
                                        </p:tav>
                                      </p:tavLst>
                                    </p:anim>
                                    <p:animEffect transition="in" filter="fade">
                                      <p:cBhvr>
                                        <p:cTn id="64" dur="1000"/>
                                        <p:tgtEl>
                                          <p:spTgt spid="48"/>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p:cTn id="67" dur="1000" fill="hold"/>
                                        <p:tgtEl>
                                          <p:spTgt spid="50"/>
                                        </p:tgtEl>
                                        <p:attrNameLst>
                                          <p:attrName>ppt_w</p:attrName>
                                        </p:attrNameLst>
                                      </p:cBhvr>
                                      <p:tavLst>
                                        <p:tav tm="0">
                                          <p:val>
                                            <p:fltVal val="0"/>
                                          </p:val>
                                        </p:tav>
                                        <p:tav tm="100000">
                                          <p:val>
                                            <p:strVal val="#ppt_w"/>
                                          </p:val>
                                        </p:tav>
                                      </p:tavLst>
                                    </p:anim>
                                    <p:anim calcmode="lin" valueType="num">
                                      <p:cBhvr>
                                        <p:cTn id="68" dur="1000" fill="hold"/>
                                        <p:tgtEl>
                                          <p:spTgt spid="50"/>
                                        </p:tgtEl>
                                        <p:attrNameLst>
                                          <p:attrName>ppt_h</p:attrName>
                                        </p:attrNameLst>
                                      </p:cBhvr>
                                      <p:tavLst>
                                        <p:tav tm="0">
                                          <p:val>
                                            <p:fltVal val="0"/>
                                          </p:val>
                                        </p:tav>
                                        <p:tav tm="100000">
                                          <p:val>
                                            <p:strVal val="#ppt_h"/>
                                          </p:val>
                                        </p:tav>
                                      </p:tavLst>
                                    </p:anim>
                                    <p:anim calcmode="lin" valueType="num">
                                      <p:cBhvr>
                                        <p:cTn id="69" dur="1000" fill="hold"/>
                                        <p:tgtEl>
                                          <p:spTgt spid="50"/>
                                        </p:tgtEl>
                                        <p:attrNameLst>
                                          <p:attrName>style.rotation</p:attrName>
                                        </p:attrNameLst>
                                      </p:cBhvr>
                                      <p:tavLst>
                                        <p:tav tm="0">
                                          <p:val>
                                            <p:fltVal val="90"/>
                                          </p:val>
                                        </p:tav>
                                        <p:tav tm="100000">
                                          <p:val>
                                            <p:fltVal val="0"/>
                                          </p:val>
                                        </p:tav>
                                      </p:tavLst>
                                    </p:anim>
                                    <p:animEffect transition="in" filter="fade">
                                      <p:cBhvr>
                                        <p:cTn id="70" dur="1000"/>
                                        <p:tgtEl>
                                          <p:spTgt spid="5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p:cTn id="73" dur="1000" fill="hold"/>
                                        <p:tgtEl>
                                          <p:spTgt spid="49"/>
                                        </p:tgtEl>
                                        <p:attrNameLst>
                                          <p:attrName>ppt_w</p:attrName>
                                        </p:attrNameLst>
                                      </p:cBhvr>
                                      <p:tavLst>
                                        <p:tav tm="0">
                                          <p:val>
                                            <p:fltVal val="0"/>
                                          </p:val>
                                        </p:tav>
                                        <p:tav tm="100000">
                                          <p:val>
                                            <p:strVal val="#ppt_w"/>
                                          </p:val>
                                        </p:tav>
                                      </p:tavLst>
                                    </p:anim>
                                    <p:anim calcmode="lin" valueType="num">
                                      <p:cBhvr>
                                        <p:cTn id="74" dur="1000" fill="hold"/>
                                        <p:tgtEl>
                                          <p:spTgt spid="49"/>
                                        </p:tgtEl>
                                        <p:attrNameLst>
                                          <p:attrName>ppt_h</p:attrName>
                                        </p:attrNameLst>
                                      </p:cBhvr>
                                      <p:tavLst>
                                        <p:tav tm="0">
                                          <p:val>
                                            <p:fltVal val="0"/>
                                          </p:val>
                                        </p:tav>
                                        <p:tav tm="100000">
                                          <p:val>
                                            <p:strVal val="#ppt_h"/>
                                          </p:val>
                                        </p:tav>
                                      </p:tavLst>
                                    </p:anim>
                                    <p:anim calcmode="lin" valueType="num">
                                      <p:cBhvr>
                                        <p:cTn id="75" dur="1000" fill="hold"/>
                                        <p:tgtEl>
                                          <p:spTgt spid="49"/>
                                        </p:tgtEl>
                                        <p:attrNameLst>
                                          <p:attrName>style.rotation</p:attrName>
                                        </p:attrNameLst>
                                      </p:cBhvr>
                                      <p:tavLst>
                                        <p:tav tm="0">
                                          <p:val>
                                            <p:fltVal val="90"/>
                                          </p:val>
                                        </p:tav>
                                        <p:tav tm="100000">
                                          <p:val>
                                            <p:fltVal val="0"/>
                                          </p:val>
                                        </p:tav>
                                      </p:tavLst>
                                    </p:anim>
                                    <p:animEffect transition="in" filter="fade">
                                      <p:cBhvr>
                                        <p:cTn id="76" dur="1000"/>
                                        <p:tgtEl>
                                          <p:spTgt spid="49"/>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p:cTn id="79" dur="1000" fill="hold"/>
                                        <p:tgtEl>
                                          <p:spTgt spid="52"/>
                                        </p:tgtEl>
                                        <p:attrNameLst>
                                          <p:attrName>ppt_w</p:attrName>
                                        </p:attrNameLst>
                                      </p:cBhvr>
                                      <p:tavLst>
                                        <p:tav tm="0">
                                          <p:val>
                                            <p:fltVal val="0"/>
                                          </p:val>
                                        </p:tav>
                                        <p:tav tm="100000">
                                          <p:val>
                                            <p:strVal val="#ppt_w"/>
                                          </p:val>
                                        </p:tav>
                                      </p:tavLst>
                                    </p:anim>
                                    <p:anim calcmode="lin" valueType="num">
                                      <p:cBhvr>
                                        <p:cTn id="80" dur="1000" fill="hold"/>
                                        <p:tgtEl>
                                          <p:spTgt spid="52"/>
                                        </p:tgtEl>
                                        <p:attrNameLst>
                                          <p:attrName>ppt_h</p:attrName>
                                        </p:attrNameLst>
                                      </p:cBhvr>
                                      <p:tavLst>
                                        <p:tav tm="0">
                                          <p:val>
                                            <p:fltVal val="0"/>
                                          </p:val>
                                        </p:tav>
                                        <p:tav tm="100000">
                                          <p:val>
                                            <p:strVal val="#ppt_h"/>
                                          </p:val>
                                        </p:tav>
                                      </p:tavLst>
                                    </p:anim>
                                    <p:anim calcmode="lin" valueType="num">
                                      <p:cBhvr>
                                        <p:cTn id="81" dur="1000" fill="hold"/>
                                        <p:tgtEl>
                                          <p:spTgt spid="52"/>
                                        </p:tgtEl>
                                        <p:attrNameLst>
                                          <p:attrName>style.rotation</p:attrName>
                                        </p:attrNameLst>
                                      </p:cBhvr>
                                      <p:tavLst>
                                        <p:tav tm="0">
                                          <p:val>
                                            <p:fltVal val="90"/>
                                          </p:val>
                                        </p:tav>
                                        <p:tav tm="100000">
                                          <p:val>
                                            <p:fltVal val="0"/>
                                          </p:val>
                                        </p:tav>
                                      </p:tavLst>
                                    </p:anim>
                                    <p:animEffect transition="in" filter="fade">
                                      <p:cBhvr>
                                        <p:cTn id="82" dur="1000"/>
                                        <p:tgtEl>
                                          <p:spTgt spid="52"/>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 calcmode="lin" valueType="num">
                                      <p:cBhvr>
                                        <p:cTn id="85" dur="1000" fill="hold"/>
                                        <p:tgtEl>
                                          <p:spTgt spid="51"/>
                                        </p:tgtEl>
                                        <p:attrNameLst>
                                          <p:attrName>ppt_w</p:attrName>
                                        </p:attrNameLst>
                                      </p:cBhvr>
                                      <p:tavLst>
                                        <p:tav tm="0">
                                          <p:val>
                                            <p:fltVal val="0"/>
                                          </p:val>
                                        </p:tav>
                                        <p:tav tm="100000">
                                          <p:val>
                                            <p:strVal val="#ppt_w"/>
                                          </p:val>
                                        </p:tav>
                                      </p:tavLst>
                                    </p:anim>
                                    <p:anim calcmode="lin" valueType="num">
                                      <p:cBhvr>
                                        <p:cTn id="86" dur="1000" fill="hold"/>
                                        <p:tgtEl>
                                          <p:spTgt spid="51"/>
                                        </p:tgtEl>
                                        <p:attrNameLst>
                                          <p:attrName>ppt_h</p:attrName>
                                        </p:attrNameLst>
                                      </p:cBhvr>
                                      <p:tavLst>
                                        <p:tav tm="0">
                                          <p:val>
                                            <p:fltVal val="0"/>
                                          </p:val>
                                        </p:tav>
                                        <p:tav tm="100000">
                                          <p:val>
                                            <p:strVal val="#ppt_h"/>
                                          </p:val>
                                        </p:tav>
                                      </p:tavLst>
                                    </p:anim>
                                    <p:anim calcmode="lin" valueType="num">
                                      <p:cBhvr>
                                        <p:cTn id="87" dur="1000" fill="hold"/>
                                        <p:tgtEl>
                                          <p:spTgt spid="51"/>
                                        </p:tgtEl>
                                        <p:attrNameLst>
                                          <p:attrName>style.rotation</p:attrName>
                                        </p:attrNameLst>
                                      </p:cBhvr>
                                      <p:tavLst>
                                        <p:tav tm="0">
                                          <p:val>
                                            <p:fltVal val="90"/>
                                          </p:val>
                                        </p:tav>
                                        <p:tav tm="100000">
                                          <p:val>
                                            <p:fltVal val="0"/>
                                          </p:val>
                                        </p:tav>
                                      </p:tavLst>
                                    </p:anim>
                                    <p:animEffect transition="in" filter="fade">
                                      <p:cBhvr>
                                        <p:cTn id="88" dur="1000"/>
                                        <p:tgtEl>
                                          <p:spTgt spid="51"/>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1000" fill="hold"/>
                                        <p:tgtEl>
                                          <p:spTgt spid="54"/>
                                        </p:tgtEl>
                                        <p:attrNameLst>
                                          <p:attrName>ppt_w</p:attrName>
                                        </p:attrNameLst>
                                      </p:cBhvr>
                                      <p:tavLst>
                                        <p:tav tm="0">
                                          <p:val>
                                            <p:fltVal val="0"/>
                                          </p:val>
                                        </p:tav>
                                        <p:tav tm="100000">
                                          <p:val>
                                            <p:strVal val="#ppt_w"/>
                                          </p:val>
                                        </p:tav>
                                      </p:tavLst>
                                    </p:anim>
                                    <p:anim calcmode="lin" valueType="num">
                                      <p:cBhvr>
                                        <p:cTn id="92" dur="1000" fill="hold"/>
                                        <p:tgtEl>
                                          <p:spTgt spid="54"/>
                                        </p:tgtEl>
                                        <p:attrNameLst>
                                          <p:attrName>ppt_h</p:attrName>
                                        </p:attrNameLst>
                                      </p:cBhvr>
                                      <p:tavLst>
                                        <p:tav tm="0">
                                          <p:val>
                                            <p:fltVal val="0"/>
                                          </p:val>
                                        </p:tav>
                                        <p:tav tm="100000">
                                          <p:val>
                                            <p:strVal val="#ppt_h"/>
                                          </p:val>
                                        </p:tav>
                                      </p:tavLst>
                                    </p:anim>
                                    <p:anim calcmode="lin" valueType="num">
                                      <p:cBhvr>
                                        <p:cTn id="93" dur="1000" fill="hold"/>
                                        <p:tgtEl>
                                          <p:spTgt spid="54"/>
                                        </p:tgtEl>
                                        <p:attrNameLst>
                                          <p:attrName>style.rotation</p:attrName>
                                        </p:attrNameLst>
                                      </p:cBhvr>
                                      <p:tavLst>
                                        <p:tav tm="0">
                                          <p:val>
                                            <p:fltVal val="90"/>
                                          </p:val>
                                        </p:tav>
                                        <p:tav tm="100000">
                                          <p:val>
                                            <p:fltVal val="0"/>
                                          </p:val>
                                        </p:tav>
                                      </p:tavLst>
                                    </p:anim>
                                    <p:animEffect transition="in" filter="fade">
                                      <p:cBhvr>
                                        <p:cTn id="94" dur="1000"/>
                                        <p:tgtEl>
                                          <p:spTgt spid="54"/>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1000" fill="hold"/>
                                        <p:tgtEl>
                                          <p:spTgt spid="55"/>
                                        </p:tgtEl>
                                        <p:attrNameLst>
                                          <p:attrName>ppt_w</p:attrName>
                                        </p:attrNameLst>
                                      </p:cBhvr>
                                      <p:tavLst>
                                        <p:tav tm="0">
                                          <p:val>
                                            <p:fltVal val="0"/>
                                          </p:val>
                                        </p:tav>
                                        <p:tav tm="100000">
                                          <p:val>
                                            <p:strVal val="#ppt_w"/>
                                          </p:val>
                                        </p:tav>
                                      </p:tavLst>
                                    </p:anim>
                                    <p:anim calcmode="lin" valueType="num">
                                      <p:cBhvr>
                                        <p:cTn id="98" dur="1000" fill="hold"/>
                                        <p:tgtEl>
                                          <p:spTgt spid="55"/>
                                        </p:tgtEl>
                                        <p:attrNameLst>
                                          <p:attrName>ppt_h</p:attrName>
                                        </p:attrNameLst>
                                      </p:cBhvr>
                                      <p:tavLst>
                                        <p:tav tm="0">
                                          <p:val>
                                            <p:fltVal val="0"/>
                                          </p:val>
                                        </p:tav>
                                        <p:tav tm="100000">
                                          <p:val>
                                            <p:strVal val="#ppt_h"/>
                                          </p:val>
                                        </p:tav>
                                      </p:tavLst>
                                    </p:anim>
                                    <p:anim calcmode="lin" valueType="num">
                                      <p:cBhvr>
                                        <p:cTn id="99" dur="1000" fill="hold"/>
                                        <p:tgtEl>
                                          <p:spTgt spid="55"/>
                                        </p:tgtEl>
                                        <p:attrNameLst>
                                          <p:attrName>style.rotation</p:attrName>
                                        </p:attrNameLst>
                                      </p:cBhvr>
                                      <p:tavLst>
                                        <p:tav tm="0">
                                          <p:val>
                                            <p:fltVal val="90"/>
                                          </p:val>
                                        </p:tav>
                                        <p:tav tm="100000">
                                          <p:val>
                                            <p:fltVal val="0"/>
                                          </p:val>
                                        </p:tav>
                                      </p:tavLst>
                                    </p:anim>
                                    <p:animEffect transition="in" filter="fade">
                                      <p:cBhvr>
                                        <p:cTn id="100" dur="1000"/>
                                        <p:tgtEl>
                                          <p:spTgt spid="55"/>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p:cTn id="103" dur="1000" fill="hold"/>
                                        <p:tgtEl>
                                          <p:spTgt spid="56"/>
                                        </p:tgtEl>
                                        <p:attrNameLst>
                                          <p:attrName>ppt_w</p:attrName>
                                        </p:attrNameLst>
                                      </p:cBhvr>
                                      <p:tavLst>
                                        <p:tav tm="0">
                                          <p:val>
                                            <p:fltVal val="0"/>
                                          </p:val>
                                        </p:tav>
                                        <p:tav tm="100000">
                                          <p:val>
                                            <p:strVal val="#ppt_w"/>
                                          </p:val>
                                        </p:tav>
                                      </p:tavLst>
                                    </p:anim>
                                    <p:anim calcmode="lin" valueType="num">
                                      <p:cBhvr>
                                        <p:cTn id="104" dur="1000" fill="hold"/>
                                        <p:tgtEl>
                                          <p:spTgt spid="56"/>
                                        </p:tgtEl>
                                        <p:attrNameLst>
                                          <p:attrName>ppt_h</p:attrName>
                                        </p:attrNameLst>
                                      </p:cBhvr>
                                      <p:tavLst>
                                        <p:tav tm="0">
                                          <p:val>
                                            <p:fltVal val="0"/>
                                          </p:val>
                                        </p:tav>
                                        <p:tav tm="100000">
                                          <p:val>
                                            <p:strVal val="#ppt_h"/>
                                          </p:val>
                                        </p:tav>
                                      </p:tavLst>
                                    </p:anim>
                                    <p:anim calcmode="lin" valueType="num">
                                      <p:cBhvr>
                                        <p:cTn id="105" dur="1000" fill="hold"/>
                                        <p:tgtEl>
                                          <p:spTgt spid="56"/>
                                        </p:tgtEl>
                                        <p:attrNameLst>
                                          <p:attrName>style.rotation</p:attrName>
                                        </p:attrNameLst>
                                      </p:cBhvr>
                                      <p:tavLst>
                                        <p:tav tm="0">
                                          <p:val>
                                            <p:fltVal val="90"/>
                                          </p:val>
                                        </p:tav>
                                        <p:tav tm="100000">
                                          <p:val>
                                            <p:fltVal val="0"/>
                                          </p:val>
                                        </p:tav>
                                      </p:tavLst>
                                    </p:anim>
                                    <p:animEffect transition="in" filter="fade">
                                      <p:cBhvr>
                                        <p:cTn id="106" dur="1000"/>
                                        <p:tgtEl>
                                          <p:spTgt spid="56"/>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1000" fill="hold"/>
                                        <p:tgtEl>
                                          <p:spTgt spid="57"/>
                                        </p:tgtEl>
                                        <p:attrNameLst>
                                          <p:attrName>ppt_w</p:attrName>
                                        </p:attrNameLst>
                                      </p:cBhvr>
                                      <p:tavLst>
                                        <p:tav tm="0">
                                          <p:val>
                                            <p:fltVal val="0"/>
                                          </p:val>
                                        </p:tav>
                                        <p:tav tm="100000">
                                          <p:val>
                                            <p:strVal val="#ppt_w"/>
                                          </p:val>
                                        </p:tav>
                                      </p:tavLst>
                                    </p:anim>
                                    <p:anim calcmode="lin" valueType="num">
                                      <p:cBhvr>
                                        <p:cTn id="110" dur="1000" fill="hold"/>
                                        <p:tgtEl>
                                          <p:spTgt spid="57"/>
                                        </p:tgtEl>
                                        <p:attrNameLst>
                                          <p:attrName>ppt_h</p:attrName>
                                        </p:attrNameLst>
                                      </p:cBhvr>
                                      <p:tavLst>
                                        <p:tav tm="0">
                                          <p:val>
                                            <p:fltVal val="0"/>
                                          </p:val>
                                        </p:tav>
                                        <p:tav tm="100000">
                                          <p:val>
                                            <p:strVal val="#ppt_h"/>
                                          </p:val>
                                        </p:tav>
                                      </p:tavLst>
                                    </p:anim>
                                    <p:anim calcmode="lin" valueType="num">
                                      <p:cBhvr>
                                        <p:cTn id="111" dur="1000" fill="hold"/>
                                        <p:tgtEl>
                                          <p:spTgt spid="57"/>
                                        </p:tgtEl>
                                        <p:attrNameLst>
                                          <p:attrName>style.rotation</p:attrName>
                                        </p:attrNameLst>
                                      </p:cBhvr>
                                      <p:tavLst>
                                        <p:tav tm="0">
                                          <p:val>
                                            <p:fltVal val="90"/>
                                          </p:val>
                                        </p:tav>
                                        <p:tav tm="100000">
                                          <p:val>
                                            <p:fltVal val="0"/>
                                          </p:val>
                                        </p:tav>
                                      </p:tavLst>
                                    </p:anim>
                                    <p:animEffect transition="in" filter="fade">
                                      <p:cBhvr>
                                        <p:cTn id="112" dur="1000"/>
                                        <p:tgtEl>
                                          <p:spTgt spid="57"/>
                                        </p:tgtEl>
                                      </p:cBhvr>
                                    </p:animEffect>
                                  </p:childTnLst>
                                </p:cTn>
                              </p:par>
                              <p:par>
                                <p:cTn id="113" presetID="31" presetClass="entr" presetSubtype="0" fill="hold" nodeType="with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1000" fill="hold"/>
                                        <p:tgtEl>
                                          <p:spTgt spid="26"/>
                                        </p:tgtEl>
                                        <p:attrNameLst>
                                          <p:attrName>ppt_w</p:attrName>
                                        </p:attrNameLst>
                                      </p:cBhvr>
                                      <p:tavLst>
                                        <p:tav tm="0">
                                          <p:val>
                                            <p:fltVal val="0"/>
                                          </p:val>
                                        </p:tav>
                                        <p:tav tm="100000">
                                          <p:val>
                                            <p:strVal val="#ppt_w"/>
                                          </p:val>
                                        </p:tav>
                                      </p:tavLst>
                                    </p:anim>
                                    <p:anim calcmode="lin" valueType="num">
                                      <p:cBhvr>
                                        <p:cTn id="116" dur="1000" fill="hold"/>
                                        <p:tgtEl>
                                          <p:spTgt spid="26"/>
                                        </p:tgtEl>
                                        <p:attrNameLst>
                                          <p:attrName>ppt_h</p:attrName>
                                        </p:attrNameLst>
                                      </p:cBhvr>
                                      <p:tavLst>
                                        <p:tav tm="0">
                                          <p:val>
                                            <p:fltVal val="0"/>
                                          </p:val>
                                        </p:tav>
                                        <p:tav tm="100000">
                                          <p:val>
                                            <p:strVal val="#ppt_h"/>
                                          </p:val>
                                        </p:tav>
                                      </p:tavLst>
                                    </p:anim>
                                    <p:anim calcmode="lin" valueType="num">
                                      <p:cBhvr>
                                        <p:cTn id="117" dur="1000" fill="hold"/>
                                        <p:tgtEl>
                                          <p:spTgt spid="26"/>
                                        </p:tgtEl>
                                        <p:attrNameLst>
                                          <p:attrName>style.rotation</p:attrName>
                                        </p:attrNameLst>
                                      </p:cBhvr>
                                      <p:tavLst>
                                        <p:tav tm="0">
                                          <p:val>
                                            <p:fltVal val="90"/>
                                          </p:val>
                                        </p:tav>
                                        <p:tav tm="100000">
                                          <p:val>
                                            <p:fltVal val="0"/>
                                          </p:val>
                                        </p:tav>
                                      </p:tavLst>
                                    </p:anim>
                                    <p:animEffect transition="in" filter="fade">
                                      <p:cBhvr>
                                        <p:cTn id="118" dur="1000"/>
                                        <p:tgtEl>
                                          <p:spTgt spid="26"/>
                                        </p:tgtEl>
                                      </p:cBhvr>
                                    </p:animEffect>
                                  </p:childTnLst>
                                </p:cTn>
                              </p:par>
                            </p:childTnLst>
                          </p:cTn>
                        </p:par>
                        <p:par>
                          <p:cTn id="119" fill="hold">
                            <p:stCondLst>
                              <p:cond delay="3000"/>
                            </p:stCondLst>
                            <p:childTnLst>
                              <p:par>
                                <p:cTn id="120" presetID="16" presetClass="entr" presetSubtype="21" fill="hold" grpId="0" nodeType="afterEffect">
                                  <p:stCondLst>
                                    <p:cond delay="0"/>
                                  </p:stCondLst>
                                  <p:childTnLst>
                                    <p:set>
                                      <p:cBhvr>
                                        <p:cTn id="121" dur="1" fill="hold">
                                          <p:stCondLst>
                                            <p:cond delay="0"/>
                                          </p:stCondLst>
                                        </p:cTn>
                                        <p:tgtEl>
                                          <p:spTgt spid="6"/>
                                        </p:tgtEl>
                                        <p:attrNameLst>
                                          <p:attrName>style.visibility</p:attrName>
                                        </p:attrNameLst>
                                      </p:cBhvr>
                                      <p:to>
                                        <p:strVal val="visible"/>
                                      </p:to>
                                    </p:set>
                                    <p:animEffect transition="in" filter="barn(inVertical)">
                                      <p:cBhvr>
                                        <p:cTn id="122" dur="500"/>
                                        <p:tgtEl>
                                          <p:spTgt spid="6"/>
                                        </p:tgtEl>
                                      </p:cBhvr>
                                    </p:animEffect>
                                  </p:childTnLst>
                                </p:cTn>
                              </p:par>
                            </p:childTnLst>
                          </p:cTn>
                        </p:par>
                        <p:par>
                          <p:cTn id="123" fill="hold">
                            <p:stCondLst>
                              <p:cond delay="3500"/>
                            </p:stCondLst>
                            <p:childTnLst>
                              <p:par>
                                <p:cTn id="124" presetID="21" presetClass="entr" presetSubtype="1" fill="hold" grpId="0" nodeType="after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wheel(1)">
                                      <p:cBhvr>
                                        <p:cTn id="126" dur="2000"/>
                                        <p:tgtEl>
                                          <p:spTgt spid="31"/>
                                        </p:tgtEl>
                                      </p:cBhvr>
                                    </p:animEffect>
                                  </p:childTnLst>
                                </p:cTn>
                              </p:par>
                            </p:childTnLst>
                          </p:cTn>
                        </p:par>
                        <p:par>
                          <p:cTn id="127" fill="hold">
                            <p:stCondLst>
                              <p:cond delay="5500"/>
                            </p:stCondLst>
                            <p:childTnLst>
                              <p:par>
                                <p:cTn id="128" presetID="53" presetClass="entr" presetSubtype="16" fill="hold" nodeType="afterEffect">
                                  <p:stCondLst>
                                    <p:cond delay="0"/>
                                  </p:stCondLst>
                                  <p:childTnLst>
                                    <p:set>
                                      <p:cBhvr>
                                        <p:cTn id="129" dur="1" fill="hold">
                                          <p:stCondLst>
                                            <p:cond delay="0"/>
                                          </p:stCondLst>
                                        </p:cTn>
                                        <p:tgtEl>
                                          <p:spTgt spid="4098"/>
                                        </p:tgtEl>
                                        <p:attrNameLst>
                                          <p:attrName>style.visibility</p:attrName>
                                        </p:attrNameLst>
                                      </p:cBhvr>
                                      <p:to>
                                        <p:strVal val="visible"/>
                                      </p:to>
                                    </p:set>
                                    <p:anim calcmode="lin" valueType="num">
                                      <p:cBhvr>
                                        <p:cTn id="130" dur="500" fill="hold"/>
                                        <p:tgtEl>
                                          <p:spTgt spid="4098"/>
                                        </p:tgtEl>
                                        <p:attrNameLst>
                                          <p:attrName>ppt_w</p:attrName>
                                        </p:attrNameLst>
                                      </p:cBhvr>
                                      <p:tavLst>
                                        <p:tav tm="0">
                                          <p:val>
                                            <p:fltVal val="0"/>
                                          </p:val>
                                        </p:tav>
                                        <p:tav tm="100000">
                                          <p:val>
                                            <p:strVal val="#ppt_w"/>
                                          </p:val>
                                        </p:tav>
                                      </p:tavLst>
                                    </p:anim>
                                    <p:anim calcmode="lin" valueType="num">
                                      <p:cBhvr>
                                        <p:cTn id="131" dur="500" fill="hold"/>
                                        <p:tgtEl>
                                          <p:spTgt spid="4098"/>
                                        </p:tgtEl>
                                        <p:attrNameLst>
                                          <p:attrName>ppt_h</p:attrName>
                                        </p:attrNameLst>
                                      </p:cBhvr>
                                      <p:tavLst>
                                        <p:tav tm="0">
                                          <p:val>
                                            <p:fltVal val="0"/>
                                          </p:val>
                                        </p:tav>
                                        <p:tav tm="100000">
                                          <p:val>
                                            <p:strVal val="#ppt_h"/>
                                          </p:val>
                                        </p:tav>
                                      </p:tavLst>
                                    </p:anim>
                                    <p:animEffect transition="in" filter="fade">
                                      <p:cBhvr>
                                        <p:cTn id="132" dur="500"/>
                                        <p:tgtEl>
                                          <p:spTgt spid="4098"/>
                                        </p:tgtEl>
                                      </p:cBhvr>
                                    </p:animEffect>
                                  </p:childTnLst>
                                </p:cTn>
                              </p:par>
                              <p:par>
                                <p:cTn id="133" presetID="53" presetClass="entr" presetSubtype="16" fill="hold" nodeType="withEffect">
                                  <p:stCondLst>
                                    <p:cond delay="0"/>
                                  </p:stCondLst>
                                  <p:childTnLst>
                                    <p:set>
                                      <p:cBhvr>
                                        <p:cTn id="134" dur="1" fill="hold">
                                          <p:stCondLst>
                                            <p:cond delay="0"/>
                                          </p:stCondLst>
                                        </p:cTn>
                                        <p:tgtEl>
                                          <p:spTgt spid="30"/>
                                        </p:tgtEl>
                                        <p:attrNameLst>
                                          <p:attrName>style.visibility</p:attrName>
                                        </p:attrNameLst>
                                      </p:cBhvr>
                                      <p:to>
                                        <p:strVal val="visible"/>
                                      </p:to>
                                    </p:set>
                                    <p:anim calcmode="lin" valueType="num">
                                      <p:cBhvr>
                                        <p:cTn id="135" dur="500" fill="hold"/>
                                        <p:tgtEl>
                                          <p:spTgt spid="30"/>
                                        </p:tgtEl>
                                        <p:attrNameLst>
                                          <p:attrName>ppt_w</p:attrName>
                                        </p:attrNameLst>
                                      </p:cBhvr>
                                      <p:tavLst>
                                        <p:tav tm="0">
                                          <p:val>
                                            <p:fltVal val="0"/>
                                          </p:val>
                                        </p:tav>
                                        <p:tav tm="100000">
                                          <p:val>
                                            <p:strVal val="#ppt_w"/>
                                          </p:val>
                                        </p:tav>
                                      </p:tavLst>
                                    </p:anim>
                                    <p:anim calcmode="lin" valueType="num">
                                      <p:cBhvr>
                                        <p:cTn id="136" dur="500" fill="hold"/>
                                        <p:tgtEl>
                                          <p:spTgt spid="30"/>
                                        </p:tgtEl>
                                        <p:attrNameLst>
                                          <p:attrName>ppt_h</p:attrName>
                                        </p:attrNameLst>
                                      </p:cBhvr>
                                      <p:tavLst>
                                        <p:tav tm="0">
                                          <p:val>
                                            <p:fltVal val="0"/>
                                          </p:val>
                                        </p:tav>
                                        <p:tav tm="100000">
                                          <p:val>
                                            <p:strVal val="#ppt_h"/>
                                          </p:val>
                                        </p:tav>
                                      </p:tavLst>
                                    </p:anim>
                                    <p:animEffect transition="in" filter="fade">
                                      <p:cBhvr>
                                        <p:cTn id="137" dur="500"/>
                                        <p:tgtEl>
                                          <p:spTgt spid="30"/>
                                        </p:tgtEl>
                                      </p:cBhvr>
                                    </p:animEffect>
                                  </p:childTnLst>
                                </p:cTn>
                              </p:par>
                            </p:childTnLst>
                          </p:cTn>
                        </p:par>
                        <p:par>
                          <p:cTn id="138" fill="hold">
                            <p:stCondLst>
                              <p:cond delay="6000"/>
                            </p:stCondLst>
                            <p:childTnLst>
                              <p:par>
                                <p:cTn id="139" presetID="14" presetClass="entr" presetSubtype="10" fill="hold" grpId="0"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randombar(horizontal)">
                                      <p:cBhvr>
                                        <p:cTn id="141" dur="500"/>
                                        <p:tgtEl>
                                          <p:spTgt spid="37"/>
                                        </p:tgtEl>
                                      </p:cBhvr>
                                    </p:animEffect>
                                  </p:childTnLst>
                                </p:cTn>
                              </p:par>
                            </p:childTnLst>
                          </p:cTn>
                        </p:par>
                        <p:par>
                          <p:cTn id="142" fill="hold">
                            <p:stCondLst>
                              <p:cond delay="6500"/>
                            </p:stCondLst>
                            <p:childTnLst>
                              <p:par>
                                <p:cTn id="143" presetID="22" presetClass="entr" presetSubtype="4" fill="hold" nodeType="afterEffect">
                                  <p:stCondLst>
                                    <p:cond delay="0"/>
                                  </p:stCondLst>
                                  <p:childTnLst>
                                    <p:set>
                                      <p:cBhvr>
                                        <p:cTn id="144" dur="1" fill="hold">
                                          <p:stCondLst>
                                            <p:cond delay="0"/>
                                          </p:stCondLst>
                                        </p:cTn>
                                        <p:tgtEl>
                                          <p:spTgt spid="4"/>
                                        </p:tgtEl>
                                        <p:attrNameLst>
                                          <p:attrName>style.visibility</p:attrName>
                                        </p:attrNameLst>
                                      </p:cBhvr>
                                      <p:to>
                                        <p:strVal val="visible"/>
                                      </p:to>
                                    </p:set>
                                    <p:animEffect transition="in" filter="wipe(down)">
                                      <p:cBhvr>
                                        <p:cTn id="145" dur="500"/>
                                        <p:tgtEl>
                                          <p:spTgt spid="4"/>
                                        </p:tgtEl>
                                      </p:cBhvr>
                                    </p:animEffect>
                                  </p:childTnLst>
                                </p:cTn>
                              </p:par>
                            </p:childTnLst>
                          </p:cTn>
                        </p:par>
                        <p:par>
                          <p:cTn id="146" fill="hold">
                            <p:stCondLst>
                              <p:cond delay="7000"/>
                            </p:stCondLst>
                            <p:childTnLst>
                              <p:par>
                                <p:cTn id="147" presetID="22" presetClass="entr" presetSubtype="4" fill="hold" grpId="0" nodeType="after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wipe(down)">
                                      <p:cBhvr>
                                        <p:cTn id="149" dur="500"/>
                                        <p:tgtEl>
                                          <p:spTgt spid="44"/>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3"/>
                                        </p:tgtEl>
                                        <p:attrNameLst>
                                          <p:attrName>style.visibility</p:attrName>
                                        </p:attrNameLst>
                                      </p:cBhvr>
                                      <p:to>
                                        <p:strVal val="visible"/>
                                      </p:to>
                                    </p:set>
                                    <p:animEffect transition="in" filter="fade">
                                      <p:cBhvr>
                                        <p:cTn id="154" dur="500"/>
                                        <p:tgtEl>
                                          <p:spTgt spid="3"/>
                                        </p:tgtEl>
                                      </p:cBhvr>
                                    </p:animEffec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38"/>
                                        </p:tgtEl>
                                        <p:attrNameLst>
                                          <p:attrName>style.visibility</p:attrName>
                                        </p:attrNameLst>
                                      </p:cBhvr>
                                      <p:to>
                                        <p:strVal val="visible"/>
                                      </p:to>
                                    </p:set>
                                    <p:anim calcmode="lin" valueType="num">
                                      <p:cBhvr additive="base">
                                        <p:cTn id="159" dur="500" fill="hold"/>
                                        <p:tgtEl>
                                          <p:spTgt spid="38"/>
                                        </p:tgtEl>
                                        <p:attrNameLst>
                                          <p:attrName>ppt_x</p:attrName>
                                        </p:attrNameLst>
                                      </p:cBhvr>
                                      <p:tavLst>
                                        <p:tav tm="0">
                                          <p:val>
                                            <p:strVal val="#ppt_x"/>
                                          </p:val>
                                        </p:tav>
                                        <p:tav tm="100000">
                                          <p:val>
                                            <p:strVal val="#ppt_x"/>
                                          </p:val>
                                        </p:tav>
                                      </p:tavLst>
                                    </p:anim>
                                    <p:anim calcmode="lin" valueType="num">
                                      <p:cBhvr additive="base">
                                        <p:cTn id="160" dur="500" fill="hold"/>
                                        <p:tgtEl>
                                          <p:spTgt spid="38"/>
                                        </p:tgtEl>
                                        <p:attrNameLst>
                                          <p:attrName>ppt_y</p:attrName>
                                        </p:attrNameLst>
                                      </p:cBhvr>
                                      <p:tavLst>
                                        <p:tav tm="0">
                                          <p:val>
                                            <p:strVal val="1+#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34"/>
                                        </p:tgtEl>
                                        <p:attrNameLst>
                                          <p:attrName>style.visibility</p:attrName>
                                        </p:attrNameLst>
                                      </p:cBhvr>
                                      <p:to>
                                        <p:strVal val="visible"/>
                                      </p:to>
                                    </p:set>
                                    <p:anim calcmode="lin" valueType="num">
                                      <p:cBhvr additive="base">
                                        <p:cTn id="163" dur="500" fill="hold"/>
                                        <p:tgtEl>
                                          <p:spTgt spid="34"/>
                                        </p:tgtEl>
                                        <p:attrNameLst>
                                          <p:attrName>ppt_x</p:attrName>
                                        </p:attrNameLst>
                                      </p:cBhvr>
                                      <p:tavLst>
                                        <p:tav tm="0">
                                          <p:val>
                                            <p:strVal val="#ppt_x"/>
                                          </p:val>
                                        </p:tav>
                                        <p:tav tm="100000">
                                          <p:val>
                                            <p:strVal val="#ppt_x"/>
                                          </p:val>
                                        </p:tav>
                                      </p:tavLst>
                                    </p:anim>
                                    <p:anim calcmode="lin" valueType="num">
                                      <p:cBhvr additive="base">
                                        <p:cTn id="164" dur="500" fill="hold"/>
                                        <p:tgtEl>
                                          <p:spTgt spid="34"/>
                                        </p:tgtEl>
                                        <p:attrNameLst>
                                          <p:attrName>ppt_y</p:attrName>
                                        </p:attrNameLst>
                                      </p:cBhvr>
                                      <p:tavLst>
                                        <p:tav tm="0">
                                          <p:val>
                                            <p:strVal val="0-#ppt_h/2"/>
                                          </p:val>
                                        </p:tav>
                                        <p:tav tm="100000">
                                          <p:val>
                                            <p:strVal val="#ppt_y"/>
                                          </p:val>
                                        </p:tav>
                                      </p:tavLst>
                                    </p:anim>
                                  </p:childTnLst>
                                </p:cTn>
                              </p:par>
                            </p:childTnLst>
                          </p:cTn>
                        </p:par>
                        <p:par>
                          <p:cTn id="165" fill="hold">
                            <p:stCondLst>
                              <p:cond delay="500"/>
                            </p:stCondLst>
                            <p:childTnLst>
                              <p:par>
                                <p:cTn id="166" presetID="16" presetClass="entr" presetSubtype="21" fill="hold" grpId="0" nodeType="afterEffect">
                                  <p:stCondLst>
                                    <p:cond delay="0"/>
                                  </p:stCondLst>
                                  <p:childTnLst>
                                    <p:set>
                                      <p:cBhvr>
                                        <p:cTn id="167" dur="1" fill="hold">
                                          <p:stCondLst>
                                            <p:cond delay="0"/>
                                          </p:stCondLst>
                                        </p:cTn>
                                        <p:tgtEl>
                                          <p:spTgt spid="39"/>
                                        </p:tgtEl>
                                        <p:attrNameLst>
                                          <p:attrName>style.visibility</p:attrName>
                                        </p:attrNameLst>
                                      </p:cBhvr>
                                      <p:to>
                                        <p:strVal val="visible"/>
                                      </p:to>
                                    </p:set>
                                    <p:animEffect transition="in" filter="barn(inVertical)">
                                      <p:cBhvr>
                                        <p:cTn id="168" dur="500"/>
                                        <p:tgtEl>
                                          <p:spTgt spid="39"/>
                                        </p:tgtEl>
                                      </p:cBhvr>
                                    </p:animEffect>
                                  </p:childTnLst>
                                </p:cTn>
                              </p:par>
                              <p:par>
                                <p:cTn id="169" presetID="16" presetClass="entr" presetSubtype="21" fill="hold" grpId="0" nodeType="withEffect">
                                  <p:stCondLst>
                                    <p:cond delay="0"/>
                                  </p:stCondLst>
                                  <p:childTnLst>
                                    <p:set>
                                      <p:cBhvr>
                                        <p:cTn id="170" dur="1" fill="hold">
                                          <p:stCondLst>
                                            <p:cond delay="0"/>
                                          </p:stCondLst>
                                        </p:cTn>
                                        <p:tgtEl>
                                          <p:spTgt spid="40"/>
                                        </p:tgtEl>
                                        <p:attrNameLst>
                                          <p:attrName>style.visibility</p:attrName>
                                        </p:attrNameLst>
                                      </p:cBhvr>
                                      <p:to>
                                        <p:strVal val="visible"/>
                                      </p:to>
                                    </p:set>
                                    <p:animEffect transition="in" filter="barn(inVertical)">
                                      <p:cBhvr>
                                        <p:cTn id="17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1" grpId="0" animBg="1"/>
      <p:bldP spid="43" grpId="0" animBg="1"/>
      <p:bldP spid="45" grpId="0" animBg="1"/>
      <p:bldP spid="46" grpId="0" animBg="1"/>
      <p:bldP spid="47" grpId="0" animBg="1"/>
      <p:bldP spid="48" grpId="0" animBg="1"/>
      <p:bldP spid="50" grpId="0" animBg="1"/>
      <p:bldP spid="49" grpId="0" animBg="1"/>
      <p:bldP spid="52" grpId="0" animBg="1"/>
      <p:bldP spid="51" grpId="0" animBg="1"/>
      <p:bldP spid="54" grpId="0" animBg="1"/>
      <p:bldP spid="55" grpId="0" animBg="1"/>
      <p:bldP spid="56" grpId="0" animBg="1"/>
      <p:bldP spid="57" grpId="0" animBg="1"/>
      <p:bldP spid="31" grpId="0" animBg="1"/>
      <p:bldP spid="6" grpId="0" animBg="1"/>
      <p:bldP spid="37" grpId="0" animBg="1"/>
      <p:bldP spid="3" grpId="0"/>
      <p:bldP spid="39" grpId="0"/>
      <p:bldP spid="40" grpId="0"/>
      <p:bldP spid="42"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980661" y="-13252"/>
            <a:ext cx="10972800" cy="1143000"/>
          </a:xfrm>
        </p:spPr>
        <p:txBody>
          <a:bodyPr/>
          <a:lstStyle/>
          <a:p>
            <a:r>
              <a:rPr lang="es-EC" sz="3600" i="0" dirty="0">
                <a:solidFill>
                  <a:schemeClr val="tx1"/>
                </a:solidFill>
                <a:latin typeface="Calibri" panose="020F0502020204030204" pitchFamily="34" charset="0"/>
                <a:cs typeface="Calibri" panose="020F0502020204030204" pitchFamily="34" charset="0"/>
              </a:rPr>
              <a:t>CONCLUSIONES</a:t>
            </a:r>
          </a:p>
        </p:txBody>
      </p:sp>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30</a:t>
            </a:r>
          </a:p>
        </p:txBody>
      </p:sp>
      <p:graphicFrame>
        <p:nvGraphicFramePr>
          <p:cNvPr id="6" name="Diagrama 5">
            <a:extLst>
              <a:ext uri="{FF2B5EF4-FFF2-40B4-BE49-F238E27FC236}">
                <a16:creationId xmlns:a16="http://schemas.microsoft.com/office/drawing/2014/main" id="{604BA204-D089-4AF4-A0CD-74E99BCDF123}"/>
              </a:ext>
            </a:extLst>
          </p:cNvPr>
          <p:cNvGraphicFramePr/>
          <p:nvPr>
            <p:extLst>
              <p:ext uri="{D42A27DB-BD31-4B8C-83A1-F6EECF244321}">
                <p14:modId xmlns:p14="http://schemas.microsoft.com/office/powerpoint/2010/main" val="4052500283"/>
              </p:ext>
            </p:extLst>
          </p:nvPr>
        </p:nvGraphicFramePr>
        <p:xfrm>
          <a:off x="772113" y="1144287"/>
          <a:ext cx="11389895" cy="4569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3928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A516CE0A-0B46-424B-8790-BCD521C42A6A}"/>
                                            </p:graphicEl>
                                          </p:spTgt>
                                        </p:tgtEl>
                                        <p:attrNameLst>
                                          <p:attrName>style.visibility</p:attrName>
                                        </p:attrNameLst>
                                      </p:cBhvr>
                                      <p:to>
                                        <p:strVal val="visible"/>
                                      </p:to>
                                    </p:set>
                                    <p:anim calcmode="lin" valueType="num">
                                      <p:cBhvr additive="base">
                                        <p:cTn id="7" dur="500" fill="hold"/>
                                        <p:tgtEl>
                                          <p:spTgt spid="6">
                                            <p:graphicEl>
                                              <a:dgm id="{A516CE0A-0B46-424B-8790-BCD521C42A6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A516CE0A-0B46-424B-8790-BCD521C42A6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E04F12E7-8302-4617-82C3-4E37CE7A5D1F}"/>
                                            </p:graphicEl>
                                          </p:spTgt>
                                        </p:tgtEl>
                                        <p:attrNameLst>
                                          <p:attrName>style.visibility</p:attrName>
                                        </p:attrNameLst>
                                      </p:cBhvr>
                                      <p:to>
                                        <p:strVal val="visible"/>
                                      </p:to>
                                    </p:set>
                                    <p:anim calcmode="lin" valueType="num">
                                      <p:cBhvr additive="base">
                                        <p:cTn id="11" dur="500" fill="hold"/>
                                        <p:tgtEl>
                                          <p:spTgt spid="6">
                                            <p:graphicEl>
                                              <a:dgm id="{E04F12E7-8302-4617-82C3-4E37CE7A5D1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E04F12E7-8302-4617-82C3-4E37CE7A5D1F}"/>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graphicEl>
                                              <a:dgm id="{6E0C91BD-B158-4514-8E39-4DD6F2F6D09C}"/>
                                            </p:graphicEl>
                                          </p:spTgt>
                                        </p:tgtEl>
                                        <p:attrNameLst>
                                          <p:attrName>style.visibility</p:attrName>
                                        </p:attrNameLst>
                                      </p:cBhvr>
                                      <p:to>
                                        <p:strVal val="visible"/>
                                      </p:to>
                                    </p:set>
                                    <p:anim calcmode="lin" valueType="num">
                                      <p:cBhvr additive="base">
                                        <p:cTn id="17" dur="500" fill="hold"/>
                                        <p:tgtEl>
                                          <p:spTgt spid="6">
                                            <p:graphicEl>
                                              <a:dgm id="{6E0C91BD-B158-4514-8E39-4DD6F2F6D09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6E0C91BD-B158-4514-8E39-4DD6F2F6D09C}"/>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graphicEl>
                                              <a:dgm id="{C5737EF4-3658-47FB-BA07-7111AD0E26D3}"/>
                                            </p:graphicEl>
                                          </p:spTgt>
                                        </p:tgtEl>
                                        <p:attrNameLst>
                                          <p:attrName>style.visibility</p:attrName>
                                        </p:attrNameLst>
                                      </p:cBhvr>
                                      <p:to>
                                        <p:strVal val="visible"/>
                                      </p:to>
                                    </p:set>
                                    <p:anim calcmode="lin" valueType="num">
                                      <p:cBhvr additive="base">
                                        <p:cTn id="21" dur="500" fill="hold"/>
                                        <p:tgtEl>
                                          <p:spTgt spid="6">
                                            <p:graphicEl>
                                              <a:dgm id="{C5737EF4-3658-47FB-BA07-7111AD0E26D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C5737EF4-3658-47FB-BA07-7111AD0E26D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980661" y="-13252"/>
            <a:ext cx="10972800" cy="1143000"/>
          </a:xfrm>
        </p:spPr>
        <p:txBody>
          <a:bodyPr/>
          <a:lstStyle/>
          <a:p>
            <a:r>
              <a:rPr lang="es-EC" sz="3600" i="0" dirty="0">
                <a:solidFill>
                  <a:schemeClr val="tx1"/>
                </a:solidFill>
                <a:latin typeface="Calibri" panose="020F0502020204030204" pitchFamily="34" charset="0"/>
                <a:cs typeface="Calibri" panose="020F0502020204030204" pitchFamily="34" charset="0"/>
              </a:rPr>
              <a:t>CONCLUSIONES</a:t>
            </a:r>
          </a:p>
        </p:txBody>
      </p:sp>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31</a:t>
            </a:r>
          </a:p>
        </p:txBody>
      </p:sp>
      <p:graphicFrame>
        <p:nvGraphicFramePr>
          <p:cNvPr id="5" name="Diagrama 4">
            <a:extLst>
              <a:ext uri="{FF2B5EF4-FFF2-40B4-BE49-F238E27FC236}">
                <a16:creationId xmlns:a16="http://schemas.microsoft.com/office/drawing/2014/main" id="{EE293A98-6336-491D-9FC7-D08D7286BB71}"/>
              </a:ext>
            </a:extLst>
          </p:cNvPr>
          <p:cNvGraphicFramePr/>
          <p:nvPr>
            <p:extLst>
              <p:ext uri="{D42A27DB-BD31-4B8C-83A1-F6EECF244321}">
                <p14:modId xmlns:p14="http://schemas.microsoft.com/office/powerpoint/2010/main" val="172300215"/>
              </p:ext>
            </p:extLst>
          </p:nvPr>
        </p:nvGraphicFramePr>
        <p:xfrm>
          <a:off x="272716" y="609600"/>
          <a:ext cx="11887197" cy="5325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681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6E0C91BD-B158-4514-8E39-4DD6F2F6D09C}"/>
                                            </p:graphicEl>
                                          </p:spTgt>
                                        </p:tgtEl>
                                        <p:attrNameLst>
                                          <p:attrName>style.visibility</p:attrName>
                                        </p:attrNameLst>
                                      </p:cBhvr>
                                      <p:to>
                                        <p:strVal val="visible"/>
                                      </p:to>
                                    </p:set>
                                    <p:animEffect transition="in" filter="barn(inVertical)">
                                      <p:cBhvr>
                                        <p:cTn id="7" dur="500"/>
                                        <p:tgtEl>
                                          <p:spTgt spid="5">
                                            <p:graphicEl>
                                              <a:dgm id="{6E0C91BD-B158-4514-8E39-4DD6F2F6D09C}"/>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graphicEl>
                                              <a:dgm id="{C5737EF4-3658-47FB-BA07-7111AD0E26D3}"/>
                                            </p:graphicEl>
                                          </p:spTgt>
                                        </p:tgtEl>
                                        <p:attrNameLst>
                                          <p:attrName>style.visibility</p:attrName>
                                        </p:attrNameLst>
                                      </p:cBhvr>
                                      <p:to>
                                        <p:strVal val="visible"/>
                                      </p:to>
                                    </p:set>
                                    <p:animEffect transition="in" filter="barn(inVertical)">
                                      <p:cBhvr>
                                        <p:cTn id="10" dur="500"/>
                                        <p:tgtEl>
                                          <p:spTgt spid="5">
                                            <p:graphicEl>
                                              <a:dgm id="{C5737EF4-3658-47FB-BA07-7111AD0E26D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graphicEl>
                                              <a:dgm id="{0CF3741C-1C78-472C-9844-268ABFBD3E6E}"/>
                                            </p:graphicEl>
                                          </p:spTgt>
                                        </p:tgtEl>
                                        <p:attrNameLst>
                                          <p:attrName>style.visibility</p:attrName>
                                        </p:attrNameLst>
                                      </p:cBhvr>
                                      <p:to>
                                        <p:strVal val="visible"/>
                                      </p:to>
                                    </p:set>
                                    <p:animEffect transition="in" filter="barn(inVertical)">
                                      <p:cBhvr>
                                        <p:cTn id="15" dur="500"/>
                                        <p:tgtEl>
                                          <p:spTgt spid="5">
                                            <p:graphicEl>
                                              <a:dgm id="{0CF3741C-1C78-472C-9844-268ABFBD3E6E}"/>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graphicEl>
                                              <a:dgm id="{89226D3F-2DD8-4402-9D48-0E77727521FF}"/>
                                            </p:graphicEl>
                                          </p:spTgt>
                                        </p:tgtEl>
                                        <p:attrNameLst>
                                          <p:attrName>style.visibility</p:attrName>
                                        </p:attrNameLst>
                                      </p:cBhvr>
                                      <p:to>
                                        <p:strVal val="visible"/>
                                      </p:to>
                                    </p:set>
                                    <p:animEffect transition="in" filter="barn(inVertical)">
                                      <p:cBhvr>
                                        <p:cTn id="18" dur="500"/>
                                        <p:tgtEl>
                                          <p:spTgt spid="5">
                                            <p:graphicEl>
                                              <a:dgm id="{89226D3F-2DD8-4402-9D48-0E77727521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980661" y="-13252"/>
            <a:ext cx="10972800" cy="1143000"/>
          </a:xfrm>
        </p:spPr>
        <p:txBody>
          <a:bodyPr/>
          <a:lstStyle/>
          <a:p>
            <a:r>
              <a:rPr lang="es-EC" sz="3600" i="0" dirty="0">
                <a:solidFill>
                  <a:schemeClr val="tx1"/>
                </a:solidFill>
                <a:latin typeface="Calibri" panose="020F0502020204030204" pitchFamily="34" charset="0"/>
                <a:cs typeface="Calibri" panose="020F0502020204030204" pitchFamily="34" charset="0"/>
              </a:rPr>
              <a:t>RECOMENDACIONES</a:t>
            </a:r>
          </a:p>
        </p:txBody>
      </p:sp>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32</a:t>
            </a:r>
          </a:p>
        </p:txBody>
      </p:sp>
      <p:graphicFrame>
        <p:nvGraphicFramePr>
          <p:cNvPr id="6" name="Diagrama 5">
            <a:extLst>
              <a:ext uri="{FF2B5EF4-FFF2-40B4-BE49-F238E27FC236}">
                <a16:creationId xmlns:a16="http://schemas.microsoft.com/office/drawing/2014/main" id="{604BA204-D089-4AF4-A0CD-74E99BCDF123}"/>
              </a:ext>
            </a:extLst>
          </p:cNvPr>
          <p:cNvGraphicFramePr/>
          <p:nvPr>
            <p:extLst>
              <p:ext uri="{D42A27DB-BD31-4B8C-83A1-F6EECF244321}">
                <p14:modId xmlns:p14="http://schemas.microsoft.com/office/powerpoint/2010/main" val="3082550428"/>
              </p:ext>
            </p:extLst>
          </p:nvPr>
        </p:nvGraphicFramePr>
        <p:xfrm>
          <a:off x="766618" y="719667"/>
          <a:ext cx="11425382" cy="5168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4950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A516CE0A-0B46-424B-8790-BCD521C42A6A}"/>
                                            </p:graphicEl>
                                          </p:spTgt>
                                        </p:tgtEl>
                                        <p:attrNameLst>
                                          <p:attrName>style.visibility</p:attrName>
                                        </p:attrNameLst>
                                      </p:cBhvr>
                                      <p:to>
                                        <p:strVal val="visible"/>
                                      </p:to>
                                    </p:set>
                                    <p:animEffect transition="in" filter="randombar(horizontal)">
                                      <p:cBhvr>
                                        <p:cTn id="7" dur="500"/>
                                        <p:tgtEl>
                                          <p:spTgt spid="6">
                                            <p:graphicEl>
                                              <a:dgm id="{A516CE0A-0B46-424B-8790-BCD521C42A6A}"/>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graphicEl>
                                              <a:dgm id="{E04F12E7-8302-4617-82C3-4E37CE7A5D1F}"/>
                                            </p:graphicEl>
                                          </p:spTgt>
                                        </p:tgtEl>
                                        <p:attrNameLst>
                                          <p:attrName>style.visibility</p:attrName>
                                        </p:attrNameLst>
                                      </p:cBhvr>
                                      <p:to>
                                        <p:strVal val="visible"/>
                                      </p:to>
                                    </p:set>
                                    <p:animEffect transition="in" filter="randombar(horizontal)">
                                      <p:cBhvr>
                                        <p:cTn id="10" dur="500"/>
                                        <p:tgtEl>
                                          <p:spTgt spid="6">
                                            <p:graphicEl>
                                              <a:dgm id="{E04F12E7-8302-4617-82C3-4E37CE7A5D1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graphicEl>
                                              <a:dgm id="{6E0C91BD-B158-4514-8E39-4DD6F2F6D09C}"/>
                                            </p:graphicEl>
                                          </p:spTgt>
                                        </p:tgtEl>
                                        <p:attrNameLst>
                                          <p:attrName>style.visibility</p:attrName>
                                        </p:attrNameLst>
                                      </p:cBhvr>
                                      <p:to>
                                        <p:strVal val="visible"/>
                                      </p:to>
                                    </p:set>
                                    <p:animEffect transition="in" filter="randombar(horizontal)">
                                      <p:cBhvr>
                                        <p:cTn id="15" dur="500"/>
                                        <p:tgtEl>
                                          <p:spTgt spid="6">
                                            <p:graphicEl>
                                              <a:dgm id="{6E0C91BD-B158-4514-8E39-4DD6F2F6D09C}"/>
                                            </p:graphic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graphicEl>
                                              <a:dgm id="{C5737EF4-3658-47FB-BA07-7111AD0E26D3}"/>
                                            </p:graphicEl>
                                          </p:spTgt>
                                        </p:tgtEl>
                                        <p:attrNameLst>
                                          <p:attrName>style.visibility</p:attrName>
                                        </p:attrNameLst>
                                      </p:cBhvr>
                                      <p:to>
                                        <p:strVal val="visible"/>
                                      </p:to>
                                    </p:set>
                                    <p:animEffect transition="in" filter="randombar(horizontal)">
                                      <p:cBhvr>
                                        <p:cTn id="18" dur="500"/>
                                        <p:tgtEl>
                                          <p:spTgt spid="6">
                                            <p:graphicEl>
                                              <a:dgm id="{C5737EF4-3658-47FB-BA07-7111AD0E26D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graphicEl>
                                              <a:dgm id="{0CF3741C-1C78-472C-9844-268ABFBD3E6E}"/>
                                            </p:graphicEl>
                                          </p:spTgt>
                                        </p:tgtEl>
                                        <p:attrNameLst>
                                          <p:attrName>style.visibility</p:attrName>
                                        </p:attrNameLst>
                                      </p:cBhvr>
                                      <p:to>
                                        <p:strVal val="visible"/>
                                      </p:to>
                                    </p:set>
                                    <p:animEffect transition="in" filter="randombar(horizontal)">
                                      <p:cBhvr>
                                        <p:cTn id="23" dur="500"/>
                                        <p:tgtEl>
                                          <p:spTgt spid="6">
                                            <p:graphicEl>
                                              <a:dgm id="{0CF3741C-1C78-472C-9844-268ABFBD3E6E}"/>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graphicEl>
                                              <a:dgm id="{89226D3F-2DD8-4402-9D48-0E77727521FF}"/>
                                            </p:graphicEl>
                                          </p:spTgt>
                                        </p:tgtEl>
                                        <p:attrNameLst>
                                          <p:attrName>style.visibility</p:attrName>
                                        </p:attrNameLst>
                                      </p:cBhvr>
                                      <p:to>
                                        <p:strVal val="visible"/>
                                      </p:to>
                                    </p:set>
                                    <p:animEffect transition="in" filter="randombar(horizontal)">
                                      <p:cBhvr>
                                        <p:cTn id="26" dur="500"/>
                                        <p:tgtEl>
                                          <p:spTgt spid="6">
                                            <p:graphicEl>
                                              <a:dgm id="{89226D3F-2DD8-4402-9D48-0E77727521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3ECF378-14B1-4C65-8249-67A6EC9EC1E5}"/>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AGRADECIMIENTOS</a:t>
            </a:r>
          </a:p>
        </p:txBody>
      </p:sp>
      <p:pic>
        <p:nvPicPr>
          <p:cNvPr id="10" name="Imagen 9">
            <a:extLst>
              <a:ext uri="{FF2B5EF4-FFF2-40B4-BE49-F238E27FC236}">
                <a16:creationId xmlns:a16="http://schemas.microsoft.com/office/drawing/2014/main" id="{148722F2-0153-4C14-B2A5-B1FC57831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929" y="1100361"/>
            <a:ext cx="1457922" cy="1477535"/>
          </a:xfrm>
          <a:prstGeom prst="rect">
            <a:avLst/>
          </a:prstGeom>
        </p:spPr>
      </p:pic>
      <p:sp>
        <p:nvSpPr>
          <p:cNvPr id="9" name="CuadroTexto 8">
            <a:extLst>
              <a:ext uri="{FF2B5EF4-FFF2-40B4-BE49-F238E27FC236}">
                <a16:creationId xmlns:a16="http://schemas.microsoft.com/office/drawing/2014/main" id="{C8934B26-25E7-4006-BCA6-9994B5A5A7B9}"/>
              </a:ext>
            </a:extLst>
          </p:cNvPr>
          <p:cNvSpPr txBox="1"/>
          <p:nvPr/>
        </p:nvSpPr>
        <p:spPr>
          <a:xfrm>
            <a:off x="1314160" y="3082751"/>
            <a:ext cx="3855938" cy="646331"/>
          </a:xfrm>
          <a:prstGeom prst="rect">
            <a:avLst/>
          </a:prstGeom>
          <a:noFill/>
        </p:spPr>
        <p:txBody>
          <a:bodyPr wrap="square">
            <a:spAutoFit/>
          </a:bodyPr>
          <a:lstStyle/>
          <a:p>
            <a:pPr algn="ctr"/>
            <a:r>
              <a:rPr lang="es-ES" dirty="0">
                <a:latin typeface="Arial" panose="020B0604020202020204" pitchFamily="34" charset="0"/>
                <a:cs typeface="Arial" panose="020B0604020202020204" pitchFamily="34" charset="0"/>
              </a:rPr>
              <a:t>Alma Koch Kaiser M. Sc.</a:t>
            </a:r>
            <a:endParaRPr lang="es-EC" dirty="0">
              <a:effectLst/>
              <a:latin typeface="Arial" panose="020B0604020202020204" pitchFamily="34" charset="0"/>
              <a:ea typeface="Calibri" panose="020F0502020204030204" pitchFamily="34" charset="0"/>
              <a:cs typeface="Arial" panose="020B0604020202020204" pitchFamily="34" charset="0"/>
            </a:endParaRPr>
          </a:p>
          <a:p>
            <a:pPr algn="ctr"/>
            <a:r>
              <a:rPr lang="es-EC" b="1" dirty="0">
                <a:latin typeface="Arial" panose="020B0604020202020204" pitchFamily="34" charset="0"/>
                <a:cs typeface="Arial" panose="020B0604020202020204" pitchFamily="34" charset="0"/>
              </a:rPr>
              <a:t>Directora</a:t>
            </a:r>
          </a:p>
        </p:txBody>
      </p:sp>
      <p:sp>
        <p:nvSpPr>
          <p:cNvPr id="15" name="CuadroTexto 14">
            <a:extLst>
              <a:ext uri="{FF2B5EF4-FFF2-40B4-BE49-F238E27FC236}">
                <a16:creationId xmlns:a16="http://schemas.microsoft.com/office/drawing/2014/main" id="{81C7F3BC-9FAD-485D-83F7-AB120E9E0D62}"/>
              </a:ext>
            </a:extLst>
          </p:cNvPr>
          <p:cNvSpPr txBox="1"/>
          <p:nvPr/>
        </p:nvSpPr>
        <p:spPr>
          <a:xfrm>
            <a:off x="6171851" y="2763616"/>
            <a:ext cx="5316089" cy="3139321"/>
          </a:xfrm>
          <a:prstGeom prst="rect">
            <a:avLst/>
          </a:prstGeom>
          <a:noFill/>
        </p:spPr>
        <p:txBody>
          <a:bodyPr wrap="square">
            <a:spAutoFit/>
          </a:bodyPr>
          <a:lstStyle/>
          <a:p>
            <a:pPr algn="ctr"/>
            <a:r>
              <a:rPr lang="es-EC" dirty="0">
                <a:effectLst/>
                <a:latin typeface="Arial" panose="020B0604020202020204" pitchFamily="34" charset="0"/>
                <a:ea typeface="Calibri" panose="020F0502020204030204" pitchFamily="34" charset="0"/>
                <a:cs typeface="Arial" panose="020B0604020202020204" pitchFamily="34" charset="0"/>
              </a:rPr>
              <a:t>Dra. Jeannette Zurita MD. </a:t>
            </a:r>
            <a:r>
              <a:rPr lang="es-EC" dirty="0" err="1">
                <a:effectLst/>
                <a:latin typeface="Arial" panose="020B0604020202020204" pitchFamily="34" charset="0"/>
                <a:ea typeface="Calibri" panose="020F0502020204030204" pitchFamily="34" charset="0"/>
                <a:cs typeface="Arial" panose="020B0604020202020204" pitchFamily="34" charset="0"/>
              </a:rPr>
              <a:t>Ph</a:t>
            </a:r>
            <a:r>
              <a:rPr lang="es-EC" dirty="0">
                <a:effectLst/>
                <a:latin typeface="Arial" panose="020B0604020202020204" pitchFamily="34" charset="0"/>
                <a:ea typeface="Calibri" panose="020F0502020204030204" pitchFamily="34" charset="0"/>
                <a:cs typeface="Arial" panose="020B0604020202020204" pitchFamily="34" charset="0"/>
              </a:rPr>
              <a:t>. D.</a:t>
            </a:r>
          </a:p>
          <a:p>
            <a:pPr algn="ctr"/>
            <a:r>
              <a:rPr lang="es-EC" b="1" dirty="0">
                <a:latin typeface="Arial" panose="020B0604020202020204" pitchFamily="34" charset="0"/>
                <a:ea typeface="Calibri" panose="020F0502020204030204" pitchFamily="34" charset="0"/>
                <a:cs typeface="Arial" panose="020B0604020202020204" pitchFamily="34" charset="0"/>
              </a:rPr>
              <a:t>Jefe del Área de Microbiología</a:t>
            </a:r>
          </a:p>
          <a:p>
            <a:pPr algn="ctr"/>
            <a:endParaRPr lang="es-EC" b="1" dirty="0">
              <a:latin typeface="Arial" panose="020B0604020202020204" pitchFamily="34" charset="0"/>
              <a:ea typeface="Calibri" panose="020F0502020204030204" pitchFamily="34" charset="0"/>
              <a:cs typeface="Arial" panose="020B0604020202020204" pitchFamily="34" charset="0"/>
            </a:endParaRPr>
          </a:p>
          <a:p>
            <a:pPr algn="ctr"/>
            <a:r>
              <a:rPr lang="es-EC" dirty="0">
                <a:effectLst/>
                <a:latin typeface="Arial" panose="020B0604020202020204" pitchFamily="34" charset="0"/>
                <a:ea typeface="Calibri" panose="020F0502020204030204" pitchFamily="34" charset="0"/>
                <a:cs typeface="Arial" panose="020B0604020202020204" pitchFamily="34" charset="0"/>
              </a:rPr>
              <a:t>Dr. Camilo Zurita MD. </a:t>
            </a:r>
            <a:r>
              <a:rPr lang="es-EC" dirty="0" err="1">
                <a:effectLst/>
                <a:latin typeface="Arial" panose="020B0604020202020204" pitchFamily="34" charset="0"/>
                <a:ea typeface="Calibri" panose="020F0502020204030204" pitchFamily="34" charset="0"/>
                <a:cs typeface="Arial" panose="020B0604020202020204" pitchFamily="34" charset="0"/>
              </a:rPr>
              <a:t>Ph</a:t>
            </a:r>
            <a:r>
              <a:rPr lang="es-EC" dirty="0">
                <a:effectLst/>
                <a:latin typeface="Arial" panose="020B0604020202020204" pitchFamily="34" charset="0"/>
                <a:ea typeface="Calibri" panose="020F0502020204030204" pitchFamily="34" charset="0"/>
                <a:cs typeface="Arial" panose="020B0604020202020204" pitchFamily="34" charset="0"/>
              </a:rPr>
              <a:t>. D.</a:t>
            </a:r>
          </a:p>
          <a:p>
            <a:pPr algn="ctr"/>
            <a:r>
              <a:rPr lang="es-EC" b="1" dirty="0">
                <a:latin typeface="Arial" panose="020B0604020202020204" pitchFamily="34" charset="0"/>
                <a:ea typeface="Calibri" panose="020F0502020204030204" pitchFamily="34" charset="0"/>
                <a:cs typeface="Arial" panose="020B0604020202020204" pitchFamily="34" charset="0"/>
              </a:rPr>
              <a:t>Director General Zurita &amp; Zurita Laboratorios</a:t>
            </a:r>
          </a:p>
          <a:p>
            <a:pPr algn="ctr"/>
            <a:endParaRPr lang="es-EC" b="1" dirty="0">
              <a:latin typeface="Arial" panose="020B0604020202020204" pitchFamily="34" charset="0"/>
              <a:cs typeface="Arial" panose="020B0604020202020204" pitchFamily="34" charset="0"/>
            </a:endParaRPr>
          </a:p>
          <a:p>
            <a:pPr algn="ctr"/>
            <a:r>
              <a:rPr lang="es-EC" b="1" dirty="0">
                <a:latin typeface="Arial" panose="020B0604020202020204" pitchFamily="34" charset="0"/>
                <a:cs typeface="Arial" panose="020B0604020202020204" pitchFamily="34" charset="0"/>
              </a:rPr>
              <a:t>Asesores:</a:t>
            </a:r>
          </a:p>
          <a:p>
            <a:pPr algn="ctr"/>
            <a:r>
              <a:rPr lang="es-EC" dirty="0">
                <a:latin typeface="Arial" panose="020B0604020202020204" pitchFamily="34" charset="0"/>
                <a:cs typeface="Arial" panose="020B0604020202020204" pitchFamily="34" charset="0"/>
              </a:rPr>
              <a:t>Gabriela Sevillano</a:t>
            </a:r>
            <a:endParaRPr lang="es-EC" b="1" dirty="0">
              <a:latin typeface="Arial" panose="020B0604020202020204" pitchFamily="34" charset="0"/>
              <a:cs typeface="Arial" panose="020B0604020202020204" pitchFamily="34" charset="0"/>
            </a:endParaRPr>
          </a:p>
          <a:p>
            <a:pPr algn="ctr"/>
            <a:r>
              <a:rPr lang="es-EC" dirty="0">
                <a:latin typeface="Arial" panose="020B0604020202020204" pitchFamily="34" charset="0"/>
                <a:cs typeface="Arial" panose="020B0604020202020204" pitchFamily="34" charset="0"/>
              </a:rPr>
              <a:t>Carolina Alulema</a:t>
            </a:r>
          </a:p>
          <a:p>
            <a:pPr algn="ctr"/>
            <a:r>
              <a:rPr lang="es-EC" dirty="0">
                <a:latin typeface="Arial" panose="020B0604020202020204" pitchFamily="34" charset="0"/>
                <a:cs typeface="Arial" panose="020B0604020202020204" pitchFamily="34" charset="0"/>
              </a:rPr>
              <a:t>Cecibel González</a:t>
            </a:r>
          </a:p>
          <a:p>
            <a:pPr algn="ctr"/>
            <a:r>
              <a:rPr lang="es-EC" dirty="0">
                <a:latin typeface="Arial" panose="020B0604020202020204" pitchFamily="34" charset="0"/>
                <a:cs typeface="Arial" panose="020B0604020202020204" pitchFamily="34" charset="0"/>
              </a:rPr>
              <a:t>Rocío Duque</a:t>
            </a:r>
          </a:p>
        </p:txBody>
      </p:sp>
      <p:sp>
        <p:nvSpPr>
          <p:cNvPr id="2" name="CuadroTexto 1">
            <a:extLst>
              <a:ext uri="{FF2B5EF4-FFF2-40B4-BE49-F238E27FC236}">
                <a16:creationId xmlns:a16="http://schemas.microsoft.com/office/drawing/2014/main" id="{A0B74522-61C8-4927-BACE-4264BC763515}"/>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33</a:t>
            </a:r>
          </a:p>
        </p:txBody>
      </p:sp>
      <p:pic>
        <p:nvPicPr>
          <p:cNvPr id="12" name="Picture 6" descr="http://ugi.espe.edu.ec/ugi/wp-content/uploads/2014/06/Logo-RP-UFA-ESPE2.jpg">
            <a:extLst>
              <a:ext uri="{FF2B5EF4-FFF2-40B4-BE49-F238E27FC236}">
                <a16:creationId xmlns:a16="http://schemas.microsoft.com/office/drawing/2014/main" id="{2E030578-4707-45FA-B63A-53D1B18C88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379" y="1266731"/>
            <a:ext cx="4196096" cy="11447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D31BA14-7590-4BED-90B5-B28347EBF051}"/>
              </a:ext>
            </a:extLst>
          </p:cNvPr>
          <p:cNvSpPr txBox="1"/>
          <p:nvPr/>
        </p:nvSpPr>
        <p:spPr>
          <a:xfrm>
            <a:off x="1570153" y="4919737"/>
            <a:ext cx="3343951" cy="460013"/>
          </a:xfrm>
          <a:prstGeom prst="rect">
            <a:avLst/>
          </a:prstGeom>
          <a:noFill/>
        </p:spPr>
        <p:txBody>
          <a:bodyPr wrap="square">
            <a:spAutoFit/>
          </a:bodyPr>
          <a:lstStyle/>
          <a:p>
            <a:pPr algn="ctr"/>
            <a:r>
              <a:rPr lang="es-EC" sz="2400" b="1" dirty="0">
                <a:latin typeface="Arial" panose="020B0604020202020204" pitchFamily="34" charset="0"/>
                <a:cs typeface="Arial" panose="020B0604020202020204" pitchFamily="34" charset="0"/>
              </a:rPr>
              <a:t>FAMILIA Y AMIGOS</a:t>
            </a:r>
          </a:p>
        </p:txBody>
      </p:sp>
      <p:pic>
        <p:nvPicPr>
          <p:cNvPr id="2050" name="Picture 2" descr="Zurita &amp;amp; Zurita Laboratorios">
            <a:extLst>
              <a:ext uri="{FF2B5EF4-FFF2-40B4-BE49-F238E27FC236}">
                <a16:creationId xmlns:a16="http://schemas.microsoft.com/office/drawing/2014/main" id="{A48B6293-9A4D-4A6E-B804-0E9E968497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4940" y="955063"/>
            <a:ext cx="2614171" cy="17030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72688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3113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4</a:t>
            </a:r>
          </a:p>
        </p:txBody>
      </p:sp>
      <p:sp>
        <p:nvSpPr>
          <p:cNvPr id="8" name="Flecha derecha 17">
            <a:extLst>
              <a:ext uri="{FF2B5EF4-FFF2-40B4-BE49-F238E27FC236}">
                <a16:creationId xmlns:a16="http://schemas.microsoft.com/office/drawing/2014/main" id="{AEECE277-C624-45D9-9E94-184DB3F862B5}"/>
              </a:ext>
            </a:extLst>
          </p:cNvPr>
          <p:cNvSpPr/>
          <p:nvPr/>
        </p:nvSpPr>
        <p:spPr>
          <a:xfrm>
            <a:off x="0" y="1068248"/>
            <a:ext cx="12204000" cy="11077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5">
            <a:extLst>
              <a:ext uri="{FF2B5EF4-FFF2-40B4-BE49-F238E27FC236}">
                <a16:creationId xmlns:a16="http://schemas.microsoft.com/office/drawing/2014/main" id="{47802623-BF1F-4B7D-A22E-70C02005EB1A}"/>
              </a:ext>
            </a:extLst>
          </p:cNvPr>
          <p:cNvSpPr txBox="1"/>
          <p:nvPr/>
        </p:nvSpPr>
        <p:spPr>
          <a:xfrm>
            <a:off x="0" y="677868"/>
            <a:ext cx="3147080" cy="400110"/>
          </a:xfrm>
          <a:prstGeom prst="rect">
            <a:avLst/>
          </a:prstGeom>
          <a:noFill/>
        </p:spPr>
        <p:txBody>
          <a:bodyPr wrap="none" rtlCol="0">
            <a:spAutoFit/>
          </a:bodyPr>
          <a:lstStyle/>
          <a:p>
            <a:r>
              <a:rPr lang="es-EC" sz="2000" b="1" i="1" dirty="0">
                <a:latin typeface="Calibri" panose="020F0502020204030204" pitchFamily="34" charset="0"/>
                <a:cs typeface="Calibri" panose="020F0502020204030204" pitchFamily="34" charset="0"/>
              </a:rPr>
              <a:t>Bacteroides</a:t>
            </a:r>
            <a:r>
              <a:rPr lang="es-EC" sz="2000" b="1" dirty="0">
                <a:latin typeface="Calibri" panose="020F0502020204030204" pitchFamily="34" charset="0"/>
                <a:cs typeface="Calibri" panose="020F0502020204030204" pitchFamily="34" charset="0"/>
              </a:rPr>
              <a:t> como patógeno</a:t>
            </a:r>
          </a:p>
        </p:txBody>
      </p:sp>
      <p:graphicFrame>
        <p:nvGraphicFramePr>
          <p:cNvPr id="4" name="Tabla 3">
            <a:extLst>
              <a:ext uri="{FF2B5EF4-FFF2-40B4-BE49-F238E27FC236}">
                <a16:creationId xmlns:a16="http://schemas.microsoft.com/office/drawing/2014/main" id="{7D173FF0-EF87-4F78-95EB-024D2E969E7F}"/>
              </a:ext>
            </a:extLst>
          </p:cNvPr>
          <p:cNvGraphicFramePr/>
          <p:nvPr>
            <p:extLst>
              <p:ext uri="{D42A27DB-BD31-4B8C-83A1-F6EECF244321}">
                <p14:modId xmlns:p14="http://schemas.microsoft.com/office/powerpoint/2010/main" val="3842899991"/>
              </p:ext>
            </p:extLst>
          </p:nvPr>
        </p:nvGraphicFramePr>
        <p:xfrm>
          <a:off x="433947" y="1670718"/>
          <a:ext cx="5309127" cy="3494839"/>
        </p:xfrm>
        <a:graphic>
          <a:graphicData uri="http://schemas.openxmlformats.org/drawingml/2006/table">
            <a:tbl>
              <a:tblPr firstRow="1" firstCol="1" bandRow="1">
                <a:tableStyleId>{5A111915-BE36-4E01-A7E5-04B1672EAD32}</a:tableStyleId>
              </a:tblPr>
              <a:tblGrid>
                <a:gridCol w="2807249">
                  <a:extLst>
                    <a:ext uri="{9D8B030D-6E8A-4147-A177-3AD203B41FA5}">
                      <a16:colId xmlns:a16="http://schemas.microsoft.com/office/drawing/2014/main" val="2992168851"/>
                    </a:ext>
                  </a:extLst>
                </a:gridCol>
                <a:gridCol w="2501878">
                  <a:extLst>
                    <a:ext uri="{9D8B030D-6E8A-4147-A177-3AD203B41FA5}">
                      <a16:colId xmlns:a16="http://schemas.microsoft.com/office/drawing/2014/main" val="419206434"/>
                    </a:ext>
                  </a:extLst>
                </a:gridCol>
              </a:tblGrid>
              <a:tr h="508068">
                <a:tc>
                  <a:txBody>
                    <a:bodyPr/>
                    <a:lstStyle/>
                    <a:p>
                      <a:pPr algn="ctr" fontAlgn="ctr">
                        <a:lnSpc>
                          <a:spcPct val="150000"/>
                        </a:lnSpc>
                        <a:spcBef>
                          <a:spcPts val="0"/>
                        </a:spcBef>
                        <a:spcAft>
                          <a:spcPts val="0"/>
                        </a:spcAft>
                      </a:pPr>
                      <a:r>
                        <a:rPr lang="es-ES_tradnl" sz="1400" u="none" strike="noStrike" dirty="0">
                          <a:effectLst/>
                        </a:rPr>
                        <a:t>Especie</a:t>
                      </a:r>
                      <a:endParaRPr lang="es-ES_tradnl" sz="14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S_tradnl" sz="1400" u="none" strike="noStrike" dirty="0">
                          <a:effectLst/>
                        </a:rPr>
                        <a:t>% de aislamiento</a:t>
                      </a:r>
                      <a:endParaRPr lang="es-ES_tradnl" sz="14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325319934"/>
                  </a:ext>
                </a:extLst>
              </a:tr>
              <a:tr h="508068">
                <a:tc>
                  <a:txBody>
                    <a:bodyPr/>
                    <a:lstStyle/>
                    <a:p>
                      <a:pPr algn="ctr" fontAlgn="ctr">
                        <a:lnSpc>
                          <a:spcPct val="150000"/>
                        </a:lnSpc>
                        <a:spcBef>
                          <a:spcPts val="0"/>
                        </a:spcBef>
                        <a:spcAft>
                          <a:spcPts val="0"/>
                        </a:spcAft>
                      </a:pPr>
                      <a:r>
                        <a:rPr lang="es-ES_tradnl" sz="1400" i="1" u="none" strike="noStrike" dirty="0">
                          <a:effectLst/>
                        </a:rPr>
                        <a:t>B. fragilis</a:t>
                      </a:r>
                      <a:endParaRPr lang="es-ES_tradnl" sz="1400" b="0" i="1"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S_tradnl" sz="1400" u="none" strike="noStrike" dirty="0">
                          <a:effectLst/>
                        </a:rPr>
                        <a:t>42.1 - 63</a:t>
                      </a:r>
                      <a:endParaRPr lang="es-ES_tradnl" sz="14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3898148641"/>
                  </a:ext>
                </a:extLst>
              </a:tr>
              <a:tr h="508068">
                <a:tc>
                  <a:txBody>
                    <a:bodyPr/>
                    <a:lstStyle/>
                    <a:p>
                      <a:pPr algn="ctr" fontAlgn="ctr">
                        <a:lnSpc>
                          <a:spcPct val="150000"/>
                        </a:lnSpc>
                        <a:spcBef>
                          <a:spcPts val="0"/>
                        </a:spcBef>
                        <a:spcAft>
                          <a:spcPts val="0"/>
                        </a:spcAft>
                      </a:pPr>
                      <a:r>
                        <a:rPr lang="es-ES_tradnl" sz="1400" i="1" u="none" strike="noStrike" dirty="0">
                          <a:effectLst/>
                        </a:rPr>
                        <a:t>B. thetaiotaomicron</a:t>
                      </a:r>
                      <a:endParaRPr lang="es-ES_tradnl" sz="1400" b="0" i="1"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S_tradnl" sz="1400" u="none" strike="noStrike" dirty="0">
                          <a:effectLst/>
                        </a:rPr>
                        <a:t>14 - 18.8</a:t>
                      </a:r>
                      <a:endParaRPr lang="es-ES_tradnl" sz="14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3570785127"/>
                  </a:ext>
                </a:extLst>
              </a:tr>
              <a:tr h="508068">
                <a:tc>
                  <a:txBody>
                    <a:bodyPr/>
                    <a:lstStyle/>
                    <a:p>
                      <a:pPr algn="ctr" fontAlgn="ctr">
                        <a:lnSpc>
                          <a:spcPct val="150000"/>
                        </a:lnSpc>
                        <a:spcBef>
                          <a:spcPts val="0"/>
                        </a:spcBef>
                        <a:spcAft>
                          <a:spcPts val="0"/>
                        </a:spcAft>
                      </a:pPr>
                      <a:r>
                        <a:rPr lang="es-ES_tradnl" sz="1400" i="1" u="none" strike="noStrike" dirty="0">
                          <a:effectLst/>
                        </a:rPr>
                        <a:t>B. vulgatus</a:t>
                      </a:r>
                      <a:endParaRPr lang="es-ES_tradnl" sz="1400" b="0" i="1"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S_tradnl" sz="1400" u="none" strike="noStrike" dirty="0">
                          <a:effectLst/>
                        </a:rPr>
                        <a:t>7 – 7.7</a:t>
                      </a:r>
                      <a:endParaRPr lang="es-ES_tradnl" sz="14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1854991132"/>
                  </a:ext>
                </a:extLst>
              </a:tr>
              <a:tr h="508068">
                <a:tc>
                  <a:txBody>
                    <a:bodyPr/>
                    <a:lstStyle/>
                    <a:p>
                      <a:pPr algn="ctr" fontAlgn="ctr">
                        <a:lnSpc>
                          <a:spcPct val="150000"/>
                        </a:lnSpc>
                        <a:spcBef>
                          <a:spcPts val="0"/>
                        </a:spcBef>
                        <a:spcAft>
                          <a:spcPts val="0"/>
                        </a:spcAft>
                      </a:pPr>
                      <a:r>
                        <a:rPr lang="es-ES_tradnl" sz="1400" i="1" u="none" strike="noStrike">
                          <a:effectLst/>
                        </a:rPr>
                        <a:t>B. ovatus</a:t>
                      </a:r>
                      <a:endParaRPr lang="es-ES_tradnl" sz="1400" b="0" i="1"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S_tradnl" sz="1400" u="none" strike="noStrike" dirty="0">
                          <a:effectLst/>
                        </a:rPr>
                        <a:t>5.8 - 7</a:t>
                      </a:r>
                      <a:endParaRPr lang="es-ES_tradnl" sz="14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2267721467"/>
                  </a:ext>
                </a:extLst>
              </a:tr>
              <a:tr h="508068">
                <a:tc>
                  <a:txBody>
                    <a:bodyPr/>
                    <a:lstStyle/>
                    <a:p>
                      <a:pPr algn="ctr" fontAlgn="ctr">
                        <a:lnSpc>
                          <a:spcPct val="150000"/>
                        </a:lnSpc>
                        <a:spcBef>
                          <a:spcPts val="0"/>
                        </a:spcBef>
                        <a:spcAft>
                          <a:spcPts val="0"/>
                        </a:spcAft>
                      </a:pPr>
                      <a:r>
                        <a:rPr lang="es-ES_tradnl" sz="1400" i="1" u="none" strike="noStrike" dirty="0">
                          <a:effectLst/>
                        </a:rPr>
                        <a:t>P. distasonis</a:t>
                      </a:r>
                      <a:endParaRPr lang="es-ES_tradnl" sz="1400" b="0" i="1"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S_tradnl" sz="1400" u="none" strike="noStrike" dirty="0">
                          <a:effectLst/>
                        </a:rPr>
                        <a:t>6 – 6.6</a:t>
                      </a:r>
                      <a:endParaRPr lang="es-ES_tradnl" sz="14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94743152"/>
                  </a:ext>
                </a:extLst>
              </a:tr>
              <a:tr h="446431">
                <a:tc>
                  <a:txBody>
                    <a:bodyPr/>
                    <a:lstStyle/>
                    <a:p>
                      <a:pPr algn="ctr" fontAlgn="ctr">
                        <a:lnSpc>
                          <a:spcPct val="150000"/>
                        </a:lnSpc>
                        <a:spcBef>
                          <a:spcPts val="0"/>
                        </a:spcBef>
                        <a:spcAft>
                          <a:spcPts val="0"/>
                        </a:spcAft>
                      </a:pPr>
                      <a:r>
                        <a:rPr lang="es-ES_tradnl" sz="1400" i="1" u="none" strike="noStrike" dirty="0">
                          <a:effectLst/>
                        </a:rPr>
                        <a:t>B. uniformis</a:t>
                      </a:r>
                      <a:endParaRPr lang="es-ES_tradnl" sz="1400" b="0" i="1"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S_tradnl" sz="1400" u="none" strike="noStrike" dirty="0">
                          <a:effectLst/>
                        </a:rPr>
                        <a:t>2</a:t>
                      </a:r>
                      <a:endParaRPr lang="es-ES_tradnl" sz="14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2375566429"/>
                  </a:ext>
                </a:extLst>
              </a:tr>
            </a:tbl>
          </a:graphicData>
        </a:graphic>
      </p:graphicFrame>
      <p:graphicFrame>
        <p:nvGraphicFramePr>
          <p:cNvPr id="3" name="Diagrama 2">
            <a:extLst>
              <a:ext uri="{FF2B5EF4-FFF2-40B4-BE49-F238E27FC236}">
                <a16:creationId xmlns:a16="http://schemas.microsoft.com/office/drawing/2014/main" id="{560329A0-698D-4641-918E-ECE201641957}"/>
              </a:ext>
            </a:extLst>
          </p:cNvPr>
          <p:cNvGraphicFramePr/>
          <p:nvPr>
            <p:extLst>
              <p:ext uri="{D42A27DB-BD31-4B8C-83A1-F6EECF244321}">
                <p14:modId xmlns:p14="http://schemas.microsoft.com/office/powerpoint/2010/main" val="2974388735"/>
              </p:ext>
            </p:extLst>
          </p:nvPr>
        </p:nvGraphicFramePr>
        <p:xfrm>
          <a:off x="7869906" y="2291688"/>
          <a:ext cx="4049378" cy="2873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ítulo 1">
            <a:extLst>
              <a:ext uri="{FF2B5EF4-FFF2-40B4-BE49-F238E27FC236}">
                <a16:creationId xmlns:a16="http://schemas.microsoft.com/office/drawing/2014/main" id="{5922A191-3F5F-4D15-816B-9C218288AD78}"/>
              </a:ext>
            </a:extLst>
          </p:cNvPr>
          <p:cNvSpPr>
            <a:spLocks noGrp="1"/>
          </p:cNvSpPr>
          <p:nvPr>
            <p:ph type="title"/>
          </p:nvPr>
        </p:nvSpPr>
        <p:spPr>
          <a:xfrm>
            <a:off x="8955707" y="-13252"/>
            <a:ext cx="3236292" cy="613874"/>
          </a:xfrm>
        </p:spPr>
        <p:txBody>
          <a:bodyPr/>
          <a:lstStyle/>
          <a:p>
            <a:r>
              <a:rPr lang="es-EC" sz="3600" i="0" dirty="0">
                <a:solidFill>
                  <a:schemeClr val="tx1"/>
                </a:solidFill>
                <a:latin typeface="Calibri" panose="020F0502020204030204" pitchFamily="34" charset="0"/>
                <a:cs typeface="Calibri" panose="020F0502020204030204" pitchFamily="34" charset="0"/>
              </a:rPr>
              <a:t>INTRODUCCIÓN</a:t>
            </a:r>
          </a:p>
        </p:txBody>
      </p:sp>
      <p:sp>
        <p:nvSpPr>
          <p:cNvPr id="14" name="CuadroTexto 13">
            <a:extLst>
              <a:ext uri="{FF2B5EF4-FFF2-40B4-BE49-F238E27FC236}">
                <a16:creationId xmlns:a16="http://schemas.microsoft.com/office/drawing/2014/main" id="{698E9768-A0FE-43AC-80F7-5458D61141B9}"/>
              </a:ext>
            </a:extLst>
          </p:cNvPr>
          <p:cNvSpPr txBox="1"/>
          <p:nvPr/>
        </p:nvSpPr>
        <p:spPr>
          <a:xfrm>
            <a:off x="-1" y="6278226"/>
            <a:ext cx="9578715" cy="584775"/>
          </a:xfrm>
          <a:prstGeom prst="rect">
            <a:avLst/>
          </a:prstGeom>
          <a:noFill/>
        </p:spPr>
        <p:txBody>
          <a:bodyPr wrap="square" rtlCol="0">
            <a:spAutoFit/>
          </a:bodyPr>
          <a:lstStyle/>
          <a:p>
            <a:r>
              <a:rPr lang="da-DK" sz="1600" dirty="0"/>
              <a:t>(Brook, 2007; Brook et al., 2013; Liu et al., 2003; Park et al., 2009; Salonen et al., 1998; Schuetz, 2014; Wexler, 2007).</a:t>
            </a:r>
            <a:endParaRPr lang="es-EC" sz="1600" dirty="0">
              <a:cs typeface="Calibri" panose="020F0502020204030204" pitchFamily="34" charset="0"/>
            </a:endParaRPr>
          </a:p>
        </p:txBody>
      </p:sp>
      <p:pic>
        <p:nvPicPr>
          <p:cNvPr id="5" name="Imagen 4">
            <a:extLst>
              <a:ext uri="{FF2B5EF4-FFF2-40B4-BE49-F238E27FC236}">
                <a16:creationId xmlns:a16="http://schemas.microsoft.com/office/drawing/2014/main" id="{B70D6A32-2C36-466E-8D4F-A223F186A5BB}"/>
              </a:ext>
            </a:extLst>
          </p:cNvPr>
          <p:cNvPicPr>
            <a:picLocks noChangeAspect="1"/>
          </p:cNvPicPr>
          <p:nvPr/>
        </p:nvPicPr>
        <p:blipFill>
          <a:blip r:embed="rId8"/>
          <a:stretch>
            <a:fillRect/>
          </a:stretch>
        </p:blipFill>
        <p:spPr>
          <a:xfrm>
            <a:off x="6017885" y="2481989"/>
            <a:ext cx="1563656" cy="1581732"/>
          </a:xfrm>
          <a:prstGeom prst="rect">
            <a:avLst/>
          </a:prstGeom>
        </p:spPr>
      </p:pic>
      <p:sp>
        <p:nvSpPr>
          <p:cNvPr id="11" name="CuadroTexto 10">
            <a:extLst>
              <a:ext uri="{FF2B5EF4-FFF2-40B4-BE49-F238E27FC236}">
                <a16:creationId xmlns:a16="http://schemas.microsoft.com/office/drawing/2014/main" id="{C04F4A1B-1D6F-424D-B3A2-C37B033EF596}"/>
              </a:ext>
            </a:extLst>
          </p:cNvPr>
          <p:cNvSpPr txBox="1"/>
          <p:nvPr/>
        </p:nvSpPr>
        <p:spPr>
          <a:xfrm>
            <a:off x="433947" y="5069647"/>
            <a:ext cx="5309127" cy="415498"/>
          </a:xfrm>
          <a:prstGeom prst="rect">
            <a:avLst/>
          </a:prstGeom>
          <a:noFill/>
        </p:spPr>
        <p:txBody>
          <a:bodyPr wrap="square">
            <a:spAutoFit/>
          </a:bodyPr>
          <a:lstStyle/>
          <a:p>
            <a:pPr marL="0" algn="l" defTabSz="914400" rtl="0" eaLnBrk="1" fontAlgn="ctr" latinLnBrk="0" hangingPunct="1">
              <a:lnSpc>
                <a:spcPct val="150000"/>
              </a:lnSpc>
              <a:spcBef>
                <a:spcPts val="0"/>
              </a:spcBef>
              <a:spcAft>
                <a:spcPts val="0"/>
              </a:spcAft>
            </a:pPr>
            <a:r>
              <a:rPr lang="es-EC" sz="1400" b="1" u="none" strike="noStrike" kern="1200" dirty="0">
                <a:solidFill>
                  <a:schemeClr val="dk1"/>
                </a:solidFill>
                <a:effectLst/>
                <a:latin typeface="+mn-lt"/>
                <a:ea typeface="+mn-ea"/>
                <a:cs typeface="+mn-cs"/>
              </a:rPr>
              <a:t>Adaptado de: </a:t>
            </a:r>
            <a:r>
              <a:rPr lang="da-DK" sz="1400" dirty="0"/>
              <a:t>Liu et al., 2003</a:t>
            </a:r>
            <a:endParaRPr lang="es-EC" sz="1400" b="0" u="none" strike="noStrike" kern="1200" dirty="0">
              <a:solidFill>
                <a:schemeClr val="dk1"/>
              </a:solidFill>
              <a:effectLst/>
              <a:latin typeface="+mn-lt"/>
              <a:ea typeface="+mn-ea"/>
              <a:cs typeface="+mn-cs"/>
            </a:endParaRPr>
          </a:p>
        </p:txBody>
      </p:sp>
    </p:spTree>
    <p:extLst>
      <p:ext uri="{BB962C8B-B14F-4D97-AF65-F5344CB8AC3E}">
        <p14:creationId xmlns:p14="http://schemas.microsoft.com/office/powerpoint/2010/main" val="3897102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5</a:t>
            </a:r>
          </a:p>
        </p:txBody>
      </p:sp>
      <p:sp>
        <p:nvSpPr>
          <p:cNvPr id="8" name="Flecha derecha 17">
            <a:extLst>
              <a:ext uri="{FF2B5EF4-FFF2-40B4-BE49-F238E27FC236}">
                <a16:creationId xmlns:a16="http://schemas.microsoft.com/office/drawing/2014/main" id="{AEECE277-C624-45D9-9E94-184DB3F862B5}"/>
              </a:ext>
            </a:extLst>
          </p:cNvPr>
          <p:cNvSpPr/>
          <p:nvPr/>
        </p:nvSpPr>
        <p:spPr>
          <a:xfrm>
            <a:off x="0" y="1068248"/>
            <a:ext cx="12204000" cy="11077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5">
            <a:extLst>
              <a:ext uri="{FF2B5EF4-FFF2-40B4-BE49-F238E27FC236}">
                <a16:creationId xmlns:a16="http://schemas.microsoft.com/office/drawing/2014/main" id="{47802623-BF1F-4B7D-A22E-70C02005EB1A}"/>
              </a:ext>
            </a:extLst>
          </p:cNvPr>
          <p:cNvSpPr txBox="1"/>
          <p:nvPr/>
        </p:nvSpPr>
        <p:spPr>
          <a:xfrm>
            <a:off x="238539" y="658810"/>
            <a:ext cx="1494896" cy="400110"/>
          </a:xfrm>
          <a:prstGeom prst="rect">
            <a:avLst/>
          </a:prstGeom>
          <a:noFill/>
        </p:spPr>
        <p:txBody>
          <a:bodyPr wrap="none" rtlCol="0">
            <a:spAutoFit/>
          </a:bodyPr>
          <a:lstStyle/>
          <a:p>
            <a:r>
              <a:rPr lang="es-EC" sz="2000" b="1" dirty="0">
                <a:latin typeface="Calibri" panose="020F0502020204030204" pitchFamily="34" charset="0"/>
                <a:cs typeface="Calibri" panose="020F0502020204030204" pitchFamily="34" charset="0"/>
              </a:rPr>
              <a:t>Tratamiento</a:t>
            </a:r>
          </a:p>
        </p:txBody>
      </p:sp>
      <p:graphicFrame>
        <p:nvGraphicFramePr>
          <p:cNvPr id="13" name="Tabla 12">
            <a:extLst>
              <a:ext uri="{FF2B5EF4-FFF2-40B4-BE49-F238E27FC236}">
                <a16:creationId xmlns:a16="http://schemas.microsoft.com/office/drawing/2014/main" id="{D5503502-2221-402B-B914-D4137958D20C}"/>
              </a:ext>
            </a:extLst>
          </p:cNvPr>
          <p:cNvGraphicFramePr/>
          <p:nvPr>
            <p:extLst>
              <p:ext uri="{D42A27DB-BD31-4B8C-83A1-F6EECF244321}">
                <p14:modId xmlns:p14="http://schemas.microsoft.com/office/powerpoint/2010/main" val="3012713540"/>
              </p:ext>
            </p:extLst>
          </p:nvPr>
        </p:nvGraphicFramePr>
        <p:xfrm>
          <a:off x="2377730" y="1179018"/>
          <a:ext cx="7200984" cy="4900939"/>
        </p:xfrm>
        <a:graphic>
          <a:graphicData uri="http://schemas.openxmlformats.org/drawingml/2006/table">
            <a:tbl>
              <a:tblPr firstRow="1" firstCol="1" bandRow="1">
                <a:tableStyleId>{0660B408-B3CF-4A94-85FC-2B1E0A45F4A2}</a:tableStyleId>
              </a:tblPr>
              <a:tblGrid>
                <a:gridCol w="2013001">
                  <a:extLst>
                    <a:ext uri="{9D8B030D-6E8A-4147-A177-3AD203B41FA5}">
                      <a16:colId xmlns:a16="http://schemas.microsoft.com/office/drawing/2014/main" val="3896151009"/>
                    </a:ext>
                  </a:extLst>
                </a:gridCol>
                <a:gridCol w="1093818">
                  <a:extLst>
                    <a:ext uri="{9D8B030D-6E8A-4147-A177-3AD203B41FA5}">
                      <a16:colId xmlns:a16="http://schemas.microsoft.com/office/drawing/2014/main" val="2227070282"/>
                    </a:ext>
                  </a:extLst>
                </a:gridCol>
                <a:gridCol w="1273039">
                  <a:extLst>
                    <a:ext uri="{9D8B030D-6E8A-4147-A177-3AD203B41FA5}">
                      <a16:colId xmlns:a16="http://schemas.microsoft.com/office/drawing/2014/main" val="3260039204"/>
                    </a:ext>
                  </a:extLst>
                </a:gridCol>
                <a:gridCol w="1273039">
                  <a:extLst>
                    <a:ext uri="{9D8B030D-6E8A-4147-A177-3AD203B41FA5}">
                      <a16:colId xmlns:a16="http://schemas.microsoft.com/office/drawing/2014/main" val="1274171546"/>
                    </a:ext>
                  </a:extLst>
                </a:gridCol>
                <a:gridCol w="1548087">
                  <a:extLst>
                    <a:ext uri="{9D8B030D-6E8A-4147-A177-3AD203B41FA5}">
                      <a16:colId xmlns:a16="http://schemas.microsoft.com/office/drawing/2014/main" val="3527607675"/>
                    </a:ext>
                  </a:extLst>
                </a:gridCol>
              </a:tblGrid>
              <a:tr h="310626">
                <a:tc rowSpan="3">
                  <a:txBody>
                    <a:bodyPr/>
                    <a:lstStyle/>
                    <a:p>
                      <a:pPr algn="ctr" fontAlgn="ctr">
                        <a:lnSpc>
                          <a:spcPct val="150000"/>
                        </a:lnSpc>
                        <a:spcBef>
                          <a:spcPts val="0"/>
                        </a:spcBef>
                        <a:spcAft>
                          <a:spcPts val="0"/>
                        </a:spcAft>
                      </a:pPr>
                      <a:r>
                        <a:rPr lang="es-EC" sz="1200" u="none" strike="noStrike" dirty="0">
                          <a:effectLst/>
                        </a:rPr>
                        <a:t>Antibiótico</a:t>
                      </a:r>
                      <a:endParaRPr lang="es-EC" sz="2800" b="0" i="0" u="none" strike="noStrike" dirty="0">
                        <a:effectLst/>
                        <a:latin typeface="Arial" panose="020B0604020202020204" pitchFamily="34" charset="0"/>
                      </a:endParaRPr>
                    </a:p>
                  </a:txBody>
                  <a:tcPr marL="68580" marR="68580" marT="9525" marB="0" anchor="ctr"/>
                </a:tc>
                <a:tc gridSpan="4">
                  <a:txBody>
                    <a:bodyPr/>
                    <a:lstStyle/>
                    <a:p>
                      <a:pPr algn="ctr" fontAlgn="ctr">
                        <a:lnSpc>
                          <a:spcPct val="150000"/>
                        </a:lnSpc>
                        <a:spcBef>
                          <a:spcPts val="0"/>
                        </a:spcBef>
                        <a:spcAft>
                          <a:spcPts val="0"/>
                        </a:spcAft>
                      </a:pPr>
                      <a:r>
                        <a:rPr lang="es-EC" sz="1200" u="none" strike="noStrike" dirty="0">
                          <a:effectLst/>
                        </a:rPr>
                        <a:t>Nivel de actividad (0 a +++)</a:t>
                      </a:r>
                      <a:endParaRPr lang="es-EC" sz="2800" b="0" i="0" u="none" strike="noStrike" dirty="0">
                        <a:effectLst/>
                        <a:latin typeface="Arial" panose="020B0604020202020204" pitchFamily="34" charset="0"/>
                      </a:endParaRPr>
                    </a:p>
                  </a:txBody>
                  <a:tcPr marL="68580" marR="68580"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796270887"/>
                  </a:ext>
                </a:extLst>
              </a:tr>
              <a:tr h="310626">
                <a:tc vMerge="1">
                  <a:txBody>
                    <a:bodyPr/>
                    <a:lstStyle/>
                    <a:p>
                      <a:endParaRPr lang="es-EC"/>
                    </a:p>
                  </a:txBody>
                  <a:tcPr/>
                </a:tc>
                <a:tc gridSpan="2">
                  <a:txBody>
                    <a:bodyPr/>
                    <a:lstStyle/>
                    <a:p>
                      <a:pPr algn="ctr" fontAlgn="ctr">
                        <a:lnSpc>
                          <a:spcPct val="150000"/>
                        </a:lnSpc>
                        <a:spcBef>
                          <a:spcPts val="0"/>
                        </a:spcBef>
                        <a:spcAft>
                          <a:spcPts val="0"/>
                        </a:spcAft>
                      </a:pPr>
                      <a:r>
                        <a:rPr lang="es-EC" sz="1200" b="1" u="none" strike="noStrike" dirty="0">
                          <a:effectLst/>
                        </a:rPr>
                        <a:t>Anaerobios</a:t>
                      </a:r>
                      <a:endParaRPr lang="es-EC" sz="2800" b="1" i="0" u="none" strike="noStrike" dirty="0">
                        <a:effectLst/>
                        <a:latin typeface="Arial" panose="020B0604020202020204" pitchFamily="34" charset="0"/>
                      </a:endParaRPr>
                    </a:p>
                  </a:txBody>
                  <a:tcPr marL="68580" marR="68580" marT="9525" marB="0"/>
                </a:tc>
                <a:tc hMerge="1">
                  <a:txBody>
                    <a:bodyPr/>
                    <a:lstStyle/>
                    <a:p>
                      <a:endParaRPr lang="es-EC"/>
                    </a:p>
                  </a:txBody>
                  <a:tcPr/>
                </a:tc>
                <a:tc gridSpan="2">
                  <a:txBody>
                    <a:bodyPr/>
                    <a:lstStyle/>
                    <a:p>
                      <a:pPr algn="ctr" fontAlgn="ctr">
                        <a:lnSpc>
                          <a:spcPct val="150000"/>
                        </a:lnSpc>
                        <a:spcBef>
                          <a:spcPts val="0"/>
                        </a:spcBef>
                        <a:spcAft>
                          <a:spcPts val="0"/>
                        </a:spcAft>
                      </a:pPr>
                      <a:r>
                        <a:rPr lang="es-EC" sz="1200" b="1" u="none" strike="noStrike" dirty="0">
                          <a:effectLst/>
                        </a:rPr>
                        <a:t>Aerobios</a:t>
                      </a:r>
                      <a:endParaRPr lang="es-EC" sz="2800" b="1" i="0" u="none" strike="noStrike" dirty="0">
                        <a:effectLst/>
                        <a:latin typeface="Arial" panose="020B0604020202020204" pitchFamily="34" charset="0"/>
                      </a:endParaRPr>
                    </a:p>
                  </a:txBody>
                  <a:tcPr marL="68580" marR="68580" marT="9525" marB="0"/>
                </a:tc>
                <a:tc hMerge="1">
                  <a:txBody>
                    <a:bodyPr/>
                    <a:lstStyle/>
                    <a:p>
                      <a:endParaRPr lang="es-EC"/>
                    </a:p>
                  </a:txBody>
                  <a:tcPr/>
                </a:tc>
                <a:extLst>
                  <a:ext uri="{0D108BD9-81ED-4DB2-BD59-A6C34878D82A}">
                    <a16:rowId xmlns:a16="http://schemas.microsoft.com/office/drawing/2014/main" val="4179865111"/>
                  </a:ext>
                </a:extLst>
              </a:tr>
              <a:tr h="641925">
                <a:tc vMerge="1">
                  <a:txBody>
                    <a:bodyPr/>
                    <a:lstStyle/>
                    <a:p>
                      <a:endParaRPr lang="es-EC"/>
                    </a:p>
                  </a:txBody>
                  <a:tcPr/>
                </a:tc>
                <a:tc>
                  <a:txBody>
                    <a:bodyPr/>
                    <a:lstStyle/>
                    <a:p>
                      <a:pPr algn="ctr" fontAlgn="ctr">
                        <a:lnSpc>
                          <a:spcPct val="150000"/>
                        </a:lnSpc>
                        <a:spcBef>
                          <a:spcPts val="0"/>
                        </a:spcBef>
                        <a:spcAft>
                          <a:spcPts val="0"/>
                        </a:spcAft>
                      </a:pPr>
                      <a:r>
                        <a:rPr lang="es-EC" sz="1200" u="none" strike="noStrike" dirty="0">
                          <a:effectLst/>
                        </a:rPr>
                        <a:t>Bacilos Gram negativos</a:t>
                      </a:r>
                      <a:endParaRPr lang="es-EC" sz="28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dirty="0">
                          <a:effectLst/>
                        </a:rPr>
                        <a:t>Otros anaerobios</a:t>
                      </a:r>
                      <a:endParaRPr lang="es-EC" sz="28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dirty="0">
                          <a:effectLst/>
                        </a:rPr>
                        <a:t>Cocos Gram positivos</a:t>
                      </a:r>
                      <a:endParaRPr lang="es-EC" sz="28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dirty="0">
                          <a:effectLst/>
                        </a:rPr>
                        <a:t>Enterobacterias</a:t>
                      </a:r>
                      <a:endParaRPr lang="es-EC" sz="28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4205939226"/>
                  </a:ext>
                </a:extLst>
              </a:tr>
              <a:tr h="351803">
                <a:tc>
                  <a:txBody>
                    <a:bodyPr/>
                    <a:lstStyle/>
                    <a:p>
                      <a:pPr algn="ctr" fontAlgn="ctr">
                        <a:lnSpc>
                          <a:spcPct val="150000"/>
                        </a:lnSpc>
                        <a:spcBef>
                          <a:spcPts val="0"/>
                        </a:spcBef>
                        <a:spcAft>
                          <a:spcPts val="0"/>
                        </a:spcAft>
                      </a:pPr>
                      <a:r>
                        <a:rPr lang="es-EC" sz="1400" u="none" strike="noStrike" dirty="0">
                          <a:effectLst/>
                        </a:rPr>
                        <a:t>Penicilina</a:t>
                      </a:r>
                      <a:endParaRPr lang="es-EC" sz="32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dirty="0">
                          <a:effectLst/>
                        </a:rPr>
                        <a:t>0</a:t>
                      </a:r>
                      <a:endParaRPr lang="es-EC" sz="28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dirty="0">
                          <a:effectLst/>
                        </a:rPr>
                        <a:t>+</a:t>
                      </a:r>
                      <a:endParaRPr lang="es-EC" sz="28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0</a:t>
                      </a:r>
                      <a:endParaRPr lang="es-EC" sz="2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617076063"/>
                  </a:ext>
                </a:extLst>
              </a:tr>
              <a:tr h="351803">
                <a:tc>
                  <a:txBody>
                    <a:bodyPr/>
                    <a:lstStyle/>
                    <a:p>
                      <a:pPr algn="ctr" fontAlgn="ctr">
                        <a:lnSpc>
                          <a:spcPct val="150000"/>
                        </a:lnSpc>
                        <a:spcBef>
                          <a:spcPts val="0"/>
                        </a:spcBef>
                        <a:spcAft>
                          <a:spcPts val="0"/>
                        </a:spcAft>
                      </a:pPr>
                      <a:r>
                        <a:rPr lang="es-EC" sz="1400" u="none" strike="noStrike" dirty="0">
                          <a:effectLst/>
                        </a:rPr>
                        <a:t>Cloranfenicol</a:t>
                      </a:r>
                      <a:endParaRPr lang="es-EC" sz="32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dirty="0">
                          <a:effectLst/>
                        </a:rPr>
                        <a:t>+</a:t>
                      </a:r>
                      <a:endParaRPr lang="es-EC" sz="28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4140614059"/>
                  </a:ext>
                </a:extLst>
              </a:tr>
              <a:tr h="351803">
                <a:tc>
                  <a:txBody>
                    <a:bodyPr/>
                    <a:lstStyle/>
                    <a:p>
                      <a:pPr algn="ctr" fontAlgn="ctr">
                        <a:lnSpc>
                          <a:spcPct val="150000"/>
                        </a:lnSpc>
                        <a:spcBef>
                          <a:spcPts val="0"/>
                        </a:spcBef>
                        <a:spcAft>
                          <a:spcPts val="0"/>
                        </a:spcAft>
                      </a:pPr>
                      <a:r>
                        <a:rPr lang="es-EC" sz="1400" u="none" strike="noStrike" dirty="0">
                          <a:effectLst/>
                        </a:rPr>
                        <a:t>Cefoxitina</a:t>
                      </a:r>
                      <a:endParaRPr lang="es-EC" sz="32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dirty="0">
                          <a:effectLst/>
                        </a:rPr>
                        <a:t>++</a:t>
                      </a:r>
                      <a:endParaRPr lang="es-EC" sz="28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570322710"/>
                  </a:ext>
                </a:extLst>
              </a:tr>
              <a:tr h="351803">
                <a:tc>
                  <a:txBody>
                    <a:bodyPr/>
                    <a:lstStyle/>
                    <a:p>
                      <a:pPr algn="ctr" fontAlgn="ctr">
                        <a:lnSpc>
                          <a:spcPct val="150000"/>
                        </a:lnSpc>
                        <a:spcBef>
                          <a:spcPts val="0"/>
                        </a:spcBef>
                        <a:spcAft>
                          <a:spcPts val="0"/>
                        </a:spcAft>
                      </a:pPr>
                      <a:r>
                        <a:rPr lang="es-EC" sz="1400" u="none" strike="noStrike" dirty="0">
                          <a:effectLst/>
                        </a:rPr>
                        <a:t>Carbapenémicos</a:t>
                      </a:r>
                      <a:endParaRPr lang="es-EC" sz="32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dirty="0">
                          <a:effectLst/>
                        </a:rPr>
                        <a:t>+++</a:t>
                      </a:r>
                      <a:endParaRPr lang="es-EC" sz="28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696177964"/>
                  </a:ext>
                </a:extLst>
              </a:tr>
              <a:tr h="351803">
                <a:tc>
                  <a:txBody>
                    <a:bodyPr/>
                    <a:lstStyle/>
                    <a:p>
                      <a:pPr algn="ctr" fontAlgn="ctr">
                        <a:lnSpc>
                          <a:spcPct val="150000"/>
                        </a:lnSpc>
                        <a:spcBef>
                          <a:spcPts val="0"/>
                        </a:spcBef>
                        <a:spcAft>
                          <a:spcPts val="0"/>
                        </a:spcAft>
                      </a:pPr>
                      <a:r>
                        <a:rPr lang="es-EC" sz="1400" u="none" strike="noStrike" dirty="0">
                          <a:effectLst/>
                        </a:rPr>
                        <a:t>Clindamicina</a:t>
                      </a:r>
                      <a:endParaRPr lang="es-EC" sz="32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dirty="0">
                          <a:effectLst/>
                        </a:rPr>
                        <a:t>0</a:t>
                      </a:r>
                      <a:endParaRPr lang="es-EC" sz="28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159129403"/>
                  </a:ext>
                </a:extLst>
              </a:tr>
              <a:tr h="693438">
                <a:tc>
                  <a:txBody>
                    <a:bodyPr/>
                    <a:lstStyle/>
                    <a:p>
                      <a:pPr algn="ctr" fontAlgn="ctr">
                        <a:lnSpc>
                          <a:spcPct val="150000"/>
                        </a:lnSpc>
                        <a:spcBef>
                          <a:spcPts val="0"/>
                        </a:spcBef>
                        <a:spcAft>
                          <a:spcPts val="0"/>
                        </a:spcAft>
                      </a:pPr>
                      <a:r>
                        <a:rPr lang="es-EC" sz="1400" u="none" strike="noStrike" dirty="0">
                          <a:effectLst/>
                        </a:rPr>
                        <a:t>Amoxicilina/Ácido clavulánico</a:t>
                      </a:r>
                      <a:endParaRPr lang="es-EC" sz="32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dirty="0">
                          <a:effectLst/>
                        </a:rPr>
                        <a:t>++</a:t>
                      </a:r>
                      <a:endParaRPr lang="es-EC" sz="28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723040738"/>
                  </a:ext>
                </a:extLst>
              </a:tr>
              <a:tr h="481703">
                <a:tc>
                  <a:txBody>
                    <a:bodyPr/>
                    <a:lstStyle/>
                    <a:p>
                      <a:pPr algn="ctr" fontAlgn="ctr">
                        <a:lnSpc>
                          <a:spcPct val="150000"/>
                        </a:lnSpc>
                        <a:spcBef>
                          <a:spcPts val="0"/>
                        </a:spcBef>
                        <a:spcAft>
                          <a:spcPts val="0"/>
                        </a:spcAft>
                      </a:pPr>
                      <a:r>
                        <a:rPr lang="es-EC" sz="1400" u="none" strike="noStrike" dirty="0">
                          <a:effectLst/>
                        </a:rPr>
                        <a:t>Piperacilina/Tazobactam</a:t>
                      </a:r>
                      <a:endParaRPr lang="es-EC" sz="32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3778103571"/>
                  </a:ext>
                </a:extLst>
              </a:tr>
              <a:tr h="351803">
                <a:tc>
                  <a:txBody>
                    <a:bodyPr/>
                    <a:lstStyle/>
                    <a:p>
                      <a:pPr algn="ctr" fontAlgn="ctr">
                        <a:lnSpc>
                          <a:spcPct val="150000"/>
                        </a:lnSpc>
                        <a:spcBef>
                          <a:spcPts val="0"/>
                        </a:spcBef>
                        <a:spcAft>
                          <a:spcPts val="0"/>
                        </a:spcAft>
                      </a:pPr>
                      <a:r>
                        <a:rPr lang="es-EC" sz="1400" u="none" strike="noStrike" dirty="0">
                          <a:effectLst/>
                        </a:rPr>
                        <a:t>Metronidazol</a:t>
                      </a:r>
                      <a:endParaRPr lang="es-EC" sz="3200" b="0" i="0" u="none" strike="noStrike" dirty="0">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a:effectLst/>
                        </a:rPr>
                        <a:t>0</a:t>
                      </a:r>
                      <a:endParaRPr lang="es-EC" sz="2800" b="0" i="0" u="none" strike="noStrike">
                        <a:effectLst/>
                        <a:latin typeface="Arial" panose="020B0604020202020204" pitchFamily="34" charset="0"/>
                      </a:endParaRPr>
                    </a:p>
                  </a:txBody>
                  <a:tcPr marL="68580" marR="68580" marT="9525" marB="0"/>
                </a:tc>
                <a:tc>
                  <a:txBody>
                    <a:bodyPr/>
                    <a:lstStyle/>
                    <a:p>
                      <a:pPr algn="ctr" fontAlgn="ctr">
                        <a:lnSpc>
                          <a:spcPct val="150000"/>
                        </a:lnSpc>
                        <a:spcBef>
                          <a:spcPts val="0"/>
                        </a:spcBef>
                        <a:spcAft>
                          <a:spcPts val="0"/>
                        </a:spcAft>
                      </a:pPr>
                      <a:r>
                        <a:rPr lang="es-EC" sz="1200" u="none" strike="noStrike" dirty="0">
                          <a:effectLst/>
                        </a:rPr>
                        <a:t>0</a:t>
                      </a:r>
                      <a:endParaRPr lang="es-EC" sz="28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874779508"/>
                  </a:ext>
                </a:extLst>
              </a:tr>
              <a:tr h="351803">
                <a:tc gridSpan="5">
                  <a:txBody>
                    <a:bodyPr/>
                    <a:lstStyle/>
                    <a:p>
                      <a:pPr marL="0" algn="l" defTabSz="914400" rtl="0" eaLnBrk="1" fontAlgn="ctr" latinLnBrk="0" hangingPunct="1">
                        <a:lnSpc>
                          <a:spcPct val="150000"/>
                        </a:lnSpc>
                        <a:spcBef>
                          <a:spcPts val="0"/>
                        </a:spcBef>
                        <a:spcAft>
                          <a:spcPts val="0"/>
                        </a:spcAft>
                      </a:pPr>
                      <a:r>
                        <a:rPr lang="es-EC" sz="1400" b="1" u="none" strike="noStrike" kern="1200" dirty="0">
                          <a:solidFill>
                            <a:schemeClr val="dk1"/>
                          </a:solidFill>
                          <a:effectLst/>
                          <a:latin typeface="+mn-lt"/>
                          <a:ea typeface="+mn-ea"/>
                          <a:cs typeface="+mn-cs"/>
                        </a:rPr>
                        <a:t>Extraída de: </a:t>
                      </a:r>
                      <a:r>
                        <a:rPr lang="es-EC" sz="1400" b="0" u="none" strike="noStrike" kern="1200" dirty="0">
                          <a:solidFill>
                            <a:schemeClr val="dk1"/>
                          </a:solidFill>
                          <a:effectLst/>
                          <a:latin typeface="+mn-lt"/>
                          <a:ea typeface="+mn-ea"/>
                          <a:cs typeface="+mn-cs"/>
                        </a:rPr>
                        <a:t>Brook, 2007</a:t>
                      </a:r>
                    </a:p>
                  </a:txBody>
                  <a:tcPr marL="68580" marR="68580" marT="9525" marB="0">
                    <a:noFill/>
                  </a:tcPr>
                </a:tc>
                <a:tc hMerge="1">
                  <a:txBody>
                    <a:bodyPr/>
                    <a:lstStyle/>
                    <a:p>
                      <a:pPr algn="ctr" fontAlgn="ctr">
                        <a:lnSpc>
                          <a:spcPct val="150000"/>
                        </a:lnSpc>
                        <a:spcBef>
                          <a:spcPts val="0"/>
                        </a:spcBef>
                        <a:spcAft>
                          <a:spcPts val="0"/>
                        </a:spcAft>
                      </a:pPr>
                      <a:endParaRPr lang="es-EC" sz="3200" b="0" i="0" u="none" strike="noStrike" dirty="0">
                        <a:effectLst/>
                        <a:latin typeface="Arial" panose="020B0604020202020204" pitchFamily="34" charset="0"/>
                      </a:endParaRPr>
                    </a:p>
                  </a:txBody>
                  <a:tcPr marL="68580" marR="68580" marT="9525" marB="0"/>
                </a:tc>
                <a:tc hMerge="1">
                  <a:txBody>
                    <a:bodyPr/>
                    <a:lstStyle/>
                    <a:p>
                      <a:pPr algn="ctr" fontAlgn="ctr">
                        <a:lnSpc>
                          <a:spcPct val="150000"/>
                        </a:lnSpc>
                        <a:spcBef>
                          <a:spcPts val="0"/>
                        </a:spcBef>
                        <a:spcAft>
                          <a:spcPts val="0"/>
                        </a:spcAft>
                      </a:pPr>
                      <a:endParaRPr lang="es-EC" sz="3200" b="0" i="0" u="none" strike="noStrike" dirty="0">
                        <a:effectLst/>
                        <a:latin typeface="Arial" panose="020B0604020202020204" pitchFamily="34" charset="0"/>
                      </a:endParaRPr>
                    </a:p>
                  </a:txBody>
                  <a:tcPr marL="68580" marR="68580" marT="9525" marB="0"/>
                </a:tc>
                <a:tc hMerge="1">
                  <a:txBody>
                    <a:bodyPr/>
                    <a:lstStyle/>
                    <a:p>
                      <a:pPr algn="ctr" fontAlgn="ctr">
                        <a:lnSpc>
                          <a:spcPct val="150000"/>
                        </a:lnSpc>
                        <a:spcBef>
                          <a:spcPts val="0"/>
                        </a:spcBef>
                        <a:spcAft>
                          <a:spcPts val="0"/>
                        </a:spcAft>
                      </a:pPr>
                      <a:endParaRPr lang="es-EC" sz="3200" b="0" i="0" u="none" strike="noStrike" dirty="0">
                        <a:effectLst/>
                        <a:latin typeface="Arial" panose="020B0604020202020204" pitchFamily="34" charset="0"/>
                      </a:endParaRPr>
                    </a:p>
                  </a:txBody>
                  <a:tcPr marL="68580" marR="68580" marT="9525" marB="0"/>
                </a:tc>
                <a:tc hMerge="1">
                  <a:txBody>
                    <a:bodyPr/>
                    <a:lstStyle/>
                    <a:p>
                      <a:pPr algn="ctr" fontAlgn="ctr">
                        <a:lnSpc>
                          <a:spcPct val="150000"/>
                        </a:lnSpc>
                        <a:spcBef>
                          <a:spcPts val="0"/>
                        </a:spcBef>
                        <a:spcAft>
                          <a:spcPts val="0"/>
                        </a:spcAft>
                      </a:pPr>
                      <a:endParaRPr lang="es-EC" sz="32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697095105"/>
                  </a:ext>
                </a:extLst>
              </a:tr>
            </a:tbl>
          </a:graphicData>
        </a:graphic>
      </p:graphicFrame>
      <p:sp>
        <p:nvSpPr>
          <p:cNvPr id="15" name="Título 1">
            <a:extLst>
              <a:ext uri="{FF2B5EF4-FFF2-40B4-BE49-F238E27FC236}">
                <a16:creationId xmlns:a16="http://schemas.microsoft.com/office/drawing/2014/main" id="{5922A191-3F5F-4D15-816B-9C218288AD78}"/>
              </a:ext>
            </a:extLst>
          </p:cNvPr>
          <p:cNvSpPr>
            <a:spLocks noGrp="1"/>
          </p:cNvSpPr>
          <p:nvPr>
            <p:ph type="title"/>
          </p:nvPr>
        </p:nvSpPr>
        <p:spPr>
          <a:xfrm>
            <a:off x="8955707" y="-13252"/>
            <a:ext cx="3236292" cy="613874"/>
          </a:xfrm>
        </p:spPr>
        <p:txBody>
          <a:bodyPr/>
          <a:lstStyle/>
          <a:p>
            <a:r>
              <a:rPr lang="es-EC" sz="3600" i="0" dirty="0">
                <a:solidFill>
                  <a:schemeClr val="tx1"/>
                </a:solidFill>
                <a:latin typeface="Calibri" panose="020F0502020204030204" pitchFamily="34" charset="0"/>
                <a:cs typeface="Calibri" panose="020F0502020204030204" pitchFamily="34" charset="0"/>
              </a:rPr>
              <a:t>INTRODUCCIÓN</a:t>
            </a:r>
          </a:p>
        </p:txBody>
      </p:sp>
      <p:sp>
        <p:nvSpPr>
          <p:cNvPr id="14" name="CuadroTexto 13">
            <a:extLst>
              <a:ext uri="{FF2B5EF4-FFF2-40B4-BE49-F238E27FC236}">
                <a16:creationId xmlns:a16="http://schemas.microsoft.com/office/drawing/2014/main" id="{698E9768-A0FE-43AC-80F7-5458D61141B9}"/>
              </a:ext>
            </a:extLst>
          </p:cNvPr>
          <p:cNvSpPr txBox="1"/>
          <p:nvPr/>
        </p:nvSpPr>
        <p:spPr>
          <a:xfrm>
            <a:off x="-1" y="6278226"/>
            <a:ext cx="9578715" cy="338554"/>
          </a:xfrm>
          <a:prstGeom prst="rect">
            <a:avLst/>
          </a:prstGeom>
          <a:noFill/>
        </p:spPr>
        <p:txBody>
          <a:bodyPr wrap="square" rtlCol="0">
            <a:spAutoFit/>
          </a:bodyPr>
          <a:lstStyle/>
          <a:p>
            <a:r>
              <a:rPr lang="da-DK" sz="1600" dirty="0"/>
              <a:t>(Brook, 2007; Schuetz, 2014).</a:t>
            </a:r>
            <a:endParaRPr lang="es-EC" sz="1600" dirty="0">
              <a:cs typeface="Calibri" panose="020F0502020204030204" pitchFamily="34" charset="0"/>
            </a:endParaRPr>
          </a:p>
        </p:txBody>
      </p:sp>
      <p:sp>
        <p:nvSpPr>
          <p:cNvPr id="2" name="Rectángulo 1">
            <a:extLst>
              <a:ext uri="{FF2B5EF4-FFF2-40B4-BE49-F238E27FC236}">
                <a16:creationId xmlns:a16="http://schemas.microsoft.com/office/drawing/2014/main" id="{3FB03238-9773-4436-BCBC-55A0E5143541}"/>
              </a:ext>
            </a:extLst>
          </p:cNvPr>
          <p:cNvSpPr/>
          <p:nvPr/>
        </p:nvSpPr>
        <p:spPr>
          <a:xfrm>
            <a:off x="2393772" y="5463373"/>
            <a:ext cx="6977914" cy="21560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2" name="Rectángulo 11">
            <a:extLst>
              <a:ext uri="{FF2B5EF4-FFF2-40B4-BE49-F238E27FC236}">
                <a16:creationId xmlns:a16="http://schemas.microsoft.com/office/drawing/2014/main" id="{7D3BF1EC-A488-4F31-B665-2017F37665E5}"/>
              </a:ext>
            </a:extLst>
          </p:cNvPr>
          <p:cNvSpPr/>
          <p:nvPr/>
        </p:nvSpPr>
        <p:spPr>
          <a:xfrm>
            <a:off x="2418037" y="4301679"/>
            <a:ext cx="7029549" cy="96342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6" name="Rectángulo 15">
            <a:extLst>
              <a:ext uri="{FF2B5EF4-FFF2-40B4-BE49-F238E27FC236}">
                <a16:creationId xmlns:a16="http://schemas.microsoft.com/office/drawing/2014/main" id="{7978A4BA-BB57-4D70-B6B7-474A628D127D}"/>
              </a:ext>
            </a:extLst>
          </p:cNvPr>
          <p:cNvSpPr/>
          <p:nvPr/>
        </p:nvSpPr>
        <p:spPr>
          <a:xfrm>
            <a:off x="2418037" y="3594247"/>
            <a:ext cx="7029549" cy="26874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122197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6</a:t>
            </a:r>
          </a:p>
        </p:txBody>
      </p:sp>
      <p:sp>
        <p:nvSpPr>
          <p:cNvPr id="8" name="Flecha derecha 17">
            <a:extLst>
              <a:ext uri="{FF2B5EF4-FFF2-40B4-BE49-F238E27FC236}">
                <a16:creationId xmlns:a16="http://schemas.microsoft.com/office/drawing/2014/main" id="{AEECE277-C624-45D9-9E94-184DB3F862B5}"/>
              </a:ext>
            </a:extLst>
          </p:cNvPr>
          <p:cNvSpPr/>
          <p:nvPr/>
        </p:nvSpPr>
        <p:spPr>
          <a:xfrm>
            <a:off x="0" y="1068248"/>
            <a:ext cx="12204000" cy="11077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5">
            <a:extLst>
              <a:ext uri="{FF2B5EF4-FFF2-40B4-BE49-F238E27FC236}">
                <a16:creationId xmlns:a16="http://schemas.microsoft.com/office/drawing/2014/main" id="{47802623-BF1F-4B7D-A22E-70C02005EB1A}"/>
              </a:ext>
            </a:extLst>
          </p:cNvPr>
          <p:cNvSpPr txBox="1"/>
          <p:nvPr/>
        </p:nvSpPr>
        <p:spPr>
          <a:xfrm>
            <a:off x="238539" y="658810"/>
            <a:ext cx="8147743" cy="400110"/>
          </a:xfrm>
          <a:prstGeom prst="rect">
            <a:avLst/>
          </a:prstGeom>
          <a:noFill/>
        </p:spPr>
        <p:txBody>
          <a:bodyPr wrap="none" rtlCol="0">
            <a:spAutoFit/>
          </a:bodyPr>
          <a:lstStyle/>
          <a:p>
            <a:r>
              <a:rPr lang="es-EC" sz="2000" b="1" dirty="0">
                <a:latin typeface="Calibri" panose="020F0502020204030204" pitchFamily="34" charset="0"/>
                <a:cs typeface="Calibri" panose="020F0502020204030204" pitchFamily="34" charset="0"/>
              </a:rPr>
              <a:t>Resistencia en </a:t>
            </a:r>
            <a:r>
              <a:rPr lang="es-EC" sz="2000" b="1" i="1" dirty="0">
                <a:latin typeface="Calibri" panose="020F0502020204030204" pitchFamily="34" charset="0"/>
                <a:cs typeface="Calibri" panose="020F0502020204030204" pitchFamily="34" charset="0"/>
              </a:rPr>
              <a:t>Bacteroides </a:t>
            </a:r>
            <a:r>
              <a:rPr lang="es-EC" sz="2000" b="1" dirty="0">
                <a:latin typeface="Calibri" panose="020F0502020204030204" pitchFamily="34" charset="0"/>
                <a:cs typeface="Calibri" panose="020F0502020204030204" pitchFamily="34" charset="0"/>
              </a:rPr>
              <a:t>– Mecanismos de acción y resistencia antibiótica</a:t>
            </a:r>
          </a:p>
        </p:txBody>
      </p:sp>
      <p:sp>
        <p:nvSpPr>
          <p:cNvPr id="16" name="Título 1">
            <a:extLst>
              <a:ext uri="{FF2B5EF4-FFF2-40B4-BE49-F238E27FC236}">
                <a16:creationId xmlns:a16="http://schemas.microsoft.com/office/drawing/2014/main" id="{C7732840-9A92-4400-9CEF-9C4DBC77F98D}"/>
              </a:ext>
            </a:extLst>
          </p:cNvPr>
          <p:cNvSpPr>
            <a:spLocks noGrp="1"/>
          </p:cNvSpPr>
          <p:nvPr>
            <p:ph type="title"/>
          </p:nvPr>
        </p:nvSpPr>
        <p:spPr>
          <a:xfrm>
            <a:off x="8955707" y="-13252"/>
            <a:ext cx="3236292" cy="613874"/>
          </a:xfrm>
        </p:spPr>
        <p:txBody>
          <a:bodyPr/>
          <a:lstStyle/>
          <a:p>
            <a:r>
              <a:rPr lang="es-EC" sz="3600" i="0" dirty="0">
                <a:solidFill>
                  <a:schemeClr val="tx1"/>
                </a:solidFill>
                <a:latin typeface="Calibri" panose="020F0502020204030204" pitchFamily="34" charset="0"/>
                <a:cs typeface="Calibri" panose="020F0502020204030204" pitchFamily="34" charset="0"/>
              </a:rPr>
              <a:t>INTRODUCCIÓN</a:t>
            </a:r>
          </a:p>
        </p:txBody>
      </p:sp>
      <p:sp>
        <p:nvSpPr>
          <p:cNvPr id="12" name="CuadroTexto 11">
            <a:extLst>
              <a:ext uri="{FF2B5EF4-FFF2-40B4-BE49-F238E27FC236}">
                <a16:creationId xmlns:a16="http://schemas.microsoft.com/office/drawing/2014/main" id="{2EBA1C81-E2A1-43B5-ABA4-E87CF4CC15C2}"/>
              </a:ext>
            </a:extLst>
          </p:cNvPr>
          <p:cNvSpPr txBox="1"/>
          <p:nvPr/>
        </p:nvSpPr>
        <p:spPr>
          <a:xfrm>
            <a:off x="177422" y="6394950"/>
            <a:ext cx="7384329" cy="338554"/>
          </a:xfrm>
          <a:prstGeom prst="rect">
            <a:avLst/>
          </a:prstGeom>
          <a:noFill/>
        </p:spPr>
        <p:txBody>
          <a:bodyPr wrap="none" rtlCol="0">
            <a:spAutoFit/>
          </a:bodyPr>
          <a:lstStyle/>
          <a:p>
            <a:r>
              <a:rPr lang="da-DK" sz="1600" dirty="0"/>
              <a:t>(Brook et al., 2013; Kapoor et al., 2017; Rasmussen et al., 1993; Wexler, 2007, 2012)</a:t>
            </a:r>
            <a:endParaRPr lang="es-EC" sz="1600" dirty="0">
              <a:cs typeface="Calibri" panose="020F0502020204030204" pitchFamily="34" charset="0"/>
            </a:endParaRPr>
          </a:p>
        </p:txBody>
      </p:sp>
      <p:pic>
        <p:nvPicPr>
          <p:cNvPr id="18" name="Imagen 17">
            <a:extLst>
              <a:ext uri="{FF2B5EF4-FFF2-40B4-BE49-F238E27FC236}">
                <a16:creationId xmlns:a16="http://schemas.microsoft.com/office/drawing/2014/main" id="{26F7AAF4-754A-42CF-9A8A-9E320DDD3918}"/>
              </a:ext>
            </a:extLst>
          </p:cNvPr>
          <p:cNvPicPr/>
          <p:nvPr/>
        </p:nvPicPr>
        <p:blipFill rotWithShape="1">
          <a:blip r:embed="rId3">
            <a:extLst>
              <a:ext uri="{28A0092B-C50C-407E-A947-70E740481C1C}">
                <a14:useLocalDpi xmlns:a14="http://schemas.microsoft.com/office/drawing/2010/main" val="0"/>
              </a:ext>
            </a:extLst>
          </a:blip>
          <a:srcRect l="7229" t="5160" r="6989" b="2321"/>
          <a:stretch/>
        </p:blipFill>
        <p:spPr bwMode="auto">
          <a:xfrm>
            <a:off x="20077" y="1531250"/>
            <a:ext cx="5540152" cy="3623590"/>
          </a:xfrm>
          <a:prstGeom prst="rect">
            <a:avLst/>
          </a:prstGeom>
          <a:noFill/>
          <a:ln>
            <a:noFill/>
          </a:ln>
        </p:spPr>
      </p:pic>
      <p:cxnSp>
        <p:nvCxnSpPr>
          <p:cNvPr id="7" name="Conector recto 6">
            <a:extLst>
              <a:ext uri="{FF2B5EF4-FFF2-40B4-BE49-F238E27FC236}">
                <a16:creationId xmlns:a16="http://schemas.microsoft.com/office/drawing/2014/main" id="{6B865EDF-956D-41A9-BDE3-A5F5FCB6AD9E}"/>
              </a:ext>
            </a:extLst>
          </p:cNvPr>
          <p:cNvCxnSpPr>
            <a:cxnSpLocks/>
          </p:cNvCxnSpPr>
          <p:nvPr/>
        </p:nvCxnSpPr>
        <p:spPr>
          <a:xfrm>
            <a:off x="1946328" y="1824721"/>
            <a:ext cx="857279" cy="0"/>
          </a:xfrm>
          <a:prstGeom prst="line">
            <a:avLst/>
          </a:prstGeom>
          <a:ln w="190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Conector recto 16">
            <a:extLst>
              <a:ext uri="{FF2B5EF4-FFF2-40B4-BE49-F238E27FC236}">
                <a16:creationId xmlns:a16="http://schemas.microsoft.com/office/drawing/2014/main" id="{C9343016-695E-4988-BEDA-31F15AEB73E1}"/>
              </a:ext>
            </a:extLst>
          </p:cNvPr>
          <p:cNvCxnSpPr>
            <a:cxnSpLocks/>
          </p:cNvCxnSpPr>
          <p:nvPr/>
        </p:nvCxnSpPr>
        <p:spPr>
          <a:xfrm>
            <a:off x="4357370" y="2397691"/>
            <a:ext cx="489933" cy="0"/>
          </a:xfrm>
          <a:prstGeom prst="line">
            <a:avLst/>
          </a:prstGeom>
          <a:ln w="190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Conector recto 20">
            <a:extLst>
              <a:ext uri="{FF2B5EF4-FFF2-40B4-BE49-F238E27FC236}">
                <a16:creationId xmlns:a16="http://schemas.microsoft.com/office/drawing/2014/main" id="{AA3F06C9-0B38-461A-AF0E-278C288FD1F3}"/>
              </a:ext>
            </a:extLst>
          </p:cNvPr>
          <p:cNvCxnSpPr>
            <a:cxnSpLocks/>
          </p:cNvCxnSpPr>
          <p:nvPr/>
        </p:nvCxnSpPr>
        <p:spPr>
          <a:xfrm>
            <a:off x="4437580" y="4878051"/>
            <a:ext cx="537105" cy="0"/>
          </a:xfrm>
          <a:prstGeom prst="line">
            <a:avLst/>
          </a:prstGeom>
          <a:ln w="127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Conector recto 21">
            <a:extLst>
              <a:ext uri="{FF2B5EF4-FFF2-40B4-BE49-F238E27FC236}">
                <a16:creationId xmlns:a16="http://schemas.microsoft.com/office/drawing/2014/main" id="{BD774917-9DCD-4BC7-BC35-1ABBC98929F0}"/>
              </a:ext>
            </a:extLst>
          </p:cNvPr>
          <p:cNvCxnSpPr>
            <a:cxnSpLocks/>
          </p:cNvCxnSpPr>
          <p:nvPr/>
        </p:nvCxnSpPr>
        <p:spPr>
          <a:xfrm>
            <a:off x="4421538" y="4665775"/>
            <a:ext cx="537105" cy="0"/>
          </a:xfrm>
          <a:prstGeom prst="line">
            <a:avLst/>
          </a:prstGeom>
          <a:ln w="190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Conector recto 22">
            <a:extLst>
              <a:ext uri="{FF2B5EF4-FFF2-40B4-BE49-F238E27FC236}">
                <a16:creationId xmlns:a16="http://schemas.microsoft.com/office/drawing/2014/main" id="{042624F3-94A5-473B-A777-DECB29A643F8}"/>
              </a:ext>
            </a:extLst>
          </p:cNvPr>
          <p:cNvCxnSpPr>
            <a:cxnSpLocks/>
          </p:cNvCxnSpPr>
          <p:nvPr/>
        </p:nvCxnSpPr>
        <p:spPr>
          <a:xfrm>
            <a:off x="2738405" y="5137305"/>
            <a:ext cx="431216" cy="0"/>
          </a:xfrm>
          <a:prstGeom prst="line">
            <a:avLst/>
          </a:prstGeom>
          <a:ln w="127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Imagen 18">
            <a:extLst>
              <a:ext uri="{FF2B5EF4-FFF2-40B4-BE49-F238E27FC236}">
                <a16:creationId xmlns:a16="http://schemas.microsoft.com/office/drawing/2014/main" id="{E77FAFC0-4373-4C64-A528-CBC71476367E}"/>
              </a:ext>
            </a:extLst>
          </p:cNvPr>
          <p:cNvPicPr/>
          <p:nvPr/>
        </p:nvPicPr>
        <p:blipFill>
          <a:blip r:embed="rId4"/>
          <a:stretch>
            <a:fillRect/>
          </a:stretch>
        </p:blipFill>
        <p:spPr>
          <a:xfrm>
            <a:off x="5550609" y="1841322"/>
            <a:ext cx="6714836" cy="3395742"/>
          </a:xfrm>
          <a:prstGeom prst="rect">
            <a:avLst/>
          </a:prstGeom>
        </p:spPr>
      </p:pic>
      <p:sp>
        <p:nvSpPr>
          <p:cNvPr id="20" name="Rectángulo: esquinas redondeadas 19">
            <a:extLst>
              <a:ext uri="{FF2B5EF4-FFF2-40B4-BE49-F238E27FC236}">
                <a16:creationId xmlns:a16="http://schemas.microsoft.com/office/drawing/2014/main" id="{5EA1611F-B2E4-4B74-8C51-F6A0F0626B65}"/>
              </a:ext>
            </a:extLst>
          </p:cNvPr>
          <p:cNvSpPr/>
          <p:nvPr/>
        </p:nvSpPr>
        <p:spPr>
          <a:xfrm>
            <a:off x="5666505" y="2548383"/>
            <a:ext cx="1816755" cy="9922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Elipse 23">
            <a:extLst>
              <a:ext uri="{FF2B5EF4-FFF2-40B4-BE49-F238E27FC236}">
                <a16:creationId xmlns:a16="http://schemas.microsoft.com/office/drawing/2014/main" id="{E064E0C8-F822-44FC-9D4E-25A7A996D88A}"/>
              </a:ext>
            </a:extLst>
          </p:cNvPr>
          <p:cNvSpPr/>
          <p:nvPr/>
        </p:nvSpPr>
        <p:spPr>
          <a:xfrm>
            <a:off x="9178730" y="3046475"/>
            <a:ext cx="2539200" cy="193732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Elipse 24">
            <a:extLst>
              <a:ext uri="{FF2B5EF4-FFF2-40B4-BE49-F238E27FC236}">
                <a16:creationId xmlns:a16="http://schemas.microsoft.com/office/drawing/2014/main" id="{35620AEE-3222-4F21-B2D4-57D39FF05696}"/>
              </a:ext>
            </a:extLst>
          </p:cNvPr>
          <p:cNvSpPr/>
          <p:nvPr/>
        </p:nvSpPr>
        <p:spPr>
          <a:xfrm>
            <a:off x="6525230" y="3416862"/>
            <a:ext cx="1415027" cy="1419226"/>
          </a:xfrm>
          <a:prstGeom prst="ellipse">
            <a:avLst/>
          </a:prstGeom>
          <a:no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6" name="CuadroTexto 25">
            <a:extLst>
              <a:ext uri="{FF2B5EF4-FFF2-40B4-BE49-F238E27FC236}">
                <a16:creationId xmlns:a16="http://schemas.microsoft.com/office/drawing/2014/main" id="{691B35F0-D823-483A-8F55-46D6038AB057}"/>
              </a:ext>
            </a:extLst>
          </p:cNvPr>
          <p:cNvSpPr txBox="1"/>
          <p:nvPr/>
        </p:nvSpPr>
        <p:spPr>
          <a:xfrm>
            <a:off x="6525230" y="4309616"/>
            <a:ext cx="1415026" cy="461665"/>
          </a:xfrm>
          <a:prstGeom prst="rect">
            <a:avLst/>
          </a:prstGeom>
          <a:noFill/>
        </p:spPr>
        <p:txBody>
          <a:bodyPr wrap="square" rtlCol="0">
            <a:spAutoFit/>
          </a:bodyPr>
          <a:lstStyle/>
          <a:p>
            <a:pPr algn="ctr"/>
            <a:r>
              <a:rPr lang="es-EC" sz="1200" dirty="0">
                <a:latin typeface="Calibri" panose="020F0502020204030204" pitchFamily="34" charset="0"/>
                <a:cs typeface="Calibri" panose="020F0502020204030204" pitchFamily="34" charset="0"/>
              </a:rPr>
              <a:t>Modificación enzimática</a:t>
            </a:r>
          </a:p>
        </p:txBody>
      </p:sp>
      <p:sp>
        <p:nvSpPr>
          <p:cNvPr id="27" name="Rectángulo: esquinas redondeadas 26">
            <a:extLst>
              <a:ext uri="{FF2B5EF4-FFF2-40B4-BE49-F238E27FC236}">
                <a16:creationId xmlns:a16="http://schemas.microsoft.com/office/drawing/2014/main" id="{B7D52640-1328-4B68-B327-1B3E12F51FAE}"/>
              </a:ext>
            </a:extLst>
          </p:cNvPr>
          <p:cNvSpPr/>
          <p:nvPr/>
        </p:nvSpPr>
        <p:spPr>
          <a:xfrm>
            <a:off x="7290655" y="1894992"/>
            <a:ext cx="1816755" cy="1283854"/>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Rectángulo: esquinas redondeadas 27">
            <a:extLst>
              <a:ext uri="{FF2B5EF4-FFF2-40B4-BE49-F238E27FC236}">
                <a16:creationId xmlns:a16="http://schemas.microsoft.com/office/drawing/2014/main" id="{14D9BFA1-2877-4E24-AD4D-AAC053793B71}"/>
              </a:ext>
            </a:extLst>
          </p:cNvPr>
          <p:cNvSpPr/>
          <p:nvPr/>
        </p:nvSpPr>
        <p:spPr>
          <a:xfrm>
            <a:off x="9894502" y="1894992"/>
            <a:ext cx="1816755" cy="1161358"/>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CuadroTexto 28">
            <a:extLst>
              <a:ext uri="{FF2B5EF4-FFF2-40B4-BE49-F238E27FC236}">
                <a16:creationId xmlns:a16="http://schemas.microsoft.com/office/drawing/2014/main" id="{394D71C3-C9A2-466F-A7BE-85A43DD7E23F}"/>
              </a:ext>
            </a:extLst>
          </p:cNvPr>
          <p:cNvSpPr txBox="1"/>
          <p:nvPr/>
        </p:nvSpPr>
        <p:spPr>
          <a:xfrm>
            <a:off x="7290655" y="1384324"/>
            <a:ext cx="1830089" cy="369332"/>
          </a:xfrm>
          <a:prstGeom prst="rect">
            <a:avLst/>
          </a:prstGeom>
          <a:noFill/>
        </p:spPr>
        <p:txBody>
          <a:bodyPr wrap="square" rtlCol="0">
            <a:spAutoFit/>
          </a:bodyPr>
          <a:lstStyle/>
          <a:p>
            <a:pPr algn="ctr"/>
            <a:r>
              <a:rPr lang="es-EC" sz="1800" b="1" dirty="0">
                <a:effectLst/>
                <a:latin typeface="Calibri" panose="020F0502020204030204" pitchFamily="34" charset="0"/>
                <a:ea typeface="Calibri" panose="020F0502020204030204" pitchFamily="34" charset="0"/>
                <a:cs typeface="Times New Roman" panose="02020603050405020304" pitchFamily="18" charset="0"/>
              </a:rPr>
              <a:t>bmeABC1 - 16 </a:t>
            </a:r>
            <a:endParaRPr lang="es-EC" b="1" dirty="0"/>
          </a:p>
        </p:txBody>
      </p:sp>
      <p:sp>
        <p:nvSpPr>
          <p:cNvPr id="30" name="CuadroTexto 29">
            <a:extLst>
              <a:ext uri="{FF2B5EF4-FFF2-40B4-BE49-F238E27FC236}">
                <a16:creationId xmlns:a16="http://schemas.microsoft.com/office/drawing/2014/main" id="{EC1C20C6-347E-45DA-A840-856EA84089C3}"/>
              </a:ext>
            </a:extLst>
          </p:cNvPr>
          <p:cNvSpPr txBox="1"/>
          <p:nvPr/>
        </p:nvSpPr>
        <p:spPr>
          <a:xfrm>
            <a:off x="9900842" y="1155620"/>
            <a:ext cx="1830089" cy="646331"/>
          </a:xfrm>
          <a:prstGeom prst="rect">
            <a:avLst/>
          </a:prstGeom>
          <a:noFill/>
        </p:spPr>
        <p:txBody>
          <a:bodyPr wrap="square" rtlCol="0">
            <a:spAutoFit/>
          </a:bodyPr>
          <a:lstStyle/>
          <a:p>
            <a:pPr algn="ctr"/>
            <a:r>
              <a:rPr lang="es-EC" b="1" dirty="0">
                <a:effectLst/>
                <a:latin typeface="Calibri" panose="020F0502020204030204" pitchFamily="34" charset="0"/>
                <a:ea typeface="Calibri" panose="020F0502020204030204" pitchFamily="34" charset="0"/>
                <a:cs typeface="Times New Roman" panose="02020603050405020304" pitchFamily="18" charset="0"/>
              </a:rPr>
              <a:t>HMP-1</a:t>
            </a:r>
          </a:p>
          <a:p>
            <a:pPr algn="ctr"/>
            <a:r>
              <a:rPr lang="es-EC" b="1" dirty="0">
                <a:effectLst/>
                <a:latin typeface="Calibri" panose="020F0502020204030204" pitchFamily="34" charset="0"/>
                <a:ea typeface="Calibri" panose="020F0502020204030204" pitchFamily="34" charset="0"/>
                <a:cs typeface="Times New Roman" panose="02020603050405020304" pitchFamily="18" charset="0"/>
              </a:rPr>
              <a:t>Omp200</a:t>
            </a:r>
            <a:endParaRPr lang="es-EC" b="1" dirty="0"/>
          </a:p>
        </p:txBody>
      </p:sp>
      <p:sp>
        <p:nvSpPr>
          <p:cNvPr id="32" name="CuadroTexto 31">
            <a:extLst>
              <a:ext uri="{FF2B5EF4-FFF2-40B4-BE49-F238E27FC236}">
                <a16:creationId xmlns:a16="http://schemas.microsoft.com/office/drawing/2014/main" id="{E0D1377A-4A51-4AE4-AAEE-8AA4B9B81910}"/>
              </a:ext>
            </a:extLst>
          </p:cNvPr>
          <p:cNvSpPr txBox="1"/>
          <p:nvPr/>
        </p:nvSpPr>
        <p:spPr>
          <a:xfrm>
            <a:off x="3994126" y="5116213"/>
            <a:ext cx="3010550" cy="261610"/>
          </a:xfrm>
          <a:prstGeom prst="rect">
            <a:avLst/>
          </a:prstGeom>
          <a:noFill/>
        </p:spPr>
        <p:txBody>
          <a:bodyPr wrap="square">
            <a:spAutoFit/>
          </a:bodyPr>
          <a:lstStyle/>
          <a:p>
            <a:r>
              <a:rPr lang="es-EC" sz="1100" dirty="0"/>
              <a:t>(Al-</a:t>
            </a:r>
            <a:r>
              <a:rPr lang="es-EC" sz="1100" dirty="0" err="1"/>
              <a:t>Nawasa</a:t>
            </a:r>
            <a:r>
              <a:rPr lang="es-EC" sz="1100" dirty="0"/>
              <a:t> &amp; </a:t>
            </a:r>
            <a:r>
              <a:rPr lang="es-EC" sz="1100" dirty="0" err="1"/>
              <a:t>Zieglerb</a:t>
            </a:r>
            <a:r>
              <a:rPr lang="es-EC" sz="1100" dirty="0"/>
              <a:t>, 2011)</a:t>
            </a:r>
          </a:p>
        </p:txBody>
      </p:sp>
      <p:sp>
        <p:nvSpPr>
          <p:cNvPr id="33" name="CuadroTexto 32">
            <a:extLst>
              <a:ext uri="{FF2B5EF4-FFF2-40B4-BE49-F238E27FC236}">
                <a16:creationId xmlns:a16="http://schemas.microsoft.com/office/drawing/2014/main" id="{14070CC5-EC9C-40E2-BFC3-6D2FA23E75AD}"/>
              </a:ext>
            </a:extLst>
          </p:cNvPr>
          <p:cNvSpPr txBox="1"/>
          <p:nvPr/>
        </p:nvSpPr>
        <p:spPr>
          <a:xfrm>
            <a:off x="9820714" y="5154840"/>
            <a:ext cx="1158011" cy="261610"/>
          </a:xfrm>
          <a:prstGeom prst="rect">
            <a:avLst/>
          </a:prstGeom>
          <a:noFill/>
        </p:spPr>
        <p:txBody>
          <a:bodyPr wrap="square">
            <a:spAutoFit/>
          </a:bodyPr>
          <a:lstStyle/>
          <a:p>
            <a:r>
              <a:rPr lang="es-EC" sz="1100" dirty="0"/>
              <a:t>(Romero, 2008)</a:t>
            </a:r>
          </a:p>
        </p:txBody>
      </p:sp>
    </p:spTree>
    <p:extLst>
      <p:ext uri="{BB962C8B-B14F-4D97-AF65-F5344CB8AC3E}">
        <p14:creationId xmlns:p14="http://schemas.microsoft.com/office/powerpoint/2010/main" val="30447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1000"/>
                                        <p:tgtEl>
                                          <p:spTgt spid="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circle(in)">
                                      <p:cBhvr>
                                        <p:cTn id="63" dur="10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arn(inVertical)">
                                      <p:cBhvr>
                                        <p:cTn id="68" dur="500"/>
                                        <p:tgtEl>
                                          <p:spTgt spid="27"/>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1)">
                                      <p:cBhvr>
                                        <p:cTn id="71" dur="1000"/>
                                        <p:tgtEl>
                                          <p:spTgt spid="29"/>
                                        </p:tgtEl>
                                      </p:cBhvr>
                                    </p:animEffect>
                                  </p:childTnLst>
                                </p:cTn>
                              </p:par>
                            </p:childTnLst>
                          </p:cTn>
                        </p:par>
                        <p:par>
                          <p:cTn id="72" fill="hold">
                            <p:stCondLst>
                              <p:cond delay="1000"/>
                            </p:stCondLst>
                            <p:childTnLst>
                              <p:par>
                                <p:cTn id="73" presetID="31"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1000" fill="hold"/>
                                        <p:tgtEl>
                                          <p:spTgt spid="28"/>
                                        </p:tgtEl>
                                        <p:attrNameLst>
                                          <p:attrName>ppt_w</p:attrName>
                                        </p:attrNameLst>
                                      </p:cBhvr>
                                      <p:tavLst>
                                        <p:tav tm="0">
                                          <p:val>
                                            <p:fltVal val="0"/>
                                          </p:val>
                                        </p:tav>
                                        <p:tav tm="100000">
                                          <p:val>
                                            <p:strVal val="#ppt_w"/>
                                          </p:val>
                                        </p:tav>
                                      </p:tavLst>
                                    </p:anim>
                                    <p:anim calcmode="lin" valueType="num">
                                      <p:cBhvr>
                                        <p:cTn id="76" dur="1000" fill="hold"/>
                                        <p:tgtEl>
                                          <p:spTgt spid="28"/>
                                        </p:tgtEl>
                                        <p:attrNameLst>
                                          <p:attrName>ppt_h</p:attrName>
                                        </p:attrNameLst>
                                      </p:cBhvr>
                                      <p:tavLst>
                                        <p:tav tm="0">
                                          <p:val>
                                            <p:fltVal val="0"/>
                                          </p:val>
                                        </p:tav>
                                        <p:tav tm="100000">
                                          <p:val>
                                            <p:strVal val="#ppt_h"/>
                                          </p:val>
                                        </p:tav>
                                      </p:tavLst>
                                    </p:anim>
                                    <p:anim calcmode="lin" valueType="num">
                                      <p:cBhvr>
                                        <p:cTn id="77" dur="1000" fill="hold"/>
                                        <p:tgtEl>
                                          <p:spTgt spid="28"/>
                                        </p:tgtEl>
                                        <p:attrNameLst>
                                          <p:attrName>style.rotation</p:attrName>
                                        </p:attrNameLst>
                                      </p:cBhvr>
                                      <p:tavLst>
                                        <p:tav tm="0">
                                          <p:val>
                                            <p:fltVal val="90"/>
                                          </p:val>
                                        </p:tav>
                                        <p:tav tm="100000">
                                          <p:val>
                                            <p:fltVal val="0"/>
                                          </p:val>
                                        </p:tav>
                                      </p:tavLst>
                                    </p:anim>
                                    <p:animEffect transition="in" filter="fade">
                                      <p:cBhvr>
                                        <p:cTn id="78" dur="1000"/>
                                        <p:tgtEl>
                                          <p:spTgt spid="28"/>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000"/>
                                        <p:tgtEl>
                                          <p:spTgt spid="30"/>
                                        </p:tgtEl>
                                      </p:cBhvr>
                                    </p:animEffect>
                                    <p:anim calcmode="lin" valueType="num">
                                      <p:cBhvr>
                                        <p:cTn id="82" dur="1000" fill="hold"/>
                                        <p:tgtEl>
                                          <p:spTgt spid="30"/>
                                        </p:tgtEl>
                                        <p:attrNameLst>
                                          <p:attrName>ppt_x</p:attrName>
                                        </p:attrNameLst>
                                      </p:cBhvr>
                                      <p:tavLst>
                                        <p:tav tm="0">
                                          <p:val>
                                            <p:strVal val="#ppt_x"/>
                                          </p:val>
                                        </p:tav>
                                        <p:tav tm="100000">
                                          <p:val>
                                            <p:strVal val="#ppt_x"/>
                                          </p:val>
                                        </p:tav>
                                      </p:tavLst>
                                    </p:anim>
                                    <p:anim calcmode="lin" valueType="num">
                                      <p:cBhvr>
                                        <p:cTn id="8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5" grpId="0" animBg="1"/>
      <p:bldP spid="26" grpId="0"/>
      <p:bldP spid="27" grpId="0" animBg="1"/>
      <p:bldP spid="28" grpId="0" animBg="1"/>
      <p:bldP spid="29" grpId="0"/>
      <p:bldP spid="30"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7</a:t>
            </a:r>
          </a:p>
        </p:txBody>
      </p:sp>
      <p:sp>
        <p:nvSpPr>
          <p:cNvPr id="8" name="Flecha derecha 17">
            <a:extLst>
              <a:ext uri="{FF2B5EF4-FFF2-40B4-BE49-F238E27FC236}">
                <a16:creationId xmlns:a16="http://schemas.microsoft.com/office/drawing/2014/main" id="{AEECE277-C624-45D9-9E94-184DB3F862B5}"/>
              </a:ext>
            </a:extLst>
          </p:cNvPr>
          <p:cNvSpPr/>
          <p:nvPr/>
        </p:nvSpPr>
        <p:spPr>
          <a:xfrm>
            <a:off x="0" y="1068248"/>
            <a:ext cx="12204000" cy="11077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5">
            <a:extLst>
              <a:ext uri="{FF2B5EF4-FFF2-40B4-BE49-F238E27FC236}">
                <a16:creationId xmlns:a16="http://schemas.microsoft.com/office/drawing/2014/main" id="{47802623-BF1F-4B7D-A22E-70C02005EB1A}"/>
              </a:ext>
            </a:extLst>
          </p:cNvPr>
          <p:cNvSpPr txBox="1"/>
          <p:nvPr/>
        </p:nvSpPr>
        <p:spPr>
          <a:xfrm>
            <a:off x="238539" y="658810"/>
            <a:ext cx="3025765" cy="400110"/>
          </a:xfrm>
          <a:prstGeom prst="rect">
            <a:avLst/>
          </a:prstGeom>
          <a:noFill/>
        </p:spPr>
        <p:txBody>
          <a:bodyPr wrap="none" rtlCol="0">
            <a:spAutoFit/>
          </a:bodyPr>
          <a:lstStyle/>
          <a:p>
            <a:r>
              <a:rPr lang="es-EC" sz="2000" b="1" dirty="0">
                <a:latin typeface="Calibri" panose="020F0502020204030204" pitchFamily="34" charset="0"/>
                <a:cs typeface="Calibri" panose="020F0502020204030204" pitchFamily="34" charset="0"/>
              </a:rPr>
              <a:t>Pruebas de susceptibilidad</a:t>
            </a:r>
          </a:p>
        </p:txBody>
      </p:sp>
      <p:pic>
        <p:nvPicPr>
          <p:cNvPr id="12" name="Imagen 11" descr="CLSI Publishes M100—Performance Standards for Antimicrobial Susceptibility  Testing, 31st Edition">
            <a:extLst>
              <a:ext uri="{FF2B5EF4-FFF2-40B4-BE49-F238E27FC236}">
                <a16:creationId xmlns:a16="http://schemas.microsoft.com/office/drawing/2014/main" id="{D0D65DF7-B4C8-4FBE-8271-548EF2CD83B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482" y="1150332"/>
            <a:ext cx="3749965" cy="5048858"/>
          </a:xfrm>
          <a:prstGeom prst="rect">
            <a:avLst/>
          </a:prstGeom>
          <a:noFill/>
          <a:ln>
            <a:noFill/>
          </a:ln>
        </p:spPr>
      </p:pic>
      <p:pic>
        <p:nvPicPr>
          <p:cNvPr id="13" name="Imagen 12">
            <a:extLst>
              <a:ext uri="{FF2B5EF4-FFF2-40B4-BE49-F238E27FC236}">
                <a16:creationId xmlns:a16="http://schemas.microsoft.com/office/drawing/2014/main" id="{F20EA00C-BEF8-49F6-8755-FBAFB366A825}"/>
              </a:ext>
            </a:extLst>
          </p:cNvPr>
          <p:cNvPicPr/>
          <p:nvPr/>
        </p:nvPicPr>
        <p:blipFill>
          <a:blip r:embed="rId4"/>
          <a:stretch>
            <a:fillRect/>
          </a:stretch>
        </p:blipFill>
        <p:spPr>
          <a:xfrm>
            <a:off x="7521441" y="1139076"/>
            <a:ext cx="4209391" cy="4812545"/>
          </a:xfrm>
          <a:prstGeom prst="rect">
            <a:avLst/>
          </a:prstGeom>
        </p:spPr>
      </p:pic>
      <p:sp>
        <p:nvSpPr>
          <p:cNvPr id="3" name="Rectángulo 2">
            <a:extLst>
              <a:ext uri="{FF2B5EF4-FFF2-40B4-BE49-F238E27FC236}">
                <a16:creationId xmlns:a16="http://schemas.microsoft.com/office/drawing/2014/main" id="{63927B1D-A965-4788-9785-12B94B11DED6}"/>
              </a:ext>
            </a:extLst>
          </p:cNvPr>
          <p:cNvSpPr/>
          <p:nvPr/>
        </p:nvSpPr>
        <p:spPr>
          <a:xfrm>
            <a:off x="10138605" y="1298483"/>
            <a:ext cx="1533237" cy="23091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a:extLst>
              <a:ext uri="{FF2B5EF4-FFF2-40B4-BE49-F238E27FC236}">
                <a16:creationId xmlns:a16="http://schemas.microsoft.com/office/drawing/2014/main" id="{318C9B64-A186-4C5C-A915-A5926B48B1E9}"/>
              </a:ext>
            </a:extLst>
          </p:cNvPr>
          <p:cNvSpPr/>
          <p:nvPr/>
        </p:nvSpPr>
        <p:spPr>
          <a:xfrm>
            <a:off x="7521442" y="1501542"/>
            <a:ext cx="922396" cy="4401954"/>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8" name="Título 1">
            <a:extLst>
              <a:ext uri="{FF2B5EF4-FFF2-40B4-BE49-F238E27FC236}">
                <a16:creationId xmlns:a16="http://schemas.microsoft.com/office/drawing/2014/main" id="{DDF318BF-44EA-4131-AF73-9C91E811812D}"/>
              </a:ext>
            </a:extLst>
          </p:cNvPr>
          <p:cNvSpPr>
            <a:spLocks noGrp="1"/>
          </p:cNvSpPr>
          <p:nvPr>
            <p:ph type="title"/>
          </p:nvPr>
        </p:nvSpPr>
        <p:spPr>
          <a:xfrm>
            <a:off x="8955707" y="-13252"/>
            <a:ext cx="3236292" cy="613874"/>
          </a:xfrm>
        </p:spPr>
        <p:txBody>
          <a:bodyPr/>
          <a:lstStyle/>
          <a:p>
            <a:r>
              <a:rPr lang="es-EC" sz="3600" i="0" dirty="0">
                <a:solidFill>
                  <a:schemeClr val="tx1"/>
                </a:solidFill>
                <a:latin typeface="Calibri" panose="020F0502020204030204" pitchFamily="34" charset="0"/>
                <a:cs typeface="Calibri" panose="020F0502020204030204" pitchFamily="34" charset="0"/>
              </a:rPr>
              <a:t>INTRODUCCIÓN</a:t>
            </a:r>
          </a:p>
        </p:txBody>
      </p:sp>
      <p:pic>
        <p:nvPicPr>
          <p:cNvPr id="4" name="Imagen 3">
            <a:extLst>
              <a:ext uri="{FF2B5EF4-FFF2-40B4-BE49-F238E27FC236}">
                <a16:creationId xmlns:a16="http://schemas.microsoft.com/office/drawing/2014/main" id="{A379687B-B043-47DA-972B-51CD794180EC}"/>
              </a:ext>
            </a:extLst>
          </p:cNvPr>
          <p:cNvPicPr>
            <a:picLocks noChangeAspect="1"/>
          </p:cNvPicPr>
          <p:nvPr/>
        </p:nvPicPr>
        <p:blipFill>
          <a:blip r:embed="rId5"/>
          <a:stretch>
            <a:fillRect/>
          </a:stretch>
        </p:blipFill>
        <p:spPr>
          <a:xfrm>
            <a:off x="4427615" y="2872936"/>
            <a:ext cx="2416176" cy="1929422"/>
          </a:xfrm>
          <a:prstGeom prst="rect">
            <a:avLst/>
          </a:prstGeom>
          <a:ln>
            <a:noFill/>
          </a:ln>
          <a:effectLst>
            <a:softEdge rad="112500"/>
          </a:effectLst>
        </p:spPr>
      </p:pic>
      <p:sp>
        <p:nvSpPr>
          <p:cNvPr id="19" name="CuadroTexto 18">
            <a:extLst>
              <a:ext uri="{FF2B5EF4-FFF2-40B4-BE49-F238E27FC236}">
                <a16:creationId xmlns:a16="http://schemas.microsoft.com/office/drawing/2014/main" id="{DB4AD013-8E1A-4450-BB5A-088D59601DCE}"/>
              </a:ext>
            </a:extLst>
          </p:cNvPr>
          <p:cNvSpPr txBox="1"/>
          <p:nvPr/>
        </p:nvSpPr>
        <p:spPr>
          <a:xfrm>
            <a:off x="-1" y="6254268"/>
            <a:ext cx="8955707" cy="338554"/>
          </a:xfrm>
          <a:prstGeom prst="rect">
            <a:avLst/>
          </a:prstGeom>
          <a:noFill/>
        </p:spPr>
        <p:txBody>
          <a:bodyPr wrap="square" rtlCol="0">
            <a:spAutoFit/>
          </a:bodyPr>
          <a:lstStyle/>
          <a:p>
            <a:r>
              <a:rPr lang="da-DK" sz="1600" dirty="0"/>
              <a:t>(Brook et al., 2013; CLSI, 2021; Schuetz, 2014; Schumacher et al., 2018)</a:t>
            </a:r>
            <a:endParaRPr lang="es-EC" sz="1600" dirty="0">
              <a:cs typeface="Calibri" panose="020F0502020204030204" pitchFamily="34" charset="0"/>
            </a:endParaRPr>
          </a:p>
        </p:txBody>
      </p:sp>
      <p:sp>
        <p:nvSpPr>
          <p:cNvPr id="21" name="CuadroTexto 20">
            <a:extLst>
              <a:ext uri="{FF2B5EF4-FFF2-40B4-BE49-F238E27FC236}">
                <a16:creationId xmlns:a16="http://schemas.microsoft.com/office/drawing/2014/main" id="{0C03B9CF-3E02-4051-A399-1BF1DF891A06}"/>
              </a:ext>
            </a:extLst>
          </p:cNvPr>
          <p:cNvSpPr txBox="1"/>
          <p:nvPr/>
        </p:nvSpPr>
        <p:spPr>
          <a:xfrm>
            <a:off x="5469771" y="4726631"/>
            <a:ext cx="1504489" cy="261610"/>
          </a:xfrm>
          <a:prstGeom prst="rect">
            <a:avLst/>
          </a:prstGeom>
          <a:noFill/>
        </p:spPr>
        <p:txBody>
          <a:bodyPr wrap="square">
            <a:spAutoFit/>
          </a:bodyPr>
          <a:lstStyle/>
          <a:p>
            <a:r>
              <a:rPr lang="es-EC" sz="1100" dirty="0"/>
              <a:t>(</a:t>
            </a:r>
            <a:r>
              <a:rPr lang="es-EC" sz="1100" dirty="0" err="1"/>
              <a:t>Thermofisher</a:t>
            </a:r>
            <a:r>
              <a:rPr lang="es-EC" sz="1100" dirty="0"/>
              <a:t>, 2021)</a:t>
            </a:r>
          </a:p>
        </p:txBody>
      </p:sp>
    </p:spTree>
    <p:extLst>
      <p:ext uri="{BB962C8B-B14F-4D97-AF65-F5344CB8AC3E}">
        <p14:creationId xmlns:p14="http://schemas.microsoft.com/office/powerpoint/2010/main" val="1257017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22EADE19-93BD-4EAF-83AA-10E8EDF5A7F7}"/>
              </a:ext>
            </a:extLst>
          </p:cNvPr>
          <p:cNvGraphicFramePr/>
          <p:nvPr>
            <p:extLst>
              <p:ext uri="{D42A27DB-BD31-4B8C-83A1-F6EECF244321}">
                <p14:modId xmlns:p14="http://schemas.microsoft.com/office/powerpoint/2010/main" val="2344739678"/>
              </p:ext>
            </p:extLst>
          </p:nvPr>
        </p:nvGraphicFramePr>
        <p:xfrm>
          <a:off x="424329" y="1879767"/>
          <a:ext cx="4853524" cy="4146582"/>
        </p:xfrm>
        <a:graphic>
          <a:graphicData uri="http://schemas.openxmlformats.org/drawingml/2006/table">
            <a:tbl>
              <a:tblPr firstRow="1" firstCol="1" bandRow="1">
                <a:tableStyleId>{D27102A9-8310-4765-A935-A1911B00CA55}</a:tableStyleId>
              </a:tblPr>
              <a:tblGrid>
                <a:gridCol w="1213381">
                  <a:extLst>
                    <a:ext uri="{9D8B030D-6E8A-4147-A177-3AD203B41FA5}">
                      <a16:colId xmlns:a16="http://schemas.microsoft.com/office/drawing/2014/main" val="732262878"/>
                    </a:ext>
                  </a:extLst>
                </a:gridCol>
                <a:gridCol w="1213381">
                  <a:extLst>
                    <a:ext uri="{9D8B030D-6E8A-4147-A177-3AD203B41FA5}">
                      <a16:colId xmlns:a16="http://schemas.microsoft.com/office/drawing/2014/main" val="4283553267"/>
                    </a:ext>
                  </a:extLst>
                </a:gridCol>
                <a:gridCol w="1213381">
                  <a:extLst>
                    <a:ext uri="{9D8B030D-6E8A-4147-A177-3AD203B41FA5}">
                      <a16:colId xmlns:a16="http://schemas.microsoft.com/office/drawing/2014/main" val="2531567598"/>
                    </a:ext>
                  </a:extLst>
                </a:gridCol>
                <a:gridCol w="1213381">
                  <a:extLst>
                    <a:ext uri="{9D8B030D-6E8A-4147-A177-3AD203B41FA5}">
                      <a16:colId xmlns:a16="http://schemas.microsoft.com/office/drawing/2014/main" val="645081235"/>
                    </a:ext>
                  </a:extLst>
                </a:gridCol>
              </a:tblGrid>
              <a:tr h="681225">
                <a:tc gridSpan="4">
                  <a:txBody>
                    <a:bodyPr/>
                    <a:lstStyle/>
                    <a:p>
                      <a:pPr algn="ctr" fontAlgn="t">
                        <a:lnSpc>
                          <a:spcPct val="107000"/>
                        </a:lnSpc>
                        <a:spcBef>
                          <a:spcPts val="0"/>
                        </a:spcBef>
                        <a:spcAft>
                          <a:spcPts val="0"/>
                        </a:spcAft>
                      </a:pPr>
                      <a:r>
                        <a:rPr lang="es-EC" sz="1100" b="0" i="0" u="none" strike="noStrike" dirty="0">
                          <a:effectLst/>
                          <a:latin typeface="Arial" panose="020B0604020202020204" pitchFamily="34" charset="0"/>
                        </a:rPr>
                        <a:t>Porcentaje de resistencia de todas las especies del grupo Bacteroides fragilis a antibióticos seleccionados desde 1981 hasta 2007</a:t>
                      </a:r>
                    </a:p>
                  </a:txBody>
                  <a:tcPr marL="68580" marR="68580" marT="9525" marB="0"/>
                </a:tc>
                <a:tc hMerge="1">
                  <a:txBody>
                    <a:bodyPr/>
                    <a:lstStyle/>
                    <a:p>
                      <a:pPr algn="ctr" fontAlgn="t">
                        <a:lnSpc>
                          <a:spcPct val="107000"/>
                        </a:lnSpc>
                        <a:spcBef>
                          <a:spcPts val="0"/>
                        </a:spcBef>
                        <a:spcAft>
                          <a:spcPts val="0"/>
                        </a:spcAft>
                      </a:pPr>
                      <a:endParaRPr lang="es-EC" sz="1800" b="0" i="0" u="none" strike="noStrike" dirty="0">
                        <a:effectLst/>
                        <a:latin typeface="Arial" panose="020B0604020202020204" pitchFamily="34" charset="0"/>
                      </a:endParaRPr>
                    </a:p>
                  </a:txBody>
                  <a:tcPr marL="68580" marR="68580" marT="9525"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47653157"/>
                  </a:ext>
                </a:extLst>
              </a:tr>
              <a:tr h="234973">
                <a:tc rowSpan="2">
                  <a:txBody>
                    <a:bodyPr/>
                    <a:lstStyle/>
                    <a:p>
                      <a:pPr algn="ctr" fontAlgn="t">
                        <a:lnSpc>
                          <a:spcPct val="107000"/>
                        </a:lnSpc>
                        <a:spcBef>
                          <a:spcPts val="0"/>
                        </a:spcBef>
                        <a:spcAft>
                          <a:spcPts val="0"/>
                        </a:spcAft>
                      </a:pPr>
                      <a:r>
                        <a:rPr lang="es-EC" sz="1100" u="none" strike="noStrike" dirty="0">
                          <a:effectLst/>
                        </a:rPr>
                        <a:t>Antibiótico</a:t>
                      </a:r>
                      <a:endParaRPr lang="es-EC" sz="1800" b="0" i="0" u="none" strike="noStrike" dirty="0">
                        <a:effectLst/>
                        <a:latin typeface="Arial" panose="020B0604020202020204" pitchFamily="34" charset="0"/>
                      </a:endParaRPr>
                    </a:p>
                  </a:txBody>
                  <a:tcPr marL="68580" marR="68580" marT="9525" marB="0"/>
                </a:tc>
                <a:tc gridSpan="3">
                  <a:txBody>
                    <a:bodyPr/>
                    <a:lstStyle/>
                    <a:p>
                      <a:pPr algn="ctr" fontAlgn="t">
                        <a:lnSpc>
                          <a:spcPct val="107000"/>
                        </a:lnSpc>
                        <a:spcBef>
                          <a:spcPts val="0"/>
                        </a:spcBef>
                        <a:spcAft>
                          <a:spcPts val="0"/>
                        </a:spcAft>
                      </a:pPr>
                      <a:r>
                        <a:rPr lang="es-EC" sz="1100" u="none" strike="noStrike" dirty="0">
                          <a:effectLst/>
                        </a:rPr>
                        <a:t>Resistencia, %</a:t>
                      </a:r>
                      <a:endParaRPr lang="es-EC" sz="1800" b="0" i="0" u="none" strike="noStrike" dirty="0">
                        <a:effectLst/>
                        <a:latin typeface="Arial" panose="020B0604020202020204" pitchFamily="34" charset="0"/>
                      </a:endParaRPr>
                    </a:p>
                  </a:txBody>
                  <a:tcPr marL="68580" marR="68580" marT="9525"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81455817"/>
                  </a:ext>
                </a:extLst>
              </a:tr>
              <a:tr h="458098">
                <a:tc vMerge="1">
                  <a:txBody>
                    <a:bodyPr/>
                    <a:lstStyle/>
                    <a:p>
                      <a:endParaRPr lang="es-EC"/>
                    </a:p>
                  </a:txBody>
                  <a:tcPr/>
                </a:tc>
                <a:tc>
                  <a:txBody>
                    <a:bodyPr/>
                    <a:lstStyle/>
                    <a:p>
                      <a:pPr algn="ctr" fontAlgn="t">
                        <a:lnSpc>
                          <a:spcPct val="107000"/>
                        </a:lnSpc>
                        <a:spcBef>
                          <a:spcPts val="0"/>
                        </a:spcBef>
                        <a:spcAft>
                          <a:spcPts val="0"/>
                        </a:spcAft>
                      </a:pPr>
                      <a:r>
                        <a:rPr lang="es-EC" sz="1100" u="none" strike="noStrike">
                          <a:effectLst/>
                        </a:rPr>
                        <a:t>1981-1989</a:t>
                      </a:r>
                      <a:endParaRPr lang="es-EC" sz="1800" u="none" strike="noStrike">
                        <a:effectLst/>
                      </a:endParaRPr>
                    </a:p>
                    <a:p>
                      <a:pPr algn="ctr" fontAlgn="t">
                        <a:lnSpc>
                          <a:spcPct val="107000"/>
                        </a:lnSpc>
                        <a:spcBef>
                          <a:spcPts val="0"/>
                        </a:spcBef>
                        <a:spcAft>
                          <a:spcPts val="0"/>
                        </a:spcAft>
                      </a:pPr>
                      <a:r>
                        <a:rPr lang="es-EC" sz="1100" u="none" strike="noStrike">
                          <a:effectLst/>
                        </a:rPr>
                        <a:t>(n = 1229)</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1990-1999</a:t>
                      </a:r>
                      <a:endParaRPr lang="es-EC" sz="1800" u="none" strike="noStrike">
                        <a:effectLst/>
                      </a:endParaRPr>
                    </a:p>
                    <a:p>
                      <a:pPr algn="ctr" fontAlgn="t">
                        <a:lnSpc>
                          <a:spcPct val="107000"/>
                        </a:lnSpc>
                        <a:spcBef>
                          <a:spcPts val="0"/>
                        </a:spcBef>
                        <a:spcAft>
                          <a:spcPts val="0"/>
                        </a:spcAft>
                      </a:pPr>
                      <a:r>
                        <a:rPr lang="es-EC" sz="1100" u="none" strike="noStrike">
                          <a:effectLst/>
                        </a:rPr>
                        <a:t>(n = 2880)</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2000-2007</a:t>
                      </a:r>
                      <a:endParaRPr lang="es-EC" sz="1800" u="none" strike="noStrike">
                        <a:effectLst/>
                      </a:endParaRPr>
                    </a:p>
                    <a:p>
                      <a:pPr algn="ctr" fontAlgn="t">
                        <a:lnSpc>
                          <a:spcPct val="107000"/>
                        </a:lnSpc>
                        <a:spcBef>
                          <a:spcPts val="0"/>
                        </a:spcBef>
                        <a:spcAft>
                          <a:spcPts val="0"/>
                        </a:spcAft>
                      </a:pPr>
                      <a:r>
                        <a:rPr lang="es-EC" sz="1100" u="none" strike="noStrike">
                          <a:effectLst/>
                        </a:rPr>
                        <a:t>(n = 3140)</a:t>
                      </a:r>
                      <a:endParaRPr lang="es-EC"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2918931886"/>
                  </a:ext>
                </a:extLst>
              </a:tr>
              <a:tr h="234973">
                <a:tc>
                  <a:txBody>
                    <a:bodyPr/>
                    <a:lstStyle/>
                    <a:p>
                      <a:pPr algn="ctr" fontAlgn="t">
                        <a:lnSpc>
                          <a:spcPct val="107000"/>
                        </a:lnSpc>
                        <a:spcBef>
                          <a:spcPts val="0"/>
                        </a:spcBef>
                        <a:spcAft>
                          <a:spcPts val="0"/>
                        </a:spcAft>
                      </a:pPr>
                      <a:r>
                        <a:rPr lang="es-EC" sz="1100" u="none" strike="noStrike">
                          <a:effectLst/>
                        </a:rPr>
                        <a:t>Clindamicina</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5-6</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23</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31 a &gt;35</a:t>
                      </a:r>
                      <a:endParaRPr lang="es-EC"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2660307"/>
                  </a:ext>
                </a:extLst>
              </a:tr>
              <a:tr h="234973">
                <a:tc>
                  <a:txBody>
                    <a:bodyPr/>
                    <a:lstStyle/>
                    <a:p>
                      <a:pPr algn="ctr" fontAlgn="t">
                        <a:lnSpc>
                          <a:spcPct val="107000"/>
                        </a:lnSpc>
                        <a:spcBef>
                          <a:spcPts val="0"/>
                        </a:spcBef>
                        <a:spcAft>
                          <a:spcPts val="0"/>
                        </a:spcAft>
                      </a:pPr>
                      <a:r>
                        <a:rPr lang="es-EC" sz="1100" u="none" strike="noStrike">
                          <a:effectLst/>
                        </a:rPr>
                        <a:t>Cefoxitina</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4-8</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~12</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9</a:t>
                      </a:r>
                      <a:endParaRPr lang="es-EC"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424900271"/>
                  </a:ext>
                </a:extLst>
              </a:tr>
              <a:tr h="234973">
                <a:tc>
                  <a:txBody>
                    <a:bodyPr/>
                    <a:lstStyle/>
                    <a:p>
                      <a:pPr algn="ctr" fontAlgn="t">
                        <a:lnSpc>
                          <a:spcPct val="107000"/>
                        </a:lnSpc>
                        <a:spcBef>
                          <a:spcPts val="0"/>
                        </a:spcBef>
                        <a:spcAft>
                          <a:spcPts val="0"/>
                        </a:spcAft>
                      </a:pPr>
                      <a:r>
                        <a:rPr lang="es-EC" sz="1100" u="none" strike="noStrike">
                          <a:effectLst/>
                        </a:rPr>
                        <a:t>Imipenem</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&lt;1</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&lt;1</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&lt;1</a:t>
                      </a:r>
                      <a:endParaRPr lang="es-EC"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58075419"/>
                  </a:ext>
                </a:extLst>
              </a:tr>
              <a:tr h="458098">
                <a:tc>
                  <a:txBody>
                    <a:bodyPr/>
                    <a:lstStyle/>
                    <a:p>
                      <a:pPr algn="ctr" fontAlgn="t">
                        <a:lnSpc>
                          <a:spcPct val="107000"/>
                        </a:lnSpc>
                        <a:spcBef>
                          <a:spcPts val="0"/>
                        </a:spcBef>
                        <a:spcAft>
                          <a:spcPts val="0"/>
                        </a:spcAft>
                      </a:pPr>
                      <a:r>
                        <a:rPr lang="es-EC" sz="1100" u="none" strike="noStrike">
                          <a:effectLst/>
                        </a:rPr>
                        <a:t>Piperacilina-tazobactam</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No evaluado</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&lt;1</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&lt;1</a:t>
                      </a:r>
                      <a:endParaRPr lang="es-EC"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584470383"/>
                  </a:ext>
                </a:extLst>
              </a:tr>
              <a:tr h="458098">
                <a:tc>
                  <a:txBody>
                    <a:bodyPr/>
                    <a:lstStyle/>
                    <a:p>
                      <a:pPr algn="ctr" fontAlgn="t">
                        <a:lnSpc>
                          <a:spcPct val="107000"/>
                        </a:lnSpc>
                        <a:spcBef>
                          <a:spcPts val="0"/>
                        </a:spcBef>
                        <a:spcAft>
                          <a:spcPts val="0"/>
                        </a:spcAft>
                      </a:pPr>
                      <a:r>
                        <a:rPr lang="es-EC" sz="1100" u="none" strike="noStrike">
                          <a:effectLst/>
                        </a:rPr>
                        <a:t>Trovafloxacino</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No evaluado</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16</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&gt;40</a:t>
                      </a:r>
                      <a:endParaRPr lang="es-EC"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136288769"/>
                  </a:ext>
                </a:extLst>
              </a:tr>
              <a:tr h="234973">
                <a:tc>
                  <a:txBody>
                    <a:bodyPr/>
                    <a:lstStyle/>
                    <a:p>
                      <a:pPr algn="ctr" fontAlgn="t">
                        <a:lnSpc>
                          <a:spcPct val="107000"/>
                        </a:lnSpc>
                        <a:spcBef>
                          <a:spcPts val="0"/>
                        </a:spcBef>
                        <a:spcAft>
                          <a:spcPts val="0"/>
                        </a:spcAft>
                      </a:pPr>
                      <a:r>
                        <a:rPr lang="es-EC" sz="1100" u="none" strike="noStrike">
                          <a:effectLst/>
                        </a:rPr>
                        <a:t>Metronidazol</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Ninguno</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Ninguno</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2 aislados</a:t>
                      </a:r>
                      <a:r>
                        <a:rPr lang="es-EC" sz="1100" u="none" strike="noStrike" baseline="30000">
                          <a:effectLst/>
                        </a:rPr>
                        <a:t>a</a:t>
                      </a:r>
                      <a:endParaRPr lang="es-EC"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4193970053"/>
                  </a:ext>
                </a:extLst>
              </a:tr>
              <a:tr h="234973">
                <a:tc>
                  <a:txBody>
                    <a:bodyPr/>
                    <a:lstStyle/>
                    <a:p>
                      <a:pPr algn="ctr" fontAlgn="t">
                        <a:lnSpc>
                          <a:spcPct val="107000"/>
                        </a:lnSpc>
                        <a:spcBef>
                          <a:spcPts val="0"/>
                        </a:spcBef>
                        <a:spcAft>
                          <a:spcPts val="0"/>
                        </a:spcAft>
                      </a:pPr>
                      <a:r>
                        <a:rPr lang="es-EC" sz="1100" u="none" strike="noStrike">
                          <a:effectLst/>
                        </a:rPr>
                        <a:t>Cloranfenicol</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Ninguno</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Ninguno</a:t>
                      </a:r>
                      <a:endParaRPr lang="es-EC" sz="1800" b="0" i="0" u="none" strike="noStrike">
                        <a:effectLst/>
                        <a:latin typeface="Arial" panose="020B0604020202020204" pitchFamily="34" charset="0"/>
                      </a:endParaRPr>
                    </a:p>
                  </a:txBody>
                  <a:tcPr marL="68580" marR="68580" marT="9525" marB="0"/>
                </a:tc>
                <a:tc>
                  <a:txBody>
                    <a:bodyPr/>
                    <a:lstStyle/>
                    <a:p>
                      <a:pPr algn="ctr" fontAlgn="t">
                        <a:lnSpc>
                          <a:spcPct val="107000"/>
                        </a:lnSpc>
                        <a:spcBef>
                          <a:spcPts val="0"/>
                        </a:spcBef>
                        <a:spcAft>
                          <a:spcPts val="0"/>
                        </a:spcAft>
                      </a:pPr>
                      <a:r>
                        <a:rPr lang="es-EC" sz="1100" u="none" strike="noStrike">
                          <a:effectLst/>
                        </a:rPr>
                        <a:t>Ninguno</a:t>
                      </a:r>
                      <a:endParaRPr lang="es-EC"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2282511424"/>
                  </a:ext>
                </a:extLst>
              </a:tr>
              <a:tr h="681225">
                <a:tc gridSpan="4">
                  <a:txBody>
                    <a:bodyPr/>
                    <a:lstStyle/>
                    <a:p>
                      <a:pPr algn="l" fontAlgn="t">
                        <a:lnSpc>
                          <a:spcPct val="107000"/>
                        </a:lnSpc>
                        <a:spcBef>
                          <a:spcPts val="0"/>
                        </a:spcBef>
                        <a:spcAft>
                          <a:spcPts val="0"/>
                        </a:spcAft>
                      </a:pPr>
                      <a:r>
                        <a:rPr lang="es-EC" sz="1100" u="none" strike="noStrike" baseline="30000" dirty="0">
                          <a:effectLst/>
                        </a:rPr>
                        <a:t>a</a:t>
                      </a:r>
                      <a:r>
                        <a:rPr lang="es-EC" sz="1100" u="none" strike="noStrike" dirty="0">
                          <a:effectLst/>
                        </a:rPr>
                        <a:t> No </a:t>
                      </a:r>
                      <a:r>
                        <a:rPr lang="es-EC" sz="1100" b="1" u="none" strike="noStrike" kern="1200" dirty="0">
                          <a:solidFill>
                            <a:schemeClr val="tx1"/>
                          </a:solidFill>
                          <a:effectLst/>
                          <a:latin typeface="+mn-lt"/>
                          <a:ea typeface="+mn-ea"/>
                          <a:cs typeface="+mn-cs"/>
                        </a:rPr>
                        <a:t>expresado como porcentaje porque se trata de un número pequeño </a:t>
                      </a:r>
                      <a:r>
                        <a:rPr lang="es-EC" sz="1100" u="none" strike="noStrike" dirty="0">
                          <a:effectLst/>
                        </a:rPr>
                        <a:t>de aislados.</a:t>
                      </a:r>
                    </a:p>
                    <a:p>
                      <a:pPr algn="l" fontAlgn="t">
                        <a:lnSpc>
                          <a:spcPct val="107000"/>
                        </a:lnSpc>
                        <a:spcBef>
                          <a:spcPts val="0"/>
                        </a:spcBef>
                        <a:spcAft>
                          <a:spcPts val="0"/>
                        </a:spcAft>
                      </a:pPr>
                      <a:r>
                        <a:rPr lang="es-EC" sz="1100" b="1" i="0" u="none" strike="noStrike" dirty="0">
                          <a:effectLst/>
                          <a:latin typeface="Arial" panose="020B0604020202020204" pitchFamily="34" charset="0"/>
                        </a:rPr>
                        <a:t>Adaptado de: </a:t>
                      </a:r>
                      <a:r>
                        <a:rPr lang="es-EC" sz="1100" b="0" i="0" u="none" strike="noStrike" dirty="0" err="1">
                          <a:effectLst/>
                          <a:latin typeface="Arial" panose="020B0604020202020204" pitchFamily="34" charset="0"/>
                        </a:rPr>
                        <a:t>Snydman</a:t>
                      </a:r>
                      <a:r>
                        <a:rPr lang="es-EC" sz="1100" b="0" i="0" u="none" strike="noStrike" dirty="0">
                          <a:effectLst/>
                          <a:latin typeface="Arial" panose="020B0604020202020204" pitchFamily="34" charset="0"/>
                        </a:rPr>
                        <a:t> et al., (2010)</a:t>
                      </a:r>
                      <a:endParaRPr lang="es-EC" sz="1800" b="0" i="0" u="none" strike="noStrike" dirty="0">
                        <a:effectLst/>
                        <a:latin typeface="Arial" panose="020B0604020202020204" pitchFamily="34" charset="0"/>
                      </a:endParaRPr>
                    </a:p>
                  </a:txBody>
                  <a:tcPr marL="68580" marR="68580" marT="9525"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12593844"/>
                  </a:ext>
                </a:extLst>
              </a:tr>
            </a:tbl>
          </a:graphicData>
        </a:graphic>
      </p:graphicFrame>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8</a:t>
            </a:r>
          </a:p>
        </p:txBody>
      </p:sp>
      <p:sp>
        <p:nvSpPr>
          <p:cNvPr id="8" name="Flecha derecha 17">
            <a:extLst>
              <a:ext uri="{FF2B5EF4-FFF2-40B4-BE49-F238E27FC236}">
                <a16:creationId xmlns:a16="http://schemas.microsoft.com/office/drawing/2014/main" id="{AEECE277-C624-45D9-9E94-184DB3F862B5}"/>
              </a:ext>
            </a:extLst>
          </p:cNvPr>
          <p:cNvSpPr/>
          <p:nvPr/>
        </p:nvSpPr>
        <p:spPr>
          <a:xfrm>
            <a:off x="0" y="1068248"/>
            <a:ext cx="12204000" cy="11077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5">
            <a:extLst>
              <a:ext uri="{FF2B5EF4-FFF2-40B4-BE49-F238E27FC236}">
                <a16:creationId xmlns:a16="http://schemas.microsoft.com/office/drawing/2014/main" id="{47802623-BF1F-4B7D-A22E-70C02005EB1A}"/>
              </a:ext>
            </a:extLst>
          </p:cNvPr>
          <p:cNvSpPr txBox="1"/>
          <p:nvPr/>
        </p:nvSpPr>
        <p:spPr>
          <a:xfrm>
            <a:off x="238539" y="658810"/>
            <a:ext cx="3025765" cy="400110"/>
          </a:xfrm>
          <a:prstGeom prst="rect">
            <a:avLst/>
          </a:prstGeom>
          <a:noFill/>
        </p:spPr>
        <p:txBody>
          <a:bodyPr wrap="none" rtlCol="0">
            <a:spAutoFit/>
          </a:bodyPr>
          <a:lstStyle/>
          <a:p>
            <a:r>
              <a:rPr lang="es-EC" sz="2000" b="1" dirty="0">
                <a:latin typeface="Calibri" panose="020F0502020204030204" pitchFamily="34" charset="0"/>
                <a:cs typeface="Calibri" panose="020F0502020204030204" pitchFamily="34" charset="0"/>
              </a:rPr>
              <a:t>Pruebas de susceptibilidad</a:t>
            </a:r>
          </a:p>
        </p:txBody>
      </p:sp>
      <p:sp>
        <p:nvSpPr>
          <p:cNvPr id="14" name="Rectángulo 13">
            <a:extLst>
              <a:ext uri="{FF2B5EF4-FFF2-40B4-BE49-F238E27FC236}">
                <a16:creationId xmlns:a16="http://schemas.microsoft.com/office/drawing/2014/main" id="{9ED33629-E737-41E6-A4A4-89BB1A27C483}"/>
              </a:ext>
            </a:extLst>
          </p:cNvPr>
          <p:cNvSpPr/>
          <p:nvPr/>
        </p:nvSpPr>
        <p:spPr>
          <a:xfrm>
            <a:off x="424326" y="5103609"/>
            <a:ext cx="4853523" cy="18794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5" name="Rectángulo 14">
            <a:extLst>
              <a:ext uri="{FF2B5EF4-FFF2-40B4-BE49-F238E27FC236}">
                <a16:creationId xmlns:a16="http://schemas.microsoft.com/office/drawing/2014/main" id="{FC749961-8931-4189-BBB7-99C302017D01}"/>
              </a:ext>
            </a:extLst>
          </p:cNvPr>
          <p:cNvSpPr/>
          <p:nvPr/>
        </p:nvSpPr>
        <p:spPr>
          <a:xfrm>
            <a:off x="424328" y="3248122"/>
            <a:ext cx="4853523" cy="180878"/>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solidFill>
                <a:srgbClr val="FF0000"/>
              </a:solidFill>
            </a:endParaRPr>
          </a:p>
        </p:txBody>
      </p:sp>
      <p:sp>
        <p:nvSpPr>
          <p:cNvPr id="17" name="Rectángulo 16">
            <a:extLst>
              <a:ext uri="{FF2B5EF4-FFF2-40B4-BE49-F238E27FC236}">
                <a16:creationId xmlns:a16="http://schemas.microsoft.com/office/drawing/2014/main" id="{70E944D6-FE91-4259-83FB-694A3B6DECD3}"/>
              </a:ext>
            </a:extLst>
          </p:cNvPr>
          <p:cNvSpPr/>
          <p:nvPr/>
        </p:nvSpPr>
        <p:spPr>
          <a:xfrm>
            <a:off x="424327" y="3726280"/>
            <a:ext cx="4853523" cy="18087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8" name="Título 1">
            <a:extLst>
              <a:ext uri="{FF2B5EF4-FFF2-40B4-BE49-F238E27FC236}">
                <a16:creationId xmlns:a16="http://schemas.microsoft.com/office/drawing/2014/main" id="{DDF318BF-44EA-4131-AF73-9C91E811812D}"/>
              </a:ext>
            </a:extLst>
          </p:cNvPr>
          <p:cNvSpPr>
            <a:spLocks noGrp="1"/>
          </p:cNvSpPr>
          <p:nvPr>
            <p:ph type="title"/>
          </p:nvPr>
        </p:nvSpPr>
        <p:spPr>
          <a:xfrm>
            <a:off x="8955707" y="-13252"/>
            <a:ext cx="3236292" cy="613874"/>
          </a:xfrm>
        </p:spPr>
        <p:txBody>
          <a:bodyPr/>
          <a:lstStyle/>
          <a:p>
            <a:r>
              <a:rPr lang="es-EC" sz="3600" i="0" dirty="0">
                <a:solidFill>
                  <a:schemeClr val="tx1"/>
                </a:solidFill>
                <a:latin typeface="Calibri" panose="020F0502020204030204" pitchFamily="34" charset="0"/>
                <a:cs typeface="Calibri" panose="020F0502020204030204" pitchFamily="34" charset="0"/>
              </a:rPr>
              <a:t>INTRODUCCIÓN</a:t>
            </a:r>
          </a:p>
        </p:txBody>
      </p:sp>
      <p:sp>
        <p:nvSpPr>
          <p:cNvPr id="19" name="CuadroTexto 18">
            <a:extLst>
              <a:ext uri="{FF2B5EF4-FFF2-40B4-BE49-F238E27FC236}">
                <a16:creationId xmlns:a16="http://schemas.microsoft.com/office/drawing/2014/main" id="{DB4AD013-8E1A-4450-BB5A-088D59601DCE}"/>
              </a:ext>
            </a:extLst>
          </p:cNvPr>
          <p:cNvSpPr txBox="1"/>
          <p:nvPr/>
        </p:nvSpPr>
        <p:spPr>
          <a:xfrm>
            <a:off x="-1" y="6273225"/>
            <a:ext cx="8955707" cy="338554"/>
          </a:xfrm>
          <a:prstGeom prst="rect">
            <a:avLst/>
          </a:prstGeom>
          <a:noFill/>
        </p:spPr>
        <p:txBody>
          <a:bodyPr wrap="square" rtlCol="0">
            <a:spAutoFit/>
          </a:bodyPr>
          <a:lstStyle/>
          <a:p>
            <a:r>
              <a:rPr lang="da-DK" sz="1600" dirty="0"/>
              <a:t>(Byun et al., 2019; Hecht, 2006; Rasmussen et al., 1993; Snydman et al., 2010)</a:t>
            </a:r>
            <a:endParaRPr lang="es-EC" sz="1600" dirty="0">
              <a:cs typeface="Calibri" panose="020F0502020204030204" pitchFamily="34" charset="0"/>
            </a:endParaRPr>
          </a:p>
        </p:txBody>
      </p:sp>
      <p:sp>
        <p:nvSpPr>
          <p:cNvPr id="5" name="CuadroTexto 4">
            <a:extLst>
              <a:ext uri="{FF2B5EF4-FFF2-40B4-BE49-F238E27FC236}">
                <a16:creationId xmlns:a16="http://schemas.microsoft.com/office/drawing/2014/main" id="{4E524BAF-2FB9-4EF4-82F9-7B6155CD750D}"/>
              </a:ext>
            </a:extLst>
          </p:cNvPr>
          <p:cNvSpPr txBox="1"/>
          <p:nvPr/>
        </p:nvSpPr>
        <p:spPr>
          <a:xfrm>
            <a:off x="273486" y="1381821"/>
            <a:ext cx="3448893" cy="369332"/>
          </a:xfrm>
          <a:prstGeom prst="rect">
            <a:avLst/>
          </a:prstGeom>
          <a:noFill/>
        </p:spPr>
        <p:txBody>
          <a:bodyPr wrap="square" rtlCol="0">
            <a:spAutoFit/>
          </a:bodyPr>
          <a:lstStyle/>
          <a:p>
            <a:pPr marL="285750" indent="-285750">
              <a:buFont typeface="Arial" panose="020B0604020202020204" pitchFamily="34" charset="0"/>
              <a:buChar char="•"/>
            </a:pPr>
            <a:r>
              <a:rPr lang="es-EC" dirty="0"/>
              <a:t>Selección de la terapia.</a:t>
            </a:r>
          </a:p>
        </p:txBody>
      </p:sp>
      <p:graphicFrame>
        <p:nvGraphicFramePr>
          <p:cNvPr id="7" name="Diagrama 6">
            <a:extLst>
              <a:ext uri="{FF2B5EF4-FFF2-40B4-BE49-F238E27FC236}">
                <a16:creationId xmlns:a16="http://schemas.microsoft.com/office/drawing/2014/main" id="{3B3EC10D-4BA6-4A28-9169-F1453CA86074}"/>
              </a:ext>
            </a:extLst>
          </p:cNvPr>
          <p:cNvGraphicFramePr/>
          <p:nvPr>
            <p:extLst>
              <p:ext uri="{D42A27DB-BD31-4B8C-83A1-F6EECF244321}">
                <p14:modId xmlns:p14="http://schemas.microsoft.com/office/powerpoint/2010/main" val="3284333679"/>
              </p:ext>
            </p:extLst>
          </p:nvPr>
        </p:nvGraphicFramePr>
        <p:xfrm>
          <a:off x="5822515" y="1381821"/>
          <a:ext cx="6095999" cy="4407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Monitoreo seo | Icono Gratis">
            <a:extLst>
              <a:ext uri="{FF2B5EF4-FFF2-40B4-BE49-F238E27FC236}">
                <a16:creationId xmlns:a16="http://schemas.microsoft.com/office/drawing/2014/main" id="{91428F8E-68B3-4DB4-9062-AC4A5738095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55706" y="1279387"/>
            <a:ext cx="1612308" cy="16123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atin America Icons: imágenes, fotos de stock y vectores | Shutterstock">
            <a:extLst>
              <a:ext uri="{FF2B5EF4-FFF2-40B4-BE49-F238E27FC236}">
                <a16:creationId xmlns:a16="http://schemas.microsoft.com/office/drawing/2014/main" id="{EBE62D0F-A3EE-43F8-AB00-6933C350C87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1429" b="77143" l="16154" r="80000">
                        <a14:foregroundMark x1="24615" y1="15357" x2="24615" y2="15357"/>
                        <a14:foregroundMark x1="20769" y1="11429" x2="20769" y2="11429"/>
                        <a14:foregroundMark x1="80000" y1="45714" x2="80000" y2="45714"/>
                        <a14:foregroundMark x1="46154" y1="30357" x2="46154" y2="30357"/>
                      </a14:backgroundRemoval>
                    </a14:imgEffect>
                  </a14:imgLayer>
                </a14:imgProps>
              </a:ext>
              <a:ext uri="{28A0092B-C50C-407E-A947-70E740481C1C}">
                <a14:useLocalDpi xmlns:a14="http://schemas.microsoft.com/office/drawing/2010/main" val="0"/>
              </a:ext>
            </a:extLst>
          </a:blip>
          <a:srcRect l="9191" t="8307" r="14371" b="14934"/>
          <a:stretch/>
        </p:blipFill>
        <p:spPr bwMode="auto">
          <a:xfrm>
            <a:off x="5485017" y="3953058"/>
            <a:ext cx="1892968" cy="20471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cuador - Iconos gratis de banderas">
            <a:extLst>
              <a:ext uri="{FF2B5EF4-FFF2-40B4-BE49-F238E27FC236}">
                <a16:creationId xmlns:a16="http://schemas.microsoft.com/office/drawing/2014/main" id="{454CE2B5-DD92-4682-AFB2-23CC4FB8741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67493" y="3723940"/>
            <a:ext cx="1151021" cy="115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989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7">
                                            <p:graphicEl>
                                              <a:dgm id="{1AEAC851-2B45-4AEF-8D74-D96262F8F054}"/>
                                            </p:graphicEl>
                                          </p:spTgt>
                                        </p:tgtEl>
                                        <p:attrNameLst>
                                          <p:attrName>style.visibility</p:attrName>
                                        </p:attrNameLst>
                                      </p:cBhvr>
                                      <p:to>
                                        <p:strVal val="visible"/>
                                      </p:to>
                                    </p:set>
                                    <p:anim calcmode="lin" valueType="num">
                                      <p:cBhvr additive="base">
                                        <p:cTn id="34" dur="500" fill="hold"/>
                                        <p:tgtEl>
                                          <p:spTgt spid="7">
                                            <p:graphicEl>
                                              <a:dgm id="{1AEAC851-2B45-4AEF-8D74-D96262F8F054}"/>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graphicEl>
                                              <a:dgm id="{1AEAC851-2B45-4AEF-8D74-D96262F8F054}"/>
                                            </p:graphicEl>
                                          </p:spTgt>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7">
                                            <p:graphicEl>
                                              <a:dgm id="{5334A199-E2B6-473D-9925-E94DC9BB3E51}"/>
                                            </p:graphicEl>
                                          </p:spTgt>
                                        </p:tgtEl>
                                        <p:attrNameLst>
                                          <p:attrName>style.visibility</p:attrName>
                                        </p:attrNameLst>
                                      </p:cBhvr>
                                      <p:to>
                                        <p:strVal val="visible"/>
                                      </p:to>
                                    </p:set>
                                    <p:anim calcmode="lin" valueType="num">
                                      <p:cBhvr additive="base">
                                        <p:cTn id="38" dur="500" fill="hold"/>
                                        <p:tgtEl>
                                          <p:spTgt spid="7">
                                            <p:graphicEl>
                                              <a:dgm id="{5334A199-E2B6-473D-9925-E94DC9BB3E51}"/>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graphicEl>
                                              <a:dgm id="{5334A199-E2B6-473D-9925-E94DC9BB3E51}"/>
                                            </p:graphicEl>
                                          </p:spTgt>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7">
                                            <p:graphicEl>
                                              <a:dgm id="{2DE3E689-3317-43AA-8A3D-49B2613CC5F5}"/>
                                            </p:graphicEl>
                                          </p:spTgt>
                                        </p:tgtEl>
                                        <p:attrNameLst>
                                          <p:attrName>style.visibility</p:attrName>
                                        </p:attrNameLst>
                                      </p:cBhvr>
                                      <p:to>
                                        <p:strVal val="visible"/>
                                      </p:to>
                                    </p:set>
                                    <p:anim calcmode="lin" valueType="num">
                                      <p:cBhvr additive="base">
                                        <p:cTn id="44" dur="500" fill="hold"/>
                                        <p:tgtEl>
                                          <p:spTgt spid="7">
                                            <p:graphicEl>
                                              <a:dgm id="{2DE3E689-3317-43AA-8A3D-49B2613CC5F5}"/>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graphicEl>
                                              <a:dgm id="{2DE3E689-3317-43AA-8A3D-49B2613CC5F5}"/>
                                            </p:graphicEl>
                                          </p:spTgt>
                                        </p:tgtEl>
                                        <p:attrNameLst>
                                          <p:attrName>ppt_y</p:attrName>
                                        </p:attrNameLst>
                                      </p:cBhvr>
                                      <p:tavLst>
                                        <p:tav tm="0">
                                          <p:val>
                                            <p:strVal val="0-#ppt_h/2"/>
                                          </p:val>
                                        </p:tav>
                                        <p:tav tm="100000">
                                          <p:val>
                                            <p:strVal val="#ppt_y"/>
                                          </p:val>
                                        </p:tav>
                                      </p:tavLst>
                                    </p:anim>
                                  </p:childTnLst>
                                </p:cTn>
                              </p:par>
                              <p:par>
                                <p:cTn id="46" presetID="16" presetClass="entr" presetSubtype="21" fill="hold" nodeType="withEffect">
                                  <p:stCondLst>
                                    <p:cond delay="0"/>
                                  </p:stCondLst>
                                  <p:childTnLst>
                                    <p:set>
                                      <p:cBhvr>
                                        <p:cTn id="47" dur="1" fill="hold">
                                          <p:stCondLst>
                                            <p:cond delay="0"/>
                                          </p:stCondLst>
                                        </p:cTn>
                                        <p:tgtEl>
                                          <p:spTgt spid="2050"/>
                                        </p:tgtEl>
                                        <p:attrNameLst>
                                          <p:attrName>style.visibility</p:attrName>
                                        </p:attrNameLst>
                                      </p:cBhvr>
                                      <p:to>
                                        <p:strVal val="visible"/>
                                      </p:to>
                                    </p:set>
                                    <p:animEffect transition="in" filter="barn(inVertical)">
                                      <p:cBhvr>
                                        <p:cTn id="48" dur="500"/>
                                        <p:tgtEl>
                                          <p:spTgt spid="205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7">
                                            <p:graphicEl>
                                              <a:dgm id="{691D70AE-DB74-4E18-AB3C-6956441B3732}"/>
                                            </p:graphicEl>
                                          </p:spTgt>
                                        </p:tgtEl>
                                        <p:attrNameLst>
                                          <p:attrName>style.visibility</p:attrName>
                                        </p:attrNameLst>
                                      </p:cBhvr>
                                      <p:to>
                                        <p:strVal val="visible"/>
                                      </p:to>
                                    </p:set>
                                    <p:anim calcmode="lin" valueType="num">
                                      <p:cBhvr additive="base">
                                        <p:cTn id="53" dur="500" fill="hold"/>
                                        <p:tgtEl>
                                          <p:spTgt spid="7">
                                            <p:graphicEl>
                                              <a:dgm id="{691D70AE-DB74-4E18-AB3C-6956441B3732}"/>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graphicEl>
                                              <a:dgm id="{691D70AE-DB74-4E18-AB3C-6956441B3732}"/>
                                            </p:graphicEl>
                                          </p:spTgt>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7">
                                            <p:graphicEl>
                                              <a:dgm id="{151B6E35-3C0A-4AF3-9796-80A118A6BB57}"/>
                                            </p:graphicEl>
                                          </p:spTgt>
                                        </p:tgtEl>
                                        <p:attrNameLst>
                                          <p:attrName>style.visibility</p:attrName>
                                        </p:attrNameLst>
                                      </p:cBhvr>
                                      <p:to>
                                        <p:strVal val="visible"/>
                                      </p:to>
                                    </p:set>
                                    <p:anim calcmode="lin" valueType="num">
                                      <p:cBhvr additive="base">
                                        <p:cTn id="57" dur="500" fill="hold"/>
                                        <p:tgtEl>
                                          <p:spTgt spid="7">
                                            <p:graphicEl>
                                              <a:dgm id="{151B6E35-3C0A-4AF3-9796-80A118A6BB57}"/>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graphicEl>
                                              <a:dgm id="{151B6E35-3C0A-4AF3-9796-80A118A6BB57}"/>
                                            </p:graphicEl>
                                          </p:spTgt>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7">
                                            <p:graphicEl>
                                              <a:dgm id="{0CF2EF88-6B56-4FEF-A291-BE9FBD7D01DB}"/>
                                            </p:graphicEl>
                                          </p:spTgt>
                                        </p:tgtEl>
                                        <p:attrNameLst>
                                          <p:attrName>style.visibility</p:attrName>
                                        </p:attrNameLst>
                                      </p:cBhvr>
                                      <p:to>
                                        <p:strVal val="visible"/>
                                      </p:to>
                                    </p:set>
                                    <p:anim calcmode="lin" valueType="num">
                                      <p:cBhvr additive="base">
                                        <p:cTn id="63" dur="500" fill="hold"/>
                                        <p:tgtEl>
                                          <p:spTgt spid="7">
                                            <p:graphicEl>
                                              <a:dgm id="{0CF2EF88-6B56-4FEF-A291-BE9FBD7D01DB}"/>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graphicEl>
                                              <a:dgm id="{0CF2EF88-6B56-4FEF-A291-BE9FBD7D01DB}"/>
                                            </p:graphicEl>
                                          </p:spTgt>
                                        </p:tgtEl>
                                        <p:attrNameLst>
                                          <p:attrName>ppt_y</p:attrName>
                                        </p:attrNameLst>
                                      </p:cBhvr>
                                      <p:tavLst>
                                        <p:tav tm="0">
                                          <p:val>
                                            <p:strVal val="0-#ppt_h/2"/>
                                          </p:val>
                                        </p:tav>
                                        <p:tav tm="100000">
                                          <p:val>
                                            <p:strVal val="#ppt_y"/>
                                          </p:val>
                                        </p:tav>
                                      </p:tavLst>
                                    </p:anim>
                                  </p:childTnLst>
                                </p:cTn>
                              </p:par>
                              <p:par>
                                <p:cTn id="65" presetID="22" presetClass="entr" presetSubtype="4" fill="hold" nodeType="withEffect">
                                  <p:stCondLst>
                                    <p:cond delay="0"/>
                                  </p:stCondLst>
                                  <p:childTnLst>
                                    <p:set>
                                      <p:cBhvr>
                                        <p:cTn id="66" dur="1" fill="hold">
                                          <p:stCondLst>
                                            <p:cond delay="0"/>
                                          </p:stCondLst>
                                        </p:cTn>
                                        <p:tgtEl>
                                          <p:spTgt spid="3074"/>
                                        </p:tgtEl>
                                        <p:attrNameLst>
                                          <p:attrName>style.visibility</p:attrName>
                                        </p:attrNameLst>
                                      </p:cBhvr>
                                      <p:to>
                                        <p:strVal val="visible"/>
                                      </p:to>
                                    </p:set>
                                    <p:animEffect transition="in" filter="wipe(down)">
                                      <p:cBhvr>
                                        <p:cTn id="67" dur="500"/>
                                        <p:tgtEl>
                                          <p:spTgt spid="307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 fill="hold" grpId="0" nodeType="clickEffect">
                                  <p:stCondLst>
                                    <p:cond delay="0"/>
                                  </p:stCondLst>
                                  <p:childTnLst>
                                    <p:set>
                                      <p:cBhvr>
                                        <p:cTn id="71" dur="1" fill="hold">
                                          <p:stCondLst>
                                            <p:cond delay="0"/>
                                          </p:stCondLst>
                                        </p:cTn>
                                        <p:tgtEl>
                                          <p:spTgt spid="7">
                                            <p:graphicEl>
                                              <a:dgm id="{F84E4C12-616A-4C00-93D1-E0CD9468D666}"/>
                                            </p:graphicEl>
                                          </p:spTgt>
                                        </p:tgtEl>
                                        <p:attrNameLst>
                                          <p:attrName>style.visibility</p:attrName>
                                        </p:attrNameLst>
                                      </p:cBhvr>
                                      <p:to>
                                        <p:strVal val="visible"/>
                                      </p:to>
                                    </p:set>
                                    <p:anim calcmode="lin" valueType="num">
                                      <p:cBhvr additive="base">
                                        <p:cTn id="72" dur="500" fill="hold"/>
                                        <p:tgtEl>
                                          <p:spTgt spid="7">
                                            <p:graphicEl>
                                              <a:dgm id="{F84E4C12-616A-4C00-93D1-E0CD9468D666}"/>
                                            </p:graphicEl>
                                          </p:spTgt>
                                        </p:tgtEl>
                                        <p:attrNameLst>
                                          <p:attrName>ppt_x</p:attrName>
                                        </p:attrNameLst>
                                      </p:cBhvr>
                                      <p:tavLst>
                                        <p:tav tm="0">
                                          <p:val>
                                            <p:strVal val="#ppt_x"/>
                                          </p:val>
                                        </p:tav>
                                        <p:tav tm="100000">
                                          <p:val>
                                            <p:strVal val="#ppt_x"/>
                                          </p:val>
                                        </p:tav>
                                      </p:tavLst>
                                    </p:anim>
                                    <p:anim calcmode="lin" valueType="num">
                                      <p:cBhvr additive="base">
                                        <p:cTn id="73" dur="500" fill="hold"/>
                                        <p:tgtEl>
                                          <p:spTgt spid="7">
                                            <p:graphicEl>
                                              <a:dgm id="{F84E4C12-616A-4C00-93D1-E0CD9468D666}"/>
                                            </p:graphicEl>
                                          </p:spTgt>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7">
                                            <p:graphicEl>
                                              <a:dgm id="{CFF121D1-E9BE-419D-B175-9B7C2EC45FF6}"/>
                                            </p:graphicEl>
                                          </p:spTgt>
                                        </p:tgtEl>
                                        <p:attrNameLst>
                                          <p:attrName>style.visibility</p:attrName>
                                        </p:attrNameLst>
                                      </p:cBhvr>
                                      <p:to>
                                        <p:strVal val="visible"/>
                                      </p:to>
                                    </p:set>
                                    <p:anim calcmode="lin" valueType="num">
                                      <p:cBhvr additive="base">
                                        <p:cTn id="78" dur="500" fill="hold"/>
                                        <p:tgtEl>
                                          <p:spTgt spid="7">
                                            <p:graphicEl>
                                              <a:dgm id="{CFF121D1-E9BE-419D-B175-9B7C2EC45FF6}"/>
                                            </p:graphicEl>
                                          </p:spTgt>
                                        </p:tgtEl>
                                        <p:attrNameLst>
                                          <p:attrName>ppt_x</p:attrName>
                                        </p:attrNameLst>
                                      </p:cBhvr>
                                      <p:tavLst>
                                        <p:tav tm="0">
                                          <p:val>
                                            <p:strVal val="#ppt_x"/>
                                          </p:val>
                                        </p:tav>
                                        <p:tav tm="100000">
                                          <p:val>
                                            <p:strVal val="#ppt_x"/>
                                          </p:val>
                                        </p:tav>
                                      </p:tavLst>
                                    </p:anim>
                                    <p:anim calcmode="lin" valueType="num">
                                      <p:cBhvr additive="base">
                                        <p:cTn id="79" dur="500" fill="hold"/>
                                        <p:tgtEl>
                                          <p:spTgt spid="7">
                                            <p:graphicEl>
                                              <a:dgm id="{CFF121D1-E9BE-419D-B175-9B7C2EC45FF6}"/>
                                            </p:graphicEl>
                                          </p:spTgt>
                                        </p:tgtEl>
                                        <p:attrNameLst>
                                          <p:attrName>ppt_y</p:attrName>
                                        </p:attrNameLst>
                                      </p:cBhvr>
                                      <p:tavLst>
                                        <p:tav tm="0">
                                          <p:val>
                                            <p:strVal val="0-#ppt_h/2"/>
                                          </p:val>
                                        </p:tav>
                                        <p:tav tm="100000">
                                          <p:val>
                                            <p:strVal val="#ppt_y"/>
                                          </p:val>
                                        </p:tav>
                                      </p:tavLst>
                                    </p:anim>
                                  </p:childTnLst>
                                </p:cTn>
                              </p:par>
                              <p:par>
                                <p:cTn id="80" presetID="22" presetClass="entr" presetSubtype="4" fill="hold" nodeType="withEffect">
                                  <p:stCondLst>
                                    <p:cond delay="0"/>
                                  </p:stCondLst>
                                  <p:childTnLst>
                                    <p:set>
                                      <p:cBhvr>
                                        <p:cTn id="81" dur="1" fill="hold">
                                          <p:stCondLst>
                                            <p:cond delay="0"/>
                                          </p:stCondLst>
                                        </p:cTn>
                                        <p:tgtEl>
                                          <p:spTgt spid="4098"/>
                                        </p:tgtEl>
                                        <p:attrNameLst>
                                          <p:attrName>style.visibility</p:attrName>
                                        </p:attrNameLst>
                                      </p:cBhvr>
                                      <p:to>
                                        <p:strVal val="visible"/>
                                      </p:to>
                                    </p:set>
                                    <p:animEffect transition="in" filter="wipe(down)">
                                      <p:cBhvr>
                                        <p:cTn id="8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5" grpId="0"/>
      <p:bldGraphic spid="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9</a:t>
            </a:r>
          </a:p>
        </p:txBody>
      </p:sp>
      <p:graphicFrame>
        <p:nvGraphicFramePr>
          <p:cNvPr id="4" name="Diagrama 3">
            <a:extLst>
              <a:ext uri="{FF2B5EF4-FFF2-40B4-BE49-F238E27FC236}">
                <a16:creationId xmlns:a16="http://schemas.microsoft.com/office/drawing/2014/main" id="{B109F530-8D45-4F4F-A956-B7FBEF23A177}"/>
              </a:ext>
            </a:extLst>
          </p:cNvPr>
          <p:cNvGraphicFramePr/>
          <p:nvPr>
            <p:extLst>
              <p:ext uri="{D42A27DB-BD31-4B8C-83A1-F6EECF244321}">
                <p14:modId xmlns:p14="http://schemas.microsoft.com/office/powerpoint/2010/main" val="558324761"/>
              </p:ext>
            </p:extLst>
          </p:nvPr>
        </p:nvGraphicFramePr>
        <p:xfrm>
          <a:off x="278294" y="876364"/>
          <a:ext cx="11675167" cy="531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a:extLst>
              <a:ext uri="{FF2B5EF4-FFF2-40B4-BE49-F238E27FC236}">
                <a16:creationId xmlns:a16="http://schemas.microsoft.com/office/drawing/2014/main" id="{67CB51F8-0264-4CE6-B60B-83AB37973E5C}"/>
              </a:ext>
            </a:extLst>
          </p:cNvPr>
          <p:cNvSpPr>
            <a:spLocks noGrp="1"/>
          </p:cNvSpPr>
          <p:nvPr>
            <p:ph type="title"/>
          </p:nvPr>
        </p:nvSpPr>
        <p:spPr>
          <a:xfrm>
            <a:off x="8955707" y="-13252"/>
            <a:ext cx="3236292" cy="613874"/>
          </a:xfrm>
        </p:spPr>
        <p:txBody>
          <a:bodyPr/>
          <a:lstStyle/>
          <a:p>
            <a:r>
              <a:rPr lang="es-EC" sz="3600" i="0" dirty="0">
                <a:solidFill>
                  <a:schemeClr val="tx1"/>
                </a:solidFill>
                <a:latin typeface="Calibri" panose="020F0502020204030204" pitchFamily="34" charset="0"/>
                <a:cs typeface="Calibri" panose="020F0502020204030204" pitchFamily="34" charset="0"/>
              </a:rPr>
              <a:t>OBJETIVOS</a:t>
            </a:r>
          </a:p>
        </p:txBody>
      </p:sp>
      <p:pic>
        <p:nvPicPr>
          <p:cNvPr id="3074" name="Picture 2" descr="Iconos Bacteria - Descarga vectores gratis, PNG, SVG, GIF">
            <a:extLst>
              <a:ext uri="{FF2B5EF4-FFF2-40B4-BE49-F238E27FC236}">
                <a16:creationId xmlns:a16="http://schemas.microsoft.com/office/drawing/2014/main" id="{31789EC0-2D8D-45D0-AFFF-78E3E852481E}"/>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20725" t="9000" r="21275" b="10000"/>
          <a:stretch/>
        </p:blipFill>
        <p:spPr bwMode="auto">
          <a:xfrm>
            <a:off x="1905000" y="2781300"/>
            <a:ext cx="354659"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conos Bacteria - Descarga vectores gratis, PNG, SVG, GIF">
            <a:extLst>
              <a:ext uri="{FF2B5EF4-FFF2-40B4-BE49-F238E27FC236}">
                <a16:creationId xmlns:a16="http://schemas.microsoft.com/office/drawing/2014/main" id="{C31BF3D5-C6EE-4756-AC30-1365676F7440}"/>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20725" t="9000" r="21275" b="10000"/>
          <a:stretch/>
        </p:blipFill>
        <p:spPr bwMode="auto">
          <a:xfrm>
            <a:off x="1905000" y="1085882"/>
            <a:ext cx="354659"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conos Bacteria - Descarga vectores gratis, PNG, SVG, GIF">
            <a:extLst>
              <a:ext uri="{FF2B5EF4-FFF2-40B4-BE49-F238E27FC236}">
                <a16:creationId xmlns:a16="http://schemas.microsoft.com/office/drawing/2014/main" id="{394D03EE-6A14-46BD-A27A-3BC6484D4197}"/>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20725" t="9000" r="21275" b="10000"/>
          <a:stretch/>
        </p:blipFill>
        <p:spPr bwMode="auto">
          <a:xfrm>
            <a:off x="1855139" y="3630564"/>
            <a:ext cx="354659" cy="495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conos Bacteria - Descarga vectores gratis, PNG, SVG, GIF">
            <a:extLst>
              <a:ext uri="{FF2B5EF4-FFF2-40B4-BE49-F238E27FC236}">
                <a16:creationId xmlns:a16="http://schemas.microsoft.com/office/drawing/2014/main" id="{52565552-6BEA-4A45-8B76-3C25498E82C6}"/>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20725" t="9000" r="21275" b="10000"/>
          <a:stretch/>
        </p:blipFill>
        <p:spPr bwMode="auto">
          <a:xfrm>
            <a:off x="1855139" y="4632228"/>
            <a:ext cx="354659"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755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1000"/>
                                        <p:tgtEl>
                                          <p:spTgt spid="3074"/>
                                        </p:tgtEl>
                                      </p:cBhvr>
                                    </p:animEffect>
                                    <p:anim calcmode="lin" valueType="num">
                                      <p:cBhvr>
                                        <p:cTn id="16" dur="1000" fill="hold"/>
                                        <p:tgtEl>
                                          <p:spTgt spid="3074"/>
                                        </p:tgtEl>
                                        <p:attrNameLst>
                                          <p:attrName>ppt_x</p:attrName>
                                        </p:attrNameLst>
                                      </p:cBhvr>
                                      <p:tavLst>
                                        <p:tav tm="0">
                                          <p:val>
                                            <p:strVal val="#ppt_x"/>
                                          </p:val>
                                        </p:tav>
                                        <p:tav tm="100000">
                                          <p:val>
                                            <p:strVal val="#ppt_x"/>
                                          </p:val>
                                        </p:tav>
                                      </p:tavLst>
                                    </p:anim>
                                    <p:anim calcmode="lin" valueType="num">
                                      <p:cBhvr>
                                        <p:cTn id="17" dur="1000" fill="hold"/>
                                        <p:tgtEl>
                                          <p:spTgt spid="307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TemaESP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2">
      <a:majorFont>
        <a:latin typeface="Berlin Sans FB Demi"/>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1" id="{0F9E024F-55E6-40A2-91F2-5D07BA05CD51}" vid="{2E3A5D47-31DE-42F3-B788-4F47F3D716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41307</TotalTime>
  <Words>1830</Words>
  <Application>Microsoft Office PowerPoint</Application>
  <PresentationFormat>Panorámica</PresentationFormat>
  <Paragraphs>366</Paragraphs>
  <Slides>33</Slides>
  <Notes>32</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1" baseType="lpstr">
      <vt:lpstr>Arial</vt:lpstr>
      <vt:lpstr>Berlin Sans FB Demi</vt:lpstr>
      <vt:lpstr>Calibri</vt:lpstr>
      <vt:lpstr>Symbol</vt:lpstr>
      <vt:lpstr>Times New Roman</vt:lpstr>
      <vt:lpstr>Tw Cen MT</vt:lpstr>
      <vt:lpstr>TemaESPE</vt:lpstr>
      <vt:lpstr>CorelDRAW</vt:lpstr>
      <vt:lpstr>Presentación de PowerPoint</vt:lpstr>
      <vt:lpstr>Presentación de PowerPoint</vt:lpstr>
      <vt:lpstr>INTRODUCCIÓN</vt:lpstr>
      <vt:lpstr>INTRODUCCIÓN</vt:lpstr>
      <vt:lpstr>INTRODUCCIÓN</vt:lpstr>
      <vt:lpstr>INTRODUCCIÓN</vt:lpstr>
      <vt:lpstr>INTRODUCCIÓN</vt:lpstr>
      <vt:lpstr>INTRODUCCIÓN</vt:lpstr>
      <vt:lpstr>OBJETIVOS</vt:lpstr>
      <vt:lpstr>HIPÓTESIS</vt:lpstr>
      <vt:lpstr>MATERIALES Y MÉTODOS</vt:lpstr>
      <vt:lpstr>MATERIALES Y MÉTODOS</vt:lpstr>
      <vt:lpstr>MATERIALES Y MÉTODOS</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CONCLUSIONES</vt:lpstr>
      <vt:lpstr>CONCLUSIONES</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Andrius</dc:creator>
  <cp:lastModifiedBy>Juan Pablo Vaca</cp:lastModifiedBy>
  <cp:revision>1075</cp:revision>
  <dcterms:created xsi:type="dcterms:W3CDTF">2016-12-30T05:03:01Z</dcterms:created>
  <dcterms:modified xsi:type="dcterms:W3CDTF">2021-08-31T21:45:55Z</dcterms:modified>
</cp:coreProperties>
</file>