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443" r:id="rId2"/>
    <p:sldId id="431" r:id="rId3"/>
    <p:sldId id="502" r:id="rId4"/>
    <p:sldId id="491" r:id="rId5"/>
    <p:sldId id="421" r:id="rId6"/>
    <p:sldId id="445" r:id="rId7"/>
    <p:sldId id="503" r:id="rId8"/>
    <p:sldId id="504" r:id="rId9"/>
    <p:sldId id="505" r:id="rId10"/>
    <p:sldId id="422" r:id="rId11"/>
    <p:sldId id="440" r:id="rId12"/>
    <p:sldId id="436" r:id="rId13"/>
    <p:sldId id="501" r:id="rId14"/>
    <p:sldId id="439" r:id="rId15"/>
    <p:sldId id="497" r:id="rId16"/>
    <p:sldId id="493" r:id="rId17"/>
    <p:sldId id="471" r:id="rId18"/>
    <p:sldId id="492" r:id="rId19"/>
    <p:sldId id="455" r:id="rId20"/>
    <p:sldId id="506" r:id="rId21"/>
    <p:sldId id="507" r:id="rId22"/>
    <p:sldId id="442" r:id="rId23"/>
    <p:sldId id="510" r:id="rId24"/>
    <p:sldId id="487" r:id="rId25"/>
    <p:sldId id="452" r:id="rId26"/>
    <p:sldId id="508" r:id="rId27"/>
    <p:sldId id="509" r:id="rId28"/>
    <p:sldId id="426" r:id="rId2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DB69"/>
    <a:srgbClr val="90FEF9"/>
    <a:srgbClr val="3C4EAA"/>
    <a:srgbClr val="36479A"/>
    <a:srgbClr val="EDFEB8"/>
    <a:srgbClr val="EFABE7"/>
    <a:srgbClr val="E36FD5"/>
    <a:srgbClr val="CEFED7"/>
    <a:srgbClr val="FFC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249" autoAdjust="0"/>
  </p:normalViewPr>
  <p:slideViewPr>
    <p:cSldViewPr>
      <p:cViewPr>
        <p:scale>
          <a:sx n="66" d="100"/>
          <a:sy n="66" d="100"/>
        </p:scale>
        <p:origin x="81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8289D8-9B86-4CEC-9B3A-DAAD83FBC0C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7590643-7867-4131-9987-32C86463C9EF}">
      <dgm:prSet phldrT="[Texto]"/>
      <dgm:spPr/>
      <dgm:t>
        <a:bodyPr/>
        <a:lstStyle/>
        <a:p>
          <a:r>
            <a:rPr lang="es-EC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A. </a:t>
          </a:r>
          <a:r>
            <a:rPr lang="es-EC" b="1" i="1" u="none" strike="noStrike" baseline="0" dirty="0" err="1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Padina</a:t>
          </a:r>
          <a:r>
            <a:rPr lang="es-EC" b="1" i="1" u="none" strike="noStrike" baseline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b="1" i="1" u="none" strike="noStrike" baseline="0" dirty="0" err="1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pavonica</a:t>
          </a:r>
          <a:r>
            <a:rPr lang="es-EC" b="1" i="1" u="none" strike="noStrike" baseline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b="0" i="0" dirty="0">
              <a:latin typeface="Calibri" panose="020F0502020204030204" pitchFamily="34" charset="0"/>
              <a:cs typeface="Calibri" panose="020F0502020204030204" pitchFamily="34" charset="0"/>
            </a:rPr>
            <a:t>(Linnaeus) Thivy, 1960</a:t>
          </a:r>
          <a:endParaRPr lang="es-EC" b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56DEA2-D7D2-4705-8EC9-D41DE41193CA}" type="parTrans" cxnId="{DF37CA3B-A837-4F14-B5A6-9BEAE5E98997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F9A7B3-0BE9-4343-A1FF-3FA731426184}" type="sibTrans" cxnId="{DF37CA3B-A837-4F14-B5A6-9BEAE5E98997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EE21E9-FFBB-44EB-98A5-9D1B8877E72B}">
      <dgm:prSet phldrT="[Texto]"/>
      <dgm:spPr/>
      <dgm:t>
        <a:bodyPr/>
        <a:lstStyle/>
        <a:p>
          <a:r>
            <a:rPr lang="es-EC" b="1" dirty="0">
              <a:latin typeface="Calibri" panose="020F0502020204030204" pitchFamily="34" charset="0"/>
              <a:cs typeface="Calibri" panose="020F0502020204030204" pitchFamily="34" charset="0"/>
            </a:rPr>
            <a:t>B. </a:t>
          </a:r>
          <a:r>
            <a:rPr lang="en-US" b="1" i="1" dirty="0" err="1">
              <a:latin typeface="Calibri" panose="020F0502020204030204" pitchFamily="34" charset="0"/>
              <a:cs typeface="Calibri" panose="020F0502020204030204" pitchFamily="34" charset="0"/>
            </a:rPr>
            <a:t>Hypnea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b="1" i="1" dirty="0" err="1">
              <a:latin typeface="Calibri" panose="020F0502020204030204" pitchFamily="34" charset="0"/>
              <a:cs typeface="Calibri" panose="020F0502020204030204" pitchFamily="34" charset="0"/>
            </a:rPr>
            <a:t>spinella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C.Agardh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Kützing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, 1847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s-EC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8C0068-81AB-48E9-BFD4-B195B919D7D7}" type="parTrans" cxnId="{0DD96506-36D2-418C-A055-8CE50BA667E4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08134E-2CB0-4BFA-9FB2-582F8ECE3DA6}" type="sibTrans" cxnId="{0DD96506-36D2-418C-A055-8CE50BA667E4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966E9A-7D73-4183-A25D-F6D73087EBB4}">
      <dgm:prSet phldrT="[Texto]"/>
      <dgm:spPr/>
      <dgm:t>
        <a:bodyPr/>
        <a:lstStyle/>
        <a:p>
          <a:r>
            <a:rPr lang="es-EC" b="1" dirty="0">
              <a:latin typeface="Calibri" panose="020F0502020204030204" pitchFamily="34" charset="0"/>
              <a:cs typeface="Calibri" panose="020F0502020204030204" pitchFamily="34" charset="0"/>
            </a:rPr>
            <a:t>C. </a:t>
          </a:r>
          <a:r>
            <a:rPr lang="en-US" b="1" i="1" dirty="0" err="1">
              <a:latin typeface="Calibri" panose="020F0502020204030204" pitchFamily="34" charset="0"/>
              <a:cs typeface="Calibri" panose="020F0502020204030204" pitchFamily="34" charset="0"/>
            </a:rPr>
            <a:t>Gelidium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b="1" i="1" dirty="0" err="1">
              <a:latin typeface="Calibri" panose="020F0502020204030204" pitchFamily="34" charset="0"/>
              <a:cs typeface="Calibri" panose="020F0502020204030204" pitchFamily="34" charset="0"/>
            </a:rPr>
            <a:t>pusilllum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(Stackhouse) Le 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Jolis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, 1863</a:t>
          </a:r>
          <a:endParaRPr lang="es-EC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64F402E-4674-4CB8-9108-529197436406}" type="parTrans" cxnId="{92E7250D-B83C-4833-BBB9-29D30BDF0744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CF178D-1208-4547-8F5B-92E2348FE505}" type="sibTrans" cxnId="{92E7250D-B83C-4833-BBB9-29D30BDF0744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70FA4B-2BBB-4445-9AF2-32DF6DFDCB83}">
      <dgm:prSet phldrT="[Texto]"/>
      <dgm:spPr/>
      <dgm:t>
        <a:bodyPr/>
        <a:lstStyle/>
        <a:p>
          <a:r>
            <a:rPr lang="es-EC" b="1" dirty="0">
              <a:latin typeface="Calibri" panose="020F0502020204030204" pitchFamily="34" charset="0"/>
              <a:cs typeface="Calibri" panose="020F0502020204030204" pitchFamily="34" charset="0"/>
            </a:rPr>
            <a:t>D. </a:t>
          </a:r>
          <a:r>
            <a:rPr lang="es-EC" b="1" i="1" u="none" strike="noStrike" baseline="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Chaetomorpha</a:t>
          </a:r>
          <a:r>
            <a:rPr lang="es-EC" b="1" i="1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b="1" i="1" u="none" strike="noStrike" baseline="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ligustica</a:t>
          </a:r>
          <a:r>
            <a:rPr lang="es-EC" b="1" i="1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Kützing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Kützing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, 1849</a:t>
          </a:r>
          <a:endParaRPr lang="es-EC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EE3AA10-3EDF-403C-9CBB-F8F747D73C33}" type="parTrans" cxnId="{EE6E0AD7-DB35-4E94-BB3E-DE0734DE5E75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16D8B6-8C4A-487C-814E-041F0878FBEC}" type="sibTrans" cxnId="{EE6E0AD7-DB35-4E94-BB3E-DE0734DE5E75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E4AEE2-AA8A-440A-A16F-317CA4C316DA}">
      <dgm:prSet phldrT="[Texto]"/>
      <dgm:spPr/>
      <dgm:t>
        <a:bodyPr/>
        <a:lstStyle/>
        <a:p>
          <a:r>
            <a:rPr lang="es-EC" b="1" dirty="0">
              <a:latin typeface="Calibri" panose="020F0502020204030204" pitchFamily="34" charset="0"/>
              <a:cs typeface="Calibri" panose="020F0502020204030204" pitchFamily="34" charset="0"/>
            </a:rPr>
            <a:t>F. 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Saccharina </a:t>
          </a:r>
          <a:r>
            <a:rPr lang="en-US" b="1" i="1" dirty="0" err="1">
              <a:latin typeface="Calibri" panose="020F0502020204030204" pitchFamily="34" charset="0"/>
              <a:cs typeface="Calibri" panose="020F0502020204030204" pitchFamily="34" charset="0"/>
            </a:rPr>
            <a:t>latissima</a:t>
          </a:r>
          <a:r>
            <a:rPr lang="en-US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(Linnaeus) 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C.Mayes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Druehl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 &amp; </a:t>
          </a:r>
          <a:r>
            <a:rPr lang="es-EC" b="0" i="0" dirty="0" err="1">
              <a:latin typeface="Calibri" panose="020F0502020204030204" pitchFamily="34" charset="0"/>
              <a:cs typeface="Calibri" panose="020F0502020204030204" pitchFamily="34" charset="0"/>
            </a:rPr>
            <a:t>G.W.Saunders</a:t>
          </a:r>
          <a:r>
            <a:rPr lang="es-EC" b="0" i="0" dirty="0">
              <a:latin typeface="Calibri" panose="020F0502020204030204" pitchFamily="34" charset="0"/>
              <a:cs typeface="Calibri" panose="020F0502020204030204" pitchFamily="34" charset="0"/>
            </a:rPr>
            <a:t>, 2006</a:t>
          </a:r>
          <a:endParaRPr lang="es-EC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40F30F-09A3-43EC-95BC-965968091E05}" type="parTrans" cxnId="{C2E3C74F-02F8-42E4-8878-68E4F25BC046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C203EE-A676-4915-B143-64064A93BFC9}" type="sibTrans" cxnId="{C2E3C74F-02F8-42E4-8878-68E4F25BC046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1ECDDE-7325-4B8E-A472-37C30EFD7E13}">
      <dgm:prSet phldrT="[Texto]" custT="1"/>
      <dgm:spPr/>
      <dgm:t>
        <a:bodyPr/>
        <a:lstStyle/>
        <a:p>
          <a:r>
            <a:rPr lang="es-EC" sz="1400" b="1" dirty="0">
              <a:latin typeface="Calibri" panose="020F0502020204030204" pitchFamily="34" charset="0"/>
              <a:cs typeface="Calibri" panose="020F0502020204030204" pitchFamily="34" charset="0"/>
            </a:rPr>
            <a:t>E. </a:t>
          </a:r>
          <a:r>
            <a:rPr lang="en-US" sz="1400" b="1" i="1" dirty="0">
              <a:latin typeface="Calibri" panose="020F0502020204030204" pitchFamily="34" charset="0"/>
              <a:cs typeface="Calibri" panose="020F0502020204030204" pitchFamily="34" charset="0"/>
            </a:rPr>
            <a:t>Ulva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i="1" dirty="0" err="1">
              <a:latin typeface="Calibri" panose="020F0502020204030204" pitchFamily="34" charset="0"/>
              <a:cs typeface="Calibri" panose="020F0502020204030204" pitchFamily="34" charset="0"/>
            </a:rPr>
            <a:t>lactuca</a:t>
          </a:r>
          <a:r>
            <a:rPr lang="en-US" sz="1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400" b="0" i="0" dirty="0">
              <a:latin typeface="Calibri" panose="020F0502020204030204" pitchFamily="34" charset="0"/>
              <a:cs typeface="Calibri" panose="020F0502020204030204" pitchFamily="34" charset="0"/>
            </a:rPr>
            <a:t>Linnaeus, 1753</a:t>
          </a:r>
          <a:endParaRPr lang="es-EC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19369B-1223-4539-B492-3B8F46FE9BE3}" type="parTrans" cxnId="{ED90D66D-E1DD-448F-B022-659E77D33E3E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2A0498-744A-4F0B-95BB-28BF21708FC1}" type="sibTrans" cxnId="{ED90D66D-E1DD-448F-B022-659E77D33E3E}">
      <dgm:prSet/>
      <dgm:spPr/>
      <dgm:t>
        <a:bodyPr/>
        <a:lstStyle/>
        <a:p>
          <a:endParaRPr lang="es-EC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019BD1-CE1F-438E-B440-D7B7CA6A3831}" type="pres">
      <dgm:prSet presAssocID="{F78289D8-9B86-4CEC-9B3A-DAAD83FBC0C5}" presName="Name0" presStyleCnt="0">
        <dgm:presLayoutVars>
          <dgm:chMax/>
          <dgm:chPref/>
          <dgm:dir/>
        </dgm:presLayoutVars>
      </dgm:prSet>
      <dgm:spPr/>
    </dgm:pt>
    <dgm:pt modelId="{174F9838-07F4-4486-AABA-6231FF8B0677}" type="pres">
      <dgm:prSet presAssocID="{37590643-7867-4131-9987-32C86463C9EF}" presName="composite" presStyleCnt="0">
        <dgm:presLayoutVars>
          <dgm:chMax val="1"/>
          <dgm:chPref val="1"/>
        </dgm:presLayoutVars>
      </dgm:prSet>
      <dgm:spPr/>
    </dgm:pt>
    <dgm:pt modelId="{456D2845-59C3-423E-91F1-FA695419DC69}" type="pres">
      <dgm:prSet presAssocID="{37590643-7867-4131-9987-32C86463C9EF}" presName="Accent" presStyleLbl="trAlignAcc1" presStyleIdx="0" presStyleCnt="6">
        <dgm:presLayoutVars>
          <dgm:chMax val="0"/>
          <dgm:chPref val="0"/>
        </dgm:presLayoutVars>
      </dgm:prSet>
      <dgm:spPr>
        <a:gradFill rotWithShape="0">
          <a:gsLst>
            <a:gs pos="94690">
              <a:srgbClr val="00B0F0"/>
            </a:gs>
            <a:gs pos="56000">
              <a:schemeClr val="accent1">
                <a:lumMod val="75000"/>
              </a:schemeClr>
            </a:gs>
            <a:gs pos="0">
              <a:srgbClr val="265660"/>
            </a:gs>
          </a:gsLst>
          <a:path path="circle">
            <a:fillToRect l="100000" t="100000"/>
          </a:path>
        </a:gradFill>
        <a:ln>
          <a:noFill/>
        </a:ln>
      </dgm:spPr>
    </dgm:pt>
    <dgm:pt modelId="{B4CAE9DE-C083-4CE1-9A80-0517DB8D6EAD}" type="pres">
      <dgm:prSet presAssocID="{37590643-7867-4131-9987-32C86463C9EF}" presName="Image" presStyleLbl="alignImgPlace1" presStyleIdx="0" presStyleCnt="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>
            <a:lum contrast="20000"/>
          </a:blip>
          <a:srcRect/>
          <a:stretch>
            <a:fillRect l="-22314" t="-1488" r="-4128" b="-11890"/>
          </a:stretch>
        </a:blipFill>
      </dgm:spPr>
    </dgm:pt>
    <dgm:pt modelId="{A33E147C-79C5-44F1-95D8-BCB2E3D84A26}" type="pres">
      <dgm:prSet presAssocID="{37590643-7867-4131-9987-32C86463C9EF}" presName="ChildComposite" presStyleCnt="0"/>
      <dgm:spPr/>
    </dgm:pt>
    <dgm:pt modelId="{A0F1AA6A-D1DE-4A43-85A3-E47ED3101FDE}" type="pres">
      <dgm:prSet presAssocID="{37590643-7867-4131-9987-32C86463C9E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E1E1670-BE4D-4CBC-808F-46B9FA5BB451}" type="pres">
      <dgm:prSet presAssocID="{37590643-7867-4131-9987-32C86463C9EF}" presName="Parent" presStyleLbl="revTx" presStyleIdx="0" presStyleCnt="6" custLinFactNeighborX="-2139" custLinFactNeighborY="5090">
        <dgm:presLayoutVars>
          <dgm:chMax val="1"/>
          <dgm:chPref val="0"/>
          <dgm:bulletEnabled val="1"/>
        </dgm:presLayoutVars>
      </dgm:prSet>
      <dgm:spPr/>
    </dgm:pt>
    <dgm:pt modelId="{00B4B67F-D9A2-4E9F-8046-8AEA7BABBD36}" type="pres">
      <dgm:prSet presAssocID="{AAF9A7B3-0BE9-4343-A1FF-3FA731426184}" presName="sibTrans" presStyleCnt="0"/>
      <dgm:spPr/>
    </dgm:pt>
    <dgm:pt modelId="{5BC2DD15-3ADE-43B0-9C22-7DF0CE162785}" type="pres">
      <dgm:prSet presAssocID="{0AEE21E9-FFBB-44EB-98A5-9D1B8877E72B}" presName="composite" presStyleCnt="0">
        <dgm:presLayoutVars>
          <dgm:chMax val="1"/>
          <dgm:chPref val="1"/>
        </dgm:presLayoutVars>
      </dgm:prSet>
      <dgm:spPr/>
    </dgm:pt>
    <dgm:pt modelId="{7B443D0A-4705-4A6A-8DD4-4650E13576C0}" type="pres">
      <dgm:prSet presAssocID="{0AEE21E9-FFBB-44EB-98A5-9D1B8877E72B}" presName="Accent" presStyleLbl="trAlignAcc1" presStyleIdx="1" presStyleCnt="6">
        <dgm:presLayoutVars>
          <dgm:chMax val="0"/>
          <dgm:chPref val="0"/>
        </dgm:presLayoutVars>
      </dgm:prSet>
      <dgm:spPr>
        <a:gradFill rotWithShape="0">
          <a:gsLst>
            <a:gs pos="94690">
              <a:srgbClr val="FFCDE7"/>
            </a:gs>
            <a:gs pos="56000">
              <a:srgbClr val="E36FD5"/>
            </a:gs>
            <a:gs pos="0">
              <a:srgbClr val="FC0474"/>
            </a:gs>
          </a:gsLst>
          <a:path path="circle">
            <a:fillToRect l="100000" t="100000"/>
          </a:path>
        </a:gradFill>
        <a:ln>
          <a:noFill/>
        </a:ln>
      </dgm:spPr>
    </dgm:pt>
    <dgm:pt modelId="{C1181317-9560-4F80-AC62-0692109B157C}" type="pres">
      <dgm:prSet presAssocID="{0AEE21E9-FFBB-44EB-98A5-9D1B8877E72B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104D0E3F-6BF2-4A1D-A5CC-AF6427F3D361}" type="pres">
      <dgm:prSet presAssocID="{0AEE21E9-FFBB-44EB-98A5-9D1B8877E72B}" presName="ChildComposite" presStyleCnt="0"/>
      <dgm:spPr/>
    </dgm:pt>
    <dgm:pt modelId="{2C37E6DF-A7B5-4603-8201-43FE5023C001}" type="pres">
      <dgm:prSet presAssocID="{0AEE21E9-FFBB-44EB-98A5-9D1B8877E72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B684719-DDC2-4AC0-81B5-A3D23E7FD17D}" type="pres">
      <dgm:prSet presAssocID="{0AEE21E9-FFBB-44EB-98A5-9D1B8877E72B}" presName="Parent" presStyleLbl="revTx" presStyleIdx="1" presStyleCnt="6" custLinFactNeighborX="1027" custLinFactNeighborY="7282">
        <dgm:presLayoutVars>
          <dgm:chMax val="1"/>
          <dgm:chPref val="0"/>
          <dgm:bulletEnabled val="1"/>
        </dgm:presLayoutVars>
      </dgm:prSet>
      <dgm:spPr/>
    </dgm:pt>
    <dgm:pt modelId="{582313C4-7CCF-4ABD-95D7-87C03ACE9317}" type="pres">
      <dgm:prSet presAssocID="{6608134E-2CB0-4BFA-9FB2-582F8ECE3DA6}" presName="sibTrans" presStyleCnt="0"/>
      <dgm:spPr/>
    </dgm:pt>
    <dgm:pt modelId="{49FE3F28-AD19-4E3F-8B5A-5ED4DC6D792F}" type="pres">
      <dgm:prSet presAssocID="{25966E9A-7D73-4183-A25D-F6D73087EBB4}" presName="composite" presStyleCnt="0">
        <dgm:presLayoutVars>
          <dgm:chMax val="1"/>
          <dgm:chPref val="1"/>
        </dgm:presLayoutVars>
      </dgm:prSet>
      <dgm:spPr/>
    </dgm:pt>
    <dgm:pt modelId="{7B16C6CA-3F98-46E2-93DB-32EBF8B8D0E4}" type="pres">
      <dgm:prSet presAssocID="{25966E9A-7D73-4183-A25D-F6D73087EBB4}" presName="Accent" presStyleLbl="trAlignAcc1" presStyleIdx="2" presStyleCnt="6">
        <dgm:presLayoutVars>
          <dgm:chMax val="0"/>
          <dgm:chPref val="0"/>
        </dgm:presLayoutVars>
      </dgm:prSet>
      <dgm:spPr>
        <a:gradFill flip="none" rotWithShape="1">
          <a:gsLst>
            <a:gs pos="94690">
              <a:srgbClr val="CEFED7"/>
            </a:gs>
            <a:gs pos="56000">
              <a:srgbClr val="92D050"/>
            </a:gs>
            <a:gs pos="0">
              <a:srgbClr val="00B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</dgm:spPr>
    </dgm:pt>
    <dgm:pt modelId="{8B1E58FF-EED1-4DDA-A2DD-E6301A5B5622}" type="pres">
      <dgm:prSet presAssocID="{25966E9A-7D73-4183-A25D-F6D73087EBB4}" presName="Image" presStyleLbl="alignImgPlace1" presStyleIdx="2" presStyleCnt="6" custScaleY="97449" custLinFactNeighborX="414" custLinFactNeighborY="5789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/>
          <a:srcRect/>
          <a:stretch>
            <a:fillRect l="-2484" t="-8255" r="3726" b="7573"/>
          </a:stretch>
        </a:blipFill>
      </dgm:spPr>
    </dgm:pt>
    <dgm:pt modelId="{7E69ABFA-EC40-4B8B-BFFF-642B99BCEBF9}" type="pres">
      <dgm:prSet presAssocID="{25966E9A-7D73-4183-A25D-F6D73087EBB4}" presName="ChildComposite" presStyleCnt="0"/>
      <dgm:spPr/>
    </dgm:pt>
    <dgm:pt modelId="{66606609-CD5D-4001-8D0C-FE96DFCC155E}" type="pres">
      <dgm:prSet presAssocID="{25966E9A-7D73-4183-A25D-F6D73087EBB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CBC884E-D324-48A3-AFBC-BA37CA390693}" type="pres">
      <dgm:prSet presAssocID="{25966E9A-7D73-4183-A25D-F6D73087EBB4}" presName="Parent" presStyleLbl="revTx" presStyleIdx="2" presStyleCnt="6" custScaleX="110951" custLinFactNeighborY="2347">
        <dgm:presLayoutVars>
          <dgm:chMax val="1"/>
          <dgm:chPref val="0"/>
          <dgm:bulletEnabled val="1"/>
        </dgm:presLayoutVars>
      </dgm:prSet>
      <dgm:spPr/>
    </dgm:pt>
    <dgm:pt modelId="{12BF55EF-9C6C-40A8-9F84-64CE37E89F82}" type="pres">
      <dgm:prSet presAssocID="{43CF178D-1208-4547-8F5B-92E2348FE505}" presName="sibTrans" presStyleCnt="0"/>
      <dgm:spPr/>
    </dgm:pt>
    <dgm:pt modelId="{3951E0BE-D159-4C55-939F-4C7504F431FE}" type="pres">
      <dgm:prSet presAssocID="{A270FA4B-2BBB-4445-9AF2-32DF6DFDCB83}" presName="composite" presStyleCnt="0">
        <dgm:presLayoutVars>
          <dgm:chMax val="1"/>
          <dgm:chPref val="1"/>
        </dgm:presLayoutVars>
      </dgm:prSet>
      <dgm:spPr/>
    </dgm:pt>
    <dgm:pt modelId="{78FF5A18-F489-4B41-B077-0A5980AE44FB}" type="pres">
      <dgm:prSet presAssocID="{A270FA4B-2BBB-4445-9AF2-32DF6DFDCB83}" presName="Accent" presStyleLbl="trAlignAcc1" presStyleIdx="3" presStyleCnt="6">
        <dgm:presLayoutVars>
          <dgm:chMax val="0"/>
          <dgm:chPref val="0"/>
        </dgm:presLayoutVars>
      </dgm:prSet>
      <dgm:spPr>
        <a:gradFill rotWithShape="0">
          <a:gsLst>
            <a:gs pos="94690">
              <a:srgbClr val="EDFEB8"/>
            </a:gs>
            <a:gs pos="56000">
              <a:srgbClr val="FFDB69"/>
            </a:gs>
            <a:gs pos="0">
              <a:srgbClr val="FFC000"/>
            </a:gs>
          </a:gsLst>
          <a:path path="circle">
            <a:fillToRect l="100000" t="100000"/>
          </a:path>
        </a:gradFill>
        <a:ln>
          <a:noFill/>
        </a:ln>
      </dgm:spPr>
    </dgm:pt>
    <dgm:pt modelId="{2DA7D155-270F-41FC-83A0-C14024D4A105}" type="pres">
      <dgm:prSet presAssocID="{A270FA4B-2BBB-4445-9AF2-32DF6DFDCB83}" presName="Image" presStyleLbl="alignImgPlace1" presStyleIdx="3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t="-7000" b="-7000"/>
          </a:stretch>
        </a:blipFill>
      </dgm:spPr>
    </dgm:pt>
    <dgm:pt modelId="{A3CA8831-BF86-416B-B0CD-FA72FEA0A63E}" type="pres">
      <dgm:prSet presAssocID="{A270FA4B-2BBB-4445-9AF2-32DF6DFDCB83}" presName="ChildComposite" presStyleCnt="0"/>
      <dgm:spPr/>
    </dgm:pt>
    <dgm:pt modelId="{297F13D1-C5AD-42E1-953B-DFF9D5A534F3}" type="pres">
      <dgm:prSet presAssocID="{A270FA4B-2BBB-4445-9AF2-32DF6DFDCB8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5464523-9619-48E8-B60D-6A1A949B21BB}" type="pres">
      <dgm:prSet presAssocID="{A270FA4B-2BBB-4445-9AF2-32DF6DFDCB83}" presName="Parent" presStyleLbl="revTx" presStyleIdx="3" presStyleCnt="6">
        <dgm:presLayoutVars>
          <dgm:chMax val="1"/>
          <dgm:chPref val="0"/>
          <dgm:bulletEnabled val="1"/>
        </dgm:presLayoutVars>
      </dgm:prSet>
      <dgm:spPr/>
    </dgm:pt>
    <dgm:pt modelId="{CFF3565D-D123-43C6-990D-625DE23FB427}" type="pres">
      <dgm:prSet presAssocID="{1616D8B6-8C4A-487C-814E-041F0878FBEC}" presName="sibTrans" presStyleCnt="0"/>
      <dgm:spPr/>
    </dgm:pt>
    <dgm:pt modelId="{91851289-0586-4AE8-AE96-35F4BCE0BE63}" type="pres">
      <dgm:prSet presAssocID="{861ECDDE-7325-4B8E-A472-37C30EFD7E13}" presName="composite" presStyleCnt="0">
        <dgm:presLayoutVars>
          <dgm:chMax val="1"/>
          <dgm:chPref val="1"/>
        </dgm:presLayoutVars>
      </dgm:prSet>
      <dgm:spPr/>
    </dgm:pt>
    <dgm:pt modelId="{3A371E24-A726-40D4-8830-79526997DCBB}" type="pres">
      <dgm:prSet presAssocID="{861ECDDE-7325-4B8E-A472-37C30EFD7E13}" presName="Accent" presStyleLbl="trAlignAcc1" presStyleIdx="4" presStyleCnt="6">
        <dgm:presLayoutVars>
          <dgm:chMax val="0"/>
          <dgm:chPref val="0"/>
        </dgm:presLayoutVars>
      </dgm:prSet>
      <dgm:spPr>
        <a:gradFill rotWithShape="0">
          <a:gsLst>
            <a:gs pos="94690">
              <a:schemeClr val="bg2">
                <a:lumMod val="20000"/>
                <a:lumOff val="80000"/>
              </a:schemeClr>
            </a:gs>
            <a:gs pos="56000">
              <a:schemeClr val="bg2">
                <a:lumMod val="60000"/>
                <a:lumOff val="40000"/>
              </a:schemeClr>
            </a:gs>
            <a:gs pos="0">
              <a:schemeClr val="tx2">
                <a:lumMod val="95000"/>
                <a:lumOff val="5000"/>
              </a:schemeClr>
            </a:gs>
          </a:gsLst>
          <a:path path="circle">
            <a:fillToRect l="100000" t="100000"/>
          </a:path>
        </a:gradFill>
        <a:ln>
          <a:noFill/>
        </a:ln>
      </dgm:spPr>
    </dgm:pt>
    <dgm:pt modelId="{92AD81C0-7430-4D5E-9DA3-A72FEF2DAEE1}" type="pres">
      <dgm:prSet presAssocID="{861ECDDE-7325-4B8E-A472-37C30EFD7E13}" presName="Image" presStyleLbl="alignImgPlace1" presStyleIdx="4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 t="-10000" b="-10000"/>
          </a:stretch>
        </a:blipFill>
      </dgm:spPr>
    </dgm:pt>
    <dgm:pt modelId="{6E51944B-5610-46C1-B21B-83BAEF4CED47}" type="pres">
      <dgm:prSet presAssocID="{861ECDDE-7325-4B8E-A472-37C30EFD7E13}" presName="ChildComposite" presStyleCnt="0"/>
      <dgm:spPr/>
    </dgm:pt>
    <dgm:pt modelId="{7E3C9AA4-4028-4A80-855B-5BDECAB214EC}" type="pres">
      <dgm:prSet presAssocID="{861ECDDE-7325-4B8E-A472-37C30EFD7E1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513E30D-F76F-4CA7-8E98-B33D31588A87}" type="pres">
      <dgm:prSet presAssocID="{861ECDDE-7325-4B8E-A472-37C30EFD7E13}" presName="Parent" presStyleLbl="revTx" presStyleIdx="4" presStyleCnt="6">
        <dgm:presLayoutVars>
          <dgm:chMax val="1"/>
          <dgm:chPref val="0"/>
          <dgm:bulletEnabled val="1"/>
        </dgm:presLayoutVars>
      </dgm:prSet>
      <dgm:spPr/>
    </dgm:pt>
    <dgm:pt modelId="{B2680067-F114-48EC-9FED-975ACB85FE10}" type="pres">
      <dgm:prSet presAssocID="{242A0498-744A-4F0B-95BB-28BF21708FC1}" presName="sibTrans" presStyleCnt="0"/>
      <dgm:spPr/>
    </dgm:pt>
    <dgm:pt modelId="{FD25B37F-1499-4481-A1FC-98D6F4DD6A33}" type="pres">
      <dgm:prSet presAssocID="{3CE4AEE2-AA8A-440A-A16F-317CA4C316DA}" presName="composite" presStyleCnt="0">
        <dgm:presLayoutVars>
          <dgm:chMax val="1"/>
          <dgm:chPref val="1"/>
        </dgm:presLayoutVars>
      </dgm:prSet>
      <dgm:spPr/>
    </dgm:pt>
    <dgm:pt modelId="{5AAE57B3-E358-4F50-9408-F3F190F96A0D}" type="pres">
      <dgm:prSet presAssocID="{3CE4AEE2-AA8A-440A-A16F-317CA4C316DA}" presName="Accent" presStyleLbl="trAlignAcc1" presStyleIdx="5" presStyleCnt="6">
        <dgm:presLayoutVars>
          <dgm:chMax val="0"/>
          <dgm:chPref val="0"/>
        </dgm:presLayoutVars>
      </dgm:prSet>
      <dgm:spPr>
        <a:gradFill flip="none" rotWithShape="1">
          <a:gsLst>
            <a:gs pos="94690">
              <a:srgbClr val="EFABE7"/>
            </a:gs>
            <a:gs pos="56000">
              <a:srgbClr val="7030A0"/>
            </a:gs>
            <a:gs pos="0">
              <a:srgbClr val="002060"/>
            </a:gs>
          </a:gsLst>
          <a:path path="circle">
            <a:fillToRect l="100000" b="100000"/>
          </a:path>
          <a:tileRect t="-100000" r="-100000"/>
        </a:gradFill>
      </dgm:spPr>
    </dgm:pt>
    <dgm:pt modelId="{B0B43CE6-E209-45FC-8054-9304F7271503}" type="pres">
      <dgm:prSet presAssocID="{3CE4AEE2-AA8A-440A-A16F-317CA4C316DA}" presName="Image" presStyleLbl="alignImgPlace1" presStyleIdx="5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>
            <a:lum contrast="20000"/>
          </a:blip>
          <a:srcRect/>
          <a:stretch>
            <a:fillRect l="-12000" r="-12000"/>
          </a:stretch>
        </a:blipFill>
      </dgm:spPr>
    </dgm:pt>
    <dgm:pt modelId="{14994BCE-9715-4E62-B760-438DD376072B}" type="pres">
      <dgm:prSet presAssocID="{3CE4AEE2-AA8A-440A-A16F-317CA4C316DA}" presName="ChildComposite" presStyleCnt="0"/>
      <dgm:spPr/>
    </dgm:pt>
    <dgm:pt modelId="{0E512E20-3277-46EC-8AB5-A83DAF66E8B2}" type="pres">
      <dgm:prSet presAssocID="{3CE4AEE2-AA8A-440A-A16F-317CA4C316D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AC419F4-F073-4C0C-9CE8-2CBD32A7A5EC}" type="pres">
      <dgm:prSet presAssocID="{3CE4AEE2-AA8A-440A-A16F-317CA4C316DA}" presName="Parent" presStyleLbl="revTx" presStyleIdx="5" presStyleCnt="6">
        <dgm:presLayoutVars>
          <dgm:chMax val="1"/>
          <dgm:chPref val="0"/>
          <dgm:bulletEnabled val="1"/>
        </dgm:presLayoutVars>
      </dgm:prSet>
      <dgm:spPr/>
    </dgm:pt>
  </dgm:ptLst>
  <dgm:cxnLst>
    <dgm:cxn modelId="{0DD96506-36D2-418C-A055-8CE50BA667E4}" srcId="{F78289D8-9B86-4CEC-9B3A-DAAD83FBC0C5}" destId="{0AEE21E9-FFBB-44EB-98A5-9D1B8877E72B}" srcOrd="1" destOrd="0" parTransId="{618C0068-81AB-48E9-BFD4-B195B919D7D7}" sibTransId="{6608134E-2CB0-4BFA-9FB2-582F8ECE3DA6}"/>
    <dgm:cxn modelId="{92E7250D-B83C-4833-BBB9-29D30BDF0744}" srcId="{F78289D8-9B86-4CEC-9B3A-DAAD83FBC0C5}" destId="{25966E9A-7D73-4183-A25D-F6D73087EBB4}" srcOrd="2" destOrd="0" parTransId="{C64F402E-4674-4CB8-9108-529197436406}" sibTransId="{43CF178D-1208-4547-8F5B-92E2348FE505}"/>
    <dgm:cxn modelId="{50DBD821-FD77-4BFD-A0C0-9526410FE0ED}" type="presOf" srcId="{37590643-7867-4131-9987-32C86463C9EF}" destId="{CE1E1670-BE4D-4CBC-808F-46B9FA5BB451}" srcOrd="0" destOrd="0" presId="urn:microsoft.com/office/officeart/2008/layout/CaptionedPictures"/>
    <dgm:cxn modelId="{DF37CA3B-A837-4F14-B5A6-9BEAE5E98997}" srcId="{F78289D8-9B86-4CEC-9B3A-DAAD83FBC0C5}" destId="{37590643-7867-4131-9987-32C86463C9EF}" srcOrd="0" destOrd="0" parTransId="{4C56DEA2-D7D2-4705-8EC9-D41DE41193CA}" sibTransId="{AAF9A7B3-0BE9-4343-A1FF-3FA731426184}"/>
    <dgm:cxn modelId="{1FBCEA3E-E5A1-4396-92D1-06D40C079BE7}" type="presOf" srcId="{F78289D8-9B86-4CEC-9B3A-DAAD83FBC0C5}" destId="{A4019BD1-CE1F-438E-B440-D7B7CA6A3831}" srcOrd="0" destOrd="0" presId="urn:microsoft.com/office/officeart/2008/layout/CaptionedPictures"/>
    <dgm:cxn modelId="{6AC3FF6C-8028-43FA-B5D3-94E80BEAC350}" type="presOf" srcId="{25966E9A-7D73-4183-A25D-F6D73087EBB4}" destId="{1CBC884E-D324-48A3-AFBC-BA37CA390693}" srcOrd="0" destOrd="0" presId="urn:microsoft.com/office/officeart/2008/layout/CaptionedPictures"/>
    <dgm:cxn modelId="{ED90D66D-E1DD-448F-B022-659E77D33E3E}" srcId="{F78289D8-9B86-4CEC-9B3A-DAAD83FBC0C5}" destId="{861ECDDE-7325-4B8E-A472-37C30EFD7E13}" srcOrd="4" destOrd="0" parTransId="{0119369B-1223-4539-B492-3B8F46FE9BE3}" sibTransId="{242A0498-744A-4F0B-95BB-28BF21708FC1}"/>
    <dgm:cxn modelId="{C2E3C74F-02F8-42E4-8878-68E4F25BC046}" srcId="{F78289D8-9B86-4CEC-9B3A-DAAD83FBC0C5}" destId="{3CE4AEE2-AA8A-440A-A16F-317CA4C316DA}" srcOrd="5" destOrd="0" parTransId="{1A40F30F-09A3-43EC-95BC-965968091E05}" sibTransId="{32C203EE-A676-4915-B143-64064A93BFC9}"/>
    <dgm:cxn modelId="{6170C752-A4FE-45FF-AFB3-97E6C0761288}" type="presOf" srcId="{861ECDDE-7325-4B8E-A472-37C30EFD7E13}" destId="{2513E30D-F76F-4CA7-8E98-B33D31588A87}" srcOrd="0" destOrd="0" presId="urn:microsoft.com/office/officeart/2008/layout/CaptionedPictures"/>
    <dgm:cxn modelId="{3A8ABE92-A6EE-4A36-99E7-34363B16B9F0}" type="presOf" srcId="{A270FA4B-2BBB-4445-9AF2-32DF6DFDCB83}" destId="{F5464523-9619-48E8-B60D-6A1A949B21BB}" srcOrd="0" destOrd="0" presId="urn:microsoft.com/office/officeart/2008/layout/CaptionedPictures"/>
    <dgm:cxn modelId="{21A162B3-6769-49C2-A6F9-444F19FFF95C}" type="presOf" srcId="{3CE4AEE2-AA8A-440A-A16F-317CA4C316DA}" destId="{DAC419F4-F073-4C0C-9CE8-2CBD32A7A5EC}" srcOrd="0" destOrd="0" presId="urn:microsoft.com/office/officeart/2008/layout/CaptionedPictures"/>
    <dgm:cxn modelId="{EE6E0AD7-DB35-4E94-BB3E-DE0734DE5E75}" srcId="{F78289D8-9B86-4CEC-9B3A-DAAD83FBC0C5}" destId="{A270FA4B-2BBB-4445-9AF2-32DF6DFDCB83}" srcOrd="3" destOrd="0" parTransId="{2EE3AA10-3EDF-403C-9CBB-F8F747D73C33}" sibTransId="{1616D8B6-8C4A-487C-814E-041F0878FBEC}"/>
    <dgm:cxn modelId="{8CD3C3FE-816C-4835-B2D6-E69386D3F55D}" type="presOf" srcId="{0AEE21E9-FFBB-44EB-98A5-9D1B8877E72B}" destId="{DB684719-DDC2-4AC0-81B5-A3D23E7FD17D}" srcOrd="0" destOrd="0" presId="urn:microsoft.com/office/officeart/2008/layout/CaptionedPictures"/>
    <dgm:cxn modelId="{243C9251-11C4-4861-84C9-C233469CD3A3}" type="presParOf" srcId="{A4019BD1-CE1F-438E-B440-D7B7CA6A3831}" destId="{174F9838-07F4-4486-AABA-6231FF8B0677}" srcOrd="0" destOrd="0" presId="urn:microsoft.com/office/officeart/2008/layout/CaptionedPictures"/>
    <dgm:cxn modelId="{32FD32BA-397F-4A58-A52F-F904C86819CF}" type="presParOf" srcId="{174F9838-07F4-4486-AABA-6231FF8B0677}" destId="{456D2845-59C3-423E-91F1-FA695419DC69}" srcOrd="0" destOrd="0" presId="urn:microsoft.com/office/officeart/2008/layout/CaptionedPictures"/>
    <dgm:cxn modelId="{95333DF2-D7F7-4525-9ABE-00A91CB23242}" type="presParOf" srcId="{174F9838-07F4-4486-AABA-6231FF8B0677}" destId="{B4CAE9DE-C083-4CE1-9A80-0517DB8D6EAD}" srcOrd="1" destOrd="0" presId="urn:microsoft.com/office/officeart/2008/layout/CaptionedPictures"/>
    <dgm:cxn modelId="{F45E8CE6-7B6A-46B7-8C78-E792C4283A21}" type="presParOf" srcId="{174F9838-07F4-4486-AABA-6231FF8B0677}" destId="{A33E147C-79C5-44F1-95D8-BCB2E3D84A26}" srcOrd="2" destOrd="0" presId="urn:microsoft.com/office/officeart/2008/layout/CaptionedPictures"/>
    <dgm:cxn modelId="{D5E943C3-E266-4DF8-8A04-22B58B5C6730}" type="presParOf" srcId="{A33E147C-79C5-44F1-95D8-BCB2E3D84A26}" destId="{A0F1AA6A-D1DE-4A43-85A3-E47ED3101FDE}" srcOrd="0" destOrd="0" presId="urn:microsoft.com/office/officeart/2008/layout/CaptionedPictures"/>
    <dgm:cxn modelId="{B16806EF-96D1-4D2A-AA45-7A645EC31941}" type="presParOf" srcId="{A33E147C-79C5-44F1-95D8-BCB2E3D84A26}" destId="{CE1E1670-BE4D-4CBC-808F-46B9FA5BB451}" srcOrd="1" destOrd="0" presId="urn:microsoft.com/office/officeart/2008/layout/CaptionedPictures"/>
    <dgm:cxn modelId="{EC0581FF-A6E5-43EC-B592-6C67C85E5EDD}" type="presParOf" srcId="{A4019BD1-CE1F-438E-B440-D7B7CA6A3831}" destId="{00B4B67F-D9A2-4E9F-8046-8AEA7BABBD36}" srcOrd="1" destOrd="0" presId="urn:microsoft.com/office/officeart/2008/layout/CaptionedPictures"/>
    <dgm:cxn modelId="{F5030E2A-F259-4668-A67A-340DCB532C0D}" type="presParOf" srcId="{A4019BD1-CE1F-438E-B440-D7B7CA6A3831}" destId="{5BC2DD15-3ADE-43B0-9C22-7DF0CE162785}" srcOrd="2" destOrd="0" presId="urn:microsoft.com/office/officeart/2008/layout/CaptionedPictures"/>
    <dgm:cxn modelId="{DB9B89C3-E144-4F1B-929A-CE68228D1CCA}" type="presParOf" srcId="{5BC2DD15-3ADE-43B0-9C22-7DF0CE162785}" destId="{7B443D0A-4705-4A6A-8DD4-4650E13576C0}" srcOrd="0" destOrd="0" presId="urn:microsoft.com/office/officeart/2008/layout/CaptionedPictures"/>
    <dgm:cxn modelId="{C4EC44E2-4C3F-481B-8756-A324D9B78759}" type="presParOf" srcId="{5BC2DD15-3ADE-43B0-9C22-7DF0CE162785}" destId="{C1181317-9560-4F80-AC62-0692109B157C}" srcOrd="1" destOrd="0" presId="urn:microsoft.com/office/officeart/2008/layout/CaptionedPictures"/>
    <dgm:cxn modelId="{B0DB9D63-D430-499D-A551-61AC070D2C9A}" type="presParOf" srcId="{5BC2DD15-3ADE-43B0-9C22-7DF0CE162785}" destId="{104D0E3F-6BF2-4A1D-A5CC-AF6427F3D361}" srcOrd="2" destOrd="0" presId="urn:microsoft.com/office/officeart/2008/layout/CaptionedPictures"/>
    <dgm:cxn modelId="{B78FE7D5-7555-476E-9EC7-F1913B5563DA}" type="presParOf" srcId="{104D0E3F-6BF2-4A1D-A5CC-AF6427F3D361}" destId="{2C37E6DF-A7B5-4603-8201-43FE5023C001}" srcOrd="0" destOrd="0" presId="urn:microsoft.com/office/officeart/2008/layout/CaptionedPictures"/>
    <dgm:cxn modelId="{B469BF33-5F84-427F-91CF-1CE5C22E5215}" type="presParOf" srcId="{104D0E3F-6BF2-4A1D-A5CC-AF6427F3D361}" destId="{DB684719-DDC2-4AC0-81B5-A3D23E7FD17D}" srcOrd="1" destOrd="0" presId="urn:microsoft.com/office/officeart/2008/layout/CaptionedPictures"/>
    <dgm:cxn modelId="{80221083-798A-4E4D-8AFC-1E54B48BCDCA}" type="presParOf" srcId="{A4019BD1-CE1F-438E-B440-D7B7CA6A3831}" destId="{582313C4-7CCF-4ABD-95D7-87C03ACE9317}" srcOrd="3" destOrd="0" presId="urn:microsoft.com/office/officeart/2008/layout/CaptionedPictures"/>
    <dgm:cxn modelId="{90C44164-5FE5-4C2F-85F3-B61BA8CE9FBB}" type="presParOf" srcId="{A4019BD1-CE1F-438E-B440-D7B7CA6A3831}" destId="{49FE3F28-AD19-4E3F-8B5A-5ED4DC6D792F}" srcOrd="4" destOrd="0" presId="urn:microsoft.com/office/officeart/2008/layout/CaptionedPictures"/>
    <dgm:cxn modelId="{4B7FD769-7DBB-410A-A41F-9D27F3B40F8B}" type="presParOf" srcId="{49FE3F28-AD19-4E3F-8B5A-5ED4DC6D792F}" destId="{7B16C6CA-3F98-46E2-93DB-32EBF8B8D0E4}" srcOrd="0" destOrd="0" presId="urn:microsoft.com/office/officeart/2008/layout/CaptionedPictures"/>
    <dgm:cxn modelId="{7A8C9705-5B32-4DF1-8DE6-324D12B95F2C}" type="presParOf" srcId="{49FE3F28-AD19-4E3F-8B5A-5ED4DC6D792F}" destId="{8B1E58FF-EED1-4DDA-A2DD-E6301A5B5622}" srcOrd="1" destOrd="0" presId="urn:microsoft.com/office/officeart/2008/layout/CaptionedPictures"/>
    <dgm:cxn modelId="{00DEF5BE-8AD3-4B7A-A30B-05D0516633F7}" type="presParOf" srcId="{49FE3F28-AD19-4E3F-8B5A-5ED4DC6D792F}" destId="{7E69ABFA-EC40-4B8B-BFFF-642B99BCEBF9}" srcOrd="2" destOrd="0" presId="urn:microsoft.com/office/officeart/2008/layout/CaptionedPictures"/>
    <dgm:cxn modelId="{38110426-E154-4392-AF27-5A7D02621D65}" type="presParOf" srcId="{7E69ABFA-EC40-4B8B-BFFF-642B99BCEBF9}" destId="{66606609-CD5D-4001-8D0C-FE96DFCC155E}" srcOrd="0" destOrd="0" presId="urn:microsoft.com/office/officeart/2008/layout/CaptionedPictures"/>
    <dgm:cxn modelId="{6009235C-CEE7-4654-A341-EFD401C2003C}" type="presParOf" srcId="{7E69ABFA-EC40-4B8B-BFFF-642B99BCEBF9}" destId="{1CBC884E-D324-48A3-AFBC-BA37CA390693}" srcOrd="1" destOrd="0" presId="urn:microsoft.com/office/officeart/2008/layout/CaptionedPictures"/>
    <dgm:cxn modelId="{B56994A0-BF60-444C-964C-C948AF721B8D}" type="presParOf" srcId="{A4019BD1-CE1F-438E-B440-D7B7CA6A3831}" destId="{12BF55EF-9C6C-40A8-9F84-64CE37E89F82}" srcOrd="5" destOrd="0" presId="urn:microsoft.com/office/officeart/2008/layout/CaptionedPictures"/>
    <dgm:cxn modelId="{AFE9ED2C-E78B-4C79-A211-FF43CD577BD2}" type="presParOf" srcId="{A4019BD1-CE1F-438E-B440-D7B7CA6A3831}" destId="{3951E0BE-D159-4C55-939F-4C7504F431FE}" srcOrd="6" destOrd="0" presId="urn:microsoft.com/office/officeart/2008/layout/CaptionedPictures"/>
    <dgm:cxn modelId="{7A3B7D2E-AF49-4907-9B3C-E634F10C11C4}" type="presParOf" srcId="{3951E0BE-D159-4C55-939F-4C7504F431FE}" destId="{78FF5A18-F489-4B41-B077-0A5980AE44FB}" srcOrd="0" destOrd="0" presId="urn:microsoft.com/office/officeart/2008/layout/CaptionedPictures"/>
    <dgm:cxn modelId="{6C834212-1047-46BE-9311-93C3906BFB40}" type="presParOf" srcId="{3951E0BE-D159-4C55-939F-4C7504F431FE}" destId="{2DA7D155-270F-41FC-83A0-C14024D4A105}" srcOrd="1" destOrd="0" presId="urn:microsoft.com/office/officeart/2008/layout/CaptionedPictures"/>
    <dgm:cxn modelId="{588340AC-6931-40BA-ABF1-68A5C7A7612B}" type="presParOf" srcId="{3951E0BE-D159-4C55-939F-4C7504F431FE}" destId="{A3CA8831-BF86-416B-B0CD-FA72FEA0A63E}" srcOrd="2" destOrd="0" presId="urn:microsoft.com/office/officeart/2008/layout/CaptionedPictures"/>
    <dgm:cxn modelId="{63BA001C-55D5-4E0A-81FB-679934128FEE}" type="presParOf" srcId="{A3CA8831-BF86-416B-B0CD-FA72FEA0A63E}" destId="{297F13D1-C5AD-42E1-953B-DFF9D5A534F3}" srcOrd="0" destOrd="0" presId="urn:microsoft.com/office/officeart/2008/layout/CaptionedPictures"/>
    <dgm:cxn modelId="{E0AD47A0-43FF-46CC-A88C-AD0E9E536161}" type="presParOf" srcId="{A3CA8831-BF86-416B-B0CD-FA72FEA0A63E}" destId="{F5464523-9619-48E8-B60D-6A1A949B21BB}" srcOrd="1" destOrd="0" presId="urn:microsoft.com/office/officeart/2008/layout/CaptionedPictures"/>
    <dgm:cxn modelId="{F7A1EB25-40B6-48D1-BA3F-9A74E91FDE56}" type="presParOf" srcId="{A4019BD1-CE1F-438E-B440-D7B7CA6A3831}" destId="{CFF3565D-D123-43C6-990D-625DE23FB427}" srcOrd="7" destOrd="0" presId="urn:microsoft.com/office/officeart/2008/layout/CaptionedPictures"/>
    <dgm:cxn modelId="{FCCBD173-9359-407F-92EB-B94726851CD1}" type="presParOf" srcId="{A4019BD1-CE1F-438E-B440-D7B7CA6A3831}" destId="{91851289-0586-4AE8-AE96-35F4BCE0BE63}" srcOrd="8" destOrd="0" presId="urn:microsoft.com/office/officeart/2008/layout/CaptionedPictures"/>
    <dgm:cxn modelId="{5D181DE2-94DA-45B1-958B-E7AF23ACFB04}" type="presParOf" srcId="{91851289-0586-4AE8-AE96-35F4BCE0BE63}" destId="{3A371E24-A726-40D4-8830-79526997DCBB}" srcOrd="0" destOrd="0" presId="urn:microsoft.com/office/officeart/2008/layout/CaptionedPictures"/>
    <dgm:cxn modelId="{C6CBDE48-47F4-491A-92F1-2675FC003C55}" type="presParOf" srcId="{91851289-0586-4AE8-AE96-35F4BCE0BE63}" destId="{92AD81C0-7430-4D5E-9DA3-A72FEF2DAEE1}" srcOrd="1" destOrd="0" presId="urn:microsoft.com/office/officeart/2008/layout/CaptionedPictures"/>
    <dgm:cxn modelId="{A87E4F37-C85A-4B73-9D01-BF91C6F3ADA9}" type="presParOf" srcId="{91851289-0586-4AE8-AE96-35F4BCE0BE63}" destId="{6E51944B-5610-46C1-B21B-83BAEF4CED47}" srcOrd="2" destOrd="0" presId="urn:microsoft.com/office/officeart/2008/layout/CaptionedPictures"/>
    <dgm:cxn modelId="{6E1E72F3-9BB9-4C91-A0BC-32334A8E5963}" type="presParOf" srcId="{6E51944B-5610-46C1-B21B-83BAEF4CED47}" destId="{7E3C9AA4-4028-4A80-855B-5BDECAB214EC}" srcOrd="0" destOrd="0" presId="urn:microsoft.com/office/officeart/2008/layout/CaptionedPictures"/>
    <dgm:cxn modelId="{EA257DFF-C354-4D7B-86D8-29DC716742CA}" type="presParOf" srcId="{6E51944B-5610-46C1-B21B-83BAEF4CED47}" destId="{2513E30D-F76F-4CA7-8E98-B33D31588A87}" srcOrd="1" destOrd="0" presId="urn:microsoft.com/office/officeart/2008/layout/CaptionedPictures"/>
    <dgm:cxn modelId="{B35966FF-C51A-487A-A935-AFEBDAE2D3E0}" type="presParOf" srcId="{A4019BD1-CE1F-438E-B440-D7B7CA6A3831}" destId="{B2680067-F114-48EC-9FED-975ACB85FE10}" srcOrd="9" destOrd="0" presId="urn:microsoft.com/office/officeart/2008/layout/CaptionedPictures"/>
    <dgm:cxn modelId="{04FA7E9C-4B17-4C5F-BBAF-A88679E12E8D}" type="presParOf" srcId="{A4019BD1-CE1F-438E-B440-D7B7CA6A3831}" destId="{FD25B37F-1499-4481-A1FC-98D6F4DD6A33}" srcOrd="10" destOrd="0" presId="urn:microsoft.com/office/officeart/2008/layout/CaptionedPictures"/>
    <dgm:cxn modelId="{F6190E62-9E30-46D2-8F37-F74D8E2894A4}" type="presParOf" srcId="{FD25B37F-1499-4481-A1FC-98D6F4DD6A33}" destId="{5AAE57B3-E358-4F50-9408-F3F190F96A0D}" srcOrd="0" destOrd="0" presId="urn:microsoft.com/office/officeart/2008/layout/CaptionedPictures"/>
    <dgm:cxn modelId="{ED190D90-29F1-41A4-B387-E0BC67BDFCE1}" type="presParOf" srcId="{FD25B37F-1499-4481-A1FC-98D6F4DD6A33}" destId="{B0B43CE6-E209-45FC-8054-9304F7271503}" srcOrd="1" destOrd="0" presId="urn:microsoft.com/office/officeart/2008/layout/CaptionedPictures"/>
    <dgm:cxn modelId="{699F65A6-4D0E-4552-8620-6830A4BEEF9C}" type="presParOf" srcId="{FD25B37F-1499-4481-A1FC-98D6F4DD6A33}" destId="{14994BCE-9715-4E62-B760-438DD376072B}" srcOrd="2" destOrd="0" presId="urn:microsoft.com/office/officeart/2008/layout/CaptionedPictures"/>
    <dgm:cxn modelId="{D1219562-7845-44C6-8A82-BF1F374E10FD}" type="presParOf" srcId="{14994BCE-9715-4E62-B760-438DD376072B}" destId="{0E512E20-3277-46EC-8AB5-A83DAF66E8B2}" srcOrd="0" destOrd="0" presId="urn:microsoft.com/office/officeart/2008/layout/CaptionedPictures"/>
    <dgm:cxn modelId="{E6A62F75-AC80-4919-8CD6-157FCE24E826}" type="presParOf" srcId="{14994BCE-9715-4E62-B760-438DD376072B}" destId="{DAC419F4-F073-4C0C-9CE8-2CBD32A7A5E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99E757-22CB-405B-926C-E56948B6406B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CEA6099-3BC9-4B7E-9574-2DFD82E016AC}">
      <dgm:prSet phldrT="[Texto]" custT="1"/>
      <dgm:spPr>
        <a:gradFill flip="none" rotWithShape="0">
          <a:gsLst>
            <a:gs pos="0">
              <a:srgbClr val="FF3B3B"/>
            </a:gs>
            <a:gs pos="100000">
              <a:srgbClr val="F19309"/>
            </a:gs>
            <a:gs pos="55000">
              <a:srgbClr val="FFDB69"/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EC" sz="4000" b="1" dirty="0">
              <a:solidFill>
                <a:srgbClr val="F193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Ensayo</a:t>
          </a:r>
          <a:endParaRPr lang="es-EC" sz="2800" b="1" dirty="0">
            <a:solidFill>
              <a:srgbClr val="F193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0ED46A-8E95-49BA-B187-5EFC4211715A}" type="parTrans" cxnId="{67AE6625-4B64-45E8-8EE6-A5606A5881AD}">
      <dgm:prSet/>
      <dgm:spPr/>
      <dgm:t>
        <a:bodyPr/>
        <a:lstStyle/>
        <a:p>
          <a:endParaRPr lang="es-EC"/>
        </a:p>
      </dgm:t>
    </dgm:pt>
    <dgm:pt modelId="{EEA778A2-BE3B-49E8-9FAC-D431B248148F}" type="sibTrans" cxnId="{67AE6625-4B64-45E8-8EE6-A5606A5881AD}">
      <dgm:prSet/>
      <dgm:spPr/>
      <dgm:t>
        <a:bodyPr/>
        <a:lstStyle/>
        <a:p>
          <a:endParaRPr lang="es-EC"/>
        </a:p>
      </dgm:t>
    </dgm:pt>
    <dgm:pt modelId="{8BDA0CAC-091B-45F8-83D0-907E5FFAE8CD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Muestra macerada en oscuridad</a:t>
          </a:r>
        </a:p>
      </dgm:t>
    </dgm:pt>
    <dgm:pt modelId="{0E435E24-0E01-4833-8EE2-55C41B9FC875}" type="parTrans" cxnId="{84F76553-932D-4873-B547-C9E52ADBC8E3}">
      <dgm:prSet/>
      <dgm:spPr/>
      <dgm:t>
        <a:bodyPr/>
        <a:lstStyle/>
        <a:p>
          <a:endParaRPr lang="es-EC"/>
        </a:p>
      </dgm:t>
    </dgm:pt>
    <dgm:pt modelId="{C8EE01A0-E1F9-41B8-B2F8-A1D3AD69CBA4}" type="sibTrans" cxnId="{84F76553-932D-4873-B547-C9E52ADBC8E3}">
      <dgm:prSet/>
      <dgm:spPr/>
      <dgm:t>
        <a:bodyPr/>
        <a:lstStyle/>
        <a:p>
          <a:endParaRPr lang="es-EC"/>
        </a:p>
      </dgm:t>
    </dgm:pt>
    <dgm:pt modelId="{165D6665-7EA0-4D80-A5D5-89319A26C28F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DPPH (0.15 </a:t>
          </a:r>
          <a:r>
            <a:rPr lang="es-EC" dirty="0" err="1">
              <a:latin typeface="Calibri" panose="020F0502020204030204" pitchFamily="34" charset="0"/>
              <a:cs typeface="Calibri" panose="020F0502020204030204" pitchFamily="34" charset="0"/>
            </a:rPr>
            <a:t>mM</a:t>
          </a:r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gm:t>
    </dgm:pt>
    <dgm:pt modelId="{4889EAAC-95FD-492C-BE52-FE964B145278}" type="parTrans" cxnId="{01B9D268-FDBD-4BCA-BEE2-BEE388C255C2}">
      <dgm:prSet/>
      <dgm:spPr/>
      <dgm:t>
        <a:bodyPr/>
        <a:lstStyle/>
        <a:p>
          <a:endParaRPr lang="es-EC"/>
        </a:p>
      </dgm:t>
    </dgm:pt>
    <dgm:pt modelId="{DFBCFD02-C397-4F74-B00A-CB130E4A679A}" type="sibTrans" cxnId="{01B9D268-FDBD-4BCA-BEE2-BEE388C255C2}">
      <dgm:prSet/>
      <dgm:spPr/>
      <dgm:t>
        <a:bodyPr/>
        <a:lstStyle/>
        <a:p>
          <a:endParaRPr lang="es-EC"/>
        </a:p>
      </dgm:t>
    </dgm:pt>
    <dgm:pt modelId="{E4DB16B6-3643-4680-8700-6108B2AB119F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30 minutos en oscuridad, se medió la absorbancia a 517 </a:t>
          </a:r>
          <a:r>
            <a:rPr lang="es-EC" dirty="0" err="1">
              <a:latin typeface="Calibri" panose="020F0502020204030204" pitchFamily="34" charset="0"/>
              <a:cs typeface="Calibri" panose="020F0502020204030204" pitchFamily="34" charset="0"/>
            </a:rPr>
            <a:t>nm</a:t>
          </a:r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. </a:t>
          </a:r>
        </a:p>
      </dgm:t>
    </dgm:pt>
    <dgm:pt modelId="{56F53C0D-B160-4727-AA8A-14BD962F7EE4}" type="parTrans" cxnId="{8B6455E6-B34B-4698-8E54-DF9270C6C207}">
      <dgm:prSet/>
      <dgm:spPr/>
      <dgm:t>
        <a:bodyPr/>
        <a:lstStyle/>
        <a:p>
          <a:endParaRPr lang="es-EC"/>
        </a:p>
      </dgm:t>
    </dgm:pt>
    <dgm:pt modelId="{D885B7AA-1AEC-450C-AE6D-AB0AAB1D8371}" type="sibTrans" cxnId="{8B6455E6-B34B-4698-8E54-DF9270C6C207}">
      <dgm:prSet/>
      <dgm:spPr/>
      <dgm:t>
        <a:bodyPr/>
        <a:lstStyle/>
        <a:p>
          <a:endParaRPr lang="es-EC"/>
        </a:p>
      </dgm:t>
    </dgm:pt>
    <dgm:pt modelId="{9621A9EA-B81E-4B18-B210-AA8774946933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Dilución 1g en 10 mL Metanol</a:t>
          </a:r>
        </a:p>
      </dgm:t>
    </dgm:pt>
    <dgm:pt modelId="{97F636B6-B8B6-4FCF-A0A2-A11EBF4B56DE}" type="parTrans" cxnId="{EBDDC85C-C582-46B8-9197-4FCB671EB9F9}">
      <dgm:prSet/>
      <dgm:spPr/>
      <dgm:t>
        <a:bodyPr/>
        <a:lstStyle/>
        <a:p>
          <a:endParaRPr lang="es-EC"/>
        </a:p>
      </dgm:t>
    </dgm:pt>
    <dgm:pt modelId="{4C3CD234-E4D0-414D-A77D-035ADDE5CEF8}" type="sibTrans" cxnId="{EBDDC85C-C582-46B8-9197-4FCB671EB9F9}">
      <dgm:prSet/>
      <dgm:spPr/>
      <dgm:t>
        <a:bodyPr/>
        <a:lstStyle/>
        <a:p>
          <a:endParaRPr lang="es-EC"/>
        </a:p>
      </dgm:t>
    </dgm:pt>
    <dgm:pt modelId="{FC3ED371-3E8E-4347-9574-EA26CD8DA49F}" type="pres">
      <dgm:prSet presAssocID="{DB99E757-22CB-405B-926C-E56948B6406B}" presName="theList" presStyleCnt="0">
        <dgm:presLayoutVars>
          <dgm:dir/>
          <dgm:animLvl val="lvl"/>
          <dgm:resizeHandles val="exact"/>
        </dgm:presLayoutVars>
      </dgm:prSet>
      <dgm:spPr/>
    </dgm:pt>
    <dgm:pt modelId="{B1657B9D-FFAC-40AE-8DC4-D5A718F0F687}" type="pres">
      <dgm:prSet presAssocID="{5CEA6099-3BC9-4B7E-9574-2DFD82E016AC}" presName="compNode" presStyleCnt="0"/>
      <dgm:spPr/>
    </dgm:pt>
    <dgm:pt modelId="{F8E84C1B-F7CC-4CD4-98AD-C16B449CA491}" type="pres">
      <dgm:prSet presAssocID="{5CEA6099-3BC9-4B7E-9574-2DFD82E016AC}" presName="aNode" presStyleLbl="bgShp" presStyleIdx="0" presStyleCnt="1" custScaleX="99989" custLinFactNeighborX="1995" custLinFactNeighborY="-1449"/>
      <dgm:spPr/>
    </dgm:pt>
    <dgm:pt modelId="{163B9D54-01F7-491C-BAFE-115ABD250615}" type="pres">
      <dgm:prSet presAssocID="{5CEA6099-3BC9-4B7E-9574-2DFD82E016AC}" presName="textNode" presStyleLbl="bgShp" presStyleIdx="0" presStyleCnt="1"/>
      <dgm:spPr/>
    </dgm:pt>
    <dgm:pt modelId="{08848777-228E-438A-BEEF-25DFFE059F4F}" type="pres">
      <dgm:prSet presAssocID="{5CEA6099-3BC9-4B7E-9574-2DFD82E016AC}" presName="compChildNode" presStyleCnt="0"/>
      <dgm:spPr/>
    </dgm:pt>
    <dgm:pt modelId="{AB69BC42-2474-4310-A6F6-E9EBB7375BE1}" type="pres">
      <dgm:prSet presAssocID="{5CEA6099-3BC9-4B7E-9574-2DFD82E016AC}" presName="theInnerList" presStyleCnt="0"/>
      <dgm:spPr/>
    </dgm:pt>
    <dgm:pt modelId="{68710A47-348D-42A6-A09A-9D2D4C4C9077}" type="pres">
      <dgm:prSet presAssocID="{8BDA0CAC-091B-45F8-83D0-907E5FFAE8CD}" presName="childNode" presStyleLbl="node1" presStyleIdx="0" presStyleCnt="4">
        <dgm:presLayoutVars>
          <dgm:bulletEnabled val="1"/>
        </dgm:presLayoutVars>
      </dgm:prSet>
      <dgm:spPr/>
    </dgm:pt>
    <dgm:pt modelId="{C7EC254D-4811-485E-A1D8-BA6E152B9572}" type="pres">
      <dgm:prSet presAssocID="{8BDA0CAC-091B-45F8-83D0-907E5FFAE8CD}" presName="aSpace2" presStyleCnt="0"/>
      <dgm:spPr/>
    </dgm:pt>
    <dgm:pt modelId="{1D97B189-BF08-47EF-8B85-E439B3B4AF49}" type="pres">
      <dgm:prSet presAssocID="{9621A9EA-B81E-4B18-B210-AA8774946933}" presName="childNode" presStyleLbl="node1" presStyleIdx="1" presStyleCnt="4">
        <dgm:presLayoutVars>
          <dgm:bulletEnabled val="1"/>
        </dgm:presLayoutVars>
      </dgm:prSet>
      <dgm:spPr/>
    </dgm:pt>
    <dgm:pt modelId="{26C54419-61D9-4760-8B63-7E799740112C}" type="pres">
      <dgm:prSet presAssocID="{9621A9EA-B81E-4B18-B210-AA8774946933}" presName="aSpace2" presStyleCnt="0"/>
      <dgm:spPr/>
    </dgm:pt>
    <dgm:pt modelId="{45692AE8-CACB-4D8B-9C63-77D0FCEB6E17}" type="pres">
      <dgm:prSet presAssocID="{165D6665-7EA0-4D80-A5D5-89319A26C28F}" presName="childNode" presStyleLbl="node1" presStyleIdx="2" presStyleCnt="4">
        <dgm:presLayoutVars>
          <dgm:bulletEnabled val="1"/>
        </dgm:presLayoutVars>
      </dgm:prSet>
      <dgm:spPr/>
    </dgm:pt>
    <dgm:pt modelId="{A3F61DD1-C25B-4378-8EFA-BDB32FC65A58}" type="pres">
      <dgm:prSet presAssocID="{165D6665-7EA0-4D80-A5D5-89319A26C28F}" presName="aSpace2" presStyleCnt="0"/>
      <dgm:spPr/>
    </dgm:pt>
    <dgm:pt modelId="{58BB5402-7AF0-4B1C-BF3E-6400A9E37704}" type="pres">
      <dgm:prSet presAssocID="{E4DB16B6-3643-4680-8700-6108B2AB119F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0B702F1D-C3B7-4C7D-9FCC-8AB2F98268B1}" type="presOf" srcId="{DB99E757-22CB-405B-926C-E56948B6406B}" destId="{FC3ED371-3E8E-4347-9574-EA26CD8DA49F}" srcOrd="0" destOrd="0" presId="urn:microsoft.com/office/officeart/2005/8/layout/lProcess2"/>
    <dgm:cxn modelId="{67AE6625-4B64-45E8-8EE6-A5606A5881AD}" srcId="{DB99E757-22CB-405B-926C-E56948B6406B}" destId="{5CEA6099-3BC9-4B7E-9574-2DFD82E016AC}" srcOrd="0" destOrd="0" parTransId="{710ED46A-8E95-49BA-B187-5EFC4211715A}" sibTransId="{EEA778A2-BE3B-49E8-9FAC-D431B248148F}"/>
    <dgm:cxn modelId="{EBDDC85C-C582-46B8-9197-4FCB671EB9F9}" srcId="{5CEA6099-3BC9-4B7E-9574-2DFD82E016AC}" destId="{9621A9EA-B81E-4B18-B210-AA8774946933}" srcOrd="1" destOrd="0" parTransId="{97F636B6-B8B6-4FCF-A0A2-A11EBF4B56DE}" sibTransId="{4C3CD234-E4D0-414D-A77D-035ADDE5CEF8}"/>
    <dgm:cxn modelId="{01B9D268-FDBD-4BCA-BEE2-BEE388C255C2}" srcId="{5CEA6099-3BC9-4B7E-9574-2DFD82E016AC}" destId="{165D6665-7EA0-4D80-A5D5-89319A26C28F}" srcOrd="2" destOrd="0" parTransId="{4889EAAC-95FD-492C-BE52-FE964B145278}" sibTransId="{DFBCFD02-C397-4F74-B00A-CB130E4A679A}"/>
    <dgm:cxn modelId="{733C624B-A59C-4CED-9B78-6DF5EFE9D42C}" type="presOf" srcId="{E4DB16B6-3643-4680-8700-6108B2AB119F}" destId="{58BB5402-7AF0-4B1C-BF3E-6400A9E37704}" srcOrd="0" destOrd="0" presId="urn:microsoft.com/office/officeart/2005/8/layout/lProcess2"/>
    <dgm:cxn modelId="{84F76553-932D-4873-B547-C9E52ADBC8E3}" srcId="{5CEA6099-3BC9-4B7E-9574-2DFD82E016AC}" destId="{8BDA0CAC-091B-45F8-83D0-907E5FFAE8CD}" srcOrd="0" destOrd="0" parTransId="{0E435E24-0E01-4833-8EE2-55C41B9FC875}" sibTransId="{C8EE01A0-E1F9-41B8-B2F8-A1D3AD69CBA4}"/>
    <dgm:cxn modelId="{9F2FD4A1-8A30-472D-88A2-480E2E87813E}" type="presOf" srcId="{8BDA0CAC-091B-45F8-83D0-907E5FFAE8CD}" destId="{68710A47-348D-42A6-A09A-9D2D4C4C9077}" srcOrd="0" destOrd="0" presId="urn:microsoft.com/office/officeart/2005/8/layout/lProcess2"/>
    <dgm:cxn modelId="{A3644AB1-53A2-440A-AD76-904DE4DB7F31}" type="presOf" srcId="{5CEA6099-3BC9-4B7E-9574-2DFD82E016AC}" destId="{F8E84C1B-F7CC-4CD4-98AD-C16B449CA491}" srcOrd="0" destOrd="0" presId="urn:microsoft.com/office/officeart/2005/8/layout/lProcess2"/>
    <dgm:cxn modelId="{2C85C4B5-0462-4887-AB42-8426FD3CBCF6}" type="presOf" srcId="{5CEA6099-3BC9-4B7E-9574-2DFD82E016AC}" destId="{163B9D54-01F7-491C-BAFE-115ABD250615}" srcOrd="1" destOrd="0" presId="urn:microsoft.com/office/officeart/2005/8/layout/lProcess2"/>
    <dgm:cxn modelId="{F073B2C2-EA08-49F2-85F6-424B499D70AC}" type="presOf" srcId="{165D6665-7EA0-4D80-A5D5-89319A26C28F}" destId="{45692AE8-CACB-4D8B-9C63-77D0FCEB6E17}" srcOrd="0" destOrd="0" presId="urn:microsoft.com/office/officeart/2005/8/layout/lProcess2"/>
    <dgm:cxn modelId="{6C1295C5-DFE0-499C-80EA-C9F965BF884D}" type="presOf" srcId="{9621A9EA-B81E-4B18-B210-AA8774946933}" destId="{1D97B189-BF08-47EF-8B85-E439B3B4AF49}" srcOrd="0" destOrd="0" presId="urn:microsoft.com/office/officeart/2005/8/layout/lProcess2"/>
    <dgm:cxn modelId="{8B6455E6-B34B-4698-8E54-DF9270C6C207}" srcId="{5CEA6099-3BC9-4B7E-9574-2DFD82E016AC}" destId="{E4DB16B6-3643-4680-8700-6108B2AB119F}" srcOrd="3" destOrd="0" parTransId="{56F53C0D-B160-4727-AA8A-14BD962F7EE4}" sibTransId="{D885B7AA-1AEC-450C-AE6D-AB0AAB1D8371}"/>
    <dgm:cxn modelId="{603DD05E-5AA0-435E-9220-75C9E7B77F6B}" type="presParOf" srcId="{FC3ED371-3E8E-4347-9574-EA26CD8DA49F}" destId="{B1657B9D-FFAC-40AE-8DC4-D5A718F0F687}" srcOrd="0" destOrd="0" presId="urn:microsoft.com/office/officeart/2005/8/layout/lProcess2"/>
    <dgm:cxn modelId="{41062347-8229-47B9-A35B-FF00DFD8BFD1}" type="presParOf" srcId="{B1657B9D-FFAC-40AE-8DC4-D5A718F0F687}" destId="{F8E84C1B-F7CC-4CD4-98AD-C16B449CA491}" srcOrd="0" destOrd="0" presId="urn:microsoft.com/office/officeart/2005/8/layout/lProcess2"/>
    <dgm:cxn modelId="{D0912F30-97B8-41F4-9A14-3314C05162E8}" type="presParOf" srcId="{B1657B9D-FFAC-40AE-8DC4-D5A718F0F687}" destId="{163B9D54-01F7-491C-BAFE-115ABD250615}" srcOrd="1" destOrd="0" presId="urn:microsoft.com/office/officeart/2005/8/layout/lProcess2"/>
    <dgm:cxn modelId="{D6B468D6-AE4F-4121-9C75-10B2FEA7D84A}" type="presParOf" srcId="{B1657B9D-FFAC-40AE-8DC4-D5A718F0F687}" destId="{08848777-228E-438A-BEEF-25DFFE059F4F}" srcOrd="2" destOrd="0" presId="urn:microsoft.com/office/officeart/2005/8/layout/lProcess2"/>
    <dgm:cxn modelId="{D6F8447A-F8FD-48D7-B11E-481D9F359C0C}" type="presParOf" srcId="{08848777-228E-438A-BEEF-25DFFE059F4F}" destId="{AB69BC42-2474-4310-A6F6-E9EBB7375BE1}" srcOrd="0" destOrd="0" presId="urn:microsoft.com/office/officeart/2005/8/layout/lProcess2"/>
    <dgm:cxn modelId="{82674BE0-05B1-4AEA-A6EE-4EF393F85BAA}" type="presParOf" srcId="{AB69BC42-2474-4310-A6F6-E9EBB7375BE1}" destId="{68710A47-348D-42A6-A09A-9D2D4C4C9077}" srcOrd="0" destOrd="0" presId="urn:microsoft.com/office/officeart/2005/8/layout/lProcess2"/>
    <dgm:cxn modelId="{4F00F141-E8E3-4F23-BFA3-0F5A261D0480}" type="presParOf" srcId="{AB69BC42-2474-4310-A6F6-E9EBB7375BE1}" destId="{C7EC254D-4811-485E-A1D8-BA6E152B9572}" srcOrd="1" destOrd="0" presId="urn:microsoft.com/office/officeart/2005/8/layout/lProcess2"/>
    <dgm:cxn modelId="{28AA5E7D-0C93-48B2-8E66-C53E117120A1}" type="presParOf" srcId="{AB69BC42-2474-4310-A6F6-E9EBB7375BE1}" destId="{1D97B189-BF08-47EF-8B85-E439B3B4AF49}" srcOrd="2" destOrd="0" presId="urn:microsoft.com/office/officeart/2005/8/layout/lProcess2"/>
    <dgm:cxn modelId="{3081B31F-D8DB-4BF8-95E0-7D79DAC3C625}" type="presParOf" srcId="{AB69BC42-2474-4310-A6F6-E9EBB7375BE1}" destId="{26C54419-61D9-4760-8B63-7E799740112C}" srcOrd="3" destOrd="0" presId="urn:microsoft.com/office/officeart/2005/8/layout/lProcess2"/>
    <dgm:cxn modelId="{E4277286-0686-4F90-A940-34F70B42817D}" type="presParOf" srcId="{AB69BC42-2474-4310-A6F6-E9EBB7375BE1}" destId="{45692AE8-CACB-4D8B-9C63-77D0FCEB6E17}" srcOrd="4" destOrd="0" presId="urn:microsoft.com/office/officeart/2005/8/layout/lProcess2"/>
    <dgm:cxn modelId="{02CC8927-EFCA-476C-95C3-2E8C3ECEAC7D}" type="presParOf" srcId="{AB69BC42-2474-4310-A6F6-E9EBB7375BE1}" destId="{A3F61DD1-C25B-4378-8EFA-BDB32FC65A58}" srcOrd="5" destOrd="0" presId="urn:microsoft.com/office/officeart/2005/8/layout/lProcess2"/>
    <dgm:cxn modelId="{0A28F570-9B82-4C01-BF55-0D411D18AE56}" type="presParOf" srcId="{AB69BC42-2474-4310-A6F6-E9EBB7375BE1}" destId="{58BB5402-7AF0-4B1C-BF3E-6400A9E37704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99E757-22CB-405B-926C-E56948B6406B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CEA6099-3BC9-4B7E-9574-2DFD82E016AC}">
      <dgm:prSet phldrT="[Texto]" custT="1"/>
      <dgm:spPr>
        <a:gradFill flip="none" rotWithShape="0">
          <a:gsLst>
            <a:gs pos="0">
              <a:srgbClr val="FC0474"/>
            </a:gs>
            <a:gs pos="100000">
              <a:srgbClr val="002060"/>
            </a:gs>
            <a:gs pos="55000">
              <a:srgbClr val="FFCDE7"/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EC" sz="4000" b="1" dirty="0">
              <a:solidFill>
                <a:srgbClr val="FC04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Ensayo</a:t>
          </a:r>
          <a:endParaRPr lang="es-EC" sz="2800" b="1" dirty="0">
            <a:solidFill>
              <a:srgbClr val="FC047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0ED46A-8E95-49BA-B187-5EFC4211715A}" type="parTrans" cxnId="{67AE6625-4B64-45E8-8EE6-A5606A5881AD}">
      <dgm:prSet/>
      <dgm:spPr/>
      <dgm:t>
        <a:bodyPr/>
        <a:lstStyle/>
        <a:p>
          <a:endParaRPr lang="es-EC"/>
        </a:p>
      </dgm:t>
    </dgm:pt>
    <dgm:pt modelId="{EEA778A2-BE3B-49E8-9FAC-D431B248148F}" type="sibTrans" cxnId="{67AE6625-4B64-45E8-8EE6-A5606A5881AD}">
      <dgm:prSet/>
      <dgm:spPr/>
      <dgm:t>
        <a:bodyPr/>
        <a:lstStyle/>
        <a:p>
          <a:endParaRPr lang="es-EC"/>
        </a:p>
      </dgm:t>
    </dgm:pt>
    <dgm:pt modelId="{8BDA0CAC-091B-45F8-83D0-907E5FFAE8CD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Muestra macerada en oscuridad</a:t>
          </a:r>
        </a:p>
      </dgm:t>
    </dgm:pt>
    <dgm:pt modelId="{0E435E24-0E01-4833-8EE2-55C41B9FC875}" type="parTrans" cxnId="{84F76553-932D-4873-B547-C9E52ADBC8E3}">
      <dgm:prSet/>
      <dgm:spPr/>
      <dgm:t>
        <a:bodyPr/>
        <a:lstStyle/>
        <a:p>
          <a:endParaRPr lang="es-EC"/>
        </a:p>
      </dgm:t>
    </dgm:pt>
    <dgm:pt modelId="{C8EE01A0-E1F9-41B8-B2F8-A1D3AD69CBA4}" type="sibTrans" cxnId="{84F76553-932D-4873-B547-C9E52ADBC8E3}">
      <dgm:prSet/>
      <dgm:spPr/>
      <dgm:t>
        <a:bodyPr/>
        <a:lstStyle/>
        <a:p>
          <a:endParaRPr lang="es-EC"/>
        </a:p>
      </dgm:t>
    </dgm:pt>
    <dgm:pt modelId="{165D6665-7EA0-4D80-A5D5-89319A26C28F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ABTS 7 </a:t>
          </a:r>
          <a:r>
            <a:rPr lang="es-EC" dirty="0" err="1">
              <a:latin typeface="Calibri" panose="020F0502020204030204" pitchFamily="34" charset="0"/>
              <a:cs typeface="Calibri" panose="020F0502020204030204" pitchFamily="34" charset="0"/>
            </a:rPr>
            <a:t>mM</a:t>
          </a:r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 y persulfato de potasio 2.45 </a:t>
          </a:r>
          <a:r>
            <a:rPr lang="es-EC" dirty="0" err="1">
              <a:latin typeface="Calibri" panose="020F0502020204030204" pitchFamily="34" charset="0"/>
              <a:cs typeface="Calibri" panose="020F0502020204030204" pitchFamily="34" charset="0"/>
            </a:rPr>
            <a:t>mM</a:t>
          </a:r>
          <a:endParaRPr lang="es-EC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89EAAC-95FD-492C-BE52-FE964B145278}" type="parTrans" cxnId="{01B9D268-FDBD-4BCA-BEE2-BEE388C255C2}">
      <dgm:prSet/>
      <dgm:spPr/>
      <dgm:t>
        <a:bodyPr/>
        <a:lstStyle/>
        <a:p>
          <a:endParaRPr lang="es-EC"/>
        </a:p>
      </dgm:t>
    </dgm:pt>
    <dgm:pt modelId="{DFBCFD02-C397-4F74-B00A-CB130E4A679A}" type="sibTrans" cxnId="{01B9D268-FDBD-4BCA-BEE2-BEE388C255C2}">
      <dgm:prSet/>
      <dgm:spPr/>
      <dgm:t>
        <a:bodyPr/>
        <a:lstStyle/>
        <a:p>
          <a:endParaRPr lang="es-EC"/>
        </a:p>
      </dgm:t>
    </dgm:pt>
    <dgm:pt modelId="{E4DB16B6-3643-4680-8700-6108B2AB119F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7 minutos en oscuridad, se medió la absorbancia a 734 nm. </a:t>
          </a:r>
        </a:p>
      </dgm:t>
    </dgm:pt>
    <dgm:pt modelId="{56F53C0D-B160-4727-AA8A-14BD962F7EE4}" type="parTrans" cxnId="{8B6455E6-B34B-4698-8E54-DF9270C6C207}">
      <dgm:prSet/>
      <dgm:spPr/>
      <dgm:t>
        <a:bodyPr/>
        <a:lstStyle/>
        <a:p>
          <a:endParaRPr lang="es-EC"/>
        </a:p>
      </dgm:t>
    </dgm:pt>
    <dgm:pt modelId="{D885B7AA-1AEC-450C-AE6D-AB0AAB1D8371}" type="sibTrans" cxnId="{8B6455E6-B34B-4698-8E54-DF9270C6C207}">
      <dgm:prSet/>
      <dgm:spPr/>
      <dgm:t>
        <a:bodyPr/>
        <a:lstStyle/>
        <a:p>
          <a:endParaRPr lang="es-EC"/>
        </a:p>
      </dgm:t>
    </dgm:pt>
    <dgm:pt modelId="{9621A9EA-B81E-4B18-B210-AA8774946933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>
              <a:latin typeface="Calibri" panose="020F0502020204030204" pitchFamily="34" charset="0"/>
              <a:cs typeface="Calibri" panose="020F0502020204030204" pitchFamily="34" charset="0"/>
            </a:rPr>
            <a:t>Dilución 1g en 10 mL Metanol</a:t>
          </a:r>
        </a:p>
      </dgm:t>
    </dgm:pt>
    <dgm:pt modelId="{97F636B6-B8B6-4FCF-A0A2-A11EBF4B56DE}" type="parTrans" cxnId="{EBDDC85C-C582-46B8-9197-4FCB671EB9F9}">
      <dgm:prSet/>
      <dgm:spPr/>
      <dgm:t>
        <a:bodyPr/>
        <a:lstStyle/>
        <a:p>
          <a:endParaRPr lang="es-EC"/>
        </a:p>
      </dgm:t>
    </dgm:pt>
    <dgm:pt modelId="{4C3CD234-E4D0-414D-A77D-035ADDE5CEF8}" type="sibTrans" cxnId="{EBDDC85C-C582-46B8-9197-4FCB671EB9F9}">
      <dgm:prSet/>
      <dgm:spPr/>
      <dgm:t>
        <a:bodyPr/>
        <a:lstStyle/>
        <a:p>
          <a:endParaRPr lang="es-EC"/>
        </a:p>
      </dgm:t>
    </dgm:pt>
    <dgm:pt modelId="{FC3ED371-3E8E-4347-9574-EA26CD8DA49F}" type="pres">
      <dgm:prSet presAssocID="{DB99E757-22CB-405B-926C-E56948B6406B}" presName="theList" presStyleCnt="0">
        <dgm:presLayoutVars>
          <dgm:dir/>
          <dgm:animLvl val="lvl"/>
          <dgm:resizeHandles val="exact"/>
        </dgm:presLayoutVars>
      </dgm:prSet>
      <dgm:spPr/>
    </dgm:pt>
    <dgm:pt modelId="{B1657B9D-FFAC-40AE-8DC4-D5A718F0F687}" type="pres">
      <dgm:prSet presAssocID="{5CEA6099-3BC9-4B7E-9574-2DFD82E016AC}" presName="compNode" presStyleCnt="0"/>
      <dgm:spPr/>
    </dgm:pt>
    <dgm:pt modelId="{F8E84C1B-F7CC-4CD4-98AD-C16B449CA491}" type="pres">
      <dgm:prSet presAssocID="{5CEA6099-3BC9-4B7E-9574-2DFD82E016AC}" presName="aNode" presStyleLbl="bgShp" presStyleIdx="0" presStyleCnt="1" custScaleX="99989" custLinFactNeighborX="1995" custLinFactNeighborY="-1449"/>
      <dgm:spPr/>
    </dgm:pt>
    <dgm:pt modelId="{163B9D54-01F7-491C-BAFE-115ABD250615}" type="pres">
      <dgm:prSet presAssocID="{5CEA6099-3BC9-4B7E-9574-2DFD82E016AC}" presName="textNode" presStyleLbl="bgShp" presStyleIdx="0" presStyleCnt="1"/>
      <dgm:spPr/>
    </dgm:pt>
    <dgm:pt modelId="{08848777-228E-438A-BEEF-25DFFE059F4F}" type="pres">
      <dgm:prSet presAssocID="{5CEA6099-3BC9-4B7E-9574-2DFD82E016AC}" presName="compChildNode" presStyleCnt="0"/>
      <dgm:spPr/>
    </dgm:pt>
    <dgm:pt modelId="{AB69BC42-2474-4310-A6F6-E9EBB7375BE1}" type="pres">
      <dgm:prSet presAssocID="{5CEA6099-3BC9-4B7E-9574-2DFD82E016AC}" presName="theInnerList" presStyleCnt="0"/>
      <dgm:spPr/>
    </dgm:pt>
    <dgm:pt modelId="{68710A47-348D-42A6-A09A-9D2D4C4C9077}" type="pres">
      <dgm:prSet presAssocID="{8BDA0CAC-091B-45F8-83D0-907E5FFAE8CD}" presName="childNode" presStyleLbl="node1" presStyleIdx="0" presStyleCnt="4">
        <dgm:presLayoutVars>
          <dgm:bulletEnabled val="1"/>
        </dgm:presLayoutVars>
      </dgm:prSet>
      <dgm:spPr/>
    </dgm:pt>
    <dgm:pt modelId="{C7EC254D-4811-485E-A1D8-BA6E152B9572}" type="pres">
      <dgm:prSet presAssocID="{8BDA0CAC-091B-45F8-83D0-907E5FFAE8CD}" presName="aSpace2" presStyleCnt="0"/>
      <dgm:spPr/>
    </dgm:pt>
    <dgm:pt modelId="{1D97B189-BF08-47EF-8B85-E439B3B4AF49}" type="pres">
      <dgm:prSet presAssocID="{9621A9EA-B81E-4B18-B210-AA8774946933}" presName="childNode" presStyleLbl="node1" presStyleIdx="1" presStyleCnt="4">
        <dgm:presLayoutVars>
          <dgm:bulletEnabled val="1"/>
        </dgm:presLayoutVars>
      </dgm:prSet>
      <dgm:spPr/>
    </dgm:pt>
    <dgm:pt modelId="{26C54419-61D9-4760-8B63-7E799740112C}" type="pres">
      <dgm:prSet presAssocID="{9621A9EA-B81E-4B18-B210-AA8774946933}" presName="aSpace2" presStyleCnt="0"/>
      <dgm:spPr/>
    </dgm:pt>
    <dgm:pt modelId="{45692AE8-CACB-4D8B-9C63-77D0FCEB6E17}" type="pres">
      <dgm:prSet presAssocID="{165D6665-7EA0-4D80-A5D5-89319A26C28F}" presName="childNode" presStyleLbl="node1" presStyleIdx="2" presStyleCnt="4">
        <dgm:presLayoutVars>
          <dgm:bulletEnabled val="1"/>
        </dgm:presLayoutVars>
      </dgm:prSet>
      <dgm:spPr/>
    </dgm:pt>
    <dgm:pt modelId="{A3F61DD1-C25B-4378-8EFA-BDB32FC65A58}" type="pres">
      <dgm:prSet presAssocID="{165D6665-7EA0-4D80-A5D5-89319A26C28F}" presName="aSpace2" presStyleCnt="0"/>
      <dgm:spPr/>
    </dgm:pt>
    <dgm:pt modelId="{58BB5402-7AF0-4B1C-BF3E-6400A9E37704}" type="pres">
      <dgm:prSet presAssocID="{E4DB16B6-3643-4680-8700-6108B2AB119F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0B702F1D-C3B7-4C7D-9FCC-8AB2F98268B1}" type="presOf" srcId="{DB99E757-22CB-405B-926C-E56948B6406B}" destId="{FC3ED371-3E8E-4347-9574-EA26CD8DA49F}" srcOrd="0" destOrd="0" presId="urn:microsoft.com/office/officeart/2005/8/layout/lProcess2"/>
    <dgm:cxn modelId="{67AE6625-4B64-45E8-8EE6-A5606A5881AD}" srcId="{DB99E757-22CB-405B-926C-E56948B6406B}" destId="{5CEA6099-3BC9-4B7E-9574-2DFD82E016AC}" srcOrd="0" destOrd="0" parTransId="{710ED46A-8E95-49BA-B187-5EFC4211715A}" sibTransId="{EEA778A2-BE3B-49E8-9FAC-D431B248148F}"/>
    <dgm:cxn modelId="{EBDDC85C-C582-46B8-9197-4FCB671EB9F9}" srcId="{5CEA6099-3BC9-4B7E-9574-2DFD82E016AC}" destId="{9621A9EA-B81E-4B18-B210-AA8774946933}" srcOrd="1" destOrd="0" parTransId="{97F636B6-B8B6-4FCF-A0A2-A11EBF4B56DE}" sibTransId="{4C3CD234-E4D0-414D-A77D-035ADDE5CEF8}"/>
    <dgm:cxn modelId="{01B9D268-FDBD-4BCA-BEE2-BEE388C255C2}" srcId="{5CEA6099-3BC9-4B7E-9574-2DFD82E016AC}" destId="{165D6665-7EA0-4D80-A5D5-89319A26C28F}" srcOrd="2" destOrd="0" parTransId="{4889EAAC-95FD-492C-BE52-FE964B145278}" sibTransId="{DFBCFD02-C397-4F74-B00A-CB130E4A679A}"/>
    <dgm:cxn modelId="{733C624B-A59C-4CED-9B78-6DF5EFE9D42C}" type="presOf" srcId="{E4DB16B6-3643-4680-8700-6108B2AB119F}" destId="{58BB5402-7AF0-4B1C-BF3E-6400A9E37704}" srcOrd="0" destOrd="0" presId="urn:microsoft.com/office/officeart/2005/8/layout/lProcess2"/>
    <dgm:cxn modelId="{84F76553-932D-4873-B547-C9E52ADBC8E3}" srcId="{5CEA6099-3BC9-4B7E-9574-2DFD82E016AC}" destId="{8BDA0CAC-091B-45F8-83D0-907E5FFAE8CD}" srcOrd="0" destOrd="0" parTransId="{0E435E24-0E01-4833-8EE2-55C41B9FC875}" sibTransId="{C8EE01A0-E1F9-41B8-B2F8-A1D3AD69CBA4}"/>
    <dgm:cxn modelId="{9F2FD4A1-8A30-472D-88A2-480E2E87813E}" type="presOf" srcId="{8BDA0CAC-091B-45F8-83D0-907E5FFAE8CD}" destId="{68710A47-348D-42A6-A09A-9D2D4C4C9077}" srcOrd="0" destOrd="0" presId="urn:microsoft.com/office/officeart/2005/8/layout/lProcess2"/>
    <dgm:cxn modelId="{A3644AB1-53A2-440A-AD76-904DE4DB7F31}" type="presOf" srcId="{5CEA6099-3BC9-4B7E-9574-2DFD82E016AC}" destId="{F8E84C1B-F7CC-4CD4-98AD-C16B449CA491}" srcOrd="0" destOrd="0" presId="urn:microsoft.com/office/officeart/2005/8/layout/lProcess2"/>
    <dgm:cxn modelId="{2C85C4B5-0462-4887-AB42-8426FD3CBCF6}" type="presOf" srcId="{5CEA6099-3BC9-4B7E-9574-2DFD82E016AC}" destId="{163B9D54-01F7-491C-BAFE-115ABD250615}" srcOrd="1" destOrd="0" presId="urn:microsoft.com/office/officeart/2005/8/layout/lProcess2"/>
    <dgm:cxn modelId="{F073B2C2-EA08-49F2-85F6-424B499D70AC}" type="presOf" srcId="{165D6665-7EA0-4D80-A5D5-89319A26C28F}" destId="{45692AE8-CACB-4D8B-9C63-77D0FCEB6E17}" srcOrd="0" destOrd="0" presId="urn:microsoft.com/office/officeart/2005/8/layout/lProcess2"/>
    <dgm:cxn modelId="{6C1295C5-DFE0-499C-80EA-C9F965BF884D}" type="presOf" srcId="{9621A9EA-B81E-4B18-B210-AA8774946933}" destId="{1D97B189-BF08-47EF-8B85-E439B3B4AF49}" srcOrd="0" destOrd="0" presId="urn:microsoft.com/office/officeart/2005/8/layout/lProcess2"/>
    <dgm:cxn modelId="{8B6455E6-B34B-4698-8E54-DF9270C6C207}" srcId="{5CEA6099-3BC9-4B7E-9574-2DFD82E016AC}" destId="{E4DB16B6-3643-4680-8700-6108B2AB119F}" srcOrd="3" destOrd="0" parTransId="{56F53C0D-B160-4727-AA8A-14BD962F7EE4}" sibTransId="{D885B7AA-1AEC-450C-AE6D-AB0AAB1D8371}"/>
    <dgm:cxn modelId="{603DD05E-5AA0-435E-9220-75C9E7B77F6B}" type="presParOf" srcId="{FC3ED371-3E8E-4347-9574-EA26CD8DA49F}" destId="{B1657B9D-FFAC-40AE-8DC4-D5A718F0F687}" srcOrd="0" destOrd="0" presId="urn:microsoft.com/office/officeart/2005/8/layout/lProcess2"/>
    <dgm:cxn modelId="{41062347-8229-47B9-A35B-FF00DFD8BFD1}" type="presParOf" srcId="{B1657B9D-FFAC-40AE-8DC4-D5A718F0F687}" destId="{F8E84C1B-F7CC-4CD4-98AD-C16B449CA491}" srcOrd="0" destOrd="0" presId="urn:microsoft.com/office/officeart/2005/8/layout/lProcess2"/>
    <dgm:cxn modelId="{D0912F30-97B8-41F4-9A14-3314C05162E8}" type="presParOf" srcId="{B1657B9D-FFAC-40AE-8DC4-D5A718F0F687}" destId="{163B9D54-01F7-491C-BAFE-115ABD250615}" srcOrd="1" destOrd="0" presId="urn:microsoft.com/office/officeart/2005/8/layout/lProcess2"/>
    <dgm:cxn modelId="{D6B468D6-AE4F-4121-9C75-10B2FEA7D84A}" type="presParOf" srcId="{B1657B9D-FFAC-40AE-8DC4-D5A718F0F687}" destId="{08848777-228E-438A-BEEF-25DFFE059F4F}" srcOrd="2" destOrd="0" presId="urn:microsoft.com/office/officeart/2005/8/layout/lProcess2"/>
    <dgm:cxn modelId="{D6F8447A-F8FD-48D7-B11E-481D9F359C0C}" type="presParOf" srcId="{08848777-228E-438A-BEEF-25DFFE059F4F}" destId="{AB69BC42-2474-4310-A6F6-E9EBB7375BE1}" srcOrd="0" destOrd="0" presId="urn:microsoft.com/office/officeart/2005/8/layout/lProcess2"/>
    <dgm:cxn modelId="{82674BE0-05B1-4AEA-A6EE-4EF393F85BAA}" type="presParOf" srcId="{AB69BC42-2474-4310-A6F6-E9EBB7375BE1}" destId="{68710A47-348D-42A6-A09A-9D2D4C4C9077}" srcOrd="0" destOrd="0" presId="urn:microsoft.com/office/officeart/2005/8/layout/lProcess2"/>
    <dgm:cxn modelId="{4F00F141-E8E3-4F23-BFA3-0F5A261D0480}" type="presParOf" srcId="{AB69BC42-2474-4310-A6F6-E9EBB7375BE1}" destId="{C7EC254D-4811-485E-A1D8-BA6E152B9572}" srcOrd="1" destOrd="0" presId="urn:microsoft.com/office/officeart/2005/8/layout/lProcess2"/>
    <dgm:cxn modelId="{28AA5E7D-0C93-48B2-8E66-C53E117120A1}" type="presParOf" srcId="{AB69BC42-2474-4310-A6F6-E9EBB7375BE1}" destId="{1D97B189-BF08-47EF-8B85-E439B3B4AF49}" srcOrd="2" destOrd="0" presId="urn:microsoft.com/office/officeart/2005/8/layout/lProcess2"/>
    <dgm:cxn modelId="{3081B31F-D8DB-4BF8-95E0-7D79DAC3C625}" type="presParOf" srcId="{AB69BC42-2474-4310-A6F6-E9EBB7375BE1}" destId="{26C54419-61D9-4760-8B63-7E799740112C}" srcOrd="3" destOrd="0" presId="urn:microsoft.com/office/officeart/2005/8/layout/lProcess2"/>
    <dgm:cxn modelId="{E4277286-0686-4F90-A940-34F70B42817D}" type="presParOf" srcId="{AB69BC42-2474-4310-A6F6-E9EBB7375BE1}" destId="{45692AE8-CACB-4D8B-9C63-77D0FCEB6E17}" srcOrd="4" destOrd="0" presId="urn:microsoft.com/office/officeart/2005/8/layout/lProcess2"/>
    <dgm:cxn modelId="{02CC8927-EFCA-476C-95C3-2E8C3ECEAC7D}" type="presParOf" srcId="{AB69BC42-2474-4310-A6F6-E9EBB7375BE1}" destId="{A3F61DD1-C25B-4378-8EFA-BDB32FC65A58}" srcOrd="5" destOrd="0" presId="urn:microsoft.com/office/officeart/2005/8/layout/lProcess2"/>
    <dgm:cxn modelId="{0A28F570-9B82-4C01-BF55-0D411D18AE56}" type="presParOf" srcId="{AB69BC42-2474-4310-A6F6-E9EBB7375BE1}" destId="{58BB5402-7AF0-4B1C-BF3E-6400A9E37704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99E757-22CB-405B-926C-E56948B6406B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5CEA6099-3BC9-4B7E-9574-2DFD82E016AC}">
      <dgm:prSet phldrT="[Texto]" custT="1"/>
      <dgm:spPr>
        <a:gradFill flip="none" rotWithShape="0">
          <a:gsLst>
            <a:gs pos="0">
              <a:srgbClr val="00B050"/>
            </a:gs>
            <a:gs pos="100000">
              <a:srgbClr val="EDFEB8"/>
            </a:gs>
            <a:gs pos="55000">
              <a:srgbClr val="92D050"/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EC" sz="4000" b="1" dirty="0">
              <a:solidFill>
                <a:srgbClr val="008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Ensayo</a:t>
          </a:r>
          <a:endParaRPr lang="es-EC" sz="2800" b="1" dirty="0">
            <a:solidFill>
              <a:srgbClr val="008E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0ED46A-8E95-49BA-B187-5EFC4211715A}" type="parTrans" cxnId="{67AE6625-4B64-45E8-8EE6-A5606A5881AD}">
      <dgm:prSet/>
      <dgm:spPr/>
      <dgm:t>
        <a:bodyPr/>
        <a:lstStyle/>
        <a:p>
          <a:endParaRPr lang="es-EC"/>
        </a:p>
      </dgm:t>
    </dgm:pt>
    <dgm:pt modelId="{EEA778A2-BE3B-49E8-9FAC-D431B248148F}" type="sibTrans" cxnId="{67AE6625-4B64-45E8-8EE6-A5606A5881AD}">
      <dgm:prSet/>
      <dgm:spPr/>
      <dgm:t>
        <a:bodyPr/>
        <a:lstStyle/>
        <a:p>
          <a:endParaRPr lang="es-EC"/>
        </a:p>
      </dgm:t>
    </dgm:pt>
    <dgm:pt modelId="{8BDA0CAC-091B-45F8-83D0-907E5FFAE8CD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/>
            <a:t>Muestra macerada en oscuridad</a:t>
          </a:r>
        </a:p>
      </dgm:t>
    </dgm:pt>
    <dgm:pt modelId="{0E435E24-0E01-4833-8EE2-55C41B9FC875}" type="parTrans" cxnId="{84F76553-932D-4873-B547-C9E52ADBC8E3}">
      <dgm:prSet/>
      <dgm:spPr/>
      <dgm:t>
        <a:bodyPr/>
        <a:lstStyle/>
        <a:p>
          <a:endParaRPr lang="es-EC"/>
        </a:p>
      </dgm:t>
    </dgm:pt>
    <dgm:pt modelId="{C8EE01A0-E1F9-41B8-B2F8-A1D3AD69CBA4}" type="sibTrans" cxnId="{84F76553-932D-4873-B547-C9E52ADBC8E3}">
      <dgm:prSet/>
      <dgm:spPr/>
      <dgm:t>
        <a:bodyPr/>
        <a:lstStyle/>
        <a:p>
          <a:endParaRPr lang="es-EC"/>
        </a:p>
      </dgm:t>
    </dgm:pt>
    <dgm:pt modelId="{165D6665-7EA0-4D80-A5D5-89319A26C28F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/>
            <a:t>Solución FRAP (100mL de Buffer Acetato 0,3M a pH 3,6 + 10 mL de </a:t>
          </a:r>
          <a:r>
            <a:rPr lang="es-EC" dirty="0" err="1"/>
            <a:t>Trolox</a:t>
          </a:r>
          <a:r>
            <a:rPr lang="es-EC" dirty="0"/>
            <a:t> 10mM + 10 mL de cloruro férrico 20mM</a:t>
          </a:r>
        </a:p>
      </dgm:t>
    </dgm:pt>
    <dgm:pt modelId="{4889EAAC-95FD-492C-BE52-FE964B145278}" type="parTrans" cxnId="{01B9D268-FDBD-4BCA-BEE2-BEE388C255C2}">
      <dgm:prSet/>
      <dgm:spPr/>
      <dgm:t>
        <a:bodyPr/>
        <a:lstStyle/>
        <a:p>
          <a:endParaRPr lang="es-EC"/>
        </a:p>
      </dgm:t>
    </dgm:pt>
    <dgm:pt modelId="{DFBCFD02-C397-4F74-B00A-CB130E4A679A}" type="sibTrans" cxnId="{01B9D268-FDBD-4BCA-BEE2-BEE388C255C2}">
      <dgm:prSet/>
      <dgm:spPr/>
      <dgm:t>
        <a:bodyPr/>
        <a:lstStyle/>
        <a:p>
          <a:endParaRPr lang="es-EC"/>
        </a:p>
      </dgm:t>
    </dgm:pt>
    <dgm:pt modelId="{E4DB16B6-3643-4680-8700-6108B2AB119F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/>
            <a:t>3 mL FRAP + 0,1 mL muestra +0,3 mL H2O. 4 minutos en oscuridad, se medió la absorbancia a 593 nm. </a:t>
          </a:r>
        </a:p>
      </dgm:t>
    </dgm:pt>
    <dgm:pt modelId="{56F53C0D-B160-4727-AA8A-14BD962F7EE4}" type="parTrans" cxnId="{8B6455E6-B34B-4698-8E54-DF9270C6C207}">
      <dgm:prSet/>
      <dgm:spPr/>
      <dgm:t>
        <a:bodyPr/>
        <a:lstStyle/>
        <a:p>
          <a:endParaRPr lang="es-EC"/>
        </a:p>
      </dgm:t>
    </dgm:pt>
    <dgm:pt modelId="{D885B7AA-1AEC-450C-AE6D-AB0AAB1D8371}" type="sibTrans" cxnId="{8B6455E6-B34B-4698-8E54-DF9270C6C207}">
      <dgm:prSet/>
      <dgm:spPr/>
      <dgm:t>
        <a:bodyPr/>
        <a:lstStyle/>
        <a:p>
          <a:endParaRPr lang="es-EC"/>
        </a:p>
      </dgm:t>
    </dgm:pt>
    <dgm:pt modelId="{9621A9EA-B81E-4B18-B210-AA8774946933}">
      <dgm:prSet phldrT="[Texto]"/>
      <dgm:spPr>
        <a:ln>
          <a:noFill/>
        </a:ln>
        <a:effectLst>
          <a:softEdge rad="50800"/>
        </a:effectLst>
      </dgm:spPr>
      <dgm:t>
        <a:bodyPr/>
        <a:lstStyle/>
        <a:p>
          <a:r>
            <a:rPr lang="es-EC" dirty="0"/>
            <a:t>Dilución 1g en 10 mL Metanol</a:t>
          </a:r>
        </a:p>
      </dgm:t>
    </dgm:pt>
    <dgm:pt modelId="{97F636B6-B8B6-4FCF-A0A2-A11EBF4B56DE}" type="parTrans" cxnId="{EBDDC85C-C582-46B8-9197-4FCB671EB9F9}">
      <dgm:prSet/>
      <dgm:spPr/>
      <dgm:t>
        <a:bodyPr/>
        <a:lstStyle/>
        <a:p>
          <a:endParaRPr lang="es-EC"/>
        </a:p>
      </dgm:t>
    </dgm:pt>
    <dgm:pt modelId="{4C3CD234-E4D0-414D-A77D-035ADDE5CEF8}" type="sibTrans" cxnId="{EBDDC85C-C582-46B8-9197-4FCB671EB9F9}">
      <dgm:prSet/>
      <dgm:spPr/>
      <dgm:t>
        <a:bodyPr/>
        <a:lstStyle/>
        <a:p>
          <a:endParaRPr lang="es-EC"/>
        </a:p>
      </dgm:t>
    </dgm:pt>
    <dgm:pt modelId="{FC3ED371-3E8E-4347-9574-EA26CD8DA49F}" type="pres">
      <dgm:prSet presAssocID="{DB99E757-22CB-405B-926C-E56948B6406B}" presName="theList" presStyleCnt="0">
        <dgm:presLayoutVars>
          <dgm:dir/>
          <dgm:animLvl val="lvl"/>
          <dgm:resizeHandles val="exact"/>
        </dgm:presLayoutVars>
      </dgm:prSet>
      <dgm:spPr/>
    </dgm:pt>
    <dgm:pt modelId="{B1657B9D-FFAC-40AE-8DC4-D5A718F0F687}" type="pres">
      <dgm:prSet presAssocID="{5CEA6099-3BC9-4B7E-9574-2DFD82E016AC}" presName="compNode" presStyleCnt="0"/>
      <dgm:spPr/>
    </dgm:pt>
    <dgm:pt modelId="{F8E84C1B-F7CC-4CD4-98AD-C16B449CA491}" type="pres">
      <dgm:prSet presAssocID="{5CEA6099-3BC9-4B7E-9574-2DFD82E016AC}" presName="aNode" presStyleLbl="bgShp" presStyleIdx="0" presStyleCnt="1" custScaleX="99989" custLinFactNeighborX="1995" custLinFactNeighborY="-1449"/>
      <dgm:spPr/>
    </dgm:pt>
    <dgm:pt modelId="{163B9D54-01F7-491C-BAFE-115ABD250615}" type="pres">
      <dgm:prSet presAssocID="{5CEA6099-3BC9-4B7E-9574-2DFD82E016AC}" presName="textNode" presStyleLbl="bgShp" presStyleIdx="0" presStyleCnt="1"/>
      <dgm:spPr/>
    </dgm:pt>
    <dgm:pt modelId="{08848777-228E-438A-BEEF-25DFFE059F4F}" type="pres">
      <dgm:prSet presAssocID="{5CEA6099-3BC9-4B7E-9574-2DFD82E016AC}" presName="compChildNode" presStyleCnt="0"/>
      <dgm:spPr/>
    </dgm:pt>
    <dgm:pt modelId="{AB69BC42-2474-4310-A6F6-E9EBB7375BE1}" type="pres">
      <dgm:prSet presAssocID="{5CEA6099-3BC9-4B7E-9574-2DFD82E016AC}" presName="theInnerList" presStyleCnt="0"/>
      <dgm:spPr/>
    </dgm:pt>
    <dgm:pt modelId="{68710A47-348D-42A6-A09A-9D2D4C4C9077}" type="pres">
      <dgm:prSet presAssocID="{8BDA0CAC-091B-45F8-83D0-907E5FFAE8CD}" presName="childNode" presStyleLbl="node1" presStyleIdx="0" presStyleCnt="4">
        <dgm:presLayoutVars>
          <dgm:bulletEnabled val="1"/>
        </dgm:presLayoutVars>
      </dgm:prSet>
      <dgm:spPr/>
    </dgm:pt>
    <dgm:pt modelId="{C7EC254D-4811-485E-A1D8-BA6E152B9572}" type="pres">
      <dgm:prSet presAssocID="{8BDA0CAC-091B-45F8-83D0-907E5FFAE8CD}" presName="aSpace2" presStyleCnt="0"/>
      <dgm:spPr/>
    </dgm:pt>
    <dgm:pt modelId="{1D97B189-BF08-47EF-8B85-E439B3B4AF49}" type="pres">
      <dgm:prSet presAssocID="{9621A9EA-B81E-4B18-B210-AA8774946933}" presName="childNode" presStyleLbl="node1" presStyleIdx="1" presStyleCnt="4">
        <dgm:presLayoutVars>
          <dgm:bulletEnabled val="1"/>
        </dgm:presLayoutVars>
      </dgm:prSet>
      <dgm:spPr/>
    </dgm:pt>
    <dgm:pt modelId="{26C54419-61D9-4760-8B63-7E799740112C}" type="pres">
      <dgm:prSet presAssocID="{9621A9EA-B81E-4B18-B210-AA8774946933}" presName="aSpace2" presStyleCnt="0"/>
      <dgm:spPr/>
    </dgm:pt>
    <dgm:pt modelId="{45692AE8-CACB-4D8B-9C63-77D0FCEB6E17}" type="pres">
      <dgm:prSet presAssocID="{165D6665-7EA0-4D80-A5D5-89319A26C28F}" presName="childNode" presStyleLbl="node1" presStyleIdx="2" presStyleCnt="4" custScaleY="198414">
        <dgm:presLayoutVars>
          <dgm:bulletEnabled val="1"/>
        </dgm:presLayoutVars>
      </dgm:prSet>
      <dgm:spPr/>
    </dgm:pt>
    <dgm:pt modelId="{A3F61DD1-C25B-4378-8EFA-BDB32FC65A58}" type="pres">
      <dgm:prSet presAssocID="{165D6665-7EA0-4D80-A5D5-89319A26C28F}" presName="aSpace2" presStyleCnt="0"/>
      <dgm:spPr/>
    </dgm:pt>
    <dgm:pt modelId="{58BB5402-7AF0-4B1C-BF3E-6400A9E37704}" type="pres">
      <dgm:prSet presAssocID="{E4DB16B6-3643-4680-8700-6108B2AB119F}" presName="childNode" presStyleLbl="node1" presStyleIdx="3" presStyleCnt="4" custScaleY="146454">
        <dgm:presLayoutVars>
          <dgm:bulletEnabled val="1"/>
        </dgm:presLayoutVars>
      </dgm:prSet>
      <dgm:spPr/>
    </dgm:pt>
  </dgm:ptLst>
  <dgm:cxnLst>
    <dgm:cxn modelId="{0B702F1D-C3B7-4C7D-9FCC-8AB2F98268B1}" type="presOf" srcId="{DB99E757-22CB-405B-926C-E56948B6406B}" destId="{FC3ED371-3E8E-4347-9574-EA26CD8DA49F}" srcOrd="0" destOrd="0" presId="urn:microsoft.com/office/officeart/2005/8/layout/lProcess2"/>
    <dgm:cxn modelId="{67AE6625-4B64-45E8-8EE6-A5606A5881AD}" srcId="{DB99E757-22CB-405B-926C-E56948B6406B}" destId="{5CEA6099-3BC9-4B7E-9574-2DFD82E016AC}" srcOrd="0" destOrd="0" parTransId="{710ED46A-8E95-49BA-B187-5EFC4211715A}" sibTransId="{EEA778A2-BE3B-49E8-9FAC-D431B248148F}"/>
    <dgm:cxn modelId="{EBDDC85C-C582-46B8-9197-4FCB671EB9F9}" srcId="{5CEA6099-3BC9-4B7E-9574-2DFD82E016AC}" destId="{9621A9EA-B81E-4B18-B210-AA8774946933}" srcOrd="1" destOrd="0" parTransId="{97F636B6-B8B6-4FCF-A0A2-A11EBF4B56DE}" sibTransId="{4C3CD234-E4D0-414D-A77D-035ADDE5CEF8}"/>
    <dgm:cxn modelId="{01B9D268-FDBD-4BCA-BEE2-BEE388C255C2}" srcId="{5CEA6099-3BC9-4B7E-9574-2DFD82E016AC}" destId="{165D6665-7EA0-4D80-A5D5-89319A26C28F}" srcOrd="2" destOrd="0" parTransId="{4889EAAC-95FD-492C-BE52-FE964B145278}" sibTransId="{DFBCFD02-C397-4F74-B00A-CB130E4A679A}"/>
    <dgm:cxn modelId="{733C624B-A59C-4CED-9B78-6DF5EFE9D42C}" type="presOf" srcId="{E4DB16B6-3643-4680-8700-6108B2AB119F}" destId="{58BB5402-7AF0-4B1C-BF3E-6400A9E37704}" srcOrd="0" destOrd="0" presId="urn:microsoft.com/office/officeart/2005/8/layout/lProcess2"/>
    <dgm:cxn modelId="{84F76553-932D-4873-B547-C9E52ADBC8E3}" srcId="{5CEA6099-3BC9-4B7E-9574-2DFD82E016AC}" destId="{8BDA0CAC-091B-45F8-83D0-907E5FFAE8CD}" srcOrd="0" destOrd="0" parTransId="{0E435E24-0E01-4833-8EE2-55C41B9FC875}" sibTransId="{C8EE01A0-E1F9-41B8-B2F8-A1D3AD69CBA4}"/>
    <dgm:cxn modelId="{9F2FD4A1-8A30-472D-88A2-480E2E87813E}" type="presOf" srcId="{8BDA0CAC-091B-45F8-83D0-907E5FFAE8CD}" destId="{68710A47-348D-42A6-A09A-9D2D4C4C9077}" srcOrd="0" destOrd="0" presId="urn:microsoft.com/office/officeart/2005/8/layout/lProcess2"/>
    <dgm:cxn modelId="{A3644AB1-53A2-440A-AD76-904DE4DB7F31}" type="presOf" srcId="{5CEA6099-3BC9-4B7E-9574-2DFD82E016AC}" destId="{F8E84C1B-F7CC-4CD4-98AD-C16B449CA491}" srcOrd="0" destOrd="0" presId="urn:microsoft.com/office/officeart/2005/8/layout/lProcess2"/>
    <dgm:cxn modelId="{2C85C4B5-0462-4887-AB42-8426FD3CBCF6}" type="presOf" srcId="{5CEA6099-3BC9-4B7E-9574-2DFD82E016AC}" destId="{163B9D54-01F7-491C-BAFE-115ABD250615}" srcOrd="1" destOrd="0" presId="urn:microsoft.com/office/officeart/2005/8/layout/lProcess2"/>
    <dgm:cxn modelId="{F073B2C2-EA08-49F2-85F6-424B499D70AC}" type="presOf" srcId="{165D6665-7EA0-4D80-A5D5-89319A26C28F}" destId="{45692AE8-CACB-4D8B-9C63-77D0FCEB6E17}" srcOrd="0" destOrd="0" presId="urn:microsoft.com/office/officeart/2005/8/layout/lProcess2"/>
    <dgm:cxn modelId="{6C1295C5-DFE0-499C-80EA-C9F965BF884D}" type="presOf" srcId="{9621A9EA-B81E-4B18-B210-AA8774946933}" destId="{1D97B189-BF08-47EF-8B85-E439B3B4AF49}" srcOrd="0" destOrd="0" presId="urn:microsoft.com/office/officeart/2005/8/layout/lProcess2"/>
    <dgm:cxn modelId="{8B6455E6-B34B-4698-8E54-DF9270C6C207}" srcId="{5CEA6099-3BC9-4B7E-9574-2DFD82E016AC}" destId="{E4DB16B6-3643-4680-8700-6108B2AB119F}" srcOrd="3" destOrd="0" parTransId="{56F53C0D-B160-4727-AA8A-14BD962F7EE4}" sibTransId="{D885B7AA-1AEC-450C-AE6D-AB0AAB1D8371}"/>
    <dgm:cxn modelId="{603DD05E-5AA0-435E-9220-75C9E7B77F6B}" type="presParOf" srcId="{FC3ED371-3E8E-4347-9574-EA26CD8DA49F}" destId="{B1657B9D-FFAC-40AE-8DC4-D5A718F0F687}" srcOrd="0" destOrd="0" presId="urn:microsoft.com/office/officeart/2005/8/layout/lProcess2"/>
    <dgm:cxn modelId="{41062347-8229-47B9-A35B-FF00DFD8BFD1}" type="presParOf" srcId="{B1657B9D-FFAC-40AE-8DC4-D5A718F0F687}" destId="{F8E84C1B-F7CC-4CD4-98AD-C16B449CA491}" srcOrd="0" destOrd="0" presId="urn:microsoft.com/office/officeart/2005/8/layout/lProcess2"/>
    <dgm:cxn modelId="{D0912F30-97B8-41F4-9A14-3314C05162E8}" type="presParOf" srcId="{B1657B9D-FFAC-40AE-8DC4-D5A718F0F687}" destId="{163B9D54-01F7-491C-BAFE-115ABD250615}" srcOrd="1" destOrd="0" presId="urn:microsoft.com/office/officeart/2005/8/layout/lProcess2"/>
    <dgm:cxn modelId="{D6B468D6-AE4F-4121-9C75-10B2FEA7D84A}" type="presParOf" srcId="{B1657B9D-FFAC-40AE-8DC4-D5A718F0F687}" destId="{08848777-228E-438A-BEEF-25DFFE059F4F}" srcOrd="2" destOrd="0" presId="urn:microsoft.com/office/officeart/2005/8/layout/lProcess2"/>
    <dgm:cxn modelId="{D6F8447A-F8FD-48D7-B11E-481D9F359C0C}" type="presParOf" srcId="{08848777-228E-438A-BEEF-25DFFE059F4F}" destId="{AB69BC42-2474-4310-A6F6-E9EBB7375BE1}" srcOrd="0" destOrd="0" presId="urn:microsoft.com/office/officeart/2005/8/layout/lProcess2"/>
    <dgm:cxn modelId="{82674BE0-05B1-4AEA-A6EE-4EF393F85BAA}" type="presParOf" srcId="{AB69BC42-2474-4310-A6F6-E9EBB7375BE1}" destId="{68710A47-348D-42A6-A09A-9D2D4C4C9077}" srcOrd="0" destOrd="0" presId="urn:microsoft.com/office/officeart/2005/8/layout/lProcess2"/>
    <dgm:cxn modelId="{4F00F141-E8E3-4F23-BFA3-0F5A261D0480}" type="presParOf" srcId="{AB69BC42-2474-4310-A6F6-E9EBB7375BE1}" destId="{C7EC254D-4811-485E-A1D8-BA6E152B9572}" srcOrd="1" destOrd="0" presId="urn:microsoft.com/office/officeart/2005/8/layout/lProcess2"/>
    <dgm:cxn modelId="{28AA5E7D-0C93-48B2-8E66-C53E117120A1}" type="presParOf" srcId="{AB69BC42-2474-4310-A6F6-E9EBB7375BE1}" destId="{1D97B189-BF08-47EF-8B85-E439B3B4AF49}" srcOrd="2" destOrd="0" presId="urn:microsoft.com/office/officeart/2005/8/layout/lProcess2"/>
    <dgm:cxn modelId="{3081B31F-D8DB-4BF8-95E0-7D79DAC3C625}" type="presParOf" srcId="{AB69BC42-2474-4310-A6F6-E9EBB7375BE1}" destId="{26C54419-61D9-4760-8B63-7E799740112C}" srcOrd="3" destOrd="0" presId="urn:microsoft.com/office/officeart/2005/8/layout/lProcess2"/>
    <dgm:cxn modelId="{E4277286-0686-4F90-A940-34F70B42817D}" type="presParOf" srcId="{AB69BC42-2474-4310-A6F6-E9EBB7375BE1}" destId="{45692AE8-CACB-4D8B-9C63-77D0FCEB6E17}" srcOrd="4" destOrd="0" presId="urn:microsoft.com/office/officeart/2005/8/layout/lProcess2"/>
    <dgm:cxn modelId="{02CC8927-EFCA-476C-95C3-2E8C3ECEAC7D}" type="presParOf" srcId="{AB69BC42-2474-4310-A6F6-E9EBB7375BE1}" destId="{A3F61DD1-C25B-4378-8EFA-BDB32FC65A58}" srcOrd="5" destOrd="0" presId="urn:microsoft.com/office/officeart/2005/8/layout/lProcess2"/>
    <dgm:cxn modelId="{0A28F570-9B82-4C01-BF55-0D411D18AE56}" type="presParOf" srcId="{AB69BC42-2474-4310-A6F6-E9EBB7375BE1}" destId="{58BB5402-7AF0-4B1C-BF3E-6400A9E37704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945E74-406F-4413-96C8-A4901E0999A3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C0CDF66-6A93-4968-8EB1-E145CA0784B7}">
      <dgm:prSet phldrT="[Texto]" custT="1"/>
      <dgm:spPr>
        <a:gradFill rotWithShape="0">
          <a:gsLst>
            <a:gs pos="0">
              <a:schemeClr val="accent1">
                <a:lumMod val="25000"/>
              </a:schemeClr>
            </a:gs>
            <a:gs pos="100000">
              <a:schemeClr val="accent1"/>
            </a:gs>
            <a:gs pos="55000">
              <a:schemeClr val="accent1">
                <a:lumMod val="50000"/>
              </a:schemeClr>
            </a:gs>
          </a:gsLst>
          <a:path path="circle">
            <a:fillToRect t="100000" r="100000"/>
          </a:path>
        </a:gradFill>
      </dgm:spPr>
      <dgm:t>
        <a:bodyPr/>
        <a:lstStyle/>
        <a:p>
          <a:r>
            <a:rPr lang="es-EC" sz="3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Ensayo</a:t>
          </a:r>
        </a:p>
      </dgm:t>
    </dgm:pt>
    <dgm:pt modelId="{2F392B80-8620-4EB0-A3BF-10BA5F6193CB}" type="parTrans" cxnId="{04344DD8-7373-4E4B-811D-A70128C1D8B3}">
      <dgm:prSet/>
      <dgm:spPr/>
      <dgm:t>
        <a:bodyPr/>
        <a:lstStyle/>
        <a:p>
          <a:endParaRPr lang="es-EC"/>
        </a:p>
      </dgm:t>
    </dgm:pt>
    <dgm:pt modelId="{55F47629-BD45-4310-92B4-82C8E6BDA236}" type="sibTrans" cxnId="{04344DD8-7373-4E4B-811D-A70128C1D8B3}">
      <dgm:prSet/>
      <dgm:spPr/>
      <dgm:t>
        <a:bodyPr/>
        <a:lstStyle/>
        <a:p>
          <a:endParaRPr lang="es-EC"/>
        </a:p>
      </dgm:t>
    </dgm:pt>
    <dgm:pt modelId="{57E45053-F852-456D-A467-F69851E00A91}">
      <dgm:prSet phldrT="[Texto]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glow>
            <a:schemeClr val="accent1"/>
          </a:glow>
          <a:softEdge rad="38100"/>
        </a:effectLst>
      </dgm:spPr>
      <dgm:t>
        <a:bodyPr/>
        <a:lstStyle/>
        <a:p>
          <a:r>
            <a:rPr lang="es-EC" dirty="0"/>
            <a:t> 0.4 mL del extracto de cada muestra</a:t>
          </a:r>
        </a:p>
      </dgm:t>
    </dgm:pt>
    <dgm:pt modelId="{5CF9CBBD-74B5-4B6A-8003-A8230EE998D7}" type="parTrans" cxnId="{F52B9EB5-018B-4526-ACAF-FA68F38AC8DF}">
      <dgm:prSet/>
      <dgm:spPr/>
      <dgm:t>
        <a:bodyPr/>
        <a:lstStyle/>
        <a:p>
          <a:endParaRPr lang="es-EC"/>
        </a:p>
      </dgm:t>
    </dgm:pt>
    <dgm:pt modelId="{E6B8795A-247E-4783-81AB-B7F6C06F6F2A}" type="sibTrans" cxnId="{F52B9EB5-018B-4526-ACAF-FA68F38AC8DF}">
      <dgm:prSet/>
      <dgm:spPr/>
      <dgm:t>
        <a:bodyPr/>
        <a:lstStyle/>
        <a:p>
          <a:endParaRPr lang="es-EC"/>
        </a:p>
      </dgm:t>
    </dgm:pt>
    <dgm:pt modelId="{A012CC1D-74CC-4F63-B232-DE5FBA7C3736}">
      <dgm:prSet phldrT="[Texto]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glow>
            <a:schemeClr val="accent1"/>
          </a:glow>
          <a:softEdge rad="38100"/>
        </a:effectLst>
      </dgm:spPr>
      <dgm:t>
        <a:bodyPr/>
        <a:lstStyle/>
        <a:p>
          <a:r>
            <a:rPr lang="es-EC" dirty="0"/>
            <a:t>2 mL de H2O, reposo 5 min</a:t>
          </a:r>
        </a:p>
      </dgm:t>
    </dgm:pt>
    <dgm:pt modelId="{4958E3AB-462B-4D3D-A232-3CEA574BEBC2}" type="parTrans" cxnId="{4E26CE38-7FBE-40F6-9263-87A231006D6D}">
      <dgm:prSet/>
      <dgm:spPr/>
      <dgm:t>
        <a:bodyPr/>
        <a:lstStyle/>
        <a:p>
          <a:endParaRPr lang="es-EC"/>
        </a:p>
      </dgm:t>
    </dgm:pt>
    <dgm:pt modelId="{B72E67E5-EC28-441A-B525-3DCD52F9AE1F}" type="sibTrans" cxnId="{4E26CE38-7FBE-40F6-9263-87A231006D6D}">
      <dgm:prSet/>
      <dgm:spPr/>
      <dgm:t>
        <a:bodyPr/>
        <a:lstStyle/>
        <a:p>
          <a:endParaRPr lang="es-EC"/>
        </a:p>
      </dgm:t>
    </dgm:pt>
    <dgm:pt modelId="{D1BC083B-C2DD-49C8-BFE7-FFC3DF742CD9}">
      <dgm:prSet phldrT="[Texto]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glow>
            <a:schemeClr val="accent1"/>
          </a:glow>
          <a:softEdge rad="38100"/>
        </a:effectLst>
      </dgm:spPr>
      <dgm:t>
        <a:bodyPr/>
        <a:lstStyle/>
        <a:p>
          <a:r>
            <a:rPr lang="es-EC" dirty="0"/>
            <a:t>0,4 mL Carbonato de Sodio (20%) + 0,8 mL de H2O</a:t>
          </a:r>
        </a:p>
      </dgm:t>
    </dgm:pt>
    <dgm:pt modelId="{6E1C2995-8315-4440-A236-55227D301E90}" type="parTrans" cxnId="{169C42CA-D0E2-456D-A330-F123C89C2C96}">
      <dgm:prSet/>
      <dgm:spPr/>
      <dgm:t>
        <a:bodyPr/>
        <a:lstStyle/>
        <a:p>
          <a:endParaRPr lang="es-EC"/>
        </a:p>
      </dgm:t>
    </dgm:pt>
    <dgm:pt modelId="{30B8FB6D-5546-4C77-B80F-46645350127B}" type="sibTrans" cxnId="{169C42CA-D0E2-456D-A330-F123C89C2C96}">
      <dgm:prSet/>
      <dgm:spPr/>
      <dgm:t>
        <a:bodyPr/>
        <a:lstStyle/>
        <a:p>
          <a:endParaRPr lang="es-EC"/>
        </a:p>
      </dgm:t>
    </dgm:pt>
    <dgm:pt modelId="{7185DDCC-6D80-4C47-926B-62A8EEC72C23}">
      <dgm:prSet phldrT="[Texto]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glow>
            <a:schemeClr val="accent1"/>
          </a:glow>
          <a:softEdge rad="38100"/>
        </a:effectLst>
      </dgm:spPr>
      <dgm:t>
        <a:bodyPr/>
        <a:lstStyle/>
        <a:p>
          <a:r>
            <a:rPr lang="es-EC" dirty="0"/>
            <a:t>Reposo por 1h y medición de la absorbancia a 765 nm. </a:t>
          </a:r>
        </a:p>
      </dgm:t>
    </dgm:pt>
    <dgm:pt modelId="{BDD6D88D-AB65-48AD-BA7E-9359C0A9EE63}" type="parTrans" cxnId="{C5AB6386-FFB0-4D2A-BB49-01AE0A77079C}">
      <dgm:prSet/>
      <dgm:spPr/>
      <dgm:t>
        <a:bodyPr/>
        <a:lstStyle/>
        <a:p>
          <a:endParaRPr lang="es-EC"/>
        </a:p>
      </dgm:t>
    </dgm:pt>
    <dgm:pt modelId="{43B30483-26D1-4B77-BF37-685B623C47B5}" type="sibTrans" cxnId="{C5AB6386-FFB0-4D2A-BB49-01AE0A77079C}">
      <dgm:prSet/>
      <dgm:spPr/>
      <dgm:t>
        <a:bodyPr/>
        <a:lstStyle/>
        <a:p>
          <a:endParaRPr lang="es-EC"/>
        </a:p>
      </dgm:t>
    </dgm:pt>
    <dgm:pt modelId="{F7FD4BD4-C37F-40FD-AF1B-26310A439D77}">
      <dgm:prSet phldrT="[Texto]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glow>
            <a:schemeClr val="accent1"/>
          </a:glow>
          <a:softEdge rad="38100"/>
        </a:effectLst>
      </dgm:spPr>
      <dgm:t>
        <a:bodyPr/>
        <a:lstStyle/>
        <a:p>
          <a:r>
            <a:rPr lang="es-EC" dirty="0"/>
            <a:t>0,4 mL de reactivo </a:t>
          </a:r>
          <a:r>
            <a:rPr lang="es-EC" dirty="0" err="1"/>
            <a:t>Folin-Ciocalteu</a:t>
          </a:r>
          <a:endParaRPr lang="es-EC" dirty="0"/>
        </a:p>
      </dgm:t>
    </dgm:pt>
    <dgm:pt modelId="{01A1FD17-77FF-4120-BDE3-9A40BCCAC104}" type="parTrans" cxnId="{05A54B3E-7204-472F-80F5-7136BC2968EC}">
      <dgm:prSet/>
      <dgm:spPr/>
      <dgm:t>
        <a:bodyPr/>
        <a:lstStyle/>
        <a:p>
          <a:endParaRPr lang="es-EC"/>
        </a:p>
      </dgm:t>
    </dgm:pt>
    <dgm:pt modelId="{A1C9660F-88FC-4DE4-8D64-2AAB5C929269}" type="sibTrans" cxnId="{05A54B3E-7204-472F-80F5-7136BC2968EC}">
      <dgm:prSet/>
      <dgm:spPr/>
      <dgm:t>
        <a:bodyPr/>
        <a:lstStyle/>
        <a:p>
          <a:endParaRPr lang="es-EC"/>
        </a:p>
      </dgm:t>
    </dgm:pt>
    <dgm:pt modelId="{88B38D11-6776-4201-81F1-133CBB35B382}" type="pres">
      <dgm:prSet presAssocID="{FC945E74-406F-4413-96C8-A4901E0999A3}" presName="theList" presStyleCnt="0">
        <dgm:presLayoutVars>
          <dgm:dir/>
          <dgm:animLvl val="lvl"/>
          <dgm:resizeHandles val="exact"/>
        </dgm:presLayoutVars>
      </dgm:prSet>
      <dgm:spPr/>
    </dgm:pt>
    <dgm:pt modelId="{269F2C87-0303-49DB-9E6D-C874B30F8C6F}" type="pres">
      <dgm:prSet presAssocID="{CC0CDF66-6A93-4968-8EB1-E145CA0784B7}" presName="compNode" presStyleCnt="0"/>
      <dgm:spPr/>
    </dgm:pt>
    <dgm:pt modelId="{F4F1FBF1-54B3-406D-A02E-E71997CAFE4A}" type="pres">
      <dgm:prSet presAssocID="{CC0CDF66-6A93-4968-8EB1-E145CA0784B7}" presName="aNode" presStyleLbl="bgShp" presStyleIdx="0" presStyleCnt="1" custScaleX="100000" custLinFactNeighborX="44898" custLinFactNeighborY="236"/>
      <dgm:spPr/>
    </dgm:pt>
    <dgm:pt modelId="{6C924230-CEC7-4F57-B001-ACD2E2A31784}" type="pres">
      <dgm:prSet presAssocID="{CC0CDF66-6A93-4968-8EB1-E145CA0784B7}" presName="textNode" presStyleLbl="bgShp" presStyleIdx="0" presStyleCnt="1"/>
      <dgm:spPr/>
    </dgm:pt>
    <dgm:pt modelId="{3BEFA884-F104-44EC-8CED-184A3AF99F68}" type="pres">
      <dgm:prSet presAssocID="{CC0CDF66-6A93-4968-8EB1-E145CA0784B7}" presName="compChildNode" presStyleCnt="0"/>
      <dgm:spPr/>
    </dgm:pt>
    <dgm:pt modelId="{A67B756F-B6EC-4E48-ABDF-70140055D1F0}" type="pres">
      <dgm:prSet presAssocID="{CC0CDF66-6A93-4968-8EB1-E145CA0784B7}" presName="theInnerList" presStyleCnt="0"/>
      <dgm:spPr/>
    </dgm:pt>
    <dgm:pt modelId="{09648208-6871-4992-85C4-7778402B196D}" type="pres">
      <dgm:prSet presAssocID="{57E45053-F852-456D-A467-F69851E00A91}" presName="childNode" presStyleLbl="node1" presStyleIdx="0" presStyleCnt="5" custScaleY="103364">
        <dgm:presLayoutVars>
          <dgm:bulletEnabled val="1"/>
        </dgm:presLayoutVars>
      </dgm:prSet>
      <dgm:spPr/>
    </dgm:pt>
    <dgm:pt modelId="{98D84D09-C88C-4DA8-84E6-CF1438576550}" type="pres">
      <dgm:prSet presAssocID="{57E45053-F852-456D-A467-F69851E00A91}" presName="aSpace2" presStyleCnt="0"/>
      <dgm:spPr/>
    </dgm:pt>
    <dgm:pt modelId="{CD1CC793-ED52-4E54-AD2B-145B1D208D3C}" type="pres">
      <dgm:prSet presAssocID="{F7FD4BD4-C37F-40FD-AF1B-26310A439D77}" presName="childNode" presStyleLbl="node1" presStyleIdx="1" presStyleCnt="5">
        <dgm:presLayoutVars>
          <dgm:bulletEnabled val="1"/>
        </dgm:presLayoutVars>
      </dgm:prSet>
      <dgm:spPr/>
    </dgm:pt>
    <dgm:pt modelId="{AB5BC1F7-BE01-4065-97F6-AB9001EEBD80}" type="pres">
      <dgm:prSet presAssocID="{F7FD4BD4-C37F-40FD-AF1B-26310A439D77}" presName="aSpace2" presStyleCnt="0"/>
      <dgm:spPr/>
    </dgm:pt>
    <dgm:pt modelId="{7F9E0CC9-6523-4080-A69B-0F9F20DFA477}" type="pres">
      <dgm:prSet presAssocID="{A012CC1D-74CC-4F63-B232-DE5FBA7C3736}" presName="childNode" presStyleLbl="node1" presStyleIdx="2" presStyleCnt="5">
        <dgm:presLayoutVars>
          <dgm:bulletEnabled val="1"/>
        </dgm:presLayoutVars>
      </dgm:prSet>
      <dgm:spPr/>
    </dgm:pt>
    <dgm:pt modelId="{6209620E-A774-4019-B86D-7C89AA7E100E}" type="pres">
      <dgm:prSet presAssocID="{A012CC1D-74CC-4F63-B232-DE5FBA7C3736}" presName="aSpace2" presStyleCnt="0"/>
      <dgm:spPr/>
    </dgm:pt>
    <dgm:pt modelId="{09120090-8F0C-43F6-AF6B-5D8162B03FBE}" type="pres">
      <dgm:prSet presAssocID="{D1BC083B-C2DD-49C8-BFE7-FFC3DF742CD9}" presName="childNode" presStyleLbl="node1" presStyleIdx="3" presStyleCnt="5">
        <dgm:presLayoutVars>
          <dgm:bulletEnabled val="1"/>
        </dgm:presLayoutVars>
      </dgm:prSet>
      <dgm:spPr/>
    </dgm:pt>
    <dgm:pt modelId="{99EA251D-F6B5-4D5B-BA35-462BFFE5E8DC}" type="pres">
      <dgm:prSet presAssocID="{D1BC083B-C2DD-49C8-BFE7-FFC3DF742CD9}" presName="aSpace2" presStyleCnt="0"/>
      <dgm:spPr/>
    </dgm:pt>
    <dgm:pt modelId="{0672197C-7ADA-4878-ADB7-2E30A05D2C54}" type="pres">
      <dgm:prSet presAssocID="{7185DDCC-6D80-4C47-926B-62A8EEC72C23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88E0C301-BE93-4F3D-910E-CA0FDE83715C}" type="presOf" srcId="{D1BC083B-C2DD-49C8-BFE7-FFC3DF742CD9}" destId="{09120090-8F0C-43F6-AF6B-5D8162B03FBE}" srcOrd="0" destOrd="0" presId="urn:microsoft.com/office/officeart/2005/8/layout/lProcess2"/>
    <dgm:cxn modelId="{3F48D817-9586-4560-9F6A-91856EA4D04F}" type="presOf" srcId="{A012CC1D-74CC-4F63-B232-DE5FBA7C3736}" destId="{7F9E0CC9-6523-4080-A69B-0F9F20DFA477}" srcOrd="0" destOrd="0" presId="urn:microsoft.com/office/officeart/2005/8/layout/lProcess2"/>
    <dgm:cxn modelId="{0D3B4135-61B8-4F86-8829-B501B2B34BE6}" type="presOf" srcId="{FC945E74-406F-4413-96C8-A4901E0999A3}" destId="{88B38D11-6776-4201-81F1-133CBB35B382}" srcOrd="0" destOrd="0" presId="urn:microsoft.com/office/officeart/2005/8/layout/lProcess2"/>
    <dgm:cxn modelId="{4E26CE38-7FBE-40F6-9263-87A231006D6D}" srcId="{CC0CDF66-6A93-4968-8EB1-E145CA0784B7}" destId="{A012CC1D-74CC-4F63-B232-DE5FBA7C3736}" srcOrd="2" destOrd="0" parTransId="{4958E3AB-462B-4D3D-A232-3CEA574BEBC2}" sibTransId="{B72E67E5-EC28-441A-B525-3DCD52F9AE1F}"/>
    <dgm:cxn modelId="{05A54B3E-7204-472F-80F5-7136BC2968EC}" srcId="{CC0CDF66-6A93-4968-8EB1-E145CA0784B7}" destId="{F7FD4BD4-C37F-40FD-AF1B-26310A439D77}" srcOrd="1" destOrd="0" parTransId="{01A1FD17-77FF-4120-BDE3-9A40BCCAC104}" sibTransId="{A1C9660F-88FC-4DE4-8D64-2AAB5C929269}"/>
    <dgm:cxn modelId="{BE145360-C3BD-4E73-8D15-8ACC1722B510}" type="presOf" srcId="{7185DDCC-6D80-4C47-926B-62A8EEC72C23}" destId="{0672197C-7ADA-4878-ADB7-2E30A05D2C54}" srcOrd="0" destOrd="0" presId="urn:microsoft.com/office/officeart/2005/8/layout/lProcess2"/>
    <dgm:cxn modelId="{90BF7844-3302-4277-AC27-ED320A83730F}" type="presOf" srcId="{CC0CDF66-6A93-4968-8EB1-E145CA0784B7}" destId="{F4F1FBF1-54B3-406D-A02E-E71997CAFE4A}" srcOrd="0" destOrd="0" presId="urn:microsoft.com/office/officeart/2005/8/layout/lProcess2"/>
    <dgm:cxn modelId="{E355127E-3395-4C91-A813-CA2295761807}" type="presOf" srcId="{F7FD4BD4-C37F-40FD-AF1B-26310A439D77}" destId="{CD1CC793-ED52-4E54-AD2B-145B1D208D3C}" srcOrd="0" destOrd="0" presId="urn:microsoft.com/office/officeart/2005/8/layout/lProcess2"/>
    <dgm:cxn modelId="{C5AB6386-FFB0-4D2A-BB49-01AE0A77079C}" srcId="{CC0CDF66-6A93-4968-8EB1-E145CA0784B7}" destId="{7185DDCC-6D80-4C47-926B-62A8EEC72C23}" srcOrd="4" destOrd="0" parTransId="{BDD6D88D-AB65-48AD-BA7E-9359C0A9EE63}" sibTransId="{43B30483-26D1-4B77-BF37-685B623C47B5}"/>
    <dgm:cxn modelId="{D56F8BA5-BA33-4B67-8CBE-CBE2CF6AA901}" type="presOf" srcId="{57E45053-F852-456D-A467-F69851E00A91}" destId="{09648208-6871-4992-85C4-7778402B196D}" srcOrd="0" destOrd="0" presId="urn:microsoft.com/office/officeart/2005/8/layout/lProcess2"/>
    <dgm:cxn modelId="{876487AC-4E7C-4A1B-9BC3-89BCCF4C6998}" type="presOf" srcId="{CC0CDF66-6A93-4968-8EB1-E145CA0784B7}" destId="{6C924230-CEC7-4F57-B001-ACD2E2A31784}" srcOrd="1" destOrd="0" presId="urn:microsoft.com/office/officeart/2005/8/layout/lProcess2"/>
    <dgm:cxn modelId="{F52B9EB5-018B-4526-ACAF-FA68F38AC8DF}" srcId="{CC0CDF66-6A93-4968-8EB1-E145CA0784B7}" destId="{57E45053-F852-456D-A467-F69851E00A91}" srcOrd="0" destOrd="0" parTransId="{5CF9CBBD-74B5-4B6A-8003-A8230EE998D7}" sibTransId="{E6B8795A-247E-4783-81AB-B7F6C06F6F2A}"/>
    <dgm:cxn modelId="{169C42CA-D0E2-456D-A330-F123C89C2C96}" srcId="{CC0CDF66-6A93-4968-8EB1-E145CA0784B7}" destId="{D1BC083B-C2DD-49C8-BFE7-FFC3DF742CD9}" srcOrd="3" destOrd="0" parTransId="{6E1C2995-8315-4440-A236-55227D301E90}" sibTransId="{30B8FB6D-5546-4C77-B80F-46645350127B}"/>
    <dgm:cxn modelId="{04344DD8-7373-4E4B-811D-A70128C1D8B3}" srcId="{FC945E74-406F-4413-96C8-A4901E0999A3}" destId="{CC0CDF66-6A93-4968-8EB1-E145CA0784B7}" srcOrd="0" destOrd="0" parTransId="{2F392B80-8620-4EB0-A3BF-10BA5F6193CB}" sibTransId="{55F47629-BD45-4310-92B4-82C8E6BDA236}"/>
    <dgm:cxn modelId="{C9E25B10-4B15-4E6C-BC36-897417725B7C}" type="presParOf" srcId="{88B38D11-6776-4201-81F1-133CBB35B382}" destId="{269F2C87-0303-49DB-9E6D-C874B30F8C6F}" srcOrd="0" destOrd="0" presId="urn:microsoft.com/office/officeart/2005/8/layout/lProcess2"/>
    <dgm:cxn modelId="{69257052-76E6-4206-AD50-FACE87277DF8}" type="presParOf" srcId="{269F2C87-0303-49DB-9E6D-C874B30F8C6F}" destId="{F4F1FBF1-54B3-406D-A02E-E71997CAFE4A}" srcOrd="0" destOrd="0" presId="urn:microsoft.com/office/officeart/2005/8/layout/lProcess2"/>
    <dgm:cxn modelId="{C9264C90-0EF7-4565-886E-E2FCD7F90FA1}" type="presParOf" srcId="{269F2C87-0303-49DB-9E6D-C874B30F8C6F}" destId="{6C924230-CEC7-4F57-B001-ACD2E2A31784}" srcOrd="1" destOrd="0" presId="urn:microsoft.com/office/officeart/2005/8/layout/lProcess2"/>
    <dgm:cxn modelId="{17175637-9E02-47B2-81D3-5FF01849087F}" type="presParOf" srcId="{269F2C87-0303-49DB-9E6D-C874B30F8C6F}" destId="{3BEFA884-F104-44EC-8CED-184A3AF99F68}" srcOrd="2" destOrd="0" presId="urn:microsoft.com/office/officeart/2005/8/layout/lProcess2"/>
    <dgm:cxn modelId="{B3AAF912-0CDE-4F8A-B774-9A67CFA23D21}" type="presParOf" srcId="{3BEFA884-F104-44EC-8CED-184A3AF99F68}" destId="{A67B756F-B6EC-4E48-ABDF-70140055D1F0}" srcOrd="0" destOrd="0" presId="urn:microsoft.com/office/officeart/2005/8/layout/lProcess2"/>
    <dgm:cxn modelId="{4B016E7D-23FD-429A-9D42-57FA34C43A43}" type="presParOf" srcId="{A67B756F-B6EC-4E48-ABDF-70140055D1F0}" destId="{09648208-6871-4992-85C4-7778402B196D}" srcOrd="0" destOrd="0" presId="urn:microsoft.com/office/officeart/2005/8/layout/lProcess2"/>
    <dgm:cxn modelId="{6A719B38-B47A-43D4-9F03-1FD7D14FDB66}" type="presParOf" srcId="{A67B756F-B6EC-4E48-ABDF-70140055D1F0}" destId="{98D84D09-C88C-4DA8-84E6-CF1438576550}" srcOrd="1" destOrd="0" presId="urn:microsoft.com/office/officeart/2005/8/layout/lProcess2"/>
    <dgm:cxn modelId="{B31E1E7B-761C-4879-A1EF-FD6F3A92D7AD}" type="presParOf" srcId="{A67B756F-B6EC-4E48-ABDF-70140055D1F0}" destId="{CD1CC793-ED52-4E54-AD2B-145B1D208D3C}" srcOrd="2" destOrd="0" presId="urn:microsoft.com/office/officeart/2005/8/layout/lProcess2"/>
    <dgm:cxn modelId="{F71FBABD-7259-478F-88C7-133B660E5A31}" type="presParOf" srcId="{A67B756F-B6EC-4E48-ABDF-70140055D1F0}" destId="{AB5BC1F7-BE01-4065-97F6-AB9001EEBD80}" srcOrd="3" destOrd="0" presId="urn:microsoft.com/office/officeart/2005/8/layout/lProcess2"/>
    <dgm:cxn modelId="{6228ED3E-3261-43E3-8DE9-EE17AAE2D77B}" type="presParOf" srcId="{A67B756F-B6EC-4E48-ABDF-70140055D1F0}" destId="{7F9E0CC9-6523-4080-A69B-0F9F20DFA477}" srcOrd="4" destOrd="0" presId="urn:microsoft.com/office/officeart/2005/8/layout/lProcess2"/>
    <dgm:cxn modelId="{626E4589-9BCD-4697-9A7C-8998DC4A1B9E}" type="presParOf" srcId="{A67B756F-B6EC-4E48-ABDF-70140055D1F0}" destId="{6209620E-A774-4019-B86D-7C89AA7E100E}" srcOrd="5" destOrd="0" presId="urn:microsoft.com/office/officeart/2005/8/layout/lProcess2"/>
    <dgm:cxn modelId="{3E831ADC-3949-4CE9-9DAC-937F5E93D090}" type="presParOf" srcId="{A67B756F-B6EC-4E48-ABDF-70140055D1F0}" destId="{09120090-8F0C-43F6-AF6B-5D8162B03FBE}" srcOrd="6" destOrd="0" presId="urn:microsoft.com/office/officeart/2005/8/layout/lProcess2"/>
    <dgm:cxn modelId="{9A7DA704-86EC-473E-BC07-1C7C2995C828}" type="presParOf" srcId="{A67B756F-B6EC-4E48-ABDF-70140055D1F0}" destId="{99EA251D-F6B5-4D5B-BA35-462BFFE5E8DC}" srcOrd="7" destOrd="0" presId="urn:microsoft.com/office/officeart/2005/8/layout/lProcess2"/>
    <dgm:cxn modelId="{B3FF81FC-5DB9-460B-8E94-E3EDE442E1AF}" type="presParOf" srcId="{A67B756F-B6EC-4E48-ABDF-70140055D1F0}" destId="{0672197C-7ADA-4878-ADB7-2E30A05D2C5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D2845-59C3-423E-91F1-FA695419DC69}">
      <dsp:nvSpPr>
        <dsp:cNvPr id="0" name=""/>
        <dsp:cNvSpPr/>
      </dsp:nvSpPr>
      <dsp:spPr>
        <a:xfrm>
          <a:off x="646687" y="84921"/>
          <a:ext cx="1916257" cy="2254420"/>
        </a:xfrm>
        <a:prstGeom prst="rect">
          <a:avLst/>
        </a:prstGeom>
        <a:gradFill rotWithShape="0">
          <a:gsLst>
            <a:gs pos="94690">
              <a:srgbClr val="00B0F0"/>
            </a:gs>
            <a:gs pos="56000">
              <a:schemeClr val="accent1">
                <a:lumMod val="75000"/>
              </a:schemeClr>
            </a:gs>
            <a:gs pos="0">
              <a:srgbClr val="265660"/>
            </a:gs>
          </a:gsLst>
          <a:path path="circle">
            <a:fillToRect l="100000" t="100000"/>
          </a:path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AE9DE-C083-4CE1-9A80-0517DB8D6EAD}">
      <dsp:nvSpPr>
        <dsp:cNvPr id="0" name=""/>
        <dsp:cNvSpPr/>
      </dsp:nvSpPr>
      <dsp:spPr>
        <a:xfrm>
          <a:off x="742500" y="175098"/>
          <a:ext cx="1724631" cy="1465373"/>
        </a:xfrm>
        <a:prstGeom prst="rect">
          <a:avLst/>
        </a:prstGeom>
        <a:blipFill dpi="0" rotWithShape="1">
          <a:blip xmlns:r="http://schemas.openxmlformats.org/officeDocument/2006/relationships" r:embed="rId1">
            <a:lum contrast="20000"/>
          </a:blip>
          <a:srcRect/>
          <a:stretch>
            <a:fillRect l="-22314" t="-1488" r="-4128" b="-1189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E1670-BE4D-4CBC-808F-46B9FA5BB451}">
      <dsp:nvSpPr>
        <dsp:cNvPr id="0" name=""/>
        <dsp:cNvSpPr/>
      </dsp:nvSpPr>
      <dsp:spPr>
        <a:xfrm>
          <a:off x="705610" y="1671454"/>
          <a:ext cx="1724631" cy="60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A. </a:t>
          </a:r>
          <a:r>
            <a:rPr lang="es-EC" sz="1100" b="1" i="1" u="none" strike="noStrike" kern="1200" baseline="0" dirty="0" err="1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Padina</a:t>
          </a:r>
          <a:r>
            <a:rPr lang="es-EC" sz="1100" b="1" i="1" u="none" strike="noStrike" kern="1200" baseline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100" b="1" i="1" u="none" strike="noStrike" kern="1200" baseline="0" dirty="0" err="1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pavonica</a:t>
          </a:r>
          <a:r>
            <a:rPr lang="es-EC" sz="1100" b="1" i="1" u="none" strike="noStrike" kern="1200" baseline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(Linnaeus) Thivy, 1960</a:t>
          </a:r>
          <a:endParaRPr lang="es-EC" sz="1100" b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5610" y="1671454"/>
        <a:ext cx="1724631" cy="608693"/>
      </dsp:txXfrm>
    </dsp:sp>
    <dsp:sp modelId="{7B443D0A-4705-4A6A-8DD4-4650E13576C0}">
      <dsp:nvSpPr>
        <dsp:cNvPr id="0" name=""/>
        <dsp:cNvSpPr/>
      </dsp:nvSpPr>
      <dsp:spPr>
        <a:xfrm>
          <a:off x="2922177" y="84921"/>
          <a:ext cx="1916257" cy="2254420"/>
        </a:xfrm>
        <a:prstGeom prst="rect">
          <a:avLst/>
        </a:prstGeom>
        <a:gradFill rotWithShape="0">
          <a:gsLst>
            <a:gs pos="94690">
              <a:srgbClr val="FFCDE7"/>
            </a:gs>
            <a:gs pos="56000">
              <a:srgbClr val="E36FD5"/>
            </a:gs>
            <a:gs pos="0">
              <a:srgbClr val="FC0474"/>
            </a:gs>
          </a:gsLst>
          <a:path path="circle">
            <a:fillToRect l="100000" t="100000"/>
          </a:path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81317-9560-4F80-AC62-0692109B157C}">
      <dsp:nvSpPr>
        <dsp:cNvPr id="0" name=""/>
        <dsp:cNvSpPr/>
      </dsp:nvSpPr>
      <dsp:spPr>
        <a:xfrm>
          <a:off x="3017990" y="175098"/>
          <a:ext cx="1724631" cy="146537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84719-DDC2-4AC0-81B5-A3D23E7FD17D}">
      <dsp:nvSpPr>
        <dsp:cNvPr id="0" name=""/>
        <dsp:cNvSpPr/>
      </dsp:nvSpPr>
      <dsp:spPr>
        <a:xfrm>
          <a:off x="3035701" y="1684796"/>
          <a:ext cx="1724631" cy="60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B. </a:t>
          </a:r>
          <a:r>
            <a:rPr lang="en-US" sz="11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Hypnea</a:t>
          </a:r>
          <a:r>
            <a:rPr lang="en-US" sz="11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1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spinella</a:t>
          </a:r>
          <a:r>
            <a:rPr lang="en-US" sz="11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C.Agardh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Kützing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, 1847</a:t>
          </a:r>
          <a:r>
            <a:rPr lang="en-US" sz="11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s-EC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35701" y="1684796"/>
        <a:ext cx="1724631" cy="608693"/>
      </dsp:txXfrm>
    </dsp:sp>
    <dsp:sp modelId="{7B16C6CA-3F98-46E2-93DB-32EBF8B8D0E4}">
      <dsp:nvSpPr>
        <dsp:cNvPr id="0" name=""/>
        <dsp:cNvSpPr/>
      </dsp:nvSpPr>
      <dsp:spPr>
        <a:xfrm>
          <a:off x="5197666" y="84921"/>
          <a:ext cx="1916257" cy="2254420"/>
        </a:xfrm>
        <a:prstGeom prst="rect">
          <a:avLst/>
        </a:prstGeom>
        <a:gradFill flip="none" rotWithShape="1">
          <a:gsLst>
            <a:gs pos="94690">
              <a:srgbClr val="CEFED7"/>
            </a:gs>
            <a:gs pos="56000">
              <a:srgbClr val="92D050"/>
            </a:gs>
            <a:gs pos="0">
              <a:srgbClr val="00B050"/>
            </a:gs>
          </a:gsLst>
          <a:path path="circle">
            <a:fillToRect l="100000" t="100000"/>
          </a:path>
          <a:tileRect r="-100000" b="-100000"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E58FF-EED1-4DDA-A2DD-E6301A5B5622}">
      <dsp:nvSpPr>
        <dsp:cNvPr id="0" name=""/>
        <dsp:cNvSpPr/>
      </dsp:nvSpPr>
      <dsp:spPr>
        <a:xfrm>
          <a:off x="5300619" y="278619"/>
          <a:ext cx="1724631" cy="1427991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2484" t="-8255" r="3726" b="757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C884E-D324-48A3-AFBC-BA37CA390693}">
      <dsp:nvSpPr>
        <dsp:cNvPr id="0" name=""/>
        <dsp:cNvSpPr/>
      </dsp:nvSpPr>
      <dsp:spPr>
        <a:xfrm>
          <a:off x="5199046" y="1654757"/>
          <a:ext cx="1913496" cy="60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C. </a:t>
          </a:r>
          <a:r>
            <a:rPr lang="en-US" sz="11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Gelidium</a:t>
          </a:r>
          <a:r>
            <a:rPr lang="en-US" sz="11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1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pusilllum</a:t>
          </a:r>
          <a:r>
            <a:rPr lang="en-US" sz="11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(Stackhouse) Le 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Jolis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, 1863</a:t>
          </a:r>
          <a:endParaRPr lang="es-EC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99046" y="1654757"/>
        <a:ext cx="1913496" cy="608693"/>
      </dsp:txXfrm>
    </dsp:sp>
    <dsp:sp modelId="{78FF5A18-F489-4B41-B077-0A5980AE44FB}">
      <dsp:nvSpPr>
        <dsp:cNvPr id="0" name=""/>
        <dsp:cNvSpPr/>
      </dsp:nvSpPr>
      <dsp:spPr>
        <a:xfrm>
          <a:off x="646687" y="2530967"/>
          <a:ext cx="1916257" cy="2254420"/>
        </a:xfrm>
        <a:prstGeom prst="rect">
          <a:avLst/>
        </a:prstGeom>
        <a:gradFill rotWithShape="0">
          <a:gsLst>
            <a:gs pos="94690">
              <a:srgbClr val="EDFEB8"/>
            </a:gs>
            <a:gs pos="56000">
              <a:srgbClr val="FFDB69"/>
            </a:gs>
            <a:gs pos="0">
              <a:srgbClr val="FFC000"/>
            </a:gs>
          </a:gsLst>
          <a:path path="circle">
            <a:fillToRect l="100000" t="100000"/>
          </a:path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7D155-270F-41FC-83A0-C14024D4A105}">
      <dsp:nvSpPr>
        <dsp:cNvPr id="0" name=""/>
        <dsp:cNvSpPr/>
      </dsp:nvSpPr>
      <dsp:spPr>
        <a:xfrm>
          <a:off x="742500" y="2621144"/>
          <a:ext cx="1724631" cy="146537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64523-9619-48E8-B60D-6A1A949B21BB}">
      <dsp:nvSpPr>
        <dsp:cNvPr id="0" name=""/>
        <dsp:cNvSpPr/>
      </dsp:nvSpPr>
      <dsp:spPr>
        <a:xfrm>
          <a:off x="742500" y="4086518"/>
          <a:ext cx="1724631" cy="60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D. </a:t>
          </a:r>
          <a:r>
            <a:rPr lang="es-EC" sz="1100" b="1" i="1" u="none" strike="noStrike" kern="1200" baseline="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Chaetomorpha</a:t>
          </a:r>
          <a:r>
            <a:rPr lang="es-EC" sz="1100" b="1" i="1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100" b="1" i="1" u="none" strike="noStrike" kern="1200" baseline="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ligustica</a:t>
          </a:r>
          <a:r>
            <a:rPr lang="es-EC" sz="1100" b="1" i="1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Kützing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Kützing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, 1849</a:t>
          </a:r>
          <a:endParaRPr lang="es-EC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42500" y="4086518"/>
        <a:ext cx="1724631" cy="608693"/>
      </dsp:txXfrm>
    </dsp:sp>
    <dsp:sp modelId="{3A371E24-A726-40D4-8830-79526997DCBB}">
      <dsp:nvSpPr>
        <dsp:cNvPr id="0" name=""/>
        <dsp:cNvSpPr/>
      </dsp:nvSpPr>
      <dsp:spPr>
        <a:xfrm>
          <a:off x="2922177" y="2530967"/>
          <a:ext cx="1916257" cy="2254420"/>
        </a:xfrm>
        <a:prstGeom prst="rect">
          <a:avLst/>
        </a:prstGeom>
        <a:gradFill rotWithShape="0">
          <a:gsLst>
            <a:gs pos="94690">
              <a:schemeClr val="bg2">
                <a:lumMod val="20000"/>
                <a:lumOff val="80000"/>
              </a:schemeClr>
            </a:gs>
            <a:gs pos="56000">
              <a:schemeClr val="bg2">
                <a:lumMod val="60000"/>
                <a:lumOff val="40000"/>
              </a:schemeClr>
            </a:gs>
            <a:gs pos="0">
              <a:schemeClr val="tx2">
                <a:lumMod val="95000"/>
                <a:lumOff val="5000"/>
              </a:schemeClr>
            </a:gs>
          </a:gsLst>
          <a:path path="circle">
            <a:fillToRect l="100000" t="100000"/>
          </a:path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D81C0-7430-4D5E-9DA3-A72FEF2DAEE1}">
      <dsp:nvSpPr>
        <dsp:cNvPr id="0" name=""/>
        <dsp:cNvSpPr/>
      </dsp:nvSpPr>
      <dsp:spPr>
        <a:xfrm>
          <a:off x="3017990" y="2621144"/>
          <a:ext cx="1724631" cy="1465373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3E30D-F76F-4CA7-8E98-B33D31588A87}">
      <dsp:nvSpPr>
        <dsp:cNvPr id="0" name=""/>
        <dsp:cNvSpPr/>
      </dsp:nvSpPr>
      <dsp:spPr>
        <a:xfrm>
          <a:off x="3017990" y="4086518"/>
          <a:ext cx="1724631" cy="60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E. </a:t>
          </a:r>
          <a:r>
            <a:rPr lang="en-US" sz="1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Ulva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lactuca</a:t>
          </a:r>
          <a:r>
            <a:rPr lang="en-US" sz="1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4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Linnaeus, 1753</a:t>
          </a:r>
          <a:endParaRPr lang="es-EC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17990" y="4086518"/>
        <a:ext cx="1724631" cy="608693"/>
      </dsp:txXfrm>
    </dsp:sp>
    <dsp:sp modelId="{5AAE57B3-E358-4F50-9408-F3F190F96A0D}">
      <dsp:nvSpPr>
        <dsp:cNvPr id="0" name=""/>
        <dsp:cNvSpPr/>
      </dsp:nvSpPr>
      <dsp:spPr>
        <a:xfrm>
          <a:off x="5197666" y="2530967"/>
          <a:ext cx="1916257" cy="2254420"/>
        </a:xfrm>
        <a:prstGeom prst="rect">
          <a:avLst/>
        </a:prstGeom>
        <a:gradFill flip="none" rotWithShape="1">
          <a:gsLst>
            <a:gs pos="94690">
              <a:srgbClr val="EFABE7"/>
            </a:gs>
            <a:gs pos="56000">
              <a:srgbClr val="7030A0"/>
            </a:gs>
            <a:gs pos="0">
              <a:srgbClr val="002060"/>
            </a:gs>
          </a:gsLst>
          <a:path path="circle">
            <a:fillToRect l="100000" b="100000"/>
          </a:path>
          <a:tileRect t="-100000" r="-10000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43CE6-E209-45FC-8054-9304F7271503}">
      <dsp:nvSpPr>
        <dsp:cNvPr id="0" name=""/>
        <dsp:cNvSpPr/>
      </dsp:nvSpPr>
      <dsp:spPr>
        <a:xfrm>
          <a:off x="5293479" y="2621144"/>
          <a:ext cx="1724631" cy="1465373"/>
        </a:xfrm>
        <a:prstGeom prst="rect">
          <a:avLst/>
        </a:prstGeom>
        <a:blipFill rotWithShape="1">
          <a:blip xmlns:r="http://schemas.openxmlformats.org/officeDocument/2006/relationships" r:embed="rId6">
            <a:lum contrast="20000"/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419F4-F073-4C0C-9CE8-2CBD32A7A5EC}">
      <dsp:nvSpPr>
        <dsp:cNvPr id="0" name=""/>
        <dsp:cNvSpPr/>
      </dsp:nvSpPr>
      <dsp:spPr>
        <a:xfrm>
          <a:off x="5293479" y="4086518"/>
          <a:ext cx="1724631" cy="60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b="1" kern="1200" dirty="0">
              <a:latin typeface="Calibri" panose="020F0502020204030204" pitchFamily="34" charset="0"/>
              <a:cs typeface="Calibri" panose="020F0502020204030204" pitchFamily="34" charset="0"/>
            </a:rPr>
            <a:t>F. </a:t>
          </a:r>
          <a:r>
            <a:rPr lang="en-US" sz="11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Saccharina </a:t>
          </a:r>
          <a:r>
            <a:rPr lang="en-US" sz="1100" b="1" i="1" kern="1200" dirty="0" err="1">
              <a:latin typeface="Calibri" panose="020F0502020204030204" pitchFamily="34" charset="0"/>
              <a:cs typeface="Calibri" panose="020F0502020204030204" pitchFamily="34" charset="0"/>
            </a:rPr>
            <a:t>latissima</a:t>
          </a:r>
          <a:r>
            <a:rPr lang="en-US" sz="11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(Linnaeus) 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C.Mayes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Druehl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&amp; </a:t>
          </a:r>
          <a:r>
            <a:rPr lang="es-EC" sz="11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G.W.Saunders</a:t>
          </a:r>
          <a:r>
            <a:rPr lang="es-EC" sz="11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, 2006</a:t>
          </a:r>
          <a:endParaRPr lang="es-EC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293479" y="4086518"/>
        <a:ext cx="1724631" cy="608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4C1B-F7CC-4CD4-98AD-C16B449CA491}">
      <dsp:nvSpPr>
        <dsp:cNvPr id="0" name=""/>
        <dsp:cNvSpPr/>
      </dsp:nvSpPr>
      <dsp:spPr>
        <a:xfrm>
          <a:off x="396" y="0"/>
          <a:ext cx="3600003" cy="40681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3B3B"/>
            </a:gs>
            <a:gs pos="100000">
              <a:srgbClr val="F19309"/>
            </a:gs>
            <a:gs pos="55000">
              <a:srgbClr val="FFDB69"/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000" b="1" kern="1200" dirty="0">
              <a:solidFill>
                <a:srgbClr val="F193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Ensayo</a:t>
          </a:r>
          <a:endParaRPr lang="es-EC" sz="2800" b="1" kern="1200" dirty="0">
            <a:solidFill>
              <a:srgbClr val="F1930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6" y="0"/>
        <a:ext cx="3600003" cy="1220441"/>
      </dsp:txXfrm>
    </dsp:sp>
    <dsp:sp modelId="{68710A47-348D-42A6-A09A-9D2D4C4C9077}">
      <dsp:nvSpPr>
        <dsp:cNvPr id="0" name=""/>
        <dsp:cNvSpPr/>
      </dsp:nvSpPr>
      <dsp:spPr>
        <a:xfrm>
          <a:off x="360039" y="1220541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Muestra macerada en oscuridad</a:t>
          </a:r>
        </a:p>
      </dsp:txBody>
      <dsp:txXfrm>
        <a:off x="377397" y="1237899"/>
        <a:ext cx="2845604" cy="557925"/>
      </dsp:txXfrm>
    </dsp:sp>
    <dsp:sp modelId="{1D97B189-BF08-47EF-8B85-E439B3B4AF49}">
      <dsp:nvSpPr>
        <dsp:cNvPr id="0" name=""/>
        <dsp:cNvSpPr/>
      </dsp:nvSpPr>
      <dsp:spPr>
        <a:xfrm>
          <a:off x="360039" y="1904357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Dilución 1g en 10 mL Metanol</a:t>
          </a:r>
        </a:p>
      </dsp:txBody>
      <dsp:txXfrm>
        <a:off x="377397" y="1921715"/>
        <a:ext cx="2845604" cy="557925"/>
      </dsp:txXfrm>
    </dsp:sp>
    <dsp:sp modelId="{45692AE8-CACB-4D8B-9C63-77D0FCEB6E17}">
      <dsp:nvSpPr>
        <dsp:cNvPr id="0" name=""/>
        <dsp:cNvSpPr/>
      </dsp:nvSpPr>
      <dsp:spPr>
        <a:xfrm>
          <a:off x="360039" y="2588174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DPPH (0.15 </a:t>
          </a:r>
          <a:r>
            <a:rPr lang="es-EC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mM</a:t>
          </a: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sp:txBody>
      <dsp:txXfrm>
        <a:off x="377397" y="2605532"/>
        <a:ext cx="2845604" cy="557925"/>
      </dsp:txXfrm>
    </dsp:sp>
    <dsp:sp modelId="{58BB5402-7AF0-4B1C-BF3E-6400A9E37704}">
      <dsp:nvSpPr>
        <dsp:cNvPr id="0" name=""/>
        <dsp:cNvSpPr/>
      </dsp:nvSpPr>
      <dsp:spPr>
        <a:xfrm>
          <a:off x="360039" y="3271991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30 minutos en oscuridad, se medió la absorbancia a 517 </a:t>
          </a:r>
          <a:r>
            <a:rPr lang="es-EC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nm</a:t>
          </a: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. </a:t>
          </a:r>
        </a:p>
      </dsp:txBody>
      <dsp:txXfrm>
        <a:off x="377397" y="3289349"/>
        <a:ext cx="2845604" cy="5579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4C1B-F7CC-4CD4-98AD-C16B449CA491}">
      <dsp:nvSpPr>
        <dsp:cNvPr id="0" name=""/>
        <dsp:cNvSpPr/>
      </dsp:nvSpPr>
      <dsp:spPr>
        <a:xfrm>
          <a:off x="396" y="0"/>
          <a:ext cx="3600003" cy="40681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C0474"/>
            </a:gs>
            <a:gs pos="100000">
              <a:srgbClr val="002060"/>
            </a:gs>
            <a:gs pos="55000">
              <a:srgbClr val="FFCDE7"/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000" b="1" kern="1200" dirty="0">
              <a:solidFill>
                <a:srgbClr val="FC04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Ensayo</a:t>
          </a:r>
          <a:endParaRPr lang="es-EC" sz="2800" b="1" kern="1200" dirty="0">
            <a:solidFill>
              <a:srgbClr val="FC047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6" y="0"/>
        <a:ext cx="3600003" cy="1220441"/>
      </dsp:txXfrm>
    </dsp:sp>
    <dsp:sp modelId="{68710A47-348D-42A6-A09A-9D2D4C4C9077}">
      <dsp:nvSpPr>
        <dsp:cNvPr id="0" name=""/>
        <dsp:cNvSpPr/>
      </dsp:nvSpPr>
      <dsp:spPr>
        <a:xfrm>
          <a:off x="360039" y="1220541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Muestra macerada en oscuridad</a:t>
          </a:r>
        </a:p>
      </dsp:txBody>
      <dsp:txXfrm>
        <a:off x="377397" y="1237899"/>
        <a:ext cx="2845604" cy="557925"/>
      </dsp:txXfrm>
    </dsp:sp>
    <dsp:sp modelId="{1D97B189-BF08-47EF-8B85-E439B3B4AF49}">
      <dsp:nvSpPr>
        <dsp:cNvPr id="0" name=""/>
        <dsp:cNvSpPr/>
      </dsp:nvSpPr>
      <dsp:spPr>
        <a:xfrm>
          <a:off x="360039" y="1904357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Dilución 1g en 10 mL Metanol</a:t>
          </a:r>
        </a:p>
      </dsp:txBody>
      <dsp:txXfrm>
        <a:off x="377397" y="1921715"/>
        <a:ext cx="2845604" cy="557925"/>
      </dsp:txXfrm>
    </dsp:sp>
    <dsp:sp modelId="{45692AE8-CACB-4D8B-9C63-77D0FCEB6E17}">
      <dsp:nvSpPr>
        <dsp:cNvPr id="0" name=""/>
        <dsp:cNvSpPr/>
      </dsp:nvSpPr>
      <dsp:spPr>
        <a:xfrm>
          <a:off x="360039" y="2588174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ABTS 7 </a:t>
          </a:r>
          <a:r>
            <a:rPr lang="es-EC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mM</a:t>
          </a: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 y persulfato de potasio 2.45 </a:t>
          </a:r>
          <a:r>
            <a:rPr lang="es-EC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mM</a:t>
          </a:r>
          <a:endParaRPr lang="es-EC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397" y="2605532"/>
        <a:ext cx="2845604" cy="557925"/>
      </dsp:txXfrm>
    </dsp:sp>
    <dsp:sp modelId="{58BB5402-7AF0-4B1C-BF3E-6400A9E37704}">
      <dsp:nvSpPr>
        <dsp:cNvPr id="0" name=""/>
        <dsp:cNvSpPr/>
      </dsp:nvSpPr>
      <dsp:spPr>
        <a:xfrm>
          <a:off x="360039" y="3271991"/>
          <a:ext cx="2880320" cy="5926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7 minutos en oscuridad, se medió la absorbancia a 734 nm. </a:t>
          </a:r>
        </a:p>
      </dsp:txBody>
      <dsp:txXfrm>
        <a:off x="377397" y="3289349"/>
        <a:ext cx="2845604" cy="5579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84C1B-F7CC-4CD4-98AD-C16B449CA491}">
      <dsp:nvSpPr>
        <dsp:cNvPr id="0" name=""/>
        <dsp:cNvSpPr/>
      </dsp:nvSpPr>
      <dsp:spPr>
        <a:xfrm>
          <a:off x="396" y="0"/>
          <a:ext cx="3600003" cy="40681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B050"/>
            </a:gs>
            <a:gs pos="100000">
              <a:srgbClr val="EDFEB8"/>
            </a:gs>
            <a:gs pos="55000">
              <a:srgbClr val="92D050"/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000" b="1" kern="1200" dirty="0">
              <a:solidFill>
                <a:srgbClr val="008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Ensayo</a:t>
          </a:r>
          <a:endParaRPr lang="es-EC" sz="2800" b="1" kern="1200" dirty="0">
            <a:solidFill>
              <a:srgbClr val="008E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6" y="0"/>
        <a:ext cx="3600003" cy="1220441"/>
      </dsp:txXfrm>
    </dsp:sp>
    <dsp:sp modelId="{68710A47-348D-42A6-A09A-9D2D4C4C9077}">
      <dsp:nvSpPr>
        <dsp:cNvPr id="0" name=""/>
        <dsp:cNvSpPr/>
      </dsp:nvSpPr>
      <dsp:spPr>
        <a:xfrm>
          <a:off x="360039" y="1220512"/>
          <a:ext cx="2880320" cy="4473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Muestra macerada en oscuridad</a:t>
          </a:r>
        </a:p>
      </dsp:txBody>
      <dsp:txXfrm>
        <a:off x="373142" y="1233615"/>
        <a:ext cx="2854114" cy="421180"/>
      </dsp:txXfrm>
    </dsp:sp>
    <dsp:sp modelId="{1D97B189-BF08-47EF-8B85-E439B3B4AF49}">
      <dsp:nvSpPr>
        <dsp:cNvPr id="0" name=""/>
        <dsp:cNvSpPr/>
      </dsp:nvSpPr>
      <dsp:spPr>
        <a:xfrm>
          <a:off x="360039" y="1736726"/>
          <a:ext cx="2880320" cy="4473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Dilución 1g en 10 mL Metanol</a:t>
          </a:r>
        </a:p>
      </dsp:txBody>
      <dsp:txXfrm>
        <a:off x="373142" y="1749829"/>
        <a:ext cx="2854114" cy="421180"/>
      </dsp:txXfrm>
    </dsp:sp>
    <dsp:sp modelId="{45692AE8-CACB-4D8B-9C63-77D0FCEB6E17}">
      <dsp:nvSpPr>
        <dsp:cNvPr id="0" name=""/>
        <dsp:cNvSpPr/>
      </dsp:nvSpPr>
      <dsp:spPr>
        <a:xfrm>
          <a:off x="360039" y="2252941"/>
          <a:ext cx="2880320" cy="8876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Solución FRAP (100mL de Buffer Acetato 0,3M a pH 3,6 + 10 mL de </a:t>
          </a:r>
          <a:r>
            <a:rPr lang="es-EC" sz="1400" kern="1200" dirty="0" err="1"/>
            <a:t>Trolox</a:t>
          </a:r>
          <a:r>
            <a:rPr lang="es-EC" sz="1400" kern="1200" dirty="0"/>
            <a:t> 10mM + 10 mL de cloruro férrico 20mM</a:t>
          </a:r>
        </a:p>
      </dsp:txBody>
      <dsp:txXfrm>
        <a:off x="386038" y="2278940"/>
        <a:ext cx="2828322" cy="835678"/>
      </dsp:txXfrm>
    </dsp:sp>
    <dsp:sp modelId="{58BB5402-7AF0-4B1C-BF3E-6400A9E37704}">
      <dsp:nvSpPr>
        <dsp:cNvPr id="0" name=""/>
        <dsp:cNvSpPr/>
      </dsp:nvSpPr>
      <dsp:spPr>
        <a:xfrm>
          <a:off x="360039" y="3209446"/>
          <a:ext cx="2880320" cy="65521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3 mL FRAP + 0,1 mL muestra +0,3 mL H2O. 4 minutos en oscuridad, se medió la absorbancia a 593 nm. </a:t>
          </a:r>
        </a:p>
      </dsp:txBody>
      <dsp:txXfrm>
        <a:off x="379230" y="3228637"/>
        <a:ext cx="2841938" cy="6168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1FBF1-54B3-406D-A02E-E71997CAFE4A}">
      <dsp:nvSpPr>
        <dsp:cNvPr id="0" name=""/>
        <dsp:cNvSpPr/>
      </dsp:nvSpPr>
      <dsp:spPr>
        <a:xfrm>
          <a:off x="0" y="0"/>
          <a:ext cx="3528392" cy="40970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25000"/>
              </a:schemeClr>
            </a:gs>
            <a:gs pos="100000">
              <a:schemeClr val="accent1"/>
            </a:gs>
            <a:gs pos="55000">
              <a:schemeClr val="accent1">
                <a:lumMod val="50000"/>
              </a:schemeClr>
            </a:gs>
          </a:gsLst>
          <a:path path="circle">
            <a:fillToRect t="100000" r="100000"/>
          </a:path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0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Ensayo</a:t>
          </a:r>
        </a:p>
      </dsp:txBody>
      <dsp:txXfrm>
        <a:off x="0" y="0"/>
        <a:ext cx="3528392" cy="1229104"/>
      </dsp:txXfrm>
    </dsp:sp>
    <dsp:sp modelId="{09648208-6871-4992-85C4-7778402B196D}">
      <dsp:nvSpPr>
        <dsp:cNvPr id="0" name=""/>
        <dsp:cNvSpPr/>
      </dsp:nvSpPr>
      <dsp:spPr>
        <a:xfrm>
          <a:off x="352839" y="1229253"/>
          <a:ext cx="2822713" cy="4872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>
          <a:glow>
            <a:schemeClr val="accent1"/>
          </a:glow>
          <a:softEdge rad="381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 0.4 mL del extracto de cada muestra</a:t>
          </a:r>
        </a:p>
      </dsp:txBody>
      <dsp:txXfrm>
        <a:off x="367109" y="1243523"/>
        <a:ext cx="2794173" cy="458683"/>
      </dsp:txXfrm>
    </dsp:sp>
    <dsp:sp modelId="{CD1CC793-ED52-4E54-AD2B-145B1D208D3C}">
      <dsp:nvSpPr>
        <dsp:cNvPr id="0" name=""/>
        <dsp:cNvSpPr/>
      </dsp:nvSpPr>
      <dsp:spPr>
        <a:xfrm>
          <a:off x="352839" y="1788994"/>
          <a:ext cx="2822713" cy="471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>
          <a:glow>
            <a:schemeClr val="accent1"/>
          </a:glow>
          <a:softEdge rad="381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0,4 mL de reactivo </a:t>
          </a:r>
          <a:r>
            <a:rPr lang="es-EC" sz="1400" kern="1200" dirty="0" err="1"/>
            <a:t>Folin-Ciocalteu</a:t>
          </a:r>
          <a:endParaRPr lang="es-EC" sz="1400" kern="1200" dirty="0"/>
        </a:p>
      </dsp:txBody>
      <dsp:txXfrm>
        <a:off x="366645" y="1802800"/>
        <a:ext cx="2795101" cy="443754"/>
      </dsp:txXfrm>
    </dsp:sp>
    <dsp:sp modelId="{7F9E0CC9-6523-4080-A69B-0F9F20DFA477}">
      <dsp:nvSpPr>
        <dsp:cNvPr id="0" name=""/>
        <dsp:cNvSpPr/>
      </dsp:nvSpPr>
      <dsp:spPr>
        <a:xfrm>
          <a:off x="352839" y="2332879"/>
          <a:ext cx="2822713" cy="471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>
          <a:glow>
            <a:schemeClr val="accent1"/>
          </a:glow>
          <a:softEdge rad="381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2 mL de H2O, reposo 5 min</a:t>
          </a:r>
        </a:p>
      </dsp:txBody>
      <dsp:txXfrm>
        <a:off x="366645" y="2346685"/>
        <a:ext cx="2795101" cy="443754"/>
      </dsp:txXfrm>
    </dsp:sp>
    <dsp:sp modelId="{09120090-8F0C-43F6-AF6B-5D8162B03FBE}">
      <dsp:nvSpPr>
        <dsp:cNvPr id="0" name=""/>
        <dsp:cNvSpPr/>
      </dsp:nvSpPr>
      <dsp:spPr>
        <a:xfrm>
          <a:off x="352839" y="2876764"/>
          <a:ext cx="2822713" cy="471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>
          <a:glow>
            <a:schemeClr val="accent1"/>
          </a:glow>
          <a:softEdge rad="381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0,4 mL Carbonato de Sodio (20%) + 0,8 mL de H2O</a:t>
          </a:r>
        </a:p>
      </dsp:txBody>
      <dsp:txXfrm>
        <a:off x="366645" y="2890570"/>
        <a:ext cx="2795101" cy="443754"/>
      </dsp:txXfrm>
    </dsp:sp>
    <dsp:sp modelId="{0672197C-7ADA-4878-ADB7-2E30A05D2C54}">
      <dsp:nvSpPr>
        <dsp:cNvPr id="0" name=""/>
        <dsp:cNvSpPr/>
      </dsp:nvSpPr>
      <dsp:spPr>
        <a:xfrm>
          <a:off x="352839" y="3420648"/>
          <a:ext cx="2822713" cy="4713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>
          <a:glow>
            <a:schemeClr val="accent1"/>
          </a:glow>
          <a:softEdge rad="381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Reposo por 1h y medición de la absorbancia a 765 nm. </a:t>
          </a:r>
        </a:p>
      </dsp:txBody>
      <dsp:txXfrm>
        <a:off x="366645" y="3434454"/>
        <a:ext cx="2795101" cy="443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4940E-131B-4C7F-9F3E-969D4D19D09E}" type="datetimeFigureOut">
              <a:rPr lang="es-EC" smtClean="0"/>
              <a:pPr/>
              <a:t>23/8/2021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24C61-EE73-4030-B6C8-4E37F90934FB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222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651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6790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694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En la Tabla.20 se observa que todas las muestras ostentan presencia de terpenos, antocianinas, taninos, flavonoides, saponinas y </a:t>
            </a:r>
            <a:r>
              <a:rPr lang="es-EC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acaloides</a:t>
            </a:r>
            <a:r>
              <a:rPr lang="es-EC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800" b="0" i="0" u="none" strike="noStrike" kern="1200" baseline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Alvarez-Gomez</a:t>
            </a:r>
            <a:r>
              <a:rPr lang="es-EC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(2016) menciona que, de forma ideal los niveles de agua comparados con los niveles de materia orgánica deben ser mínimos para registrar una buena producción de componentes bioactivos 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02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652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s-EC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7449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030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9045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Dentro de las mismas especies se genera una variación ocasionada por los microambientes.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8550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9961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24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Gómez, (2013) indica que los extractos de algas marinas presentan capacidad de atracción de radicales libres, con mecanismos de oxido reducción y da cabida para inhibir la peroxidación lipídica.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9990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43978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7424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599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439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Singh et al., (2017) señalan que en estudios recientes se ha demostrado que las algas poseen compuestos bioactivos con actividades antivirales antifúngicas, antibacterianas, antioxidantes, etc..</a:t>
            </a:r>
            <a:endParaRPr lang="es-EC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55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11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 uso a nivel industrial se ha centrado la producción de compuestos químicos como la agarosa, espesantes naturales, generación de biopolímeros, composición de biodiesel, entre otros (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Haydelba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 al., 2020). En el caso de macroalgas,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Garcia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-Galaz et al., (2014) menciona que son reservorios nutricionales de gran importancia con baja cantidad de grasas, calorías y lípidos con alta concentración de proteínas, polisacáridos y metabolitos secundarios de potencial terapéutico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9860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103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6640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839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4C61-EE73-4030-B6C8-4E37F90934FB}" type="slidenum">
              <a:rPr lang="es-EC" smtClean="0"/>
              <a:pPr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662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4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184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043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A95D0F-0704-48D1-B38F-55967409B3BB}" type="datetimeFigureOut">
              <a:rPr lang="es-EC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23/8/2021</a:t>
            </a:fld>
            <a:endParaRPr lang="es-EC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C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E1EFEC-BA32-419F-B561-FDAF47EB7E7D}" type="slidenum">
              <a:rPr lang="es-EC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3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89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587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825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123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908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3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1030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014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6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3" Type="http://schemas.openxmlformats.org/officeDocument/2006/relationships/image" Target="../media/image5.jpeg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Relationship Id="rId14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.jpeg"/><Relationship Id="rId7" Type="http://schemas.openxmlformats.org/officeDocument/2006/relationships/image" Target="../media/image55.png"/><Relationship Id="rId12" Type="http://schemas.microsoft.com/office/2007/relationships/hdphoto" Target="../media/hdphoto1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microsoft.com/office/2007/relationships/hdphoto" Target="../media/hdphoto16.wdp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4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10" Type="http://schemas.microsoft.com/office/2007/relationships/hdphoto" Target="../media/hdphoto19.wdp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0.emf"/><Relationship Id="rId10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5.jpeg"/><Relationship Id="rId4" Type="http://schemas.openxmlformats.org/officeDocument/2006/relationships/diagramData" Target="../diagrams/data2.xml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microsoft.com/office/2007/relationships/hdphoto" Target="../media/hdphoto4.wdp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emf"/><Relationship Id="rId5" Type="http://schemas.microsoft.com/office/2007/relationships/hdphoto" Target="../media/hdphoto3.wdp"/><Relationship Id="rId10" Type="http://schemas.openxmlformats.org/officeDocument/2006/relationships/image" Target="../media/image16.emf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2.wdp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301439" y="1657914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sz="2400" b="1" dirty="0">
              <a:latin typeface="Calibri" panose="020F0502020204030204" pitchFamily="34" charset="0"/>
              <a:ea typeface="Times New Roman" pitchFamily="18" charset="0"/>
              <a:cs typeface="Calibri" panose="020F0502020204030204" pitchFamily="34" charset="0"/>
            </a:endParaRPr>
          </a:p>
          <a:p>
            <a:pPr algn="ctr"/>
            <a:r>
              <a:rPr lang="es-EC" sz="2400" b="1" dirty="0">
                <a:latin typeface="Calibri" panose="020F0502020204030204" pitchFamily="34" charset="0"/>
                <a:cs typeface="Calibri" panose="020F0502020204030204" pitchFamily="34" charset="0"/>
              </a:rPr>
              <a:t>EVALUACIÓN DE LA FITOQUÍMICA Y DEL CARÁCTER ANTIOXIDANTE DE VARIEDADES DE ALGAS MARINAS Chlorophyta, Phaeophyta Y Rodophyta PROCEDENTES DE LA ZONA COSTERA DE MANABÍ - ECUADOR.</a:t>
            </a:r>
            <a:endParaRPr lang="es-E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JOSSELYNE BRICEÑO</a:t>
            </a:r>
          </a:p>
          <a:p>
            <a:pPr algn="ctr"/>
            <a:endParaRPr lang="es-E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Director: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Raluca Mihai,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PhD. </a:t>
            </a:r>
          </a:p>
          <a:p>
            <a:pPr algn="ctr"/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Agosto, 2021</a:t>
            </a:r>
            <a:endParaRPr lang="es-EC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2270990" y="113743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38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PROYECTO DE TITULACIÓN</a:t>
            </a:r>
          </a:p>
        </p:txBody>
      </p:sp>
      <p:pic>
        <p:nvPicPr>
          <p:cNvPr id="4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123747"/>
            <a:ext cx="4320480" cy="1117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9269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442E0C3-622E-42FF-A72D-8A51578EF0A2}"/>
              </a:ext>
            </a:extLst>
          </p:cNvPr>
          <p:cNvGrpSpPr/>
          <p:nvPr/>
        </p:nvGrpSpPr>
        <p:grpSpPr>
          <a:xfrm>
            <a:off x="2007529" y="789327"/>
            <a:ext cx="4468754" cy="1362504"/>
            <a:chOff x="653677" y="17545"/>
            <a:chExt cx="2345791" cy="1280843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A834E33-8D90-4E36-B06D-2A63EA3607F1}"/>
                </a:ext>
              </a:extLst>
            </p:cNvPr>
            <p:cNvSpPr/>
            <p:nvPr/>
          </p:nvSpPr>
          <p:spPr>
            <a:xfrm>
              <a:off x="653677" y="17545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9" name="Rectángulo: esquinas redondeadas 4">
              <a:extLst>
                <a:ext uri="{FF2B5EF4-FFF2-40B4-BE49-F238E27FC236}">
                  <a16:creationId xmlns:a16="http://schemas.microsoft.com/office/drawing/2014/main" id="{B091CE09-E70B-497D-8EDC-E08F19EAF61C}"/>
                </a:ext>
              </a:extLst>
            </p:cNvPr>
            <p:cNvSpPr txBox="1"/>
            <p:nvPr/>
          </p:nvSpPr>
          <p:spPr>
            <a:xfrm>
              <a:off x="1080023" y="22203"/>
              <a:ext cx="1919445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>
                  <a:ln w="0"/>
                  <a:solidFill>
                    <a:srgbClr val="EB761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Recolección de muestras</a:t>
              </a:r>
            </a:p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2000" b="1" kern="1200" dirty="0">
                <a:ln w="0"/>
                <a:solidFill>
                  <a:srgbClr val="EB76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53" name="Lágrima 52">
            <a:extLst>
              <a:ext uri="{FF2B5EF4-FFF2-40B4-BE49-F238E27FC236}">
                <a16:creationId xmlns:a16="http://schemas.microsoft.com/office/drawing/2014/main" id="{C0675A7D-99E5-4A1A-A163-A348D0058B9D}"/>
              </a:ext>
            </a:extLst>
          </p:cNvPr>
          <p:cNvSpPr/>
          <p:nvPr/>
        </p:nvSpPr>
        <p:spPr>
          <a:xfrm flipH="1">
            <a:off x="624684" y="781842"/>
            <a:ext cx="2250752" cy="1551526"/>
          </a:xfrm>
          <a:prstGeom prst="teardrop">
            <a:avLst/>
          </a:prstGeom>
          <a:gradFill flip="none" rotWithShape="1">
            <a:gsLst>
              <a:gs pos="0">
                <a:srgbClr val="FDB5C6"/>
              </a:gs>
              <a:gs pos="50000">
                <a:srgbClr val="6BD3AB"/>
              </a:gs>
              <a:gs pos="100000">
                <a:srgbClr val="FFFF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670404" y="28871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  <a:br>
              <a:rPr lang="es-EC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 descr="C:\Users\XAVIER\Desktop\Comunicado-2-1.jpg">
            <a:extLst>
              <a:ext uri="{FF2B5EF4-FFF2-40B4-BE49-F238E27FC236}">
                <a16:creationId xmlns:a16="http://schemas.microsoft.com/office/drawing/2014/main" id="{1FCF8698-115A-4497-9BA9-44DF0B8E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CDEE48E-3AC0-42AF-BD56-522547939728}"/>
              </a:ext>
            </a:extLst>
          </p:cNvPr>
          <p:cNvSpPr/>
          <p:nvPr/>
        </p:nvSpPr>
        <p:spPr>
          <a:xfrm>
            <a:off x="5898841" y="794019"/>
            <a:ext cx="286476" cy="1357812"/>
          </a:xfrm>
          <a:prstGeom prst="roundRect">
            <a:avLst/>
          </a:prstGeom>
          <a:solidFill>
            <a:srgbClr val="FDB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3F574D9-B0FB-407E-8DFC-CEC63DD1E09C}"/>
              </a:ext>
            </a:extLst>
          </p:cNvPr>
          <p:cNvGrpSpPr/>
          <p:nvPr/>
        </p:nvGrpSpPr>
        <p:grpSpPr>
          <a:xfrm>
            <a:off x="6238530" y="810357"/>
            <a:ext cx="4347328" cy="1362504"/>
            <a:chOff x="544898" y="25302"/>
            <a:chExt cx="2271609" cy="1280843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D707C76-97E3-4996-A53A-39AFF73CB08B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id="{C1522D9D-9181-4E15-B9D4-37F039872DB1}"/>
                </a:ext>
              </a:extLst>
            </p:cNvPr>
            <p:cNvSpPr txBox="1"/>
            <p:nvPr/>
          </p:nvSpPr>
          <p:spPr>
            <a:xfrm>
              <a:off x="544898" y="83681"/>
              <a:ext cx="1741609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>
                  <a:solidFill>
                    <a:srgbClr val="27DD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Obtención de extractos</a:t>
              </a:r>
            </a:p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>
                  <a:solidFill>
                    <a:srgbClr val="27DD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5637DE0-F202-431E-A56C-16ED7F7DEAC3}"/>
              </a:ext>
            </a:extLst>
          </p:cNvPr>
          <p:cNvGrpSpPr/>
          <p:nvPr/>
        </p:nvGrpSpPr>
        <p:grpSpPr>
          <a:xfrm>
            <a:off x="2037496" y="3051651"/>
            <a:ext cx="4601007" cy="1362505"/>
            <a:chOff x="681768" y="25302"/>
            <a:chExt cx="2464497" cy="1280843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02B6948F-4A11-40A8-AFC1-8B0EE104A968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20" name="Rectángulo: esquinas redondeadas 4">
              <a:extLst>
                <a:ext uri="{FF2B5EF4-FFF2-40B4-BE49-F238E27FC236}">
                  <a16:creationId xmlns:a16="http://schemas.microsoft.com/office/drawing/2014/main" id="{27C962ED-2284-4A69-893F-828A47050C57}"/>
                </a:ext>
              </a:extLst>
            </p:cNvPr>
            <p:cNvSpPr txBox="1"/>
            <p:nvPr/>
          </p:nvSpPr>
          <p:spPr>
            <a:xfrm>
              <a:off x="1136578" y="100646"/>
              <a:ext cx="2009687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r>
                <a:rPr lang="es-ES" sz="2000" dirty="0">
                  <a:solidFill>
                    <a:srgbClr val="34B4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Pruebas cualitativas</a:t>
              </a:r>
            </a:p>
            <a:p>
              <a:endParaRPr lang="es-ES" sz="2000" dirty="0">
                <a:solidFill>
                  <a:srgbClr val="34B4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Pergamino: horizontal 21">
            <a:extLst>
              <a:ext uri="{FF2B5EF4-FFF2-40B4-BE49-F238E27FC236}">
                <a16:creationId xmlns:a16="http://schemas.microsoft.com/office/drawing/2014/main" id="{8C51DDFA-62A6-40EA-84D6-91F3DEA90772}"/>
              </a:ext>
            </a:extLst>
          </p:cNvPr>
          <p:cNvSpPr/>
          <p:nvPr/>
        </p:nvSpPr>
        <p:spPr>
          <a:xfrm rot="16200000">
            <a:off x="1002207" y="2655621"/>
            <a:ext cx="1551526" cy="2250752"/>
          </a:xfrm>
          <a:prstGeom prst="teardrop">
            <a:avLst/>
          </a:prstGeom>
          <a:gradFill flip="none" rotWithShape="1">
            <a:gsLst>
              <a:gs pos="0">
                <a:srgbClr val="247E69"/>
              </a:gs>
              <a:gs pos="35000">
                <a:srgbClr val="2FA3AF"/>
              </a:gs>
              <a:gs pos="73000">
                <a:srgbClr val="23E1A6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Pergamino: horizontal 25">
            <a:extLst>
              <a:ext uri="{FF2B5EF4-FFF2-40B4-BE49-F238E27FC236}">
                <a16:creationId xmlns:a16="http://schemas.microsoft.com/office/drawing/2014/main" id="{FBE8B3FB-D13D-497D-9E12-66E9669FB1F1}"/>
              </a:ext>
            </a:extLst>
          </p:cNvPr>
          <p:cNvSpPr/>
          <p:nvPr/>
        </p:nvSpPr>
        <p:spPr>
          <a:xfrm rot="5400000" flipH="1">
            <a:off x="10153718" y="387817"/>
            <a:ext cx="1440716" cy="2250751"/>
          </a:xfrm>
          <a:prstGeom prst="teardrop">
            <a:avLst/>
          </a:prstGeom>
          <a:gradFill flip="none" rotWithShape="1">
            <a:gsLst>
              <a:gs pos="0">
                <a:srgbClr val="C00000"/>
              </a:gs>
              <a:gs pos="41000">
                <a:srgbClr val="2ED642"/>
              </a:gs>
              <a:gs pos="80000">
                <a:srgbClr val="FFFF00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DA3C86B-358E-4943-9F19-1EDB00253EFB}"/>
              </a:ext>
            </a:extLst>
          </p:cNvPr>
          <p:cNvGrpSpPr/>
          <p:nvPr/>
        </p:nvGrpSpPr>
        <p:grpSpPr>
          <a:xfrm flipH="1">
            <a:off x="4422519" y="4643479"/>
            <a:ext cx="4568186" cy="2369014"/>
            <a:chOff x="442357" y="25302"/>
            <a:chExt cx="2374150" cy="1981862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0C947B0-BB2B-4AFF-8D79-741A29CE30C4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31" name="Rectángulo: esquinas redondeadas 4">
              <a:extLst>
                <a:ext uri="{FF2B5EF4-FFF2-40B4-BE49-F238E27FC236}">
                  <a16:creationId xmlns:a16="http://schemas.microsoft.com/office/drawing/2014/main" id="{13E2A9BE-8961-4750-AA14-6798D82496C3}"/>
                </a:ext>
              </a:extLst>
            </p:cNvPr>
            <p:cNvSpPr txBox="1"/>
            <p:nvPr/>
          </p:nvSpPr>
          <p:spPr>
            <a:xfrm>
              <a:off x="442357" y="851373"/>
              <a:ext cx="2009687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r>
                <a:rPr lang="es-EC" sz="2000" dirty="0">
                  <a:solidFill>
                    <a:srgbClr val="F5659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Análisis estadístico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1356555-7B51-4174-ACD4-AE7B5DF98A13}"/>
              </a:ext>
            </a:extLst>
          </p:cNvPr>
          <p:cNvGrpSpPr/>
          <p:nvPr/>
        </p:nvGrpSpPr>
        <p:grpSpPr>
          <a:xfrm flipH="1">
            <a:off x="6635487" y="3025101"/>
            <a:ext cx="4532512" cy="1553294"/>
            <a:chOff x="681768" y="25302"/>
            <a:chExt cx="2134739" cy="1299450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3678F592-F3FA-44F4-B410-BE8C1DAE02D7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34" name="Rectángulo: esquinas redondeadas 4">
              <a:extLst>
                <a:ext uri="{FF2B5EF4-FFF2-40B4-BE49-F238E27FC236}">
                  <a16:creationId xmlns:a16="http://schemas.microsoft.com/office/drawing/2014/main" id="{192926CA-9550-473A-A043-DA825D5AB8B9}"/>
                </a:ext>
              </a:extLst>
            </p:cNvPr>
            <p:cNvSpPr txBox="1"/>
            <p:nvPr/>
          </p:nvSpPr>
          <p:spPr>
            <a:xfrm>
              <a:off x="1234974" y="168961"/>
              <a:ext cx="1423170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lvl="0"/>
              <a:r>
                <a:rPr lang="es-EC" sz="2000" dirty="0">
                  <a:solidFill>
                    <a:srgbClr val="23E1A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Pruebas cuantitativas</a:t>
              </a:r>
            </a:p>
          </p:txBody>
        </p:sp>
      </p:grpSp>
      <p:sp>
        <p:nvSpPr>
          <p:cNvPr id="39" name="Elipse 38">
            <a:extLst>
              <a:ext uri="{FF2B5EF4-FFF2-40B4-BE49-F238E27FC236}">
                <a16:creationId xmlns:a16="http://schemas.microsoft.com/office/drawing/2014/main" id="{A06E19C0-4C0C-47E3-BBD6-BA640D202722}"/>
              </a:ext>
            </a:extLst>
          </p:cNvPr>
          <p:cNvSpPr/>
          <p:nvPr/>
        </p:nvSpPr>
        <p:spPr>
          <a:xfrm flipH="1">
            <a:off x="789300" y="943383"/>
            <a:ext cx="1739455" cy="1229479"/>
          </a:xfrm>
          <a:prstGeom prst="ellipse">
            <a:avLst/>
          </a:prstGeom>
          <a:gradFill flip="none" rotWithShape="1">
            <a:gsLst>
              <a:gs pos="0">
                <a:srgbClr val="D7D7D7">
                  <a:alpha val="72941"/>
                </a:srgbClr>
              </a:gs>
              <a:gs pos="76000">
                <a:srgbClr val="EEEEEE">
                  <a:alpha val="57647"/>
                </a:srgbClr>
              </a:gs>
              <a:gs pos="46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36" name="Lágrima 35">
            <a:extLst>
              <a:ext uri="{FF2B5EF4-FFF2-40B4-BE49-F238E27FC236}">
                <a16:creationId xmlns:a16="http://schemas.microsoft.com/office/drawing/2014/main" id="{D8C42295-9E52-4AC3-876D-90EC8A4D4E65}"/>
              </a:ext>
            </a:extLst>
          </p:cNvPr>
          <p:cNvSpPr/>
          <p:nvPr/>
        </p:nvSpPr>
        <p:spPr>
          <a:xfrm>
            <a:off x="9649252" y="2994667"/>
            <a:ext cx="2250752" cy="1551526"/>
          </a:xfrm>
          <a:prstGeom prst="teardrop">
            <a:avLst/>
          </a:prstGeom>
          <a:gradFill flip="none" rotWithShape="1">
            <a:gsLst>
              <a:gs pos="0">
                <a:srgbClr val="D95D11"/>
              </a:gs>
              <a:gs pos="50000">
                <a:srgbClr val="6BD3AB"/>
              </a:gs>
              <a:gs pos="100000">
                <a:srgbClr val="C1F9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3B178D7C-5F6F-4BC8-9614-2C53C05BB9FF}"/>
              </a:ext>
            </a:extLst>
          </p:cNvPr>
          <p:cNvSpPr/>
          <p:nvPr/>
        </p:nvSpPr>
        <p:spPr>
          <a:xfrm flipH="1">
            <a:off x="9930415" y="882365"/>
            <a:ext cx="1739455" cy="1229479"/>
          </a:xfrm>
          <a:prstGeom prst="ellipse">
            <a:avLst/>
          </a:prstGeom>
          <a:gradFill flip="none" rotWithShape="1">
            <a:gsLst>
              <a:gs pos="0">
                <a:srgbClr val="D7D7D7">
                  <a:alpha val="72941"/>
                </a:srgbClr>
              </a:gs>
              <a:gs pos="76000">
                <a:srgbClr val="EEEEEE">
                  <a:alpha val="57647"/>
                </a:srgbClr>
              </a:gs>
              <a:gs pos="46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FBE8D0EA-5F7B-4901-920E-6D0A13FD9D55}"/>
              </a:ext>
            </a:extLst>
          </p:cNvPr>
          <p:cNvSpPr/>
          <p:nvPr/>
        </p:nvSpPr>
        <p:spPr>
          <a:xfrm flipH="1">
            <a:off x="880332" y="3155690"/>
            <a:ext cx="1739455" cy="1229479"/>
          </a:xfrm>
          <a:prstGeom prst="ellipse">
            <a:avLst/>
          </a:prstGeom>
          <a:gradFill flip="none" rotWithShape="1">
            <a:gsLst>
              <a:gs pos="0">
                <a:srgbClr val="D7D7D7">
                  <a:alpha val="72941"/>
                </a:srgbClr>
              </a:gs>
              <a:gs pos="76000">
                <a:srgbClr val="EEEEEE">
                  <a:alpha val="57647"/>
                </a:srgbClr>
              </a:gs>
              <a:gs pos="46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EA8D205-ECD1-45C6-B22E-18AA47A7116C}"/>
              </a:ext>
            </a:extLst>
          </p:cNvPr>
          <p:cNvSpPr txBox="1"/>
          <p:nvPr/>
        </p:nvSpPr>
        <p:spPr>
          <a:xfrm>
            <a:off x="1165272" y="1302531"/>
            <a:ext cx="987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1800" b="1" dirty="0">
                <a:latin typeface="+mn-lt"/>
                <a:cs typeface="Times New Roman" panose="02020603050405020304" pitchFamily="18" charset="0"/>
              </a:rPr>
              <a:t>FASE 1</a:t>
            </a:r>
            <a:endParaRPr lang="es-EC" sz="1800" b="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9E22D65-1A35-4B0A-A63E-83E7E03235B9}"/>
              </a:ext>
            </a:extLst>
          </p:cNvPr>
          <p:cNvSpPr txBox="1"/>
          <p:nvPr/>
        </p:nvSpPr>
        <p:spPr>
          <a:xfrm>
            <a:off x="10322232" y="1283270"/>
            <a:ext cx="1008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1800" b="1" dirty="0">
                <a:latin typeface="+mn-lt"/>
                <a:cs typeface="Times New Roman" panose="02020603050405020304" pitchFamily="18" charset="0"/>
              </a:rPr>
              <a:t>FASE 2</a:t>
            </a:r>
            <a:endParaRPr lang="es-EC" sz="1800" b="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B4768CC6-BF28-478A-9A83-02BB95C9380E}"/>
              </a:ext>
            </a:extLst>
          </p:cNvPr>
          <p:cNvSpPr/>
          <p:nvPr/>
        </p:nvSpPr>
        <p:spPr>
          <a:xfrm flipH="1">
            <a:off x="9903316" y="3155689"/>
            <a:ext cx="1739455" cy="1229479"/>
          </a:xfrm>
          <a:prstGeom prst="ellipse">
            <a:avLst/>
          </a:prstGeom>
          <a:gradFill flip="none" rotWithShape="1">
            <a:gsLst>
              <a:gs pos="0">
                <a:srgbClr val="D7D7D7">
                  <a:alpha val="72941"/>
                </a:srgbClr>
              </a:gs>
              <a:gs pos="76000">
                <a:srgbClr val="EEEEEE">
                  <a:alpha val="57647"/>
                </a:srgbClr>
              </a:gs>
              <a:gs pos="46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F720ED4-1484-4A07-B62D-835AED7D4F57}"/>
              </a:ext>
            </a:extLst>
          </p:cNvPr>
          <p:cNvSpPr txBox="1"/>
          <p:nvPr/>
        </p:nvSpPr>
        <p:spPr>
          <a:xfrm>
            <a:off x="1244408" y="3518277"/>
            <a:ext cx="1078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1800" b="1" dirty="0">
                <a:latin typeface="+mn-lt"/>
                <a:cs typeface="Times New Roman" panose="02020603050405020304" pitchFamily="18" charset="0"/>
              </a:rPr>
              <a:t>FASE 3</a:t>
            </a:r>
            <a:endParaRPr lang="es-EC" sz="1800" b="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BE8FDD-788E-44C4-B55A-F7CFE582CEB1}"/>
              </a:ext>
            </a:extLst>
          </p:cNvPr>
          <p:cNvSpPr txBox="1"/>
          <p:nvPr/>
        </p:nvSpPr>
        <p:spPr>
          <a:xfrm>
            <a:off x="10221658" y="3545086"/>
            <a:ext cx="1439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1800" b="1" dirty="0">
                <a:latin typeface="+mn-lt"/>
                <a:cs typeface="Times New Roman" panose="02020603050405020304" pitchFamily="18" charset="0"/>
              </a:rPr>
              <a:t>FASE 4</a:t>
            </a:r>
            <a:endParaRPr lang="es-EC" sz="1800" b="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19A9313A-EA99-4AE8-BE93-B57EDA5C028F}"/>
              </a:ext>
            </a:extLst>
          </p:cNvPr>
          <p:cNvSpPr/>
          <p:nvPr/>
        </p:nvSpPr>
        <p:spPr>
          <a:xfrm>
            <a:off x="6496165" y="789030"/>
            <a:ext cx="286476" cy="1357812"/>
          </a:xfrm>
          <a:prstGeom prst="roundRect">
            <a:avLst/>
          </a:prstGeom>
          <a:solidFill>
            <a:srgbClr val="F68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A931AE88-A5B2-4276-BAB6-C6F560DCB4EF}"/>
              </a:ext>
            </a:extLst>
          </p:cNvPr>
          <p:cNvSpPr/>
          <p:nvPr/>
        </p:nvSpPr>
        <p:spPr>
          <a:xfrm>
            <a:off x="5700557" y="3039438"/>
            <a:ext cx="329567" cy="1357812"/>
          </a:xfrm>
          <a:prstGeom prst="roundRect">
            <a:avLst/>
          </a:prstGeom>
          <a:solidFill>
            <a:srgbClr val="2ED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F2B206C0-6AD9-465D-9E71-A614889D9666}"/>
              </a:ext>
            </a:extLst>
          </p:cNvPr>
          <p:cNvSpPr/>
          <p:nvPr/>
        </p:nvSpPr>
        <p:spPr>
          <a:xfrm>
            <a:off x="6631797" y="3002859"/>
            <a:ext cx="243955" cy="135781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6F3C334-5596-4C0A-952B-63F170145177}"/>
              </a:ext>
            </a:extLst>
          </p:cNvPr>
          <p:cNvSpPr/>
          <p:nvPr/>
        </p:nvSpPr>
        <p:spPr>
          <a:xfrm>
            <a:off x="5024192" y="4165273"/>
            <a:ext cx="2250752" cy="1636254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56592"/>
              </a:gs>
              <a:gs pos="100000">
                <a:srgbClr val="FDB5C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A3CFBD97-0279-4F7F-B51C-DE3F7A1B6449}"/>
              </a:ext>
            </a:extLst>
          </p:cNvPr>
          <p:cNvSpPr/>
          <p:nvPr/>
        </p:nvSpPr>
        <p:spPr>
          <a:xfrm flipH="1">
            <a:off x="5296351" y="4387932"/>
            <a:ext cx="1739455" cy="1229479"/>
          </a:xfrm>
          <a:prstGeom prst="ellipse">
            <a:avLst/>
          </a:prstGeom>
          <a:gradFill flip="none" rotWithShape="1">
            <a:gsLst>
              <a:gs pos="0">
                <a:srgbClr val="D7D7D7">
                  <a:alpha val="72941"/>
                </a:srgbClr>
              </a:gs>
              <a:gs pos="76000">
                <a:srgbClr val="EEEEEE">
                  <a:alpha val="57647"/>
                </a:srgbClr>
              </a:gs>
              <a:gs pos="46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FD42567-425E-42D8-A457-AF528872A5CF}"/>
              </a:ext>
            </a:extLst>
          </p:cNvPr>
          <p:cNvSpPr txBox="1"/>
          <p:nvPr/>
        </p:nvSpPr>
        <p:spPr>
          <a:xfrm>
            <a:off x="5649077" y="4785476"/>
            <a:ext cx="784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1800" b="1" dirty="0">
                <a:latin typeface="+mn-lt"/>
                <a:cs typeface="Times New Roman" panose="02020603050405020304" pitchFamily="18" charset="0"/>
              </a:rPr>
              <a:t>FASE </a:t>
            </a:r>
            <a:r>
              <a:rPr lang="es-EC" b="1" dirty="0">
                <a:cs typeface="Times New Roman" panose="02020603050405020304" pitchFamily="18" charset="0"/>
              </a:rPr>
              <a:t>5</a:t>
            </a:r>
            <a:endParaRPr lang="es-EC" sz="1800" b="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88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 txBox="1">
            <a:spLocks/>
          </p:cNvSpPr>
          <p:nvPr/>
        </p:nvSpPr>
        <p:spPr>
          <a:xfrm>
            <a:off x="3565376" y="-16672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993291" y="1416363"/>
            <a:ext cx="1794119" cy="29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i="1" dirty="0"/>
          </a:p>
        </p:txBody>
      </p:sp>
      <p:sp>
        <p:nvSpPr>
          <p:cNvPr id="13" name="Rectángulo 12"/>
          <p:cNvSpPr/>
          <p:nvPr/>
        </p:nvSpPr>
        <p:spPr>
          <a:xfrm>
            <a:off x="977827" y="1395599"/>
            <a:ext cx="1953781" cy="299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s-EC" sz="1600" b="0" i="1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487672" y="1268760"/>
            <a:ext cx="2197746" cy="37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i="1" dirty="0"/>
          </a:p>
        </p:txBody>
      </p:sp>
      <p:pic>
        <p:nvPicPr>
          <p:cNvPr id="21" name="Picture 1" descr="C:\Users\XAVIER\Desktop\Comunicado-2-1.jpg">
            <a:extLst>
              <a:ext uri="{FF2B5EF4-FFF2-40B4-BE49-F238E27FC236}">
                <a16:creationId xmlns:a16="http://schemas.microsoft.com/office/drawing/2014/main" id="{1F7EE83B-5F90-485F-B4F9-383917ED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sp>
        <p:nvSpPr>
          <p:cNvPr id="15" name="Rectángulo 14"/>
          <p:cNvSpPr/>
          <p:nvPr/>
        </p:nvSpPr>
        <p:spPr>
          <a:xfrm>
            <a:off x="820041" y="3779736"/>
            <a:ext cx="270270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s-EC" sz="1600" b="0" i="1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138416" y="4870966"/>
            <a:ext cx="1519306" cy="367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i="1" dirty="0"/>
          </a:p>
        </p:txBody>
      </p:sp>
      <p:sp>
        <p:nvSpPr>
          <p:cNvPr id="19" name="Rectángulo 18"/>
          <p:cNvSpPr/>
          <p:nvPr/>
        </p:nvSpPr>
        <p:spPr>
          <a:xfrm>
            <a:off x="8598722" y="3026303"/>
            <a:ext cx="2591401" cy="346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i="1" dirty="0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0EB2E8D-FDFB-449D-A41B-5A6236819FFE}"/>
              </a:ext>
            </a:extLst>
          </p:cNvPr>
          <p:cNvGrpSpPr/>
          <p:nvPr/>
        </p:nvGrpSpPr>
        <p:grpSpPr>
          <a:xfrm>
            <a:off x="187582" y="637867"/>
            <a:ext cx="5358195" cy="571026"/>
            <a:chOff x="653677" y="-88029"/>
            <a:chExt cx="2134739" cy="1386417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666A374B-BFFE-450A-930C-4AAD0FBF519E}"/>
                </a:ext>
              </a:extLst>
            </p:cNvPr>
            <p:cNvSpPr/>
            <p:nvPr/>
          </p:nvSpPr>
          <p:spPr>
            <a:xfrm>
              <a:off x="653677" y="17545"/>
              <a:ext cx="2134739" cy="128084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48" name="Rectángulo: esquinas redondeadas 4">
              <a:extLst>
                <a:ext uri="{FF2B5EF4-FFF2-40B4-BE49-F238E27FC236}">
                  <a16:creationId xmlns:a16="http://schemas.microsoft.com/office/drawing/2014/main" id="{12E3B4C1-F4E8-41E6-9AAA-B9519AF681F8}"/>
                </a:ext>
              </a:extLst>
            </p:cNvPr>
            <p:cNvSpPr txBox="1"/>
            <p:nvPr/>
          </p:nvSpPr>
          <p:spPr>
            <a:xfrm>
              <a:off x="715695" y="-88029"/>
              <a:ext cx="1919445" cy="1155792"/>
            </a:xfrm>
            <a:prstGeom prst="round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b="1" kern="1200" dirty="0">
                  <a:ln w="0"/>
                  <a:solidFill>
                    <a:srgbClr val="EB761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Fase 1: Recolección de muestra</a:t>
              </a:r>
            </a:p>
          </p:txBody>
        </p:sp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11AF6E31-B7C4-4627-A866-9BA787F51141}"/>
              </a:ext>
            </a:extLst>
          </p:cNvPr>
          <p:cNvSpPr/>
          <p:nvPr/>
        </p:nvSpPr>
        <p:spPr>
          <a:xfrm>
            <a:off x="2235176" y="5927781"/>
            <a:ext cx="80640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3.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Muestras de algas recolectadas previo análisis </a:t>
            </a:r>
            <a:r>
              <a:rPr lang="es-EC" sz="14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(Briceño, 2021).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0" name="Diagrama 39">
            <a:extLst>
              <a:ext uri="{FF2B5EF4-FFF2-40B4-BE49-F238E27FC236}">
                <a16:creationId xmlns:a16="http://schemas.microsoft.com/office/drawing/2014/main" id="{1BC31234-B191-4550-925F-C8D0B058C3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475392"/>
              </p:ext>
            </p:extLst>
          </p:nvPr>
        </p:nvGraphicFramePr>
        <p:xfrm>
          <a:off x="1647756" y="1161535"/>
          <a:ext cx="7760612" cy="4870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92143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/>
          <p:cNvSpPr txBox="1">
            <a:spLocks/>
          </p:cNvSpPr>
          <p:nvPr/>
        </p:nvSpPr>
        <p:spPr>
          <a:xfrm>
            <a:off x="3557193" y="44696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" descr="C:\Users\XAVIER\Desktop\Comunicado-2-1.jpg">
            <a:extLst>
              <a:ext uri="{FF2B5EF4-FFF2-40B4-BE49-F238E27FC236}">
                <a16:creationId xmlns:a16="http://schemas.microsoft.com/office/drawing/2014/main" id="{5743D8E1-45AA-4964-B99D-891B3DA1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558FF474-625D-43BC-977F-6FE33DCFC8EC}"/>
              </a:ext>
            </a:extLst>
          </p:cNvPr>
          <p:cNvGrpSpPr/>
          <p:nvPr/>
        </p:nvGrpSpPr>
        <p:grpSpPr>
          <a:xfrm>
            <a:off x="5951983" y="1486184"/>
            <a:ext cx="5804481" cy="3987685"/>
            <a:chOff x="6776495" y="1123688"/>
            <a:chExt cx="5030765" cy="2903049"/>
          </a:xfrm>
        </p:grpSpPr>
        <p:pic>
          <p:nvPicPr>
            <p:cNvPr id="7" name="Imagen 6" descr="Un mostrador de una tienda&#10;&#10;Descripción generada automáticamente con confianza media">
              <a:extLst>
                <a:ext uri="{FF2B5EF4-FFF2-40B4-BE49-F238E27FC236}">
                  <a16:creationId xmlns:a16="http://schemas.microsoft.com/office/drawing/2014/main" id="{76CA2D91-3163-4E62-815C-9E63C6FF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2277" y="1143000"/>
              <a:ext cx="3844983" cy="28837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25B7709F-095A-4335-B003-24BD8B8B96F5}"/>
                </a:ext>
              </a:extLst>
            </p:cNvPr>
            <p:cNvGrpSpPr/>
            <p:nvPr/>
          </p:nvGrpSpPr>
          <p:grpSpPr>
            <a:xfrm>
              <a:off x="6776495" y="1123688"/>
              <a:ext cx="1335729" cy="2883737"/>
              <a:chOff x="3364564" y="282305"/>
              <a:chExt cx="3222612" cy="5724157"/>
            </a:xfrm>
          </p:grpSpPr>
          <p:pic>
            <p:nvPicPr>
              <p:cNvPr id="12" name="Imagen 11" descr="C:\Users\Denisse\Dropbox\Tesis\Fito\Fenoles y act antiox\Photo 10-21-16, 9 14 49 AM.jpg">
                <a:extLst>
                  <a:ext uri="{FF2B5EF4-FFF2-40B4-BE49-F238E27FC236}">
                    <a16:creationId xmlns:a16="http://schemas.microsoft.com/office/drawing/2014/main" id="{16A07AA2-6131-4AF7-920B-0A91C314C143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33" t="13475" r="52601" b="30032"/>
              <a:stretch/>
            </p:blipFill>
            <p:spPr bwMode="auto">
              <a:xfrm>
                <a:off x="3364564" y="282305"/>
                <a:ext cx="3222612" cy="572415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3D37E0FD-2B6E-4365-B0C1-44589B3E7422}"/>
                  </a:ext>
                </a:extLst>
              </p:cNvPr>
              <p:cNvSpPr txBox="1"/>
              <p:nvPr/>
            </p:nvSpPr>
            <p:spPr>
              <a:xfrm rot="1239354">
                <a:off x="3938134" y="5152455"/>
                <a:ext cx="1579621" cy="311332"/>
              </a:xfrm>
              <a:prstGeom prst="rect">
                <a:avLst/>
              </a:prstGeom>
              <a:solidFill>
                <a:srgbClr val="7C7E7D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400" b="1" dirty="0"/>
                  <a:t>Extracto 1g/10mL </a:t>
                </a:r>
                <a:r>
                  <a:rPr lang="es-EC" sz="400" b="1" dirty="0" err="1"/>
                  <a:t>MetOH</a:t>
                </a:r>
                <a:endParaRPr lang="es-EC" sz="400" b="1" dirty="0"/>
              </a:p>
            </p:txBody>
          </p:sp>
        </p:grp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34AE233-6B08-434A-B77A-AD4011C2D5BC}"/>
              </a:ext>
            </a:extLst>
          </p:cNvPr>
          <p:cNvGrpSpPr/>
          <p:nvPr/>
        </p:nvGrpSpPr>
        <p:grpSpPr>
          <a:xfrm>
            <a:off x="-29277" y="688098"/>
            <a:ext cx="5981261" cy="693240"/>
            <a:chOff x="582907" y="25302"/>
            <a:chExt cx="2233600" cy="1789553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02C0702-ECCF-4B7B-88F5-1A4D9CFF2CC3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43351C9B-E549-4A44-9A3C-5BA33FF6E930}"/>
                </a:ext>
              </a:extLst>
            </p:cNvPr>
            <p:cNvSpPr txBox="1"/>
            <p:nvPr/>
          </p:nvSpPr>
          <p:spPr>
            <a:xfrm>
              <a:off x="582907" y="659065"/>
              <a:ext cx="1741609" cy="1155790"/>
            </a:xfrm>
            <a:prstGeom prst="round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FASE 2:  Obtención de extractos</a:t>
              </a:r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rgbClr val="27DD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E79D920-9AC0-4FBC-9770-28448C811D3D}"/>
              </a:ext>
            </a:extLst>
          </p:cNvPr>
          <p:cNvGrpSpPr/>
          <p:nvPr/>
        </p:nvGrpSpPr>
        <p:grpSpPr>
          <a:xfrm>
            <a:off x="3447951" y="1204384"/>
            <a:ext cx="2404800" cy="2329200"/>
            <a:chOff x="479376" y="1381337"/>
            <a:chExt cx="2092809" cy="2035146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FA0CD57D-9823-441C-B008-E94AEC57A930}"/>
                </a:ext>
              </a:extLst>
            </p:cNvPr>
            <p:cNvSpPr/>
            <p:nvPr/>
          </p:nvSpPr>
          <p:spPr>
            <a:xfrm>
              <a:off x="479376" y="1381337"/>
              <a:ext cx="2016224" cy="2035146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F36371"/>
                  </a:gs>
                  <a:gs pos="56000">
                    <a:srgbClr val="FCA71F"/>
                  </a:gs>
                  <a:gs pos="20000">
                    <a:srgbClr val="F1722B"/>
                  </a:gs>
                  <a:gs pos="100000">
                    <a:srgbClr val="FFC00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11784782-4BFA-46BE-BCDC-832CE078FFE3}"/>
                </a:ext>
              </a:extLst>
            </p:cNvPr>
            <p:cNvSpPr/>
            <p:nvPr/>
          </p:nvSpPr>
          <p:spPr>
            <a:xfrm>
              <a:off x="814419" y="1554751"/>
              <a:ext cx="1757766" cy="1792809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F36371"/>
                  </a:gs>
                  <a:gs pos="64000">
                    <a:srgbClr val="FBA027"/>
                  </a:gs>
                  <a:gs pos="25000">
                    <a:srgbClr val="F1722B"/>
                  </a:gs>
                  <a:gs pos="100000">
                    <a:srgbClr val="FFC000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FA373F10-6F78-4E91-BED2-EC60BCB98748}"/>
                </a:ext>
              </a:extLst>
            </p:cNvPr>
            <p:cNvSpPr/>
            <p:nvPr/>
          </p:nvSpPr>
          <p:spPr>
            <a:xfrm>
              <a:off x="574445" y="1484101"/>
              <a:ext cx="1711598" cy="1760696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F36371"/>
                  </a:gs>
                  <a:gs pos="66000">
                    <a:srgbClr val="FBA436"/>
                  </a:gs>
                  <a:gs pos="25000">
                    <a:srgbClr val="F1722B"/>
                  </a:gs>
                  <a:gs pos="100000">
                    <a:srgbClr val="FFC0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377C8A35-E7D7-42A5-8AA5-58D464388464}"/>
                </a:ext>
              </a:extLst>
            </p:cNvPr>
            <p:cNvSpPr/>
            <p:nvPr/>
          </p:nvSpPr>
          <p:spPr>
            <a:xfrm>
              <a:off x="934659" y="1693608"/>
              <a:ext cx="1351384" cy="1343660"/>
            </a:xfrm>
            <a:prstGeom prst="ellipse">
              <a:avLst/>
            </a:prstGeom>
            <a:gradFill flip="none" rotWithShape="1">
              <a:gsLst>
                <a:gs pos="4425">
                  <a:srgbClr val="F36371"/>
                </a:gs>
                <a:gs pos="34000">
                  <a:srgbClr val="F1722B"/>
                </a:gs>
                <a:gs pos="100000">
                  <a:srgbClr val="FFC00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F43E0886-8999-426F-94AB-013AF86D7972}"/>
              </a:ext>
            </a:extLst>
          </p:cNvPr>
          <p:cNvGrpSpPr/>
          <p:nvPr/>
        </p:nvGrpSpPr>
        <p:grpSpPr>
          <a:xfrm>
            <a:off x="262838" y="3789173"/>
            <a:ext cx="2404800" cy="2329200"/>
            <a:chOff x="479376" y="1381337"/>
            <a:chExt cx="2092809" cy="1974122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D6319801-856B-46B6-8CE8-6527AFD32642}"/>
                </a:ext>
              </a:extLst>
            </p:cNvPr>
            <p:cNvSpPr/>
            <p:nvPr/>
          </p:nvSpPr>
          <p:spPr>
            <a:xfrm>
              <a:off x="479376" y="1381337"/>
              <a:ext cx="2016224" cy="197412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0070C0"/>
                  </a:gs>
                  <a:gs pos="92920">
                    <a:srgbClr val="0CD29E"/>
                  </a:gs>
                  <a:gs pos="46000">
                    <a:srgbClr val="43CE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D6539BB2-A0A1-4E7D-85A0-927AB49BEDEC}"/>
                </a:ext>
              </a:extLst>
            </p:cNvPr>
            <p:cNvSpPr/>
            <p:nvPr/>
          </p:nvSpPr>
          <p:spPr>
            <a:xfrm>
              <a:off x="814419" y="1554751"/>
              <a:ext cx="1757766" cy="1792809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0070C0"/>
                  </a:gs>
                  <a:gs pos="54000">
                    <a:srgbClr val="43CEFF"/>
                  </a:gs>
                  <a:gs pos="100000">
                    <a:srgbClr val="0CD29E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2B2AAEF1-6ED9-4BEC-950E-FA84CA5876AB}"/>
                </a:ext>
              </a:extLst>
            </p:cNvPr>
            <p:cNvSpPr/>
            <p:nvPr/>
          </p:nvSpPr>
          <p:spPr>
            <a:xfrm>
              <a:off x="574445" y="1484101"/>
              <a:ext cx="1711598" cy="1760696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0070C0"/>
                  </a:gs>
                  <a:gs pos="54000">
                    <a:srgbClr val="43CEFF"/>
                  </a:gs>
                  <a:gs pos="100000">
                    <a:srgbClr val="0CD29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82A95FF1-DA7A-4003-84D0-6E1893189527}"/>
                </a:ext>
              </a:extLst>
            </p:cNvPr>
            <p:cNvSpPr/>
            <p:nvPr/>
          </p:nvSpPr>
          <p:spPr>
            <a:xfrm>
              <a:off x="934659" y="1693608"/>
              <a:ext cx="1351384" cy="1343660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46900">
                  <a:srgbClr val="43CEFF"/>
                </a:gs>
                <a:gs pos="100000">
                  <a:srgbClr val="94F4B4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243D523-9B00-480E-8584-0F87F183542B}"/>
              </a:ext>
            </a:extLst>
          </p:cNvPr>
          <p:cNvGrpSpPr/>
          <p:nvPr/>
        </p:nvGrpSpPr>
        <p:grpSpPr>
          <a:xfrm>
            <a:off x="3447951" y="3789173"/>
            <a:ext cx="2404800" cy="2329200"/>
            <a:chOff x="479376" y="1381337"/>
            <a:chExt cx="2092809" cy="2035146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EE096407-AAA9-476D-A565-9DB3D1BA09F4}"/>
                </a:ext>
              </a:extLst>
            </p:cNvPr>
            <p:cNvSpPr/>
            <p:nvPr/>
          </p:nvSpPr>
          <p:spPr>
            <a:xfrm>
              <a:off x="479376" y="1381337"/>
              <a:ext cx="2016224" cy="2035146"/>
            </a:xfrm>
            <a:prstGeom prst="ellipse">
              <a:avLst/>
            </a:prstGeom>
            <a:noFill/>
            <a:ln>
              <a:gradFill flip="none" rotWithShape="1">
                <a:gsLst>
                  <a:gs pos="52200">
                    <a:schemeClr val="bg2">
                      <a:lumMod val="40000"/>
                      <a:lumOff val="60000"/>
                    </a:schemeClr>
                  </a:gs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07BE16D5-0BC8-4454-A296-F74F0D51B907}"/>
                </a:ext>
              </a:extLst>
            </p:cNvPr>
            <p:cNvSpPr/>
            <p:nvPr/>
          </p:nvSpPr>
          <p:spPr>
            <a:xfrm>
              <a:off x="814419" y="1554751"/>
              <a:ext cx="1757766" cy="1792809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6000">
                    <a:schemeClr val="bg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AFE4ED76-7178-4C04-BDF9-44B769CEAD6F}"/>
                </a:ext>
              </a:extLst>
            </p:cNvPr>
            <p:cNvSpPr/>
            <p:nvPr/>
          </p:nvSpPr>
          <p:spPr>
            <a:xfrm>
              <a:off x="574445" y="1484101"/>
              <a:ext cx="1711598" cy="1760696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52000">
                    <a:schemeClr val="bg2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CD7DDF2D-29C9-4A9F-8CE6-6265EA9D31CA}"/>
                </a:ext>
              </a:extLst>
            </p:cNvPr>
            <p:cNvSpPr/>
            <p:nvPr/>
          </p:nvSpPr>
          <p:spPr>
            <a:xfrm>
              <a:off x="934659" y="1693608"/>
              <a:ext cx="1351384" cy="134366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504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54" name="Flecha: a la derecha 53">
            <a:extLst>
              <a:ext uri="{FF2B5EF4-FFF2-40B4-BE49-F238E27FC236}">
                <a16:creationId xmlns:a16="http://schemas.microsoft.com/office/drawing/2014/main" id="{A28D5594-45BB-40EF-8CE8-CE81C7139EB9}"/>
              </a:ext>
            </a:extLst>
          </p:cNvPr>
          <p:cNvSpPr/>
          <p:nvPr/>
        </p:nvSpPr>
        <p:spPr>
          <a:xfrm>
            <a:off x="2766419" y="2040756"/>
            <a:ext cx="643668" cy="476672"/>
          </a:xfrm>
          <a:prstGeom prst="rightArrow">
            <a:avLst/>
          </a:prstGeom>
          <a:gradFill flip="none" rotWithShape="1">
            <a:gsLst>
              <a:gs pos="61000">
                <a:srgbClr val="F1722B"/>
              </a:gs>
              <a:gs pos="24000">
                <a:srgbClr val="CE1058"/>
              </a:gs>
            </a:gsLst>
            <a:lin ang="189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5" name="Flecha: a la derecha 54">
            <a:extLst>
              <a:ext uri="{FF2B5EF4-FFF2-40B4-BE49-F238E27FC236}">
                <a16:creationId xmlns:a16="http://schemas.microsoft.com/office/drawing/2014/main" id="{F1B43204-B29E-4172-8224-F611947792FC}"/>
              </a:ext>
            </a:extLst>
          </p:cNvPr>
          <p:cNvSpPr/>
          <p:nvPr/>
        </p:nvSpPr>
        <p:spPr>
          <a:xfrm rot="8608701">
            <a:off x="2716532" y="3433023"/>
            <a:ext cx="643668" cy="476672"/>
          </a:xfrm>
          <a:prstGeom prst="rightArrow">
            <a:avLst/>
          </a:prstGeom>
          <a:gradFill flip="none" rotWithShape="1">
            <a:gsLst>
              <a:gs pos="31000">
                <a:srgbClr val="F1722B"/>
              </a:gs>
              <a:gs pos="57000">
                <a:schemeClr val="accent1">
                  <a:lumMod val="90000"/>
                </a:scheme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6" name="Flecha: a la derecha 55">
            <a:extLst>
              <a:ext uri="{FF2B5EF4-FFF2-40B4-BE49-F238E27FC236}">
                <a16:creationId xmlns:a16="http://schemas.microsoft.com/office/drawing/2014/main" id="{0AADAFC1-E0EE-40B1-837D-22F6C5B16434}"/>
              </a:ext>
            </a:extLst>
          </p:cNvPr>
          <p:cNvSpPr/>
          <p:nvPr/>
        </p:nvSpPr>
        <p:spPr>
          <a:xfrm>
            <a:off x="2764663" y="4708329"/>
            <a:ext cx="643668" cy="476672"/>
          </a:xfrm>
          <a:prstGeom prst="rightArrow">
            <a:avLst/>
          </a:prstGeom>
          <a:gradFill flip="none" rotWithShape="1">
            <a:gsLst>
              <a:gs pos="70000">
                <a:schemeClr val="bg2">
                  <a:lumMod val="75000"/>
                </a:schemeClr>
              </a:gs>
              <a:gs pos="23000">
                <a:schemeClr val="accent1">
                  <a:lumMod val="90000"/>
                </a:scheme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93DFDECA-CE5B-4253-BF89-E67C147D5B68}"/>
              </a:ext>
            </a:extLst>
          </p:cNvPr>
          <p:cNvSpPr/>
          <p:nvPr/>
        </p:nvSpPr>
        <p:spPr>
          <a:xfrm>
            <a:off x="6000987" y="5439909"/>
            <a:ext cx="8064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4.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Proceso de obtención de extractos de las muestras de algas</a:t>
            </a:r>
          </a:p>
          <a:p>
            <a:pPr algn="just"/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(Briceño, 2021).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4D100F9-6170-4F38-A1B7-D2FA3C2E35E1}"/>
              </a:ext>
            </a:extLst>
          </p:cNvPr>
          <p:cNvGrpSpPr/>
          <p:nvPr/>
        </p:nvGrpSpPr>
        <p:grpSpPr>
          <a:xfrm>
            <a:off x="262838" y="1157110"/>
            <a:ext cx="2404348" cy="2327535"/>
            <a:chOff x="262838" y="1157110"/>
            <a:chExt cx="2404348" cy="2327535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3ED63F3F-4AD9-46DC-8EBB-4E314AE8D52D}"/>
                </a:ext>
              </a:extLst>
            </p:cNvPr>
            <p:cNvGrpSpPr/>
            <p:nvPr/>
          </p:nvGrpSpPr>
          <p:grpSpPr>
            <a:xfrm>
              <a:off x="262838" y="1157110"/>
              <a:ext cx="2404348" cy="2327535"/>
              <a:chOff x="479376" y="1381337"/>
              <a:chExt cx="2092809" cy="2035146"/>
            </a:xfrm>
          </p:grpSpPr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93336AFC-D4B0-46E1-A66E-F699C1F9F3DD}"/>
                  </a:ext>
                </a:extLst>
              </p:cNvPr>
              <p:cNvSpPr/>
              <p:nvPr/>
            </p:nvSpPr>
            <p:spPr>
              <a:xfrm>
                <a:off x="923201" y="1692267"/>
                <a:ext cx="1351384" cy="1343660"/>
              </a:xfrm>
              <a:prstGeom prst="ellipse">
                <a:avLst/>
              </a:prstGeom>
              <a:gradFill flip="none" rotWithShape="1">
                <a:gsLst>
                  <a:gs pos="0">
                    <a:srgbClr val="002060"/>
                  </a:gs>
                  <a:gs pos="100000">
                    <a:srgbClr val="CE1058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6AA0C8CE-250E-4652-9044-9468BFE15269}"/>
                  </a:ext>
                </a:extLst>
              </p:cNvPr>
              <p:cNvSpPr/>
              <p:nvPr/>
            </p:nvSpPr>
            <p:spPr>
              <a:xfrm>
                <a:off x="479376" y="1381337"/>
                <a:ext cx="2016224" cy="2035146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rgbClr val="7030A0"/>
                    </a:gs>
                    <a:gs pos="29000">
                      <a:srgbClr val="F36371"/>
                    </a:gs>
                    <a:gs pos="61000">
                      <a:srgbClr val="F57B87"/>
                    </a:gs>
                    <a:gs pos="100000">
                      <a:srgbClr val="CE1058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1A6B9484-DE51-439D-B531-471BE38D094E}"/>
                  </a:ext>
                </a:extLst>
              </p:cNvPr>
              <p:cNvSpPr/>
              <p:nvPr/>
            </p:nvSpPr>
            <p:spPr>
              <a:xfrm>
                <a:off x="814419" y="1554751"/>
                <a:ext cx="1757766" cy="1792809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rgbClr val="7030A0"/>
                    </a:gs>
                    <a:gs pos="36000">
                      <a:srgbClr val="F36371"/>
                    </a:gs>
                    <a:gs pos="67000">
                      <a:srgbClr val="FDBFF0"/>
                    </a:gs>
                    <a:gs pos="100000">
                      <a:srgbClr val="CE1058"/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67202F02-4E22-4687-8118-416B80922DAD}"/>
                  </a:ext>
                </a:extLst>
              </p:cNvPr>
              <p:cNvSpPr/>
              <p:nvPr/>
            </p:nvSpPr>
            <p:spPr>
              <a:xfrm>
                <a:off x="574445" y="1484101"/>
                <a:ext cx="1711598" cy="1760696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rgbClr val="7030A0"/>
                    </a:gs>
                    <a:gs pos="36000">
                      <a:srgbClr val="F57B87"/>
                    </a:gs>
                    <a:gs pos="58000">
                      <a:srgbClr val="FBC9CE"/>
                    </a:gs>
                    <a:gs pos="100000">
                      <a:srgbClr val="CE105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39DCE229-F9E3-4D00-8554-44EBCDE6F6B2}"/>
                </a:ext>
              </a:extLst>
            </p:cNvPr>
            <p:cNvSpPr/>
            <p:nvPr/>
          </p:nvSpPr>
          <p:spPr>
            <a:xfrm flipH="1">
              <a:off x="871724" y="1578334"/>
              <a:ext cx="1358169" cy="1407527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sp>
        <p:nvSpPr>
          <p:cNvPr id="71" name="CuadroTexto 70">
            <a:extLst>
              <a:ext uri="{FF2B5EF4-FFF2-40B4-BE49-F238E27FC236}">
                <a16:creationId xmlns:a16="http://schemas.microsoft.com/office/drawing/2014/main" id="{2A6315C3-B987-4D08-9FC9-D2D6130200ED}"/>
              </a:ext>
            </a:extLst>
          </p:cNvPr>
          <p:cNvSpPr txBox="1"/>
          <p:nvPr/>
        </p:nvSpPr>
        <p:spPr>
          <a:xfrm>
            <a:off x="883505" y="1693406"/>
            <a:ext cx="1298074" cy="1107996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b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1. SECADO </a:t>
            </a:r>
          </a:p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s-EC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EC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amb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 por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5 días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1A241F8D-D14E-45F8-82A5-6386D1D95FD2}"/>
              </a:ext>
            </a:extLst>
          </p:cNvPr>
          <p:cNvSpPr/>
          <p:nvPr/>
        </p:nvSpPr>
        <p:spPr>
          <a:xfrm flipH="1">
            <a:off x="4071432" y="1690601"/>
            <a:ext cx="1372765" cy="1327307"/>
          </a:xfrm>
          <a:prstGeom prst="ellipse">
            <a:avLst/>
          </a:prstGeom>
          <a:gradFill flip="none" rotWithShape="1">
            <a:gsLst>
              <a:gs pos="0">
                <a:srgbClr val="B5B5B7"/>
              </a:gs>
              <a:gs pos="76000">
                <a:srgbClr val="E2E2E2"/>
              </a:gs>
              <a:gs pos="46000">
                <a:srgbClr val="F7F7F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C6C56E34-EC16-4462-B3A9-3F53318ADCD4}"/>
              </a:ext>
            </a:extLst>
          </p:cNvPr>
          <p:cNvSpPr txBox="1"/>
          <p:nvPr/>
        </p:nvSpPr>
        <p:spPr>
          <a:xfrm>
            <a:off x="3971107" y="1675636"/>
            <a:ext cx="1532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Molienda 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de las muestras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y almacenado</a:t>
            </a: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7DCD13EB-4511-4E62-BC8B-238D45B2B0E2}"/>
              </a:ext>
            </a:extLst>
          </p:cNvPr>
          <p:cNvSpPr/>
          <p:nvPr/>
        </p:nvSpPr>
        <p:spPr>
          <a:xfrm flipH="1">
            <a:off x="871724" y="4283011"/>
            <a:ext cx="1372765" cy="1327307"/>
          </a:xfrm>
          <a:prstGeom prst="ellipse">
            <a:avLst/>
          </a:prstGeom>
          <a:gradFill flip="none" rotWithShape="1">
            <a:gsLst>
              <a:gs pos="0">
                <a:srgbClr val="B5B5B7"/>
              </a:gs>
              <a:gs pos="76000">
                <a:srgbClr val="E2E2E2"/>
              </a:gs>
              <a:gs pos="46000">
                <a:srgbClr val="F7F7F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A0FE12BB-C819-4DF1-A2B6-1721B36D5337}"/>
              </a:ext>
            </a:extLst>
          </p:cNvPr>
          <p:cNvSpPr txBox="1"/>
          <p:nvPr/>
        </p:nvSpPr>
        <p:spPr>
          <a:xfrm>
            <a:off x="881806" y="4234512"/>
            <a:ext cx="1376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DILUCIÓN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en proporción 1g : 10mL de metanol</a:t>
            </a:r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D2A15BFB-DC0F-491B-95B6-A20B64911E99}"/>
              </a:ext>
            </a:extLst>
          </p:cNvPr>
          <p:cNvSpPr/>
          <p:nvPr/>
        </p:nvSpPr>
        <p:spPr>
          <a:xfrm flipH="1">
            <a:off x="4074999" y="4239614"/>
            <a:ext cx="1372765" cy="1327307"/>
          </a:xfrm>
          <a:prstGeom prst="ellipse">
            <a:avLst/>
          </a:prstGeom>
          <a:gradFill flip="none" rotWithShape="1">
            <a:gsLst>
              <a:gs pos="0">
                <a:srgbClr val="B5B5B7"/>
              </a:gs>
              <a:gs pos="76000">
                <a:srgbClr val="E2E2E2"/>
              </a:gs>
              <a:gs pos="46000">
                <a:srgbClr val="F7F7F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19BF6006-AED8-4881-ABC4-8CB201FD6B32}"/>
              </a:ext>
            </a:extLst>
          </p:cNvPr>
          <p:cNvSpPr txBox="1"/>
          <p:nvPr/>
        </p:nvSpPr>
        <p:spPr>
          <a:xfrm>
            <a:off x="3986302" y="4375723"/>
            <a:ext cx="1568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4. Separación </a:t>
            </a:r>
          </a:p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fracción líquida y dilución 1:5, 1:10, 1:20</a:t>
            </a:r>
          </a:p>
        </p:txBody>
      </p:sp>
    </p:spTree>
    <p:extLst>
      <p:ext uri="{BB962C8B-B14F-4D97-AF65-F5344CB8AC3E}">
        <p14:creationId xmlns:p14="http://schemas.microsoft.com/office/powerpoint/2010/main" val="256300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o 69">
            <a:extLst>
              <a:ext uri="{FF2B5EF4-FFF2-40B4-BE49-F238E27FC236}">
                <a16:creationId xmlns:a16="http://schemas.microsoft.com/office/drawing/2014/main" id="{15EFEE82-9D76-4428-B949-0833174AB010}"/>
              </a:ext>
            </a:extLst>
          </p:cNvPr>
          <p:cNvGrpSpPr/>
          <p:nvPr/>
        </p:nvGrpSpPr>
        <p:grpSpPr>
          <a:xfrm rot="5400000" flipV="1">
            <a:off x="1208995" y="4289042"/>
            <a:ext cx="1409769" cy="2236481"/>
            <a:chOff x="493746" y="549679"/>
            <a:chExt cx="2197189" cy="3580745"/>
          </a:xfrm>
          <a:effectLst>
            <a:reflection stA="0" endPos="65000" dist="50800" dir="5400000" sy="-100000" algn="bl" rotWithShape="0"/>
          </a:effectLst>
        </p:grpSpPr>
        <p:sp>
          <p:nvSpPr>
            <p:cNvPr id="71" name="Pergamino: horizontal 70">
              <a:extLst>
                <a:ext uri="{FF2B5EF4-FFF2-40B4-BE49-F238E27FC236}">
                  <a16:creationId xmlns:a16="http://schemas.microsoft.com/office/drawing/2014/main" id="{6585820A-0823-4D8D-931C-744C77251BD8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F36371"/>
                </a:gs>
                <a:gs pos="100000">
                  <a:srgbClr val="FFC0C3"/>
                </a:gs>
                <a:gs pos="100000">
                  <a:srgbClr val="FFB9B9"/>
                </a:gs>
                <a:gs pos="51000">
                  <a:srgbClr val="FEE2F8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72" name="Flecha: pentágono 71">
              <a:extLst>
                <a:ext uri="{FF2B5EF4-FFF2-40B4-BE49-F238E27FC236}">
                  <a16:creationId xmlns:a16="http://schemas.microsoft.com/office/drawing/2014/main" id="{7AAD0099-8534-4600-A096-F7A07900B47E}"/>
                </a:ext>
              </a:extLst>
            </p:cNvPr>
            <p:cNvSpPr/>
            <p:nvPr/>
          </p:nvSpPr>
          <p:spPr>
            <a:xfrm rot="5400000">
              <a:off x="902514" y="2593383"/>
              <a:ext cx="1582699" cy="1491383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0">
                  <a:srgbClr val="F36371"/>
                </a:gs>
                <a:gs pos="100000">
                  <a:srgbClr val="FFC9D2"/>
                </a:gs>
                <a:gs pos="87000">
                  <a:srgbClr val="FEE2F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2BBAEFD6-F0FF-4831-9977-C0F500CAB11E}"/>
                </a:ext>
              </a:extLst>
            </p:cNvPr>
            <p:cNvSpPr/>
            <p:nvPr/>
          </p:nvSpPr>
          <p:spPr>
            <a:xfrm>
              <a:off x="493746" y="549679"/>
              <a:ext cx="449153" cy="2981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C7A08B92-C264-438B-859D-CF2DAA7D684B}"/>
              </a:ext>
            </a:extLst>
          </p:cNvPr>
          <p:cNvGrpSpPr/>
          <p:nvPr/>
        </p:nvGrpSpPr>
        <p:grpSpPr>
          <a:xfrm rot="5400000" flipV="1">
            <a:off x="1241019" y="3025800"/>
            <a:ext cx="1355508" cy="2217838"/>
            <a:chOff x="495810" y="579528"/>
            <a:chExt cx="2195125" cy="3550896"/>
          </a:xfrm>
          <a:effectLst>
            <a:reflection stA="0" endPos="65000" dist="50800" dir="5400000" sy="-100000" algn="bl" rotWithShape="0"/>
          </a:effectLst>
        </p:grpSpPr>
        <p:sp>
          <p:nvSpPr>
            <p:cNvPr id="63" name="Pergamino: horizontal 62">
              <a:extLst>
                <a:ext uri="{FF2B5EF4-FFF2-40B4-BE49-F238E27FC236}">
                  <a16:creationId xmlns:a16="http://schemas.microsoft.com/office/drawing/2014/main" id="{A1E93DE5-807E-4666-8164-C530C95FCF3F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247E69"/>
                </a:gs>
                <a:gs pos="35000">
                  <a:srgbClr val="2FA3AF"/>
                </a:gs>
                <a:gs pos="73000">
                  <a:srgbClr val="23E1A6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64" name="Flecha: pentágono 63">
              <a:extLst>
                <a:ext uri="{FF2B5EF4-FFF2-40B4-BE49-F238E27FC236}">
                  <a16:creationId xmlns:a16="http://schemas.microsoft.com/office/drawing/2014/main" id="{B226529A-7177-4261-999A-1367DA528278}"/>
                </a:ext>
              </a:extLst>
            </p:cNvPr>
            <p:cNvSpPr/>
            <p:nvPr/>
          </p:nvSpPr>
          <p:spPr>
            <a:xfrm rot="5400000">
              <a:off x="903308" y="2587314"/>
              <a:ext cx="1582700" cy="1503520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91000">
                  <a:srgbClr val="2BB7AC"/>
                </a:gs>
                <a:gs pos="1000">
                  <a:srgbClr val="24B088"/>
                </a:gs>
                <a:gs pos="74000">
                  <a:srgbClr val="23E1A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2F9711C8-0F4B-4ABD-935A-04FDC47968AA}"/>
                </a:ext>
              </a:extLst>
            </p:cNvPr>
            <p:cNvSpPr/>
            <p:nvPr/>
          </p:nvSpPr>
          <p:spPr>
            <a:xfrm>
              <a:off x="495810" y="596826"/>
              <a:ext cx="449153" cy="2981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E84AAD5D-9DEB-4EAB-B80B-1CB563BDBBCA}"/>
              </a:ext>
            </a:extLst>
          </p:cNvPr>
          <p:cNvGrpSpPr/>
          <p:nvPr/>
        </p:nvGrpSpPr>
        <p:grpSpPr>
          <a:xfrm rot="16200000" flipH="1">
            <a:off x="1215213" y="1810894"/>
            <a:ext cx="1407118" cy="2217840"/>
            <a:chOff x="495814" y="579528"/>
            <a:chExt cx="2195121" cy="3550896"/>
          </a:xfrm>
          <a:effectLst>
            <a:reflection stA="0" endPos="65000" dist="50800" dir="5400000" sy="-100000" algn="bl" rotWithShape="0"/>
          </a:effectLst>
        </p:grpSpPr>
        <p:sp>
          <p:nvSpPr>
            <p:cNvPr id="67" name="Pergamino: horizontal 66">
              <a:extLst>
                <a:ext uri="{FF2B5EF4-FFF2-40B4-BE49-F238E27FC236}">
                  <a16:creationId xmlns:a16="http://schemas.microsoft.com/office/drawing/2014/main" id="{F6DBE7E9-C6B2-44EE-8FA8-DCE331D9FB84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30830F"/>
                </a:gs>
                <a:gs pos="44000">
                  <a:srgbClr val="2ED642"/>
                </a:gs>
                <a:gs pos="65000">
                  <a:srgbClr val="81F94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68" name="Flecha: pentágono 67">
              <a:extLst>
                <a:ext uri="{FF2B5EF4-FFF2-40B4-BE49-F238E27FC236}">
                  <a16:creationId xmlns:a16="http://schemas.microsoft.com/office/drawing/2014/main" id="{4C70D70F-ABDF-426B-9B5C-4CEFFA7D6737}"/>
                </a:ext>
              </a:extLst>
            </p:cNvPr>
            <p:cNvSpPr/>
            <p:nvPr/>
          </p:nvSpPr>
          <p:spPr>
            <a:xfrm rot="5400000">
              <a:off x="897908" y="2587314"/>
              <a:ext cx="1582700" cy="1503520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0">
                  <a:srgbClr val="30830F"/>
                </a:gs>
                <a:gs pos="91000">
                  <a:srgbClr val="2ED642"/>
                </a:gs>
                <a:gs pos="67000">
                  <a:srgbClr val="81F945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D675044D-4DB6-477F-AA63-092BF3F59D65}"/>
                </a:ext>
              </a:extLst>
            </p:cNvPr>
            <p:cNvSpPr/>
            <p:nvPr/>
          </p:nvSpPr>
          <p:spPr>
            <a:xfrm>
              <a:off x="495814" y="579528"/>
              <a:ext cx="449152" cy="2999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842AD72C-1D45-43B7-A3B4-11EC62398B01}"/>
              </a:ext>
            </a:extLst>
          </p:cNvPr>
          <p:cNvGrpSpPr/>
          <p:nvPr/>
        </p:nvGrpSpPr>
        <p:grpSpPr>
          <a:xfrm rot="5400000" flipV="1">
            <a:off x="1226280" y="562936"/>
            <a:ext cx="1406593" cy="2217839"/>
            <a:chOff x="498696" y="579528"/>
            <a:chExt cx="2192239" cy="3550897"/>
          </a:xfrm>
          <a:effectLst>
            <a:reflection stA="0" endPos="65000" dist="50800" dir="5400000" sy="-100000" algn="bl" rotWithShape="0"/>
          </a:effectLst>
        </p:grpSpPr>
        <p:sp>
          <p:nvSpPr>
            <p:cNvPr id="59" name="Pergamino: horizontal 58">
              <a:extLst>
                <a:ext uri="{FF2B5EF4-FFF2-40B4-BE49-F238E27FC236}">
                  <a16:creationId xmlns:a16="http://schemas.microsoft.com/office/drawing/2014/main" id="{496DEF3F-3D1C-41AF-BC3A-F9717182F95C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FFCF21"/>
                </a:gs>
                <a:gs pos="28000">
                  <a:srgbClr val="FFC000"/>
                </a:gs>
                <a:gs pos="64000">
                  <a:srgbClr val="FFDB69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60" name="Flecha: pentágono 59">
              <a:extLst>
                <a:ext uri="{FF2B5EF4-FFF2-40B4-BE49-F238E27FC236}">
                  <a16:creationId xmlns:a16="http://schemas.microsoft.com/office/drawing/2014/main" id="{23B82017-88A1-4BBB-B24A-7795CC004E1F}"/>
                </a:ext>
              </a:extLst>
            </p:cNvPr>
            <p:cNvSpPr/>
            <p:nvPr/>
          </p:nvSpPr>
          <p:spPr>
            <a:xfrm rot="5400000">
              <a:off x="904987" y="2593383"/>
              <a:ext cx="1582701" cy="1491384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100000">
                  <a:srgbClr val="FFCF21"/>
                </a:gs>
                <a:gs pos="76000">
                  <a:srgbClr val="FFDB69"/>
                </a:gs>
                <a:gs pos="100000">
                  <a:srgbClr val="FFCF2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1C23FE07-2C9C-401E-8160-D89755AEE12B}"/>
                </a:ext>
              </a:extLst>
            </p:cNvPr>
            <p:cNvSpPr/>
            <p:nvPr/>
          </p:nvSpPr>
          <p:spPr>
            <a:xfrm>
              <a:off x="498696" y="579529"/>
              <a:ext cx="449152" cy="2957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6D7B40BA-4DED-4B9F-B99C-29FF5024C101}"/>
              </a:ext>
            </a:extLst>
          </p:cNvPr>
          <p:cNvGrpSpPr/>
          <p:nvPr/>
        </p:nvGrpSpPr>
        <p:grpSpPr>
          <a:xfrm rot="16200000" flipH="1" flipV="1">
            <a:off x="9895959" y="3953335"/>
            <a:ext cx="1390189" cy="2243140"/>
            <a:chOff x="488103" y="539458"/>
            <a:chExt cx="2126075" cy="3590971"/>
          </a:xfrm>
          <a:effectLst>
            <a:reflection stA="0" endPos="65000" dist="50800" dir="5400000" sy="-100000" algn="bl" rotWithShape="0"/>
          </a:effectLst>
        </p:grpSpPr>
        <p:sp>
          <p:nvSpPr>
            <p:cNvPr id="79" name="Pergamino: horizontal 78">
              <a:extLst>
                <a:ext uri="{FF2B5EF4-FFF2-40B4-BE49-F238E27FC236}">
                  <a16:creationId xmlns:a16="http://schemas.microsoft.com/office/drawing/2014/main" id="{F2C8CF83-D65A-4BC6-AC37-37AB6C90F1CE}"/>
                </a:ext>
              </a:extLst>
            </p:cNvPr>
            <p:cNvSpPr/>
            <p:nvPr/>
          </p:nvSpPr>
          <p:spPr>
            <a:xfrm rot="5400000" flipH="1">
              <a:off x="281503" y="996410"/>
              <a:ext cx="2749556" cy="1915794"/>
            </a:xfrm>
            <a:prstGeom prst="horizontalScroll">
              <a:avLst/>
            </a:prstGeom>
            <a:gradFill flip="none" rotWithShape="1">
              <a:gsLst>
                <a:gs pos="0">
                  <a:srgbClr val="FFC000"/>
                </a:gs>
                <a:gs pos="44000">
                  <a:srgbClr val="F1F474"/>
                </a:gs>
                <a:gs pos="100000">
                  <a:srgbClr val="FFFF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80" name="Flecha: pentágono 79">
              <a:extLst>
                <a:ext uri="{FF2B5EF4-FFF2-40B4-BE49-F238E27FC236}">
                  <a16:creationId xmlns:a16="http://schemas.microsoft.com/office/drawing/2014/main" id="{0841B701-FDEF-4BBE-A0D1-D5EF47CAE506}"/>
                </a:ext>
              </a:extLst>
            </p:cNvPr>
            <p:cNvSpPr/>
            <p:nvPr/>
          </p:nvSpPr>
          <p:spPr>
            <a:xfrm rot="5400000">
              <a:off x="867622" y="2623004"/>
              <a:ext cx="1582699" cy="1432151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52000">
                  <a:srgbClr val="FFFF00"/>
                </a:gs>
                <a:gs pos="92000">
                  <a:srgbClr val="F1F474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F0E9A72D-EC35-44AB-919B-B66C7EF4834A}"/>
                </a:ext>
              </a:extLst>
            </p:cNvPr>
            <p:cNvSpPr/>
            <p:nvPr/>
          </p:nvSpPr>
          <p:spPr>
            <a:xfrm>
              <a:off x="488103" y="539458"/>
              <a:ext cx="449151" cy="3039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624ACDD9-CF76-43DD-A72F-05D1E1E532E3}"/>
              </a:ext>
            </a:extLst>
          </p:cNvPr>
          <p:cNvGrpSpPr/>
          <p:nvPr/>
        </p:nvGrpSpPr>
        <p:grpSpPr>
          <a:xfrm rot="5400000">
            <a:off x="9877427" y="2319636"/>
            <a:ext cx="1404496" cy="2220382"/>
            <a:chOff x="499906" y="579528"/>
            <a:chExt cx="2191029" cy="3554968"/>
          </a:xfrm>
          <a:effectLst>
            <a:reflection stA="0" endPos="65000" dist="50800" dir="5400000" sy="-100000" algn="bl" rotWithShape="0"/>
          </a:effectLst>
        </p:grpSpPr>
        <p:sp>
          <p:nvSpPr>
            <p:cNvPr id="83" name="Pergamino: horizontal 82">
              <a:extLst>
                <a:ext uri="{FF2B5EF4-FFF2-40B4-BE49-F238E27FC236}">
                  <a16:creationId xmlns:a16="http://schemas.microsoft.com/office/drawing/2014/main" id="{D7D104D0-7301-4558-B4E5-C65DD873E09A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</a:schemeClr>
                </a:gs>
                <a:gs pos="23000">
                  <a:srgbClr val="ACACAC"/>
                </a:gs>
                <a:gs pos="82000">
                  <a:srgbClr val="7C7C7C"/>
                </a:gs>
                <a:gs pos="46000">
                  <a:schemeClr val="bg2">
                    <a:lumMod val="40000"/>
                    <a:lumOff val="60000"/>
                  </a:schemeClr>
                </a:gs>
                <a:gs pos="95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84" name="Flecha: pentágono 83">
              <a:extLst>
                <a:ext uri="{FF2B5EF4-FFF2-40B4-BE49-F238E27FC236}">
                  <a16:creationId xmlns:a16="http://schemas.microsoft.com/office/drawing/2014/main" id="{11186C89-0B1F-42CC-87A4-D5227DBE1FE3}"/>
                </a:ext>
              </a:extLst>
            </p:cNvPr>
            <p:cNvSpPr/>
            <p:nvPr/>
          </p:nvSpPr>
          <p:spPr>
            <a:xfrm rot="5400000">
              <a:off x="902232" y="2599021"/>
              <a:ext cx="1582700" cy="1488250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100000">
                  <a:schemeClr val="bg2">
                    <a:lumMod val="40000"/>
                    <a:lumOff val="60000"/>
                  </a:schemeClr>
                </a:gs>
                <a:gs pos="62000">
                  <a:schemeClr val="bg2">
                    <a:lumMod val="75000"/>
                  </a:schemeClr>
                </a:gs>
                <a:gs pos="88000">
                  <a:schemeClr val="bg2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7C024CA8-671D-4BDF-A534-11143F6DBA92}"/>
                </a:ext>
              </a:extLst>
            </p:cNvPr>
            <p:cNvSpPr/>
            <p:nvPr/>
          </p:nvSpPr>
          <p:spPr>
            <a:xfrm>
              <a:off x="499906" y="1373689"/>
              <a:ext cx="449152" cy="2044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8" name="Rectángulo: esquinas redondeadas 107">
            <a:extLst>
              <a:ext uri="{FF2B5EF4-FFF2-40B4-BE49-F238E27FC236}">
                <a16:creationId xmlns:a16="http://schemas.microsoft.com/office/drawing/2014/main" id="{C6EF1CEA-CB0F-48E9-963F-7C878B4EDDF6}"/>
              </a:ext>
            </a:extLst>
          </p:cNvPr>
          <p:cNvSpPr/>
          <p:nvPr/>
        </p:nvSpPr>
        <p:spPr>
          <a:xfrm>
            <a:off x="9953000" y="4742347"/>
            <a:ext cx="1545628" cy="775237"/>
          </a:xfrm>
          <a:prstGeom prst="roundRect">
            <a:avLst/>
          </a:prstGeo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grpSp>
        <p:nvGrpSpPr>
          <p:cNvPr id="93" name="Grupo 92">
            <a:extLst>
              <a:ext uri="{FF2B5EF4-FFF2-40B4-BE49-F238E27FC236}">
                <a16:creationId xmlns:a16="http://schemas.microsoft.com/office/drawing/2014/main" id="{BD017BC8-AAEC-4EC2-82A5-A959B8A5A12D}"/>
              </a:ext>
            </a:extLst>
          </p:cNvPr>
          <p:cNvGrpSpPr/>
          <p:nvPr/>
        </p:nvGrpSpPr>
        <p:grpSpPr>
          <a:xfrm rot="16200000" flipH="1" flipV="1">
            <a:off x="9884248" y="560852"/>
            <a:ext cx="1408240" cy="2202998"/>
            <a:chOff x="493746" y="603288"/>
            <a:chExt cx="2194806" cy="3527136"/>
          </a:xfrm>
          <a:effectLst>
            <a:reflection stA="0" endPos="65000" dist="50800" dir="5400000" sy="-100000" algn="bl" rotWithShape="0"/>
          </a:effectLst>
        </p:grpSpPr>
        <p:sp>
          <p:nvSpPr>
            <p:cNvPr id="94" name="Pergamino: horizontal 93">
              <a:extLst>
                <a:ext uri="{FF2B5EF4-FFF2-40B4-BE49-F238E27FC236}">
                  <a16:creationId xmlns:a16="http://schemas.microsoft.com/office/drawing/2014/main" id="{1A5AFB65-7897-4401-A679-EF9A568C0E88}"/>
                </a:ext>
              </a:extLst>
            </p:cNvPr>
            <p:cNvSpPr/>
            <p:nvPr/>
          </p:nvSpPr>
          <p:spPr>
            <a:xfrm rot="5400000" flipH="1">
              <a:off x="317498" y="98179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002060"/>
                </a:gs>
                <a:gs pos="8000">
                  <a:srgbClr val="506096"/>
                </a:gs>
                <a:gs pos="36000">
                  <a:srgbClr val="E9DAFE"/>
                </a:gs>
                <a:gs pos="77000">
                  <a:srgbClr val="B693D7"/>
                </a:gs>
                <a:gs pos="100000">
                  <a:srgbClr val="7030A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95" name="Flecha: pentágono 94">
              <a:extLst>
                <a:ext uri="{FF2B5EF4-FFF2-40B4-BE49-F238E27FC236}">
                  <a16:creationId xmlns:a16="http://schemas.microsoft.com/office/drawing/2014/main" id="{90762555-0A74-4BE9-A4AF-2024125627E8}"/>
                </a:ext>
              </a:extLst>
            </p:cNvPr>
            <p:cNvSpPr/>
            <p:nvPr/>
          </p:nvSpPr>
          <p:spPr>
            <a:xfrm rot="5400000">
              <a:off x="904978" y="2602049"/>
              <a:ext cx="1582701" cy="1474049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30000">
                  <a:srgbClr val="7030A0"/>
                </a:gs>
                <a:gs pos="98000">
                  <a:srgbClr val="E9DAFE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id="{83D3652F-F6F3-4205-914E-5E78F955F3A0}"/>
                </a:ext>
              </a:extLst>
            </p:cNvPr>
            <p:cNvSpPr/>
            <p:nvPr/>
          </p:nvSpPr>
          <p:spPr>
            <a:xfrm>
              <a:off x="493746" y="2783321"/>
              <a:ext cx="449153" cy="748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7" name="Rectángulo: esquinas redondeadas 106">
            <a:extLst>
              <a:ext uri="{FF2B5EF4-FFF2-40B4-BE49-F238E27FC236}">
                <a16:creationId xmlns:a16="http://schemas.microsoft.com/office/drawing/2014/main" id="{2CB6FB7F-E24E-4323-AA65-54B56579144F}"/>
              </a:ext>
            </a:extLst>
          </p:cNvPr>
          <p:cNvSpPr/>
          <p:nvPr/>
        </p:nvSpPr>
        <p:spPr>
          <a:xfrm>
            <a:off x="9993815" y="1335313"/>
            <a:ext cx="1545628" cy="775237"/>
          </a:xfrm>
          <a:prstGeom prst="roundRect">
            <a:avLst/>
          </a:prstGeo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20D5128A-0066-4CB4-9FC5-5E23C130BC60}"/>
              </a:ext>
            </a:extLst>
          </p:cNvPr>
          <p:cNvSpPr/>
          <p:nvPr/>
        </p:nvSpPr>
        <p:spPr>
          <a:xfrm>
            <a:off x="929061" y="5082347"/>
            <a:ext cx="1545628" cy="775237"/>
          </a:xfrm>
          <a:prstGeom prst="roundRect">
            <a:avLst/>
          </a:prstGeo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104" name="Rectángulo: esquinas redondeadas 103">
            <a:extLst>
              <a:ext uri="{FF2B5EF4-FFF2-40B4-BE49-F238E27FC236}">
                <a16:creationId xmlns:a16="http://schemas.microsoft.com/office/drawing/2014/main" id="{8B1D03B8-21F5-4C27-B0C2-DA00BC0CCCF8}"/>
              </a:ext>
            </a:extLst>
          </p:cNvPr>
          <p:cNvSpPr/>
          <p:nvPr/>
        </p:nvSpPr>
        <p:spPr>
          <a:xfrm>
            <a:off x="929061" y="3801377"/>
            <a:ext cx="1545628" cy="775237"/>
          </a:xfrm>
          <a:prstGeom prst="roundRect">
            <a:avLst/>
          </a:prstGeo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id="{9FD205FC-9AF3-4946-ADFE-039921F68109}"/>
              </a:ext>
            </a:extLst>
          </p:cNvPr>
          <p:cNvSpPr/>
          <p:nvPr/>
        </p:nvSpPr>
        <p:spPr>
          <a:xfrm>
            <a:off x="929061" y="2582132"/>
            <a:ext cx="1545628" cy="775237"/>
          </a:xfrm>
          <a:prstGeom prst="roundRect">
            <a:avLst/>
          </a:prstGeo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3757172" y="-6403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" descr="C:\Users\XAVIER\Desktop\Comunicado-2-1.jpg">
            <a:extLst>
              <a:ext uri="{FF2B5EF4-FFF2-40B4-BE49-F238E27FC236}">
                <a16:creationId xmlns:a16="http://schemas.microsoft.com/office/drawing/2014/main" id="{D0CEBF0B-CBD6-4B90-B0E6-8C9BCDEC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ED8C8808-D01C-49EF-AA49-B8197B8C6660}"/>
              </a:ext>
            </a:extLst>
          </p:cNvPr>
          <p:cNvGrpSpPr/>
          <p:nvPr/>
        </p:nvGrpSpPr>
        <p:grpSpPr>
          <a:xfrm>
            <a:off x="3341987" y="1246354"/>
            <a:ext cx="1852717" cy="1101378"/>
            <a:chOff x="5042001" y="1110150"/>
            <a:chExt cx="3434804" cy="202813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1209B4C-9120-4B67-92D1-67C6D03EF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2001" y="1119360"/>
              <a:ext cx="1738265" cy="201892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03F2704-9C68-45F5-B84B-AACBF378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0267" y="1110150"/>
              <a:ext cx="1696538" cy="2028134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844962E-32B6-43D4-9C1C-91556A685382}"/>
              </a:ext>
            </a:extLst>
          </p:cNvPr>
          <p:cNvGrpSpPr/>
          <p:nvPr/>
        </p:nvGrpSpPr>
        <p:grpSpPr>
          <a:xfrm>
            <a:off x="7431508" y="3018970"/>
            <a:ext cx="1811017" cy="1077019"/>
            <a:chOff x="5778562" y="2200345"/>
            <a:chExt cx="4880068" cy="2634558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21CC5C7-8FE8-40B7-9984-76EA0BE3D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8562" y="2200345"/>
              <a:ext cx="2390115" cy="2634558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BD94534-0E07-4572-B7DD-429A8DC25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8677" y="2201299"/>
              <a:ext cx="2489953" cy="2633604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3FA33EDA-18E6-4185-92A2-CC784613AEFE}"/>
              </a:ext>
            </a:extLst>
          </p:cNvPr>
          <p:cNvGrpSpPr/>
          <p:nvPr/>
        </p:nvGrpSpPr>
        <p:grpSpPr>
          <a:xfrm>
            <a:off x="3327514" y="2499384"/>
            <a:ext cx="1893363" cy="1082672"/>
            <a:chOff x="4383193" y="1797308"/>
            <a:chExt cx="3187207" cy="2018923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312F87B5-BADE-4050-9B78-B7FB295A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3193" y="1797308"/>
              <a:ext cx="1738265" cy="2018923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3085EF49-E049-41FE-95B3-84E7F9E9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1797308"/>
              <a:ext cx="1474400" cy="2018923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0E5B7966-48EE-4C20-9BAC-98124C25B0A7}"/>
              </a:ext>
            </a:extLst>
          </p:cNvPr>
          <p:cNvGrpSpPr/>
          <p:nvPr/>
        </p:nvGrpSpPr>
        <p:grpSpPr>
          <a:xfrm>
            <a:off x="3351091" y="4990583"/>
            <a:ext cx="1843614" cy="1088321"/>
            <a:chOff x="3424870" y="2010107"/>
            <a:chExt cx="3353994" cy="2025585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55E94BC-D1EF-423F-A4F2-2DF802BB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4870" y="2010107"/>
              <a:ext cx="1738265" cy="2018923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FF603B94-39B5-4F02-B5E8-1990B66AE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68788" y="2023097"/>
              <a:ext cx="1610076" cy="2012595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5110C902-994B-4E24-B5E0-5A3A6FC84F27}"/>
              </a:ext>
            </a:extLst>
          </p:cNvPr>
          <p:cNvGrpSpPr/>
          <p:nvPr/>
        </p:nvGrpSpPr>
        <p:grpSpPr>
          <a:xfrm>
            <a:off x="7431510" y="1254564"/>
            <a:ext cx="1771166" cy="1089536"/>
            <a:chOff x="47329" y="1169114"/>
            <a:chExt cx="3450800" cy="1993437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06CEDE43-2DE4-4EFF-AE52-3F81FF56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29" y="1169114"/>
              <a:ext cx="1716322" cy="1993437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70ABC921-3FA9-44B7-BEC5-EDD51155B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59864" y="1169114"/>
              <a:ext cx="1738265" cy="1970533"/>
            </a:xfrm>
            <a:prstGeom prst="rect">
              <a:avLst/>
            </a:prstGeom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0EF2BCE7-E517-433C-9983-909FF26D51C0}"/>
                </a:ext>
              </a:extLst>
            </p:cNvPr>
            <p:cNvSpPr/>
            <p:nvPr/>
          </p:nvSpPr>
          <p:spPr>
            <a:xfrm>
              <a:off x="1827459" y="1220240"/>
              <a:ext cx="1551921" cy="86191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939D5D49-4278-48A2-88E9-A13A0FF71339}"/>
              </a:ext>
            </a:extLst>
          </p:cNvPr>
          <p:cNvSpPr/>
          <p:nvPr/>
        </p:nvSpPr>
        <p:spPr>
          <a:xfrm>
            <a:off x="964357" y="1356118"/>
            <a:ext cx="1545628" cy="775237"/>
          </a:xfrm>
          <a:prstGeom prst="roundRect">
            <a:avLst/>
          </a:prstGeo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484D7504-2580-4C4E-B859-BAB15BDC9FFD}"/>
              </a:ext>
            </a:extLst>
          </p:cNvPr>
          <p:cNvGrpSpPr/>
          <p:nvPr/>
        </p:nvGrpSpPr>
        <p:grpSpPr>
          <a:xfrm>
            <a:off x="7431510" y="4661482"/>
            <a:ext cx="1912284" cy="1076629"/>
            <a:chOff x="1523120" y="1795492"/>
            <a:chExt cx="3698712" cy="1946496"/>
          </a:xfrm>
        </p:grpSpPr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C87E238B-056D-4166-9108-79E5F68BF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23120" y="1795493"/>
              <a:ext cx="1955549" cy="1946495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C44743DE-5C83-4289-B4DE-82F388300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47353" y="1795492"/>
              <a:ext cx="1774479" cy="1946495"/>
            </a:xfrm>
            <a:prstGeom prst="rect">
              <a:avLst/>
            </a:prstGeom>
          </p:spPr>
        </p:pic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1799CDC5-917A-48BE-9EAE-2C9EC54E933D}"/>
                </a:ext>
              </a:extLst>
            </p:cNvPr>
            <p:cNvCxnSpPr/>
            <p:nvPr/>
          </p:nvCxnSpPr>
          <p:spPr>
            <a:xfrm flipH="1">
              <a:off x="4387896" y="2113987"/>
              <a:ext cx="399541" cy="538342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04A5313-6443-46C2-9B51-F2BC79A1A68B}"/>
              </a:ext>
            </a:extLst>
          </p:cNvPr>
          <p:cNvGrpSpPr/>
          <p:nvPr/>
        </p:nvGrpSpPr>
        <p:grpSpPr>
          <a:xfrm>
            <a:off x="3347670" y="3727879"/>
            <a:ext cx="1847035" cy="1143000"/>
            <a:chOff x="3042581" y="1591516"/>
            <a:chExt cx="3156017" cy="1801640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542444F4-CB18-4F29-BF81-8254FF50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42581" y="1591516"/>
              <a:ext cx="1619221" cy="1784823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5D22ED84-324B-4206-AF8C-1EE73634A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contrast="20000"/>
            </a:blip>
            <a:stretch>
              <a:fillRect/>
            </a:stretch>
          </p:blipFill>
          <p:spPr>
            <a:xfrm>
              <a:off x="4652092" y="1591516"/>
              <a:ext cx="1546506" cy="1801640"/>
            </a:xfrm>
            <a:prstGeom prst="rect">
              <a:avLst/>
            </a:prstGeom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9957755B-E565-4026-AFC9-8341DC584546}"/>
              </a:ext>
            </a:extLst>
          </p:cNvPr>
          <p:cNvGrpSpPr/>
          <p:nvPr/>
        </p:nvGrpSpPr>
        <p:grpSpPr>
          <a:xfrm>
            <a:off x="318443" y="516481"/>
            <a:ext cx="6065296" cy="677123"/>
            <a:chOff x="681768" y="-1185700"/>
            <a:chExt cx="2134739" cy="1621854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BCB56802-4EB6-4100-97E3-F167BCFFF3F2}"/>
                </a:ext>
              </a:extLst>
            </p:cNvPr>
            <p:cNvSpPr/>
            <p:nvPr/>
          </p:nvSpPr>
          <p:spPr>
            <a:xfrm>
              <a:off x="681768" y="-844689"/>
              <a:ext cx="2134739" cy="128084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57" name="Rectángulo: esquinas redondeadas 4">
              <a:extLst>
                <a:ext uri="{FF2B5EF4-FFF2-40B4-BE49-F238E27FC236}">
                  <a16:creationId xmlns:a16="http://schemas.microsoft.com/office/drawing/2014/main" id="{F9464913-4E4C-4599-BA89-222F245EAB3A}"/>
                </a:ext>
              </a:extLst>
            </p:cNvPr>
            <p:cNvSpPr txBox="1"/>
            <p:nvPr/>
          </p:nvSpPr>
          <p:spPr>
            <a:xfrm>
              <a:off x="744294" y="-1185700"/>
              <a:ext cx="2009687" cy="1155791"/>
            </a:xfrm>
            <a:prstGeom prst="round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r>
                <a:rPr lang="es-ES" sz="2400" dirty="0">
                  <a:solidFill>
                    <a:srgbClr val="34B4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Fase 3: Pruebas cualitativas</a:t>
              </a:r>
            </a:p>
            <a:p>
              <a:endParaRPr lang="es-ES" sz="2400" dirty="0">
                <a:solidFill>
                  <a:srgbClr val="34B4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4" name="CuadroTexto 73">
            <a:extLst>
              <a:ext uri="{FF2B5EF4-FFF2-40B4-BE49-F238E27FC236}">
                <a16:creationId xmlns:a16="http://schemas.microsoft.com/office/drawing/2014/main" id="{78332738-8B7E-4812-B378-3D009AFE50EF}"/>
              </a:ext>
            </a:extLst>
          </p:cNvPr>
          <p:cNvSpPr txBox="1"/>
          <p:nvPr/>
        </p:nvSpPr>
        <p:spPr>
          <a:xfrm>
            <a:off x="1117137" y="1330898"/>
            <a:ext cx="1482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C" sz="2400" b="1" i="0" u="none" strike="noStrike" baseline="0" dirty="0">
                <a:solidFill>
                  <a:srgbClr val="F172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Taninos 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F17FD696-1696-4FE3-A3EB-9BC41295698F}"/>
              </a:ext>
            </a:extLst>
          </p:cNvPr>
          <p:cNvSpPr txBox="1"/>
          <p:nvPr/>
        </p:nvSpPr>
        <p:spPr>
          <a:xfrm>
            <a:off x="1037657" y="2526543"/>
            <a:ext cx="1499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C" sz="2400" b="1" i="0" u="none" strike="noStrike" baseline="0" dirty="0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Terpenos 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A4FED225-BD71-4F7D-9B75-0568CE4B3F9A}"/>
              </a:ext>
            </a:extLst>
          </p:cNvPr>
          <p:cNvSpPr txBox="1"/>
          <p:nvPr/>
        </p:nvSpPr>
        <p:spPr>
          <a:xfrm>
            <a:off x="867159" y="3759603"/>
            <a:ext cx="21156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C" sz="2200" b="1" i="0" u="none" strike="noStrike" baseline="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Antocianinas 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23906619-6F07-4BB8-A525-F65A2F8CAC30}"/>
              </a:ext>
            </a:extLst>
          </p:cNvPr>
          <p:cNvSpPr txBox="1"/>
          <p:nvPr/>
        </p:nvSpPr>
        <p:spPr>
          <a:xfrm>
            <a:off x="884372" y="5042926"/>
            <a:ext cx="1717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C" sz="2400" b="1" i="0" u="none" strike="noStrike" baseline="0" dirty="0">
                <a:solidFill>
                  <a:srgbClr val="C10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Flavonoides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78A2E7AC-1526-4955-8518-A2D1018806CC}"/>
              </a:ext>
            </a:extLst>
          </p:cNvPr>
          <p:cNvSpPr txBox="1"/>
          <p:nvPr/>
        </p:nvSpPr>
        <p:spPr>
          <a:xfrm flipH="1">
            <a:off x="10014809" y="1317238"/>
            <a:ext cx="1482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i="0" u="none" strike="noStrike" baseline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Saponinas 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7E8B20F0-17E2-43E5-8972-A8D5574111A1}"/>
              </a:ext>
            </a:extLst>
          </p:cNvPr>
          <p:cNvSpPr/>
          <p:nvPr/>
        </p:nvSpPr>
        <p:spPr>
          <a:xfrm>
            <a:off x="496094" y="6346307"/>
            <a:ext cx="8480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5.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Tamizaje fitoquímico de las muestras donde A. antes del ensayo y B. después del ensayo (Briceño, 2021)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49727E-E4D9-4AD4-B865-841DC598F11B}"/>
              </a:ext>
            </a:extLst>
          </p:cNvPr>
          <p:cNvSpPr txBox="1"/>
          <p:nvPr/>
        </p:nvSpPr>
        <p:spPr>
          <a:xfrm>
            <a:off x="8074794" y="536240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88A59FC7-BFDF-46B4-900F-B28ED3A7A169}"/>
              </a:ext>
            </a:extLst>
          </p:cNvPr>
          <p:cNvSpPr txBox="1"/>
          <p:nvPr/>
        </p:nvSpPr>
        <p:spPr>
          <a:xfrm>
            <a:off x="3956149" y="321451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7EB3007E-534C-4527-BE27-090CDA7F6239}"/>
              </a:ext>
            </a:extLst>
          </p:cNvPr>
          <p:cNvSpPr txBox="1"/>
          <p:nvPr/>
        </p:nvSpPr>
        <p:spPr>
          <a:xfrm>
            <a:off x="3984343" y="446804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940066E0-48C1-422D-BE45-9B37F2AAD335}"/>
              </a:ext>
            </a:extLst>
          </p:cNvPr>
          <p:cNvSpPr txBox="1"/>
          <p:nvPr/>
        </p:nvSpPr>
        <p:spPr>
          <a:xfrm>
            <a:off x="4007041" y="572891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B892144B-03F7-4ACD-9FD1-C069073FA637}"/>
              </a:ext>
            </a:extLst>
          </p:cNvPr>
          <p:cNvSpPr txBox="1"/>
          <p:nvPr/>
        </p:nvSpPr>
        <p:spPr>
          <a:xfrm>
            <a:off x="7982153" y="198102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EFE77D34-4878-4BD7-811E-298AE23BB28A}"/>
              </a:ext>
            </a:extLst>
          </p:cNvPr>
          <p:cNvSpPr txBox="1"/>
          <p:nvPr/>
        </p:nvSpPr>
        <p:spPr>
          <a:xfrm>
            <a:off x="7968719" y="372787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8C71BBB5-BD70-4B02-A86D-E4EDF366EBDF}"/>
              </a:ext>
            </a:extLst>
          </p:cNvPr>
          <p:cNvSpPr txBox="1"/>
          <p:nvPr/>
        </p:nvSpPr>
        <p:spPr>
          <a:xfrm>
            <a:off x="3954101" y="192922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C8CEDF12-EEEA-4C3F-93D6-78DBEE4EBAA3}"/>
              </a:ext>
            </a:extLst>
          </p:cNvPr>
          <p:cNvSpPr/>
          <p:nvPr/>
        </p:nvSpPr>
        <p:spPr>
          <a:xfrm>
            <a:off x="10056008" y="3101586"/>
            <a:ext cx="1545628" cy="775237"/>
          </a:xfrm>
          <a:prstGeom prst="roundRect">
            <a:avLst/>
          </a:prstGeo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DEC9DC04-481B-47B6-A4D4-BBE10F129141}"/>
              </a:ext>
            </a:extLst>
          </p:cNvPr>
          <p:cNvSpPr txBox="1"/>
          <p:nvPr/>
        </p:nvSpPr>
        <p:spPr>
          <a:xfrm flipH="1">
            <a:off x="10060501" y="3031790"/>
            <a:ext cx="1545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Azucares reductores </a:t>
            </a:r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C3E15F5D-C7DC-46E2-852C-4081CD396650}"/>
              </a:ext>
            </a:extLst>
          </p:cNvPr>
          <p:cNvSpPr txBox="1"/>
          <p:nvPr/>
        </p:nvSpPr>
        <p:spPr>
          <a:xfrm flipH="1">
            <a:off x="10026575" y="4714263"/>
            <a:ext cx="2115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C" sz="2400" b="1" i="0" u="none" strike="noStrike" baseline="0" dirty="0">
                <a:solidFill>
                  <a:srgbClr val="F172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Alcaloides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72D346C-FE0C-4E62-9E86-2F0C4BFD51E6}"/>
              </a:ext>
            </a:extLst>
          </p:cNvPr>
          <p:cNvSpPr txBox="1"/>
          <p:nvPr/>
        </p:nvSpPr>
        <p:spPr>
          <a:xfrm>
            <a:off x="10248430" y="3601142"/>
            <a:ext cx="1863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Fehling A y B  </a:t>
            </a: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7B07D873-F87A-448D-8B61-B4BFFE9DB05B}"/>
              </a:ext>
            </a:extLst>
          </p:cNvPr>
          <p:cNvSpPr txBox="1"/>
          <p:nvPr/>
        </p:nvSpPr>
        <p:spPr>
          <a:xfrm>
            <a:off x="1067117" y="2948782"/>
            <a:ext cx="186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HCCl</a:t>
            </a:r>
            <a:r>
              <a:rPr lang="es-EC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+ H</a:t>
            </a:r>
            <a:r>
              <a:rPr lang="es-EC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s-EC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8337B2AB-A22D-479E-8A38-A271747B4A9D}"/>
              </a:ext>
            </a:extLst>
          </p:cNvPr>
          <p:cNvSpPr txBox="1"/>
          <p:nvPr/>
        </p:nvSpPr>
        <p:spPr>
          <a:xfrm>
            <a:off x="10328372" y="1732167"/>
            <a:ext cx="186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s-EC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O d</a:t>
            </a:r>
            <a:endParaRPr lang="es-EC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EC263133-23B8-406A-9E41-F4167440B70C}"/>
              </a:ext>
            </a:extLst>
          </p:cNvPr>
          <p:cNvSpPr txBox="1"/>
          <p:nvPr/>
        </p:nvSpPr>
        <p:spPr>
          <a:xfrm>
            <a:off x="1112912" y="1734297"/>
            <a:ext cx="186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s-EC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O + FeCl</a:t>
            </a:r>
            <a:r>
              <a:rPr lang="es-EC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E2B10DB5-B2F9-45E5-A655-E4A5080DD49F}"/>
              </a:ext>
            </a:extLst>
          </p:cNvPr>
          <p:cNvSpPr txBox="1"/>
          <p:nvPr/>
        </p:nvSpPr>
        <p:spPr>
          <a:xfrm>
            <a:off x="10056008" y="5129965"/>
            <a:ext cx="186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Reactivo Mayer</a:t>
            </a:r>
            <a:endParaRPr lang="es-EC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9486270D-8145-47BE-99F4-816948C3C1CD}"/>
              </a:ext>
            </a:extLst>
          </p:cNvPr>
          <p:cNvSpPr txBox="1"/>
          <p:nvPr/>
        </p:nvSpPr>
        <p:spPr>
          <a:xfrm>
            <a:off x="1277885" y="5444361"/>
            <a:ext cx="186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FeCl</a:t>
            </a:r>
            <a:r>
              <a:rPr lang="es-EC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 en </a:t>
            </a:r>
            <a:r>
              <a:rPr lang="es-EC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  <a:endParaRPr lang="es-EC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4767CCD1-E500-4EBC-92EE-7B667E1DF032}"/>
              </a:ext>
            </a:extLst>
          </p:cNvPr>
          <p:cNvSpPr txBox="1"/>
          <p:nvPr/>
        </p:nvSpPr>
        <p:spPr>
          <a:xfrm>
            <a:off x="1474013" y="4196748"/>
            <a:ext cx="186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HCl</a:t>
            </a:r>
            <a:endParaRPr lang="es-EC" sz="16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66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4"/>
          <p:cNvSpPr txBox="1">
            <a:spLocks/>
          </p:cNvSpPr>
          <p:nvPr/>
        </p:nvSpPr>
        <p:spPr>
          <a:xfrm>
            <a:off x="3567790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Materiales y métodos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" descr="C:\Users\XAVIER\Desktop\Comunicado-2-1.jpg">
            <a:extLst>
              <a:ext uri="{FF2B5EF4-FFF2-40B4-BE49-F238E27FC236}">
                <a16:creationId xmlns:a16="http://schemas.microsoft.com/office/drawing/2014/main" id="{4523F0DD-DC45-47D8-ACAC-E8D35EE3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id="{C985B481-E442-43A3-9A13-F4FA72368666}"/>
              </a:ext>
            </a:extLst>
          </p:cNvPr>
          <p:cNvGrpSpPr/>
          <p:nvPr/>
        </p:nvGrpSpPr>
        <p:grpSpPr>
          <a:xfrm>
            <a:off x="2199636" y="1432078"/>
            <a:ext cx="3896364" cy="1996922"/>
            <a:chOff x="1945995" y="1590296"/>
            <a:chExt cx="3491784" cy="1718272"/>
          </a:xfrm>
        </p:grpSpPr>
        <p:pic>
          <p:nvPicPr>
            <p:cNvPr id="20" name="Imagen 19" descr="Imagen que contiene interior, cocina, mostrador, refrigerador&#10;&#10;Descripción generada automáticamente">
              <a:extLst>
                <a:ext uri="{FF2B5EF4-FFF2-40B4-BE49-F238E27FC236}">
                  <a16:creationId xmlns:a16="http://schemas.microsoft.com/office/drawing/2014/main" id="{62F45C94-80E3-4503-AB31-75833DD3F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45995" y="1590296"/>
              <a:ext cx="1977714" cy="1718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C23625D9-71E6-4FAE-9FD6-6F58E6124790}"/>
                </a:ext>
              </a:extLst>
            </p:cNvPr>
            <p:cNvGrpSpPr/>
            <p:nvPr/>
          </p:nvGrpSpPr>
          <p:grpSpPr>
            <a:xfrm>
              <a:off x="3670261" y="1594806"/>
              <a:ext cx="1767518" cy="1713762"/>
              <a:chOff x="3560742" y="1652810"/>
              <a:chExt cx="1819890" cy="1893698"/>
            </a:xfrm>
          </p:grpSpPr>
          <p:pic>
            <p:nvPicPr>
              <p:cNvPr id="22" name="Imagen 21" descr="Imagen que contiene interior, cocina, mostrador, refrigerador&#10;&#10;Descripción generada automáticamente">
                <a:extLst>
                  <a:ext uri="{FF2B5EF4-FFF2-40B4-BE49-F238E27FC236}">
                    <a16:creationId xmlns:a16="http://schemas.microsoft.com/office/drawing/2014/main" id="{C41C391F-1ED7-4131-88F9-4912368E7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6940" t="6277" r="4470" b="7840"/>
              <a:stretch/>
            </p:blipFill>
            <p:spPr>
              <a:xfrm>
                <a:off x="3590913" y="1652810"/>
                <a:ext cx="1789719" cy="17305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Imagen 22" descr="Imagen que contiene interior, cocina, mostrador, refrigerador&#10;&#10;Descripción generada automáticamente">
                <a:extLst>
                  <a:ext uri="{FF2B5EF4-FFF2-40B4-BE49-F238E27FC236}">
                    <a16:creationId xmlns:a16="http://schemas.microsoft.com/office/drawing/2014/main" id="{C584080B-7111-4559-967D-339E5B750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70813" y1="40250" x2="72688" y2="42417"/>
                            <a14:foregroundMark x1="37625" y1="39917" x2="43875" y2="44667"/>
                            <a14:foregroundMark x1="35313" y1="44667" x2="35188" y2="54333"/>
                            <a14:foregroundMark x1="34938" y1="54500" x2="36063" y2="60833"/>
                            <a14:foregroundMark x1="84063" y1="44000" x2="81875" y2="59333"/>
                            <a14:foregroundMark x1="81432" y1="56453" x2="81000" y2="62000"/>
                            <a14:foregroundMark x1="24813" y1="45833" x2="24313" y2="57500"/>
                            <a14:foregroundMark x1="24313" y1="57500" x2="25500" y2="64667"/>
                            <a14:foregroundMark x1="25500" y1="64667" x2="25563" y2="64750"/>
                            <a14:foregroundMark x1="52375" y1="44667" x2="53000" y2="62000"/>
                            <a14:foregroundMark x1="53000" y1="62000" x2="53000" y2="62000"/>
                            <a14:foregroundMark x1="75375" y1="63917" x2="76250" y2="65917"/>
                            <a14:backgroundMark x1="33250" y1="38500" x2="32875" y2="67833"/>
                            <a14:backgroundMark x1="32875" y1="67833" x2="32875" y2="67833"/>
                            <a14:backgroundMark x1="46688" y1="40083" x2="46313" y2="63417"/>
                            <a14:backgroundMark x1="60063" y1="39750" x2="59313" y2="58250"/>
                            <a14:backgroundMark x1="74000" y1="58417" x2="73750" y2="60833"/>
                            <a14:backgroundMark x1="17563" y1="33083" x2="28125" y2="34667"/>
                            <a14:backgroundMark x1="29438" y1="36000" x2="30562" y2="80250"/>
                            <a14:backgroundMark x1="35000" y1="35500" x2="63188" y2="36833"/>
                            <a14:backgroundMark x1="63188" y1="36833" x2="77813" y2="36000"/>
                            <a14:backgroundMark x1="82375" y1="37667" x2="78563" y2="70583"/>
                            <a14:backgroundMark x1="81750" y1="45833" x2="80625" y2="55583"/>
                            <a14:backgroundMark x1="82000" y1="47583" x2="80500" y2="55583"/>
                            <a14:backgroundMark x1="21500" y1="64417" x2="25813" y2="76417"/>
                            <a14:backgroundMark x1="25813" y1="76417" x2="43938" y2="78250"/>
                            <a14:backgroundMark x1="43938" y1="78250" x2="53375" y2="78000"/>
                            <a14:backgroundMark x1="53375" y1="78000" x2="67563" y2="78000"/>
                            <a14:backgroundMark x1="73188" y1="63083" x2="72438" y2="70750"/>
                            <a14:backgroundMark x1="58500" y1="59500" x2="58500" y2="69167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colorTemperature colorTemp="10700"/>
                        </a14:imgEffect>
                        <a14:imgEffect>
                          <a14:saturation sat="138000"/>
                        </a14:imgEffect>
                        <a14:imgEffect>
                          <a14:brightnessContrast bright="5000" contrast="5000"/>
                        </a14:imgEffect>
                      </a14:imgLayer>
                    </a14:imgProps>
                  </a:ext>
                </a:extLst>
              </a:blip>
              <a:srcRect l="5430" t="17262" r="11848"/>
              <a:stretch/>
            </p:blipFill>
            <p:spPr>
              <a:xfrm>
                <a:off x="3560742" y="1879284"/>
                <a:ext cx="1671162" cy="1667224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5E9C849-AF5C-4C62-9274-C12B55823146}"/>
              </a:ext>
            </a:extLst>
          </p:cNvPr>
          <p:cNvGrpSpPr/>
          <p:nvPr/>
        </p:nvGrpSpPr>
        <p:grpSpPr>
          <a:xfrm>
            <a:off x="6257579" y="1439048"/>
            <a:ext cx="3641910" cy="1816672"/>
            <a:chOff x="1727010" y="1358711"/>
            <a:chExt cx="9202580" cy="3463314"/>
          </a:xfrm>
        </p:grpSpPr>
        <p:pic>
          <p:nvPicPr>
            <p:cNvPr id="26" name="Imagen 25" descr="Imagen que contiene interior, estante, mostrador, llenado&#10;&#10;Descripción generada automáticamente">
              <a:extLst>
                <a:ext uri="{FF2B5EF4-FFF2-40B4-BE49-F238E27FC236}">
                  <a16:creationId xmlns:a16="http://schemas.microsoft.com/office/drawing/2014/main" id="{84BA6CA8-D5B6-409A-BDE4-02FA9D61C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010" y="1369251"/>
              <a:ext cx="4603699" cy="3452774"/>
            </a:xfrm>
            <a:prstGeom prst="rect">
              <a:avLst/>
            </a:prstGeom>
          </p:spPr>
        </p:pic>
        <p:pic>
          <p:nvPicPr>
            <p:cNvPr id="27" name="Imagen 26" descr="Imagen que contiene interior, llenado, diferente, mostrador&#10;&#10;Descripción generada automáticamente">
              <a:extLst>
                <a:ext uri="{FF2B5EF4-FFF2-40B4-BE49-F238E27FC236}">
                  <a16:creationId xmlns:a16="http://schemas.microsoft.com/office/drawing/2014/main" id="{2CCF7894-475A-4FBE-BDA5-DB167E720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5891" y="1358711"/>
              <a:ext cx="4603699" cy="3452774"/>
            </a:xfrm>
            <a:prstGeom prst="rect">
              <a:avLst/>
            </a:prstGeom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4F36779-3F70-4FB1-8D42-FA742B7ECD8B}"/>
              </a:ext>
            </a:extLst>
          </p:cNvPr>
          <p:cNvGrpSpPr/>
          <p:nvPr/>
        </p:nvGrpSpPr>
        <p:grpSpPr>
          <a:xfrm>
            <a:off x="6355958" y="3653534"/>
            <a:ext cx="3438274" cy="1890607"/>
            <a:chOff x="616876" y="1210444"/>
            <a:chExt cx="10658848" cy="4005065"/>
          </a:xfrm>
        </p:grpSpPr>
        <p:pic>
          <p:nvPicPr>
            <p:cNvPr id="29" name="Imagen 28" descr="Botella de vidrio junto a una ventana&#10;&#10;Descripción generada automáticamente con confianza baja">
              <a:extLst>
                <a:ext uri="{FF2B5EF4-FFF2-40B4-BE49-F238E27FC236}">
                  <a16:creationId xmlns:a16="http://schemas.microsoft.com/office/drawing/2014/main" id="{57A21782-A1ED-4C48-9359-002C49859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876" y="1210444"/>
              <a:ext cx="5340085" cy="4005064"/>
            </a:xfrm>
            <a:prstGeom prst="rect">
              <a:avLst/>
            </a:prstGeom>
          </p:spPr>
        </p:pic>
        <p:pic>
          <p:nvPicPr>
            <p:cNvPr id="30" name="Imagen 29" descr="Imagen que contiene interior, tabla, refrigerador, frente&#10;&#10;Descripción generada automáticamente">
              <a:extLst>
                <a:ext uri="{FF2B5EF4-FFF2-40B4-BE49-F238E27FC236}">
                  <a16:creationId xmlns:a16="http://schemas.microsoft.com/office/drawing/2014/main" id="{AFFCA0F3-DAE3-45CE-986D-2D51F52E8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5638" y="1210444"/>
              <a:ext cx="5340086" cy="4005065"/>
            </a:xfrm>
            <a:prstGeom prst="rect">
              <a:avLst/>
            </a:prstGeom>
          </p:spPr>
        </p:pic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89DF1B0-FB13-4A8D-854C-CD311E825EE4}"/>
              </a:ext>
            </a:extLst>
          </p:cNvPr>
          <p:cNvGrpSpPr/>
          <p:nvPr/>
        </p:nvGrpSpPr>
        <p:grpSpPr>
          <a:xfrm>
            <a:off x="359664" y="643071"/>
            <a:ext cx="6065296" cy="605814"/>
            <a:chOff x="534760" y="593634"/>
            <a:chExt cx="6065296" cy="605814"/>
          </a:xfrm>
        </p:grpSpPr>
        <p:sp>
          <p:nvSpPr>
            <p:cNvPr id="34" name="Rectángulo 55">
              <a:extLst>
                <a:ext uri="{FF2B5EF4-FFF2-40B4-BE49-F238E27FC236}">
                  <a16:creationId xmlns:a16="http://schemas.microsoft.com/office/drawing/2014/main" id="{81434F99-4155-4299-A873-203622FCC367}"/>
                </a:ext>
              </a:extLst>
            </p:cNvPr>
            <p:cNvSpPr/>
            <p:nvPr/>
          </p:nvSpPr>
          <p:spPr>
            <a:xfrm>
              <a:off x="534760" y="664697"/>
              <a:ext cx="6065296" cy="534751"/>
            </a:xfrm>
            <a:prstGeom prst="roundRect">
              <a:avLst/>
            </a:prstGeom>
            <a:gradFill flip="none" rotWithShape="1">
              <a:gsLst>
                <a:gs pos="0">
                  <a:srgbClr val="B5B5B7"/>
                </a:gs>
                <a:gs pos="22000">
                  <a:srgbClr val="E2E2E2"/>
                </a:gs>
                <a:gs pos="72000">
                  <a:srgbClr val="F7F7F7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33" name="Rectángulo: esquinas redondeadas 4">
              <a:extLst>
                <a:ext uri="{FF2B5EF4-FFF2-40B4-BE49-F238E27FC236}">
                  <a16:creationId xmlns:a16="http://schemas.microsoft.com/office/drawing/2014/main" id="{FE5301FE-4807-4CC1-AB6D-3AF11228BA16}"/>
                </a:ext>
              </a:extLst>
            </p:cNvPr>
            <p:cNvSpPr txBox="1"/>
            <p:nvPr/>
          </p:nvSpPr>
          <p:spPr>
            <a:xfrm flipH="1">
              <a:off x="704862" y="593634"/>
              <a:ext cx="5030206" cy="52207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lvl="0"/>
              <a:r>
                <a:rPr lang="es-EC" sz="2400" dirty="0">
                  <a:solidFill>
                    <a:srgbClr val="23E1A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Fase 4: Pruebas cuantitativas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11DEF71E-2C0A-40C5-8074-82E21844E918}"/>
              </a:ext>
            </a:extLst>
          </p:cNvPr>
          <p:cNvGrpSpPr/>
          <p:nvPr/>
        </p:nvGrpSpPr>
        <p:grpSpPr>
          <a:xfrm>
            <a:off x="370240" y="1550206"/>
            <a:ext cx="1785950" cy="1599885"/>
            <a:chOff x="3721874" y="598471"/>
            <a:chExt cx="1785950" cy="1599885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6EFBB0A6-9828-41A9-8478-9AE4CA3B8292}"/>
                </a:ext>
              </a:extLst>
            </p:cNvPr>
            <p:cNvGrpSpPr/>
            <p:nvPr/>
          </p:nvGrpSpPr>
          <p:grpSpPr>
            <a:xfrm>
              <a:off x="3721874" y="598471"/>
              <a:ext cx="1785950" cy="1599885"/>
              <a:chOff x="1829628" y="750355"/>
              <a:chExt cx="1850451" cy="1374432"/>
            </a:xfrm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7A529028-0801-41CE-9A76-B1C999AF33E2}"/>
                  </a:ext>
                </a:extLst>
              </p:cNvPr>
              <p:cNvSpPr/>
              <p:nvPr/>
            </p:nvSpPr>
            <p:spPr>
              <a:xfrm rot="5400000">
                <a:off x="2067638" y="512345"/>
                <a:ext cx="1374432" cy="1850451"/>
              </a:xfrm>
              <a:prstGeom prst="ellipse">
                <a:avLst/>
              </a:prstGeom>
              <a:gradFill flip="none" rotWithShape="1">
                <a:gsLst>
                  <a:gs pos="0">
                    <a:srgbClr val="E11F64"/>
                  </a:gs>
                  <a:gs pos="47000">
                    <a:srgbClr val="FEC6D3"/>
                  </a:gs>
                  <a:gs pos="63000">
                    <a:srgbClr val="F5659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223D530C-B79F-4B33-A6D1-2D1922244D61}"/>
                  </a:ext>
                </a:extLst>
              </p:cNvPr>
              <p:cNvSpPr/>
              <p:nvPr/>
            </p:nvSpPr>
            <p:spPr>
              <a:xfrm flipH="1">
                <a:off x="2079929" y="937323"/>
                <a:ext cx="1349850" cy="1000495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A23D964F-6D49-437C-A392-25795459BD25}"/>
                </a:ext>
              </a:extLst>
            </p:cNvPr>
            <p:cNvSpPr txBox="1"/>
            <p:nvPr/>
          </p:nvSpPr>
          <p:spPr>
            <a:xfrm>
              <a:off x="4036536" y="980710"/>
              <a:ext cx="11566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2400" b="1" dirty="0">
                  <a:solidFill>
                    <a:srgbClr val="F5659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DPPH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4DB02475-0763-4986-8028-31C12E844AE2}"/>
              </a:ext>
            </a:extLst>
          </p:cNvPr>
          <p:cNvGrpSpPr/>
          <p:nvPr/>
        </p:nvGrpSpPr>
        <p:grpSpPr>
          <a:xfrm>
            <a:off x="413686" y="3612193"/>
            <a:ext cx="1785950" cy="1599885"/>
            <a:chOff x="3799088" y="2460382"/>
            <a:chExt cx="1785950" cy="1599885"/>
          </a:xfrm>
        </p:grpSpPr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1582CDB-8585-4D11-88CA-99F868D28583}"/>
                </a:ext>
              </a:extLst>
            </p:cNvPr>
            <p:cNvGrpSpPr/>
            <p:nvPr/>
          </p:nvGrpSpPr>
          <p:grpSpPr>
            <a:xfrm>
              <a:off x="3799088" y="2460382"/>
              <a:ext cx="1785950" cy="1599885"/>
              <a:chOff x="1829628" y="750355"/>
              <a:chExt cx="1850451" cy="1374432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957CA214-BF58-449A-951B-42EE6DEAFCDD}"/>
                  </a:ext>
                </a:extLst>
              </p:cNvPr>
              <p:cNvSpPr/>
              <p:nvPr/>
            </p:nvSpPr>
            <p:spPr>
              <a:xfrm rot="5400000">
                <a:off x="2067638" y="512345"/>
                <a:ext cx="1374432" cy="1850451"/>
              </a:xfrm>
              <a:prstGeom prst="ellipse">
                <a:avLst/>
              </a:prstGeom>
              <a:gradFill flip="none" rotWithShape="1">
                <a:gsLst>
                  <a:gs pos="0">
                    <a:srgbClr val="D95D11"/>
                  </a:gs>
                  <a:gs pos="100000">
                    <a:srgbClr val="C00000"/>
                  </a:gs>
                  <a:gs pos="5200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EBE1021E-B440-4C87-91A9-0FEA6988D0A1}"/>
                  </a:ext>
                </a:extLst>
              </p:cNvPr>
              <p:cNvSpPr/>
              <p:nvPr/>
            </p:nvSpPr>
            <p:spPr>
              <a:xfrm flipH="1">
                <a:off x="2079929" y="937323"/>
                <a:ext cx="1349850" cy="1000495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1ACEEB49-A08A-4930-8FF0-94389063F5EA}"/>
                </a:ext>
              </a:extLst>
            </p:cNvPr>
            <p:cNvSpPr txBox="1"/>
            <p:nvPr/>
          </p:nvSpPr>
          <p:spPr>
            <a:xfrm>
              <a:off x="4047977" y="2868538"/>
              <a:ext cx="130279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ABTS</a:t>
              </a:r>
            </a:p>
            <a:p>
              <a:pPr lvl="0"/>
              <a:endParaRPr lang="es-EC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30A41DD9-CC12-4123-AA43-8A10B66AA2B5}"/>
              </a:ext>
            </a:extLst>
          </p:cNvPr>
          <p:cNvGrpSpPr/>
          <p:nvPr/>
        </p:nvGrpSpPr>
        <p:grpSpPr>
          <a:xfrm>
            <a:off x="10058111" y="1550206"/>
            <a:ext cx="1785950" cy="1599885"/>
            <a:chOff x="3748564" y="4285160"/>
            <a:chExt cx="1785950" cy="1599885"/>
          </a:xfrm>
        </p:grpSpPr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32DF6F0A-7C1E-4EB7-B161-44BF1DBED972}"/>
                </a:ext>
              </a:extLst>
            </p:cNvPr>
            <p:cNvGrpSpPr/>
            <p:nvPr/>
          </p:nvGrpSpPr>
          <p:grpSpPr>
            <a:xfrm>
              <a:off x="3748564" y="4285160"/>
              <a:ext cx="1785950" cy="1599885"/>
              <a:chOff x="1829628" y="750355"/>
              <a:chExt cx="1850451" cy="1374432"/>
            </a:xfrm>
          </p:grpSpPr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34DFBDCF-47D4-4719-B0C6-2AEE74D03ABE}"/>
                  </a:ext>
                </a:extLst>
              </p:cNvPr>
              <p:cNvSpPr/>
              <p:nvPr/>
            </p:nvSpPr>
            <p:spPr>
              <a:xfrm rot="5400000">
                <a:off x="2067638" y="512345"/>
                <a:ext cx="1374432" cy="1850451"/>
              </a:xfrm>
              <a:prstGeom prst="ellipse">
                <a:avLst/>
              </a:prstGeom>
              <a:gradFill flip="none" rotWithShape="1">
                <a:gsLst>
                  <a:gs pos="0">
                    <a:srgbClr val="002060"/>
                  </a:gs>
                  <a:gs pos="100000">
                    <a:srgbClr val="7030A0"/>
                  </a:gs>
                  <a:gs pos="52000">
                    <a:schemeClr val="accent3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5DD93129-AFE2-4851-A661-7DF7E17CA716}"/>
                  </a:ext>
                </a:extLst>
              </p:cNvPr>
              <p:cNvSpPr/>
              <p:nvPr/>
            </p:nvSpPr>
            <p:spPr>
              <a:xfrm flipH="1">
                <a:off x="2079929" y="937323"/>
                <a:ext cx="1349850" cy="1000495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729FBF9A-F45F-4166-8D29-40A4568E7C86}"/>
                </a:ext>
              </a:extLst>
            </p:cNvPr>
            <p:cNvSpPr txBox="1"/>
            <p:nvPr/>
          </p:nvSpPr>
          <p:spPr>
            <a:xfrm>
              <a:off x="4134097" y="4626183"/>
              <a:ext cx="10870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FRAP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00177A12-A13B-43EE-AAFC-A9F013B6101F}"/>
              </a:ext>
            </a:extLst>
          </p:cNvPr>
          <p:cNvGrpSpPr/>
          <p:nvPr/>
        </p:nvGrpSpPr>
        <p:grpSpPr>
          <a:xfrm>
            <a:off x="10013798" y="3612192"/>
            <a:ext cx="1785950" cy="1599885"/>
            <a:chOff x="1829628" y="750355"/>
            <a:chExt cx="1850451" cy="1374432"/>
          </a:xfrm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9B428A64-095A-40BD-AFE0-49DED6659A51}"/>
                </a:ext>
              </a:extLst>
            </p:cNvPr>
            <p:cNvSpPr/>
            <p:nvPr/>
          </p:nvSpPr>
          <p:spPr>
            <a:xfrm rot="5400000">
              <a:off x="2067638" y="512345"/>
              <a:ext cx="1374432" cy="1850451"/>
            </a:xfrm>
            <a:prstGeom prst="ellipse">
              <a:avLst/>
            </a:prstGeom>
            <a:gradFill flip="none" rotWithShape="1">
              <a:gsLst>
                <a:gs pos="7000">
                  <a:schemeClr val="accent1">
                    <a:lumMod val="25000"/>
                  </a:schemeClr>
                </a:gs>
                <a:gs pos="54000">
                  <a:srgbClr val="CDE9EB"/>
                </a:gs>
                <a:gs pos="99000">
                  <a:schemeClr val="accent1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492988E3-5344-4C00-A49C-9461E9BF1F65}"/>
                </a:ext>
              </a:extLst>
            </p:cNvPr>
            <p:cNvSpPr/>
            <p:nvPr/>
          </p:nvSpPr>
          <p:spPr>
            <a:xfrm flipH="1">
              <a:off x="2079929" y="937323"/>
              <a:ext cx="1349850" cy="1000495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5A73F21C-28E1-46FD-9BE0-142E698B32EF}"/>
              </a:ext>
            </a:extLst>
          </p:cNvPr>
          <p:cNvSpPr txBox="1"/>
          <p:nvPr/>
        </p:nvSpPr>
        <p:spPr>
          <a:xfrm>
            <a:off x="10371532" y="3937274"/>
            <a:ext cx="1083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Fenoles por </a:t>
            </a:r>
            <a:r>
              <a:rPr lang="es-EC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</a:t>
            </a:r>
            <a:endParaRPr lang="es-EC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BC482B5D-9E23-463B-9F16-778D159E94CD}"/>
              </a:ext>
            </a:extLst>
          </p:cNvPr>
          <p:cNvGrpSpPr/>
          <p:nvPr/>
        </p:nvGrpSpPr>
        <p:grpSpPr>
          <a:xfrm>
            <a:off x="2418683" y="3638328"/>
            <a:ext cx="3516132" cy="1996921"/>
            <a:chOff x="2480382" y="3826290"/>
            <a:chExt cx="3944578" cy="1889203"/>
          </a:xfrm>
        </p:grpSpPr>
        <p:pic>
          <p:nvPicPr>
            <p:cNvPr id="12" name="Imagen 11" descr="Un mostrador de una tienda&#10;&#10;Descripción generada automáticamente con confianza baja">
              <a:extLst>
                <a:ext uri="{FF2B5EF4-FFF2-40B4-BE49-F238E27FC236}">
                  <a16:creationId xmlns:a16="http://schemas.microsoft.com/office/drawing/2014/main" id="{1A9F8912-AA63-4C31-A6CB-8EA17C72E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7000"/>
                      </a14:imgEffect>
                      <a14:imgEffect>
                        <a14:colorTemperature colorTemp="9100"/>
                      </a14:imgEffect>
                      <a14:imgEffect>
                        <a14:saturation sat="116000"/>
                      </a14:imgEffect>
                      <a14:imgEffect>
                        <a14:brightnessContrast bright="14000" contrast="32000"/>
                      </a14:imgEffect>
                    </a14:imgLayer>
                  </a14:imgProps>
                </a:ext>
              </a:extLst>
            </a:blip>
            <a:srcRect l="15736" t="296" r="2202" b="8042"/>
            <a:stretch/>
          </p:blipFill>
          <p:spPr>
            <a:xfrm>
              <a:off x="2480382" y="3841363"/>
              <a:ext cx="1956361" cy="1874130"/>
            </a:xfrm>
            <a:prstGeom prst="rect">
              <a:avLst/>
            </a:prstGeom>
          </p:spPr>
        </p:pic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0F68B702-9366-4A2F-B09D-F8C892913557}"/>
                </a:ext>
              </a:extLst>
            </p:cNvPr>
            <p:cNvGrpSpPr/>
            <p:nvPr/>
          </p:nvGrpSpPr>
          <p:grpSpPr>
            <a:xfrm>
              <a:off x="4428840" y="3826290"/>
              <a:ext cx="1996120" cy="1889203"/>
              <a:chOff x="4364057" y="3622390"/>
              <a:chExt cx="1996120" cy="1889203"/>
            </a:xfrm>
          </p:grpSpPr>
          <p:pic>
            <p:nvPicPr>
              <p:cNvPr id="14" name="Imagen 13" descr="Imagen que contiene interior, estante, refrigerador, abrir&#10;&#10;Descripción generada automáticamente">
                <a:extLst>
                  <a:ext uri="{FF2B5EF4-FFF2-40B4-BE49-F238E27FC236}">
                    <a16:creationId xmlns:a16="http://schemas.microsoft.com/office/drawing/2014/main" id="{EF2D4A27-1B78-46AD-A3EB-C97DD11A2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7000"/>
                        </a14:imgEffect>
                        <a14:imgEffect>
                          <a14:colorTemperature colorTemp="9100"/>
                        </a14:imgEffect>
                        <a14:imgEffect>
                          <a14:saturation sat="116000"/>
                        </a14:imgEffect>
                        <a14:imgEffect>
                          <a14:brightnessContrast contrast="32000"/>
                        </a14:imgEffect>
                      </a14:imgLayer>
                    </a14:imgProps>
                  </a:ext>
                </a:extLst>
              </a:blip>
              <a:srcRect l="12910" t="296" r="5028" b="9510"/>
              <a:stretch/>
            </p:blipFill>
            <p:spPr>
              <a:xfrm>
                <a:off x="4371960" y="3637462"/>
                <a:ext cx="1988217" cy="1874131"/>
              </a:xfrm>
              <a:prstGeom prst="rect">
                <a:avLst/>
              </a:prstGeom>
              <a:effectLst>
                <a:glow>
                  <a:schemeClr val="accent1">
                    <a:alpha val="40000"/>
                  </a:schemeClr>
                </a:glow>
              </a:effectLst>
            </p:spPr>
          </p:pic>
          <p:pic>
            <p:nvPicPr>
              <p:cNvPr id="60" name="Imagen 59" descr="Imagen que contiene interior, estante, refrigerador, abrir&#10;&#10;Descripción generada automáticamente">
                <a:extLst>
                  <a:ext uri="{FF2B5EF4-FFF2-40B4-BE49-F238E27FC236}">
                    <a16:creationId xmlns:a16="http://schemas.microsoft.com/office/drawing/2014/main" id="{1F88394C-7CE9-4E5E-81EF-3858873735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250" b="81417" l="20813" r="86750">
                            <a14:foregroundMark x1="20824" y1="36515" x2="21250" y2="56083"/>
                            <a14:foregroundMark x1="43313" y1="38750" x2="43750" y2="46250"/>
                            <a14:foregroundMark x1="50375" y1="38500" x2="51000" y2="44833"/>
                            <a14:foregroundMark x1="63938" y1="38750" x2="67313" y2="50417"/>
                            <a14:foregroundMark x1="77938" y1="40667" x2="77500" y2="47833"/>
                            <a14:foregroundMark x1="86688" y1="39250" x2="86688" y2="45167"/>
                            <a14:foregroundMark x1="66188" y1="38750" x2="71063" y2="42917"/>
                            <a14:foregroundMark x1="63438" y1="40417" x2="63250" y2="45583"/>
                            <a14:foregroundMark x1="66563" y1="39167" x2="71625" y2="40333"/>
                            <a14:foregroundMark x1="71250" y1="40333" x2="71563" y2="39417"/>
                            <a14:foregroundMark x1="72063" y1="40333" x2="65500" y2="39083"/>
                            <a14:foregroundMark x1="64688" y1="38917" x2="69313" y2="39083"/>
                            <a14:foregroundMark x1="64125" y1="38750" x2="67250" y2="39167"/>
                            <a14:foregroundMark x1="63438" y1="42083" x2="63063" y2="45583"/>
                            <a14:foregroundMark x1="64813" y1="38917" x2="66938" y2="38917"/>
                            <a14:foregroundMark x1="66688" y1="38750" x2="66688" y2="38750"/>
                            <a14:foregroundMark x1="66688" y1="38750" x2="66688" y2="38750"/>
                            <a14:foregroundMark x1="66688" y1="38750" x2="66688" y2="38750"/>
                            <a14:foregroundMark x1="66688" y1="38750" x2="66688" y2="38750"/>
                            <a14:foregroundMark x1="66688" y1="38750" x2="66688" y2="38750"/>
                            <a14:foregroundMark x1="66688" y1="38750" x2="66688" y2="38750"/>
                            <a14:foregroundMark x1="66500" y1="38750" x2="66500" y2="38750"/>
                            <a14:foregroundMark x1="65813" y1="38083" x2="66500" y2="38417"/>
                            <a14:foregroundMark x1="66500" y1="38417" x2="66750" y2="38750"/>
                            <a14:foregroundMark x1="69125" y1="40500" x2="66375" y2="38833"/>
                            <a14:backgroundMark x1="21438" y1="33000" x2="43063" y2="33000"/>
                            <a14:backgroundMark x1="43063" y1="33000" x2="67688" y2="32917"/>
                            <a14:backgroundMark x1="67688" y1="32917" x2="87938" y2="36000"/>
                            <a14:backgroundMark x1="45750" y1="38750" x2="46375" y2="45167"/>
                            <a14:backgroundMark x1="31000" y1="68667" x2="71313" y2="69167"/>
                            <a14:backgroundMark x1="71313" y1="69167" x2="76375" y2="68833"/>
                            <a14:backgroundMark x1="45625" y1="50167" x2="45938" y2="64417"/>
                            <a14:backgroundMark x1="45938" y1="64417" x2="45938" y2="64417"/>
                            <a14:backgroundMark x1="59750" y1="48917" x2="57938" y2="65833"/>
                            <a14:backgroundMark x1="73438" y1="49833" x2="71938" y2="63833"/>
                            <a14:backgroundMark x1="75625" y1="39583" x2="74688" y2="49833"/>
                            <a14:backgroundMark x1="45000" y1="50167" x2="44813" y2="59750"/>
                            <a14:backgroundMark x1="45625" y1="48750" x2="45938" y2="50000"/>
                            <a14:backgroundMark x1="47750" y1="48750" x2="47938" y2="52917"/>
                            <a14:backgroundMark x1="29438" y1="59333" x2="34813" y2="65667"/>
                            <a14:backgroundMark x1="83813" y1="61333" x2="82563" y2="67250"/>
                            <a14:backgroundMark x1="19188" y1="35250" x2="29125" y2="35500"/>
                            <a14:backgroundMark x1="67135" y1="37381" x2="84625" y2="38167"/>
                            <a14:backgroundMark x1="19688" y1="35250" x2="66267" y2="37342"/>
                            <a14:backgroundMark x1="84625" y1="38167" x2="91625" y2="37750"/>
                          </a14:backgroundRemoval>
                        </a14:imgEffect>
                        <a14:imgEffect>
                          <a14:colorTemperature colorTemp="8700"/>
                        </a14:imgEffect>
                        <a14:imgEffect>
                          <a14:saturation sat="51000"/>
                        </a14:imgEffect>
                        <a14:imgEffect>
                          <a14:brightnessContrast contrast="42000"/>
                        </a14:imgEffect>
                      </a14:imgLayer>
                    </a14:imgProps>
                  </a:ext>
                </a:extLst>
              </a:blip>
              <a:srcRect l="12909" t="296" r="7324" b="14492"/>
              <a:stretch/>
            </p:blipFill>
            <p:spPr>
              <a:xfrm>
                <a:off x="4364057" y="3622390"/>
                <a:ext cx="1947968" cy="1799094"/>
              </a:xfrm>
              <a:prstGeom prst="rect">
                <a:avLst/>
              </a:prstGeom>
              <a:effectLst>
                <a:glow>
                  <a:schemeClr val="accent1">
                    <a:alpha val="40000"/>
                  </a:schemeClr>
                </a:glow>
                <a:outerShdw blurRad="50800" dist="50800" dir="600000" algn="ctr" rotWithShape="0">
                  <a:srgbClr val="000000">
                    <a:alpha val="43137"/>
                  </a:srgbClr>
                </a:outerShdw>
              </a:effectLst>
            </p:spPr>
          </p:pic>
        </p:grpSp>
      </p:grpSp>
      <p:sp>
        <p:nvSpPr>
          <p:cNvPr id="54" name="Rectángulo 53">
            <a:extLst>
              <a:ext uri="{FF2B5EF4-FFF2-40B4-BE49-F238E27FC236}">
                <a16:creationId xmlns:a16="http://schemas.microsoft.com/office/drawing/2014/main" id="{A116232B-B8FC-4FE7-BA53-DEC802C891C2}"/>
              </a:ext>
            </a:extLst>
          </p:cNvPr>
          <p:cNvSpPr/>
          <p:nvPr/>
        </p:nvSpPr>
        <p:spPr>
          <a:xfrm>
            <a:off x="2199636" y="5603751"/>
            <a:ext cx="84802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6.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Análisis cuantitativo de las muestras donde A. antes del ensayo y B. después del ensayo (Briceño, 2021)</a:t>
            </a:r>
            <a:endParaRPr lang="es-EC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46639138-02D5-4F44-8269-9158C76BC8BD}"/>
              </a:ext>
            </a:extLst>
          </p:cNvPr>
          <p:cNvSpPr txBox="1"/>
          <p:nvPr/>
        </p:nvSpPr>
        <p:spPr>
          <a:xfrm>
            <a:off x="3663282" y="298763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5D6A49A-69D3-4880-9E75-90B3C3D43E6D}"/>
              </a:ext>
            </a:extLst>
          </p:cNvPr>
          <p:cNvSpPr txBox="1"/>
          <p:nvPr/>
        </p:nvSpPr>
        <p:spPr>
          <a:xfrm>
            <a:off x="3663282" y="520254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A80D0F5-06DC-4A49-82C4-B197EA73688C}"/>
              </a:ext>
            </a:extLst>
          </p:cNvPr>
          <p:cNvSpPr txBox="1"/>
          <p:nvPr/>
        </p:nvSpPr>
        <p:spPr>
          <a:xfrm>
            <a:off x="7527856" y="291957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A</a:t>
            </a:r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	B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D4A5140A-7C85-440A-9AF8-E916BABBA922}"/>
              </a:ext>
            </a:extLst>
          </p:cNvPr>
          <p:cNvSpPr txBox="1"/>
          <p:nvPr/>
        </p:nvSpPr>
        <p:spPr>
          <a:xfrm>
            <a:off x="7527856" y="521207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	B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B20B624-6A1B-45EE-A994-C24F881D31BD}"/>
              </a:ext>
            </a:extLst>
          </p:cNvPr>
          <p:cNvSpPr txBox="1"/>
          <p:nvPr/>
        </p:nvSpPr>
        <p:spPr>
          <a:xfrm>
            <a:off x="842288" y="2367589"/>
            <a:ext cx="186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517nm</a:t>
            </a:r>
            <a:endParaRPr lang="es-EC" baseline="-25000" dirty="0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937C61F-35AA-4693-9D13-172F1ED509B6}"/>
              </a:ext>
            </a:extLst>
          </p:cNvPr>
          <p:cNvSpPr txBox="1"/>
          <p:nvPr/>
        </p:nvSpPr>
        <p:spPr>
          <a:xfrm>
            <a:off x="890953" y="4421555"/>
            <a:ext cx="186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734 nm</a:t>
            </a:r>
            <a:endParaRPr lang="es-EC" baseline="-25000" dirty="0"/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558AF988-4841-4074-BC65-D8BA62723BF1}"/>
              </a:ext>
            </a:extLst>
          </p:cNvPr>
          <p:cNvSpPr txBox="1"/>
          <p:nvPr/>
        </p:nvSpPr>
        <p:spPr>
          <a:xfrm>
            <a:off x="10490296" y="2479157"/>
            <a:ext cx="186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593 nm</a:t>
            </a:r>
            <a:endParaRPr lang="es-EC" baseline="-25000" dirty="0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71ED6E3-565F-40D9-B049-DE046B26EFB1}"/>
              </a:ext>
            </a:extLst>
          </p:cNvPr>
          <p:cNvSpPr txBox="1"/>
          <p:nvPr/>
        </p:nvSpPr>
        <p:spPr>
          <a:xfrm>
            <a:off x="10490296" y="4548823"/>
            <a:ext cx="186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765 nm</a:t>
            </a:r>
            <a:endParaRPr lang="es-EC" baseline="-25000" dirty="0"/>
          </a:p>
        </p:txBody>
      </p:sp>
    </p:spTree>
    <p:extLst>
      <p:ext uri="{BB962C8B-B14F-4D97-AF65-F5344CB8AC3E}">
        <p14:creationId xmlns:p14="http://schemas.microsoft.com/office/powerpoint/2010/main" val="257904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474320" y="28804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983432" y="798351"/>
            <a:ext cx="8964216" cy="71770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s-EC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Tabla </a:t>
            </a:r>
            <a:r>
              <a:rPr lang="es-EC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C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C" sz="16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Tamizaje fitoquímico de los extractos </a:t>
            </a:r>
            <a:r>
              <a:rPr lang="es-EC" sz="160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etanólicos</a:t>
            </a:r>
            <a:r>
              <a:rPr lang="es-EC" sz="16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las diferentes muestras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16 Rectángulo"/>
          <p:cNvSpPr>
            <a:spLocks noChangeArrowheads="1"/>
          </p:cNvSpPr>
          <p:nvPr/>
        </p:nvSpPr>
        <p:spPr bwMode="auto">
          <a:xfrm>
            <a:off x="5708559" y="66658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C" sz="2400" b="1" dirty="0"/>
              <a:t>Tamizaje fitoquímico</a:t>
            </a:r>
            <a:endParaRPr lang="es-AR" altLang="es-EC" sz="2400" b="1" dirty="0"/>
          </a:p>
        </p:txBody>
      </p:sp>
      <p:sp>
        <p:nvSpPr>
          <p:cNvPr id="2" name="Rectángulo 1"/>
          <p:cNvSpPr/>
          <p:nvPr/>
        </p:nvSpPr>
        <p:spPr>
          <a:xfrm>
            <a:off x="187727" y="6314173"/>
            <a:ext cx="198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Meenakshi</a:t>
            </a:r>
            <a:r>
              <a:rPr lang="es-EC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(2009)</a:t>
            </a:r>
          </a:p>
          <a:p>
            <a:r>
              <a:rPr lang="es-EC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Kumar, (2021)</a:t>
            </a:r>
            <a:endParaRPr lang="es-EC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2CBBE87-3C26-4476-8608-DD7ACD4CF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747079"/>
              </p:ext>
            </p:extLst>
          </p:nvPr>
        </p:nvGraphicFramePr>
        <p:xfrm>
          <a:off x="1107769" y="1311342"/>
          <a:ext cx="9793086" cy="334041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309351">
                  <a:extLst>
                    <a:ext uri="{9D8B030D-6E8A-4147-A177-3AD203B41FA5}">
                      <a16:colId xmlns:a16="http://schemas.microsoft.com/office/drawing/2014/main" val="834942989"/>
                    </a:ext>
                  </a:extLst>
                </a:gridCol>
                <a:gridCol w="1121835">
                  <a:extLst>
                    <a:ext uri="{9D8B030D-6E8A-4147-A177-3AD203B41FA5}">
                      <a16:colId xmlns:a16="http://schemas.microsoft.com/office/drawing/2014/main" val="140401603"/>
                    </a:ext>
                  </a:extLst>
                </a:gridCol>
                <a:gridCol w="1121835">
                  <a:extLst>
                    <a:ext uri="{9D8B030D-6E8A-4147-A177-3AD203B41FA5}">
                      <a16:colId xmlns:a16="http://schemas.microsoft.com/office/drawing/2014/main" val="3226259693"/>
                    </a:ext>
                  </a:extLst>
                </a:gridCol>
                <a:gridCol w="1309351">
                  <a:extLst>
                    <a:ext uri="{9D8B030D-6E8A-4147-A177-3AD203B41FA5}">
                      <a16:colId xmlns:a16="http://schemas.microsoft.com/office/drawing/2014/main" val="1778391578"/>
                    </a:ext>
                  </a:extLst>
                </a:gridCol>
                <a:gridCol w="1218865">
                  <a:extLst>
                    <a:ext uri="{9D8B030D-6E8A-4147-A177-3AD203B41FA5}">
                      <a16:colId xmlns:a16="http://schemas.microsoft.com/office/drawing/2014/main" val="182239154"/>
                    </a:ext>
                  </a:extLst>
                </a:gridCol>
                <a:gridCol w="1121835">
                  <a:extLst>
                    <a:ext uri="{9D8B030D-6E8A-4147-A177-3AD203B41FA5}">
                      <a16:colId xmlns:a16="http://schemas.microsoft.com/office/drawing/2014/main" val="3248958239"/>
                    </a:ext>
                  </a:extLst>
                </a:gridCol>
                <a:gridCol w="1121835">
                  <a:extLst>
                    <a:ext uri="{9D8B030D-6E8A-4147-A177-3AD203B41FA5}">
                      <a16:colId xmlns:a16="http://schemas.microsoft.com/office/drawing/2014/main" val="2186256622"/>
                    </a:ext>
                  </a:extLst>
                </a:gridCol>
                <a:gridCol w="1271194">
                  <a:extLst>
                    <a:ext uri="{9D8B030D-6E8A-4147-A177-3AD203B41FA5}">
                      <a16:colId xmlns:a16="http://schemas.microsoft.com/office/drawing/2014/main" val="379824290"/>
                    </a:ext>
                  </a:extLst>
                </a:gridCol>
                <a:gridCol w="196985">
                  <a:extLst>
                    <a:ext uri="{9D8B030D-6E8A-4147-A177-3AD203B41FA5}">
                      <a16:colId xmlns:a16="http://schemas.microsoft.com/office/drawing/2014/main" val="1907415653"/>
                    </a:ext>
                  </a:extLst>
                </a:gridCol>
              </a:tblGrid>
              <a:tr h="230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Prueba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Azúcares reductores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Terpenos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Antocianinas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Flavonoides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Saponinas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Taninos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Alcaloides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674160"/>
                  </a:ext>
                </a:extLst>
              </a:tr>
              <a:tr h="393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Muestra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396256"/>
                  </a:ext>
                </a:extLst>
              </a:tr>
              <a:tr h="230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 err="1">
                          <a:effectLst/>
                        </a:rPr>
                        <a:t>Pp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-/+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3541740"/>
                  </a:ext>
                </a:extLst>
              </a:tr>
              <a:tr h="219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Hs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-/+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4699155"/>
                  </a:ext>
                </a:extLst>
              </a:tr>
              <a:tr h="219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Gp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-/+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-/+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-/+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-/+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5284057"/>
                  </a:ext>
                </a:extLst>
              </a:tr>
              <a:tr h="219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Cl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-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-/+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-/+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4823653"/>
                  </a:ext>
                </a:extLst>
              </a:tr>
              <a:tr h="219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Ul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++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6573860"/>
                  </a:ext>
                </a:extLst>
              </a:tr>
              <a:tr h="219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Si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-/+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+++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4651844"/>
                  </a:ext>
                </a:extLst>
              </a:tr>
              <a:tr h="36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1812139"/>
                  </a:ext>
                </a:extLst>
              </a:tr>
              <a:tr h="410894">
                <a:tc rowSpan="2"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La valoración se designa según la concentración del principio activo mediante colorimetría regido por la FDA, siendo (-) negativo, (-/+) mínimo, (+) poco, (++) regular, (+++) positivo.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6827542"/>
                  </a:ext>
                </a:extLst>
              </a:tr>
              <a:tr h="242823">
                <a:tc gridSpan="8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/>
                </a:tc>
                <a:extLst>
                  <a:ext uri="{0D108BD9-81ED-4DB2-BD59-A6C34878D82A}">
                    <a16:rowId xmlns:a16="http://schemas.microsoft.com/office/drawing/2014/main" val="2874816657"/>
                  </a:ext>
                </a:extLst>
              </a:tr>
            </a:tbl>
          </a:graphicData>
        </a:graphic>
      </p:graphicFrame>
      <p:pic>
        <p:nvPicPr>
          <p:cNvPr id="11" name="Picture 1" descr="C:\Users\XAVIER\Desktop\Comunicado-2-1.jpg">
            <a:extLst>
              <a:ext uri="{FF2B5EF4-FFF2-40B4-BE49-F238E27FC236}">
                <a16:creationId xmlns:a16="http://schemas.microsoft.com/office/drawing/2014/main" id="{793878D7-FAA0-48AD-8535-3CBAA9256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A64448AB-61D5-4DA7-A4E7-845A47FB3AC7}"/>
              </a:ext>
            </a:extLst>
          </p:cNvPr>
          <p:cNvGrpSpPr/>
          <p:nvPr/>
        </p:nvGrpSpPr>
        <p:grpSpPr>
          <a:xfrm>
            <a:off x="930156" y="5443372"/>
            <a:ext cx="2300298" cy="640266"/>
            <a:chOff x="7696" y="0"/>
            <a:chExt cx="2300298" cy="640266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FD3C292A-5835-419B-99C8-E4C3792DB5A8}"/>
                </a:ext>
              </a:extLst>
            </p:cNvPr>
            <p:cNvSpPr/>
            <p:nvPr/>
          </p:nvSpPr>
          <p:spPr>
            <a:xfrm>
              <a:off x="7696" y="0"/>
              <a:ext cx="2300298" cy="640266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ángulo: esquinas redondeadas 4">
              <a:extLst>
                <a:ext uri="{FF2B5EF4-FFF2-40B4-BE49-F238E27FC236}">
                  <a16:creationId xmlns:a16="http://schemas.microsoft.com/office/drawing/2014/main" id="{510619C6-F47B-494A-9278-3BC05624B6AE}"/>
                </a:ext>
              </a:extLst>
            </p:cNvPr>
            <p:cNvSpPr txBox="1"/>
            <p:nvPr/>
          </p:nvSpPr>
          <p:spPr>
            <a:xfrm>
              <a:off x="26449" y="18753"/>
              <a:ext cx="2262792" cy="6027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700" kern="1200" dirty="0"/>
            </a:p>
          </p:txBody>
        </p:sp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6CF70D3-FC5F-486A-879D-278F3E4260AB}"/>
              </a:ext>
            </a:extLst>
          </p:cNvPr>
          <p:cNvSpPr/>
          <p:nvPr/>
        </p:nvSpPr>
        <p:spPr>
          <a:xfrm>
            <a:off x="1414428" y="3073936"/>
            <a:ext cx="8964216" cy="355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4FC2100F-0C0B-4597-A211-0A9FE352F523}"/>
              </a:ext>
            </a:extLst>
          </p:cNvPr>
          <p:cNvGrpSpPr/>
          <p:nvPr/>
        </p:nvGrpSpPr>
        <p:grpSpPr>
          <a:xfrm>
            <a:off x="6254921" y="4742332"/>
            <a:ext cx="3392066" cy="1429348"/>
            <a:chOff x="6254921" y="4742332"/>
            <a:chExt cx="3392066" cy="1429348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4088775F-EE5E-442E-9D8A-E994E0634817}"/>
                </a:ext>
              </a:extLst>
            </p:cNvPr>
            <p:cNvGrpSpPr/>
            <p:nvPr/>
          </p:nvGrpSpPr>
          <p:grpSpPr>
            <a:xfrm>
              <a:off x="6254921" y="5528201"/>
              <a:ext cx="3392066" cy="643479"/>
              <a:chOff x="6347781" y="5528659"/>
              <a:chExt cx="3392066" cy="643479"/>
            </a:xfrm>
          </p:grpSpPr>
          <p:sp>
            <p:nvSpPr>
              <p:cNvPr id="60" name="Diagrama de flujo: terminador 59">
                <a:extLst>
                  <a:ext uri="{FF2B5EF4-FFF2-40B4-BE49-F238E27FC236}">
                    <a16:creationId xmlns:a16="http://schemas.microsoft.com/office/drawing/2014/main" id="{F2A283AB-52AA-4DEA-83EA-0A4F574DEAAF}"/>
                  </a:ext>
                </a:extLst>
              </p:cNvPr>
              <p:cNvSpPr/>
              <p:nvPr/>
            </p:nvSpPr>
            <p:spPr>
              <a:xfrm flipH="1">
                <a:off x="6652846" y="5528659"/>
                <a:ext cx="2549091" cy="643479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800" kern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FEF9B01C-6595-41E9-96D1-9DAF9DC4DC5C}"/>
                  </a:ext>
                </a:extLst>
              </p:cNvPr>
              <p:cNvSpPr txBox="1"/>
              <p:nvPr/>
            </p:nvSpPr>
            <p:spPr>
              <a:xfrm>
                <a:off x="6347781" y="5697283"/>
                <a:ext cx="3392066" cy="313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sz="1600" kern="1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ficocianina - ficoeritrina</a:t>
                </a:r>
                <a:endParaRPr lang="en-US" sz="1600" kern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7BAA8632-43A2-431A-8E0F-DF09FEF3E735}"/>
                </a:ext>
              </a:extLst>
            </p:cNvPr>
            <p:cNvGrpSpPr/>
            <p:nvPr/>
          </p:nvGrpSpPr>
          <p:grpSpPr>
            <a:xfrm>
              <a:off x="6882687" y="4742332"/>
              <a:ext cx="1728001" cy="828000"/>
              <a:chOff x="4907317" y="1111228"/>
              <a:chExt cx="2303528" cy="2402590"/>
            </a:xfrm>
          </p:grpSpPr>
          <p:grpSp>
            <p:nvGrpSpPr>
              <p:cNvPr id="48" name="Grupo 47">
                <a:extLst>
                  <a:ext uri="{FF2B5EF4-FFF2-40B4-BE49-F238E27FC236}">
                    <a16:creationId xmlns:a16="http://schemas.microsoft.com/office/drawing/2014/main" id="{0BCDE990-7E22-4763-A454-0F04CA8E0671}"/>
                  </a:ext>
                </a:extLst>
              </p:cNvPr>
              <p:cNvGrpSpPr/>
              <p:nvPr/>
            </p:nvGrpSpPr>
            <p:grpSpPr>
              <a:xfrm rot="20390492">
                <a:off x="4907317" y="1111228"/>
                <a:ext cx="2303528" cy="2402590"/>
                <a:chOff x="5399332" y="670307"/>
                <a:chExt cx="1380928" cy="1399920"/>
              </a:xfrm>
            </p:grpSpPr>
            <p:sp>
              <p:nvSpPr>
                <p:cNvPr id="50" name="Bocadillo: ovalado 49">
                  <a:extLst>
                    <a:ext uri="{FF2B5EF4-FFF2-40B4-BE49-F238E27FC236}">
                      <a16:creationId xmlns:a16="http://schemas.microsoft.com/office/drawing/2014/main" id="{53718F3B-F125-4C4A-943E-E8EC1FE95719}"/>
                    </a:ext>
                  </a:extLst>
                </p:cNvPr>
                <p:cNvSpPr/>
                <p:nvPr/>
              </p:nvSpPr>
              <p:spPr>
                <a:xfrm rot="1209508">
                  <a:off x="5399332" y="670307"/>
                  <a:ext cx="1380928" cy="1399920"/>
                </a:xfrm>
                <a:prstGeom prst="wedgeEllipseCallout">
                  <a:avLst/>
                </a:prstGeom>
                <a:gradFill flip="none" rotWithShape="1">
                  <a:gsLst>
                    <a:gs pos="0">
                      <a:srgbClr val="FF5757"/>
                    </a:gs>
                    <a:gs pos="42000">
                      <a:schemeClr val="bg1"/>
                    </a:gs>
                    <a:gs pos="97000">
                      <a:srgbClr val="F4A06C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sp>
              <p:nvSpPr>
                <p:cNvPr id="51" name="Elipse 50">
                  <a:extLst>
                    <a:ext uri="{FF2B5EF4-FFF2-40B4-BE49-F238E27FC236}">
                      <a16:creationId xmlns:a16="http://schemas.microsoft.com/office/drawing/2014/main" id="{1E94F33F-DCC8-41CB-A32D-BDEDA4F4B338}"/>
                    </a:ext>
                  </a:extLst>
                </p:cNvPr>
                <p:cNvSpPr/>
                <p:nvPr/>
              </p:nvSpPr>
              <p:spPr>
                <a:xfrm rot="1209508" flipH="1">
                  <a:off x="5547494" y="818979"/>
                  <a:ext cx="1100089" cy="10705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98C15A9D-A842-4841-B793-78DD785F8E43}"/>
                  </a:ext>
                </a:extLst>
              </p:cNvPr>
              <p:cNvSpPr txBox="1"/>
              <p:nvPr/>
            </p:nvSpPr>
            <p:spPr>
              <a:xfrm>
                <a:off x="4986703" y="1735698"/>
                <a:ext cx="1997675" cy="991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kern="1200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Rhodophyta</a:t>
                </a:r>
                <a:endParaRPr lang="en-US" kern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91E35BE6-191A-453C-BC29-F8F045AF9030}"/>
              </a:ext>
            </a:extLst>
          </p:cNvPr>
          <p:cNvGrpSpPr/>
          <p:nvPr/>
        </p:nvGrpSpPr>
        <p:grpSpPr>
          <a:xfrm>
            <a:off x="944225" y="4263933"/>
            <a:ext cx="2549091" cy="2012140"/>
            <a:chOff x="944225" y="4263933"/>
            <a:chExt cx="2549091" cy="2012140"/>
          </a:xfrm>
        </p:grpSpPr>
        <p:sp>
          <p:nvSpPr>
            <p:cNvPr id="53" name="Diagrama de flujo: terminador 52">
              <a:extLst>
                <a:ext uri="{FF2B5EF4-FFF2-40B4-BE49-F238E27FC236}">
                  <a16:creationId xmlns:a16="http://schemas.microsoft.com/office/drawing/2014/main" id="{CA76A75F-CE77-41F8-B40F-E602E303D79B}"/>
                </a:ext>
              </a:extLst>
            </p:cNvPr>
            <p:cNvSpPr/>
            <p:nvPr/>
          </p:nvSpPr>
          <p:spPr>
            <a:xfrm flipH="1">
              <a:off x="944225" y="5521920"/>
              <a:ext cx="2549091" cy="643479"/>
            </a:xfrm>
            <a:prstGeom prst="flowChartTerminator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515EBA16-0567-4790-A526-A9A56094A294}"/>
                </a:ext>
              </a:extLst>
            </p:cNvPr>
            <p:cNvSpPr txBox="1"/>
            <p:nvPr/>
          </p:nvSpPr>
          <p:spPr>
            <a:xfrm>
              <a:off x="953972" y="5654364"/>
              <a:ext cx="2434224" cy="621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fuxocantina</a:t>
              </a:r>
              <a:r>
                <a:rPr lang="es-EC" sz="1600" kern="1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- xantofila</a:t>
              </a:r>
              <a:endParaRPr lang="en-US" sz="16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532D6A4D-B01E-452C-99C1-9F8B02FACFD6}"/>
                </a:ext>
              </a:extLst>
            </p:cNvPr>
            <p:cNvGrpSpPr/>
            <p:nvPr/>
          </p:nvGrpSpPr>
          <p:grpSpPr>
            <a:xfrm rot="829706">
              <a:off x="1215654" y="4263933"/>
              <a:ext cx="1846752" cy="1726378"/>
              <a:chOff x="1714657" y="-654211"/>
              <a:chExt cx="4883273" cy="4059277"/>
            </a:xfrm>
          </p:grpSpPr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6FD99DF3-542E-43B1-B92C-9E90E1092C6B}"/>
                  </a:ext>
                </a:extLst>
              </p:cNvPr>
              <p:cNvGrpSpPr/>
              <p:nvPr/>
            </p:nvGrpSpPr>
            <p:grpSpPr>
              <a:xfrm rot="18406136">
                <a:off x="2133957" y="280709"/>
                <a:ext cx="4059277" cy="2189437"/>
                <a:chOff x="5168713" y="802352"/>
                <a:chExt cx="2433472" cy="1275722"/>
              </a:xfrm>
            </p:grpSpPr>
            <p:sp>
              <p:nvSpPr>
                <p:cNvPr id="40" name="Bocadillo: ovalado 39">
                  <a:extLst>
                    <a:ext uri="{FF2B5EF4-FFF2-40B4-BE49-F238E27FC236}">
                      <a16:creationId xmlns:a16="http://schemas.microsoft.com/office/drawing/2014/main" id="{3826CD37-6756-41AA-9A2E-D627FC856C2E}"/>
                    </a:ext>
                  </a:extLst>
                </p:cNvPr>
                <p:cNvSpPr/>
                <p:nvPr/>
              </p:nvSpPr>
              <p:spPr>
                <a:xfrm rot="2300640">
                  <a:off x="5168713" y="802352"/>
                  <a:ext cx="2433472" cy="1275722"/>
                </a:xfrm>
                <a:prstGeom prst="wedgeEllipseCallout">
                  <a:avLst/>
                </a:prstGeom>
                <a:gradFill flip="none" rotWithShape="1">
                  <a:gsLst>
                    <a:gs pos="0">
                      <a:srgbClr val="F4A06C"/>
                    </a:gs>
                    <a:gs pos="50000">
                      <a:srgbClr val="FFFFAB"/>
                    </a:gs>
                    <a:gs pos="100000">
                      <a:srgbClr val="FCD22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sp>
              <p:nvSpPr>
                <p:cNvPr id="41" name="Elipse 40">
                  <a:extLst>
                    <a:ext uri="{FF2B5EF4-FFF2-40B4-BE49-F238E27FC236}">
                      <a16:creationId xmlns:a16="http://schemas.microsoft.com/office/drawing/2014/main" id="{FC131F75-59E0-40B9-997B-706387841020}"/>
                    </a:ext>
                  </a:extLst>
                </p:cNvPr>
                <p:cNvSpPr/>
                <p:nvPr/>
              </p:nvSpPr>
              <p:spPr>
                <a:xfrm rot="2281113" flipH="1">
                  <a:off x="5390334" y="944498"/>
                  <a:ext cx="1990232" cy="99142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4748E973-506E-4330-A19A-AA5930889EB6}"/>
                  </a:ext>
                </a:extLst>
              </p:cNvPr>
              <p:cNvSpPr txBox="1"/>
              <p:nvPr/>
            </p:nvSpPr>
            <p:spPr>
              <a:xfrm rot="20770294">
                <a:off x="1714657" y="947403"/>
                <a:ext cx="4883273" cy="803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C" kern="1200" dirty="0" err="1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Ochophyta</a:t>
                </a:r>
                <a:endParaRPr lang="en-US" kern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8EA03E3D-5AE7-49BE-A09E-3EEB33A1718C}"/>
              </a:ext>
            </a:extLst>
          </p:cNvPr>
          <p:cNvGrpSpPr/>
          <p:nvPr/>
        </p:nvGrpSpPr>
        <p:grpSpPr>
          <a:xfrm>
            <a:off x="3594057" y="4279078"/>
            <a:ext cx="2703067" cy="1889013"/>
            <a:chOff x="4280037" y="4251609"/>
            <a:chExt cx="2703067" cy="1889013"/>
          </a:xfrm>
        </p:grpSpPr>
        <p:sp>
          <p:nvSpPr>
            <p:cNvPr id="55" name="Diagrama de flujo: terminador 54">
              <a:extLst>
                <a:ext uri="{FF2B5EF4-FFF2-40B4-BE49-F238E27FC236}">
                  <a16:creationId xmlns:a16="http://schemas.microsoft.com/office/drawing/2014/main" id="{540ACA01-5004-4316-8A65-437923567EE8}"/>
                </a:ext>
              </a:extLst>
            </p:cNvPr>
            <p:cNvSpPr/>
            <p:nvPr/>
          </p:nvSpPr>
          <p:spPr>
            <a:xfrm flipH="1">
              <a:off x="4434013" y="5497143"/>
              <a:ext cx="2549091" cy="643479"/>
            </a:xfrm>
            <a:prstGeom prst="flowChartTerminator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B31284BD-4736-4C78-B67E-54C236E138C4}"/>
                </a:ext>
              </a:extLst>
            </p:cNvPr>
            <p:cNvGrpSpPr/>
            <p:nvPr/>
          </p:nvGrpSpPr>
          <p:grpSpPr>
            <a:xfrm rot="19601517">
              <a:off x="4793540" y="4251609"/>
              <a:ext cx="1846800" cy="1728000"/>
              <a:chOff x="2862769" y="3211943"/>
              <a:chExt cx="1463147" cy="2460618"/>
            </a:xfrm>
          </p:grpSpPr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C4ED6D82-35BE-4F90-86D2-B44EB92C54D1}"/>
                  </a:ext>
                </a:extLst>
              </p:cNvPr>
              <p:cNvGrpSpPr/>
              <p:nvPr/>
            </p:nvGrpSpPr>
            <p:grpSpPr>
              <a:xfrm rot="20390492">
                <a:off x="3248486" y="3211943"/>
                <a:ext cx="655993" cy="2460618"/>
                <a:chOff x="4110346" y="1433775"/>
                <a:chExt cx="393257" cy="1433731"/>
              </a:xfrm>
            </p:grpSpPr>
            <p:sp>
              <p:nvSpPr>
                <p:cNvPr id="45" name="Bocadillo: ovalado 44">
                  <a:extLst>
                    <a:ext uri="{FF2B5EF4-FFF2-40B4-BE49-F238E27FC236}">
                      <a16:creationId xmlns:a16="http://schemas.microsoft.com/office/drawing/2014/main" id="{2B31AD68-BC96-466F-B7F6-94B3B54DA367}"/>
                    </a:ext>
                  </a:extLst>
                </p:cNvPr>
                <p:cNvSpPr/>
                <p:nvPr/>
              </p:nvSpPr>
              <p:spPr>
                <a:xfrm rot="3207991">
                  <a:off x="3590109" y="1954012"/>
                  <a:ext cx="1433731" cy="393257"/>
                </a:xfrm>
                <a:prstGeom prst="wedgeEllipseCallout">
                  <a:avLst/>
                </a:prstGeom>
                <a:gradFill flip="none" rotWithShape="1">
                  <a:gsLst>
                    <a:gs pos="100000">
                      <a:srgbClr val="6BE1FD"/>
                    </a:gs>
                    <a:gs pos="56000">
                      <a:srgbClr val="D6ECEE"/>
                    </a:gs>
                    <a:gs pos="0">
                      <a:schemeClr val="accent5">
                        <a:lumMod val="5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  <p:sp>
              <p:nvSpPr>
                <p:cNvPr id="46" name="Elipse 45">
                  <a:extLst>
                    <a:ext uri="{FF2B5EF4-FFF2-40B4-BE49-F238E27FC236}">
                      <a16:creationId xmlns:a16="http://schemas.microsoft.com/office/drawing/2014/main" id="{61EB675C-9308-4779-8F35-86CD7469D330}"/>
                    </a:ext>
                  </a:extLst>
                </p:cNvPr>
                <p:cNvSpPr/>
                <p:nvPr/>
              </p:nvSpPr>
              <p:spPr>
                <a:xfrm rot="3207991" flipH="1">
                  <a:off x="3722116" y="1996860"/>
                  <a:ext cx="1170880" cy="3060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DD6A2D0F-416E-4DA5-A2B1-546EEA821649}"/>
                  </a:ext>
                </a:extLst>
              </p:cNvPr>
              <p:cNvSpPr txBox="1"/>
              <p:nvPr/>
            </p:nvSpPr>
            <p:spPr>
              <a:xfrm rot="1998483">
                <a:off x="2862769" y="4224660"/>
                <a:ext cx="1463147" cy="525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s-EC" kern="12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Chlorophyta</a:t>
                </a:r>
                <a:endParaRPr lang="es-EC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37643234-8D60-4AD8-8B2E-4922EED84AC8}"/>
                </a:ext>
              </a:extLst>
            </p:cNvPr>
            <p:cNvSpPr txBox="1"/>
            <p:nvPr/>
          </p:nvSpPr>
          <p:spPr>
            <a:xfrm>
              <a:off x="4280037" y="5651771"/>
              <a:ext cx="2703067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kern="1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clorofila a - b</a:t>
              </a:r>
              <a:endParaRPr lang="en-US" sz="16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7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568359" y="557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72326" y="62390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(Kumar, 2021)</a:t>
            </a:r>
          </a:p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(Abd-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Baky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2008)</a:t>
            </a:r>
          </a:p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Sappati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2019)</a:t>
            </a:r>
          </a:p>
        </p:txBody>
      </p:sp>
      <p:pic>
        <p:nvPicPr>
          <p:cNvPr id="15" name="Picture 1" descr="C:\Users\XAVIER\Desktop\Comunicado-2-1.jpg">
            <a:extLst>
              <a:ext uri="{FF2B5EF4-FFF2-40B4-BE49-F238E27FC236}">
                <a16:creationId xmlns:a16="http://schemas.microsoft.com/office/drawing/2014/main" id="{EFFE4CAC-C5D2-4120-BBB4-D3D84F2D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8263" y="6030421"/>
            <a:ext cx="3027953" cy="782838"/>
          </a:xfrm>
          <a:prstGeom prst="rect">
            <a:avLst/>
          </a:prstGeom>
          <a:noFill/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E3EC0CFB-628A-4FA3-9602-59A4598DFE91}"/>
              </a:ext>
            </a:extLst>
          </p:cNvPr>
          <p:cNvGrpSpPr/>
          <p:nvPr/>
        </p:nvGrpSpPr>
        <p:grpSpPr>
          <a:xfrm>
            <a:off x="272667" y="2657364"/>
            <a:ext cx="5256584" cy="3344457"/>
            <a:chOff x="491520" y="2812520"/>
            <a:chExt cx="5256584" cy="334445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24F5EE3-CE94-4517-9A10-00EC7C74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520" y="2812520"/>
              <a:ext cx="5256584" cy="3344457"/>
            </a:xfrm>
            <a:prstGeom prst="rect">
              <a:avLst/>
            </a:prstGeom>
          </p:spPr>
        </p:pic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156C9AF6-42C5-4495-91FE-1700F75764A2}"/>
                </a:ext>
              </a:extLst>
            </p:cNvPr>
            <p:cNvCxnSpPr/>
            <p:nvPr/>
          </p:nvCxnSpPr>
          <p:spPr>
            <a:xfrm flipH="1">
              <a:off x="4439816" y="3074245"/>
              <a:ext cx="163649" cy="2930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C8B8F8FD-FE97-462E-B94D-E134DBD10650}"/>
                </a:ext>
              </a:extLst>
            </p:cNvPr>
            <p:cNvSpPr/>
            <p:nvPr/>
          </p:nvSpPr>
          <p:spPr>
            <a:xfrm>
              <a:off x="4223792" y="3429000"/>
              <a:ext cx="288032" cy="216024"/>
            </a:xfrm>
            <a:prstGeom prst="ellipse">
              <a:avLst/>
            </a:prstGeom>
            <a:solidFill>
              <a:srgbClr val="FFFF0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2601BE5C-4612-4151-B7BC-EC70F8C7B88C}"/>
              </a:ext>
            </a:extLst>
          </p:cNvPr>
          <p:cNvGrpSpPr/>
          <p:nvPr/>
        </p:nvGrpSpPr>
        <p:grpSpPr>
          <a:xfrm>
            <a:off x="5948625" y="2737985"/>
            <a:ext cx="5177790" cy="3298190"/>
            <a:chOff x="5871225" y="2848156"/>
            <a:chExt cx="5177790" cy="3298190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B321091-C387-4F06-8D37-21133B4CE5FB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871225" y="2848156"/>
              <a:ext cx="5177790" cy="3298190"/>
            </a:xfrm>
            <a:prstGeom prst="rect">
              <a:avLst/>
            </a:prstGeom>
          </p:spPr>
        </p:pic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427307CD-F2FF-44BC-A1A3-6A15510ADE58}"/>
                </a:ext>
              </a:extLst>
            </p:cNvPr>
            <p:cNvCxnSpPr/>
            <p:nvPr/>
          </p:nvCxnSpPr>
          <p:spPr>
            <a:xfrm flipH="1">
              <a:off x="9768408" y="3145687"/>
              <a:ext cx="163649" cy="2930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1C7AA0D0-4D48-4A76-BCDA-E600B3528AF9}"/>
                </a:ext>
              </a:extLst>
            </p:cNvPr>
            <p:cNvSpPr/>
            <p:nvPr/>
          </p:nvSpPr>
          <p:spPr>
            <a:xfrm>
              <a:off x="9552384" y="3500442"/>
              <a:ext cx="288032" cy="216024"/>
            </a:xfrm>
            <a:prstGeom prst="ellipse">
              <a:avLst/>
            </a:prstGeom>
            <a:solidFill>
              <a:srgbClr val="FFFF0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AA3F142E-CEF0-4C5C-9929-85FED695F1B1}"/>
              </a:ext>
            </a:extLst>
          </p:cNvPr>
          <p:cNvGrpSpPr/>
          <p:nvPr/>
        </p:nvGrpSpPr>
        <p:grpSpPr>
          <a:xfrm>
            <a:off x="6168008" y="915206"/>
            <a:ext cx="4881007" cy="1761274"/>
            <a:chOff x="6168008" y="915206"/>
            <a:chExt cx="4881007" cy="1761274"/>
          </a:xfrm>
        </p:grpSpPr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649D3EE5-0A63-47A5-A4BF-26F9B233D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0" t="2151" r="2445" b="2819"/>
            <a:stretch/>
          </p:blipFill>
          <p:spPr>
            <a:xfrm>
              <a:off x="6168008" y="915206"/>
              <a:ext cx="4881007" cy="1761274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24C69ABE-7D84-4552-B931-F5E0FFB58FCE}"/>
                </a:ext>
              </a:extLst>
            </p:cNvPr>
            <p:cNvSpPr/>
            <p:nvPr/>
          </p:nvSpPr>
          <p:spPr>
            <a:xfrm>
              <a:off x="9840416" y="2095934"/>
              <a:ext cx="885308" cy="2468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pic>
        <p:nvPicPr>
          <p:cNvPr id="37" name="Imagen 36">
            <a:extLst>
              <a:ext uri="{FF2B5EF4-FFF2-40B4-BE49-F238E27FC236}">
                <a16:creationId xmlns:a16="http://schemas.microsoft.com/office/drawing/2014/main" id="{760EB509-3CAD-408E-9660-15AD8AA5E0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0" r="1341" b="3846"/>
          <a:stretch/>
        </p:blipFill>
        <p:spPr>
          <a:xfrm>
            <a:off x="695400" y="842430"/>
            <a:ext cx="5256584" cy="17612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ACADD553-29A3-4067-911B-B6873C1F6689}"/>
              </a:ext>
            </a:extLst>
          </p:cNvPr>
          <p:cNvSpPr/>
          <p:nvPr/>
        </p:nvSpPr>
        <p:spPr>
          <a:xfrm>
            <a:off x="4655840" y="2097952"/>
            <a:ext cx="855998" cy="18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16 Rectángulo">
            <a:extLst>
              <a:ext uri="{FF2B5EF4-FFF2-40B4-BE49-F238E27FC236}">
                <a16:creationId xmlns:a16="http://schemas.microsoft.com/office/drawing/2014/main" id="{5BA26C8D-ECFD-42CF-9685-B92DDD5A7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10" y="618981"/>
            <a:ext cx="7190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s-AR" alt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Tabla 4.</a:t>
            </a:r>
            <a:r>
              <a:rPr lang="es-AR" alt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Prueba Tukey para método DPPH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40E0A51-4AEE-49CA-A039-1D0611D52C47}"/>
              </a:ext>
            </a:extLst>
          </p:cNvPr>
          <p:cNvSpPr txBox="1"/>
          <p:nvPr/>
        </p:nvSpPr>
        <p:spPr>
          <a:xfrm>
            <a:off x="521550" y="5828325"/>
            <a:ext cx="6093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C" sz="14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Comparación de medias por método DPPH (Briceño, 2021).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16 Rectángulo">
            <a:extLst>
              <a:ext uri="{FF2B5EF4-FFF2-40B4-BE49-F238E27FC236}">
                <a16:creationId xmlns:a16="http://schemas.microsoft.com/office/drawing/2014/main" id="{5E6005A0-FD8D-44FE-B44D-80C2E44E9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760" y="630839"/>
            <a:ext cx="7190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s-AR" alt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Tabla 5.</a:t>
            </a:r>
            <a:r>
              <a:rPr lang="es-AR" alt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Prueba Tukey para método ABTS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6558FC5-2E44-446A-898F-422F2BA3CAFA}"/>
              </a:ext>
            </a:extLst>
          </p:cNvPr>
          <p:cNvSpPr txBox="1"/>
          <p:nvPr/>
        </p:nvSpPr>
        <p:spPr>
          <a:xfrm>
            <a:off x="6168008" y="5813393"/>
            <a:ext cx="6093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C" sz="14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Comparación de medias por método </a:t>
            </a:r>
            <a:r>
              <a:rPr lang="es-EC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ABTS</a:t>
            </a:r>
            <a:r>
              <a:rPr lang="es-EC" sz="14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(Briceño, 2021).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5901653C-41AA-4C4E-B8F0-9EED3A7703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556" t="38743" r="68819" b="40971"/>
          <a:stretch/>
        </p:blipFill>
        <p:spPr>
          <a:xfrm>
            <a:off x="1415480" y="1228728"/>
            <a:ext cx="388589" cy="11088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A455D9E-6632-49A6-A91A-E48EC791A2EF}"/>
              </a:ext>
            </a:extLst>
          </p:cNvPr>
          <p:cNvGrpSpPr/>
          <p:nvPr/>
        </p:nvGrpSpPr>
        <p:grpSpPr>
          <a:xfrm>
            <a:off x="6989280" y="1248287"/>
            <a:ext cx="388589" cy="1105200"/>
            <a:chOff x="6989280" y="1253049"/>
            <a:chExt cx="388589" cy="1108800"/>
          </a:xfrm>
        </p:grpSpPr>
        <p:pic>
          <p:nvPicPr>
            <p:cNvPr id="29" name="Imagen 28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063027B3-C500-4E98-BFC8-B58E33218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7556" t="38743" r="68819" b="40971"/>
            <a:stretch/>
          </p:blipFill>
          <p:spPr>
            <a:xfrm>
              <a:off x="6989280" y="1253049"/>
              <a:ext cx="388589" cy="1108800"/>
            </a:xfrm>
            <a:prstGeom prst="rect">
              <a:avLst/>
            </a:prstGeom>
          </p:spPr>
        </p:pic>
        <p:pic>
          <p:nvPicPr>
            <p:cNvPr id="31" name="Imagen 30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7F1BCAAD-1D33-44FB-B471-524EDE5D9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556" t="48311" r="69553" b="48010"/>
            <a:stretch/>
          </p:blipFill>
          <p:spPr>
            <a:xfrm>
              <a:off x="6996980" y="1972937"/>
              <a:ext cx="309829" cy="201073"/>
            </a:xfrm>
            <a:prstGeom prst="rect">
              <a:avLst/>
            </a:prstGeom>
          </p:spPr>
        </p:pic>
        <p:pic>
          <p:nvPicPr>
            <p:cNvPr id="33" name="Imagen 32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1ECE770B-2248-4F4A-B82A-EB9771BB8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815" t="51537" r="69294" b="44784"/>
            <a:stretch/>
          </p:blipFill>
          <p:spPr>
            <a:xfrm>
              <a:off x="7032510" y="1785099"/>
              <a:ext cx="309829" cy="201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41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503712" y="-1074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408F1BA-0865-428A-8A98-5BEBDDC1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" r="-1"/>
          <a:stretch/>
        </p:blipFill>
        <p:spPr>
          <a:xfrm>
            <a:off x="6266546" y="894994"/>
            <a:ext cx="4812516" cy="202491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0DC7452-F08E-4AEB-BE67-FAE65891C055}"/>
              </a:ext>
            </a:extLst>
          </p:cNvPr>
          <p:cNvGrpSpPr/>
          <p:nvPr/>
        </p:nvGrpSpPr>
        <p:grpSpPr>
          <a:xfrm>
            <a:off x="187727" y="2851943"/>
            <a:ext cx="5530052" cy="3152074"/>
            <a:chOff x="187727" y="2966233"/>
            <a:chExt cx="5530052" cy="3152074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1A1CA75-5B93-44EA-A070-2CFAF636525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87727" y="3054157"/>
              <a:ext cx="5530052" cy="3064150"/>
            </a:xfrm>
            <a:prstGeom prst="rect">
              <a:avLst/>
            </a:prstGeom>
          </p:spPr>
        </p:pic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03291FC8-5388-4932-9FE9-349CE636D7F6}"/>
                </a:ext>
              </a:extLst>
            </p:cNvPr>
            <p:cNvCxnSpPr/>
            <p:nvPr/>
          </p:nvCxnSpPr>
          <p:spPr>
            <a:xfrm flipH="1">
              <a:off x="4399335" y="2966233"/>
              <a:ext cx="163649" cy="2930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30E178FD-CFCB-4710-867E-09FA7B3F695C}"/>
                </a:ext>
              </a:extLst>
            </p:cNvPr>
            <p:cNvSpPr/>
            <p:nvPr/>
          </p:nvSpPr>
          <p:spPr>
            <a:xfrm>
              <a:off x="4183311" y="3320988"/>
              <a:ext cx="288032" cy="216024"/>
            </a:xfrm>
            <a:prstGeom prst="ellipse">
              <a:avLst/>
            </a:prstGeom>
            <a:solidFill>
              <a:srgbClr val="FFFF0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073F20D2-01C9-4560-AA5A-0C33C1CD8A33}"/>
              </a:ext>
            </a:extLst>
          </p:cNvPr>
          <p:cNvGrpSpPr/>
          <p:nvPr/>
        </p:nvGrpSpPr>
        <p:grpSpPr>
          <a:xfrm>
            <a:off x="687506" y="908544"/>
            <a:ext cx="4812516" cy="2026848"/>
            <a:chOff x="657228" y="772441"/>
            <a:chExt cx="4812516" cy="2026848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F2DB770D-6540-40D2-8194-5C2DA3544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228" y="772441"/>
              <a:ext cx="4812516" cy="2026848"/>
            </a:xfrm>
            <a:prstGeom prst="rect">
              <a:avLst/>
            </a:prstGeom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5B06377B-B8C1-4F4A-A759-B2F6F25FD96D}"/>
                </a:ext>
              </a:extLst>
            </p:cNvPr>
            <p:cNvSpPr/>
            <p:nvPr/>
          </p:nvSpPr>
          <p:spPr>
            <a:xfrm>
              <a:off x="4055249" y="2132507"/>
              <a:ext cx="832188" cy="2558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67A84DC-D229-40E9-9DF5-BE70BF39B2FF}"/>
              </a:ext>
            </a:extLst>
          </p:cNvPr>
          <p:cNvSpPr/>
          <p:nvPr/>
        </p:nvSpPr>
        <p:spPr>
          <a:xfrm>
            <a:off x="9615648" y="2255614"/>
            <a:ext cx="893528" cy="249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Picture 1" descr="C:\Users\XAVIER\Desktop\Comunicado-2-1.jpg">
            <a:extLst>
              <a:ext uri="{FF2B5EF4-FFF2-40B4-BE49-F238E27FC236}">
                <a16:creationId xmlns:a16="http://schemas.microsoft.com/office/drawing/2014/main" id="{E85CFCF1-B6E2-478F-AAD7-42EAE5BA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6320" y="6035008"/>
            <a:ext cx="3027953" cy="782838"/>
          </a:xfrm>
          <a:prstGeom prst="rect">
            <a:avLst/>
          </a:prstGeom>
          <a:noFill/>
        </p:spPr>
      </p:pic>
      <p:sp>
        <p:nvSpPr>
          <p:cNvPr id="29" name="16 Rectángulo">
            <a:extLst>
              <a:ext uri="{FF2B5EF4-FFF2-40B4-BE49-F238E27FC236}">
                <a16:creationId xmlns:a16="http://schemas.microsoft.com/office/drawing/2014/main" id="{A8C3E55B-AE11-4731-B067-71E1A5FF2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10" y="618981"/>
            <a:ext cx="7190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s-AR" alt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Tabla 6.</a:t>
            </a:r>
            <a:r>
              <a:rPr lang="es-AR" alt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Prueba Tukey para método FRAP</a:t>
            </a:r>
          </a:p>
        </p:txBody>
      </p:sp>
      <p:sp>
        <p:nvSpPr>
          <p:cNvPr id="32" name="16 Rectángulo">
            <a:extLst>
              <a:ext uri="{FF2B5EF4-FFF2-40B4-BE49-F238E27FC236}">
                <a16:creationId xmlns:a16="http://schemas.microsoft.com/office/drawing/2014/main" id="{F8AE3301-B96B-498B-8E00-3DB61B4F0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760" y="630839"/>
            <a:ext cx="7190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s-AR" alt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Tabla 7.</a:t>
            </a:r>
            <a:r>
              <a:rPr lang="es-AR" alt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Prueba Tukey para método FC.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8EC44EB-768A-4093-8E9A-AB86186B785B}"/>
              </a:ext>
            </a:extLst>
          </p:cNvPr>
          <p:cNvSpPr txBox="1"/>
          <p:nvPr/>
        </p:nvSpPr>
        <p:spPr>
          <a:xfrm>
            <a:off x="521550" y="5828325"/>
            <a:ext cx="6093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C" sz="14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Comparación de medias por método FRAP (Briceño, 2021).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DB0A0FB-47D3-4736-B0C7-9C71AF66A53B}"/>
              </a:ext>
            </a:extLst>
          </p:cNvPr>
          <p:cNvGrpSpPr/>
          <p:nvPr/>
        </p:nvGrpSpPr>
        <p:grpSpPr>
          <a:xfrm>
            <a:off x="6168008" y="2802629"/>
            <a:ext cx="4965065" cy="3162935"/>
            <a:chOff x="4231121" y="3114592"/>
            <a:chExt cx="4965065" cy="3162935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82B6AE8F-47A3-46B7-A107-77A0046B1E0C}"/>
                </a:ext>
              </a:extLst>
            </p:cNvPr>
            <p:cNvGrpSpPr/>
            <p:nvPr/>
          </p:nvGrpSpPr>
          <p:grpSpPr>
            <a:xfrm>
              <a:off x="4231121" y="3114592"/>
              <a:ext cx="4965065" cy="3162935"/>
              <a:chOff x="6096000" y="2966233"/>
              <a:chExt cx="4965065" cy="3162935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5801F323-D1C6-4DA2-999A-906F4A132156}"/>
                  </a:ext>
                </a:extLst>
              </p:cNvPr>
              <p:cNvGrpSpPr/>
              <p:nvPr/>
            </p:nvGrpSpPr>
            <p:grpSpPr>
              <a:xfrm>
                <a:off x="6096000" y="2966233"/>
                <a:ext cx="4965065" cy="3162935"/>
                <a:chOff x="6096000" y="2966233"/>
                <a:chExt cx="4965065" cy="3162935"/>
              </a:xfrm>
            </p:grpSpPr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3E1E8715-FE23-4081-839B-7160ABA435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2966233"/>
                  <a:ext cx="4965065" cy="3162935"/>
                </a:xfrm>
                <a:prstGeom prst="rect">
                  <a:avLst/>
                </a:prstGeom>
              </p:spPr>
            </p:pic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id="{22687D2B-B1D3-4FD6-9E6E-1C7F1DAE449A}"/>
                    </a:ext>
                  </a:extLst>
                </p:cNvPr>
                <p:cNvSpPr/>
                <p:nvPr/>
              </p:nvSpPr>
              <p:spPr>
                <a:xfrm>
                  <a:off x="9439046" y="3017440"/>
                  <a:ext cx="391084" cy="1913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EC"/>
                </a:p>
              </p:txBody>
            </p:sp>
          </p:grpSp>
          <p:sp>
            <p:nvSpPr>
              <p:cNvPr id="19" name="Cuadro de texto 2">
                <a:extLst>
                  <a:ext uri="{FF2B5EF4-FFF2-40B4-BE49-F238E27FC236}">
                    <a16:creationId xmlns:a16="http://schemas.microsoft.com/office/drawing/2014/main" id="{DF312A58-1140-446D-A543-EF7FD89A0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31063" y="3006957"/>
                <a:ext cx="382300" cy="297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C" sz="900" b="1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FC</a:t>
                </a:r>
                <a:endParaRPr lang="es-EC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8EF65784-7C97-4E47-846F-198FD24FA7EB}"/>
                </a:ext>
              </a:extLst>
            </p:cNvPr>
            <p:cNvSpPr/>
            <p:nvPr/>
          </p:nvSpPr>
          <p:spPr>
            <a:xfrm>
              <a:off x="7805036" y="3600367"/>
              <a:ext cx="288032" cy="216024"/>
            </a:xfrm>
            <a:prstGeom prst="ellipse">
              <a:avLst/>
            </a:prstGeom>
            <a:solidFill>
              <a:srgbClr val="FFFF0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758E07ED-AFBA-41B7-BDB9-02AA13BEA8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9364" y="3174929"/>
              <a:ext cx="163649" cy="29307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18C30D8-F574-464A-A68D-D262E3CC9704}"/>
              </a:ext>
            </a:extLst>
          </p:cNvPr>
          <p:cNvSpPr txBox="1"/>
          <p:nvPr/>
        </p:nvSpPr>
        <p:spPr>
          <a:xfrm>
            <a:off x="6168008" y="5783508"/>
            <a:ext cx="6093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Figura </a:t>
            </a:r>
            <a:r>
              <a:rPr lang="es-EC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s-EC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C" sz="14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Comparación de medias por método </a:t>
            </a:r>
            <a:r>
              <a:rPr lang="es-EC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s-EC" sz="14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(Briceño, 2021).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AD604D12-826B-45F3-A461-865BF5A89A26}"/>
              </a:ext>
            </a:extLst>
          </p:cNvPr>
          <p:cNvGrpSpPr/>
          <p:nvPr/>
        </p:nvGrpSpPr>
        <p:grpSpPr>
          <a:xfrm>
            <a:off x="1488529" y="1340991"/>
            <a:ext cx="388589" cy="1195200"/>
            <a:chOff x="6989280" y="1253049"/>
            <a:chExt cx="388589" cy="1108800"/>
          </a:xfrm>
        </p:grpSpPr>
        <p:pic>
          <p:nvPicPr>
            <p:cNvPr id="40" name="Imagen 39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D53E1040-F34F-4950-8FDB-D148623AD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7556" t="38743" r="68819" b="40971"/>
            <a:stretch/>
          </p:blipFill>
          <p:spPr>
            <a:xfrm>
              <a:off x="6989280" y="1253049"/>
              <a:ext cx="388589" cy="1108800"/>
            </a:xfrm>
            <a:prstGeom prst="rect">
              <a:avLst/>
            </a:prstGeom>
          </p:spPr>
        </p:pic>
        <p:pic>
          <p:nvPicPr>
            <p:cNvPr id="41" name="Imagen 40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549F66FC-1B55-4E89-8AC1-31E0D0F4D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7556" t="48311" r="69553" b="48010"/>
            <a:stretch/>
          </p:blipFill>
          <p:spPr>
            <a:xfrm>
              <a:off x="6996980" y="1972937"/>
              <a:ext cx="309829" cy="201073"/>
            </a:xfrm>
            <a:prstGeom prst="rect">
              <a:avLst/>
            </a:prstGeom>
          </p:spPr>
        </p:pic>
        <p:pic>
          <p:nvPicPr>
            <p:cNvPr id="42" name="Imagen 41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1B67ED4F-7260-4826-A687-2624E354F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7815" t="51537" r="69294" b="44784"/>
            <a:stretch/>
          </p:blipFill>
          <p:spPr>
            <a:xfrm>
              <a:off x="7032510" y="1785099"/>
              <a:ext cx="309829" cy="201073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FABCBA8B-26C0-4BCB-B759-88D08BAB51DD}"/>
              </a:ext>
            </a:extLst>
          </p:cNvPr>
          <p:cNvGrpSpPr/>
          <p:nvPr/>
        </p:nvGrpSpPr>
        <p:grpSpPr>
          <a:xfrm>
            <a:off x="7032104" y="1331988"/>
            <a:ext cx="388589" cy="1195200"/>
            <a:chOff x="6989280" y="1253049"/>
            <a:chExt cx="388589" cy="1108800"/>
          </a:xfrm>
        </p:grpSpPr>
        <p:pic>
          <p:nvPicPr>
            <p:cNvPr id="44" name="Imagen 43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BF378251-4337-429C-A19E-77735F5C5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7556" t="38743" r="68819" b="40971"/>
            <a:stretch/>
          </p:blipFill>
          <p:spPr>
            <a:xfrm>
              <a:off x="6989280" y="1253049"/>
              <a:ext cx="388589" cy="1108800"/>
            </a:xfrm>
            <a:prstGeom prst="rect">
              <a:avLst/>
            </a:prstGeom>
          </p:spPr>
        </p:pic>
        <p:pic>
          <p:nvPicPr>
            <p:cNvPr id="45" name="Imagen 44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CDDEFDDD-ACD0-431B-9665-891212386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7556" t="48311" r="69553" b="48010"/>
            <a:stretch/>
          </p:blipFill>
          <p:spPr>
            <a:xfrm>
              <a:off x="6996980" y="1972937"/>
              <a:ext cx="309829" cy="201073"/>
            </a:xfrm>
            <a:prstGeom prst="rect">
              <a:avLst/>
            </a:prstGeom>
          </p:spPr>
        </p:pic>
        <p:pic>
          <p:nvPicPr>
            <p:cNvPr id="46" name="Imagen 45" descr="Interfaz de usuario gráfica, Aplicación, Tabla&#10;&#10;Descripción generada automáticamente">
              <a:extLst>
                <a:ext uri="{FF2B5EF4-FFF2-40B4-BE49-F238E27FC236}">
                  <a16:creationId xmlns:a16="http://schemas.microsoft.com/office/drawing/2014/main" id="{1A0D6CAA-4A13-4F42-ADFF-338BCF79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7815" t="51537" r="69294" b="44784"/>
            <a:stretch/>
          </p:blipFill>
          <p:spPr>
            <a:xfrm>
              <a:off x="7032510" y="1785099"/>
              <a:ext cx="309829" cy="201073"/>
            </a:xfrm>
            <a:prstGeom prst="rect">
              <a:avLst/>
            </a:prstGeom>
          </p:spPr>
        </p:pic>
      </p:grp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CAB0291-363B-4A89-8953-3B0042171915}"/>
              </a:ext>
            </a:extLst>
          </p:cNvPr>
          <p:cNvSpPr/>
          <p:nvPr/>
        </p:nvSpPr>
        <p:spPr>
          <a:xfrm>
            <a:off x="211526" y="62390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Hlila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2017)</a:t>
            </a:r>
          </a:p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Sappati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43304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527673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Resultados y Discusión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 descr="C:\Users\XAVIER\Desktop\Comunicado-2-1.jpg">
            <a:extLst>
              <a:ext uri="{FF2B5EF4-FFF2-40B4-BE49-F238E27FC236}">
                <a16:creationId xmlns:a16="http://schemas.microsoft.com/office/drawing/2014/main" id="{E0805470-782F-4AE6-872E-55C9A844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41" name="Grupo 40">
            <a:extLst>
              <a:ext uri="{FF2B5EF4-FFF2-40B4-BE49-F238E27FC236}">
                <a16:creationId xmlns:a16="http://schemas.microsoft.com/office/drawing/2014/main" id="{DBE44BD6-AC2D-408A-BF23-3826EB0088F9}"/>
              </a:ext>
            </a:extLst>
          </p:cNvPr>
          <p:cNvGrpSpPr/>
          <p:nvPr/>
        </p:nvGrpSpPr>
        <p:grpSpPr>
          <a:xfrm>
            <a:off x="1365143" y="775784"/>
            <a:ext cx="9603303" cy="2790833"/>
            <a:chOff x="1294348" y="959523"/>
            <a:chExt cx="9603303" cy="2790833"/>
          </a:xfrm>
        </p:grpSpPr>
        <p:sp>
          <p:nvSpPr>
            <p:cNvPr id="9" name="16 Rectángulo"/>
            <p:cNvSpPr>
              <a:spLocks noChangeArrowheads="1"/>
            </p:cNvSpPr>
            <p:nvPr/>
          </p:nvSpPr>
          <p:spPr bwMode="auto">
            <a:xfrm>
              <a:off x="1294348" y="959523"/>
              <a:ext cx="71900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s-AR" altLang="es-EC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Tabla 2.</a:t>
              </a:r>
              <a:r>
                <a:rPr lang="es-AR" alt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Análisis de correlación de variables de Pearson</a:t>
              </a: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5CB82691-77E9-45E2-9A28-7687BB735684}"/>
                </a:ext>
              </a:extLst>
            </p:cNvPr>
            <p:cNvGrpSpPr/>
            <p:nvPr/>
          </p:nvGrpSpPr>
          <p:grpSpPr>
            <a:xfrm>
              <a:off x="1294348" y="1342051"/>
              <a:ext cx="9603303" cy="2408305"/>
              <a:chOff x="1294348" y="1342051"/>
              <a:chExt cx="9603303" cy="2408305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1F3BFC7-4175-41D7-96A2-40005E4C9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4348" y="1342051"/>
                <a:ext cx="9603303" cy="2408305"/>
              </a:xfrm>
              <a:prstGeom prst="rect">
                <a:avLst/>
              </a:prstGeom>
            </p:spPr>
          </p:pic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10E559EB-BA97-4690-B154-CEA6AD1D58F8}"/>
                  </a:ext>
                </a:extLst>
              </p:cNvPr>
              <p:cNvSpPr/>
              <p:nvPr/>
            </p:nvSpPr>
            <p:spPr>
              <a:xfrm>
                <a:off x="9120336" y="1620376"/>
                <a:ext cx="576064" cy="36004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A0180868-B4CF-4642-AAD2-333EF50A31B7}"/>
                  </a:ext>
                </a:extLst>
              </p:cNvPr>
              <p:cNvSpPr/>
              <p:nvPr/>
            </p:nvSpPr>
            <p:spPr>
              <a:xfrm>
                <a:off x="7896200" y="2546203"/>
                <a:ext cx="576064" cy="3579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0E5C2D62-E566-4F78-AF53-D8C406D7BE8C}"/>
              </a:ext>
            </a:extLst>
          </p:cNvPr>
          <p:cNvGrpSpPr/>
          <p:nvPr/>
        </p:nvGrpSpPr>
        <p:grpSpPr>
          <a:xfrm>
            <a:off x="378731" y="3631849"/>
            <a:ext cx="1953756" cy="2368278"/>
            <a:chOff x="187727" y="3982391"/>
            <a:chExt cx="1691875" cy="2164954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4CE7798B-F461-4ABE-A64C-AA74F2947240}"/>
                </a:ext>
              </a:extLst>
            </p:cNvPr>
            <p:cNvGrpSpPr/>
            <p:nvPr/>
          </p:nvGrpSpPr>
          <p:grpSpPr>
            <a:xfrm>
              <a:off x="187727" y="3982391"/>
              <a:ext cx="1691875" cy="2164954"/>
              <a:chOff x="2999656" y="2152444"/>
              <a:chExt cx="2817682" cy="3568105"/>
            </a:xfrm>
          </p:grpSpPr>
          <p:sp>
            <p:nvSpPr>
              <p:cNvPr id="29" name="Diagrama de flujo: terminador 28">
                <a:extLst>
                  <a:ext uri="{FF2B5EF4-FFF2-40B4-BE49-F238E27FC236}">
                    <a16:creationId xmlns:a16="http://schemas.microsoft.com/office/drawing/2014/main" id="{49A18315-5B72-4C47-BE3E-20AFCB6FC2E8}"/>
                  </a:ext>
                </a:extLst>
              </p:cNvPr>
              <p:cNvSpPr/>
              <p:nvPr/>
            </p:nvSpPr>
            <p:spPr>
              <a:xfrm rot="5400000" flipH="1">
                <a:off x="3533683" y="4218322"/>
                <a:ext cx="1749627" cy="1254828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0070C0"/>
                  </a:gs>
                  <a:gs pos="80000">
                    <a:srgbClr val="E6F9FE"/>
                  </a:gs>
                  <a:gs pos="43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grpSp>
            <p:nvGrpSpPr>
              <p:cNvPr id="17" name="Grupo 16">
                <a:extLst>
                  <a:ext uri="{FF2B5EF4-FFF2-40B4-BE49-F238E27FC236}">
                    <a16:creationId xmlns:a16="http://schemas.microsoft.com/office/drawing/2014/main" id="{46E4DB7D-C654-4C05-8018-9C5A530D13A7}"/>
                  </a:ext>
                </a:extLst>
              </p:cNvPr>
              <p:cNvGrpSpPr/>
              <p:nvPr/>
            </p:nvGrpSpPr>
            <p:grpSpPr>
              <a:xfrm>
                <a:off x="2999656" y="2152444"/>
                <a:ext cx="2817682" cy="2732893"/>
                <a:chOff x="916893" y="2398294"/>
                <a:chExt cx="2817682" cy="2732893"/>
              </a:xfrm>
            </p:grpSpPr>
            <p:sp>
              <p:nvSpPr>
                <p:cNvPr id="18" name="Elipse 17">
                  <a:extLst>
                    <a:ext uri="{FF2B5EF4-FFF2-40B4-BE49-F238E27FC236}">
                      <a16:creationId xmlns:a16="http://schemas.microsoft.com/office/drawing/2014/main" id="{E5E179D2-06A1-48AD-8577-B9595E06BEBD}"/>
                    </a:ext>
                  </a:extLst>
                </p:cNvPr>
                <p:cNvSpPr/>
                <p:nvPr/>
              </p:nvSpPr>
              <p:spPr>
                <a:xfrm flipH="1">
                  <a:off x="916893" y="2398294"/>
                  <a:ext cx="2817682" cy="27328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59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23" name="Elipse 22">
                  <a:extLst>
                    <a:ext uri="{FF2B5EF4-FFF2-40B4-BE49-F238E27FC236}">
                      <a16:creationId xmlns:a16="http://schemas.microsoft.com/office/drawing/2014/main" id="{F751A10C-ED08-4388-9987-F75FE86D2DCC}"/>
                    </a:ext>
                  </a:extLst>
                </p:cNvPr>
                <p:cNvSpPr/>
                <p:nvPr/>
              </p:nvSpPr>
              <p:spPr>
                <a:xfrm flipH="1">
                  <a:off x="1151209" y="2658365"/>
                  <a:ext cx="2388128" cy="22419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4D4E913C-122A-4F65-9B6D-6AFDB80B862C}"/>
                </a:ext>
              </a:extLst>
            </p:cNvPr>
            <p:cNvSpPr txBox="1"/>
            <p:nvPr/>
          </p:nvSpPr>
          <p:spPr>
            <a:xfrm>
              <a:off x="391028" y="4434611"/>
              <a:ext cx="1259719" cy="75965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s-EC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Cuando existe correlación positiva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227B53A5-8562-4AB2-9AE7-AFAB333E4E80}"/>
              </a:ext>
            </a:extLst>
          </p:cNvPr>
          <p:cNvGrpSpPr/>
          <p:nvPr/>
        </p:nvGrpSpPr>
        <p:grpSpPr>
          <a:xfrm>
            <a:off x="2783251" y="3687093"/>
            <a:ext cx="1927873" cy="2302216"/>
            <a:chOff x="2829392" y="3687092"/>
            <a:chExt cx="1927873" cy="2302216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3114D0A5-94FB-42BE-AC58-A20736D2CB20}"/>
                </a:ext>
              </a:extLst>
            </p:cNvPr>
            <p:cNvGrpSpPr/>
            <p:nvPr/>
          </p:nvGrpSpPr>
          <p:grpSpPr>
            <a:xfrm rot="10800000">
              <a:off x="2829392" y="3687092"/>
              <a:ext cx="1927873" cy="2302216"/>
              <a:chOff x="2999656" y="2152444"/>
              <a:chExt cx="2817682" cy="3568105"/>
            </a:xfrm>
          </p:grpSpPr>
          <p:sp>
            <p:nvSpPr>
              <p:cNvPr id="34" name="Diagrama de flujo: terminador 33">
                <a:extLst>
                  <a:ext uri="{FF2B5EF4-FFF2-40B4-BE49-F238E27FC236}">
                    <a16:creationId xmlns:a16="http://schemas.microsoft.com/office/drawing/2014/main" id="{2A12A892-6FB6-476F-B51D-360716B664ED}"/>
                  </a:ext>
                </a:extLst>
              </p:cNvPr>
              <p:cNvSpPr/>
              <p:nvPr/>
            </p:nvSpPr>
            <p:spPr>
              <a:xfrm rot="5400000" flipH="1">
                <a:off x="3533683" y="4218322"/>
                <a:ext cx="1749627" cy="1254828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FFC000"/>
                  </a:gs>
                  <a:gs pos="87000">
                    <a:srgbClr val="F6FFE5"/>
                  </a:gs>
                  <a:gs pos="43000">
                    <a:srgbClr val="F1F474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AD30BD4A-1CB1-4A1B-B874-C0C68D30DBD5}"/>
                  </a:ext>
                </a:extLst>
              </p:cNvPr>
              <p:cNvGrpSpPr/>
              <p:nvPr/>
            </p:nvGrpSpPr>
            <p:grpSpPr>
              <a:xfrm>
                <a:off x="2999656" y="2152444"/>
                <a:ext cx="2817682" cy="2732893"/>
                <a:chOff x="916893" y="2398294"/>
                <a:chExt cx="2817682" cy="2732893"/>
              </a:xfrm>
            </p:grpSpPr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51D5E9F7-6790-4780-8ED4-68CCF05A4CB0}"/>
                    </a:ext>
                  </a:extLst>
                </p:cNvPr>
                <p:cNvSpPr/>
                <p:nvPr/>
              </p:nvSpPr>
              <p:spPr>
                <a:xfrm flipH="1">
                  <a:off x="916893" y="2398294"/>
                  <a:ext cx="2817682" cy="27328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59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48DDEE83-9471-4FE4-B174-869DA4F44215}"/>
                    </a:ext>
                  </a:extLst>
                </p:cNvPr>
                <p:cNvSpPr/>
                <p:nvPr/>
              </p:nvSpPr>
              <p:spPr>
                <a:xfrm flipH="1">
                  <a:off x="1111188" y="2643766"/>
                  <a:ext cx="2388128" cy="22419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AA9AB109-965F-4A7F-8970-8041F5038196}"/>
                </a:ext>
              </a:extLst>
            </p:cNvPr>
            <p:cNvSpPr txBox="1"/>
            <p:nvPr/>
          </p:nvSpPr>
          <p:spPr>
            <a:xfrm>
              <a:off x="3004193" y="4559619"/>
              <a:ext cx="154133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La [fenoles] y la actividad antioxidante se relacionan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E884CCCE-CAA8-425C-B786-D670F1AB8779}"/>
              </a:ext>
            </a:extLst>
          </p:cNvPr>
          <p:cNvGrpSpPr/>
          <p:nvPr/>
        </p:nvGrpSpPr>
        <p:grpSpPr>
          <a:xfrm>
            <a:off x="5189916" y="3621029"/>
            <a:ext cx="1953756" cy="2368279"/>
            <a:chOff x="5226473" y="3824593"/>
            <a:chExt cx="1691875" cy="2164954"/>
          </a:xfrm>
        </p:grpSpPr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A95DB33A-88B9-4D76-A2FC-D5ACDAEA2310}"/>
                </a:ext>
              </a:extLst>
            </p:cNvPr>
            <p:cNvGrpSpPr/>
            <p:nvPr/>
          </p:nvGrpSpPr>
          <p:grpSpPr>
            <a:xfrm>
              <a:off x="5226473" y="3824593"/>
              <a:ext cx="1691875" cy="2164954"/>
              <a:chOff x="2999656" y="2152444"/>
              <a:chExt cx="2817682" cy="3568105"/>
            </a:xfrm>
          </p:grpSpPr>
          <p:sp>
            <p:nvSpPr>
              <p:cNvPr id="44" name="Diagrama de flujo: terminador 43">
                <a:extLst>
                  <a:ext uri="{FF2B5EF4-FFF2-40B4-BE49-F238E27FC236}">
                    <a16:creationId xmlns:a16="http://schemas.microsoft.com/office/drawing/2014/main" id="{E48DEE9B-AF40-4797-B5C6-245261DFE8AB}"/>
                  </a:ext>
                </a:extLst>
              </p:cNvPr>
              <p:cNvSpPr/>
              <p:nvPr/>
            </p:nvSpPr>
            <p:spPr>
              <a:xfrm rot="5400000" flipH="1">
                <a:off x="3533683" y="4218322"/>
                <a:ext cx="1749627" cy="1254828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7030A0"/>
                  </a:gs>
                  <a:gs pos="71000">
                    <a:srgbClr val="FEE2F8"/>
                  </a:gs>
                  <a:gs pos="43000">
                    <a:srgbClr val="BE50D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A41C3C90-BADC-4F97-9955-F67C2F54494B}"/>
                  </a:ext>
                </a:extLst>
              </p:cNvPr>
              <p:cNvGrpSpPr/>
              <p:nvPr/>
            </p:nvGrpSpPr>
            <p:grpSpPr>
              <a:xfrm>
                <a:off x="2999656" y="2152444"/>
                <a:ext cx="2817682" cy="2732893"/>
                <a:chOff x="916893" y="2398294"/>
                <a:chExt cx="2817682" cy="2732893"/>
              </a:xfrm>
            </p:grpSpPr>
            <p:sp>
              <p:nvSpPr>
                <p:cNvPr id="46" name="Elipse 45">
                  <a:extLst>
                    <a:ext uri="{FF2B5EF4-FFF2-40B4-BE49-F238E27FC236}">
                      <a16:creationId xmlns:a16="http://schemas.microsoft.com/office/drawing/2014/main" id="{F2A93F50-C4D5-41FE-8F7B-5486951F07ED}"/>
                    </a:ext>
                  </a:extLst>
                </p:cNvPr>
                <p:cNvSpPr/>
                <p:nvPr/>
              </p:nvSpPr>
              <p:spPr>
                <a:xfrm flipH="1">
                  <a:off x="916893" y="2398294"/>
                  <a:ext cx="2817682" cy="27328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59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47" name="Elipse 46">
                  <a:extLst>
                    <a:ext uri="{FF2B5EF4-FFF2-40B4-BE49-F238E27FC236}">
                      <a16:creationId xmlns:a16="http://schemas.microsoft.com/office/drawing/2014/main" id="{8C89F9E9-4FAE-48B6-9D33-598BF3809DAB}"/>
                    </a:ext>
                  </a:extLst>
                </p:cNvPr>
                <p:cNvSpPr/>
                <p:nvPr/>
              </p:nvSpPr>
              <p:spPr>
                <a:xfrm flipH="1">
                  <a:off x="1151209" y="2658365"/>
                  <a:ext cx="2388128" cy="22419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9582B1D4-D298-46F7-832B-CE38796DC873}"/>
                </a:ext>
              </a:extLst>
            </p:cNvPr>
            <p:cNvSpPr txBox="1"/>
            <p:nvPr/>
          </p:nvSpPr>
          <p:spPr>
            <a:xfrm>
              <a:off x="5482286" y="4267104"/>
              <a:ext cx="120828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Interacción con otras moléculas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15DE4E27-D03A-451B-A6EA-5CD38F0EFB32}"/>
              </a:ext>
            </a:extLst>
          </p:cNvPr>
          <p:cNvGrpSpPr/>
          <p:nvPr/>
        </p:nvGrpSpPr>
        <p:grpSpPr>
          <a:xfrm>
            <a:off x="7599133" y="3621029"/>
            <a:ext cx="1919450" cy="2368280"/>
            <a:chOff x="7374564" y="3480982"/>
            <a:chExt cx="1691875" cy="2164954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1F073850-11A8-49C4-9AC6-18C61C9341F5}"/>
                </a:ext>
              </a:extLst>
            </p:cNvPr>
            <p:cNvGrpSpPr/>
            <p:nvPr/>
          </p:nvGrpSpPr>
          <p:grpSpPr>
            <a:xfrm rot="10800000">
              <a:off x="7374564" y="3480982"/>
              <a:ext cx="1691875" cy="2164954"/>
              <a:chOff x="2999656" y="2152444"/>
              <a:chExt cx="2817682" cy="3568105"/>
            </a:xfrm>
          </p:grpSpPr>
          <p:sp>
            <p:nvSpPr>
              <p:cNvPr id="55" name="Diagrama de flujo: terminador 54">
                <a:extLst>
                  <a:ext uri="{FF2B5EF4-FFF2-40B4-BE49-F238E27FC236}">
                    <a16:creationId xmlns:a16="http://schemas.microsoft.com/office/drawing/2014/main" id="{288287A8-206E-47F6-9711-E46DBE298CE0}"/>
                  </a:ext>
                </a:extLst>
              </p:cNvPr>
              <p:cNvSpPr/>
              <p:nvPr/>
            </p:nvSpPr>
            <p:spPr>
              <a:xfrm rot="5400000" flipH="1">
                <a:off x="3533683" y="4218322"/>
                <a:ext cx="1749627" cy="1254828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FC0474"/>
                  </a:gs>
                  <a:gs pos="87000">
                    <a:srgbClr val="EEFFE5"/>
                  </a:gs>
                  <a:gs pos="43000">
                    <a:srgbClr val="F9597F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FB2F0EAE-EFE1-4792-BD3A-BF52286C6A0A}"/>
                  </a:ext>
                </a:extLst>
              </p:cNvPr>
              <p:cNvGrpSpPr/>
              <p:nvPr/>
            </p:nvGrpSpPr>
            <p:grpSpPr>
              <a:xfrm>
                <a:off x="2999656" y="2152444"/>
                <a:ext cx="2817682" cy="2732893"/>
                <a:chOff x="916893" y="2398294"/>
                <a:chExt cx="2817682" cy="2732893"/>
              </a:xfrm>
            </p:grpSpPr>
            <p:sp>
              <p:nvSpPr>
                <p:cNvPr id="57" name="Elipse 56">
                  <a:extLst>
                    <a:ext uri="{FF2B5EF4-FFF2-40B4-BE49-F238E27FC236}">
                      <a16:creationId xmlns:a16="http://schemas.microsoft.com/office/drawing/2014/main" id="{95942CE9-F68B-4D44-AFF0-10870070053B}"/>
                    </a:ext>
                  </a:extLst>
                </p:cNvPr>
                <p:cNvSpPr/>
                <p:nvPr/>
              </p:nvSpPr>
              <p:spPr>
                <a:xfrm flipH="1">
                  <a:off x="916893" y="2398294"/>
                  <a:ext cx="2817682" cy="27328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59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58" name="Elipse 57">
                  <a:extLst>
                    <a:ext uri="{FF2B5EF4-FFF2-40B4-BE49-F238E27FC236}">
                      <a16:creationId xmlns:a16="http://schemas.microsoft.com/office/drawing/2014/main" id="{AE1C9C68-9C66-4ED7-8FD3-99F3367B6587}"/>
                    </a:ext>
                  </a:extLst>
                </p:cNvPr>
                <p:cNvSpPr/>
                <p:nvPr/>
              </p:nvSpPr>
              <p:spPr>
                <a:xfrm flipH="1">
                  <a:off x="1151209" y="2658365"/>
                  <a:ext cx="2388128" cy="22419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D78EB4E9-28A8-4A8E-8998-7A4E218E2E27}"/>
                </a:ext>
              </a:extLst>
            </p:cNvPr>
            <p:cNvSpPr txBox="1"/>
            <p:nvPr/>
          </p:nvSpPr>
          <p:spPr>
            <a:xfrm>
              <a:off x="7440982" y="4338991"/>
              <a:ext cx="156388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Condiciones del medio en que se encuentren los extractos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D64E5ED2-DF85-4293-8DA8-60ACD413A210}"/>
              </a:ext>
            </a:extLst>
          </p:cNvPr>
          <p:cNvGrpSpPr/>
          <p:nvPr/>
        </p:nvGrpSpPr>
        <p:grpSpPr>
          <a:xfrm>
            <a:off x="9883234" y="3621029"/>
            <a:ext cx="2000596" cy="2346568"/>
            <a:chOff x="10778279" y="2658788"/>
            <a:chExt cx="1921002" cy="2207512"/>
          </a:xfrm>
        </p:grpSpPr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B6228A7B-9259-45A9-AD72-5E6552B10784}"/>
                </a:ext>
              </a:extLst>
            </p:cNvPr>
            <p:cNvGrpSpPr/>
            <p:nvPr/>
          </p:nvGrpSpPr>
          <p:grpSpPr>
            <a:xfrm>
              <a:off x="10778279" y="2658788"/>
              <a:ext cx="1921002" cy="2207512"/>
              <a:chOff x="2999656" y="2152444"/>
              <a:chExt cx="2817682" cy="3582039"/>
            </a:xfrm>
          </p:grpSpPr>
          <p:sp>
            <p:nvSpPr>
              <p:cNvPr id="49" name="Diagrama de flujo: terminador 48">
                <a:extLst>
                  <a:ext uri="{FF2B5EF4-FFF2-40B4-BE49-F238E27FC236}">
                    <a16:creationId xmlns:a16="http://schemas.microsoft.com/office/drawing/2014/main" id="{FBD8AF40-4BA2-4D4E-98E1-A495FA972E02}"/>
                  </a:ext>
                </a:extLst>
              </p:cNvPr>
              <p:cNvSpPr/>
              <p:nvPr/>
            </p:nvSpPr>
            <p:spPr>
              <a:xfrm rot="5400000" flipH="1">
                <a:off x="3553221" y="4307089"/>
                <a:ext cx="1749627" cy="1105161"/>
              </a:xfrm>
              <a:prstGeom prst="flowChartTerminator">
                <a:avLst/>
              </a:prstGeom>
              <a:gradFill flip="none" rotWithShape="1">
                <a:gsLst>
                  <a:gs pos="0">
                    <a:srgbClr val="04E219"/>
                  </a:gs>
                  <a:gs pos="87000">
                    <a:srgbClr val="EEFFE5"/>
                  </a:gs>
                  <a:gs pos="43000">
                    <a:srgbClr val="92D05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9FE13357-1751-4556-916F-DD41BADC512B}"/>
                  </a:ext>
                </a:extLst>
              </p:cNvPr>
              <p:cNvGrpSpPr/>
              <p:nvPr/>
            </p:nvGrpSpPr>
            <p:grpSpPr>
              <a:xfrm>
                <a:off x="2999656" y="2152444"/>
                <a:ext cx="2817682" cy="2732893"/>
                <a:chOff x="916893" y="2398294"/>
                <a:chExt cx="2817682" cy="2732893"/>
              </a:xfrm>
            </p:grpSpPr>
            <p:sp>
              <p:nvSpPr>
                <p:cNvPr id="51" name="Elipse 50">
                  <a:extLst>
                    <a:ext uri="{FF2B5EF4-FFF2-40B4-BE49-F238E27FC236}">
                      <a16:creationId xmlns:a16="http://schemas.microsoft.com/office/drawing/2014/main" id="{1FB5E325-6AE1-4355-A623-E0A8CB2D7874}"/>
                    </a:ext>
                  </a:extLst>
                </p:cNvPr>
                <p:cNvSpPr/>
                <p:nvPr/>
              </p:nvSpPr>
              <p:spPr>
                <a:xfrm flipH="1">
                  <a:off x="916893" y="2398294"/>
                  <a:ext cx="2817682" cy="273289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59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52" name="Elipse 51">
                  <a:extLst>
                    <a:ext uri="{FF2B5EF4-FFF2-40B4-BE49-F238E27FC236}">
                      <a16:creationId xmlns:a16="http://schemas.microsoft.com/office/drawing/2014/main" id="{9BE45152-181D-4142-9A97-E4DAA25CF774}"/>
                    </a:ext>
                  </a:extLst>
                </p:cNvPr>
                <p:cNvSpPr/>
                <p:nvPr/>
              </p:nvSpPr>
              <p:spPr>
                <a:xfrm flipH="1">
                  <a:off x="1151209" y="2658365"/>
                  <a:ext cx="2388128" cy="224195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BD1A6C5A-FDF0-4EE6-9031-FDB3715FACDC}"/>
                </a:ext>
              </a:extLst>
            </p:cNvPr>
            <p:cNvSpPr txBox="1"/>
            <p:nvPr/>
          </p:nvSpPr>
          <p:spPr>
            <a:xfrm>
              <a:off x="11005714" y="3124164"/>
              <a:ext cx="1560461" cy="781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Aumenta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o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disminuye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actividad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490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359696" y="14998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 descr="C:\Users\XAVIER\Desktop\Comunicado-2-1.jpg">
            <a:extLst>
              <a:ext uri="{FF2B5EF4-FFF2-40B4-BE49-F238E27FC236}">
                <a16:creationId xmlns:a16="http://schemas.microsoft.com/office/drawing/2014/main" id="{321D68A5-BED1-4473-B1EC-268688AD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8E76C0DB-40D1-4C80-A360-7153BC42398B}"/>
              </a:ext>
            </a:extLst>
          </p:cNvPr>
          <p:cNvGrpSpPr/>
          <p:nvPr/>
        </p:nvGrpSpPr>
        <p:grpSpPr>
          <a:xfrm>
            <a:off x="242298" y="4385322"/>
            <a:ext cx="1684800" cy="1771200"/>
            <a:chOff x="679203" y="814792"/>
            <a:chExt cx="2016224" cy="2169245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BD5D0C6A-8411-434A-9321-C1C5B1B6BA51}"/>
                </a:ext>
              </a:extLst>
            </p:cNvPr>
            <p:cNvGrpSpPr/>
            <p:nvPr/>
          </p:nvGrpSpPr>
          <p:grpSpPr>
            <a:xfrm rot="20662795">
              <a:off x="679203" y="814792"/>
              <a:ext cx="2016224" cy="2169245"/>
              <a:chOff x="564460" y="812572"/>
              <a:chExt cx="1584176" cy="165125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41" name="Bocadillo: ovalado 1">
                <a:extLst>
                  <a:ext uri="{FF2B5EF4-FFF2-40B4-BE49-F238E27FC236}">
                    <a16:creationId xmlns:a16="http://schemas.microsoft.com/office/drawing/2014/main" id="{0DD2B210-80FE-4BC5-B8BE-73AF23095CFF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adFill>
                <a:gsLst>
                  <a:gs pos="65000">
                    <a:srgbClr val="FC0474"/>
                  </a:gs>
                  <a:gs pos="2000">
                    <a:srgbClr val="F9597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C250FE8A-26F3-4D55-9232-8D05D2F2F90E}"/>
                  </a:ext>
                </a:extLst>
              </p:cNvPr>
              <p:cNvSpPr/>
              <p:nvPr/>
            </p:nvSpPr>
            <p:spPr>
              <a:xfrm>
                <a:off x="564460" y="812572"/>
                <a:ext cx="1584176" cy="1464300"/>
              </a:xfrm>
              <a:prstGeom prst="ellipse">
                <a:avLst/>
              </a:prstGeom>
              <a:gradFill>
                <a:gsLst>
                  <a:gs pos="24000">
                    <a:srgbClr val="F19309"/>
                  </a:gs>
                  <a:gs pos="92920">
                    <a:srgbClr val="FC0474"/>
                  </a:gs>
                  <a:gs pos="67000">
                    <a:srgbClr val="F9597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23A70FD3-5EFA-41F9-9A70-B8C57C7C2821}"/>
                </a:ext>
              </a:extLst>
            </p:cNvPr>
            <p:cNvGrpSpPr/>
            <p:nvPr/>
          </p:nvGrpSpPr>
          <p:grpSpPr>
            <a:xfrm>
              <a:off x="867008" y="1032514"/>
              <a:ext cx="1552942" cy="1481445"/>
              <a:chOff x="2354967" y="1286798"/>
              <a:chExt cx="1953756" cy="1813918"/>
            </a:xfrm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F7E08DDE-6C53-4104-A475-86C6DA9F18BB}"/>
                  </a:ext>
                </a:extLst>
              </p:cNvPr>
              <p:cNvSpPr/>
              <p:nvPr/>
            </p:nvSpPr>
            <p:spPr>
              <a:xfrm flipH="1">
                <a:off x="2354967" y="1286798"/>
                <a:ext cx="1953756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FDCB9611-6E35-4E59-BC3C-C746D024901F}"/>
                  </a:ext>
                </a:extLst>
              </p:cNvPr>
              <p:cNvSpPr/>
              <p:nvPr/>
            </p:nvSpPr>
            <p:spPr>
              <a:xfrm flipH="1">
                <a:off x="2517441" y="1459416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4E69DD4C-C48A-4912-BCF1-FCAE13557205}"/>
              </a:ext>
            </a:extLst>
          </p:cNvPr>
          <p:cNvGrpSpPr/>
          <p:nvPr/>
        </p:nvGrpSpPr>
        <p:grpSpPr>
          <a:xfrm flipH="1">
            <a:off x="10344449" y="2613164"/>
            <a:ext cx="1684800" cy="1771200"/>
            <a:chOff x="287819" y="2509403"/>
            <a:chExt cx="1535359" cy="1674499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3F64E427-72E0-4880-8C28-D988879250CA}"/>
                </a:ext>
              </a:extLst>
            </p:cNvPr>
            <p:cNvGrpSpPr/>
            <p:nvPr/>
          </p:nvGrpSpPr>
          <p:grpSpPr>
            <a:xfrm rot="20662795">
              <a:off x="287819" y="2509403"/>
              <a:ext cx="1535359" cy="1674499"/>
              <a:chOff x="565042" y="816422"/>
              <a:chExt cx="1584176" cy="164739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48" name="Bocadillo: ovalado 1">
                <a:extLst>
                  <a:ext uri="{FF2B5EF4-FFF2-40B4-BE49-F238E27FC236}">
                    <a16:creationId xmlns:a16="http://schemas.microsoft.com/office/drawing/2014/main" id="{5E172517-89B4-4EED-A391-CDB7F79A2D72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adFill>
                <a:gsLst>
                  <a:gs pos="90000">
                    <a:srgbClr val="0085B4"/>
                  </a:gs>
                  <a:gs pos="8000">
                    <a:srgbClr val="00B0F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79E911DA-5778-4BC5-8358-1F7B16D066B4}"/>
                  </a:ext>
                </a:extLst>
              </p:cNvPr>
              <p:cNvSpPr/>
              <p:nvPr/>
            </p:nvSpPr>
            <p:spPr>
              <a:xfrm>
                <a:off x="565042" y="816422"/>
                <a:ext cx="1584176" cy="1464300"/>
              </a:xfrm>
              <a:prstGeom prst="ellipse">
                <a:avLst/>
              </a:prstGeom>
              <a:gradFill flip="none" rotWithShape="1">
                <a:gsLst>
                  <a:gs pos="24000">
                    <a:srgbClr val="3ED2B9"/>
                  </a:gs>
                  <a:gs pos="92920">
                    <a:srgbClr val="0094C8"/>
                  </a:gs>
                  <a:gs pos="67000">
                    <a:srgbClr val="00B0F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B00A2E56-6FBA-41B4-BF3F-2F2761B9F675}"/>
                </a:ext>
              </a:extLst>
            </p:cNvPr>
            <p:cNvGrpSpPr/>
            <p:nvPr/>
          </p:nvGrpSpPr>
          <p:grpSpPr>
            <a:xfrm>
              <a:off x="453746" y="2663237"/>
              <a:ext cx="1182569" cy="1146246"/>
              <a:chOff x="6115733" y="1257025"/>
              <a:chExt cx="1953757" cy="1813918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D51F0F32-9FF4-4508-9E6A-3D802AAD2821}"/>
                  </a:ext>
                </a:extLst>
              </p:cNvPr>
              <p:cNvSpPr/>
              <p:nvPr/>
            </p:nvSpPr>
            <p:spPr>
              <a:xfrm flipH="1">
                <a:off x="6115733" y="1257025"/>
                <a:ext cx="1953757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46E3048C-08A9-4E1F-BD41-6B1299E8225A}"/>
                  </a:ext>
                </a:extLst>
              </p:cNvPr>
              <p:cNvSpPr/>
              <p:nvPr/>
            </p:nvSpPr>
            <p:spPr>
              <a:xfrm flipH="1">
                <a:off x="6278206" y="1429643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B4693BF9-1753-4A66-86DA-9FE4BAF2C2A7}"/>
              </a:ext>
            </a:extLst>
          </p:cNvPr>
          <p:cNvGrpSpPr/>
          <p:nvPr/>
        </p:nvGrpSpPr>
        <p:grpSpPr>
          <a:xfrm>
            <a:off x="2320176" y="1042997"/>
            <a:ext cx="7649975" cy="1335955"/>
            <a:chOff x="2262449" y="750424"/>
            <a:chExt cx="6308520" cy="1569660"/>
          </a:xfrm>
        </p:grpSpPr>
        <p:sp>
          <p:nvSpPr>
            <p:cNvPr id="34" name="Diagrama de flujo: terminador 33">
              <a:extLst>
                <a:ext uri="{FF2B5EF4-FFF2-40B4-BE49-F238E27FC236}">
                  <a16:creationId xmlns:a16="http://schemas.microsoft.com/office/drawing/2014/main" id="{2D01A4A2-E09B-45B0-9329-E4AC084569D2}"/>
                </a:ext>
              </a:extLst>
            </p:cNvPr>
            <p:cNvSpPr/>
            <p:nvPr/>
          </p:nvSpPr>
          <p:spPr>
            <a:xfrm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FFC000"/>
                  </a:gs>
                  <a:gs pos="66000">
                    <a:srgbClr val="43D43C"/>
                  </a:gs>
                  <a:gs pos="100000">
                    <a:srgbClr val="D5FBDC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60375722-609E-4363-ADF6-73A920A28CF1}"/>
                </a:ext>
              </a:extLst>
            </p:cNvPr>
            <p:cNvSpPr txBox="1"/>
            <p:nvPr/>
          </p:nvSpPr>
          <p:spPr>
            <a:xfrm>
              <a:off x="2648121" y="824890"/>
              <a:ext cx="5537175" cy="1265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Las algas analizadas poseen actividad antioxidante y sus actividades biológicas son dependientes de la especie, método de extracción, solvente utilizado, como también de factores estacionales, temperatura, humedad, pH, factor genético, ubicación geográfica.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DFC6A728-1427-4F1D-A699-4FC43654BBCE}"/>
              </a:ext>
            </a:extLst>
          </p:cNvPr>
          <p:cNvGrpSpPr/>
          <p:nvPr/>
        </p:nvGrpSpPr>
        <p:grpSpPr>
          <a:xfrm>
            <a:off x="2143581" y="2773409"/>
            <a:ext cx="7897584" cy="1335600"/>
            <a:chOff x="2262449" y="750424"/>
            <a:chExt cx="6308520" cy="1569660"/>
          </a:xfrm>
        </p:grpSpPr>
        <p:sp>
          <p:nvSpPr>
            <p:cNvPr id="55" name="Diagrama de flujo: terminador 33">
              <a:extLst>
                <a:ext uri="{FF2B5EF4-FFF2-40B4-BE49-F238E27FC236}">
                  <a16:creationId xmlns:a16="http://schemas.microsoft.com/office/drawing/2014/main" id="{8E36F219-378A-4750-8316-C0107362A4D4}"/>
                </a:ext>
              </a:extLst>
            </p:cNvPr>
            <p:cNvSpPr/>
            <p:nvPr/>
          </p:nvSpPr>
          <p:spPr>
            <a:xfrm flipH="1"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43D43C"/>
                  </a:gs>
                  <a:gs pos="48000">
                    <a:srgbClr val="24B073"/>
                  </a:gs>
                  <a:gs pos="100000">
                    <a:srgbClr val="0085B4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BE24CDD6-E1A6-400F-913E-A82D85AD5272}"/>
                </a:ext>
              </a:extLst>
            </p:cNvPr>
            <p:cNvSpPr txBox="1"/>
            <p:nvPr/>
          </p:nvSpPr>
          <p:spPr>
            <a:xfrm>
              <a:off x="2712364" y="819149"/>
              <a:ext cx="5493025" cy="1265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La especie </a:t>
              </a:r>
              <a:r>
                <a:rPr lang="es-EC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Ulva </a:t>
              </a:r>
              <a:r>
                <a:rPr lang="es-EC" sz="1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lactuca</a:t>
              </a:r>
              <a:r>
                <a:rPr lang="es-EC" sz="1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fue el alga que mejor capacidad antioxidante demostró para todas las pruebas, a causa de los componentes bioactivos variantes de la clorofila a, b, carotenoides, lípidos, polisacáridos sulfatados que le proveen una actividad biológica sobre las demás.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B7E9F16D-7E7C-4934-B870-8322C8DE6395}"/>
              </a:ext>
            </a:extLst>
          </p:cNvPr>
          <p:cNvGrpSpPr/>
          <p:nvPr/>
        </p:nvGrpSpPr>
        <p:grpSpPr>
          <a:xfrm>
            <a:off x="2320176" y="4527320"/>
            <a:ext cx="7802975" cy="1335600"/>
            <a:chOff x="2262449" y="750424"/>
            <a:chExt cx="6308520" cy="1569660"/>
          </a:xfrm>
        </p:grpSpPr>
        <p:sp>
          <p:nvSpPr>
            <p:cNvPr id="58" name="Diagrama de flujo: terminador 33">
              <a:extLst>
                <a:ext uri="{FF2B5EF4-FFF2-40B4-BE49-F238E27FC236}">
                  <a16:creationId xmlns:a16="http://schemas.microsoft.com/office/drawing/2014/main" id="{DD770F85-5912-40DF-BBBC-D4842A7FEFE5}"/>
                </a:ext>
              </a:extLst>
            </p:cNvPr>
            <p:cNvSpPr/>
            <p:nvPr/>
          </p:nvSpPr>
          <p:spPr>
            <a:xfrm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F19309"/>
                  </a:gs>
                  <a:gs pos="51300">
                    <a:srgbClr val="F74A40"/>
                  </a:gs>
                  <a:gs pos="100000">
                    <a:srgbClr val="FC0474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62FBEA55-6A4C-4F71-A702-5A0DBB03D7F3}"/>
                </a:ext>
              </a:extLst>
            </p:cNvPr>
            <p:cNvSpPr txBox="1"/>
            <p:nvPr/>
          </p:nvSpPr>
          <p:spPr>
            <a:xfrm>
              <a:off x="2648121" y="977424"/>
              <a:ext cx="5537175" cy="976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La técnica de extracción y el solvente utilizado tienen un efecto crítico en los extractos y su rendimiento, pues depende de la polaridad de los compuestos y la naturaleza del individuo.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F682D8E-D3BE-4D9F-839C-56A458A3048C}"/>
              </a:ext>
            </a:extLst>
          </p:cNvPr>
          <p:cNvGrpSpPr/>
          <p:nvPr/>
        </p:nvGrpSpPr>
        <p:grpSpPr>
          <a:xfrm>
            <a:off x="280202" y="865205"/>
            <a:ext cx="1683078" cy="1771410"/>
            <a:chOff x="279751" y="1152225"/>
            <a:chExt cx="1683078" cy="177141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EB0B292-196C-45B1-A4DD-DB47C7152396}"/>
                </a:ext>
              </a:extLst>
            </p:cNvPr>
            <p:cNvGrpSpPr/>
            <p:nvPr/>
          </p:nvGrpSpPr>
          <p:grpSpPr>
            <a:xfrm>
              <a:off x="279751" y="1152225"/>
              <a:ext cx="1683078" cy="1771410"/>
              <a:chOff x="679201" y="814794"/>
              <a:chExt cx="2016224" cy="2169233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3D916FCE-9802-4F16-ADC8-FECBDB3F285A}"/>
                  </a:ext>
                </a:extLst>
              </p:cNvPr>
              <p:cNvGrpSpPr/>
              <p:nvPr/>
            </p:nvGrpSpPr>
            <p:grpSpPr>
              <a:xfrm rot="20662795">
                <a:off x="679201" y="814794"/>
                <a:ext cx="2016224" cy="2169233"/>
                <a:chOff x="564460" y="812572"/>
                <a:chExt cx="1584176" cy="1651243"/>
              </a:xfrm>
              <a:gradFill flip="none" rotWithShape="1">
                <a:gsLst>
                  <a:gs pos="0">
                    <a:srgbClr val="00823B"/>
                  </a:gs>
                  <a:gs pos="50000">
                    <a:srgbClr val="43D43C"/>
                  </a:gs>
                  <a:gs pos="100000">
                    <a:srgbClr val="A7F7B6"/>
                  </a:gs>
                </a:gsLst>
                <a:lin ang="13500000" scaled="1"/>
                <a:tileRect/>
              </a:gradFill>
            </p:grpSpPr>
            <p:sp>
              <p:nvSpPr>
                <p:cNvPr id="2" name="Bocadillo: ovalado 1">
                  <a:extLst>
                    <a:ext uri="{FF2B5EF4-FFF2-40B4-BE49-F238E27FC236}">
                      <a16:creationId xmlns:a16="http://schemas.microsoft.com/office/drawing/2014/main" id="{131F669A-09B0-434D-9FA0-9FB19DA05425}"/>
                    </a:ext>
                  </a:extLst>
                </p:cNvPr>
                <p:cNvSpPr/>
                <p:nvPr/>
              </p:nvSpPr>
              <p:spPr>
                <a:xfrm flipH="1">
                  <a:off x="665063" y="841453"/>
                  <a:ext cx="1474345" cy="1622362"/>
                </a:xfrm>
                <a:custGeom>
                  <a:avLst/>
                  <a:gdLst>
                    <a:gd name="connsiteX0" fmla="*/ 451555 w 1548172"/>
                    <a:gd name="connsiteY0" fmla="*/ 1782198 h 1584176"/>
                    <a:gd name="connsiteX1" fmla="*/ 393676 w 1548172"/>
                    <a:gd name="connsiteY1" fmla="*/ 1481931 h 1584176"/>
                    <a:gd name="connsiteX2" fmla="*/ 61510 w 1548172"/>
                    <a:gd name="connsiteY2" fmla="*/ 482657 h 1584176"/>
                    <a:gd name="connsiteX3" fmla="*/ 1019232 w 1548172"/>
                    <a:gd name="connsiteY3" fmla="*/ 40770 h 1584176"/>
                    <a:gd name="connsiteX4" fmla="*/ 1530142 w 1548172"/>
                    <a:gd name="connsiteY4" fmla="*/ 962046 h 1584176"/>
                    <a:gd name="connsiteX5" fmla="*/ 673922 w 1548172"/>
                    <a:gd name="connsiteY5" fmla="*/ 1577517 h 1584176"/>
                    <a:gd name="connsiteX6" fmla="*/ 451555 w 1548172"/>
                    <a:gd name="connsiteY6" fmla="*/ 1782198 h 1584176"/>
                    <a:gd name="connsiteX0" fmla="*/ 430391 w 1527122"/>
                    <a:gd name="connsiteY0" fmla="*/ 1771076 h 1771076"/>
                    <a:gd name="connsiteX1" fmla="*/ 372512 w 1527122"/>
                    <a:gd name="connsiteY1" fmla="*/ 1483509 h 1771076"/>
                    <a:gd name="connsiteX2" fmla="*/ 40346 w 1527122"/>
                    <a:gd name="connsiteY2" fmla="*/ 471535 h 1771076"/>
                    <a:gd name="connsiteX3" fmla="*/ 998068 w 1527122"/>
                    <a:gd name="connsiteY3" fmla="*/ 29648 h 1771076"/>
                    <a:gd name="connsiteX4" fmla="*/ 1508978 w 1527122"/>
                    <a:gd name="connsiteY4" fmla="*/ 950924 h 1771076"/>
                    <a:gd name="connsiteX5" fmla="*/ 652758 w 1527122"/>
                    <a:gd name="connsiteY5" fmla="*/ 1566395 h 1771076"/>
                    <a:gd name="connsiteX6" fmla="*/ 430391 w 1527122"/>
                    <a:gd name="connsiteY6" fmla="*/ 1771076 h 1771076"/>
                    <a:gd name="connsiteX0" fmla="*/ 656 w 1529187"/>
                    <a:gd name="connsiteY0" fmla="*/ 1745676 h 1745676"/>
                    <a:gd name="connsiteX1" fmla="*/ 374577 w 1529187"/>
                    <a:gd name="connsiteY1" fmla="*/ 1483509 h 1745676"/>
                    <a:gd name="connsiteX2" fmla="*/ 42411 w 1529187"/>
                    <a:gd name="connsiteY2" fmla="*/ 471535 h 1745676"/>
                    <a:gd name="connsiteX3" fmla="*/ 1000133 w 1529187"/>
                    <a:gd name="connsiteY3" fmla="*/ 29648 h 1745676"/>
                    <a:gd name="connsiteX4" fmla="*/ 1511043 w 1529187"/>
                    <a:gd name="connsiteY4" fmla="*/ 950924 h 1745676"/>
                    <a:gd name="connsiteX5" fmla="*/ 654823 w 1529187"/>
                    <a:gd name="connsiteY5" fmla="*/ 1566395 h 1745676"/>
                    <a:gd name="connsiteX6" fmla="*/ 656 w 1529187"/>
                    <a:gd name="connsiteY6" fmla="*/ 1745676 h 1745676"/>
                    <a:gd name="connsiteX0" fmla="*/ 142873 w 1671404"/>
                    <a:gd name="connsiteY0" fmla="*/ 1745545 h 1745545"/>
                    <a:gd name="connsiteX1" fmla="*/ 199294 w 1671404"/>
                    <a:gd name="connsiteY1" fmla="*/ 1470678 h 1745545"/>
                    <a:gd name="connsiteX2" fmla="*/ 184628 w 1671404"/>
                    <a:gd name="connsiteY2" fmla="*/ 471404 h 1745545"/>
                    <a:gd name="connsiteX3" fmla="*/ 1142350 w 1671404"/>
                    <a:gd name="connsiteY3" fmla="*/ 29517 h 1745545"/>
                    <a:gd name="connsiteX4" fmla="*/ 1653260 w 1671404"/>
                    <a:gd name="connsiteY4" fmla="*/ 950793 h 1745545"/>
                    <a:gd name="connsiteX5" fmla="*/ 797040 w 1671404"/>
                    <a:gd name="connsiteY5" fmla="*/ 1566264 h 1745545"/>
                    <a:gd name="connsiteX6" fmla="*/ 142873 w 1671404"/>
                    <a:gd name="connsiteY6" fmla="*/ 1745545 h 1745545"/>
                    <a:gd name="connsiteX0" fmla="*/ 32987 w 1561518"/>
                    <a:gd name="connsiteY0" fmla="*/ 1745545 h 1745545"/>
                    <a:gd name="connsiteX1" fmla="*/ 89408 w 1561518"/>
                    <a:gd name="connsiteY1" fmla="*/ 1470678 h 1745545"/>
                    <a:gd name="connsiteX2" fmla="*/ 74742 w 1561518"/>
                    <a:gd name="connsiteY2" fmla="*/ 471404 h 1745545"/>
                    <a:gd name="connsiteX3" fmla="*/ 1032464 w 1561518"/>
                    <a:gd name="connsiteY3" fmla="*/ 29517 h 1745545"/>
                    <a:gd name="connsiteX4" fmla="*/ 1543374 w 1561518"/>
                    <a:gd name="connsiteY4" fmla="*/ 950793 h 1745545"/>
                    <a:gd name="connsiteX5" fmla="*/ 687154 w 1561518"/>
                    <a:gd name="connsiteY5" fmla="*/ 1566264 h 1745545"/>
                    <a:gd name="connsiteX6" fmla="*/ 32987 w 1561518"/>
                    <a:gd name="connsiteY6" fmla="*/ 1745545 h 1745545"/>
                    <a:gd name="connsiteX0" fmla="*/ 24089 w 1547375"/>
                    <a:gd name="connsiteY0" fmla="*/ 1736248 h 1736248"/>
                    <a:gd name="connsiteX1" fmla="*/ 80510 w 1547375"/>
                    <a:gd name="connsiteY1" fmla="*/ 1461381 h 1736248"/>
                    <a:gd name="connsiteX2" fmla="*/ 78544 w 1547375"/>
                    <a:gd name="connsiteY2" fmla="*/ 398607 h 1736248"/>
                    <a:gd name="connsiteX3" fmla="*/ 1023566 w 1547375"/>
                    <a:gd name="connsiteY3" fmla="*/ 20220 h 1736248"/>
                    <a:gd name="connsiteX4" fmla="*/ 1534476 w 1547375"/>
                    <a:gd name="connsiteY4" fmla="*/ 941496 h 1736248"/>
                    <a:gd name="connsiteX5" fmla="*/ 678256 w 1547375"/>
                    <a:gd name="connsiteY5" fmla="*/ 1556967 h 1736248"/>
                    <a:gd name="connsiteX6" fmla="*/ 24089 w 1547375"/>
                    <a:gd name="connsiteY6" fmla="*/ 1736248 h 1736248"/>
                    <a:gd name="connsiteX0" fmla="*/ 2601 w 1525887"/>
                    <a:gd name="connsiteY0" fmla="*/ 1738841 h 1738841"/>
                    <a:gd name="connsiteX1" fmla="*/ 59022 w 1525887"/>
                    <a:gd name="connsiteY1" fmla="*/ 1463974 h 1738841"/>
                    <a:gd name="connsiteX2" fmla="*/ 57056 w 1525887"/>
                    <a:gd name="connsiteY2" fmla="*/ 401200 h 1738841"/>
                    <a:gd name="connsiteX3" fmla="*/ 1002078 w 1525887"/>
                    <a:gd name="connsiteY3" fmla="*/ 22813 h 1738841"/>
                    <a:gd name="connsiteX4" fmla="*/ 1512988 w 1525887"/>
                    <a:gd name="connsiteY4" fmla="*/ 944089 h 1738841"/>
                    <a:gd name="connsiteX5" fmla="*/ 656768 w 1525887"/>
                    <a:gd name="connsiteY5" fmla="*/ 1559560 h 1738841"/>
                    <a:gd name="connsiteX6" fmla="*/ 2601 w 1525887"/>
                    <a:gd name="connsiteY6" fmla="*/ 1738841 h 1738841"/>
                    <a:gd name="connsiteX0" fmla="*/ 25429 w 1548715"/>
                    <a:gd name="connsiteY0" fmla="*/ 1734244 h 1734244"/>
                    <a:gd name="connsiteX1" fmla="*/ 81850 w 1548715"/>
                    <a:gd name="connsiteY1" fmla="*/ 1459377 h 1734244"/>
                    <a:gd name="connsiteX2" fmla="*/ 79884 w 1548715"/>
                    <a:gd name="connsiteY2" fmla="*/ 396603 h 1734244"/>
                    <a:gd name="connsiteX3" fmla="*/ 1024906 w 1548715"/>
                    <a:gd name="connsiteY3" fmla="*/ 18216 h 1734244"/>
                    <a:gd name="connsiteX4" fmla="*/ 1535816 w 1548715"/>
                    <a:gd name="connsiteY4" fmla="*/ 939492 h 1734244"/>
                    <a:gd name="connsiteX5" fmla="*/ 679596 w 1548715"/>
                    <a:gd name="connsiteY5" fmla="*/ 1554963 h 1734244"/>
                    <a:gd name="connsiteX6" fmla="*/ 25429 w 1548715"/>
                    <a:gd name="connsiteY6" fmla="*/ 1734244 h 1734244"/>
                    <a:gd name="connsiteX0" fmla="*/ 2601 w 1525358"/>
                    <a:gd name="connsiteY0" fmla="*/ 1748025 h 1748025"/>
                    <a:gd name="connsiteX1" fmla="*/ 59022 w 1525358"/>
                    <a:gd name="connsiteY1" fmla="*/ 1473158 h 1748025"/>
                    <a:gd name="connsiteX2" fmla="*/ 171356 w 1525358"/>
                    <a:gd name="connsiteY2" fmla="*/ 308784 h 1748025"/>
                    <a:gd name="connsiteX3" fmla="*/ 1002078 w 1525358"/>
                    <a:gd name="connsiteY3" fmla="*/ 31997 h 1748025"/>
                    <a:gd name="connsiteX4" fmla="*/ 1512988 w 1525358"/>
                    <a:gd name="connsiteY4" fmla="*/ 953273 h 1748025"/>
                    <a:gd name="connsiteX5" fmla="*/ 656768 w 1525358"/>
                    <a:gd name="connsiteY5" fmla="*/ 1568744 h 1748025"/>
                    <a:gd name="connsiteX6" fmla="*/ 2601 w 1525358"/>
                    <a:gd name="connsiteY6" fmla="*/ 1748025 h 1748025"/>
                    <a:gd name="connsiteX0" fmla="*/ 2601 w 1525358"/>
                    <a:gd name="connsiteY0" fmla="*/ 1748025 h 1748025"/>
                    <a:gd name="connsiteX1" fmla="*/ 59022 w 1525358"/>
                    <a:gd name="connsiteY1" fmla="*/ 1473158 h 1748025"/>
                    <a:gd name="connsiteX2" fmla="*/ 171356 w 1525358"/>
                    <a:gd name="connsiteY2" fmla="*/ 308784 h 1748025"/>
                    <a:gd name="connsiteX3" fmla="*/ 1002078 w 1525358"/>
                    <a:gd name="connsiteY3" fmla="*/ 31997 h 1748025"/>
                    <a:gd name="connsiteX4" fmla="*/ 1512988 w 1525358"/>
                    <a:gd name="connsiteY4" fmla="*/ 953273 h 1748025"/>
                    <a:gd name="connsiteX5" fmla="*/ 656768 w 1525358"/>
                    <a:gd name="connsiteY5" fmla="*/ 1403644 h 1748025"/>
                    <a:gd name="connsiteX6" fmla="*/ 2601 w 1525358"/>
                    <a:gd name="connsiteY6" fmla="*/ 1748025 h 1748025"/>
                    <a:gd name="connsiteX0" fmla="*/ 2601 w 1525358"/>
                    <a:gd name="connsiteY0" fmla="*/ 1748025 h 1748025"/>
                    <a:gd name="connsiteX1" fmla="*/ 59022 w 1525358"/>
                    <a:gd name="connsiteY1" fmla="*/ 1473158 h 1748025"/>
                    <a:gd name="connsiteX2" fmla="*/ 171356 w 1525358"/>
                    <a:gd name="connsiteY2" fmla="*/ 308784 h 1748025"/>
                    <a:gd name="connsiteX3" fmla="*/ 1002078 w 1525358"/>
                    <a:gd name="connsiteY3" fmla="*/ 31997 h 1748025"/>
                    <a:gd name="connsiteX4" fmla="*/ 1512988 w 1525358"/>
                    <a:gd name="connsiteY4" fmla="*/ 953273 h 1748025"/>
                    <a:gd name="connsiteX5" fmla="*/ 656768 w 1525358"/>
                    <a:gd name="connsiteY5" fmla="*/ 1365544 h 1748025"/>
                    <a:gd name="connsiteX6" fmla="*/ 2601 w 1525358"/>
                    <a:gd name="connsiteY6" fmla="*/ 1748025 h 1748025"/>
                    <a:gd name="connsiteX0" fmla="*/ 2601 w 1525358"/>
                    <a:gd name="connsiteY0" fmla="*/ 1748025 h 1748025"/>
                    <a:gd name="connsiteX1" fmla="*/ 59022 w 1525358"/>
                    <a:gd name="connsiteY1" fmla="*/ 1473158 h 1748025"/>
                    <a:gd name="connsiteX2" fmla="*/ 171356 w 1525358"/>
                    <a:gd name="connsiteY2" fmla="*/ 308784 h 1748025"/>
                    <a:gd name="connsiteX3" fmla="*/ 1002078 w 1525358"/>
                    <a:gd name="connsiteY3" fmla="*/ 31997 h 1748025"/>
                    <a:gd name="connsiteX4" fmla="*/ 1512988 w 1525358"/>
                    <a:gd name="connsiteY4" fmla="*/ 953273 h 1748025"/>
                    <a:gd name="connsiteX5" fmla="*/ 656768 w 1525358"/>
                    <a:gd name="connsiteY5" fmla="*/ 1416344 h 1748025"/>
                    <a:gd name="connsiteX6" fmla="*/ 2601 w 1525358"/>
                    <a:gd name="connsiteY6" fmla="*/ 1748025 h 1748025"/>
                    <a:gd name="connsiteX0" fmla="*/ 2601 w 1525358"/>
                    <a:gd name="connsiteY0" fmla="*/ 1752132 h 1752132"/>
                    <a:gd name="connsiteX1" fmla="*/ 59022 w 1525358"/>
                    <a:gd name="connsiteY1" fmla="*/ 1477265 h 1752132"/>
                    <a:gd name="connsiteX2" fmla="*/ 171356 w 1525358"/>
                    <a:gd name="connsiteY2" fmla="*/ 312891 h 1752132"/>
                    <a:gd name="connsiteX3" fmla="*/ 1002078 w 1525358"/>
                    <a:gd name="connsiteY3" fmla="*/ 36104 h 1752132"/>
                    <a:gd name="connsiteX4" fmla="*/ 1512988 w 1525358"/>
                    <a:gd name="connsiteY4" fmla="*/ 957380 h 1752132"/>
                    <a:gd name="connsiteX5" fmla="*/ 656768 w 1525358"/>
                    <a:gd name="connsiteY5" fmla="*/ 1420451 h 1752132"/>
                    <a:gd name="connsiteX6" fmla="*/ 2601 w 1525358"/>
                    <a:gd name="connsiteY6" fmla="*/ 1752132 h 1752132"/>
                    <a:gd name="connsiteX0" fmla="*/ 2601 w 1525358"/>
                    <a:gd name="connsiteY0" fmla="*/ 1752132 h 1752132"/>
                    <a:gd name="connsiteX1" fmla="*/ 59022 w 1525358"/>
                    <a:gd name="connsiteY1" fmla="*/ 1477265 h 1752132"/>
                    <a:gd name="connsiteX2" fmla="*/ 171356 w 1525358"/>
                    <a:gd name="connsiteY2" fmla="*/ 312891 h 1752132"/>
                    <a:gd name="connsiteX3" fmla="*/ 1002078 w 1525358"/>
                    <a:gd name="connsiteY3" fmla="*/ 36104 h 1752132"/>
                    <a:gd name="connsiteX4" fmla="*/ 1512988 w 1525358"/>
                    <a:gd name="connsiteY4" fmla="*/ 957380 h 1752132"/>
                    <a:gd name="connsiteX5" fmla="*/ 656768 w 1525358"/>
                    <a:gd name="connsiteY5" fmla="*/ 1420451 h 1752132"/>
                    <a:gd name="connsiteX6" fmla="*/ 2601 w 1525358"/>
                    <a:gd name="connsiteY6" fmla="*/ 1752132 h 1752132"/>
                    <a:gd name="connsiteX0" fmla="*/ 37021 w 1483578"/>
                    <a:gd name="connsiteY0" fmla="*/ 1714032 h 1714032"/>
                    <a:gd name="connsiteX1" fmla="*/ 17242 w 1483578"/>
                    <a:gd name="connsiteY1" fmla="*/ 1477265 h 1714032"/>
                    <a:gd name="connsiteX2" fmla="*/ 129576 w 1483578"/>
                    <a:gd name="connsiteY2" fmla="*/ 312891 h 1714032"/>
                    <a:gd name="connsiteX3" fmla="*/ 960298 w 1483578"/>
                    <a:gd name="connsiteY3" fmla="*/ 36104 h 1714032"/>
                    <a:gd name="connsiteX4" fmla="*/ 1471208 w 1483578"/>
                    <a:gd name="connsiteY4" fmla="*/ 957380 h 1714032"/>
                    <a:gd name="connsiteX5" fmla="*/ 614988 w 1483578"/>
                    <a:gd name="connsiteY5" fmla="*/ 1420451 h 1714032"/>
                    <a:gd name="connsiteX6" fmla="*/ 37021 w 1483578"/>
                    <a:gd name="connsiteY6" fmla="*/ 1714032 h 1714032"/>
                    <a:gd name="connsiteX0" fmla="*/ 37021 w 1483578"/>
                    <a:gd name="connsiteY0" fmla="*/ 1714032 h 1714032"/>
                    <a:gd name="connsiteX1" fmla="*/ 17242 w 1483578"/>
                    <a:gd name="connsiteY1" fmla="*/ 1477265 h 1714032"/>
                    <a:gd name="connsiteX2" fmla="*/ 129576 w 1483578"/>
                    <a:gd name="connsiteY2" fmla="*/ 312891 h 1714032"/>
                    <a:gd name="connsiteX3" fmla="*/ 960298 w 1483578"/>
                    <a:gd name="connsiteY3" fmla="*/ 36104 h 1714032"/>
                    <a:gd name="connsiteX4" fmla="*/ 1471208 w 1483578"/>
                    <a:gd name="connsiteY4" fmla="*/ 957380 h 1714032"/>
                    <a:gd name="connsiteX5" fmla="*/ 538788 w 1483578"/>
                    <a:gd name="connsiteY5" fmla="*/ 1496651 h 1714032"/>
                    <a:gd name="connsiteX6" fmla="*/ 37021 w 1483578"/>
                    <a:gd name="connsiteY6" fmla="*/ 1714032 h 1714032"/>
                    <a:gd name="connsiteX0" fmla="*/ 37021 w 1483578"/>
                    <a:gd name="connsiteY0" fmla="*/ 1714032 h 1714032"/>
                    <a:gd name="connsiteX1" fmla="*/ 17242 w 1483578"/>
                    <a:gd name="connsiteY1" fmla="*/ 1477265 h 1714032"/>
                    <a:gd name="connsiteX2" fmla="*/ 129576 w 1483578"/>
                    <a:gd name="connsiteY2" fmla="*/ 312891 h 1714032"/>
                    <a:gd name="connsiteX3" fmla="*/ 960298 w 1483578"/>
                    <a:gd name="connsiteY3" fmla="*/ 36104 h 1714032"/>
                    <a:gd name="connsiteX4" fmla="*/ 1471208 w 1483578"/>
                    <a:gd name="connsiteY4" fmla="*/ 957380 h 1714032"/>
                    <a:gd name="connsiteX5" fmla="*/ 297488 w 1483578"/>
                    <a:gd name="connsiteY5" fmla="*/ 1483951 h 1714032"/>
                    <a:gd name="connsiteX6" fmla="*/ 37021 w 1483578"/>
                    <a:gd name="connsiteY6" fmla="*/ 1714032 h 1714032"/>
                    <a:gd name="connsiteX0" fmla="*/ 37021 w 1483578"/>
                    <a:gd name="connsiteY0" fmla="*/ 1714032 h 1714032"/>
                    <a:gd name="connsiteX1" fmla="*/ 17242 w 1483578"/>
                    <a:gd name="connsiteY1" fmla="*/ 1477265 h 1714032"/>
                    <a:gd name="connsiteX2" fmla="*/ 129576 w 1483578"/>
                    <a:gd name="connsiteY2" fmla="*/ 312891 h 1714032"/>
                    <a:gd name="connsiteX3" fmla="*/ 960298 w 1483578"/>
                    <a:gd name="connsiteY3" fmla="*/ 36104 h 1714032"/>
                    <a:gd name="connsiteX4" fmla="*/ 1471208 w 1483578"/>
                    <a:gd name="connsiteY4" fmla="*/ 957380 h 1714032"/>
                    <a:gd name="connsiteX5" fmla="*/ 355560 w 1483578"/>
                    <a:gd name="connsiteY5" fmla="*/ 1397954 h 1714032"/>
                    <a:gd name="connsiteX6" fmla="*/ 37021 w 1483578"/>
                    <a:gd name="connsiteY6" fmla="*/ 1714032 h 1714032"/>
                    <a:gd name="connsiteX0" fmla="*/ 37021 w 1483578"/>
                    <a:gd name="connsiteY0" fmla="*/ 1714032 h 1714032"/>
                    <a:gd name="connsiteX1" fmla="*/ 17242 w 1483578"/>
                    <a:gd name="connsiteY1" fmla="*/ 1477265 h 1714032"/>
                    <a:gd name="connsiteX2" fmla="*/ 129576 w 1483578"/>
                    <a:gd name="connsiteY2" fmla="*/ 312891 h 1714032"/>
                    <a:gd name="connsiteX3" fmla="*/ 960298 w 1483578"/>
                    <a:gd name="connsiteY3" fmla="*/ 36104 h 1714032"/>
                    <a:gd name="connsiteX4" fmla="*/ 1471208 w 1483578"/>
                    <a:gd name="connsiteY4" fmla="*/ 957380 h 1714032"/>
                    <a:gd name="connsiteX5" fmla="*/ 577729 w 1483578"/>
                    <a:gd name="connsiteY5" fmla="*/ 1377929 h 1714032"/>
                    <a:gd name="connsiteX6" fmla="*/ 37021 w 1483578"/>
                    <a:gd name="connsiteY6" fmla="*/ 1714032 h 1714032"/>
                    <a:gd name="connsiteX0" fmla="*/ 37021 w 1483578"/>
                    <a:gd name="connsiteY0" fmla="*/ 1714032 h 1714032"/>
                    <a:gd name="connsiteX1" fmla="*/ 17242 w 1483578"/>
                    <a:gd name="connsiteY1" fmla="*/ 1477265 h 1714032"/>
                    <a:gd name="connsiteX2" fmla="*/ 129576 w 1483578"/>
                    <a:gd name="connsiteY2" fmla="*/ 312891 h 1714032"/>
                    <a:gd name="connsiteX3" fmla="*/ 960298 w 1483578"/>
                    <a:gd name="connsiteY3" fmla="*/ 36104 h 1714032"/>
                    <a:gd name="connsiteX4" fmla="*/ 1471208 w 1483578"/>
                    <a:gd name="connsiteY4" fmla="*/ 957380 h 1714032"/>
                    <a:gd name="connsiteX5" fmla="*/ 577729 w 1483578"/>
                    <a:gd name="connsiteY5" fmla="*/ 1377929 h 1714032"/>
                    <a:gd name="connsiteX6" fmla="*/ 37021 w 1483578"/>
                    <a:gd name="connsiteY6" fmla="*/ 1714032 h 1714032"/>
                    <a:gd name="connsiteX0" fmla="*/ 41670 w 1483578"/>
                    <a:gd name="connsiteY0" fmla="*/ 1622430 h 1622430"/>
                    <a:gd name="connsiteX1" fmla="*/ 17242 w 1483578"/>
                    <a:gd name="connsiteY1" fmla="*/ 1477265 h 1622430"/>
                    <a:gd name="connsiteX2" fmla="*/ 129576 w 1483578"/>
                    <a:gd name="connsiteY2" fmla="*/ 312891 h 1622430"/>
                    <a:gd name="connsiteX3" fmla="*/ 960298 w 1483578"/>
                    <a:gd name="connsiteY3" fmla="*/ 36104 h 1622430"/>
                    <a:gd name="connsiteX4" fmla="*/ 1471208 w 1483578"/>
                    <a:gd name="connsiteY4" fmla="*/ 957380 h 1622430"/>
                    <a:gd name="connsiteX5" fmla="*/ 577729 w 1483578"/>
                    <a:gd name="connsiteY5" fmla="*/ 1377929 h 1622430"/>
                    <a:gd name="connsiteX6" fmla="*/ 41670 w 1483578"/>
                    <a:gd name="connsiteY6" fmla="*/ 1622430 h 1622430"/>
                    <a:gd name="connsiteX0" fmla="*/ 32436 w 1474344"/>
                    <a:gd name="connsiteY0" fmla="*/ 1622362 h 1622362"/>
                    <a:gd name="connsiteX1" fmla="*/ 20628 w 1474344"/>
                    <a:gd name="connsiteY1" fmla="*/ 1473833 h 1622362"/>
                    <a:gd name="connsiteX2" fmla="*/ 120342 w 1474344"/>
                    <a:gd name="connsiteY2" fmla="*/ 312823 h 1622362"/>
                    <a:gd name="connsiteX3" fmla="*/ 951064 w 1474344"/>
                    <a:gd name="connsiteY3" fmla="*/ 36036 h 1622362"/>
                    <a:gd name="connsiteX4" fmla="*/ 1461974 w 1474344"/>
                    <a:gd name="connsiteY4" fmla="*/ 957312 h 1622362"/>
                    <a:gd name="connsiteX5" fmla="*/ 568495 w 1474344"/>
                    <a:gd name="connsiteY5" fmla="*/ 1377861 h 1622362"/>
                    <a:gd name="connsiteX6" fmla="*/ 32436 w 1474344"/>
                    <a:gd name="connsiteY6" fmla="*/ 1622362 h 1622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4344" h="1622362">
                      <a:moveTo>
                        <a:pt x="32436" y="1622362"/>
                      </a:moveTo>
                      <a:cubicBezTo>
                        <a:pt x="13143" y="1522273"/>
                        <a:pt x="39921" y="1573922"/>
                        <a:pt x="20628" y="1473833"/>
                      </a:cubicBezTo>
                      <a:cubicBezTo>
                        <a:pt x="-4945" y="869345"/>
                        <a:pt x="-34731" y="552456"/>
                        <a:pt x="120342" y="312823"/>
                      </a:cubicBezTo>
                      <a:cubicBezTo>
                        <a:pt x="275415" y="73190"/>
                        <a:pt x="727459" y="-71379"/>
                        <a:pt x="951064" y="36036"/>
                      </a:cubicBezTo>
                      <a:cubicBezTo>
                        <a:pt x="1174669" y="143451"/>
                        <a:pt x="1546904" y="561724"/>
                        <a:pt x="1461974" y="957312"/>
                      </a:cubicBezTo>
                      <a:cubicBezTo>
                        <a:pt x="1375803" y="1358678"/>
                        <a:pt x="966716" y="1431035"/>
                        <a:pt x="568495" y="1377861"/>
                      </a:cubicBezTo>
                      <a:cubicBezTo>
                        <a:pt x="174251" y="1286871"/>
                        <a:pt x="212672" y="1510328"/>
                        <a:pt x="32436" y="16223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 dirty="0"/>
                </a:p>
              </p:txBody>
            </p:sp>
            <p:sp>
              <p:nvSpPr>
                <p:cNvPr id="7" name="Elipse 6">
                  <a:extLst>
                    <a:ext uri="{FF2B5EF4-FFF2-40B4-BE49-F238E27FC236}">
                      <a16:creationId xmlns:a16="http://schemas.microsoft.com/office/drawing/2014/main" id="{1A7CCBFC-3100-4ECB-A5AA-6E888B436F0D}"/>
                    </a:ext>
                  </a:extLst>
                </p:cNvPr>
                <p:cNvSpPr/>
                <p:nvPr/>
              </p:nvSpPr>
              <p:spPr>
                <a:xfrm>
                  <a:off x="564460" y="812572"/>
                  <a:ext cx="1584176" cy="14643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/>
                </a:p>
              </p:txBody>
            </p:sp>
          </p:grp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2298C168-EFD9-4163-A57B-5A9E25900BC0}"/>
                  </a:ext>
                </a:extLst>
              </p:cNvPr>
              <p:cNvGrpSpPr/>
              <p:nvPr/>
            </p:nvGrpSpPr>
            <p:grpSpPr>
              <a:xfrm>
                <a:off x="867008" y="1032514"/>
                <a:ext cx="1552942" cy="1481445"/>
                <a:chOff x="2354967" y="1286798"/>
                <a:chExt cx="1953756" cy="1813918"/>
              </a:xfrm>
            </p:grpSpPr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D9264FA0-4CC9-40FD-9337-95B32CCF9082}"/>
                    </a:ext>
                  </a:extLst>
                </p:cNvPr>
                <p:cNvSpPr/>
                <p:nvPr/>
              </p:nvSpPr>
              <p:spPr>
                <a:xfrm flipH="1">
                  <a:off x="2354967" y="1286798"/>
                  <a:ext cx="1953756" cy="18139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59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1F549FEE-4A4C-4D2A-8315-D106A9A6AC50}"/>
                    </a:ext>
                  </a:extLst>
                </p:cNvPr>
                <p:cNvSpPr/>
                <p:nvPr/>
              </p:nvSpPr>
              <p:spPr>
                <a:xfrm flipH="1">
                  <a:off x="2517441" y="1459416"/>
                  <a:ext cx="1655907" cy="14880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5B5B7"/>
                    </a:gs>
                    <a:gs pos="76000">
                      <a:srgbClr val="E2E2E2"/>
                    </a:gs>
                    <a:gs pos="46000">
                      <a:srgbClr val="F7F7F7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554C22B0-E4EA-4211-9844-CA8F5B9AC8FC}"/>
                </a:ext>
              </a:extLst>
            </p:cNvPr>
            <p:cNvSpPr txBox="1"/>
            <p:nvPr/>
          </p:nvSpPr>
          <p:spPr>
            <a:xfrm>
              <a:off x="705424" y="1553512"/>
              <a:ext cx="10748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4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65F74636-0A83-4571-ACF9-749FD3D10D54}"/>
              </a:ext>
            </a:extLst>
          </p:cNvPr>
          <p:cNvSpPr txBox="1"/>
          <p:nvPr/>
        </p:nvSpPr>
        <p:spPr>
          <a:xfrm>
            <a:off x="10830081" y="3024356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9A627898-41E5-4262-B5FB-6B48B3C109C3}"/>
              </a:ext>
            </a:extLst>
          </p:cNvPr>
          <p:cNvSpPr txBox="1"/>
          <p:nvPr/>
        </p:nvSpPr>
        <p:spPr>
          <a:xfrm>
            <a:off x="640054" y="4801091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rgbClr val="FC0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445AB4-0D76-4ED6-90F5-E5D09F5DD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16480" r="12201" b="1652"/>
          <a:stretch/>
        </p:blipFill>
        <p:spPr bwMode="auto">
          <a:xfrm>
            <a:off x="9957791" y="929055"/>
            <a:ext cx="2046482" cy="158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73BA18C-E869-4433-8398-AB1C5E256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t="22272" r="16432" b="-1632"/>
          <a:stretch/>
        </p:blipFill>
        <p:spPr bwMode="auto">
          <a:xfrm>
            <a:off x="257648" y="2647331"/>
            <a:ext cx="2048400" cy="1457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63CEFC7-AC83-40AB-8ECD-2C0103128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9343" r="17924" b="13781"/>
          <a:stretch/>
        </p:blipFill>
        <p:spPr bwMode="auto">
          <a:xfrm>
            <a:off x="9964390" y="4304209"/>
            <a:ext cx="2048400" cy="1510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23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173057" y="8819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Problema y justificación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68696" y="6441211"/>
            <a:ext cx="2160240" cy="37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Tenorio, (2018)</a:t>
            </a:r>
            <a:endParaRPr lang="es-EC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3404CD70-787B-4B62-97B7-2827D7787E74}"/>
              </a:ext>
            </a:extLst>
          </p:cNvPr>
          <p:cNvGrpSpPr/>
          <p:nvPr/>
        </p:nvGrpSpPr>
        <p:grpSpPr>
          <a:xfrm>
            <a:off x="1807786" y="581250"/>
            <a:ext cx="4066698" cy="1434197"/>
            <a:chOff x="653677" y="-49851"/>
            <a:chExt cx="2134739" cy="1348239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225BA2CF-D901-4D9C-B3B4-9E1481F6D2DE}"/>
                </a:ext>
              </a:extLst>
            </p:cNvPr>
            <p:cNvSpPr/>
            <p:nvPr/>
          </p:nvSpPr>
          <p:spPr>
            <a:xfrm>
              <a:off x="653677" y="17545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0" name="Rectángulo: esquinas redondeadas 4">
              <a:extLst>
                <a:ext uri="{FF2B5EF4-FFF2-40B4-BE49-F238E27FC236}">
                  <a16:creationId xmlns:a16="http://schemas.microsoft.com/office/drawing/2014/main" id="{F3B3D484-FFBB-4949-9F45-BA902EF7D9FB}"/>
                </a:ext>
              </a:extLst>
            </p:cNvPr>
            <p:cNvSpPr txBox="1"/>
            <p:nvPr/>
          </p:nvSpPr>
          <p:spPr>
            <a:xfrm>
              <a:off x="773887" y="-49851"/>
              <a:ext cx="1919445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>
                  <a:ln w="0"/>
                  <a:solidFill>
                    <a:srgbClr val="EB761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Enfermedades por estrés oxidativo</a:t>
              </a:r>
            </a:p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600" b="0" i="0" dirty="0">
                  <a:solidFill>
                    <a:srgbClr val="202124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Parkinson, </a:t>
              </a:r>
              <a:r>
                <a:rPr lang="es-EC" sz="1600" b="0" i="0" dirty="0" err="1">
                  <a:solidFill>
                    <a:srgbClr val="202124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alzheimer</a:t>
              </a:r>
              <a:r>
                <a:rPr lang="es-EC" sz="1600" b="0" i="0" dirty="0">
                  <a:solidFill>
                    <a:srgbClr val="202124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arterioesclerosis, diabetes, periodontitis, </a:t>
              </a:r>
              <a:r>
                <a:rPr lang="es-EC" sz="1600" b="1" i="0" dirty="0">
                  <a:solidFill>
                    <a:srgbClr val="202124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enfermedades </a:t>
              </a:r>
              <a:r>
                <a:rPr lang="es-EC" sz="1600" dirty="0">
                  <a:solidFill>
                    <a:srgbClr val="202124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s-EC" sz="1600" b="0" i="0" dirty="0">
                  <a:solidFill>
                    <a:srgbClr val="202124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ardiovasculares y neurodegenerativas.</a:t>
              </a:r>
              <a:endParaRPr lang="es-ES" sz="1600" kern="1200" dirty="0">
                <a:ln w="0"/>
                <a:solidFill>
                  <a:srgbClr val="EB76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2000" kern="1200" dirty="0">
                <a:ln w="0"/>
                <a:solidFill>
                  <a:srgbClr val="EB76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5" name="Picture 1" descr="C:\Users\XAVIER\Desktop\Comunicado-2-1.jpg">
            <a:extLst>
              <a:ext uri="{FF2B5EF4-FFF2-40B4-BE49-F238E27FC236}">
                <a16:creationId xmlns:a16="http://schemas.microsoft.com/office/drawing/2014/main" id="{9F6088DA-3452-4E35-8A87-4F961254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1AFAE44-483E-4D9E-AF20-F8969947ACA4}"/>
              </a:ext>
            </a:extLst>
          </p:cNvPr>
          <p:cNvSpPr/>
          <p:nvPr/>
        </p:nvSpPr>
        <p:spPr>
          <a:xfrm>
            <a:off x="5697686" y="657636"/>
            <a:ext cx="286476" cy="1357812"/>
          </a:xfrm>
          <a:prstGeom prst="roundRect">
            <a:avLst/>
          </a:prstGeom>
          <a:solidFill>
            <a:srgbClr val="F68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FE25769-9939-4289-8B0F-273BC5F5CEA7}"/>
              </a:ext>
            </a:extLst>
          </p:cNvPr>
          <p:cNvGrpSpPr/>
          <p:nvPr/>
        </p:nvGrpSpPr>
        <p:grpSpPr>
          <a:xfrm>
            <a:off x="621136" y="2408894"/>
            <a:ext cx="4085391" cy="1367903"/>
            <a:chOff x="681768" y="25302"/>
            <a:chExt cx="2134739" cy="1285918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41B725A-E1B8-4088-8BB2-450CA3B4B74A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23" name="Rectángulo: esquinas redondeadas 4">
              <a:extLst>
                <a:ext uri="{FF2B5EF4-FFF2-40B4-BE49-F238E27FC236}">
                  <a16:creationId xmlns:a16="http://schemas.microsoft.com/office/drawing/2014/main" id="{017427D5-1D83-459F-86A0-2DBB3EA09426}"/>
                </a:ext>
              </a:extLst>
            </p:cNvPr>
            <p:cNvSpPr txBox="1"/>
            <p:nvPr/>
          </p:nvSpPr>
          <p:spPr>
            <a:xfrm>
              <a:off x="954435" y="155429"/>
              <a:ext cx="1741609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>
                  <a:solidFill>
                    <a:srgbClr val="27DD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Fármacos sintéticos</a:t>
              </a:r>
            </a:p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BHT (</a:t>
              </a:r>
              <a:r>
                <a:rPr lang="es-EC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hidroxianisol</a:t>
              </a:r>
              <a:r>
                <a:rPr lang="es-EC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C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butilado</a:t>
              </a:r>
              <a:r>
                <a:rPr lang="es-EC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y BHA (</a:t>
              </a:r>
              <a:r>
                <a:rPr lang="es-EC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hidroxiltolueno</a:t>
              </a:r>
              <a:r>
                <a:rPr lang="es-EC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C" sz="1800" b="0" i="0" u="none" strike="noStrike" baseline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butilado</a:t>
              </a:r>
              <a:r>
                <a:rPr lang="es-EC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 </a:t>
              </a:r>
              <a:endParaRPr lang="es-EC" sz="2000" kern="1200" dirty="0">
                <a:solidFill>
                  <a:srgbClr val="27DD3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F3DB8B2D-9F39-42CE-BD4C-BDB865A5A5D1}"/>
              </a:ext>
            </a:extLst>
          </p:cNvPr>
          <p:cNvSpPr/>
          <p:nvPr/>
        </p:nvSpPr>
        <p:spPr>
          <a:xfrm>
            <a:off x="607039" y="2427747"/>
            <a:ext cx="329567" cy="1357812"/>
          </a:xfrm>
          <a:prstGeom prst="roundRect">
            <a:avLst/>
          </a:prstGeom>
          <a:solidFill>
            <a:srgbClr val="2ED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2945F41-DAC2-4A34-8BBC-24505A3C1A59}"/>
              </a:ext>
            </a:extLst>
          </p:cNvPr>
          <p:cNvGrpSpPr/>
          <p:nvPr/>
        </p:nvGrpSpPr>
        <p:grpSpPr>
          <a:xfrm>
            <a:off x="227152" y="416822"/>
            <a:ext cx="1812496" cy="2171864"/>
            <a:chOff x="495812" y="579528"/>
            <a:chExt cx="2195123" cy="3550896"/>
          </a:xfrm>
          <a:effectLst>
            <a:reflection stA="0" endPos="65000" dist="50800" dir="5400000" sy="-100000" algn="bl" rotWithShape="0"/>
          </a:effectLst>
        </p:grpSpPr>
        <p:sp>
          <p:nvSpPr>
            <p:cNvPr id="4" name="Pergamino: horizontal 3">
              <a:extLst>
                <a:ext uri="{FF2B5EF4-FFF2-40B4-BE49-F238E27FC236}">
                  <a16:creationId xmlns:a16="http://schemas.microsoft.com/office/drawing/2014/main" id="{046D03CA-2D87-48D3-95F3-D5D65080D423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F47914"/>
                </a:gs>
                <a:gs pos="47000">
                  <a:srgbClr val="FFC000">
                    <a:shade val="67500"/>
                    <a:satMod val="115000"/>
                  </a:srgbClr>
                </a:gs>
                <a:gs pos="64000">
                  <a:srgbClr val="FFC000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5" name="Flecha: pentágono 14">
              <a:extLst>
                <a:ext uri="{FF2B5EF4-FFF2-40B4-BE49-F238E27FC236}">
                  <a16:creationId xmlns:a16="http://schemas.microsoft.com/office/drawing/2014/main" id="{A60E2783-9D5B-454E-BFB9-5E13A8EFA020}"/>
                </a:ext>
              </a:extLst>
            </p:cNvPr>
            <p:cNvSpPr/>
            <p:nvPr/>
          </p:nvSpPr>
          <p:spPr>
            <a:xfrm rot="5400000">
              <a:off x="903308" y="2587314"/>
              <a:ext cx="1582700" cy="1503520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0">
                  <a:srgbClr val="F47914"/>
                </a:gs>
                <a:gs pos="91000">
                  <a:srgbClr val="FFC000">
                    <a:shade val="67500"/>
                    <a:satMod val="115000"/>
                  </a:srgbClr>
                </a:gs>
                <a:gs pos="67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51754A3B-074D-4C4B-AA05-50F4BC459FB6}"/>
                </a:ext>
              </a:extLst>
            </p:cNvPr>
            <p:cNvSpPr/>
            <p:nvPr/>
          </p:nvSpPr>
          <p:spPr>
            <a:xfrm>
              <a:off x="495812" y="2830468"/>
              <a:ext cx="449153" cy="748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5B19C4A1-72F6-4ACC-9F76-9ACBA364B4CF}"/>
              </a:ext>
            </a:extLst>
          </p:cNvPr>
          <p:cNvGrpSpPr/>
          <p:nvPr/>
        </p:nvGrpSpPr>
        <p:grpSpPr>
          <a:xfrm>
            <a:off x="1869444" y="4178661"/>
            <a:ext cx="3985377" cy="1362505"/>
            <a:chOff x="681768" y="25302"/>
            <a:chExt cx="2134739" cy="1280843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CFE169A6-39E8-489B-AE96-005BCA285AEF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39" name="Rectángulo: esquinas redondeadas 4">
              <a:extLst>
                <a:ext uri="{FF2B5EF4-FFF2-40B4-BE49-F238E27FC236}">
                  <a16:creationId xmlns:a16="http://schemas.microsoft.com/office/drawing/2014/main" id="{2DEC1939-3F23-43E5-9154-1211B377FE14}"/>
                </a:ext>
              </a:extLst>
            </p:cNvPr>
            <p:cNvSpPr txBox="1"/>
            <p:nvPr/>
          </p:nvSpPr>
          <p:spPr>
            <a:xfrm>
              <a:off x="783983" y="110377"/>
              <a:ext cx="2009687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r>
                <a:rPr lang="es-ES" sz="2000" dirty="0">
                  <a:solidFill>
                    <a:srgbClr val="34B4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Búsqueda de sustancias alternativas</a:t>
              </a:r>
            </a:p>
            <a:p>
              <a:r>
                <a:rPr lang="es-EC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s-EC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mpleo de metabolitos secundarios </a:t>
              </a:r>
              <a:endParaRPr lang="es-EC" sz="2000" dirty="0">
                <a:solidFill>
                  <a:srgbClr val="34B4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44D9208F-95B6-46F3-A771-739022DC3E8D}"/>
              </a:ext>
            </a:extLst>
          </p:cNvPr>
          <p:cNvSpPr/>
          <p:nvPr/>
        </p:nvSpPr>
        <p:spPr>
          <a:xfrm>
            <a:off x="5683337" y="4183354"/>
            <a:ext cx="286476" cy="1357812"/>
          </a:xfrm>
          <a:prstGeom prst="roundRect">
            <a:avLst/>
          </a:prstGeom>
          <a:solidFill>
            <a:srgbClr val="2FA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highlight>
                <a:srgbClr val="FFFF00"/>
              </a:highlight>
            </a:endParaRP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93071AC0-2230-4A86-9D2E-570B7D064168}"/>
              </a:ext>
            </a:extLst>
          </p:cNvPr>
          <p:cNvGrpSpPr/>
          <p:nvPr/>
        </p:nvGrpSpPr>
        <p:grpSpPr>
          <a:xfrm>
            <a:off x="212803" y="3942540"/>
            <a:ext cx="1812496" cy="2171864"/>
            <a:chOff x="495812" y="579528"/>
            <a:chExt cx="2195123" cy="3550896"/>
          </a:xfrm>
          <a:effectLst>
            <a:reflection stA="0" endPos="65000" dist="50800" dir="5400000" sy="-100000" algn="bl" rotWithShape="0"/>
          </a:effectLst>
        </p:grpSpPr>
        <p:sp>
          <p:nvSpPr>
            <p:cNvPr id="42" name="Pergamino: horizontal 41">
              <a:extLst>
                <a:ext uri="{FF2B5EF4-FFF2-40B4-BE49-F238E27FC236}">
                  <a16:creationId xmlns:a16="http://schemas.microsoft.com/office/drawing/2014/main" id="{40CA87A4-373B-40A7-81AF-77812A63775A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247E69"/>
                </a:gs>
                <a:gs pos="35000">
                  <a:srgbClr val="2FA3AF"/>
                </a:gs>
                <a:gs pos="73000">
                  <a:srgbClr val="23E1A6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3" name="Flecha: pentágono 42">
              <a:extLst>
                <a:ext uri="{FF2B5EF4-FFF2-40B4-BE49-F238E27FC236}">
                  <a16:creationId xmlns:a16="http://schemas.microsoft.com/office/drawing/2014/main" id="{B1548F24-72B9-46C4-B52C-D72766241EDC}"/>
                </a:ext>
              </a:extLst>
            </p:cNvPr>
            <p:cNvSpPr/>
            <p:nvPr/>
          </p:nvSpPr>
          <p:spPr>
            <a:xfrm rot="5400000">
              <a:off x="903308" y="2587314"/>
              <a:ext cx="1582700" cy="1503520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95000">
                  <a:srgbClr val="2BB7AC"/>
                </a:gs>
                <a:gs pos="82000">
                  <a:srgbClr val="29C2AB"/>
                </a:gs>
                <a:gs pos="19000">
                  <a:srgbClr val="24B088"/>
                </a:gs>
                <a:gs pos="0">
                  <a:srgbClr val="247E69"/>
                </a:gs>
                <a:gs pos="100000">
                  <a:srgbClr val="2FA3AF"/>
                </a:gs>
                <a:gs pos="60000">
                  <a:srgbClr val="23E1A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B744330F-9E30-4302-884D-985BF237A003}"/>
                </a:ext>
              </a:extLst>
            </p:cNvPr>
            <p:cNvSpPr/>
            <p:nvPr/>
          </p:nvSpPr>
          <p:spPr>
            <a:xfrm>
              <a:off x="495812" y="2830468"/>
              <a:ext cx="449153" cy="748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FE1A12E-E9A2-42E1-A9AA-86A5EB144195}"/>
              </a:ext>
            </a:extLst>
          </p:cNvPr>
          <p:cNvGrpSpPr/>
          <p:nvPr/>
        </p:nvGrpSpPr>
        <p:grpSpPr>
          <a:xfrm flipH="1">
            <a:off x="4500173" y="2192567"/>
            <a:ext cx="1812495" cy="2171864"/>
            <a:chOff x="495813" y="579528"/>
            <a:chExt cx="2195122" cy="3550896"/>
          </a:xfrm>
          <a:effectLst>
            <a:reflection stA="0" endPos="65000" dist="50800" dir="5400000" sy="-100000" algn="bl" rotWithShape="0"/>
          </a:effectLst>
        </p:grpSpPr>
        <p:sp>
          <p:nvSpPr>
            <p:cNvPr id="25" name="Pergamino: horizontal 24">
              <a:extLst>
                <a:ext uri="{FF2B5EF4-FFF2-40B4-BE49-F238E27FC236}">
                  <a16:creationId xmlns:a16="http://schemas.microsoft.com/office/drawing/2014/main" id="{C917815E-B650-4626-8858-97D40640B0AE}"/>
                </a:ext>
              </a:extLst>
            </p:cNvPr>
            <p:cNvSpPr/>
            <p:nvPr/>
          </p:nvSpPr>
          <p:spPr>
            <a:xfrm rot="5400000" flipH="1">
              <a:off x="319881" y="958030"/>
              <a:ext cx="2749556" cy="1992552"/>
            </a:xfrm>
            <a:prstGeom prst="horizontalScroll">
              <a:avLst/>
            </a:prstGeom>
            <a:gradFill flip="none" rotWithShape="1">
              <a:gsLst>
                <a:gs pos="0">
                  <a:srgbClr val="30830F"/>
                </a:gs>
                <a:gs pos="44000">
                  <a:srgbClr val="2ED642"/>
                </a:gs>
                <a:gs pos="65000">
                  <a:srgbClr val="81F94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6" name="Flecha: pentágono 25">
              <a:extLst>
                <a:ext uri="{FF2B5EF4-FFF2-40B4-BE49-F238E27FC236}">
                  <a16:creationId xmlns:a16="http://schemas.microsoft.com/office/drawing/2014/main" id="{6F921C03-52D1-4080-A4AE-D0837E504546}"/>
                </a:ext>
              </a:extLst>
            </p:cNvPr>
            <p:cNvSpPr/>
            <p:nvPr/>
          </p:nvSpPr>
          <p:spPr>
            <a:xfrm rot="5400000">
              <a:off x="897908" y="2587314"/>
              <a:ext cx="1582700" cy="1503520"/>
            </a:xfrm>
            <a:prstGeom prst="homePlate">
              <a:avLst>
                <a:gd name="adj" fmla="val 48758"/>
              </a:avLst>
            </a:prstGeom>
            <a:gradFill flip="none" rotWithShape="1">
              <a:gsLst>
                <a:gs pos="0">
                  <a:srgbClr val="30830F"/>
                </a:gs>
                <a:gs pos="91000">
                  <a:srgbClr val="2ED642"/>
                </a:gs>
                <a:gs pos="67000">
                  <a:srgbClr val="81F945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4E8B679-2F33-48D3-AEB6-31EF775DD53D}"/>
                </a:ext>
              </a:extLst>
            </p:cNvPr>
            <p:cNvSpPr/>
            <p:nvPr/>
          </p:nvSpPr>
          <p:spPr>
            <a:xfrm>
              <a:off x="495813" y="2412603"/>
              <a:ext cx="449153" cy="97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52" name="CuadroTexto 51">
            <a:extLst>
              <a:ext uri="{FF2B5EF4-FFF2-40B4-BE49-F238E27FC236}">
                <a16:creationId xmlns:a16="http://schemas.microsoft.com/office/drawing/2014/main" id="{841B5CA3-1C9A-4345-AAA1-1E3B71BDF556}"/>
              </a:ext>
            </a:extLst>
          </p:cNvPr>
          <p:cNvSpPr txBox="1"/>
          <p:nvPr/>
        </p:nvSpPr>
        <p:spPr>
          <a:xfrm>
            <a:off x="6699151" y="4633465"/>
            <a:ext cx="209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s-EC" dirty="0"/>
          </a:p>
          <a:p>
            <a:endParaRPr lang="es-EC" dirty="0"/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275A89F2-ECD4-437D-8143-B9C666B8AC9E}"/>
              </a:ext>
            </a:extLst>
          </p:cNvPr>
          <p:cNvGrpSpPr/>
          <p:nvPr/>
        </p:nvGrpSpPr>
        <p:grpSpPr>
          <a:xfrm>
            <a:off x="7570988" y="2325602"/>
            <a:ext cx="2511294" cy="1636254"/>
            <a:chOff x="644149" y="12"/>
            <a:chExt cx="2134739" cy="1280843"/>
          </a:xfrm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id="{DFDCACE3-A792-4D36-89CD-E58C7D03BCE5}"/>
                </a:ext>
              </a:extLst>
            </p:cNvPr>
            <p:cNvSpPr/>
            <p:nvPr/>
          </p:nvSpPr>
          <p:spPr>
            <a:xfrm>
              <a:off x="644149" y="12"/>
              <a:ext cx="2134739" cy="1280843"/>
            </a:xfrm>
            <a:prstGeom prst="roundRect">
              <a:avLst/>
            </a:prstGeom>
            <a:blipFill rotWithShape="0">
              <a:blip r:embed="rId4"/>
              <a:srcRect/>
              <a:stretch>
                <a:fillRect l="-25000" r="-25000"/>
              </a:stretch>
            </a:blipFill>
            <a:effectLst>
              <a:softEdge rad="63500"/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Rectángulo: esquinas redondeadas 4">
              <a:extLst>
                <a:ext uri="{FF2B5EF4-FFF2-40B4-BE49-F238E27FC236}">
                  <a16:creationId xmlns:a16="http://schemas.microsoft.com/office/drawing/2014/main" id="{9757E58F-63B1-4706-A043-C909730BEE87}"/>
                </a:ext>
              </a:extLst>
            </p:cNvPr>
            <p:cNvSpPr txBox="1"/>
            <p:nvPr/>
          </p:nvSpPr>
          <p:spPr>
            <a:xfrm>
              <a:off x="706675" y="62538"/>
              <a:ext cx="2009687" cy="1155791"/>
            </a:xfrm>
            <a:prstGeom prst="rect">
              <a:avLst/>
            </a:prstGeom>
            <a:effectLst>
              <a:glow rad="127000">
                <a:schemeClr val="accent1"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6248" tIns="206248" rIns="206248" bIns="206248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2900" kern="1200" dirty="0"/>
            </a:p>
          </p:txBody>
        </p: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49B3F249-96A0-4F71-913A-33659DB7BE5E}"/>
              </a:ext>
            </a:extLst>
          </p:cNvPr>
          <p:cNvGrpSpPr/>
          <p:nvPr/>
        </p:nvGrpSpPr>
        <p:grpSpPr>
          <a:xfrm flipH="1">
            <a:off x="6250379" y="620257"/>
            <a:ext cx="4195568" cy="1395190"/>
            <a:chOff x="681768" y="-22886"/>
            <a:chExt cx="2134739" cy="1329031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923DA623-EBDD-4446-B614-4BB4376DBC06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3" name="Rectángulo: esquinas redondeadas 4">
              <a:extLst>
                <a:ext uri="{FF2B5EF4-FFF2-40B4-BE49-F238E27FC236}">
                  <a16:creationId xmlns:a16="http://schemas.microsoft.com/office/drawing/2014/main" id="{2A394C84-0C5D-4B99-A14F-61B8D276381D}"/>
                </a:ext>
              </a:extLst>
            </p:cNvPr>
            <p:cNvSpPr txBox="1"/>
            <p:nvPr/>
          </p:nvSpPr>
          <p:spPr>
            <a:xfrm>
              <a:off x="724836" y="-22886"/>
              <a:ext cx="2009687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r>
                <a:rPr lang="es-EC" sz="2000" dirty="0">
                  <a:solidFill>
                    <a:srgbClr val="F5659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Extractos de plantas</a:t>
              </a: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22D74E33-A3D4-4707-B7C4-6B1A455AA123}"/>
              </a:ext>
            </a:extLst>
          </p:cNvPr>
          <p:cNvGrpSpPr/>
          <p:nvPr/>
        </p:nvGrpSpPr>
        <p:grpSpPr>
          <a:xfrm flipH="1">
            <a:off x="7333587" y="4110416"/>
            <a:ext cx="4532512" cy="1619231"/>
            <a:chOff x="681768" y="-48466"/>
            <a:chExt cx="2134739" cy="1354611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7DFBB80C-0A40-42A3-9436-62DD363DD7E6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76" name="Rectángulo: esquinas redondeadas 4">
              <a:extLst>
                <a:ext uri="{FF2B5EF4-FFF2-40B4-BE49-F238E27FC236}">
                  <a16:creationId xmlns:a16="http://schemas.microsoft.com/office/drawing/2014/main" id="{D4357E33-6179-49C9-88F6-8506E932CB74}"/>
                </a:ext>
              </a:extLst>
            </p:cNvPr>
            <p:cNvSpPr txBox="1"/>
            <p:nvPr/>
          </p:nvSpPr>
          <p:spPr>
            <a:xfrm>
              <a:off x="775672" y="-48466"/>
              <a:ext cx="1423170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pPr lvl="0"/>
              <a:r>
                <a:rPr lang="es-EC" sz="2000" dirty="0">
                  <a:solidFill>
                    <a:srgbClr val="23E1A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Extractos </a:t>
              </a:r>
              <a:r>
                <a:rPr lang="es-ES" sz="2000" dirty="0">
                  <a:solidFill>
                    <a:srgbClr val="23E1A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de algas marinas</a:t>
              </a:r>
              <a:endParaRPr lang="es-EC" sz="2000" dirty="0">
                <a:solidFill>
                  <a:srgbClr val="23E1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Lágrima 45">
            <a:extLst>
              <a:ext uri="{FF2B5EF4-FFF2-40B4-BE49-F238E27FC236}">
                <a16:creationId xmlns:a16="http://schemas.microsoft.com/office/drawing/2014/main" id="{FCE19C78-D9E4-4E6F-958B-063BA4FABADC}"/>
              </a:ext>
            </a:extLst>
          </p:cNvPr>
          <p:cNvSpPr/>
          <p:nvPr/>
        </p:nvSpPr>
        <p:spPr>
          <a:xfrm>
            <a:off x="9615347" y="670844"/>
            <a:ext cx="2250752" cy="1636254"/>
          </a:xfrm>
          <a:prstGeom prst="teardrop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56592"/>
              </a:gs>
              <a:gs pos="100000">
                <a:srgbClr val="FDB5C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54D3499B-C199-42D1-A920-769AC1F3B514}"/>
              </a:ext>
            </a:extLst>
          </p:cNvPr>
          <p:cNvSpPr/>
          <p:nvPr/>
        </p:nvSpPr>
        <p:spPr>
          <a:xfrm>
            <a:off x="10065309" y="799315"/>
            <a:ext cx="1570441" cy="1269479"/>
          </a:xfrm>
          <a:prstGeom prst="roundRect">
            <a:avLst>
              <a:gd name="adj" fmla="val 0"/>
            </a:avLst>
          </a:prstGeom>
          <a:blipFill rotWithShape="0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  <a:effectLst>
            <a:glow rad="12700">
              <a:schemeClr val="accent1">
                <a:alpha val="40000"/>
              </a:schemeClr>
            </a:glow>
            <a:outerShdw blurRad="50800" dist="38100" dir="5400000" sx="1000" sy="1000" algn="ctr" rotWithShape="0">
              <a:srgbClr val="000000"/>
            </a:outerShdw>
            <a:softEdge rad="127000"/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83" name="Lágrima 82">
            <a:extLst>
              <a:ext uri="{FF2B5EF4-FFF2-40B4-BE49-F238E27FC236}">
                <a16:creationId xmlns:a16="http://schemas.microsoft.com/office/drawing/2014/main" id="{29768A0B-F7E3-4CC4-B3E9-F21C25917863}"/>
              </a:ext>
            </a:extLst>
          </p:cNvPr>
          <p:cNvSpPr/>
          <p:nvPr/>
        </p:nvSpPr>
        <p:spPr>
          <a:xfrm flipH="1">
            <a:off x="6253576" y="4177374"/>
            <a:ext cx="2250752" cy="1636254"/>
          </a:xfrm>
          <a:prstGeom prst="teardrop">
            <a:avLst/>
          </a:prstGeom>
          <a:gradFill flip="none" rotWithShape="1">
            <a:gsLst>
              <a:gs pos="0">
                <a:srgbClr val="D95D11"/>
              </a:gs>
              <a:gs pos="50000">
                <a:srgbClr val="6BD3AB"/>
              </a:gs>
              <a:gs pos="100000">
                <a:srgbClr val="C1F9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56CC24D2-2BF2-4772-A391-9F3E738200C6}"/>
              </a:ext>
            </a:extLst>
          </p:cNvPr>
          <p:cNvSpPr txBox="1"/>
          <p:nvPr/>
        </p:nvSpPr>
        <p:spPr>
          <a:xfrm>
            <a:off x="6675661" y="4881293"/>
            <a:ext cx="209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s-EC" dirty="0"/>
          </a:p>
          <a:p>
            <a:endParaRPr lang="es-EC" dirty="0"/>
          </a:p>
        </p:txBody>
      </p: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7A40767B-3535-4187-91EC-37BFD25C2194}"/>
              </a:ext>
            </a:extLst>
          </p:cNvPr>
          <p:cNvSpPr/>
          <p:nvPr/>
        </p:nvSpPr>
        <p:spPr>
          <a:xfrm>
            <a:off x="6394271" y="4296409"/>
            <a:ext cx="1527706" cy="1273043"/>
          </a:xfrm>
          <a:prstGeom prst="roundRect">
            <a:avLst/>
          </a:prstGeom>
          <a:blipFill rotWithShape="1">
            <a:blip r:embed="rId7"/>
            <a:srcRect/>
            <a:stretch>
              <a:fillRect l="-26000" r="-26000"/>
            </a:stretch>
          </a:blip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1270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243CBB47-D292-4178-98E1-6BDC6FF0766A}"/>
              </a:ext>
            </a:extLst>
          </p:cNvPr>
          <p:cNvSpPr txBox="1"/>
          <p:nvPr/>
        </p:nvSpPr>
        <p:spPr>
          <a:xfrm>
            <a:off x="908365" y="930032"/>
            <a:ext cx="956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*</a:t>
            </a:r>
            <a:endParaRPr lang="es-EC" sz="7200" b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CC956C32-531F-411D-80F3-3895859F30A4}"/>
              </a:ext>
            </a:extLst>
          </p:cNvPr>
          <p:cNvSpPr txBox="1"/>
          <p:nvPr/>
        </p:nvSpPr>
        <p:spPr>
          <a:xfrm>
            <a:off x="5024501" y="2588148"/>
            <a:ext cx="956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*</a:t>
            </a:r>
            <a:endParaRPr lang="es-EC" sz="7200" b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2FF36163-7295-4E80-831C-08ED70DFFA7D}"/>
              </a:ext>
            </a:extLst>
          </p:cNvPr>
          <p:cNvSpPr txBox="1"/>
          <p:nvPr/>
        </p:nvSpPr>
        <p:spPr>
          <a:xfrm>
            <a:off x="936688" y="4321186"/>
            <a:ext cx="956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*</a:t>
            </a:r>
            <a:endParaRPr lang="es-EC" sz="720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374056" y="-45471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  <a:br>
              <a:rPr lang="es-EC" i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 descr="C:\Users\XAVIER\Desktop\Comunicado-2-1.jpg">
            <a:extLst>
              <a:ext uri="{FF2B5EF4-FFF2-40B4-BE49-F238E27FC236}">
                <a16:creationId xmlns:a16="http://schemas.microsoft.com/office/drawing/2014/main" id="{321D68A5-BED1-4473-B1EC-268688AD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8E76C0DB-40D1-4C80-A360-7153BC42398B}"/>
              </a:ext>
            </a:extLst>
          </p:cNvPr>
          <p:cNvGrpSpPr/>
          <p:nvPr/>
        </p:nvGrpSpPr>
        <p:grpSpPr>
          <a:xfrm>
            <a:off x="392342" y="4434351"/>
            <a:ext cx="1684800" cy="1771200"/>
            <a:chOff x="679203" y="814792"/>
            <a:chExt cx="2016224" cy="2169245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BD5D0C6A-8411-434A-9321-C1C5B1B6BA51}"/>
                </a:ext>
              </a:extLst>
            </p:cNvPr>
            <p:cNvGrpSpPr/>
            <p:nvPr/>
          </p:nvGrpSpPr>
          <p:grpSpPr>
            <a:xfrm rot="20662795">
              <a:off x="679203" y="814792"/>
              <a:ext cx="2016224" cy="2169245"/>
              <a:chOff x="564460" y="812572"/>
              <a:chExt cx="1584176" cy="165125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41" name="Bocadillo: ovalado 1">
                <a:extLst>
                  <a:ext uri="{FF2B5EF4-FFF2-40B4-BE49-F238E27FC236}">
                    <a16:creationId xmlns:a16="http://schemas.microsoft.com/office/drawing/2014/main" id="{0DD2B210-80FE-4BC5-B8BE-73AF23095CFF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adFill>
                <a:gsLst>
                  <a:gs pos="65000">
                    <a:srgbClr val="FC0474"/>
                  </a:gs>
                  <a:gs pos="2000">
                    <a:srgbClr val="F9597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C250FE8A-26F3-4D55-9232-8D05D2F2F90E}"/>
                  </a:ext>
                </a:extLst>
              </p:cNvPr>
              <p:cNvSpPr/>
              <p:nvPr/>
            </p:nvSpPr>
            <p:spPr>
              <a:xfrm>
                <a:off x="564460" y="812572"/>
                <a:ext cx="1584176" cy="1464300"/>
              </a:xfrm>
              <a:prstGeom prst="ellipse">
                <a:avLst/>
              </a:prstGeom>
              <a:gradFill>
                <a:gsLst>
                  <a:gs pos="24000">
                    <a:srgbClr val="F19309"/>
                  </a:gs>
                  <a:gs pos="92920">
                    <a:srgbClr val="FC0474"/>
                  </a:gs>
                  <a:gs pos="67000">
                    <a:srgbClr val="F9597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23A70FD3-5EFA-41F9-9A70-B8C57C7C2821}"/>
                </a:ext>
              </a:extLst>
            </p:cNvPr>
            <p:cNvGrpSpPr/>
            <p:nvPr/>
          </p:nvGrpSpPr>
          <p:grpSpPr>
            <a:xfrm>
              <a:off x="867008" y="1032514"/>
              <a:ext cx="1552942" cy="1481445"/>
              <a:chOff x="2354967" y="1286798"/>
              <a:chExt cx="1953756" cy="1813918"/>
            </a:xfrm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F7E08DDE-6C53-4104-A475-86C6DA9F18BB}"/>
                  </a:ext>
                </a:extLst>
              </p:cNvPr>
              <p:cNvSpPr/>
              <p:nvPr/>
            </p:nvSpPr>
            <p:spPr>
              <a:xfrm flipH="1">
                <a:off x="2354967" y="1286798"/>
                <a:ext cx="1953756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FDCB9611-6E35-4E59-BC3C-C746D024901F}"/>
                  </a:ext>
                </a:extLst>
              </p:cNvPr>
              <p:cNvSpPr/>
              <p:nvPr/>
            </p:nvSpPr>
            <p:spPr>
              <a:xfrm flipH="1">
                <a:off x="2517441" y="1459416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4E69DD4C-C48A-4912-BCF1-FCAE13557205}"/>
              </a:ext>
            </a:extLst>
          </p:cNvPr>
          <p:cNvGrpSpPr/>
          <p:nvPr/>
        </p:nvGrpSpPr>
        <p:grpSpPr>
          <a:xfrm flipH="1">
            <a:off x="10208847" y="2658618"/>
            <a:ext cx="1684800" cy="1771200"/>
            <a:chOff x="287819" y="2509403"/>
            <a:chExt cx="1535359" cy="1674499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3F64E427-72E0-4880-8C28-D988879250CA}"/>
                </a:ext>
              </a:extLst>
            </p:cNvPr>
            <p:cNvGrpSpPr/>
            <p:nvPr/>
          </p:nvGrpSpPr>
          <p:grpSpPr>
            <a:xfrm rot="20662795">
              <a:off x="287819" y="2509403"/>
              <a:ext cx="1535359" cy="1674499"/>
              <a:chOff x="565042" y="816422"/>
              <a:chExt cx="1584176" cy="164739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48" name="Bocadillo: ovalado 1">
                <a:extLst>
                  <a:ext uri="{FF2B5EF4-FFF2-40B4-BE49-F238E27FC236}">
                    <a16:creationId xmlns:a16="http://schemas.microsoft.com/office/drawing/2014/main" id="{5E172517-89B4-4EED-A391-CDB7F79A2D72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adFill>
                <a:gsLst>
                  <a:gs pos="90000">
                    <a:srgbClr val="0085B4"/>
                  </a:gs>
                  <a:gs pos="8000">
                    <a:srgbClr val="00B0F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79E911DA-5778-4BC5-8358-1F7B16D066B4}"/>
                  </a:ext>
                </a:extLst>
              </p:cNvPr>
              <p:cNvSpPr/>
              <p:nvPr/>
            </p:nvSpPr>
            <p:spPr>
              <a:xfrm>
                <a:off x="565042" y="816422"/>
                <a:ext cx="1584176" cy="1464300"/>
              </a:xfrm>
              <a:prstGeom prst="ellipse">
                <a:avLst/>
              </a:prstGeom>
              <a:gradFill flip="none" rotWithShape="1">
                <a:gsLst>
                  <a:gs pos="24000">
                    <a:srgbClr val="3ED2B9"/>
                  </a:gs>
                  <a:gs pos="92920">
                    <a:srgbClr val="0094C8"/>
                  </a:gs>
                  <a:gs pos="67000">
                    <a:srgbClr val="00B0F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B00A2E56-6FBA-41B4-BF3F-2F2761B9F675}"/>
                </a:ext>
              </a:extLst>
            </p:cNvPr>
            <p:cNvGrpSpPr/>
            <p:nvPr/>
          </p:nvGrpSpPr>
          <p:grpSpPr>
            <a:xfrm>
              <a:off x="453746" y="2663237"/>
              <a:ext cx="1182569" cy="1146246"/>
              <a:chOff x="6115733" y="1257025"/>
              <a:chExt cx="1953757" cy="1813918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D51F0F32-9FF4-4508-9E6A-3D802AAD2821}"/>
                  </a:ext>
                </a:extLst>
              </p:cNvPr>
              <p:cNvSpPr/>
              <p:nvPr/>
            </p:nvSpPr>
            <p:spPr>
              <a:xfrm flipH="1">
                <a:off x="6115733" y="1257025"/>
                <a:ext cx="1953757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46E3048C-08A9-4E1F-BD41-6B1299E8225A}"/>
                  </a:ext>
                </a:extLst>
              </p:cNvPr>
              <p:cNvSpPr/>
              <p:nvPr/>
            </p:nvSpPr>
            <p:spPr>
              <a:xfrm flipH="1">
                <a:off x="6278206" y="1429643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DFC6A728-1427-4F1D-A699-4FC43654BBCE}"/>
              </a:ext>
            </a:extLst>
          </p:cNvPr>
          <p:cNvGrpSpPr/>
          <p:nvPr/>
        </p:nvGrpSpPr>
        <p:grpSpPr>
          <a:xfrm>
            <a:off x="2179526" y="2859491"/>
            <a:ext cx="7662800" cy="1335600"/>
            <a:chOff x="2262449" y="750424"/>
            <a:chExt cx="6308520" cy="1569660"/>
          </a:xfrm>
        </p:grpSpPr>
        <p:sp>
          <p:nvSpPr>
            <p:cNvPr id="55" name="Diagrama de flujo: terminador 33">
              <a:extLst>
                <a:ext uri="{FF2B5EF4-FFF2-40B4-BE49-F238E27FC236}">
                  <a16:creationId xmlns:a16="http://schemas.microsoft.com/office/drawing/2014/main" id="{8E36F219-378A-4750-8316-C0107362A4D4}"/>
                </a:ext>
              </a:extLst>
            </p:cNvPr>
            <p:cNvSpPr/>
            <p:nvPr/>
          </p:nvSpPr>
          <p:spPr>
            <a:xfrm flipH="1"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43D43C"/>
                  </a:gs>
                  <a:gs pos="48000">
                    <a:srgbClr val="24B073"/>
                  </a:gs>
                  <a:gs pos="100000">
                    <a:srgbClr val="0085B4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BE24CDD6-E1A6-400F-913E-A82D85AD5272}"/>
                </a:ext>
              </a:extLst>
            </p:cNvPr>
            <p:cNvSpPr txBox="1"/>
            <p:nvPr/>
          </p:nvSpPr>
          <p:spPr>
            <a:xfrm>
              <a:off x="2648121" y="824890"/>
              <a:ext cx="5537175" cy="1265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El ambiente marino está sufriendo constantes cambios con lo que los individuos evolucionan desarrollando mecanismos de adaptación. </a:t>
              </a:r>
            </a:p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Esto genera un enorme interés en las algas marinas para el estudio de biomoléculas que les proporcione su capacidad de supervivencia. 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B7E9F16D-7E7C-4934-B870-8322C8DE6395}"/>
              </a:ext>
            </a:extLst>
          </p:cNvPr>
          <p:cNvGrpSpPr/>
          <p:nvPr/>
        </p:nvGrpSpPr>
        <p:grpSpPr>
          <a:xfrm>
            <a:off x="2458146" y="4598750"/>
            <a:ext cx="7750701" cy="1335600"/>
            <a:chOff x="2262449" y="750424"/>
            <a:chExt cx="6308520" cy="1569660"/>
          </a:xfrm>
        </p:grpSpPr>
        <p:sp>
          <p:nvSpPr>
            <p:cNvPr id="58" name="Diagrama de flujo: terminador 33">
              <a:extLst>
                <a:ext uri="{FF2B5EF4-FFF2-40B4-BE49-F238E27FC236}">
                  <a16:creationId xmlns:a16="http://schemas.microsoft.com/office/drawing/2014/main" id="{DD770F85-5912-40DF-BBBC-D4842A7FEFE5}"/>
                </a:ext>
              </a:extLst>
            </p:cNvPr>
            <p:cNvSpPr/>
            <p:nvPr/>
          </p:nvSpPr>
          <p:spPr>
            <a:xfrm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F19309"/>
                  </a:gs>
                  <a:gs pos="51300">
                    <a:srgbClr val="F74A40"/>
                  </a:gs>
                  <a:gs pos="100000">
                    <a:srgbClr val="FC0474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62FBEA55-6A4C-4F71-A702-5A0DBB03D7F3}"/>
                </a:ext>
              </a:extLst>
            </p:cNvPr>
            <p:cNvSpPr txBox="1"/>
            <p:nvPr/>
          </p:nvSpPr>
          <p:spPr>
            <a:xfrm>
              <a:off x="2645520" y="1055519"/>
              <a:ext cx="5537175" cy="687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Todas las especies de algas analizadas poseen flavonoides, antocianinas, taninos, terpenos, alcaloides, saponinas bajo una detección cualitativa colorimétrica.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07FFE87E-998C-42D0-BC5E-FA99D22ACB5C}"/>
              </a:ext>
            </a:extLst>
          </p:cNvPr>
          <p:cNvGrpSpPr/>
          <p:nvPr/>
        </p:nvGrpSpPr>
        <p:grpSpPr>
          <a:xfrm>
            <a:off x="341378" y="852873"/>
            <a:ext cx="1684800" cy="1771200"/>
            <a:chOff x="679203" y="814792"/>
            <a:chExt cx="2016224" cy="2169245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395A4DC9-DA3E-4E64-BD29-93A29F046F8D}"/>
                </a:ext>
              </a:extLst>
            </p:cNvPr>
            <p:cNvGrpSpPr/>
            <p:nvPr/>
          </p:nvGrpSpPr>
          <p:grpSpPr>
            <a:xfrm rot="20662795">
              <a:off x="679203" y="814792"/>
              <a:ext cx="2016224" cy="2169245"/>
              <a:chOff x="564460" y="812572"/>
              <a:chExt cx="1584176" cy="165125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67" name="Bocadillo: ovalado 1">
                <a:extLst>
                  <a:ext uri="{FF2B5EF4-FFF2-40B4-BE49-F238E27FC236}">
                    <a16:creationId xmlns:a16="http://schemas.microsoft.com/office/drawing/2014/main" id="{F1EC3F58-6EA8-4304-B701-009EF1EC5E18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adFill>
                <a:gsLst>
                  <a:gs pos="33000">
                    <a:srgbClr val="002060"/>
                  </a:gs>
                  <a:gs pos="2000">
                    <a:srgbClr val="7030A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B798EC41-13F9-48CB-AF66-49B549DFC265}"/>
                  </a:ext>
                </a:extLst>
              </p:cNvPr>
              <p:cNvSpPr/>
              <p:nvPr/>
            </p:nvSpPr>
            <p:spPr>
              <a:xfrm>
                <a:off x="564460" y="812572"/>
                <a:ext cx="1584176" cy="1464300"/>
              </a:xfrm>
              <a:prstGeom prst="ellipse">
                <a:avLst/>
              </a:prstGeom>
              <a:gradFill>
                <a:gsLst>
                  <a:gs pos="49000">
                    <a:srgbClr val="AF4ACE"/>
                  </a:gs>
                  <a:gs pos="0">
                    <a:srgbClr val="F9597F"/>
                  </a:gs>
                  <a:gs pos="83000">
                    <a:srgbClr val="00206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6260ECF7-4246-4C31-B70B-0EAE541A73CA}"/>
                </a:ext>
              </a:extLst>
            </p:cNvPr>
            <p:cNvGrpSpPr/>
            <p:nvPr/>
          </p:nvGrpSpPr>
          <p:grpSpPr>
            <a:xfrm>
              <a:off x="867008" y="1032514"/>
              <a:ext cx="1552942" cy="1481445"/>
              <a:chOff x="2354967" y="1286798"/>
              <a:chExt cx="1953756" cy="1813918"/>
            </a:xfrm>
          </p:grpSpPr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85B71BD9-B2EC-41F6-B0F5-9214B1DF5ED9}"/>
                  </a:ext>
                </a:extLst>
              </p:cNvPr>
              <p:cNvSpPr/>
              <p:nvPr/>
            </p:nvSpPr>
            <p:spPr>
              <a:xfrm flipH="1">
                <a:off x="2354967" y="1286798"/>
                <a:ext cx="1953756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864D1530-8F4A-44FE-BE72-072F27BC5212}"/>
                  </a:ext>
                </a:extLst>
              </p:cNvPr>
              <p:cNvSpPr/>
              <p:nvPr/>
            </p:nvSpPr>
            <p:spPr>
              <a:xfrm flipH="1">
                <a:off x="2517441" y="1459416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8990E4F0-C0C4-41F4-8180-746DAA03E4B6}"/>
              </a:ext>
            </a:extLst>
          </p:cNvPr>
          <p:cNvGrpSpPr/>
          <p:nvPr/>
        </p:nvGrpSpPr>
        <p:grpSpPr>
          <a:xfrm>
            <a:off x="2275031" y="1026508"/>
            <a:ext cx="7802975" cy="1335600"/>
            <a:chOff x="2262449" y="750424"/>
            <a:chExt cx="6308520" cy="1569660"/>
          </a:xfrm>
        </p:grpSpPr>
        <p:sp>
          <p:nvSpPr>
            <p:cNvPr id="70" name="Diagrama de flujo: terminador 33">
              <a:extLst>
                <a:ext uri="{FF2B5EF4-FFF2-40B4-BE49-F238E27FC236}">
                  <a16:creationId xmlns:a16="http://schemas.microsoft.com/office/drawing/2014/main" id="{180DD5C4-F7E7-46DB-8DAC-C87C87977C07}"/>
                </a:ext>
              </a:extLst>
            </p:cNvPr>
            <p:cNvSpPr/>
            <p:nvPr/>
          </p:nvSpPr>
          <p:spPr>
            <a:xfrm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7030A0"/>
                  </a:gs>
                  <a:gs pos="51300">
                    <a:srgbClr val="E36FD5"/>
                  </a:gs>
                  <a:gs pos="100000">
                    <a:srgbClr val="FC0474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0BC44FEF-DC92-4948-B1E4-B1C7A53CCB7B}"/>
                </a:ext>
              </a:extLst>
            </p:cNvPr>
            <p:cNvSpPr txBox="1"/>
            <p:nvPr/>
          </p:nvSpPr>
          <p:spPr>
            <a:xfrm>
              <a:off x="2648121" y="960471"/>
              <a:ext cx="5537175" cy="976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Los extractos de metanol obtenidos mostraron actividad biológica significativa, lo que indica que estas especies son una posible fuente de compuestos bioactivos de interés comercial.</a:t>
              </a: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1392FBB-9255-45F5-AAAD-D445C95F139F}"/>
              </a:ext>
            </a:extLst>
          </p:cNvPr>
          <p:cNvSpPr txBox="1"/>
          <p:nvPr/>
        </p:nvSpPr>
        <p:spPr>
          <a:xfrm>
            <a:off x="766092" y="1310791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479905DA-3AD4-4ECB-ABEF-58C00C2B9204}"/>
              </a:ext>
            </a:extLst>
          </p:cNvPr>
          <p:cNvSpPr txBox="1"/>
          <p:nvPr/>
        </p:nvSpPr>
        <p:spPr>
          <a:xfrm>
            <a:off x="10638856" y="3073613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8567CA0-6F3F-4CFC-AFAA-52EAD88AA8B9}"/>
              </a:ext>
            </a:extLst>
          </p:cNvPr>
          <p:cNvSpPr txBox="1"/>
          <p:nvPr/>
        </p:nvSpPr>
        <p:spPr>
          <a:xfrm>
            <a:off x="817056" y="4862983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rgbClr val="F19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55407A-399C-4A44-AA11-DB368FE64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7" r="14812"/>
          <a:stretch/>
        </p:blipFill>
        <p:spPr bwMode="auto">
          <a:xfrm>
            <a:off x="333188" y="2795489"/>
            <a:ext cx="2048400" cy="128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B7F82BE-2DC8-4FA8-8C46-819774B91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7" r="20899"/>
          <a:stretch/>
        </p:blipFill>
        <p:spPr bwMode="auto">
          <a:xfrm>
            <a:off x="9847218" y="4361883"/>
            <a:ext cx="2048400" cy="1473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B66302E-7295-46C4-A399-7A9C57467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8" r="9547"/>
          <a:stretch/>
        </p:blipFill>
        <p:spPr bwMode="auto">
          <a:xfrm>
            <a:off x="9743066" y="959456"/>
            <a:ext cx="2152552" cy="1394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25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 txBox="1">
            <a:spLocks/>
          </p:cNvSpPr>
          <p:nvPr/>
        </p:nvSpPr>
        <p:spPr>
          <a:xfrm>
            <a:off x="3535000" y="0"/>
            <a:ext cx="8229600" cy="11430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  <a:endParaRPr lang="es-EC" i="0" kern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 descr="C:\Users\XAVIER\Desktop\Comunicado-2-1.jpg">
            <a:extLst>
              <a:ext uri="{FF2B5EF4-FFF2-40B4-BE49-F238E27FC236}">
                <a16:creationId xmlns:a16="http://schemas.microsoft.com/office/drawing/2014/main" id="{321D68A5-BED1-4473-B1EC-268688AD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3EB0B292-196C-45B1-A4DD-DB47C7152396}"/>
              </a:ext>
            </a:extLst>
          </p:cNvPr>
          <p:cNvGrpSpPr/>
          <p:nvPr/>
        </p:nvGrpSpPr>
        <p:grpSpPr>
          <a:xfrm>
            <a:off x="238612" y="828284"/>
            <a:ext cx="1684800" cy="1771200"/>
            <a:chOff x="679201" y="814794"/>
            <a:chExt cx="2016224" cy="2169233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D916FCE-9802-4F16-ADC8-FECBDB3F285A}"/>
                </a:ext>
              </a:extLst>
            </p:cNvPr>
            <p:cNvGrpSpPr/>
            <p:nvPr/>
          </p:nvGrpSpPr>
          <p:grpSpPr>
            <a:xfrm rot="20662795">
              <a:off x="679201" y="814794"/>
              <a:ext cx="2016224" cy="2169233"/>
              <a:chOff x="564460" y="812572"/>
              <a:chExt cx="1584176" cy="165124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2" name="Bocadillo: ovalado 1">
                <a:extLst>
                  <a:ext uri="{FF2B5EF4-FFF2-40B4-BE49-F238E27FC236}">
                    <a16:creationId xmlns:a16="http://schemas.microsoft.com/office/drawing/2014/main" id="{131F669A-09B0-434D-9FA0-9FB19DA05425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1A7CCBFC-3100-4ECB-A5AA-6E888B436F0D}"/>
                  </a:ext>
                </a:extLst>
              </p:cNvPr>
              <p:cNvSpPr/>
              <p:nvPr/>
            </p:nvSpPr>
            <p:spPr>
              <a:xfrm>
                <a:off x="564460" y="812572"/>
                <a:ext cx="1584176" cy="146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298C168-EFD9-4163-A57B-5A9E25900BC0}"/>
                </a:ext>
              </a:extLst>
            </p:cNvPr>
            <p:cNvGrpSpPr/>
            <p:nvPr/>
          </p:nvGrpSpPr>
          <p:grpSpPr>
            <a:xfrm>
              <a:off x="867008" y="1032514"/>
              <a:ext cx="1552942" cy="1481445"/>
              <a:chOff x="2354967" y="1286798"/>
              <a:chExt cx="1953756" cy="1813918"/>
            </a:xfrm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D9264FA0-4CC9-40FD-9337-95B32CCF9082}"/>
                  </a:ext>
                </a:extLst>
              </p:cNvPr>
              <p:cNvSpPr/>
              <p:nvPr/>
            </p:nvSpPr>
            <p:spPr>
              <a:xfrm flipH="1">
                <a:off x="2354967" y="1286798"/>
                <a:ext cx="1953756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1F549FEE-4A4C-4D2A-8315-D106A9A6AC50}"/>
                  </a:ext>
                </a:extLst>
              </p:cNvPr>
              <p:cNvSpPr/>
              <p:nvPr/>
            </p:nvSpPr>
            <p:spPr>
              <a:xfrm flipH="1">
                <a:off x="2517441" y="1459416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8E76C0DB-40D1-4C80-A360-7153BC42398B}"/>
              </a:ext>
            </a:extLst>
          </p:cNvPr>
          <p:cNvGrpSpPr/>
          <p:nvPr/>
        </p:nvGrpSpPr>
        <p:grpSpPr>
          <a:xfrm>
            <a:off x="279737" y="4359389"/>
            <a:ext cx="1684800" cy="1771200"/>
            <a:chOff x="679203" y="814792"/>
            <a:chExt cx="2016224" cy="2169245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BD5D0C6A-8411-434A-9321-C1C5B1B6BA51}"/>
                </a:ext>
              </a:extLst>
            </p:cNvPr>
            <p:cNvGrpSpPr/>
            <p:nvPr/>
          </p:nvGrpSpPr>
          <p:grpSpPr>
            <a:xfrm rot="20662795">
              <a:off x="679203" y="814792"/>
              <a:ext cx="2016224" cy="2169245"/>
              <a:chOff x="564460" y="812572"/>
              <a:chExt cx="1584176" cy="165125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41" name="Bocadillo: ovalado 1">
                <a:extLst>
                  <a:ext uri="{FF2B5EF4-FFF2-40B4-BE49-F238E27FC236}">
                    <a16:creationId xmlns:a16="http://schemas.microsoft.com/office/drawing/2014/main" id="{0DD2B210-80FE-4BC5-B8BE-73AF23095CFF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adFill>
                <a:gsLst>
                  <a:gs pos="65000">
                    <a:srgbClr val="FC0474"/>
                  </a:gs>
                  <a:gs pos="2000">
                    <a:srgbClr val="F9597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C250FE8A-26F3-4D55-9232-8D05D2F2F90E}"/>
                  </a:ext>
                </a:extLst>
              </p:cNvPr>
              <p:cNvSpPr/>
              <p:nvPr/>
            </p:nvSpPr>
            <p:spPr>
              <a:xfrm>
                <a:off x="564460" y="812572"/>
                <a:ext cx="1584176" cy="1464300"/>
              </a:xfrm>
              <a:prstGeom prst="ellipse">
                <a:avLst/>
              </a:prstGeom>
              <a:gradFill>
                <a:gsLst>
                  <a:gs pos="24000">
                    <a:srgbClr val="F19309"/>
                  </a:gs>
                  <a:gs pos="92920">
                    <a:srgbClr val="FC0474"/>
                  </a:gs>
                  <a:gs pos="67000">
                    <a:srgbClr val="F9597F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23A70FD3-5EFA-41F9-9A70-B8C57C7C2821}"/>
                </a:ext>
              </a:extLst>
            </p:cNvPr>
            <p:cNvGrpSpPr/>
            <p:nvPr/>
          </p:nvGrpSpPr>
          <p:grpSpPr>
            <a:xfrm>
              <a:off x="867008" y="1032514"/>
              <a:ext cx="1552942" cy="1481445"/>
              <a:chOff x="2354967" y="1286798"/>
              <a:chExt cx="1953756" cy="1813918"/>
            </a:xfrm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F7E08DDE-6C53-4104-A475-86C6DA9F18BB}"/>
                  </a:ext>
                </a:extLst>
              </p:cNvPr>
              <p:cNvSpPr/>
              <p:nvPr/>
            </p:nvSpPr>
            <p:spPr>
              <a:xfrm flipH="1">
                <a:off x="2354967" y="1286798"/>
                <a:ext cx="1953756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FDCB9611-6E35-4E59-BC3C-C746D024901F}"/>
                  </a:ext>
                </a:extLst>
              </p:cNvPr>
              <p:cNvSpPr/>
              <p:nvPr/>
            </p:nvSpPr>
            <p:spPr>
              <a:xfrm flipH="1">
                <a:off x="2517441" y="1459416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4E69DD4C-C48A-4912-BCF1-FCAE13557205}"/>
              </a:ext>
            </a:extLst>
          </p:cNvPr>
          <p:cNvGrpSpPr/>
          <p:nvPr/>
        </p:nvGrpSpPr>
        <p:grpSpPr>
          <a:xfrm flipH="1">
            <a:off x="10112648" y="2583857"/>
            <a:ext cx="1684800" cy="1771200"/>
            <a:chOff x="287819" y="2509403"/>
            <a:chExt cx="1535359" cy="1674499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3F64E427-72E0-4880-8C28-D988879250CA}"/>
                </a:ext>
              </a:extLst>
            </p:cNvPr>
            <p:cNvGrpSpPr/>
            <p:nvPr/>
          </p:nvGrpSpPr>
          <p:grpSpPr>
            <a:xfrm rot="20662795">
              <a:off x="287819" y="2509403"/>
              <a:ext cx="1535359" cy="1674499"/>
              <a:chOff x="565042" y="816422"/>
              <a:chExt cx="1584176" cy="1647393"/>
            </a:xfrm>
            <a:gradFill flip="none" rotWithShape="1">
              <a:gsLst>
                <a:gs pos="0">
                  <a:srgbClr val="00823B"/>
                </a:gs>
                <a:gs pos="50000">
                  <a:srgbClr val="43D43C"/>
                </a:gs>
                <a:gs pos="100000">
                  <a:srgbClr val="A7F7B6"/>
                </a:gs>
              </a:gsLst>
              <a:lin ang="13500000" scaled="1"/>
              <a:tileRect/>
            </a:gradFill>
          </p:grpSpPr>
          <p:sp>
            <p:nvSpPr>
              <p:cNvPr id="48" name="Bocadillo: ovalado 1">
                <a:extLst>
                  <a:ext uri="{FF2B5EF4-FFF2-40B4-BE49-F238E27FC236}">
                    <a16:creationId xmlns:a16="http://schemas.microsoft.com/office/drawing/2014/main" id="{5E172517-89B4-4EED-A391-CDB7F79A2D72}"/>
                  </a:ext>
                </a:extLst>
              </p:cNvPr>
              <p:cNvSpPr/>
              <p:nvPr/>
            </p:nvSpPr>
            <p:spPr>
              <a:xfrm flipH="1">
                <a:off x="665063" y="841453"/>
                <a:ext cx="1474345" cy="1622362"/>
              </a:xfrm>
              <a:custGeom>
                <a:avLst/>
                <a:gdLst>
                  <a:gd name="connsiteX0" fmla="*/ 451555 w 1548172"/>
                  <a:gd name="connsiteY0" fmla="*/ 1782198 h 1584176"/>
                  <a:gd name="connsiteX1" fmla="*/ 393676 w 1548172"/>
                  <a:gd name="connsiteY1" fmla="*/ 1481931 h 1584176"/>
                  <a:gd name="connsiteX2" fmla="*/ 61510 w 1548172"/>
                  <a:gd name="connsiteY2" fmla="*/ 482657 h 1584176"/>
                  <a:gd name="connsiteX3" fmla="*/ 1019232 w 1548172"/>
                  <a:gd name="connsiteY3" fmla="*/ 40770 h 1584176"/>
                  <a:gd name="connsiteX4" fmla="*/ 1530142 w 1548172"/>
                  <a:gd name="connsiteY4" fmla="*/ 962046 h 1584176"/>
                  <a:gd name="connsiteX5" fmla="*/ 673922 w 1548172"/>
                  <a:gd name="connsiteY5" fmla="*/ 1577517 h 1584176"/>
                  <a:gd name="connsiteX6" fmla="*/ 451555 w 1548172"/>
                  <a:gd name="connsiteY6" fmla="*/ 1782198 h 1584176"/>
                  <a:gd name="connsiteX0" fmla="*/ 430391 w 1527122"/>
                  <a:gd name="connsiteY0" fmla="*/ 1771076 h 1771076"/>
                  <a:gd name="connsiteX1" fmla="*/ 372512 w 1527122"/>
                  <a:gd name="connsiteY1" fmla="*/ 1483509 h 1771076"/>
                  <a:gd name="connsiteX2" fmla="*/ 40346 w 1527122"/>
                  <a:gd name="connsiteY2" fmla="*/ 471535 h 1771076"/>
                  <a:gd name="connsiteX3" fmla="*/ 998068 w 1527122"/>
                  <a:gd name="connsiteY3" fmla="*/ 29648 h 1771076"/>
                  <a:gd name="connsiteX4" fmla="*/ 1508978 w 1527122"/>
                  <a:gd name="connsiteY4" fmla="*/ 950924 h 1771076"/>
                  <a:gd name="connsiteX5" fmla="*/ 652758 w 1527122"/>
                  <a:gd name="connsiteY5" fmla="*/ 1566395 h 1771076"/>
                  <a:gd name="connsiteX6" fmla="*/ 430391 w 1527122"/>
                  <a:gd name="connsiteY6" fmla="*/ 1771076 h 1771076"/>
                  <a:gd name="connsiteX0" fmla="*/ 656 w 1529187"/>
                  <a:gd name="connsiteY0" fmla="*/ 1745676 h 1745676"/>
                  <a:gd name="connsiteX1" fmla="*/ 374577 w 1529187"/>
                  <a:gd name="connsiteY1" fmla="*/ 1483509 h 1745676"/>
                  <a:gd name="connsiteX2" fmla="*/ 42411 w 1529187"/>
                  <a:gd name="connsiteY2" fmla="*/ 471535 h 1745676"/>
                  <a:gd name="connsiteX3" fmla="*/ 1000133 w 1529187"/>
                  <a:gd name="connsiteY3" fmla="*/ 29648 h 1745676"/>
                  <a:gd name="connsiteX4" fmla="*/ 1511043 w 1529187"/>
                  <a:gd name="connsiteY4" fmla="*/ 950924 h 1745676"/>
                  <a:gd name="connsiteX5" fmla="*/ 654823 w 1529187"/>
                  <a:gd name="connsiteY5" fmla="*/ 1566395 h 1745676"/>
                  <a:gd name="connsiteX6" fmla="*/ 656 w 1529187"/>
                  <a:gd name="connsiteY6" fmla="*/ 1745676 h 1745676"/>
                  <a:gd name="connsiteX0" fmla="*/ 142873 w 1671404"/>
                  <a:gd name="connsiteY0" fmla="*/ 1745545 h 1745545"/>
                  <a:gd name="connsiteX1" fmla="*/ 199294 w 1671404"/>
                  <a:gd name="connsiteY1" fmla="*/ 1470678 h 1745545"/>
                  <a:gd name="connsiteX2" fmla="*/ 184628 w 1671404"/>
                  <a:gd name="connsiteY2" fmla="*/ 471404 h 1745545"/>
                  <a:gd name="connsiteX3" fmla="*/ 1142350 w 1671404"/>
                  <a:gd name="connsiteY3" fmla="*/ 29517 h 1745545"/>
                  <a:gd name="connsiteX4" fmla="*/ 1653260 w 1671404"/>
                  <a:gd name="connsiteY4" fmla="*/ 950793 h 1745545"/>
                  <a:gd name="connsiteX5" fmla="*/ 797040 w 1671404"/>
                  <a:gd name="connsiteY5" fmla="*/ 1566264 h 1745545"/>
                  <a:gd name="connsiteX6" fmla="*/ 142873 w 1671404"/>
                  <a:gd name="connsiteY6" fmla="*/ 1745545 h 1745545"/>
                  <a:gd name="connsiteX0" fmla="*/ 32987 w 1561518"/>
                  <a:gd name="connsiteY0" fmla="*/ 1745545 h 1745545"/>
                  <a:gd name="connsiteX1" fmla="*/ 89408 w 1561518"/>
                  <a:gd name="connsiteY1" fmla="*/ 1470678 h 1745545"/>
                  <a:gd name="connsiteX2" fmla="*/ 74742 w 1561518"/>
                  <a:gd name="connsiteY2" fmla="*/ 471404 h 1745545"/>
                  <a:gd name="connsiteX3" fmla="*/ 1032464 w 1561518"/>
                  <a:gd name="connsiteY3" fmla="*/ 29517 h 1745545"/>
                  <a:gd name="connsiteX4" fmla="*/ 1543374 w 1561518"/>
                  <a:gd name="connsiteY4" fmla="*/ 950793 h 1745545"/>
                  <a:gd name="connsiteX5" fmla="*/ 687154 w 1561518"/>
                  <a:gd name="connsiteY5" fmla="*/ 1566264 h 1745545"/>
                  <a:gd name="connsiteX6" fmla="*/ 32987 w 1561518"/>
                  <a:gd name="connsiteY6" fmla="*/ 1745545 h 1745545"/>
                  <a:gd name="connsiteX0" fmla="*/ 24089 w 1547375"/>
                  <a:gd name="connsiteY0" fmla="*/ 1736248 h 1736248"/>
                  <a:gd name="connsiteX1" fmla="*/ 80510 w 1547375"/>
                  <a:gd name="connsiteY1" fmla="*/ 1461381 h 1736248"/>
                  <a:gd name="connsiteX2" fmla="*/ 78544 w 1547375"/>
                  <a:gd name="connsiteY2" fmla="*/ 398607 h 1736248"/>
                  <a:gd name="connsiteX3" fmla="*/ 1023566 w 1547375"/>
                  <a:gd name="connsiteY3" fmla="*/ 20220 h 1736248"/>
                  <a:gd name="connsiteX4" fmla="*/ 1534476 w 1547375"/>
                  <a:gd name="connsiteY4" fmla="*/ 941496 h 1736248"/>
                  <a:gd name="connsiteX5" fmla="*/ 678256 w 1547375"/>
                  <a:gd name="connsiteY5" fmla="*/ 1556967 h 1736248"/>
                  <a:gd name="connsiteX6" fmla="*/ 24089 w 1547375"/>
                  <a:gd name="connsiteY6" fmla="*/ 1736248 h 1736248"/>
                  <a:gd name="connsiteX0" fmla="*/ 2601 w 1525887"/>
                  <a:gd name="connsiteY0" fmla="*/ 1738841 h 1738841"/>
                  <a:gd name="connsiteX1" fmla="*/ 59022 w 1525887"/>
                  <a:gd name="connsiteY1" fmla="*/ 1463974 h 1738841"/>
                  <a:gd name="connsiteX2" fmla="*/ 57056 w 1525887"/>
                  <a:gd name="connsiteY2" fmla="*/ 401200 h 1738841"/>
                  <a:gd name="connsiteX3" fmla="*/ 1002078 w 1525887"/>
                  <a:gd name="connsiteY3" fmla="*/ 22813 h 1738841"/>
                  <a:gd name="connsiteX4" fmla="*/ 1512988 w 1525887"/>
                  <a:gd name="connsiteY4" fmla="*/ 944089 h 1738841"/>
                  <a:gd name="connsiteX5" fmla="*/ 656768 w 1525887"/>
                  <a:gd name="connsiteY5" fmla="*/ 1559560 h 1738841"/>
                  <a:gd name="connsiteX6" fmla="*/ 2601 w 1525887"/>
                  <a:gd name="connsiteY6" fmla="*/ 1738841 h 1738841"/>
                  <a:gd name="connsiteX0" fmla="*/ 25429 w 1548715"/>
                  <a:gd name="connsiteY0" fmla="*/ 1734244 h 1734244"/>
                  <a:gd name="connsiteX1" fmla="*/ 81850 w 1548715"/>
                  <a:gd name="connsiteY1" fmla="*/ 1459377 h 1734244"/>
                  <a:gd name="connsiteX2" fmla="*/ 79884 w 1548715"/>
                  <a:gd name="connsiteY2" fmla="*/ 396603 h 1734244"/>
                  <a:gd name="connsiteX3" fmla="*/ 1024906 w 1548715"/>
                  <a:gd name="connsiteY3" fmla="*/ 18216 h 1734244"/>
                  <a:gd name="connsiteX4" fmla="*/ 1535816 w 1548715"/>
                  <a:gd name="connsiteY4" fmla="*/ 939492 h 1734244"/>
                  <a:gd name="connsiteX5" fmla="*/ 679596 w 1548715"/>
                  <a:gd name="connsiteY5" fmla="*/ 1554963 h 1734244"/>
                  <a:gd name="connsiteX6" fmla="*/ 25429 w 1548715"/>
                  <a:gd name="connsiteY6" fmla="*/ 1734244 h 1734244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5687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036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365544 h 1748025"/>
                  <a:gd name="connsiteX6" fmla="*/ 2601 w 1525358"/>
                  <a:gd name="connsiteY6" fmla="*/ 1748025 h 1748025"/>
                  <a:gd name="connsiteX0" fmla="*/ 2601 w 1525358"/>
                  <a:gd name="connsiteY0" fmla="*/ 1748025 h 1748025"/>
                  <a:gd name="connsiteX1" fmla="*/ 59022 w 1525358"/>
                  <a:gd name="connsiteY1" fmla="*/ 1473158 h 1748025"/>
                  <a:gd name="connsiteX2" fmla="*/ 171356 w 1525358"/>
                  <a:gd name="connsiteY2" fmla="*/ 308784 h 1748025"/>
                  <a:gd name="connsiteX3" fmla="*/ 1002078 w 1525358"/>
                  <a:gd name="connsiteY3" fmla="*/ 31997 h 1748025"/>
                  <a:gd name="connsiteX4" fmla="*/ 1512988 w 1525358"/>
                  <a:gd name="connsiteY4" fmla="*/ 953273 h 1748025"/>
                  <a:gd name="connsiteX5" fmla="*/ 656768 w 1525358"/>
                  <a:gd name="connsiteY5" fmla="*/ 1416344 h 1748025"/>
                  <a:gd name="connsiteX6" fmla="*/ 2601 w 1525358"/>
                  <a:gd name="connsiteY6" fmla="*/ 1748025 h 1748025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2601 w 1525358"/>
                  <a:gd name="connsiteY0" fmla="*/ 1752132 h 1752132"/>
                  <a:gd name="connsiteX1" fmla="*/ 59022 w 1525358"/>
                  <a:gd name="connsiteY1" fmla="*/ 1477265 h 1752132"/>
                  <a:gd name="connsiteX2" fmla="*/ 171356 w 1525358"/>
                  <a:gd name="connsiteY2" fmla="*/ 312891 h 1752132"/>
                  <a:gd name="connsiteX3" fmla="*/ 1002078 w 1525358"/>
                  <a:gd name="connsiteY3" fmla="*/ 36104 h 1752132"/>
                  <a:gd name="connsiteX4" fmla="*/ 1512988 w 1525358"/>
                  <a:gd name="connsiteY4" fmla="*/ 957380 h 1752132"/>
                  <a:gd name="connsiteX5" fmla="*/ 656768 w 1525358"/>
                  <a:gd name="connsiteY5" fmla="*/ 1420451 h 1752132"/>
                  <a:gd name="connsiteX6" fmla="*/ 2601 w 1525358"/>
                  <a:gd name="connsiteY6" fmla="*/ 1752132 h 17521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614988 w 1483578"/>
                  <a:gd name="connsiteY5" fmla="*/ 14204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38788 w 1483578"/>
                  <a:gd name="connsiteY5" fmla="*/ 14966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297488 w 1483578"/>
                  <a:gd name="connsiteY5" fmla="*/ 1483951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355560 w 1483578"/>
                  <a:gd name="connsiteY5" fmla="*/ 1397954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37021 w 1483578"/>
                  <a:gd name="connsiteY0" fmla="*/ 1714032 h 1714032"/>
                  <a:gd name="connsiteX1" fmla="*/ 17242 w 1483578"/>
                  <a:gd name="connsiteY1" fmla="*/ 1477265 h 1714032"/>
                  <a:gd name="connsiteX2" fmla="*/ 129576 w 1483578"/>
                  <a:gd name="connsiteY2" fmla="*/ 312891 h 1714032"/>
                  <a:gd name="connsiteX3" fmla="*/ 960298 w 1483578"/>
                  <a:gd name="connsiteY3" fmla="*/ 36104 h 1714032"/>
                  <a:gd name="connsiteX4" fmla="*/ 1471208 w 1483578"/>
                  <a:gd name="connsiteY4" fmla="*/ 957380 h 1714032"/>
                  <a:gd name="connsiteX5" fmla="*/ 577729 w 1483578"/>
                  <a:gd name="connsiteY5" fmla="*/ 1377929 h 1714032"/>
                  <a:gd name="connsiteX6" fmla="*/ 37021 w 1483578"/>
                  <a:gd name="connsiteY6" fmla="*/ 1714032 h 1714032"/>
                  <a:gd name="connsiteX0" fmla="*/ 41670 w 1483578"/>
                  <a:gd name="connsiteY0" fmla="*/ 1622430 h 1622430"/>
                  <a:gd name="connsiteX1" fmla="*/ 17242 w 1483578"/>
                  <a:gd name="connsiteY1" fmla="*/ 1477265 h 1622430"/>
                  <a:gd name="connsiteX2" fmla="*/ 129576 w 1483578"/>
                  <a:gd name="connsiteY2" fmla="*/ 312891 h 1622430"/>
                  <a:gd name="connsiteX3" fmla="*/ 960298 w 1483578"/>
                  <a:gd name="connsiteY3" fmla="*/ 36104 h 1622430"/>
                  <a:gd name="connsiteX4" fmla="*/ 1471208 w 1483578"/>
                  <a:gd name="connsiteY4" fmla="*/ 957380 h 1622430"/>
                  <a:gd name="connsiteX5" fmla="*/ 577729 w 1483578"/>
                  <a:gd name="connsiteY5" fmla="*/ 1377929 h 1622430"/>
                  <a:gd name="connsiteX6" fmla="*/ 41670 w 1483578"/>
                  <a:gd name="connsiteY6" fmla="*/ 1622430 h 1622430"/>
                  <a:gd name="connsiteX0" fmla="*/ 32436 w 1474344"/>
                  <a:gd name="connsiteY0" fmla="*/ 1622362 h 1622362"/>
                  <a:gd name="connsiteX1" fmla="*/ 20628 w 1474344"/>
                  <a:gd name="connsiteY1" fmla="*/ 1473833 h 1622362"/>
                  <a:gd name="connsiteX2" fmla="*/ 120342 w 1474344"/>
                  <a:gd name="connsiteY2" fmla="*/ 312823 h 1622362"/>
                  <a:gd name="connsiteX3" fmla="*/ 951064 w 1474344"/>
                  <a:gd name="connsiteY3" fmla="*/ 36036 h 1622362"/>
                  <a:gd name="connsiteX4" fmla="*/ 1461974 w 1474344"/>
                  <a:gd name="connsiteY4" fmla="*/ 957312 h 1622362"/>
                  <a:gd name="connsiteX5" fmla="*/ 568495 w 1474344"/>
                  <a:gd name="connsiteY5" fmla="*/ 1377861 h 1622362"/>
                  <a:gd name="connsiteX6" fmla="*/ 32436 w 1474344"/>
                  <a:gd name="connsiteY6" fmla="*/ 1622362 h 1622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4344" h="1622362">
                    <a:moveTo>
                      <a:pt x="32436" y="1622362"/>
                    </a:moveTo>
                    <a:cubicBezTo>
                      <a:pt x="13143" y="1522273"/>
                      <a:pt x="39921" y="1573922"/>
                      <a:pt x="20628" y="1473833"/>
                    </a:cubicBezTo>
                    <a:cubicBezTo>
                      <a:pt x="-4945" y="869345"/>
                      <a:pt x="-34731" y="552456"/>
                      <a:pt x="120342" y="312823"/>
                    </a:cubicBezTo>
                    <a:cubicBezTo>
                      <a:pt x="275415" y="73190"/>
                      <a:pt x="727459" y="-71379"/>
                      <a:pt x="951064" y="36036"/>
                    </a:cubicBezTo>
                    <a:cubicBezTo>
                      <a:pt x="1174669" y="143451"/>
                      <a:pt x="1546904" y="561724"/>
                      <a:pt x="1461974" y="957312"/>
                    </a:cubicBezTo>
                    <a:cubicBezTo>
                      <a:pt x="1375803" y="1358678"/>
                      <a:pt x="966716" y="1431035"/>
                      <a:pt x="568495" y="1377861"/>
                    </a:cubicBezTo>
                    <a:cubicBezTo>
                      <a:pt x="174251" y="1286871"/>
                      <a:pt x="212672" y="1510328"/>
                      <a:pt x="32436" y="1622362"/>
                    </a:cubicBezTo>
                    <a:close/>
                  </a:path>
                </a:pathLst>
              </a:custGeom>
              <a:gradFill>
                <a:gsLst>
                  <a:gs pos="90000">
                    <a:srgbClr val="0085B4"/>
                  </a:gs>
                  <a:gs pos="8000">
                    <a:srgbClr val="00B0F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79E911DA-5778-4BC5-8358-1F7B16D066B4}"/>
                  </a:ext>
                </a:extLst>
              </p:cNvPr>
              <p:cNvSpPr/>
              <p:nvPr/>
            </p:nvSpPr>
            <p:spPr>
              <a:xfrm>
                <a:off x="565042" y="816422"/>
                <a:ext cx="1584176" cy="1464300"/>
              </a:xfrm>
              <a:prstGeom prst="ellipse">
                <a:avLst/>
              </a:prstGeom>
              <a:gradFill flip="none" rotWithShape="1">
                <a:gsLst>
                  <a:gs pos="24000">
                    <a:srgbClr val="3ED2B9"/>
                  </a:gs>
                  <a:gs pos="92920">
                    <a:srgbClr val="0094C8"/>
                  </a:gs>
                  <a:gs pos="67000">
                    <a:srgbClr val="00B0F0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B00A2E56-6FBA-41B4-BF3F-2F2761B9F675}"/>
                </a:ext>
              </a:extLst>
            </p:cNvPr>
            <p:cNvGrpSpPr/>
            <p:nvPr/>
          </p:nvGrpSpPr>
          <p:grpSpPr>
            <a:xfrm>
              <a:off x="453746" y="2663237"/>
              <a:ext cx="1182569" cy="1146246"/>
              <a:chOff x="6115733" y="1257025"/>
              <a:chExt cx="1953757" cy="1813918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D51F0F32-9FF4-4508-9E6A-3D802AAD2821}"/>
                  </a:ext>
                </a:extLst>
              </p:cNvPr>
              <p:cNvSpPr/>
              <p:nvPr/>
            </p:nvSpPr>
            <p:spPr>
              <a:xfrm flipH="1">
                <a:off x="6115733" y="1257025"/>
                <a:ext cx="1953757" cy="1813918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9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46E3048C-08A9-4E1F-BD41-6B1299E8225A}"/>
                  </a:ext>
                </a:extLst>
              </p:cNvPr>
              <p:cNvSpPr/>
              <p:nvPr/>
            </p:nvSpPr>
            <p:spPr>
              <a:xfrm flipH="1">
                <a:off x="6278206" y="1429643"/>
                <a:ext cx="1655907" cy="1488062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B4693BF9-1753-4A66-86DA-9FE4BAF2C2A7}"/>
              </a:ext>
            </a:extLst>
          </p:cNvPr>
          <p:cNvGrpSpPr/>
          <p:nvPr/>
        </p:nvGrpSpPr>
        <p:grpSpPr>
          <a:xfrm>
            <a:off x="2350964" y="977147"/>
            <a:ext cx="7649975" cy="1335955"/>
            <a:chOff x="2262449" y="750424"/>
            <a:chExt cx="6308520" cy="1569660"/>
          </a:xfrm>
        </p:grpSpPr>
        <p:sp>
          <p:nvSpPr>
            <p:cNvPr id="34" name="Diagrama de flujo: terminador 33">
              <a:extLst>
                <a:ext uri="{FF2B5EF4-FFF2-40B4-BE49-F238E27FC236}">
                  <a16:creationId xmlns:a16="http://schemas.microsoft.com/office/drawing/2014/main" id="{2D01A4A2-E09B-45B0-9329-E4AC084569D2}"/>
                </a:ext>
              </a:extLst>
            </p:cNvPr>
            <p:cNvSpPr/>
            <p:nvPr/>
          </p:nvSpPr>
          <p:spPr>
            <a:xfrm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FFC000"/>
                  </a:gs>
                  <a:gs pos="66000">
                    <a:srgbClr val="43D43C"/>
                  </a:gs>
                  <a:gs pos="100000">
                    <a:srgbClr val="D5FBDC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60375722-609E-4363-ADF6-73A920A28CF1}"/>
                </a:ext>
              </a:extLst>
            </p:cNvPr>
            <p:cNvSpPr txBox="1"/>
            <p:nvPr/>
          </p:nvSpPr>
          <p:spPr>
            <a:xfrm>
              <a:off x="2648121" y="794829"/>
              <a:ext cx="5537175" cy="1374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Aplicar el método de quimioluminiscencia para una determinación más específica de la capacidad antioxidante y HPLC, H-NMR para la identificación de la mayor variedad de metabolitos secundarios. </a:t>
              </a:r>
            </a:p>
            <a:p>
              <a:pPr lvl="0" algn="just"/>
              <a:r>
                <a:rPr lang="es-EC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Esto permitirá tener una idea más clara de los tipos de compuestos que generan la actividad biológica en estas especies. 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DFC6A728-1427-4F1D-A699-4FC43654BBCE}"/>
              </a:ext>
            </a:extLst>
          </p:cNvPr>
          <p:cNvGrpSpPr/>
          <p:nvPr/>
        </p:nvGrpSpPr>
        <p:grpSpPr>
          <a:xfrm>
            <a:off x="2117885" y="2773742"/>
            <a:ext cx="7649976" cy="1335600"/>
            <a:chOff x="2262449" y="750424"/>
            <a:chExt cx="6308520" cy="1569660"/>
          </a:xfrm>
        </p:grpSpPr>
        <p:sp>
          <p:nvSpPr>
            <p:cNvPr id="55" name="Diagrama de flujo: terminador 33">
              <a:extLst>
                <a:ext uri="{FF2B5EF4-FFF2-40B4-BE49-F238E27FC236}">
                  <a16:creationId xmlns:a16="http://schemas.microsoft.com/office/drawing/2014/main" id="{8E36F219-378A-4750-8316-C0107362A4D4}"/>
                </a:ext>
              </a:extLst>
            </p:cNvPr>
            <p:cNvSpPr/>
            <p:nvPr/>
          </p:nvSpPr>
          <p:spPr>
            <a:xfrm flipH="1">
              <a:off x="2262449" y="750424"/>
              <a:ext cx="6308520" cy="156966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43D43C"/>
                  </a:gs>
                  <a:gs pos="48000">
                    <a:srgbClr val="24B073"/>
                  </a:gs>
                  <a:gs pos="100000">
                    <a:srgbClr val="0085B4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BE24CDD6-E1A6-400F-913E-A82D85AD5272}"/>
                </a:ext>
              </a:extLst>
            </p:cNvPr>
            <p:cNvSpPr txBox="1"/>
            <p:nvPr/>
          </p:nvSpPr>
          <p:spPr>
            <a:xfrm>
              <a:off x="2705808" y="1092287"/>
              <a:ext cx="5480440" cy="687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Hacer un análisis de compuestos polares en ausencia clorofila pues se ha visto que este componente influye en la actividad antioxidante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B7E9F16D-7E7C-4934-B870-8322C8DE6395}"/>
              </a:ext>
            </a:extLst>
          </p:cNvPr>
          <p:cNvGrpSpPr/>
          <p:nvPr/>
        </p:nvGrpSpPr>
        <p:grpSpPr>
          <a:xfrm>
            <a:off x="2330622" y="4539194"/>
            <a:ext cx="7639250" cy="1335600"/>
            <a:chOff x="2262448" y="573792"/>
            <a:chExt cx="6308520" cy="1734795"/>
          </a:xfrm>
        </p:grpSpPr>
        <p:sp>
          <p:nvSpPr>
            <p:cNvPr id="58" name="Diagrama de flujo: terminador 33">
              <a:extLst>
                <a:ext uri="{FF2B5EF4-FFF2-40B4-BE49-F238E27FC236}">
                  <a16:creationId xmlns:a16="http://schemas.microsoft.com/office/drawing/2014/main" id="{DD770F85-5912-40DF-BBBC-D4842A7FEFE5}"/>
                </a:ext>
              </a:extLst>
            </p:cNvPr>
            <p:cNvSpPr/>
            <p:nvPr/>
          </p:nvSpPr>
          <p:spPr>
            <a:xfrm>
              <a:off x="2262448" y="573792"/>
              <a:ext cx="6308520" cy="173479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724 w 20849"/>
                <a:gd name="connsiteY0" fmla="*/ 0 h 24008"/>
                <a:gd name="connsiteX1" fmla="*/ 17374 w 20849"/>
                <a:gd name="connsiteY1" fmla="*/ 0 h 24008"/>
                <a:gd name="connsiteX2" fmla="*/ 20849 w 20849"/>
                <a:gd name="connsiteY2" fmla="*/ 10800 h 24008"/>
                <a:gd name="connsiteX3" fmla="*/ 17374 w 20849"/>
                <a:gd name="connsiteY3" fmla="*/ 21600 h 24008"/>
                <a:gd name="connsiteX4" fmla="*/ 2724 w 20849"/>
                <a:gd name="connsiteY4" fmla="*/ 21600 h 24008"/>
                <a:gd name="connsiteX5" fmla="*/ 0 w 20849"/>
                <a:gd name="connsiteY5" fmla="*/ 21269 h 24008"/>
                <a:gd name="connsiteX6" fmla="*/ 2724 w 20849"/>
                <a:gd name="connsiteY6" fmla="*/ 0 h 24008"/>
                <a:gd name="connsiteX0" fmla="*/ 2759 w 20884"/>
                <a:gd name="connsiteY0" fmla="*/ 0 h 22477"/>
                <a:gd name="connsiteX1" fmla="*/ 17409 w 20884"/>
                <a:gd name="connsiteY1" fmla="*/ 0 h 22477"/>
                <a:gd name="connsiteX2" fmla="*/ 20884 w 20884"/>
                <a:gd name="connsiteY2" fmla="*/ 10800 h 22477"/>
                <a:gd name="connsiteX3" fmla="*/ 17409 w 20884"/>
                <a:gd name="connsiteY3" fmla="*/ 21600 h 22477"/>
                <a:gd name="connsiteX4" fmla="*/ 2759 w 20884"/>
                <a:gd name="connsiteY4" fmla="*/ 21600 h 22477"/>
                <a:gd name="connsiteX5" fmla="*/ 1302 w 20884"/>
                <a:gd name="connsiteY5" fmla="*/ 20024 h 22477"/>
                <a:gd name="connsiteX6" fmla="*/ 35 w 20884"/>
                <a:gd name="connsiteY6" fmla="*/ 21269 h 22477"/>
                <a:gd name="connsiteX7" fmla="*/ 2759 w 20884"/>
                <a:gd name="connsiteY7" fmla="*/ 0 h 22477"/>
                <a:gd name="connsiteX0" fmla="*/ 2769 w 20894"/>
                <a:gd name="connsiteY0" fmla="*/ 0 h 22916"/>
                <a:gd name="connsiteX1" fmla="*/ 17419 w 20894"/>
                <a:gd name="connsiteY1" fmla="*/ 0 h 22916"/>
                <a:gd name="connsiteX2" fmla="*/ 20894 w 20894"/>
                <a:gd name="connsiteY2" fmla="*/ 10800 h 22916"/>
                <a:gd name="connsiteX3" fmla="*/ 17419 w 20894"/>
                <a:gd name="connsiteY3" fmla="*/ 21600 h 22916"/>
                <a:gd name="connsiteX4" fmla="*/ 2769 w 20894"/>
                <a:gd name="connsiteY4" fmla="*/ 21600 h 22916"/>
                <a:gd name="connsiteX5" fmla="*/ 1187 w 20894"/>
                <a:gd name="connsiteY5" fmla="*/ 21516 h 22916"/>
                <a:gd name="connsiteX6" fmla="*/ 45 w 20894"/>
                <a:gd name="connsiteY6" fmla="*/ 21269 h 22916"/>
                <a:gd name="connsiteX7" fmla="*/ 2769 w 20894"/>
                <a:gd name="connsiteY7" fmla="*/ 0 h 22916"/>
                <a:gd name="connsiteX0" fmla="*/ 3067 w 21192"/>
                <a:gd name="connsiteY0" fmla="*/ 0 h 23867"/>
                <a:gd name="connsiteX1" fmla="*/ 17717 w 21192"/>
                <a:gd name="connsiteY1" fmla="*/ 0 h 23867"/>
                <a:gd name="connsiteX2" fmla="*/ 21192 w 21192"/>
                <a:gd name="connsiteY2" fmla="*/ 10800 h 23867"/>
                <a:gd name="connsiteX3" fmla="*/ 17717 w 21192"/>
                <a:gd name="connsiteY3" fmla="*/ 21600 h 23867"/>
                <a:gd name="connsiteX4" fmla="*/ 3067 w 21192"/>
                <a:gd name="connsiteY4" fmla="*/ 21600 h 23867"/>
                <a:gd name="connsiteX5" fmla="*/ 1485 w 21192"/>
                <a:gd name="connsiteY5" fmla="*/ 21516 h 23867"/>
                <a:gd name="connsiteX6" fmla="*/ 163 w 21192"/>
                <a:gd name="connsiteY6" fmla="*/ 23537 h 23867"/>
                <a:gd name="connsiteX7" fmla="*/ 343 w 21192"/>
                <a:gd name="connsiteY7" fmla="*/ 21269 h 23867"/>
                <a:gd name="connsiteX8" fmla="*/ 3067 w 21192"/>
                <a:gd name="connsiteY8" fmla="*/ 0 h 23867"/>
                <a:gd name="connsiteX0" fmla="*/ 2849 w 20974"/>
                <a:gd name="connsiteY0" fmla="*/ 0 h 24170"/>
                <a:gd name="connsiteX1" fmla="*/ 17499 w 20974"/>
                <a:gd name="connsiteY1" fmla="*/ 0 h 24170"/>
                <a:gd name="connsiteX2" fmla="*/ 20974 w 20974"/>
                <a:gd name="connsiteY2" fmla="*/ 10800 h 24170"/>
                <a:gd name="connsiteX3" fmla="*/ 17499 w 20974"/>
                <a:gd name="connsiteY3" fmla="*/ 21600 h 24170"/>
                <a:gd name="connsiteX4" fmla="*/ 2849 w 20974"/>
                <a:gd name="connsiteY4" fmla="*/ 21600 h 24170"/>
                <a:gd name="connsiteX5" fmla="*/ 1267 w 20974"/>
                <a:gd name="connsiteY5" fmla="*/ 21516 h 24170"/>
                <a:gd name="connsiteX6" fmla="*/ 540 w 20974"/>
                <a:gd name="connsiteY6" fmla="*/ 23996 h 24170"/>
                <a:gd name="connsiteX7" fmla="*/ 125 w 20974"/>
                <a:gd name="connsiteY7" fmla="*/ 21269 h 24170"/>
                <a:gd name="connsiteX8" fmla="*/ 2849 w 20974"/>
                <a:gd name="connsiteY8" fmla="*/ 0 h 24170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800 w 20507"/>
                <a:gd name="connsiteY5" fmla="*/ 21516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207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300 w 20507"/>
                <a:gd name="connsiteY5" fmla="*/ 21401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1032 w 20507"/>
                <a:gd name="connsiteY5" fmla="*/ 21498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  <a:gd name="connsiteX0" fmla="*/ 2382 w 20507"/>
                <a:gd name="connsiteY0" fmla="*/ 0 h 24025"/>
                <a:gd name="connsiteX1" fmla="*/ 17032 w 20507"/>
                <a:gd name="connsiteY1" fmla="*/ 0 h 24025"/>
                <a:gd name="connsiteX2" fmla="*/ 20507 w 20507"/>
                <a:gd name="connsiteY2" fmla="*/ 10800 h 24025"/>
                <a:gd name="connsiteX3" fmla="*/ 17032 w 20507"/>
                <a:gd name="connsiteY3" fmla="*/ 21600 h 24025"/>
                <a:gd name="connsiteX4" fmla="*/ 2382 w 20507"/>
                <a:gd name="connsiteY4" fmla="*/ 21600 h 24025"/>
                <a:gd name="connsiteX5" fmla="*/ 918 w 20507"/>
                <a:gd name="connsiteY5" fmla="*/ 21595 h 24025"/>
                <a:gd name="connsiteX6" fmla="*/ 73 w 20507"/>
                <a:gd name="connsiteY6" fmla="*/ 23996 h 24025"/>
                <a:gd name="connsiteX7" fmla="*/ 472 w 20507"/>
                <a:gd name="connsiteY7" fmla="*/ 20695 h 24025"/>
                <a:gd name="connsiteX8" fmla="*/ 2382 w 20507"/>
                <a:gd name="connsiteY8" fmla="*/ 0 h 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7" h="24025">
                  <a:moveTo>
                    <a:pt x="2382" y="0"/>
                  </a:moveTo>
                  <a:lnTo>
                    <a:pt x="17032" y="0"/>
                  </a:lnTo>
                  <a:cubicBezTo>
                    <a:pt x="18951" y="0"/>
                    <a:pt x="20507" y="4835"/>
                    <a:pt x="20507" y="10800"/>
                  </a:cubicBezTo>
                  <a:cubicBezTo>
                    <a:pt x="20507" y="16765"/>
                    <a:pt x="18951" y="21600"/>
                    <a:pt x="17032" y="21600"/>
                  </a:cubicBezTo>
                  <a:lnTo>
                    <a:pt x="2382" y="21600"/>
                  </a:lnTo>
                  <a:cubicBezTo>
                    <a:pt x="-227" y="21659"/>
                    <a:pt x="1372" y="21650"/>
                    <a:pt x="918" y="21595"/>
                  </a:cubicBezTo>
                  <a:cubicBezTo>
                    <a:pt x="455" y="21765"/>
                    <a:pt x="263" y="24037"/>
                    <a:pt x="73" y="23996"/>
                  </a:cubicBezTo>
                  <a:cubicBezTo>
                    <a:pt x="-117" y="23955"/>
                    <a:pt x="87" y="24694"/>
                    <a:pt x="472" y="20695"/>
                  </a:cubicBezTo>
                  <a:cubicBezTo>
                    <a:pt x="857" y="16696"/>
                    <a:pt x="463" y="0"/>
                    <a:pt x="2382" y="0"/>
                  </a:cubicBez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rgbClr val="F19309"/>
                  </a:gs>
                  <a:gs pos="51300">
                    <a:srgbClr val="F74A40"/>
                  </a:gs>
                  <a:gs pos="100000">
                    <a:srgbClr val="FC0474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62FBEA55-6A4C-4F71-A702-5A0DBB03D7F3}"/>
                </a:ext>
              </a:extLst>
            </p:cNvPr>
            <p:cNvSpPr txBox="1"/>
            <p:nvPr/>
          </p:nvSpPr>
          <p:spPr>
            <a:xfrm>
              <a:off x="2644745" y="1019472"/>
              <a:ext cx="5537175" cy="759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Analizar la capacidad antioxidante de los extractos obtenidos utilizando solventes no polares como éter de petróleo o acetato de etilo</a:t>
              </a:r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CA4FAF7-FB04-4FC0-A2A3-F8EB856D1C04}"/>
              </a:ext>
            </a:extLst>
          </p:cNvPr>
          <p:cNvSpPr txBox="1"/>
          <p:nvPr/>
        </p:nvSpPr>
        <p:spPr>
          <a:xfrm>
            <a:off x="691312" y="1263381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978510A-558D-4C7E-ACE2-19790A63C3B4}"/>
              </a:ext>
            </a:extLst>
          </p:cNvPr>
          <p:cNvSpPr txBox="1"/>
          <p:nvPr/>
        </p:nvSpPr>
        <p:spPr>
          <a:xfrm>
            <a:off x="10584769" y="2941517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F99F761-DE70-4543-80C0-ECF4FD6DEB12}"/>
              </a:ext>
            </a:extLst>
          </p:cNvPr>
          <p:cNvSpPr txBox="1"/>
          <p:nvPr/>
        </p:nvSpPr>
        <p:spPr>
          <a:xfrm>
            <a:off x="705424" y="4794482"/>
            <a:ext cx="107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rgbClr val="FC04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</a:p>
        </p:txBody>
      </p:sp>
      <p:pic>
        <p:nvPicPr>
          <p:cNvPr id="4098" name="Picture 2" descr="Generación de quimioluminiscencia – NotiWiener Digital">
            <a:extLst>
              <a:ext uri="{FF2B5EF4-FFF2-40B4-BE49-F238E27FC236}">
                <a16:creationId xmlns:a16="http://schemas.microsoft.com/office/drawing/2014/main" id="{20AFFBDE-3EC3-4CAA-83F0-81C811BF1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8794" r="17644" b="3977"/>
          <a:stretch/>
        </p:blipFill>
        <p:spPr bwMode="auto">
          <a:xfrm>
            <a:off x="9576212" y="777200"/>
            <a:ext cx="2318147" cy="160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 fotosíntesis clorofílica biomasa planes de clorofila botánica  microscopio las células Fotografía de stock - Alamy">
            <a:extLst>
              <a:ext uri="{FF2B5EF4-FFF2-40B4-BE49-F238E27FC236}">
                <a16:creationId xmlns:a16="http://schemas.microsoft.com/office/drawing/2014/main" id="{4B0F32AD-F223-4DA8-8632-DB5F6B80E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3800" r="31406" b="33841"/>
          <a:stretch/>
        </p:blipFill>
        <p:spPr bwMode="auto">
          <a:xfrm>
            <a:off x="199683" y="2590875"/>
            <a:ext cx="2054976" cy="167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a mayonesa y el secreto molecular de las emulsiones – TRIPLENLACE">
            <a:extLst>
              <a:ext uri="{FF2B5EF4-FFF2-40B4-BE49-F238E27FC236}">
                <a16:creationId xmlns:a16="http://schemas.microsoft.com/office/drawing/2014/main" id="{953DAF00-CB93-4506-B83C-9D6C4063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99" y="4298958"/>
            <a:ext cx="2379096" cy="1626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9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87688" y="19776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855640" y="2420891"/>
            <a:ext cx="64139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Ph.D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Raluca Mihai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MSC. Karina Ponce</a:t>
            </a:r>
            <a:endParaRPr lang="es-EC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s-EC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C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C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8"/>
          <p:cNvSpPr txBox="1"/>
          <p:nvPr/>
        </p:nvSpPr>
        <p:spPr>
          <a:xfrm>
            <a:off x="2674183" y="3900249"/>
            <a:ext cx="6843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latin typeface="Calibri" panose="020F0502020204030204" pitchFamily="34" charset="0"/>
                <a:cs typeface="Calibri" panose="020F0502020204030204" pitchFamily="34" charset="0"/>
              </a:rPr>
              <a:t>Laboratorio de Biotecnología del Centro de Investigación de Aplicaciones Militares</a:t>
            </a:r>
          </a:p>
          <a:p>
            <a:pPr algn="ctr"/>
            <a:r>
              <a:rPr lang="es-EC" sz="3200" b="1" dirty="0">
                <a:latin typeface="Calibri" panose="020F0502020204030204" pitchFamily="34" charset="0"/>
                <a:cs typeface="Calibri" panose="020F0502020204030204" pitchFamily="34" charset="0"/>
              </a:rPr>
              <a:t> “CICTE – ESPE”</a:t>
            </a:r>
          </a:p>
        </p:txBody>
      </p:sp>
      <p:pic>
        <p:nvPicPr>
          <p:cNvPr id="8" name="Picture 2" descr="http://biotecnologia.espe.edu.ec/laboratorios-investigacion/wp-content/uploads/2014/07/logo-es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26" y="735197"/>
            <a:ext cx="4509189" cy="14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03" y="623258"/>
            <a:ext cx="1844880" cy="19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n para oklahoma state univ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" name="Picture 1" descr="C:\Users\XAVIER\Desktop\Comunicado-2-1.jpg">
            <a:extLst>
              <a:ext uri="{FF2B5EF4-FFF2-40B4-BE49-F238E27FC236}">
                <a16:creationId xmlns:a16="http://schemas.microsoft.com/office/drawing/2014/main" id="{A1B2B158-A60E-4BE2-AEE2-3D2E61A7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6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4EBA-DFFF-4E9A-966E-525547CB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3FF78-501D-4F44-BE46-FD0005606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17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709392" y="10403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456040" y="5085184"/>
            <a:ext cx="136815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>
            <a:off x="5940544" y="5261364"/>
            <a:ext cx="1368152" cy="9361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3810000" y="589855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9.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Estructura general de las algas </a:t>
            </a:r>
            <a:r>
              <a:rPr lang="es-EC" sz="14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(Pontes, 2021)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C52210C-6EDC-4A3C-9B66-EB009239B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32872"/>
          <a:stretch/>
        </p:blipFill>
        <p:spPr bwMode="auto">
          <a:xfrm>
            <a:off x="2341927" y="836712"/>
            <a:ext cx="6612109" cy="510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XAVIER\Desktop\Comunicado-2-1.jpg">
            <a:extLst>
              <a:ext uri="{FF2B5EF4-FFF2-40B4-BE49-F238E27FC236}">
                <a16:creationId xmlns:a16="http://schemas.microsoft.com/office/drawing/2014/main" id="{5D242011-85FE-40A4-8533-EEB7DB8C4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906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754" y="0"/>
            <a:ext cx="10466492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Determinación de contenido de carácter antioxidante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1184" t="48031" r="30579" b="44094"/>
          <a:stretch/>
        </p:blipFill>
        <p:spPr>
          <a:xfrm>
            <a:off x="1919536" y="5552801"/>
            <a:ext cx="5854971" cy="677944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465182292"/>
              </p:ext>
            </p:extLst>
          </p:nvPr>
        </p:nvGraphicFramePr>
        <p:xfrm>
          <a:off x="7968208" y="1143000"/>
          <a:ext cx="3600400" cy="406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20000F45-32A2-4D54-B996-82FEE3147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840" y="901915"/>
            <a:ext cx="7478668" cy="43900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13ADC6E-DA29-4FD5-BA2F-494C591D6DEE}"/>
              </a:ext>
            </a:extLst>
          </p:cNvPr>
          <p:cNvSpPr/>
          <p:nvPr/>
        </p:nvSpPr>
        <p:spPr>
          <a:xfrm>
            <a:off x="301902" y="5291932"/>
            <a:ext cx="7472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10.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Curva de calibración para la determinación de carácter antioxidante por DPPH. Eje de las x (concentración), eje y (% inhibición).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" descr="C:\Users\XAVIER\Desktop\Comunicado-2-1.jpg">
            <a:extLst>
              <a:ext uri="{FF2B5EF4-FFF2-40B4-BE49-F238E27FC236}">
                <a16:creationId xmlns:a16="http://schemas.microsoft.com/office/drawing/2014/main" id="{BE33D4A2-26F0-4FA1-8696-0BDB724C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7586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754" y="0"/>
            <a:ext cx="10466492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Determinación de contenido de carácter antioxidante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883525349"/>
              </p:ext>
            </p:extLst>
          </p:nvPr>
        </p:nvGraphicFramePr>
        <p:xfrm>
          <a:off x="7968208" y="1143000"/>
          <a:ext cx="3600400" cy="406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/>
          <p:cNvSpPr/>
          <p:nvPr/>
        </p:nvSpPr>
        <p:spPr>
          <a:xfrm>
            <a:off x="-37346" y="6410760"/>
            <a:ext cx="1800200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/>
              <a:t>(</a:t>
            </a:r>
            <a:r>
              <a:rPr lang="es-EC" sz="1000" dirty="0" err="1"/>
              <a:t>Ainsworth</a:t>
            </a:r>
            <a:r>
              <a:rPr lang="es-EC" sz="1000" dirty="0"/>
              <a:t> </a:t>
            </a:r>
            <a:r>
              <a:rPr lang="es-EC" sz="1000" i="1" dirty="0"/>
              <a:t>et al.,</a:t>
            </a:r>
            <a:r>
              <a:rPr lang="es-EC" sz="1000" dirty="0"/>
              <a:t> 2007).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13ADC6E-DA29-4FD5-BA2F-494C591D6DEE}"/>
              </a:ext>
            </a:extLst>
          </p:cNvPr>
          <p:cNvSpPr/>
          <p:nvPr/>
        </p:nvSpPr>
        <p:spPr>
          <a:xfrm>
            <a:off x="301902" y="5291932"/>
            <a:ext cx="7472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10.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Curva de calibración para la determinación de carácter antioxidante por ABTS. Eje de las x (concentración), eje y (% inhibición).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47F9BC-1611-4EAB-9C61-E66F4A37E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438" y="800489"/>
            <a:ext cx="7204836" cy="439356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2EEA2FC-39B6-47A8-9FA0-E37E035A67BA}"/>
              </a:ext>
            </a:extLst>
          </p:cNvPr>
          <p:cNvGrpSpPr/>
          <p:nvPr/>
        </p:nvGrpSpPr>
        <p:grpSpPr>
          <a:xfrm>
            <a:off x="1915568" y="5548651"/>
            <a:ext cx="5856955" cy="677944"/>
            <a:chOff x="1915568" y="5548651"/>
            <a:chExt cx="5856955" cy="67794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9"/>
            <a:srcRect l="31184" t="48031" r="30579" b="44094"/>
            <a:stretch/>
          </p:blipFill>
          <p:spPr>
            <a:xfrm>
              <a:off x="1917552" y="5548651"/>
              <a:ext cx="5854971" cy="677944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7F35B64-3D11-48AF-BFE5-1047C5480956}"/>
                </a:ext>
              </a:extLst>
            </p:cNvPr>
            <p:cNvSpPr txBox="1"/>
            <p:nvPr/>
          </p:nvSpPr>
          <p:spPr>
            <a:xfrm>
              <a:off x="1915568" y="5675559"/>
              <a:ext cx="9400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600" b="1" i="1" dirty="0">
                  <a:solidFill>
                    <a:schemeClr val="accent4">
                      <a:lumMod val="65000"/>
                      <a:lumOff val="35000"/>
                    </a:schemeClr>
                  </a:solidFill>
                </a:rPr>
                <a:t>%ABTS</a:t>
              </a:r>
            </a:p>
          </p:txBody>
        </p:sp>
      </p:grpSp>
      <p:pic>
        <p:nvPicPr>
          <p:cNvPr id="11" name="Picture 1" descr="C:\Users\XAVIER\Desktop\Comunicado-2-1.jpg">
            <a:extLst>
              <a:ext uri="{FF2B5EF4-FFF2-40B4-BE49-F238E27FC236}">
                <a16:creationId xmlns:a16="http://schemas.microsoft.com/office/drawing/2014/main" id="{029CC198-B33F-42E8-9746-5A5E80CD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2392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2754" y="0"/>
            <a:ext cx="10466492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Determinación de contenido de carácter antioxidante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041283990"/>
              </p:ext>
            </p:extLst>
          </p:nvPr>
        </p:nvGraphicFramePr>
        <p:xfrm>
          <a:off x="7968208" y="1143000"/>
          <a:ext cx="3600400" cy="406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/>
          <p:cNvSpPr/>
          <p:nvPr/>
        </p:nvSpPr>
        <p:spPr>
          <a:xfrm>
            <a:off x="-37346" y="6410760"/>
            <a:ext cx="1800200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/>
              <a:t>(</a:t>
            </a:r>
            <a:r>
              <a:rPr lang="es-EC" sz="1000" dirty="0" err="1"/>
              <a:t>Ainsworth</a:t>
            </a:r>
            <a:r>
              <a:rPr lang="es-EC" sz="1000" dirty="0"/>
              <a:t> </a:t>
            </a:r>
            <a:r>
              <a:rPr lang="es-EC" sz="1000" i="1" dirty="0"/>
              <a:t>et al.,</a:t>
            </a:r>
            <a:r>
              <a:rPr lang="es-EC" sz="1000" dirty="0"/>
              <a:t> 2007).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13ADC6E-DA29-4FD5-BA2F-494C591D6DEE}"/>
              </a:ext>
            </a:extLst>
          </p:cNvPr>
          <p:cNvSpPr/>
          <p:nvPr/>
        </p:nvSpPr>
        <p:spPr>
          <a:xfrm>
            <a:off x="272581" y="5103254"/>
            <a:ext cx="7472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11.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Curva de calibración para la determinación de carácter antioxidante por FRAP. Eje de las x (concentración), eje y (Absorbancias).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DC32AA-508A-473A-A465-0D41F6E61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49" y="918699"/>
            <a:ext cx="7580852" cy="4112717"/>
          </a:xfrm>
          <a:prstGeom prst="rect">
            <a:avLst/>
          </a:prstGeom>
        </p:spPr>
      </p:pic>
      <p:pic>
        <p:nvPicPr>
          <p:cNvPr id="12" name="Picture 1" descr="C:\Users\XAVIER\Desktop\Comunicado-2-1.jpg">
            <a:extLst>
              <a:ext uri="{FF2B5EF4-FFF2-40B4-BE49-F238E27FC236}">
                <a16:creationId xmlns:a16="http://schemas.microsoft.com/office/drawing/2014/main" id="{878637C9-C6DD-43EB-99BC-3FA61C7A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028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15680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Determinación de contenido de Fenoles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61226307"/>
              </p:ext>
            </p:extLst>
          </p:nvPr>
        </p:nvGraphicFramePr>
        <p:xfrm>
          <a:off x="7916888" y="1125629"/>
          <a:ext cx="3528392" cy="4097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/>
          <p:cNvSpPr/>
          <p:nvPr/>
        </p:nvSpPr>
        <p:spPr>
          <a:xfrm>
            <a:off x="0" y="6340699"/>
            <a:ext cx="1800200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00" dirty="0"/>
              <a:t>(</a:t>
            </a:r>
            <a:r>
              <a:rPr lang="es-EC" sz="1000" dirty="0" err="1"/>
              <a:t>Ainsworth</a:t>
            </a:r>
            <a:r>
              <a:rPr lang="es-EC" sz="1000" dirty="0"/>
              <a:t> </a:t>
            </a:r>
            <a:r>
              <a:rPr lang="es-EC" sz="1000" i="1" dirty="0"/>
              <a:t>et al.,</a:t>
            </a:r>
            <a:r>
              <a:rPr lang="es-EC" sz="1000" dirty="0"/>
              <a:t> 2007).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4B71AC7-F72E-47E7-85F2-680369A87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36" y="1125629"/>
            <a:ext cx="7328027" cy="387129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7131B0D-4E7F-44EA-9383-954961F5DF3F}"/>
              </a:ext>
            </a:extLst>
          </p:cNvPr>
          <p:cNvSpPr/>
          <p:nvPr/>
        </p:nvSpPr>
        <p:spPr>
          <a:xfrm>
            <a:off x="272581" y="5103254"/>
            <a:ext cx="74726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12.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Curva de calibración para la determinación de carácter antioxidante por FC. Eje de las x (concentración), eje y (Absorbancias).</a:t>
            </a:r>
            <a:endParaRPr lang="es-EC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" descr="C:\Users\XAVIER\Desktop\Comunicado-2-1.jpg">
            <a:extLst>
              <a:ext uri="{FF2B5EF4-FFF2-40B4-BE49-F238E27FC236}">
                <a16:creationId xmlns:a16="http://schemas.microsoft.com/office/drawing/2014/main" id="{FF212588-A01C-4A42-B27E-716488B6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8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Qué son los radicales libres?">
            <a:extLst>
              <a:ext uri="{FF2B5EF4-FFF2-40B4-BE49-F238E27FC236}">
                <a16:creationId xmlns:a16="http://schemas.microsoft.com/office/drawing/2014/main" id="{F139B4C4-932A-4B29-AB80-5F9915419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6" t="28212" r="-3648" b="1088"/>
          <a:stretch/>
        </p:blipFill>
        <p:spPr bwMode="auto">
          <a:xfrm>
            <a:off x="0" y="4569671"/>
            <a:ext cx="3255924" cy="14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1FBD8E66-CE60-4C01-BA4E-C8965FFBAA9D}"/>
              </a:ext>
            </a:extLst>
          </p:cNvPr>
          <p:cNvGrpSpPr/>
          <p:nvPr/>
        </p:nvGrpSpPr>
        <p:grpSpPr>
          <a:xfrm>
            <a:off x="124481" y="1488062"/>
            <a:ext cx="3164819" cy="2764154"/>
            <a:chOff x="911424" y="807360"/>
            <a:chExt cx="3279117" cy="2374636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102968F2-F656-46A1-BAB8-DE3AEB1E555A}"/>
                </a:ext>
              </a:extLst>
            </p:cNvPr>
            <p:cNvGrpSpPr/>
            <p:nvPr/>
          </p:nvGrpSpPr>
          <p:grpSpPr>
            <a:xfrm>
              <a:off x="911424" y="836712"/>
              <a:ext cx="3279117" cy="2345284"/>
              <a:chOff x="911424" y="836712"/>
              <a:chExt cx="3279117" cy="2345284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02172DEB-D3CA-4FF1-9AB6-7D266E1CC704}"/>
                  </a:ext>
                </a:extLst>
              </p:cNvPr>
              <p:cNvGrpSpPr/>
              <p:nvPr/>
            </p:nvGrpSpPr>
            <p:grpSpPr>
              <a:xfrm flipH="1">
                <a:off x="911424" y="836712"/>
                <a:ext cx="3264565" cy="2345284"/>
                <a:chOff x="681768" y="-22886"/>
                <a:chExt cx="2134739" cy="1329031"/>
              </a:xfrm>
              <a:gradFill flip="none" rotWithShape="1">
                <a:gsLst>
                  <a:gs pos="0">
                    <a:srgbClr val="B5B5B7"/>
                  </a:gs>
                  <a:gs pos="22000">
                    <a:srgbClr val="E2E2E2"/>
                  </a:gs>
                  <a:gs pos="72000">
                    <a:srgbClr val="F7F7F7"/>
                  </a:gs>
                </a:gsLst>
                <a:lin ang="8100000" scaled="1"/>
                <a:tileRect/>
              </a:gradFill>
            </p:grpSpPr>
            <p:sp>
              <p:nvSpPr>
                <p:cNvPr id="9" name="Rectángulo: esquinas redondeadas 8">
                  <a:extLst>
                    <a:ext uri="{FF2B5EF4-FFF2-40B4-BE49-F238E27FC236}">
                      <a16:creationId xmlns:a16="http://schemas.microsoft.com/office/drawing/2014/main" id="{02462E9D-34C7-4321-97FC-A8E07BF83607}"/>
                    </a:ext>
                  </a:extLst>
                </p:cNvPr>
                <p:cNvSpPr/>
                <p:nvPr/>
              </p:nvSpPr>
              <p:spPr>
                <a:xfrm>
                  <a:off x="681768" y="25302"/>
                  <a:ext cx="2134739" cy="128084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10" name="Rectángulo: esquinas redondeadas 4">
                  <a:extLst>
                    <a:ext uri="{FF2B5EF4-FFF2-40B4-BE49-F238E27FC236}">
                      <a16:creationId xmlns:a16="http://schemas.microsoft.com/office/drawing/2014/main" id="{95899E59-C07A-4606-9F33-75C7E0D5956C}"/>
                    </a:ext>
                  </a:extLst>
                </p:cNvPr>
                <p:cNvSpPr txBox="1"/>
                <p:nvPr/>
              </p:nvSpPr>
              <p:spPr>
                <a:xfrm>
                  <a:off x="724836" y="-22886"/>
                  <a:ext cx="2009687" cy="1155791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42240" tIns="142240" rIns="142240" bIns="142240" numCol="1" spcCol="1270" anchor="t" anchorCtr="0">
                  <a:noAutofit/>
                </a:bodyPr>
                <a:lstStyle/>
                <a:p>
                  <a:r>
                    <a:rPr lang="es-EC" sz="2000" dirty="0">
                      <a:solidFill>
                        <a:srgbClr val="F5659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cs typeface="Calibri" panose="020F0502020204030204" pitchFamily="34" charset="0"/>
                    </a:rPr>
                    <a:t>Extractos de plantas</a:t>
                  </a:r>
                </a:p>
              </p:txBody>
            </p:sp>
          </p:grpSp>
          <p:sp>
            <p:nvSpPr>
              <p:cNvPr id="7" name="Flecha: pentágono 6">
                <a:extLst>
                  <a:ext uri="{FF2B5EF4-FFF2-40B4-BE49-F238E27FC236}">
                    <a16:creationId xmlns:a16="http://schemas.microsoft.com/office/drawing/2014/main" id="{8BD94A03-656A-43BE-9BCD-2359F3AABE06}"/>
                  </a:ext>
                </a:extLst>
              </p:cNvPr>
              <p:cNvSpPr/>
              <p:nvPr/>
            </p:nvSpPr>
            <p:spPr>
              <a:xfrm rot="5690230">
                <a:off x="1444294" y="385582"/>
                <a:ext cx="2265039" cy="3227455"/>
              </a:xfrm>
              <a:prstGeom prst="chord">
                <a:avLst>
                  <a:gd name="adj1" fmla="val 5906356"/>
                  <a:gd name="adj2" fmla="val 16185031"/>
                </a:avLst>
              </a:prstGeom>
              <a:gradFill flip="none" rotWithShape="1">
                <a:gsLst>
                  <a:gs pos="0">
                    <a:srgbClr val="00B050"/>
                  </a:gs>
                  <a:gs pos="19000">
                    <a:srgbClr val="27DD38"/>
                  </a:gs>
                  <a:gs pos="84000">
                    <a:srgbClr val="C1F9FF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</p:grp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F28A86A6-19D7-4DEA-95B5-50E7B6598811}"/>
                </a:ext>
              </a:extLst>
            </p:cNvPr>
            <p:cNvSpPr/>
            <p:nvPr/>
          </p:nvSpPr>
          <p:spPr>
            <a:xfrm flipH="1">
              <a:off x="1271464" y="1198103"/>
              <a:ext cx="2544484" cy="1707536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0A314E1-5176-4FC2-B8CF-1C7519CA1D06}"/>
                </a:ext>
              </a:extLst>
            </p:cNvPr>
            <p:cNvSpPr/>
            <p:nvPr/>
          </p:nvSpPr>
          <p:spPr>
            <a:xfrm flipH="1">
              <a:off x="1749809" y="807360"/>
              <a:ext cx="1617454" cy="1195618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02D2EA1-ADF1-422E-911E-DD8989FF6465}"/>
                </a:ext>
              </a:extLst>
            </p:cNvPr>
            <p:cNvSpPr/>
            <p:nvPr/>
          </p:nvSpPr>
          <p:spPr>
            <a:xfrm rot="5400000">
              <a:off x="2092151" y="783486"/>
              <a:ext cx="932771" cy="1224136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27DD38"/>
                </a:gs>
                <a:gs pos="52000">
                  <a:srgbClr val="C1F9F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ACE9AE-F771-4CF3-92E3-82160FA8E6C6}"/>
              </a:ext>
            </a:extLst>
          </p:cNvPr>
          <p:cNvSpPr txBox="1"/>
          <p:nvPr/>
        </p:nvSpPr>
        <p:spPr>
          <a:xfrm>
            <a:off x="1166764" y="1814213"/>
            <a:ext cx="1148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solidFill>
                  <a:srgbClr val="1353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Radicales libres</a:t>
            </a:r>
          </a:p>
          <a:p>
            <a:pPr algn="ctr"/>
            <a:endParaRPr lang="es-EC" sz="1600" b="1" dirty="0">
              <a:solidFill>
                <a:srgbClr val="1353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489C055-D26E-441B-B35F-D786305FAC65}"/>
              </a:ext>
            </a:extLst>
          </p:cNvPr>
          <p:cNvSpPr txBox="1"/>
          <p:nvPr/>
        </p:nvSpPr>
        <p:spPr>
          <a:xfrm>
            <a:off x="717362" y="2985631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Especies reactivas </a:t>
            </a:r>
            <a:r>
              <a:rPr lang="es-EC" sz="1600" b="0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 oxígeno </a:t>
            </a:r>
          </a:p>
        </p:txBody>
      </p: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61A4CA5D-1758-4E04-B413-0E47B63E8E7C}"/>
              </a:ext>
            </a:extLst>
          </p:cNvPr>
          <p:cNvGrpSpPr/>
          <p:nvPr/>
        </p:nvGrpSpPr>
        <p:grpSpPr>
          <a:xfrm>
            <a:off x="3693290" y="685116"/>
            <a:ext cx="1785950" cy="1599885"/>
            <a:chOff x="3721874" y="598471"/>
            <a:chExt cx="1785950" cy="1599885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EFBE7748-76FB-47B8-8FD9-BE9D3CC388DB}"/>
                </a:ext>
              </a:extLst>
            </p:cNvPr>
            <p:cNvGrpSpPr/>
            <p:nvPr/>
          </p:nvGrpSpPr>
          <p:grpSpPr>
            <a:xfrm>
              <a:off x="3721874" y="598471"/>
              <a:ext cx="1785950" cy="1599885"/>
              <a:chOff x="1829628" y="750355"/>
              <a:chExt cx="1850451" cy="1374432"/>
            </a:xfrm>
          </p:grpSpPr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CC50C981-6058-4300-B466-725C28C5B279}"/>
                  </a:ext>
                </a:extLst>
              </p:cNvPr>
              <p:cNvSpPr/>
              <p:nvPr/>
            </p:nvSpPr>
            <p:spPr>
              <a:xfrm rot="5400000">
                <a:off x="2067638" y="512345"/>
                <a:ext cx="1374432" cy="1850451"/>
              </a:xfrm>
              <a:prstGeom prst="ellipse">
                <a:avLst/>
              </a:prstGeom>
              <a:gradFill flip="none" rotWithShape="1">
                <a:gsLst>
                  <a:gs pos="0">
                    <a:srgbClr val="E11F64"/>
                  </a:gs>
                  <a:gs pos="47000">
                    <a:srgbClr val="FEC6D3"/>
                  </a:gs>
                  <a:gs pos="63000">
                    <a:srgbClr val="F56592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235ECE54-2F2A-4BEA-A010-10CDA151FAC7}"/>
                  </a:ext>
                </a:extLst>
              </p:cNvPr>
              <p:cNvSpPr/>
              <p:nvPr/>
            </p:nvSpPr>
            <p:spPr>
              <a:xfrm flipH="1">
                <a:off x="2079929" y="937323"/>
                <a:ext cx="1349850" cy="1000495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73A89AAC-F09F-4C97-9BBC-4E8379FFB718}"/>
                </a:ext>
              </a:extLst>
            </p:cNvPr>
            <p:cNvSpPr txBox="1"/>
            <p:nvPr/>
          </p:nvSpPr>
          <p:spPr>
            <a:xfrm>
              <a:off x="4062389" y="1109736"/>
              <a:ext cx="1156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s-EC" b="1" dirty="0">
                  <a:solidFill>
                    <a:srgbClr val="F5659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Toxicidad</a:t>
              </a: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407B5631-8F43-458F-B6E1-DA501AF0FFF7}"/>
              </a:ext>
            </a:extLst>
          </p:cNvPr>
          <p:cNvGrpSpPr/>
          <p:nvPr/>
        </p:nvGrpSpPr>
        <p:grpSpPr>
          <a:xfrm>
            <a:off x="3754315" y="2553753"/>
            <a:ext cx="1785950" cy="1599885"/>
            <a:chOff x="3799088" y="2460382"/>
            <a:chExt cx="1785950" cy="1599885"/>
          </a:xfrm>
        </p:grpSpPr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2B6CDCB2-092D-48EE-A10D-50AFF0B9B87D}"/>
                </a:ext>
              </a:extLst>
            </p:cNvPr>
            <p:cNvGrpSpPr/>
            <p:nvPr/>
          </p:nvGrpSpPr>
          <p:grpSpPr>
            <a:xfrm>
              <a:off x="3799088" y="2460382"/>
              <a:ext cx="1785950" cy="1599885"/>
              <a:chOff x="1829628" y="750355"/>
              <a:chExt cx="1850451" cy="1374432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4F625AB3-915C-40EA-86F7-422DC4B70203}"/>
                  </a:ext>
                </a:extLst>
              </p:cNvPr>
              <p:cNvSpPr/>
              <p:nvPr/>
            </p:nvSpPr>
            <p:spPr>
              <a:xfrm rot="5400000">
                <a:off x="2067638" y="512345"/>
                <a:ext cx="1374432" cy="1850451"/>
              </a:xfrm>
              <a:prstGeom prst="ellipse">
                <a:avLst/>
              </a:prstGeom>
              <a:gradFill flip="none" rotWithShape="1">
                <a:gsLst>
                  <a:gs pos="0">
                    <a:srgbClr val="D95D11"/>
                  </a:gs>
                  <a:gs pos="100000">
                    <a:srgbClr val="C00000"/>
                  </a:gs>
                  <a:gs pos="5200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AEC028D8-8C66-4368-BF6D-71120DF14DCC}"/>
                  </a:ext>
                </a:extLst>
              </p:cNvPr>
              <p:cNvSpPr/>
              <p:nvPr/>
            </p:nvSpPr>
            <p:spPr>
              <a:xfrm flipH="1">
                <a:off x="2079929" y="937323"/>
                <a:ext cx="1349850" cy="1000495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A5A54A91-7957-4DCC-930C-A521DA1E4EE9}"/>
                </a:ext>
              </a:extLst>
            </p:cNvPr>
            <p:cNvSpPr txBox="1"/>
            <p:nvPr/>
          </p:nvSpPr>
          <p:spPr>
            <a:xfrm>
              <a:off x="4107841" y="3048782"/>
              <a:ext cx="13027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s-EC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Patologías</a:t>
              </a:r>
            </a:p>
          </p:txBody>
        </p:sp>
      </p:grpSp>
      <p:grpSp>
        <p:nvGrpSpPr>
          <p:cNvPr id="106" name="Grupo 105">
            <a:extLst>
              <a:ext uri="{FF2B5EF4-FFF2-40B4-BE49-F238E27FC236}">
                <a16:creationId xmlns:a16="http://schemas.microsoft.com/office/drawing/2014/main" id="{D87E5C87-3219-4D7F-AE61-3DB2A76A4888}"/>
              </a:ext>
            </a:extLst>
          </p:cNvPr>
          <p:cNvGrpSpPr/>
          <p:nvPr/>
        </p:nvGrpSpPr>
        <p:grpSpPr>
          <a:xfrm>
            <a:off x="3747056" y="4411467"/>
            <a:ext cx="1785950" cy="1599885"/>
            <a:chOff x="3748564" y="4285160"/>
            <a:chExt cx="1785950" cy="1599885"/>
          </a:xfrm>
        </p:grpSpPr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C46FDC99-E86C-463D-8692-80FA2FADF6EA}"/>
                </a:ext>
              </a:extLst>
            </p:cNvPr>
            <p:cNvGrpSpPr/>
            <p:nvPr/>
          </p:nvGrpSpPr>
          <p:grpSpPr>
            <a:xfrm>
              <a:off x="3748564" y="4285160"/>
              <a:ext cx="1785950" cy="1599885"/>
              <a:chOff x="1829628" y="750355"/>
              <a:chExt cx="1850451" cy="1374432"/>
            </a:xfrm>
          </p:grpSpPr>
          <p:sp>
            <p:nvSpPr>
              <p:cNvPr id="72" name="Elipse 71">
                <a:extLst>
                  <a:ext uri="{FF2B5EF4-FFF2-40B4-BE49-F238E27FC236}">
                    <a16:creationId xmlns:a16="http://schemas.microsoft.com/office/drawing/2014/main" id="{A5828229-C3A9-4EB6-A3E0-08AFD540CE10}"/>
                  </a:ext>
                </a:extLst>
              </p:cNvPr>
              <p:cNvSpPr/>
              <p:nvPr/>
            </p:nvSpPr>
            <p:spPr>
              <a:xfrm rot="5400000">
                <a:off x="2067638" y="512345"/>
                <a:ext cx="1374432" cy="1850451"/>
              </a:xfrm>
              <a:prstGeom prst="ellipse">
                <a:avLst/>
              </a:prstGeom>
              <a:gradFill flip="none" rotWithShape="1">
                <a:gsLst>
                  <a:gs pos="0">
                    <a:srgbClr val="002060"/>
                  </a:gs>
                  <a:gs pos="100000">
                    <a:srgbClr val="7030A0"/>
                  </a:gs>
                  <a:gs pos="52000">
                    <a:schemeClr val="accent3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B229285A-FC6B-44C3-9107-F6DA02B29BC5}"/>
                  </a:ext>
                </a:extLst>
              </p:cNvPr>
              <p:cNvSpPr/>
              <p:nvPr/>
            </p:nvSpPr>
            <p:spPr>
              <a:xfrm flipH="1">
                <a:off x="2079929" y="937323"/>
                <a:ext cx="1349850" cy="1000495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A19BD04C-8D9C-4247-9020-BF28B824BB1E}"/>
                </a:ext>
              </a:extLst>
            </p:cNvPr>
            <p:cNvSpPr txBox="1"/>
            <p:nvPr/>
          </p:nvSpPr>
          <p:spPr>
            <a:xfrm>
              <a:off x="4150812" y="4880007"/>
              <a:ext cx="10870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s-EC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Muerte</a:t>
              </a:r>
            </a:p>
          </p:txBody>
        </p:sp>
      </p:grpSp>
      <p:cxnSp>
        <p:nvCxnSpPr>
          <p:cNvPr id="81" name="Conector: curvado 80">
            <a:extLst>
              <a:ext uri="{FF2B5EF4-FFF2-40B4-BE49-F238E27FC236}">
                <a16:creationId xmlns:a16="http://schemas.microsoft.com/office/drawing/2014/main" id="{DEEFCF5C-CA7B-4DBD-9CEE-5B74590BC669}"/>
              </a:ext>
            </a:extLst>
          </p:cNvPr>
          <p:cNvCxnSpPr>
            <a:cxnSpLocks/>
            <a:endCxn id="24" idx="4"/>
          </p:cNvCxnSpPr>
          <p:nvPr/>
        </p:nvCxnSpPr>
        <p:spPr>
          <a:xfrm flipV="1">
            <a:off x="2999986" y="1485059"/>
            <a:ext cx="693305" cy="530290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5" name="Conector: curvado 84">
            <a:extLst>
              <a:ext uri="{FF2B5EF4-FFF2-40B4-BE49-F238E27FC236}">
                <a16:creationId xmlns:a16="http://schemas.microsoft.com/office/drawing/2014/main" id="{D1E1D0C0-9E6F-4B98-9560-DF4BF51A2AEB}"/>
              </a:ext>
            </a:extLst>
          </p:cNvPr>
          <p:cNvCxnSpPr>
            <a:cxnSpLocks/>
          </p:cNvCxnSpPr>
          <p:nvPr/>
        </p:nvCxnSpPr>
        <p:spPr>
          <a:xfrm>
            <a:off x="2308021" y="4212784"/>
            <a:ext cx="1437094" cy="998626"/>
          </a:xfrm>
          <a:prstGeom prst="curvedConnector3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75BEC4A5-7C35-4FF3-8D60-FCE8763F8AF2}"/>
              </a:ext>
            </a:extLst>
          </p:cNvPr>
          <p:cNvCxnSpPr>
            <a:cxnSpLocks/>
            <a:stCxn id="7" idx="1"/>
            <a:endCxn id="75" idx="4"/>
          </p:cNvCxnSpPr>
          <p:nvPr/>
        </p:nvCxnSpPr>
        <p:spPr>
          <a:xfrm>
            <a:off x="3284304" y="3000105"/>
            <a:ext cx="470012" cy="35359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FAFC6D90-6242-4B5D-BF3D-70539E0ADFCD}"/>
              </a:ext>
            </a:extLst>
          </p:cNvPr>
          <p:cNvGrpSpPr/>
          <p:nvPr/>
        </p:nvGrpSpPr>
        <p:grpSpPr>
          <a:xfrm>
            <a:off x="6409219" y="758053"/>
            <a:ext cx="3101163" cy="2282560"/>
            <a:chOff x="7387325" y="703071"/>
            <a:chExt cx="3101163" cy="2282560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2E30508A-3B08-4A92-8F4D-E1F4A594F95B}"/>
                </a:ext>
              </a:extLst>
            </p:cNvPr>
            <p:cNvGrpSpPr/>
            <p:nvPr/>
          </p:nvGrpSpPr>
          <p:grpSpPr>
            <a:xfrm flipH="1">
              <a:off x="7387325" y="703071"/>
              <a:ext cx="3101163" cy="2282560"/>
              <a:chOff x="693443" y="788830"/>
              <a:chExt cx="3576221" cy="2393166"/>
            </a:xfrm>
          </p:grpSpPr>
          <p:grpSp>
            <p:nvGrpSpPr>
              <p:cNvPr id="39" name="Grupo 38">
                <a:extLst>
                  <a:ext uri="{FF2B5EF4-FFF2-40B4-BE49-F238E27FC236}">
                    <a16:creationId xmlns:a16="http://schemas.microsoft.com/office/drawing/2014/main" id="{034EE7AF-1418-4117-AF6A-189C6FD0757E}"/>
                  </a:ext>
                </a:extLst>
              </p:cNvPr>
              <p:cNvGrpSpPr/>
              <p:nvPr/>
            </p:nvGrpSpPr>
            <p:grpSpPr>
              <a:xfrm>
                <a:off x="693443" y="788830"/>
                <a:ext cx="3576221" cy="2393166"/>
                <a:chOff x="693443" y="788830"/>
                <a:chExt cx="3576221" cy="2393166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43" name="Grupo 42">
                  <a:extLst>
                    <a:ext uri="{FF2B5EF4-FFF2-40B4-BE49-F238E27FC236}">
                      <a16:creationId xmlns:a16="http://schemas.microsoft.com/office/drawing/2014/main" id="{7BC5E175-69BF-444D-A9FE-CAF96E13FBE2}"/>
                    </a:ext>
                  </a:extLst>
                </p:cNvPr>
                <p:cNvGrpSpPr/>
                <p:nvPr/>
              </p:nvGrpSpPr>
              <p:grpSpPr>
                <a:xfrm flipH="1">
                  <a:off x="911424" y="836712"/>
                  <a:ext cx="3264565" cy="2345284"/>
                  <a:chOff x="681768" y="-22886"/>
                  <a:chExt cx="2134739" cy="1329031"/>
                </a:xfrm>
                <a:gradFill flip="none" rotWithShape="1">
                  <a:gsLst>
                    <a:gs pos="0">
                      <a:srgbClr val="B5B5B7"/>
                    </a:gs>
                    <a:gs pos="22000">
                      <a:srgbClr val="E2E2E2"/>
                    </a:gs>
                    <a:gs pos="72000">
                      <a:srgbClr val="F7F7F7"/>
                    </a:gs>
                  </a:gsLst>
                  <a:lin ang="8100000" scaled="1"/>
                  <a:tileRect/>
                </a:gradFill>
              </p:grpSpPr>
              <p:sp>
                <p:nvSpPr>
                  <p:cNvPr id="45" name="Rectángulo: esquinas redondeadas 8">
                    <a:extLst>
                      <a:ext uri="{FF2B5EF4-FFF2-40B4-BE49-F238E27FC236}">
                        <a16:creationId xmlns:a16="http://schemas.microsoft.com/office/drawing/2014/main" id="{29865861-4F49-4C46-A18E-18B3AEBE50AC}"/>
                      </a:ext>
                    </a:extLst>
                  </p:cNvPr>
                  <p:cNvSpPr/>
                  <p:nvPr/>
                </p:nvSpPr>
                <p:spPr>
                  <a:xfrm>
                    <a:off x="681768" y="25302"/>
                    <a:ext cx="2134739" cy="128084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dk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46" name="Rectángulo: esquinas redondeadas 4">
                    <a:extLst>
                      <a:ext uri="{FF2B5EF4-FFF2-40B4-BE49-F238E27FC236}">
                        <a16:creationId xmlns:a16="http://schemas.microsoft.com/office/drawing/2014/main" id="{FC7EFA02-450B-49F3-B7CC-291C4DF10B1A}"/>
                      </a:ext>
                    </a:extLst>
                  </p:cNvPr>
                  <p:cNvSpPr txBox="1"/>
                  <p:nvPr/>
                </p:nvSpPr>
                <p:spPr>
                  <a:xfrm>
                    <a:off x="724836" y="-22886"/>
                    <a:ext cx="2009687" cy="1155791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142240" tIns="142240" rIns="142240" bIns="142240" numCol="1" spcCol="1270" anchor="t" anchorCtr="0">
                    <a:noAutofit/>
                  </a:bodyPr>
                  <a:lstStyle/>
                  <a:p>
                    <a:r>
                      <a:rPr lang="es-EC" sz="2000" dirty="0">
                        <a:solidFill>
                          <a:srgbClr val="F5659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Extractos de plantas</a:t>
                    </a:r>
                  </a:p>
                </p:txBody>
              </p:sp>
            </p:grpSp>
            <p:sp>
              <p:nvSpPr>
                <p:cNvPr id="44" name="Flecha: pentágono 6">
                  <a:extLst>
                    <a:ext uri="{FF2B5EF4-FFF2-40B4-BE49-F238E27FC236}">
                      <a16:creationId xmlns:a16="http://schemas.microsoft.com/office/drawing/2014/main" id="{C107F9EB-4066-4432-A85B-3F9F0BA5545D}"/>
                    </a:ext>
                  </a:extLst>
                </p:cNvPr>
                <p:cNvSpPr/>
                <p:nvPr/>
              </p:nvSpPr>
              <p:spPr>
                <a:xfrm rot="6485626">
                  <a:off x="1470028" y="12245"/>
                  <a:ext cx="2023052" cy="3576221"/>
                </a:xfrm>
                <a:prstGeom prst="chord">
                  <a:avLst>
                    <a:gd name="adj1" fmla="val 3796784"/>
                    <a:gd name="adj2" fmla="val 16580331"/>
                  </a:avLst>
                </a:prstGeom>
                <a:gradFill flip="none" rotWithShape="1">
                  <a:gsLst>
                    <a:gs pos="0">
                      <a:srgbClr val="D95D11"/>
                    </a:gs>
                    <a:gs pos="100000">
                      <a:srgbClr val="FFC000"/>
                    </a:gs>
                    <a:gs pos="59000">
                      <a:srgbClr val="FFFFD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C" dirty="0"/>
                </a:p>
              </p:txBody>
            </p:sp>
          </p:grpSp>
          <p:sp>
            <p:nvSpPr>
              <p:cNvPr id="40" name="Rectángulo: esquinas redondeadas 11">
                <a:extLst>
                  <a:ext uri="{FF2B5EF4-FFF2-40B4-BE49-F238E27FC236}">
                    <a16:creationId xmlns:a16="http://schemas.microsoft.com/office/drawing/2014/main" id="{C67860FA-88F2-4ABC-8EA9-DCFB07004548}"/>
                  </a:ext>
                </a:extLst>
              </p:cNvPr>
              <p:cNvSpPr/>
              <p:nvPr/>
            </p:nvSpPr>
            <p:spPr>
              <a:xfrm flipH="1">
                <a:off x="1271464" y="1198103"/>
                <a:ext cx="2544484" cy="1707536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6864C1A2-8E5D-4C8F-845D-CED65B3A5C1E}"/>
                </a:ext>
              </a:extLst>
            </p:cNvPr>
            <p:cNvSpPr txBox="1"/>
            <p:nvPr/>
          </p:nvSpPr>
          <p:spPr>
            <a:xfrm>
              <a:off x="7943212" y="1525603"/>
              <a:ext cx="198938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C" dirty="0">
                  <a:latin typeface="Calibri" panose="020F0502020204030204" pitchFamily="34" charset="0"/>
                  <a:cs typeface="Calibri" panose="020F0502020204030204" pitchFamily="34" charset="0"/>
                </a:rPr>
                <a:t>Producción natural por metabolismo</a:t>
              </a: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FEB80536-DDC4-48E6-8B54-462E117DBB3C}"/>
              </a:ext>
            </a:extLst>
          </p:cNvPr>
          <p:cNvGrpSpPr/>
          <p:nvPr/>
        </p:nvGrpSpPr>
        <p:grpSpPr>
          <a:xfrm>
            <a:off x="10351628" y="1076011"/>
            <a:ext cx="1785950" cy="1599885"/>
            <a:chOff x="1829628" y="750355"/>
            <a:chExt cx="1850451" cy="1374432"/>
          </a:xfrm>
        </p:grpSpPr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BEBF1736-8B84-4313-978D-A0B4F54B1B93}"/>
                </a:ext>
              </a:extLst>
            </p:cNvPr>
            <p:cNvSpPr/>
            <p:nvPr/>
          </p:nvSpPr>
          <p:spPr>
            <a:xfrm rot="5400000">
              <a:off x="2067638" y="512345"/>
              <a:ext cx="1374432" cy="1850451"/>
            </a:xfrm>
            <a:prstGeom prst="ellipse">
              <a:avLst/>
            </a:prstGeom>
            <a:gradFill flip="none" rotWithShape="1">
              <a:gsLst>
                <a:gs pos="7000">
                  <a:schemeClr val="accent1">
                    <a:lumMod val="25000"/>
                  </a:schemeClr>
                </a:gs>
                <a:gs pos="54000">
                  <a:srgbClr val="CDE9EB"/>
                </a:gs>
                <a:gs pos="99000">
                  <a:schemeClr val="accent1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4623BF84-C67D-4601-861C-01104B400869}"/>
                </a:ext>
              </a:extLst>
            </p:cNvPr>
            <p:cNvSpPr/>
            <p:nvPr/>
          </p:nvSpPr>
          <p:spPr>
            <a:xfrm flipH="1">
              <a:off x="2079929" y="937323"/>
              <a:ext cx="1349850" cy="1000495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sp>
        <p:nvSpPr>
          <p:cNvPr id="99" name="CuadroTexto 98">
            <a:extLst>
              <a:ext uri="{FF2B5EF4-FFF2-40B4-BE49-F238E27FC236}">
                <a16:creationId xmlns:a16="http://schemas.microsoft.com/office/drawing/2014/main" id="{1A55FA51-22DF-49A5-8198-E910813E2365}"/>
              </a:ext>
            </a:extLst>
          </p:cNvPr>
          <p:cNvSpPr txBox="1"/>
          <p:nvPr/>
        </p:nvSpPr>
        <p:spPr>
          <a:xfrm>
            <a:off x="10614249" y="1488252"/>
            <a:ext cx="13027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Mecanismos de control  - antioxidantes </a:t>
            </a:r>
          </a:p>
        </p:txBody>
      </p:sp>
      <p:cxnSp>
        <p:nvCxnSpPr>
          <p:cNvPr id="112" name="Conector: curvado 111">
            <a:extLst>
              <a:ext uri="{FF2B5EF4-FFF2-40B4-BE49-F238E27FC236}">
                <a16:creationId xmlns:a16="http://schemas.microsoft.com/office/drawing/2014/main" id="{A01394FE-DB08-48B6-9C22-1BCE080FBD1F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5533007" y="2376370"/>
            <a:ext cx="1065625" cy="2835040"/>
          </a:xfrm>
          <a:prstGeom prst="curvedConnector2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3" name="Conector: curvado 112">
            <a:extLst>
              <a:ext uri="{FF2B5EF4-FFF2-40B4-BE49-F238E27FC236}">
                <a16:creationId xmlns:a16="http://schemas.microsoft.com/office/drawing/2014/main" id="{7E6467F2-71FC-4482-AD43-F8C45DDF87E6}"/>
              </a:ext>
            </a:extLst>
          </p:cNvPr>
          <p:cNvCxnSpPr>
            <a:cxnSpLocks/>
            <a:stCxn id="75" idx="0"/>
          </p:cNvCxnSpPr>
          <p:nvPr/>
        </p:nvCxnSpPr>
        <p:spPr>
          <a:xfrm flipV="1">
            <a:off x="5540266" y="2299278"/>
            <a:ext cx="910068" cy="1054418"/>
          </a:xfrm>
          <a:prstGeom prst="curvedConnector2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4" name="Conector: curvado 113">
            <a:extLst>
              <a:ext uri="{FF2B5EF4-FFF2-40B4-BE49-F238E27FC236}">
                <a16:creationId xmlns:a16="http://schemas.microsoft.com/office/drawing/2014/main" id="{924EA4B8-CDE1-4212-85DE-4A99D6021AB5}"/>
              </a:ext>
            </a:extLst>
          </p:cNvPr>
          <p:cNvCxnSpPr>
            <a:cxnSpLocks/>
            <a:stCxn id="24" idx="0"/>
          </p:cNvCxnSpPr>
          <p:nvPr/>
        </p:nvCxnSpPr>
        <p:spPr>
          <a:xfrm>
            <a:off x="5479241" y="1485059"/>
            <a:ext cx="1011209" cy="741857"/>
          </a:xfrm>
          <a:prstGeom prst="curvedConnector3">
            <a:avLst>
              <a:gd name="adj1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8AC448AE-946A-4466-8AA4-3772E74A744D}"/>
              </a:ext>
            </a:extLst>
          </p:cNvPr>
          <p:cNvCxnSpPr>
            <a:cxnSpLocks/>
          </p:cNvCxnSpPr>
          <p:nvPr/>
        </p:nvCxnSpPr>
        <p:spPr>
          <a:xfrm>
            <a:off x="9321357" y="1889838"/>
            <a:ext cx="102041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83E3C078-76B3-4CBE-92A3-628779CC797C}"/>
              </a:ext>
            </a:extLst>
          </p:cNvPr>
          <p:cNvSpPr/>
          <p:nvPr/>
        </p:nvSpPr>
        <p:spPr>
          <a:xfrm>
            <a:off x="68725" y="6365560"/>
            <a:ext cx="2160240" cy="37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Singh et al., (2017) </a:t>
            </a:r>
            <a:endParaRPr lang="es-EC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6" name="Grupo 125">
            <a:extLst>
              <a:ext uri="{FF2B5EF4-FFF2-40B4-BE49-F238E27FC236}">
                <a16:creationId xmlns:a16="http://schemas.microsoft.com/office/drawing/2014/main" id="{9E9FF758-B8DF-413C-87FE-D39C9A0E9C5C}"/>
              </a:ext>
            </a:extLst>
          </p:cNvPr>
          <p:cNvGrpSpPr/>
          <p:nvPr/>
        </p:nvGrpSpPr>
        <p:grpSpPr>
          <a:xfrm flipH="1">
            <a:off x="6710620" y="4542953"/>
            <a:ext cx="3218195" cy="1296710"/>
            <a:chOff x="681768" y="6498"/>
            <a:chExt cx="2161142" cy="1299647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EECAC71C-F3DC-44DD-8F7E-15753DC56267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28" name="Rectángulo: esquinas redondeadas 4">
              <a:extLst>
                <a:ext uri="{FF2B5EF4-FFF2-40B4-BE49-F238E27FC236}">
                  <a16:creationId xmlns:a16="http://schemas.microsoft.com/office/drawing/2014/main" id="{79F371A8-DD08-45A7-A919-B46ABBB10262}"/>
                </a:ext>
              </a:extLst>
            </p:cNvPr>
            <p:cNvSpPr txBox="1"/>
            <p:nvPr/>
          </p:nvSpPr>
          <p:spPr>
            <a:xfrm>
              <a:off x="833223" y="6498"/>
              <a:ext cx="2009687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285750" indent="-285750" algn="r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Metabolitos secundarios como mecanismo de defensa  </a:t>
              </a:r>
              <a:endParaRPr lang="es-EC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B2574D24-F0CC-42F0-8EA7-BF27EC440832}"/>
              </a:ext>
            </a:extLst>
          </p:cNvPr>
          <p:cNvGrpSpPr/>
          <p:nvPr/>
        </p:nvGrpSpPr>
        <p:grpSpPr>
          <a:xfrm flipH="1">
            <a:off x="7808324" y="3111363"/>
            <a:ext cx="3533864" cy="1417085"/>
            <a:chOff x="681768" y="-48466"/>
            <a:chExt cx="2134739" cy="1354611"/>
          </a:xfrm>
          <a:gradFill flip="none" rotWithShape="1">
            <a:gsLst>
              <a:gs pos="0">
                <a:srgbClr val="B5B5B7"/>
              </a:gs>
              <a:gs pos="22000">
                <a:srgbClr val="E2E2E2"/>
              </a:gs>
              <a:gs pos="72000">
                <a:srgbClr val="F7F7F7"/>
              </a:gs>
            </a:gsLst>
            <a:lin ang="8100000" scaled="1"/>
            <a:tileRect/>
          </a:gradFill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9354BCD9-4DF4-4AE9-9D27-87E8F10B9DE6}"/>
                </a:ext>
              </a:extLst>
            </p:cNvPr>
            <p:cNvSpPr/>
            <p:nvPr/>
          </p:nvSpPr>
          <p:spPr>
            <a:xfrm>
              <a:off x="681768" y="25302"/>
              <a:ext cx="2134739" cy="12808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31" name="Rectángulo: esquinas redondeadas 4">
              <a:extLst>
                <a:ext uri="{FF2B5EF4-FFF2-40B4-BE49-F238E27FC236}">
                  <a16:creationId xmlns:a16="http://schemas.microsoft.com/office/drawing/2014/main" id="{D7B6FBCD-1049-4506-9178-7E23355EBD6F}"/>
                </a:ext>
              </a:extLst>
            </p:cNvPr>
            <p:cNvSpPr txBox="1"/>
            <p:nvPr/>
          </p:nvSpPr>
          <p:spPr>
            <a:xfrm>
              <a:off x="775672" y="-48466"/>
              <a:ext cx="1619162" cy="115579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0">
              <a:noAutofit/>
            </a:bodyPr>
            <a:lstStyle/>
            <a:p>
              <a:r>
                <a:rPr lang="es-EC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Algas</a:t>
              </a:r>
              <a:endParaRPr lang="es-E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Fuente alimenticia, productos industriales 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s-E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Fuente importante de fármacos activos</a:t>
              </a:r>
              <a:endParaRPr lang="es-EC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2" name="Lágrima 131">
            <a:extLst>
              <a:ext uri="{FF2B5EF4-FFF2-40B4-BE49-F238E27FC236}">
                <a16:creationId xmlns:a16="http://schemas.microsoft.com/office/drawing/2014/main" id="{16C45D04-AA0F-4324-87CA-63B9FDAD87F5}"/>
              </a:ext>
            </a:extLst>
          </p:cNvPr>
          <p:cNvSpPr/>
          <p:nvPr/>
        </p:nvSpPr>
        <p:spPr>
          <a:xfrm>
            <a:off x="9720535" y="4442884"/>
            <a:ext cx="1621653" cy="1396779"/>
          </a:xfrm>
          <a:prstGeom prst="teardrop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56592"/>
              </a:gs>
              <a:gs pos="100000">
                <a:srgbClr val="FDB5C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3" name="Lágrima 132">
            <a:extLst>
              <a:ext uri="{FF2B5EF4-FFF2-40B4-BE49-F238E27FC236}">
                <a16:creationId xmlns:a16="http://schemas.microsoft.com/office/drawing/2014/main" id="{29F0995F-500D-4330-9054-B12544CD084C}"/>
              </a:ext>
            </a:extLst>
          </p:cNvPr>
          <p:cNvSpPr/>
          <p:nvPr/>
        </p:nvSpPr>
        <p:spPr>
          <a:xfrm rot="16200000" flipH="1">
            <a:off x="6868545" y="3051620"/>
            <a:ext cx="1384437" cy="1621653"/>
          </a:xfrm>
          <a:prstGeom prst="teardrop">
            <a:avLst/>
          </a:prstGeom>
          <a:gradFill flip="none" rotWithShape="1">
            <a:gsLst>
              <a:gs pos="0">
                <a:srgbClr val="D95D11"/>
              </a:gs>
              <a:gs pos="50000">
                <a:srgbClr val="6BD3AB"/>
              </a:gs>
              <a:gs pos="100000">
                <a:srgbClr val="C1F9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id="{D2219342-F896-44AE-8F0D-ACB83AE1C7A1}"/>
              </a:ext>
            </a:extLst>
          </p:cNvPr>
          <p:cNvSpPr/>
          <p:nvPr/>
        </p:nvSpPr>
        <p:spPr>
          <a:xfrm>
            <a:off x="6490450" y="3261670"/>
            <a:ext cx="212474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200" b="1" dirty="0">
              <a:solidFill>
                <a:srgbClr val="D95D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09889926-8958-47D2-B369-8D2DFCE25B30}"/>
              </a:ext>
            </a:extLst>
          </p:cNvPr>
          <p:cNvSpPr/>
          <p:nvPr/>
        </p:nvSpPr>
        <p:spPr>
          <a:xfrm>
            <a:off x="6952837" y="3376257"/>
            <a:ext cx="1191958" cy="1007125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  <a:effectLst>
            <a:glow rad="127000">
              <a:schemeClr val="accent1">
                <a:alpha val="40000"/>
              </a:schemeClr>
            </a:glow>
            <a:softEdge rad="1270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98289995-108B-40D4-8E95-0BD33F9A6962}"/>
              </a:ext>
            </a:extLst>
          </p:cNvPr>
          <p:cNvSpPr/>
          <p:nvPr/>
        </p:nvSpPr>
        <p:spPr>
          <a:xfrm>
            <a:off x="9936784" y="4629104"/>
            <a:ext cx="1303920" cy="927503"/>
          </a:xfrm>
          <a:prstGeom prst="rect">
            <a:avLst/>
          </a:prstGeom>
          <a:blipFill rotWithShape="1">
            <a:blip r:embed="rId5"/>
            <a:srcRect/>
            <a:stretch>
              <a:fillRect t="-8000" b="-8000"/>
            </a:stretch>
          </a:blipFill>
          <a:ln>
            <a:noFill/>
          </a:ln>
          <a:effectLst>
            <a:glow rad="127000">
              <a:schemeClr val="accent1">
                <a:alpha val="40000"/>
              </a:schemeClr>
            </a:glow>
            <a:softEdge rad="1270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9" name="CuadroTexto 158">
            <a:extLst>
              <a:ext uri="{FF2B5EF4-FFF2-40B4-BE49-F238E27FC236}">
                <a16:creationId xmlns:a16="http://schemas.microsoft.com/office/drawing/2014/main" id="{1B3C3782-F7B9-4D6D-9C23-55A4266C04A8}"/>
              </a:ext>
            </a:extLst>
          </p:cNvPr>
          <p:cNvSpPr txBox="1"/>
          <p:nvPr/>
        </p:nvSpPr>
        <p:spPr>
          <a:xfrm>
            <a:off x="53521" y="5892412"/>
            <a:ext cx="3559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>
                <a:latin typeface="Calibri" panose="020F0502020204030204" pitchFamily="34" charset="0"/>
                <a:cs typeface="Calibri" panose="020F0502020204030204" pitchFamily="34" charset="0"/>
              </a:rPr>
              <a:t>Figura 1. 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Efecto de R.L. en célula sana</a:t>
            </a:r>
          </a:p>
        </p:txBody>
      </p:sp>
      <p:pic>
        <p:nvPicPr>
          <p:cNvPr id="63" name="Picture 1" descr="C:\Users\XAVIER\Desktop\Comunicado-2-1.jpg">
            <a:extLst>
              <a:ext uri="{FF2B5EF4-FFF2-40B4-BE49-F238E27FC236}">
                <a16:creationId xmlns:a16="http://schemas.microsoft.com/office/drawing/2014/main" id="{4A680771-25F6-4DE7-889E-915B88D7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1969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676410" y="-31329"/>
            <a:ext cx="91440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</a:p>
        </p:txBody>
      </p:sp>
      <p:pic>
        <p:nvPicPr>
          <p:cNvPr id="10" name="Picture 1" descr="C:\Users\XAVIER\Desktop\Comunicado-2-1.jpg">
            <a:extLst>
              <a:ext uri="{FF2B5EF4-FFF2-40B4-BE49-F238E27FC236}">
                <a16:creationId xmlns:a16="http://schemas.microsoft.com/office/drawing/2014/main" id="{C508102D-1DCF-41F5-BF19-3375FB5C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93B6E547-0A0C-45CF-A6C2-DF8A9C6918D6}"/>
              </a:ext>
            </a:extLst>
          </p:cNvPr>
          <p:cNvGrpSpPr/>
          <p:nvPr/>
        </p:nvGrpSpPr>
        <p:grpSpPr>
          <a:xfrm>
            <a:off x="142605" y="1663340"/>
            <a:ext cx="4680262" cy="3890901"/>
            <a:chOff x="371590" y="1606303"/>
            <a:chExt cx="5186729" cy="4115271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679B0AB-1527-4DC4-9350-469E1EC0C029}"/>
                </a:ext>
              </a:extLst>
            </p:cNvPr>
            <p:cNvGrpSpPr/>
            <p:nvPr/>
          </p:nvGrpSpPr>
          <p:grpSpPr>
            <a:xfrm>
              <a:off x="371590" y="1606303"/>
              <a:ext cx="5186729" cy="4115271"/>
              <a:chOff x="3832" y="0"/>
              <a:chExt cx="7844465" cy="1368152"/>
            </a:xfrm>
          </p:grpSpPr>
          <p:sp>
            <p:nvSpPr>
              <p:cNvPr id="8" name="Rectángulo: esquinas redondeadas 7">
                <a:extLst>
                  <a:ext uri="{FF2B5EF4-FFF2-40B4-BE49-F238E27FC236}">
                    <a16:creationId xmlns:a16="http://schemas.microsoft.com/office/drawing/2014/main" id="{58CB9DDF-1C5A-4330-A121-E0090B4E5FB3}"/>
                  </a:ext>
                </a:extLst>
              </p:cNvPr>
              <p:cNvSpPr/>
              <p:nvPr/>
            </p:nvSpPr>
            <p:spPr>
              <a:xfrm>
                <a:off x="3832" y="0"/>
                <a:ext cx="7841207" cy="1368152"/>
              </a:xfrm>
              <a:prstGeom prst="ellips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endParaRPr lang="es-EC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Rectángulo: esquinas redondeadas 4">
                <a:extLst>
                  <a:ext uri="{FF2B5EF4-FFF2-40B4-BE49-F238E27FC236}">
                    <a16:creationId xmlns:a16="http://schemas.microsoft.com/office/drawing/2014/main" id="{6309FF8A-5BF0-41A2-862B-5AE350A7B58A}"/>
                  </a:ext>
                </a:extLst>
              </p:cNvPr>
              <p:cNvSpPr txBox="1"/>
              <p:nvPr/>
            </p:nvSpPr>
            <p:spPr>
              <a:xfrm>
                <a:off x="7090" y="0"/>
                <a:ext cx="7841207" cy="1368152"/>
              </a:xfrm>
              <a:prstGeom prst="ellipse">
                <a:avLst/>
              </a:prstGeom>
              <a:ln>
                <a:noFill/>
                <a:prstDash val="sys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 sz="20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dirty="0"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Evaluar la fitoquímica y el carácter antioxidante de variedades de algas marinas Chlorophyta, Phaeophyta y Rodophyta procedentes de la zona costera de Manabí - Ecuador</a:t>
                </a:r>
              </a:p>
            </p:txBody>
          </p:sp>
        </p:grp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7C37AF7-8322-4FBA-8F41-6984C617CBFC}"/>
                </a:ext>
              </a:extLst>
            </p:cNvPr>
            <p:cNvSpPr txBox="1"/>
            <p:nvPr/>
          </p:nvSpPr>
          <p:spPr>
            <a:xfrm>
              <a:off x="1703736" y="1925216"/>
              <a:ext cx="2520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General</a:t>
              </a:r>
            </a:p>
          </p:txBody>
        </p:sp>
        <p:sp>
          <p:nvSpPr>
            <p:cNvPr id="6" name="Flecha: pentágono 5">
              <a:extLst>
                <a:ext uri="{FF2B5EF4-FFF2-40B4-BE49-F238E27FC236}">
                  <a16:creationId xmlns:a16="http://schemas.microsoft.com/office/drawing/2014/main" id="{0414B165-8770-4A95-9B6C-A69CB1EAF5DE}"/>
                </a:ext>
              </a:extLst>
            </p:cNvPr>
            <p:cNvSpPr/>
            <p:nvPr/>
          </p:nvSpPr>
          <p:spPr>
            <a:xfrm>
              <a:off x="1415703" y="2420589"/>
              <a:ext cx="3096344" cy="162818"/>
            </a:xfrm>
            <a:prstGeom prst="homePlate">
              <a:avLst/>
            </a:prstGeom>
            <a:gradFill flip="none" rotWithShape="1">
              <a:gsLst>
                <a:gs pos="0">
                  <a:srgbClr val="B28858"/>
                </a:gs>
                <a:gs pos="77000">
                  <a:srgbClr val="459E8B"/>
                </a:gs>
                <a:gs pos="76000">
                  <a:srgbClr val="5EAE78"/>
                </a:gs>
                <a:gs pos="24000">
                  <a:srgbClr val="BE6D5B"/>
                </a:gs>
                <a:gs pos="52000">
                  <a:srgbClr val="92D050"/>
                </a:gs>
                <a:gs pos="100000">
                  <a:srgbClr val="0070C0"/>
                </a:gs>
                <a:gs pos="0">
                  <a:srgbClr val="E11F64"/>
                </a:gs>
              </a:gsLst>
              <a:lin ang="10800000" scaled="1"/>
              <a:tileRect/>
            </a:gradFill>
            <a:ln>
              <a:noFill/>
            </a:ln>
            <a:effectLst>
              <a:glow rad="609600">
                <a:schemeClr val="accent1">
                  <a:alpha val="0"/>
                </a:schemeClr>
              </a:glo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Rectángulo: esquinas redondeadas 4">
            <a:extLst>
              <a:ext uri="{FF2B5EF4-FFF2-40B4-BE49-F238E27FC236}">
                <a16:creationId xmlns:a16="http://schemas.microsoft.com/office/drawing/2014/main" id="{D9E9229F-C984-46B6-B70E-6550EF940E7C}"/>
              </a:ext>
            </a:extLst>
          </p:cNvPr>
          <p:cNvSpPr txBox="1"/>
          <p:nvPr/>
        </p:nvSpPr>
        <p:spPr>
          <a:xfrm>
            <a:off x="6096000" y="2017490"/>
            <a:ext cx="5724410" cy="1228138"/>
          </a:xfrm>
          <a:prstGeom prst="flowChartTerminator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720" tIns="34290" rIns="45720" bIns="34290" numCol="1" spcCol="1270" anchor="ctr" anchorCtr="0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s-EC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Identificar mediante tamizaje fitoquímico la presencia o ausencia de diversos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tipos de metabolitos secundarios en los extractos polares de algas.</a:t>
            </a:r>
          </a:p>
        </p:txBody>
      </p:sp>
      <p:sp>
        <p:nvSpPr>
          <p:cNvPr id="13" name="Rectángulo: esquinas redondeadas 4">
            <a:extLst>
              <a:ext uri="{FF2B5EF4-FFF2-40B4-BE49-F238E27FC236}">
                <a16:creationId xmlns:a16="http://schemas.microsoft.com/office/drawing/2014/main" id="{8B9872C4-FB91-406B-A80F-67F66DA62A9A}"/>
              </a:ext>
            </a:extLst>
          </p:cNvPr>
          <p:cNvSpPr txBox="1"/>
          <p:nvPr/>
        </p:nvSpPr>
        <p:spPr>
          <a:xfrm>
            <a:off x="6106860" y="3485585"/>
            <a:ext cx="5724410" cy="1146359"/>
          </a:xfrm>
          <a:prstGeom prst="flowChartTerminator">
            <a:avLst/>
          </a:prstGeom>
          <a:ln>
            <a:solidFill>
              <a:srgbClr val="F5659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720" tIns="34290" rIns="45720" bIns="34290" numCol="1" spcCol="1270" anchor="ctr" anchorCtr="0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Determinar el contenido de fenoles mediante el método de </a:t>
            </a:r>
            <a:r>
              <a:rPr lang="es-EC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Folin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s-EC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Ciocalteu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ángulo: esquinas redondeadas 4">
            <a:extLst>
              <a:ext uri="{FF2B5EF4-FFF2-40B4-BE49-F238E27FC236}">
                <a16:creationId xmlns:a16="http://schemas.microsoft.com/office/drawing/2014/main" id="{FECE1426-B961-4335-80A1-DE4636868169}"/>
              </a:ext>
            </a:extLst>
          </p:cNvPr>
          <p:cNvSpPr txBox="1"/>
          <p:nvPr/>
        </p:nvSpPr>
        <p:spPr>
          <a:xfrm>
            <a:off x="5313587" y="4803995"/>
            <a:ext cx="5771052" cy="1146359"/>
          </a:xfrm>
          <a:prstGeom prst="flowChartTerminator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720" tIns="34290" rIns="45720" bIns="34290" numCol="1" spcCol="1270" anchor="ctr" anchorCtr="0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Evaluar la capacidad antioxidante de los extractos aislados, mediante el método DPPH, ABTS y FRAP. </a:t>
            </a:r>
          </a:p>
        </p:txBody>
      </p:sp>
      <p:sp>
        <p:nvSpPr>
          <p:cNvPr id="15" name="Rectángulo: esquinas redondeadas 4">
            <a:extLst>
              <a:ext uri="{FF2B5EF4-FFF2-40B4-BE49-F238E27FC236}">
                <a16:creationId xmlns:a16="http://schemas.microsoft.com/office/drawing/2014/main" id="{7404DCB5-4A76-46CE-AC9D-4D1CBB2B6CA2}"/>
              </a:ext>
            </a:extLst>
          </p:cNvPr>
          <p:cNvSpPr txBox="1"/>
          <p:nvPr/>
        </p:nvSpPr>
        <p:spPr>
          <a:xfrm>
            <a:off x="5208223" y="738904"/>
            <a:ext cx="5922732" cy="1138336"/>
          </a:xfrm>
          <a:prstGeom prst="flowChartTerminator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5720" tIns="34290" rIns="45720" bIns="34290" numCol="1" spcCol="1270" anchor="ctr" anchorCtr="0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630555" algn="l"/>
              </a:tabLst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Realizar el muestreo de varias especies de algas de la provincia de Manabí – Ecuador. 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D6F8281-BAE8-432E-8A4F-4F52B93B712D}"/>
              </a:ext>
            </a:extLst>
          </p:cNvPr>
          <p:cNvGrpSpPr/>
          <p:nvPr/>
        </p:nvGrpSpPr>
        <p:grpSpPr>
          <a:xfrm>
            <a:off x="4445344" y="4796830"/>
            <a:ext cx="1528390" cy="1337850"/>
            <a:chOff x="5271371" y="424311"/>
            <a:chExt cx="1516726" cy="1453885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8C1C19B0-30D5-4D67-B0CF-D2C43A04EC22}"/>
                </a:ext>
              </a:extLst>
            </p:cNvPr>
            <p:cNvGrpSpPr/>
            <p:nvPr/>
          </p:nvGrpSpPr>
          <p:grpSpPr>
            <a:xfrm>
              <a:off x="5271371" y="424311"/>
              <a:ext cx="1516726" cy="1453885"/>
              <a:chOff x="5227130" y="545609"/>
              <a:chExt cx="1539407" cy="1577434"/>
            </a:xfrm>
          </p:grpSpPr>
          <p:sp>
            <p:nvSpPr>
              <p:cNvPr id="11" name="Bocadillo: ovalado 10">
                <a:extLst>
                  <a:ext uri="{FF2B5EF4-FFF2-40B4-BE49-F238E27FC236}">
                    <a16:creationId xmlns:a16="http://schemas.microsoft.com/office/drawing/2014/main" id="{DBCE797F-55C0-4701-871F-25B5E1D2B67F}"/>
                  </a:ext>
                </a:extLst>
              </p:cNvPr>
              <p:cNvSpPr/>
              <p:nvPr/>
            </p:nvSpPr>
            <p:spPr>
              <a:xfrm rot="6563651">
                <a:off x="5192351" y="665109"/>
                <a:ext cx="1452260" cy="1224993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ED6B1B"/>
                  </a:gs>
                  <a:gs pos="42000">
                    <a:srgbClr val="FCD220"/>
                  </a:gs>
                  <a:gs pos="100000">
                    <a:srgbClr val="FFFFAB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7" name="Cuerda 16">
                <a:extLst>
                  <a:ext uri="{FF2B5EF4-FFF2-40B4-BE49-F238E27FC236}">
                    <a16:creationId xmlns:a16="http://schemas.microsoft.com/office/drawing/2014/main" id="{F088A6AD-A4F2-4916-B66F-AEAF13B64ABA}"/>
                  </a:ext>
                </a:extLst>
              </p:cNvPr>
              <p:cNvSpPr/>
              <p:nvPr/>
            </p:nvSpPr>
            <p:spPr>
              <a:xfrm rot="11622324">
                <a:off x="5227130" y="545609"/>
                <a:ext cx="1539407" cy="1577434"/>
              </a:xfrm>
              <a:prstGeom prst="chord">
                <a:avLst>
                  <a:gd name="adj1" fmla="val 4454590"/>
                  <a:gd name="adj2" fmla="val 155544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28B08531-8F23-4897-8583-3ABD4F895CC4}"/>
                </a:ext>
              </a:extLst>
            </p:cNvPr>
            <p:cNvSpPr/>
            <p:nvPr/>
          </p:nvSpPr>
          <p:spPr>
            <a:xfrm rot="706946" flipH="1">
              <a:off x="5488613" y="566991"/>
              <a:ext cx="1109643" cy="1079127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E902B561-B581-4808-B8AC-34756B391045}"/>
              </a:ext>
            </a:extLst>
          </p:cNvPr>
          <p:cNvGrpSpPr/>
          <p:nvPr/>
        </p:nvGrpSpPr>
        <p:grpSpPr>
          <a:xfrm>
            <a:off x="5171995" y="3428069"/>
            <a:ext cx="1528390" cy="1337850"/>
            <a:chOff x="5271371" y="424311"/>
            <a:chExt cx="1516726" cy="1453885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E49317DC-A50B-44AC-84F5-D1C042B1C855}"/>
                </a:ext>
              </a:extLst>
            </p:cNvPr>
            <p:cNvGrpSpPr/>
            <p:nvPr/>
          </p:nvGrpSpPr>
          <p:grpSpPr>
            <a:xfrm>
              <a:off x="5271371" y="424311"/>
              <a:ext cx="1516726" cy="1453885"/>
              <a:chOff x="5227130" y="545609"/>
              <a:chExt cx="1539407" cy="1577434"/>
            </a:xfrm>
          </p:grpSpPr>
          <p:sp>
            <p:nvSpPr>
              <p:cNvPr id="53" name="Bocadillo: ovalado 52">
                <a:extLst>
                  <a:ext uri="{FF2B5EF4-FFF2-40B4-BE49-F238E27FC236}">
                    <a16:creationId xmlns:a16="http://schemas.microsoft.com/office/drawing/2014/main" id="{3F296A25-A2BD-481C-9EAF-10D4186EF221}"/>
                  </a:ext>
                </a:extLst>
              </p:cNvPr>
              <p:cNvSpPr/>
              <p:nvPr/>
            </p:nvSpPr>
            <p:spPr>
              <a:xfrm rot="5156491">
                <a:off x="5192351" y="665109"/>
                <a:ext cx="1452260" cy="1224993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E11F64"/>
                  </a:gs>
                  <a:gs pos="26000">
                    <a:srgbClr val="F56592"/>
                  </a:gs>
                  <a:gs pos="76000">
                    <a:srgbClr val="FEC6D3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54" name="Cuerda 53">
                <a:extLst>
                  <a:ext uri="{FF2B5EF4-FFF2-40B4-BE49-F238E27FC236}">
                    <a16:creationId xmlns:a16="http://schemas.microsoft.com/office/drawing/2014/main" id="{287FA017-26A5-489F-901B-CBEB4ACE5949}"/>
                  </a:ext>
                </a:extLst>
              </p:cNvPr>
              <p:cNvSpPr/>
              <p:nvPr/>
            </p:nvSpPr>
            <p:spPr>
              <a:xfrm rot="11622324">
                <a:off x="5227130" y="545609"/>
                <a:ext cx="1539407" cy="1577434"/>
              </a:xfrm>
              <a:prstGeom prst="chord">
                <a:avLst>
                  <a:gd name="adj1" fmla="val 4454590"/>
                  <a:gd name="adj2" fmla="val 155544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9FA11AB3-7728-4B6F-883C-97832AFC8688}"/>
                </a:ext>
              </a:extLst>
            </p:cNvPr>
            <p:cNvSpPr/>
            <p:nvPr/>
          </p:nvSpPr>
          <p:spPr>
            <a:xfrm rot="706946" flipH="1">
              <a:off x="5500803" y="562975"/>
              <a:ext cx="1109643" cy="1079127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D19AC6CA-AEFC-41C6-B712-54BDFFD0E565}"/>
              </a:ext>
            </a:extLst>
          </p:cNvPr>
          <p:cNvGrpSpPr/>
          <p:nvPr/>
        </p:nvGrpSpPr>
        <p:grpSpPr>
          <a:xfrm>
            <a:off x="5107842" y="2001274"/>
            <a:ext cx="1528390" cy="1337850"/>
            <a:chOff x="5271371" y="424311"/>
            <a:chExt cx="1516726" cy="1453885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73D9EA56-1173-48E9-B7A1-C422003C3474}"/>
                </a:ext>
              </a:extLst>
            </p:cNvPr>
            <p:cNvGrpSpPr/>
            <p:nvPr/>
          </p:nvGrpSpPr>
          <p:grpSpPr>
            <a:xfrm>
              <a:off x="5271371" y="424311"/>
              <a:ext cx="1516726" cy="1453885"/>
              <a:chOff x="5227130" y="545609"/>
              <a:chExt cx="1539407" cy="1577434"/>
            </a:xfrm>
          </p:grpSpPr>
          <p:sp>
            <p:nvSpPr>
              <p:cNvPr id="58" name="Bocadillo: ovalado 57">
                <a:extLst>
                  <a:ext uri="{FF2B5EF4-FFF2-40B4-BE49-F238E27FC236}">
                    <a16:creationId xmlns:a16="http://schemas.microsoft.com/office/drawing/2014/main" id="{CBAC3EEB-CE21-4DFC-BFA7-9707AEEC444D}"/>
                  </a:ext>
                </a:extLst>
              </p:cNvPr>
              <p:cNvSpPr/>
              <p:nvPr/>
            </p:nvSpPr>
            <p:spPr>
              <a:xfrm rot="3650636">
                <a:off x="5192351" y="665109"/>
                <a:ext cx="1452260" cy="1224993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0070C0"/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rgbClr val="D6ECE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59" name="Cuerda 58">
                <a:extLst>
                  <a:ext uri="{FF2B5EF4-FFF2-40B4-BE49-F238E27FC236}">
                    <a16:creationId xmlns:a16="http://schemas.microsoft.com/office/drawing/2014/main" id="{5C2EC52A-BF49-4EA6-B196-3B0A6EF928F6}"/>
                  </a:ext>
                </a:extLst>
              </p:cNvPr>
              <p:cNvSpPr/>
              <p:nvPr/>
            </p:nvSpPr>
            <p:spPr>
              <a:xfrm rot="11622324">
                <a:off x="5227130" y="545609"/>
                <a:ext cx="1539407" cy="1577434"/>
              </a:xfrm>
              <a:prstGeom prst="chord">
                <a:avLst>
                  <a:gd name="adj1" fmla="val 4454590"/>
                  <a:gd name="adj2" fmla="val 155544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B724380D-EA58-4887-AE19-59D534BE4BC8}"/>
                </a:ext>
              </a:extLst>
            </p:cNvPr>
            <p:cNvSpPr/>
            <p:nvPr/>
          </p:nvSpPr>
          <p:spPr>
            <a:xfrm rot="706946" flipH="1">
              <a:off x="5488613" y="566991"/>
              <a:ext cx="1109643" cy="1079127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3F63A1D1-A9CD-4F92-BEDC-F41B292CD604}"/>
              </a:ext>
            </a:extLst>
          </p:cNvPr>
          <p:cNvGrpSpPr/>
          <p:nvPr/>
        </p:nvGrpSpPr>
        <p:grpSpPr>
          <a:xfrm>
            <a:off x="4333447" y="654232"/>
            <a:ext cx="1528390" cy="1337850"/>
            <a:chOff x="5271371" y="424311"/>
            <a:chExt cx="1516726" cy="1453885"/>
          </a:xfrm>
        </p:grpSpPr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003821C0-B3E6-4DE8-B796-8DC3E89DD24E}"/>
                </a:ext>
              </a:extLst>
            </p:cNvPr>
            <p:cNvGrpSpPr/>
            <p:nvPr/>
          </p:nvGrpSpPr>
          <p:grpSpPr>
            <a:xfrm>
              <a:off x="5271371" y="424311"/>
              <a:ext cx="1516726" cy="1453885"/>
              <a:chOff x="5227130" y="545609"/>
              <a:chExt cx="1539407" cy="1577434"/>
            </a:xfrm>
          </p:grpSpPr>
          <p:sp>
            <p:nvSpPr>
              <p:cNvPr id="63" name="Bocadillo: ovalado 62">
                <a:extLst>
                  <a:ext uri="{FF2B5EF4-FFF2-40B4-BE49-F238E27FC236}">
                    <a16:creationId xmlns:a16="http://schemas.microsoft.com/office/drawing/2014/main" id="{EAA6A967-68A0-4AD3-A34D-F8A6C0AF215F}"/>
                  </a:ext>
                </a:extLst>
              </p:cNvPr>
              <p:cNvSpPr/>
              <p:nvPr/>
            </p:nvSpPr>
            <p:spPr>
              <a:xfrm rot="2300640">
                <a:off x="5298198" y="560590"/>
                <a:ext cx="1240566" cy="1434029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23000">
                    <a:srgbClr val="92D050"/>
                  </a:gs>
                  <a:gs pos="74000">
                    <a:srgbClr val="CAFEC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64" name="Cuerda 63">
                <a:extLst>
                  <a:ext uri="{FF2B5EF4-FFF2-40B4-BE49-F238E27FC236}">
                    <a16:creationId xmlns:a16="http://schemas.microsoft.com/office/drawing/2014/main" id="{24EE23FE-0BA9-4353-A073-77AEDCF865DA}"/>
                  </a:ext>
                </a:extLst>
              </p:cNvPr>
              <p:cNvSpPr/>
              <p:nvPr/>
            </p:nvSpPr>
            <p:spPr>
              <a:xfrm rot="11622324">
                <a:off x="5227130" y="545609"/>
                <a:ext cx="1539407" cy="1577434"/>
              </a:xfrm>
              <a:prstGeom prst="chord">
                <a:avLst>
                  <a:gd name="adj1" fmla="val 4454590"/>
                  <a:gd name="adj2" fmla="val 155544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2920ACCD-5FD3-432B-B004-01A03B3A2739}"/>
                </a:ext>
              </a:extLst>
            </p:cNvPr>
            <p:cNvSpPr/>
            <p:nvPr/>
          </p:nvSpPr>
          <p:spPr>
            <a:xfrm rot="706946" flipH="1">
              <a:off x="5488613" y="566991"/>
              <a:ext cx="1109643" cy="1079127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221926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442280" y="-1906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-312712" y="6381328"/>
            <a:ext cx="3312368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García –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Galza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(2014)</a:t>
            </a:r>
          </a:p>
          <a:p>
            <a:pPr algn="ctr"/>
            <a:endParaRPr lang="es-EC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 descr="C:\Users\XAVIER\Desktop\Comunicado-2-1.jpg">
            <a:extLst>
              <a:ext uri="{FF2B5EF4-FFF2-40B4-BE49-F238E27FC236}">
                <a16:creationId xmlns:a16="http://schemas.microsoft.com/office/drawing/2014/main" id="{365B33EF-0244-4A3C-B198-F831F341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2CD7035C-3B96-4667-9EB7-3B7E5679647E}"/>
              </a:ext>
            </a:extLst>
          </p:cNvPr>
          <p:cNvGrpSpPr/>
          <p:nvPr/>
        </p:nvGrpSpPr>
        <p:grpSpPr>
          <a:xfrm rot="19762534">
            <a:off x="2247549" y="1014683"/>
            <a:ext cx="2114333" cy="2038900"/>
            <a:chOff x="2223828" y="659649"/>
            <a:chExt cx="2114333" cy="203890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6AFA53D5-6160-44BC-AF87-E9E5A89301CA}"/>
                </a:ext>
              </a:extLst>
            </p:cNvPr>
            <p:cNvGrpSpPr/>
            <p:nvPr/>
          </p:nvGrpSpPr>
          <p:grpSpPr>
            <a:xfrm rot="18406136">
              <a:off x="2261545" y="621932"/>
              <a:ext cx="2038900" cy="2114333"/>
              <a:chOff x="5311759" y="518191"/>
              <a:chExt cx="1222288" cy="1231961"/>
            </a:xfrm>
          </p:grpSpPr>
          <p:sp>
            <p:nvSpPr>
              <p:cNvPr id="19" name="Bocadillo: ovalado 18">
                <a:extLst>
                  <a:ext uri="{FF2B5EF4-FFF2-40B4-BE49-F238E27FC236}">
                    <a16:creationId xmlns:a16="http://schemas.microsoft.com/office/drawing/2014/main" id="{F84986A3-DBB7-4827-A982-0163ABB05335}"/>
                  </a:ext>
                </a:extLst>
              </p:cNvPr>
              <p:cNvSpPr/>
              <p:nvPr/>
            </p:nvSpPr>
            <p:spPr>
              <a:xfrm rot="2300640">
                <a:off x="5311759" y="518191"/>
                <a:ext cx="1222288" cy="1231961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F4A06C"/>
                  </a:gs>
                  <a:gs pos="50000">
                    <a:srgbClr val="FFFFAB"/>
                  </a:gs>
                  <a:gs pos="100000">
                    <a:srgbClr val="FCD22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2A0065BB-B8C4-40B5-9ADC-3D1079C98BFC}"/>
                  </a:ext>
                </a:extLst>
              </p:cNvPr>
              <p:cNvSpPr/>
              <p:nvPr/>
            </p:nvSpPr>
            <p:spPr>
              <a:xfrm rot="2281113" flipH="1">
                <a:off x="5479211" y="640911"/>
                <a:ext cx="925946" cy="991426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5EB4F9C-BB26-4C32-958A-951AEE59DCAE}"/>
                </a:ext>
              </a:extLst>
            </p:cNvPr>
            <p:cNvSpPr txBox="1"/>
            <p:nvPr/>
          </p:nvSpPr>
          <p:spPr>
            <a:xfrm rot="1837466">
              <a:off x="2627474" y="1373719"/>
              <a:ext cx="134015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Unicelulares y pluricelulares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8AD83A8D-DAC7-465B-A3A8-5069C266DCBD}"/>
              </a:ext>
            </a:extLst>
          </p:cNvPr>
          <p:cNvGrpSpPr/>
          <p:nvPr/>
        </p:nvGrpSpPr>
        <p:grpSpPr>
          <a:xfrm rot="19601517">
            <a:off x="5033683" y="608024"/>
            <a:ext cx="2038900" cy="2114333"/>
            <a:chOff x="4521463" y="803291"/>
            <a:chExt cx="2038900" cy="211433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D8A993E7-1857-4700-A207-AB69B05810EE}"/>
                </a:ext>
              </a:extLst>
            </p:cNvPr>
            <p:cNvGrpSpPr/>
            <p:nvPr/>
          </p:nvGrpSpPr>
          <p:grpSpPr>
            <a:xfrm rot="20390492">
              <a:off x="4521463" y="803291"/>
              <a:ext cx="2038900" cy="2114333"/>
              <a:chOff x="5334721" y="516930"/>
              <a:chExt cx="1222288" cy="1231961"/>
            </a:xfrm>
          </p:grpSpPr>
          <p:sp>
            <p:nvSpPr>
              <p:cNvPr id="24" name="Bocadillo: ovalado 23">
                <a:extLst>
                  <a:ext uri="{FF2B5EF4-FFF2-40B4-BE49-F238E27FC236}">
                    <a16:creationId xmlns:a16="http://schemas.microsoft.com/office/drawing/2014/main" id="{1E834F23-7CE6-4234-B588-06006ECD3B3B}"/>
                  </a:ext>
                </a:extLst>
              </p:cNvPr>
              <p:cNvSpPr/>
              <p:nvPr/>
            </p:nvSpPr>
            <p:spPr>
              <a:xfrm rot="2300640">
                <a:off x="5334721" y="516930"/>
                <a:ext cx="1222288" cy="1231961"/>
              </a:xfrm>
              <a:prstGeom prst="wedgeEllipseCallout">
                <a:avLst/>
              </a:prstGeom>
              <a:gradFill flip="none" rotWithShape="1">
                <a:gsLst>
                  <a:gs pos="100000">
                    <a:srgbClr val="6BE1FD"/>
                  </a:gs>
                  <a:gs pos="56000">
                    <a:srgbClr val="D6ECEE"/>
                  </a:gs>
                  <a:gs pos="0">
                    <a:schemeClr val="accent5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07AB6B5E-DDB8-4EF4-8A32-C4BA462F2148}"/>
                  </a:ext>
                </a:extLst>
              </p:cNvPr>
              <p:cNvSpPr/>
              <p:nvPr/>
            </p:nvSpPr>
            <p:spPr>
              <a:xfrm rot="2787023" flipH="1">
                <a:off x="5492195" y="626608"/>
                <a:ext cx="899978" cy="1020033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7D5CE036-B2FA-4EE5-85E4-F28C1B304A6D}"/>
                </a:ext>
              </a:extLst>
            </p:cNvPr>
            <p:cNvSpPr txBox="1"/>
            <p:nvPr/>
          </p:nvSpPr>
          <p:spPr>
            <a:xfrm rot="1998483">
              <a:off x="4845224" y="1444958"/>
              <a:ext cx="139137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Poseen pigmentos de coloración</a:t>
              </a: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BF657B69-C7AE-4269-B290-FA7BEF470340}"/>
              </a:ext>
            </a:extLst>
          </p:cNvPr>
          <p:cNvGrpSpPr/>
          <p:nvPr/>
        </p:nvGrpSpPr>
        <p:grpSpPr>
          <a:xfrm>
            <a:off x="7876907" y="1420969"/>
            <a:ext cx="2038900" cy="2114333"/>
            <a:chOff x="4638652" y="970922"/>
            <a:chExt cx="2038900" cy="2114333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DEB26355-9AE5-47F0-A360-0BFB7896997D}"/>
                </a:ext>
              </a:extLst>
            </p:cNvPr>
            <p:cNvGrpSpPr/>
            <p:nvPr/>
          </p:nvGrpSpPr>
          <p:grpSpPr>
            <a:xfrm rot="20390492">
              <a:off x="4638652" y="970922"/>
              <a:ext cx="2038900" cy="2114333"/>
              <a:chOff x="5311759" y="518191"/>
              <a:chExt cx="1222288" cy="1231961"/>
            </a:xfrm>
          </p:grpSpPr>
          <p:sp>
            <p:nvSpPr>
              <p:cNvPr id="30" name="Bocadillo: ovalado 29">
                <a:extLst>
                  <a:ext uri="{FF2B5EF4-FFF2-40B4-BE49-F238E27FC236}">
                    <a16:creationId xmlns:a16="http://schemas.microsoft.com/office/drawing/2014/main" id="{FEDA436B-DD49-44B8-9172-6906471F0D03}"/>
                  </a:ext>
                </a:extLst>
              </p:cNvPr>
              <p:cNvSpPr/>
              <p:nvPr/>
            </p:nvSpPr>
            <p:spPr>
              <a:xfrm rot="2300640">
                <a:off x="5311759" y="518191"/>
                <a:ext cx="1222288" cy="1231961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FF5757"/>
                  </a:gs>
                  <a:gs pos="42000">
                    <a:schemeClr val="bg1"/>
                  </a:gs>
                  <a:gs pos="97000">
                    <a:srgbClr val="F4A06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6BF1D304-A70D-4DE0-BDB5-50926BCFBA3D}"/>
                  </a:ext>
                </a:extLst>
              </p:cNvPr>
              <p:cNvSpPr/>
              <p:nvPr/>
            </p:nvSpPr>
            <p:spPr>
              <a:xfrm rot="2578578" flipH="1">
                <a:off x="5479211" y="640911"/>
                <a:ext cx="925946" cy="991426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25AE736-6119-4292-8ECE-3DBB714F01C7}"/>
                </a:ext>
              </a:extLst>
            </p:cNvPr>
            <p:cNvSpPr txBox="1"/>
            <p:nvPr/>
          </p:nvSpPr>
          <p:spPr>
            <a:xfrm>
              <a:off x="4986703" y="1735701"/>
              <a:ext cx="1342797" cy="584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Usos a nivel industrial 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2D94564-DE30-4B83-AE44-9D08978A632A}"/>
              </a:ext>
            </a:extLst>
          </p:cNvPr>
          <p:cNvGrpSpPr/>
          <p:nvPr/>
        </p:nvGrpSpPr>
        <p:grpSpPr>
          <a:xfrm rot="1488992">
            <a:off x="9570840" y="3346001"/>
            <a:ext cx="2100292" cy="2114333"/>
            <a:chOff x="6218435" y="2217250"/>
            <a:chExt cx="2100292" cy="2114333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329C4FA3-AC44-4AB3-9880-FBE6F1F1F948}"/>
                </a:ext>
              </a:extLst>
            </p:cNvPr>
            <p:cNvGrpSpPr/>
            <p:nvPr/>
          </p:nvGrpSpPr>
          <p:grpSpPr>
            <a:xfrm rot="20390492">
              <a:off x="6218435" y="2217250"/>
              <a:ext cx="2038900" cy="2114333"/>
              <a:chOff x="5311759" y="518191"/>
              <a:chExt cx="1222288" cy="1231961"/>
            </a:xfrm>
          </p:grpSpPr>
          <p:sp>
            <p:nvSpPr>
              <p:cNvPr id="35" name="Bocadillo: ovalado 34">
                <a:extLst>
                  <a:ext uri="{FF2B5EF4-FFF2-40B4-BE49-F238E27FC236}">
                    <a16:creationId xmlns:a16="http://schemas.microsoft.com/office/drawing/2014/main" id="{C97E7A03-3A81-4C78-8BA2-6F2D6576E16B}"/>
                  </a:ext>
                </a:extLst>
              </p:cNvPr>
              <p:cNvSpPr/>
              <p:nvPr/>
            </p:nvSpPr>
            <p:spPr>
              <a:xfrm rot="2587505">
                <a:off x="5311759" y="518191"/>
                <a:ext cx="1222288" cy="1231961"/>
              </a:xfrm>
              <a:prstGeom prst="wedgeEllipseCallou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23000">
                    <a:srgbClr val="92D050"/>
                  </a:gs>
                  <a:gs pos="74000">
                    <a:srgbClr val="CAFEC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48DB253C-ABF0-456D-BADB-5D57F4A13D68}"/>
                  </a:ext>
                </a:extLst>
              </p:cNvPr>
              <p:cNvSpPr/>
              <p:nvPr/>
            </p:nvSpPr>
            <p:spPr>
              <a:xfrm rot="1675972" flipH="1">
                <a:off x="5479211" y="640911"/>
                <a:ext cx="925946" cy="991426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67491EF6-C42A-4974-8C7D-8C9F6F1FDD6E}"/>
                </a:ext>
              </a:extLst>
            </p:cNvPr>
            <p:cNvSpPr txBox="1"/>
            <p:nvPr/>
          </p:nvSpPr>
          <p:spPr>
            <a:xfrm rot="20111008">
              <a:off x="6224645" y="2979563"/>
              <a:ext cx="20940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Indicadores de contaminación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27183D65-36A8-452D-A12E-37A6A6802163}"/>
              </a:ext>
            </a:extLst>
          </p:cNvPr>
          <p:cNvGrpSpPr/>
          <p:nvPr/>
        </p:nvGrpSpPr>
        <p:grpSpPr>
          <a:xfrm rot="21131686">
            <a:off x="501087" y="2882295"/>
            <a:ext cx="2114333" cy="2038900"/>
            <a:chOff x="212366" y="2317947"/>
            <a:chExt cx="2114333" cy="203890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D20E80D-B6DC-4B19-B0CB-6B33D667CE3A}"/>
                </a:ext>
              </a:extLst>
            </p:cNvPr>
            <p:cNvGrpSpPr/>
            <p:nvPr/>
          </p:nvGrpSpPr>
          <p:grpSpPr>
            <a:xfrm rot="15737162">
              <a:off x="250083" y="2280230"/>
              <a:ext cx="2038900" cy="2114333"/>
              <a:chOff x="5311759" y="518191"/>
              <a:chExt cx="1222288" cy="1231961"/>
            </a:xfrm>
          </p:grpSpPr>
          <p:sp>
            <p:nvSpPr>
              <p:cNvPr id="15" name="Bocadillo: ovalado 14">
                <a:extLst>
                  <a:ext uri="{FF2B5EF4-FFF2-40B4-BE49-F238E27FC236}">
                    <a16:creationId xmlns:a16="http://schemas.microsoft.com/office/drawing/2014/main" id="{67F3B474-2DF7-47A6-9162-DE0802CBA968}"/>
                  </a:ext>
                </a:extLst>
              </p:cNvPr>
              <p:cNvSpPr/>
              <p:nvPr/>
            </p:nvSpPr>
            <p:spPr>
              <a:xfrm rot="2300640">
                <a:off x="5311759" y="518191"/>
                <a:ext cx="1222288" cy="1231961"/>
              </a:xfrm>
              <a:prstGeom prst="wedgeEllipseCallout">
                <a:avLst/>
              </a:prstGeom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100000">
                    <a:schemeClr val="bg2">
                      <a:lumMod val="75000"/>
                    </a:schemeClr>
                  </a:gs>
                  <a:gs pos="51000">
                    <a:schemeClr val="bg2">
                      <a:lumMod val="40000"/>
                      <a:lumOff val="6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43D3DB01-63B1-4730-A4EA-AE36B8206666}"/>
                  </a:ext>
                </a:extLst>
              </p:cNvPr>
              <p:cNvSpPr/>
              <p:nvPr/>
            </p:nvSpPr>
            <p:spPr>
              <a:xfrm rot="706946" flipH="1">
                <a:off x="5479211" y="640911"/>
                <a:ext cx="925946" cy="991426"/>
              </a:xfrm>
              <a:prstGeom prst="ellipse">
                <a:avLst/>
              </a:prstGeom>
              <a:gradFill flip="none" rotWithShape="1">
                <a:gsLst>
                  <a:gs pos="0">
                    <a:srgbClr val="B5B5B7"/>
                  </a:gs>
                  <a:gs pos="76000">
                    <a:srgbClr val="E2E2E2"/>
                  </a:gs>
                  <a:gs pos="46000">
                    <a:srgbClr val="F7F7F7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EC" dirty="0"/>
              </a:p>
            </p:txBody>
          </p:sp>
        </p:grp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6427A982-12F7-42FA-AFB8-9C0EB775C367}"/>
                </a:ext>
              </a:extLst>
            </p:cNvPr>
            <p:cNvSpPr txBox="1"/>
            <p:nvPr/>
          </p:nvSpPr>
          <p:spPr>
            <a:xfrm rot="468314">
              <a:off x="542170" y="2761329"/>
              <a:ext cx="145581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s-EC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Individuos eucariotas con capacidad fotosintética</a:t>
              </a:r>
            </a:p>
          </p:txBody>
        </p:sp>
      </p:grpSp>
      <p:sp>
        <p:nvSpPr>
          <p:cNvPr id="48" name="Arco de bloque 47">
            <a:extLst>
              <a:ext uri="{FF2B5EF4-FFF2-40B4-BE49-F238E27FC236}">
                <a16:creationId xmlns:a16="http://schemas.microsoft.com/office/drawing/2014/main" id="{27D3A869-F370-4671-9AE9-4EFD5EFA2527}"/>
              </a:ext>
            </a:extLst>
          </p:cNvPr>
          <p:cNvSpPr/>
          <p:nvPr/>
        </p:nvSpPr>
        <p:spPr>
          <a:xfrm>
            <a:off x="3468729" y="3594067"/>
            <a:ext cx="5214748" cy="3556419"/>
          </a:xfrm>
          <a:prstGeom prst="blockArc">
            <a:avLst>
              <a:gd name="adj1" fmla="val 10753710"/>
              <a:gd name="adj2" fmla="val 15653"/>
              <a:gd name="adj3" fmla="val 4202"/>
            </a:avLst>
          </a:prstGeom>
          <a:gradFill flip="none" rotWithShape="1">
            <a:gsLst>
              <a:gs pos="16000">
                <a:srgbClr val="809030"/>
              </a:gs>
              <a:gs pos="41000">
                <a:srgbClr val="94D17D"/>
              </a:gs>
              <a:gs pos="28300">
                <a:srgbClr val="FFFF00"/>
              </a:gs>
              <a:gs pos="0">
                <a:srgbClr val="002060"/>
              </a:gs>
              <a:gs pos="78000">
                <a:srgbClr val="FF5757"/>
              </a:gs>
              <a:gs pos="50000">
                <a:srgbClr val="25A2FF"/>
              </a:gs>
              <a:gs pos="62000">
                <a:srgbClr val="A5769D"/>
              </a:gs>
              <a:gs pos="82000">
                <a:srgbClr val="CF8C54"/>
              </a:gs>
              <a:gs pos="100000">
                <a:srgbClr val="92D05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7648BEE9-BB96-4D98-A840-1CB6832CE869}"/>
              </a:ext>
            </a:extLst>
          </p:cNvPr>
          <p:cNvSpPr/>
          <p:nvPr/>
        </p:nvSpPr>
        <p:spPr>
          <a:xfrm rot="17569488">
            <a:off x="3418285" y="4615865"/>
            <a:ext cx="502402" cy="475735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alpha val="56000"/>
                </a:schemeClr>
              </a:gs>
              <a:gs pos="100000">
                <a:schemeClr val="bg2">
                  <a:lumMod val="75000"/>
                  <a:alpha val="91000"/>
                </a:schemeClr>
              </a:gs>
              <a:gs pos="51000">
                <a:schemeClr val="bg2">
                  <a:lumMod val="40000"/>
                  <a:lumOff val="60000"/>
                  <a:alpha val="65000"/>
                </a:schemeClr>
              </a:gs>
            </a:gsLst>
            <a:lin ang="0" scaled="1"/>
            <a:tileRect/>
          </a:gradFill>
          <a:ln>
            <a:noFill/>
          </a:ln>
          <a:effectLst>
            <a:glow rad="38100">
              <a:schemeClr val="accent1">
                <a:alpha val="1000"/>
              </a:scheme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1CB80F67-7776-4A08-BE72-7E92B20AC976}"/>
              </a:ext>
            </a:extLst>
          </p:cNvPr>
          <p:cNvSpPr/>
          <p:nvPr/>
        </p:nvSpPr>
        <p:spPr>
          <a:xfrm rot="18869310">
            <a:off x="4270621" y="3760213"/>
            <a:ext cx="504000" cy="475200"/>
          </a:xfrm>
          <a:prstGeom prst="ellipse">
            <a:avLst/>
          </a:prstGeom>
          <a:gradFill flip="none" rotWithShape="1">
            <a:gsLst>
              <a:gs pos="0">
                <a:srgbClr val="F4A06C">
                  <a:alpha val="23000"/>
                </a:srgbClr>
              </a:gs>
              <a:gs pos="50000">
                <a:srgbClr val="FFFFAB">
                  <a:alpha val="57000"/>
                </a:srgbClr>
              </a:gs>
              <a:gs pos="100000">
                <a:srgbClr val="FCD220">
                  <a:alpha val="6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0DC62EF7-3FA0-458D-B71E-ED0CC6569DAD}"/>
              </a:ext>
            </a:extLst>
          </p:cNvPr>
          <p:cNvSpPr/>
          <p:nvPr/>
        </p:nvSpPr>
        <p:spPr>
          <a:xfrm rot="20692649">
            <a:off x="5710533" y="3454513"/>
            <a:ext cx="504000" cy="475200"/>
          </a:xfrm>
          <a:prstGeom prst="ellipse">
            <a:avLst/>
          </a:prstGeom>
          <a:gradFill flip="none" rotWithShape="1">
            <a:gsLst>
              <a:gs pos="100000">
                <a:srgbClr val="6BE1FD">
                  <a:alpha val="42000"/>
                </a:srgbClr>
              </a:gs>
              <a:gs pos="56000">
                <a:srgbClr val="D6ECEE">
                  <a:alpha val="45000"/>
                </a:srgbClr>
              </a:gs>
              <a:gs pos="0">
                <a:schemeClr val="accent5">
                  <a:lumMod val="50000"/>
                  <a:alpha val="5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97DDC902-DD38-4403-A58E-35682A212D4C}"/>
              </a:ext>
            </a:extLst>
          </p:cNvPr>
          <p:cNvSpPr/>
          <p:nvPr/>
        </p:nvSpPr>
        <p:spPr>
          <a:xfrm rot="1091132">
            <a:off x="7396335" y="3827974"/>
            <a:ext cx="504000" cy="475200"/>
          </a:xfrm>
          <a:prstGeom prst="ellipse">
            <a:avLst/>
          </a:prstGeom>
          <a:gradFill flip="none" rotWithShape="1">
            <a:gsLst>
              <a:gs pos="0">
                <a:srgbClr val="FF5757">
                  <a:alpha val="42000"/>
                </a:srgbClr>
              </a:gs>
              <a:gs pos="42000">
                <a:schemeClr val="bg1">
                  <a:alpha val="49000"/>
                </a:schemeClr>
              </a:gs>
              <a:gs pos="97000">
                <a:srgbClr val="F4A06C">
                  <a:alpha val="3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737313D8-956B-4CD3-883F-E1016B0F9F3E}"/>
              </a:ext>
            </a:extLst>
          </p:cNvPr>
          <p:cNvSpPr/>
          <p:nvPr/>
        </p:nvSpPr>
        <p:spPr>
          <a:xfrm rot="2866989">
            <a:off x="8308113" y="4707771"/>
            <a:ext cx="504000" cy="4752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  <a:alpha val="34000"/>
                </a:srgbClr>
              </a:gs>
              <a:gs pos="23000">
                <a:srgbClr val="92D050">
                  <a:alpha val="39000"/>
                </a:srgbClr>
              </a:gs>
              <a:gs pos="74000">
                <a:srgbClr val="CAFECC">
                  <a:alpha val="8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46" name="Picture 2" descr="Imágenes de Alga | Vectores, fotos de stock y PSD gratuitos">
            <a:extLst>
              <a:ext uri="{FF2B5EF4-FFF2-40B4-BE49-F238E27FC236}">
                <a16:creationId xmlns:a16="http://schemas.microsoft.com/office/drawing/2014/main" id="{08C7D412-EE78-4C1E-A386-1080815F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" b="95400" l="5272" r="95847">
                        <a14:foregroundMark x1="15815" y1="20000" x2="14377" y2="23200"/>
                        <a14:foregroundMark x1="14537" y1="9400" x2="4153" y2="29800"/>
                        <a14:foregroundMark x1="4153" y1="29800" x2="15016" y2="36600"/>
                        <a14:foregroundMark x1="15016" y1="36600" x2="6869" y2="39400"/>
                        <a14:foregroundMark x1="6869" y1="39400" x2="20767" y2="38000"/>
                        <a14:foregroundMark x1="20767" y1="38000" x2="20927" y2="9000"/>
                        <a14:foregroundMark x1="20927" y1="9000" x2="14537" y2="11200"/>
                        <a14:foregroundMark x1="6709" y1="18200" x2="5272" y2="19400"/>
                        <a14:foregroundMark x1="6070" y1="24600" x2="20927" y2="19800"/>
                        <a14:foregroundMark x1="20927" y1="19800" x2="30511" y2="22400"/>
                        <a14:foregroundMark x1="30511" y1="22400" x2="26518" y2="16200"/>
                        <a14:foregroundMark x1="28435" y1="20000" x2="32588" y2="17000"/>
                        <a14:foregroundMark x1="40895" y1="10600" x2="39617" y2="28600"/>
                        <a14:foregroundMark x1="39617" y1="28600" x2="45687" y2="45800"/>
                        <a14:foregroundMark x1="45687" y1="45800" x2="35144" y2="34400"/>
                        <a14:foregroundMark x1="35144" y1="34400" x2="44569" y2="51400"/>
                        <a14:foregroundMark x1="44569" y1="51400" x2="46166" y2="17000"/>
                        <a14:foregroundMark x1="46166" y1="17000" x2="50000" y2="43800"/>
                        <a14:foregroundMark x1="50000" y1="43800" x2="55431" y2="26400"/>
                        <a14:foregroundMark x1="55431" y1="26400" x2="56070" y2="16200"/>
                        <a14:foregroundMark x1="56070" y1="16200" x2="57348" y2="38200"/>
                        <a14:foregroundMark x1="57348" y1="38200" x2="52875" y2="47400"/>
                        <a14:foregroundMark x1="52875" y1="47400" x2="60703" y2="41600"/>
                        <a14:foregroundMark x1="60703" y1="41600" x2="61022" y2="40800"/>
                        <a14:foregroundMark x1="48562" y1="9400" x2="47125" y2="1800"/>
                        <a14:foregroundMark x1="39457" y1="8600" x2="42332" y2="13400"/>
                        <a14:foregroundMark x1="6550" y1="64000" x2="18530" y2="74800"/>
                        <a14:foregroundMark x1="18530" y1="74800" x2="24760" y2="90400"/>
                        <a14:foregroundMark x1="24760" y1="90400" x2="15335" y2="89800"/>
                        <a14:foregroundMark x1="15335" y1="89800" x2="14537" y2="78000"/>
                        <a14:foregroundMark x1="14537" y1="78000" x2="9585" y2="67800"/>
                        <a14:foregroundMark x1="9585" y1="67800" x2="14058" y2="57400"/>
                        <a14:foregroundMark x1="14058" y1="57400" x2="23003" y2="55800"/>
                        <a14:foregroundMark x1="23003" y1="55800" x2="40096" y2="61800"/>
                        <a14:foregroundMark x1="40096" y1="61800" x2="39617" y2="72200"/>
                        <a14:foregroundMark x1="39617" y1="72200" x2="24601" y2="93600"/>
                        <a14:foregroundMark x1="12300" y1="14400" x2="13099" y2="11000"/>
                        <a14:foregroundMark x1="81310" y1="51200" x2="78275" y2="40400"/>
                        <a14:foregroundMark x1="78275" y1="40400" x2="68530" y2="31400"/>
                        <a14:foregroundMark x1="68530" y1="31400" x2="80192" y2="39800"/>
                        <a14:foregroundMark x1="80192" y1="39800" x2="71725" y2="24800"/>
                        <a14:foregroundMark x1="71725" y1="24800" x2="79393" y2="37600"/>
                        <a14:foregroundMark x1="79393" y1="37600" x2="79872" y2="9600"/>
                        <a14:foregroundMark x1="79872" y1="9600" x2="87540" y2="35000"/>
                        <a14:foregroundMark x1="87540" y1="35000" x2="85942" y2="49200"/>
                        <a14:foregroundMark x1="85942" y1="49200" x2="84824" y2="49600"/>
                        <a14:foregroundMark x1="85623" y1="39200" x2="96166" y2="37200"/>
                        <a14:foregroundMark x1="96166" y1="37200" x2="91054" y2="36800"/>
                        <a14:foregroundMark x1="72524" y1="71000" x2="68690" y2="58000"/>
                        <a14:foregroundMark x1="68690" y1="58000" x2="71086" y2="72600"/>
                        <a14:foregroundMark x1="71086" y1="72600" x2="82748" y2="69800"/>
                        <a14:foregroundMark x1="82748" y1="69800" x2="91214" y2="80000"/>
                        <a14:foregroundMark x1="91214" y1="80000" x2="92812" y2="91000"/>
                        <a14:foregroundMark x1="92812" y1="91000" x2="56070" y2="95400"/>
                        <a14:foregroundMark x1="56070" y1="95400" x2="47764" y2="94200"/>
                        <a14:foregroundMark x1="47764" y1="94200" x2="47604" y2="93600"/>
                        <a14:foregroundMark x1="11661" y1="61600" x2="7508" y2="74800"/>
                        <a14:foregroundMark x1="7508" y1="74800" x2="14696" y2="87000"/>
                        <a14:foregroundMark x1="14696" y1="87000" x2="22684" y2="92800"/>
                        <a14:foregroundMark x1="22684" y1="92800" x2="32907" y2="88400"/>
                        <a14:foregroundMark x1="32907" y1="88400" x2="38019" y2="73400"/>
                        <a14:foregroundMark x1="38019" y1="73400" x2="31470" y2="57800"/>
                        <a14:foregroundMark x1="31470" y1="57800" x2="17891" y2="57800"/>
                        <a14:foregroundMark x1="17891" y1="57800" x2="15016" y2="62200"/>
                        <a14:foregroundMark x1="66454" y1="32800" x2="70128" y2="22000"/>
                        <a14:foregroundMark x1="70128" y1="22000" x2="79553" y2="34200"/>
                        <a14:foregroundMark x1="79553" y1="34200" x2="80032" y2="36200"/>
                        <a14:foregroundMark x1="32588" y1="66800" x2="39892" y2="60082"/>
                        <a14:foregroundMark x1="40630" y1="60302" x2="43291" y2="69000"/>
                        <a14:foregroundMark x1="43291" y1="69000" x2="35144" y2="86400"/>
                        <a14:foregroundMark x1="35144" y1="86400" x2="23642" y2="95400"/>
                        <a14:foregroundMark x1="23642" y1="95400" x2="8946" y2="82600"/>
                        <a14:foregroundMark x1="8946" y1="82600" x2="6070" y2="69200"/>
                        <a14:foregroundMark x1="6070" y1="69200" x2="14537" y2="54800"/>
                        <a14:foregroundMark x1="14537" y1="54800" x2="22364" y2="52800"/>
                        <a14:foregroundMark x1="22364" y1="52800" x2="30351" y2="56000"/>
                        <a14:foregroundMark x1="30351" y1="56000" x2="33706" y2="60400"/>
                        <a14:foregroundMark x1="68371" y1="61200" x2="68850" y2="56400"/>
                        <a14:foregroundMark x1="90575" y1="64800" x2="88978" y2="66800"/>
                        <a14:foregroundMark x1="92971" y1="93200" x2="95048" y2="95400"/>
                        <a14:foregroundMark x1="31150" y1="31600" x2="37380" y2="36600"/>
                        <a14:foregroundMark x1="19010" y1="59800" x2="24920" y2="52800"/>
                        <a14:foregroundMark x1="24920" y1="52800" x2="42173" y2="68200"/>
                        <a14:foregroundMark x1="42173" y1="68200" x2="42492" y2="71600"/>
                        <a14:foregroundMark x1="38818" y1="59400" x2="41054" y2="62200"/>
                        <a14:foregroundMark x1="19169" y1="52400" x2="40256" y2="62400"/>
                        <a14:foregroundMark x1="40256" y1="62400" x2="43291" y2="68200"/>
                        <a14:foregroundMark x1="42332" y1="64200" x2="31470" y2="57200"/>
                        <a14:foregroundMark x1="31470" y1="57200" x2="25719" y2="56000"/>
                        <a14:foregroundMark x1="22524" y1="50600" x2="31470" y2="53400"/>
                        <a14:foregroundMark x1="31470" y1="53400" x2="42013" y2="62400"/>
                        <a14:backgroundMark x1="30927" y1="35368" x2="28115" y2="45000"/>
                        <a14:backgroundMark x1="33546" y1="26400" x2="32534" y2="29867"/>
                        <a14:backgroundMark x1="32662" y1="51420" x2="32863" y2="51704"/>
                        <a14:backgroundMark x1="28115" y1="45000" x2="31866" y2="50296"/>
                        <a14:backgroundMark x1="40463" y1="57043" x2="49042" y2="59600"/>
                        <a14:backgroundMark x1="49042" y1="59600" x2="66134" y2="4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70" y="4021436"/>
            <a:ext cx="2819842" cy="225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C51DB3-4E1F-4E21-A995-7EC2F1EAD7F4}"/>
              </a:ext>
            </a:extLst>
          </p:cNvPr>
          <p:cNvSpPr txBox="1"/>
          <p:nvPr/>
        </p:nvSpPr>
        <p:spPr>
          <a:xfrm>
            <a:off x="5021085" y="4862812"/>
            <a:ext cx="273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ALGAS</a:t>
            </a:r>
            <a:endParaRPr lang="es-EC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605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431704" y="0"/>
            <a:ext cx="8229600" cy="114300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87727" y="6372343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Guiry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2021)</a:t>
            </a:r>
            <a:endParaRPr lang="es-EC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264723" y="5463105"/>
            <a:ext cx="4496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2.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4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Algas A. </a:t>
            </a:r>
            <a:r>
              <a:rPr lang="es-EC" sz="1400" dirty="0" err="1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Ochorophyta</a:t>
            </a:r>
            <a:r>
              <a:rPr lang="es-EC" sz="14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,  B. Chlorophyta,</a:t>
            </a:r>
          </a:p>
          <a:p>
            <a:pPr algn="just"/>
            <a:r>
              <a:rPr lang="es-EC" sz="14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C. Rodophyta respectivamente. 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F9E30FF-94D6-473D-A417-9C82083BC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481257"/>
              </p:ext>
            </p:extLst>
          </p:nvPr>
        </p:nvGraphicFramePr>
        <p:xfrm>
          <a:off x="659523" y="881414"/>
          <a:ext cx="6240003" cy="5308709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880493">
                  <a:extLst>
                    <a:ext uri="{9D8B030D-6E8A-4147-A177-3AD203B41FA5}">
                      <a16:colId xmlns:a16="http://schemas.microsoft.com/office/drawing/2014/main" val="3306544183"/>
                    </a:ext>
                  </a:extLst>
                </a:gridCol>
                <a:gridCol w="1819390">
                  <a:extLst>
                    <a:ext uri="{9D8B030D-6E8A-4147-A177-3AD203B41FA5}">
                      <a16:colId xmlns:a16="http://schemas.microsoft.com/office/drawing/2014/main" val="3186432799"/>
                    </a:ext>
                  </a:extLst>
                </a:gridCol>
                <a:gridCol w="1587190">
                  <a:extLst>
                    <a:ext uri="{9D8B030D-6E8A-4147-A177-3AD203B41FA5}">
                      <a16:colId xmlns:a16="http://schemas.microsoft.com/office/drawing/2014/main" val="3133469527"/>
                    </a:ext>
                  </a:extLst>
                </a:gridCol>
                <a:gridCol w="1952930">
                  <a:extLst>
                    <a:ext uri="{9D8B030D-6E8A-4147-A177-3AD203B41FA5}">
                      <a16:colId xmlns:a16="http://schemas.microsoft.com/office/drawing/2014/main" val="2681674260"/>
                    </a:ext>
                  </a:extLst>
                </a:gridCol>
              </a:tblGrid>
              <a:tr h="340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Algas rojas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Algas pardas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Algas verdes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extLst>
                  <a:ext uri="{0D108BD9-81ED-4DB2-BD59-A6C34878D82A}">
                    <a16:rowId xmlns:a16="http://schemas.microsoft.com/office/drawing/2014/main" val="621950286"/>
                  </a:ext>
                </a:extLst>
              </a:tr>
              <a:tr h="465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Dominio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Eukaria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Eukaria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Eukaria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1408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Reino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Plantae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Chromista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Plantae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53258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Phylum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Rodophyta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Ochrophyta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Chlorophyta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703390"/>
                  </a:ext>
                </a:extLst>
              </a:tr>
              <a:tr h="1082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Familia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Cystocloniacea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Gelidiaceae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(**)</a:t>
                      </a:r>
                      <a:endParaRPr lang="es-EC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Dictyotaceae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Laminariaceae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(**)</a:t>
                      </a:r>
                      <a:endParaRPr lang="es-EC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228600">
                        <a:lnSpc>
                          <a:spcPct val="115000"/>
                        </a:lnSpc>
                        <a:buFont typeface="+mj-lt"/>
                        <a:buAutoNum type="arabicPeriod"/>
                        <a:tabLst>
                          <a:tab pos="162560" algn="l"/>
                          <a:tab pos="314960" algn="l"/>
                        </a:tabLst>
                      </a:pP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Cladophoraceae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228600" lvl="0" indent="-22860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  <a:tabLst>
                          <a:tab pos="162560" algn="l"/>
                          <a:tab pos="314960" algn="l"/>
                        </a:tabLst>
                      </a:pP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Ulvaceae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(**)</a:t>
                      </a:r>
                      <a:endParaRPr lang="es-EC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198928"/>
                  </a:ext>
                </a:extLst>
              </a:tr>
              <a:tr h="1082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Género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Hypnea</a:t>
                      </a:r>
                      <a:r>
                        <a:rPr lang="es-EC" sz="1400" i="1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Gelidium</a:t>
                      </a:r>
                      <a:r>
                        <a:rPr lang="es-EC" sz="1400" i="1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(**)</a:t>
                      </a:r>
                      <a:endParaRPr lang="es-EC" sz="1400" i="1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Padina</a:t>
                      </a:r>
                      <a:r>
                        <a:rPr lang="es-EC" sz="1400" i="1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Saccharina</a:t>
                      </a:r>
                      <a:r>
                        <a:rPr lang="es-EC" sz="1400" i="1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(**)</a:t>
                      </a:r>
                      <a:endParaRPr lang="es-EC" sz="1400" i="1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  <a:tabLst>
                          <a:tab pos="162560" algn="l"/>
                          <a:tab pos="314960" algn="l"/>
                        </a:tabLst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Chaetomorpha</a:t>
                      </a:r>
                      <a:r>
                        <a:rPr lang="es-EC" sz="1400" i="1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  <a:tabLst>
                          <a:tab pos="162560" algn="l"/>
                          <a:tab pos="314960" algn="l"/>
                        </a:tabLst>
                      </a:pPr>
                      <a:r>
                        <a:rPr lang="es-EC" sz="1400" i="1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Ulva (**)</a:t>
                      </a:r>
                      <a:endParaRPr lang="es-EC" sz="1400" i="1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3700"/>
                  </a:ext>
                </a:extLst>
              </a:tr>
              <a:tr h="1329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Especie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spinella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C.Agardh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Kützing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pusillum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(Stackhouse) Le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Jolis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(**)</a:t>
                      </a:r>
                      <a:endParaRPr lang="es-EC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pavonica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(Linnaeus)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Thivy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latissima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(Linnaeus) (**)</a:t>
                      </a:r>
                      <a:endParaRPr lang="es-EC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  <a:tabLst>
                          <a:tab pos="162560" algn="l"/>
                          <a:tab pos="314960" algn="l"/>
                        </a:tabLst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lingustica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Kützing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s-EC" sz="1400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Kützing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(*)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+mj-lt"/>
                        <a:buNone/>
                        <a:tabLst>
                          <a:tab pos="162560" algn="l"/>
                          <a:tab pos="314960" algn="l"/>
                        </a:tabLst>
                      </a:pPr>
                      <a:r>
                        <a:rPr lang="es-EC" sz="1400" i="1" u="non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lactuca</a:t>
                      </a:r>
                      <a:r>
                        <a:rPr lang="es-EC" sz="1400" u="non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Linnaeus (**)</a:t>
                      </a:r>
                      <a:endParaRPr lang="es-EC" sz="14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561" marR="3456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635897"/>
                  </a:ext>
                </a:extLst>
              </a:tr>
            </a:tbl>
          </a:graphicData>
        </a:graphic>
      </p:graphicFrame>
      <p:pic>
        <p:nvPicPr>
          <p:cNvPr id="11" name="Picture 1" descr="C:\Users\XAVIER\Desktop\Comunicado-2-1.jpg">
            <a:extLst>
              <a:ext uri="{FF2B5EF4-FFF2-40B4-BE49-F238E27FC236}">
                <a16:creationId xmlns:a16="http://schemas.microsoft.com/office/drawing/2014/main" id="{EFCBEEA4-2E14-4D4C-8777-2728880B3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743D05C-64C6-4BE2-BCD9-FC8D698EE53F}"/>
              </a:ext>
            </a:extLst>
          </p:cNvPr>
          <p:cNvSpPr txBox="1"/>
          <p:nvPr/>
        </p:nvSpPr>
        <p:spPr>
          <a:xfrm>
            <a:off x="187727" y="598059"/>
            <a:ext cx="79275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4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Tabla 1. </a:t>
            </a:r>
            <a:r>
              <a:rPr lang="es-EC" sz="1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Distribución taxonómica de varias especies de algas obtenidas en la Provincia de Manabí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B7EC389C-EE95-490F-A721-E3497DD7DFB7}"/>
              </a:ext>
            </a:extLst>
          </p:cNvPr>
          <p:cNvGrpSpPr/>
          <p:nvPr/>
        </p:nvGrpSpPr>
        <p:grpSpPr>
          <a:xfrm>
            <a:off x="7236554" y="765823"/>
            <a:ext cx="4525073" cy="4747874"/>
            <a:chOff x="7236554" y="765823"/>
            <a:chExt cx="4525073" cy="47478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EB6200AC-15D8-49EF-AD40-6512A0E861E0}"/>
                </a:ext>
              </a:extLst>
            </p:cNvPr>
            <p:cNvGrpSpPr/>
            <p:nvPr/>
          </p:nvGrpSpPr>
          <p:grpSpPr>
            <a:xfrm>
              <a:off x="7236554" y="765823"/>
              <a:ext cx="2937247" cy="4747874"/>
              <a:chOff x="7638241" y="750594"/>
              <a:chExt cx="2937247" cy="4747874"/>
            </a:xfrm>
          </p:grpSpPr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EDB0191B-7394-4F24-A503-DF33AEBC4798}"/>
                  </a:ext>
                </a:extLst>
              </p:cNvPr>
              <p:cNvGrpSpPr/>
              <p:nvPr/>
            </p:nvGrpSpPr>
            <p:grpSpPr>
              <a:xfrm>
                <a:off x="7638241" y="750594"/>
                <a:ext cx="2418965" cy="4747874"/>
                <a:chOff x="6454624" y="984367"/>
                <a:chExt cx="2416053" cy="5018667"/>
              </a:xfrm>
            </p:grpSpPr>
            <p:pic>
              <p:nvPicPr>
                <p:cNvPr id="12" name="Imagen 11" descr="Padina pavonica (Linnaeus) Thivy - 8260 - Biodiversidad Virtual / Peces">
                  <a:extLst>
                    <a:ext uri="{FF2B5EF4-FFF2-40B4-BE49-F238E27FC236}">
                      <a16:creationId xmlns:a16="http://schemas.microsoft.com/office/drawing/2014/main" id="{1AFD56AB-0376-45CA-836A-246ADBB755FB}"/>
                    </a:ext>
                  </a:extLst>
                </p:cNvPr>
                <p:cNvPicPr/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325" b="5019"/>
                <a:stretch/>
              </p:blipFill>
              <p:spPr bwMode="auto">
                <a:xfrm>
                  <a:off x="6482758" y="984367"/>
                  <a:ext cx="2374102" cy="1776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" name="Imagen 13" descr="Un pedazo de brócoli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70D4A397-2A43-48F7-A2E8-4AE2D359AB3C}"/>
                    </a:ext>
                  </a:extLst>
                </p:cNvPr>
                <p:cNvPicPr/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r="14287" b="-8251"/>
                <a:stretch/>
              </p:blipFill>
              <p:spPr bwMode="auto">
                <a:xfrm>
                  <a:off x="6468439" y="2681267"/>
                  <a:ext cx="2388421" cy="1870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D69EFEE5-D429-424A-9D9E-8FE656E67B97}"/>
                    </a:ext>
                  </a:extLst>
                </p:cNvPr>
                <p:cNvPicPr/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245" b="-3924"/>
                <a:stretch/>
              </p:blipFill>
              <p:spPr bwMode="auto">
                <a:xfrm>
                  <a:off x="6454624" y="4418855"/>
                  <a:ext cx="2416053" cy="15841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74D9C5A-B779-446B-85CB-208EBA7098BE}"/>
                  </a:ext>
                </a:extLst>
              </p:cNvPr>
              <p:cNvSpPr txBox="1"/>
              <p:nvPr/>
            </p:nvSpPr>
            <p:spPr>
              <a:xfrm>
                <a:off x="9597448" y="1726805"/>
                <a:ext cx="97804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>
                    <a:solidFill>
                      <a:srgbClr val="FF5757"/>
                    </a:solidFill>
                  </a:rPr>
                  <a:t>A.</a:t>
                </a: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r>
                  <a:rPr lang="es-EC" b="1" dirty="0">
                    <a:solidFill>
                      <a:srgbClr val="FF5757"/>
                    </a:solidFill>
                  </a:rPr>
                  <a:t>B.</a:t>
                </a: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r>
                  <a:rPr lang="es-EC" b="1" dirty="0">
                    <a:solidFill>
                      <a:srgbClr val="FF5757"/>
                    </a:solidFill>
                  </a:rPr>
                  <a:t>C.</a:t>
                </a:r>
              </a:p>
            </p:txBody>
          </p: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324BF7CD-E44A-4185-AE96-B5945ABE7FDC}"/>
                </a:ext>
              </a:extLst>
            </p:cNvPr>
            <p:cNvGrpSpPr/>
            <p:nvPr/>
          </p:nvGrpSpPr>
          <p:grpSpPr>
            <a:xfrm>
              <a:off x="9613460" y="767552"/>
              <a:ext cx="2148167" cy="4733646"/>
              <a:chOff x="9613460" y="767552"/>
              <a:chExt cx="2148167" cy="4733646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83BFA14A-92D5-412C-8855-97DC52F6B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contrast="20000"/>
              </a:blip>
              <a:stretch>
                <a:fillRect/>
              </a:stretch>
            </p:blipFill>
            <p:spPr>
              <a:xfrm>
                <a:off x="9625574" y="3989933"/>
                <a:ext cx="2123941" cy="1511265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FD2FF901-69F1-42F1-BABE-4C7E7DB233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00" t="24307" r="-600" b="13263"/>
              <a:stretch/>
            </p:blipFill>
            <p:spPr>
              <a:xfrm>
                <a:off x="9613460" y="2343410"/>
                <a:ext cx="2148167" cy="1643905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F01187CE-A6E5-498E-BA8C-180F226BE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13460" y="767552"/>
                <a:ext cx="2147828" cy="1602302"/>
              </a:xfrm>
              <a:prstGeom prst="rect">
                <a:avLst/>
              </a:prstGeom>
            </p:spPr>
          </p:pic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B5B30F39-C899-4BA9-9FFB-041B69F7F9D3}"/>
                  </a:ext>
                </a:extLst>
              </p:cNvPr>
              <p:cNvSpPr txBox="1"/>
              <p:nvPr/>
            </p:nvSpPr>
            <p:spPr>
              <a:xfrm>
                <a:off x="9673454" y="1726807"/>
                <a:ext cx="97804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b="1" dirty="0">
                    <a:solidFill>
                      <a:srgbClr val="FF5757"/>
                    </a:solidFill>
                  </a:rPr>
                  <a:t>A.</a:t>
                </a: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r>
                  <a:rPr lang="es-EC" b="1" dirty="0">
                    <a:solidFill>
                      <a:srgbClr val="FF5757"/>
                    </a:solidFill>
                  </a:rPr>
                  <a:t>B.</a:t>
                </a: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endParaRPr lang="es-EC" b="1" dirty="0">
                  <a:solidFill>
                    <a:srgbClr val="FF5757"/>
                  </a:solidFill>
                </a:endParaRPr>
              </a:p>
              <a:p>
                <a:r>
                  <a:rPr lang="es-EC" b="1" dirty="0">
                    <a:solidFill>
                      <a:srgbClr val="FF5757"/>
                    </a:solidFill>
                  </a:rPr>
                  <a:t>C.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187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3C4E220-6BAD-43EB-B190-60F794FF5B3D}"/>
              </a:ext>
            </a:extLst>
          </p:cNvPr>
          <p:cNvSpPr/>
          <p:nvPr/>
        </p:nvSpPr>
        <p:spPr>
          <a:xfrm>
            <a:off x="5519936" y="692696"/>
            <a:ext cx="576064" cy="2448272"/>
          </a:xfrm>
          <a:prstGeom prst="rect">
            <a:avLst/>
          </a:prstGeom>
          <a:solidFill>
            <a:srgbClr val="FF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9FF0BD9-02B6-46EC-9051-4BEE61B1CEB3}"/>
              </a:ext>
            </a:extLst>
          </p:cNvPr>
          <p:cNvSpPr/>
          <p:nvPr/>
        </p:nvSpPr>
        <p:spPr>
          <a:xfrm rot="5400000">
            <a:off x="8407152" y="334357"/>
            <a:ext cx="576064" cy="5774431"/>
          </a:xfrm>
          <a:prstGeom prst="rect">
            <a:avLst/>
          </a:prstGeom>
          <a:solidFill>
            <a:srgbClr val="892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E9C6BD1-5A2A-4036-B108-2E8ACF37D8F4}"/>
              </a:ext>
            </a:extLst>
          </p:cNvPr>
          <p:cNvSpPr/>
          <p:nvPr/>
        </p:nvSpPr>
        <p:spPr>
          <a:xfrm>
            <a:off x="5519936" y="3140968"/>
            <a:ext cx="576064" cy="2985198"/>
          </a:xfrm>
          <a:prstGeom prst="rect">
            <a:avLst/>
          </a:prstGeom>
          <a:solidFill>
            <a:srgbClr val="25A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AB5FBD-693A-497B-98E6-898B13BCB167}"/>
              </a:ext>
            </a:extLst>
          </p:cNvPr>
          <p:cNvSpPr/>
          <p:nvPr/>
        </p:nvSpPr>
        <p:spPr>
          <a:xfrm rot="5400000">
            <a:off x="2914904" y="616541"/>
            <a:ext cx="576064" cy="5210065"/>
          </a:xfrm>
          <a:prstGeom prst="rect">
            <a:avLst/>
          </a:prstGeom>
          <a:solidFill>
            <a:srgbClr val="ED6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C457AA6-358E-4654-8286-E1A19FD9FA59}"/>
              </a:ext>
            </a:extLst>
          </p:cNvPr>
          <p:cNvSpPr/>
          <p:nvPr/>
        </p:nvSpPr>
        <p:spPr>
          <a:xfrm>
            <a:off x="4799122" y="1104394"/>
            <a:ext cx="2232248" cy="1872208"/>
          </a:xfrm>
          <a:prstGeom prst="ellipse">
            <a:avLst/>
          </a:prstGeom>
          <a:gradFill flip="none" rotWithShape="1">
            <a:gsLst>
              <a:gs pos="0">
                <a:srgbClr val="FF5757">
                  <a:alpha val="85000"/>
                </a:srgbClr>
              </a:gs>
              <a:gs pos="100000">
                <a:srgbClr val="C00000">
                  <a:shade val="67500"/>
                  <a:satMod val="115000"/>
                </a:srgbClr>
              </a:gs>
              <a:gs pos="50000">
                <a:srgbClr val="FAD4BC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EA5D7D9-BD77-4745-B6B8-87F5B2AF62C2}"/>
              </a:ext>
            </a:extLst>
          </p:cNvPr>
          <p:cNvSpPr/>
          <p:nvPr/>
        </p:nvSpPr>
        <p:spPr>
          <a:xfrm>
            <a:off x="3568744" y="2199120"/>
            <a:ext cx="2232248" cy="1872208"/>
          </a:xfrm>
          <a:prstGeom prst="ellipse">
            <a:avLst/>
          </a:prstGeom>
          <a:gradFill flip="none" rotWithShape="1">
            <a:gsLst>
              <a:gs pos="0">
                <a:srgbClr val="FDAB59">
                  <a:lumMod val="99000"/>
                  <a:alpha val="37000"/>
                </a:srgbClr>
              </a:gs>
              <a:gs pos="100000">
                <a:srgbClr val="ED6B1B">
                  <a:shade val="67500"/>
                  <a:satMod val="115000"/>
                </a:srgbClr>
              </a:gs>
              <a:gs pos="51000">
                <a:srgbClr val="FAD4BC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8BCFBE1-343B-4D57-9CA6-D89EC9329F5B}"/>
              </a:ext>
            </a:extLst>
          </p:cNvPr>
          <p:cNvSpPr/>
          <p:nvPr/>
        </p:nvSpPr>
        <p:spPr>
          <a:xfrm>
            <a:off x="4603067" y="3162279"/>
            <a:ext cx="2232248" cy="1872208"/>
          </a:xfrm>
          <a:prstGeom prst="ellipse">
            <a:avLst/>
          </a:prstGeom>
          <a:gradFill flip="none" rotWithShape="1">
            <a:gsLst>
              <a:gs pos="0">
                <a:srgbClr val="25A2FF">
                  <a:shade val="30000"/>
                  <a:satMod val="115000"/>
                  <a:alpha val="74000"/>
                </a:srgbClr>
              </a:gs>
              <a:gs pos="84000">
                <a:schemeClr val="accent1">
                  <a:lumMod val="90000"/>
                </a:schemeClr>
              </a:gs>
              <a:gs pos="51000">
                <a:srgbClr val="D6ECEE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DF0E690-996C-4187-8D9E-62D2AB515173}"/>
              </a:ext>
            </a:extLst>
          </p:cNvPr>
          <p:cNvSpPr/>
          <p:nvPr/>
        </p:nvSpPr>
        <p:spPr>
          <a:xfrm>
            <a:off x="5806840" y="2213458"/>
            <a:ext cx="2232248" cy="1872208"/>
          </a:xfrm>
          <a:prstGeom prst="ellipse">
            <a:avLst/>
          </a:prstGeom>
          <a:gradFill flip="none" rotWithShape="1">
            <a:gsLst>
              <a:gs pos="0">
                <a:srgbClr val="892B5A">
                  <a:shade val="30000"/>
                  <a:satMod val="115000"/>
                  <a:alpha val="74000"/>
                </a:srgbClr>
              </a:gs>
              <a:gs pos="100000">
                <a:srgbClr val="892B5A">
                  <a:shade val="67500"/>
                  <a:satMod val="115000"/>
                </a:srgbClr>
              </a:gs>
              <a:gs pos="65000">
                <a:srgbClr val="E7C8F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4D7BF33-3FB9-4241-B24D-3ADDACB0B303}"/>
              </a:ext>
            </a:extLst>
          </p:cNvPr>
          <p:cNvGrpSpPr/>
          <p:nvPr/>
        </p:nvGrpSpPr>
        <p:grpSpPr>
          <a:xfrm rot="21318391">
            <a:off x="4932562" y="1104394"/>
            <a:ext cx="2098808" cy="1870997"/>
            <a:chOff x="4932562" y="1113791"/>
            <a:chExt cx="2045820" cy="1870997"/>
          </a:xfrm>
        </p:grpSpPr>
        <p:sp>
          <p:nvSpPr>
            <p:cNvPr id="12" name="Cuerda 11">
              <a:extLst>
                <a:ext uri="{FF2B5EF4-FFF2-40B4-BE49-F238E27FC236}">
                  <a16:creationId xmlns:a16="http://schemas.microsoft.com/office/drawing/2014/main" id="{1A7AAD60-F1A8-4683-B02C-BA16D9F98D3E}"/>
                </a:ext>
              </a:extLst>
            </p:cNvPr>
            <p:cNvSpPr/>
            <p:nvPr/>
          </p:nvSpPr>
          <p:spPr>
            <a:xfrm rot="11236827">
              <a:off x="4932562" y="1113791"/>
              <a:ext cx="2045820" cy="1870997"/>
            </a:xfrm>
            <a:prstGeom prst="chord">
              <a:avLst>
                <a:gd name="adj1" fmla="val 5006244"/>
                <a:gd name="adj2" fmla="val 16204742"/>
              </a:avLst>
            </a:prstGeom>
            <a:gradFill flip="none" rotWithShape="1">
              <a:gsLst>
                <a:gs pos="49550">
                  <a:srgbClr val="FD9085"/>
                </a:gs>
                <a:gs pos="98230">
                  <a:srgbClr val="FAD4BC"/>
                </a:gs>
                <a:gs pos="88496">
                  <a:srgbClr val="FAD4BC"/>
                </a:gs>
                <a:gs pos="38932">
                  <a:srgbClr val="FE7771"/>
                </a:gs>
                <a:gs pos="25000">
                  <a:srgbClr val="FF5757">
                    <a:alpha val="70000"/>
                  </a:srgbClr>
                </a:gs>
                <a:gs pos="79000">
                  <a:srgbClr val="FAD4BC"/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3A9D4B7-9730-4011-993D-8A682FEF2F8A}"/>
                </a:ext>
              </a:extLst>
            </p:cNvPr>
            <p:cNvSpPr/>
            <p:nvPr/>
          </p:nvSpPr>
          <p:spPr>
            <a:xfrm rot="332523">
              <a:off x="5862435" y="1129173"/>
              <a:ext cx="175437" cy="1840495"/>
            </a:xfrm>
            <a:prstGeom prst="rect">
              <a:avLst/>
            </a:prstGeom>
            <a:gradFill flip="none" rotWithShape="1">
              <a:gsLst>
                <a:gs pos="100000">
                  <a:srgbClr val="FAD4BC"/>
                </a:gs>
                <a:gs pos="100000">
                  <a:srgbClr val="FF575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C4710B8-343D-4F54-8D47-58D967BFC798}"/>
              </a:ext>
            </a:extLst>
          </p:cNvPr>
          <p:cNvSpPr txBox="1"/>
          <p:nvPr/>
        </p:nvSpPr>
        <p:spPr>
          <a:xfrm>
            <a:off x="4806099" y="2803530"/>
            <a:ext cx="2232248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27000">
              <a:schemeClr val="accent1">
                <a:alpha val="47000"/>
              </a:schemeClr>
            </a:glow>
            <a:reflection endPos="0" dist="50800" dir="5400000" sy="-100000" algn="bl" rotWithShape="0"/>
            <a:softEdge rad="444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PROPIEDADES BIOLÓGICAS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2088C18-E333-43A1-B2D9-D945C28BD232}"/>
              </a:ext>
            </a:extLst>
          </p:cNvPr>
          <p:cNvSpPr txBox="1"/>
          <p:nvPr/>
        </p:nvSpPr>
        <p:spPr>
          <a:xfrm>
            <a:off x="704783" y="697769"/>
            <a:ext cx="3838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2000" b="1" dirty="0">
                <a:solidFill>
                  <a:srgbClr val="FF57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Usos ancestrales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70CC589-4A25-472B-9505-D90814D2EAF2}"/>
              </a:ext>
            </a:extLst>
          </p:cNvPr>
          <p:cNvSpPr txBox="1"/>
          <p:nvPr/>
        </p:nvSpPr>
        <p:spPr>
          <a:xfrm>
            <a:off x="7655940" y="1642124"/>
            <a:ext cx="3925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Fuente de proteínas, minerales, vitaminas, fibra, carbohidratos</a:t>
            </a:r>
          </a:p>
        </p:txBody>
      </p:sp>
      <p:sp>
        <p:nvSpPr>
          <p:cNvPr id="31" name="Rectángulo: esquinas redondeadas 4">
            <a:extLst>
              <a:ext uri="{FF2B5EF4-FFF2-40B4-BE49-F238E27FC236}">
                <a16:creationId xmlns:a16="http://schemas.microsoft.com/office/drawing/2014/main" id="{C74F6DB2-2ED5-44F8-89C2-9675FF27B179}"/>
              </a:ext>
            </a:extLst>
          </p:cNvPr>
          <p:cNvSpPr txBox="1"/>
          <p:nvPr/>
        </p:nvSpPr>
        <p:spPr>
          <a:xfrm>
            <a:off x="704494" y="1146673"/>
            <a:ext cx="2083258" cy="5907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kern="1200" dirty="0">
                <a:latin typeface="Calibri" panose="020F0502020204030204" pitchFamily="34" charset="0"/>
                <a:cs typeface="Calibri" panose="020F0502020204030204" pitchFamily="34" charset="0"/>
              </a:rPr>
              <a:t>Uso contra patologías </a:t>
            </a:r>
          </a:p>
        </p:txBody>
      </p:sp>
      <p:sp>
        <p:nvSpPr>
          <p:cNvPr id="29" name="Rectángulo: esquinas redondeadas 6">
            <a:extLst>
              <a:ext uri="{FF2B5EF4-FFF2-40B4-BE49-F238E27FC236}">
                <a16:creationId xmlns:a16="http://schemas.microsoft.com/office/drawing/2014/main" id="{04F052C9-1BD3-45F4-AB64-9897ECFA916A}"/>
              </a:ext>
            </a:extLst>
          </p:cNvPr>
          <p:cNvSpPr txBox="1"/>
          <p:nvPr/>
        </p:nvSpPr>
        <p:spPr>
          <a:xfrm>
            <a:off x="723274" y="1507172"/>
            <a:ext cx="2589728" cy="5907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kern="1200" dirty="0">
                <a:latin typeface="Calibri" panose="020F0502020204030204" pitchFamily="34" charset="0"/>
                <a:cs typeface="Calibri" panose="020F0502020204030204" pitchFamily="34" charset="0"/>
              </a:rPr>
              <a:t>Desintoxicante hepáticos</a:t>
            </a:r>
          </a:p>
        </p:txBody>
      </p:sp>
      <p:sp>
        <p:nvSpPr>
          <p:cNvPr id="27" name="Rectángulo: esquinas redondeadas 8">
            <a:extLst>
              <a:ext uri="{FF2B5EF4-FFF2-40B4-BE49-F238E27FC236}">
                <a16:creationId xmlns:a16="http://schemas.microsoft.com/office/drawing/2014/main" id="{50CBF297-F46F-4D8E-8230-FCA6921B66B2}"/>
              </a:ext>
            </a:extLst>
          </p:cNvPr>
          <p:cNvSpPr txBox="1"/>
          <p:nvPr/>
        </p:nvSpPr>
        <p:spPr>
          <a:xfrm>
            <a:off x="704995" y="1864989"/>
            <a:ext cx="2589728" cy="5907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kern="1200" dirty="0">
                <a:latin typeface="Calibri" panose="020F0502020204030204" pitchFamily="34" charset="0"/>
                <a:cs typeface="Calibri" panose="020F0502020204030204" pitchFamily="34" charset="0"/>
              </a:rPr>
              <a:t>Reforzantes inmunológicos</a:t>
            </a:r>
          </a:p>
        </p:txBody>
      </p:sp>
      <p:sp>
        <p:nvSpPr>
          <p:cNvPr id="25" name="Rectángulo: esquinas redondeadas 10">
            <a:extLst>
              <a:ext uri="{FF2B5EF4-FFF2-40B4-BE49-F238E27FC236}">
                <a16:creationId xmlns:a16="http://schemas.microsoft.com/office/drawing/2014/main" id="{0F084934-6FF0-4641-8AC9-D16D807AA86F}"/>
              </a:ext>
            </a:extLst>
          </p:cNvPr>
          <p:cNvSpPr txBox="1"/>
          <p:nvPr/>
        </p:nvSpPr>
        <p:spPr>
          <a:xfrm>
            <a:off x="720568" y="2307458"/>
            <a:ext cx="3180945" cy="5907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C" kern="1200" dirty="0">
                <a:latin typeface="Calibri" panose="020F0502020204030204" pitchFamily="34" charset="0"/>
                <a:cs typeface="Calibri" panose="020F0502020204030204" pitchFamily="34" charset="0"/>
              </a:rPr>
              <a:t>Propiedades espesantes y nutritivas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BAEF0F4-2543-4EEC-91C4-CC903170AE69}"/>
              </a:ext>
            </a:extLst>
          </p:cNvPr>
          <p:cNvSpPr txBox="1"/>
          <p:nvPr/>
        </p:nvSpPr>
        <p:spPr>
          <a:xfrm>
            <a:off x="704783" y="3651975"/>
            <a:ext cx="3047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Síntesis metabolitos primarios		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D8BF299-ED15-4137-B2F8-52C0039AB7F7}"/>
              </a:ext>
            </a:extLst>
          </p:cNvPr>
          <p:cNvSpPr txBox="1"/>
          <p:nvPr/>
        </p:nvSpPr>
        <p:spPr>
          <a:xfrm>
            <a:off x="704227" y="458200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Aminoácidos</a:t>
            </a:r>
          </a:p>
          <a:p>
            <a:pPr lvl="0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Proteína</a:t>
            </a:r>
          </a:p>
          <a:p>
            <a:pPr lvl="0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Lípidos</a:t>
            </a:r>
          </a:p>
          <a:p>
            <a:pPr lvl="0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Carbohidratos</a:t>
            </a:r>
          </a:p>
          <a:p>
            <a:pPr lvl="0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Ácidos nucleicos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39A81C8-C226-47AF-899C-F065A1339C47}"/>
              </a:ext>
            </a:extLst>
          </p:cNvPr>
          <p:cNvSpPr txBox="1"/>
          <p:nvPr/>
        </p:nvSpPr>
        <p:spPr>
          <a:xfrm>
            <a:off x="8355449" y="3651975"/>
            <a:ext cx="3225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s-EC" sz="2000" dirty="0">
                <a:solidFill>
                  <a:srgbClr val="AE4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Síntesis metabolitos secundarios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087EFA4-0D29-4E8C-825B-23955A1C99E7}"/>
              </a:ext>
            </a:extLst>
          </p:cNvPr>
          <p:cNvSpPr txBox="1"/>
          <p:nvPr/>
        </p:nvSpPr>
        <p:spPr>
          <a:xfrm>
            <a:off x="5447613" y="45676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Principios activos únicos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5E1673F-C927-409D-AD97-415A0F5F5AA8}"/>
              </a:ext>
            </a:extLst>
          </p:cNvPr>
          <p:cNvSpPr txBox="1"/>
          <p:nvPr/>
        </p:nvSpPr>
        <p:spPr>
          <a:xfrm>
            <a:off x="8998098" y="690616"/>
            <a:ext cx="25829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s-EC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Usos nutricionales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453D996-D351-4963-999A-168935A56AB4}"/>
              </a:ext>
            </a:extLst>
          </p:cNvPr>
          <p:cNvSpPr txBox="1"/>
          <p:nvPr/>
        </p:nvSpPr>
        <p:spPr>
          <a:xfrm>
            <a:off x="5048471" y="5090469"/>
            <a:ext cx="6495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se encuentran en ninguna otra fuente orgánica 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9C243BC-1C4C-4FC4-A9D9-464811C78766}"/>
              </a:ext>
            </a:extLst>
          </p:cNvPr>
          <p:cNvSpPr/>
          <p:nvPr/>
        </p:nvSpPr>
        <p:spPr>
          <a:xfrm>
            <a:off x="187727" y="6281473"/>
            <a:ext cx="3132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(García, 2015)</a:t>
            </a:r>
          </a:p>
          <a:p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(Gómez- Ordoñez, 2013)</a:t>
            </a:r>
            <a:endParaRPr lang="es-EC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" descr="C:\Users\XAVIER\Desktop\Comunicado-2-1.jpg">
            <a:extLst>
              <a:ext uri="{FF2B5EF4-FFF2-40B4-BE49-F238E27FC236}">
                <a16:creationId xmlns:a16="http://schemas.microsoft.com/office/drawing/2014/main" id="{F4A90C2F-DE0E-4A21-8CED-F89B4BB7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9836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incipios Activos de las Plantas Medicinales">
            <a:extLst>
              <a:ext uri="{FF2B5EF4-FFF2-40B4-BE49-F238E27FC236}">
                <a16:creationId xmlns:a16="http://schemas.microsoft.com/office/drawing/2014/main" id="{A6CDD9A4-59F1-4CDA-8A29-6AB0D60B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211" y="3275838"/>
            <a:ext cx="3254223" cy="244066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Diagrama de flujo: terminador 47">
            <a:extLst>
              <a:ext uri="{FF2B5EF4-FFF2-40B4-BE49-F238E27FC236}">
                <a16:creationId xmlns:a16="http://schemas.microsoft.com/office/drawing/2014/main" id="{E213A113-03CD-4A29-96AA-0E5988E1D7AA}"/>
              </a:ext>
            </a:extLst>
          </p:cNvPr>
          <p:cNvSpPr/>
          <p:nvPr/>
        </p:nvSpPr>
        <p:spPr>
          <a:xfrm rot="53220" flipH="1">
            <a:off x="3505789" y="3705225"/>
            <a:ext cx="5075970" cy="1415921"/>
          </a:xfrm>
          <a:prstGeom prst="flowChartTerminator">
            <a:avLst/>
          </a:prstGeom>
          <a:gradFill flip="none" rotWithShape="1">
            <a:gsLst>
              <a:gs pos="0">
                <a:srgbClr val="E2E2E2"/>
              </a:gs>
              <a:gs pos="50000">
                <a:srgbClr val="F7F7F7"/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CD1AAEF-53D8-482D-884D-9BB336DC727D}"/>
              </a:ext>
            </a:extLst>
          </p:cNvPr>
          <p:cNvSpPr txBox="1"/>
          <p:nvPr/>
        </p:nvSpPr>
        <p:spPr>
          <a:xfrm>
            <a:off x="5134374" y="4086998"/>
            <a:ext cx="3399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Relacionados a periodos de estrés 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967A9F80-AA94-4DC0-B24A-6C4568CAA639}"/>
              </a:ext>
            </a:extLst>
          </p:cNvPr>
          <p:cNvSpPr txBox="1"/>
          <p:nvPr/>
        </p:nvSpPr>
        <p:spPr>
          <a:xfrm>
            <a:off x="5094895" y="4501531"/>
            <a:ext cx="3399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Importancia medicinal</a:t>
            </a:r>
          </a:p>
        </p:txBody>
      </p:sp>
      <p:pic>
        <p:nvPicPr>
          <p:cNvPr id="1030" name="Picture 6" descr="Plantas y Hongos">
            <a:extLst>
              <a:ext uri="{FF2B5EF4-FFF2-40B4-BE49-F238E27FC236}">
                <a16:creationId xmlns:a16="http://schemas.microsoft.com/office/drawing/2014/main" id="{949CD498-F5BB-43AA-9032-064459277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12" b="89412" l="1744" r="99612">
                        <a14:foregroundMark x1="8512" y1="33234" x2="2369" y2="56287"/>
                        <a14:foregroundMark x1="2369" y1="56287" x2="2665" y2="76048"/>
                        <a14:foregroundMark x1="2665" y1="76048" x2="8026" y2="81234"/>
                        <a14:foregroundMark x1="10149" y1="80417" x2="16950" y2="58084"/>
                        <a14:foregroundMark x1="16950" y1="58084" x2="13323" y2="33832"/>
                        <a14:foregroundMark x1="13323" y1="33832" x2="7328" y2="48204"/>
                        <a14:foregroundMark x1="7328" y1="48204" x2="9993" y2="76347"/>
                        <a14:foregroundMark x1="9993" y1="76347" x2="21095" y2="73054"/>
                        <a14:foregroundMark x1="21095" y1="73054" x2="28127" y2="41317"/>
                        <a14:foregroundMark x1="28127" y1="41317" x2="24352" y2="23952"/>
                        <a14:foregroundMark x1="24352" y1="23952" x2="19985" y2="55689"/>
                        <a14:foregroundMark x1="19985" y1="55689" x2="32198" y2="58084"/>
                        <a14:foregroundMark x1="32198" y1="58084" x2="33975" y2="34731"/>
                        <a14:foregroundMark x1="33975" y1="34731" x2="38342" y2="26946"/>
                        <a14:foregroundMark x1="38342" y1="26946" x2="39082" y2="47605"/>
                        <a14:foregroundMark x1="39082" y1="47605" x2="41599" y2="29341"/>
                        <a14:foregroundMark x1="41599" y1="29341" x2="47520" y2="51198"/>
                        <a14:foregroundMark x1="47520" y1="51198" x2="50999" y2="34731"/>
                        <a14:foregroundMark x1="50999" y1="34731" x2="54922" y2="44012"/>
                        <a14:foregroundMark x1="54922" y1="44012" x2="62250" y2="49401"/>
                        <a14:foregroundMark x1="62250" y1="49401" x2="60992" y2="68563"/>
                        <a14:foregroundMark x1="60992" y1="68563" x2="65433" y2="54491"/>
                        <a14:foregroundMark x1="65433" y1="54491" x2="69134" y2="71856"/>
                        <a14:foregroundMark x1="69134" y1="71856" x2="73723" y2="53892"/>
                        <a14:foregroundMark x1="73723" y1="53892" x2="79423" y2="56587"/>
                        <a14:foregroundMark x1="79423" y1="56587" x2="78682" y2="73952"/>
                        <a14:foregroundMark x1="78682" y1="73952" x2="90007" y2="33832"/>
                        <a14:foregroundMark x1="90007" y1="33832" x2="96225" y2="43713"/>
                        <a14:foregroundMark x1="96225" y1="43713" x2="95559" y2="19760"/>
                        <a14:foregroundMark x1="95559" y1="19760" x2="86306" y2="46407"/>
                        <a14:foregroundMark x1="86306" y1="46407" x2="90155" y2="33832"/>
                        <a14:foregroundMark x1="90155" y1="33832" x2="92376" y2="49701"/>
                        <a14:foregroundMark x1="92376" y1="49701" x2="97335" y2="26347"/>
                        <a14:foregroundMark x1="97335" y1="26347" x2="93042" y2="21856"/>
                        <a14:foregroundMark x1="93042" y1="20659" x2="89045" y2="17964"/>
                        <a14:foregroundMark x1="89045" y1="17964" x2="80755" y2="33832"/>
                        <a14:foregroundMark x1="80755" y1="33832" x2="82976" y2="65269"/>
                        <a14:foregroundMark x1="82976" y1="65269" x2="90674" y2="64671"/>
                        <a14:foregroundMark x1="90674" y1="64671" x2="95633" y2="43413"/>
                        <a14:foregroundMark x1="95633" y1="43413" x2="98594" y2="20659"/>
                        <a14:foregroundMark x1="98594" y1="20659" x2="84456" y2="21557"/>
                        <a14:foregroundMark x1="84456" y1="21557" x2="80163" y2="56886"/>
                        <a14:foregroundMark x1="80163" y1="56886" x2="81495" y2="73353"/>
                        <a14:foregroundMark x1="81495" y1="73353" x2="75722" y2="77545"/>
                        <a14:foregroundMark x1="75722" y1="77545" x2="72613" y2="53293"/>
                        <a14:foregroundMark x1="72613" y1="53293" x2="65951" y2="48204"/>
                        <a14:foregroundMark x1="65951" y1="48204" x2="60326" y2="74850"/>
                        <a14:foregroundMark x1="60326" y1="74850" x2="61214" y2="39222"/>
                        <a14:foregroundMark x1="61214" y1="39222" x2="44856" y2="23353"/>
                        <a14:foregroundMark x1="44856" y1="23353" x2="8882" y2="32335"/>
                        <a14:foregroundMark x1="8882" y1="32335" x2="2443" y2="44611"/>
                        <a14:foregroundMark x1="2443" y1="44611" x2="3591" y2="82940"/>
                        <a14:foregroundMark x1="22044" y1="75842" x2="45004" y2="39521"/>
                        <a14:foregroundMark x1="2132" y1="41961" x2="20543" y2="19216"/>
                        <a14:foregroundMark x1="20543" y1="19216" x2="42539" y2="26667"/>
                        <a14:foregroundMark x1="42539" y1="26667" x2="55523" y2="52157"/>
                        <a14:foregroundMark x1="55523" y1="52157" x2="13275" y2="76078"/>
                        <a14:foregroundMark x1="45155" y1="48627" x2="61047" y2="66275"/>
                        <a14:foregroundMark x1="61047" y1="36471" x2="88178" y2="20000"/>
                        <a14:foregroundMark x1="88178" y1="20000" x2="88178" y2="20000"/>
                        <a14:foregroundMark x1="87112" y1="25490" x2="82558" y2="76471"/>
                        <a14:foregroundMark x1="82558" y1="76471" x2="74903" y2="85490"/>
                        <a14:foregroundMark x1="78682" y1="84314" x2="96124" y2="58431"/>
                        <a14:foregroundMark x1="96124" y1="58431" x2="97674" y2="11765"/>
                        <a14:foregroundMark x1="97674" y1="11765" x2="82752" y2="14510"/>
                        <a14:foregroundMark x1="94574" y1="11765" x2="99709" y2="10196"/>
                        <a14:foregroundMark x1="15019" y1="26667" x2="3973" y2="65490"/>
                        <a14:foregroundMark x1="3973" y1="65490" x2="16667" y2="78431"/>
                        <a14:foregroundMark x1="16667" y1="78431" x2="2132" y2="84314"/>
                        <a14:foregroundMark x1="5814" y1="22745" x2="2713" y2="89804"/>
                        <a14:foregroundMark x1="2713" y1="89804" x2="4167" y2="25490"/>
                        <a14:foregroundMark x1="4167" y1="25490" x2="1744" y2="11765"/>
                        <a14:backgroundMark x1="34122" y1="70277" x2="53368" y2="75449"/>
                        <a14:backgroundMark x1="53220" y1="75749" x2="29904" y2="86228"/>
                        <a14:backgroundMark x1="29904" y1="86228" x2="30644" y2="86228"/>
                        <a14:backgroundMark x1="31971" y1="71495" x2="30422" y2="82036"/>
                        <a14:backgroundMark x1="30422" y1="82036" x2="35307" y2="84431"/>
                        <a14:backgroundMark x1="32939" y1="79641" x2="37454" y2="79042"/>
                        <a14:backgroundMark x1="37454" y1="79042" x2="44708" y2="79042"/>
                        <a14:backgroundMark x1="35233" y1="82335" x2="45892" y2="85329"/>
                        <a14:backgroundMark x1="45892" y1="85329" x2="49593" y2="73653"/>
                        <a14:backgroundMark x1="49593" y1="73653" x2="36717" y2="68808"/>
                        <a14:backgroundMark x1="77498" y1="99701" x2="99186" y2="64371"/>
                        <a14:backgroundMark x1="99186" y1="64371" x2="99186" y2="64371"/>
                        <a14:backgroundMark x1="39674" y1="85030" x2="46484" y2="85030"/>
                        <a14:backgroundMark x1="46484" y1="85030" x2="52258" y2="81138"/>
                        <a14:backgroundMark x1="52258" y1="81138" x2="48779" y2="79641"/>
                        <a14:backgroundMark x1="50111" y1="76048" x2="50111" y2="82934"/>
                        <a14:backgroundMark x1="51073" y1="75749" x2="51887" y2="88922"/>
                        <a14:backgroundMark x1="83568" y1="91018" x2="90822" y2="81138"/>
                        <a14:backgroundMark x1="90822" y1="81138" x2="93930" y2="93413"/>
                        <a14:backgroundMark x1="93930" y1="93413" x2="97187" y2="98503"/>
                        <a14:backgroundMark x1="93116" y1="81737" x2="98594" y2="87725"/>
                        <a14:backgroundMark x1="98594" y1="87725" x2="98520" y2="91018"/>
                        <a14:backgroundMark x1="87639" y1="84431" x2="91636" y2="74551"/>
                        <a14:backgroundMark x1="91636" y1="74551" x2="96373" y2="69760"/>
                        <a14:backgroundMark x1="96373" y1="69760" x2="99778" y2="72455"/>
                        <a14:backgroundMark x1="5228" y1="22307" x2="7476" y2="21557"/>
                        <a14:backgroundMark x1="3898" y1="22751" x2="4140" y2="22670"/>
                        <a14:backgroundMark x1="296" y1="23952" x2="3236" y2="22972"/>
                        <a14:backgroundMark x1="7476" y1="21557" x2="11547" y2="12575"/>
                        <a14:backgroundMark x1="11547" y1="12575" x2="13027" y2="2096"/>
                        <a14:backgroundMark x1="3679" y1="20515" x2="4515" y2="20958"/>
                        <a14:backgroundMark x1="0" y1="18563" x2="2711" y2="20001"/>
                        <a14:backgroundMark x1="4642" y1="20829" x2="11621" y2="13772"/>
                        <a14:backgroundMark x1="4515" y1="20958" x2="4535" y2="20937"/>
                        <a14:backgroundMark x1="11621" y1="13772" x2="12953" y2="299"/>
                        <a14:backgroundMark x1="17234" y1="81809" x2="24426" y2="79042"/>
                        <a14:backgroundMark x1="296" y1="88323" x2="1120" y2="88006"/>
                        <a14:backgroundMark x1="24426" y1="79042" x2="28275" y2="83234"/>
                        <a14:backgroundMark x1="28275" y1="83234" x2="30940" y2="98204"/>
                        <a14:backgroundMark x1="30940" y1="98204" x2="31976" y2="99401"/>
                        <a14:backgroundMark x1="7987" y1="87835" x2="23464" y2="82635"/>
                        <a14:backgroundMark x1="296" y1="90419" x2="2532" y2="89668"/>
                        <a14:backgroundMark x1="23464" y1="82635" x2="31384" y2="98802"/>
                        <a14:backgroundMark x1="12361" y1="9880" x2="76314" y2="10778"/>
                        <a14:backgroundMark x1="76314" y1="10778" x2="81865" y2="8383"/>
                        <a14:backgroundMark x1="81865" y1="8383" x2="76575" y2="21781"/>
                        <a14:backgroundMark x1="68203" y1="26863" x2="63064" y2="25449"/>
                        <a14:backgroundMark x1="63064" y1="25449" x2="60252" y2="9880"/>
                        <a14:backgroundMark x1="60252" y1="9880" x2="71577" y2="0"/>
                        <a14:backgroundMark x1="71577" y1="0" x2="82828" y2="299"/>
                        <a14:backgroundMark x1="82828" y1="299" x2="81643" y2="8383"/>
                        <a14:backgroundMark x1="88533" y1="7702" x2="99260" y2="3293"/>
                        <a14:backgroundMark x1="81051" y1="10778" x2="82079" y2="10356"/>
                        <a14:backgroundMark x1="81865" y1="7485" x2="99778" y2="1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96" y="5174163"/>
            <a:ext cx="4284405" cy="105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ckstolonol - Copro, la enciclopedia libre">
            <a:extLst>
              <a:ext uri="{FF2B5EF4-FFF2-40B4-BE49-F238E27FC236}">
                <a16:creationId xmlns:a16="http://schemas.microsoft.com/office/drawing/2014/main" id="{CAA16F1A-210B-48FC-80F6-25EF85E9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3" b="96471" l="0" r="96800">
                        <a14:foregroundMark x1="12000" y1="29412" x2="8610" y2="70652"/>
                        <a14:foregroundMark x1="14998" y1="83401" x2="64400" y2="86471"/>
                        <a14:foregroundMark x1="64400" y1="86471" x2="86400" y2="48824"/>
                        <a14:foregroundMark x1="86400" y1="48824" x2="90000" y2="12353"/>
                        <a14:foregroundMark x1="90000" y1="12353" x2="61600" y2="5882"/>
                        <a14:foregroundMark x1="61600" y1="5882" x2="47248" y2="8748"/>
                        <a14:foregroundMark x1="14124" y1="22834" x2="7200" y2="27647"/>
                        <a14:foregroundMark x1="8000" y1="31176" x2="1600" y2="69412"/>
                        <a14:foregroundMark x1="13586" y1="80583" x2="30000" y2="95882"/>
                        <a14:foregroundMark x1="1600" y1="69412" x2="5668" y2="73204"/>
                        <a14:foregroundMark x1="30000" y1="95882" x2="66400" y2="94706"/>
                        <a14:foregroundMark x1="91836" y1="53413" x2="97200" y2="44706"/>
                        <a14:foregroundMark x1="66400" y1="94706" x2="91240" y2="54382"/>
                        <a14:foregroundMark x1="97200" y1="44706" x2="86800" y2="8235"/>
                        <a14:foregroundMark x1="86800" y1="8235" x2="49200" y2="5882"/>
                        <a14:foregroundMark x1="13819" y1="28098" x2="13600" y2="28235"/>
                        <a14:foregroundMark x1="49200" y1="5882" x2="48033" y2="6615"/>
                        <a14:foregroundMark x1="13600" y1="28235" x2="8400" y2="35294"/>
                        <a14:foregroundMark x1="15600" y1="29412" x2="9482" y2="72394"/>
                        <a14:foregroundMark x1="14177" y1="81763" x2="50800" y2="92941"/>
                        <a14:foregroundMark x1="50800" y1="92941" x2="84800" y2="62941"/>
                        <a14:foregroundMark x1="84800" y1="62941" x2="74400" y2="12941"/>
                        <a14:foregroundMark x1="43696" y1="18493" x2="38892" y2="19362"/>
                        <a14:foregroundMark x1="74400" y1="12941" x2="43882" y2="18460"/>
                        <a14:foregroundMark x1="23298" y1="24977" x2="10000" y2="43529"/>
                        <a14:foregroundMark x1="33600" y1="40588" x2="50000" y2="76471"/>
                        <a14:foregroundMark x1="50000" y1="76471" x2="60800" y2="38824"/>
                        <a14:foregroundMark x1="60800" y1="38824" x2="32400" y2="46471"/>
                        <a14:foregroundMark x1="32400" y1="46471" x2="28400" y2="55882"/>
                        <a14:foregroundMark x1="9200" y1="41176" x2="5689" y2="73184"/>
                        <a14:foregroundMark x1="14124" y1="81657" x2="34000" y2="90588"/>
                        <a14:foregroundMark x1="34000" y1="90588" x2="36000" y2="43529"/>
                        <a14:foregroundMark x1="36000" y1="43529" x2="13200" y2="31765"/>
                        <a14:foregroundMark x1="13200" y1="31765" x2="8400" y2="38235"/>
                        <a14:foregroundMark x1="63200" y1="29412" x2="23600" y2="64706"/>
                        <a14:foregroundMark x1="23600" y1="64706" x2="20800" y2="61765"/>
                        <a14:foregroundMark x1="18400" y1="27647" x2="5725" y2="73151"/>
                        <a14:foregroundMark x1="13813" y1="81036" x2="40800" y2="94706"/>
                        <a14:foregroundMark x1="40800" y1="94706" x2="78400" y2="85882"/>
                        <a14:foregroundMark x1="91530" y1="52093" x2="99200" y2="32353"/>
                        <a14:foregroundMark x1="78400" y1="85882" x2="91074" y2="53264"/>
                        <a14:foregroundMark x1="99200" y1="32353" x2="65600" y2="3529"/>
                        <a14:foregroundMark x1="42631" y1="13899" x2="40621" y2="14807"/>
                        <a14:foregroundMark x1="65600" y1="3529" x2="43193" y2="13646"/>
                        <a14:foregroundMark x1="17854" y1="26769" x2="10000" y2="36471"/>
                        <a14:foregroundMark x1="8800" y1="37647" x2="0" y2="42353"/>
                        <a14:foregroundMark x1="18370" y1="90133" x2="37600" y2="96471"/>
                        <a14:foregroundMark x1="37600" y1="96471" x2="37600" y2="96471"/>
                        <a14:foregroundMark x1="86400" y1="5294" x2="83200" y2="20000"/>
                        <a14:foregroundMark x1="71200" y1="90588" x2="79600" y2="72941"/>
                        <a14:foregroundMark x1="94000" y1="12353" x2="91200" y2="16471"/>
                        <a14:foregroundMark x1="92800" y1="7059" x2="88400" y2="11176"/>
                        <a14:foregroundMark x1="88000" y1="7059" x2="96800" y2="12941"/>
                        <a14:foregroundMark x1="78000" y1="10588" x2="62000" y2="31176"/>
                        <a14:foregroundMark x1="62000" y1="23529" x2="58400" y2="57647"/>
                        <a14:foregroundMark x1="58400" y1="57647" x2="60800" y2="73529"/>
                        <a14:foregroundMark x1="64800" y1="67059" x2="24400" y2="52941"/>
                        <a14:foregroundMark x1="23200" y1="52941" x2="20400" y2="78235"/>
                        <a14:foregroundMark x1="12000" y1="64706" x2="25200" y2="65294"/>
                        <a14:backgroundMark x1="2400" y1="78824" x2="2400" y2="97647"/>
                        <a14:backgroundMark x1="0" y1="32941" x2="800" y2="4706"/>
                        <a14:backgroundMark x1="78800" y1="98824" x2="97600" y2="70000"/>
                        <a14:backgroundMark x1="97600" y1="70000" x2="89200" y2="99412"/>
                        <a14:backgroundMark x1="70000" y1="97059" x2="78400" y2="96471"/>
                        <a14:backgroundMark x1="94000" y1="67647" x2="92000" y2="54118"/>
                        <a14:backgroundMark x1="2800" y1="75882" x2="14000" y2="98235"/>
                        <a14:backgroundMark x1="15200" y1="20000" x2="42000" y2="11176"/>
                        <a14:backgroundMark x1="42000" y1="11176" x2="40400" y2="0"/>
                        <a14:backgroundMark x1="41200" y1="5882" x2="49600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1192">
            <a:off x="1163795" y="4690869"/>
            <a:ext cx="2055932" cy="13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OTENOIDES: sustancias protectoras. — Steemit">
            <a:extLst>
              <a:ext uri="{FF2B5EF4-FFF2-40B4-BE49-F238E27FC236}">
                <a16:creationId xmlns:a16="http://schemas.microsoft.com/office/drawing/2014/main" id="{071C62EA-D3C5-46AF-BA61-68DA4581D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79" y="2840157"/>
            <a:ext cx="3570267" cy="97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9D480A9-7E07-4DF4-B6D7-A5BD3D4049D0}"/>
              </a:ext>
            </a:extLst>
          </p:cNvPr>
          <p:cNvSpPr/>
          <p:nvPr/>
        </p:nvSpPr>
        <p:spPr>
          <a:xfrm>
            <a:off x="767407" y="354378"/>
            <a:ext cx="364993" cy="5868652"/>
          </a:xfrm>
          <a:prstGeom prst="rect">
            <a:avLst/>
          </a:prstGeom>
          <a:gradFill flip="none" rotWithShape="1">
            <a:gsLst>
              <a:gs pos="33000">
                <a:srgbClr val="F4A06C"/>
              </a:gs>
              <a:gs pos="0">
                <a:srgbClr val="892B5A"/>
              </a:gs>
              <a:gs pos="52000">
                <a:srgbClr val="B19A54"/>
              </a:gs>
              <a:gs pos="84000">
                <a:srgbClr val="5F8F53"/>
              </a:gs>
              <a:gs pos="17000">
                <a:srgbClr val="CB7365"/>
              </a:gs>
              <a:gs pos="13000">
                <a:srgbClr val="A3475E"/>
              </a:gs>
              <a:gs pos="54000">
                <a:srgbClr val="77943F"/>
              </a:gs>
              <a:gs pos="72000">
                <a:srgbClr val="00B050"/>
              </a:gs>
              <a:gs pos="88000">
                <a:srgbClr val="AA7555"/>
              </a:gs>
              <a:gs pos="100000">
                <a:srgbClr val="FF575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1D905BB-5075-4BE1-B1A2-3D8493C05F6E}"/>
              </a:ext>
            </a:extLst>
          </p:cNvPr>
          <p:cNvGrpSpPr/>
          <p:nvPr/>
        </p:nvGrpSpPr>
        <p:grpSpPr>
          <a:xfrm>
            <a:off x="631667" y="585419"/>
            <a:ext cx="545548" cy="528094"/>
            <a:chOff x="638650" y="1053462"/>
            <a:chExt cx="545548" cy="528094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3DCAC63A-C91A-48E8-9923-5445FBDF5E81}"/>
                </a:ext>
              </a:extLst>
            </p:cNvPr>
            <p:cNvSpPr/>
            <p:nvPr/>
          </p:nvSpPr>
          <p:spPr>
            <a:xfrm rot="265651" flipH="1">
              <a:off x="638650" y="1053462"/>
              <a:ext cx="545548" cy="528094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FC4D954D-354B-48A6-8E01-AB43AE40B0C6}"/>
                </a:ext>
              </a:extLst>
            </p:cNvPr>
            <p:cNvSpPr/>
            <p:nvPr/>
          </p:nvSpPr>
          <p:spPr>
            <a:xfrm>
              <a:off x="765424" y="1173493"/>
              <a:ext cx="288032" cy="288032"/>
            </a:xfrm>
            <a:prstGeom prst="ellipse">
              <a:avLst/>
            </a:prstGeom>
            <a:solidFill>
              <a:srgbClr val="892B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34DE6666-C0A7-4A00-A786-4E2334230AE6}"/>
              </a:ext>
            </a:extLst>
          </p:cNvPr>
          <p:cNvGrpSpPr/>
          <p:nvPr/>
        </p:nvGrpSpPr>
        <p:grpSpPr>
          <a:xfrm>
            <a:off x="635635" y="1832631"/>
            <a:ext cx="545548" cy="528094"/>
            <a:chOff x="638650" y="1053462"/>
            <a:chExt cx="545548" cy="528094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2E86C358-70F5-4DCA-ADAA-A543CA2993C2}"/>
                </a:ext>
              </a:extLst>
            </p:cNvPr>
            <p:cNvSpPr/>
            <p:nvPr/>
          </p:nvSpPr>
          <p:spPr>
            <a:xfrm rot="265651" flipH="1">
              <a:off x="638650" y="1053462"/>
              <a:ext cx="545548" cy="528094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47459D54-6F23-4849-BA77-8E33003E79F8}"/>
                </a:ext>
              </a:extLst>
            </p:cNvPr>
            <p:cNvSpPr/>
            <p:nvPr/>
          </p:nvSpPr>
          <p:spPr>
            <a:xfrm>
              <a:off x="765424" y="1173493"/>
              <a:ext cx="288032" cy="288032"/>
            </a:xfrm>
            <a:prstGeom prst="ellipse">
              <a:avLst/>
            </a:prstGeom>
            <a:solidFill>
              <a:srgbClr val="F4A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5F132FE-34BF-43C4-8F4A-7DD7DEB0D870}"/>
              </a:ext>
            </a:extLst>
          </p:cNvPr>
          <p:cNvGrpSpPr/>
          <p:nvPr/>
        </p:nvGrpSpPr>
        <p:grpSpPr>
          <a:xfrm>
            <a:off x="633651" y="4123551"/>
            <a:ext cx="545548" cy="528094"/>
            <a:chOff x="638650" y="1053462"/>
            <a:chExt cx="545548" cy="528094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4F425D1-E005-4089-829B-8CFAD10D9A30}"/>
                </a:ext>
              </a:extLst>
            </p:cNvPr>
            <p:cNvSpPr/>
            <p:nvPr/>
          </p:nvSpPr>
          <p:spPr>
            <a:xfrm rot="265651" flipH="1">
              <a:off x="638650" y="1053462"/>
              <a:ext cx="545548" cy="528094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54F3504-244D-48A3-A8B2-55C3946DC4C7}"/>
                </a:ext>
              </a:extLst>
            </p:cNvPr>
            <p:cNvSpPr/>
            <p:nvPr/>
          </p:nvSpPr>
          <p:spPr>
            <a:xfrm>
              <a:off x="765424" y="1173493"/>
              <a:ext cx="288032" cy="28803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60" name="Diagrama de flujo: retraso 59">
            <a:extLst>
              <a:ext uri="{FF2B5EF4-FFF2-40B4-BE49-F238E27FC236}">
                <a16:creationId xmlns:a16="http://schemas.microsoft.com/office/drawing/2014/main" id="{3D7EBFE0-9B9A-4A5F-8A29-FAD98B4A7355}"/>
              </a:ext>
            </a:extLst>
          </p:cNvPr>
          <p:cNvSpPr/>
          <p:nvPr/>
        </p:nvSpPr>
        <p:spPr>
          <a:xfrm>
            <a:off x="8296137" y="1515773"/>
            <a:ext cx="3103335" cy="1208619"/>
          </a:xfrm>
          <a:prstGeom prst="flowChartDelay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27000">
                <a:srgbClr val="92D050">
                  <a:shade val="67500"/>
                  <a:satMod val="115000"/>
                </a:srgbClr>
              </a:gs>
              <a:gs pos="73000">
                <a:srgbClr val="D8F2B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FB86516-EE4A-4A81-9744-BC661D49E9A6}"/>
              </a:ext>
            </a:extLst>
          </p:cNvPr>
          <p:cNvGrpSpPr/>
          <p:nvPr/>
        </p:nvGrpSpPr>
        <p:grpSpPr>
          <a:xfrm>
            <a:off x="635635" y="5594749"/>
            <a:ext cx="545548" cy="528094"/>
            <a:chOff x="638650" y="1053462"/>
            <a:chExt cx="545548" cy="528094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03F0B8B-61A2-4821-B4FE-43E8DC386695}"/>
                </a:ext>
              </a:extLst>
            </p:cNvPr>
            <p:cNvSpPr/>
            <p:nvPr/>
          </p:nvSpPr>
          <p:spPr>
            <a:xfrm rot="265651" flipH="1">
              <a:off x="638650" y="1053462"/>
              <a:ext cx="545548" cy="528094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B032DE5D-1967-4085-A625-9AC87C0F646E}"/>
                </a:ext>
              </a:extLst>
            </p:cNvPr>
            <p:cNvSpPr/>
            <p:nvPr/>
          </p:nvSpPr>
          <p:spPr>
            <a:xfrm>
              <a:off x="765424" y="1173493"/>
              <a:ext cx="288032" cy="288032"/>
            </a:xfrm>
            <a:prstGeom prst="ellipse">
              <a:avLst/>
            </a:prstGeom>
            <a:solidFill>
              <a:srgbClr val="FF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57" name="Diagrama de flujo: terminador 56">
            <a:extLst>
              <a:ext uri="{FF2B5EF4-FFF2-40B4-BE49-F238E27FC236}">
                <a16:creationId xmlns:a16="http://schemas.microsoft.com/office/drawing/2014/main" id="{0AA828CD-0E87-4F50-982F-116C184C82EF}"/>
              </a:ext>
            </a:extLst>
          </p:cNvPr>
          <p:cNvSpPr/>
          <p:nvPr/>
        </p:nvSpPr>
        <p:spPr>
          <a:xfrm rot="53220" flipH="1">
            <a:off x="3655060" y="1411417"/>
            <a:ext cx="5004366" cy="1415921"/>
          </a:xfrm>
          <a:prstGeom prst="flowChartTerminator">
            <a:avLst/>
          </a:prstGeom>
          <a:gradFill flip="none" rotWithShape="1">
            <a:gsLst>
              <a:gs pos="0">
                <a:srgbClr val="E2E2E2"/>
              </a:gs>
              <a:gs pos="50000">
                <a:srgbClr val="F7F7F7"/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169161B-92F1-4D1C-84C4-53754DFBE9E6}"/>
              </a:ext>
            </a:extLst>
          </p:cNvPr>
          <p:cNvGrpSpPr/>
          <p:nvPr/>
        </p:nvGrpSpPr>
        <p:grpSpPr>
          <a:xfrm rot="21387569">
            <a:off x="2285693" y="1348556"/>
            <a:ext cx="2735501" cy="1496244"/>
            <a:chOff x="638650" y="1053462"/>
            <a:chExt cx="545548" cy="528094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FFE8682-DEB9-49DF-81F5-D6454F8A30FE}"/>
                </a:ext>
              </a:extLst>
            </p:cNvPr>
            <p:cNvSpPr/>
            <p:nvPr/>
          </p:nvSpPr>
          <p:spPr>
            <a:xfrm rot="265651" flipH="1">
              <a:off x="638650" y="1053462"/>
              <a:ext cx="545548" cy="528094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F0E7DB3C-9001-4455-A880-BDAB8377D470}"/>
                </a:ext>
              </a:extLst>
            </p:cNvPr>
            <p:cNvSpPr/>
            <p:nvPr/>
          </p:nvSpPr>
          <p:spPr>
            <a:xfrm rot="245693">
              <a:off x="683515" y="1108074"/>
              <a:ext cx="451269" cy="418870"/>
            </a:xfrm>
            <a:prstGeom prst="ellipse">
              <a:avLst/>
            </a:prstGeom>
            <a:solidFill>
              <a:srgbClr val="F4A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AEA8B231-4FD1-4BD8-ACCE-DB37310EB24E}"/>
              </a:ext>
            </a:extLst>
          </p:cNvPr>
          <p:cNvGrpSpPr/>
          <p:nvPr/>
        </p:nvGrpSpPr>
        <p:grpSpPr>
          <a:xfrm rot="21387569">
            <a:off x="2253521" y="3652048"/>
            <a:ext cx="2735501" cy="1496244"/>
            <a:chOff x="638650" y="1053462"/>
            <a:chExt cx="545548" cy="528094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ABC82324-6EDB-42C0-93C0-348C38ADB5F9}"/>
                </a:ext>
              </a:extLst>
            </p:cNvPr>
            <p:cNvSpPr/>
            <p:nvPr/>
          </p:nvSpPr>
          <p:spPr>
            <a:xfrm rot="265651" flipH="1">
              <a:off x="638650" y="1053462"/>
              <a:ext cx="545548" cy="528094"/>
            </a:xfrm>
            <a:prstGeom prst="ellipse">
              <a:avLst/>
            </a:prstGeom>
            <a:gradFill flip="none" rotWithShape="1">
              <a:gsLst>
                <a:gs pos="0">
                  <a:srgbClr val="B5B5B7"/>
                </a:gs>
                <a:gs pos="76000">
                  <a:srgbClr val="E2E2E2"/>
                </a:gs>
                <a:gs pos="46000">
                  <a:srgbClr val="F7F7F7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875C08D4-A034-40C4-B3C8-25204BB39077}"/>
                </a:ext>
              </a:extLst>
            </p:cNvPr>
            <p:cNvSpPr/>
            <p:nvPr/>
          </p:nvSpPr>
          <p:spPr>
            <a:xfrm rot="245693">
              <a:off x="683515" y="1108074"/>
              <a:ext cx="451269" cy="41887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3348D7F-A188-4538-87B8-4CE16E6CEB01}"/>
              </a:ext>
            </a:extLst>
          </p:cNvPr>
          <p:cNvSpPr/>
          <p:nvPr/>
        </p:nvSpPr>
        <p:spPr>
          <a:xfrm>
            <a:off x="1204426" y="1994137"/>
            <a:ext cx="1372589" cy="205082"/>
          </a:xfrm>
          <a:prstGeom prst="rect">
            <a:avLst/>
          </a:prstGeom>
          <a:solidFill>
            <a:srgbClr val="F4A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07B97BE-520F-452E-BD1C-4B905E0C7599}"/>
              </a:ext>
            </a:extLst>
          </p:cNvPr>
          <p:cNvSpPr/>
          <p:nvPr/>
        </p:nvSpPr>
        <p:spPr>
          <a:xfrm>
            <a:off x="1194801" y="4297629"/>
            <a:ext cx="1372589" cy="2050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E24EF04-84ED-4182-B85B-69DC8DBB9FEA}"/>
              </a:ext>
            </a:extLst>
          </p:cNvPr>
          <p:cNvSpPr txBox="1"/>
          <p:nvPr/>
        </p:nvSpPr>
        <p:spPr>
          <a:xfrm>
            <a:off x="2567390" y="3988786"/>
            <a:ext cx="2169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Principios activos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8EBFA568-2F74-4BAE-97BF-AD4CE4980F72}"/>
              </a:ext>
            </a:extLst>
          </p:cNvPr>
          <p:cNvSpPr txBox="1"/>
          <p:nvPr/>
        </p:nvSpPr>
        <p:spPr>
          <a:xfrm>
            <a:off x="2755734" y="1836629"/>
            <a:ext cx="1882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2400" b="1" dirty="0">
                <a:solidFill>
                  <a:srgbClr val="FFDB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Clasificación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5F0039A-AB58-4627-AC05-A77ABADE3B6A}"/>
              </a:ext>
            </a:extLst>
          </p:cNvPr>
          <p:cNvSpPr txBox="1"/>
          <p:nvPr/>
        </p:nvSpPr>
        <p:spPr>
          <a:xfrm>
            <a:off x="5134374" y="1630791"/>
            <a:ext cx="3103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Terpenos, Compuestos fenólicos, Glicósidos, Compuestos halogenados, alcaloides</a:t>
            </a:r>
            <a:endParaRPr lang="es-EC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744B4ED-6AA5-46E3-AAE6-3265BD16E0B8}"/>
              </a:ext>
            </a:extLst>
          </p:cNvPr>
          <p:cNvSpPr txBox="1"/>
          <p:nvPr/>
        </p:nvSpPr>
        <p:spPr>
          <a:xfrm>
            <a:off x="8664182" y="1776799"/>
            <a:ext cx="2901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Carotenos, </a:t>
            </a:r>
            <a:r>
              <a:rPr lang="pt-BR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Xantófilos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Tocoles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polifenoles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acetogeninas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florotaninos, </a:t>
            </a:r>
            <a:r>
              <a:rPr lang="pt-BR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Poliketidos</a:t>
            </a:r>
            <a:r>
              <a:rPr lang="pt-BR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A4444B33-CBC1-490F-A8F7-11030716E955}"/>
              </a:ext>
            </a:extLst>
          </p:cNvPr>
          <p:cNvSpPr/>
          <p:nvPr/>
        </p:nvSpPr>
        <p:spPr>
          <a:xfrm>
            <a:off x="291952" y="6292851"/>
            <a:ext cx="3178286" cy="534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Marquez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 – Rocha, 2020)</a:t>
            </a:r>
          </a:p>
          <a:p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Perez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 &amp; Verde, 2020)</a:t>
            </a:r>
          </a:p>
        </p:txBody>
      </p:sp>
      <p:pic>
        <p:nvPicPr>
          <p:cNvPr id="35" name="Picture 1" descr="C:\Users\XAVIER\Desktop\Comunicado-2-1.jpg">
            <a:extLst>
              <a:ext uri="{FF2B5EF4-FFF2-40B4-BE49-F238E27FC236}">
                <a16:creationId xmlns:a16="http://schemas.microsoft.com/office/drawing/2014/main" id="{0E3FCF54-F6F5-4018-9335-FEAA92AC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  <p:pic>
        <p:nvPicPr>
          <p:cNvPr id="1032" name="Picture 8" descr="Acetogenina - Wikipedia, la enciclopedia libre">
            <a:extLst>
              <a:ext uri="{FF2B5EF4-FFF2-40B4-BE49-F238E27FC236}">
                <a16:creationId xmlns:a16="http://schemas.microsoft.com/office/drawing/2014/main" id="{D942CCE9-D78D-4975-BD18-1FECB652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51" y="336999"/>
            <a:ext cx="1806182" cy="128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licétido - Wikipedia, la enciclopedia libre">
            <a:extLst>
              <a:ext uri="{FF2B5EF4-FFF2-40B4-BE49-F238E27FC236}">
                <a16:creationId xmlns:a16="http://schemas.microsoft.com/office/drawing/2014/main" id="{5C9EB3DE-8A55-437F-AFD2-5CF2A02D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024" l="0" r="95928">
                        <a14:foregroundMark x1="18552" y1="41071" x2="43439" y2="36310"/>
                        <a14:foregroundMark x1="43439" y1="36310" x2="33484" y2="4762"/>
                        <a14:foregroundMark x1="33484" y1="4762" x2="17647" y2="42857"/>
                        <a14:foregroundMark x1="38009" y1="5952" x2="17647" y2="29167"/>
                        <a14:foregroundMark x1="17647" y1="29167" x2="5882" y2="60119"/>
                        <a14:foregroundMark x1="5882" y1="60119" x2="42534" y2="44048"/>
                        <a14:foregroundMark x1="42534" y1="44048" x2="39367" y2="8333"/>
                        <a14:foregroundMark x1="39367" y1="8333" x2="39367" y2="8333"/>
                        <a14:foregroundMark x1="12670" y1="38095" x2="4977" y2="40476"/>
                        <a14:foregroundMark x1="10860" y1="48214" x2="8597" y2="50595"/>
                        <a14:foregroundMark x1="7692" y1="48810" x2="1357" y2="50000"/>
                        <a14:foregroundMark x1="452" y1="50000" x2="2262" y2="50000"/>
                        <a14:foregroundMark x1="27602" y1="45238" x2="48869" y2="85714"/>
                        <a14:foregroundMark x1="48869" y1="85714" x2="71946" y2="95238"/>
                        <a14:foregroundMark x1="71946" y1="95238" x2="66968" y2="57738"/>
                        <a14:foregroundMark x1="66968" y1="57738" x2="97285" y2="63095"/>
                        <a14:foregroundMark x1="97285" y1="63095" x2="90045" y2="27976"/>
                        <a14:foregroundMark x1="90045" y1="27976" x2="14480" y2="49405"/>
                        <a14:foregroundMark x1="14480" y1="49405" x2="21267" y2="48810"/>
                        <a14:foregroundMark x1="33937" y1="22619" x2="75566" y2="6548"/>
                        <a14:foregroundMark x1="75566" y1="6548" x2="84615" y2="29762"/>
                        <a14:foregroundMark x1="1357" y1="48810" x2="21267" y2="64286"/>
                        <a14:foregroundMark x1="21267" y1="64286" x2="28959" y2="35714"/>
                        <a14:foregroundMark x1="3620" y1="54762" x2="3620" y2="59524"/>
                        <a14:foregroundMark x1="8597" y1="48214" x2="1357" y2="60714"/>
                        <a14:foregroundMark x1="7240" y1="52976" x2="3620" y2="66667"/>
                        <a14:foregroundMark x1="14932" y1="55357" x2="7240" y2="65476"/>
                        <a14:foregroundMark x1="27602" y1="9524" x2="39367" y2="3571"/>
                        <a14:foregroundMark x1="29412" y1="7143" x2="25792" y2="7143"/>
                        <a14:foregroundMark x1="30317" y1="4762" x2="34389" y2="4762"/>
                        <a14:foregroundMark x1="75566" y1="3571" x2="81900" y2="12500"/>
                        <a14:foregroundMark x1="77828" y1="0" x2="81448" y2="10119"/>
                        <a14:foregroundMark x1="54299" y1="81548" x2="54751" y2="83333"/>
                        <a14:foregroundMark x1="52036" y1="79167" x2="54751" y2="95238"/>
                        <a14:foregroundMark x1="59276" y1="86905" x2="58371" y2="94048"/>
                        <a14:foregroundMark x1="61991" y1="90476" x2="63801" y2="95238"/>
                        <a14:foregroundMark x1="66516" y1="91071" x2="70136" y2="96429"/>
                        <a14:foregroundMark x1="50226" y1="88095" x2="52941" y2="93452"/>
                        <a14:foregroundMark x1="73756" y1="85714" x2="73756" y2="97619"/>
                        <a14:foregroundMark x1="90045" y1="52381" x2="95928" y2="52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142" y="896476"/>
            <a:ext cx="1323131" cy="10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licétido - Wikiwand">
            <a:extLst>
              <a:ext uri="{FF2B5EF4-FFF2-40B4-BE49-F238E27FC236}">
                <a16:creationId xmlns:a16="http://schemas.microsoft.com/office/drawing/2014/main" id="{284A1B01-59A1-4DB5-B3A1-27087A7CF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7087">
            <a:off x="6280917" y="2696094"/>
            <a:ext cx="2509044" cy="11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163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ead Virus Cartoon Stock Illustrations – 982 Dead Virus Cartoon Stock  Illustrations, Vectors &amp;amp; Clipart - Dreamstime">
            <a:extLst>
              <a:ext uri="{FF2B5EF4-FFF2-40B4-BE49-F238E27FC236}">
                <a16:creationId xmlns:a16="http://schemas.microsoft.com/office/drawing/2014/main" id="{AB0EDE5B-9BB7-4B8E-8DD3-4D44F121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" b="92087" l="2875" r="93563">
                        <a14:foregroundMark x1="10813" y1="8068" x2="4250" y2="19783"/>
                        <a14:foregroundMark x1="4250" y1="19783" x2="20750" y2="33592"/>
                        <a14:foregroundMark x1="20750" y1="33592" x2="25938" y2="7680"/>
                        <a14:foregroundMark x1="25938" y1="7680" x2="12188" y2="10706"/>
                        <a14:foregroundMark x1="12188" y1="10706" x2="11313" y2="15671"/>
                        <a14:foregroundMark x1="28500" y1="10784" x2="21563" y2="6362"/>
                        <a14:foregroundMark x1="21563" y1="6362" x2="3250" y2="11792"/>
                        <a14:foregroundMark x1="3250" y1="11792" x2="12313" y2="38557"/>
                        <a14:foregroundMark x1="12313" y1="38557" x2="27500" y2="23894"/>
                        <a14:foregroundMark x1="27500" y1="23894" x2="24313" y2="10861"/>
                        <a14:foregroundMark x1="24313" y1="10861" x2="23250" y2="10163"/>
                        <a14:foregroundMark x1="28375" y1="5508" x2="17813" y2="1784"/>
                        <a14:foregroundMark x1="17813" y1="1784" x2="5125" y2="25136"/>
                        <a14:foregroundMark x1="5125" y1="25136" x2="23625" y2="36462"/>
                        <a14:foregroundMark x1="23625" y1="36462" x2="26438" y2="10163"/>
                        <a14:foregroundMark x1="26438" y1="10163" x2="20000" y2="3801"/>
                        <a14:foregroundMark x1="32250" y1="13576" x2="27000" y2="31808"/>
                        <a14:foregroundMark x1="27000" y1="31808" x2="31625" y2="19783"/>
                        <a14:foregroundMark x1="31625" y1="19783" x2="29688" y2="11637"/>
                        <a14:foregroundMark x1="29688" y1="11637" x2="29563" y2="11637"/>
                        <a14:foregroundMark x1="11438" y1="2095" x2="6250" y2="6284"/>
                        <a14:foregroundMark x1="6250" y1="6284" x2="4500" y2="28084"/>
                        <a14:foregroundMark x1="4500" y1="28084" x2="30250" y2="33747"/>
                        <a14:foregroundMark x1="30250" y1="33747" x2="34688" y2="6827"/>
                        <a14:foregroundMark x1="34688" y1="6827" x2="19375" y2="3103"/>
                        <a14:foregroundMark x1="19375" y1="3103" x2="12500" y2="4267"/>
                        <a14:foregroundMark x1="22563" y1="5896" x2="12687" y2="7680"/>
                        <a14:foregroundMark x1="12687" y1="7680" x2="2875" y2="27696"/>
                        <a14:foregroundMark x1="2875" y1="27696" x2="11125" y2="41505"/>
                        <a14:foregroundMark x1="11125" y1="41505" x2="26313" y2="40341"/>
                        <a14:foregroundMark x1="26313" y1="40341" x2="34250" y2="28627"/>
                        <a14:foregroundMark x1="34250" y1="28627" x2="29875" y2="11016"/>
                        <a14:foregroundMark x1="29875" y1="11016" x2="20500" y2="6594"/>
                        <a14:foregroundMark x1="40125" y1="26222" x2="20813" y2="41815"/>
                        <a14:foregroundMark x1="20813" y1="41815" x2="26750" y2="59503"/>
                        <a14:foregroundMark x1="26750" y1="59503" x2="42688" y2="67494"/>
                        <a14:foregroundMark x1="42688" y1="67494" x2="48375" y2="74787"/>
                        <a14:foregroundMark x1="48375" y1="74787" x2="48375" y2="60900"/>
                        <a14:foregroundMark x1="48375" y1="60900" x2="38125" y2="35609"/>
                        <a14:foregroundMark x1="38125" y1="35609" x2="45688" y2="27696"/>
                        <a14:foregroundMark x1="45688" y1="27696" x2="57938" y2="33282"/>
                        <a14:foregroundMark x1="57938" y1="33282" x2="64063" y2="32118"/>
                        <a14:foregroundMark x1="64063" y1="32118" x2="58750" y2="21645"/>
                        <a14:foregroundMark x1="58750" y1="21645" x2="40063" y2="17611"/>
                        <a14:foregroundMark x1="40063" y1="17611" x2="33000" y2="23196"/>
                        <a14:foregroundMark x1="33000" y1="23196" x2="32438" y2="24515"/>
                        <a14:foregroundMark x1="31250" y1="55469" x2="37813" y2="71296"/>
                        <a14:foregroundMark x1="37813" y1="71296" x2="61313" y2="84484"/>
                        <a14:foregroundMark x1="61313" y1="84484" x2="71500" y2="84717"/>
                        <a14:foregroundMark x1="71500" y1="84717" x2="81875" y2="80295"/>
                        <a14:foregroundMark x1="81875" y1="80295" x2="87563" y2="74864"/>
                        <a14:foregroundMark x1="87563" y1="74864" x2="90500" y2="66718"/>
                        <a14:foregroundMark x1="90500" y1="66718" x2="90563" y2="52366"/>
                        <a14:foregroundMark x1="90563" y1="52366" x2="85250" y2="38945"/>
                        <a14:foregroundMark x1="85250" y1="38945" x2="64563" y2="30411"/>
                        <a14:foregroundMark x1="64563" y1="30411" x2="48563" y2="31187"/>
                        <a14:foregroundMark x1="48563" y1="31187" x2="37875" y2="41040"/>
                        <a14:foregroundMark x1="37875" y1="41040" x2="33125" y2="58185"/>
                        <a14:foregroundMark x1="57688" y1="86579" x2="58000" y2="87820"/>
                        <a14:foregroundMark x1="57313" y1="76416" x2="59125" y2="89294"/>
                        <a14:foregroundMark x1="59125" y1="89294" x2="64813" y2="92475"/>
                        <a14:foregroundMark x1="64813" y1="92475" x2="74125" y2="92164"/>
                        <a14:foregroundMark x1="74125" y1="92164" x2="81813" y2="87355"/>
                        <a14:foregroundMark x1="81813" y1="87355" x2="87750" y2="78588"/>
                        <a14:foregroundMark x1="87750" y1="78588" x2="89500" y2="64624"/>
                        <a14:foregroundMark x1="89500" y1="64624" x2="86688" y2="51358"/>
                        <a14:foregroundMark x1="86688" y1="51358" x2="81125" y2="41427"/>
                        <a14:foregroundMark x1="81125" y1="41427" x2="61313" y2="20791"/>
                        <a14:foregroundMark x1="61313" y1="20791" x2="49938" y2="42048"/>
                        <a14:foregroundMark x1="49938" y1="42048" x2="48563" y2="62839"/>
                        <a14:foregroundMark x1="48563" y1="62839" x2="53813" y2="76649"/>
                        <a14:foregroundMark x1="53813" y1="76649" x2="55437" y2="78278"/>
                        <a14:foregroundMark x1="81375" y1="85260" x2="88938" y2="79674"/>
                        <a14:foregroundMark x1="88938" y1="79674" x2="94563" y2="66486"/>
                        <a14:foregroundMark x1="94563" y1="66486" x2="93563" y2="50272"/>
                        <a14:foregroundMark x1="93563" y1="50272" x2="89938" y2="44608"/>
                        <a14:foregroundMark x1="89938" y1="44608" x2="82313" y2="59969"/>
                        <a14:foregroundMark x1="82313" y1="59969" x2="79500" y2="8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94" y="1167327"/>
            <a:ext cx="1700519" cy="137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EA1D3690-CC9D-4762-85BD-D150A15A3167}"/>
              </a:ext>
            </a:extLst>
          </p:cNvPr>
          <p:cNvGrpSpPr/>
          <p:nvPr/>
        </p:nvGrpSpPr>
        <p:grpSpPr>
          <a:xfrm>
            <a:off x="720996" y="828432"/>
            <a:ext cx="2408346" cy="2176497"/>
            <a:chOff x="444022" y="279515"/>
            <a:chExt cx="2408346" cy="2176497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9736BB7-6536-466A-ABD6-7F15B2DD612A}"/>
                </a:ext>
              </a:extLst>
            </p:cNvPr>
            <p:cNvSpPr/>
            <p:nvPr/>
          </p:nvSpPr>
          <p:spPr>
            <a:xfrm>
              <a:off x="643657" y="279515"/>
              <a:ext cx="2026795" cy="1868546"/>
            </a:xfrm>
            <a:prstGeom prst="ellipse">
              <a:avLst/>
            </a:prstGeom>
            <a:gradFill flip="none" rotWithShape="1">
              <a:gsLst>
                <a:gs pos="6000">
                  <a:srgbClr val="656C99">
                    <a:alpha val="21000"/>
                  </a:srgbClr>
                </a:gs>
                <a:gs pos="31000">
                  <a:srgbClr val="B4C3D3">
                    <a:alpha val="61000"/>
                  </a:srgbClr>
                </a:gs>
                <a:gs pos="0">
                  <a:schemeClr val="accent6">
                    <a:lumMod val="75000"/>
                    <a:alpha val="52000"/>
                  </a:schemeClr>
                </a:gs>
                <a:gs pos="96000">
                  <a:srgbClr val="4AC586">
                    <a:alpha val="74000"/>
                  </a:srgbClr>
                </a:gs>
                <a:gs pos="77000">
                  <a:srgbClr val="A0DDC5">
                    <a:alpha val="61000"/>
                  </a:srgbClr>
                </a:gs>
                <a:gs pos="59000">
                  <a:schemeClr val="accent5">
                    <a:alpha val="55000"/>
                  </a:schemeClr>
                </a:gs>
                <a:gs pos="100000">
                  <a:srgbClr val="00B050">
                    <a:alpha val="48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3370A368-5333-4742-817F-F16B736166AD}"/>
                </a:ext>
              </a:extLst>
            </p:cNvPr>
            <p:cNvSpPr/>
            <p:nvPr/>
          </p:nvSpPr>
          <p:spPr>
            <a:xfrm rot="726884">
              <a:off x="800393" y="550814"/>
              <a:ext cx="2051975" cy="1888056"/>
            </a:xfrm>
            <a:prstGeom prst="ellipse">
              <a:avLst/>
            </a:prstGeom>
            <a:gradFill flip="none" rotWithShape="1">
              <a:gsLst>
                <a:gs pos="6000">
                  <a:srgbClr val="656C99">
                    <a:alpha val="21000"/>
                  </a:srgbClr>
                </a:gs>
                <a:gs pos="31000">
                  <a:srgbClr val="B4C3D3">
                    <a:alpha val="61000"/>
                  </a:srgbClr>
                </a:gs>
                <a:gs pos="0">
                  <a:schemeClr val="accent6">
                    <a:lumMod val="75000"/>
                    <a:alpha val="52000"/>
                  </a:schemeClr>
                </a:gs>
                <a:gs pos="96000">
                  <a:srgbClr val="4AC586">
                    <a:alpha val="74000"/>
                  </a:srgbClr>
                </a:gs>
                <a:gs pos="77000">
                  <a:srgbClr val="A0DDC5">
                    <a:alpha val="61000"/>
                  </a:srgbClr>
                </a:gs>
                <a:gs pos="59000">
                  <a:schemeClr val="accent5">
                    <a:alpha val="55000"/>
                  </a:schemeClr>
                </a:gs>
                <a:gs pos="100000">
                  <a:srgbClr val="00B050">
                    <a:alpha val="48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8148D0F-C7AB-49EB-B083-803ED172E859}"/>
                </a:ext>
              </a:extLst>
            </p:cNvPr>
            <p:cNvSpPr/>
            <p:nvPr/>
          </p:nvSpPr>
          <p:spPr>
            <a:xfrm rot="19681640">
              <a:off x="444022" y="517044"/>
              <a:ext cx="2051975" cy="1938968"/>
            </a:xfrm>
            <a:prstGeom prst="ellipse">
              <a:avLst/>
            </a:prstGeom>
            <a:gradFill flip="none" rotWithShape="1">
              <a:gsLst>
                <a:gs pos="6000">
                  <a:srgbClr val="656C99">
                    <a:alpha val="21000"/>
                  </a:srgbClr>
                </a:gs>
                <a:gs pos="31000">
                  <a:srgbClr val="B4C3D3">
                    <a:alpha val="61000"/>
                  </a:srgbClr>
                </a:gs>
                <a:gs pos="0">
                  <a:schemeClr val="accent6">
                    <a:lumMod val="75000"/>
                    <a:alpha val="52000"/>
                  </a:schemeClr>
                </a:gs>
                <a:gs pos="96000">
                  <a:srgbClr val="4AC586">
                    <a:alpha val="74000"/>
                  </a:srgbClr>
                </a:gs>
                <a:gs pos="77000">
                  <a:srgbClr val="A0DDC5">
                    <a:alpha val="61000"/>
                  </a:srgbClr>
                </a:gs>
                <a:gs pos="59000">
                  <a:schemeClr val="accent5">
                    <a:alpha val="55000"/>
                  </a:schemeClr>
                </a:gs>
                <a:gs pos="100000">
                  <a:srgbClr val="00B050">
                    <a:alpha val="48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49141E8A-A747-4A72-B545-1E240DCD215B}"/>
                </a:ext>
              </a:extLst>
            </p:cNvPr>
            <p:cNvSpPr/>
            <p:nvPr/>
          </p:nvSpPr>
          <p:spPr>
            <a:xfrm rot="18849783" flipH="1">
              <a:off x="925649" y="696390"/>
              <a:ext cx="1444273" cy="1422667"/>
            </a:xfrm>
            <a:prstGeom prst="ellipse">
              <a:avLst/>
            </a:prstGeom>
            <a:gradFill flip="none" rotWithShape="1">
              <a:gsLst>
                <a:gs pos="0">
                  <a:srgbClr val="D7D7D7">
                    <a:alpha val="72941"/>
                  </a:srgbClr>
                </a:gs>
                <a:gs pos="76000">
                  <a:srgbClr val="EEEEEE">
                    <a:alpha val="57647"/>
                  </a:srgbClr>
                </a:gs>
                <a:gs pos="46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ABD3A718-A32C-41AB-8519-84CBE4C10FC6}"/>
              </a:ext>
            </a:extLst>
          </p:cNvPr>
          <p:cNvGrpSpPr/>
          <p:nvPr/>
        </p:nvGrpSpPr>
        <p:grpSpPr>
          <a:xfrm>
            <a:off x="725687" y="3636811"/>
            <a:ext cx="2416682" cy="2193743"/>
            <a:chOff x="1078711" y="3838878"/>
            <a:chExt cx="2416682" cy="2193743"/>
          </a:xfrm>
        </p:grpSpPr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7F38B661-283C-4A72-9628-498C7F084F1E}"/>
                </a:ext>
              </a:extLst>
            </p:cNvPr>
            <p:cNvSpPr/>
            <p:nvPr/>
          </p:nvSpPr>
          <p:spPr>
            <a:xfrm rot="19681640">
              <a:off x="1210859" y="3838878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rgbClr val="E7177F">
                    <a:alpha val="59000"/>
                  </a:srgbClr>
                </a:gs>
                <a:gs pos="55800">
                  <a:srgbClr val="F68691">
                    <a:alpha val="67000"/>
                  </a:srgbClr>
                </a:gs>
                <a:gs pos="100000">
                  <a:srgbClr val="FDC3D4">
                    <a:alpha val="47451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75FA6ACF-4337-474D-A33C-EA2A0A644A04}"/>
                </a:ext>
              </a:extLst>
            </p:cNvPr>
            <p:cNvSpPr/>
            <p:nvPr/>
          </p:nvSpPr>
          <p:spPr>
            <a:xfrm rot="19681640">
              <a:off x="1443418" y="4093464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rgbClr val="E7177F">
                    <a:alpha val="59000"/>
                  </a:srgbClr>
                </a:gs>
                <a:gs pos="55800">
                  <a:srgbClr val="F68691">
                    <a:alpha val="67000"/>
                  </a:srgbClr>
                </a:gs>
                <a:gs pos="100000">
                  <a:srgbClr val="FDC3D4">
                    <a:alpha val="47451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BF26200E-C62E-4DCE-9E89-D8E9971EAC29}"/>
                </a:ext>
              </a:extLst>
            </p:cNvPr>
            <p:cNvSpPr/>
            <p:nvPr/>
          </p:nvSpPr>
          <p:spPr>
            <a:xfrm rot="19681640">
              <a:off x="1078711" y="4093653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rgbClr val="E7177F">
                    <a:alpha val="59000"/>
                  </a:srgbClr>
                </a:gs>
                <a:gs pos="55800">
                  <a:srgbClr val="F68691">
                    <a:alpha val="67000"/>
                  </a:srgbClr>
                </a:gs>
                <a:gs pos="100000">
                  <a:srgbClr val="FDC3D4">
                    <a:alpha val="47451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4939A0D-7D46-4FFE-BD88-81DD31D2ABA2}"/>
                </a:ext>
              </a:extLst>
            </p:cNvPr>
            <p:cNvSpPr/>
            <p:nvPr/>
          </p:nvSpPr>
          <p:spPr>
            <a:xfrm rot="18849783" flipH="1">
              <a:off x="1560338" y="4272999"/>
              <a:ext cx="1444273" cy="1422667"/>
            </a:xfrm>
            <a:prstGeom prst="ellipse">
              <a:avLst/>
            </a:prstGeom>
            <a:gradFill flip="none" rotWithShape="1">
              <a:gsLst>
                <a:gs pos="0">
                  <a:srgbClr val="D7D7D7">
                    <a:alpha val="72941"/>
                  </a:srgbClr>
                </a:gs>
                <a:gs pos="76000">
                  <a:srgbClr val="EEEEEE">
                    <a:alpha val="57647"/>
                  </a:srgbClr>
                </a:gs>
                <a:gs pos="46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F2542AD2-FE33-4DA0-B2D7-A00F513A8246}"/>
              </a:ext>
            </a:extLst>
          </p:cNvPr>
          <p:cNvGrpSpPr/>
          <p:nvPr/>
        </p:nvGrpSpPr>
        <p:grpSpPr>
          <a:xfrm>
            <a:off x="4821052" y="3599527"/>
            <a:ext cx="2447389" cy="2188177"/>
            <a:chOff x="4960786" y="3747834"/>
            <a:chExt cx="2447389" cy="2188177"/>
          </a:xfrm>
        </p:grpSpPr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68830D2B-FB93-40E6-A144-031AE1638A24}"/>
                </a:ext>
              </a:extLst>
            </p:cNvPr>
            <p:cNvSpPr/>
            <p:nvPr/>
          </p:nvSpPr>
          <p:spPr>
            <a:xfrm rot="19681640">
              <a:off x="5142218" y="3747834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61000"/>
                  </a:schemeClr>
                </a:gs>
                <a:gs pos="57000">
                  <a:srgbClr val="939393">
                    <a:alpha val="63000"/>
                  </a:srgbClr>
                </a:gs>
                <a:gs pos="34000">
                  <a:srgbClr val="595959">
                    <a:alpha val="65000"/>
                  </a:srgbClr>
                </a:gs>
                <a:gs pos="100000">
                  <a:schemeClr val="bg1">
                    <a:lumMod val="85000"/>
                    <a:alpha val="3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CF411DCE-EDFB-410C-95A9-C0AAAF204B0C}"/>
                </a:ext>
              </a:extLst>
            </p:cNvPr>
            <p:cNvSpPr/>
            <p:nvPr/>
          </p:nvSpPr>
          <p:spPr>
            <a:xfrm rot="19681640">
              <a:off x="5356200" y="3994516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61000"/>
                  </a:schemeClr>
                </a:gs>
                <a:gs pos="57000">
                  <a:srgbClr val="939393">
                    <a:alpha val="63000"/>
                  </a:srgbClr>
                </a:gs>
                <a:gs pos="34000">
                  <a:srgbClr val="595959">
                    <a:alpha val="65000"/>
                  </a:srgbClr>
                </a:gs>
                <a:gs pos="100000">
                  <a:schemeClr val="bg1">
                    <a:lumMod val="85000"/>
                    <a:alpha val="3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E4BCEF99-20D1-447C-A335-4B1DC66F7832}"/>
                </a:ext>
              </a:extLst>
            </p:cNvPr>
            <p:cNvSpPr/>
            <p:nvPr/>
          </p:nvSpPr>
          <p:spPr>
            <a:xfrm rot="19681640">
              <a:off x="4960786" y="3997043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61000"/>
                  </a:schemeClr>
                </a:gs>
                <a:gs pos="57000">
                  <a:srgbClr val="939393">
                    <a:alpha val="63000"/>
                  </a:srgbClr>
                </a:gs>
                <a:gs pos="34000">
                  <a:srgbClr val="595959">
                    <a:alpha val="65000"/>
                  </a:srgbClr>
                </a:gs>
                <a:gs pos="100000">
                  <a:schemeClr val="bg1">
                    <a:lumMod val="85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148CFFCE-55B8-4A49-8CF4-735A1ACC3044}"/>
                </a:ext>
              </a:extLst>
            </p:cNvPr>
            <p:cNvSpPr/>
            <p:nvPr/>
          </p:nvSpPr>
          <p:spPr>
            <a:xfrm rot="18849783" flipH="1">
              <a:off x="5516614" y="4161994"/>
              <a:ext cx="1444273" cy="1422667"/>
            </a:xfrm>
            <a:prstGeom prst="ellipse">
              <a:avLst/>
            </a:prstGeom>
            <a:gradFill flip="none" rotWithShape="1">
              <a:gsLst>
                <a:gs pos="0">
                  <a:srgbClr val="D7D7D7">
                    <a:alpha val="72941"/>
                  </a:srgbClr>
                </a:gs>
                <a:gs pos="76000">
                  <a:srgbClr val="EEEEEE">
                    <a:alpha val="57647"/>
                  </a:srgbClr>
                </a:gs>
                <a:gs pos="46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00FF964E-63DB-4323-A06B-EEFC1CD34021}"/>
              </a:ext>
            </a:extLst>
          </p:cNvPr>
          <p:cNvGrpSpPr/>
          <p:nvPr/>
        </p:nvGrpSpPr>
        <p:grpSpPr>
          <a:xfrm>
            <a:off x="8694375" y="3669938"/>
            <a:ext cx="2421420" cy="2213854"/>
            <a:chOff x="8591650" y="3842086"/>
            <a:chExt cx="2421420" cy="2213854"/>
          </a:xfrm>
        </p:grpSpPr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A6ADE1DC-3603-448D-9D59-A40B4B846EF5}"/>
                </a:ext>
              </a:extLst>
            </p:cNvPr>
            <p:cNvSpPr/>
            <p:nvPr/>
          </p:nvSpPr>
          <p:spPr>
            <a:xfrm rot="19681640">
              <a:off x="8794097" y="3842086"/>
              <a:ext cx="2051975" cy="1938968"/>
            </a:xfrm>
            <a:prstGeom prst="ellipse">
              <a:avLst/>
            </a:prstGeom>
            <a:gradFill flip="none" rotWithShape="1">
              <a:gsLst>
                <a:gs pos="31000">
                  <a:srgbClr val="FF7E43">
                    <a:alpha val="31000"/>
                  </a:srgbClr>
                </a:gs>
                <a:gs pos="96000">
                  <a:srgbClr val="FFFF00">
                    <a:alpha val="53000"/>
                  </a:srgbClr>
                </a:gs>
                <a:gs pos="0">
                  <a:srgbClr val="FF5757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D95FCBC3-AB49-4ABC-AF8B-C32BC13C8E60}"/>
                </a:ext>
              </a:extLst>
            </p:cNvPr>
            <p:cNvSpPr/>
            <p:nvPr/>
          </p:nvSpPr>
          <p:spPr>
            <a:xfrm rot="19681640">
              <a:off x="8961095" y="4116972"/>
              <a:ext cx="2051975" cy="1938968"/>
            </a:xfrm>
            <a:prstGeom prst="ellipse">
              <a:avLst/>
            </a:prstGeom>
            <a:gradFill flip="none" rotWithShape="1">
              <a:gsLst>
                <a:gs pos="27000">
                  <a:srgbClr val="FF8A3D">
                    <a:alpha val="61000"/>
                  </a:srgbClr>
                </a:gs>
                <a:gs pos="96000">
                  <a:srgbClr val="FFFF00">
                    <a:alpha val="53000"/>
                  </a:srgbClr>
                </a:gs>
                <a:gs pos="0">
                  <a:srgbClr val="FF5757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CE5F7DED-B399-44AF-B531-9DC10055C349}"/>
                </a:ext>
              </a:extLst>
            </p:cNvPr>
            <p:cNvSpPr/>
            <p:nvPr/>
          </p:nvSpPr>
          <p:spPr>
            <a:xfrm rot="19681640">
              <a:off x="8591650" y="4085150"/>
              <a:ext cx="2051975" cy="1938968"/>
            </a:xfrm>
            <a:prstGeom prst="ellipse">
              <a:avLst/>
            </a:prstGeom>
            <a:gradFill flip="none" rotWithShape="1">
              <a:gsLst>
                <a:gs pos="33000">
                  <a:srgbClr val="FF9039">
                    <a:alpha val="50000"/>
                  </a:srgbClr>
                </a:gs>
                <a:gs pos="96000">
                  <a:srgbClr val="FFFF00">
                    <a:alpha val="53000"/>
                  </a:srgbClr>
                </a:gs>
                <a:gs pos="0">
                  <a:srgbClr val="FF5757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064B3074-0721-420A-9035-9299BCACC2F6}"/>
                </a:ext>
              </a:extLst>
            </p:cNvPr>
            <p:cNvSpPr/>
            <p:nvPr/>
          </p:nvSpPr>
          <p:spPr>
            <a:xfrm rot="18849783" flipH="1">
              <a:off x="9126612" y="4252666"/>
              <a:ext cx="1444273" cy="1422667"/>
            </a:xfrm>
            <a:prstGeom prst="ellipse">
              <a:avLst/>
            </a:prstGeom>
            <a:gradFill flip="none" rotWithShape="1">
              <a:gsLst>
                <a:gs pos="0">
                  <a:srgbClr val="D7D7D7">
                    <a:alpha val="72941"/>
                  </a:srgbClr>
                </a:gs>
                <a:gs pos="76000">
                  <a:srgbClr val="EEEEEE">
                    <a:alpha val="57647"/>
                  </a:srgbClr>
                </a:gs>
                <a:gs pos="46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C450009-4B5D-4288-A428-45CD8CFAA127}"/>
              </a:ext>
            </a:extLst>
          </p:cNvPr>
          <p:cNvSpPr txBox="1"/>
          <p:nvPr/>
        </p:nvSpPr>
        <p:spPr>
          <a:xfrm>
            <a:off x="1459899" y="1696166"/>
            <a:ext cx="12296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Antiviral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043F607A-4A9E-4161-BD8A-347839BA4DAF}"/>
              </a:ext>
            </a:extLst>
          </p:cNvPr>
          <p:cNvGrpSpPr/>
          <p:nvPr/>
        </p:nvGrpSpPr>
        <p:grpSpPr>
          <a:xfrm>
            <a:off x="4821052" y="824954"/>
            <a:ext cx="2331441" cy="2162735"/>
            <a:chOff x="4722949" y="1302793"/>
            <a:chExt cx="2331441" cy="2162735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BCB53CA1-ACB0-4FAF-BBC2-54E4112B5DEF}"/>
                </a:ext>
              </a:extLst>
            </p:cNvPr>
            <p:cNvSpPr/>
            <p:nvPr/>
          </p:nvSpPr>
          <p:spPr>
            <a:xfrm>
              <a:off x="4915478" y="1302793"/>
              <a:ext cx="2026795" cy="1868546"/>
            </a:xfrm>
            <a:prstGeom prst="ellipse">
              <a:avLst/>
            </a:prstGeom>
            <a:gradFill flip="none" rotWithShape="1">
              <a:gsLst>
                <a:gs pos="65000">
                  <a:srgbClr val="FACF9F">
                    <a:alpha val="62000"/>
                  </a:srgbClr>
                </a:gs>
                <a:gs pos="0">
                  <a:srgbClr val="FFC000">
                    <a:alpha val="63000"/>
                  </a:srgbClr>
                </a:gs>
                <a:gs pos="100000">
                  <a:srgbClr val="F08E2C">
                    <a:alpha val="51765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6ED3AED5-E296-4902-8725-1D163925F24C}"/>
                </a:ext>
              </a:extLst>
            </p:cNvPr>
            <p:cNvSpPr/>
            <p:nvPr/>
          </p:nvSpPr>
          <p:spPr>
            <a:xfrm>
              <a:off x="5027595" y="1596982"/>
              <a:ext cx="2026795" cy="1868546"/>
            </a:xfrm>
            <a:prstGeom prst="ellipse">
              <a:avLst/>
            </a:prstGeom>
            <a:gradFill flip="none" rotWithShape="1">
              <a:gsLst>
                <a:gs pos="65000">
                  <a:srgbClr val="FACF9F">
                    <a:alpha val="62000"/>
                  </a:srgbClr>
                </a:gs>
                <a:gs pos="0">
                  <a:srgbClr val="FFC000">
                    <a:alpha val="63000"/>
                  </a:srgbClr>
                </a:gs>
                <a:gs pos="100000">
                  <a:srgbClr val="F08E2C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1AFD99E5-BAE1-451A-89A0-91510A941DC4}"/>
                </a:ext>
              </a:extLst>
            </p:cNvPr>
            <p:cNvSpPr/>
            <p:nvPr/>
          </p:nvSpPr>
          <p:spPr>
            <a:xfrm>
              <a:off x="4722949" y="1578286"/>
              <a:ext cx="2026795" cy="1868546"/>
            </a:xfrm>
            <a:prstGeom prst="ellipse">
              <a:avLst/>
            </a:prstGeom>
            <a:gradFill flip="none" rotWithShape="1">
              <a:gsLst>
                <a:gs pos="65000">
                  <a:srgbClr val="FACF9F">
                    <a:alpha val="62000"/>
                  </a:srgbClr>
                </a:gs>
                <a:gs pos="0">
                  <a:srgbClr val="FFC000">
                    <a:alpha val="63000"/>
                  </a:srgbClr>
                </a:gs>
                <a:gs pos="100000">
                  <a:srgbClr val="F08E2C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77D30978-E981-4194-A6B3-7A320DE81F50}"/>
                </a:ext>
              </a:extLst>
            </p:cNvPr>
            <p:cNvSpPr/>
            <p:nvPr/>
          </p:nvSpPr>
          <p:spPr>
            <a:xfrm rot="18849783" flipH="1">
              <a:off x="5206740" y="1736991"/>
              <a:ext cx="1444273" cy="1422667"/>
            </a:xfrm>
            <a:prstGeom prst="ellipse">
              <a:avLst/>
            </a:prstGeom>
            <a:gradFill flip="none" rotWithShape="1">
              <a:gsLst>
                <a:gs pos="0">
                  <a:srgbClr val="D7D7D7">
                    <a:alpha val="72941"/>
                  </a:srgbClr>
                </a:gs>
                <a:gs pos="76000">
                  <a:srgbClr val="EEEEEE">
                    <a:alpha val="57647"/>
                  </a:srgbClr>
                </a:gs>
                <a:gs pos="46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sp>
        <p:nvSpPr>
          <p:cNvPr id="52" name="CuadroTexto 51">
            <a:extLst>
              <a:ext uri="{FF2B5EF4-FFF2-40B4-BE49-F238E27FC236}">
                <a16:creationId xmlns:a16="http://schemas.microsoft.com/office/drawing/2014/main" id="{5E6178AC-FF14-4934-86DD-71F65A973B40}"/>
              </a:ext>
            </a:extLst>
          </p:cNvPr>
          <p:cNvSpPr txBox="1"/>
          <p:nvPr/>
        </p:nvSpPr>
        <p:spPr>
          <a:xfrm>
            <a:off x="5288108" y="1683078"/>
            <a:ext cx="1516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Antialérgico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77D67DC-892A-47A2-B9F3-F027E6C5D4B9}"/>
              </a:ext>
            </a:extLst>
          </p:cNvPr>
          <p:cNvSpPr txBox="1"/>
          <p:nvPr/>
        </p:nvSpPr>
        <p:spPr>
          <a:xfrm>
            <a:off x="1131190" y="4555743"/>
            <a:ext cx="1564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Antitumoral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CCA26C6-1567-49AC-AEA4-03BAEC10B76D}"/>
              </a:ext>
            </a:extLst>
          </p:cNvPr>
          <p:cNvSpPr txBox="1"/>
          <p:nvPr/>
        </p:nvSpPr>
        <p:spPr>
          <a:xfrm>
            <a:off x="5287804" y="4394277"/>
            <a:ext cx="1710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Actividad antioxidante</a:t>
            </a: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014506BD-31BC-473F-A6D9-FA2528FFD892}"/>
              </a:ext>
            </a:extLst>
          </p:cNvPr>
          <p:cNvGrpSpPr/>
          <p:nvPr/>
        </p:nvGrpSpPr>
        <p:grpSpPr>
          <a:xfrm>
            <a:off x="8597248" y="859873"/>
            <a:ext cx="2456867" cy="2121856"/>
            <a:chOff x="8592060" y="1471608"/>
            <a:chExt cx="2456867" cy="2121856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F9D27A4B-E919-4C19-ADCE-CD886E2748CF}"/>
                </a:ext>
              </a:extLst>
            </p:cNvPr>
            <p:cNvSpPr/>
            <p:nvPr/>
          </p:nvSpPr>
          <p:spPr>
            <a:xfrm rot="19681640">
              <a:off x="8996952" y="1621972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alpha val="24000"/>
                  </a:srgbClr>
                </a:gs>
                <a:gs pos="100000">
                  <a:srgbClr val="00B050">
                    <a:alpha val="39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85CD151D-F180-4210-BB87-AB6002B5EF6F}"/>
                </a:ext>
              </a:extLst>
            </p:cNvPr>
            <p:cNvSpPr/>
            <p:nvPr/>
          </p:nvSpPr>
          <p:spPr>
            <a:xfrm rot="19681640">
              <a:off x="8592060" y="1654496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alpha val="24000"/>
                  </a:srgbClr>
                </a:gs>
                <a:gs pos="100000">
                  <a:srgbClr val="00B050">
                    <a:alpha val="39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27B07928-1B3F-4CEE-9E8F-7EF8D57EE2BF}"/>
                </a:ext>
              </a:extLst>
            </p:cNvPr>
            <p:cNvSpPr/>
            <p:nvPr/>
          </p:nvSpPr>
          <p:spPr>
            <a:xfrm rot="19681640">
              <a:off x="8785665" y="1471608"/>
              <a:ext cx="2051975" cy="193896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alpha val="24000"/>
                  </a:srgbClr>
                </a:gs>
                <a:gs pos="100000">
                  <a:srgbClr val="00B050">
                    <a:alpha val="39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6906345E-B075-4C23-8915-E57DA586B5C6}"/>
                </a:ext>
              </a:extLst>
            </p:cNvPr>
            <p:cNvSpPr/>
            <p:nvPr/>
          </p:nvSpPr>
          <p:spPr>
            <a:xfrm rot="18849783" flipH="1">
              <a:off x="9104847" y="1846153"/>
              <a:ext cx="1444273" cy="1422667"/>
            </a:xfrm>
            <a:prstGeom prst="ellipse">
              <a:avLst/>
            </a:prstGeom>
            <a:gradFill flip="none" rotWithShape="1">
              <a:gsLst>
                <a:gs pos="0">
                  <a:srgbClr val="D7D7D7">
                    <a:alpha val="72941"/>
                  </a:srgbClr>
                </a:gs>
                <a:gs pos="76000">
                  <a:srgbClr val="EEEEEE">
                    <a:alpha val="57647"/>
                  </a:srgbClr>
                </a:gs>
                <a:gs pos="46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9B6074BB-1CB3-4B2A-AC22-F127475896CA}"/>
              </a:ext>
            </a:extLst>
          </p:cNvPr>
          <p:cNvSpPr txBox="1"/>
          <p:nvPr/>
        </p:nvSpPr>
        <p:spPr>
          <a:xfrm>
            <a:off x="9041868" y="1683078"/>
            <a:ext cx="1743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Antifúngico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65C32FD5-D1FC-4741-8E8A-5734DC284B09}"/>
              </a:ext>
            </a:extLst>
          </p:cNvPr>
          <p:cNvSpPr txBox="1"/>
          <p:nvPr/>
        </p:nvSpPr>
        <p:spPr>
          <a:xfrm>
            <a:off x="9209702" y="4558420"/>
            <a:ext cx="1502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Antiparasitario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0EF37BA4-9133-4C98-A4B6-254E8DB01552}"/>
              </a:ext>
            </a:extLst>
          </p:cNvPr>
          <p:cNvSpPr/>
          <p:nvPr/>
        </p:nvSpPr>
        <p:spPr>
          <a:xfrm>
            <a:off x="2572459" y="884502"/>
            <a:ext cx="504000" cy="4752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52000"/>
                </a:schemeClr>
              </a:gs>
              <a:gs pos="96000">
                <a:srgbClr val="4AC586">
                  <a:alpha val="7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F3E2196-452F-468E-8FAE-1FD6C8ECBF49}"/>
              </a:ext>
            </a:extLst>
          </p:cNvPr>
          <p:cNvSpPr/>
          <p:nvPr/>
        </p:nvSpPr>
        <p:spPr>
          <a:xfrm>
            <a:off x="3275459" y="609313"/>
            <a:ext cx="260119" cy="237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52000"/>
                </a:schemeClr>
              </a:gs>
              <a:gs pos="96000">
                <a:srgbClr val="4AC586">
                  <a:alpha val="7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id="{D1258378-246B-444C-A3E4-83440208DFE5}"/>
              </a:ext>
            </a:extLst>
          </p:cNvPr>
          <p:cNvSpPr/>
          <p:nvPr/>
        </p:nvSpPr>
        <p:spPr>
          <a:xfrm>
            <a:off x="583136" y="2837083"/>
            <a:ext cx="145027" cy="14702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52000"/>
                </a:schemeClr>
              </a:gs>
              <a:gs pos="96000">
                <a:srgbClr val="4AC586">
                  <a:alpha val="7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1" name="Elipse 90">
            <a:extLst>
              <a:ext uri="{FF2B5EF4-FFF2-40B4-BE49-F238E27FC236}">
                <a16:creationId xmlns:a16="http://schemas.microsoft.com/office/drawing/2014/main" id="{15B0EE86-216E-4F9D-8264-A18C58CDAB9F}"/>
              </a:ext>
            </a:extLst>
          </p:cNvPr>
          <p:cNvSpPr/>
          <p:nvPr/>
        </p:nvSpPr>
        <p:spPr>
          <a:xfrm>
            <a:off x="6633179" y="965008"/>
            <a:ext cx="504000" cy="475200"/>
          </a:xfrm>
          <a:prstGeom prst="ellipse">
            <a:avLst/>
          </a:prstGeom>
          <a:gradFill flip="none" rotWithShape="1">
            <a:gsLst>
              <a:gs pos="65000">
                <a:srgbClr val="FACF9F">
                  <a:alpha val="62000"/>
                </a:srgbClr>
              </a:gs>
              <a:gs pos="0">
                <a:srgbClr val="FFC000">
                  <a:alpha val="63000"/>
                </a:srgbClr>
              </a:gs>
              <a:gs pos="100000">
                <a:srgbClr val="F08E2C">
                  <a:alpha val="51765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B9CBEE5F-2DD5-483B-9433-8F910CF478C1}"/>
              </a:ext>
            </a:extLst>
          </p:cNvPr>
          <p:cNvSpPr/>
          <p:nvPr/>
        </p:nvSpPr>
        <p:spPr>
          <a:xfrm>
            <a:off x="7412174" y="609313"/>
            <a:ext cx="259200" cy="237600"/>
          </a:xfrm>
          <a:prstGeom prst="ellipse">
            <a:avLst/>
          </a:prstGeom>
          <a:gradFill flip="none" rotWithShape="1">
            <a:gsLst>
              <a:gs pos="65000">
                <a:srgbClr val="FACF9F">
                  <a:alpha val="62000"/>
                </a:srgbClr>
              </a:gs>
              <a:gs pos="0">
                <a:srgbClr val="FFC000">
                  <a:alpha val="63000"/>
                </a:srgbClr>
              </a:gs>
              <a:gs pos="100000">
                <a:srgbClr val="F08E2C">
                  <a:alpha val="51765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,</a:t>
            </a:r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D9524EA0-E88B-4FD6-B50C-8E2B52268449}"/>
              </a:ext>
            </a:extLst>
          </p:cNvPr>
          <p:cNvSpPr/>
          <p:nvPr/>
        </p:nvSpPr>
        <p:spPr>
          <a:xfrm>
            <a:off x="4720806" y="2791794"/>
            <a:ext cx="144000" cy="147600"/>
          </a:xfrm>
          <a:prstGeom prst="ellipse">
            <a:avLst/>
          </a:prstGeom>
          <a:gradFill flip="none" rotWithShape="1">
            <a:gsLst>
              <a:gs pos="65000">
                <a:srgbClr val="FACF9F">
                  <a:alpha val="62000"/>
                </a:srgbClr>
              </a:gs>
              <a:gs pos="0">
                <a:srgbClr val="FFC000">
                  <a:alpha val="63000"/>
                </a:srgbClr>
              </a:gs>
              <a:gs pos="100000">
                <a:srgbClr val="F08E2C">
                  <a:alpha val="51765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,</a:t>
            </a: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1D3C89B8-A789-4F6E-BF12-352B865B9723}"/>
              </a:ext>
            </a:extLst>
          </p:cNvPr>
          <p:cNvSpPr/>
          <p:nvPr/>
        </p:nvSpPr>
        <p:spPr>
          <a:xfrm rot="19681640">
            <a:off x="10539427" y="981027"/>
            <a:ext cx="504000" cy="475200"/>
          </a:xfrm>
          <a:prstGeom prst="ellipse">
            <a:avLst/>
          </a:prstGeom>
          <a:gradFill flip="none" rotWithShape="1">
            <a:gsLst>
              <a:gs pos="0">
                <a:srgbClr val="00B0F0">
                  <a:alpha val="24000"/>
                </a:srgbClr>
              </a:gs>
              <a:gs pos="100000">
                <a:srgbClr val="00B050">
                  <a:alpha val="3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935F5D91-D93D-4B54-B16F-FACD18ABE935}"/>
              </a:ext>
            </a:extLst>
          </p:cNvPr>
          <p:cNvSpPr/>
          <p:nvPr/>
        </p:nvSpPr>
        <p:spPr>
          <a:xfrm rot="19681640">
            <a:off x="11417064" y="609313"/>
            <a:ext cx="259200" cy="237600"/>
          </a:xfrm>
          <a:prstGeom prst="ellipse">
            <a:avLst/>
          </a:prstGeom>
          <a:gradFill flip="none" rotWithShape="1">
            <a:gsLst>
              <a:gs pos="0">
                <a:srgbClr val="00B0F0">
                  <a:alpha val="24000"/>
                </a:srgbClr>
              </a:gs>
              <a:gs pos="100000">
                <a:srgbClr val="00B050">
                  <a:alpha val="3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F2FF2706-DD11-4C7B-8D7D-2CEEBB84452A}"/>
              </a:ext>
            </a:extLst>
          </p:cNvPr>
          <p:cNvSpPr/>
          <p:nvPr/>
        </p:nvSpPr>
        <p:spPr>
          <a:xfrm rot="19681640">
            <a:off x="8541204" y="2819693"/>
            <a:ext cx="144000" cy="147600"/>
          </a:xfrm>
          <a:prstGeom prst="ellipse">
            <a:avLst/>
          </a:prstGeom>
          <a:gradFill flip="none" rotWithShape="1">
            <a:gsLst>
              <a:gs pos="0">
                <a:srgbClr val="00B0F0">
                  <a:alpha val="24000"/>
                </a:srgbClr>
              </a:gs>
              <a:gs pos="100000">
                <a:srgbClr val="00B050">
                  <a:alpha val="3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249E1A41-251C-43AF-8E77-90427C1A6AD0}"/>
              </a:ext>
            </a:extLst>
          </p:cNvPr>
          <p:cNvSpPr/>
          <p:nvPr/>
        </p:nvSpPr>
        <p:spPr>
          <a:xfrm rot="19681640">
            <a:off x="2539102" y="3739732"/>
            <a:ext cx="504000" cy="475200"/>
          </a:xfrm>
          <a:prstGeom prst="ellipse">
            <a:avLst/>
          </a:prstGeom>
          <a:gradFill flip="none" rotWithShape="1">
            <a:gsLst>
              <a:gs pos="0">
                <a:srgbClr val="E7177F">
                  <a:alpha val="59000"/>
                </a:srgbClr>
              </a:gs>
              <a:gs pos="55800">
                <a:srgbClr val="F68691">
                  <a:alpha val="67000"/>
                </a:srgbClr>
              </a:gs>
              <a:gs pos="100000">
                <a:srgbClr val="FDC3D4">
                  <a:alpha val="47451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1FE62530-D773-4914-BDD3-9B354228496E}"/>
              </a:ext>
            </a:extLst>
          </p:cNvPr>
          <p:cNvSpPr/>
          <p:nvPr/>
        </p:nvSpPr>
        <p:spPr>
          <a:xfrm rot="19681640">
            <a:off x="3270072" y="3307117"/>
            <a:ext cx="259200" cy="237600"/>
          </a:xfrm>
          <a:prstGeom prst="ellipse">
            <a:avLst/>
          </a:prstGeom>
          <a:gradFill flip="none" rotWithShape="1">
            <a:gsLst>
              <a:gs pos="0">
                <a:srgbClr val="E7177F">
                  <a:alpha val="59000"/>
                </a:srgbClr>
              </a:gs>
              <a:gs pos="55800">
                <a:srgbClr val="F68691">
                  <a:alpha val="67000"/>
                </a:srgbClr>
              </a:gs>
              <a:gs pos="100000">
                <a:srgbClr val="FDC3D4">
                  <a:alpha val="47451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CDDC06BD-9ECA-4A7D-9A4F-FDCAB8470973}"/>
              </a:ext>
            </a:extLst>
          </p:cNvPr>
          <p:cNvSpPr/>
          <p:nvPr/>
        </p:nvSpPr>
        <p:spPr>
          <a:xfrm rot="19681640">
            <a:off x="547296" y="5660569"/>
            <a:ext cx="144000" cy="147600"/>
          </a:xfrm>
          <a:prstGeom prst="ellipse">
            <a:avLst/>
          </a:prstGeom>
          <a:gradFill flip="none" rotWithShape="1">
            <a:gsLst>
              <a:gs pos="0">
                <a:srgbClr val="E7177F">
                  <a:alpha val="59000"/>
                </a:srgbClr>
              </a:gs>
              <a:gs pos="55800">
                <a:srgbClr val="F68691">
                  <a:alpha val="67000"/>
                </a:srgbClr>
              </a:gs>
              <a:gs pos="100000">
                <a:srgbClr val="FDC3D4">
                  <a:alpha val="47451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294B493B-5A35-4B4C-B138-F86E4792852C}"/>
              </a:ext>
            </a:extLst>
          </p:cNvPr>
          <p:cNvSpPr/>
          <p:nvPr/>
        </p:nvSpPr>
        <p:spPr>
          <a:xfrm rot="19681640">
            <a:off x="5775050" y="5591346"/>
            <a:ext cx="504000" cy="4752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1000"/>
                </a:schemeClr>
              </a:gs>
              <a:gs pos="57000">
                <a:srgbClr val="939393">
                  <a:alpha val="63000"/>
                </a:srgbClr>
              </a:gs>
              <a:gs pos="34000">
                <a:srgbClr val="595959">
                  <a:alpha val="65000"/>
                </a:srgbClr>
              </a:gs>
              <a:gs pos="100000">
                <a:schemeClr val="bg1">
                  <a:lumMod val="85000"/>
                  <a:alpha val="3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CC9AD6A4-A560-4784-856C-77F049DEC2C0}"/>
              </a:ext>
            </a:extLst>
          </p:cNvPr>
          <p:cNvSpPr/>
          <p:nvPr/>
        </p:nvSpPr>
        <p:spPr>
          <a:xfrm rot="19681640">
            <a:off x="5552188" y="3266394"/>
            <a:ext cx="259200" cy="2376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1000"/>
                </a:schemeClr>
              </a:gs>
              <a:gs pos="57000">
                <a:srgbClr val="939393">
                  <a:alpha val="63000"/>
                </a:srgbClr>
              </a:gs>
              <a:gs pos="34000">
                <a:srgbClr val="595959">
                  <a:alpha val="65000"/>
                </a:srgbClr>
              </a:gs>
              <a:gs pos="100000">
                <a:schemeClr val="bg1">
                  <a:lumMod val="85000"/>
                  <a:alpha val="3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38AE8AA9-102E-4EFD-BAED-9FFEF7740FE2}"/>
              </a:ext>
            </a:extLst>
          </p:cNvPr>
          <p:cNvSpPr/>
          <p:nvPr/>
        </p:nvSpPr>
        <p:spPr>
          <a:xfrm rot="19681640">
            <a:off x="4686596" y="5660570"/>
            <a:ext cx="144000" cy="1476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1000"/>
                </a:schemeClr>
              </a:gs>
              <a:gs pos="57000">
                <a:srgbClr val="939393">
                  <a:alpha val="63000"/>
                </a:srgbClr>
              </a:gs>
              <a:gs pos="34000">
                <a:srgbClr val="595959">
                  <a:alpha val="65000"/>
                </a:srgbClr>
              </a:gs>
              <a:gs pos="100000">
                <a:schemeClr val="bg1">
                  <a:lumMod val="85000"/>
                  <a:alpha val="3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FFDBD869-E878-4336-A9A1-E7C2237245D7}"/>
              </a:ext>
            </a:extLst>
          </p:cNvPr>
          <p:cNvSpPr/>
          <p:nvPr/>
        </p:nvSpPr>
        <p:spPr>
          <a:xfrm rot="19681640">
            <a:off x="10598476" y="3706128"/>
            <a:ext cx="504000" cy="475200"/>
          </a:xfrm>
          <a:prstGeom prst="ellipse">
            <a:avLst/>
          </a:prstGeom>
          <a:gradFill flip="none" rotWithShape="1">
            <a:gsLst>
              <a:gs pos="27000">
                <a:srgbClr val="FF8A3D">
                  <a:alpha val="61000"/>
                </a:srgbClr>
              </a:gs>
              <a:gs pos="96000">
                <a:srgbClr val="FFFF00">
                  <a:alpha val="53000"/>
                </a:srgbClr>
              </a:gs>
              <a:gs pos="0">
                <a:srgbClr val="FF5757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83715A1C-6198-45D2-9FD5-54CD589FE4DC}"/>
              </a:ext>
            </a:extLst>
          </p:cNvPr>
          <p:cNvSpPr/>
          <p:nvPr/>
        </p:nvSpPr>
        <p:spPr>
          <a:xfrm rot="19681640">
            <a:off x="11414030" y="3282335"/>
            <a:ext cx="259200" cy="237600"/>
          </a:xfrm>
          <a:prstGeom prst="ellipse">
            <a:avLst/>
          </a:prstGeom>
          <a:gradFill flip="none" rotWithShape="1">
            <a:gsLst>
              <a:gs pos="27000">
                <a:srgbClr val="FF8A3D">
                  <a:alpha val="61000"/>
                </a:srgbClr>
              </a:gs>
              <a:gs pos="96000">
                <a:srgbClr val="FFFF00">
                  <a:alpha val="53000"/>
                </a:srgbClr>
              </a:gs>
              <a:gs pos="0">
                <a:srgbClr val="FF5757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186CA674-32CB-4EBE-92A7-7050B6BA1220}"/>
              </a:ext>
            </a:extLst>
          </p:cNvPr>
          <p:cNvSpPr/>
          <p:nvPr/>
        </p:nvSpPr>
        <p:spPr>
          <a:xfrm rot="19681640">
            <a:off x="8525248" y="5621357"/>
            <a:ext cx="144000" cy="147600"/>
          </a:xfrm>
          <a:prstGeom prst="ellipse">
            <a:avLst/>
          </a:prstGeom>
          <a:gradFill flip="none" rotWithShape="1">
            <a:gsLst>
              <a:gs pos="27000">
                <a:srgbClr val="FF8A3D">
                  <a:alpha val="61000"/>
                </a:srgbClr>
              </a:gs>
              <a:gs pos="96000">
                <a:srgbClr val="FFFF00">
                  <a:alpha val="53000"/>
                </a:srgbClr>
              </a:gs>
              <a:gs pos="0">
                <a:srgbClr val="FF5757">
                  <a:alpha val="5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44" name="Picture 4" descr="Ilustración De Dibujos Animados De Cáncer De Hígado Ilustraciones  Vectoriales, Clip Art Vectorizado Libre De Derechos. Image 85203155.">
            <a:extLst>
              <a:ext uri="{FF2B5EF4-FFF2-40B4-BE49-F238E27FC236}">
                <a16:creationId xmlns:a16="http://schemas.microsoft.com/office/drawing/2014/main" id="{686F9C13-5222-4E7B-B3BD-A84A9A650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3154" y1="27077" x2="54462" y2="27615"/>
                        <a14:foregroundMark x1="54462" y1="27615" x2="29385" y2="38385"/>
                        <a14:foregroundMark x1="29385" y1="38385" x2="19538" y2="55769"/>
                        <a14:foregroundMark x1="19538" y1="55769" x2="21923" y2="70692"/>
                        <a14:foregroundMark x1="21923" y1="70692" x2="44538" y2="77000"/>
                        <a14:foregroundMark x1="44538" y1="77000" x2="77615" y2="67846"/>
                        <a14:foregroundMark x1="77615" y1="67846" x2="76615" y2="46538"/>
                        <a14:foregroundMark x1="76615" y1="46538" x2="58077" y2="31077"/>
                        <a14:foregroundMark x1="58077" y1="31077" x2="51923" y2="28538"/>
                        <a14:foregroundMark x1="59538" y1="26000" x2="50769" y2="25154"/>
                        <a14:foregroundMark x1="50769" y1="25154" x2="33846" y2="34308"/>
                        <a14:foregroundMark x1="33846" y1="34308" x2="18923" y2="49538"/>
                        <a14:foregroundMark x1="18923" y1="49538" x2="19385" y2="66231"/>
                        <a14:foregroundMark x1="19385" y1="66231" x2="24538" y2="81000"/>
                        <a14:foregroundMark x1="24538" y1="81000" x2="62077" y2="70154"/>
                        <a14:foregroundMark x1="62077" y1="70154" x2="81846" y2="58000"/>
                        <a14:foregroundMark x1="81846" y1="58000" x2="89462" y2="44846"/>
                        <a14:foregroundMark x1="89462" y1="44846" x2="63154" y2="37923"/>
                        <a14:foregroundMark x1="63154" y1="37923" x2="66000" y2="26846"/>
                        <a14:foregroundMark x1="66000" y1="26846" x2="57692" y2="21308"/>
                        <a14:foregroundMark x1="57692" y1="21308" x2="39154" y2="25385"/>
                        <a14:foregroundMark x1="39154" y1="25385" x2="50154" y2="20385"/>
                        <a14:foregroundMark x1="50154" y1="20385" x2="68385" y2="23462"/>
                        <a14:foregroundMark x1="68385" y1="23462" x2="75308" y2="26615"/>
                        <a14:foregroundMark x1="75308" y1="26615" x2="89769" y2="44538"/>
                        <a14:foregroundMark x1="89769" y1="44538" x2="89538" y2="44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10" y="3570538"/>
            <a:ext cx="2383517" cy="23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lergico: imágenes, fotos de stock y vectores | Shutterstock">
            <a:extLst>
              <a:ext uri="{FF2B5EF4-FFF2-40B4-BE49-F238E27FC236}">
                <a16:creationId xmlns:a16="http://schemas.microsoft.com/office/drawing/2014/main" id="{6C50F224-4321-494D-9ECA-D4C248D77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462" y1="52143" x2="59615" y2="42857"/>
                        <a14:foregroundMark x1="59615" y1="42857" x2="66154" y2="32857"/>
                        <a14:foregroundMark x1="66154" y1="32857" x2="39615" y2="70714"/>
                        <a14:foregroundMark x1="39615" y1="70714" x2="39615" y2="71429"/>
                        <a14:foregroundMark x1="50385" y1="35714" x2="59231" y2="4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77" b="27133"/>
          <a:stretch/>
        </p:blipFill>
        <p:spPr bwMode="auto">
          <a:xfrm>
            <a:off x="6152941" y="770974"/>
            <a:ext cx="2503483" cy="22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an Diego, comic-con artista dibujando ilustración, mariposa y hongo  cráneo, grupo de mariposas, póster, hongos png | PNGWing">
            <a:extLst>
              <a:ext uri="{FF2B5EF4-FFF2-40B4-BE49-F238E27FC236}">
                <a16:creationId xmlns:a16="http://schemas.microsoft.com/office/drawing/2014/main" id="{CBAB1108-53B3-4D4F-8712-2D8F435E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18" y="877963"/>
            <a:ext cx="3588698" cy="23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erro gusanos redondos parasitismo enfermedad parasitaria, perro, mamífero,  animales, carnivoran png | PNGWing">
            <a:extLst>
              <a:ext uri="{FF2B5EF4-FFF2-40B4-BE49-F238E27FC236}">
                <a16:creationId xmlns:a16="http://schemas.microsoft.com/office/drawing/2014/main" id="{C814CA06-75EE-474B-ACA8-8ACA0E3B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96" b="99490" l="4167" r="96667">
                        <a14:foregroundMark x1="22500" y1="25510" x2="10000" y2="15816"/>
                        <a14:foregroundMark x1="10000" y1="15816" x2="4167" y2="41327"/>
                        <a14:foregroundMark x1="4167" y1="41327" x2="10556" y2="56122"/>
                        <a14:foregroundMark x1="10278" y1="14541" x2="18333" y2="9439"/>
                        <a14:foregroundMark x1="78889" y1="9184" x2="92222" y2="14541"/>
                        <a14:foregroundMark x1="92222" y1="14541" x2="88889" y2="25510"/>
                        <a14:foregroundMark x1="96667" y1="21939" x2="91111" y2="9949"/>
                        <a14:foregroundMark x1="91111" y1="9949" x2="81389" y2="2551"/>
                        <a14:foregroundMark x1="92222" y1="12500" x2="96944" y2="22959"/>
                        <a14:foregroundMark x1="27500" y1="89286" x2="50278" y2="97194"/>
                        <a14:foregroundMark x1="50278" y1="97194" x2="65278" y2="95408"/>
                        <a14:foregroundMark x1="65278" y1="95408" x2="78056" y2="86480"/>
                        <a14:foregroundMark x1="78056" y1="86480" x2="28056" y2="90816"/>
                        <a14:foregroundMark x1="25833" y1="92602" x2="38611" y2="98980"/>
                        <a14:foregroundMark x1="38611" y1="98980" x2="53889" y2="98724"/>
                        <a14:foregroundMark x1="53889" y1="98724" x2="35556" y2="91071"/>
                        <a14:foregroundMark x1="35556" y1="91071" x2="27500" y2="91071"/>
                        <a14:foregroundMark x1="25833" y1="93367" x2="71111" y2="95663"/>
                        <a14:foregroundMark x1="71111" y1="95663" x2="22500" y2="91582"/>
                        <a14:foregroundMark x1="22500" y1="91582" x2="22500" y2="91582"/>
                        <a14:foregroundMark x1="23889" y1="93367" x2="71111" y2="95918"/>
                        <a14:foregroundMark x1="71111" y1="95918" x2="19444" y2="94898"/>
                        <a14:foregroundMark x1="19444" y1="94898" x2="19444" y2="94898"/>
                        <a14:foregroundMark x1="32778" y1="97704" x2="49722" y2="99490"/>
                        <a14:foregroundMark x1="49722" y1="99490" x2="47778" y2="9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042" y="4368206"/>
            <a:ext cx="1319938" cy="14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onoce la baya Açai! Juventud y buena salud son sus promesas | Tremus">
            <a:extLst>
              <a:ext uri="{FF2B5EF4-FFF2-40B4-BE49-F238E27FC236}">
                <a16:creationId xmlns:a16="http://schemas.microsoft.com/office/drawing/2014/main" id="{6842DF2D-22D1-474F-B563-64A07F265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7" b="89776" l="3867" r="95381">
                        <a14:foregroundMark x1="23201" y1="23192" x2="21822" y2="22506"/>
                        <a14:foregroundMark x1="8130" y1="28517" x2="6798" y2="38967"/>
                        <a14:foregroundMark x1="9248" y1="19745" x2="8726" y2="23840"/>
                        <a14:foregroundMark x1="23137" y1="26093" x2="23093" y2="24938"/>
                        <a14:foregroundMark x1="23909" y1="46251" x2="23340" y2="31380"/>
                        <a14:foregroundMark x1="23093" y1="24938" x2="21632" y2="21750"/>
                        <a14:foregroundMark x1="5541" y1="21207" x2="3330" y2="25935"/>
                        <a14:foregroundMark x1="7411" y1="17207" x2="5699" y2="20869"/>
                        <a14:foregroundMark x1="3729" y1="49084" x2="3974" y2="63342"/>
                        <a14:foregroundMark x1="3646" y1="44268" x2="3672" y2="45765"/>
                        <a14:foregroundMark x1="3330" y1="25935" x2="3527" y2="37356"/>
                        <a14:foregroundMark x1="14483" y1="71356" x2="18690" y2="74564"/>
                        <a14:foregroundMark x1="13821" y1="70851" x2="14244" y2="71174"/>
                        <a14:foregroundMark x1="3974" y1="63342" x2="13591" y2="70675"/>
                        <a14:foregroundMark x1="18690" y1="74564" x2="28995" y2="55216"/>
                        <a14:foregroundMark x1="30860" y1="26082" x2="30827" y2="21446"/>
                        <a14:foregroundMark x1="31010" y1="46864" x2="30862" y2="26284"/>
                        <a14:foregroundMark x1="22953" y1="16607" x2="16219" y2="12469"/>
                        <a14:foregroundMark x1="30552" y1="21277" x2="29820" y2="20827"/>
                        <a14:foregroundMark x1="10783" y1="13954" x2="10633" y2="13995"/>
                        <a14:foregroundMark x1="16219" y1="12469" x2="14615" y2="12907"/>
                        <a14:foregroundMark x1="38214" y1="40560" x2="38024" y2="41147"/>
                        <a14:foregroundMark x1="46402" y1="15212" x2="42466" y2="27397"/>
                        <a14:foregroundMark x1="41571" y1="51973" x2="44874" y2="62051"/>
                        <a14:foregroundMark x1="38024" y1="41147" x2="38122" y2="41447"/>
                        <a14:foregroundMark x1="58623" y1="38175" x2="56069" y2="19950"/>
                        <a14:foregroundMark x1="49406" y1="16291" x2="46079" y2="14464"/>
                        <a14:foregroundMark x1="56069" y1="19950" x2="54990" y2="19358"/>
                        <a14:foregroundMark x1="46079" y1="14464" x2="40697" y2="25550"/>
                        <a14:foregroundMark x1="41160" y1="55607" x2="41461" y2="60349"/>
                        <a14:foregroundMark x1="46094" y1="69167" x2="48013" y2="72818"/>
                        <a14:foregroundMark x1="41461" y1="60349" x2="43643" y2="64501"/>
                        <a14:foregroundMark x1="48013" y1="72818" x2="57250" y2="70075"/>
                        <a14:foregroundMark x1="62015" y1="45899" x2="63050" y2="40648"/>
                        <a14:foregroundMark x1="59975" y1="56250" x2="60044" y2="55902"/>
                        <a14:foregroundMark x1="57250" y1="70075" x2="58990" y2="61251"/>
                        <a14:foregroundMark x1="62311" y1="31981" x2="60795" y2="14214"/>
                        <a14:foregroundMark x1="63050" y1="40648" x2="62451" y2="33626"/>
                        <a14:foregroundMark x1="60795" y1="14214" x2="50376" y2="10224"/>
                        <a14:foregroundMark x1="50376" y1="10224" x2="44898" y2="13716"/>
                        <a14:foregroundMark x1="63695" y1="8479" x2="60902" y2="21446"/>
                        <a14:foregroundMark x1="60902" y1="21446" x2="64232" y2="10474"/>
                        <a14:foregroundMark x1="64232" y1="10474" x2="60150" y2="5486"/>
                        <a14:foregroundMark x1="48335" y1="25935" x2="45865" y2="41895"/>
                        <a14:foregroundMark x1="45865" y1="41895" x2="52309" y2="43392"/>
                        <a14:foregroundMark x1="52309" y1="43392" x2="49731" y2="30923"/>
                        <a14:foregroundMark x1="49731" y1="30923" x2="49517" y2="30923"/>
                        <a14:foregroundMark x1="83633" y1="18485" x2="83474" y2="18492"/>
                        <a14:foregroundMark x1="84318" y1="18454" x2="84136" y2="18462"/>
                        <a14:foregroundMark x1="77462" y1="22185" x2="74976" y2="28465"/>
                        <a14:foregroundMark x1="75225" y1="49905" x2="78227" y2="60280"/>
                        <a14:foregroundMark x1="88841" y1="68197" x2="93018" y2="67332"/>
                        <a14:foregroundMark x1="93018" y1="67332" x2="93340" y2="33915"/>
                        <a14:foregroundMark x1="93340" y1="33915" x2="88312" y2="27753"/>
                        <a14:foregroundMark x1="73013" y1="23751" x2="71858" y2="24688"/>
                        <a14:foregroundMark x1="82922" y1="15711" x2="81699" y2="16703"/>
                        <a14:foregroundMark x1="74998" y1="47511" x2="76562" y2="58880"/>
                        <a14:foregroundMark x1="71858" y1="24688" x2="72262" y2="27622"/>
                        <a14:foregroundMark x1="85903" y1="71259" x2="89151" y2="75062"/>
                        <a14:foregroundMark x1="89151" y1="75062" x2="95381" y2="51621"/>
                        <a14:foregroundMark x1="88908" y1="29081" x2="85499" y2="17207"/>
                        <a14:foregroundMark x1="95381" y1="51621" x2="92563" y2="41810"/>
                        <a14:foregroundMark x1="83013" y1="16763" x2="75725" y2="15461"/>
                        <a14:foregroundMark x1="83326" y1="16819" x2="84040" y2="16947"/>
                        <a14:foregroundMark x1="85499" y1="17207" x2="83403" y2="16833"/>
                        <a14:foregroundMark x1="75725" y1="15461" x2="74866" y2="16459"/>
                        <a14:foregroundMark x1="23631" y1="63840" x2="27497" y2="47132"/>
                        <a14:foregroundMark x1="27497" y1="47132" x2="27712" y2="39152"/>
                        <a14:foregroundMark x1="13206" y1="14275" x2="13422" y2="14206"/>
                        <a14:foregroundMark x1="8700" y1="15711" x2="11624" y2="14779"/>
                        <a14:foregroundMark x1="20442" y1="17027" x2="22342" y2="17955"/>
                        <a14:foregroundMark x1="22342" y1="17955" x2="27390" y2="30424"/>
                        <a14:foregroundMark x1="50161" y1="11471" x2="56498" y2="18703"/>
                        <a14:foregroundMark x1="36735" y1="43142" x2="39205" y2="56858"/>
                        <a14:foregroundMark x1="39205" y1="56858" x2="45328" y2="69077"/>
                        <a14:foregroundMark x1="45328" y1="69077" x2="51987" y2="72818"/>
                        <a14:foregroundMark x1="36627" y1="40898" x2="40709" y2="24439"/>
                        <a14:foregroundMark x1="61332" y1="26683" x2="63373" y2="43890"/>
                        <a14:foregroundMark x1="63373" y1="43890" x2="59184" y2="61596"/>
                        <a14:foregroundMark x1="59184" y1="61596" x2="56821" y2="67082"/>
                        <a14:foregroundMark x1="72395" y1="22195" x2="69603" y2="46384"/>
                        <a14:foregroundMark x1="69603" y1="46384" x2="71429" y2="60599"/>
                        <a14:foregroundMark x1="71429" y1="60599" x2="79914" y2="74564"/>
                        <a14:foregroundMark x1="79914" y1="74564" x2="85285" y2="75312"/>
                        <a14:foregroundMark x1="85285" y1="75312" x2="90118" y2="69077"/>
                        <a14:foregroundMark x1="90118" y1="69077" x2="89796" y2="71571"/>
                        <a14:foregroundMark x1="74758" y1="16459" x2="74436" y2="16958"/>
                        <a14:foregroundMark x1="74006" y1="20698" x2="70032" y2="34165"/>
                        <a14:foregroundMark x1="70032" y1="34165" x2="70569" y2="52369"/>
                        <a14:foregroundMark x1="70569" y1="52369" x2="76155" y2="70324"/>
                        <a14:foregroundMark x1="88937" y1="27930" x2="81525" y2="38404"/>
                        <a14:foregroundMark x1="81525" y1="38404" x2="86251" y2="61845"/>
                        <a14:foregroundMark x1="86251" y1="61845" x2="84640" y2="32668"/>
                        <a14:foregroundMark x1="84640" y1="32668" x2="80881" y2="31172"/>
                        <a14:foregroundMark x1="85499" y1="25686" x2="90655" y2="45636"/>
                        <a14:foregroundMark x1="90655" y1="45636" x2="90763" y2="49127"/>
                        <a14:foregroundMark x1="90870" y1="43142" x2="88507" y2="31421"/>
                        <a14:foregroundMark x1="88507" y1="31421" x2="89151" y2="31172"/>
                        <a14:foregroundMark x1="88614" y1="29676" x2="91622" y2="41646"/>
                        <a14:foregroundMark x1="91622" y1="41646" x2="91729" y2="43392"/>
                        <a14:backgroundMark x1="23201" y1="5486" x2="34264" y2="7232"/>
                        <a14:backgroundMark x1="34264" y1="7232" x2="41461" y2="6234"/>
                        <a14:backgroundMark x1="41461" y1="6234" x2="42427" y2="6234"/>
                        <a14:backgroundMark x1="50698" y1="5486" x2="57895" y2="4738"/>
                        <a14:backgroundMark x1="57895" y1="4738" x2="57895" y2="4738"/>
                        <a14:backgroundMark x1="30720" y1="46883" x2="30827" y2="55611"/>
                        <a14:backgroundMark x1="27390" y1="18703" x2="29216" y2="27930"/>
                        <a14:backgroundMark x1="24168" y1="14464" x2="28249" y2="24439"/>
                        <a14:backgroundMark x1="30505" y1="21446" x2="30720" y2="21446"/>
                        <a14:backgroundMark x1="7304" y1="22444" x2="6337" y2="27431"/>
                        <a14:backgroundMark x1="4619" y1="36658" x2="7197" y2="57855"/>
                        <a14:backgroundMark x1="7197" y1="57855" x2="15038" y2="67830"/>
                        <a14:backgroundMark x1="15038" y1="67830" x2="16327" y2="67082"/>
                        <a14:backgroundMark x1="23845" y1="59352" x2="24168" y2="48379"/>
                        <a14:backgroundMark x1="24490" y1="31172" x2="18850" y2="20197"/>
                        <a14:backgroundMark x1="26423" y1="45387" x2="20623" y2="64090"/>
                        <a14:backgroundMark x1="20623" y1="64090" x2="13104" y2="67082"/>
                        <a14:backgroundMark x1="13104" y1="67082" x2="7626" y2="60100"/>
                        <a14:backgroundMark x1="7626" y1="60100" x2="3222" y2="46135"/>
                        <a14:backgroundMark x1="3222" y1="46135" x2="3652" y2="33915"/>
                        <a14:backgroundMark x1="8700" y1="23940" x2="16541" y2="18703"/>
                        <a14:backgroundMark x1="16541" y1="18703" x2="20086" y2="23192"/>
                        <a14:backgroundMark x1="21053" y1="19451" x2="14178" y2="17207"/>
                        <a14:backgroundMark x1="14178" y1="17207" x2="9560" y2="20200"/>
                        <a14:backgroundMark x1="41783" y1="26683" x2="38776" y2="41147"/>
                        <a14:backgroundMark x1="38776" y1="41147" x2="39161" y2="45622"/>
                        <a14:backgroundMark x1="48550" y1="19451" x2="52987" y2="19245"/>
                        <a14:backgroundMark x1="60535" y1="35943" x2="60070" y2="49046"/>
                        <a14:backgroundMark x1="57988" y1="57845" x2="49194" y2="67332"/>
                        <a14:backgroundMark x1="46322" y1="65998" x2="43824" y2="64838"/>
                        <a14:backgroundMark x1="42541" y1="57984" x2="41676" y2="53367"/>
                        <a14:backgroundMark x1="72882" y1="34365" x2="72503" y2="40898"/>
                        <a14:backgroundMark x1="72503" y1="40898" x2="73923" y2="55924"/>
                        <a14:backgroundMark x1="76027" y1="62686" x2="83029" y2="68579"/>
                        <a14:backgroundMark x1="83029" y1="68579" x2="88937" y2="67082"/>
                        <a14:backgroundMark x1="88937" y1="67082" x2="91944" y2="50873"/>
                        <a14:backgroundMark x1="91856" y1="45437" x2="91835" y2="44155"/>
                        <a14:backgroundMark x1="91944" y1="50873" x2="91913" y2="48937"/>
                        <a14:backgroundMark x1="86043" y1="25004" x2="83996" y2="20449"/>
                        <a14:backgroundMark x1="83996" y1="20449" x2="76799" y2="19701"/>
                        <a14:backgroundMark x1="76799" y1="19701" x2="75249" y2="22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22" y="3039907"/>
            <a:ext cx="2614339" cy="112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Imagen 10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9EEEEA4-2370-4654-8D38-474354961B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7111" l="9743" r="89890">
                        <a14:foregroundMark x1="19485" y1="85111" x2="12500" y2="96889"/>
                        <a14:foregroundMark x1="12500" y1="96889" x2="50184" y2="92889"/>
                        <a14:foregroundMark x1="50184" y1="92889" x2="19118" y2="85556"/>
                        <a14:foregroundMark x1="34375" y1="90889" x2="16176" y2="88000"/>
                        <a14:foregroundMark x1="16176" y1="88000" x2="37684" y2="99778"/>
                        <a14:foregroundMark x1="37684" y1="99778" x2="87316" y2="93556"/>
                        <a14:foregroundMark x1="87316" y1="93556" x2="31250" y2="88444"/>
                        <a14:foregroundMark x1="77206" y1="89556" x2="16544" y2="86667"/>
                        <a14:foregroundMark x1="16544" y1="86667" x2="34375" y2="99556"/>
                        <a14:foregroundMark x1="34375" y1="99556" x2="47978" y2="99556"/>
                        <a14:foregroundMark x1="47978" y1="99556" x2="79596" y2="95333"/>
                        <a14:foregroundMark x1="79596" y1="95333" x2="55331" y2="87556"/>
                        <a14:foregroundMark x1="86397" y1="87556" x2="18382" y2="87111"/>
                        <a14:foregroundMark x1="18382" y1="87111" x2="10662" y2="94889"/>
                        <a14:foregroundMark x1="10662" y1="94889" x2="79044" y2="97111"/>
                        <a14:foregroundMark x1="79044" y1="97111" x2="87132" y2="89111"/>
                        <a14:foregroundMark x1="87132" y1="89111" x2="83272" y2="86889"/>
                        <a14:foregroundMark x1="17831" y1="84444" x2="10110" y2="92889"/>
                        <a14:foregroundMark x1="10110" y1="92889" x2="19301" y2="94444"/>
                        <a14:foregroundMark x1="19301" y1="94444" x2="14706" y2="86444"/>
                        <a14:foregroundMark x1="84926" y1="86222" x2="86397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9467" y="4031674"/>
            <a:ext cx="2475919" cy="2048095"/>
          </a:xfrm>
          <a:prstGeom prst="rect">
            <a:avLst/>
          </a:prstGeom>
        </p:spPr>
      </p:pic>
      <p:pic>
        <p:nvPicPr>
          <p:cNvPr id="64" name="Picture 1" descr="C:\Users\XAVIER\Desktop\Comunicado-2-1.jpg">
            <a:extLst>
              <a:ext uri="{FF2B5EF4-FFF2-40B4-BE49-F238E27FC236}">
                <a16:creationId xmlns:a16="http://schemas.microsoft.com/office/drawing/2014/main" id="{D16604FF-9F8B-40E6-814A-35234715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976320" y="5949280"/>
            <a:ext cx="3027953" cy="782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1235688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29488</TotalTime>
  <Words>2127</Words>
  <Application>Microsoft Office PowerPoint</Application>
  <PresentationFormat>Panorámica</PresentationFormat>
  <Paragraphs>438</Paragraphs>
  <Slides>28</Slides>
  <Notes>23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</vt:lpstr>
      <vt:lpstr>Symbol</vt:lpstr>
      <vt:lpstr>Times New Roman</vt:lpstr>
      <vt:lpstr>Wingdings 2</vt:lpstr>
      <vt:lpstr>1_Diseño predeterminado</vt:lpstr>
      <vt:lpstr>CorelDRAW</vt:lpstr>
      <vt:lpstr>Presentación de PowerPoint</vt:lpstr>
      <vt:lpstr>Problema y justificación</vt:lpstr>
      <vt:lpstr>Presentación de PowerPoint</vt:lpstr>
      <vt:lpstr>Objetivos</vt:lpstr>
      <vt:lpstr>Introducción</vt:lpstr>
      <vt:lpstr>Introducción</vt:lpstr>
      <vt:lpstr>Presentación de PowerPoint</vt:lpstr>
      <vt:lpstr>Presentación de PowerPoint</vt:lpstr>
      <vt:lpstr>Presentación de PowerPoint</vt:lpstr>
      <vt:lpstr>Materiales y métodos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Agradecimientos</vt:lpstr>
      <vt:lpstr>Presentación de PowerPoint</vt:lpstr>
      <vt:lpstr>Introducción</vt:lpstr>
      <vt:lpstr>Determinación de contenido de carácter antioxidante</vt:lpstr>
      <vt:lpstr>Determinación de contenido de carácter antioxidante</vt:lpstr>
      <vt:lpstr>Determinación de contenido de carácter antioxidante</vt:lpstr>
      <vt:lpstr>Determinación de contenido de Fenoles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Josselyne Michelle Briceño Sevilla</cp:lastModifiedBy>
  <cp:revision>643</cp:revision>
  <dcterms:created xsi:type="dcterms:W3CDTF">2015-04-23T21:31:36Z</dcterms:created>
  <dcterms:modified xsi:type="dcterms:W3CDTF">2021-08-26T05:41:38Z</dcterms:modified>
</cp:coreProperties>
</file>